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4" r:id="rId4"/>
    <p:sldId id="266" r:id="rId5"/>
    <p:sldId id="267" r:id="rId6"/>
    <p:sldId id="268" r:id="rId7"/>
    <p:sldId id="269" r:id="rId8"/>
    <p:sldId id="270" r:id="rId9"/>
    <p:sldId id="271" r:id="rId10"/>
    <p:sldId id="272" r:id="rId11"/>
    <p:sldId id="273" r:id="rId12"/>
    <p:sldId id="274" r:id="rId13"/>
    <p:sldId id="275" r:id="rId14"/>
    <p:sldId id="260" r:id="rId15"/>
    <p:sldId id="261" r:id="rId16"/>
    <p:sldId id="262" r:id="rId17"/>
    <p:sldId id="276" r:id="rId18"/>
    <p:sldId id="263" r:id="rId19"/>
    <p:sldId id="277" r:id="rId20"/>
    <p:sldId id="264" r:id="rId21"/>
    <p:sldId id="278" r:id="rId22"/>
    <p:sldId id="265" r:id="rId23"/>
    <p:sldId id="279" r:id="rId24"/>
    <p:sldId id="280" r:id="rId25"/>
    <p:sldId id="281" r:id="rId26"/>
    <p:sldId id="282" r:id="rId27"/>
    <p:sldId id="283"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59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jpe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jpe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CCB5410-49AF-474C-B68D-213DB7EB0C24}" type="datetimeFigureOut">
              <a:rPr lang="zh-CN" altLang="en-US" smtClean="0"/>
              <a:pPr/>
              <a:t>2020/11/10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8A96F3-C7F7-48B5-B278-0A98EC7D82A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CCB5410-49AF-474C-B68D-213DB7EB0C24}" type="datetimeFigureOut">
              <a:rPr lang="zh-CN" altLang="en-US" smtClean="0"/>
              <a:pPr/>
              <a:t>2020/11/10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8A96F3-C7F7-48B5-B278-0A98EC7D82A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CCB5410-49AF-474C-B68D-213DB7EB0C24}" type="datetimeFigureOut">
              <a:rPr lang="zh-CN" altLang="en-US" smtClean="0"/>
              <a:pPr/>
              <a:t>2020/11/10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8A96F3-C7F7-48B5-B278-0A98EC7D82A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CCB5410-49AF-474C-B68D-213DB7EB0C24}" type="datetimeFigureOut">
              <a:rPr lang="zh-CN" altLang="en-US" smtClean="0"/>
              <a:pPr/>
              <a:t>2020/11/10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8A96F3-C7F7-48B5-B278-0A98EC7D82A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CCB5410-49AF-474C-B68D-213DB7EB0C24}" type="datetimeFigureOut">
              <a:rPr lang="zh-CN" altLang="en-US" smtClean="0"/>
              <a:pPr/>
              <a:t>2020/11/10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8A96F3-C7F7-48B5-B278-0A98EC7D82A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CCB5410-49AF-474C-B68D-213DB7EB0C24}" type="datetimeFigureOut">
              <a:rPr lang="zh-CN" altLang="en-US" smtClean="0"/>
              <a:pPr/>
              <a:t>2020/11/10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8A96F3-C7F7-48B5-B278-0A98EC7D82A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CCB5410-49AF-474C-B68D-213DB7EB0C24}" type="datetimeFigureOut">
              <a:rPr lang="zh-CN" altLang="en-US" smtClean="0"/>
              <a:pPr/>
              <a:t>2020/11/10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8A96F3-C7F7-48B5-B278-0A98EC7D82A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CCB5410-49AF-474C-B68D-213DB7EB0C24}" type="datetimeFigureOut">
              <a:rPr lang="zh-CN" altLang="en-US" smtClean="0"/>
              <a:pPr/>
              <a:t>2020/11/10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8A96F3-C7F7-48B5-B278-0A98EC7D82A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CB5410-49AF-474C-B68D-213DB7EB0C24}" type="datetimeFigureOut">
              <a:rPr lang="zh-CN" altLang="en-US" smtClean="0"/>
              <a:pPr/>
              <a:t>2020/11/10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8A96F3-C7F7-48B5-B278-0A98EC7D82A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CCB5410-49AF-474C-B68D-213DB7EB0C24}" type="datetimeFigureOut">
              <a:rPr lang="zh-CN" altLang="en-US" smtClean="0"/>
              <a:pPr/>
              <a:t>2020/11/10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8A96F3-C7F7-48B5-B278-0A98EC7D82A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CCB5410-49AF-474C-B68D-213DB7EB0C24}" type="datetimeFigureOut">
              <a:rPr lang="zh-CN" altLang="en-US" smtClean="0"/>
              <a:pPr/>
              <a:t>2020/11/10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8A96F3-C7F7-48B5-B278-0A98EC7D82A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B5410-49AF-474C-B68D-213DB7EB0C24}" type="datetimeFigureOut">
              <a:rPr lang="zh-CN" altLang="en-US" smtClean="0"/>
              <a:pPr/>
              <a:t>2020/11/10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8A96F3-C7F7-48B5-B278-0A98EC7D82A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Office_Word_97_-_2003___3.doc"/><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Office_Word_97_-_2003___4.doc"/><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player/Play.exe%20nta/arch3504.nta%200%200%200%20800%20600%200%200%200%20314"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player/Play.exe%20nta/arch3507.nta%200%200%200%20800%20600%200%200%200%20314"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Word_97_-_2003___2.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向量处理机的基本概况</a:t>
            </a:r>
            <a:endParaRPr lang="zh-CN" altLang="en-US" dirty="0"/>
          </a:p>
        </p:txBody>
      </p:sp>
      <p:sp>
        <p:nvSpPr>
          <p:cNvPr id="3" name="副标题 2"/>
          <p:cNvSpPr>
            <a:spLocks noGrp="1"/>
          </p:cNvSpPr>
          <p:nvPr>
            <p:ph type="subTitle" idx="1"/>
          </p:nvPr>
        </p:nvSpPr>
        <p:spPr/>
        <p:txBody>
          <a:bodyPr/>
          <a:lstStyle/>
          <a:p>
            <a:r>
              <a:rPr lang="zh-CN" altLang="en-US" dirty="0" smtClean="0"/>
              <a:t>谢卫华</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81000" y="1295400"/>
            <a:ext cx="8458200" cy="5029200"/>
          </a:xfrm>
        </p:spPr>
        <p:txBody>
          <a:bodyPr/>
          <a:lstStyle/>
          <a:p>
            <a:pPr>
              <a:lnSpc>
                <a:spcPct val="110000"/>
              </a:lnSpc>
              <a:spcBef>
                <a:spcPct val="5000"/>
              </a:spcBef>
              <a:buFontTx/>
              <a:buNone/>
            </a:pPr>
            <a:r>
              <a:rPr lang="zh-CN" altLang="en-US" sz="2800" b="1">
                <a:solidFill>
                  <a:srgbClr val="0000FF"/>
                </a:solidFill>
              </a:rPr>
              <a:t>用三个参数表示一个向量：</a:t>
            </a:r>
          </a:p>
          <a:p>
            <a:pPr>
              <a:lnSpc>
                <a:spcPct val="110000"/>
              </a:lnSpc>
              <a:spcBef>
                <a:spcPct val="5000"/>
              </a:spcBef>
              <a:buFontTx/>
              <a:buNone/>
            </a:pPr>
            <a:r>
              <a:rPr lang="zh-CN" altLang="en-US" sz="2800"/>
              <a:t>   向量基地址：</a:t>
            </a:r>
            <a:r>
              <a:rPr lang="en-US" altLang="zh-CN" sz="2800"/>
              <a:t>A</a:t>
            </a:r>
          </a:p>
          <a:p>
            <a:pPr>
              <a:lnSpc>
                <a:spcPct val="110000"/>
              </a:lnSpc>
              <a:spcBef>
                <a:spcPct val="5000"/>
              </a:spcBef>
              <a:buFontTx/>
              <a:buNone/>
            </a:pPr>
            <a:r>
              <a:rPr lang="en-US" altLang="zh-CN" sz="2800"/>
              <a:t>   </a:t>
            </a:r>
            <a:r>
              <a:rPr lang="zh-CN" altLang="en-US" sz="2800"/>
              <a:t>向量长度：</a:t>
            </a:r>
            <a:r>
              <a:rPr lang="en-US" altLang="zh-CN" sz="2800"/>
              <a:t>L</a:t>
            </a:r>
          </a:p>
          <a:p>
            <a:pPr>
              <a:lnSpc>
                <a:spcPct val="110000"/>
              </a:lnSpc>
              <a:spcBef>
                <a:spcPct val="5000"/>
              </a:spcBef>
              <a:buFontTx/>
              <a:buNone/>
            </a:pPr>
            <a:r>
              <a:rPr lang="en-US" altLang="zh-CN" sz="2800"/>
              <a:t>   </a:t>
            </a:r>
            <a:r>
              <a:rPr lang="zh-CN" altLang="en-US" sz="2800"/>
              <a:t>向量位移量：</a:t>
            </a:r>
            <a:r>
              <a:rPr lang="en-US" altLang="zh-CN" sz="2800"/>
              <a:t>f</a:t>
            </a:r>
          </a:p>
          <a:p>
            <a:pPr>
              <a:lnSpc>
                <a:spcPct val="110000"/>
              </a:lnSpc>
              <a:spcBef>
                <a:spcPct val="5000"/>
              </a:spcBef>
              <a:buFontTx/>
              <a:buNone/>
            </a:pPr>
            <a:r>
              <a:rPr lang="zh-CN" altLang="en-US" sz="2800"/>
              <a:t>向量有效长度：</a:t>
            </a:r>
            <a:r>
              <a:rPr lang="en-US" altLang="zh-CN" sz="2800"/>
              <a:t>L</a:t>
            </a:r>
            <a:r>
              <a:rPr lang="zh-CN" altLang="en-US" sz="2800"/>
              <a:t>－</a:t>
            </a:r>
            <a:r>
              <a:rPr lang="en-US" altLang="zh-CN" sz="2800"/>
              <a:t>f</a:t>
            </a:r>
          </a:p>
          <a:p>
            <a:pPr>
              <a:lnSpc>
                <a:spcPct val="110000"/>
              </a:lnSpc>
              <a:spcBef>
                <a:spcPct val="5000"/>
              </a:spcBef>
              <a:buFontTx/>
              <a:buNone/>
            </a:pPr>
            <a:r>
              <a:rPr lang="en-US" altLang="zh-CN" sz="2800"/>
              <a:t>   </a:t>
            </a:r>
            <a:r>
              <a:rPr lang="zh-CN" altLang="en-US" sz="2800"/>
              <a:t>向量起始地址：</a:t>
            </a:r>
            <a:r>
              <a:rPr lang="en-US" altLang="zh-CN" sz="2800"/>
              <a:t>A</a:t>
            </a:r>
            <a:r>
              <a:rPr lang="zh-CN" altLang="en-US" sz="2800"/>
              <a:t>＋</a:t>
            </a:r>
            <a:r>
              <a:rPr lang="en-US" altLang="zh-CN" sz="2800"/>
              <a:t>f</a:t>
            </a:r>
          </a:p>
          <a:p>
            <a:pPr>
              <a:lnSpc>
                <a:spcPct val="110000"/>
              </a:lnSpc>
              <a:spcBef>
                <a:spcPct val="5000"/>
              </a:spcBef>
              <a:buFontTx/>
              <a:buNone/>
            </a:pPr>
            <a:r>
              <a:rPr lang="zh-CN" altLang="en-US" sz="2800" b="1">
                <a:solidFill>
                  <a:srgbClr val="0000FF"/>
                </a:solidFill>
              </a:rPr>
              <a:t>优点：</a:t>
            </a:r>
            <a:r>
              <a:rPr lang="zh-CN" altLang="en-US" sz="2800"/>
              <a:t>每个向量可以带有位移，能够通过控制向量实现可变增量。</a:t>
            </a:r>
          </a:p>
          <a:p>
            <a:pPr>
              <a:lnSpc>
                <a:spcPct val="110000"/>
              </a:lnSpc>
              <a:spcBef>
                <a:spcPct val="5000"/>
              </a:spcBef>
              <a:buFontTx/>
              <a:buNone/>
            </a:pPr>
            <a:r>
              <a:rPr lang="zh-CN" altLang="en-US" sz="2800"/>
              <a:t>   能够表示稀疏向量。</a:t>
            </a:r>
          </a:p>
        </p:txBody>
      </p:sp>
      <p:sp>
        <p:nvSpPr>
          <p:cNvPr id="3" name="Rectangle 14"/>
          <p:cNvSpPr>
            <a:spLocks noGrp="1" noChangeArrowheads="1"/>
          </p:cNvSpPr>
          <p:nvPr>
            <p:ph type="sldNum" sz="quarter" idx="4294967295"/>
          </p:nvPr>
        </p:nvSpPr>
        <p:spPr>
          <a:xfrm>
            <a:off x="7080250" y="6232525"/>
            <a:ext cx="1905000" cy="457200"/>
          </a:xfrm>
          <a:prstGeom prst="rect">
            <a:avLst/>
          </a:prstGeom>
        </p:spPr>
        <p:txBody>
          <a:bodyPr/>
          <a:lstStyle/>
          <a:p>
            <a:fld id="{AF0D55E7-603E-4916-8915-2407898643FE}" type="slidenum">
              <a:rPr lang="en-US" altLang="zh-CN"/>
              <a:pPr/>
              <a:t>10</a:t>
            </a:fld>
            <a:endParaRPr lang="en-US"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685800"/>
            <a:ext cx="7772400" cy="725488"/>
          </a:xfrm>
        </p:spPr>
        <p:txBody>
          <a:bodyPr/>
          <a:lstStyle/>
          <a:p>
            <a:pPr algn="l"/>
            <a:r>
              <a:rPr lang="en-US" altLang="zh-CN" sz="3200" b="1">
                <a:solidFill>
                  <a:srgbClr val="0000FF"/>
                </a:solidFill>
              </a:rPr>
              <a:t> </a:t>
            </a:r>
            <a:r>
              <a:rPr lang="zh-CN" altLang="en-US" sz="3200" b="1">
                <a:solidFill>
                  <a:srgbClr val="0000FF"/>
                </a:solidFill>
              </a:rPr>
              <a:t>带位移量的向量表示法</a:t>
            </a:r>
          </a:p>
        </p:txBody>
      </p:sp>
      <p:graphicFrame>
        <p:nvGraphicFramePr>
          <p:cNvPr id="14339" name="Object 3" descr="蓝色砂纸"/>
          <p:cNvGraphicFramePr>
            <a:graphicFrameLocks noChangeAspect="1"/>
          </p:cNvGraphicFramePr>
          <p:nvPr/>
        </p:nvGraphicFramePr>
        <p:xfrm>
          <a:off x="0" y="1524000"/>
          <a:ext cx="9144000" cy="4648200"/>
        </p:xfrm>
        <a:graphic>
          <a:graphicData uri="http://schemas.openxmlformats.org/presentationml/2006/ole">
            <p:oleObj spid="_x0000_s3074" name="文档" r:id="rId3" imgW="3392640" imgH="2045880" progId="Word.Document.8">
              <p:embed/>
            </p:oleObj>
          </a:graphicData>
        </a:graphic>
      </p:graphicFrame>
      <p:sp>
        <p:nvSpPr>
          <p:cNvPr id="4" name="Rectangle 14"/>
          <p:cNvSpPr>
            <a:spLocks noGrp="1" noChangeArrowheads="1"/>
          </p:cNvSpPr>
          <p:nvPr>
            <p:ph type="sldNum" sz="quarter" idx="4294967295"/>
          </p:nvPr>
        </p:nvSpPr>
        <p:spPr>
          <a:xfrm>
            <a:off x="7080250" y="6232525"/>
            <a:ext cx="1905000" cy="457200"/>
          </a:xfrm>
          <a:prstGeom prst="rect">
            <a:avLst/>
          </a:prstGeom>
        </p:spPr>
        <p:txBody>
          <a:bodyPr/>
          <a:lstStyle/>
          <a:p>
            <a:fld id="{AF0D55E7-603E-4916-8915-2407898643FE}" type="slidenum">
              <a:rPr lang="en-US" altLang="zh-CN"/>
              <a:pPr/>
              <a:t>11</a:t>
            </a:fld>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descr="新闻纸"/>
          <p:cNvGraphicFramePr>
            <a:graphicFrameLocks noChangeAspect="1"/>
          </p:cNvGraphicFramePr>
          <p:nvPr/>
        </p:nvGraphicFramePr>
        <p:xfrm>
          <a:off x="304800" y="581025"/>
          <a:ext cx="8534400" cy="5653088"/>
        </p:xfrm>
        <a:graphic>
          <a:graphicData uri="http://schemas.openxmlformats.org/presentationml/2006/ole">
            <p:oleObj spid="_x0000_s4098" name="文档" r:id="rId3" imgW="3371760" imgH="2462760" progId="Word.Document.8">
              <p:embed/>
            </p:oleObj>
          </a:graphicData>
        </a:graphic>
      </p:graphicFrame>
      <p:sp>
        <p:nvSpPr>
          <p:cNvPr id="3" name="Rectangle 14"/>
          <p:cNvSpPr>
            <a:spLocks noGrp="1" noChangeArrowheads="1"/>
          </p:cNvSpPr>
          <p:nvPr>
            <p:ph type="sldNum" sz="quarter" idx="4294967295"/>
          </p:nvPr>
        </p:nvSpPr>
        <p:spPr>
          <a:xfrm>
            <a:off x="7080250" y="6232525"/>
            <a:ext cx="1905000" cy="457200"/>
          </a:xfrm>
          <a:prstGeom prst="rect">
            <a:avLst/>
          </a:prstGeom>
        </p:spPr>
        <p:txBody>
          <a:bodyPr/>
          <a:lstStyle/>
          <a:p>
            <a:fld id="{AF0D55E7-603E-4916-8915-2407898643FE}" type="slidenum">
              <a:rPr lang="en-US" altLang="zh-CN"/>
              <a:pPr/>
              <a:t>12</a:t>
            </a:fld>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Grp="1" noChangeArrowheads="1"/>
          </p:cNvSpPr>
          <p:nvPr>
            <p:ph type="sldNum" sz="quarter" idx="4294967295"/>
          </p:nvPr>
        </p:nvSpPr>
        <p:spPr>
          <a:xfrm>
            <a:off x="7080250" y="6232525"/>
            <a:ext cx="1905000" cy="457200"/>
          </a:xfrm>
          <a:prstGeom prst="rect">
            <a:avLst/>
          </a:prstGeom>
        </p:spPr>
        <p:txBody>
          <a:bodyPr/>
          <a:lstStyle/>
          <a:p>
            <a:fld id="{AF0D55E7-603E-4916-8915-2407898643FE}" type="slidenum">
              <a:rPr lang="en-US" altLang="zh-CN"/>
              <a:pPr/>
              <a:t>13</a:t>
            </a:fld>
            <a:endParaRPr lang="en-US" altLang="zh-CN" dirty="0"/>
          </a:p>
        </p:txBody>
      </p:sp>
      <p:sp>
        <p:nvSpPr>
          <p:cNvPr id="768003" name="Rectangle 3"/>
          <p:cNvSpPr>
            <a:spLocks noGrp="1" noChangeArrowheads="1"/>
          </p:cNvSpPr>
          <p:nvPr>
            <p:ph type="subTitle" idx="1"/>
          </p:nvPr>
        </p:nvSpPr>
        <p:spPr>
          <a:xfrm>
            <a:off x="304800" y="685800"/>
            <a:ext cx="5848350" cy="533400"/>
          </a:xfrm>
          <a:noFill/>
        </p:spPr>
        <p:txBody>
          <a:bodyPr>
            <a:normAutofit lnSpcReduction="10000"/>
          </a:bodyPr>
          <a:lstStyle/>
          <a:p>
            <a:pPr algn="just">
              <a:spcBef>
                <a:spcPct val="0"/>
              </a:spcBef>
            </a:pPr>
            <a:r>
              <a:rPr lang="zh-CN" altLang="en-US" b="1" dirty="0" smtClean="0">
                <a:solidFill>
                  <a:schemeClr val="hlink"/>
                </a:solidFill>
              </a:rPr>
              <a:t>向量</a:t>
            </a:r>
            <a:r>
              <a:rPr lang="zh-CN" altLang="en-US" b="1" dirty="0">
                <a:solidFill>
                  <a:schemeClr val="hlink"/>
                </a:solidFill>
              </a:rPr>
              <a:t>处理</a:t>
            </a:r>
            <a:r>
              <a:rPr lang="zh-CN" altLang="en-US" b="1" dirty="0">
                <a:solidFill>
                  <a:schemeClr val="hlink"/>
                </a:solidFill>
                <a:latin typeface="宋体" pitchFamily="2" charset="-122"/>
              </a:rPr>
              <a:t> </a:t>
            </a:r>
          </a:p>
        </p:txBody>
      </p:sp>
      <p:sp>
        <p:nvSpPr>
          <p:cNvPr id="768004" name="Text Box 4"/>
          <p:cNvSpPr txBox="1">
            <a:spLocks noChangeArrowheads="1"/>
          </p:cNvSpPr>
          <p:nvPr/>
        </p:nvSpPr>
        <p:spPr bwMode="auto">
          <a:xfrm>
            <a:off x="304800" y="1371600"/>
            <a:ext cx="8534400" cy="1295400"/>
          </a:xfrm>
          <a:prstGeom prst="rect">
            <a:avLst/>
          </a:prstGeom>
          <a:noFill/>
          <a:ln w="9525">
            <a:noFill/>
            <a:miter lim="800000"/>
            <a:headEnd/>
            <a:tailEnd/>
          </a:ln>
          <a:effectLst/>
        </p:spPr>
        <p:txBody>
          <a:bodyPr/>
          <a:lstStyle/>
          <a:p>
            <a:r>
              <a:rPr lang="en-US" altLang="zh-CN" sz="2400">
                <a:solidFill>
                  <a:srgbClr val="FF0000"/>
                </a:solidFill>
              </a:rPr>
              <a:t>  </a:t>
            </a:r>
            <a:r>
              <a:rPr lang="zh-CN" altLang="en-US" sz="2400">
                <a:solidFill>
                  <a:srgbClr val="FF0000"/>
                </a:solidFill>
              </a:rPr>
              <a:t>标量</a:t>
            </a:r>
            <a:r>
              <a:rPr lang="zh-CN" altLang="en-US" sz="2400"/>
              <a:t>是指单个量，而</a:t>
            </a:r>
            <a:r>
              <a:rPr lang="zh-CN" altLang="en-US" sz="2400">
                <a:solidFill>
                  <a:srgbClr val="FF0000"/>
                </a:solidFill>
              </a:rPr>
              <a:t>向量</a:t>
            </a:r>
            <a:r>
              <a:rPr lang="zh-CN" altLang="en-US" sz="2400"/>
              <a:t>是指一组标量。</a:t>
            </a:r>
          </a:p>
          <a:p>
            <a:r>
              <a:rPr lang="zh-CN" altLang="en-US" sz="2400"/>
              <a:t>  数组</a:t>
            </a:r>
            <a:r>
              <a:rPr lang="en-US" altLang="zh-CN" sz="2400"/>
              <a:t>A</a:t>
            </a:r>
            <a:r>
              <a:rPr lang="zh-CN" altLang="en-US" sz="2400"/>
              <a:t>＝（</a:t>
            </a:r>
            <a:r>
              <a:rPr lang="en-US" altLang="zh-CN" sz="2400"/>
              <a:t>a</a:t>
            </a:r>
            <a:r>
              <a:rPr lang="en-US" altLang="zh-CN" sz="2400" baseline="-30000"/>
              <a:t>1</a:t>
            </a:r>
            <a:r>
              <a:rPr lang="zh-CN" altLang="en-US" sz="2400"/>
              <a:t>，</a:t>
            </a:r>
            <a:r>
              <a:rPr lang="en-US" altLang="zh-CN" sz="2400"/>
              <a:t>a</a:t>
            </a:r>
            <a:r>
              <a:rPr lang="en-US" altLang="zh-CN" sz="2400" baseline="-30000"/>
              <a:t>2</a:t>
            </a:r>
            <a:r>
              <a:rPr lang="zh-CN" altLang="en-US" sz="2400"/>
              <a:t>，</a:t>
            </a:r>
            <a:r>
              <a:rPr lang="en-US" altLang="zh-CN" sz="2400"/>
              <a:t>a</a:t>
            </a:r>
            <a:r>
              <a:rPr lang="en-US" altLang="zh-CN" sz="2400" baseline="-30000"/>
              <a:t>3</a:t>
            </a:r>
            <a:r>
              <a:rPr lang="zh-CN" altLang="en-US" sz="2400"/>
              <a:t>，</a:t>
            </a:r>
            <a:r>
              <a:rPr lang="en-US" altLang="zh-CN" sz="2400">
                <a:latin typeface="Times New Roman"/>
              </a:rPr>
              <a:t>…</a:t>
            </a:r>
            <a:r>
              <a:rPr lang="zh-CN" altLang="en-US" sz="2400"/>
              <a:t>，</a:t>
            </a:r>
            <a:r>
              <a:rPr lang="en-US" altLang="zh-CN" sz="2400"/>
              <a:t>a</a:t>
            </a:r>
            <a:r>
              <a:rPr lang="en-US" altLang="zh-CN" sz="2400" baseline="-30000"/>
              <a:t>n</a:t>
            </a:r>
            <a:r>
              <a:rPr lang="en-US" altLang="zh-CN" sz="2400"/>
              <a:t> </a:t>
            </a:r>
            <a:r>
              <a:rPr lang="zh-CN" altLang="en-US" sz="2400"/>
              <a:t>），其中括号内的每一个元素</a:t>
            </a:r>
            <a:r>
              <a:rPr lang="en-US" altLang="zh-CN" sz="2400"/>
              <a:t>a</a:t>
            </a:r>
            <a:r>
              <a:rPr lang="en-US" altLang="zh-CN" sz="2400" baseline="-30000"/>
              <a:t>i</a:t>
            </a:r>
            <a:r>
              <a:rPr lang="zh-CN" altLang="en-US" sz="2400"/>
              <a:t>就是一个标量。而</a:t>
            </a:r>
            <a:r>
              <a:rPr lang="en-US" altLang="zh-CN" sz="2400"/>
              <a:t>A</a:t>
            </a:r>
            <a:r>
              <a:rPr lang="zh-CN" altLang="en-US" sz="2400"/>
              <a:t>称为向量，它由一组标量组成。</a:t>
            </a:r>
            <a:r>
              <a:rPr lang="zh-CN" altLang="en-US"/>
              <a:t> </a:t>
            </a:r>
          </a:p>
        </p:txBody>
      </p:sp>
      <p:sp>
        <p:nvSpPr>
          <p:cNvPr id="768006" name="Text Box 6"/>
          <p:cNvSpPr txBox="1">
            <a:spLocks noChangeArrowheads="1"/>
          </p:cNvSpPr>
          <p:nvPr/>
        </p:nvSpPr>
        <p:spPr bwMode="auto">
          <a:xfrm>
            <a:off x="381000" y="4343400"/>
            <a:ext cx="8382000" cy="1752600"/>
          </a:xfrm>
          <a:prstGeom prst="rect">
            <a:avLst/>
          </a:prstGeom>
          <a:solidFill>
            <a:schemeClr val="bg1">
              <a:alpha val="50000"/>
            </a:schemeClr>
          </a:solidFill>
          <a:ln w="9525">
            <a:noFill/>
            <a:miter lim="800000"/>
            <a:headEnd/>
            <a:tailEnd/>
          </a:ln>
          <a:effectLst/>
        </p:spPr>
        <p:txBody>
          <a:bodyPr/>
          <a:lstStyle/>
          <a:p>
            <a:r>
              <a:rPr lang="en-US" altLang="zh-CN" sz="2400">
                <a:cs typeface="Times New Roman" pitchFamily="18" charset="0"/>
              </a:rPr>
              <a:t>  </a:t>
            </a:r>
            <a:r>
              <a:rPr lang="zh-CN" altLang="en-US" sz="2400">
                <a:cs typeface="Times New Roman" pitchFamily="18" charset="0"/>
              </a:rPr>
              <a:t>为加深向量处理的了解，下面分析一个典型的向量求解问题：</a:t>
            </a:r>
            <a:r>
              <a:rPr lang="en-US" altLang="zh-CN" sz="2400">
                <a:solidFill>
                  <a:srgbClr val="FF0000"/>
                </a:solidFill>
                <a:cs typeface="Times New Roman" pitchFamily="18" charset="0"/>
              </a:rPr>
              <a:t>Y</a:t>
            </a:r>
            <a:r>
              <a:rPr lang="zh-CN" altLang="en-US" sz="2400">
                <a:solidFill>
                  <a:srgbClr val="FF0000"/>
                </a:solidFill>
                <a:cs typeface="Times New Roman" pitchFamily="18" charset="0"/>
              </a:rPr>
              <a:t>＝</a:t>
            </a:r>
            <a:r>
              <a:rPr lang="en-US" altLang="zh-CN" sz="2400">
                <a:solidFill>
                  <a:srgbClr val="FF0000"/>
                </a:solidFill>
                <a:cs typeface="Times New Roman" pitchFamily="18" charset="0"/>
              </a:rPr>
              <a:t>a×X</a:t>
            </a:r>
            <a:r>
              <a:rPr lang="zh-CN" altLang="en-US" sz="2400">
                <a:solidFill>
                  <a:srgbClr val="FF0000"/>
                </a:solidFill>
                <a:cs typeface="Times New Roman" pitchFamily="18" charset="0"/>
              </a:rPr>
              <a:t>＋</a:t>
            </a:r>
            <a:r>
              <a:rPr lang="en-US" altLang="zh-CN" sz="2400">
                <a:solidFill>
                  <a:srgbClr val="FF0000"/>
                </a:solidFill>
                <a:cs typeface="Times New Roman" pitchFamily="18" charset="0"/>
              </a:rPr>
              <a:t>Y</a:t>
            </a:r>
            <a:endParaRPr lang="en-US" altLang="zh-CN" sz="2400">
              <a:cs typeface="Times New Roman" pitchFamily="18" charset="0"/>
            </a:endParaRPr>
          </a:p>
          <a:p>
            <a:r>
              <a:rPr lang="en-US" altLang="zh-CN" sz="2400"/>
              <a:t>  </a:t>
            </a:r>
            <a:r>
              <a:rPr lang="zh-CN" altLang="en-US" sz="2400"/>
              <a:t>其中</a:t>
            </a:r>
            <a:r>
              <a:rPr lang="en-US" altLang="zh-CN" sz="2400"/>
              <a:t>a</a:t>
            </a:r>
            <a:r>
              <a:rPr lang="zh-CN" altLang="en-US" sz="2400"/>
              <a:t>为标量，</a:t>
            </a:r>
            <a:r>
              <a:rPr lang="en-US" altLang="zh-CN" sz="2400"/>
              <a:t>X</a:t>
            </a:r>
            <a:r>
              <a:rPr lang="zh-CN" altLang="en-US" sz="2400"/>
              <a:t>和</a:t>
            </a:r>
            <a:r>
              <a:rPr lang="en-US" altLang="zh-CN" sz="2400"/>
              <a:t>Y</a:t>
            </a:r>
            <a:r>
              <a:rPr lang="zh-CN" altLang="en-US" sz="2400"/>
              <a:t>为向量，初始值放在存储器中。用计算机求解这个表达式。 </a:t>
            </a:r>
          </a:p>
        </p:txBody>
      </p:sp>
      <p:sp>
        <p:nvSpPr>
          <p:cNvPr id="768007" name="Text Box 7"/>
          <p:cNvSpPr txBox="1">
            <a:spLocks noChangeArrowheads="1"/>
          </p:cNvSpPr>
          <p:nvPr/>
        </p:nvSpPr>
        <p:spPr bwMode="auto">
          <a:xfrm>
            <a:off x="381000" y="2743200"/>
            <a:ext cx="8382000" cy="1382713"/>
          </a:xfrm>
          <a:prstGeom prst="rect">
            <a:avLst/>
          </a:prstGeom>
          <a:solidFill>
            <a:schemeClr val="bg1">
              <a:alpha val="50000"/>
            </a:schemeClr>
          </a:solidFill>
          <a:ln w="9525">
            <a:solidFill>
              <a:srgbClr val="FF9900"/>
            </a:solidFill>
            <a:miter lim="800000"/>
            <a:headEnd/>
            <a:tailEnd/>
          </a:ln>
          <a:effectLst/>
        </p:spPr>
        <p:txBody>
          <a:bodyPr>
            <a:spAutoFit/>
          </a:bodyPr>
          <a:lstStyle/>
          <a:p>
            <a:r>
              <a:rPr lang="en-US" altLang="zh-CN" sz="2400"/>
              <a:t>  </a:t>
            </a:r>
            <a:r>
              <a:rPr lang="zh-CN" altLang="en-US"/>
              <a:t>一条向量指令可以处理</a:t>
            </a:r>
            <a:r>
              <a:rPr lang="en-US" altLang="zh-CN"/>
              <a:t>N</a:t>
            </a:r>
            <a:r>
              <a:rPr lang="zh-CN" altLang="en-US"/>
              <a:t>个或</a:t>
            </a:r>
            <a:r>
              <a:rPr lang="en-US" altLang="zh-CN"/>
              <a:t>N</a:t>
            </a:r>
            <a:r>
              <a:rPr lang="zh-CN" altLang="en-US"/>
              <a:t>对操作数。我们把这</a:t>
            </a:r>
            <a:r>
              <a:rPr lang="en-US" altLang="zh-CN"/>
              <a:t>N</a:t>
            </a:r>
            <a:r>
              <a:rPr lang="zh-CN" altLang="en-US"/>
              <a:t>个互相独立的数叫做向量，对这样一组数的运算叫做</a:t>
            </a:r>
            <a:r>
              <a:rPr lang="zh-CN" altLang="en-US">
                <a:solidFill>
                  <a:srgbClr val="FF0000"/>
                </a:solidFill>
              </a:rPr>
              <a:t>向量处理</a:t>
            </a:r>
            <a:r>
              <a:rPr lang="zh-CN" alt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06"/>
                                        </p:tgtEl>
                                        <p:attrNameLst>
                                          <p:attrName>style.visibility</p:attrName>
                                        </p:attrNameLst>
                                      </p:cBhvr>
                                      <p:to>
                                        <p:strVal val="visible"/>
                                      </p:to>
                                    </p:set>
                                    <p:anim calcmode="lin" valueType="num">
                                      <p:cBhvr additive="base">
                                        <p:cTn id="7" dur="500" fill="hold"/>
                                        <p:tgtEl>
                                          <p:spTgt spid="768006"/>
                                        </p:tgtEl>
                                        <p:attrNameLst>
                                          <p:attrName>ppt_x</p:attrName>
                                        </p:attrNameLst>
                                      </p:cBhvr>
                                      <p:tavLst>
                                        <p:tav tm="0">
                                          <p:val>
                                            <p:strVal val="0-#ppt_w/2"/>
                                          </p:val>
                                        </p:tav>
                                        <p:tav tm="100000">
                                          <p:val>
                                            <p:strVal val="#ppt_x"/>
                                          </p:val>
                                        </p:tav>
                                      </p:tavLst>
                                    </p:anim>
                                    <p:anim calcmode="lin" valueType="num">
                                      <p:cBhvr additive="base">
                                        <p:cTn id="8" dur="500" fill="hold"/>
                                        <p:tgtEl>
                                          <p:spTgt spid="7680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06"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4"/>
          <p:cNvSpPr>
            <a:spLocks noGrp="1" noChangeArrowheads="1"/>
          </p:cNvSpPr>
          <p:nvPr>
            <p:ph type="sldNum" sz="quarter" idx="4294967295"/>
          </p:nvPr>
        </p:nvSpPr>
        <p:spPr>
          <a:xfrm>
            <a:off x="7080250" y="6232525"/>
            <a:ext cx="1905000" cy="457200"/>
          </a:xfrm>
          <a:prstGeom prst="rect">
            <a:avLst/>
          </a:prstGeom>
        </p:spPr>
        <p:txBody>
          <a:bodyPr/>
          <a:lstStyle/>
          <a:p>
            <a:fld id="{A06ADFE8-B9C4-44C1-A867-BC7EE6F0DE48}" type="slidenum">
              <a:rPr lang="en-US" altLang="zh-CN"/>
              <a:pPr/>
              <a:t>14</a:t>
            </a:fld>
            <a:endParaRPr lang="en-US" altLang="zh-CN"/>
          </a:p>
        </p:txBody>
      </p:sp>
      <p:sp>
        <p:nvSpPr>
          <p:cNvPr id="818179" name="Rectangle 3"/>
          <p:cNvSpPr>
            <a:spLocks noGrp="1" noChangeArrowheads="1"/>
          </p:cNvSpPr>
          <p:nvPr>
            <p:ph type="subTitle" idx="1"/>
          </p:nvPr>
        </p:nvSpPr>
        <p:spPr>
          <a:xfrm>
            <a:off x="76200" y="609600"/>
            <a:ext cx="8839200" cy="1524000"/>
          </a:xfrm>
          <a:noFill/>
        </p:spPr>
        <p:txBody>
          <a:bodyPr>
            <a:normAutofit lnSpcReduction="10000"/>
          </a:bodyPr>
          <a:lstStyle/>
          <a:p>
            <a:pPr algn="just">
              <a:spcBef>
                <a:spcPct val="0"/>
              </a:spcBef>
            </a:pPr>
            <a:r>
              <a:rPr kumimoji="0" lang="en-US" altLang="zh-CN" sz="2400" b="1" dirty="0">
                <a:solidFill>
                  <a:srgbClr val="FF00FF"/>
                </a:solidFill>
                <a:effectLst/>
                <a:latin typeface="宋体" pitchFamily="2" charset="-122"/>
              </a:rPr>
              <a:t>【</a:t>
            </a:r>
            <a:r>
              <a:rPr kumimoji="0" lang="zh-CN" altLang="en-US" sz="2400" b="1" dirty="0">
                <a:solidFill>
                  <a:srgbClr val="FF00FF"/>
                </a:solidFill>
                <a:effectLst/>
                <a:latin typeface="宋体" pitchFamily="2" charset="-122"/>
              </a:rPr>
              <a:t>例</a:t>
            </a:r>
            <a:r>
              <a:rPr kumimoji="0" lang="en-US" altLang="zh-CN" sz="2400" b="1" dirty="0">
                <a:solidFill>
                  <a:srgbClr val="FF00FF"/>
                </a:solidFill>
                <a:effectLst/>
                <a:latin typeface="宋体" pitchFamily="2" charset="-122"/>
              </a:rPr>
              <a:t>1】</a:t>
            </a:r>
            <a:r>
              <a:rPr kumimoji="0" lang="zh-CN" altLang="en-US" sz="2400" b="1" dirty="0">
                <a:solidFill>
                  <a:srgbClr val="FFFFFF"/>
                </a:solidFill>
                <a:effectLst/>
                <a:latin typeface="宋体" pitchFamily="2" charset="-122"/>
              </a:rPr>
              <a:t>用标量处理机来计算 </a:t>
            </a:r>
            <a:r>
              <a:rPr kumimoji="0" lang="en-US" altLang="zh-CN" sz="2400" b="1" dirty="0">
                <a:solidFill>
                  <a:srgbClr val="FF0000"/>
                </a:solidFill>
                <a:effectLst/>
                <a:latin typeface="宋体" pitchFamily="2" charset="-122"/>
                <a:cs typeface="Times New Roman" pitchFamily="18" charset="0"/>
              </a:rPr>
              <a:t>Y</a:t>
            </a:r>
            <a:r>
              <a:rPr kumimoji="0" lang="zh-CN" altLang="en-US" sz="2400" b="1" dirty="0">
                <a:solidFill>
                  <a:srgbClr val="FF0000"/>
                </a:solidFill>
                <a:effectLst/>
                <a:latin typeface="宋体" pitchFamily="2" charset="-122"/>
                <a:cs typeface="Times New Roman" pitchFamily="18" charset="0"/>
              </a:rPr>
              <a:t>＝</a:t>
            </a:r>
            <a:r>
              <a:rPr kumimoji="0" lang="en-US" altLang="zh-CN" sz="2400" b="1" dirty="0" err="1">
                <a:solidFill>
                  <a:srgbClr val="FF0000"/>
                </a:solidFill>
                <a:effectLst/>
                <a:latin typeface="宋体" pitchFamily="2" charset="-122"/>
                <a:cs typeface="Times New Roman" pitchFamily="18" charset="0"/>
              </a:rPr>
              <a:t>a×X</a:t>
            </a:r>
            <a:r>
              <a:rPr kumimoji="0" lang="zh-CN" altLang="en-US" sz="2400" b="1" dirty="0">
                <a:solidFill>
                  <a:srgbClr val="FF0000"/>
                </a:solidFill>
                <a:effectLst/>
                <a:latin typeface="宋体" pitchFamily="2" charset="-122"/>
                <a:cs typeface="Times New Roman" pitchFamily="18" charset="0"/>
              </a:rPr>
              <a:t>＋</a:t>
            </a:r>
            <a:r>
              <a:rPr kumimoji="0" lang="en-US" altLang="zh-CN" sz="2400" b="1" dirty="0">
                <a:solidFill>
                  <a:srgbClr val="FF0000"/>
                </a:solidFill>
                <a:effectLst/>
                <a:latin typeface="宋体" pitchFamily="2" charset="-122"/>
                <a:cs typeface="Times New Roman" pitchFamily="18" charset="0"/>
              </a:rPr>
              <a:t>Y</a:t>
            </a:r>
            <a:r>
              <a:rPr kumimoji="0" lang="zh-CN" altLang="en-US" sz="2400" b="1" dirty="0">
                <a:solidFill>
                  <a:srgbClr val="FFFFFF"/>
                </a:solidFill>
                <a:effectLst/>
                <a:latin typeface="宋体" pitchFamily="2" charset="-122"/>
              </a:rPr>
              <a:t>。用标量指令对向量中的每个</a:t>
            </a:r>
            <a:r>
              <a:rPr kumimoji="0" lang="zh-CN" altLang="en-US" sz="2400" b="1" dirty="0">
                <a:solidFill>
                  <a:schemeClr val="accent1"/>
                </a:solidFill>
                <a:effectLst/>
                <a:latin typeface="宋体" pitchFamily="2" charset="-122"/>
              </a:rPr>
              <a:t>元素进行一次乘、加、存储操作 。现假定</a:t>
            </a:r>
            <a:r>
              <a:rPr kumimoji="0" lang="en-US" altLang="zh-CN" sz="2400" b="1" dirty="0">
                <a:solidFill>
                  <a:schemeClr val="accent1"/>
                </a:solidFill>
                <a:effectLst/>
                <a:latin typeface="宋体" pitchFamily="2" charset="-122"/>
              </a:rPr>
              <a:t>X</a:t>
            </a:r>
            <a:r>
              <a:rPr kumimoji="0" lang="zh-CN" altLang="en-US" sz="2400" b="1" dirty="0">
                <a:solidFill>
                  <a:schemeClr val="accent1"/>
                </a:solidFill>
                <a:effectLst/>
                <a:latin typeface="宋体" pitchFamily="2" charset="-122"/>
              </a:rPr>
              <a:t>和</a:t>
            </a:r>
            <a:r>
              <a:rPr kumimoji="0" lang="en-US" altLang="zh-CN" sz="2400" b="1" dirty="0">
                <a:solidFill>
                  <a:schemeClr val="accent1"/>
                </a:solidFill>
                <a:effectLst/>
                <a:latin typeface="宋体" pitchFamily="2" charset="-122"/>
              </a:rPr>
              <a:t>Y</a:t>
            </a:r>
            <a:r>
              <a:rPr kumimoji="0" lang="zh-CN" altLang="en-US" sz="2400" b="1" dirty="0">
                <a:solidFill>
                  <a:schemeClr val="accent1"/>
                </a:solidFill>
                <a:effectLst/>
                <a:latin typeface="宋体" pitchFamily="2" charset="-122"/>
              </a:rPr>
              <a:t>向量的首元素读出后放到寄存器</a:t>
            </a:r>
            <a:r>
              <a:rPr kumimoji="0" lang="en-US" altLang="zh-CN" sz="2400" b="1" dirty="0">
                <a:solidFill>
                  <a:schemeClr val="accent1"/>
                </a:solidFill>
                <a:effectLst/>
                <a:latin typeface="宋体" pitchFamily="2" charset="-122"/>
              </a:rPr>
              <a:t>RX</a:t>
            </a:r>
            <a:r>
              <a:rPr kumimoji="0" lang="zh-CN" altLang="en-US" sz="2400" b="1" dirty="0">
                <a:solidFill>
                  <a:schemeClr val="accent1"/>
                </a:solidFill>
                <a:effectLst/>
                <a:latin typeface="宋体" pitchFamily="2" charset="-122"/>
              </a:rPr>
              <a:t>和</a:t>
            </a:r>
            <a:r>
              <a:rPr kumimoji="0" lang="en-US" altLang="zh-CN" sz="2400" b="1" dirty="0">
                <a:solidFill>
                  <a:schemeClr val="accent1"/>
                </a:solidFill>
                <a:effectLst/>
                <a:latin typeface="宋体" pitchFamily="2" charset="-122"/>
              </a:rPr>
              <a:t>RY</a:t>
            </a:r>
            <a:r>
              <a:rPr kumimoji="0" lang="zh-CN" altLang="en-US" sz="2400" b="1" dirty="0">
                <a:solidFill>
                  <a:schemeClr val="accent1"/>
                </a:solidFill>
                <a:effectLst/>
                <a:latin typeface="宋体" pitchFamily="2" charset="-122"/>
              </a:rPr>
              <a:t>中，当向量元素长度为</a:t>
            </a:r>
            <a:r>
              <a:rPr kumimoji="0" lang="en-US" altLang="zh-CN" sz="2400" b="1" dirty="0">
                <a:solidFill>
                  <a:schemeClr val="accent1"/>
                </a:solidFill>
                <a:effectLst/>
                <a:latin typeface="宋体" pitchFamily="2" charset="-122"/>
              </a:rPr>
              <a:t>64</a:t>
            </a:r>
            <a:r>
              <a:rPr kumimoji="0" lang="zh-CN" altLang="en-US" sz="2400" b="1" dirty="0">
                <a:solidFill>
                  <a:schemeClr val="accent1"/>
                </a:solidFill>
                <a:effectLst/>
                <a:latin typeface="宋体" pitchFamily="2" charset="-122"/>
              </a:rPr>
              <a:t>时，它的循环程序段如下：</a:t>
            </a:r>
            <a:endParaRPr kumimoji="0" lang="zh-CN" altLang="en-US" sz="2800" b="1" dirty="0">
              <a:solidFill>
                <a:schemeClr val="accent1"/>
              </a:solidFill>
              <a:effectLst/>
              <a:latin typeface="宋体" pitchFamily="2" charset="-122"/>
            </a:endParaRPr>
          </a:p>
        </p:txBody>
      </p:sp>
      <p:sp>
        <p:nvSpPr>
          <p:cNvPr id="818181" name="Text Box 5"/>
          <p:cNvSpPr txBox="1">
            <a:spLocks noChangeArrowheads="1"/>
          </p:cNvSpPr>
          <p:nvPr/>
        </p:nvSpPr>
        <p:spPr bwMode="auto">
          <a:xfrm>
            <a:off x="76200" y="2286000"/>
            <a:ext cx="7543800" cy="3429000"/>
          </a:xfrm>
          <a:prstGeom prst="rect">
            <a:avLst/>
          </a:prstGeom>
          <a:solidFill>
            <a:schemeClr val="bg1">
              <a:alpha val="50000"/>
            </a:schemeClr>
          </a:solidFill>
          <a:ln w="9525">
            <a:solidFill>
              <a:srgbClr val="FF9900"/>
            </a:solidFill>
            <a:miter lim="800000"/>
            <a:headEnd/>
            <a:tailEnd/>
          </a:ln>
          <a:effectLst/>
        </p:spPr>
        <p:txBody>
          <a:bodyPr/>
          <a:lstStyle/>
          <a:p>
            <a:r>
              <a:rPr lang="en-US" altLang="zh-CN" sz="2000" dirty="0"/>
              <a:t>        </a:t>
            </a:r>
            <a:r>
              <a:rPr lang="en-US" altLang="zh-CN" sz="2000" dirty="0">
                <a:latin typeface="Times New Roman" pitchFamily="18" charset="0"/>
              </a:rPr>
              <a:t>LD     F0</a:t>
            </a:r>
            <a:r>
              <a:rPr lang="zh-CN" altLang="en-US" sz="2000" dirty="0">
                <a:latin typeface="Times New Roman" pitchFamily="18" charset="0"/>
              </a:rPr>
              <a:t>，</a:t>
            </a:r>
            <a:r>
              <a:rPr lang="en-US" altLang="zh-CN" sz="2000" dirty="0">
                <a:latin typeface="Times New Roman" pitchFamily="18" charset="0"/>
              </a:rPr>
              <a:t>a                 </a:t>
            </a:r>
            <a:r>
              <a:rPr lang="zh-CN" altLang="en-US" sz="2000" dirty="0">
                <a:latin typeface="Times New Roman" pitchFamily="18" charset="0"/>
              </a:rPr>
              <a:t>；标量</a:t>
            </a:r>
            <a:r>
              <a:rPr lang="en-US" altLang="zh-CN" sz="2000" dirty="0">
                <a:latin typeface="Times New Roman" pitchFamily="18" charset="0"/>
              </a:rPr>
              <a:t>a</a:t>
            </a:r>
            <a:r>
              <a:rPr lang="zh-CN" altLang="en-US" sz="2000" dirty="0">
                <a:latin typeface="Times New Roman" pitchFamily="18" charset="0"/>
              </a:rPr>
              <a:t>装入寄存器</a:t>
            </a:r>
            <a:r>
              <a:rPr lang="en-US" altLang="zh-CN" sz="2000" dirty="0">
                <a:latin typeface="Times New Roman" pitchFamily="18" charset="0"/>
              </a:rPr>
              <a:t>F0</a:t>
            </a:r>
          </a:p>
          <a:p>
            <a:pPr algn="l"/>
            <a:r>
              <a:rPr lang="en-US" altLang="zh-CN" sz="2000" dirty="0">
                <a:latin typeface="Times New Roman" pitchFamily="18" charset="0"/>
              </a:rPr>
              <a:t>                ADD R4</a:t>
            </a:r>
            <a:r>
              <a:rPr lang="zh-CN" altLang="en-US" sz="2000" dirty="0">
                <a:latin typeface="Times New Roman" pitchFamily="18" charset="0"/>
              </a:rPr>
              <a:t>，</a:t>
            </a:r>
            <a:r>
              <a:rPr lang="en-US" altLang="zh-CN" sz="2000" dirty="0">
                <a:latin typeface="Times New Roman" pitchFamily="18" charset="0"/>
              </a:rPr>
              <a:t>Rx</a:t>
            </a:r>
            <a:r>
              <a:rPr lang="zh-CN" altLang="en-US" sz="2000" dirty="0">
                <a:latin typeface="Times New Roman" pitchFamily="18" charset="0"/>
              </a:rPr>
              <a:t>，</a:t>
            </a:r>
            <a:r>
              <a:rPr lang="en-US" altLang="zh-CN" sz="2000" dirty="0">
                <a:latin typeface="Times New Roman" pitchFamily="18" charset="0"/>
              </a:rPr>
              <a:t>#512 </a:t>
            </a:r>
            <a:r>
              <a:rPr lang="zh-CN" altLang="en-US" sz="2000" dirty="0">
                <a:latin typeface="Times New Roman" pitchFamily="18" charset="0"/>
              </a:rPr>
              <a:t>；向量元素的末地址装入寄存器</a:t>
            </a:r>
            <a:r>
              <a:rPr lang="en-US" altLang="zh-CN" sz="2000" dirty="0">
                <a:latin typeface="Times New Roman" pitchFamily="18" charset="0"/>
              </a:rPr>
              <a:t>R4 LOOP</a:t>
            </a:r>
            <a:r>
              <a:rPr lang="zh-CN" altLang="en-US" sz="2000" dirty="0">
                <a:latin typeface="Times New Roman" pitchFamily="18" charset="0"/>
              </a:rPr>
              <a:t>： </a:t>
            </a:r>
            <a:r>
              <a:rPr lang="en-US" altLang="zh-CN" sz="2000" dirty="0">
                <a:latin typeface="Times New Roman" pitchFamily="18" charset="0"/>
              </a:rPr>
              <a:t>LD  F2</a:t>
            </a:r>
            <a:r>
              <a:rPr lang="zh-CN" altLang="en-US" sz="2000" dirty="0">
                <a:latin typeface="Times New Roman" pitchFamily="18" charset="0"/>
              </a:rPr>
              <a:t>，</a:t>
            </a:r>
            <a:r>
              <a:rPr lang="en-US" altLang="zh-CN" sz="2000" dirty="0">
                <a:latin typeface="Times New Roman" pitchFamily="18" charset="0"/>
              </a:rPr>
              <a:t>M(Rx)         </a:t>
            </a:r>
            <a:r>
              <a:rPr lang="zh-CN" altLang="en-US" sz="2000" dirty="0">
                <a:latin typeface="Times New Roman" pitchFamily="18" charset="0"/>
              </a:rPr>
              <a:t>；取向量元素</a:t>
            </a:r>
            <a:r>
              <a:rPr lang="en-US" altLang="zh-CN" sz="2000" dirty="0">
                <a:latin typeface="Times New Roman" pitchFamily="18" charset="0"/>
              </a:rPr>
              <a:t>X(</a:t>
            </a:r>
            <a:r>
              <a:rPr lang="en-US" altLang="zh-CN" sz="2000" dirty="0" err="1">
                <a:latin typeface="Times New Roman" pitchFamily="18" charset="0"/>
              </a:rPr>
              <a:t>i</a:t>
            </a:r>
            <a:r>
              <a:rPr lang="en-US" altLang="zh-CN" sz="2000" dirty="0">
                <a:latin typeface="Times New Roman" pitchFamily="18" charset="0"/>
              </a:rPr>
              <a:t>)</a:t>
            </a:r>
          </a:p>
          <a:p>
            <a:pPr algn="l"/>
            <a:r>
              <a:rPr lang="en-US" altLang="zh-CN" sz="2000" dirty="0">
                <a:latin typeface="Times New Roman" pitchFamily="18" charset="0"/>
              </a:rPr>
              <a:t>                MUL  F2</a:t>
            </a:r>
            <a:r>
              <a:rPr lang="zh-CN" altLang="en-US" sz="2000" dirty="0">
                <a:latin typeface="Times New Roman" pitchFamily="18" charset="0"/>
              </a:rPr>
              <a:t>，</a:t>
            </a:r>
            <a:r>
              <a:rPr lang="en-US" altLang="zh-CN" sz="2000" dirty="0">
                <a:latin typeface="Times New Roman" pitchFamily="18" charset="0"/>
              </a:rPr>
              <a:t>F0</a:t>
            </a:r>
            <a:r>
              <a:rPr lang="zh-CN" altLang="en-US" sz="2000" dirty="0">
                <a:latin typeface="Times New Roman" pitchFamily="18" charset="0"/>
              </a:rPr>
              <a:t>，</a:t>
            </a:r>
            <a:r>
              <a:rPr lang="en-US" altLang="zh-CN" sz="2000" dirty="0">
                <a:latin typeface="Times New Roman" pitchFamily="18" charset="0"/>
              </a:rPr>
              <a:t>F2   </a:t>
            </a:r>
            <a:r>
              <a:rPr lang="zh-CN" altLang="en-US" sz="2000" dirty="0">
                <a:latin typeface="Times New Roman" pitchFamily="18" charset="0"/>
              </a:rPr>
              <a:t>；</a:t>
            </a:r>
            <a:r>
              <a:rPr lang="en-US" altLang="zh-CN" sz="2000" dirty="0">
                <a:latin typeface="Times New Roman" pitchFamily="18" charset="0"/>
              </a:rPr>
              <a:t>a</a:t>
            </a:r>
            <a:r>
              <a:rPr lang="zh-CN" altLang="en-US" sz="2000" dirty="0">
                <a:latin typeface="Times New Roman" pitchFamily="18" charset="0"/>
              </a:rPr>
              <a:t>与</a:t>
            </a:r>
            <a:r>
              <a:rPr lang="en-US" altLang="zh-CN" sz="2000" dirty="0">
                <a:latin typeface="Times New Roman" pitchFamily="18" charset="0"/>
              </a:rPr>
              <a:t>X(</a:t>
            </a:r>
            <a:r>
              <a:rPr lang="en-US" altLang="zh-CN" sz="2000" dirty="0" err="1">
                <a:latin typeface="Times New Roman" pitchFamily="18" charset="0"/>
              </a:rPr>
              <a:t>i</a:t>
            </a:r>
            <a:r>
              <a:rPr lang="en-US" altLang="zh-CN" sz="2000" dirty="0">
                <a:latin typeface="Times New Roman" pitchFamily="18" charset="0"/>
              </a:rPr>
              <a:t>)</a:t>
            </a:r>
            <a:r>
              <a:rPr lang="zh-CN" altLang="en-US" sz="2000" dirty="0">
                <a:latin typeface="Times New Roman" pitchFamily="18" charset="0"/>
              </a:rPr>
              <a:t>相乘</a:t>
            </a:r>
          </a:p>
          <a:p>
            <a:pPr algn="l"/>
            <a:r>
              <a:rPr lang="zh-CN" altLang="en-US" sz="2000" dirty="0">
                <a:latin typeface="Times New Roman" pitchFamily="18" charset="0"/>
              </a:rPr>
              <a:t>                </a:t>
            </a:r>
            <a:r>
              <a:rPr lang="en-US" altLang="zh-CN" sz="2000" dirty="0">
                <a:latin typeface="Times New Roman" pitchFamily="18" charset="0"/>
              </a:rPr>
              <a:t>LD    F4</a:t>
            </a:r>
            <a:r>
              <a:rPr lang="zh-CN" altLang="en-US" sz="2000" dirty="0">
                <a:latin typeface="Times New Roman" pitchFamily="18" charset="0"/>
              </a:rPr>
              <a:t>，</a:t>
            </a:r>
            <a:r>
              <a:rPr lang="en-US" altLang="zh-CN" sz="2000" dirty="0">
                <a:latin typeface="Times New Roman" pitchFamily="18" charset="0"/>
              </a:rPr>
              <a:t>M(</a:t>
            </a:r>
            <a:r>
              <a:rPr lang="en-US" altLang="zh-CN" sz="2000" dirty="0" err="1">
                <a:latin typeface="Times New Roman" pitchFamily="18" charset="0"/>
              </a:rPr>
              <a:t>Ry</a:t>
            </a:r>
            <a:r>
              <a:rPr lang="en-US" altLang="zh-CN" sz="2000" dirty="0">
                <a:latin typeface="Times New Roman" pitchFamily="18" charset="0"/>
              </a:rPr>
              <a:t>)      </a:t>
            </a:r>
            <a:r>
              <a:rPr lang="zh-CN" altLang="en-US" sz="2000" dirty="0">
                <a:latin typeface="Times New Roman" pitchFamily="18" charset="0"/>
              </a:rPr>
              <a:t>；取向量元素</a:t>
            </a:r>
            <a:r>
              <a:rPr lang="en-US" altLang="zh-CN" sz="2000" dirty="0">
                <a:latin typeface="Times New Roman" pitchFamily="18" charset="0"/>
              </a:rPr>
              <a:t>Y(</a:t>
            </a:r>
            <a:r>
              <a:rPr lang="en-US" altLang="zh-CN" sz="2000" dirty="0" err="1">
                <a:latin typeface="Times New Roman" pitchFamily="18" charset="0"/>
              </a:rPr>
              <a:t>i</a:t>
            </a:r>
            <a:r>
              <a:rPr lang="en-US" altLang="zh-CN" sz="2000" dirty="0">
                <a:latin typeface="Times New Roman" pitchFamily="18" charset="0"/>
              </a:rPr>
              <a:t>) </a:t>
            </a:r>
          </a:p>
          <a:p>
            <a:pPr algn="l"/>
            <a:r>
              <a:rPr lang="en-US" altLang="zh-CN" sz="2000" dirty="0">
                <a:latin typeface="Times New Roman" pitchFamily="18" charset="0"/>
              </a:rPr>
              <a:t>                ADD   F4</a:t>
            </a:r>
            <a:r>
              <a:rPr lang="zh-CN" altLang="en-US" sz="2000" dirty="0">
                <a:latin typeface="Times New Roman" pitchFamily="18" charset="0"/>
              </a:rPr>
              <a:t>，</a:t>
            </a:r>
            <a:r>
              <a:rPr lang="en-US" altLang="zh-CN" sz="2000" dirty="0">
                <a:latin typeface="Times New Roman" pitchFamily="18" charset="0"/>
              </a:rPr>
              <a:t>F2</a:t>
            </a:r>
            <a:r>
              <a:rPr lang="zh-CN" altLang="en-US" sz="2000" dirty="0">
                <a:latin typeface="Times New Roman" pitchFamily="18" charset="0"/>
              </a:rPr>
              <a:t>，</a:t>
            </a:r>
            <a:r>
              <a:rPr lang="en-US" altLang="zh-CN" sz="2000" dirty="0">
                <a:latin typeface="Times New Roman" pitchFamily="18" charset="0"/>
              </a:rPr>
              <a:t>F4   </a:t>
            </a:r>
            <a:r>
              <a:rPr lang="zh-CN" altLang="en-US" sz="2000" dirty="0">
                <a:latin typeface="Times New Roman" pitchFamily="18" charset="0"/>
              </a:rPr>
              <a:t>；</a:t>
            </a:r>
            <a:r>
              <a:rPr lang="en-US" altLang="zh-CN" sz="2000" dirty="0" err="1">
                <a:latin typeface="Times New Roman" pitchFamily="18" charset="0"/>
              </a:rPr>
              <a:t>aX</a:t>
            </a:r>
            <a:r>
              <a:rPr lang="en-US" altLang="zh-CN" sz="2000" dirty="0">
                <a:latin typeface="Times New Roman" pitchFamily="18" charset="0"/>
              </a:rPr>
              <a:t>(</a:t>
            </a:r>
            <a:r>
              <a:rPr lang="en-US" altLang="zh-CN" sz="2000" dirty="0" err="1">
                <a:latin typeface="Times New Roman" pitchFamily="18" charset="0"/>
              </a:rPr>
              <a:t>i</a:t>
            </a:r>
            <a:r>
              <a:rPr lang="en-US" altLang="zh-CN" sz="2000" dirty="0">
                <a:latin typeface="Times New Roman" pitchFamily="18" charset="0"/>
              </a:rPr>
              <a:t>)</a:t>
            </a:r>
            <a:r>
              <a:rPr lang="zh-CN" altLang="en-US" sz="2000" dirty="0">
                <a:latin typeface="Times New Roman" pitchFamily="18" charset="0"/>
              </a:rPr>
              <a:t>与</a:t>
            </a:r>
            <a:r>
              <a:rPr lang="en-US" altLang="zh-CN" sz="2000" dirty="0">
                <a:latin typeface="Times New Roman" pitchFamily="18" charset="0"/>
              </a:rPr>
              <a:t>Y(</a:t>
            </a:r>
            <a:r>
              <a:rPr lang="en-US" altLang="zh-CN" sz="2000" dirty="0" err="1">
                <a:latin typeface="Times New Roman" pitchFamily="18" charset="0"/>
              </a:rPr>
              <a:t>i</a:t>
            </a:r>
            <a:r>
              <a:rPr lang="en-US" altLang="zh-CN" sz="2000" dirty="0">
                <a:latin typeface="Times New Roman" pitchFamily="18" charset="0"/>
              </a:rPr>
              <a:t>)</a:t>
            </a:r>
            <a:r>
              <a:rPr lang="zh-CN" altLang="en-US" sz="2000" dirty="0">
                <a:latin typeface="Times New Roman" pitchFamily="18" charset="0"/>
              </a:rPr>
              <a:t>相加</a:t>
            </a:r>
            <a:br>
              <a:rPr lang="zh-CN" altLang="en-US" sz="2000" dirty="0">
                <a:latin typeface="Times New Roman" pitchFamily="18" charset="0"/>
              </a:rPr>
            </a:br>
            <a:r>
              <a:rPr lang="zh-CN" altLang="en-US" sz="2000" dirty="0">
                <a:latin typeface="Times New Roman" pitchFamily="18" charset="0"/>
              </a:rPr>
              <a:t>                </a:t>
            </a:r>
            <a:r>
              <a:rPr lang="en-US" altLang="zh-CN" sz="2000" dirty="0">
                <a:latin typeface="Times New Roman" pitchFamily="18" charset="0"/>
              </a:rPr>
              <a:t>SD     M(</a:t>
            </a:r>
            <a:r>
              <a:rPr lang="en-US" altLang="zh-CN" sz="2000" dirty="0" err="1">
                <a:latin typeface="Times New Roman" pitchFamily="18" charset="0"/>
              </a:rPr>
              <a:t>Ry</a:t>
            </a:r>
            <a:r>
              <a:rPr lang="en-US" altLang="zh-CN" sz="2000" dirty="0">
                <a:latin typeface="Times New Roman" pitchFamily="18" charset="0"/>
              </a:rPr>
              <a:t>)</a:t>
            </a:r>
            <a:r>
              <a:rPr lang="zh-CN" altLang="en-US" sz="2000" dirty="0">
                <a:latin typeface="Times New Roman" pitchFamily="18" charset="0"/>
              </a:rPr>
              <a:t>，</a:t>
            </a:r>
            <a:r>
              <a:rPr lang="en-US" altLang="zh-CN" sz="2000" dirty="0">
                <a:latin typeface="Times New Roman" pitchFamily="18" charset="0"/>
              </a:rPr>
              <a:t>F4       </a:t>
            </a:r>
            <a:r>
              <a:rPr lang="zh-CN" altLang="en-US" sz="2000" dirty="0">
                <a:latin typeface="Times New Roman" pitchFamily="18" charset="0"/>
              </a:rPr>
              <a:t>；存储结果向量元素</a:t>
            </a:r>
          </a:p>
          <a:p>
            <a:pPr algn="l"/>
            <a:r>
              <a:rPr lang="zh-CN" altLang="en-US" sz="2000" dirty="0">
                <a:latin typeface="Times New Roman" pitchFamily="18" charset="0"/>
              </a:rPr>
              <a:t>               </a:t>
            </a:r>
            <a:r>
              <a:rPr lang="en-US" altLang="zh-CN" sz="2000" dirty="0">
                <a:latin typeface="Times New Roman" pitchFamily="18" charset="0"/>
              </a:rPr>
              <a:t>ADD   Rx</a:t>
            </a:r>
            <a:r>
              <a:rPr lang="zh-CN" altLang="en-US" sz="2000" dirty="0">
                <a:latin typeface="Times New Roman" pitchFamily="18" charset="0"/>
              </a:rPr>
              <a:t>，</a:t>
            </a:r>
            <a:r>
              <a:rPr lang="en-US" altLang="zh-CN" sz="2000" dirty="0">
                <a:latin typeface="Times New Roman" pitchFamily="18" charset="0"/>
              </a:rPr>
              <a:t>Rx</a:t>
            </a:r>
            <a:r>
              <a:rPr lang="zh-CN" altLang="en-US" sz="2000" dirty="0">
                <a:latin typeface="Times New Roman" pitchFamily="18" charset="0"/>
              </a:rPr>
              <a:t>，</a:t>
            </a:r>
            <a:r>
              <a:rPr lang="en-US" altLang="zh-CN" sz="2000" dirty="0">
                <a:latin typeface="Times New Roman" pitchFamily="18" charset="0"/>
              </a:rPr>
              <a:t>#8   </a:t>
            </a:r>
            <a:r>
              <a:rPr lang="zh-CN" altLang="en-US" sz="2000" dirty="0">
                <a:latin typeface="Times New Roman" pitchFamily="18" charset="0"/>
              </a:rPr>
              <a:t>；</a:t>
            </a:r>
            <a:r>
              <a:rPr lang="en-US" altLang="zh-CN" sz="2000" dirty="0">
                <a:latin typeface="Times New Roman" pitchFamily="18" charset="0"/>
              </a:rPr>
              <a:t>X</a:t>
            </a:r>
            <a:r>
              <a:rPr lang="zh-CN" altLang="en-US" sz="2000" dirty="0">
                <a:latin typeface="Times New Roman" pitchFamily="18" charset="0"/>
              </a:rPr>
              <a:t>向量元素下标加</a:t>
            </a:r>
            <a:r>
              <a:rPr lang="en-US" altLang="zh-CN" sz="2000" dirty="0">
                <a:latin typeface="Times New Roman" pitchFamily="18" charset="0"/>
              </a:rPr>
              <a:t>1</a:t>
            </a:r>
          </a:p>
          <a:p>
            <a:pPr algn="l"/>
            <a:r>
              <a:rPr lang="en-US" altLang="zh-CN" sz="2000" dirty="0">
                <a:latin typeface="Times New Roman" pitchFamily="18" charset="0"/>
              </a:rPr>
              <a:t>               ADD   </a:t>
            </a:r>
            <a:r>
              <a:rPr lang="en-US" altLang="zh-CN" sz="2000" dirty="0" err="1">
                <a:latin typeface="Times New Roman" pitchFamily="18" charset="0"/>
              </a:rPr>
              <a:t>Ry</a:t>
            </a:r>
            <a:r>
              <a:rPr lang="zh-CN" altLang="en-US" sz="2000" dirty="0">
                <a:latin typeface="Times New Roman" pitchFamily="18" charset="0"/>
              </a:rPr>
              <a:t>，</a:t>
            </a:r>
            <a:r>
              <a:rPr lang="en-US" altLang="zh-CN" sz="2000" dirty="0" err="1">
                <a:latin typeface="Times New Roman" pitchFamily="18" charset="0"/>
              </a:rPr>
              <a:t>Ry</a:t>
            </a:r>
            <a:r>
              <a:rPr lang="zh-CN" altLang="en-US" sz="2000" dirty="0">
                <a:latin typeface="Times New Roman" pitchFamily="18" charset="0"/>
              </a:rPr>
              <a:t>，</a:t>
            </a:r>
            <a:r>
              <a:rPr lang="en-US" altLang="zh-CN" sz="2000" dirty="0">
                <a:latin typeface="Times New Roman" pitchFamily="18" charset="0"/>
              </a:rPr>
              <a:t>#8   </a:t>
            </a:r>
            <a:r>
              <a:rPr lang="zh-CN" altLang="en-US" sz="2000" dirty="0">
                <a:latin typeface="Times New Roman" pitchFamily="18" charset="0"/>
              </a:rPr>
              <a:t>；</a:t>
            </a:r>
            <a:r>
              <a:rPr lang="en-US" altLang="zh-CN" sz="2000" dirty="0">
                <a:latin typeface="Times New Roman" pitchFamily="18" charset="0"/>
              </a:rPr>
              <a:t>Y</a:t>
            </a:r>
            <a:r>
              <a:rPr lang="zh-CN" altLang="en-US" sz="2000" dirty="0">
                <a:latin typeface="Times New Roman" pitchFamily="18" charset="0"/>
              </a:rPr>
              <a:t>向量元素下标加</a:t>
            </a:r>
            <a:r>
              <a:rPr lang="en-US" altLang="zh-CN" sz="2000" dirty="0">
                <a:latin typeface="Times New Roman" pitchFamily="18" charset="0"/>
              </a:rPr>
              <a:t>1</a:t>
            </a:r>
          </a:p>
          <a:p>
            <a:pPr algn="l"/>
            <a:r>
              <a:rPr lang="en-US" altLang="zh-CN" sz="2000" dirty="0">
                <a:latin typeface="Times New Roman" pitchFamily="18" charset="0"/>
              </a:rPr>
              <a:t>               SUB   R20</a:t>
            </a:r>
            <a:r>
              <a:rPr lang="zh-CN" altLang="en-US" sz="2000" dirty="0">
                <a:latin typeface="Times New Roman" pitchFamily="18" charset="0"/>
              </a:rPr>
              <a:t>，</a:t>
            </a:r>
            <a:r>
              <a:rPr lang="en-US" altLang="zh-CN" sz="2000" dirty="0">
                <a:latin typeface="Times New Roman" pitchFamily="18" charset="0"/>
              </a:rPr>
              <a:t>R4</a:t>
            </a:r>
            <a:r>
              <a:rPr lang="zh-CN" altLang="en-US" sz="2000" dirty="0">
                <a:latin typeface="Times New Roman" pitchFamily="18" charset="0"/>
              </a:rPr>
              <a:t>，</a:t>
            </a:r>
            <a:r>
              <a:rPr lang="en-US" altLang="zh-CN" sz="2000" dirty="0">
                <a:latin typeface="Times New Roman" pitchFamily="18" charset="0"/>
              </a:rPr>
              <a:t>Rx </a:t>
            </a:r>
            <a:r>
              <a:rPr lang="zh-CN" altLang="en-US" sz="2000" dirty="0">
                <a:latin typeface="Times New Roman" pitchFamily="18" charset="0"/>
              </a:rPr>
              <a:t>；</a:t>
            </a:r>
            <a:r>
              <a:rPr lang="en-US" altLang="zh-CN" sz="2000" dirty="0">
                <a:latin typeface="Times New Roman" pitchFamily="18" charset="0"/>
              </a:rPr>
              <a:t>(R4)</a:t>
            </a:r>
            <a:r>
              <a:rPr lang="zh-CN" altLang="en-US" sz="2000" dirty="0">
                <a:latin typeface="Times New Roman" pitchFamily="18" charset="0"/>
              </a:rPr>
              <a:t>－</a:t>
            </a:r>
            <a:r>
              <a:rPr lang="en-US" altLang="zh-CN" sz="2000" dirty="0">
                <a:latin typeface="Times New Roman" pitchFamily="18" charset="0"/>
              </a:rPr>
              <a:t>(Rx)→R20</a:t>
            </a:r>
            <a:r>
              <a:rPr lang="zh-CN" altLang="en-US" sz="2000" dirty="0">
                <a:latin typeface="Times New Roman" pitchFamily="18" charset="0"/>
              </a:rPr>
              <a:t>，是否到限界值</a:t>
            </a:r>
          </a:p>
          <a:p>
            <a:pPr algn="l"/>
            <a:r>
              <a:rPr lang="zh-CN" altLang="en-US" sz="2000" dirty="0">
                <a:latin typeface="Times New Roman" pitchFamily="18" charset="0"/>
              </a:rPr>
              <a:t>               </a:t>
            </a:r>
            <a:r>
              <a:rPr lang="en-US" altLang="zh-CN" sz="2000" dirty="0">
                <a:latin typeface="Times New Roman" pitchFamily="18" charset="0"/>
              </a:rPr>
              <a:t>BNZ   R20</a:t>
            </a:r>
            <a:r>
              <a:rPr lang="zh-CN" altLang="en-US" sz="2000" dirty="0">
                <a:latin typeface="Times New Roman" pitchFamily="18" charset="0"/>
              </a:rPr>
              <a:t>，</a:t>
            </a:r>
            <a:r>
              <a:rPr lang="en-US" altLang="zh-CN" sz="2000" dirty="0">
                <a:latin typeface="Times New Roman" pitchFamily="18" charset="0"/>
              </a:rPr>
              <a:t>LOOP   </a:t>
            </a:r>
            <a:r>
              <a:rPr lang="zh-CN" altLang="en-US" sz="2000" dirty="0">
                <a:latin typeface="Times New Roman" pitchFamily="18" charset="0"/>
              </a:rPr>
              <a:t>；若循环未结束，转</a:t>
            </a:r>
            <a:r>
              <a:rPr lang="en-US" altLang="zh-CN" sz="2000" dirty="0">
                <a:latin typeface="Times New Roman" pitchFamily="18" charset="0"/>
              </a:rPr>
              <a:t>LOOP</a:t>
            </a:r>
          </a:p>
        </p:txBody>
      </p:sp>
      <p:sp>
        <p:nvSpPr>
          <p:cNvPr id="818182" name="AutoShape 6"/>
          <p:cNvSpPr>
            <a:spLocks/>
          </p:cNvSpPr>
          <p:nvPr/>
        </p:nvSpPr>
        <p:spPr bwMode="auto">
          <a:xfrm>
            <a:off x="7696200" y="1981200"/>
            <a:ext cx="1219200" cy="4495800"/>
          </a:xfrm>
          <a:prstGeom prst="borderCallout1">
            <a:avLst>
              <a:gd name="adj1" fmla="val 2542"/>
              <a:gd name="adj2" fmla="val -6250"/>
              <a:gd name="adj3" fmla="val 58968"/>
              <a:gd name="adj4" fmla="val -158204"/>
            </a:avLst>
          </a:prstGeom>
          <a:solidFill>
            <a:schemeClr val="bg1">
              <a:alpha val="50000"/>
            </a:schemeClr>
          </a:solidFill>
          <a:ln w="9525">
            <a:solidFill>
              <a:srgbClr val="FF9900"/>
            </a:solidFill>
            <a:miter lim="800000"/>
            <a:headEnd/>
            <a:tailEnd/>
          </a:ln>
          <a:effectLst/>
        </p:spPr>
        <p:txBody>
          <a:bodyPr/>
          <a:lstStyle/>
          <a:p>
            <a:r>
              <a:rPr lang="en-US" altLang="zh-CN" sz="2000"/>
              <a:t> </a:t>
            </a:r>
            <a:r>
              <a:rPr lang="zh-CN" altLang="en-US" sz="2000"/>
              <a:t>为了实现循环操作，每次必须要指明对</a:t>
            </a:r>
            <a:r>
              <a:rPr lang="en-US" altLang="zh-CN" sz="2000"/>
              <a:t>X</a:t>
            </a:r>
            <a:r>
              <a:rPr lang="zh-CN" altLang="en-US" sz="2000"/>
              <a:t>和</a:t>
            </a:r>
            <a:r>
              <a:rPr lang="en-US" altLang="zh-CN" sz="2000"/>
              <a:t>Y</a:t>
            </a:r>
            <a:r>
              <a:rPr lang="zh-CN" altLang="en-US" sz="2000"/>
              <a:t>中元素位置的下标变量加</a:t>
            </a:r>
            <a:r>
              <a:rPr lang="en-US" altLang="zh-CN" sz="2000"/>
              <a:t>1</a:t>
            </a:r>
            <a:r>
              <a:rPr lang="zh-CN" altLang="en-US" sz="2000"/>
              <a:t>，并使操作次数每次减</a:t>
            </a:r>
            <a:r>
              <a:rPr lang="en-US" altLang="zh-CN" sz="2000"/>
              <a:t>1</a:t>
            </a:r>
            <a:r>
              <a:rPr lang="zh-CN" altLang="en-US" sz="2000"/>
              <a:t>，以判断循环是否结束。</a:t>
            </a:r>
          </a:p>
        </p:txBody>
      </p:sp>
      <p:sp>
        <p:nvSpPr>
          <p:cNvPr id="818184" name="Text Box 8"/>
          <p:cNvSpPr txBox="1">
            <a:spLocks noChangeArrowheads="1"/>
          </p:cNvSpPr>
          <p:nvPr/>
        </p:nvSpPr>
        <p:spPr bwMode="auto">
          <a:xfrm>
            <a:off x="152400" y="1219200"/>
            <a:ext cx="8839200" cy="609600"/>
          </a:xfrm>
          <a:prstGeom prst="rect">
            <a:avLst/>
          </a:prstGeom>
          <a:noFill/>
          <a:ln w="9525">
            <a:noFill/>
            <a:miter lim="800000"/>
            <a:headEnd/>
            <a:tailEnd/>
          </a:ln>
          <a:effectLst/>
        </p:spPr>
        <p:txBody>
          <a:bodyPr/>
          <a:lstStyle/>
          <a:p>
            <a:endParaRPr lang="zh-CN" altLang="zh-CN" sz="2000"/>
          </a:p>
        </p:txBody>
      </p:sp>
      <p:sp>
        <p:nvSpPr>
          <p:cNvPr id="818185" name="Text Box 9"/>
          <p:cNvSpPr txBox="1">
            <a:spLocks noChangeArrowheads="1"/>
          </p:cNvSpPr>
          <p:nvPr/>
        </p:nvSpPr>
        <p:spPr bwMode="auto">
          <a:xfrm>
            <a:off x="457200" y="5791200"/>
            <a:ext cx="6934200" cy="457200"/>
          </a:xfrm>
          <a:prstGeom prst="rect">
            <a:avLst/>
          </a:prstGeom>
          <a:noFill/>
          <a:ln w="9525">
            <a:noFill/>
            <a:miter lim="800000"/>
            <a:headEnd/>
            <a:tailEnd/>
          </a:ln>
          <a:effectLst/>
        </p:spPr>
        <p:txBody>
          <a:bodyPr>
            <a:spAutoFit/>
          </a:bodyPr>
          <a:lstStyle/>
          <a:p>
            <a:r>
              <a:rPr lang="en-US" altLang="zh-CN" sz="2000"/>
              <a:t> </a:t>
            </a:r>
            <a:r>
              <a:rPr lang="zh-CN" altLang="en-US" sz="2400"/>
              <a:t>标量处理机共需执行</a:t>
            </a:r>
            <a:r>
              <a:rPr lang="en-US" altLang="zh-CN" sz="2400"/>
              <a:t>9×64</a:t>
            </a:r>
            <a:r>
              <a:rPr lang="zh-CN" altLang="en-US" sz="2400"/>
              <a:t>＋</a:t>
            </a:r>
            <a:r>
              <a:rPr lang="en-US" altLang="zh-CN" sz="2400"/>
              <a:t>2</a:t>
            </a:r>
            <a:r>
              <a:rPr lang="zh-CN" altLang="en-US" sz="2400"/>
              <a:t>＝</a:t>
            </a:r>
            <a:r>
              <a:rPr lang="en-US" altLang="zh-CN" sz="2400"/>
              <a:t>578</a:t>
            </a:r>
            <a:r>
              <a:rPr lang="zh-CN" altLang="en-US" sz="2400"/>
              <a:t>条指令。</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8181"/>
                                        </p:tgtEl>
                                        <p:attrNameLst>
                                          <p:attrName>style.visibility</p:attrName>
                                        </p:attrNameLst>
                                      </p:cBhvr>
                                      <p:to>
                                        <p:strVal val="visible"/>
                                      </p:to>
                                    </p:set>
                                    <p:anim calcmode="lin" valueType="num">
                                      <p:cBhvr additive="base">
                                        <p:cTn id="7" dur="500" fill="hold"/>
                                        <p:tgtEl>
                                          <p:spTgt spid="818181"/>
                                        </p:tgtEl>
                                        <p:attrNameLst>
                                          <p:attrName>ppt_x</p:attrName>
                                        </p:attrNameLst>
                                      </p:cBhvr>
                                      <p:tavLst>
                                        <p:tav tm="0">
                                          <p:val>
                                            <p:strVal val="0-#ppt_w/2"/>
                                          </p:val>
                                        </p:tav>
                                        <p:tav tm="100000">
                                          <p:val>
                                            <p:strVal val="#ppt_x"/>
                                          </p:val>
                                        </p:tav>
                                      </p:tavLst>
                                    </p:anim>
                                    <p:anim calcmode="lin" valueType="num">
                                      <p:cBhvr additive="base">
                                        <p:cTn id="8" dur="500" fill="hold"/>
                                        <p:tgtEl>
                                          <p:spTgt spid="8181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818182"/>
                                        </p:tgtEl>
                                        <p:attrNameLst>
                                          <p:attrName>style.visibility</p:attrName>
                                        </p:attrNameLst>
                                      </p:cBhvr>
                                      <p:to>
                                        <p:strVal val="visible"/>
                                      </p:to>
                                    </p:set>
                                    <p:animEffect transition="in" filter="box(in)">
                                      <p:cBhvr>
                                        <p:cTn id="13" dur="500"/>
                                        <p:tgtEl>
                                          <p:spTgt spid="81818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nodePh="1">
                                  <p:stCondLst>
                                    <p:cond delay="0"/>
                                  </p:stCondLst>
                                  <p:endCondLst>
                                    <p:cond evt="begin" delay="0">
                                      <p:tn val="16"/>
                                    </p:cond>
                                  </p:endCondLst>
                                  <p:childTnLst>
                                    <p:set>
                                      <p:cBhvr>
                                        <p:cTn id="17" dur="1" fill="hold">
                                          <p:stCondLst>
                                            <p:cond delay="0"/>
                                          </p:stCondLst>
                                        </p:cTn>
                                        <p:tgtEl>
                                          <p:spTgt spid="818184"/>
                                        </p:tgtEl>
                                        <p:attrNameLst>
                                          <p:attrName>style.visibility</p:attrName>
                                        </p:attrNameLst>
                                      </p:cBhvr>
                                      <p:to>
                                        <p:strVal val="visible"/>
                                      </p:to>
                                    </p:set>
                                    <p:anim calcmode="lin" valueType="num">
                                      <p:cBhvr additive="base">
                                        <p:cTn id="18" dur="500" fill="hold"/>
                                        <p:tgtEl>
                                          <p:spTgt spid="818184"/>
                                        </p:tgtEl>
                                        <p:attrNameLst>
                                          <p:attrName>ppt_x</p:attrName>
                                        </p:attrNameLst>
                                      </p:cBhvr>
                                      <p:tavLst>
                                        <p:tav tm="0">
                                          <p:val>
                                            <p:strVal val="0-#ppt_w/2"/>
                                          </p:val>
                                        </p:tav>
                                        <p:tav tm="100000">
                                          <p:val>
                                            <p:strVal val="#ppt_x"/>
                                          </p:val>
                                        </p:tav>
                                      </p:tavLst>
                                    </p:anim>
                                    <p:anim calcmode="lin" valueType="num">
                                      <p:cBhvr additive="base">
                                        <p:cTn id="19" dur="500" fill="hold"/>
                                        <p:tgtEl>
                                          <p:spTgt spid="81818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18185"/>
                                        </p:tgtEl>
                                        <p:attrNameLst>
                                          <p:attrName>style.visibility</p:attrName>
                                        </p:attrNameLst>
                                      </p:cBhvr>
                                      <p:to>
                                        <p:strVal val="visible"/>
                                      </p:to>
                                    </p:set>
                                    <p:animEffect transition="in" filter="blinds(horizontal)">
                                      <p:cBhvr>
                                        <p:cTn id="24" dur="500"/>
                                        <p:tgtEl>
                                          <p:spTgt spid="818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81" grpId="0" animBg="1" autoUpdateAnimBg="0"/>
      <p:bldP spid="818182" grpId="0" animBg="1" autoUpdateAnimBg="0"/>
      <p:bldP spid="818184" grpId="0" autoUpdateAnimBg="0"/>
      <p:bldP spid="81818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Grp="1" noChangeArrowheads="1"/>
          </p:cNvSpPr>
          <p:nvPr>
            <p:ph type="sldNum" sz="quarter" idx="4294967295"/>
          </p:nvPr>
        </p:nvSpPr>
        <p:spPr>
          <a:xfrm>
            <a:off x="7080250" y="6232525"/>
            <a:ext cx="1905000" cy="457200"/>
          </a:xfrm>
          <a:prstGeom prst="rect">
            <a:avLst/>
          </a:prstGeom>
        </p:spPr>
        <p:txBody>
          <a:bodyPr/>
          <a:lstStyle/>
          <a:p>
            <a:fld id="{44BDC400-D0AD-48CF-8E78-1F1336C431ED}" type="slidenum">
              <a:rPr lang="en-US" altLang="zh-CN"/>
              <a:pPr/>
              <a:t>15</a:t>
            </a:fld>
            <a:endParaRPr lang="en-US" altLang="zh-CN"/>
          </a:p>
        </p:txBody>
      </p:sp>
      <p:sp>
        <p:nvSpPr>
          <p:cNvPr id="819203" name="Rectangle 3"/>
          <p:cNvSpPr>
            <a:spLocks noGrp="1" noChangeArrowheads="1"/>
          </p:cNvSpPr>
          <p:nvPr>
            <p:ph type="subTitle" idx="1"/>
          </p:nvPr>
        </p:nvSpPr>
        <p:spPr>
          <a:xfrm>
            <a:off x="76200" y="838200"/>
            <a:ext cx="8839200" cy="1219200"/>
          </a:xfrm>
          <a:noFill/>
        </p:spPr>
        <p:txBody>
          <a:bodyPr/>
          <a:lstStyle/>
          <a:p>
            <a:pPr algn="just">
              <a:spcBef>
                <a:spcPct val="0"/>
              </a:spcBef>
            </a:pPr>
            <a:r>
              <a:rPr kumimoji="0" lang="en-US" altLang="zh-CN" sz="2400" b="1" dirty="0">
                <a:solidFill>
                  <a:srgbClr val="FF00FF"/>
                </a:solidFill>
                <a:effectLst/>
                <a:latin typeface="宋体" pitchFamily="2" charset="-122"/>
              </a:rPr>
              <a:t>【</a:t>
            </a:r>
            <a:r>
              <a:rPr kumimoji="0" lang="zh-CN" altLang="en-US" sz="2400" b="1" dirty="0">
                <a:solidFill>
                  <a:srgbClr val="FF00FF"/>
                </a:solidFill>
                <a:effectLst/>
                <a:latin typeface="宋体" pitchFamily="2" charset="-122"/>
              </a:rPr>
              <a:t>例</a:t>
            </a:r>
            <a:r>
              <a:rPr kumimoji="0" lang="en-US" altLang="zh-CN" sz="2400" b="1" dirty="0">
                <a:solidFill>
                  <a:srgbClr val="FF00FF"/>
                </a:solidFill>
                <a:effectLst/>
                <a:latin typeface="宋体" pitchFamily="2" charset="-122"/>
              </a:rPr>
              <a:t>2】</a:t>
            </a:r>
            <a:r>
              <a:rPr kumimoji="0" lang="zh-CN" altLang="en-US" sz="2400" b="1" dirty="0">
                <a:solidFill>
                  <a:schemeClr val="accent1"/>
                </a:solidFill>
                <a:effectLst/>
                <a:latin typeface="宋体" pitchFamily="2" charset="-122"/>
              </a:rPr>
              <a:t>用向量处理机来计算。</a:t>
            </a:r>
            <a:r>
              <a:rPr kumimoji="0" lang="en-US" altLang="zh-CN" sz="2400" b="1" dirty="0">
                <a:solidFill>
                  <a:srgbClr val="FF0000"/>
                </a:solidFill>
                <a:effectLst/>
                <a:latin typeface="宋体" pitchFamily="2" charset="-122"/>
                <a:cs typeface="Times New Roman" pitchFamily="18" charset="0"/>
              </a:rPr>
              <a:t>Y</a:t>
            </a:r>
            <a:r>
              <a:rPr kumimoji="0" lang="zh-CN" altLang="en-US" sz="2400" b="1" dirty="0">
                <a:solidFill>
                  <a:srgbClr val="FF0000"/>
                </a:solidFill>
                <a:effectLst/>
                <a:latin typeface="宋体" pitchFamily="2" charset="-122"/>
                <a:cs typeface="Times New Roman" pitchFamily="18" charset="0"/>
              </a:rPr>
              <a:t>＝</a:t>
            </a:r>
            <a:r>
              <a:rPr kumimoji="0" lang="en-US" altLang="zh-CN" sz="2400" b="1" dirty="0" err="1">
                <a:solidFill>
                  <a:srgbClr val="FF0000"/>
                </a:solidFill>
                <a:effectLst/>
                <a:latin typeface="宋体" pitchFamily="2" charset="-122"/>
                <a:cs typeface="Times New Roman" pitchFamily="18" charset="0"/>
              </a:rPr>
              <a:t>a×X</a:t>
            </a:r>
            <a:r>
              <a:rPr kumimoji="0" lang="zh-CN" altLang="en-US" sz="2400" b="1" dirty="0">
                <a:solidFill>
                  <a:srgbClr val="FF0000"/>
                </a:solidFill>
                <a:effectLst/>
                <a:latin typeface="宋体" pitchFamily="2" charset="-122"/>
                <a:cs typeface="Times New Roman" pitchFamily="18" charset="0"/>
              </a:rPr>
              <a:t>＋</a:t>
            </a:r>
            <a:r>
              <a:rPr kumimoji="0" lang="en-US" altLang="zh-CN" sz="2400" b="1" dirty="0">
                <a:solidFill>
                  <a:srgbClr val="FF0000"/>
                </a:solidFill>
                <a:effectLst/>
                <a:latin typeface="宋体" pitchFamily="2" charset="-122"/>
                <a:cs typeface="Times New Roman" pitchFamily="18" charset="0"/>
              </a:rPr>
              <a:t>Y</a:t>
            </a:r>
            <a:r>
              <a:rPr kumimoji="0" lang="zh-CN" altLang="en-US" sz="2400" b="1" dirty="0">
                <a:solidFill>
                  <a:schemeClr val="accent1"/>
                </a:solidFill>
                <a:effectLst/>
                <a:latin typeface="宋体" pitchFamily="2" charset="-122"/>
              </a:rPr>
              <a:t>。此时必须使用</a:t>
            </a:r>
            <a:r>
              <a:rPr kumimoji="0" lang="zh-CN" altLang="en-US" sz="2400" b="1" dirty="0">
                <a:solidFill>
                  <a:srgbClr val="FF0000"/>
                </a:solidFill>
                <a:effectLst/>
                <a:latin typeface="宋体" pitchFamily="2" charset="-122"/>
              </a:rPr>
              <a:t>向量指令</a:t>
            </a:r>
            <a:r>
              <a:rPr kumimoji="0" lang="zh-CN" altLang="en-US" sz="2400" b="1" dirty="0">
                <a:solidFill>
                  <a:schemeClr val="accent1"/>
                </a:solidFill>
                <a:effectLst/>
                <a:latin typeface="宋体" pitchFamily="2" charset="-122"/>
              </a:rPr>
              <a:t>。一条向量指令可以一次完成</a:t>
            </a:r>
            <a:r>
              <a:rPr kumimoji="0" lang="en-US" altLang="zh-CN" sz="2400" b="1" dirty="0">
                <a:solidFill>
                  <a:schemeClr val="accent1"/>
                </a:solidFill>
                <a:effectLst/>
                <a:latin typeface="宋体" pitchFamily="2" charset="-122"/>
              </a:rPr>
              <a:t>X</a:t>
            </a:r>
            <a:r>
              <a:rPr kumimoji="0" lang="zh-CN" altLang="en-US" sz="2400" b="1" dirty="0">
                <a:solidFill>
                  <a:schemeClr val="accent1"/>
                </a:solidFill>
                <a:effectLst/>
                <a:latin typeface="宋体" pitchFamily="2" charset="-122"/>
              </a:rPr>
              <a:t>或</a:t>
            </a:r>
            <a:r>
              <a:rPr kumimoji="0" lang="en-US" altLang="zh-CN" sz="2400" b="1" dirty="0">
                <a:solidFill>
                  <a:schemeClr val="accent1"/>
                </a:solidFill>
                <a:effectLst/>
                <a:latin typeface="宋体" pitchFamily="2" charset="-122"/>
              </a:rPr>
              <a:t>Y</a:t>
            </a:r>
            <a:r>
              <a:rPr kumimoji="0" lang="zh-CN" altLang="en-US" sz="2400" b="1" dirty="0">
                <a:solidFill>
                  <a:schemeClr val="accent1"/>
                </a:solidFill>
                <a:effectLst/>
                <a:latin typeface="宋体" pitchFamily="2" charset="-122"/>
              </a:rPr>
              <a:t>向量中所有元素的处理，当向量元素长度为</a:t>
            </a:r>
            <a:r>
              <a:rPr kumimoji="0" lang="en-US" altLang="zh-CN" sz="2400" b="1" dirty="0">
                <a:solidFill>
                  <a:schemeClr val="accent1"/>
                </a:solidFill>
                <a:effectLst/>
                <a:latin typeface="宋体" pitchFamily="2" charset="-122"/>
              </a:rPr>
              <a:t>64</a:t>
            </a:r>
            <a:r>
              <a:rPr kumimoji="0" lang="zh-CN" altLang="en-US" sz="2400" b="1" dirty="0">
                <a:solidFill>
                  <a:schemeClr val="accent1"/>
                </a:solidFill>
                <a:effectLst/>
                <a:latin typeface="宋体" pitchFamily="2" charset="-122"/>
              </a:rPr>
              <a:t>时，因此完成操作的程序段变为：</a:t>
            </a:r>
          </a:p>
        </p:txBody>
      </p:sp>
      <p:sp>
        <p:nvSpPr>
          <p:cNvPr id="819204" name="Text Box 4"/>
          <p:cNvSpPr txBox="1">
            <a:spLocks noChangeArrowheads="1"/>
          </p:cNvSpPr>
          <p:nvPr/>
        </p:nvSpPr>
        <p:spPr bwMode="auto">
          <a:xfrm>
            <a:off x="228600" y="2133600"/>
            <a:ext cx="8763000" cy="3048000"/>
          </a:xfrm>
          <a:prstGeom prst="rect">
            <a:avLst/>
          </a:prstGeom>
          <a:solidFill>
            <a:schemeClr val="bg1">
              <a:alpha val="50000"/>
            </a:schemeClr>
          </a:solidFill>
          <a:ln w="9525">
            <a:solidFill>
              <a:srgbClr val="FF9900"/>
            </a:solidFill>
            <a:miter lim="800000"/>
            <a:headEnd/>
            <a:tailEnd/>
          </a:ln>
          <a:effectLst/>
        </p:spPr>
        <p:txBody>
          <a:bodyPr/>
          <a:lstStyle/>
          <a:p>
            <a:r>
              <a:rPr lang="en-US" altLang="zh-CN" sz="2400" dirty="0">
                <a:latin typeface="Times New Roman" pitchFamily="18" charset="0"/>
              </a:rPr>
              <a:t>LD          F0</a:t>
            </a:r>
            <a:r>
              <a:rPr lang="zh-CN" altLang="en-US" sz="2400" dirty="0">
                <a:latin typeface="Times New Roman" pitchFamily="18" charset="0"/>
              </a:rPr>
              <a:t>，    </a:t>
            </a:r>
            <a:r>
              <a:rPr lang="en-US" altLang="zh-CN" sz="2400" dirty="0">
                <a:latin typeface="Times New Roman" pitchFamily="18" charset="0"/>
              </a:rPr>
              <a:t>a             </a:t>
            </a:r>
            <a:r>
              <a:rPr lang="zh-CN" altLang="en-US" sz="2400" dirty="0">
                <a:latin typeface="Times New Roman" pitchFamily="18" charset="0"/>
              </a:rPr>
              <a:t>；标量</a:t>
            </a:r>
            <a:r>
              <a:rPr lang="en-US" altLang="zh-CN" sz="2400" dirty="0">
                <a:latin typeface="Times New Roman" pitchFamily="18" charset="0"/>
              </a:rPr>
              <a:t>a</a:t>
            </a:r>
            <a:r>
              <a:rPr lang="zh-CN" altLang="en-US" sz="2400" dirty="0">
                <a:latin typeface="Times New Roman" pitchFamily="18" charset="0"/>
              </a:rPr>
              <a:t>装入</a:t>
            </a:r>
            <a:r>
              <a:rPr lang="en-US" altLang="zh-CN" sz="2400" dirty="0">
                <a:latin typeface="Times New Roman" pitchFamily="18" charset="0"/>
              </a:rPr>
              <a:t>F0</a:t>
            </a:r>
          </a:p>
          <a:p>
            <a:r>
              <a:rPr lang="en-US" altLang="zh-CN" sz="2400" dirty="0">
                <a:latin typeface="Times New Roman" pitchFamily="18" charset="0"/>
              </a:rPr>
              <a:t>LV         V1</a:t>
            </a:r>
            <a:r>
              <a:rPr lang="zh-CN" altLang="en-US" sz="2400" dirty="0">
                <a:latin typeface="Times New Roman" pitchFamily="18" charset="0"/>
              </a:rPr>
              <a:t>，   </a:t>
            </a:r>
            <a:r>
              <a:rPr lang="en-US" altLang="zh-CN" sz="2400" dirty="0">
                <a:latin typeface="Times New Roman" pitchFamily="18" charset="0"/>
              </a:rPr>
              <a:t>M(X)       </a:t>
            </a:r>
            <a:r>
              <a:rPr lang="zh-CN" altLang="en-US" sz="2400" dirty="0">
                <a:latin typeface="Times New Roman" pitchFamily="18" charset="0"/>
              </a:rPr>
              <a:t>；向量</a:t>
            </a:r>
            <a:r>
              <a:rPr lang="en-US" altLang="zh-CN" sz="2400" dirty="0">
                <a:latin typeface="Times New Roman" pitchFamily="18" charset="0"/>
              </a:rPr>
              <a:t>X</a:t>
            </a:r>
            <a:r>
              <a:rPr lang="zh-CN" altLang="en-US" sz="2400" dirty="0">
                <a:latin typeface="Times New Roman" pitchFamily="18" charset="0"/>
              </a:rPr>
              <a:t>装入</a:t>
            </a:r>
            <a:r>
              <a:rPr lang="en-US" altLang="zh-CN" sz="2400" dirty="0">
                <a:solidFill>
                  <a:schemeClr val="hlink"/>
                </a:solidFill>
                <a:latin typeface="Times New Roman" pitchFamily="18" charset="0"/>
              </a:rPr>
              <a:t>V1</a:t>
            </a:r>
            <a:r>
              <a:rPr lang="zh-CN" altLang="en-US" sz="2400" dirty="0">
                <a:solidFill>
                  <a:schemeClr val="hlink"/>
                </a:solidFill>
                <a:latin typeface="Times New Roman" pitchFamily="18" charset="0"/>
              </a:rPr>
              <a:t>向量寄存器</a:t>
            </a:r>
          </a:p>
          <a:p>
            <a:r>
              <a:rPr lang="zh-CN" altLang="en-US" sz="2400" dirty="0">
                <a:solidFill>
                  <a:schemeClr val="hlink"/>
                </a:solidFill>
                <a:latin typeface="Times New Roman" pitchFamily="18" charset="0"/>
              </a:rPr>
              <a:t>                                               </a:t>
            </a:r>
            <a:r>
              <a:rPr lang="en-US" altLang="zh-CN" sz="2400" dirty="0">
                <a:latin typeface="Times New Roman" pitchFamily="18" charset="0"/>
              </a:rPr>
              <a:t>(</a:t>
            </a:r>
            <a:r>
              <a:rPr lang="en-US" altLang="zh-CN" sz="2400" dirty="0">
                <a:solidFill>
                  <a:schemeClr val="hlink"/>
                </a:solidFill>
                <a:latin typeface="Times New Roman" pitchFamily="18" charset="0"/>
              </a:rPr>
              <a:t>LV</a:t>
            </a:r>
            <a:r>
              <a:rPr lang="zh-CN" altLang="en-US" sz="2400" dirty="0">
                <a:solidFill>
                  <a:schemeClr val="hlink"/>
                </a:solidFill>
                <a:latin typeface="Times New Roman" pitchFamily="18" charset="0"/>
              </a:rPr>
              <a:t>为向量取指令</a:t>
            </a:r>
            <a:r>
              <a:rPr lang="en-US" altLang="zh-CN" sz="2400" dirty="0">
                <a:latin typeface="Times New Roman" pitchFamily="18" charset="0"/>
              </a:rPr>
              <a:t>)</a:t>
            </a:r>
          </a:p>
          <a:p>
            <a:r>
              <a:rPr lang="en-US" altLang="zh-CN" sz="2400" dirty="0">
                <a:latin typeface="Times New Roman" pitchFamily="18" charset="0"/>
              </a:rPr>
              <a:t>MULV   V2</a:t>
            </a:r>
            <a:r>
              <a:rPr lang="zh-CN" altLang="en-US" sz="2400" dirty="0">
                <a:latin typeface="Times New Roman" pitchFamily="18" charset="0"/>
              </a:rPr>
              <a:t>，   </a:t>
            </a:r>
            <a:r>
              <a:rPr lang="en-US" altLang="zh-CN" sz="2400" dirty="0">
                <a:latin typeface="Times New Roman" pitchFamily="18" charset="0"/>
              </a:rPr>
              <a:t>F0</a:t>
            </a:r>
            <a:r>
              <a:rPr lang="zh-CN" altLang="en-US" sz="2400" dirty="0">
                <a:latin typeface="Times New Roman" pitchFamily="18" charset="0"/>
              </a:rPr>
              <a:t>，</a:t>
            </a:r>
            <a:r>
              <a:rPr lang="en-US" altLang="zh-CN" sz="2400" dirty="0">
                <a:latin typeface="Times New Roman" pitchFamily="18" charset="0"/>
              </a:rPr>
              <a:t>V1  </a:t>
            </a:r>
            <a:r>
              <a:rPr lang="zh-CN" altLang="en-US" sz="2400" dirty="0">
                <a:latin typeface="Times New Roman" pitchFamily="18" charset="0"/>
              </a:rPr>
              <a:t>；向量</a:t>
            </a:r>
            <a:r>
              <a:rPr lang="en-US" altLang="zh-CN" sz="2400" dirty="0">
                <a:latin typeface="Times New Roman" pitchFamily="18" charset="0"/>
              </a:rPr>
              <a:t>X</a:t>
            </a:r>
            <a:r>
              <a:rPr lang="zh-CN" altLang="en-US" sz="2400" dirty="0">
                <a:latin typeface="Times New Roman" pitchFamily="18" charset="0"/>
              </a:rPr>
              <a:t>与标量</a:t>
            </a:r>
            <a:r>
              <a:rPr lang="en-US" altLang="zh-CN" sz="2400" dirty="0">
                <a:latin typeface="Times New Roman" pitchFamily="18" charset="0"/>
              </a:rPr>
              <a:t>a</a:t>
            </a:r>
            <a:r>
              <a:rPr lang="zh-CN" altLang="en-US" sz="2400" dirty="0">
                <a:latin typeface="Times New Roman" pitchFamily="18" charset="0"/>
              </a:rPr>
              <a:t>相乘</a:t>
            </a:r>
          </a:p>
          <a:p>
            <a:r>
              <a:rPr lang="zh-CN" altLang="en-US" sz="2400" dirty="0">
                <a:latin typeface="Times New Roman" pitchFamily="18" charset="0"/>
              </a:rPr>
              <a:t>                                              </a:t>
            </a:r>
            <a:r>
              <a:rPr lang="en-US" altLang="zh-CN" sz="2400" dirty="0">
                <a:latin typeface="Times New Roman" pitchFamily="18" charset="0"/>
              </a:rPr>
              <a:t>(</a:t>
            </a:r>
            <a:r>
              <a:rPr lang="en-US" altLang="zh-CN" sz="2400" dirty="0">
                <a:solidFill>
                  <a:schemeClr val="hlink"/>
                </a:solidFill>
                <a:latin typeface="Times New Roman" pitchFamily="18" charset="0"/>
              </a:rPr>
              <a:t>MULV</a:t>
            </a:r>
            <a:r>
              <a:rPr lang="zh-CN" altLang="en-US" sz="2400" dirty="0">
                <a:solidFill>
                  <a:schemeClr val="hlink"/>
                </a:solidFill>
                <a:latin typeface="Times New Roman" pitchFamily="18" charset="0"/>
              </a:rPr>
              <a:t>为向量乘指令</a:t>
            </a:r>
            <a:r>
              <a:rPr lang="en-US" altLang="zh-CN" sz="2400" dirty="0">
                <a:latin typeface="Times New Roman" pitchFamily="18" charset="0"/>
              </a:rPr>
              <a:t>)</a:t>
            </a:r>
          </a:p>
          <a:p>
            <a:r>
              <a:rPr lang="en-US" altLang="zh-CN" sz="2400" dirty="0">
                <a:latin typeface="Times New Roman" pitchFamily="18" charset="0"/>
              </a:rPr>
              <a:t>LV          V3</a:t>
            </a:r>
            <a:r>
              <a:rPr lang="zh-CN" altLang="en-US" sz="2400" dirty="0">
                <a:latin typeface="Times New Roman" pitchFamily="18" charset="0"/>
              </a:rPr>
              <a:t>，    </a:t>
            </a:r>
            <a:r>
              <a:rPr lang="en-US" altLang="zh-CN" sz="2400" dirty="0">
                <a:latin typeface="Times New Roman" pitchFamily="18" charset="0"/>
              </a:rPr>
              <a:t>M(Y)      </a:t>
            </a:r>
            <a:r>
              <a:rPr lang="zh-CN" altLang="en-US" sz="2400" dirty="0">
                <a:latin typeface="Times New Roman" pitchFamily="18" charset="0"/>
              </a:rPr>
              <a:t>；向量</a:t>
            </a:r>
            <a:r>
              <a:rPr lang="en-US" altLang="zh-CN" sz="2400" dirty="0">
                <a:latin typeface="Times New Roman" pitchFamily="18" charset="0"/>
              </a:rPr>
              <a:t>Y</a:t>
            </a:r>
            <a:r>
              <a:rPr lang="zh-CN" altLang="en-US" sz="2400" dirty="0">
                <a:latin typeface="Times New Roman" pitchFamily="18" charset="0"/>
              </a:rPr>
              <a:t>装入</a:t>
            </a:r>
            <a:r>
              <a:rPr lang="en-US" altLang="zh-CN" sz="2400" dirty="0">
                <a:solidFill>
                  <a:schemeClr val="hlink"/>
                </a:solidFill>
                <a:latin typeface="Times New Roman" pitchFamily="18" charset="0"/>
              </a:rPr>
              <a:t>V3</a:t>
            </a:r>
            <a:r>
              <a:rPr lang="zh-CN" altLang="en-US" sz="2400" dirty="0">
                <a:solidFill>
                  <a:schemeClr val="hlink"/>
                </a:solidFill>
                <a:latin typeface="Times New Roman" pitchFamily="18" charset="0"/>
              </a:rPr>
              <a:t>向量寄存器</a:t>
            </a:r>
          </a:p>
          <a:p>
            <a:r>
              <a:rPr lang="en-US" altLang="zh-CN" sz="2400" dirty="0">
                <a:latin typeface="Times New Roman" pitchFamily="18" charset="0"/>
              </a:rPr>
              <a:t>ADDV    V4</a:t>
            </a:r>
            <a:r>
              <a:rPr lang="zh-CN" altLang="en-US" sz="2400" dirty="0">
                <a:latin typeface="Times New Roman" pitchFamily="18" charset="0"/>
              </a:rPr>
              <a:t>，    </a:t>
            </a:r>
            <a:r>
              <a:rPr lang="en-US" altLang="zh-CN" sz="2400" dirty="0">
                <a:latin typeface="Times New Roman" pitchFamily="18" charset="0"/>
              </a:rPr>
              <a:t>V2,V3     </a:t>
            </a:r>
            <a:r>
              <a:rPr lang="zh-CN" altLang="en-US" sz="2400" dirty="0">
                <a:latin typeface="Times New Roman" pitchFamily="18" charset="0"/>
              </a:rPr>
              <a:t>；向量加</a:t>
            </a:r>
            <a:r>
              <a:rPr lang="en-US" altLang="zh-CN" sz="2400" dirty="0" err="1">
                <a:latin typeface="Times New Roman" pitchFamily="18" charset="0"/>
              </a:rPr>
              <a:t>aX</a:t>
            </a:r>
            <a:r>
              <a:rPr lang="zh-CN" altLang="en-US" sz="2400" dirty="0">
                <a:latin typeface="Times New Roman" pitchFamily="18" charset="0"/>
              </a:rPr>
              <a:t>＋</a:t>
            </a:r>
            <a:r>
              <a:rPr lang="en-US" altLang="zh-CN" sz="2400" dirty="0">
                <a:latin typeface="Times New Roman" pitchFamily="18" charset="0"/>
              </a:rPr>
              <a:t>Y(</a:t>
            </a:r>
            <a:r>
              <a:rPr lang="en-US" altLang="zh-CN" sz="2400" dirty="0">
                <a:solidFill>
                  <a:schemeClr val="hlink"/>
                </a:solidFill>
                <a:latin typeface="Times New Roman" pitchFamily="18" charset="0"/>
              </a:rPr>
              <a:t>ADDV</a:t>
            </a:r>
            <a:r>
              <a:rPr lang="zh-CN" altLang="en-US" sz="2400" dirty="0">
                <a:solidFill>
                  <a:schemeClr val="hlink"/>
                </a:solidFill>
                <a:latin typeface="Times New Roman" pitchFamily="18" charset="0"/>
              </a:rPr>
              <a:t>为向量加指令</a:t>
            </a:r>
            <a:r>
              <a:rPr lang="en-US" altLang="zh-CN" sz="2400" dirty="0">
                <a:latin typeface="Times New Roman" pitchFamily="18" charset="0"/>
              </a:rPr>
              <a:t>)</a:t>
            </a:r>
          </a:p>
          <a:p>
            <a:r>
              <a:rPr lang="en-US" altLang="zh-CN" sz="2400" dirty="0">
                <a:latin typeface="Times New Roman" pitchFamily="18" charset="0"/>
              </a:rPr>
              <a:t>SV           M(Y)</a:t>
            </a:r>
            <a:r>
              <a:rPr lang="zh-CN" altLang="en-US" sz="2400" dirty="0"/>
              <a:t>，</a:t>
            </a:r>
            <a:r>
              <a:rPr lang="en-US" altLang="zh-CN" sz="2400" dirty="0">
                <a:latin typeface="Times New Roman" pitchFamily="18" charset="0"/>
              </a:rPr>
              <a:t>V4          </a:t>
            </a:r>
            <a:r>
              <a:rPr lang="zh-CN" altLang="en-US" sz="2400" dirty="0"/>
              <a:t>；存储结果向量</a:t>
            </a:r>
            <a:r>
              <a:rPr lang="en-US" altLang="zh-CN" sz="2400" dirty="0">
                <a:latin typeface="Times New Roman" pitchFamily="18" charset="0"/>
              </a:rPr>
              <a:t>(</a:t>
            </a:r>
            <a:r>
              <a:rPr lang="en-US" altLang="zh-CN" sz="2400" dirty="0">
                <a:solidFill>
                  <a:schemeClr val="hlink"/>
                </a:solidFill>
                <a:latin typeface="Times New Roman" pitchFamily="18" charset="0"/>
              </a:rPr>
              <a:t>SV</a:t>
            </a:r>
            <a:r>
              <a:rPr lang="zh-CN" altLang="en-US" sz="2400" dirty="0">
                <a:solidFill>
                  <a:schemeClr val="hlink"/>
                </a:solidFill>
              </a:rPr>
              <a:t>为向量存指令</a:t>
            </a:r>
            <a:r>
              <a:rPr lang="en-US" altLang="zh-CN" sz="2400" dirty="0">
                <a:latin typeface="Times New Roman" pitchFamily="18" charset="0"/>
              </a:rPr>
              <a:t>) </a:t>
            </a:r>
          </a:p>
        </p:txBody>
      </p:sp>
      <p:sp>
        <p:nvSpPr>
          <p:cNvPr id="819207" name="Text Box 7"/>
          <p:cNvSpPr txBox="1">
            <a:spLocks noChangeArrowheads="1"/>
          </p:cNvSpPr>
          <p:nvPr/>
        </p:nvSpPr>
        <p:spPr bwMode="auto">
          <a:xfrm>
            <a:off x="304800" y="5334000"/>
            <a:ext cx="8458200" cy="1187450"/>
          </a:xfrm>
          <a:prstGeom prst="rect">
            <a:avLst/>
          </a:prstGeom>
          <a:noFill/>
          <a:ln w="9525">
            <a:noFill/>
            <a:miter lim="800000"/>
            <a:headEnd/>
            <a:tailEnd/>
          </a:ln>
          <a:effectLst/>
        </p:spPr>
        <p:txBody>
          <a:bodyPr>
            <a:spAutoFit/>
          </a:bodyPr>
          <a:lstStyle/>
          <a:p>
            <a:r>
              <a:rPr lang="en-US" altLang="zh-CN" sz="2400"/>
              <a:t>  </a:t>
            </a:r>
            <a:r>
              <a:rPr lang="zh-CN" altLang="en-US" sz="2400"/>
              <a:t>向量处理机只需执行</a:t>
            </a:r>
            <a:r>
              <a:rPr lang="en-US" altLang="zh-CN" sz="2400"/>
              <a:t>6</a:t>
            </a:r>
            <a:r>
              <a:rPr lang="zh-CN" altLang="en-US" sz="2400"/>
              <a:t>条指令。而同样计算标量处理机共需执行</a:t>
            </a:r>
            <a:r>
              <a:rPr lang="en-US" altLang="zh-CN" sz="2400"/>
              <a:t>578</a:t>
            </a:r>
            <a:r>
              <a:rPr lang="zh-CN" altLang="en-US" sz="2400"/>
              <a:t>条指令。因此，向量指令的处理效率要比标量指令的处理效率高得多。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204"/>
                                        </p:tgtEl>
                                        <p:attrNameLst>
                                          <p:attrName>style.visibility</p:attrName>
                                        </p:attrNameLst>
                                      </p:cBhvr>
                                      <p:to>
                                        <p:strVal val="visible"/>
                                      </p:to>
                                    </p:set>
                                    <p:animEffect transition="in" filter="box(in)">
                                      <p:cBhvr>
                                        <p:cTn id="7" dur="500"/>
                                        <p:tgtEl>
                                          <p:spTgt spid="81920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19207"/>
                                        </p:tgtEl>
                                        <p:attrNameLst>
                                          <p:attrName>style.visibility</p:attrName>
                                        </p:attrNameLst>
                                      </p:cBhvr>
                                      <p:to>
                                        <p:strVal val="visible"/>
                                      </p:to>
                                    </p:set>
                                    <p:animEffect transition="in" filter="checkerboard(across)">
                                      <p:cBhvr>
                                        <p:cTn id="12" dur="500"/>
                                        <p:tgtEl>
                                          <p:spTgt spid="819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4" grpId="0" animBg="1" autoUpdateAnimBg="0"/>
      <p:bldP spid="81920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4"/>
          <p:cNvSpPr>
            <a:spLocks noGrp="1" noChangeArrowheads="1"/>
          </p:cNvSpPr>
          <p:nvPr>
            <p:ph type="sldNum" sz="quarter" idx="4294967295"/>
          </p:nvPr>
        </p:nvSpPr>
        <p:spPr>
          <a:xfrm>
            <a:off x="7080250" y="6232525"/>
            <a:ext cx="1905000" cy="457200"/>
          </a:xfrm>
          <a:prstGeom prst="rect">
            <a:avLst/>
          </a:prstGeom>
        </p:spPr>
        <p:txBody>
          <a:bodyPr/>
          <a:lstStyle/>
          <a:p>
            <a:fld id="{D8113A94-9FC1-434B-A159-955DB9C76568}" type="slidenum">
              <a:rPr lang="en-US" altLang="zh-CN"/>
              <a:pPr/>
              <a:t>16</a:t>
            </a:fld>
            <a:endParaRPr lang="en-US" altLang="zh-CN"/>
          </a:p>
        </p:txBody>
      </p:sp>
      <p:sp>
        <p:nvSpPr>
          <p:cNvPr id="769027" name="Rectangle 3"/>
          <p:cNvSpPr>
            <a:spLocks noGrp="1" noChangeArrowheads="1"/>
          </p:cNvSpPr>
          <p:nvPr>
            <p:ph type="subTitle" idx="1"/>
          </p:nvPr>
        </p:nvSpPr>
        <p:spPr>
          <a:xfrm>
            <a:off x="228600" y="685800"/>
            <a:ext cx="8763000" cy="838200"/>
          </a:xfrm>
          <a:noFill/>
        </p:spPr>
        <p:txBody>
          <a:bodyPr>
            <a:normAutofit fontScale="92500" lnSpcReduction="10000"/>
          </a:bodyPr>
          <a:lstStyle/>
          <a:p>
            <a:pPr algn="just">
              <a:spcBef>
                <a:spcPct val="0"/>
              </a:spcBef>
              <a:buClrTx/>
              <a:buSzTx/>
              <a:buFontTx/>
              <a:buNone/>
            </a:pPr>
            <a:r>
              <a:rPr kumimoji="0" lang="en-US" altLang="zh-CN" sz="2400" b="1" dirty="0">
                <a:solidFill>
                  <a:srgbClr val="FFFFFF"/>
                </a:solidFill>
                <a:effectLst/>
              </a:rPr>
              <a:t>  </a:t>
            </a:r>
            <a:r>
              <a:rPr kumimoji="0" lang="zh-CN" altLang="en-US" sz="2400" b="1" dirty="0">
                <a:solidFill>
                  <a:schemeClr val="accent1"/>
                </a:solidFill>
                <a:effectLst/>
              </a:rPr>
              <a:t>向量运算可采用</a:t>
            </a:r>
            <a:r>
              <a:rPr kumimoji="0" lang="en-US" altLang="zh-CN" sz="2400" b="1" dirty="0">
                <a:solidFill>
                  <a:schemeClr val="accent1"/>
                </a:solidFill>
                <a:effectLst/>
              </a:rPr>
              <a:t>3</a:t>
            </a:r>
            <a:r>
              <a:rPr kumimoji="0" lang="zh-CN" altLang="en-US" sz="2400" b="1" dirty="0">
                <a:solidFill>
                  <a:schemeClr val="accent1"/>
                </a:solidFill>
                <a:effectLst/>
              </a:rPr>
              <a:t>种不同处理方法。</a:t>
            </a:r>
            <a:r>
              <a:rPr kumimoji="0" lang="zh-CN" altLang="en-US" sz="2400" b="1" dirty="0">
                <a:solidFill>
                  <a:schemeClr val="accent1"/>
                </a:solidFill>
                <a:effectLst/>
                <a:latin typeface="宋体" pitchFamily="2" charset="-122"/>
              </a:rPr>
              <a:t>以计算表达式</a:t>
            </a:r>
            <a:r>
              <a:rPr kumimoji="0" lang="en-US" altLang="zh-CN" sz="2400" b="1" dirty="0">
                <a:solidFill>
                  <a:schemeClr val="accent1"/>
                </a:solidFill>
                <a:effectLst/>
              </a:rPr>
              <a:t>D</a:t>
            </a:r>
            <a:r>
              <a:rPr kumimoji="0" lang="zh-CN" altLang="en-US" sz="2400" b="1" dirty="0">
                <a:solidFill>
                  <a:schemeClr val="accent1"/>
                </a:solidFill>
                <a:effectLst/>
              </a:rPr>
              <a:t>＝</a:t>
            </a:r>
            <a:r>
              <a:rPr kumimoji="0" lang="en-US" altLang="zh-CN" sz="2400" b="1" dirty="0">
                <a:solidFill>
                  <a:schemeClr val="accent1"/>
                </a:solidFill>
                <a:effectLst/>
              </a:rPr>
              <a:t>A</a:t>
            </a:r>
            <a:r>
              <a:rPr kumimoji="0" lang="en-US" altLang="zh-CN" sz="2800" b="1" dirty="0">
                <a:solidFill>
                  <a:schemeClr val="accent1"/>
                </a:solidFill>
                <a:effectLst/>
                <a:cs typeface="Times New Roman" pitchFamily="18" charset="0"/>
              </a:rPr>
              <a:t>×</a:t>
            </a:r>
            <a:r>
              <a:rPr kumimoji="0" lang="en-US" altLang="zh-CN" sz="2400" b="1" dirty="0">
                <a:solidFill>
                  <a:schemeClr val="accent1"/>
                </a:solidFill>
                <a:effectLst/>
              </a:rPr>
              <a:t>(B+C)</a:t>
            </a:r>
            <a:r>
              <a:rPr kumimoji="0" lang="zh-CN" altLang="en-US" sz="2400" b="1" dirty="0">
                <a:solidFill>
                  <a:schemeClr val="accent1"/>
                </a:solidFill>
                <a:effectLst/>
              </a:rPr>
              <a:t>为例进行说明，其中</a:t>
            </a:r>
            <a:r>
              <a:rPr kumimoji="0" lang="en-US" altLang="zh-CN" sz="2400" b="1" dirty="0">
                <a:solidFill>
                  <a:schemeClr val="accent1"/>
                </a:solidFill>
                <a:effectLst/>
              </a:rPr>
              <a:t>A</a:t>
            </a:r>
            <a:r>
              <a:rPr kumimoji="0" lang="zh-CN" altLang="en-US" sz="2400" b="1" dirty="0">
                <a:solidFill>
                  <a:schemeClr val="accent1"/>
                </a:solidFill>
                <a:effectLst/>
              </a:rPr>
              <a:t>、</a:t>
            </a:r>
            <a:r>
              <a:rPr kumimoji="0" lang="en-US" altLang="zh-CN" sz="2400" b="1" dirty="0">
                <a:solidFill>
                  <a:schemeClr val="accent1"/>
                </a:solidFill>
                <a:effectLst/>
              </a:rPr>
              <a:t>B</a:t>
            </a:r>
            <a:r>
              <a:rPr kumimoji="0" lang="zh-CN" altLang="en-US" sz="2400" b="1" dirty="0">
                <a:solidFill>
                  <a:schemeClr val="accent1"/>
                </a:solidFill>
                <a:effectLst/>
              </a:rPr>
              <a:t>、</a:t>
            </a:r>
            <a:r>
              <a:rPr kumimoji="0" lang="en-US" altLang="zh-CN" sz="2400" b="1" dirty="0">
                <a:solidFill>
                  <a:schemeClr val="accent1"/>
                </a:solidFill>
                <a:effectLst/>
              </a:rPr>
              <a:t>C</a:t>
            </a:r>
            <a:r>
              <a:rPr kumimoji="0" lang="zh-CN" altLang="en-US" sz="2400" b="1" dirty="0">
                <a:solidFill>
                  <a:schemeClr val="accent1"/>
                </a:solidFill>
                <a:effectLst/>
              </a:rPr>
              <a:t>、</a:t>
            </a:r>
            <a:r>
              <a:rPr kumimoji="0" lang="en-US" altLang="zh-CN" sz="2400" b="1" dirty="0">
                <a:solidFill>
                  <a:schemeClr val="accent1"/>
                </a:solidFill>
                <a:effectLst/>
              </a:rPr>
              <a:t>D</a:t>
            </a:r>
            <a:r>
              <a:rPr kumimoji="0" lang="zh-CN" altLang="en-US" sz="2400" b="1" dirty="0">
                <a:solidFill>
                  <a:schemeClr val="accent1"/>
                </a:solidFill>
                <a:effectLst/>
              </a:rPr>
              <a:t>都是长度为</a:t>
            </a:r>
            <a:r>
              <a:rPr kumimoji="0" lang="en-US" altLang="zh-CN" sz="2400" b="1" dirty="0">
                <a:solidFill>
                  <a:schemeClr val="accent1"/>
                </a:solidFill>
                <a:effectLst/>
              </a:rPr>
              <a:t>N</a:t>
            </a:r>
            <a:r>
              <a:rPr kumimoji="0" lang="zh-CN" altLang="en-US" sz="2400" b="1" dirty="0">
                <a:solidFill>
                  <a:schemeClr val="accent1"/>
                </a:solidFill>
                <a:effectLst/>
              </a:rPr>
              <a:t>的向量</a:t>
            </a:r>
            <a:r>
              <a:rPr kumimoji="0" lang="zh-CN" altLang="en-US" sz="2800" b="1" dirty="0">
                <a:solidFill>
                  <a:schemeClr val="accent1"/>
                </a:solidFill>
                <a:effectLst/>
              </a:rPr>
              <a:t> </a:t>
            </a:r>
          </a:p>
        </p:txBody>
      </p:sp>
      <p:sp>
        <p:nvSpPr>
          <p:cNvPr id="769030" name="Text Box 6"/>
          <p:cNvSpPr txBox="1">
            <a:spLocks noChangeArrowheads="1"/>
          </p:cNvSpPr>
          <p:nvPr/>
        </p:nvSpPr>
        <p:spPr bwMode="auto">
          <a:xfrm>
            <a:off x="304800" y="1828800"/>
            <a:ext cx="914400" cy="1371600"/>
          </a:xfrm>
          <a:prstGeom prst="rect">
            <a:avLst/>
          </a:prstGeom>
          <a:noFill/>
          <a:ln w="9525">
            <a:solidFill>
              <a:srgbClr val="FF9900"/>
            </a:solidFill>
            <a:miter lim="800000"/>
            <a:headEnd/>
            <a:tailEnd/>
          </a:ln>
          <a:effectLst/>
        </p:spPr>
        <p:txBody>
          <a:bodyPr/>
          <a:lstStyle/>
          <a:p>
            <a:pPr algn="ctr"/>
            <a:r>
              <a:rPr lang="zh-CN" altLang="en-US">
                <a:latin typeface="Times New Roman" pitchFamily="18" charset="0"/>
              </a:rPr>
              <a:t>横向处理方法</a:t>
            </a:r>
          </a:p>
        </p:txBody>
      </p:sp>
      <p:sp>
        <p:nvSpPr>
          <p:cNvPr id="769031" name="AutoShape 7"/>
          <p:cNvSpPr>
            <a:spLocks noChangeArrowheads="1"/>
          </p:cNvSpPr>
          <p:nvPr/>
        </p:nvSpPr>
        <p:spPr bwMode="auto">
          <a:xfrm>
            <a:off x="1752600" y="1752600"/>
            <a:ext cx="3581400" cy="4724400"/>
          </a:xfrm>
          <a:prstGeom prst="wedgeRectCallout">
            <a:avLst>
              <a:gd name="adj1" fmla="val -62764"/>
              <a:gd name="adj2" fmla="val -35486"/>
            </a:avLst>
          </a:prstGeom>
          <a:noFill/>
          <a:ln w="9525">
            <a:solidFill>
              <a:srgbClr val="FF9900"/>
            </a:solidFill>
            <a:miter lim="800000"/>
            <a:headEnd/>
            <a:tailEnd/>
          </a:ln>
          <a:effectLst/>
        </p:spPr>
        <p:txBody>
          <a:bodyPr lIns="92075" tIns="46038" rIns="92075" bIns="46038"/>
          <a:lstStyle/>
          <a:p>
            <a:r>
              <a:rPr lang="en-US" altLang="zh-CN" sz="2400" dirty="0"/>
              <a:t>  </a:t>
            </a:r>
            <a:r>
              <a:rPr lang="zh-CN" altLang="en-US" sz="2400" dirty="0"/>
              <a:t>向量计算按行的方式从左至右横向进行：</a:t>
            </a:r>
          </a:p>
          <a:p>
            <a:pPr>
              <a:lnSpc>
                <a:spcPct val="110000"/>
              </a:lnSpc>
            </a:pPr>
            <a:r>
              <a:rPr lang="zh-CN" altLang="en-US" sz="2400" dirty="0">
                <a:latin typeface="Times New Roman" pitchFamily="18" charset="0"/>
              </a:rPr>
              <a:t>    </a:t>
            </a:r>
            <a:r>
              <a:rPr lang="en-US" altLang="zh-CN" sz="2400" dirty="0">
                <a:latin typeface="Times New Roman" pitchFamily="18" charset="0"/>
              </a:rPr>
              <a:t>d</a:t>
            </a:r>
            <a:r>
              <a:rPr lang="en-US" altLang="zh-CN" sz="2400" baseline="-30000" dirty="0">
                <a:latin typeface="Times New Roman" pitchFamily="18" charset="0"/>
              </a:rPr>
              <a:t>1</a:t>
            </a:r>
            <a:r>
              <a:rPr lang="zh-CN" altLang="en-US" sz="2400" dirty="0">
                <a:latin typeface="Times New Roman" pitchFamily="18" charset="0"/>
              </a:rPr>
              <a:t>＝</a:t>
            </a:r>
            <a:r>
              <a:rPr lang="en-US" altLang="zh-CN" sz="2400" dirty="0">
                <a:latin typeface="Times New Roman" pitchFamily="18" charset="0"/>
              </a:rPr>
              <a:t>a</a:t>
            </a:r>
            <a:r>
              <a:rPr lang="en-US" altLang="zh-CN" sz="2400" baseline="-30000" dirty="0">
                <a:latin typeface="Times New Roman" pitchFamily="18" charset="0"/>
              </a:rPr>
              <a:t>1</a:t>
            </a:r>
            <a:r>
              <a:rPr lang="en-US" altLang="zh-CN" sz="2400" dirty="0">
                <a:latin typeface="Times New Roman" pitchFamily="18" charset="0"/>
                <a:cs typeface="Times New Roman" pitchFamily="18" charset="0"/>
              </a:rPr>
              <a:t>×</a:t>
            </a:r>
            <a:r>
              <a:rPr lang="en-US" altLang="zh-CN" sz="2400" dirty="0">
                <a:latin typeface="Times New Roman" pitchFamily="18" charset="0"/>
              </a:rPr>
              <a:t>(b</a:t>
            </a:r>
            <a:r>
              <a:rPr lang="en-US" altLang="zh-CN" sz="2400" baseline="-30000" dirty="0">
                <a:latin typeface="Times New Roman" pitchFamily="18" charset="0"/>
              </a:rPr>
              <a:t>1</a:t>
            </a:r>
            <a:r>
              <a:rPr lang="zh-CN" altLang="en-US" sz="2400" dirty="0">
                <a:latin typeface="Times New Roman" pitchFamily="18" charset="0"/>
              </a:rPr>
              <a:t>＋</a:t>
            </a:r>
            <a:r>
              <a:rPr lang="en-US" altLang="zh-CN" sz="2400" dirty="0">
                <a:latin typeface="Times New Roman" pitchFamily="18" charset="0"/>
              </a:rPr>
              <a:t>c</a:t>
            </a:r>
            <a:r>
              <a:rPr lang="en-US" altLang="zh-CN" sz="2400" baseline="-30000" dirty="0">
                <a:latin typeface="Times New Roman" pitchFamily="18" charset="0"/>
              </a:rPr>
              <a:t>1</a:t>
            </a:r>
            <a:r>
              <a:rPr lang="en-US" altLang="zh-CN" sz="2400" dirty="0">
                <a:latin typeface="Times New Roman" pitchFamily="18" charset="0"/>
              </a:rPr>
              <a:t>)</a:t>
            </a:r>
          </a:p>
          <a:p>
            <a:pPr>
              <a:lnSpc>
                <a:spcPct val="110000"/>
              </a:lnSpc>
            </a:pPr>
            <a:r>
              <a:rPr lang="en-US" altLang="zh-CN" sz="2400" dirty="0">
                <a:latin typeface="Times New Roman" pitchFamily="18" charset="0"/>
              </a:rPr>
              <a:t> d</a:t>
            </a:r>
            <a:r>
              <a:rPr lang="en-US" altLang="zh-CN" sz="2400" baseline="-30000" dirty="0">
                <a:latin typeface="Times New Roman" pitchFamily="18" charset="0"/>
              </a:rPr>
              <a:t>2</a:t>
            </a:r>
            <a:r>
              <a:rPr lang="zh-CN" altLang="en-US" sz="2400" dirty="0">
                <a:latin typeface="Times New Roman" pitchFamily="18" charset="0"/>
              </a:rPr>
              <a:t>＝</a:t>
            </a:r>
            <a:r>
              <a:rPr lang="en-US" altLang="zh-CN" sz="2400" dirty="0">
                <a:latin typeface="Times New Roman" pitchFamily="18" charset="0"/>
              </a:rPr>
              <a:t>a</a:t>
            </a:r>
            <a:r>
              <a:rPr lang="en-US" altLang="zh-CN" sz="2400" baseline="-30000" dirty="0">
                <a:latin typeface="Times New Roman" pitchFamily="18" charset="0"/>
              </a:rPr>
              <a:t>2</a:t>
            </a:r>
            <a:r>
              <a:rPr lang="en-US" altLang="zh-CN" sz="2400" dirty="0">
                <a:latin typeface="Times New Roman" pitchFamily="18" charset="0"/>
                <a:cs typeface="Times New Roman" pitchFamily="18" charset="0"/>
              </a:rPr>
              <a:t>×</a:t>
            </a:r>
            <a:r>
              <a:rPr lang="en-US" altLang="zh-CN" sz="2400" dirty="0">
                <a:latin typeface="Times New Roman" pitchFamily="18" charset="0"/>
              </a:rPr>
              <a:t>(b</a:t>
            </a:r>
            <a:r>
              <a:rPr lang="en-US" altLang="zh-CN" sz="2400" baseline="-30000" dirty="0">
                <a:latin typeface="Times New Roman" pitchFamily="18" charset="0"/>
              </a:rPr>
              <a:t>2</a:t>
            </a:r>
            <a:r>
              <a:rPr lang="zh-CN" altLang="en-US" sz="2400" dirty="0">
                <a:latin typeface="Times New Roman" pitchFamily="18" charset="0"/>
              </a:rPr>
              <a:t>＋</a:t>
            </a:r>
            <a:r>
              <a:rPr lang="en-US" altLang="zh-CN" sz="2400" dirty="0">
                <a:latin typeface="Times New Roman" pitchFamily="18" charset="0"/>
              </a:rPr>
              <a:t>c</a:t>
            </a:r>
            <a:r>
              <a:rPr lang="en-US" altLang="zh-CN" sz="2400" baseline="-30000" dirty="0">
                <a:latin typeface="Times New Roman" pitchFamily="18" charset="0"/>
              </a:rPr>
              <a:t>2</a:t>
            </a:r>
            <a:r>
              <a:rPr lang="en-US" altLang="zh-CN" sz="2400" dirty="0">
                <a:latin typeface="Times New Roman" pitchFamily="18" charset="0"/>
              </a:rPr>
              <a:t>)</a:t>
            </a:r>
          </a:p>
          <a:p>
            <a:pPr>
              <a:lnSpc>
                <a:spcPct val="110000"/>
              </a:lnSpc>
            </a:pPr>
            <a:r>
              <a:rPr lang="en-US" altLang="zh-CN" sz="2400" dirty="0">
                <a:latin typeface="Times New Roman" pitchFamily="18" charset="0"/>
              </a:rPr>
              <a:t>               :</a:t>
            </a:r>
          </a:p>
          <a:p>
            <a:pPr>
              <a:lnSpc>
                <a:spcPct val="110000"/>
              </a:lnSpc>
            </a:pPr>
            <a:r>
              <a:rPr lang="en-US" altLang="zh-CN" sz="2400" dirty="0">
                <a:latin typeface="Times New Roman" pitchFamily="18" charset="0"/>
              </a:rPr>
              <a:t>    </a:t>
            </a:r>
            <a:r>
              <a:rPr lang="en-US" altLang="zh-CN" sz="2400" dirty="0" err="1">
                <a:latin typeface="Times New Roman" pitchFamily="18" charset="0"/>
              </a:rPr>
              <a:t>d</a:t>
            </a:r>
            <a:r>
              <a:rPr lang="en-US" altLang="zh-CN" sz="2400" baseline="-30000" dirty="0" err="1">
                <a:latin typeface="Times New Roman" pitchFamily="18" charset="0"/>
              </a:rPr>
              <a:t>N</a:t>
            </a:r>
            <a:r>
              <a:rPr lang="zh-CN" altLang="en-US" sz="2400" dirty="0">
                <a:latin typeface="Times New Roman" pitchFamily="18" charset="0"/>
              </a:rPr>
              <a:t>＝</a:t>
            </a:r>
            <a:r>
              <a:rPr lang="en-US" altLang="zh-CN" sz="2400" dirty="0" err="1">
                <a:latin typeface="Times New Roman" pitchFamily="18" charset="0"/>
              </a:rPr>
              <a:t>a</a:t>
            </a:r>
            <a:r>
              <a:rPr lang="en-US" altLang="zh-CN" sz="2400" baseline="-30000" dirty="0" err="1">
                <a:latin typeface="Times New Roman" pitchFamily="18" charset="0"/>
              </a:rPr>
              <a:t>N</a:t>
            </a:r>
            <a:r>
              <a:rPr lang="en-US" altLang="zh-CN" sz="2400" dirty="0">
                <a:latin typeface="Times New Roman" pitchFamily="18" charset="0"/>
                <a:cs typeface="Times New Roman" pitchFamily="18" charset="0"/>
              </a:rPr>
              <a:t>×</a:t>
            </a:r>
            <a:r>
              <a:rPr lang="en-US" altLang="zh-CN" sz="2400" dirty="0">
                <a:latin typeface="Times New Roman" pitchFamily="18" charset="0"/>
              </a:rPr>
              <a:t>(</a:t>
            </a:r>
            <a:r>
              <a:rPr lang="en-US" altLang="zh-CN" sz="2400" dirty="0" err="1">
                <a:latin typeface="Times New Roman" pitchFamily="18" charset="0"/>
              </a:rPr>
              <a:t>b</a:t>
            </a:r>
            <a:r>
              <a:rPr lang="en-US" altLang="zh-CN" sz="2400" baseline="-30000" dirty="0" err="1">
                <a:latin typeface="Times New Roman" pitchFamily="18" charset="0"/>
              </a:rPr>
              <a:t>N</a:t>
            </a:r>
            <a:r>
              <a:rPr lang="zh-CN" altLang="en-US" sz="2400" dirty="0">
                <a:latin typeface="Times New Roman" pitchFamily="18" charset="0"/>
              </a:rPr>
              <a:t>＋</a:t>
            </a:r>
            <a:r>
              <a:rPr lang="en-US" altLang="zh-CN" sz="2400" dirty="0" err="1">
                <a:latin typeface="Times New Roman" pitchFamily="18" charset="0"/>
              </a:rPr>
              <a:t>c</a:t>
            </a:r>
            <a:r>
              <a:rPr lang="en-US" altLang="zh-CN" sz="2400" baseline="-30000" dirty="0" err="1">
                <a:latin typeface="Times New Roman" pitchFamily="18" charset="0"/>
              </a:rPr>
              <a:t>N</a:t>
            </a:r>
            <a:r>
              <a:rPr lang="en-US" altLang="zh-CN" sz="2400" dirty="0">
                <a:latin typeface="Times New Roman" pitchFamily="18" charset="0"/>
              </a:rPr>
              <a:t>)</a:t>
            </a:r>
          </a:p>
          <a:p>
            <a:pPr>
              <a:lnSpc>
                <a:spcPct val="110000"/>
              </a:lnSpc>
            </a:pPr>
            <a:r>
              <a:rPr lang="en-US" altLang="zh-CN" sz="2400" dirty="0"/>
              <a:t> </a:t>
            </a:r>
            <a:r>
              <a:rPr lang="zh-CN" altLang="en-US" sz="2400" dirty="0"/>
              <a:t>即逐个求向量</a:t>
            </a:r>
            <a:r>
              <a:rPr lang="en-US" altLang="zh-CN" sz="2400" dirty="0">
                <a:latin typeface="Times New Roman" pitchFamily="18" charset="0"/>
              </a:rPr>
              <a:t>D</a:t>
            </a:r>
            <a:r>
              <a:rPr lang="zh-CN" altLang="en-US" sz="2400" dirty="0"/>
              <a:t>中</a:t>
            </a:r>
            <a:r>
              <a:rPr lang="en-US" altLang="zh-CN" sz="2400" dirty="0">
                <a:latin typeface="Times New Roman" pitchFamily="18" charset="0"/>
              </a:rPr>
              <a:t>N</a:t>
            </a:r>
            <a:r>
              <a:rPr lang="zh-CN" altLang="en-US" sz="2400" dirty="0"/>
              <a:t>个分量：先进行相加运算</a:t>
            </a:r>
            <a:r>
              <a:rPr lang="en-US" altLang="zh-CN" sz="2400" dirty="0">
                <a:latin typeface="Times New Roman" pitchFamily="18" charset="0"/>
              </a:rPr>
              <a:t>k</a:t>
            </a:r>
            <a:r>
              <a:rPr lang="en-US" altLang="zh-CN" sz="2400" baseline="-30000" dirty="0">
                <a:latin typeface="Times New Roman" pitchFamily="18" charset="0"/>
              </a:rPr>
              <a:t>1</a:t>
            </a:r>
            <a:r>
              <a:rPr lang="en-US" altLang="zh-CN" sz="2400" dirty="0">
                <a:latin typeface="Times New Roman" pitchFamily="18" charset="0"/>
              </a:rPr>
              <a:t>←(b</a:t>
            </a:r>
            <a:r>
              <a:rPr lang="en-US" altLang="zh-CN" sz="2400" baseline="-30000" dirty="0">
                <a:latin typeface="Times New Roman" pitchFamily="18" charset="0"/>
              </a:rPr>
              <a:t>1</a:t>
            </a:r>
            <a:r>
              <a:rPr lang="zh-CN" altLang="en-US" sz="2400" dirty="0"/>
              <a:t>＋</a:t>
            </a:r>
            <a:r>
              <a:rPr lang="en-US" altLang="zh-CN" sz="2400" dirty="0">
                <a:latin typeface="Times New Roman" pitchFamily="18" charset="0"/>
              </a:rPr>
              <a:t>c</a:t>
            </a:r>
            <a:r>
              <a:rPr lang="en-US" altLang="zh-CN" sz="2400" baseline="-30000" dirty="0">
                <a:latin typeface="Times New Roman" pitchFamily="18" charset="0"/>
              </a:rPr>
              <a:t>1</a:t>
            </a:r>
            <a:r>
              <a:rPr lang="en-US" altLang="zh-CN" sz="2400" dirty="0">
                <a:latin typeface="Times New Roman" pitchFamily="18" charset="0"/>
              </a:rPr>
              <a:t>)</a:t>
            </a:r>
            <a:r>
              <a:rPr lang="zh-CN" altLang="en-US" sz="2400" dirty="0"/>
              <a:t>，</a:t>
            </a:r>
            <a:r>
              <a:rPr lang="en-US" altLang="zh-CN" sz="2400" dirty="0">
                <a:latin typeface="Times New Roman" pitchFamily="18" charset="0"/>
              </a:rPr>
              <a:t>k</a:t>
            </a:r>
            <a:r>
              <a:rPr lang="en-US" altLang="zh-CN" sz="2400" baseline="-30000" dirty="0">
                <a:latin typeface="Times New Roman" pitchFamily="18" charset="0"/>
              </a:rPr>
              <a:t>1</a:t>
            </a:r>
            <a:r>
              <a:rPr lang="zh-CN" altLang="en-US" sz="2400" dirty="0"/>
              <a:t>为暂存单元；然后进行相乘运算</a:t>
            </a:r>
            <a:r>
              <a:rPr lang="en-US" altLang="zh-CN" sz="2400" dirty="0">
                <a:latin typeface="Times New Roman" pitchFamily="18" charset="0"/>
              </a:rPr>
              <a:t>d</a:t>
            </a:r>
            <a:r>
              <a:rPr lang="en-US" altLang="zh-CN" sz="2400" baseline="-30000" dirty="0">
                <a:latin typeface="Times New Roman" pitchFamily="18" charset="0"/>
              </a:rPr>
              <a:t>1</a:t>
            </a:r>
            <a:r>
              <a:rPr lang="en-US" altLang="zh-CN" sz="2400" dirty="0">
                <a:latin typeface="Times New Roman" pitchFamily="18" charset="0"/>
              </a:rPr>
              <a:t>←k</a:t>
            </a:r>
            <a:r>
              <a:rPr lang="en-US" altLang="zh-CN" sz="2400" baseline="-30000" dirty="0">
                <a:latin typeface="Times New Roman" pitchFamily="18" charset="0"/>
              </a:rPr>
              <a:t>1</a:t>
            </a:r>
            <a:r>
              <a:rPr lang="en-US" altLang="zh-CN" sz="2400" dirty="0">
                <a:latin typeface="Times New Roman" pitchFamily="18" charset="0"/>
              </a:rPr>
              <a:t>×a</a:t>
            </a:r>
            <a:r>
              <a:rPr lang="en-US" altLang="zh-CN" sz="2400" baseline="-30000" dirty="0">
                <a:latin typeface="Times New Roman" pitchFamily="18" charset="0"/>
              </a:rPr>
              <a:t>1</a:t>
            </a:r>
            <a:r>
              <a:rPr lang="en-US" altLang="zh-CN" sz="2400" dirty="0">
                <a:latin typeface="Times New Roman" pitchFamily="18" charset="0"/>
              </a:rPr>
              <a:t> </a:t>
            </a:r>
          </a:p>
        </p:txBody>
      </p:sp>
      <p:sp>
        <p:nvSpPr>
          <p:cNvPr id="769032" name="Text Box 8"/>
          <p:cNvSpPr txBox="1">
            <a:spLocks noChangeArrowheads="1"/>
          </p:cNvSpPr>
          <p:nvPr/>
        </p:nvSpPr>
        <p:spPr bwMode="auto">
          <a:xfrm>
            <a:off x="304800" y="3429000"/>
            <a:ext cx="914400" cy="1371600"/>
          </a:xfrm>
          <a:prstGeom prst="rect">
            <a:avLst/>
          </a:prstGeom>
          <a:noFill/>
          <a:ln w="9525">
            <a:solidFill>
              <a:srgbClr val="FF9900"/>
            </a:solidFill>
            <a:miter lim="800000"/>
            <a:headEnd/>
            <a:tailEnd/>
          </a:ln>
          <a:effectLst/>
        </p:spPr>
        <p:txBody>
          <a:bodyPr/>
          <a:lstStyle/>
          <a:p>
            <a:pPr algn="ctr"/>
            <a:r>
              <a:rPr lang="zh-CN" altLang="en-US">
                <a:latin typeface="Times New Roman" pitchFamily="18" charset="0"/>
              </a:rPr>
              <a:t>纵向处理方法</a:t>
            </a:r>
          </a:p>
        </p:txBody>
      </p:sp>
      <p:sp>
        <p:nvSpPr>
          <p:cNvPr id="769033" name="Text Box 9"/>
          <p:cNvSpPr txBox="1">
            <a:spLocks noChangeArrowheads="1"/>
          </p:cNvSpPr>
          <p:nvPr/>
        </p:nvSpPr>
        <p:spPr bwMode="auto">
          <a:xfrm>
            <a:off x="304800" y="5029200"/>
            <a:ext cx="914400" cy="1447800"/>
          </a:xfrm>
          <a:prstGeom prst="rect">
            <a:avLst/>
          </a:prstGeom>
          <a:noFill/>
          <a:ln w="9525">
            <a:solidFill>
              <a:srgbClr val="FF9900"/>
            </a:solidFill>
            <a:miter lim="800000"/>
            <a:headEnd/>
            <a:tailEnd/>
          </a:ln>
          <a:effectLst/>
        </p:spPr>
        <p:txBody>
          <a:bodyPr/>
          <a:lstStyle/>
          <a:p>
            <a:pPr algn="ctr"/>
            <a:r>
              <a:rPr lang="zh-CN" altLang="en-US" dirty="0">
                <a:latin typeface="Times New Roman" pitchFamily="18" charset="0"/>
              </a:rPr>
              <a:t>纵横处理方法</a:t>
            </a:r>
          </a:p>
        </p:txBody>
      </p:sp>
      <p:sp>
        <p:nvSpPr>
          <p:cNvPr id="769034" name="Text Box 10"/>
          <p:cNvSpPr txBox="1">
            <a:spLocks noChangeArrowheads="1"/>
          </p:cNvSpPr>
          <p:nvPr/>
        </p:nvSpPr>
        <p:spPr bwMode="auto">
          <a:xfrm>
            <a:off x="5638800" y="1752600"/>
            <a:ext cx="3048000" cy="4483100"/>
          </a:xfrm>
          <a:prstGeom prst="rect">
            <a:avLst/>
          </a:prstGeom>
          <a:noFill/>
          <a:ln w="9525">
            <a:solidFill>
              <a:srgbClr val="FF9900"/>
            </a:solidFill>
            <a:miter lim="800000"/>
            <a:headEnd/>
            <a:tailEnd/>
          </a:ln>
          <a:effectLst/>
        </p:spPr>
        <p:txBody>
          <a:bodyPr>
            <a:spAutoFit/>
          </a:bodyPr>
          <a:lstStyle/>
          <a:p>
            <a:pPr>
              <a:spcBef>
                <a:spcPct val="50000"/>
              </a:spcBef>
            </a:pPr>
            <a:r>
              <a:rPr lang="zh-CN" altLang="en-US" sz="2400" dirty="0">
                <a:cs typeface="Times New Roman" pitchFamily="18" charset="0"/>
              </a:rPr>
              <a:t>当采用流水方式计算时，在每个向量加乘运算中都会发生数据相关。</a:t>
            </a:r>
          </a:p>
          <a:p>
            <a:pPr>
              <a:spcBef>
                <a:spcPct val="50000"/>
              </a:spcBef>
            </a:pPr>
            <a:r>
              <a:rPr lang="zh-CN" altLang="en-US" sz="2400" dirty="0">
                <a:cs typeface="Times New Roman" pitchFamily="18" charset="0"/>
              </a:rPr>
              <a:t>当使用静态流水线时，还要进行</a:t>
            </a:r>
            <a:r>
              <a:rPr lang="en-US" altLang="zh-CN" sz="2400" dirty="0">
                <a:cs typeface="Times New Roman" pitchFamily="18" charset="0"/>
              </a:rPr>
              <a:t>2</a:t>
            </a:r>
            <a:r>
              <a:rPr lang="zh-CN" altLang="en-US" sz="2400" dirty="0">
                <a:cs typeface="Times New Roman" pitchFamily="18" charset="0"/>
              </a:rPr>
              <a:t>次乘和加功能的转移。这样共出现</a:t>
            </a:r>
            <a:r>
              <a:rPr lang="en-US" altLang="zh-CN" sz="2400" dirty="0">
                <a:cs typeface="Times New Roman" pitchFamily="18" charset="0"/>
              </a:rPr>
              <a:t>N</a:t>
            </a:r>
            <a:r>
              <a:rPr lang="zh-CN" altLang="en-US" sz="2400" dirty="0">
                <a:cs typeface="Times New Roman" pitchFamily="18" charset="0"/>
              </a:rPr>
              <a:t>次相关，</a:t>
            </a:r>
            <a:r>
              <a:rPr lang="en-US" altLang="zh-CN" sz="2400" dirty="0">
                <a:cs typeface="Times New Roman" pitchFamily="18" charset="0"/>
              </a:rPr>
              <a:t>2N</a:t>
            </a:r>
            <a:r>
              <a:rPr lang="zh-CN" altLang="en-US" sz="2400" dirty="0">
                <a:cs typeface="Times New Roman" pitchFamily="18" charset="0"/>
              </a:rPr>
              <a:t>次功能转换。</a:t>
            </a:r>
          </a:p>
          <a:p>
            <a:pPr>
              <a:spcBef>
                <a:spcPct val="50000"/>
              </a:spcBef>
            </a:pPr>
            <a:r>
              <a:rPr lang="zh-CN" altLang="en-US" sz="2400" dirty="0">
                <a:solidFill>
                  <a:schemeClr val="hlink"/>
                </a:solidFill>
                <a:cs typeface="Times New Roman" pitchFamily="18" charset="0"/>
              </a:rPr>
              <a:t>横向处理方法不适合于向量流水处理</a:t>
            </a:r>
            <a:r>
              <a:rPr lang="zh-CN" altLang="en-US" sz="2400" dirty="0">
                <a:cs typeface="Times New Roman" pitchFamily="18" charset="0"/>
              </a:rPr>
              <a:t>。</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9031"/>
                                        </p:tgtEl>
                                        <p:attrNameLst>
                                          <p:attrName>style.visibility</p:attrName>
                                        </p:attrNameLst>
                                      </p:cBhvr>
                                      <p:to>
                                        <p:strVal val="visible"/>
                                      </p:to>
                                    </p:set>
                                    <p:animEffect transition="in" filter="blinds(horizontal)">
                                      <p:cBhvr>
                                        <p:cTn id="7" dur="500"/>
                                        <p:tgtEl>
                                          <p:spTgt spid="76903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69034"/>
                                        </p:tgtEl>
                                        <p:attrNameLst>
                                          <p:attrName>style.visibility</p:attrName>
                                        </p:attrNameLst>
                                      </p:cBhvr>
                                      <p:to>
                                        <p:strVal val="visible"/>
                                      </p:to>
                                    </p:set>
                                    <p:animEffect transition="in" filter="box(in)">
                                      <p:cBhvr>
                                        <p:cTn id="12" dur="500"/>
                                        <p:tgtEl>
                                          <p:spTgt spid="769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31" grpId="0" animBg="1" autoUpdateAnimBg="0"/>
      <p:bldP spid="76903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457200" y="533400"/>
            <a:ext cx="8305800" cy="5715000"/>
          </a:xfrm>
        </p:spPr>
        <p:txBody>
          <a:bodyPr/>
          <a:lstStyle/>
          <a:p>
            <a:pPr marL="0" indent="0">
              <a:lnSpc>
                <a:spcPct val="110000"/>
              </a:lnSpc>
              <a:buFontTx/>
              <a:buNone/>
              <a:tabLst>
                <a:tab pos="1905000" algn="l"/>
              </a:tabLst>
            </a:pPr>
            <a:r>
              <a:rPr lang="en-US" altLang="zh-CN" b="1">
                <a:solidFill>
                  <a:srgbClr val="0000FF"/>
                </a:solidFill>
              </a:rPr>
              <a:t>  </a:t>
            </a:r>
            <a:r>
              <a:rPr lang="zh-CN" altLang="en-US" b="1">
                <a:solidFill>
                  <a:srgbClr val="0000FF"/>
                </a:solidFill>
              </a:rPr>
              <a:t>存在两个问题：</a:t>
            </a:r>
            <a:r>
              <a:rPr lang="zh-CN" altLang="en-US" b="1">
                <a:solidFill>
                  <a:srgbClr val="0066FF"/>
                </a:solidFill>
              </a:rPr>
              <a:t/>
            </a:r>
            <a:br>
              <a:rPr lang="zh-CN" altLang="en-US" b="1">
                <a:solidFill>
                  <a:srgbClr val="0066FF"/>
                </a:solidFill>
              </a:rPr>
            </a:br>
            <a:r>
              <a:rPr lang="zh-CN" altLang="en-US">
                <a:solidFill>
                  <a:schemeClr val="tx2"/>
                </a:solidFill>
              </a:rPr>
              <a:t>    </a:t>
            </a:r>
            <a:r>
              <a:rPr lang="zh-CN" altLang="en-US"/>
              <a:t>在计算向量的每个分量时，都发生写读数据相关。</a:t>
            </a:r>
            <a:r>
              <a:rPr lang="zh-CN" altLang="en-US" b="1">
                <a:solidFill>
                  <a:srgbClr val="0000FF"/>
                </a:solidFill>
              </a:rPr>
              <a:t>流水线效率低</a:t>
            </a:r>
            <a:r>
              <a:rPr lang="zh-CN" altLang="en-US"/>
              <a:t/>
            </a:r>
            <a:br>
              <a:rPr lang="zh-CN" altLang="en-US"/>
            </a:br>
            <a:r>
              <a:rPr lang="zh-CN" altLang="en-US"/>
              <a:t>    如果采用多功能流水线，必须</a:t>
            </a:r>
            <a:r>
              <a:rPr lang="zh-CN" altLang="en-US" b="1">
                <a:solidFill>
                  <a:srgbClr val="0000FF"/>
                </a:solidFill>
              </a:rPr>
              <a:t>频繁进行流水线切换</a:t>
            </a:r>
            <a:r>
              <a:rPr lang="zh-CN" altLang="en-US"/>
              <a:t/>
            </a:r>
            <a:br>
              <a:rPr lang="zh-CN" altLang="en-US"/>
            </a:br>
            <a:endParaRPr lang="zh-CN" altLang="en-US"/>
          </a:p>
          <a:p>
            <a:pPr marL="0" indent="0">
              <a:lnSpc>
                <a:spcPct val="110000"/>
              </a:lnSpc>
              <a:buFontTx/>
              <a:buNone/>
              <a:tabLst>
                <a:tab pos="1905000" algn="l"/>
              </a:tabLst>
            </a:pPr>
            <a:r>
              <a:rPr lang="zh-CN" altLang="en-US">
                <a:solidFill>
                  <a:schemeClr val="tx2"/>
                </a:solidFill>
              </a:rPr>
              <a:t>  横向处理方式对向量处理机不适合</a:t>
            </a:r>
            <a:br>
              <a:rPr lang="zh-CN" altLang="en-US">
                <a:solidFill>
                  <a:schemeClr val="tx2"/>
                </a:solidFill>
              </a:rPr>
            </a:br>
            <a:r>
              <a:rPr lang="zh-CN" altLang="en-US">
                <a:solidFill>
                  <a:schemeClr val="tx2"/>
                </a:solidFill>
              </a:rPr>
              <a:t>    </a:t>
            </a:r>
            <a:r>
              <a:rPr lang="zh-CN" altLang="en-US"/>
              <a:t>即使在标量处理机中，也经常通过编译器进行指令流调度。</a:t>
            </a:r>
          </a:p>
        </p:txBody>
      </p:sp>
      <p:sp>
        <p:nvSpPr>
          <p:cNvPr id="3" name="Rectangle 14"/>
          <p:cNvSpPr>
            <a:spLocks noGrp="1" noChangeArrowheads="1"/>
          </p:cNvSpPr>
          <p:nvPr>
            <p:ph type="sldNum" sz="quarter" idx="4294967295"/>
          </p:nvPr>
        </p:nvSpPr>
        <p:spPr>
          <a:xfrm>
            <a:off x="7080250" y="6232525"/>
            <a:ext cx="1905000" cy="457200"/>
          </a:xfrm>
          <a:prstGeom prst="rect">
            <a:avLst/>
          </a:prstGeom>
        </p:spPr>
        <p:txBody>
          <a:bodyPr/>
          <a:lstStyle/>
          <a:p>
            <a:fld id="{AF0D55E7-603E-4916-8915-2407898643FE}" type="slidenum">
              <a:rPr lang="en-US" altLang="zh-CN"/>
              <a:pPr/>
              <a:t>17</a:t>
            </a:fld>
            <a:endParaRPr lang="en-US" altLang="zh-CN" dirty="0"/>
          </a:p>
        </p:txBody>
      </p:sp>
    </p:spTree>
  </p:cSld>
  <p:clrMapOvr>
    <a:masterClrMapping/>
  </p:clrMapOvr>
  <p:transition advTm="90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4"/>
          <p:cNvSpPr>
            <a:spLocks noGrp="1" noChangeArrowheads="1"/>
          </p:cNvSpPr>
          <p:nvPr>
            <p:ph type="sldNum" sz="quarter" idx="4294967295"/>
          </p:nvPr>
        </p:nvSpPr>
        <p:spPr>
          <a:xfrm>
            <a:off x="7080250" y="6232525"/>
            <a:ext cx="1905000" cy="457200"/>
          </a:xfrm>
          <a:prstGeom prst="rect">
            <a:avLst/>
          </a:prstGeom>
          <a:noFill/>
        </p:spPr>
        <p:txBody>
          <a:bodyPr/>
          <a:lstStyle/>
          <a:p>
            <a:fld id="{C5837313-11A7-493F-B205-3D359E04229D}" type="slidenum">
              <a:rPr lang="en-US" altLang="zh-CN"/>
              <a:pPr/>
              <a:t>18</a:t>
            </a:fld>
            <a:endParaRPr lang="en-US" altLang="zh-CN"/>
          </a:p>
        </p:txBody>
      </p:sp>
      <p:sp>
        <p:nvSpPr>
          <p:cNvPr id="820227" name="Rectangle 3"/>
          <p:cNvSpPr>
            <a:spLocks noGrp="1" noChangeArrowheads="1"/>
          </p:cNvSpPr>
          <p:nvPr>
            <p:ph type="subTitle" idx="1"/>
          </p:nvPr>
        </p:nvSpPr>
        <p:spPr>
          <a:xfrm>
            <a:off x="228600" y="685800"/>
            <a:ext cx="8763000" cy="838200"/>
          </a:xfrm>
          <a:noFill/>
        </p:spPr>
        <p:txBody>
          <a:bodyPr>
            <a:normAutofit fontScale="92500" lnSpcReduction="10000"/>
          </a:bodyPr>
          <a:lstStyle/>
          <a:p>
            <a:pPr algn="just">
              <a:spcBef>
                <a:spcPct val="0"/>
              </a:spcBef>
              <a:buClrTx/>
              <a:buSzTx/>
              <a:buFontTx/>
              <a:buNone/>
            </a:pPr>
            <a:r>
              <a:rPr kumimoji="0" lang="en-US" altLang="zh-CN" sz="2400" b="1" dirty="0">
                <a:solidFill>
                  <a:schemeClr val="accent1"/>
                </a:solidFill>
                <a:effectLst/>
              </a:rPr>
              <a:t>  </a:t>
            </a:r>
            <a:r>
              <a:rPr kumimoji="0" lang="zh-CN" altLang="en-US" sz="2400" b="1" dirty="0">
                <a:solidFill>
                  <a:schemeClr val="accent1"/>
                </a:solidFill>
                <a:effectLst/>
              </a:rPr>
              <a:t>向量运算可采用</a:t>
            </a:r>
            <a:r>
              <a:rPr kumimoji="0" lang="en-US" altLang="zh-CN" sz="2400" b="1" dirty="0">
                <a:solidFill>
                  <a:schemeClr val="accent1"/>
                </a:solidFill>
                <a:effectLst/>
              </a:rPr>
              <a:t>3</a:t>
            </a:r>
            <a:r>
              <a:rPr kumimoji="0" lang="zh-CN" altLang="en-US" sz="2400" b="1" dirty="0">
                <a:solidFill>
                  <a:schemeClr val="accent1"/>
                </a:solidFill>
                <a:effectLst/>
              </a:rPr>
              <a:t>种不同处理方法。</a:t>
            </a:r>
            <a:r>
              <a:rPr kumimoji="0" lang="zh-CN" altLang="en-US" sz="2400" b="1" dirty="0">
                <a:solidFill>
                  <a:schemeClr val="accent1"/>
                </a:solidFill>
                <a:effectLst/>
                <a:latin typeface="宋体" pitchFamily="2" charset="-122"/>
              </a:rPr>
              <a:t>以计算表达式</a:t>
            </a:r>
            <a:r>
              <a:rPr kumimoji="0" lang="en-US" altLang="zh-CN" sz="2400" b="1" dirty="0">
                <a:solidFill>
                  <a:schemeClr val="accent1"/>
                </a:solidFill>
                <a:effectLst/>
              </a:rPr>
              <a:t>D</a:t>
            </a:r>
            <a:r>
              <a:rPr kumimoji="0" lang="zh-CN" altLang="en-US" sz="2400" b="1" dirty="0">
                <a:solidFill>
                  <a:schemeClr val="accent1"/>
                </a:solidFill>
                <a:effectLst/>
              </a:rPr>
              <a:t>＝</a:t>
            </a:r>
            <a:r>
              <a:rPr kumimoji="0" lang="en-US" altLang="zh-CN" sz="2400" b="1" dirty="0">
                <a:solidFill>
                  <a:schemeClr val="accent1"/>
                </a:solidFill>
                <a:effectLst/>
              </a:rPr>
              <a:t>A</a:t>
            </a:r>
            <a:r>
              <a:rPr kumimoji="0" lang="en-US" altLang="zh-CN" sz="2800" b="1" dirty="0">
                <a:solidFill>
                  <a:schemeClr val="accent1"/>
                </a:solidFill>
                <a:effectLst/>
                <a:cs typeface="Times New Roman" pitchFamily="18" charset="0"/>
              </a:rPr>
              <a:t>×</a:t>
            </a:r>
            <a:r>
              <a:rPr kumimoji="0" lang="en-US" altLang="zh-CN" sz="2400" b="1" dirty="0">
                <a:solidFill>
                  <a:schemeClr val="accent1"/>
                </a:solidFill>
                <a:effectLst/>
              </a:rPr>
              <a:t>(B+C)</a:t>
            </a:r>
            <a:r>
              <a:rPr kumimoji="0" lang="zh-CN" altLang="en-US" sz="2400" b="1" dirty="0">
                <a:solidFill>
                  <a:schemeClr val="accent1"/>
                </a:solidFill>
                <a:effectLst/>
              </a:rPr>
              <a:t>为例进行说明，其中</a:t>
            </a:r>
            <a:r>
              <a:rPr kumimoji="0" lang="en-US" altLang="zh-CN" sz="2400" b="1" dirty="0">
                <a:solidFill>
                  <a:schemeClr val="accent1"/>
                </a:solidFill>
                <a:effectLst/>
              </a:rPr>
              <a:t>A</a:t>
            </a:r>
            <a:r>
              <a:rPr kumimoji="0" lang="zh-CN" altLang="en-US" sz="2400" b="1" dirty="0">
                <a:solidFill>
                  <a:schemeClr val="accent1"/>
                </a:solidFill>
                <a:effectLst/>
              </a:rPr>
              <a:t>、</a:t>
            </a:r>
            <a:r>
              <a:rPr kumimoji="0" lang="en-US" altLang="zh-CN" sz="2400" b="1" dirty="0">
                <a:solidFill>
                  <a:schemeClr val="accent1"/>
                </a:solidFill>
                <a:effectLst/>
              </a:rPr>
              <a:t>B</a:t>
            </a:r>
            <a:r>
              <a:rPr kumimoji="0" lang="zh-CN" altLang="en-US" sz="2400" b="1" dirty="0">
                <a:solidFill>
                  <a:schemeClr val="accent1"/>
                </a:solidFill>
                <a:effectLst/>
              </a:rPr>
              <a:t>、</a:t>
            </a:r>
            <a:r>
              <a:rPr kumimoji="0" lang="en-US" altLang="zh-CN" sz="2400" b="1" dirty="0">
                <a:solidFill>
                  <a:schemeClr val="accent1"/>
                </a:solidFill>
                <a:effectLst/>
              </a:rPr>
              <a:t>C</a:t>
            </a:r>
            <a:r>
              <a:rPr kumimoji="0" lang="zh-CN" altLang="en-US" sz="2400" b="1" dirty="0">
                <a:solidFill>
                  <a:schemeClr val="accent1"/>
                </a:solidFill>
                <a:effectLst/>
              </a:rPr>
              <a:t>、</a:t>
            </a:r>
            <a:r>
              <a:rPr kumimoji="0" lang="en-US" altLang="zh-CN" sz="2400" b="1" dirty="0">
                <a:solidFill>
                  <a:schemeClr val="accent1"/>
                </a:solidFill>
                <a:effectLst/>
              </a:rPr>
              <a:t>D</a:t>
            </a:r>
            <a:r>
              <a:rPr kumimoji="0" lang="zh-CN" altLang="en-US" sz="2400" b="1" dirty="0">
                <a:solidFill>
                  <a:schemeClr val="accent1"/>
                </a:solidFill>
                <a:effectLst/>
              </a:rPr>
              <a:t>都是长度为</a:t>
            </a:r>
            <a:r>
              <a:rPr kumimoji="0" lang="en-US" altLang="zh-CN" sz="2400" b="1" dirty="0">
                <a:solidFill>
                  <a:schemeClr val="accent1"/>
                </a:solidFill>
                <a:effectLst/>
              </a:rPr>
              <a:t>N</a:t>
            </a:r>
            <a:r>
              <a:rPr kumimoji="0" lang="zh-CN" altLang="en-US" sz="2400" b="1" dirty="0">
                <a:solidFill>
                  <a:schemeClr val="accent1"/>
                </a:solidFill>
                <a:effectLst/>
              </a:rPr>
              <a:t>的向量</a:t>
            </a:r>
            <a:r>
              <a:rPr kumimoji="0" lang="zh-CN" altLang="en-US" sz="2800" b="1" dirty="0">
                <a:solidFill>
                  <a:schemeClr val="accent1"/>
                </a:solidFill>
                <a:effectLst/>
              </a:rPr>
              <a:t> </a:t>
            </a:r>
          </a:p>
        </p:txBody>
      </p:sp>
      <p:sp>
        <p:nvSpPr>
          <p:cNvPr id="820228" name="Text Box 4"/>
          <p:cNvSpPr txBox="1">
            <a:spLocks noChangeArrowheads="1"/>
          </p:cNvSpPr>
          <p:nvPr/>
        </p:nvSpPr>
        <p:spPr bwMode="auto">
          <a:xfrm>
            <a:off x="304800" y="1828800"/>
            <a:ext cx="914400" cy="1371600"/>
          </a:xfrm>
          <a:prstGeom prst="rect">
            <a:avLst/>
          </a:prstGeom>
          <a:noFill/>
          <a:ln w="9525">
            <a:solidFill>
              <a:srgbClr val="FF9900"/>
            </a:solidFill>
            <a:miter lim="800000"/>
            <a:headEnd/>
            <a:tailEnd/>
          </a:ln>
          <a:effectLst/>
        </p:spPr>
        <p:txBody>
          <a:bodyPr/>
          <a:lstStyle/>
          <a:p>
            <a:pPr algn="ctr"/>
            <a:r>
              <a:rPr lang="zh-CN" altLang="en-US" dirty="0">
                <a:latin typeface="Times New Roman" pitchFamily="18" charset="0"/>
              </a:rPr>
              <a:t>横向处理方法</a:t>
            </a:r>
          </a:p>
        </p:txBody>
      </p:sp>
      <p:sp>
        <p:nvSpPr>
          <p:cNvPr id="820229" name="AutoShape 5"/>
          <p:cNvSpPr>
            <a:spLocks noChangeArrowheads="1"/>
          </p:cNvSpPr>
          <p:nvPr/>
        </p:nvSpPr>
        <p:spPr bwMode="auto">
          <a:xfrm>
            <a:off x="1600200" y="1676400"/>
            <a:ext cx="4191000" cy="4953000"/>
          </a:xfrm>
          <a:prstGeom prst="wedgeRectCallout">
            <a:avLst>
              <a:gd name="adj1" fmla="val -56366"/>
              <a:gd name="adj2" fmla="val -4231"/>
            </a:avLst>
          </a:prstGeom>
          <a:noFill/>
          <a:ln w="9525">
            <a:solidFill>
              <a:srgbClr val="FF9900"/>
            </a:solidFill>
            <a:miter lim="800000"/>
            <a:headEnd/>
            <a:tailEnd/>
          </a:ln>
          <a:effectLst/>
        </p:spPr>
        <p:txBody>
          <a:bodyPr lIns="92075" tIns="46038" rIns="92075" bIns="46038"/>
          <a:lstStyle/>
          <a:p>
            <a:r>
              <a:rPr lang="en-US" altLang="zh-CN" sz="2400" dirty="0">
                <a:solidFill>
                  <a:srgbClr val="000000"/>
                </a:solidFill>
              </a:rPr>
              <a:t>  </a:t>
            </a:r>
            <a:r>
              <a:rPr lang="zh-CN" altLang="en-US" sz="2400" dirty="0"/>
              <a:t>向量计算是按列的方式自上而下纵向地进行 ：</a:t>
            </a:r>
          </a:p>
          <a:p>
            <a:endParaRPr lang="zh-CN" altLang="en-US" sz="2400" dirty="0"/>
          </a:p>
          <a:p>
            <a:endParaRPr lang="zh-CN" altLang="en-US" sz="2400" dirty="0"/>
          </a:p>
          <a:p>
            <a:endParaRPr lang="zh-CN" altLang="en-US" sz="2400" dirty="0"/>
          </a:p>
          <a:p>
            <a:endParaRPr lang="zh-CN" altLang="en-US" sz="2400" dirty="0"/>
          </a:p>
          <a:p>
            <a:endParaRPr lang="zh-CN" altLang="en-US" sz="2400" dirty="0"/>
          </a:p>
          <a:p>
            <a:r>
              <a:rPr lang="zh-CN" altLang="en-US" sz="2400" dirty="0"/>
              <a:t>首先是所有</a:t>
            </a:r>
            <a:r>
              <a:rPr lang="en-US" altLang="zh-CN" sz="2400" dirty="0"/>
              <a:t>B</a:t>
            </a:r>
            <a:r>
              <a:rPr lang="zh-CN" altLang="en-US" sz="2400" dirty="0"/>
              <a:t>和</a:t>
            </a:r>
            <a:r>
              <a:rPr lang="en-US" altLang="zh-CN" sz="2400" dirty="0"/>
              <a:t>C</a:t>
            </a:r>
            <a:r>
              <a:rPr lang="zh-CN" altLang="en-US" sz="2400" dirty="0"/>
              <a:t>向量元素对的相加运算，中间结果暂存到</a:t>
            </a:r>
            <a:r>
              <a:rPr lang="en-US" altLang="zh-CN" sz="2400" dirty="0"/>
              <a:t>k1</a:t>
            </a:r>
            <a:r>
              <a:rPr lang="zh-CN" altLang="en-US" sz="2400" dirty="0"/>
              <a:t>～</a:t>
            </a:r>
            <a:r>
              <a:rPr lang="en-US" altLang="zh-CN" sz="2400" dirty="0" err="1"/>
              <a:t>kN</a:t>
            </a:r>
            <a:r>
              <a:rPr lang="zh-CN" altLang="en-US" sz="2400" dirty="0"/>
              <a:t>中；然后再纵向加工所有对应元素的乘法运算。</a:t>
            </a:r>
            <a:r>
              <a:rPr lang="zh-CN" altLang="en-US" sz="2400" dirty="0">
                <a:cs typeface="Times New Roman" pitchFamily="18" charset="0"/>
              </a:rPr>
              <a:t>用向量指令形式表示，则变成：</a:t>
            </a:r>
          </a:p>
          <a:p>
            <a:r>
              <a:rPr lang="en-US" altLang="zh-CN" sz="2400" dirty="0">
                <a:cs typeface="Times New Roman" pitchFamily="18" charset="0"/>
              </a:rPr>
              <a:t>K</a:t>
            </a:r>
            <a:r>
              <a:rPr lang="zh-CN" altLang="en-US" sz="2400" dirty="0">
                <a:cs typeface="Times New Roman" pitchFamily="18" charset="0"/>
              </a:rPr>
              <a:t>＝</a:t>
            </a:r>
            <a:r>
              <a:rPr lang="en-US" altLang="zh-CN" sz="2400" dirty="0">
                <a:cs typeface="Times New Roman" pitchFamily="18" charset="0"/>
              </a:rPr>
              <a:t>B</a:t>
            </a:r>
            <a:r>
              <a:rPr lang="zh-CN" altLang="en-US" sz="2400" dirty="0">
                <a:cs typeface="Times New Roman" pitchFamily="18" charset="0"/>
              </a:rPr>
              <a:t>＋</a:t>
            </a:r>
            <a:r>
              <a:rPr lang="en-US" altLang="zh-CN" sz="2400" dirty="0">
                <a:cs typeface="Times New Roman" pitchFamily="18" charset="0"/>
              </a:rPr>
              <a:t>C</a:t>
            </a:r>
            <a:r>
              <a:rPr lang="zh-CN" altLang="en-US" sz="2400" dirty="0"/>
              <a:t>；</a:t>
            </a:r>
            <a:r>
              <a:rPr lang="en-US" altLang="zh-CN" sz="2400" dirty="0"/>
              <a:t>D</a:t>
            </a:r>
            <a:r>
              <a:rPr lang="zh-CN" altLang="en-US" sz="2400" dirty="0"/>
              <a:t>＝</a:t>
            </a:r>
            <a:r>
              <a:rPr lang="en-US" altLang="zh-CN" sz="2400" dirty="0"/>
              <a:t>K×A</a:t>
            </a:r>
            <a:endParaRPr lang="en-US" altLang="zh-CN" dirty="0">
              <a:latin typeface="Times New Roman" pitchFamily="18" charset="0"/>
            </a:endParaRPr>
          </a:p>
        </p:txBody>
      </p:sp>
      <p:sp>
        <p:nvSpPr>
          <p:cNvPr id="820230" name="Text Box 6"/>
          <p:cNvSpPr txBox="1">
            <a:spLocks noChangeArrowheads="1"/>
          </p:cNvSpPr>
          <p:nvPr/>
        </p:nvSpPr>
        <p:spPr bwMode="auto">
          <a:xfrm>
            <a:off x="304800" y="3429000"/>
            <a:ext cx="914400" cy="1371600"/>
          </a:xfrm>
          <a:prstGeom prst="rect">
            <a:avLst/>
          </a:prstGeom>
          <a:noFill/>
          <a:ln w="9525">
            <a:solidFill>
              <a:srgbClr val="FF9900"/>
            </a:solidFill>
            <a:miter lim="800000"/>
            <a:headEnd/>
            <a:tailEnd/>
          </a:ln>
          <a:effectLst/>
        </p:spPr>
        <p:txBody>
          <a:bodyPr/>
          <a:lstStyle/>
          <a:p>
            <a:pPr algn="ctr"/>
            <a:r>
              <a:rPr lang="zh-CN" altLang="en-US">
                <a:latin typeface="Times New Roman" pitchFamily="18" charset="0"/>
              </a:rPr>
              <a:t>纵向处理方法</a:t>
            </a:r>
          </a:p>
        </p:txBody>
      </p:sp>
      <p:sp>
        <p:nvSpPr>
          <p:cNvPr id="820231" name="Text Box 7"/>
          <p:cNvSpPr txBox="1">
            <a:spLocks noChangeArrowheads="1"/>
          </p:cNvSpPr>
          <p:nvPr/>
        </p:nvSpPr>
        <p:spPr bwMode="auto">
          <a:xfrm>
            <a:off x="304800" y="5029200"/>
            <a:ext cx="914400" cy="1371600"/>
          </a:xfrm>
          <a:prstGeom prst="rect">
            <a:avLst/>
          </a:prstGeom>
          <a:noFill/>
          <a:ln w="9525">
            <a:solidFill>
              <a:srgbClr val="FF9900"/>
            </a:solidFill>
            <a:miter lim="800000"/>
            <a:headEnd/>
            <a:tailEnd/>
          </a:ln>
          <a:effectLst/>
        </p:spPr>
        <p:txBody>
          <a:bodyPr/>
          <a:lstStyle/>
          <a:p>
            <a:pPr algn="ctr"/>
            <a:r>
              <a:rPr lang="zh-CN" altLang="en-US">
                <a:latin typeface="Times New Roman" pitchFamily="18" charset="0"/>
              </a:rPr>
              <a:t>纵横处理方法</a:t>
            </a:r>
          </a:p>
        </p:txBody>
      </p:sp>
      <p:sp>
        <p:nvSpPr>
          <p:cNvPr id="820232" name="Text Box 8"/>
          <p:cNvSpPr txBox="1">
            <a:spLocks noChangeArrowheads="1"/>
          </p:cNvSpPr>
          <p:nvPr/>
        </p:nvSpPr>
        <p:spPr bwMode="auto">
          <a:xfrm>
            <a:off x="5943600" y="1676400"/>
            <a:ext cx="2819400" cy="4951413"/>
          </a:xfrm>
          <a:prstGeom prst="rect">
            <a:avLst/>
          </a:prstGeom>
          <a:noFill/>
          <a:ln w="9525">
            <a:solidFill>
              <a:srgbClr val="FF9900"/>
            </a:solidFill>
            <a:miter lim="800000"/>
            <a:headEnd/>
            <a:tailEnd/>
          </a:ln>
          <a:effectLst/>
        </p:spPr>
        <p:txBody>
          <a:bodyPr>
            <a:spAutoFit/>
          </a:bodyPr>
          <a:lstStyle/>
          <a:p>
            <a:pPr>
              <a:lnSpc>
                <a:spcPct val="102000"/>
              </a:lnSpc>
              <a:spcBef>
                <a:spcPct val="50000"/>
              </a:spcBef>
            </a:pPr>
            <a:r>
              <a:rPr lang="zh-CN" altLang="en-US" sz="2400"/>
              <a:t>当采用流水方式计算时，数据相关在两条向量指令间仅有</a:t>
            </a:r>
            <a:r>
              <a:rPr lang="en-US" altLang="zh-CN" sz="2400"/>
              <a:t>1</a:t>
            </a:r>
            <a:r>
              <a:rPr lang="zh-CN" altLang="en-US" sz="2400"/>
              <a:t>次，而流水线加、乘 功能的切换只需</a:t>
            </a:r>
            <a:r>
              <a:rPr lang="en-US" altLang="zh-CN" sz="2400"/>
              <a:t>1</a:t>
            </a:r>
            <a:r>
              <a:rPr lang="zh-CN" altLang="en-US" sz="2400"/>
              <a:t>次。因此，纵向处理方法可获得较高的吞吐率，适合于在向量处理机中应用。例如存储器</a:t>
            </a:r>
            <a:r>
              <a:rPr lang="en-US" altLang="zh-CN" sz="2400"/>
              <a:t>-</a:t>
            </a:r>
            <a:r>
              <a:rPr lang="zh-CN" altLang="en-US" sz="2400"/>
              <a:t>存储器工作方式的向量处理机都采用纵向处理方法。</a:t>
            </a:r>
            <a:r>
              <a:rPr lang="zh-CN" altLang="en-US" sz="2400">
                <a:cs typeface="Times New Roman" pitchFamily="18" charset="0"/>
              </a:rPr>
              <a:t> </a:t>
            </a:r>
          </a:p>
        </p:txBody>
      </p:sp>
      <p:grpSp>
        <p:nvGrpSpPr>
          <p:cNvPr id="2" name="Group 17"/>
          <p:cNvGrpSpPr>
            <a:grpSpLocks/>
          </p:cNvGrpSpPr>
          <p:nvPr/>
        </p:nvGrpSpPr>
        <p:grpSpPr bwMode="auto">
          <a:xfrm>
            <a:off x="1752600" y="2446338"/>
            <a:ext cx="3949700" cy="1744662"/>
            <a:chOff x="1248" y="1488"/>
            <a:chExt cx="2488" cy="1099"/>
          </a:xfrm>
          <a:noFill/>
        </p:grpSpPr>
        <p:sp>
          <p:nvSpPr>
            <p:cNvPr id="820234" name="Text Box 10"/>
            <p:cNvSpPr txBox="1">
              <a:spLocks noChangeArrowheads="1"/>
            </p:cNvSpPr>
            <p:nvPr/>
          </p:nvSpPr>
          <p:spPr bwMode="auto">
            <a:xfrm>
              <a:off x="2077" y="1536"/>
              <a:ext cx="1091" cy="1051"/>
            </a:xfrm>
            <a:prstGeom prst="rect">
              <a:avLst/>
            </a:prstGeom>
            <a:grpFill/>
            <a:ln w="9525">
              <a:solidFill>
                <a:srgbClr val="000000"/>
              </a:solidFill>
              <a:miter lim="800000"/>
              <a:headEnd/>
              <a:tailEnd/>
            </a:ln>
          </p:spPr>
          <p:txBody>
            <a:bodyPr/>
            <a:lstStyle/>
            <a:p>
              <a:pPr algn="ctr"/>
              <a:r>
                <a:rPr lang="zh-CN" altLang="en-US" sz="2400">
                  <a:latin typeface="Times New Roman" pitchFamily="18" charset="0"/>
                </a:rPr>
                <a:t>（</a:t>
              </a:r>
              <a:r>
                <a:rPr lang="en-US" altLang="zh-CN" sz="2400">
                  <a:latin typeface="Times New Roman" pitchFamily="18" charset="0"/>
                </a:rPr>
                <a:t>b</a:t>
              </a:r>
              <a:r>
                <a:rPr lang="en-US" altLang="zh-CN" sz="2400" baseline="-25000">
                  <a:latin typeface="Times New Roman" pitchFamily="18" charset="0"/>
                </a:rPr>
                <a:t>1</a:t>
              </a:r>
              <a:r>
                <a:rPr lang="zh-CN" altLang="en-US" sz="2400">
                  <a:latin typeface="Times New Roman" pitchFamily="18" charset="0"/>
                </a:rPr>
                <a:t>＋</a:t>
              </a:r>
              <a:r>
                <a:rPr lang="en-US" altLang="zh-CN" sz="2400">
                  <a:latin typeface="Times New Roman" pitchFamily="18" charset="0"/>
                </a:rPr>
                <a:t>c</a:t>
              </a:r>
              <a:r>
                <a:rPr lang="en-US" altLang="zh-CN" sz="2400" baseline="-25000">
                  <a:latin typeface="Times New Roman" pitchFamily="18" charset="0"/>
                </a:rPr>
                <a:t>1</a:t>
              </a:r>
              <a:r>
                <a:rPr lang="zh-CN" altLang="en-US" sz="2400">
                  <a:latin typeface="Times New Roman" pitchFamily="18" charset="0"/>
                </a:rPr>
                <a:t>）</a:t>
              </a:r>
            </a:p>
            <a:p>
              <a:pPr algn="ctr"/>
              <a:r>
                <a:rPr lang="zh-CN" altLang="en-US" sz="2400">
                  <a:latin typeface="Times New Roman" pitchFamily="18" charset="0"/>
                </a:rPr>
                <a:t>（</a:t>
              </a:r>
              <a:r>
                <a:rPr lang="en-US" altLang="zh-CN" sz="2400">
                  <a:latin typeface="Times New Roman" pitchFamily="18" charset="0"/>
                </a:rPr>
                <a:t>b</a:t>
              </a:r>
              <a:r>
                <a:rPr lang="en-US" altLang="zh-CN" sz="2400" baseline="-25000">
                  <a:latin typeface="Times New Roman" pitchFamily="18" charset="0"/>
                </a:rPr>
                <a:t>2</a:t>
              </a:r>
              <a:r>
                <a:rPr lang="zh-CN" altLang="en-US" sz="2400">
                  <a:latin typeface="Times New Roman" pitchFamily="18" charset="0"/>
                </a:rPr>
                <a:t>＋</a:t>
              </a:r>
              <a:r>
                <a:rPr lang="en-US" altLang="zh-CN" sz="2400">
                  <a:latin typeface="Times New Roman" pitchFamily="18" charset="0"/>
                </a:rPr>
                <a:t>c</a:t>
              </a:r>
              <a:r>
                <a:rPr lang="en-US" altLang="zh-CN" sz="2400" baseline="-25000">
                  <a:latin typeface="Times New Roman" pitchFamily="18" charset="0"/>
                </a:rPr>
                <a:t>2</a:t>
              </a:r>
              <a:r>
                <a:rPr lang="zh-CN" altLang="en-US" sz="2400">
                  <a:latin typeface="Times New Roman" pitchFamily="18" charset="0"/>
                </a:rPr>
                <a:t>）</a:t>
              </a:r>
            </a:p>
            <a:p>
              <a:pPr algn="ctr"/>
              <a:endParaRPr lang="zh-CN" altLang="en-US" sz="2400">
                <a:latin typeface="Times New Roman" pitchFamily="18" charset="0"/>
              </a:endParaRPr>
            </a:p>
            <a:p>
              <a:pPr algn="ctr"/>
              <a:r>
                <a:rPr lang="zh-CN" altLang="en-US" sz="2400">
                  <a:latin typeface="Times New Roman" pitchFamily="18" charset="0"/>
                </a:rPr>
                <a:t>（</a:t>
              </a:r>
              <a:r>
                <a:rPr lang="en-US" altLang="zh-CN" sz="2400">
                  <a:latin typeface="Times New Roman" pitchFamily="18" charset="0"/>
                </a:rPr>
                <a:t>b</a:t>
              </a:r>
              <a:r>
                <a:rPr lang="en-US" altLang="zh-CN" sz="2400" baseline="-25000">
                  <a:latin typeface="Times New Roman" pitchFamily="18" charset="0"/>
                </a:rPr>
                <a:t>N</a:t>
              </a:r>
              <a:r>
                <a:rPr lang="zh-CN" altLang="en-US" sz="2400">
                  <a:latin typeface="Times New Roman" pitchFamily="18" charset="0"/>
                </a:rPr>
                <a:t>＋</a:t>
              </a:r>
              <a:r>
                <a:rPr lang="en-US" altLang="zh-CN" sz="2400">
                  <a:latin typeface="Times New Roman" pitchFamily="18" charset="0"/>
                </a:rPr>
                <a:t>c</a:t>
              </a:r>
              <a:r>
                <a:rPr lang="en-US" altLang="zh-CN" sz="2400" baseline="-25000">
                  <a:latin typeface="Times New Roman" pitchFamily="18" charset="0"/>
                </a:rPr>
                <a:t>N</a:t>
              </a:r>
              <a:r>
                <a:rPr lang="zh-CN" altLang="en-US" sz="2400">
                  <a:latin typeface="Times New Roman" pitchFamily="18" charset="0"/>
                </a:rPr>
                <a:t>）</a:t>
              </a:r>
            </a:p>
          </p:txBody>
        </p:sp>
        <p:sp>
          <p:nvSpPr>
            <p:cNvPr id="820235" name="Text Box 11"/>
            <p:cNvSpPr txBox="1">
              <a:spLocks noChangeArrowheads="1"/>
            </p:cNvSpPr>
            <p:nvPr/>
          </p:nvSpPr>
          <p:spPr bwMode="auto">
            <a:xfrm>
              <a:off x="1248" y="1536"/>
              <a:ext cx="935" cy="1003"/>
            </a:xfrm>
            <a:prstGeom prst="rect">
              <a:avLst/>
            </a:prstGeom>
            <a:grpFill/>
            <a:ln w="9525">
              <a:noFill/>
              <a:miter lim="800000"/>
              <a:headEnd/>
              <a:tailEnd/>
            </a:ln>
          </p:spPr>
          <p:txBody>
            <a:bodyPr/>
            <a:lstStyle/>
            <a:p>
              <a:pPr algn="ctr"/>
              <a:r>
                <a:rPr lang="en-US" altLang="zh-CN" sz="2400">
                  <a:latin typeface="Times New Roman" pitchFamily="18" charset="0"/>
                </a:rPr>
                <a:t>d</a:t>
              </a:r>
              <a:r>
                <a:rPr lang="en-US" altLang="zh-CN" sz="2400" baseline="-25000">
                  <a:latin typeface="Times New Roman" pitchFamily="18" charset="0"/>
                </a:rPr>
                <a:t>1</a:t>
              </a:r>
              <a:r>
                <a:rPr lang="zh-CN" altLang="en-US" sz="2400">
                  <a:latin typeface="Times New Roman" pitchFamily="18" charset="0"/>
                </a:rPr>
                <a:t>＝</a:t>
              </a:r>
              <a:r>
                <a:rPr lang="en-US" altLang="zh-CN" sz="2400">
                  <a:latin typeface="Times New Roman" pitchFamily="18" charset="0"/>
                </a:rPr>
                <a:t>a</a:t>
              </a:r>
              <a:r>
                <a:rPr lang="en-US" altLang="zh-CN" sz="2400" baseline="-25000">
                  <a:latin typeface="Times New Roman" pitchFamily="18" charset="0"/>
                </a:rPr>
                <a:t>1</a:t>
              </a:r>
              <a:r>
                <a:rPr lang="en-US" altLang="zh-CN" sz="2400">
                  <a:latin typeface="Times New Roman" pitchFamily="18" charset="0"/>
                </a:rPr>
                <a:t>×</a:t>
              </a:r>
            </a:p>
            <a:p>
              <a:pPr algn="ctr"/>
              <a:r>
                <a:rPr lang="en-US" altLang="zh-CN" sz="2400">
                  <a:latin typeface="Times New Roman" pitchFamily="18" charset="0"/>
                </a:rPr>
                <a:t>d</a:t>
              </a:r>
              <a:r>
                <a:rPr lang="en-US" altLang="zh-CN" sz="2400" baseline="-25000">
                  <a:latin typeface="Times New Roman" pitchFamily="18" charset="0"/>
                </a:rPr>
                <a:t>2</a:t>
              </a:r>
              <a:r>
                <a:rPr lang="zh-CN" altLang="en-US" sz="2400">
                  <a:latin typeface="Times New Roman" pitchFamily="18" charset="0"/>
                </a:rPr>
                <a:t>＝</a:t>
              </a:r>
              <a:r>
                <a:rPr lang="en-US" altLang="zh-CN" sz="2400">
                  <a:latin typeface="Times New Roman" pitchFamily="18" charset="0"/>
                </a:rPr>
                <a:t>a</a:t>
              </a:r>
              <a:r>
                <a:rPr lang="en-US" altLang="zh-CN" sz="2400" baseline="-25000">
                  <a:latin typeface="Times New Roman" pitchFamily="18" charset="0"/>
                </a:rPr>
                <a:t>2</a:t>
              </a:r>
              <a:r>
                <a:rPr lang="en-US" altLang="zh-CN" sz="2400">
                  <a:latin typeface="Times New Roman" pitchFamily="18" charset="0"/>
                </a:rPr>
                <a:t>×</a:t>
              </a:r>
            </a:p>
            <a:p>
              <a:pPr algn="ctr"/>
              <a:r>
                <a:rPr lang="en-US" altLang="zh-CN" sz="2400">
                  <a:latin typeface="Times New Roman" pitchFamily="18" charset="0"/>
                </a:rPr>
                <a:t>…</a:t>
              </a:r>
            </a:p>
            <a:p>
              <a:pPr algn="ctr"/>
              <a:r>
                <a:rPr lang="en-US" altLang="zh-CN" sz="2400">
                  <a:latin typeface="Times New Roman" pitchFamily="18" charset="0"/>
                </a:rPr>
                <a:t>d</a:t>
              </a:r>
              <a:r>
                <a:rPr lang="en-US" altLang="zh-CN" sz="2400" baseline="-25000">
                  <a:latin typeface="Times New Roman" pitchFamily="18" charset="0"/>
                </a:rPr>
                <a:t>N</a:t>
              </a:r>
              <a:r>
                <a:rPr lang="zh-CN" altLang="en-US" sz="2400">
                  <a:latin typeface="Times New Roman" pitchFamily="18" charset="0"/>
                </a:rPr>
                <a:t>＝</a:t>
              </a:r>
              <a:r>
                <a:rPr lang="en-US" altLang="zh-CN" sz="2400">
                  <a:latin typeface="Times New Roman" pitchFamily="18" charset="0"/>
                </a:rPr>
                <a:t>a</a:t>
              </a:r>
              <a:r>
                <a:rPr lang="en-US" altLang="zh-CN" sz="2400" baseline="-25000">
                  <a:latin typeface="Times New Roman" pitchFamily="18" charset="0"/>
                </a:rPr>
                <a:t>N</a:t>
              </a:r>
              <a:r>
                <a:rPr lang="en-US" altLang="zh-CN" sz="2400">
                  <a:latin typeface="Times New Roman" pitchFamily="18" charset="0"/>
                </a:rPr>
                <a:t>×</a:t>
              </a:r>
            </a:p>
          </p:txBody>
        </p:sp>
        <p:sp>
          <p:nvSpPr>
            <p:cNvPr id="820236" name="Text Box 12"/>
            <p:cNvSpPr txBox="1">
              <a:spLocks noChangeArrowheads="1"/>
            </p:cNvSpPr>
            <p:nvPr/>
          </p:nvSpPr>
          <p:spPr bwMode="auto">
            <a:xfrm>
              <a:off x="3360" y="1488"/>
              <a:ext cx="376" cy="907"/>
            </a:xfrm>
            <a:prstGeom prst="rect">
              <a:avLst/>
            </a:prstGeom>
            <a:grpFill/>
            <a:ln w="9525">
              <a:noFill/>
              <a:miter lim="800000"/>
              <a:headEnd/>
              <a:tailEnd/>
            </a:ln>
          </p:spPr>
          <p:txBody>
            <a:bodyPr/>
            <a:lstStyle/>
            <a:p>
              <a:pPr algn="ctr">
                <a:lnSpc>
                  <a:spcPct val="110000"/>
                </a:lnSpc>
              </a:pPr>
              <a:r>
                <a:rPr lang="en-US" altLang="zh-CN" sz="2400">
                  <a:latin typeface="Times New Roman" pitchFamily="18" charset="0"/>
                </a:rPr>
                <a:t>k</a:t>
              </a:r>
              <a:r>
                <a:rPr lang="en-US" altLang="zh-CN" sz="2400" baseline="-25000">
                  <a:latin typeface="Times New Roman" pitchFamily="18" charset="0"/>
                </a:rPr>
                <a:t>1</a:t>
              </a:r>
            </a:p>
            <a:p>
              <a:pPr algn="ctr">
                <a:lnSpc>
                  <a:spcPct val="110000"/>
                </a:lnSpc>
              </a:pPr>
              <a:r>
                <a:rPr lang="en-US" altLang="zh-CN" sz="2400">
                  <a:latin typeface="Times New Roman" pitchFamily="18" charset="0"/>
                </a:rPr>
                <a:t>k</a:t>
              </a:r>
              <a:r>
                <a:rPr lang="en-US" altLang="zh-CN" sz="2400" baseline="-25000">
                  <a:latin typeface="Times New Roman" pitchFamily="18" charset="0"/>
                </a:rPr>
                <a:t>2</a:t>
              </a:r>
            </a:p>
            <a:p>
              <a:pPr algn="ctr">
                <a:lnSpc>
                  <a:spcPct val="110000"/>
                </a:lnSpc>
              </a:pPr>
              <a:endParaRPr lang="en-US" altLang="zh-CN" sz="2400" baseline="-25000">
                <a:latin typeface="Times New Roman" pitchFamily="18" charset="0"/>
              </a:endParaRPr>
            </a:p>
            <a:p>
              <a:pPr algn="ctr">
                <a:lnSpc>
                  <a:spcPct val="110000"/>
                </a:lnSpc>
              </a:pPr>
              <a:r>
                <a:rPr lang="en-US" altLang="zh-CN" sz="2400">
                  <a:latin typeface="Times New Roman" pitchFamily="18" charset="0"/>
                </a:rPr>
                <a:t>k</a:t>
              </a:r>
              <a:r>
                <a:rPr lang="en-US" altLang="zh-CN" sz="2400" baseline="-25000">
                  <a:latin typeface="Times New Roman" pitchFamily="18" charset="0"/>
                </a:rPr>
                <a:t>3</a:t>
              </a:r>
              <a:endParaRPr lang="en-US" altLang="zh-CN" sz="2400">
                <a:latin typeface="Times New Roman" pitchFamily="18" charset="0"/>
              </a:endParaRPr>
            </a:p>
          </p:txBody>
        </p:sp>
        <p:sp>
          <p:nvSpPr>
            <p:cNvPr id="820237" name="Line 13"/>
            <p:cNvSpPr>
              <a:spLocks noChangeShapeType="1"/>
            </p:cNvSpPr>
            <p:nvPr/>
          </p:nvSpPr>
          <p:spPr bwMode="auto">
            <a:xfrm>
              <a:off x="3168" y="1680"/>
              <a:ext cx="251" cy="0"/>
            </a:xfrm>
            <a:prstGeom prst="line">
              <a:avLst/>
            </a:prstGeom>
            <a:grpFill/>
            <a:ln w="9525">
              <a:solidFill>
                <a:srgbClr val="000000"/>
              </a:solidFill>
              <a:round/>
              <a:headEnd/>
              <a:tailEnd type="triangle" w="med" len="med"/>
            </a:ln>
          </p:spPr>
          <p:txBody>
            <a:bodyPr/>
            <a:lstStyle/>
            <a:p>
              <a:endParaRPr lang="zh-CN" altLang="en-US"/>
            </a:p>
          </p:txBody>
        </p:sp>
        <p:sp>
          <p:nvSpPr>
            <p:cNvPr id="820238" name="Line 14"/>
            <p:cNvSpPr>
              <a:spLocks noChangeShapeType="1"/>
            </p:cNvSpPr>
            <p:nvPr/>
          </p:nvSpPr>
          <p:spPr bwMode="auto">
            <a:xfrm>
              <a:off x="3168" y="1915"/>
              <a:ext cx="251" cy="0"/>
            </a:xfrm>
            <a:prstGeom prst="line">
              <a:avLst/>
            </a:prstGeom>
            <a:grpFill/>
            <a:ln w="9525">
              <a:solidFill>
                <a:srgbClr val="000000"/>
              </a:solidFill>
              <a:round/>
              <a:headEnd/>
              <a:tailEnd type="triangle" w="med" len="med"/>
            </a:ln>
          </p:spPr>
          <p:txBody>
            <a:bodyPr/>
            <a:lstStyle/>
            <a:p>
              <a:endParaRPr lang="zh-CN" altLang="en-US"/>
            </a:p>
          </p:txBody>
        </p:sp>
        <p:sp>
          <p:nvSpPr>
            <p:cNvPr id="820239" name="Line 15"/>
            <p:cNvSpPr>
              <a:spLocks noChangeShapeType="1"/>
            </p:cNvSpPr>
            <p:nvPr/>
          </p:nvSpPr>
          <p:spPr bwMode="auto">
            <a:xfrm>
              <a:off x="3168" y="2347"/>
              <a:ext cx="250" cy="0"/>
            </a:xfrm>
            <a:prstGeom prst="line">
              <a:avLst/>
            </a:prstGeom>
            <a:grpFill/>
            <a:ln w="9525">
              <a:solidFill>
                <a:srgbClr val="000000"/>
              </a:solidFill>
              <a:round/>
              <a:headEnd/>
              <a:tailEnd type="triangle" w="med" len="me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20232"/>
                                        </p:tgtEl>
                                        <p:attrNameLst>
                                          <p:attrName>style.visibility</p:attrName>
                                        </p:attrNameLst>
                                      </p:cBhvr>
                                      <p:to>
                                        <p:strVal val="visible"/>
                                      </p:to>
                                    </p:set>
                                    <p:animEffect transition="in" filter="checkerboard(across)">
                                      <p:cBhvr>
                                        <p:cTn id="7" dur="500"/>
                                        <p:tgtEl>
                                          <p:spTgt spid="820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32"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457200" y="533400"/>
            <a:ext cx="8305800" cy="5715000"/>
          </a:xfrm>
        </p:spPr>
        <p:txBody>
          <a:bodyPr/>
          <a:lstStyle/>
          <a:p>
            <a:pPr marL="0" indent="0">
              <a:lnSpc>
                <a:spcPct val="110000"/>
              </a:lnSpc>
              <a:buFontTx/>
              <a:buNone/>
              <a:tabLst>
                <a:tab pos="1905000" algn="l"/>
              </a:tabLst>
            </a:pPr>
            <a:r>
              <a:rPr lang="zh-CN" altLang="en-US" b="1" dirty="0" smtClean="0">
                <a:solidFill>
                  <a:srgbClr val="0000FF"/>
                </a:solidFill>
              </a:rPr>
              <a:t>这种</a:t>
            </a:r>
            <a:r>
              <a:rPr lang="zh-CN" altLang="en-US" b="1" dirty="0">
                <a:solidFill>
                  <a:srgbClr val="0000FF"/>
                </a:solidFill>
              </a:rPr>
              <a:t>处理方式适用于向量处理机</a:t>
            </a:r>
            <a:br>
              <a:rPr lang="zh-CN" altLang="en-US" b="1" dirty="0">
                <a:solidFill>
                  <a:srgbClr val="0000FF"/>
                </a:solidFill>
              </a:rPr>
            </a:br>
            <a:r>
              <a:rPr lang="zh-CN" altLang="en-US" dirty="0">
                <a:solidFill>
                  <a:schemeClr val="tx2"/>
                </a:solidFill>
              </a:rPr>
              <a:t>    </a:t>
            </a:r>
            <a:r>
              <a:rPr lang="zh-CN" altLang="en-US" dirty="0"/>
              <a:t>数据相关不影响流水线连续工作。</a:t>
            </a:r>
          </a:p>
          <a:p>
            <a:pPr marL="0" indent="0">
              <a:lnSpc>
                <a:spcPct val="110000"/>
              </a:lnSpc>
              <a:buFontTx/>
              <a:buNone/>
              <a:tabLst>
                <a:tab pos="1905000" algn="l"/>
              </a:tabLst>
            </a:pPr>
            <a:r>
              <a:rPr lang="zh-CN" altLang="en-US" dirty="0"/>
              <a:t>  不同的运算操作只需要切换</a:t>
            </a:r>
            <a:r>
              <a:rPr lang="en-US" altLang="zh-CN" dirty="0"/>
              <a:t>1</a:t>
            </a:r>
            <a:r>
              <a:rPr lang="zh-CN" altLang="en-US" dirty="0"/>
              <a:t>次。</a:t>
            </a:r>
          </a:p>
          <a:p>
            <a:pPr marL="0" indent="0">
              <a:lnSpc>
                <a:spcPct val="110000"/>
              </a:lnSpc>
              <a:buFontTx/>
              <a:buNone/>
              <a:tabLst>
                <a:tab pos="1905000" algn="l"/>
              </a:tabLst>
            </a:pPr>
            <a:r>
              <a:rPr lang="zh-CN" altLang="en-US" dirty="0"/>
              <a:t>   这种处理方式</a:t>
            </a:r>
            <a:r>
              <a:rPr lang="zh-CN" altLang="en-US" b="1" dirty="0">
                <a:solidFill>
                  <a:srgbClr val="0000FF"/>
                </a:solidFill>
              </a:rPr>
              <a:t>适用于存储器</a:t>
            </a:r>
            <a:r>
              <a:rPr lang="en-US" altLang="zh-CN" b="1" dirty="0">
                <a:solidFill>
                  <a:srgbClr val="0000FF"/>
                </a:solidFill>
              </a:rPr>
              <a:t>-</a:t>
            </a:r>
            <a:r>
              <a:rPr lang="zh-CN" altLang="en-US" b="1" dirty="0">
                <a:solidFill>
                  <a:srgbClr val="0000FF"/>
                </a:solidFill>
              </a:rPr>
              <a:t>存储器结构</a:t>
            </a:r>
          </a:p>
        </p:txBody>
      </p:sp>
      <p:sp>
        <p:nvSpPr>
          <p:cNvPr id="3" name="Rectangle 14"/>
          <p:cNvSpPr>
            <a:spLocks noGrp="1" noChangeArrowheads="1"/>
          </p:cNvSpPr>
          <p:nvPr>
            <p:ph type="sldNum" sz="quarter" idx="4294967295"/>
          </p:nvPr>
        </p:nvSpPr>
        <p:spPr>
          <a:xfrm>
            <a:off x="7080250" y="6232525"/>
            <a:ext cx="1905000" cy="457200"/>
          </a:xfrm>
          <a:prstGeom prst="rect">
            <a:avLst/>
          </a:prstGeom>
        </p:spPr>
        <p:txBody>
          <a:bodyPr/>
          <a:lstStyle/>
          <a:p>
            <a:fld id="{AF0D55E7-603E-4916-8915-2407898643FE}" type="slidenum">
              <a:rPr lang="en-US" altLang="zh-CN"/>
              <a:pPr/>
              <a:t>19</a:t>
            </a:fld>
            <a:endParaRPr lang="en-US" altLang="zh-CN" dirty="0"/>
          </a:p>
        </p:txBody>
      </p:sp>
    </p:spTree>
  </p:cSld>
  <p:clrMapOvr>
    <a:masterClrMapping/>
  </p:clrMapOvr>
  <p:transition advTm="66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向量处理机的基本概况</a:t>
            </a:r>
            <a:endParaRPr lang="zh-CN" altLang="en-US" dirty="0"/>
          </a:p>
        </p:txBody>
      </p:sp>
      <p:sp>
        <p:nvSpPr>
          <p:cNvPr id="3" name="内容占位符 2"/>
          <p:cNvSpPr>
            <a:spLocks noGrp="1"/>
          </p:cNvSpPr>
          <p:nvPr>
            <p:ph idx="1"/>
          </p:nvPr>
        </p:nvSpPr>
        <p:spPr/>
        <p:txBody>
          <a:bodyPr/>
          <a:lstStyle/>
          <a:p>
            <a:r>
              <a:rPr lang="zh-CN" altLang="en-US" b="1" dirty="0" smtClean="0"/>
              <a:t>从标量到向量</a:t>
            </a:r>
            <a:endParaRPr lang="en-US" altLang="zh-CN" b="1" dirty="0" smtClean="0"/>
          </a:p>
          <a:p>
            <a:r>
              <a:rPr lang="zh-CN" altLang="en-US" b="1" dirty="0" smtClean="0"/>
              <a:t>向量处理方法</a:t>
            </a:r>
            <a:endParaRPr lang="en-US" altLang="zh-CN" b="1" dirty="0" smtClean="0"/>
          </a:p>
          <a:p>
            <a:r>
              <a:rPr lang="zh-CN" altLang="en-US" b="1" dirty="0" smtClean="0"/>
              <a:t>向量处理机的结构概况</a:t>
            </a:r>
            <a:endParaRPr lang="en-US" altLang="zh-CN" b="1" dirty="0" smtClean="0"/>
          </a:p>
          <a:p>
            <a:endParaRPr lang="en-US" altLang="zh-CN" b="1"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4"/>
          <p:cNvSpPr>
            <a:spLocks noGrp="1" noChangeArrowheads="1"/>
          </p:cNvSpPr>
          <p:nvPr>
            <p:ph type="sldNum" sz="quarter" idx="4294967295"/>
          </p:nvPr>
        </p:nvSpPr>
        <p:spPr>
          <a:xfrm>
            <a:off x="7080250" y="6232525"/>
            <a:ext cx="1905000" cy="457200"/>
          </a:xfrm>
          <a:prstGeom prst="rect">
            <a:avLst/>
          </a:prstGeom>
        </p:spPr>
        <p:txBody>
          <a:bodyPr/>
          <a:lstStyle/>
          <a:p>
            <a:fld id="{B2D616BC-0DB9-4FF9-8C41-5F61642D884E}" type="slidenum">
              <a:rPr lang="en-US" altLang="zh-CN"/>
              <a:pPr/>
              <a:t>20</a:t>
            </a:fld>
            <a:endParaRPr lang="en-US" altLang="zh-CN"/>
          </a:p>
        </p:txBody>
      </p:sp>
      <p:sp>
        <p:nvSpPr>
          <p:cNvPr id="821251" name="Rectangle 3"/>
          <p:cNvSpPr>
            <a:spLocks noGrp="1" noChangeArrowheads="1"/>
          </p:cNvSpPr>
          <p:nvPr>
            <p:ph type="subTitle" idx="1"/>
          </p:nvPr>
        </p:nvSpPr>
        <p:spPr>
          <a:xfrm>
            <a:off x="381000" y="533400"/>
            <a:ext cx="8763000" cy="838200"/>
          </a:xfrm>
          <a:noFill/>
        </p:spPr>
        <p:txBody>
          <a:bodyPr>
            <a:normAutofit fontScale="92500" lnSpcReduction="10000"/>
          </a:bodyPr>
          <a:lstStyle/>
          <a:p>
            <a:pPr algn="just">
              <a:spcBef>
                <a:spcPct val="0"/>
              </a:spcBef>
              <a:buClrTx/>
              <a:buSzTx/>
              <a:buFontTx/>
              <a:buNone/>
            </a:pPr>
            <a:r>
              <a:rPr kumimoji="0" lang="en-US" altLang="zh-CN" sz="2400" b="1" dirty="0">
                <a:solidFill>
                  <a:schemeClr val="accent1"/>
                </a:solidFill>
                <a:effectLst/>
              </a:rPr>
              <a:t>  </a:t>
            </a:r>
            <a:r>
              <a:rPr kumimoji="0" lang="zh-CN" altLang="en-US" sz="2400" b="1" dirty="0">
                <a:solidFill>
                  <a:schemeClr val="accent1"/>
                </a:solidFill>
                <a:effectLst/>
              </a:rPr>
              <a:t>向量运算可采用</a:t>
            </a:r>
            <a:r>
              <a:rPr kumimoji="0" lang="en-US" altLang="zh-CN" sz="2400" b="1" dirty="0">
                <a:solidFill>
                  <a:schemeClr val="accent1"/>
                </a:solidFill>
                <a:effectLst/>
              </a:rPr>
              <a:t>3</a:t>
            </a:r>
            <a:r>
              <a:rPr kumimoji="0" lang="zh-CN" altLang="en-US" sz="2400" b="1" dirty="0">
                <a:solidFill>
                  <a:schemeClr val="accent1"/>
                </a:solidFill>
                <a:effectLst/>
              </a:rPr>
              <a:t>种不同处理方法。</a:t>
            </a:r>
            <a:r>
              <a:rPr kumimoji="0" lang="zh-CN" altLang="en-US" sz="2400" b="1" dirty="0">
                <a:solidFill>
                  <a:schemeClr val="accent1"/>
                </a:solidFill>
                <a:effectLst/>
                <a:latin typeface="宋体" pitchFamily="2" charset="-122"/>
              </a:rPr>
              <a:t>以计算表达式</a:t>
            </a:r>
            <a:r>
              <a:rPr kumimoji="0" lang="en-US" altLang="zh-CN" sz="2400" b="1" dirty="0">
                <a:solidFill>
                  <a:schemeClr val="accent1"/>
                </a:solidFill>
                <a:effectLst/>
              </a:rPr>
              <a:t>D</a:t>
            </a:r>
            <a:r>
              <a:rPr kumimoji="0" lang="zh-CN" altLang="en-US" sz="2400" b="1" dirty="0">
                <a:solidFill>
                  <a:schemeClr val="accent1"/>
                </a:solidFill>
                <a:effectLst/>
              </a:rPr>
              <a:t>＝</a:t>
            </a:r>
            <a:r>
              <a:rPr kumimoji="0" lang="en-US" altLang="zh-CN" sz="2400" b="1" dirty="0">
                <a:solidFill>
                  <a:schemeClr val="accent1"/>
                </a:solidFill>
                <a:effectLst/>
              </a:rPr>
              <a:t>A</a:t>
            </a:r>
            <a:r>
              <a:rPr kumimoji="0" lang="en-US" altLang="zh-CN" sz="2800" b="1" dirty="0">
                <a:solidFill>
                  <a:schemeClr val="accent1"/>
                </a:solidFill>
                <a:effectLst/>
                <a:cs typeface="Times New Roman" pitchFamily="18" charset="0"/>
              </a:rPr>
              <a:t>×</a:t>
            </a:r>
            <a:r>
              <a:rPr kumimoji="0" lang="en-US" altLang="zh-CN" sz="2400" b="1" dirty="0">
                <a:solidFill>
                  <a:schemeClr val="accent1"/>
                </a:solidFill>
                <a:effectLst/>
              </a:rPr>
              <a:t>(B+C)</a:t>
            </a:r>
            <a:r>
              <a:rPr kumimoji="0" lang="zh-CN" altLang="en-US" sz="2400" b="1" dirty="0">
                <a:solidFill>
                  <a:schemeClr val="accent1"/>
                </a:solidFill>
                <a:effectLst/>
              </a:rPr>
              <a:t>为例进行说明，其中</a:t>
            </a:r>
            <a:r>
              <a:rPr kumimoji="0" lang="en-US" altLang="zh-CN" sz="2400" b="1" dirty="0">
                <a:solidFill>
                  <a:schemeClr val="accent1"/>
                </a:solidFill>
                <a:effectLst/>
              </a:rPr>
              <a:t>A</a:t>
            </a:r>
            <a:r>
              <a:rPr kumimoji="0" lang="zh-CN" altLang="en-US" sz="2400" b="1" dirty="0">
                <a:solidFill>
                  <a:schemeClr val="accent1"/>
                </a:solidFill>
                <a:effectLst/>
              </a:rPr>
              <a:t>、</a:t>
            </a:r>
            <a:r>
              <a:rPr kumimoji="0" lang="en-US" altLang="zh-CN" sz="2400" b="1" dirty="0">
                <a:solidFill>
                  <a:schemeClr val="accent1"/>
                </a:solidFill>
                <a:effectLst/>
              </a:rPr>
              <a:t>B</a:t>
            </a:r>
            <a:r>
              <a:rPr kumimoji="0" lang="zh-CN" altLang="en-US" sz="2400" b="1" dirty="0">
                <a:solidFill>
                  <a:schemeClr val="accent1"/>
                </a:solidFill>
                <a:effectLst/>
              </a:rPr>
              <a:t>、</a:t>
            </a:r>
            <a:r>
              <a:rPr kumimoji="0" lang="en-US" altLang="zh-CN" sz="2400" b="1" dirty="0">
                <a:solidFill>
                  <a:schemeClr val="accent1"/>
                </a:solidFill>
                <a:effectLst/>
              </a:rPr>
              <a:t>C</a:t>
            </a:r>
            <a:r>
              <a:rPr kumimoji="0" lang="zh-CN" altLang="en-US" sz="2400" b="1" dirty="0">
                <a:solidFill>
                  <a:schemeClr val="accent1"/>
                </a:solidFill>
                <a:effectLst/>
              </a:rPr>
              <a:t>、</a:t>
            </a:r>
            <a:r>
              <a:rPr kumimoji="0" lang="en-US" altLang="zh-CN" sz="2400" b="1" dirty="0">
                <a:solidFill>
                  <a:schemeClr val="accent1"/>
                </a:solidFill>
                <a:effectLst/>
              </a:rPr>
              <a:t>D</a:t>
            </a:r>
            <a:r>
              <a:rPr kumimoji="0" lang="zh-CN" altLang="en-US" sz="2400" b="1" dirty="0">
                <a:solidFill>
                  <a:schemeClr val="accent1"/>
                </a:solidFill>
                <a:effectLst/>
              </a:rPr>
              <a:t>都是长度为</a:t>
            </a:r>
            <a:r>
              <a:rPr kumimoji="0" lang="en-US" altLang="zh-CN" sz="2400" b="1" dirty="0">
                <a:solidFill>
                  <a:schemeClr val="accent1"/>
                </a:solidFill>
                <a:effectLst/>
              </a:rPr>
              <a:t>N</a:t>
            </a:r>
            <a:r>
              <a:rPr kumimoji="0" lang="zh-CN" altLang="en-US" sz="2400" b="1" dirty="0">
                <a:solidFill>
                  <a:schemeClr val="accent1"/>
                </a:solidFill>
                <a:effectLst/>
              </a:rPr>
              <a:t>的向量</a:t>
            </a:r>
            <a:r>
              <a:rPr kumimoji="0" lang="zh-CN" altLang="en-US" sz="2800" b="1" dirty="0">
                <a:solidFill>
                  <a:schemeClr val="accent1"/>
                </a:solidFill>
                <a:effectLst/>
              </a:rPr>
              <a:t> </a:t>
            </a:r>
          </a:p>
        </p:txBody>
      </p:sp>
      <p:sp>
        <p:nvSpPr>
          <p:cNvPr id="821252" name="Text Box 4"/>
          <p:cNvSpPr txBox="1">
            <a:spLocks noChangeArrowheads="1"/>
          </p:cNvSpPr>
          <p:nvPr/>
        </p:nvSpPr>
        <p:spPr bwMode="auto">
          <a:xfrm>
            <a:off x="152400" y="1828800"/>
            <a:ext cx="914400" cy="1371600"/>
          </a:xfrm>
          <a:prstGeom prst="rect">
            <a:avLst/>
          </a:prstGeom>
          <a:noFill/>
          <a:ln w="9525">
            <a:solidFill>
              <a:srgbClr val="FF9900"/>
            </a:solidFill>
            <a:miter lim="800000"/>
            <a:headEnd/>
            <a:tailEnd/>
          </a:ln>
          <a:effectLst/>
        </p:spPr>
        <p:txBody>
          <a:bodyPr/>
          <a:lstStyle/>
          <a:p>
            <a:pPr algn="ctr"/>
            <a:r>
              <a:rPr lang="zh-CN" altLang="en-US" dirty="0">
                <a:latin typeface="Times New Roman" pitchFamily="18" charset="0"/>
              </a:rPr>
              <a:t>横向处理方法</a:t>
            </a:r>
          </a:p>
        </p:txBody>
      </p:sp>
      <p:sp>
        <p:nvSpPr>
          <p:cNvPr id="821253" name="AutoShape 5"/>
          <p:cNvSpPr>
            <a:spLocks noChangeArrowheads="1"/>
          </p:cNvSpPr>
          <p:nvPr/>
        </p:nvSpPr>
        <p:spPr bwMode="auto">
          <a:xfrm>
            <a:off x="1219200" y="1676400"/>
            <a:ext cx="7696200" cy="4343400"/>
          </a:xfrm>
          <a:prstGeom prst="wedgeRectCallout">
            <a:avLst>
              <a:gd name="adj1" fmla="val -51486"/>
              <a:gd name="adj2" fmla="val 30704"/>
            </a:avLst>
          </a:prstGeom>
          <a:noFill/>
          <a:ln w="9525">
            <a:solidFill>
              <a:srgbClr val="FF9900"/>
            </a:solidFill>
            <a:miter lim="800000"/>
            <a:headEnd/>
            <a:tailEnd/>
          </a:ln>
          <a:effectLst/>
        </p:spPr>
        <p:txBody>
          <a:bodyPr lIns="92075" tIns="46038" rIns="92075" bIns="46038"/>
          <a:lstStyle/>
          <a:p>
            <a:pPr>
              <a:lnSpc>
                <a:spcPct val="105000"/>
              </a:lnSpc>
            </a:pPr>
            <a:r>
              <a:rPr lang="en-US" altLang="zh-CN" sz="2400" dirty="0">
                <a:latin typeface="Times New Roman" pitchFamily="18" charset="0"/>
              </a:rPr>
              <a:t>    </a:t>
            </a:r>
            <a:r>
              <a:rPr lang="zh-CN" altLang="en-US" sz="2400" dirty="0">
                <a:latin typeface="Times New Roman" pitchFamily="18" charset="0"/>
              </a:rPr>
              <a:t>是分组处理。组内采用纵向处理，组间采用横向处理 </a:t>
            </a:r>
          </a:p>
          <a:p>
            <a:pPr>
              <a:lnSpc>
                <a:spcPct val="105000"/>
              </a:lnSpc>
            </a:pPr>
            <a:r>
              <a:rPr lang="zh-CN" altLang="en-US" sz="2400" dirty="0">
                <a:latin typeface="Times New Roman" pitchFamily="18" charset="0"/>
                <a:cs typeface="Times New Roman" pitchFamily="18" charset="0"/>
              </a:rPr>
              <a:t>设向量长度为</a:t>
            </a:r>
            <a:r>
              <a:rPr lang="en-US" altLang="zh-CN" sz="2400" dirty="0">
                <a:latin typeface="Times New Roman" pitchFamily="18" charset="0"/>
                <a:cs typeface="Times New Roman" pitchFamily="18" charset="0"/>
              </a:rPr>
              <a:t>N</a:t>
            </a:r>
            <a:r>
              <a:rPr lang="zh-CN" altLang="en-US" sz="2400" dirty="0">
                <a:latin typeface="Times New Roman" pitchFamily="18" charset="0"/>
                <a:cs typeface="Times New Roman" pitchFamily="18" charset="0"/>
              </a:rPr>
              <a:t>，分成</a:t>
            </a:r>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组，每组长度为</a:t>
            </a:r>
            <a:r>
              <a:rPr lang="en-US" altLang="zh-CN" sz="2400" dirty="0">
                <a:latin typeface="Times New Roman" pitchFamily="18" charset="0"/>
                <a:cs typeface="Times New Roman" pitchFamily="18" charset="0"/>
              </a:rPr>
              <a:t>n</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r</a:t>
            </a:r>
            <a:r>
              <a:rPr lang="zh-CN" altLang="en-US" sz="2400" dirty="0">
                <a:latin typeface="Times New Roman" pitchFamily="18" charset="0"/>
                <a:cs typeface="Times New Roman" pitchFamily="18" charset="0"/>
              </a:rPr>
              <a:t>为余数，也作为一组处理，共</a:t>
            </a:r>
            <a:r>
              <a:rPr lang="en-US" altLang="zh-CN" sz="2400" dirty="0">
                <a:latin typeface="Times New Roman" pitchFamily="18" charset="0"/>
                <a:cs typeface="Times New Roman" pitchFamily="18" charset="0"/>
              </a:rPr>
              <a:t>S+1</a:t>
            </a:r>
            <a:r>
              <a:rPr lang="zh-CN" altLang="en-US" sz="2400" dirty="0">
                <a:latin typeface="Times New Roman" pitchFamily="18" charset="0"/>
                <a:cs typeface="Times New Roman" pitchFamily="18" charset="0"/>
              </a:rPr>
              <a:t>组。 </a:t>
            </a:r>
            <a:r>
              <a:rPr lang="en-US" altLang="zh-CN" sz="2400" dirty="0">
                <a:latin typeface="Times New Roman" pitchFamily="18" charset="0"/>
                <a:cs typeface="Times New Roman" pitchFamily="18" charset="0"/>
              </a:rPr>
              <a:t>N</a:t>
            </a:r>
            <a:r>
              <a:rPr lang="zh-CN" altLang="en-US"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S</a:t>
            </a:r>
            <a:r>
              <a:rPr lang="en-US" altLang="zh-CN" sz="2400" baseline="-30000" dirty="0" err="1">
                <a:latin typeface="Times New Roman" pitchFamily="18" charset="0"/>
                <a:cs typeface="Times New Roman" pitchFamily="18" charset="0"/>
              </a:rPr>
              <a:t>n</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r </a:t>
            </a:r>
          </a:p>
          <a:p>
            <a:pPr>
              <a:lnSpc>
                <a:spcPct val="105000"/>
              </a:lnSpc>
            </a:pPr>
            <a:r>
              <a:rPr lang="zh-CN" altLang="en-US" sz="2400" dirty="0">
                <a:latin typeface="Times New Roman" pitchFamily="18" charset="0"/>
                <a:cs typeface="Times New Roman" pitchFamily="18" charset="0"/>
              </a:rPr>
              <a:t>其中，</a:t>
            </a:r>
            <a:r>
              <a:rPr lang="en-US" altLang="zh-CN" sz="2400" dirty="0" err="1">
                <a:latin typeface="Times New Roman" pitchFamily="18" charset="0"/>
                <a:cs typeface="Times New Roman" pitchFamily="18" charset="0"/>
              </a:rPr>
              <a:t>n≤N</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r</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n</a:t>
            </a:r>
            <a:r>
              <a:rPr lang="zh-CN" altLang="en-US" sz="2400" dirty="0">
                <a:latin typeface="Times New Roman" pitchFamily="18" charset="0"/>
                <a:cs typeface="Times New Roman" pitchFamily="18" charset="0"/>
              </a:rPr>
              <a:t>，所有参数均为正整数。</a:t>
            </a:r>
          </a:p>
          <a:p>
            <a:pPr eaLnBrk="1" hangingPunct="1">
              <a:lnSpc>
                <a:spcPct val="105000"/>
              </a:lnSpc>
            </a:pPr>
            <a:r>
              <a:rPr lang="zh-CN" altLang="en-US" sz="2400" dirty="0">
                <a:latin typeface="Times New Roman" pitchFamily="18" charset="0"/>
                <a:cs typeface="Times New Roman" pitchFamily="18" charset="0"/>
              </a:rPr>
              <a:t>先算第</a:t>
            </a:r>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组：</a:t>
            </a:r>
            <a:r>
              <a:rPr lang="en-US" altLang="zh-CN" sz="2400" dirty="0">
                <a:latin typeface="Times New Roman" pitchFamily="18" charset="0"/>
                <a:cs typeface="Times New Roman" pitchFamily="18" charset="0"/>
              </a:rPr>
              <a:t>k</a:t>
            </a:r>
            <a:r>
              <a:rPr lang="en-US" altLang="zh-CN" sz="2400" baseline="-30000" dirty="0">
                <a:latin typeface="Times New Roman" pitchFamily="18" charset="0"/>
                <a:cs typeface="Times New Roman" pitchFamily="18" charset="0"/>
              </a:rPr>
              <a:t>1</a:t>
            </a:r>
            <a:r>
              <a:rPr lang="zh-CN" altLang="en-US" sz="2400" baseline="-30000" dirty="0">
                <a:latin typeface="Times New Roman" pitchFamily="18" charset="0"/>
                <a:cs typeface="Times New Roman" pitchFamily="18" charset="0"/>
              </a:rPr>
              <a:t>～</a:t>
            </a:r>
            <a:r>
              <a:rPr lang="en-US" altLang="zh-CN" sz="2400" baseline="-30000" dirty="0">
                <a:latin typeface="Times New Roman" pitchFamily="18" charset="0"/>
                <a:cs typeface="Times New Roman" pitchFamily="18" charset="0"/>
              </a:rPr>
              <a:t>n</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b</a:t>
            </a:r>
            <a:r>
              <a:rPr lang="en-US" altLang="zh-CN" sz="2400" baseline="-30000" dirty="0">
                <a:latin typeface="Times New Roman" pitchFamily="18" charset="0"/>
                <a:cs typeface="Times New Roman" pitchFamily="18" charset="0"/>
              </a:rPr>
              <a:t>1</a:t>
            </a:r>
            <a:r>
              <a:rPr lang="zh-CN" altLang="en-US" sz="2400" baseline="-30000" dirty="0">
                <a:latin typeface="Times New Roman" pitchFamily="18" charset="0"/>
                <a:cs typeface="Times New Roman" pitchFamily="18" charset="0"/>
              </a:rPr>
              <a:t>～</a:t>
            </a:r>
            <a:r>
              <a:rPr lang="en-US" altLang="zh-CN" sz="2400" baseline="-30000" dirty="0">
                <a:latin typeface="Times New Roman" pitchFamily="18" charset="0"/>
                <a:cs typeface="Times New Roman" pitchFamily="18" charset="0"/>
              </a:rPr>
              <a:t>n</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c</a:t>
            </a:r>
            <a:r>
              <a:rPr lang="en-US" altLang="zh-CN" sz="2400" baseline="-30000" dirty="0">
                <a:latin typeface="Times New Roman" pitchFamily="18" charset="0"/>
                <a:cs typeface="Times New Roman" pitchFamily="18" charset="0"/>
              </a:rPr>
              <a:t>1</a:t>
            </a:r>
            <a:r>
              <a:rPr lang="zh-CN" altLang="en-US" sz="2400" baseline="-30000" dirty="0">
                <a:latin typeface="Times New Roman" pitchFamily="18" charset="0"/>
                <a:cs typeface="Times New Roman" pitchFamily="18" charset="0"/>
              </a:rPr>
              <a:t>～</a:t>
            </a:r>
            <a:r>
              <a:rPr lang="en-US" altLang="zh-CN" sz="2400" baseline="-30000" dirty="0">
                <a:latin typeface="Times New Roman" pitchFamily="18" charset="0"/>
                <a:cs typeface="Times New Roman" pitchFamily="18" charset="0"/>
              </a:rPr>
              <a:t>n</a:t>
            </a:r>
            <a:r>
              <a:rPr lang="en-US" altLang="zh-CN" sz="2400" dirty="0">
                <a:latin typeface="Times New Roman" pitchFamily="18" charset="0"/>
                <a:cs typeface="Times New Roman" pitchFamily="18" charset="0"/>
              </a:rPr>
              <a:t>         d</a:t>
            </a:r>
            <a:r>
              <a:rPr lang="en-US" altLang="zh-CN" sz="2400" baseline="-30000" dirty="0">
                <a:latin typeface="Times New Roman" pitchFamily="18" charset="0"/>
                <a:cs typeface="Times New Roman" pitchFamily="18" charset="0"/>
              </a:rPr>
              <a:t>1</a:t>
            </a:r>
            <a:r>
              <a:rPr lang="zh-CN" altLang="en-US" sz="2400" baseline="-30000" dirty="0">
                <a:latin typeface="Times New Roman" pitchFamily="18" charset="0"/>
                <a:cs typeface="Times New Roman" pitchFamily="18" charset="0"/>
              </a:rPr>
              <a:t>～</a:t>
            </a:r>
            <a:r>
              <a:rPr lang="en-US" altLang="zh-CN" sz="2400" baseline="-30000" dirty="0">
                <a:latin typeface="Times New Roman" pitchFamily="18" charset="0"/>
                <a:cs typeface="Times New Roman" pitchFamily="18" charset="0"/>
              </a:rPr>
              <a:t>n</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a</a:t>
            </a:r>
            <a:r>
              <a:rPr lang="en-US" altLang="zh-CN" sz="2400" baseline="-30000" dirty="0">
                <a:latin typeface="Times New Roman" pitchFamily="18" charset="0"/>
                <a:cs typeface="Times New Roman" pitchFamily="18" charset="0"/>
              </a:rPr>
              <a:t>1</a:t>
            </a:r>
            <a:r>
              <a:rPr lang="zh-CN" altLang="en-US" sz="2400" baseline="-30000" dirty="0">
                <a:latin typeface="Times New Roman" pitchFamily="18" charset="0"/>
                <a:cs typeface="Times New Roman" pitchFamily="18" charset="0"/>
              </a:rPr>
              <a:t>～</a:t>
            </a:r>
            <a:r>
              <a:rPr lang="en-US" altLang="zh-CN" sz="2400" baseline="-30000" dirty="0">
                <a:latin typeface="Times New Roman" pitchFamily="18" charset="0"/>
                <a:cs typeface="Times New Roman" pitchFamily="18" charset="0"/>
              </a:rPr>
              <a:t>n</a:t>
            </a:r>
            <a:r>
              <a:rPr lang="en-US" altLang="zh-CN" sz="2400" dirty="0">
                <a:latin typeface="Times New Roman" pitchFamily="18" charset="0"/>
                <a:cs typeface="Times New Roman" pitchFamily="18" charset="0"/>
              </a:rPr>
              <a:t>×k</a:t>
            </a:r>
            <a:r>
              <a:rPr lang="en-US" altLang="zh-CN" sz="2400" baseline="-30000" dirty="0">
                <a:latin typeface="Times New Roman" pitchFamily="18" charset="0"/>
                <a:cs typeface="Times New Roman" pitchFamily="18" charset="0"/>
              </a:rPr>
              <a:t>1</a:t>
            </a:r>
            <a:r>
              <a:rPr lang="zh-CN" altLang="en-US" sz="2400" baseline="-30000" dirty="0">
                <a:latin typeface="Times New Roman" pitchFamily="18" charset="0"/>
                <a:cs typeface="Times New Roman" pitchFamily="18" charset="0"/>
              </a:rPr>
              <a:t>～</a:t>
            </a:r>
            <a:r>
              <a:rPr lang="en-US" altLang="zh-CN" sz="2400" baseline="-30000" dirty="0">
                <a:latin typeface="Times New Roman" pitchFamily="18" charset="0"/>
                <a:cs typeface="Times New Roman" pitchFamily="18" charset="0"/>
              </a:rPr>
              <a:t>n</a:t>
            </a:r>
            <a:endParaRPr lang="en-US" altLang="zh-CN" sz="2400" dirty="0">
              <a:latin typeface="Times New Roman" pitchFamily="18" charset="0"/>
              <a:cs typeface="Times New Roman" pitchFamily="18" charset="0"/>
            </a:endParaRPr>
          </a:p>
          <a:p>
            <a:pPr>
              <a:lnSpc>
                <a:spcPct val="105000"/>
              </a:lnSpc>
            </a:pPr>
            <a:r>
              <a:rPr lang="zh-CN" altLang="en-US" sz="2400" dirty="0">
                <a:latin typeface="Times New Roman" pitchFamily="18" charset="0"/>
                <a:cs typeface="Times New Roman" pitchFamily="18" charset="0"/>
              </a:rPr>
              <a:t>再算第</a:t>
            </a:r>
            <a:r>
              <a:rPr lang="en-US" altLang="zh-CN" sz="24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组：</a:t>
            </a:r>
            <a:r>
              <a:rPr lang="en-US" altLang="zh-CN" sz="2400" dirty="0" err="1">
                <a:latin typeface="Times New Roman" pitchFamily="18" charset="0"/>
                <a:cs typeface="Times New Roman" pitchFamily="18" charset="0"/>
              </a:rPr>
              <a:t>k</a:t>
            </a:r>
            <a:r>
              <a:rPr lang="en-US" altLang="zh-CN" sz="2400" baseline="-30000" dirty="0" err="1">
                <a:latin typeface="Times New Roman" pitchFamily="18" charset="0"/>
                <a:cs typeface="Times New Roman" pitchFamily="18" charset="0"/>
              </a:rPr>
              <a:t>n</a:t>
            </a:r>
            <a:r>
              <a:rPr lang="zh-CN" altLang="en-US" sz="2400" baseline="-30000" dirty="0">
                <a:latin typeface="Times New Roman" pitchFamily="18" charset="0"/>
                <a:cs typeface="Times New Roman" pitchFamily="18" charset="0"/>
              </a:rPr>
              <a:t>＋</a:t>
            </a:r>
            <a:r>
              <a:rPr lang="en-US" altLang="zh-CN" sz="2400" baseline="-30000" dirty="0">
                <a:latin typeface="Times New Roman" pitchFamily="18" charset="0"/>
                <a:cs typeface="Times New Roman" pitchFamily="18" charset="0"/>
              </a:rPr>
              <a:t>1</a:t>
            </a:r>
            <a:r>
              <a:rPr lang="zh-CN" altLang="en-US" sz="2400" baseline="-30000" dirty="0">
                <a:latin typeface="Times New Roman" pitchFamily="18" charset="0"/>
                <a:cs typeface="Times New Roman" pitchFamily="18" charset="0"/>
              </a:rPr>
              <a:t>～</a:t>
            </a:r>
            <a:r>
              <a:rPr lang="en-US" altLang="zh-CN" sz="2400" baseline="-30000" dirty="0">
                <a:latin typeface="Times New Roman" pitchFamily="18" charset="0"/>
                <a:cs typeface="Times New Roman" pitchFamily="18" charset="0"/>
              </a:rPr>
              <a:t>2n</a:t>
            </a:r>
            <a:r>
              <a:rPr lang="zh-CN" altLang="en-US"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b</a:t>
            </a:r>
            <a:r>
              <a:rPr lang="en-US" altLang="zh-CN" sz="2400" baseline="-30000" dirty="0" err="1">
                <a:latin typeface="Times New Roman" pitchFamily="18" charset="0"/>
                <a:cs typeface="Times New Roman" pitchFamily="18" charset="0"/>
              </a:rPr>
              <a:t>n</a:t>
            </a:r>
            <a:r>
              <a:rPr lang="zh-CN" altLang="en-US" sz="2400" baseline="-30000" dirty="0">
                <a:latin typeface="Times New Roman" pitchFamily="18" charset="0"/>
                <a:cs typeface="Times New Roman" pitchFamily="18" charset="0"/>
              </a:rPr>
              <a:t>＋</a:t>
            </a:r>
            <a:r>
              <a:rPr lang="en-US" altLang="zh-CN" sz="2400" baseline="-30000" dirty="0">
                <a:latin typeface="Times New Roman" pitchFamily="18" charset="0"/>
                <a:cs typeface="Times New Roman" pitchFamily="18" charset="0"/>
              </a:rPr>
              <a:t>1</a:t>
            </a:r>
            <a:r>
              <a:rPr lang="zh-CN" altLang="en-US" sz="2400" baseline="-30000" dirty="0">
                <a:latin typeface="Times New Roman" pitchFamily="18" charset="0"/>
                <a:cs typeface="Times New Roman" pitchFamily="18" charset="0"/>
              </a:rPr>
              <a:t>～</a:t>
            </a:r>
            <a:r>
              <a:rPr lang="en-US" altLang="zh-CN" sz="2400" baseline="-30000" dirty="0">
                <a:latin typeface="Times New Roman" pitchFamily="18" charset="0"/>
                <a:cs typeface="Times New Roman" pitchFamily="18" charset="0"/>
              </a:rPr>
              <a:t>2n</a:t>
            </a:r>
            <a:r>
              <a:rPr lang="zh-CN" altLang="en-US"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c</a:t>
            </a:r>
            <a:r>
              <a:rPr lang="en-US" altLang="zh-CN" sz="2400" baseline="-30000" dirty="0" err="1">
                <a:latin typeface="Times New Roman" pitchFamily="18" charset="0"/>
                <a:cs typeface="Times New Roman" pitchFamily="18" charset="0"/>
              </a:rPr>
              <a:t>n</a:t>
            </a:r>
            <a:r>
              <a:rPr lang="zh-CN" altLang="en-US" sz="2400" baseline="-30000" dirty="0">
                <a:latin typeface="Times New Roman" pitchFamily="18" charset="0"/>
                <a:cs typeface="Times New Roman" pitchFamily="18" charset="0"/>
              </a:rPr>
              <a:t>＋</a:t>
            </a:r>
            <a:r>
              <a:rPr lang="en-US" altLang="zh-CN" sz="2400" baseline="-30000" dirty="0">
                <a:latin typeface="Times New Roman" pitchFamily="18" charset="0"/>
                <a:cs typeface="Times New Roman" pitchFamily="18" charset="0"/>
              </a:rPr>
              <a:t>1</a:t>
            </a:r>
            <a:r>
              <a:rPr lang="zh-CN" altLang="en-US" sz="2400" baseline="-30000" dirty="0">
                <a:latin typeface="Times New Roman" pitchFamily="18" charset="0"/>
                <a:cs typeface="Times New Roman" pitchFamily="18" charset="0"/>
              </a:rPr>
              <a:t>～</a:t>
            </a:r>
            <a:r>
              <a:rPr lang="en-US" altLang="zh-CN" sz="2400" baseline="-30000" dirty="0">
                <a:latin typeface="Times New Roman" pitchFamily="18" charset="0"/>
                <a:cs typeface="Times New Roman" pitchFamily="18" charset="0"/>
              </a:rPr>
              <a:t>2n</a:t>
            </a:r>
            <a:endParaRPr lang="en-US" altLang="zh-CN" sz="2400" dirty="0">
              <a:latin typeface="Times New Roman" pitchFamily="18" charset="0"/>
              <a:cs typeface="Times New Roman" pitchFamily="18" charset="0"/>
            </a:endParaRPr>
          </a:p>
          <a:p>
            <a:pPr>
              <a:lnSpc>
                <a:spcPct val="105000"/>
              </a:lnSpc>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d</a:t>
            </a:r>
            <a:r>
              <a:rPr lang="en-US" altLang="zh-CN" sz="2400" baseline="-30000" dirty="0" err="1">
                <a:latin typeface="Times New Roman" pitchFamily="18" charset="0"/>
                <a:cs typeface="Times New Roman" pitchFamily="18" charset="0"/>
              </a:rPr>
              <a:t>n</a:t>
            </a:r>
            <a:r>
              <a:rPr lang="zh-CN" altLang="en-US" sz="2400" baseline="-30000" dirty="0">
                <a:latin typeface="Times New Roman" pitchFamily="18" charset="0"/>
                <a:cs typeface="Times New Roman" pitchFamily="18" charset="0"/>
              </a:rPr>
              <a:t>＋</a:t>
            </a:r>
            <a:r>
              <a:rPr lang="en-US" altLang="zh-CN" sz="2400" baseline="-30000" dirty="0">
                <a:latin typeface="Times New Roman" pitchFamily="18" charset="0"/>
                <a:cs typeface="Times New Roman" pitchFamily="18" charset="0"/>
              </a:rPr>
              <a:t>1</a:t>
            </a:r>
            <a:r>
              <a:rPr lang="zh-CN" altLang="en-US" sz="2400" baseline="-30000" dirty="0">
                <a:latin typeface="Times New Roman" pitchFamily="18" charset="0"/>
                <a:cs typeface="Times New Roman" pitchFamily="18" charset="0"/>
              </a:rPr>
              <a:t>～</a:t>
            </a:r>
            <a:r>
              <a:rPr lang="en-US" altLang="zh-CN" sz="2400" baseline="-30000" dirty="0">
                <a:latin typeface="Times New Roman" pitchFamily="18" charset="0"/>
                <a:cs typeface="Times New Roman" pitchFamily="18" charset="0"/>
              </a:rPr>
              <a:t>2n</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a</a:t>
            </a:r>
            <a:r>
              <a:rPr lang="en-US" altLang="zh-CN" sz="2400" baseline="-30000" dirty="0">
                <a:latin typeface="Times New Roman" pitchFamily="18" charset="0"/>
                <a:cs typeface="Times New Roman" pitchFamily="18" charset="0"/>
              </a:rPr>
              <a:t>n</a:t>
            </a:r>
            <a:r>
              <a:rPr lang="zh-CN" altLang="en-US" sz="2400" baseline="-30000" dirty="0">
                <a:latin typeface="Times New Roman" pitchFamily="18" charset="0"/>
                <a:cs typeface="Times New Roman" pitchFamily="18" charset="0"/>
              </a:rPr>
              <a:t>＋</a:t>
            </a:r>
            <a:r>
              <a:rPr lang="en-US" altLang="zh-CN" sz="2400" baseline="-30000" dirty="0">
                <a:latin typeface="Times New Roman" pitchFamily="18" charset="0"/>
                <a:cs typeface="Times New Roman" pitchFamily="18" charset="0"/>
              </a:rPr>
              <a:t>1</a:t>
            </a:r>
            <a:r>
              <a:rPr lang="zh-CN" altLang="en-US" sz="2400" baseline="-30000" dirty="0">
                <a:latin typeface="Times New Roman" pitchFamily="18" charset="0"/>
                <a:cs typeface="Times New Roman" pitchFamily="18" charset="0"/>
              </a:rPr>
              <a:t>～</a:t>
            </a:r>
            <a:r>
              <a:rPr lang="en-US" altLang="zh-CN" sz="2400" baseline="-30000" dirty="0">
                <a:latin typeface="Times New Roman" pitchFamily="18" charset="0"/>
                <a:cs typeface="Times New Roman" pitchFamily="18" charset="0"/>
              </a:rPr>
              <a:t>2n</a:t>
            </a:r>
            <a:r>
              <a:rPr lang="en-US" altLang="zh-CN" sz="2400" dirty="0">
                <a:latin typeface="Times New Roman" pitchFamily="18" charset="0"/>
                <a:cs typeface="Times New Roman" pitchFamily="18" charset="0"/>
              </a:rPr>
              <a:t>×k</a:t>
            </a:r>
            <a:r>
              <a:rPr lang="en-US" altLang="zh-CN" sz="2400" baseline="-30000" dirty="0">
                <a:latin typeface="Times New Roman" pitchFamily="18" charset="0"/>
                <a:cs typeface="Times New Roman" pitchFamily="18" charset="0"/>
              </a:rPr>
              <a:t>n</a:t>
            </a:r>
            <a:r>
              <a:rPr lang="zh-CN" altLang="en-US" sz="2400" baseline="-30000" dirty="0">
                <a:latin typeface="Times New Roman" pitchFamily="18" charset="0"/>
                <a:cs typeface="Times New Roman" pitchFamily="18" charset="0"/>
              </a:rPr>
              <a:t>＋</a:t>
            </a:r>
            <a:r>
              <a:rPr lang="en-US" altLang="zh-CN" sz="2400" baseline="-30000" dirty="0">
                <a:latin typeface="Times New Roman" pitchFamily="18" charset="0"/>
                <a:cs typeface="Times New Roman" pitchFamily="18" charset="0"/>
              </a:rPr>
              <a:t>1</a:t>
            </a:r>
            <a:r>
              <a:rPr lang="zh-CN" altLang="en-US" sz="2400" baseline="-30000" dirty="0">
                <a:latin typeface="Times New Roman" pitchFamily="18" charset="0"/>
                <a:cs typeface="Times New Roman" pitchFamily="18" charset="0"/>
              </a:rPr>
              <a:t>～</a:t>
            </a:r>
            <a:r>
              <a:rPr lang="en-US" altLang="zh-CN" sz="2400" baseline="-30000" dirty="0">
                <a:latin typeface="Times New Roman" pitchFamily="18" charset="0"/>
                <a:cs typeface="Times New Roman" pitchFamily="18" charset="0"/>
              </a:rPr>
              <a:t>2n</a:t>
            </a:r>
            <a:endParaRPr lang="en-US" altLang="zh-CN" sz="2400" dirty="0">
              <a:latin typeface="Times New Roman" pitchFamily="18" charset="0"/>
              <a:cs typeface="Times New Roman" pitchFamily="18" charset="0"/>
            </a:endParaRPr>
          </a:p>
          <a:p>
            <a:pPr>
              <a:lnSpc>
                <a:spcPct val="105000"/>
              </a:lnSpc>
            </a:pPr>
            <a:r>
              <a:rPr lang="en-US" altLang="zh-CN" sz="2400" dirty="0">
                <a:latin typeface="Times New Roman" pitchFamily="18" charset="0"/>
              </a:rPr>
              <a:t>    </a:t>
            </a:r>
            <a:r>
              <a:rPr lang="zh-CN" altLang="en-US" sz="2400" dirty="0">
                <a:latin typeface="Times New Roman" pitchFamily="18" charset="0"/>
              </a:rPr>
              <a:t>再</a:t>
            </a:r>
            <a:r>
              <a:rPr lang="zh-CN" altLang="en-US" sz="2400" dirty="0">
                <a:latin typeface="Times New Roman" pitchFamily="18" charset="0"/>
                <a:cs typeface="Times New Roman" pitchFamily="18" charset="0"/>
              </a:rPr>
              <a:t>算</a:t>
            </a:r>
            <a:r>
              <a:rPr lang="zh-CN" altLang="en-US" sz="2400" dirty="0">
                <a:latin typeface="Times New Roman" pitchFamily="18" charset="0"/>
              </a:rPr>
              <a:t>第</a:t>
            </a:r>
            <a:r>
              <a:rPr lang="en-US" altLang="zh-CN" sz="2400" dirty="0">
                <a:latin typeface="Times New Roman" pitchFamily="18" charset="0"/>
              </a:rPr>
              <a:t>3</a:t>
            </a:r>
            <a:r>
              <a:rPr lang="zh-CN" altLang="en-US" sz="2400" dirty="0">
                <a:latin typeface="Times New Roman" pitchFamily="18" charset="0"/>
              </a:rPr>
              <a:t>组，组内仍采用纵向处理。最后一组</a:t>
            </a:r>
            <a:r>
              <a:rPr lang="en-US" altLang="zh-CN" sz="2400" dirty="0">
                <a:latin typeface="Times New Roman" pitchFamily="18" charset="0"/>
              </a:rPr>
              <a:t>(S+1)</a:t>
            </a:r>
            <a:r>
              <a:rPr lang="zh-CN" altLang="en-US" sz="2400" dirty="0">
                <a:latin typeface="Times New Roman" pitchFamily="18" charset="0"/>
              </a:rPr>
              <a:t>为余数</a:t>
            </a:r>
            <a:r>
              <a:rPr lang="en-US" altLang="zh-CN" sz="2400" dirty="0">
                <a:latin typeface="Times New Roman" pitchFamily="18" charset="0"/>
              </a:rPr>
              <a:t>r</a:t>
            </a:r>
            <a:r>
              <a:rPr lang="zh-CN" altLang="en-US" sz="2400" dirty="0">
                <a:latin typeface="Times New Roman" pitchFamily="18" charset="0"/>
              </a:rPr>
              <a:t>，因</a:t>
            </a:r>
            <a:r>
              <a:rPr lang="en-US" altLang="zh-CN" sz="2400" dirty="0">
                <a:latin typeface="Times New Roman" pitchFamily="18" charset="0"/>
              </a:rPr>
              <a:t>r</a:t>
            </a:r>
            <a:r>
              <a:rPr lang="zh-CN" altLang="en-US" sz="2400" dirty="0">
                <a:latin typeface="Times New Roman" pitchFamily="18" charset="0"/>
              </a:rPr>
              <a:t>＜</a:t>
            </a:r>
            <a:r>
              <a:rPr lang="en-US" altLang="zh-CN" sz="2400" dirty="0">
                <a:latin typeface="Times New Roman" pitchFamily="18" charset="0"/>
              </a:rPr>
              <a:t>n</a:t>
            </a:r>
            <a:r>
              <a:rPr lang="zh-CN" altLang="en-US" sz="2400" dirty="0">
                <a:latin typeface="Times New Roman" pitchFamily="18" charset="0"/>
              </a:rPr>
              <a:t>，仍做为一组来处理。</a:t>
            </a:r>
            <a:r>
              <a:rPr lang="zh-CN" altLang="en-US" sz="2400" dirty="0">
                <a:cs typeface="Times New Roman" pitchFamily="18" charset="0"/>
              </a:rPr>
              <a:t>每组内各有两条向量指令。各组内有一次数据相关，需</a:t>
            </a:r>
            <a:r>
              <a:rPr lang="en-US" altLang="zh-CN" sz="2400" dirty="0">
                <a:cs typeface="Times New Roman" pitchFamily="18" charset="0"/>
              </a:rPr>
              <a:t>2</a:t>
            </a:r>
            <a:r>
              <a:rPr lang="zh-CN" altLang="en-US" sz="2400" dirty="0">
                <a:cs typeface="Times New Roman" pitchFamily="18" charset="0"/>
              </a:rPr>
              <a:t>次流水功能切换，且需</a:t>
            </a:r>
            <a:r>
              <a:rPr lang="en-US" altLang="zh-CN" sz="2400" dirty="0">
                <a:cs typeface="Times New Roman" pitchFamily="18" charset="0"/>
              </a:rPr>
              <a:t>n</a:t>
            </a:r>
            <a:r>
              <a:rPr lang="zh-CN" altLang="en-US" sz="2400" dirty="0">
                <a:cs typeface="Times New Roman" pitchFamily="18" charset="0"/>
              </a:rPr>
              <a:t>个中间向量暂存单元。</a:t>
            </a:r>
          </a:p>
        </p:txBody>
      </p:sp>
      <p:sp>
        <p:nvSpPr>
          <p:cNvPr id="821254" name="Text Box 6"/>
          <p:cNvSpPr txBox="1">
            <a:spLocks noChangeArrowheads="1"/>
          </p:cNvSpPr>
          <p:nvPr/>
        </p:nvSpPr>
        <p:spPr bwMode="auto">
          <a:xfrm>
            <a:off x="152400" y="3429000"/>
            <a:ext cx="914400" cy="1371600"/>
          </a:xfrm>
          <a:prstGeom prst="rect">
            <a:avLst/>
          </a:prstGeom>
          <a:noFill/>
          <a:ln w="9525">
            <a:solidFill>
              <a:srgbClr val="FF9900"/>
            </a:solidFill>
            <a:miter lim="800000"/>
            <a:headEnd/>
            <a:tailEnd/>
          </a:ln>
          <a:effectLst/>
        </p:spPr>
        <p:txBody>
          <a:bodyPr/>
          <a:lstStyle/>
          <a:p>
            <a:pPr algn="ctr"/>
            <a:r>
              <a:rPr lang="zh-CN" altLang="en-US" dirty="0">
                <a:latin typeface="Times New Roman" pitchFamily="18" charset="0"/>
              </a:rPr>
              <a:t>纵向处理方法</a:t>
            </a:r>
          </a:p>
        </p:txBody>
      </p:sp>
      <p:sp>
        <p:nvSpPr>
          <p:cNvPr id="821255" name="Text Box 7"/>
          <p:cNvSpPr txBox="1">
            <a:spLocks noChangeArrowheads="1"/>
          </p:cNvSpPr>
          <p:nvPr/>
        </p:nvSpPr>
        <p:spPr bwMode="auto">
          <a:xfrm>
            <a:off x="152400" y="5029200"/>
            <a:ext cx="914400" cy="1371600"/>
          </a:xfrm>
          <a:prstGeom prst="rect">
            <a:avLst/>
          </a:prstGeom>
          <a:noFill/>
          <a:ln w="9525">
            <a:solidFill>
              <a:srgbClr val="FF9900"/>
            </a:solidFill>
            <a:miter lim="800000"/>
            <a:headEnd/>
            <a:tailEnd/>
          </a:ln>
          <a:effectLst/>
        </p:spPr>
        <p:txBody>
          <a:bodyPr/>
          <a:lstStyle/>
          <a:p>
            <a:pPr algn="ctr"/>
            <a:r>
              <a:rPr lang="zh-CN" altLang="en-US">
                <a:latin typeface="Times New Roman" pitchFamily="18" charset="0"/>
              </a:rPr>
              <a:t>纵横处理方法</a:t>
            </a:r>
          </a:p>
        </p:txBody>
      </p:sp>
      <p:sp>
        <p:nvSpPr>
          <p:cNvPr id="821264" name="Text Box 16"/>
          <p:cNvSpPr txBox="1">
            <a:spLocks noChangeArrowheads="1"/>
          </p:cNvSpPr>
          <p:nvPr/>
        </p:nvSpPr>
        <p:spPr bwMode="auto">
          <a:xfrm>
            <a:off x="1219200" y="6003925"/>
            <a:ext cx="7696200" cy="701675"/>
          </a:xfrm>
          <a:prstGeom prst="rect">
            <a:avLst/>
          </a:prstGeom>
          <a:noFill/>
          <a:ln w="9525">
            <a:noFill/>
            <a:miter lim="800000"/>
            <a:headEnd/>
            <a:tailEnd/>
          </a:ln>
          <a:effectLst/>
        </p:spPr>
        <p:txBody>
          <a:bodyPr>
            <a:spAutoFit/>
          </a:bodyPr>
          <a:lstStyle/>
          <a:p>
            <a:r>
              <a:rPr lang="en-US" altLang="zh-CN" sz="2000" dirty="0"/>
              <a:t>  </a:t>
            </a:r>
            <a:r>
              <a:rPr lang="zh-CN" altLang="en-US" sz="2000" dirty="0"/>
              <a:t>由于向量寄存器的长度有限</a:t>
            </a:r>
            <a:r>
              <a:rPr lang="en-US" altLang="zh-CN" sz="2000" dirty="0"/>
              <a:t>(</a:t>
            </a:r>
            <a:r>
              <a:rPr lang="zh-CN" altLang="en-US" sz="2000" dirty="0"/>
              <a:t>如</a:t>
            </a:r>
            <a:r>
              <a:rPr lang="en-US" altLang="zh-CN" sz="2000" dirty="0"/>
              <a:t>CRAY-1</a:t>
            </a:r>
            <a:r>
              <a:rPr lang="zh-CN" altLang="en-US" sz="2000" dirty="0"/>
              <a:t>的长度为</a:t>
            </a:r>
            <a:r>
              <a:rPr lang="en-US" altLang="zh-CN" sz="2000" dirty="0"/>
              <a:t>64)</a:t>
            </a:r>
            <a:r>
              <a:rPr lang="zh-CN" altLang="en-US" sz="2000" dirty="0"/>
              <a:t>，当向量长度</a:t>
            </a:r>
            <a:r>
              <a:rPr lang="en-US" altLang="zh-CN" sz="2000" dirty="0"/>
              <a:t>N</a:t>
            </a:r>
            <a:r>
              <a:rPr lang="zh-CN" altLang="en-US" sz="2000" dirty="0"/>
              <a:t>超过向量寄存器可表示的最大限度</a:t>
            </a:r>
            <a:r>
              <a:rPr lang="en-US" altLang="zh-CN" sz="2000" dirty="0"/>
              <a:t>n</a:t>
            </a:r>
            <a:r>
              <a:rPr lang="zh-CN" altLang="en-US" sz="2000" dirty="0"/>
              <a:t>时，就不得不分组加以处理。</a:t>
            </a:r>
            <a:r>
              <a:rPr lang="zh-CN" altLang="en-US" sz="2000" dirty="0">
                <a:cs typeface="Times New Roman" pitchFamily="18" charset="0"/>
              </a:rPr>
              <a:t> </a:t>
            </a:r>
            <a:endParaRPr lang="zh-CN" altLang="en-US" sz="200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304800" y="533400"/>
            <a:ext cx="8458200" cy="5715000"/>
          </a:xfrm>
        </p:spPr>
        <p:txBody>
          <a:bodyPr/>
          <a:lstStyle/>
          <a:p>
            <a:pPr marL="0" indent="0">
              <a:lnSpc>
                <a:spcPct val="110000"/>
              </a:lnSpc>
              <a:buFontTx/>
              <a:buNone/>
              <a:tabLst>
                <a:tab pos="1905000" algn="l"/>
              </a:tabLst>
            </a:pPr>
            <a:r>
              <a:rPr lang="en-US" altLang="zh-CN">
                <a:solidFill>
                  <a:schemeClr val="tx2"/>
                </a:solidFill>
              </a:rPr>
              <a:t>  </a:t>
            </a:r>
            <a:r>
              <a:rPr lang="zh-CN" altLang="en-US">
                <a:solidFill>
                  <a:schemeClr val="tx2"/>
                </a:solidFill>
              </a:rPr>
              <a:t>每组用两条向量指令，</a:t>
            </a:r>
          </a:p>
          <a:p>
            <a:pPr marL="0" indent="0">
              <a:lnSpc>
                <a:spcPct val="110000"/>
              </a:lnSpc>
              <a:buFontTx/>
              <a:buNone/>
              <a:tabLst>
                <a:tab pos="1905000" algn="l"/>
              </a:tabLst>
            </a:pPr>
            <a:r>
              <a:rPr lang="zh-CN" altLang="en-US">
                <a:solidFill>
                  <a:schemeClr val="tx2"/>
                </a:solidFill>
              </a:rPr>
              <a:t>   每组发生相关两次，</a:t>
            </a:r>
          </a:p>
          <a:p>
            <a:pPr marL="0" indent="0">
              <a:lnSpc>
                <a:spcPct val="110000"/>
              </a:lnSpc>
              <a:buFontTx/>
              <a:buNone/>
              <a:tabLst>
                <a:tab pos="1905000" algn="l"/>
              </a:tabLst>
            </a:pPr>
            <a:r>
              <a:rPr lang="zh-CN" altLang="en-US"/>
              <a:t>   其中组内发生数据相关一次，</a:t>
            </a:r>
          </a:p>
          <a:p>
            <a:pPr marL="0" indent="0">
              <a:lnSpc>
                <a:spcPct val="110000"/>
              </a:lnSpc>
              <a:buFontTx/>
              <a:buNone/>
              <a:tabLst>
                <a:tab pos="1905000" algn="l"/>
              </a:tabLst>
            </a:pPr>
            <a:r>
              <a:rPr lang="zh-CN" altLang="en-US"/>
              <a:t>   组间切换时发生相关一次。</a:t>
            </a:r>
          </a:p>
          <a:p>
            <a:pPr marL="0" indent="0">
              <a:lnSpc>
                <a:spcPct val="110000"/>
              </a:lnSpc>
              <a:buFontTx/>
              <a:buNone/>
              <a:tabLst>
                <a:tab pos="1905000" algn="l"/>
              </a:tabLst>
            </a:pPr>
            <a:endParaRPr lang="zh-CN" altLang="en-US"/>
          </a:p>
          <a:p>
            <a:pPr marL="0" indent="0">
              <a:lnSpc>
                <a:spcPct val="110000"/>
              </a:lnSpc>
              <a:buFontTx/>
              <a:buNone/>
              <a:tabLst>
                <a:tab pos="1905000" algn="l"/>
              </a:tabLst>
            </a:pPr>
            <a:r>
              <a:rPr lang="zh-CN" altLang="en-US">
                <a:solidFill>
                  <a:schemeClr val="tx2"/>
                </a:solidFill>
              </a:rPr>
              <a:t>  主要优点：</a:t>
            </a:r>
          </a:p>
          <a:p>
            <a:pPr marL="0" indent="0">
              <a:lnSpc>
                <a:spcPct val="110000"/>
              </a:lnSpc>
              <a:buFontTx/>
              <a:buNone/>
              <a:tabLst>
                <a:tab pos="1905000" algn="l"/>
              </a:tabLst>
            </a:pPr>
            <a:r>
              <a:rPr lang="zh-CN" altLang="en-US">
                <a:solidFill>
                  <a:schemeClr val="tx2"/>
                </a:solidFill>
              </a:rPr>
              <a:t>    </a:t>
            </a:r>
            <a:r>
              <a:rPr lang="zh-CN" altLang="en-US" b="1">
                <a:solidFill>
                  <a:srgbClr val="FF0000"/>
                </a:solidFill>
              </a:rPr>
              <a:t>减少访问主存储器的次数</a:t>
            </a:r>
            <a:br>
              <a:rPr lang="zh-CN" altLang="en-US" b="1">
                <a:solidFill>
                  <a:srgbClr val="FF0000"/>
                </a:solidFill>
              </a:rPr>
            </a:br>
            <a:r>
              <a:rPr lang="zh-CN" altLang="en-US">
                <a:solidFill>
                  <a:schemeClr val="tx2"/>
                </a:solidFill>
              </a:rPr>
              <a:t>    </a:t>
            </a:r>
            <a:r>
              <a:rPr lang="zh-CN" altLang="en-US"/>
              <a:t>例如：中间变量</a:t>
            </a:r>
            <a:r>
              <a:rPr lang="en-US" altLang="zh-CN"/>
              <a:t>T</a:t>
            </a:r>
            <a:r>
              <a:rPr lang="zh-CN" altLang="en-US"/>
              <a:t>不写入主存储器</a:t>
            </a:r>
          </a:p>
        </p:txBody>
      </p:sp>
      <p:sp>
        <p:nvSpPr>
          <p:cNvPr id="3" name="Rectangle 14"/>
          <p:cNvSpPr>
            <a:spLocks noGrp="1" noChangeArrowheads="1"/>
          </p:cNvSpPr>
          <p:nvPr>
            <p:ph type="sldNum" sz="quarter" idx="4294967295"/>
          </p:nvPr>
        </p:nvSpPr>
        <p:spPr>
          <a:xfrm>
            <a:off x="7080250" y="6232525"/>
            <a:ext cx="1905000" cy="457200"/>
          </a:xfrm>
          <a:prstGeom prst="rect">
            <a:avLst/>
          </a:prstGeom>
        </p:spPr>
        <p:txBody>
          <a:bodyPr/>
          <a:lstStyle/>
          <a:p>
            <a:fld id="{AF0D55E7-603E-4916-8915-2407898643FE}" type="slidenum">
              <a:rPr lang="en-US" altLang="zh-CN"/>
              <a:pPr/>
              <a:t>21</a:t>
            </a:fld>
            <a:endParaRPr lang="en-US" altLang="zh-CN" dirty="0"/>
          </a:p>
        </p:txBody>
      </p:sp>
    </p:spTree>
  </p:cSld>
  <p:clrMapOvr>
    <a:masterClrMapping/>
  </p:clrMapOvr>
  <p:transition advTm="483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4"/>
          <p:cNvSpPr>
            <a:spLocks noGrp="1" noChangeArrowheads="1"/>
          </p:cNvSpPr>
          <p:nvPr>
            <p:ph type="sldNum" sz="quarter" idx="4294967295"/>
          </p:nvPr>
        </p:nvSpPr>
        <p:spPr>
          <a:xfrm>
            <a:off x="7080250" y="6232525"/>
            <a:ext cx="1905000" cy="457200"/>
          </a:xfrm>
          <a:prstGeom prst="rect">
            <a:avLst/>
          </a:prstGeom>
          <a:noFill/>
        </p:spPr>
        <p:txBody>
          <a:bodyPr/>
          <a:lstStyle/>
          <a:p>
            <a:fld id="{4E427C5C-F6E7-4FAE-8B9E-2D5C7980BF44}" type="slidenum">
              <a:rPr lang="en-US" altLang="zh-CN"/>
              <a:pPr/>
              <a:t>22</a:t>
            </a:fld>
            <a:endParaRPr lang="en-US" altLang="zh-CN"/>
          </a:p>
        </p:txBody>
      </p:sp>
      <p:sp>
        <p:nvSpPr>
          <p:cNvPr id="823299" name="Rectangle 3"/>
          <p:cNvSpPr>
            <a:spLocks noGrp="1" noChangeArrowheads="1"/>
          </p:cNvSpPr>
          <p:nvPr>
            <p:ph type="subTitle" idx="1"/>
          </p:nvPr>
        </p:nvSpPr>
        <p:spPr>
          <a:xfrm>
            <a:off x="228600" y="533400"/>
            <a:ext cx="8763000" cy="533400"/>
          </a:xfrm>
          <a:noFill/>
        </p:spPr>
        <p:txBody>
          <a:bodyPr/>
          <a:lstStyle/>
          <a:p>
            <a:pPr algn="just">
              <a:spcBef>
                <a:spcPct val="0"/>
              </a:spcBef>
              <a:buClrTx/>
              <a:buSzTx/>
              <a:buFontTx/>
              <a:buNone/>
            </a:pPr>
            <a:r>
              <a:rPr kumimoji="0" lang="en-US" altLang="zh-CN" sz="2400" b="1" dirty="0">
                <a:solidFill>
                  <a:schemeClr val="accent1"/>
                </a:solidFill>
                <a:effectLst/>
              </a:rPr>
              <a:t>  </a:t>
            </a:r>
            <a:r>
              <a:rPr kumimoji="0" lang="zh-CN" altLang="en-US" sz="2400" b="1" dirty="0">
                <a:solidFill>
                  <a:schemeClr val="accent1"/>
                </a:solidFill>
                <a:effectLst/>
              </a:rPr>
              <a:t>向量运算</a:t>
            </a:r>
            <a:r>
              <a:rPr kumimoji="0" lang="en-US" altLang="zh-CN" sz="2400" b="1" dirty="0">
                <a:solidFill>
                  <a:schemeClr val="accent1"/>
                </a:solidFill>
                <a:effectLst/>
              </a:rPr>
              <a:t>3</a:t>
            </a:r>
            <a:r>
              <a:rPr kumimoji="0" lang="zh-CN" altLang="en-US" sz="2400" b="1" dirty="0">
                <a:solidFill>
                  <a:schemeClr val="accent1"/>
                </a:solidFill>
                <a:effectLst/>
              </a:rPr>
              <a:t>种不同处理方法特点。</a:t>
            </a:r>
            <a:endParaRPr kumimoji="0" lang="zh-CN" altLang="en-US" sz="2800" b="1" dirty="0">
              <a:solidFill>
                <a:schemeClr val="accent1"/>
              </a:solidFill>
              <a:effectLst/>
            </a:endParaRPr>
          </a:p>
        </p:txBody>
      </p:sp>
      <p:sp>
        <p:nvSpPr>
          <p:cNvPr id="823300" name="Text Box 4"/>
          <p:cNvSpPr txBox="1">
            <a:spLocks noChangeArrowheads="1"/>
          </p:cNvSpPr>
          <p:nvPr/>
        </p:nvSpPr>
        <p:spPr bwMode="auto">
          <a:xfrm>
            <a:off x="304800" y="1143000"/>
            <a:ext cx="914400" cy="1371600"/>
          </a:xfrm>
          <a:prstGeom prst="rect">
            <a:avLst/>
          </a:prstGeom>
          <a:noFill/>
          <a:ln w="9525">
            <a:solidFill>
              <a:srgbClr val="FF9900"/>
            </a:solidFill>
            <a:miter lim="800000"/>
            <a:headEnd/>
            <a:tailEnd/>
          </a:ln>
          <a:effectLst/>
        </p:spPr>
        <p:txBody>
          <a:bodyPr/>
          <a:lstStyle/>
          <a:p>
            <a:pPr algn="ctr"/>
            <a:r>
              <a:rPr lang="zh-CN" altLang="en-US">
                <a:latin typeface="Times New Roman" pitchFamily="18" charset="0"/>
              </a:rPr>
              <a:t>横向处理方法</a:t>
            </a:r>
          </a:p>
        </p:txBody>
      </p:sp>
      <p:sp>
        <p:nvSpPr>
          <p:cNvPr id="823301" name="AutoShape 5"/>
          <p:cNvSpPr>
            <a:spLocks noChangeArrowheads="1"/>
          </p:cNvSpPr>
          <p:nvPr/>
        </p:nvSpPr>
        <p:spPr bwMode="auto">
          <a:xfrm>
            <a:off x="1524000" y="4572000"/>
            <a:ext cx="7239000" cy="1676400"/>
          </a:xfrm>
          <a:prstGeom prst="wedgeRectCallout">
            <a:avLst>
              <a:gd name="adj1" fmla="val -53421"/>
              <a:gd name="adj2" fmla="val -14773"/>
            </a:avLst>
          </a:prstGeom>
          <a:noFill/>
          <a:ln w="9525">
            <a:solidFill>
              <a:srgbClr val="FF9900"/>
            </a:solidFill>
            <a:miter lim="800000"/>
            <a:headEnd/>
            <a:tailEnd/>
          </a:ln>
          <a:effectLst/>
        </p:spPr>
        <p:txBody>
          <a:bodyPr lIns="92075" tIns="46038" rIns="92075" bIns="46038"/>
          <a:lstStyle/>
          <a:p>
            <a:pPr>
              <a:lnSpc>
                <a:spcPct val="105000"/>
              </a:lnSpc>
            </a:pPr>
            <a:r>
              <a:rPr lang="en-US" altLang="zh-CN" sz="2400" dirty="0">
                <a:cs typeface="Times New Roman" pitchFamily="18" charset="0"/>
              </a:rPr>
              <a:t>  </a:t>
            </a:r>
            <a:r>
              <a:rPr lang="zh-CN" altLang="en-US" sz="2400" dirty="0">
                <a:cs typeface="Times New Roman" pitchFamily="18" charset="0"/>
              </a:rPr>
              <a:t>各组内有一次数据相关，需</a:t>
            </a:r>
            <a:r>
              <a:rPr lang="en-US" altLang="zh-CN" sz="2400" dirty="0">
                <a:cs typeface="Times New Roman" pitchFamily="18" charset="0"/>
              </a:rPr>
              <a:t>2</a:t>
            </a:r>
            <a:r>
              <a:rPr lang="zh-CN" altLang="en-US" sz="2400" dirty="0">
                <a:cs typeface="Times New Roman" pitchFamily="18" charset="0"/>
              </a:rPr>
              <a:t>次流水功能切换，且需</a:t>
            </a:r>
            <a:r>
              <a:rPr lang="en-US" altLang="zh-CN" sz="2400" dirty="0">
                <a:cs typeface="Times New Roman" pitchFamily="18" charset="0"/>
              </a:rPr>
              <a:t>n</a:t>
            </a:r>
            <a:r>
              <a:rPr lang="zh-CN" altLang="en-US" sz="2400" dirty="0">
                <a:cs typeface="Times New Roman" pitchFamily="18" charset="0"/>
              </a:rPr>
              <a:t>个中间向量暂存单元。</a:t>
            </a:r>
            <a:r>
              <a:rPr lang="zh-CN" altLang="en-US" sz="2400" dirty="0">
                <a:solidFill>
                  <a:schemeClr val="hlink"/>
                </a:solidFill>
                <a:cs typeface="Times New Roman" pitchFamily="18" charset="0"/>
              </a:rPr>
              <a:t>纵横处理方法适合于寄存器</a:t>
            </a:r>
            <a:r>
              <a:rPr lang="en-US" altLang="zh-CN" sz="2400" dirty="0">
                <a:solidFill>
                  <a:schemeClr val="hlink"/>
                </a:solidFill>
                <a:cs typeface="Times New Roman" pitchFamily="18" charset="0"/>
              </a:rPr>
              <a:t>-</a:t>
            </a:r>
            <a:r>
              <a:rPr lang="zh-CN" altLang="en-US" sz="2400" dirty="0">
                <a:solidFill>
                  <a:schemeClr val="hlink"/>
                </a:solidFill>
                <a:cs typeface="Times New Roman" pitchFamily="18" charset="0"/>
              </a:rPr>
              <a:t>寄存器工作方式的向量处理机。</a:t>
            </a:r>
            <a:endParaRPr lang="zh-CN" altLang="en-US" sz="2400" dirty="0">
              <a:cs typeface="Times New Roman" pitchFamily="18" charset="0"/>
            </a:endParaRPr>
          </a:p>
        </p:txBody>
      </p:sp>
      <p:sp>
        <p:nvSpPr>
          <p:cNvPr id="823302" name="Text Box 6"/>
          <p:cNvSpPr txBox="1">
            <a:spLocks noChangeArrowheads="1"/>
          </p:cNvSpPr>
          <p:nvPr/>
        </p:nvSpPr>
        <p:spPr bwMode="auto">
          <a:xfrm>
            <a:off x="304800" y="2819400"/>
            <a:ext cx="914400" cy="1371600"/>
          </a:xfrm>
          <a:prstGeom prst="rect">
            <a:avLst/>
          </a:prstGeom>
          <a:noFill/>
          <a:ln w="9525">
            <a:solidFill>
              <a:srgbClr val="FF9900"/>
            </a:solidFill>
            <a:miter lim="800000"/>
            <a:headEnd/>
            <a:tailEnd/>
          </a:ln>
          <a:effectLst/>
        </p:spPr>
        <p:txBody>
          <a:bodyPr/>
          <a:lstStyle/>
          <a:p>
            <a:pPr algn="ctr"/>
            <a:r>
              <a:rPr lang="zh-CN" altLang="en-US">
                <a:latin typeface="Times New Roman" pitchFamily="18" charset="0"/>
              </a:rPr>
              <a:t>纵向处理方法</a:t>
            </a:r>
          </a:p>
        </p:txBody>
      </p:sp>
      <p:sp>
        <p:nvSpPr>
          <p:cNvPr id="823303" name="Text Box 7"/>
          <p:cNvSpPr txBox="1">
            <a:spLocks noChangeArrowheads="1"/>
          </p:cNvSpPr>
          <p:nvPr/>
        </p:nvSpPr>
        <p:spPr bwMode="auto">
          <a:xfrm>
            <a:off x="304800" y="4724400"/>
            <a:ext cx="914400" cy="1371600"/>
          </a:xfrm>
          <a:prstGeom prst="rect">
            <a:avLst/>
          </a:prstGeom>
          <a:noFill/>
          <a:ln w="9525">
            <a:solidFill>
              <a:srgbClr val="FF9900"/>
            </a:solidFill>
            <a:miter lim="800000"/>
            <a:headEnd/>
            <a:tailEnd/>
          </a:ln>
          <a:effectLst/>
        </p:spPr>
        <p:txBody>
          <a:bodyPr/>
          <a:lstStyle/>
          <a:p>
            <a:pPr algn="ctr"/>
            <a:r>
              <a:rPr lang="zh-CN" altLang="en-US">
                <a:latin typeface="Times New Roman" pitchFamily="18" charset="0"/>
              </a:rPr>
              <a:t>纵横处理方法</a:t>
            </a:r>
          </a:p>
        </p:txBody>
      </p:sp>
      <p:sp>
        <p:nvSpPr>
          <p:cNvPr id="823304" name="AutoShape 8"/>
          <p:cNvSpPr>
            <a:spLocks noChangeArrowheads="1"/>
          </p:cNvSpPr>
          <p:nvPr/>
        </p:nvSpPr>
        <p:spPr bwMode="auto">
          <a:xfrm>
            <a:off x="1524000" y="2667000"/>
            <a:ext cx="7239000" cy="1593850"/>
          </a:xfrm>
          <a:prstGeom prst="wedgeRectCallout">
            <a:avLst>
              <a:gd name="adj1" fmla="val -53551"/>
              <a:gd name="adj2" fmla="val 4282"/>
            </a:avLst>
          </a:prstGeom>
          <a:noFill/>
          <a:ln w="9525">
            <a:solidFill>
              <a:srgbClr val="FF9900"/>
            </a:solidFill>
            <a:miter lim="800000"/>
            <a:headEnd/>
            <a:tailEnd/>
          </a:ln>
          <a:effectLst/>
        </p:spPr>
        <p:txBody>
          <a:bodyPr>
            <a:spAutoFit/>
          </a:bodyPr>
          <a:lstStyle/>
          <a:p>
            <a:pPr>
              <a:lnSpc>
                <a:spcPct val="102000"/>
              </a:lnSpc>
              <a:spcBef>
                <a:spcPct val="50000"/>
              </a:spcBef>
            </a:pPr>
            <a:r>
              <a:rPr lang="zh-CN" altLang="en-US" sz="2400"/>
              <a:t>数据相关在两条向量指令间仅有</a:t>
            </a:r>
            <a:r>
              <a:rPr lang="en-US" altLang="zh-CN" sz="2400"/>
              <a:t>1</a:t>
            </a:r>
            <a:r>
              <a:rPr lang="zh-CN" altLang="en-US" sz="2400"/>
              <a:t>次，而流水线功能的切换只需</a:t>
            </a:r>
            <a:r>
              <a:rPr lang="en-US" altLang="zh-CN" sz="2400"/>
              <a:t>1</a:t>
            </a:r>
            <a:r>
              <a:rPr lang="zh-CN" altLang="en-US" sz="2400"/>
              <a:t>次。纵向处理方法可获得较高的吞吐率，</a:t>
            </a:r>
            <a:r>
              <a:rPr lang="zh-CN" altLang="en-US" sz="2400">
                <a:solidFill>
                  <a:schemeClr val="hlink"/>
                </a:solidFill>
              </a:rPr>
              <a:t>适合于在向量处理机中应用。</a:t>
            </a:r>
            <a:r>
              <a:rPr lang="zh-CN" altLang="en-US" sz="2400"/>
              <a:t>例如存储器</a:t>
            </a:r>
            <a:r>
              <a:rPr lang="en-US" altLang="zh-CN" sz="2400"/>
              <a:t>-</a:t>
            </a:r>
            <a:r>
              <a:rPr lang="zh-CN" altLang="en-US" sz="2400"/>
              <a:t>存储器工作方式的向量处理机都采用纵向处理方法。</a:t>
            </a:r>
            <a:r>
              <a:rPr lang="zh-CN" altLang="en-US" sz="2400">
                <a:cs typeface="Times New Roman" pitchFamily="18" charset="0"/>
              </a:rPr>
              <a:t> </a:t>
            </a:r>
          </a:p>
        </p:txBody>
      </p:sp>
      <p:sp>
        <p:nvSpPr>
          <p:cNvPr id="823305" name="AutoShape 9"/>
          <p:cNvSpPr>
            <a:spLocks noChangeArrowheads="1"/>
          </p:cNvSpPr>
          <p:nvPr/>
        </p:nvSpPr>
        <p:spPr bwMode="auto">
          <a:xfrm>
            <a:off x="1524000" y="1143000"/>
            <a:ext cx="7239000" cy="1196975"/>
          </a:xfrm>
          <a:prstGeom prst="wedgeRectCallout">
            <a:avLst>
              <a:gd name="adj1" fmla="val -53750"/>
              <a:gd name="adj2" fmla="val 25463"/>
            </a:avLst>
          </a:prstGeom>
          <a:noFill/>
          <a:ln w="9525">
            <a:solidFill>
              <a:srgbClr val="FF9900"/>
            </a:solidFill>
            <a:miter lim="800000"/>
            <a:headEnd/>
            <a:tailEnd/>
          </a:ln>
          <a:effectLst/>
        </p:spPr>
        <p:txBody>
          <a:bodyPr>
            <a:spAutoFit/>
          </a:bodyPr>
          <a:lstStyle/>
          <a:p>
            <a:pPr>
              <a:spcBef>
                <a:spcPct val="50000"/>
              </a:spcBef>
            </a:pPr>
            <a:r>
              <a:rPr lang="zh-CN" altLang="en-US" sz="2400">
                <a:cs typeface="Times New Roman" pitchFamily="18" charset="0"/>
              </a:rPr>
              <a:t>当采用流水方式计算时，在每个向量加乘运算中都会发生数据相关。共出现</a:t>
            </a:r>
            <a:r>
              <a:rPr lang="en-US" altLang="zh-CN" sz="2400">
                <a:cs typeface="Times New Roman" pitchFamily="18" charset="0"/>
              </a:rPr>
              <a:t>N</a:t>
            </a:r>
            <a:r>
              <a:rPr lang="zh-CN" altLang="en-US" sz="2400">
                <a:cs typeface="Times New Roman" pitchFamily="18" charset="0"/>
              </a:rPr>
              <a:t>次相关，</a:t>
            </a:r>
            <a:r>
              <a:rPr lang="en-US" altLang="zh-CN" sz="2400">
                <a:cs typeface="Times New Roman" pitchFamily="18" charset="0"/>
              </a:rPr>
              <a:t>2N</a:t>
            </a:r>
            <a:r>
              <a:rPr lang="zh-CN" altLang="en-US" sz="2400">
                <a:cs typeface="Times New Roman" pitchFamily="18" charset="0"/>
              </a:rPr>
              <a:t>次功能转换。</a:t>
            </a:r>
            <a:r>
              <a:rPr lang="zh-CN" altLang="en-US" sz="2400">
                <a:solidFill>
                  <a:schemeClr val="hlink"/>
                </a:solidFill>
                <a:cs typeface="Times New Roman" pitchFamily="18" charset="0"/>
              </a:rPr>
              <a:t>横向处理方法不适合于向量流水处理</a:t>
            </a:r>
            <a:r>
              <a:rPr lang="zh-CN" altLang="en-US" sz="2400">
                <a:cs typeface="Times New Roman" pitchFamily="18" charset="0"/>
              </a:rPr>
              <a:t>。</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23305"/>
                                        </p:tgtEl>
                                        <p:attrNameLst>
                                          <p:attrName>style.visibility</p:attrName>
                                        </p:attrNameLst>
                                      </p:cBhvr>
                                      <p:to>
                                        <p:strVal val="visible"/>
                                      </p:to>
                                    </p:set>
                                    <p:animEffect transition="in" filter="box(in)">
                                      <p:cBhvr>
                                        <p:cTn id="7" dur="500"/>
                                        <p:tgtEl>
                                          <p:spTgt spid="82330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23304"/>
                                        </p:tgtEl>
                                        <p:attrNameLst>
                                          <p:attrName>style.visibility</p:attrName>
                                        </p:attrNameLst>
                                      </p:cBhvr>
                                      <p:to>
                                        <p:strVal val="visible"/>
                                      </p:to>
                                    </p:set>
                                    <p:animEffect transition="in" filter="checkerboard(across)">
                                      <p:cBhvr>
                                        <p:cTn id="12" dur="500"/>
                                        <p:tgtEl>
                                          <p:spTgt spid="82330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23301"/>
                                        </p:tgtEl>
                                        <p:attrNameLst>
                                          <p:attrName>style.visibility</p:attrName>
                                        </p:attrNameLst>
                                      </p:cBhvr>
                                      <p:to>
                                        <p:strVal val="visible"/>
                                      </p:to>
                                    </p:set>
                                    <p:animEffect transition="in" filter="blinds(horizontal)">
                                      <p:cBhvr>
                                        <p:cTn id="17" dur="500"/>
                                        <p:tgtEl>
                                          <p:spTgt spid="823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01" grpId="0" animBg="1" autoUpdateAnimBg="0"/>
      <p:bldP spid="823304" grpId="0" animBg="1" autoUpdateAnimBg="0"/>
      <p:bldP spid="823305"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7" name="Rectangle 5"/>
          <p:cNvSpPr>
            <a:spLocks noGrp="1" noChangeArrowheads="1"/>
          </p:cNvSpPr>
          <p:nvPr>
            <p:ph type="title"/>
          </p:nvPr>
        </p:nvSpPr>
        <p:spPr/>
        <p:txBody>
          <a:bodyPr/>
          <a:lstStyle/>
          <a:p>
            <a:r>
              <a:rPr lang="zh-CN" altLang="en-US" dirty="0" smtClean="0">
                <a:latin typeface="黑体" pitchFamily="49" charset="-122"/>
              </a:rPr>
              <a:t>向量</a:t>
            </a:r>
            <a:r>
              <a:rPr lang="zh-CN" altLang="en-US" dirty="0">
                <a:latin typeface="黑体" pitchFamily="49" charset="-122"/>
              </a:rPr>
              <a:t>处理机</a:t>
            </a:r>
            <a:r>
              <a:rPr lang="zh-CN" altLang="en-US" dirty="0" smtClean="0">
                <a:latin typeface="黑体" pitchFamily="49" charset="-122"/>
              </a:rPr>
              <a:t>的结构概况</a:t>
            </a:r>
            <a:endParaRPr lang="zh-CN" altLang="en-US" dirty="0">
              <a:latin typeface="黑体" pitchFamily="49" charset="-122"/>
            </a:endParaRPr>
          </a:p>
        </p:txBody>
      </p:sp>
      <p:sp>
        <p:nvSpPr>
          <p:cNvPr id="858121" name="Text Box 9"/>
          <p:cNvSpPr txBox="1">
            <a:spLocks noChangeArrowheads="1"/>
          </p:cNvSpPr>
          <p:nvPr/>
        </p:nvSpPr>
        <p:spPr bwMode="auto">
          <a:xfrm>
            <a:off x="684213" y="1355725"/>
            <a:ext cx="6840537" cy="488950"/>
          </a:xfrm>
          <a:prstGeom prst="rect">
            <a:avLst/>
          </a:prstGeom>
          <a:noFill/>
          <a:ln w="9525">
            <a:noFill/>
            <a:miter lim="800000"/>
            <a:headEnd/>
            <a:tailEnd/>
          </a:ln>
          <a:effectLst/>
        </p:spPr>
        <p:txBody>
          <a:bodyPr>
            <a:spAutoFit/>
          </a:bodyPr>
          <a:lstStyle/>
          <a:p>
            <a:pPr>
              <a:spcBef>
                <a:spcPct val="50000"/>
              </a:spcBef>
            </a:pPr>
            <a:r>
              <a:rPr lang="en-US" altLang="zh-CN" sz="2600" dirty="0" smtClean="0">
                <a:solidFill>
                  <a:srgbClr val="0000CC"/>
                </a:solidFill>
                <a:latin typeface="Times New Roman"/>
              </a:rPr>
              <a:t>“</a:t>
            </a:r>
            <a:r>
              <a:rPr lang="zh-CN" altLang="en-US" sz="2600" dirty="0">
                <a:solidFill>
                  <a:srgbClr val="0000CC"/>
                </a:solidFill>
                <a:latin typeface="黑体" pitchFamily="49" charset="-122"/>
              </a:rPr>
              <a:t>存储器</a:t>
            </a:r>
            <a:r>
              <a:rPr lang="en-US" altLang="zh-CN" sz="2600" dirty="0">
                <a:solidFill>
                  <a:srgbClr val="0000CC"/>
                </a:solidFill>
                <a:latin typeface="黑体" pitchFamily="49" charset="-122"/>
              </a:rPr>
              <a:t>-</a:t>
            </a:r>
            <a:r>
              <a:rPr lang="zh-CN" altLang="en-US" sz="2600" dirty="0">
                <a:solidFill>
                  <a:srgbClr val="0000CC"/>
                </a:solidFill>
                <a:latin typeface="黑体" pitchFamily="49" charset="-122"/>
              </a:rPr>
              <a:t>存储器</a:t>
            </a:r>
            <a:r>
              <a:rPr lang="zh-CN" altLang="en-US" sz="2600" dirty="0">
                <a:solidFill>
                  <a:srgbClr val="0000CC"/>
                </a:solidFill>
                <a:latin typeface="Times New Roman"/>
              </a:rPr>
              <a:t>”</a:t>
            </a:r>
            <a:r>
              <a:rPr lang="zh-CN" altLang="en-US" sz="2600" dirty="0">
                <a:solidFill>
                  <a:srgbClr val="0000CC"/>
                </a:solidFill>
                <a:latin typeface="黑体" pitchFamily="49" charset="-122"/>
              </a:rPr>
              <a:t>结构</a:t>
            </a:r>
          </a:p>
        </p:txBody>
      </p:sp>
      <p:sp>
        <p:nvSpPr>
          <p:cNvPr id="858122" name="Rectangle 10" descr="Rectangle: Click to edit Master text styles&#10;Second level&#10;Third level&#10;Fourth level&#10;Fifth level"/>
          <p:cNvSpPr>
            <a:spLocks noChangeArrowheads="1"/>
          </p:cNvSpPr>
          <p:nvPr/>
        </p:nvSpPr>
        <p:spPr bwMode="auto">
          <a:xfrm>
            <a:off x="685800" y="2060575"/>
            <a:ext cx="7702550" cy="3889375"/>
          </a:xfrm>
          <a:prstGeom prst="rect">
            <a:avLst/>
          </a:prstGeom>
          <a:noFill/>
          <a:ln w="9525">
            <a:noFill/>
            <a:miter lim="800000"/>
            <a:headEnd/>
            <a:tailEnd/>
          </a:ln>
          <a:effectLst/>
        </p:spPr>
        <p:txBody>
          <a:bodyPr/>
          <a:lstStyle/>
          <a:p>
            <a:pPr marL="457200" indent="-457200">
              <a:lnSpc>
                <a:spcPct val="110000"/>
              </a:lnSpc>
              <a:spcBef>
                <a:spcPct val="20000"/>
              </a:spcBef>
              <a:buClr>
                <a:schemeClr val="tx1"/>
              </a:buClr>
              <a:buFont typeface="Wingdings" pitchFamily="2" charset="2"/>
              <a:buAutoNum type="arabicPeriod"/>
            </a:pPr>
            <a:r>
              <a:rPr lang="zh-CN" altLang="en-US">
                <a:solidFill>
                  <a:srgbClr val="E24C05"/>
                </a:solidFill>
              </a:rPr>
              <a:t>采用纵向处理方式的向量处理机对处理机结构的要求：</a:t>
            </a:r>
            <a:r>
              <a:rPr lang="zh-CN" altLang="en-US">
                <a:solidFill>
                  <a:srgbClr val="D60093"/>
                </a:solidFill>
              </a:rPr>
              <a:t>存储器－存储器结构</a:t>
            </a:r>
          </a:p>
          <a:p>
            <a:pPr marL="1085850" lvl="1" indent="-457200">
              <a:lnSpc>
                <a:spcPct val="110000"/>
              </a:lnSpc>
              <a:spcBef>
                <a:spcPct val="20000"/>
              </a:spcBef>
              <a:buClr>
                <a:schemeClr val="tx1"/>
              </a:buClr>
              <a:buSzPct val="90000"/>
              <a:buFont typeface="Wingdings" pitchFamily="2" charset="2"/>
              <a:buChar char="Ø"/>
            </a:pPr>
            <a:r>
              <a:rPr lang="zh-CN" altLang="en-US"/>
              <a:t>向量指令的源向量和目的向量都是存放在存储器</a:t>
            </a:r>
          </a:p>
          <a:p>
            <a:pPr marL="1085850" lvl="1" indent="-457200">
              <a:lnSpc>
                <a:spcPct val="110000"/>
              </a:lnSpc>
              <a:spcBef>
                <a:spcPct val="20000"/>
              </a:spcBef>
              <a:buClr>
                <a:schemeClr val="tx1"/>
              </a:buClr>
              <a:buSzPct val="90000"/>
              <a:buFont typeface="Wingdings" pitchFamily="2" charset="2"/>
              <a:buNone/>
            </a:pPr>
            <a:r>
              <a:rPr lang="zh-CN" altLang="en-US"/>
              <a:t>      中，运算的中间结果需要送回存储器。 </a:t>
            </a:r>
            <a:endParaRPr lang="zh-CN" altLang="en-US">
              <a:solidFill>
                <a:srgbClr val="FF33CC"/>
              </a:solidFill>
            </a:endParaRPr>
          </a:p>
          <a:p>
            <a:pPr marL="1085850" lvl="1" indent="-457200">
              <a:lnSpc>
                <a:spcPct val="110000"/>
              </a:lnSpc>
              <a:spcBef>
                <a:spcPct val="20000"/>
              </a:spcBef>
              <a:buClr>
                <a:schemeClr val="tx1"/>
              </a:buClr>
              <a:buSzPct val="90000"/>
              <a:buFont typeface="Wingdings" pitchFamily="2" charset="2"/>
              <a:buChar char="Ø"/>
            </a:pPr>
            <a:r>
              <a:rPr lang="zh-CN" altLang="en-US"/>
              <a:t>流水线运算部件的输入和输出端都直接（或经过</a:t>
            </a:r>
          </a:p>
          <a:p>
            <a:pPr marL="1085850" lvl="1" indent="-457200">
              <a:lnSpc>
                <a:spcPct val="110000"/>
              </a:lnSpc>
              <a:spcBef>
                <a:spcPct val="20000"/>
              </a:spcBef>
              <a:buClr>
                <a:schemeClr val="tx1"/>
              </a:buClr>
              <a:buSzPct val="90000"/>
              <a:buFont typeface="Wingdings" pitchFamily="2" charset="2"/>
              <a:buNone/>
            </a:pPr>
            <a:r>
              <a:rPr lang="zh-CN" altLang="en-US"/>
              <a:t>     缓冲器）与存储器相联，从而构成</a:t>
            </a:r>
            <a:r>
              <a:rPr lang="zh-CN" altLang="en-US">
                <a:solidFill>
                  <a:srgbClr val="FFFF00"/>
                </a:solidFill>
                <a:hlinkClick r:id="rId2" action="ppaction://program"/>
              </a:rPr>
              <a:t>存储器</a:t>
            </a:r>
            <a:r>
              <a:rPr lang="en-US" altLang="zh-CN">
                <a:solidFill>
                  <a:srgbClr val="FFFF00"/>
                </a:solidFill>
                <a:hlinkClick r:id="rId2" action="ppaction://program"/>
              </a:rPr>
              <a:t>-</a:t>
            </a:r>
            <a:r>
              <a:rPr lang="zh-CN" altLang="en-US">
                <a:solidFill>
                  <a:srgbClr val="FFFF00"/>
                </a:solidFill>
                <a:hlinkClick r:id="rId2" action="ppaction://program"/>
              </a:rPr>
              <a:t>存储</a:t>
            </a:r>
          </a:p>
          <a:p>
            <a:pPr marL="1085850" lvl="1" indent="-457200">
              <a:lnSpc>
                <a:spcPct val="110000"/>
              </a:lnSpc>
              <a:spcBef>
                <a:spcPct val="20000"/>
              </a:spcBef>
              <a:buClr>
                <a:schemeClr val="tx1"/>
              </a:buClr>
              <a:buSzPct val="90000"/>
              <a:buFont typeface="Wingdings" pitchFamily="2" charset="2"/>
              <a:buNone/>
            </a:pPr>
            <a:r>
              <a:rPr lang="zh-CN" altLang="en-US">
                <a:solidFill>
                  <a:srgbClr val="FFFF00"/>
                </a:solidFill>
              </a:rPr>
              <a:t>     </a:t>
            </a:r>
            <a:r>
              <a:rPr lang="zh-CN" altLang="en-US">
                <a:solidFill>
                  <a:srgbClr val="FFFF00"/>
                </a:solidFill>
                <a:hlinkClick r:id="rId2" action="ppaction://program"/>
              </a:rPr>
              <a:t>器型操作的运算流水线</a:t>
            </a:r>
            <a:r>
              <a:rPr lang="zh-CN" altLang="en-US"/>
              <a:t>。</a:t>
            </a:r>
          </a:p>
          <a:p>
            <a:pPr marL="1714500" lvl="2" indent="-457200">
              <a:lnSpc>
                <a:spcPct val="110000"/>
              </a:lnSpc>
              <a:spcBef>
                <a:spcPct val="20000"/>
              </a:spcBef>
              <a:buClr>
                <a:schemeClr val="hlink"/>
              </a:buClr>
              <a:buSzPct val="60000"/>
              <a:buFont typeface="Wingdings" pitchFamily="2" charset="2"/>
              <a:buChar char="q"/>
            </a:pPr>
            <a:r>
              <a:rPr lang="zh-CN" altLang="en-US" sz="2000" b="1">
                <a:solidFill>
                  <a:srgbClr val="080808"/>
                </a:solidFill>
                <a:latin typeface="宋体" pitchFamily="2" charset="-122"/>
                <a:ea typeface="宋体" pitchFamily="2" charset="-122"/>
              </a:rPr>
              <a:t>例如：</a:t>
            </a:r>
            <a:r>
              <a:rPr lang="en-US" altLang="zh-CN" sz="2000" b="1">
                <a:solidFill>
                  <a:srgbClr val="9933FF"/>
                </a:solidFill>
                <a:latin typeface="宋体" pitchFamily="2" charset="-122"/>
                <a:ea typeface="宋体" pitchFamily="2" charset="-122"/>
              </a:rPr>
              <a:t>STAR-100</a:t>
            </a:r>
            <a:r>
              <a:rPr lang="zh-CN" altLang="en-US" sz="2000" b="1">
                <a:solidFill>
                  <a:srgbClr val="9933FF"/>
                </a:solidFill>
                <a:latin typeface="宋体" pitchFamily="2" charset="-122"/>
                <a:ea typeface="宋体" pitchFamily="2" charset="-122"/>
              </a:rPr>
              <a:t>、</a:t>
            </a:r>
            <a:r>
              <a:rPr lang="en-US" altLang="zh-CN" sz="2000" b="1">
                <a:solidFill>
                  <a:srgbClr val="9933FF"/>
                </a:solidFill>
                <a:latin typeface="宋体" pitchFamily="2" charset="-122"/>
                <a:ea typeface="宋体" pitchFamily="2" charset="-122"/>
              </a:rPr>
              <a:t>CYBER-205</a:t>
            </a:r>
          </a:p>
        </p:txBody>
      </p:sp>
      <p:sp>
        <p:nvSpPr>
          <p:cNvPr id="5" name="Rectangle 14"/>
          <p:cNvSpPr>
            <a:spLocks noGrp="1" noChangeArrowheads="1"/>
          </p:cNvSpPr>
          <p:nvPr>
            <p:ph type="sldNum" sz="quarter" idx="4294967295"/>
          </p:nvPr>
        </p:nvSpPr>
        <p:spPr>
          <a:xfrm>
            <a:off x="7080250" y="6232525"/>
            <a:ext cx="1905000" cy="457200"/>
          </a:xfrm>
          <a:prstGeom prst="rect">
            <a:avLst/>
          </a:prstGeom>
        </p:spPr>
        <p:txBody>
          <a:bodyPr/>
          <a:lstStyle/>
          <a:p>
            <a:fld id="{AF0D55E7-603E-4916-8915-2407898643FE}" type="slidenum">
              <a:rPr lang="en-US" altLang="zh-CN"/>
              <a:pPr/>
              <a:t>23</a:t>
            </a:fld>
            <a:endParaRPr lang="en-US" altLang="zh-CN"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8" name="Rectangle 4" descr="Rectangle: Click to edit Master text styles&#10;Second level&#10;Third level&#10;Fourth level&#10;Fifth level"/>
          <p:cNvSpPr>
            <a:spLocks noChangeArrowheads="1"/>
          </p:cNvSpPr>
          <p:nvPr/>
        </p:nvSpPr>
        <p:spPr bwMode="auto">
          <a:xfrm>
            <a:off x="1908175" y="4868863"/>
            <a:ext cx="5616575" cy="576262"/>
          </a:xfrm>
          <a:prstGeom prst="rect">
            <a:avLst/>
          </a:prstGeom>
          <a:noFill/>
          <a:ln w="9525">
            <a:noFill/>
            <a:miter lim="800000"/>
            <a:headEnd/>
            <a:tailEnd/>
          </a:ln>
          <a:effectLst/>
        </p:spPr>
        <p:txBody>
          <a:bodyPr/>
          <a:lstStyle/>
          <a:p>
            <a:pPr marL="1085850" lvl="1" indent="-457200">
              <a:lnSpc>
                <a:spcPct val="110000"/>
              </a:lnSpc>
              <a:spcBef>
                <a:spcPct val="20000"/>
              </a:spcBef>
              <a:buClr>
                <a:schemeClr val="tx1"/>
              </a:buClr>
              <a:buSzPct val="90000"/>
              <a:buFont typeface="Wingdings" pitchFamily="2" charset="2"/>
              <a:buNone/>
            </a:pPr>
            <a:r>
              <a:rPr lang="en-US" altLang="zh-CN" sz="2000" b="1">
                <a:latin typeface="宋体" pitchFamily="2" charset="-122"/>
                <a:ea typeface="宋体" pitchFamily="2" charset="-122"/>
              </a:rPr>
              <a:t>“</a:t>
            </a:r>
            <a:r>
              <a:rPr lang="zh-CN" altLang="en-US" sz="2000" b="1">
                <a:latin typeface="宋体" pitchFamily="2" charset="-122"/>
                <a:ea typeface="宋体" pitchFamily="2" charset="-122"/>
              </a:rPr>
              <a:t>存储器－存储器”型操作的运算流水线</a:t>
            </a:r>
            <a:r>
              <a:rPr lang="zh-CN" altLang="en-US" sz="2000" b="1">
                <a:solidFill>
                  <a:srgbClr val="E24C05"/>
                </a:solidFill>
                <a:latin typeface="宋体" pitchFamily="2" charset="-122"/>
                <a:ea typeface="宋体" pitchFamily="2" charset="-122"/>
              </a:rPr>
              <a:t> </a:t>
            </a:r>
          </a:p>
        </p:txBody>
      </p:sp>
      <p:graphicFrame>
        <p:nvGraphicFramePr>
          <p:cNvPr id="861189" name="Object 5"/>
          <p:cNvGraphicFramePr>
            <a:graphicFrameLocks noChangeAspect="1"/>
          </p:cNvGraphicFramePr>
          <p:nvPr>
            <p:ph idx="1"/>
          </p:nvPr>
        </p:nvGraphicFramePr>
        <p:xfrm>
          <a:off x="1763713" y="2205038"/>
          <a:ext cx="5976937" cy="2301875"/>
        </p:xfrm>
        <a:graphic>
          <a:graphicData uri="http://schemas.openxmlformats.org/presentationml/2006/ole">
            <p:oleObj spid="_x0000_s5122" name="图片" r:id="rId3" imgW="3075480" imgH="1184400" progId="Word.Picture.8">
              <p:embed/>
            </p:oleObj>
          </a:graphicData>
        </a:graphic>
      </p:graphicFrame>
      <p:sp>
        <p:nvSpPr>
          <p:cNvPr id="4" name="Rectangle 14"/>
          <p:cNvSpPr>
            <a:spLocks noGrp="1" noChangeArrowheads="1"/>
          </p:cNvSpPr>
          <p:nvPr>
            <p:ph type="sldNum" sz="quarter" idx="4294967295"/>
          </p:nvPr>
        </p:nvSpPr>
        <p:spPr>
          <a:xfrm>
            <a:off x="7080250" y="6232525"/>
            <a:ext cx="1905000" cy="457200"/>
          </a:xfrm>
          <a:prstGeom prst="rect">
            <a:avLst/>
          </a:prstGeom>
        </p:spPr>
        <p:txBody>
          <a:bodyPr/>
          <a:lstStyle/>
          <a:p>
            <a:fld id="{AF0D55E7-603E-4916-8915-2407898643FE}" type="slidenum">
              <a:rPr lang="en-US" altLang="zh-CN"/>
              <a:pPr/>
              <a:t>24</a:t>
            </a:fld>
            <a:endParaRPr lang="en-US" altLang="zh-CN"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9" name="Rectangle 3" descr="Rectangle: Click to edit Master text styles&#10;Second level&#10;Third level&#10;Fourth level&#10;Fifth level"/>
          <p:cNvSpPr>
            <a:spLocks noGrp="1" noChangeArrowheads="1"/>
          </p:cNvSpPr>
          <p:nvPr>
            <p:ph type="body" idx="1"/>
          </p:nvPr>
        </p:nvSpPr>
        <p:spPr>
          <a:xfrm>
            <a:off x="827088" y="1989138"/>
            <a:ext cx="7772400" cy="4183062"/>
          </a:xfrm>
        </p:spPr>
        <p:txBody>
          <a:bodyPr>
            <a:normAutofit fontScale="92500" lnSpcReduction="10000"/>
          </a:bodyPr>
          <a:lstStyle/>
          <a:p>
            <a:pPr marL="457200" indent="-457200">
              <a:buFont typeface="Wingdings" pitchFamily="2" charset="2"/>
              <a:buNone/>
            </a:pPr>
            <a:r>
              <a:rPr lang="en-US" altLang="zh-CN">
                <a:latin typeface="Times New Roman" pitchFamily="18" charset="0"/>
              </a:rPr>
              <a:t>              </a:t>
            </a:r>
            <a:r>
              <a:rPr lang="zh-CN" altLang="en-US">
                <a:latin typeface="Times New Roman" pitchFamily="18" charset="0"/>
              </a:rPr>
              <a:t>在向量的分组处理方式中，对向量长度</a:t>
            </a:r>
            <a:r>
              <a:rPr lang="en-US" altLang="zh-CN">
                <a:solidFill>
                  <a:srgbClr val="9933FF"/>
                </a:solidFill>
                <a:latin typeface="Times New Roman" pitchFamily="18" charset="0"/>
              </a:rPr>
              <a:t>N</a:t>
            </a:r>
            <a:r>
              <a:rPr lang="zh-CN" altLang="en-US">
                <a:latin typeface="Times New Roman" pitchFamily="18" charset="0"/>
              </a:rPr>
              <a:t>没有限制，但组的长度</a:t>
            </a:r>
            <a:r>
              <a:rPr lang="en-US" altLang="zh-CN">
                <a:solidFill>
                  <a:srgbClr val="9933FF"/>
                </a:solidFill>
                <a:latin typeface="Times New Roman" pitchFamily="18" charset="0"/>
              </a:rPr>
              <a:t>n</a:t>
            </a:r>
            <a:r>
              <a:rPr lang="zh-CN" altLang="en-US">
                <a:latin typeface="Times New Roman" pitchFamily="18" charset="0"/>
              </a:rPr>
              <a:t>却是固定不变的。</a:t>
            </a:r>
          </a:p>
          <a:p>
            <a:pPr marL="1085850" lvl="1" indent="-457200"/>
            <a:r>
              <a:rPr lang="zh-CN" altLang="en-US"/>
              <a:t>对处理机结构的要求：</a:t>
            </a:r>
            <a:r>
              <a:rPr lang="zh-CN" altLang="en-US">
                <a:solidFill>
                  <a:srgbClr val="D60093"/>
                </a:solidFill>
              </a:rPr>
              <a:t>寄存器－寄存器结构</a:t>
            </a:r>
          </a:p>
          <a:p>
            <a:pPr marL="1085850" lvl="1" indent="-457200"/>
            <a:r>
              <a:rPr lang="zh-CN" altLang="en-US">
                <a:latin typeface="Times New Roman" pitchFamily="18" charset="0"/>
              </a:rPr>
              <a:t>设置能快速访问的向量寄存器，用于存放源向量、目的向量及中间结果。让运算部件的输入、输出端都与向量寄存器相联，就构成了“寄存器－寄存器”型操作的运算流水线。</a:t>
            </a:r>
          </a:p>
          <a:p>
            <a:pPr lvl="2"/>
            <a:r>
              <a:rPr lang="zh-CN" altLang="en-US">
                <a:latin typeface="宋体" pitchFamily="2" charset="-122"/>
              </a:rPr>
              <a:t>典型的寄存器－寄存器结构的向量处理机 </a:t>
            </a:r>
          </a:p>
          <a:p>
            <a:pPr lvl="2">
              <a:buFont typeface="Wingdings" pitchFamily="2" charset="2"/>
              <a:buNone/>
            </a:pPr>
            <a:r>
              <a:rPr lang="zh-CN" altLang="en-US">
                <a:solidFill>
                  <a:srgbClr val="006600"/>
                </a:solidFill>
                <a:latin typeface="宋体" pitchFamily="2" charset="-122"/>
              </a:rPr>
              <a:t>      </a:t>
            </a:r>
            <a:r>
              <a:rPr lang="zh-CN" altLang="en-US">
                <a:solidFill>
                  <a:srgbClr val="008000"/>
                </a:solidFill>
                <a:latin typeface="宋体" pitchFamily="2" charset="-122"/>
              </a:rPr>
              <a:t>美国的</a:t>
            </a:r>
            <a:r>
              <a:rPr lang="en-US" altLang="zh-CN">
                <a:solidFill>
                  <a:srgbClr val="008000"/>
                </a:solidFill>
                <a:latin typeface="宋体" pitchFamily="2" charset="-122"/>
              </a:rPr>
              <a:t>CRAY-1</a:t>
            </a:r>
            <a:r>
              <a:rPr lang="zh-CN" altLang="en-US">
                <a:solidFill>
                  <a:srgbClr val="008000"/>
                </a:solidFill>
                <a:latin typeface="宋体" pitchFamily="2" charset="-122"/>
              </a:rPr>
              <a:t>、我国的</a:t>
            </a:r>
            <a:r>
              <a:rPr lang="en-US" altLang="zh-CN">
                <a:solidFill>
                  <a:srgbClr val="008000"/>
                </a:solidFill>
                <a:latin typeface="宋体" pitchFamily="2" charset="-122"/>
              </a:rPr>
              <a:t>YH-1</a:t>
            </a:r>
            <a:r>
              <a:rPr lang="zh-CN" altLang="en-US">
                <a:solidFill>
                  <a:srgbClr val="008000"/>
                </a:solidFill>
                <a:latin typeface="宋体" pitchFamily="2" charset="-122"/>
              </a:rPr>
              <a:t>巨型机</a:t>
            </a:r>
          </a:p>
          <a:p>
            <a:pPr lvl="2">
              <a:buFont typeface="Wingdings" pitchFamily="2" charset="2"/>
              <a:buNone/>
            </a:pPr>
            <a:endParaRPr lang="en-US" altLang="zh-CN"/>
          </a:p>
        </p:txBody>
      </p:sp>
      <p:sp>
        <p:nvSpPr>
          <p:cNvPr id="864260" name="Text Box 4"/>
          <p:cNvSpPr txBox="1">
            <a:spLocks noChangeArrowheads="1"/>
          </p:cNvSpPr>
          <p:nvPr/>
        </p:nvSpPr>
        <p:spPr bwMode="auto">
          <a:xfrm>
            <a:off x="684213" y="1355725"/>
            <a:ext cx="6840537" cy="488950"/>
          </a:xfrm>
          <a:prstGeom prst="rect">
            <a:avLst/>
          </a:prstGeom>
          <a:noFill/>
          <a:ln w="9525">
            <a:noFill/>
            <a:miter lim="800000"/>
            <a:headEnd/>
            <a:tailEnd/>
          </a:ln>
          <a:effectLst/>
        </p:spPr>
        <p:txBody>
          <a:bodyPr>
            <a:spAutoFit/>
          </a:bodyPr>
          <a:lstStyle/>
          <a:p>
            <a:pPr>
              <a:spcBef>
                <a:spcPct val="50000"/>
              </a:spcBef>
            </a:pPr>
            <a:r>
              <a:rPr lang="en-US" altLang="zh-CN" sz="2600" dirty="0" smtClean="0">
                <a:solidFill>
                  <a:srgbClr val="0000CC"/>
                </a:solidFill>
                <a:latin typeface="Times New Roman"/>
              </a:rPr>
              <a:t>“</a:t>
            </a:r>
            <a:r>
              <a:rPr lang="zh-CN" altLang="en-US" sz="2600" dirty="0">
                <a:solidFill>
                  <a:srgbClr val="0000CC"/>
                </a:solidFill>
                <a:latin typeface="黑体" pitchFamily="49" charset="-122"/>
              </a:rPr>
              <a:t>寄存器</a:t>
            </a:r>
            <a:r>
              <a:rPr lang="en-US" altLang="zh-CN" sz="2600" dirty="0">
                <a:solidFill>
                  <a:srgbClr val="0000CC"/>
                </a:solidFill>
                <a:latin typeface="黑体" pitchFamily="49" charset="-122"/>
              </a:rPr>
              <a:t>-</a:t>
            </a:r>
            <a:r>
              <a:rPr lang="zh-CN" altLang="en-US" sz="2600" dirty="0">
                <a:solidFill>
                  <a:srgbClr val="0000CC"/>
                </a:solidFill>
                <a:latin typeface="黑体" pitchFamily="49" charset="-122"/>
              </a:rPr>
              <a:t>寄存器</a:t>
            </a:r>
            <a:r>
              <a:rPr lang="zh-CN" altLang="en-US" sz="2600" dirty="0">
                <a:solidFill>
                  <a:srgbClr val="0000CC"/>
                </a:solidFill>
                <a:latin typeface="Times New Roman"/>
              </a:rPr>
              <a:t>”</a:t>
            </a:r>
            <a:r>
              <a:rPr lang="zh-CN" altLang="en-US" sz="2600" dirty="0">
                <a:solidFill>
                  <a:srgbClr val="0000CC"/>
                </a:solidFill>
                <a:latin typeface="黑体" pitchFamily="49" charset="-122"/>
              </a:rPr>
              <a:t>结构</a:t>
            </a:r>
          </a:p>
        </p:txBody>
      </p:sp>
      <p:sp>
        <p:nvSpPr>
          <p:cNvPr id="4" name="Rectangle 14"/>
          <p:cNvSpPr>
            <a:spLocks noGrp="1" noChangeArrowheads="1"/>
          </p:cNvSpPr>
          <p:nvPr>
            <p:ph type="sldNum" sz="quarter" idx="4294967295"/>
          </p:nvPr>
        </p:nvSpPr>
        <p:spPr>
          <a:xfrm>
            <a:off x="7080250" y="6232525"/>
            <a:ext cx="1905000" cy="457200"/>
          </a:xfrm>
          <a:prstGeom prst="rect">
            <a:avLst/>
          </a:prstGeom>
        </p:spPr>
        <p:txBody>
          <a:bodyPr/>
          <a:lstStyle/>
          <a:p>
            <a:fld id="{AF0D55E7-603E-4916-8915-2407898643FE}" type="slidenum">
              <a:rPr lang="en-US" altLang="zh-CN"/>
              <a:pPr/>
              <a:t>25</a:t>
            </a:fld>
            <a:endParaRPr lang="en-US" altLang="zh-CN"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9" name="Rectangle 3" descr="Rectangle: Click to edit Master text styles&#10;Second level&#10;Third level&#10;Fourth level&#10;Fifth level"/>
          <p:cNvSpPr>
            <a:spLocks noGrp="1" noChangeArrowheads="1"/>
          </p:cNvSpPr>
          <p:nvPr>
            <p:ph type="body" idx="1"/>
          </p:nvPr>
        </p:nvSpPr>
        <p:spPr>
          <a:xfrm>
            <a:off x="685800" y="1628775"/>
            <a:ext cx="7772400" cy="4256088"/>
          </a:xfrm>
        </p:spPr>
        <p:txBody>
          <a:bodyPr>
            <a:normAutofit fontScale="92500"/>
          </a:bodyPr>
          <a:lstStyle/>
          <a:p>
            <a:pPr marL="1085850" lvl="1" indent="-457200"/>
            <a:r>
              <a:rPr lang="zh-CN" altLang="en-US">
                <a:latin typeface="黑体" pitchFamily="49" charset="-122"/>
              </a:rPr>
              <a:t>以</a:t>
            </a:r>
            <a:r>
              <a:rPr lang="en-US" altLang="zh-CN">
                <a:solidFill>
                  <a:srgbClr val="D60093"/>
                </a:solidFill>
                <a:latin typeface="黑体" pitchFamily="49" charset="-122"/>
              </a:rPr>
              <a:t>CRAY-1</a:t>
            </a:r>
            <a:r>
              <a:rPr lang="zh-CN" altLang="en-US">
                <a:solidFill>
                  <a:srgbClr val="D60093"/>
                </a:solidFill>
                <a:latin typeface="黑体" pitchFamily="49" charset="-122"/>
              </a:rPr>
              <a:t>机</a:t>
            </a:r>
            <a:r>
              <a:rPr lang="zh-CN" altLang="en-US">
                <a:latin typeface="黑体" pitchFamily="49" charset="-122"/>
              </a:rPr>
              <a:t>为例</a:t>
            </a:r>
          </a:p>
          <a:p>
            <a:pPr lvl="2"/>
            <a:r>
              <a:rPr lang="zh-CN" altLang="en-US">
                <a:latin typeface="宋体" pitchFamily="2" charset="-122"/>
              </a:rPr>
              <a:t>美国</a:t>
            </a:r>
            <a:r>
              <a:rPr lang="en-US" altLang="zh-CN">
                <a:solidFill>
                  <a:srgbClr val="9933FF"/>
                </a:solidFill>
                <a:latin typeface="宋体" pitchFamily="2" charset="-122"/>
              </a:rPr>
              <a:t>CRAY</a:t>
            </a:r>
            <a:r>
              <a:rPr lang="zh-CN" altLang="en-US">
                <a:latin typeface="宋体" pitchFamily="2" charset="-122"/>
              </a:rPr>
              <a:t>公司 </a:t>
            </a:r>
          </a:p>
          <a:p>
            <a:pPr lvl="2"/>
            <a:r>
              <a:rPr lang="en-US" altLang="zh-CN">
                <a:solidFill>
                  <a:srgbClr val="9933FF"/>
                </a:solidFill>
                <a:latin typeface="宋体" pitchFamily="2" charset="-122"/>
              </a:rPr>
              <a:t>1976</a:t>
            </a:r>
            <a:r>
              <a:rPr lang="zh-CN" altLang="en-US">
                <a:solidFill>
                  <a:srgbClr val="080808"/>
                </a:solidFill>
                <a:latin typeface="宋体" pitchFamily="2" charset="-122"/>
              </a:rPr>
              <a:t>年</a:t>
            </a:r>
          </a:p>
          <a:p>
            <a:pPr lvl="2"/>
            <a:r>
              <a:rPr lang="zh-CN" altLang="en-US">
                <a:latin typeface="宋体" pitchFamily="2" charset="-122"/>
              </a:rPr>
              <a:t>每秒</a:t>
            </a:r>
            <a:r>
              <a:rPr lang="en-US" altLang="zh-CN">
                <a:solidFill>
                  <a:srgbClr val="9933FF"/>
                </a:solidFill>
                <a:latin typeface="宋体" pitchFamily="2" charset="-122"/>
              </a:rPr>
              <a:t>1</a:t>
            </a:r>
            <a:r>
              <a:rPr lang="zh-CN" altLang="en-US">
                <a:latin typeface="宋体" pitchFamily="2" charset="-122"/>
              </a:rPr>
              <a:t>亿次浮点运算   </a:t>
            </a:r>
          </a:p>
          <a:p>
            <a:pPr lvl="2"/>
            <a:r>
              <a:rPr lang="zh-CN" altLang="en-US">
                <a:latin typeface="宋体" pitchFamily="2" charset="-122"/>
              </a:rPr>
              <a:t>时钟周期：</a:t>
            </a:r>
            <a:r>
              <a:rPr lang="en-US" altLang="zh-CN">
                <a:solidFill>
                  <a:srgbClr val="9933FF"/>
                </a:solidFill>
                <a:latin typeface="宋体" pitchFamily="2" charset="-122"/>
              </a:rPr>
              <a:t>12.5ns</a:t>
            </a:r>
            <a:r>
              <a:rPr lang="en-US" altLang="zh-CN">
                <a:latin typeface="宋体" pitchFamily="2" charset="-122"/>
              </a:rPr>
              <a:t> </a:t>
            </a:r>
          </a:p>
          <a:p>
            <a:pPr marL="457200" indent="-457200">
              <a:lnSpc>
                <a:spcPct val="150000"/>
              </a:lnSpc>
            </a:pPr>
            <a:r>
              <a:rPr lang="en-US" altLang="zh-CN">
                <a:solidFill>
                  <a:schemeClr val="bg1"/>
                </a:solidFill>
                <a:hlinkClick r:id="rId2" action="ppaction://program"/>
              </a:rPr>
              <a:t>CRAY-1</a:t>
            </a:r>
            <a:r>
              <a:rPr lang="zh-CN" altLang="en-US">
                <a:solidFill>
                  <a:schemeClr val="bg1"/>
                </a:solidFill>
                <a:hlinkClick r:id="rId2" action="ppaction://program"/>
              </a:rPr>
              <a:t>的基本结构</a:t>
            </a:r>
            <a:endParaRPr lang="zh-CN" altLang="en-US">
              <a:solidFill>
                <a:schemeClr val="bg1"/>
              </a:solidFill>
            </a:endParaRPr>
          </a:p>
          <a:p>
            <a:pPr marL="1085850" lvl="1" indent="-457200"/>
            <a:r>
              <a:rPr lang="zh-CN" altLang="en-US"/>
              <a:t>功能部件</a:t>
            </a:r>
          </a:p>
          <a:p>
            <a:pPr lvl="2">
              <a:buFont typeface="Wingdings" pitchFamily="2" charset="2"/>
              <a:buNone/>
            </a:pPr>
            <a:r>
              <a:rPr lang="zh-CN" altLang="en-US">
                <a:latin typeface="宋体" pitchFamily="2" charset="-122"/>
              </a:rPr>
              <a:t>    共有</a:t>
            </a:r>
            <a:r>
              <a:rPr lang="en-US" altLang="zh-CN">
                <a:solidFill>
                  <a:srgbClr val="9933FF"/>
                </a:solidFill>
                <a:latin typeface="宋体" pitchFamily="2" charset="-122"/>
              </a:rPr>
              <a:t>12</a:t>
            </a:r>
            <a:r>
              <a:rPr lang="zh-CN" altLang="en-US">
                <a:solidFill>
                  <a:srgbClr val="080808"/>
                </a:solidFill>
                <a:latin typeface="宋体" pitchFamily="2" charset="-122"/>
              </a:rPr>
              <a:t>条</a:t>
            </a:r>
            <a:r>
              <a:rPr lang="zh-CN" altLang="en-US">
                <a:latin typeface="宋体" pitchFamily="2" charset="-122"/>
              </a:rPr>
              <a:t>可并行工作的</a:t>
            </a:r>
            <a:r>
              <a:rPr lang="zh-CN" altLang="en-US">
                <a:solidFill>
                  <a:srgbClr val="080808"/>
                </a:solidFill>
                <a:latin typeface="宋体" pitchFamily="2" charset="-122"/>
              </a:rPr>
              <a:t>单功能流水线</a:t>
            </a:r>
            <a:r>
              <a:rPr lang="zh-CN" altLang="en-US">
                <a:latin typeface="宋体" pitchFamily="2" charset="-122"/>
              </a:rPr>
              <a:t>，可分别流</a:t>
            </a:r>
          </a:p>
          <a:p>
            <a:pPr lvl="2">
              <a:buFont typeface="Wingdings" pitchFamily="2" charset="2"/>
              <a:buNone/>
            </a:pPr>
            <a:r>
              <a:rPr lang="zh-CN" altLang="en-US">
                <a:latin typeface="宋体" pitchFamily="2" charset="-122"/>
              </a:rPr>
              <a:t>水地进行地址、向量、标量的各种运算。</a:t>
            </a:r>
          </a:p>
        </p:txBody>
      </p:sp>
      <p:sp>
        <p:nvSpPr>
          <p:cNvPr id="3" name="Rectangle 14"/>
          <p:cNvSpPr>
            <a:spLocks noGrp="1" noChangeArrowheads="1"/>
          </p:cNvSpPr>
          <p:nvPr>
            <p:ph type="sldNum" sz="quarter" idx="4294967295"/>
          </p:nvPr>
        </p:nvSpPr>
        <p:spPr>
          <a:xfrm>
            <a:off x="7080250" y="6232525"/>
            <a:ext cx="1905000" cy="457200"/>
          </a:xfrm>
          <a:prstGeom prst="rect">
            <a:avLst/>
          </a:prstGeom>
        </p:spPr>
        <p:txBody>
          <a:bodyPr/>
          <a:lstStyle/>
          <a:p>
            <a:fld id="{AF0D55E7-603E-4916-8915-2407898643FE}" type="slidenum">
              <a:rPr lang="en-US" altLang="zh-CN"/>
              <a:pPr/>
              <a:t>26</a:t>
            </a:fld>
            <a:endParaRPr lang="en-US" altLang="zh-CN"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2884" name="Picture 4" descr="arch91"/>
          <p:cNvPicPr>
            <a:picLocks noChangeAspect="1" noChangeArrowheads="1"/>
          </p:cNvPicPr>
          <p:nvPr/>
        </p:nvPicPr>
        <p:blipFill>
          <a:blip r:embed="rId2"/>
          <a:srcRect/>
          <a:stretch>
            <a:fillRect/>
          </a:stretch>
        </p:blipFill>
        <p:spPr bwMode="auto">
          <a:xfrm>
            <a:off x="755650" y="620713"/>
            <a:ext cx="7315200" cy="5775325"/>
          </a:xfrm>
          <a:prstGeom prst="rect">
            <a:avLst/>
          </a:prstGeom>
          <a:noFill/>
        </p:spPr>
      </p:pic>
      <p:sp>
        <p:nvSpPr>
          <p:cNvPr id="3" name="Rectangle 14"/>
          <p:cNvSpPr>
            <a:spLocks noGrp="1" noChangeArrowheads="1"/>
          </p:cNvSpPr>
          <p:nvPr>
            <p:ph type="sldNum" sz="quarter" idx="4294967295"/>
          </p:nvPr>
        </p:nvSpPr>
        <p:spPr>
          <a:xfrm>
            <a:off x="7080250" y="6232525"/>
            <a:ext cx="1905000" cy="457200"/>
          </a:xfrm>
          <a:prstGeom prst="rect">
            <a:avLst/>
          </a:prstGeom>
        </p:spPr>
        <p:txBody>
          <a:bodyPr/>
          <a:lstStyle/>
          <a:p>
            <a:fld id="{AF0D55E7-603E-4916-8915-2407898643FE}" type="slidenum">
              <a:rPr lang="en-US" altLang="zh-CN"/>
              <a:pPr/>
              <a:t>27</a:t>
            </a:fld>
            <a:endParaRPr lang="en-US" altLang="zh-CN"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D54F6B7F-96E1-45A6-B774-39F7FB9E99AB}" type="slidenum">
              <a:rPr lang="en-US" altLang="zh-CN"/>
              <a:pPr/>
              <a:t>3</a:t>
            </a:fld>
            <a:endParaRPr lang="en-US" altLang="zh-CN"/>
          </a:p>
        </p:txBody>
      </p:sp>
      <p:sp>
        <p:nvSpPr>
          <p:cNvPr id="536580" name="Text Box 4"/>
          <p:cNvSpPr txBox="1">
            <a:spLocks noChangeArrowheads="1"/>
          </p:cNvSpPr>
          <p:nvPr/>
        </p:nvSpPr>
        <p:spPr bwMode="auto">
          <a:xfrm>
            <a:off x="714348" y="1714488"/>
            <a:ext cx="8135937" cy="3392980"/>
          </a:xfrm>
          <a:prstGeom prst="rect">
            <a:avLst/>
          </a:prstGeom>
          <a:noFill/>
          <a:ln w="9525">
            <a:noFill/>
            <a:miter lim="800000"/>
            <a:headEnd/>
            <a:tailEnd/>
          </a:ln>
          <a:effectLst/>
        </p:spPr>
        <p:txBody>
          <a:bodyPr lIns="0" rIns="0">
            <a:spAutoFit/>
          </a:bodyPr>
          <a:lstStyle/>
          <a:p>
            <a:pPr algn="ctr">
              <a:lnSpc>
                <a:spcPct val="130000"/>
              </a:lnSpc>
            </a:pPr>
            <a:r>
              <a:rPr kumimoji="1" lang="zh-CN" altLang="en-US" sz="2800" dirty="0" smtClean="0">
                <a:latin typeface="Times New Roman" pitchFamily="18" charset="0"/>
              </a:rPr>
              <a:t>若</a:t>
            </a:r>
            <a:r>
              <a:rPr kumimoji="1" lang="zh-CN" altLang="en-US" sz="2800" dirty="0">
                <a:latin typeface="Times New Roman" pitchFamily="18" charset="0"/>
              </a:rPr>
              <a:t>输入流水线的指令无任何相关，则流水线可获得高的吞吐率和效率。在科学计算中，往往有大量不相关的数据进行同一种运算，这正适合于流水线特点。因此就出现了具有向量数据表示和相应向量指令的向量流水线处理机，一般称向量流水处理机为向量机 。</a:t>
            </a:r>
          </a:p>
        </p:txBody>
      </p:sp>
      <p:sp>
        <p:nvSpPr>
          <p:cNvPr id="4" name="Rectangle 2"/>
          <p:cNvSpPr txBox="1">
            <a:spLocks noChangeArrowheads="1"/>
          </p:cNvSpPr>
          <p:nvPr/>
        </p:nvSpPr>
        <p:spPr>
          <a:xfrm>
            <a:off x="642910" y="928670"/>
            <a:ext cx="7170738" cy="593725"/>
          </a:xfrm>
          <a:prstGeom prst="rect">
            <a:avLst/>
          </a:prstGeom>
          <a:noFill/>
          <a:ln/>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0" smtClean="0">
                <a:ln>
                  <a:noFill/>
                </a:ln>
                <a:solidFill>
                  <a:schemeClr val="hlink"/>
                </a:solidFill>
                <a:effectLst/>
                <a:uLnTx/>
                <a:uFillTx/>
                <a:latin typeface="+mj-lt"/>
                <a:ea typeface="+mj-ea"/>
                <a:cs typeface="+mj-cs"/>
              </a:rPr>
              <a:t>从标量到向量</a:t>
            </a:r>
            <a:endParaRPr kumimoji="0" lang="zh-CN" altLang="en-US" sz="3600" b="1" i="0" u="none" strike="noStrike" kern="1200" cap="none" spc="0" normalizeH="0" baseline="0" noProof="0" dirty="0">
              <a:ln>
                <a:noFill/>
              </a:ln>
              <a:solidFill>
                <a:schemeClr val="hlink"/>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5"/>
          <p:cNvSpPr>
            <a:spLocks noChangeArrowheads="1"/>
          </p:cNvSpPr>
          <p:nvPr/>
        </p:nvSpPr>
        <p:spPr bwMode="auto">
          <a:xfrm>
            <a:off x="457200" y="1219200"/>
            <a:ext cx="8458200" cy="4953000"/>
          </a:xfrm>
          <a:prstGeom prst="rect">
            <a:avLst/>
          </a:prstGeom>
          <a:noFill/>
          <a:ln w="9525">
            <a:noFill/>
            <a:miter lim="800000"/>
            <a:headEnd/>
            <a:tailEnd/>
          </a:ln>
          <a:effectLst/>
        </p:spPr>
        <p:txBody>
          <a:bodyPr/>
          <a:lstStyle/>
          <a:p>
            <a:pPr marL="342900" indent="-342900">
              <a:lnSpc>
                <a:spcPct val="110000"/>
              </a:lnSpc>
              <a:spcBef>
                <a:spcPct val="10000"/>
              </a:spcBef>
            </a:pPr>
            <a:r>
              <a:rPr lang="zh-CN" altLang="en-US" sz="2800" b="1" dirty="0">
                <a:solidFill>
                  <a:srgbClr val="FF0000"/>
                </a:solidFill>
                <a:latin typeface="宋体" pitchFamily="2" charset="-122"/>
              </a:rPr>
              <a:t>具有向量数据表示和向量指令系统的处理机</a:t>
            </a:r>
          </a:p>
          <a:p>
            <a:pPr marL="342900" indent="-342900">
              <a:lnSpc>
                <a:spcPct val="110000"/>
              </a:lnSpc>
              <a:spcBef>
                <a:spcPct val="10000"/>
              </a:spcBef>
            </a:pPr>
            <a:r>
              <a:rPr lang="zh-CN" altLang="en-US" sz="2800" b="1" dirty="0"/>
              <a:t>向量处理机是解决数值计算问题的一种高性能计算机</a:t>
            </a:r>
          </a:p>
          <a:p>
            <a:pPr marL="342900" indent="-342900">
              <a:lnSpc>
                <a:spcPct val="110000"/>
              </a:lnSpc>
              <a:spcBef>
                <a:spcPct val="10000"/>
              </a:spcBef>
            </a:pPr>
            <a:r>
              <a:rPr lang="zh-CN" altLang="en-US" sz="2800" b="1" dirty="0"/>
              <a:t>向量处理机属</a:t>
            </a:r>
            <a:r>
              <a:rPr lang="zh-CN" altLang="en-US" sz="2800" b="1" dirty="0">
                <a:solidFill>
                  <a:srgbClr val="FF0000"/>
                </a:solidFill>
              </a:rPr>
              <a:t>大型或巨型机</a:t>
            </a:r>
            <a:r>
              <a:rPr lang="zh-CN" altLang="en-US" sz="2800" b="1" dirty="0"/>
              <a:t>，也可以用微机加一台</a:t>
            </a:r>
            <a:r>
              <a:rPr lang="zh-CN" altLang="en-US" sz="2800" b="1" dirty="0">
                <a:solidFill>
                  <a:srgbClr val="FF0000"/>
                </a:solidFill>
              </a:rPr>
              <a:t>向量协处理器</a:t>
            </a:r>
            <a:r>
              <a:rPr lang="zh-CN" altLang="en-US" sz="2800" b="1" dirty="0"/>
              <a:t>组成</a:t>
            </a:r>
          </a:p>
          <a:p>
            <a:pPr marL="342900" indent="-342900">
              <a:lnSpc>
                <a:spcPct val="110000"/>
              </a:lnSpc>
              <a:spcBef>
                <a:spcPct val="10000"/>
              </a:spcBef>
            </a:pPr>
            <a:r>
              <a:rPr lang="zh-CN" altLang="en-US" sz="2800" b="1" dirty="0"/>
              <a:t>向量处理机一般都采用流水线结构，</a:t>
            </a:r>
            <a:r>
              <a:rPr lang="zh-CN" altLang="en-US" sz="2800" b="1" dirty="0">
                <a:solidFill>
                  <a:srgbClr val="FF0000"/>
                </a:solidFill>
              </a:rPr>
              <a:t>通常有有多条并行工作的流水线</a:t>
            </a:r>
          </a:p>
          <a:p>
            <a:pPr marL="342900" indent="-342900">
              <a:lnSpc>
                <a:spcPct val="110000"/>
              </a:lnSpc>
              <a:spcBef>
                <a:spcPct val="10000"/>
              </a:spcBef>
            </a:pPr>
            <a:r>
              <a:rPr lang="zh-CN" altLang="en-US" sz="2800" b="1" dirty="0"/>
              <a:t>必须把要解决的问题转化为向量运算，才能发挥向量处理机的效率</a:t>
            </a:r>
          </a:p>
        </p:txBody>
      </p:sp>
      <p:sp>
        <p:nvSpPr>
          <p:cNvPr id="3" name="Rectangle 14"/>
          <p:cNvSpPr>
            <a:spLocks noGrp="1" noChangeArrowheads="1"/>
          </p:cNvSpPr>
          <p:nvPr>
            <p:ph type="sldNum" sz="quarter" idx="4294967295"/>
          </p:nvPr>
        </p:nvSpPr>
        <p:spPr>
          <a:xfrm>
            <a:off x="7080250" y="6257948"/>
            <a:ext cx="1905000" cy="457200"/>
          </a:xfrm>
          <a:prstGeom prst="rect">
            <a:avLst/>
          </a:prstGeom>
        </p:spPr>
        <p:txBody>
          <a:bodyPr/>
          <a:lstStyle/>
          <a:p>
            <a:fld id="{AF0D55E7-603E-4916-8915-2407898643FE}" type="slidenum">
              <a:rPr lang="en-US" altLang="zh-CN"/>
              <a:pPr/>
              <a:t>4</a:t>
            </a:fld>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533400" y="1066800"/>
            <a:ext cx="8305800" cy="5334000"/>
          </a:xfrm>
          <a:prstGeom prst="rect">
            <a:avLst/>
          </a:prstGeom>
          <a:noFill/>
          <a:ln w="9525">
            <a:noFill/>
            <a:miter lim="800000"/>
            <a:headEnd/>
            <a:tailEnd/>
          </a:ln>
          <a:effectLst/>
        </p:spPr>
        <p:txBody>
          <a:bodyPr/>
          <a:lstStyle/>
          <a:p>
            <a:pPr marL="457200" indent="-457200">
              <a:spcBef>
                <a:spcPct val="20000"/>
              </a:spcBef>
            </a:pPr>
            <a:r>
              <a:rPr lang="zh-CN" altLang="en-US" sz="3200" dirty="0" smtClean="0">
                <a:solidFill>
                  <a:schemeClr val="tx2"/>
                </a:solidFill>
              </a:rPr>
              <a:t>一</a:t>
            </a:r>
            <a:r>
              <a:rPr lang="zh-CN" altLang="en-US" sz="3200" dirty="0">
                <a:solidFill>
                  <a:schemeClr val="tx2"/>
                </a:solidFill>
              </a:rPr>
              <a:t>个简单的</a:t>
            </a:r>
            <a:r>
              <a:rPr lang="en-US" altLang="zh-CN" sz="3200" dirty="0">
                <a:solidFill>
                  <a:schemeClr val="tx2"/>
                </a:solidFill>
              </a:rPr>
              <a:t>C</a:t>
            </a:r>
            <a:r>
              <a:rPr lang="zh-CN" altLang="en-US" sz="3200" dirty="0">
                <a:solidFill>
                  <a:schemeClr val="tx2"/>
                </a:solidFill>
              </a:rPr>
              <a:t>语言程序如下：</a:t>
            </a:r>
            <a:r>
              <a:rPr lang="zh-CN" altLang="en-US" sz="3200" dirty="0"/>
              <a:t/>
            </a:r>
            <a:br>
              <a:rPr lang="zh-CN" altLang="en-US" sz="3200" dirty="0"/>
            </a:br>
            <a:r>
              <a:rPr lang="zh-CN" altLang="en-US" sz="3200" dirty="0"/>
              <a:t>	</a:t>
            </a:r>
            <a:r>
              <a:rPr lang="en-US" altLang="zh-CN" sz="3200" dirty="0"/>
              <a:t>for (</a:t>
            </a:r>
            <a:r>
              <a:rPr lang="en-US" altLang="zh-CN" sz="3200" dirty="0" err="1"/>
              <a:t>i</a:t>
            </a:r>
            <a:r>
              <a:rPr lang="en-US" altLang="zh-CN" sz="3200" dirty="0"/>
              <a:t> = 10; </a:t>
            </a:r>
            <a:r>
              <a:rPr lang="en-US" altLang="zh-CN" sz="3200" dirty="0" err="1"/>
              <a:t>i</a:t>
            </a:r>
            <a:r>
              <a:rPr lang="en-US" altLang="zh-CN" sz="3200" dirty="0"/>
              <a:t> &lt;= 1010; </a:t>
            </a:r>
            <a:r>
              <a:rPr lang="en-US" altLang="zh-CN" sz="3200" dirty="0" err="1"/>
              <a:t>i</a:t>
            </a:r>
            <a:r>
              <a:rPr lang="en-US" altLang="zh-CN" sz="3200" dirty="0"/>
              <a:t>++)</a:t>
            </a:r>
            <a:br>
              <a:rPr lang="en-US" altLang="zh-CN" sz="3200" dirty="0"/>
            </a:br>
            <a:r>
              <a:rPr lang="en-US" altLang="zh-CN" sz="3200" dirty="0"/>
              <a:t>	    c[</a:t>
            </a:r>
            <a:r>
              <a:rPr lang="en-US" altLang="zh-CN" sz="3200" dirty="0" err="1"/>
              <a:t>i</a:t>
            </a:r>
            <a:r>
              <a:rPr lang="en-US" altLang="zh-CN" sz="3200" dirty="0"/>
              <a:t>] = a[</a:t>
            </a:r>
            <a:r>
              <a:rPr lang="en-US" altLang="zh-CN" sz="3200" dirty="0" err="1"/>
              <a:t>i</a:t>
            </a:r>
            <a:r>
              <a:rPr lang="en-US" altLang="zh-CN" sz="3200" dirty="0"/>
              <a:t>] + b[i+5] ;</a:t>
            </a:r>
          </a:p>
          <a:p>
            <a:pPr marL="457200" indent="-457200">
              <a:spcBef>
                <a:spcPct val="20000"/>
              </a:spcBef>
              <a:buFontTx/>
              <a:buChar char="•"/>
            </a:pPr>
            <a:r>
              <a:rPr lang="zh-CN" altLang="en-US" sz="3200" dirty="0">
                <a:solidFill>
                  <a:schemeClr val="tx2"/>
                </a:solidFill>
              </a:rPr>
              <a:t>在向量处理机上</a:t>
            </a:r>
            <a:r>
              <a:rPr lang="en-US" altLang="zh-CN" sz="3200" dirty="0">
                <a:solidFill>
                  <a:schemeClr val="tx2"/>
                </a:solidFill>
              </a:rPr>
              <a:t>, </a:t>
            </a:r>
            <a:r>
              <a:rPr lang="zh-CN" altLang="en-US" sz="3200" dirty="0">
                <a:solidFill>
                  <a:schemeClr val="tx2"/>
                </a:solidFill>
              </a:rPr>
              <a:t>可以只用一条指令：</a:t>
            </a:r>
            <a:r>
              <a:rPr lang="zh-CN" altLang="en-US" sz="3200" dirty="0"/>
              <a:t/>
            </a:r>
            <a:br>
              <a:rPr lang="zh-CN" altLang="en-US" sz="3200" dirty="0"/>
            </a:br>
            <a:r>
              <a:rPr lang="en-US" altLang="zh-CN" sz="3200" dirty="0">
                <a:solidFill>
                  <a:srgbClr val="FF0000"/>
                </a:solidFill>
              </a:rPr>
              <a:t>C(10:1010)=A(10:1010) + B(15 :1015)</a:t>
            </a:r>
            <a:br>
              <a:rPr lang="en-US" altLang="zh-CN" sz="3200" dirty="0">
                <a:solidFill>
                  <a:srgbClr val="FF0000"/>
                </a:solidFill>
              </a:rPr>
            </a:br>
            <a:r>
              <a:rPr lang="zh-CN" altLang="en-US" sz="3200" dirty="0"/>
              <a:t>一条向量指令可处理Ｎ个或Ｎ对操作数</a:t>
            </a:r>
          </a:p>
          <a:p>
            <a:pPr marL="457200" indent="-457200">
              <a:spcBef>
                <a:spcPct val="20000"/>
              </a:spcBef>
              <a:buFontTx/>
              <a:buChar char="•"/>
            </a:pPr>
            <a:r>
              <a:rPr lang="zh-CN" altLang="en-US" sz="3200" dirty="0">
                <a:solidFill>
                  <a:schemeClr val="tx2"/>
                </a:solidFill>
              </a:rPr>
              <a:t>在标量处理机上用</a:t>
            </a:r>
            <a:r>
              <a:rPr lang="en-US" altLang="zh-CN" sz="3200" dirty="0">
                <a:solidFill>
                  <a:schemeClr val="tx2"/>
                </a:solidFill>
              </a:rPr>
              <a:t>10</a:t>
            </a:r>
            <a:r>
              <a:rPr lang="zh-CN" altLang="en-US" sz="3200" dirty="0">
                <a:solidFill>
                  <a:schemeClr val="tx2"/>
                </a:solidFill>
              </a:rPr>
              <a:t>多条指令，</a:t>
            </a:r>
            <a:r>
              <a:rPr lang="zh-CN" altLang="en-US" sz="3200" dirty="0"/>
              <a:t>其中有</a:t>
            </a:r>
            <a:r>
              <a:rPr lang="en-US" altLang="zh-CN" sz="3200" dirty="0"/>
              <a:t>8</a:t>
            </a:r>
            <a:r>
              <a:rPr lang="zh-CN" altLang="en-US" sz="3200" dirty="0"/>
              <a:t>条指令要循环</a:t>
            </a:r>
            <a:r>
              <a:rPr lang="en-US" altLang="zh-CN" sz="3200" dirty="0"/>
              <a:t>1000</a:t>
            </a:r>
            <a:r>
              <a:rPr lang="zh-CN" altLang="en-US" sz="3200" dirty="0"/>
              <a:t>次。</a:t>
            </a:r>
          </a:p>
          <a:p>
            <a:pPr marL="457200" indent="-457200">
              <a:spcBef>
                <a:spcPct val="20000"/>
              </a:spcBef>
              <a:buFontTx/>
              <a:buChar char="•"/>
            </a:pPr>
            <a:r>
              <a:rPr lang="zh-CN" altLang="en-US" sz="3200" dirty="0"/>
              <a:t>采用多寄存器结构的两地址指令编写程序</a:t>
            </a:r>
          </a:p>
          <a:p>
            <a:pPr marL="457200" indent="-457200">
              <a:spcBef>
                <a:spcPct val="20000"/>
              </a:spcBef>
              <a:buFontTx/>
              <a:buChar char="•"/>
            </a:pPr>
            <a:r>
              <a:rPr lang="zh-CN" altLang="en-US" sz="3200" dirty="0"/>
              <a:t>存储器采用字节编址方式，字长为</a:t>
            </a:r>
            <a:r>
              <a:rPr lang="en-US" altLang="zh-CN" sz="3200" dirty="0"/>
              <a:t>32</a:t>
            </a:r>
            <a:r>
              <a:rPr lang="zh-CN" altLang="en-US" sz="3200" dirty="0"/>
              <a:t>位</a:t>
            </a:r>
          </a:p>
        </p:txBody>
      </p:sp>
      <p:sp>
        <p:nvSpPr>
          <p:cNvPr id="3" name="Rectangle 14"/>
          <p:cNvSpPr>
            <a:spLocks noGrp="1" noChangeArrowheads="1"/>
          </p:cNvSpPr>
          <p:nvPr>
            <p:ph type="sldNum" sz="quarter" idx="4294967295"/>
          </p:nvPr>
        </p:nvSpPr>
        <p:spPr>
          <a:xfrm>
            <a:off x="7080250" y="6232525"/>
            <a:ext cx="1905000" cy="457200"/>
          </a:xfrm>
          <a:prstGeom prst="rect">
            <a:avLst/>
          </a:prstGeom>
        </p:spPr>
        <p:txBody>
          <a:bodyPr/>
          <a:lstStyle/>
          <a:p>
            <a:fld id="{AF0D55E7-603E-4916-8915-2407898643FE}" type="slidenum">
              <a:rPr lang="en-US" altLang="zh-CN"/>
              <a:pPr/>
              <a:t>5</a:t>
            </a:fld>
            <a:endParaRPr lang="en-US" altLang="zh-CN" dirty="0"/>
          </a:p>
        </p:txBody>
      </p:sp>
    </p:spTree>
  </p:cSld>
  <p:clrMapOvr>
    <a:masterClrMapping/>
  </p:clrMapOvr>
  <p:transition advTm="217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304800" y="457200"/>
            <a:ext cx="8610600" cy="1828800"/>
          </a:xfrm>
        </p:spPr>
        <p:txBody>
          <a:bodyPr/>
          <a:lstStyle/>
          <a:p>
            <a:pPr marL="609600" indent="-609600">
              <a:lnSpc>
                <a:spcPct val="110000"/>
              </a:lnSpc>
              <a:spcBef>
                <a:spcPct val="0"/>
              </a:spcBef>
              <a:buFontTx/>
              <a:buNone/>
              <a:tabLst>
                <a:tab pos="1336675" algn="l"/>
              </a:tabLst>
            </a:pPr>
            <a:r>
              <a:rPr lang="zh-CN" altLang="en-US"/>
              <a:t>在一般标量处理机中需要如下指令序列来实现（</a:t>
            </a:r>
            <a:r>
              <a:rPr lang="en-US" altLang="zh-CN"/>
              <a:t>A</a:t>
            </a:r>
            <a:r>
              <a:rPr lang="zh-CN" altLang="en-US"/>
              <a:t>、</a:t>
            </a:r>
            <a:r>
              <a:rPr lang="en-US" altLang="zh-CN"/>
              <a:t>B</a:t>
            </a:r>
            <a:r>
              <a:rPr lang="zh-CN" altLang="en-US"/>
              <a:t>、</a:t>
            </a:r>
            <a:r>
              <a:rPr lang="en-US" altLang="zh-CN"/>
              <a:t>C</a:t>
            </a:r>
            <a:r>
              <a:rPr lang="zh-CN" altLang="en-US"/>
              <a:t>分别是向量</a:t>
            </a:r>
            <a:r>
              <a:rPr lang="en-US" altLang="zh-CN"/>
              <a:t>a</a:t>
            </a:r>
            <a:r>
              <a:rPr lang="zh-CN" altLang="en-US"/>
              <a:t>、</a:t>
            </a:r>
            <a:r>
              <a:rPr lang="en-US" altLang="zh-CN"/>
              <a:t>b</a:t>
            </a:r>
            <a:r>
              <a:rPr lang="zh-CN" altLang="en-US"/>
              <a:t>、</a:t>
            </a:r>
            <a:r>
              <a:rPr lang="en-US" altLang="zh-CN"/>
              <a:t>c</a:t>
            </a:r>
            <a:r>
              <a:rPr lang="zh-CN" altLang="en-US"/>
              <a:t>在内存中的起始地址）：</a:t>
            </a:r>
          </a:p>
        </p:txBody>
      </p:sp>
      <p:sp>
        <p:nvSpPr>
          <p:cNvPr id="9219" name="Text Box 3"/>
          <p:cNvSpPr txBox="1">
            <a:spLocks noChangeArrowheads="1"/>
          </p:cNvSpPr>
          <p:nvPr/>
        </p:nvSpPr>
        <p:spPr bwMode="auto">
          <a:xfrm>
            <a:off x="381000" y="2359025"/>
            <a:ext cx="8534400" cy="3848100"/>
          </a:xfrm>
          <a:prstGeom prst="rect">
            <a:avLst/>
          </a:prstGeom>
          <a:noFill/>
          <a:ln w="38100">
            <a:noFill/>
            <a:miter lim="800000"/>
            <a:headEnd/>
            <a:tailEnd/>
          </a:ln>
          <a:effectLst/>
        </p:spPr>
        <p:txBody>
          <a:bodyPr anchor="ctr">
            <a:spAutoFit/>
          </a:bodyPr>
          <a:lstStyle/>
          <a:p>
            <a:pPr eaLnBrk="0" hangingPunct="0">
              <a:lnSpc>
                <a:spcPct val="110000"/>
              </a:lnSpc>
              <a:tabLst>
                <a:tab pos="1620838" algn="l"/>
                <a:tab pos="2857500" algn="l"/>
                <a:tab pos="3711575" algn="l"/>
                <a:tab pos="4762500" algn="l"/>
              </a:tabLst>
            </a:pPr>
            <a:r>
              <a:rPr kumimoji="0" lang="en-US" altLang="zh-CN" sz="3200">
                <a:solidFill>
                  <a:schemeClr val="tx2"/>
                </a:solidFill>
              </a:rPr>
              <a:t>START:</a:t>
            </a:r>
            <a:r>
              <a:rPr kumimoji="0" lang="en-US" altLang="zh-CN" sz="3200"/>
              <a:t>	LOAD	R0,	ST    </a:t>
            </a:r>
            <a:r>
              <a:rPr kumimoji="0" lang="en-US" altLang="zh-CN" sz="3200">
                <a:solidFill>
                  <a:schemeClr val="tx2"/>
                </a:solidFill>
              </a:rPr>
              <a:t>;</a:t>
            </a:r>
            <a:r>
              <a:rPr kumimoji="0" lang="zh-CN" altLang="en-US" sz="3200">
                <a:solidFill>
                  <a:schemeClr val="tx2"/>
                </a:solidFill>
              </a:rPr>
              <a:t>读循环初值</a:t>
            </a:r>
            <a:r>
              <a:rPr kumimoji="0" lang="en-US" altLang="zh-CN" sz="3200">
                <a:solidFill>
                  <a:schemeClr val="tx2"/>
                </a:solidFill>
              </a:rPr>
              <a:t>10</a:t>
            </a:r>
          </a:p>
          <a:p>
            <a:pPr eaLnBrk="0" hangingPunct="0">
              <a:lnSpc>
                <a:spcPct val="110000"/>
              </a:lnSpc>
              <a:tabLst>
                <a:tab pos="1620838" algn="l"/>
                <a:tab pos="2857500" algn="l"/>
                <a:tab pos="3711575" algn="l"/>
                <a:tab pos="4762500" algn="l"/>
              </a:tabLst>
            </a:pPr>
            <a:r>
              <a:rPr kumimoji="0" lang="zh-CN" altLang="zh-CN" sz="3200"/>
              <a:t>	</a:t>
            </a:r>
            <a:r>
              <a:rPr kumimoji="0" lang="en-US" altLang="zh-CN" sz="3200"/>
              <a:t>LOAD	R1,	ED   </a:t>
            </a:r>
            <a:r>
              <a:rPr kumimoji="0" lang="en-US" altLang="zh-CN" sz="3200">
                <a:solidFill>
                  <a:schemeClr val="tx2"/>
                </a:solidFill>
              </a:rPr>
              <a:t>;</a:t>
            </a:r>
            <a:r>
              <a:rPr kumimoji="0" lang="zh-CN" altLang="en-US" sz="3200">
                <a:solidFill>
                  <a:schemeClr val="tx2"/>
                </a:solidFill>
              </a:rPr>
              <a:t>读循环终值</a:t>
            </a:r>
            <a:r>
              <a:rPr kumimoji="0" lang="en-US" altLang="zh-CN" sz="3200">
                <a:solidFill>
                  <a:schemeClr val="tx2"/>
                </a:solidFill>
              </a:rPr>
              <a:t>1010</a:t>
            </a:r>
            <a:endParaRPr kumimoji="0" lang="en-US" altLang="zh-CN" sz="3200"/>
          </a:p>
          <a:p>
            <a:pPr eaLnBrk="0" hangingPunct="0">
              <a:lnSpc>
                <a:spcPct val="110000"/>
              </a:lnSpc>
              <a:tabLst>
                <a:tab pos="1620838" algn="l"/>
                <a:tab pos="2857500" algn="l"/>
                <a:tab pos="3711575" algn="l"/>
                <a:tab pos="4762500" algn="l"/>
              </a:tabLst>
            </a:pPr>
            <a:r>
              <a:rPr kumimoji="0" lang="zh-CN" altLang="zh-CN" sz="3200"/>
              <a:t>	</a:t>
            </a:r>
            <a:r>
              <a:rPr kumimoji="0" lang="en-US" altLang="zh-CN" sz="3200"/>
              <a:t>LOAD	R2,	L      </a:t>
            </a:r>
            <a:r>
              <a:rPr kumimoji="0" lang="en-US" altLang="zh-CN" sz="3200">
                <a:solidFill>
                  <a:schemeClr val="tx2"/>
                </a:solidFill>
              </a:rPr>
              <a:t>;</a:t>
            </a:r>
            <a:r>
              <a:rPr kumimoji="0" lang="zh-CN" altLang="en-US" sz="3200">
                <a:solidFill>
                  <a:schemeClr val="tx2"/>
                </a:solidFill>
              </a:rPr>
              <a:t>读内存地址增量</a:t>
            </a:r>
            <a:r>
              <a:rPr kumimoji="0" lang="en-US" altLang="zh-CN" sz="3200">
                <a:solidFill>
                  <a:schemeClr val="tx2"/>
                </a:solidFill>
              </a:rPr>
              <a:t>4</a:t>
            </a:r>
          </a:p>
          <a:p>
            <a:pPr eaLnBrk="0" hangingPunct="0">
              <a:lnSpc>
                <a:spcPct val="110000"/>
              </a:lnSpc>
              <a:tabLst>
                <a:tab pos="1620838" algn="l"/>
                <a:tab pos="2857500" algn="l"/>
                <a:tab pos="3711575" algn="l"/>
                <a:tab pos="4762500" algn="l"/>
              </a:tabLst>
            </a:pPr>
            <a:r>
              <a:rPr kumimoji="0" lang="zh-CN" altLang="zh-CN" sz="3200"/>
              <a:t>	</a:t>
            </a:r>
            <a:r>
              <a:rPr kumimoji="0" lang="en-US" altLang="zh-CN" sz="3200"/>
              <a:t>MOVE	R3,	R2</a:t>
            </a:r>
          </a:p>
          <a:p>
            <a:pPr eaLnBrk="0" hangingPunct="0">
              <a:lnSpc>
                <a:spcPct val="110000"/>
              </a:lnSpc>
              <a:tabLst>
                <a:tab pos="1620838" algn="l"/>
                <a:tab pos="2857500" algn="l"/>
                <a:tab pos="3711575" algn="l"/>
                <a:tab pos="4762500" algn="l"/>
              </a:tabLst>
            </a:pPr>
            <a:r>
              <a:rPr kumimoji="0" lang="en-US" altLang="zh-CN" sz="3200"/>
              <a:t>	MUL	R3,	R0    </a:t>
            </a:r>
            <a:r>
              <a:rPr kumimoji="0" lang="en-US" altLang="zh-CN" sz="3200">
                <a:solidFill>
                  <a:schemeClr val="tx2"/>
                </a:solidFill>
              </a:rPr>
              <a:t>;</a:t>
            </a:r>
            <a:r>
              <a:rPr kumimoji="0" lang="zh-CN" altLang="en-US" sz="3200">
                <a:solidFill>
                  <a:schemeClr val="tx2"/>
                </a:solidFill>
              </a:rPr>
              <a:t>计算向量偏移量</a:t>
            </a:r>
            <a:r>
              <a:rPr kumimoji="0" lang="en-US" altLang="zh-CN" sz="3200">
                <a:solidFill>
                  <a:schemeClr val="tx2"/>
                </a:solidFill>
              </a:rPr>
              <a:t>,</a:t>
            </a:r>
          </a:p>
          <a:p>
            <a:pPr eaLnBrk="0" hangingPunct="0">
              <a:lnSpc>
                <a:spcPct val="110000"/>
              </a:lnSpc>
              <a:tabLst>
                <a:tab pos="1620838" algn="l"/>
                <a:tab pos="2857500" algn="l"/>
                <a:tab pos="3711575" algn="l"/>
                <a:tab pos="4762500" algn="l"/>
              </a:tabLst>
            </a:pPr>
            <a:r>
              <a:rPr kumimoji="0" lang="en-US" altLang="zh-CN" sz="3200">
                <a:solidFill>
                  <a:schemeClr val="tx2"/>
                </a:solidFill>
              </a:rPr>
              <a:t>                                             ;</a:t>
            </a:r>
            <a:r>
              <a:rPr kumimoji="0" lang="zh-CN" altLang="en-US" sz="3200">
                <a:solidFill>
                  <a:schemeClr val="tx2"/>
                </a:solidFill>
              </a:rPr>
              <a:t>初始值为</a:t>
            </a:r>
            <a:r>
              <a:rPr kumimoji="0" lang="en-US" altLang="zh-CN" sz="3200">
                <a:solidFill>
                  <a:schemeClr val="tx2"/>
                </a:solidFill>
              </a:rPr>
              <a:t>40</a:t>
            </a:r>
          </a:p>
          <a:p>
            <a:pPr eaLnBrk="0" hangingPunct="0">
              <a:lnSpc>
                <a:spcPct val="110000"/>
              </a:lnSpc>
              <a:tabLst>
                <a:tab pos="1620838" algn="l"/>
                <a:tab pos="2857500" algn="l"/>
                <a:tab pos="3711575" algn="l"/>
                <a:tab pos="4762500" algn="l"/>
              </a:tabLst>
            </a:pPr>
            <a:r>
              <a:rPr kumimoji="0" lang="en-US" altLang="zh-CN" sz="3200">
                <a:solidFill>
                  <a:schemeClr val="tx2"/>
                </a:solidFill>
              </a:rPr>
              <a:t>LOOP:</a:t>
            </a:r>
            <a:r>
              <a:rPr kumimoji="0" lang="en-US" altLang="zh-CN" sz="3200"/>
              <a:t>	LOAD	R4,A(R3) </a:t>
            </a:r>
            <a:r>
              <a:rPr kumimoji="0" lang="en-US" altLang="zh-CN" sz="3200">
                <a:solidFill>
                  <a:schemeClr val="tx2"/>
                </a:solidFill>
              </a:rPr>
              <a:t>;</a:t>
            </a:r>
            <a:r>
              <a:rPr kumimoji="0" lang="zh-CN" altLang="en-US" sz="3200">
                <a:solidFill>
                  <a:schemeClr val="tx2"/>
                </a:solidFill>
              </a:rPr>
              <a:t>读</a:t>
            </a:r>
            <a:r>
              <a:rPr kumimoji="0" lang="en-US" altLang="zh-CN" sz="3200">
                <a:solidFill>
                  <a:schemeClr val="tx2"/>
                </a:solidFill>
              </a:rPr>
              <a:t>A</a:t>
            </a:r>
            <a:r>
              <a:rPr kumimoji="0" lang="zh-CN" altLang="en-US" sz="3200">
                <a:solidFill>
                  <a:schemeClr val="tx2"/>
                </a:solidFill>
              </a:rPr>
              <a:t>向量的一个元素</a:t>
            </a:r>
            <a:endParaRPr kumimoji="0" lang="zh-CN" altLang="zh-CN" sz="3200">
              <a:solidFill>
                <a:schemeClr val="tx2"/>
              </a:solidFill>
            </a:endParaRPr>
          </a:p>
        </p:txBody>
      </p:sp>
      <p:sp>
        <p:nvSpPr>
          <p:cNvPr id="4" name="Rectangle 14"/>
          <p:cNvSpPr>
            <a:spLocks noGrp="1" noChangeArrowheads="1"/>
          </p:cNvSpPr>
          <p:nvPr>
            <p:ph type="sldNum" sz="quarter" idx="4294967295"/>
          </p:nvPr>
        </p:nvSpPr>
        <p:spPr>
          <a:xfrm>
            <a:off x="7080250" y="6232525"/>
            <a:ext cx="1905000" cy="457200"/>
          </a:xfrm>
          <a:prstGeom prst="rect">
            <a:avLst/>
          </a:prstGeom>
        </p:spPr>
        <p:txBody>
          <a:bodyPr/>
          <a:lstStyle/>
          <a:p>
            <a:fld id="{AF0D55E7-603E-4916-8915-2407898643FE}" type="slidenum">
              <a:rPr lang="en-US" altLang="zh-CN"/>
              <a:pPr/>
              <a:t>6</a:t>
            </a:fld>
            <a:endParaRPr lang="en-US" altLang="zh-CN" dirty="0"/>
          </a:p>
        </p:txBody>
      </p:sp>
    </p:spTree>
  </p:cSld>
  <p:clrMapOvr>
    <a:masterClrMapping/>
  </p:clrMapOvr>
  <p:transition advTm="329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04800" y="336550"/>
            <a:ext cx="8686800" cy="5940425"/>
          </a:xfrm>
          <a:prstGeom prst="rect">
            <a:avLst/>
          </a:prstGeom>
          <a:noFill/>
          <a:ln w="38100">
            <a:noFill/>
            <a:miter lim="800000"/>
            <a:headEnd/>
            <a:tailEnd/>
          </a:ln>
          <a:effectLst/>
        </p:spPr>
        <p:txBody>
          <a:bodyPr anchor="ctr">
            <a:spAutoFit/>
          </a:bodyPr>
          <a:lstStyle/>
          <a:p>
            <a:pPr eaLnBrk="0" hangingPunct="0">
              <a:tabLst>
                <a:tab pos="1050925" algn="l"/>
                <a:tab pos="2473325" algn="l"/>
                <a:tab pos="3711575" algn="l"/>
                <a:tab pos="4762500" algn="l"/>
              </a:tabLst>
            </a:pPr>
            <a:r>
              <a:rPr kumimoji="0" lang="en-US" altLang="zh-CN" sz="2800"/>
              <a:t>        </a:t>
            </a:r>
            <a:r>
              <a:rPr kumimoji="0" lang="en-US" altLang="zh-CN" sz="3200"/>
              <a:t>LOAD	R5, B(R3)  </a:t>
            </a:r>
            <a:r>
              <a:rPr kumimoji="0" lang="en-US" altLang="zh-CN" sz="3200">
                <a:solidFill>
                  <a:schemeClr val="tx2"/>
                </a:solidFill>
              </a:rPr>
              <a:t>;</a:t>
            </a:r>
            <a:r>
              <a:rPr kumimoji="0" lang="zh-CN" altLang="en-US" sz="3200">
                <a:solidFill>
                  <a:schemeClr val="tx2"/>
                </a:solidFill>
              </a:rPr>
              <a:t>读</a:t>
            </a:r>
            <a:r>
              <a:rPr kumimoji="0" lang="en-US" altLang="zh-CN" sz="3200">
                <a:solidFill>
                  <a:schemeClr val="tx2"/>
                </a:solidFill>
              </a:rPr>
              <a:t>B</a:t>
            </a:r>
            <a:r>
              <a:rPr kumimoji="0" lang="zh-CN" altLang="en-US" sz="3200">
                <a:solidFill>
                  <a:schemeClr val="tx2"/>
                </a:solidFill>
              </a:rPr>
              <a:t>向量的一个元素</a:t>
            </a:r>
          </a:p>
          <a:p>
            <a:pPr eaLnBrk="0" hangingPunct="0">
              <a:tabLst>
                <a:tab pos="1050925" algn="l"/>
                <a:tab pos="2473325" algn="l"/>
                <a:tab pos="3711575" algn="l"/>
                <a:tab pos="4762500" algn="l"/>
              </a:tabLst>
            </a:pPr>
            <a:r>
              <a:rPr kumimoji="0" lang="zh-CN" altLang="en-US" sz="3200"/>
              <a:t>       </a:t>
            </a:r>
            <a:r>
              <a:rPr kumimoji="0" lang="en-US" altLang="zh-CN" sz="3200"/>
              <a:t>ADD	R4, R5       ;</a:t>
            </a:r>
            <a:r>
              <a:rPr kumimoji="0" lang="zh-CN" altLang="en-US" sz="3200"/>
              <a:t>加一个元素</a:t>
            </a:r>
          </a:p>
          <a:p>
            <a:pPr eaLnBrk="0" hangingPunct="0">
              <a:tabLst>
                <a:tab pos="1050925" algn="l"/>
                <a:tab pos="2473325" algn="l"/>
                <a:tab pos="3711575" algn="l"/>
                <a:tab pos="4762500" algn="l"/>
              </a:tabLst>
            </a:pPr>
            <a:r>
              <a:rPr kumimoji="0" lang="zh-CN" altLang="en-US" sz="3200"/>
              <a:t>       </a:t>
            </a:r>
            <a:r>
              <a:rPr kumimoji="0" lang="en-US" altLang="zh-CN" sz="3200"/>
              <a:t>STORE	R4, C(R3)  </a:t>
            </a:r>
            <a:r>
              <a:rPr kumimoji="0" lang="en-US" altLang="zh-CN" sz="3200">
                <a:solidFill>
                  <a:schemeClr val="tx2"/>
                </a:solidFill>
              </a:rPr>
              <a:t>;</a:t>
            </a:r>
            <a:r>
              <a:rPr kumimoji="0" lang="zh-CN" altLang="en-US" sz="3200">
                <a:solidFill>
                  <a:schemeClr val="tx2"/>
                </a:solidFill>
              </a:rPr>
              <a:t>写</a:t>
            </a:r>
            <a:r>
              <a:rPr kumimoji="0" lang="en-US" altLang="zh-CN" sz="3200">
                <a:solidFill>
                  <a:schemeClr val="tx2"/>
                </a:solidFill>
              </a:rPr>
              <a:t>C</a:t>
            </a:r>
            <a:r>
              <a:rPr kumimoji="0" lang="zh-CN" altLang="en-US" sz="3200">
                <a:solidFill>
                  <a:schemeClr val="tx2"/>
                </a:solidFill>
              </a:rPr>
              <a:t>向量的一个元素</a:t>
            </a:r>
            <a:endParaRPr kumimoji="0" lang="zh-CN" altLang="en-US" sz="3200"/>
          </a:p>
          <a:p>
            <a:pPr eaLnBrk="0" hangingPunct="0">
              <a:tabLst>
                <a:tab pos="1050925" algn="l"/>
                <a:tab pos="2473325" algn="l"/>
                <a:tab pos="3711575" algn="l"/>
                <a:tab pos="4762500" algn="l"/>
              </a:tabLst>
            </a:pPr>
            <a:r>
              <a:rPr kumimoji="0" lang="zh-CN" altLang="en-US" sz="3200"/>
              <a:t>       </a:t>
            </a:r>
            <a:r>
              <a:rPr kumimoji="0" lang="en-US" altLang="zh-CN" sz="3200"/>
              <a:t>ADD	R3, R2	      </a:t>
            </a:r>
            <a:r>
              <a:rPr kumimoji="0" lang="en-US" altLang="zh-CN" sz="3200">
                <a:solidFill>
                  <a:schemeClr val="tx2"/>
                </a:solidFill>
              </a:rPr>
              <a:t>;</a:t>
            </a:r>
            <a:r>
              <a:rPr kumimoji="0" lang="zh-CN" altLang="en-US" sz="3200">
                <a:solidFill>
                  <a:schemeClr val="tx2"/>
                </a:solidFill>
              </a:rPr>
              <a:t>改变向量偏移量</a:t>
            </a:r>
            <a:endParaRPr kumimoji="0" lang="zh-CN" altLang="en-US" sz="3200"/>
          </a:p>
          <a:p>
            <a:pPr eaLnBrk="0" hangingPunct="0">
              <a:tabLst>
                <a:tab pos="1050925" algn="l"/>
                <a:tab pos="2473325" algn="l"/>
                <a:tab pos="3711575" algn="l"/>
                <a:tab pos="4762500" algn="l"/>
              </a:tabLst>
            </a:pPr>
            <a:r>
              <a:rPr kumimoji="0" lang="zh-CN" altLang="en-US" sz="3200"/>
              <a:t>       </a:t>
            </a:r>
            <a:r>
              <a:rPr kumimoji="0" lang="en-US" altLang="zh-CN" sz="3200"/>
              <a:t>INC	R0	      </a:t>
            </a:r>
            <a:r>
              <a:rPr kumimoji="0" lang="en-US" altLang="zh-CN" sz="3200">
                <a:solidFill>
                  <a:schemeClr val="tx2"/>
                </a:solidFill>
              </a:rPr>
              <a:t>;</a:t>
            </a:r>
            <a:r>
              <a:rPr kumimoji="0" lang="zh-CN" altLang="en-US" sz="3200">
                <a:solidFill>
                  <a:schemeClr val="tx2"/>
                </a:solidFill>
              </a:rPr>
              <a:t>循环次数增</a:t>
            </a:r>
            <a:r>
              <a:rPr kumimoji="0" lang="en-US" altLang="zh-CN" sz="3200">
                <a:solidFill>
                  <a:schemeClr val="tx2"/>
                </a:solidFill>
              </a:rPr>
              <a:t>1</a:t>
            </a:r>
            <a:endParaRPr kumimoji="0" lang="en-US" altLang="zh-CN" sz="3200"/>
          </a:p>
          <a:p>
            <a:pPr eaLnBrk="0" hangingPunct="0">
              <a:tabLst>
                <a:tab pos="1050925" algn="l"/>
                <a:tab pos="2473325" algn="l"/>
                <a:tab pos="3711575" algn="l"/>
                <a:tab pos="4762500" algn="l"/>
              </a:tabLst>
            </a:pPr>
            <a:r>
              <a:rPr kumimoji="0" lang="en-US" altLang="zh-CN" sz="3200"/>
              <a:t>       CMP	R0, R1	      </a:t>
            </a:r>
            <a:r>
              <a:rPr kumimoji="0" lang="en-US" altLang="zh-CN" sz="3200">
                <a:solidFill>
                  <a:schemeClr val="tx2"/>
                </a:solidFill>
              </a:rPr>
              <a:t>;</a:t>
            </a:r>
            <a:r>
              <a:rPr kumimoji="0" lang="zh-CN" altLang="en-US" sz="3200">
                <a:solidFill>
                  <a:schemeClr val="tx2"/>
                </a:solidFill>
              </a:rPr>
              <a:t>循环是否结束</a:t>
            </a:r>
          </a:p>
          <a:p>
            <a:pPr eaLnBrk="0" hangingPunct="0">
              <a:tabLst>
                <a:tab pos="1050925" algn="l"/>
                <a:tab pos="2473325" algn="l"/>
                <a:tab pos="3711575" algn="l"/>
                <a:tab pos="4762500" algn="l"/>
              </a:tabLst>
            </a:pPr>
            <a:r>
              <a:rPr kumimoji="0" lang="zh-CN" altLang="en-US" sz="3200"/>
              <a:t>       </a:t>
            </a:r>
            <a:r>
              <a:rPr kumimoji="0" lang="en-US" altLang="zh-CN" sz="3200"/>
              <a:t>BLE	LOOP	      </a:t>
            </a:r>
            <a:r>
              <a:rPr kumimoji="0" lang="en-US" altLang="zh-CN" sz="3200">
                <a:solidFill>
                  <a:schemeClr val="tx2"/>
                </a:solidFill>
              </a:rPr>
              <a:t>;</a:t>
            </a:r>
            <a:r>
              <a:rPr kumimoji="0" lang="zh-CN" altLang="en-US" sz="3200">
                <a:solidFill>
                  <a:schemeClr val="tx2"/>
                </a:solidFill>
              </a:rPr>
              <a:t>循环未结束转</a:t>
            </a:r>
            <a:r>
              <a:rPr kumimoji="0" lang="en-US" altLang="zh-CN" sz="3200">
                <a:solidFill>
                  <a:schemeClr val="tx2"/>
                </a:solidFill>
              </a:rPr>
              <a:t>LOOP,				      ;</a:t>
            </a:r>
            <a:r>
              <a:rPr kumimoji="0" lang="zh-CN" altLang="en-US" sz="3200">
                <a:solidFill>
                  <a:schemeClr val="tx2"/>
                </a:solidFill>
              </a:rPr>
              <a:t>否则继续</a:t>
            </a:r>
          </a:p>
          <a:p>
            <a:pPr eaLnBrk="0" hangingPunct="0">
              <a:tabLst>
                <a:tab pos="1050925" algn="l"/>
                <a:tab pos="2473325" algn="l"/>
                <a:tab pos="3711575" algn="l"/>
                <a:tab pos="4762500" algn="l"/>
              </a:tabLst>
            </a:pPr>
            <a:r>
              <a:rPr kumimoji="0" lang="zh-CN" altLang="en-US" sz="3200"/>
              <a:t>       </a:t>
            </a:r>
            <a:r>
              <a:rPr kumimoji="0" lang="en-US" altLang="zh-CN" sz="3200"/>
              <a:t>HALT                         ;</a:t>
            </a:r>
            <a:r>
              <a:rPr kumimoji="0" lang="zh-CN" altLang="en-US" sz="3200"/>
              <a:t>停机</a:t>
            </a:r>
          </a:p>
          <a:p>
            <a:pPr eaLnBrk="0" hangingPunct="0">
              <a:tabLst>
                <a:tab pos="1050925" algn="l"/>
                <a:tab pos="2473325" algn="l"/>
                <a:tab pos="3711575" algn="l"/>
                <a:tab pos="4762500" algn="l"/>
              </a:tabLst>
            </a:pPr>
            <a:r>
              <a:rPr kumimoji="0" lang="en-US" altLang="zh-CN" sz="3200">
                <a:solidFill>
                  <a:schemeClr val="tx2"/>
                </a:solidFill>
              </a:rPr>
              <a:t>ST: </a:t>
            </a:r>
            <a:r>
              <a:rPr kumimoji="0" lang="en-US" altLang="zh-CN" sz="3200"/>
              <a:t>10		      </a:t>
            </a:r>
            <a:r>
              <a:rPr kumimoji="0" lang="en-US" altLang="zh-CN" sz="3200">
                <a:solidFill>
                  <a:schemeClr val="tx2"/>
                </a:solidFill>
              </a:rPr>
              <a:t>;</a:t>
            </a:r>
            <a:r>
              <a:rPr kumimoji="0" lang="zh-CN" altLang="en-US" sz="3200">
                <a:solidFill>
                  <a:schemeClr val="tx2"/>
                </a:solidFill>
              </a:rPr>
              <a:t>循环初值</a:t>
            </a:r>
          </a:p>
          <a:p>
            <a:pPr eaLnBrk="0" hangingPunct="0">
              <a:tabLst>
                <a:tab pos="1050925" algn="l"/>
                <a:tab pos="2473325" algn="l"/>
                <a:tab pos="3711575" algn="l"/>
                <a:tab pos="4762500" algn="l"/>
              </a:tabLst>
            </a:pPr>
            <a:r>
              <a:rPr kumimoji="0" lang="en-US" altLang="zh-CN" sz="3200">
                <a:solidFill>
                  <a:schemeClr val="tx2"/>
                </a:solidFill>
              </a:rPr>
              <a:t>ED: </a:t>
            </a:r>
            <a:r>
              <a:rPr kumimoji="0" lang="en-US" altLang="zh-CN" sz="3200"/>
              <a:t>1010		      </a:t>
            </a:r>
            <a:r>
              <a:rPr kumimoji="0" lang="en-US" altLang="zh-CN" sz="3200">
                <a:solidFill>
                  <a:schemeClr val="tx2"/>
                </a:solidFill>
              </a:rPr>
              <a:t>;</a:t>
            </a:r>
            <a:r>
              <a:rPr kumimoji="0" lang="zh-CN" altLang="en-US" sz="3200">
                <a:solidFill>
                  <a:schemeClr val="tx2"/>
                </a:solidFill>
              </a:rPr>
              <a:t>循环终值</a:t>
            </a:r>
          </a:p>
          <a:p>
            <a:pPr eaLnBrk="0" hangingPunct="0">
              <a:tabLst>
                <a:tab pos="1050925" algn="l"/>
                <a:tab pos="2473325" algn="l"/>
                <a:tab pos="3711575" algn="l"/>
                <a:tab pos="4762500" algn="l"/>
              </a:tabLst>
            </a:pPr>
            <a:r>
              <a:rPr kumimoji="0" lang="en-US" altLang="zh-CN" sz="3200">
                <a:solidFill>
                  <a:schemeClr val="tx2"/>
                </a:solidFill>
              </a:rPr>
              <a:t>L:</a:t>
            </a:r>
            <a:r>
              <a:rPr kumimoji="0" lang="en-US" altLang="zh-CN" sz="3200"/>
              <a:t>    4	  	                  </a:t>
            </a:r>
            <a:r>
              <a:rPr kumimoji="0" lang="en-US" altLang="zh-CN" sz="3200">
                <a:solidFill>
                  <a:schemeClr val="tx2"/>
                </a:solidFill>
              </a:rPr>
              <a:t>;</a:t>
            </a:r>
            <a:r>
              <a:rPr kumimoji="0" lang="zh-CN" altLang="en-US" sz="3200">
                <a:solidFill>
                  <a:schemeClr val="tx2"/>
                </a:solidFill>
              </a:rPr>
              <a:t>内存地址增量</a:t>
            </a:r>
            <a:endParaRPr kumimoji="0" lang="zh-CN" altLang="zh-CN" sz="3200">
              <a:solidFill>
                <a:schemeClr val="tx2"/>
              </a:solidFill>
            </a:endParaRPr>
          </a:p>
        </p:txBody>
      </p:sp>
      <p:sp>
        <p:nvSpPr>
          <p:cNvPr id="3" name="Rectangle 14"/>
          <p:cNvSpPr>
            <a:spLocks noGrp="1" noChangeArrowheads="1"/>
          </p:cNvSpPr>
          <p:nvPr>
            <p:ph type="sldNum" sz="quarter" idx="4294967295"/>
          </p:nvPr>
        </p:nvSpPr>
        <p:spPr>
          <a:xfrm>
            <a:off x="7080250" y="6232525"/>
            <a:ext cx="1905000" cy="457200"/>
          </a:xfrm>
          <a:prstGeom prst="rect">
            <a:avLst/>
          </a:prstGeom>
        </p:spPr>
        <p:txBody>
          <a:bodyPr/>
          <a:lstStyle/>
          <a:p>
            <a:fld id="{AF0D55E7-603E-4916-8915-2407898643FE}" type="slidenum">
              <a:rPr lang="en-US" altLang="zh-CN"/>
              <a:pPr/>
              <a:t>7</a:t>
            </a:fld>
            <a:endParaRPr lang="en-US" altLang="zh-CN" dirty="0"/>
          </a:p>
        </p:txBody>
      </p:sp>
    </p:spTree>
  </p:cSld>
  <p:clrMapOvr>
    <a:masterClrMapping/>
  </p:clrMapOvr>
  <p:transition advTm="329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685800" y="1066800"/>
            <a:ext cx="7931150" cy="2209800"/>
          </a:xfrm>
        </p:spPr>
        <p:txBody>
          <a:bodyPr/>
          <a:lstStyle/>
          <a:p>
            <a:pPr>
              <a:spcBef>
                <a:spcPct val="0"/>
              </a:spcBef>
              <a:spcAft>
                <a:spcPct val="20000"/>
              </a:spcAft>
              <a:buFontTx/>
              <a:buNone/>
            </a:pPr>
            <a:r>
              <a:rPr lang="zh-CN" altLang="en-US" b="1">
                <a:solidFill>
                  <a:srgbClr val="0000FF"/>
                </a:solidFill>
              </a:rPr>
              <a:t>三个参数表示一个等间距向量：</a:t>
            </a:r>
          </a:p>
          <a:p>
            <a:pPr algn="just">
              <a:spcBef>
                <a:spcPct val="0"/>
              </a:spcBef>
              <a:buFontTx/>
              <a:buNone/>
            </a:pPr>
            <a:r>
              <a:rPr lang="zh-CN" altLang="en-US"/>
              <a:t>	</a:t>
            </a:r>
            <a:r>
              <a:rPr lang="zh-CN" altLang="en-US" b="1"/>
              <a:t>向量起始地址：</a:t>
            </a:r>
            <a:r>
              <a:rPr lang="en-US" altLang="zh-CN" b="1"/>
              <a:t>A</a:t>
            </a:r>
          </a:p>
          <a:p>
            <a:pPr algn="just">
              <a:spcBef>
                <a:spcPct val="0"/>
              </a:spcBef>
              <a:buFontTx/>
              <a:buNone/>
            </a:pPr>
            <a:r>
              <a:rPr lang="en-US" altLang="zh-CN" b="1"/>
              <a:t>	</a:t>
            </a:r>
            <a:r>
              <a:rPr lang="zh-CN" altLang="en-US" b="1"/>
              <a:t>向量长度：</a:t>
            </a:r>
            <a:r>
              <a:rPr lang="en-US" altLang="zh-CN" b="1"/>
              <a:t>L</a:t>
            </a:r>
          </a:p>
          <a:p>
            <a:pPr algn="just">
              <a:spcBef>
                <a:spcPct val="0"/>
              </a:spcBef>
              <a:buFontTx/>
              <a:buNone/>
            </a:pPr>
            <a:r>
              <a:rPr lang="en-US" altLang="zh-CN" b="1"/>
              <a:t>	</a:t>
            </a:r>
            <a:r>
              <a:rPr lang="zh-CN" altLang="en-US" b="1"/>
              <a:t>向量间距：</a:t>
            </a:r>
            <a:r>
              <a:rPr lang="en-US" altLang="zh-CN" b="1"/>
              <a:t>f</a:t>
            </a:r>
          </a:p>
        </p:txBody>
      </p:sp>
      <p:graphicFrame>
        <p:nvGraphicFramePr>
          <p:cNvPr id="11267" name="Object 3"/>
          <p:cNvGraphicFramePr>
            <a:graphicFrameLocks noChangeAspect="1"/>
          </p:cNvGraphicFramePr>
          <p:nvPr/>
        </p:nvGraphicFramePr>
        <p:xfrm>
          <a:off x="1143000" y="3352800"/>
          <a:ext cx="5638800" cy="3009900"/>
        </p:xfrm>
        <a:graphic>
          <a:graphicData uri="http://schemas.openxmlformats.org/presentationml/2006/ole">
            <p:oleObj spid="_x0000_s1026" name="Document" r:id="rId3" imgW="2629440" imgH="1442160" progId="Word.Document.8">
              <p:embed/>
            </p:oleObj>
          </a:graphicData>
        </a:graphic>
      </p:graphicFrame>
      <p:sp>
        <p:nvSpPr>
          <p:cNvPr id="4" name="Rectangle 14"/>
          <p:cNvSpPr>
            <a:spLocks noGrp="1" noChangeArrowheads="1"/>
          </p:cNvSpPr>
          <p:nvPr>
            <p:ph type="sldNum" sz="quarter" idx="4294967295"/>
          </p:nvPr>
        </p:nvSpPr>
        <p:spPr>
          <a:xfrm>
            <a:off x="7080250" y="6232525"/>
            <a:ext cx="1905000" cy="457200"/>
          </a:xfrm>
          <a:prstGeom prst="rect">
            <a:avLst/>
          </a:prstGeom>
        </p:spPr>
        <p:txBody>
          <a:bodyPr/>
          <a:lstStyle/>
          <a:p>
            <a:fld id="{AF0D55E7-603E-4916-8915-2407898643FE}" type="slidenum">
              <a:rPr lang="en-US" altLang="zh-CN"/>
              <a:pPr/>
              <a:t>8</a:t>
            </a:fld>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228600" y="304800"/>
            <a:ext cx="8686800" cy="6172200"/>
          </a:xfrm>
        </p:spPr>
        <p:txBody>
          <a:bodyPr>
            <a:normAutofit lnSpcReduction="10000"/>
          </a:bodyPr>
          <a:lstStyle/>
          <a:p>
            <a:pPr algn="just">
              <a:lnSpc>
                <a:spcPct val="105000"/>
              </a:lnSpc>
              <a:spcBef>
                <a:spcPct val="0"/>
              </a:spcBef>
              <a:buFontTx/>
              <a:buNone/>
            </a:pPr>
            <a:r>
              <a:rPr lang="zh-CN" altLang="en-US" b="1"/>
              <a:t>例如：</a:t>
            </a:r>
            <a:r>
              <a:rPr lang="zh-CN" altLang="en-US"/>
              <a:t>我国研制的银河向量机，有</a:t>
            </a:r>
            <a:r>
              <a:rPr lang="en-US" altLang="zh-CN"/>
              <a:t>8</a:t>
            </a:r>
            <a:r>
              <a:rPr lang="zh-CN" altLang="en-US"/>
              <a:t>个向量寄存器</a:t>
            </a:r>
            <a:r>
              <a:rPr lang="en-US" altLang="zh-CN"/>
              <a:t>V0</a:t>
            </a:r>
            <a:r>
              <a:rPr lang="zh-CN" altLang="en-US"/>
              <a:t>～</a:t>
            </a:r>
            <a:r>
              <a:rPr lang="en-US" altLang="zh-CN"/>
              <a:t>V7</a:t>
            </a:r>
            <a:r>
              <a:rPr lang="zh-CN" altLang="en-US"/>
              <a:t>，每个向量寄存器由</a:t>
            </a:r>
            <a:r>
              <a:rPr lang="en-US" altLang="zh-CN"/>
              <a:t>64</a:t>
            </a:r>
            <a:r>
              <a:rPr lang="zh-CN" altLang="en-US"/>
              <a:t>个</a:t>
            </a:r>
            <a:r>
              <a:rPr lang="en-US" altLang="zh-CN"/>
              <a:t>64</a:t>
            </a:r>
            <a:r>
              <a:rPr lang="zh-CN" altLang="en-US"/>
              <a:t>位的寄存器组成，存储器字长</a:t>
            </a:r>
            <a:r>
              <a:rPr lang="en-US" altLang="zh-CN"/>
              <a:t>64</a:t>
            </a:r>
            <a:r>
              <a:rPr lang="zh-CN" altLang="en-US"/>
              <a:t>位，采用字节编址方式，则连续向量的间距为 </a:t>
            </a:r>
            <a:r>
              <a:rPr lang="en-US" altLang="zh-CN"/>
              <a:t>f=8</a:t>
            </a:r>
            <a:r>
              <a:rPr lang="zh-CN" altLang="en-US"/>
              <a:t>。向量指令采用三地址形式：</a:t>
            </a:r>
          </a:p>
          <a:p>
            <a:pPr>
              <a:spcBef>
                <a:spcPct val="40000"/>
              </a:spcBef>
              <a:buFontTx/>
              <a:buNone/>
            </a:pPr>
            <a:endParaRPr lang="zh-CN" altLang="en-US"/>
          </a:p>
          <a:p>
            <a:pPr>
              <a:spcBef>
                <a:spcPct val="40000"/>
              </a:spcBef>
              <a:buFontTx/>
              <a:buNone/>
            </a:pPr>
            <a:endParaRPr lang="zh-CN" altLang="en-US" sz="2800"/>
          </a:p>
          <a:p>
            <a:pPr>
              <a:buFontTx/>
              <a:buNone/>
            </a:pPr>
            <a:r>
              <a:rPr lang="zh-CN" altLang="en-US" b="1"/>
              <a:t>例如：</a:t>
            </a:r>
            <a:r>
              <a:rPr lang="en-US" altLang="zh-CN"/>
              <a:t>Vi </a:t>
            </a:r>
            <a:r>
              <a:rPr lang="en-US" altLang="zh-CN">
                <a:sym typeface="Symbol" pitchFamily="18" charset="2"/>
              </a:rPr>
              <a:t></a:t>
            </a:r>
            <a:r>
              <a:rPr lang="en-US" altLang="zh-CN"/>
              <a:t> Vj  OP  Vk</a:t>
            </a:r>
            <a:r>
              <a:rPr lang="zh-CN" altLang="en-US"/>
              <a:t>，向量长度</a:t>
            </a:r>
            <a:r>
              <a:rPr lang="en-US" altLang="zh-CN"/>
              <a:t>(VL)= 50</a:t>
            </a:r>
            <a:r>
              <a:rPr lang="zh-CN" altLang="en-US"/>
              <a:t>，则实际完成的运算是：</a:t>
            </a:r>
          </a:p>
          <a:p>
            <a:pPr>
              <a:buFontTx/>
              <a:buNone/>
            </a:pPr>
            <a:r>
              <a:rPr lang="zh-CN" altLang="en-US"/>
              <a:t>	</a:t>
            </a:r>
            <a:r>
              <a:rPr lang="en-US" altLang="zh-CN"/>
              <a:t>V3,00</a:t>
            </a:r>
            <a:r>
              <a:rPr lang="zh-CN" altLang="en-US"/>
              <a:t>～</a:t>
            </a:r>
            <a:r>
              <a:rPr lang="en-US" altLang="zh-CN"/>
              <a:t>V3,49</a:t>
            </a:r>
            <a:r>
              <a:rPr lang="zh-CN" altLang="en-US"/>
              <a:t>与</a:t>
            </a:r>
            <a:r>
              <a:rPr lang="en-US" altLang="zh-CN"/>
              <a:t>V5,00</a:t>
            </a:r>
            <a:r>
              <a:rPr lang="zh-CN" altLang="en-US"/>
              <a:t>～</a:t>
            </a:r>
            <a:r>
              <a:rPr lang="en-US" altLang="zh-CN"/>
              <a:t>V5,49</a:t>
            </a:r>
            <a:r>
              <a:rPr lang="zh-CN" altLang="en-US"/>
              <a:t>分别相加，</a:t>
            </a:r>
          </a:p>
          <a:p>
            <a:pPr>
              <a:buFontTx/>
              <a:buNone/>
            </a:pPr>
            <a:r>
              <a:rPr lang="zh-CN" altLang="en-US"/>
              <a:t>     结果放在</a:t>
            </a:r>
            <a:r>
              <a:rPr lang="en-US" altLang="zh-CN"/>
              <a:t>V1,00</a:t>
            </a:r>
            <a:r>
              <a:rPr lang="zh-CN" altLang="en-US"/>
              <a:t>～</a:t>
            </a:r>
            <a:r>
              <a:rPr lang="en-US" altLang="zh-CN"/>
              <a:t>V1,49</a:t>
            </a:r>
            <a:r>
              <a:rPr lang="zh-CN" altLang="en-US"/>
              <a:t>中。</a:t>
            </a:r>
          </a:p>
        </p:txBody>
      </p:sp>
      <p:graphicFrame>
        <p:nvGraphicFramePr>
          <p:cNvPr id="12291" name="Object 3"/>
          <p:cNvGraphicFramePr>
            <a:graphicFrameLocks noChangeAspect="1"/>
          </p:cNvGraphicFramePr>
          <p:nvPr/>
        </p:nvGraphicFramePr>
        <p:xfrm>
          <a:off x="714348" y="2786058"/>
          <a:ext cx="8077200" cy="1143000"/>
        </p:xfrm>
        <a:graphic>
          <a:graphicData uri="http://schemas.openxmlformats.org/presentationml/2006/ole">
            <p:oleObj spid="_x0000_s2050" name="Document" r:id="rId3" imgW="4014360" imgH="514440" progId="Word.Document.8">
              <p:embed/>
            </p:oleObj>
          </a:graphicData>
        </a:graphic>
      </p:graphicFrame>
      <p:sp>
        <p:nvSpPr>
          <p:cNvPr id="4" name="Rectangle 14"/>
          <p:cNvSpPr>
            <a:spLocks noGrp="1" noChangeArrowheads="1"/>
          </p:cNvSpPr>
          <p:nvPr>
            <p:ph type="sldNum" sz="quarter" idx="4294967295"/>
          </p:nvPr>
        </p:nvSpPr>
        <p:spPr>
          <a:xfrm>
            <a:off x="7080250" y="6232525"/>
            <a:ext cx="1905000" cy="457200"/>
          </a:xfrm>
          <a:prstGeom prst="rect">
            <a:avLst/>
          </a:prstGeom>
        </p:spPr>
        <p:txBody>
          <a:bodyPr/>
          <a:lstStyle/>
          <a:p>
            <a:fld id="{AF0D55E7-603E-4916-8915-2407898643FE}" type="slidenum">
              <a:rPr lang="en-US" altLang="zh-CN"/>
              <a:pPr/>
              <a:t>9</a:t>
            </a:fld>
            <a:endParaRPr lang="en-US" altLang="zh-C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存储器系统基础">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存储器系统基础</Template>
  <TotalTime>126</TotalTime>
  <Words>1737</Words>
  <Application>Microsoft Office PowerPoint</Application>
  <PresentationFormat>全屏显示(4:3)</PresentationFormat>
  <Paragraphs>203</Paragraphs>
  <Slides>27</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27</vt:i4>
      </vt:variant>
    </vt:vector>
  </HeadingPairs>
  <TitlesOfParts>
    <vt:vector size="31" baseType="lpstr">
      <vt:lpstr>存储器系统基础</vt:lpstr>
      <vt:lpstr>Document</vt:lpstr>
      <vt:lpstr>文档</vt:lpstr>
      <vt:lpstr>图片</vt:lpstr>
      <vt:lpstr>向量处理机的基本概况</vt:lpstr>
      <vt:lpstr>向量处理机的基本概况</vt:lpstr>
      <vt:lpstr>幻灯片 3</vt:lpstr>
      <vt:lpstr>幻灯片 4</vt:lpstr>
      <vt:lpstr>幻灯片 5</vt:lpstr>
      <vt:lpstr>幻灯片 6</vt:lpstr>
      <vt:lpstr>幻灯片 7</vt:lpstr>
      <vt:lpstr>幻灯片 8</vt:lpstr>
      <vt:lpstr>幻灯片 9</vt:lpstr>
      <vt:lpstr>幻灯片 10</vt:lpstr>
      <vt:lpstr> 带位移量的向量表示法</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向量处理机的结构概况</vt:lpstr>
      <vt:lpstr>幻灯片 24</vt:lpstr>
      <vt:lpstr>幻灯片 25</vt:lpstr>
      <vt:lpstr>幻灯片 26</vt:lpstr>
      <vt:lpstr>幻灯片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向量处理机的基本结构</dc:title>
  <dc:creator>宝贝</dc:creator>
  <cp:lastModifiedBy>Windows 用户</cp:lastModifiedBy>
  <cp:revision>14</cp:revision>
  <dcterms:created xsi:type="dcterms:W3CDTF">2020-11-05T13:33:11Z</dcterms:created>
  <dcterms:modified xsi:type="dcterms:W3CDTF">2020-11-10T00:47:09Z</dcterms:modified>
</cp:coreProperties>
</file>