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4" r:id="rId5"/>
    <p:sldId id="275" r:id="rId6"/>
    <p:sldId id="276" r:id="rId7"/>
    <p:sldId id="258" r:id="rId8"/>
    <p:sldId id="259" r:id="rId9"/>
    <p:sldId id="260" r:id="rId10"/>
    <p:sldId id="261" r:id="rId11"/>
    <p:sldId id="262" r:id="rId12"/>
    <p:sldId id="263" r:id="rId13"/>
    <p:sldId id="264" r:id="rId14"/>
    <p:sldId id="265" r:id="rId15"/>
    <p:sldId id="266" r:id="rId16"/>
    <p:sldId id="282" r:id="rId17"/>
    <p:sldId id="283" r:id="rId18"/>
    <p:sldId id="277" r:id="rId19"/>
    <p:sldId id="278" r:id="rId20"/>
    <p:sldId id="279" r:id="rId21"/>
    <p:sldId id="280" r:id="rId22"/>
    <p:sldId id="28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610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686300" y="1295400"/>
            <a:ext cx="422910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 y="6553200"/>
            <a:ext cx="2286000" cy="304800"/>
          </a:xfrm>
        </p:spPr>
        <p:txBody>
          <a:bodyPr/>
          <a:lstStyle>
            <a:lvl1pPr>
              <a:defRPr/>
            </a:lvl1pPr>
          </a:lstStyle>
          <a:p>
            <a:fld id="{2616DC1C-59C2-4629-A804-9B4E57AD7409}" type="datetimeFigureOut">
              <a:rPr lang="zh-CN" altLang="en-US" smtClean="0"/>
              <a:pPr/>
              <a:t>2020/11/6</a:t>
            </a:fld>
            <a:endParaRPr lang="zh-CN" altLang="en-US"/>
          </a:p>
        </p:txBody>
      </p:sp>
      <p:sp>
        <p:nvSpPr>
          <p:cNvPr id="6" name="页脚占位符 5"/>
          <p:cNvSpPr>
            <a:spLocks noGrp="1"/>
          </p:cNvSpPr>
          <p:nvPr>
            <p:ph type="ftr" sz="quarter" idx="11"/>
          </p:nvPr>
        </p:nvSpPr>
        <p:spPr>
          <a:xfrm>
            <a:off x="2743200" y="6553200"/>
            <a:ext cx="4800600" cy="30480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7696200" y="6553200"/>
            <a:ext cx="1143000" cy="304800"/>
          </a:xfrm>
        </p:spPr>
        <p:txBody>
          <a:bodyPr/>
          <a:lstStyle>
            <a:lvl1pPr>
              <a:defRPr/>
            </a:lvl1pPr>
          </a:lstStyle>
          <a:p>
            <a:fld id="{A5977EF6-8096-48B6-B0B1-77FA4914B81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16DC1C-59C2-4629-A804-9B4E57AD7409}" type="datetimeFigureOut">
              <a:rPr lang="zh-CN" altLang="en-US" smtClean="0"/>
              <a:pPr/>
              <a:t>2020/11/6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977EF6-8096-48B6-B0B1-77FA4914B81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6DC1C-59C2-4629-A804-9B4E57AD7409}" type="datetimeFigureOut">
              <a:rPr lang="zh-CN" altLang="en-US" smtClean="0"/>
              <a:pPr/>
              <a:t>2020/11/6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77EF6-8096-48B6-B0B1-77FA4914B81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4.6.sw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2" Type="http://schemas.openxmlformats.org/officeDocument/2006/relationships/hyperlink" Target="player/Play.exe%20nta/arch3507.nta%200%200%200%20800%20600%200%200%200%2031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player/Play.exe%20nta/arch3508.nta%200%200%200%20800%20600%200%200%200%20314"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hyperlink" Target="4.1.swf"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4.2.sw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4.3.sw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4.4.swf"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4.5.sw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向量处理机的结构</a:t>
            </a:r>
            <a:endParaRPr lang="zh-CN" altLang="en-US" dirty="0"/>
          </a:p>
        </p:txBody>
      </p:sp>
      <p:sp>
        <p:nvSpPr>
          <p:cNvPr id="3" name="副标题 2"/>
          <p:cNvSpPr>
            <a:spLocks noGrp="1"/>
          </p:cNvSpPr>
          <p:nvPr>
            <p:ph type="subTitle" idx="1"/>
          </p:nvPr>
        </p:nvSpPr>
        <p:spPr/>
        <p:txBody>
          <a:bodyPr/>
          <a:lstStyle/>
          <a:p>
            <a:r>
              <a:rPr lang="zh-CN" altLang="en-US" dirty="0" smtClean="0"/>
              <a:t>谢卫华</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41AE8CC3-9228-49E7-AE4C-C9273D0106B2}" type="slidenum">
              <a:rPr lang="en-US" altLang="zh-CN"/>
              <a:pPr/>
              <a:t>10</a:t>
            </a:fld>
            <a:endParaRPr lang="en-US" altLang="zh-CN"/>
          </a:p>
        </p:txBody>
      </p:sp>
      <p:sp>
        <p:nvSpPr>
          <p:cNvPr id="831490" name="Rectangle 2"/>
          <p:cNvSpPr>
            <a:spLocks noGrp="1" noChangeArrowheads="1"/>
          </p:cNvSpPr>
          <p:nvPr>
            <p:ph type="ctrTitle"/>
          </p:nvPr>
        </p:nvSpPr>
        <p:spPr>
          <a:xfrm>
            <a:off x="342900" y="76200"/>
            <a:ext cx="4381500" cy="593725"/>
          </a:xfrm>
          <a:noFill/>
          <a:ln/>
        </p:spPr>
        <p:txBody>
          <a:bodyPr/>
          <a:lstStyle/>
          <a:p>
            <a:r>
              <a:rPr kumimoji="0" lang="zh-CN" altLang="en-US" sz="2800" b="1" dirty="0" smtClean="0">
                <a:solidFill>
                  <a:schemeClr val="hlink"/>
                </a:solidFill>
              </a:rPr>
              <a:t>寄存器</a:t>
            </a:r>
            <a:r>
              <a:rPr kumimoji="0" lang="en-US" altLang="zh-CN" sz="2800" b="1" dirty="0">
                <a:solidFill>
                  <a:schemeClr val="hlink"/>
                </a:solidFill>
              </a:rPr>
              <a:t>-</a:t>
            </a:r>
            <a:r>
              <a:rPr kumimoji="0" lang="zh-CN" altLang="en-US" sz="2800" b="1" dirty="0">
                <a:solidFill>
                  <a:schemeClr val="hlink"/>
                </a:solidFill>
              </a:rPr>
              <a:t>寄存器结构  </a:t>
            </a:r>
          </a:p>
        </p:txBody>
      </p:sp>
      <p:sp>
        <p:nvSpPr>
          <p:cNvPr id="831491" name="Rectangle 3"/>
          <p:cNvSpPr>
            <a:spLocks noGrp="1" noChangeArrowheads="1"/>
          </p:cNvSpPr>
          <p:nvPr>
            <p:ph type="subTitle" idx="1"/>
          </p:nvPr>
        </p:nvSpPr>
        <p:spPr>
          <a:xfrm>
            <a:off x="304800" y="2438400"/>
            <a:ext cx="8534400" cy="3657600"/>
          </a:xfrm>
          <a:noFill/>
        </p:spPr>
        <p:txBody>
          <a:bodyPr/>
          <a:lstStyle/>
          <a:p>
            <a:pPr algn="l">
              <a:spcBef>
                <a:spcPct val="0"/>
              </a:spcBef>
              <a:buClrTx/>
              <a:buSzTx/>
              <a:buFontTx/>
              <a:buNone/>
            </a:pPr>
            <a:r>
              <a:rPr kumimoji="0" lang="en-US" altLang="zh-CN" sz="2800" b="1" dirty="0">
                <a:solidFill>
                  <a:schemeClr val="hlink"/>
                </a:solidFill>
                <a:effectLst/>
                <a:latin typeface="宋体" pitchFamily="2" charset="-122"/>
              </a:rPr>
              <a:t>  </a:t>
            </a:r>
            <a:r>
              <a:rPr kumimoji="0" lang="zh-CN" altLang="en-US" sz="2800" b="1" dirty="0">
                <a:solidFill>
                  <a:schemeClr val="hlink"/>
                </a:solidFill>
                <a:effectLst/>
                <a:latin typeface="宋体" pitchFamily="2" charset="-122"/>
              </a:rPr>
              <a:t>寄存器</a:t>
            </a:r>
            <a:r>
              <a:rPr kumimoji="0" lang="en-US" altLang="zh-CN" sz="2800" b="1" dirty="0">
                <a:solidFill>
                  <a:schemeClr val="hlink"/>
                </a:solidFill>
                <a:effectLst/>
                <a:latin typeface="宋体" pitchFamily="2" charset="-122"/>
              </a:rPr>
              <a:t>-</a:t>
            </a:r>
            <a:r>
              <a:rPr kumimoji="0" lang="zh-CN" altLang="en-US" sz="2800" b="1" dirty="0">
                <a:solidFill>
                  <a:schemeClr val="hlink"/>
                </a:solidFill>
                <a:effectLst/>
                <a:latin typeface="宋体" pitchFamily="2" charset="-122"/>
              </a:rPr>
              <a:t>寄存器型</a:t>
            </a:r>
            <a:r>
              <a:rPr kumimoji="0" lang="zh-CN" altLang="en-US" sz="2800" b="1" dirty="0">
                <a:solidFill>
                  <a:srgbClr val="FF3300"/>
                </a:solidFill>
                <a:effectLst/>
                <a:latin typeface="宋体" pitchFamily="2" charset="-122"/>
              </a:rPr>
              <a:t>向量处理机</a:t>
            </a:r>
            <a:r>
              <a:rPr kumimoji="0" lang="zh-CN" altLang="en-US" sz="2800" b="1" dirty="0">
                <a:solidFill>
                  <a:schemeClr val="tx2"/>
                </a:solidFill>
                <a:effectLst/>
                <a:latin typeface="宋体" pitchFamily="2" charset="-122"/>
              </a:rPr>
              <a:t>结构是由一级或多级中间存储器形成一个层次结构的存储器系统，其中带宽最高的这一级存储器安排在离处理器最近的位置。</a:t>
            </a:r>
          </a:p>
          <a:p>
            <a:pPr algn="l">
              <a:spcBef>
                <a:spcPct val="0"/>
              </a:spcBef>
              <a:buClrTx/>
              <a:buSzTx/>
              <a:buFontTx/>
              <a:buNone/>
            </a:pPr>
            <a:r>
              <a:rPr kumimoji="0" lang="zh-CN" altLang="en-US" sz="2800" b="1" dirty="0">
                <a:solidFill>
                  <a:schemeClr val="tx2"/>
                </a:solidFill>
                <a:effectLst/>
                <a:latin typeface="宋体" pitchFamily="2" charset="-122"/>
              </a:rPr>
              <a:t>  当处理器需要向量时，把向量从主存送到速度最快的这一级存储器。反之，运算结果也先送到速度最快的中间存储器。</a:t>
            </a:r>
          </a:p>
          <a:p>
            <a:pPr algn="l">
              <a:spcBef>
                <a:spcPct val="0"/>
              </a:spcBef>
              <a:buClrTx/>
              <a:buSzTx/>
              <a:buFontTx/>
              <a:buNone/>
            </a:pPr>
            <a:r>
              <a:rPr kumimoji="0" lang="zh-CN" altLang="en-US" sz="2800" b="1" dirty="0">
                <a:solidFill>
                  <a:schemeClr val="hlink"/>
                </a:solidFill>
                <a:effectLst/>
                <a:latin typeface="宋体" pitchFamily="2" charset="-122"/>
              </a:rPr>
              <a:t>  寄存器</a:t>
            </a:r>
            <a:r>
              <a:rPr kumimoji="0" lang="en-US" altLang="zh-CN" sz="2800" b="1" dirty="0">
                <a:solidFill>
                  <a:schemeClr val="hlink"/>
                </a:solidFill>
                <a:effectLst/>
                <a:latin typeface="宋体" pitchFamily="2" charset="-122"/>
              </a:rPr>
              <a:t>-</a:t>
            </a:r>
            <a:r>
              <a:rPr kumimoji="0" lang="zh-CN" altLang="en-US" sz="2800" b="1" dirty="0">
                <a:solidFill>
                  <a:schemeClr val="hlink"/>
                </a:solidFill>
                <a:effectLst/>
                <a:latin typeface="宋体" pitchFamily="2" charset="-122"/>
              </a:rPr>
              <a:t>寄存器结构</a:t>
            </a:r>
            <a:r>
              <a:rPr kumimoji="0" lang="zh-CN" altLang="en-US" sz="2800" b="1" dirty="0">
                <a:solidFill>
                  <a:schemeClr val="tx2"/>
                </a:solidFill>
                <a:effectLst/>
                <a:latin typeface="宋体" pitchFamily="2" charset="-122"/>
              </a:rPr>
              <a:t>是使主存有较高带宽的另一种方法。</a:t>
            </a:r>
          </a:p>
        </p:txBody>
      </p:sp>
      <p:sp>
        <p:nvSpPr>
          <p:cNvPr id="831492" name="Text Box 4"/>
          <p:cNvSpPr txBox="1">
            <a:spLocks noChangeArrowheads="1"/>
          </p:cNvSpPr>
          <p:nvPr/>
        </p:nvSpPr>
        <p:spPr bwMode="auto">
          <a:xfrm>
            <a:off x="304800" y="990600"/>
            <a:ext cx="8458200" cy="1219200"/>
          </a:xfrm>
          <a:prstGeom prst="rect">
            <a:avLst/>
          </a:prstGeom>
          <a:noFill/>
          <a:ln w="9525">
            <a:solidFill>
              <a:srgbClr val="FF9900"/>
            </a:solidFill>
            <a:miter lim="800000"/>
            <a:headEnd/>
            <a:tailEnd/>
          </a:ln>
          <a:effectLst/>
        </p:spPr>
        <p:txBody>
          <a:bodyPr/>
          <a:lstStyle/>
          <a:p>
            <a:pPr algn="l">
              <a:lnSpc>
                <a:spcPct val="105000"/>
              </a:lnSpc>
            </a:pPr>
            <a:r>
              <a:rPr lang="zh-CN" altLang="en-US" dirty="0">
                <a:solidFill>
                  <a:schemeClr val="hlink"/>
                </a:solidFill>
              </a:rPr>
              <a:t>寄存器</a:t>
            </a:r>
            <a:r>
              <a:rPr lang="en-US" altLang="zh-CN" dirty="0">
                <a:solidFill>
                  <a:schemeClr val="hlink"/>
                </a:solidFill>
              </a:rPr>
              <a:t>-</a:t>
            </a:r>
            <a:r>
              <a:rPr lang="zh-CN" altLang="en-US" dirty="0">
                <a:solidFill>
                  <a:schemeClr val="hlink"/>
                </a:solidFill>
              </a:rPr>
              <a:t>寄存器型</a:t>
            </a:r>
            <a:r>
              <a:rPr lang="zh-CN" altLang="en-US" dirty="0">
                <a:solidFill>
                  <a:srgbClr val="FF3300"/>
                </a:solidFill>
              </a:rPr>
              <a:t>向量处理机：</a:t>
            </a:r>
            <a:r>
              <a:rPr lang="zh-CN" altLang="en-US" dirty="0"/>
              <a:t>由于</a:t>
            </a:r>
            <a:r>
              <a:rPr lang="zh-CN" altLang="en-US" dirty="0">
                <a:solidFill>
                  <a:srgbClr val="FF0000"/>
                </a:solidFill>
              </a:rPr>
              <a:t>中间级存储器</a:t>
            </a:r>
            <a:r>
              <a:rPr lang="zh-CN" altLang="en-US" dirty="0"/>
              <a:t>起着数据的中间存储作用，功能上</a:t>
            </a:r>
            <a:r>
              <a:rPr lang="zh-CN" altLang="en-US" dirty="0">
                <a:solidFill>
                  <a:srgbClr val="FF0000"/>
                </a:solidFill>
              </a:rPr>
              <a:t>相当于寄存器</a:t>
            </a:r>
            <a:r>
              <a:rPr lang="zh-CN" alt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1492"/>
                                        </p:tgtEl>
                                        <p:attrNameLst>
                                          <p:attrName>style.visibility</p:attrName>
                                        </p:attrNameLst>
                                      </p:cBhvr>
                                      <p:to>
                                        <p:strVal val="visible"/>
                                      </p:to>
                                    </p:set>
                                    <p:animEffect transition="in" filter="blinds(horizontal)">
                                      <p:cBhvr>
                                        <p:cTn id="7" dur="500"/>
                                        <p:tgtEl>
                                          <p:spTgt spid="8314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491">
                                            <p:txEl>
                                              <p:pRg st="0" end="0"/>
                                            </p:txEl>
                                          </p:spTgt>
                                        </p:tgtEl>
                                        <p:attrNameLst>
                                          <p:attrName>style.visibility</p:attrName>
                                        </p:attrNameLst>
                                      </p:cBhvr>
                                      <p:to>
                                        <p:strVal val="visible"/>
                                      </p:to>
                                    </p:set>
                                    <p:animEffect transition="in" filter="box(in)">
                                      <p:cBhvr>
                                        <p:cTn id="12" dur="500"/>
                                        <p:tgtEl>
                                          <p:spTgt spid="8314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1491">
                                            <p:txEl>
                                              <p:pRg st="1" end="1"/>
                                            </p:txEl>
                                          </p:spTgt>
                                        </p:tgtEl>
                                        <p:attrNameLst>
                                          <p:attrName>style.visibility</p:attrName>
                                        </p:attrNameLst>
                                      </p:cBhvr>
                                      <p:to>
                                        <p:strVal val="visible"/>
                                      </p:to>
                                    </p:set>
                                    <p:animEffect transition="in" filter="box(in)">
                                      <p:cBhvr>
                                        <p:cTn id="17" dur="500"/>
                                        <p:tgtEl>
                                          <p:spTgt spid="8314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1491">
                                            <p:txEl>
                                              <p:pRg st="2" end="2"/>
                                            </p:txEl>
                                          </p:spTgt>
                                        </p:tgtEl>
                                        <p:attrNameLst>
                                          <p:attrName>style.visibility</p:attrName>
                                        </p:attrNameLst>
                                      </p:cBhvr>
                                      <p:to>
                                        <p:strVal val="visible"/>
                                      </p:to>
                                    </p:set>
                                    <p:animEffect transition="in" filter="box(in)">
                                      <p:cBhvr>
                                        <p:cTn id="22" dur="500"/>
                                        <p:tgtEl>
                                          <p:spTgt spid="831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build="p" autoUpdateAnimBg="0"/>
      <p:bldP spid="83149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p:cNvSpPr>
            <a:spLocks noGrp="1" noChangeArrowheads="1"/>
          </p:cNvSpPr>
          <p:nvPr>
            <p:ph type="sldNum" sz="quarter" idx="4294967295"/>
          </p:nvPr>
        </p:nvSpPr>
        <p:spPr>
          <a:xfrm>
            <a:off x="7080250" y="6232525"/>
            <a:ext cx="1905000" cy="457200"/>
          </a:xfrm>
          <a:prstGeom prst="rect">
            <a:avLst/>
          </a:prstGeom>
        </p:spPr>
        <p:txBody>
          <a:bodyPr/>
          <a:lstStyle/>
          <a:p>
            <a:fld id="{2B95EDBF-9151-48D1-9F35-397647548D21}" type="slidenum">
              <a:rPr lang="en-US" altLang="zh-CN"/>
              <a:pPr/>
              <a:t>11</a:t>
            </a:fld>
            <a:endParaRPr lang="en-US" altLang="zh-CN"/>
          </a:p>
        </p:txBody>
      </p:sp>
      <p:sp>
        <p:nvSpPr>
          <p:cNvPr id="832515" name="Rectangle 3"/>
          <p:cNvSpPr>
            <a:spLocks noGrp="1" noChangeArrowheads="1"/>
          </p:cNvSpPr>
          <p:nvPr>
            <p:ph type="subTitle" idx="1"/>
          </p:nvPr>
        </p:nvSpPr>
        <p:spPr>
          <a:xfrm>
            <a:off x="762000" y="914400"/>
            <a:ext cx="7543800" cy="2743200"/>
          </a:xfrm>
          <a:noFill/>
        </p:spPr>
        <p:txBody>
          <a:bodyPr/>
          <a:lstStyle/>
          <a:p>
            <a:pPr algn="l">
              <a:spcBef>
                <a:spcPct val="0"/>
              </a:spcBef>
              <a:buClrTx/>
              <a:buSzTx/>
              <a:buFontTx/>
              <a:buNone/>
            </a:pPr>
            <a:r>
              <a:rPr kumimoji="0" lang="en-US" altLang="zh-CN" sz="2800" b="1" dirty="0">
                <a:solidFill>
                  <a:schemeClr val="tx2"/>
                </a:solidFill>
                <a:effectLst/>
                <a:latin typeface="宋体" pitchFamily="2" charset="-122"/>
              </a:rPr>
              <a:t>  CRAY-1</a:t>
            </a:r>
            <a:r>
              <a:rPr kumimoji="0" lang="zh-CN" altLang="en-US" sz="2800" b="1" dirty="0">
                <a:solidFill>
                  <a:schemeClr val="tx2"/>
                </a:solidFill>
                <a:effectLst/>
                <a:latin typeface="宋体" pitchFamily="2" charset="-122"/>
              </a:rPr>
              <a:t>是一台典型的寄存器寄存器结构的向量处理机， </a:t>
            </a:r>
            <a:r>
              <a:rPr kumimoji="0" lang="en-US" altLang="zh-CN" sz="2800" b="1" dirty="0">
                <a:solidFill>
                  <a:schemeClr val="tx2"/>
                </a:solidFill>
                <a:effectLst/>
                <a:latin typeface="宋体" pitchFamily="2" charset="-122"/>
              </a:rPr>
              <a:t>Cray-1</a:t>
            </a:r>
            <a:r>
              <a:rPr kumimoji="0" lang="zh-CN" altLang="en-US" sz="2800" b="1" dirty="0">
                <a:solidFill>
                  <a:schemeClr val="tx2"/>
                </a:solidFill>
                <a:effectLst/>
                <a:latin typeface="宋体" pitchFamily="2" charset="-122"/>
              </a:rPr>
              <a:t>是一台高速巨型机，其运算速度达亿次／秒以上，既可以实现向量运算，又可以实现标量运算。主存与流水结构运算器之间有一级或两级的中间存储器</a:t>
            </a:r>
            <a:r>
              <a:rPr kumimoji="0" lang="zh-CN" altLang="en-US" sz="2800" b="1" dirty="0">
                <a:solidFill>
                  <a:srgbClr val="FFFFFF"/>
                </a:solidFill>
                <a:effectLst/>
                <a:latin typeface="宋体" pitchFamily="2" charset="-122"/>
              </a:rPr>
              <a:t>。</a:t>
            </a:r>
            <a:r>
              <a:rPr kumimoji="0" lang="zh-CN" altLang="en-US" sz="2800" b="1" dirty="0">
                <a:solidFill>
                  <a:srgbClr val="FFFFFF"/>
                </a:solidFill>
                <a:effectLst/>
                <a:latin typeface="宋体" pitchFamily="2" charset="-122"/>
                <a:hlinkClick r:id="rId2" action="ppaction://hlinkfile"/>
              </a:rPr>
              <a:t>图</a:t>
            </a:r>
            <a:r>
              <a:rPr kumimoji="0" lang="en-US" altLang="zh-CN" sz="2800" b="1" dirty="0">
                <a:solidFill>
                  <a:srgbClr val="FFFFFF"/>
                </a:solidFill>
                <a:effectLst/>
                <a:latin typeface="宋体" pitchFamily="2" charset="-122"/>
                <a:hlinkClick r:id="rId2" action="ppaction://hlinkfile"/>
              </a:rPr>
              <a:t>4.6</a:t>
            </a:r>
            <a:r>
              <a:rPr kumimoji="0" lang="zh-CN" altLang="en-US" sz="2800" b="1" dirty="0">
                <a:solidFill>
                  <a:srgbClr val="FFFFFF"/>
                </a:solidFill>
                <a:effectLst/>
                <a:latin typeface="宋体" pitchFamily="2" charset="-122"/>
                <a:hlinkClick r:id="rId2" action="ppaction://hlinkfile"/>
              </a:rPr>
              <a:t>给出了它的结构框图。</a:t>
            </a:r>
            <a:endParaRPr kumimoji="0" lang="zh-CN" altLang="en-US" sz="2800" b="1" dirty="0">
              <a:solidFill>
                <a:srgbClr val="FFFFFF"/>
              </a:solidFill>
              <a:effectLst/>
              <a:latin typeface="宋体" pitchFamily="2"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17D123E5-8CA4-43CA-9579-E653E271CDF3}" type="slidenum">
              <a:rPr lang="en-US" altLang="zh-CN"/>
              <a:pPr/>
              <a:t>12</a:t>
            </a:fld>
            <a:endParaRPr lang="en-US" altLang="zh-CN"/>
          </a:p>
        </p:txBody>
      </p:sp>
      <p:sp>
        <p:nvSpPr>
          <p:cNvPr id="833539" name="Rectangle 3"/>
          <p:cNvSpPr>
            <a:spLocks noGrp="1" noChangeArrowheads="1"/>
          </p:cNvSpPr>
          <p:nvPr>
            <p:ph type="subTitle" idx="1"/>
          </p:nvPr>
        </p:nvSpPr>
        <p:spPr>
          <a:xfrm>
            <a:off x="228600" y="685800"/>
            <a:ext cx="3657600" cy="685800"/>
          </a:xfrm>
          <a:noFill/>
        </p:spPr>
        <p:txBody>
          <a:bodyPr/>
          <a:lstStyle/>
          <a:p>
            <a:pPr algn="l">
              <a:spcBef>
                <a:spcPct val="0"/>
              </a:spcBef>
              <a:buClrTx/>
              <a:buSzTx/>
              <a:buFontTx/>
              <a:buNone/>
            </a:pPr>
            <a:r>
              <a:rPr kumimoji="0" lang="en-US" altLang="zh-CN" sz="2800" b="1">
                <a:solidFill>
                  <a:schemeClr val="hlink"/>
                </a:solidFill>
                <a:effectLst/>
                <a:latin typeface="宋体" pitchFamily="2" charset="-122"/>
              </a:rPr>
              <a:t>1</a:t>
            </a:r>
            <a:r>
              <a:rPr kumimoji="0" lang="en-US" altLang="zh-CN" sz="2800" b="1">
                <a:solidFill>
                  <a:schemeClr val="hlink"/>
                </a:solidFill>
                <a:effectLst/>
                <a:latin typeface="Times New Roman"/>
              </a:rPr>
              <a:t> </a:t>
            </a:r>
            <a:r>
              <a:rPr kumimoji="0" lang="en-US" altLang="zh-CN" sz="2800" b="1">
                <a:solidFill>
                  <a:schemeClr val="hlink"/>
                </a:solidFill>
                <a:effectLst/>
                <a:latin typeface="宋体" pitchFamily="2" charset="-122"/>
              </a:rPr>
              <a:t> </a:t>
            </a:r>
            <a:r>
              <a:rPr kumimoji="0" lang="zh-CN" altLang="en-US" sz="2800" b="1">
                <a:solidFill>
                  <a:schemeClr val="hlink"/>
                </a:solidFill>
                <a:effectLst/>
                <a:latin typeface="宋体" pitchFamily="2" charset="-122"/>
              </a:rPr>
              <a:t>向量运算</a:t>
            </a:r>
          </a:p>
        </p:txBody>
      </p:sp>
      <p:graphicFrame>
        <p:nvGraphicFramePr>
          <p:cNvPr id="833540" name="Object 4"/>
          <p:cNvGraphicFramePr>
            <a:graphicFrameLocks noChangeAspect="1"/>
          </p:cNvGraphicFramePr>
          <p:nvPr/>
        </p:nvGraphicFramePr>
        <p:xfrm>
          <a:off x="4495800" y="76200"/>
          <a:ext cx="4378325" cy="3787775"/>
        </p:xfrm>
        <a:graphic>
          <a:graphicData uri="http://schemas.openxmlformats.org/presentationml/2006/ole">
            <p:oleObj spid="_x0000_s1026" name="位图图像" r:id="rId3" imgW="6163535" imgH="5334745" progId="PBrush">
              <p:embed/>
            </p:oleObj>
          </a:graphicData>
        </a:graphic>
      </p:graphicFrame>
      <p:sp>
        <p:nvSpPr>
          <p:cNvPr id="833541" name="Rectangle 5"/>
          <p:cNvSpPr>
            <a:spLocks noChangeArrowheads="1"/>
          </p:cNvSpPr>
          <p:nvPr/>
        </p:nvSpPr>
        <p:spPr bwMode="auto">
          <a:xfrm>
            <a:off x="381000" y="1219200"/>
            <a:ext cx="4114800" cy="2819400"/>
          </a:xfrm>
          <a:prstGeom prst="rect">
            <a:avLst/>
          </a:prstGeom>
          <a:noFill/>
          <a:ln w="9525">
            <a:noFill/>
            <a:miter lim="800000"/>
            <a:headEnd/>
            <a:tailEnd/>
          </a:ln>
          <a:effectLst/>
        </p:spPr>
        <p:txBody>
          <a:bodyPr lIns="92075" tIns="46038" rIns="92075" bIns="46038"/>
          <a:lstStyle/>
          <a:p>
            <a:pPr algn="l"/>
            <a:r>
              <a:rPr lang="en-US" altLang="zh-CN" sz="2000" dirty="0">
                <a:latin typeface="Times New Roman"/>
              </a:rPr>
              <a:t>   </a:t>
            </a:r>
            <a:r>
              <a:rPr lang="en-US" altLang="zh-CN" sz="2000" dirty="0"/>
              <a:t>   </a:t>
            </a:r>
            <a:r>
              <a:rPr lang="zh-CN" altLang="en-US" sz="2400" dirty="0"/>
              <a:t>对于向量运算来说，中间存储器是</a:t>
            </a:r>
            <a:r>
              <a:rPr lang="en-US" altLang="zh-CN" sz="2400" dirty="0"/>
              <a:t>8</a:t>
            </a:r>
            <a:r>
              <a:rPr lang="zh-CN" altLang="en-US" sz="2400" dirty="0"/>
              <a:t>个向量寄存器</a:t>
            </a:r>
            <a:r>
              <a:rPr lang="en-US" altLang="zh-CN" sz="2400" dirty="0"/>
              <a:t>(V)</a:t>
            </a:r>
            <a:r>
              <a:rPr lang="zh-CN" altLang="en-US" sz="2400" dirty="0"/>
              <a:t>，每个向量寄存器有</a:t>
            </a:r>
            <a:r>
              <a:rPr lang="en-US" altLang="zh-CN" sz="2400" dirty="0"/>
              <a:t>64</a:t>
            </a:r>
            <a:r>
              <a:rPr lang="zh-CN" altLang="en-US" sz="2400" dirty="0"/>
              <a:t>个分量，每个分量为一个</a:t>
            </a:r>
            <a:r>
              <a:rPr lang="en-US" altLang="zh-CN" sz="2400" dirty="0"/>
              <a:t>64</a:t>
            </a:r>
            <a:r>
              <a:rPr lang="zh-CN" altLang="en-US" sz="2400" dirty="0"/>
              <a:t>位寄存器。向量指令能对向量寄存器的分量进行连续的重复处理。</a:t>
            </a:r>
          </a:p>
        </p:txBody>
      </p:sp>
      <p:sp>
        <p:nvSpPr>
          <p:cNvPr id="833542" name="Rectangle 6"/>
          <p:cNvSpPr>
            <a:spLocks noChangeArrowheads="1"/>
          </p:cNvSpPr>
          <p:nvPr/>
        </p:nvSpPr>
        <p:spPr bwMode="auto">
          <a:xfrm>
            <a:off x="381000" y="4038600"/>
            <a:ext cx="8382000" cy="2362200"/>
          </a:xfrm>
          <a:prstGeom prst="rect">
            <a:avLst/>
          </a:prstGeom>
          <a:noFill/>
          <a:ln w="9525">
            <a:noFill/>
            <a:miter lim="800000"/>
            <a:headEnd/>
            <a:tailEnd/>
          </a:ln>
          <a:effectLst/>
        </p:spPr>
        <p:txBody>
          <a:bodyPr lIns="92075" tIns="46038" rIns="92075" bIns="46038"/>
          <a:lstStyle/>
          <a:p>
            <a:pPr algn="l"/>
            <a:r>
              <a:rPr lang="en-US" altLang="zh-CN" sz="2000">
                <a:latin typeface="Times New Roman"/>
              </a:rPr>
              <a:t>   </a:t>
            </a:r>
            <a:r>
              <a:rPr lang="en-US" altLang="zh-CN" sz="2000"/>
              <a:t> </a:t>
            </a:r>
            <a:r>
              <a:rPr lang="zh-CN" altLang="en-US" sz="2400"/>
              <a:t>执行向量指令时，流水结构运算器在一个时钟周期内从两个</a:t>
            </a:r>
            <a:r>
              <a:rPr lang="en-US" altLang="zh-CN" sz="2400"/>
              <a:t>V</a:t>
            </a:r>
            <a:r>
              <a:rPr lang="zh-CN" altLang="en-US" sz="2400"/>
              <a:t>寄存器得到一对操作数，完成某种操作后用一个时钟周期时间把结果送入另一个</a:t>
            </a:r>
            <a:r>
              <a:rPr lang="en-US" altLang="zh-CN" sz="2400"/>
              <a:t>V</a:t>
            </a:r>
            <a:r>
              <a:rPr lang="zh-CN" altLang="en-US" sz="2400"/>
              <a:t>寄存器。注意，此处的向量运算流水线是从</a:t>
            </a:r>
            <a:r>
              <a:rPr lang="zh-CN" altLang="en-US" sz="2400">
                <a:solidFill>
                  <a:schemeClr val="hlink"/>
                </a:solidFill>
              </a:rPr>
              <a:t>向量寄存器</a:t>
            </a:r>
            <a:r>
              <a:rPr lang="zh-CN" altLang="en-US" sz="2400"/>
              <a:t>而不是从</a:t>
            </a:r>
            <a:r>
              <a:rPr lang="zh-CN" altLang="en-US" sz="2400">
                <a:solidFill>
                  <a:schemeClr val="hlink"/>
                </a:solidFill>
              </a:rPr>
              <a:t>主存储器</a:t>
            </a:r>
            <a:r>
              <a:rPr lang="zh-CN" altLang="en-US" sz="2400"/>
              <a:t>获得数据。同样，从流水线输出的结果向量也是送回向量寄存器。而另一方面，主存储器与</a:t>
            </a:r>
            <a:r>
              <a:rPr lang="en-US" altLang="zh-CN" sz="2400"/>
              <a:t>V</a:t>
            </a:r>
            <a:r>
              <a:rPr lang="zh-CN" altLang="en-US" sz="2400"/>
              <a:t>寄存器之间的数据传送以成组传送方式进行。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3542"/>
                                        </p:tgtEl>
                                        <p:attrNameLst>
                                          <p:attrName>style.visibility</p:attrName>
                                        </p:attrNameLst>
                                      </p:cBhvr>
                                      <p:to>
                                        <p:strVal val="visible"/>
                                      </p:to>
                                    </p:set>
                                    <p:animEffect transition="in" filter="blinds(horizontal)">
                                      <p:cBhvr>
                                        <p:cTn id="7" dur="500"/>
                                        <p:tgtEl>
                                          <p:spTgt spid="83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A9C0C4C8-8541-4C16-910C-BC94D91C529F}" type="slidenum">
              <a:rPr lang="en-US" altLang="zh-CN"/>
              <a:pPr/>
              <a:t>13</a:t>
            </a:fld>
            <a:endParaRPr lang="en-US" altLang="zh-CN"/>
          </a:p>
        </p:txBody>
      </p:sp>
      <p:sp>
        <p:nvSpPr>
          <p:cNvPr id="834563" name="Rectangle 3"/>
          <p:cNvSpPr>
            <a:spLocks noGrp="1" noChangeArrowheads="1"/>
          </p:cNvSpPr>
          <p:nvPr>
            <p:ph type="subTitle" idx="1"/>
          </p:nvPr>
        </p:nvSpPr>
        <p:spPr>
          <a:xfrm>
            <a:off x="228600" y="685800"/>
            <a:ext cx="3657600" cy="685800"/>
          </a:xfrm>
          <a:noFill/>
        </p:spPr>
        <p:txBody>
          <a:bodyPr/>
          <a:lstStyle/>
          <a:p>
            <a:pPr algn="l">
              <a:spcBef>
                <a:spcPct val="0"/>
              </a:spcBef>
              <a:buClrTx/>
              <a:buSzTx/>
              <a:buFontTx/>
              <a:buNone/>
            </a:pPr>
            <a:r>
              <a:rPr kumimoji="0" lang="en-US" altLang="zh-CN" sz="2800" b="1">
                <a:solidFill>
                  <a:schemeClr val="hlink"/>
                </a:solidFill>
                <a:effectLst/>
              </a:rPr>
              <a:t>2  </a:t>
            </a:r>
            <a:r>
              <a:rPr kumimoji="0" lang="zh-CN" altLang="en-US" sz="2800" b="1">
                <a:solidFill>
                  <a:schemeClr val="hlink"/>
                </a:solidFill>
                <a:effectLst/>
              </a:rPr>
              <a:t>标量运算</a:t>
            </a:r>
            <a:r>
              <a:rPr kumimoji="0" lang="zh-CN" altLang="en-US" sz="2800" b="1">
                <a:solidFill>
                  <a:schemeClr val="hlink"/>
                </a:solidFill>
                <a:effectLst/>
                <a:latin typeface="宋体" pitchFamily="2" charset="-122"/>
              </a:rPr>
              <a:t> </a:t>
            </a:r>
          </a:p>
        </p:txBody>
      </p:sp>
      <p:graphicFrame>
        <p:nvGraphicFramePr>
          <p:cNvPr id="834564" name="Object 4"/>
          <p:cNvGraphicFramePr>
            <a:graphicFrameLocks noChangeAspect="1"/>
          </p:cNvGraphicFramePr>
          <p:nvPr/>
        </p:nvGraphicFramePr>
        <p:xfrm>
          <a:off x="4495800" y="76200"/>
          <a:ext cx="4378325" cy="3787775"/>
        </p:xfrm>
        <a:graphic>
          <a:graphicData uri="http://schemas.openxmlformats.org/presentationml/2006/ole">
            <p:oleObj spid="_x0000_s2050" name="位图图像" r:id="rId3" imgW="6163535" imgH="5334745" progId="PBrush">
              <p:embed/>
            </p:oleObj>
          </a:graphicData>
        </a:graphic>
      </p:graphicFrame>
      <p:sp>
        <p:nvSpPr>
          <p:cNvPr id="834565" name="Rectangle 5"/>
          <p:cNvSpPr>
            <a:spLocks noChangeArrowheads="1"/>
          </p:cNvSpPr>
          <p:nvPr/>
        </p:nvSpPr>
        <p:spPr bwMode="auto">
          <a:xfrm>
            <a:off x="381000" y="1219200"/>
            <a:ext cx="4114800" cy="2819400"/>
          </a:xfrm>
          <a:prstGeom prst="rect">
            <a:avLst/>
          </a:prstGeom>
          <a:noFill/>
          <a:ln w="9525">
            <a:noFill/>
            <a:miter lim="800000"/>
            <a:headEnd/>
            <a:tailEnd/>
          </a:ln>
          <a:effectLst/>
        </p:spPr>
        <p:txBody>
          <a:bodyPr lIns="92075" tIns="46038" rIns="92075" bIns="46038"/>
          <a:lstStyle/>
          <a:p>
            <a:pPr algn="l"/>
            <a:r>
              <a:rPr lang="en-US" altLang="zh-CN" sz="2000">
                <a:latin typeface="Times New Roman"/>
              </a:rPr>
              <a:t>   </a:t>
            </a:r>
            <a:r>
              <a:rPr lang="zh-CN" altLang="en-US" sz="2400"/>
              <a:t>对标量运算来说，有两级中间存储器。速度很快的一级是</a:t>
            </a:r>
            <a:r>
              <a:rPr lang="en-US" altLang="zh-CN" sz="2400"/>
              <a:t>8</a:t>
            </a:r>
            <a:r>
              <a:rPr lang="zh-CN" altLang="en-US" sz="2400"/>
              <a:t>个</a:t>
            </a:r>
            <a:r>
              <a:rPr lang="en-US" altLang="zh-CN" sz="2400"/>
              <a:t>64</a:t>
            </a:r>
            <a:r>
              <a:rPr lang="zh-CN" altLang="en-US" sz="2400"/>
              <a:t>位的</a:t>
            </a:r>
            <a:r>
              <a:rPr lang="en-US" altLang="zh-CN" sz="2400"/>
              <a:t>S</a:t>
            </a:r>
            <a:r>
              <a:rPr lang="zh-CN" altLang="en-US" sz="2400"/>
              <a:t>寄存器，它是标量寄存器。它们直接与标量运算流水线相连，为标量运算和逻辑运算提供源寄存器和目标寄存器。 </a:t>
            </a:r>
          </a:p>
        </p:txBody>
      </p:sp>
      <p:sp>
        <p:nvSpPr>
          <p:cNvPr id="834566" name="Rectangle 6"/>
          <p:cNvSpPr>
            <a:spLocks noChangeArrowheads="1"/>
          </p:cNvSpPr>
          <p:nvPr/>
        </p:nvSpPr>
        <p:spPr bwMode="auto">
          <a:xfrm>
            <a:off x="381000" y="4038600"/>
            <a:ext cx="8382000" cy="2362200"/>
          </a:xfrm>
          <a:prstGeom prst="rect">
            <a:avLst/>
          </a:prstGeom>
          <a:noFill/>
          <a:ln w="9525">
            <a:noFill/>
            <a:miter lim="800000"/>
            <a:headEnd/>
            <a:tailEnd/>
          </a:ln>
          <a:effectLst/>
        </p:spPr>
        <p:txBody>
          <a:bodyPr lIns="92075" tIns="46038" rIns="92075" bIns="46038"/>
          <a:lstStyle/>
          <a:p>
            <a:pPr algn="l"/>
            <a:r>
              <a:rPr lang="en-US" altLang="zh-CN" sz="2000">
                <a:latin typeface="Times New Roman"/>
              </a:rPr>
              <a:t>   </a:t>
            </a:r>
            <a:r>
              <a:rPr lang="zh-CN" altLang="en-US" sz="2400"/>
              <a:t>另一级中间存储器是</a:t>
            </a:r>
            <a:r>
              <a:rPr lang="en-US" altLang="zh-CN" sz="2400"/>
              <a:t>T</a:t>
            </a:r>
            <a:r>
              <a:rPr lang="zh-CN" altLang="en-US" sz="2400"/>
              <a:t>寄存器。它由</a:t>
            </a:r>
            <a:r>
              <a:rPr lang="en-US" altLang="zh-CN" sz="2400"/>
              <a:t>64</a:t>
            </a:r>
            <a:r>
              <a:rPr lang="zh-CN" altLang="en-US" sz="2400"/>
              <a:t>个标量寄存器组成，每个寄存器字长</a:t>
            </a:r>
            <a:r>
              <a:rPr lang="en-US" altLang="zh-CN" sz="2400"/>
              <a:t>64</a:t>
            </a:r>
            <a:r>
              <a:rPr lang="zh-CN" altLang="en-US" sz="2400"/>
              <a:t>位。主存与</a:t>
            </a:r>
            <a:r>
              <a:rPr lang="en-US" altLang="zh-CN" sz="2400"/>
              <a:t>T</a:t>
            </a:r>
            <a:r>
              <a:rPr lang="zh-CN" altLang="en-US" sz="2400"/>
              <a:t>寄存器之间以成组传送方式进行数据交换。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4566"/>
                                        </p:tgtEl>
                                        <p:attrNameLst>
                                          <p:attrName>style.visibility</p:attrName>
                                        </p:attrNameLst>
                                      </p:cBhvr>
                                      <p:to>
                                        <p:strVal val="visible"/>
                                      </p:to>
                                    </p:set>
                                    <p:animEffect transition="in" filter="blinds(horizontal)">
                                      <p:cBhvr>
                                        <p:cTn id="7" dur="500"/>
                                        <p:tgtEl>
                                          <p:spTgt spid="83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485D8872-E19C-4052-8C61-A813857BC114}" type="slidenum">
              <a:rPr lang="en-US" altLang="zh-CN"/>
              <a:pPr/>
              <a:t>14</a:t>
            </a:fld>
            <a:endParaRPr lang="en-US" altLang="zh-CN"/>
          </a:p>
        </p:txBody>
      </p:sp>
      <p:sp>
        <p:nvSpPr>
          <p:cNvPr id="835587" name="Rectangle 3"/>
          <p:cNvSpPr>
            <a:spLocks noGrp="1" noChangeArrowheads="1"/>
          </p:cNvSpPr>
          <p:nvPr>
            <p:ph type="subTitle" idx="1"/>
          </p:nvPr>
        </p:nvSpPr>
        <p:spPr>
          <a:xfrm>
            <a:off x="228600" y="609600"/>
            <a:ext cx="3657600" cy="685800"/>
          </a:xfrm>
          <a:noFill/>
        </p:spPr>
        <p:txBody>
          <a:bodyPr/>
          <a:lstStyle/>
          <a:p>
            <a:pPr algn="l">
              <a:spcBef>
                <a:spcPct val="0"/>
              </a:spcBef>
              <a:buClrTx/>
              <a:buSzTx/>
              <a:buFontTx/>
              <a:buNone/>
            </a:pPr>
            <a:r>
              <a:rPr kumimoji="0" lang="en-US" altLang="zh-CN" sz="2800" b="1">
                <a:solidFill>
                  <a:schemeClr val="hlink"/>
                </a:solidFill>
                <a:effectLst/>
              </a:rPr>
              <a:t>3  </a:t>
            </a:r>
            <a:r>
              <a:rPr kumimoji="0" lang="zh-CN" altLang="en-US" sz="2800" b="1">
                <a:solidFill>
                  <a:schemeClr val="hlink"/>
                </a:solidFill>
                <a:effectLst/>
              </a:rPr>
              <a:t>中间存储器的优点 </a:t>
            </a:r>
          </a:p>
        </p:txBody>
      </p:sp>
      <p:graphicFrame>
        <p:nvGraphicFramePr>
          <p:cNvPr id="835588" name="Object 4"/>
          <p:cNvGraphicFramePr>
            <a:graphicFrameLocks noChangeAspect="1"/>
          </p:cNvGraphicFramePr>
          <p:nvPr/>
        </p:nvGraphicFramePr>
        <p:xfrm>
          <a:off x="5410200" y="76200"/>
          <a:ext cx="3463925" cy="2997200"/>
        </p:xfrm>
        <a:graphic>
          <a:graphicData uri="http://schemas.openxmlformats.org/presentationml/2006/ole">
            <p:oleObj spid="_x0000_s3074" name="位图图像" r:id="rId3" imgW="6163535" imgH="5334745" progId="PBrush">
              <p:embed/>
            </p:oleObj>
          </a:graphicData>
        </a:graphic>
      </p:graphicFrame>
      <p:sp>
        <p:nvSpPr>
          <p:cNvPr id="835589" name="Rectangle 5"/>
          <p:cNvSpPr>
            <a:spLocks noChangeArrowheads="1"/>
          </p:cNvSpPr>
          <p:nvPr/>
        </p:nvSpPr>
        <p:spPr bwMode="auto">
          <a:xfrm>
            <a:off x="381000" y="1143000"/>
            <a:ext cx="5181600" cy="1905000"/>
          </a:xfrm>
          <a:prstGeom prst="rect">
            <a:avLst/>
          </a:prstGeom>
          <a:noFill/>
          <a:ln w="9525">
            <a:noFill/>
            <a:miter lim="800000"/>
            <a:headEnd/>
            <a:tailEnd/>
          </a:ln>
          <a:effectLst/>
        </p:spPr>
        <p:txBody>
          <a:bodyPr lIns="92075" tIns="46038" rIns="92075" bIns="46038"/>
          <a:lstStyle/>
          <a:p>
            <a:pPr algn="l"/>
            <a:r>
              <a:rPr lang="en-US" altLang="zh-CN" sz="2000">
                <a:latin typeface="Times New Roman"/>
              </a:rPr>
              <a:t>   </a:t>
            </a:r>
            <a:r>
              <a:rPr lang="en-US" altLang="zh-CN" sz="2000"/>
              <a:t> </a:t>
            </a:r>
            <a:r>
              <a:rPr lang="zh-CN" altLang="en-US" sz="2400"/>
              <a:t>这种中间存储器与</a:t>
            </a:r>
            <a:r>
              <a:rPr lang="en-US" altLang="zh-CN" sz="2400"/>
              <a:t>Cache</a:t>
            </a:r>
            <a:r>
              <a:rPr lang="zh-CN" altLang="en-US" sz="2400"/>
              <a:t>相比的一大优点是速度快。因为</a:t>
            </a:r>
            <a:r>
              <a:rPr lang="en-US" altLang="zh-CN" sz="2400"/>
              <a:t>CRAY-1</a:t>
            </a:r>
            <a:r>
              <a:rPr lang="zh-CN" altLang="en-US" sz="2400"/>
              <a:t>流水运算器通过寄存器寻址方式访问中间存储器，而访问</a:t>
            </a:r>
            <a:r>
              <a:rPr lang="en-US" altLang="zh-CN" sz="2400"/>
              <a:t>Cache</a:t>
            </a:r>
            <a:r>
              <a:rPr lang="zh-CN" altLang="en-US" sz="2400"/>
              <a:t>必须查</a:t>
            </a:r>
            <a:r>
              <a:rPr lang="en-US" altLang="zh-CN" sz="2400"/>
              <a:t>Cache</a:t>
            </a:r>
            <a:r>
              <a:rPr lang="zh-CN" altLang="en-US" sz="2400"/>
              <a:t>表，这需要较长时间。</a:t>
            </a:r>
          </a:p>
        </p:txBody>
      </p:sp>
      <p:sp>
        <p:nvSpPr>
          <p:cNvPr id="835590" name="Rectangle 6"/>
          <p:cNvSpPr>
            <a:spLocks noChangeArrowheads="1"/>
          </p:cNvSpPr>
          <p:nvPr/>
        </p:nvSpPr>
        <p:spPr bwMode="auto">
          <a:xfrm>
            <a:off x="381000" y="3124200"/>
            <a:ext cx="8382000" cy="3276600"/>
          </a:xfrm>
          <a:prstGeom prst="rect">
            <a:avLst/>
          </a:prstGeom>
          <a:noFill/>
          <a:ln w="9525">
            <a:noFill/>
            <a:miter lim="800000"/>
            <a:headEnd/>
            <a:tailEnd/>
          </a:ln>
          <a:effectLst/>
        </p:spPr>
        <p:txBody>
          <a:bodyPr lIns="92075" tIns="46038" rIns="92075" bIns="46038"/>
          <a:lstStyle/>
          <a:p>
            <a:pPr algn="l"/>
            <a:r>
              <a:rPr lang="en-US" altLang="zh-CN" sz="2000">
                <a:latin typeface="Times New Roman"/>
              </a:rPr>
              <a:t>   </a:t>
            </a:r>
            <a:r>
              <a:rPr lang="en-US" altLang="zh-CN" sz="2000"/>
              <a:t> </a:t>
            </a:r>
            <a:r>
              <a:rPr lang="en-US" altLang="zh-CN" sz="2400"/>
              <a:t>CRAY-1</a:t>
            </a:r>
            <a:r>
              <a:rPr lang="zh-CN" altLang="en-US" sz="2400"/>
              <a:t>系统还有</a:t>
            </a:r>
            <a:r>
              <a:rPr lang="en-US" altLang="zh-CN" sz="2400"/>
              <a:t>8</a:t>
            </a:r>
            <a:r>
              <a:rPr lang="zh-CN" altLang="en-US" sz="2400"/>
              <a:t>个</a:t>
            </a:r>
            <a:r>
              <a:rPr lang="en-US" altLang="zh-CN" sz="2400"/>
              <a:t>24</a:t>
            </a:r>
            <a:r>
              <a:rPr lang="zh-CN" altLang="en-US" sz="2400"/>
              <a:t>位的</a:t>
            </a:r>
            <a:r>
              <a:rPr lang="en-US" altLang="zh-CN" sz="2400"/>
              <a:t>A</a:t>
            </a:r>
            <a:r>
              <a:rPr lang="zh-CN" altLang="en-US" sz="2400"/>
              <a:t>寄存器，它主要用作访问存储器的地址寄存器和变址寄存器，还可用来提供移位的计数值和循环控制值。 </a:t>
            </a:r>
          </a:p>
          <a:p>
            <a:pPr algn="l"/>
            <a:r>
              <a:rPr lang="zh-CN" altLang="en-US" sz="2400"/>
              <a:t>  </a:t>
            </a:r>
            <a:r>
              <a:rPr lang="en-US" altLang="zh-CN" sz="2400"/>
              <a:t>64</a:t>
            </a:r>
            <a:r>
              <a:rPr lang="zh-CN" altLang="en-US" sz="2400"/>
              <a:t>个</a:t>
            </a:r>
            <a:r>
              <a:rPr lang="en-US" altLang="zh-CN" sz="2400"/>
              <a:t>24</a:t>
            </a:r>
            <a:r>
              <a:rPr lang="zh-CN" altLang="en-US" sz="2400"/>
              <a:t>位的</a:t>
            </a:r>
            <a:r>
              <a:rPr lang="en-US" altLang="zh-CN" sz="2400"/>
              <a:t>B</a:t>
            </a:r>
            <a:r>
              <a:rPr lang="zh-CN" altLang="en-US" sz="2400"/>
              <a:t>寄存器用作</a:t>
            </a:r>
            <a:r>
              <a:rPr lang="en-US" altLang="zh-CN" sz="2400"/>
              <a:t>A</a:t>
            </a:r>
            <a:r>
              <a:rPr lang="zh-CN" altLang="en-US" sz="2400"/>
              <a:t>寄存器的中间存储器，它可以存放需要重复访问的数据。主存储器与</a:t>
            </a:r>
            <a:r>
              <a:rPr lang="en-US" altLang="zh-CN" sz="2400"/>
              <a:t>B</a:t>
            </a:r>
            <a:r>
              <a:rPr lang="zh-CN" altLang="en-US" sz="2400"/>
              <a:t>寄存器之间的数据传送以成组传送方式进行。这样，</a:t>
            </a:r>
            <a:r>
              <a:rPr lang="en-US" altLang="zh-CN" sz="2400"/>
              <a:t>B</a:t>
            </a:r>
            <a:r>
              <a:rPr lang="zh-CN" altLang="en-US" sz="2400"/>
              <a:t>寄存器组就相当于</a:t>
            </a:r>
            <a:r>
              <a:rPr lang="en-US" altLang="zh-CN" sz="2400"/>
              <a:t>A</a:t>
            </a:r>
            <a:r>
              <a:rPr lang="zh-CN" altLang="en-US" sz="2400"/>
              <a:t>寄存器组的</a:t>
            </a:r>
            <a:r>
              <a:rPr lang="en-US" altLang="zh-CN" sz="2400"/>
              <a:t>Cache</a:t>
            </a:r>
            <a:r>
              <a:rPr lang="zh-CN" altLang="en-US" sz="2400"/>
              <a:t>。不过对</a:t>
            </a:r>
            <a:r>
              <a:rPr lang="en-US" altLang="zh-CN" sz="2400"/>
              <a:t>B</a:t>
            </a:r>
            <a:r>
              <a:rPr lang="zh-CN" altLang="en-US" sz="2400"/>
              <a:t>寄存器的所有操作都是由程序指令直接控制，而不像</a:t>
            </a:r>
            <a:r>
              <a:rPr lang="en-US" altLang="zh-CN" sz="2400"/>
              <a:t>cache</a:t>
            </a:r>
            <a:r>
              <a:rPr lang="zh-CN" altLang="en-US" sz="2400"/>
              <a:t>那样是自动控制的。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5590"/>
                                        </p:tgtEl>
                                        <p:attrNameLst>
                                          <p:attrName>style.visibility</p:attrName>
                                        </p:attrNameLst>
                                      </p:cBhvr>
                                      <p:to>
                                        <p:strVal val="visible"/>
                                      </p:to>
                                    </p:set>
                                    <p:animEffect transition="in" filter="blinds(horizontal)">
                                      <p:cBhvr>
                                        <p:cTn id="7" dur="500"/>
                                        <p:tgtEl>
                                          <p:spTgt spid="83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12567357-EA51-4D40-B51E-93F4F527B29B}" type="slidenum">
              <a:rPr lang="en-US" altLang="zh-CN"/>
              <a:pPr/>
              <a:t>15</a:t>
            </a:fld>
            <a:endParaRPr lang="en-US" altLang="zh-CN"/>
          </a:p>
        </p:txBody>
      </p:sp>
      <p:sp>
        <p:nvSpPr>
          <p:cNvPr id="836611" name="Rectangle 3"/>
          <p:cNvSpPr>
            <a:spLocks noGrp="1" noChangeArrowheads="1"/>
          </p:cNvSpPr>
          <p:nvPr>
            <p:ph type="subTitle" idx="1"/>
          </p:nvPr>
        </p:nvSpPr>
        <p:spPr>
          <a:xfrm>
            <a:off x="228600" y="609600"/>
            <a:ext cx="3657600" cy="685800"/>
          </a:xfrm>
          <a:noFill/>
        </p:spPr>
        <p:txBody>
          <a:bodyPr/>
          <a:lstStyle/>
          <a:p>
            <a:pPr algn="l">
              <a:spcBef>
                <a:spcPct val="0"/>
              </a:spcBef>
              <a:buClrTx/>
              <a:buSzTx/>
              <a:buFontTx/>
              <a:buNone/>
            </a:pPr>
            <a:r>
              <a:rPr kumimoji="0" lang="en-US" altLang="zh-CN" sz="2800" b="1">
                <a:solidFill>
                  <a:schemeClr val="hlink"/>
                </a:solidFill>
                <a:effectLst/>
              </a:rPr>
              <a:t>3  </a:t>
            </a:r>
            <a:r>
              <a:rPr kumimoji="0" lang="zh-CN" altLang="en-US" sz="2800" b="1">
                <a:solidFill>
                  <a:schemeClr val="hlink"/>
                </a:solidFill>
                <a:effectLst/>
              </a:rPr>
              <a:t>中间存储器的优点 </a:t>
            </a:r>
          </a:p>
        </p:txBody>
      </p:sp>
      <p:graphicFrame>
        <p:nvGraphicFramePr>
          <p:cNvPr id="836612" name="Object 4"/>
          <p:cNvGraphicFramePr>
            <a:graphicFrameLocks noChangeAspect="1"/>
          </p:cNvGraphicFramePr>
          <p:nvPr/>
        </p:nvGraphicFramePr>
        <p:xfrm>
          <a:off x="5410200" y="76200"/>
          <a:ext cx="3463925" cy="2997200"/>
        </p:xfrm>
        <a:graphic>
          <a:graphicData uri="http://schemas.openxmlformats.org/presentationml/2006/ole">
            <p:oleObj spid="_x0000_s4098" name="位图图像" r:id="rId3" imgW="6163535" imgH="5334745" progId="PBrush">
              <p:embed/>
            </p:oleObj>
          </a:graphicData>
        </a:graphic>
      </p:graphicFrame>
      <p:sp>
        <p:nvSpPr>
          <p:cNvPr id="836613" name="Rectangle 5"/>
          <p:cNvSpPr>
            <a:spLocks noChangeArrowheads="1"/>
          </p:cNvSpPr>
          <p:nvPr/>
        </p:nvSpPr>
        <p:spPr bwMode="auto">
          <a:xfrm>
            <a:off x="381000" y="1143000"/>
            <a:ext cx="5181600" cy="1905000"/>
          </a:xfrm>
          <a:prstGeom prst="rect">
            <a:avLst/>
          </a:prstGeom>
          <a:noFill/>
          <a:ln w="9525">
            <a:noFill/>
            <a:miter lim="800000"/>
            <a:headEnd/>
            <a:tailEnd/>
          </a:ln>
          <a:effectLst/>
        </p:spPr>
        <p:txBody>
          <a:bodyPr lIns="92075" tIns="46038" rIns="92075" bIns="46038"/>
          <a:lstStyle/>
          <a:p>
            <a:pPr algn="l"/>
            <a:r>
              <a:rPr lang="en-US" altLang="zh-CN" sz="2000" dirty="0">
                <a:latin typeface="Times New Roman"/>
              </a:rPr>
              <a:t>   </a:t>
            </a:r>
            <a:r>
              <a:rPr lang="en-US" altLang="zh-CN" sz="2000" dirty="0"/>
              <a:t> </a:t>
            </a:r>
            <a:r>
              <a:rPr lang="zh-CN" altLang="en-US" sz="2400" dirty="0"/>
              <a:t>中间存储器是指令缓冲器，由</a:t>
            </a:r>
            <a:r>
              <a:rPr lang="en-US" altLang="zh-CN" sz="2400" dirty="0"/>
              <a:t>256</a:t>
            </a:r>
            <a:r>
              <a:rPr lang="zh-CN" altLang="en-US" sz="2400" dirty="0"/>
              <a:t>个</a:t>
            </a:r>
            <a:r>
              <a:rPr lang="en-US" altLang="zh-CN" sz="2400" dirty="0"/>
              <a:t>16</a:t>
            </a:r>
            <a:r>
              <a:rPr lang="zh-CN" altLang="en-US" sz="2400" dirty="0"/>
              <a:t>位寄存器组成，用来存放在指令执行之前就预取出来的指令。由于缓冲器容量较大，所以主要的程序段可留在其中。</a:t>
            </a:r>
          </a:p>
        </p:txBody>
      </p:sp>
      <p:sp>
        <p:nvSpPr>
          <p:cNvPr id="836614" name="Rectangle 6"/>
          <p:cNvSpPr>
            <a:spLocks noChangeArrowheads="1"/>
          </p:cNvSpPr>
          <p:nvPr/>
        </p:nvSpPr>
        <p:spPr bwMode="auto">
          <a:xfrm>
            <a:off x="381000" y="3124200"/>
            <a:ext cx="8382000" cy="3276600"/>
          </a:xfrm>
          <a:prstGeom prst="rect">
            <a:avLst/>
          </a:prstGeom>
          <a:noFill/>
          <a:ln w="9525">
            <a:noFill/>
            <a:miter lim="800000"/>
            <a:headEnd/>
            <a:tailEnd/>
          </a:ln>
          <a:effectLst/>
        </p:spPr>
        <p:txBody>
          <a:bodyPr lIns="92075" tIns="46038" rIns="92075" bIns="46038"/>
          <a:lstStyle/>
          <a:p>
            <a:pPr algn="l"/>
            <a:r>
              <a:rPr lang="en-US" altLang="zh-CN" sz="2000" dirty="0">
                <a:latin typeface="Times New Roman"/>
              </a:rPr>
              <a:t>   </a:t>
            </a:r>
            <a:r>
              <a:rPr lang="en-US" altLang="zh-CN" sz="2000" dirty="0"/>
              <a:t> </a:t>
            </a:r>
            <a:r>
              <a:rPr lang="zh-CN" altLang="en-US" sz="2400" dirty="0"/>
              <a:t>内循环指令可能全部放在指令缓冲器中，这样就可以重复执行而不必再到主存去反复取指令。由于许多应用程序都是紧凑的循环形式，所以取指次数大大减少。 </a:t>
            </a:r>
          </a:p>
          <a:p>
            <a:pPr algn="l"/>
            <a:r>
              <a:rPr lang="zh-CN" altLang="en-US" sz="2400" dirty="0"/>
              <a:t>  设计寄存器</a:t>
            </a:r>
            <a:r>
              <a:rPr lang="en-US" altLang="zh-CN" sz="2400" dirty="0"/>
              <a:t>-</a:t>
            </a:r>
            <a:r>
              <a:rPr lang="zh-CN" altLang="en-US" sz="2400" dirty="0"/>
              <a:t>寄存器结构向量处理机的主要思想是使操作数离处理器很近，以保证处理器一直处于忙碌状态。中间存储器的使用是一大特色，它能供给处理器快速存取的数据，而成本又比较低。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6614"/>
                                        </p:tgtEl>
                                        <p:attrNameLst>
                                          <p:attrName>style.visibility</p:attrName>
                                        </p:attrNameLst>
                                      </p:cBhvr>
                                      <p:to>
                                        <p:strVal val="visible"/>
                                      </p:to>
                                    </p:set>
                                    <p:animEffect transition="in" filter="blinds(horizontal)">
                                      <p:cBhvr>
                                        <p:cTn id="7" dur="500"/>
                                        <p:tgtEl>
                                          <p:spTgt spid="836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9" name="Rectangle 3" descr="Rectangle: Click to edit Master text styles&#10;Second level&#10;Third level&#10;Fourth level&#10;Fifth level"/>
          <p:cNvSpPr>
            <a:spLocks noGrp="1" noChangeArrowheads="1"/>
          </p:cNvSpPr>
          <p:nvPr>
            <p:ph type="body" idx="1"/>
          </p:nvPr>
        </p:nvSpPr>
        <p:spPr>
          <a:xfrm>
            <a:off x="685800" y="1628775"/>
            <a:ext cx="7772400" cy="4256088"/>
          </a:xfrm>
        </p:spPr>
        <p:txBody>
          <a:bodyPr>
            <a:normAutofit fontScale="92500"/>
          </a:bodyPr>
          <a:lstStyle/>
          <a:p>
            <a:pPr marL="1085850" lvl="1" indent="-457200"/>
            <a:r>
              <a:rPr lang="en-US" altLang="zh-CN" dirty="0" smtClean="0">
                <a:solidFill>
                  <a:srgbClr val="D60093"/>
                </a:solidFill>
                <a:latin typeface="黑体" pitchFamily="49" charset="-122"/>
              </a:rPr>
              <a:t>CRAY-1</a:t>
            </a:r>
            <a:r>
              <a:rPr lang="zh-CN" altLang="en-US" dirty="0" smtClean="0">
                <a:solidFill>
                  <a:srgbClr val="D60093"/>
                </a:solidFill>
                <a:latin typeface="黑体" pitchFamily="49" charset="-122"/>
              </a:rPr>
              <a:t>机</a:t>
            </a:r>
            <a:endParaRPr lang="zh-CN" altLang="en-US" dirty="0">
              <a:latin typeface="黑体" pitchFamily="49" charset="-122"/>
            </a:endParaRPr>
          </a:p>
          <a:p>
            <a:pPr lvl="2"/>
            <a:r>
              <a:rPr lang="zh-CN" altLang="en-US" dirty="0">
                <a:latin typeface="宋体" pitchFamily="2" charset="-122"/>
              </a:rPr>
              <a:t>美国</a:t>
            </a:r>
            <a:r>
              <a:rPr lang="en-US" altLang="zh-CN" dirty="0">
                <a:solidFill>
                  <a:srgbClr val="9933FF"/>
                </a:solidFill>
                <a:latin typeface="宋体" pitchFamily="2" charset="-122"/>
              </a:rPr>
              <a:t>CRAY</a:t>
            </a:r>
            <a:r>
              <a:rPr lang="zh-CN" altLang="en-US" dirty="0">
                <a:latin typeface="宋体" pitchFamily="2" charset="-122"/>
              </a:rPr>
              <a:t>公司 </a:t>
            </a:r>
          </a:p>
          <a:p>
            <a:pPr lvl="2"/>
            <a:r>
              <a:rPr lang="en-US" altLang="zh-CN" dirty="0">
                <a:solidFill>
                  <a:srgbClr val="9933FF"/>
                </a:solidFill>
                <a:latin typeface="宋体" pitchFamily="2" charset="-122"/>
              </a:rPr>
              <a:t>1976</a:t>
            </a:r>
            <a:r>
              <a:rPr lang="zh-CN" altLang="en-US" dirty="0">
                <a:solidFill>
                  <a:srgbClr val="080808"/>
                </a:solidFill>
                <a:latin typeface="宋体" pitchFamily="2" charset="-122"/>
              </a:rPr>
              <a:t>年</a:t>
            </a:r>
          </a:p>
          <a:p>
            <a:pPr lvl="2"/>
            <a:r>
              <a:rPr lang="zh-CN" altLang="en-US" dirty="0">
                <a:latin typeface="宋体" pitchFamily="2" charset="-122"/>
              </a:rPr>
              <a:t>每秒</a:t>
            </a:r>
            <a:r>
              <a:rPr lang="en-US" altLang="zh-CN" dirty="0">
                <a:solidFill>
                  <a:srgbClr val="9933FF"/>
                </a:solidFill>
                <a:latin typeface="宋体" pitchFamily="2" charset="-122"/>
              </a:rPr>
              <a:t>1</a:t>
            </a:r>
            <a:r>
              <a:rPr lang="zh-CN" altLang="en-US" dirty="0">
                <a:latin typeface="宋体" pitchFamily="2" charset="-122"/>
              </a:rPr>
              <a:t>亿次浮点运算   </a:t>
            </a:r>
          </a:p>
          <a:p>
            <a:pPr lvl="2"/>
            <a:r>
              <a:rPr lang="zh-CN" altLang="en-US" dirty="0">
                <a:latin typeface="宋体" pitchFamily="2" charset="-122"/>
              </a:rPr>
              <a:t>时钟周期：</a:t>
            </a:r>
            <a:r>
              <a:rPr lang="en-US" altLang="zh-CN" dirty="0">
                <a:solidFill>
                  <a:srgbClr val="9933FF"/>
                </a:solidFill>
                <a:latin typeface="宋体" pitchFamily="2" charset="-122"/>
              </a:rPr>
              <a:t>12.5ns</a:t>
            </a:r>
            <a:r>
              <a:rPr lang="en-US" altLang="zh-CN" dirty="0">
                <a:latin typeface="宋体" pitchFamily="2" charset="-122"/>
              </a:rPr>
              <a:t> </a:t>
            </a:r>
          </a:p>
          <a:p>
            <a:pPr marL="457200" indent="-457200">
              <a:lnSpc>
                <a:spcPct val="150000"/>
              </a:lnSpc>
            </a:pPr>
            <a:r>
              <a:rPr lang="en-US" altLang="zh-CN" dirty="0">
                <a:solidFill>
                  <a:schemeClr val="bg1"/>
                </a:solidFill>
                <a:hlinkClick r:id="rId2" action="ppaction://program"/>
              </a:rPr>
              <a:t>CRAY-1</a:t>
            </a:r>
            <a:r>
              <a:rPr lang="zh-CN" altLang="en-US" dirty="0">
                <a:solidFill>
                  <a:schemeClr val="bg1"/>
                </a:solidFill>
                <a:hlinkClick r:id="rId2" action="ppaction://program"/>
              </a:rPr>
              <a:t>的基本结构</a:t>
            </a:r>
            <a:endParaRPr lang="zh-CN" altLang="en-US" dirty="0">
              <a:solidFill>
                <a:schemeClr val="bg1"/>
              </a:solidFill>
            </a:endParaRPr>
          </a:p>
          <a:p>
            <a:pPr marL="1085850" lvl="1" indent="-457200"/>
            <a:r>
              <a:rPr lang="zh-CN" altLang="en-US" dirty="0"/>
              <a:t>功能部件</a:t>
            </a:r>
          </a:p>
          <a:p>
            <a:pPr lvl="2">
              <a:buFont typeface="Wingdings" pitchFamily="2" charset="2"/>
              <a:buNone/>
            </a:pPr>
            <a:r>
              <a:rPr lang="zh-CN" altLang="en-US" dirty="0">
                <a:latin typeface="宋体" pitchFamily="2" charset="-122"/>
              </a:rPr>
              <a:t>    共有</a:t>
            </a:r>
            <a:r>
              <a:rPr lang="en-US" altLang="zh-CN" dirty="0">
                <a:solidFill>
                  <a:srgbClr val="9933FF"/>
                </a:solidFill>
                <a:latin typeface="宋体" pitchFamily="2" charset="-122"/>
              </a:rPr>
              <a:t>12</a:t>
            </a:r>
            <a:r>
              <a:rPr lang="zh-CN" altLang="en-US" dirty="0">
                <a:solidFill>
                  <a:srgbClr val="080808"/>
                </a:solidFill>
                <a:latin typeface="宋体" pitchFamily="2" charset="-122"/>
              </a:rPr>
              <a:t>条</a:t>
            </a:r>
            <a:r>
              <a:rPr lang="zh-CN" altLang="en-US" dirty="0">
                <a:latin typeface="宋体" pitchFamily="2" charset="-122"/>
              </a:rPr>
              <a:t>可并行工作的</a:t>
            </a:r>
            <a:r>
              <a:rPr lang="zh-CN" altLang="en-US" dirty="0">
                <a:solidFill>
                  <a:srgbClr val="080808"/>
                </a:solidFill>
                <a:latin typeface="宋体" pitchFamily="2" charset="-122"/>
              </a:rPr>
              <a:t>单功能流水线</a:t>
            </a:r>
            <a:r>
              <a:rPr lang="zh-CN" altLang="en-US" dirty="0">
                <a:latin typeface="宋体" pitchFamily="2" charset="-122"/>
              </a:rPr>
              <a:t>，可分别流</a:t>
            </a:r>
          </a:p>
          <a:p>
            <a:pPr lvl="2">
              <a:buFont typeface="Wingdings" pitchFamily="2" charset="2"/>
              <a:buNone/>
            </a:pPr>
            <a:r>
              <a:rPr lang="zh-CN" altLang="en-US" dirty="0">
                <a:latin typeface="宋体" pitchFamily="2" charset="-122"/>
              </a:rPr>
              <a:t>水地进行地址、向量、标量的各种运算。</a:t>
            </a:r>
          </a:p>
        </p:txBody>
      </p:sp>
      <p:sp>
        <p:nvSpPr>
          <p:cNvPr id="5" name="Rectangle 2"/>
          <p:cNvSpPr txBox="1">
            <a:spLocks noChangeArrowheads="1"/>
          </p:cNvSpPr>
          <p:nvPr/>
        </p:nvSpPr>
        <p:spPr>
          <a:xfrm>
            <a:off x="1500166" y="785794"/>
            <a:ext cx="4381500" cy="593725"/>
          </a:xfrm>
          <a:prstGeom prst="rect">
            <a:avLst/>
          </a:prstGeom>
          <a:noFill/>
          <a:ln/>
        </p:spPr>
        <p:txBody>
          <a:bodyPr vert="horz" lIns="91440" tIns="45720" rIns="91440" bIns="45720" rtlCol="0" anchor="ctr">
            <a:normAutofit/>
          </a:bodyPr>
          <a:lstStyle/>
          <a:p>
            <a:pPr algn="ctr">
              <a:spcBef>
                <a:spcPct val="0"/>
              </a:spcBef>
            </a:pPr>
            <a:r>
              <a:rPr lang="en-US" altLang="zh-CN" sz="2900" b="1" dirty="0" smtClean="0">
                <a:solidFill>
                  <a:schemeClr val="hlink"/>
                </a:solidFill>
                <a:latin typeface="+mj-lt"/>
                <a:ea typeface="+mj-ea"/>
                <a:cs typeface="+mj-cs"/>
              </a:rPr>
              <a:t>CRAY-1</a:t>
            </a:r>
            <a:r>
              <a:rPr lang="zh-CN" altLang="en-US" sz="2900" b="1" dirty="0" smtClean="0">
                <a:solidFill>
                  <a:schemeClr val="hlink"/>
                </a:solidFill>
                <a:latin typeface="+mj-lt"/>
                <a:ea typeface="+mj-ea"/>
                <a:cs typeface="+mj-cs"/>
              </a:rPr>
              <a:t>向量处理机结构</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2884" name="Picture 4" descr="arch91"/>
          <p:cNvPicPr>
            <a:picLocks noChangeAspect="1" noChangeArrowheads="1"/>
          </p:cNvPicPr>
          <p:nvPr/>
        </p:nvPicPr>
        <p:blipFill>
          <a:blip r:embed="rId2"/>
          <a:srcRect/>
          <a:stretch>
            <a:fillRect/>
          </a:stretch>
        </p:blipFill>
        <p:spPr bwMode="auto">
          <a:xfrm>
            <a:off x="755650" y="620713"/>
            <a:ext cx="7315200" cy="5775325"/>
          </a:xfrm>
          <a:prstGeom prst="rect">
            <a:avLst/>
          </a:prstGeom>
          <a:noFill/>
        </p:spPr>
      </p:pic>
      <p:sp>
        <p:nvSpPr>
          <p:cNvPr id="762885" name="Rectangle 5"/>
          <p:cNvSpPr>
            <a:spLocks noGrp="1" noChangeArrowheads="1"/>
          </p:cNvSpPr>
          <p:nvPr>
            <p:ph type="title"/>
          </p:nvPr>
        </p:nvSpPr>
        <p:spPr/>
        <p:txBody>
          <a:bodyPr/>
          <a:lstStyle/>
          <a:p>
            <a:endParaRPr lang="zh-CN" altLang="zh-CN"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Rectangle 3" descr="Rectangle: Click to edit Master text styles&#10;Second level&#10;Third level&#10;Fourth level&#10;Fifth level"/>
          <p:cNvSpPr>
            <a:spLocks noGrp="1" noChangeArrowheads="1"/>
          </p:cNvSpPr>
          <p:nvPr>
            <p:ph type="body" idx="1"/>
          </p:nvPr>
        </p:nvSpPr>
        <p:spPr>
          <a:xfrm>
            <a:off x="685800" y="1579563"/>
            <a:ext cx="7772400" cy="3794125"/>
          </a:xfrm>
        </p:spPr>
        <p:txBody>
          <a:bodyPr>
            <a:normAutofit lnSpcReduction="10000"/>
          </a:bodyPr>
          <a:lstStyle/>
          <a:p>
            <a:pPr lvl="2"/>
            <a:r>
              <a:rPr lang="en-US" altLang="zh-CN" dirty="0">
                <a:solidFill>
                  <a:srgbClr val="9933FF"/>
                </a:solidFill>
                <a:latin typeface="宋体" pitchFamily="2" charset="-122"/>
              </a:rPr>
              <a:t>6</a:t>
            </a:r>
            <a:r>
              <a:rPr lang="zh-CN" altLang="en-US" dirty="0">
                <a:latin typeface="宋体" pitchFamily="2" charset="-122"/>
              </a:rPr>
              <a:t>个单功能流水部件：</a:t>
            </a:r>
            <a:r>
              <a:rPr lang="zh-CN" altLang="en-US" dirty="0">
                <a:solidFill>
                  <a:srgbClr val="D60093"/>
                </a:solidFill>
                <a:latin typeface="宋体" pitchFamily="2" charset="-122"/>
              </a:rPr>
              <a:t>进行向量运算 </a:t>
            </a:r>
          </a:p>
          <a:p>
            <a:pPr lvl="3"/>
            <a:r>
              <a:rPr lang="zh-CN" altLang="en-US" dirty="0">
                <a:latin typeface="宋体" pitchFamily="2" charset="-122"/>
              </a:rPr>
              <a:t>整数加（</a:t>
            </a:r>
            <a:r>
              <a:rPr lang="en-US" altLang="zh-CN" dirty="0">
                <a:solidFill>
                  <a:srgbClr val="9933FF"/>
                </a:solidFill>
                <a:latin typeface="宋体" pitchFamily="2" charset="-122"/>
              </a:rPr>
              <a:t>3</a:t>
            </a:r>
            <a:r>
              <a:rPr lang="zh-CN" altLang="en-US" dirty="0">
                <a:latin typeface="宋体" pitchFamily="2" charset="-122"/>
              </a:rPr>
              <a:t>拍）</a:t>
            </a:r>
          </a:p>
          <a:p>
            <a:pPr lvl="3"/>
            <a:r>
              <a:rPr lang="zh-CN" altLang="en-US" dirty="0">
                <a:latin typeface="宋体" pitchFamily="2" charset="-122"/>
              </a:rPr>
              <a:t>逻辑运算（</a:t>
            </a:r>
            <a:r>
              <a:rPr lang="en-US" altLang="zh-CN" dirty="0">
                <a:solidFill>
                  <a:srgbClr val="9933FF"/>
                </a:solidFill>
                <a:latin typeface="宋体" pitchFamily="2" charset="-122"/>
              </a:rPr>
              <a:t>2</a:t>
            </a:r>
            <a:r>
              <a:rPr lang="zh-CN" altLang="en-US" dirty="0">
                <a:latin typeface="宋体" pitchFamily="2" charset="-122"/>
              </a:rPr>
              <a:t>拍）</a:t>
            </a:r>
          </a:p>
          <a:p>
            <a:pPr lvl="3"/>
            <a:r>
              <a:rPr lang="zh-CN" altLang="en-US" dirty="0">
                <a:latin typeface="宋体" pitchFamily="2" charset="-122"/>
              </a:rPr>
              <a:t>移位（</a:t>
            </a:r>
            <a:r>
              <a:rPr lang="en-US" altLang="zh-CN" dirty="0">
                <a:solidFill>
                  <a:srgbClr val="9933FF"/>
                </a:solidFill>
                <a:latin typeface="宋体" pitchFamily="2" charset="-122"/>
              </a:rPr>
              <a:t>4</a:t>
            </a:r>
            <a:r>
              <a:rPr lang="zh-CN" altLang="en-US" dirty="0">
                <a:latin typeface="宋体" pitchFamily="2" charset="-122"/>
              </a:rPr>
              <a:t>拍）</a:t>
            </a:r>
          </a:p>
          <a:p>
            <a:pPr lvl="3"/>
            <a:r>
              <a:rPr lang="zh-CN" altLang="en-US" dirty="0">
                <a:latin typeface="宋体" pitchFamily="2" charset="-122"/>
              </a:rPr>
              <a:t>浮点加（</a:t>
            </a:r>
            <a:r>
              <a:rPr lang="en-US" altLang="zh-CN" dirty="0">
                <a:solidFill>
                  <a:srgbClr val="9933FF"/>
                </a:solidFill>
                <a:latin typeface="宋体" pitchFamily="2" charset="-122"/>
              </a:rPr>
              <a:t>6</a:t>
            </a:r>
            <a:r>
              <a:rPr lang="zh-CN" altLang="en-US" dirty="0">
                <a:latin typeface="宋体" pitchFamily="2" charset="-122"/>
              </a:rPr>
              <a:t>拍）</a:t>
            </a:r>
          </a:p>
          <a:p>
            <a:pPr lvl="3"/>
            <a:r>
              <a:rPr lang="zh-CN" altLang="en-US" dirty="0">
                <a:latin typeface="宋体" pitchFamily="2" charset="-122"/>
              </a:rPr>
              <a:t>浮点乘（</a:t>
            </a:r>
            <a:r>
              <a:rPr lang="en-US" altLang="zh-CN" dirty="0">
                <a:solidFill>
                  <a:srgbClr val="9933FF"/>
                </a:solidFill>
                <a:latin typeface="宋体" pitchFamily="2" charset="-122"/>
              </a:rPr>
              <a:t>7</a:t>
            </a:r>
            <a:r>
              <a:rPr lang="zh-CN" altLang="en-US" dirty="0">
                <a:latin typeface="宋体" pitchFamily="2" charset="-122"/>
              </a:rPr>
              <a:t>拍）</a:t>
            </a:r>
          </a:p>
          <a:p>
            <a:pPr lvl="3"/>
            <a:r>
              <a:rPr lang="zh-CN" altLang="en-US" dirty="0">
                <a:latin typeface="宋体" pitchFamily="2" charset="-122"/>
              </a:rPr>
              <a:t>浮点迭代求倒数（</a:t>
            </a:r>
            <a:r>
              <a:rPr lang="en-US" altLang="zh-CN" dirty="0">
                <a:solidFill>
                  <a:srgbClr val="9933FF"/>
                </a:solidFill>
                <a:latin typeface="宋体" pitchFamily="2" charset="-122"/>
              </a:rPr>
              <a:t>14</a:t>
            </a:r>
            <a:r>
              <a:rPr lang="zh-CN" altLang="en-US" dirty="0">
                <a:latin typeface="宋体" pitchFamily="2" charset="-122"/>
              </a:rPr>
              <a:t>拍）</a:t>
            </a:r>
          </a:p>
          <a:p>
            <a:pPr lvl="2">
              <a:buFont typeface="Wingdings" pitchFamily="2" charset="2"/>
              <a:buNone/>
            </a:pPr>
            <a:r>
              <a:rPr lang="zh-CN" altLang="en-US" dirty="0">
                <a:latin typeface="宋体" pitchFamily="2" charset="-122"/>
              </a:rPr>
              <a:t>    括号中的数字为其流水经过的时间，每拍为一个</a:t>
            </a:r>
          </a:p>
          <a:p>
            <a:pPr lvl="2">
              <a:buFont typeface="Wingdings" pitchFamily="2" charset="2"/>
              <a:buNone/>
            </a:pPr>
            <a:r>
              <a:rPr lang="zh-CN" altLang="en-US" dirty="0">
                <a:latin typeface="宋体" pitchFamily="2" charset="-122"/>
              </a:rPr>
              <a:t>时钟周期，即</a:t>
            </a:r>
            <a:r>
              <a:rPr lang="en-US" altLang="zh-CN" dirty="0">
                <a:solidFill>
                  <a:srgbClr val="D60093"/>
                </a:solidFill>
                <a:latin typeface="宋体" pitchFamily="2" charset="-122"/>
              </a:rPr>
              <a:t>12.5ns</a:t>
            </a:r>
            <a:r>
              <a:rPr lang="zh-CN" altLang="en-US" dirty="0">
                <a:solidFill>
                  <a:srgbClr val="D60093"/>
                </a:solidFill>
                <a:latin typeface="宋体" pitchFamily="2" charset="-122"/>
              </a:rPr>
              <a:t>。</a:t>
            </a:r>
          </a:p>
          <a:p>
            <a:pPr lvl="2"/>
            <a:endParaRPr lang="zh-CN" altLang="en-US" dirty="0">
              <a:latin typeface="宋体" pitchFamily="2" charset="-122"/>
            </a:endParaRPr>
          </a:p>
          <a:p>
            <a:pPr marL="457200" indent="-457200"/>
            <a:endParaRPr lang="en-US" altLang="zh-CN" dirty="0">
              <a:latin typeface="宋体" pitchFamily="2" charset="-122"/>
              <a:ea typeface="宋体"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7" name="Rectangle 3" descr="Rectangle: Click to edit Master text styles&#10;Second level&#10;Third level&#10;Fourth level&#10;Fifth level"/>
          <p:cNvSpPr>
            <a:spLocks noGrp="1" noChangeArrowheads="1"/>
          </p:cNvSpPr>
          <p:nvPr>
            <p:ph type="body" idx="1"/>
          </p:nvPr>
        </p:nvSpPr>
        <p:spPr>
          <a:xfrm>
            <a:off x="685800" y="1219200"/>
            <a:ext cx="7847013" cy="4953000"/>
          </a:xfrm>
        </p:spPr>
        <p:txBody>
          <a:bodyPr>
            <a:normAutofit fontScale="92500"/>
          </a:bodyPr>
          <a:lstStyle/>
          <a:p>
            <a:pPr lvl="1"/>
            <a:r>
              <a:rPr lang="zh-CN" altLang="en-US">
                <a:latin typeface="黑体" pitchFamily="49" charset="-122"/>
              </a:rPr>
              <a:t>向量寄存组</a:t>
            </a:r>
            <a:r>
              <a:rPr lang="en-US" altLang="zh-CN">
                <a:solidFill>
                  <a:srgbClr val="9933FF"/>
                </a:solidFill>
                <a:latin typeface="黑体" pitchFamily="49" charset="-122"/>
              </a:rPr>
              <a:t>V</a:t>
            </a:r>
          </a:p>
          <a:p>
            <a:pPr lvl="2"/>
            <a:r>
              <a:rPr lang="zh-CN" altLang="en-US">
                <a:latin typeface="宋体" pitchFamily="2" charset="-122"/>
              </a:rPr>
              <a:t>由</a:t>
            </a:r>
            <a:r>
              <a:rPr lang="en-US" altLang="zh-CN">
                <a:solidFill>
                  <a:srgbClr val="9933FF"/>
                </a:solidFill>
                <a:latin typeface="宋体" pitchFamily="2" charset="-122"/>
              </a:rPr>
              <a:t>512</a:t>
            </a:r>
            <a:r>
              <a:rPr lang="zh-CN" altLang="en-US">
                <a:solidFill>
                  <a:srgbClr val="080808"/>
                </a:solidFill>
                <a:latin typeface="宋体" pitchFamily="2" charset="-122"/>
              </a:rPr>
              <a:t>个</a:t>
            </a:r>
            <a:r>
              <a:rPr lang="en-US" altLang="zh-CN">
                <a:solidFill>
                  <a:srgbClr val="9933FF"/>
                </a:solidFill>
                <a:latin typeface="宋体" pitchFamily="2" charset="-122"/>
              </a:rPr>
              <a:t>64</a:t>
            </a:r>
            <a:r>
              <a:rPr lang="zh-CN" altLang="en-US">
                <a:solidFill>
                  <a:srgbClr val="080808"/>
                </a:solidFill>
                <a:latin typeface="宋体" pitchFamily="2" charset="-122"/>
              </a:rPr>
              <a:t>位</a:t>
            </a:r>
            <a:r>
              <a:rPr lang="zh-CN" altLang="en-US">
                <a:latin typeface="宋体" pitchFamily="2" charset="-122"/>
              </a:rPr>
              <a:t>的寄存器组成，分成</a:t>
            </a:r>
            <a:r>
              <a:rPr lang="en-US" altLang="zh-CN">
                <a:solidFill>
                  <a:srgbClr val="9933FF"/>
                </a:solidFill>
                <a:latin typeface="宋体" pitchFamily="2" charset="-122"/>
              </a:rPr>
              <a:t>8</a:t>
            </a:r>
            <a:r>
              <a:rPr lang="zh-CN" altLang="en-US">
                <a:solidFill>
                  <a:srgbClr val="080808"/>
                </a:solidFill>
                <a:latin typeface="宋体" pitchFamily="2" charset="-122"/>
              </a:rPr>
              <a:t>块</a:t>
            </a:r>
            <a:r>
              <a:rPr lang="zh-CN" altLang="en-US">
                <a:latin typeface="宋体" pitchFamily="2" charset="-122"/>
              </a:rPr>
              <a:t>。</a:t>
            </a:r>
          </a:p>
          <a:p>
            <a:pPr lvl="2"/>
            <a:r>
              <a:rPr lang="zh-CN" altLang="en-US">
                <a:latin typeface="宋体" pitchFamily="2" charset="-122"/>
              </a:rPr>
              <a:t>编号：</a:t>
            </a:r>
            <a:r>
              <a:rPr lang="en-US" altLang="zh-CN">
                <a:solidFill>
                  <a:srgbClr val="9933FF"/>
                </a:solidFill>
                <a:latin typeface="宋体" pitchFamily="2" charset="-122"/>
              </a:rPr>
              <a:t>V</a:t>
            </a:r>
            <a:r>
              <a:rPr lang="en-US" altLang="zh-CN" baseline="-25000">
                <a:solidFill>
                  <a:srgbClr val="9933FF"/>
                </a:solidFill>
                <a:latin typeface="宋体" pitchFamily="2" charset="-122"/>
              </a:rPr>
              <a:t>0</a:t>
            </a:r>
            <a:r>
              <a:rPr lang="zh-CN" altLang="en-US">
                <a:solidFill>
                  <a:srgbClr val="9933FF"/>
                </a:solidFill>
                <a:latin typeface="宋体" pitchFamily="2" charset="-122"/>
              </a:rPr>
              <a:t>～</a:t>
            </a:r>
            <a:r>
              <a:rPr lang="en-US" altLang="zh-CN">
                <a:solidFill>
                  <a:srgbClr val="9933FF"/>
                </a:solidFill>
                <a:latin typeface="宋体" pitchFamily="2" charset="-122"/>
              </a:rPr>
              <a:t>V</a:t>
            </a:r>
            <a:r>
              <a:rPr lang="en-US" altLang="zh-CN" baseline="-25000">
                <a:solidFill>
                  <a:srgbClr val="9933FF"/>
                </a:solidFill>
                <a:latin typeface="宋体" pitchFamily="2" charset="-122"/>
              </a:rPr>
              <a:t>7</a:t>
            </a:r>
          </a:p>
          <a:p>
            <a:pPr lvl="2"/>
            <a:r>
              <a:rPr lang="zh-CN" altLang="en-US">
                <a:latin typeface="宋体" pitchFamily="2" charset="-122"/>
              </a:rPr>
              <a:t>每一个块称为一个</a:t>
            </a:r>
            <a:r>
              <a:rPr lang="zh-CN" altLang="en-US">
                <a:solidFill>
                  <a:srgbClr val="FF0000"/>
                </a:solidFill>
                <a:latin typeface="宋体" pitchFamily="2" charset="-122"/>
              </a:rPr>
              <a:t>向量寄存器</a:t>
            </a:r>
            <a:r>
              <a:rPr lang="zh-CN" altLang="en-US">
                <a:latin typeface="宋体" pitchFamily="2" charset="-122"/>
              </a:rPr>
              <a:t>，可存放一个长度</a:t>
            </a:r>
          </a:p>
          <a:p>
            <a:pPr lvl="2">
              <a:buFont typeface="Wingdings" pitchFamily="2" charset="2"/>
              <a:buNone/>
            </a:pPr>
            <a:r>
              <a:rPr lang="zh-CN" altLang="en-US">
                <a:latin typeface="宋体" pitchFamily="2" charset="-122"/>
              </a:rPr>
              <a:t>   （即元素个数）不超过</a:t>
            </a:r>
            <a:r>
              <a:rPr lang="en-US" altLang="zh-CN">
                <a:solidFill>
                  <a:srgbClr val="9933FF"/>
                </a:solidFill>
                <a:latin typeface="宋体" pitchFamily="2" charset="-122"/>
              </a:rPr>
              <a:t>64</a:t>
            </a:r>
            <a:r>
              <a:rPr lang="zh-CN" altLang="en-US">
                <a:latin typeface="宋体" pitchFamily="2" charset="-122"/>
              </a:rPr>
              <a:t>的向量。</a:t>
            </a:r>
          </a:p>
          <a:p>
            <a:pPr lvl="2"/>
            <a:r>
              <a:rPr lang="zh-CN" altLang="en-US">
                <a:latin typeface="宋体" pitchFamily="2" charset="-122"/>
              </a:rPr>
              <a:t>每个向量寄存器可以每拍向功能部件提供一个数据元素，或者每拍接收一个从功能部件来的结果元素。</a:t>
            </a:r>
          </a:p>
          <a:p>
            <a:pPr lvl="1"/>
            <a:r>
              <a:rPr lang="zh-CN" altLang="en-US">
                <a:latin typeface="黑体" pitchFamily="49" charset="-122"/>
              </a:rPr>
              <a:t>标量寄存器</a:t>
            </a:r>
            <a:r>
              <a:rPr lang="en-US" altLang="zh-CN">
                <a:solidFill>
                  <a:srgbClr val="9933FF"/>
                </a:solidFill>
                <a:latin typeface="黑体" pitchFamily="49" charset="-122"/>
              </a:rPr>
              <a:t>S</a:t>
            </a:r>
            <a:r>
              <a:rPr lang="zh-CN" altLang="en-US">
                <a:latin typeface="黑体" pitchFamily="49" charset="-122"/>
              </a:rPr>
              <a:t>和快速暂存器</a:t>
            </a:r>
            <a:r>
              <a:rPr lang="en-US" altLang="zh-CN">
                <a:solidFill>
                  <a:srgbClr val="9933FF"/>
                </a:solidFill>
                <a:latin typeface="黑体" pitchFamily="49" charset="-122"/>
              </a:rPr>
              <a:t>T</a:t>
            </a:r>
          </a:p>
          <a:p>
            <a:pPr lvl="2"/>
            <a:r>
              <a:rPr lang="zh-CN" altLang="en-US">
                <a:latin typeface="宋体" pitchFamily="2" charset="-122"/>
              </a:rPr>
              <a:t>标量寄存器有</a:t>
            </a:r>
            <a:r>
              <a:rPr lang="en-US" altLang="zh-CN">
                <a:solidFill>
                  <a:srgbClr val="9933FF"/>
                </a:solidFill>
                <a:latin typeface="宋体" pitchFamily="2" charset="-122"/>
              </a:rPr>
              <a:t>8</a:t>
            </a:r>
            <a:r>
              <a:rPr lang="zh-CN" altLang="en-US">
                <a:solidFill>
                  <a:srgbClr val="080808"/>
                </a:solidFill>
                <a:latin typeface="宋体" pitchFamily="2" charset="-122"/>
              </a:rPr>
              <a:t>个</a:t>
            </a:r>
            <a:r>
              <a:rPr lang="zh-CN" altLang="en-US">
                <a:latin typeface="宋体" pitchFamily="2" charset="-122"/>
              </a:rPr>
              <a:t>：</a:t>
            </a:r>
            <a:r>
              <a:rPr lang="en-US" altLang="zh-CN">
                <a:solidFill>
                  <a:srgbClr val="9933FF"/>
                </a:solidFill>
                <a:latin typeface="宋体" pitchFamily="2" charset="-122"/>
              </a:rPr>
              <a:t>S</a:t>
            </a:r>
            <a:r>
              <a:rPr lang="en-US" altLang="zh-CN" baseline="-25000">
                <a:solidFill>
                  <a:srgbClr val="9933FF"/>
                </a:solidFill>
                <a:latin typeface="宋体" pitchFamily="2" charset="-122"/>
              </a:rPr>
              <a:t>0</a:t>
            </a:r>
            <a:r>
              <a:rPr lang="zh-CN" altLang="en-US">
                <a:solidFill>
                  <a:srgbClr val="9933FF"/>
                </a:solidFill>
                <a:latin typeface="宋体" pitchFamily="2" charset="-122"/>
              </a:rPr>
              <a:t>～</a:t>
            </a:r>
            <a:r>
              <a:rPr lang="en-US" altLang="zh-CN">
                <a:solidFill>
                  <a:srgbClr val="9933FF"/>
                </a:solidFill>
                <a:latin typeface="宋体" pitchFamily="2" charset="-122"/>
              </a:rPr>
              <a:t>S</a:t>
            </a:r>
            <a:r>
              <a:rPr lang="en-US" altLang="zh-CN" baseline="-25000">
                <a:solidFill>
                  <a:srgbClr val="9933FF"/>
                </a:solidFill>
                <a:latin typeface="宋体" pitchFamily="2" charset="-122"/>
              </a:rPr>
              <a:t>7</a:t>
            </a:r>
            <a:r>
              <a:rPr lang="en-US" altLang="zh-CN">
                <a:solidFill>
                  <a:srgbClr val="9933FF"/>
                </a:solidFill>
                <a:latin typeface="宋体" pitchFamily="2" charset="-122"/>
              </a:rPr>
              <a:t>   64</a:t>
            </a:r>
            <a:r>
              <a:rPr lang="zh-CN" altLang="en-US">
                <a:solidFill>
                  <a:srgbClr val="9933FF"/>
                </a:solidFill>
                <a:latin typeface="宋体" pitchFamily="2" charset="-122"/>
              </a:rPr>
              <a:t>位</a:t>
            </a:r>
            <a:endParaRPr lang="zh-CN" altLang="en-US">
              <a:latin typeface="宋体" pitchFamily="2" charset="-122"/>
            </a:endParaRPr>
          </a:p>
          <a:p>
            <a:pPr lvl="2"/>
            <a:r>
              <a:rPr lang="zh-CN" altLang="en-US">
                <a:latin typeface="宋体" pitchFamily="2" charset="-122"/>
              </a:rPr>
              <a:t>快速暂存器</a:t>
            </a:r>
            <a:r>
              <a:rPr lang="en-US" altLang="zh-CN">
                <a:solidFill>
                  <a:srgbClr val="9933FF"/>
                </a:solidFill>
                <a:latin typeface="宋体" pitchFamily="2" charset="-122"/>
              </a:rPr>
              <a:t>T</a:t>
            </a:r>
            <a:r>
              <a:rPr lang="zh-CN" altLang="en-US">
                <a:latin typeface="宋体" pitchFamily="2" charset="-122"/>
              </a:rPr>
              <a:t>用于在标量寄存器和存储器之间提供缓</a:t>
            </a:r>
          </a:p>
          <a:p>
            <a:pPr lvl="2">
              <a:buFont typeface="Wingdings" pitchFamily="2" charset="2"/>
              <a:buNone/>
            </a:pPr>
            <a:r>
              <a:rPr lang="zh-CN" altLang="en-US">
                <a:latin typeface="宋体" pitchFamily="2" charset="-122"/>
              </a:rPr>
              <a:t>    冲。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向量处理机的结构</a:t>
            </a:r>
            <a:endParaRPr lang="zh-CN" altLang="en-US" dirty="0"/>
          </a:p>
        </p:txBody>
      </p:sp>
      <p:sp>
        <p:nvSpPr>
          <p:cNvPr id="3" name="内容占位符 2"/>
          <p:cNvSpPr>
            <a:spLocks noGrp="1"/>
          </p:cNvSpPr>
          <p:nvPr>
            <p:ph idx="1"/>
          </p:nvPr>
        </p:nvSpPr>
        <p:spPr/>
        <p:txBody>
          <a:bodyPr/>
          <a:lstStyle/>
          <a:p>
            <a:r>
              <a:rPr lang="zh-CN" altLang="en-US" dirty="0" smtClean="0"/>
              <a:t>存储器</a:t>
            </a:r>
            <a:r>
              <a:rPr lang="en-US" altLang="zh-CN" dirty="0" smtClean="0"/>
              <a:t>-</a:t>
            </a:r>
            <a:r>
              <a:rPr lang="zh-CN" altLang="en-US" dirty="0" smtClean="0"/>
              <a:t>存储器结构</a:t>
            </a:r>
            <a:endParaRPr lang="en-US" altLang="zh-CN" dirty="0" smtClean="0"/>
          </a:p>
          <a:p>
            <a:r>
              <a:rPr lang="zh-CN" altLang="en-US" dirty="0" smtClean="0"/>
              <a:t>寄存器</a:t>
            </a:r>
            <a:r>
              <a:rPr lang="en-US" altLang="zh-CN" dirty="0" smtClean="0"/>
              <a:t>-</a:t>
            </a:r>
            <a:r>
              <a:rPr lang="zh-CN" altLang="en-US" dirty="0" smtClean="0"/>
              <a:t>寄存器结构</a:t>
            </a:r>
            <a:endParaRPr lang="en-US" altLang="zh-CN" dirty="0" smtClean="0"/>
          </a:p>
          <a:p>
            <a:r>
              <a:rPr lang="en-US" altLang="zh-CN" dirty="0" smtClean="0"/>
              <a:t>CRAY-1</a:t>
            </a:r>
            <a:r>
              <a:rPr lang="zh-CN" altLang="en-US" dirty="0" smtClean="0"/>
              <a:t>向量处理机结构</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descr="Rectangle: Click to edit Master text styles&#10;Second level&#10;Third level&#10;Fourth level&#10;Fifth level"/>
          <p:cNvSpPr>
            <a:spLocks noGrp="1" noChangeArrowheads="1"/>
          </p:cNvSpPr>
          <p:nvPr>
            <p:ph type="body" idx="1"/>
          </p:nvPr>
        </p:nvSpPr>
        <p:spPr>
          <a:xfrm>
            <a:off x="609600" y="1363663"/>
            <a:ext cx="7848600" cy="4732337"/>
          </a:xfrm>
        </p:spPr>
        <p:txBody>
          <a:bodyPr/>
          <a:lstStyle/>
          <a:p>
            <a:pPr marL="1085850" lvl="1" indent="-457200"/>
            <a:r>
              <a:rPr lang="zh-CN" altLang="en-US">
                <a:latin typeface="黑体" pitchFamily="49" charset="-122"/>
              </a:rPr>
              <a:t>向量屏蔽寄存器</a:t>
            </a:r>
            <a:r>
              <a:rPr lang="en-US" altLang="zh-CN">
                <a:solidFill>
                  <a:srgbClr val="9933FF"/>
                </a:solidFill>
                <a:latin typeface="黑体" pitchFamily="49" charset="-122"/>
              </a:rPr>
              <a:t>VM</a:t>
            </a:r>
          </a:p>
          <a:p>
            <a:pPr lvl="2"/>
            <a:r>
              <a:rPr lang="en-US" altLang="zh-CN">
                <a:solidFill>
                  <a:srgbClr val="9933FF"/>
                </a:solidFill>
                <a:latin typeface="宋体" pitchFamily="2" charset="-122"/>
              </a:rPr>
              <a:t>64</a:t>
            </a:r>
            <a:r>
              <a:rPr lang="zh-CN" altLang="en-US">
                <a:solidFill>
                  <a:srgbClr val="080808"/>
                </a:solidFill>
                <a:latin typeface="宋体" pitchFamily="2" charset="-122"/>
              </a:rPr>
              <a:t>位</a:t>
            </a:r>
            <a:r>
              <a:rPr lang="zh-CN" altLang="en-US">
                <a:latin typeface="宋体" pitchFamily="2" charset="-122"/>
              </a:rPr>
              <a:t>，每一位对应于向量寄存器的一个单元。</a:t>
            </a:r>
          </a:p>
          <a:p>
            <a:pPr lvl="2"/>
            <a:r>
              <a:rPr lang="zh-CN" altLang="en-US">
                <a:solidFill>
                  <a:srgbClr val="080808"/>
                </a:solidFill>
                <a:latin typeface="宋体" pitchFamily="2" charset="-122"/>
              </a:rPr>
              <a:t>作用：</a:t>
            </a:r>
            <a:r>
              <a:rPr lang="zh-CN" altLang="en-US">
                <a:latin typeface="宋体" pitchFamily="2" charset="-122"/>
              </a:rPr>
              <a:t>用于向量的归并、压缩、还原和测试操作、</a:t>
            </a:r>
          </a:p>
          <a:p>
            <a:pPr lvl="2">
              <a:buFont typeface="Wingdings" pitchFamily="2" charset="2"/>
              <a:buNone/>
            </a:pPr>
            <a:r>
              <a:rPr lang="zh-CN" altLang="en-US">
                <a:latin typeface="宋体" pitchFamily="2" charset="-122"/>
              </a:rPr>
              <a:t>          对向量某些元素的单独运算等。</a:t>
            </a:r>
          </a:p>
          <a:p>
            <a:pPr marL="457200" indent="-457200">
              <a:lnSpc>
                <a:spcPct val="150000"/>
              </a:lnSpc>
              <a:buFont typeface="Wingdings" pitchFamily="2" charset="2"/>
              <a:buAutoNum type="arabicPeriod" startAt="2"/>
            </a:pPr>
            <a:r>
              <a:rPr lang="en-US" altLang="zh-CN">
                <a:latin typeface="黑体" pitchFamily="49" charset="-122"/>
              </a:rPr>
              <a:t>CRAY-1</a:t>
            </a:r>
            <a:r>
              <a:rPr lang="zh-CN" altLang="en-US">
                <a:latin typeface="黑体" pitchFamily="49" charset="-122"/>
              </a:rPr>
              <a:t>向量处理的</a:t>
            </a:r>
            <a:r>
              <a:rPr lang="zh-CN" altLang="en-US"/>
              <a:t>一个</a:t>
            </a:r>
            <a:r>
              <a:rPr lang="zh-CN" altLang="en-US">
                <a:solidFill>
                  <a:srgbClr val="D60093"/>
                </a:solidFill>
              </a:rPr>
              <a:t>显著</a:t>
            </a:r>
            <a:r>
              <a:rPr lang="zh-CN" altLang="en-US">
                <a:solidFill>
                  <a:srgbClr val="D60093"/>
                </a:solidFill>
                <a:latin typeface="黑体" pitchFamily="49" charset="-122"/>
              </a:rPr>
              <a:t>特点</a:t>
            </a:r>
          </a:p>
          <a:p>
            <a:pPr marL="1085850" lvl="1" indent="-457200"/>
            <a:r>
              <a:rPr lang="zh-CN" altLang="en-US">
                <a:latin typeface="黑体" pitchFamily="49" charset="-122"/>
              </a:rPr>
              <a:t>每个向量寄存器</a:t>
            </a:r>
            <a:r>
              <a:rPr lang="en-US" altLang="zh-CN">
                <a:solidFill>
                  <a:srgbClr val="9933FF"/>
                </a:solidFill>
                <a:latin typeface="黑体" pitchFamily="49" charset="-122"/>
              </a:rPr>
              <a:t>V</a:t>
            </a:r>
            <a:r>
              <a:rPr lang="en-US" altLang="zh-CN" baseline="-25000">
                <a:solidFill>
                  <a:srgbClr val="9933FF"/>
                </a:solidFill>
                <a:latin typeface="黑体" pitchFamily="49" charset="-122"/>
              </a:rPr>
              <a:t>i</a:t>
            </a:r>
            <a:r>
              <a:rPr lang="zh-CN" altLang="en-US">
                <a:latin typeface="黑体" pitchFamily="49" charset="-122"/>
              </a:rPr>
              <a:t>都有连到</a:t>
            </a:r>
            <a:r>
              <a:rPr lang="en-US" altLang="zh-CN">
                <a:solidFill>
                  <a:srgbClr val="9933FF"/>
                </a:solidFill>
                <a:latin typeface="黑体" pitchFamily="49" charset="-122"/>
              </a:rPr>
              <a:t>6</a:t>
            </a:r>
            <a:r>
              <a:rPr lang="zh-CN" altLang="en-US">
                <a:latin typeface="黑体" pitchFamily="49" charset="-122"/>
              </a:rPr>
              <a:t>个向量功能部件的单独总线。</a:t>
            </a:r>
          </a:p>
          <a:p>
            <a:pPr marL="1085850" lvl="1" indent="-457200"/>
            <a:r>
              <a:rPr lang="zh-CN" altLang="en-US">
                <a:latin typeface="黑体" pitchFamily="49" charset="-122"/>
              </a:rPr>
              <a:t>每个向量功能部件也都有把运算结果送回向量寄存器组的总线。 </a:t>
            </a:r>
          </a:p>
          <a:p>
            <a:pPr marL="1085850" lvl="1" indent="-457200"/>
            <a:endParaRPr lang="en-US" altLang="zh-CN">
              <a:latin typeface="黑体"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Rectangle 3" descr="Rectangle: Click to edit Master text styles&#10;Second level&#10;Third level&#10;Fourth level&#10;Fifth level"/>
          <p:cNvSpPr>
            <a:spLocks noGrp="1" noChangeArrowheads="1"/>
          </p:cNvSpPr>
          <p:nvPr>
            <p:ph type="body" idx="1"/>
          </p:nvPr>
        </p:nvSpPr>
        <p:spPr>
          <a:xfrm>
            <a:off x="539750" y="1125538"/>
            <a:ext cx="7772400" cy="5181600"/>
          </a:xfrm>
        </p:spPr>
        <p:txBody>
          <a:bodyPr>
            <a:normAutofit lnSpcReduction="10000"/>
          </a:bodyPr>
          <a:lstStyle/>
          <a:p>
            <a:pPr lvl="1">
              <a:lnSpc>
                <a:spcPct val="100000"/>
              </a:lnSpc>
            </a:pPr>
            <a:r>
              <a:rPr lang="zh-CN" altLang="en-US" dirty="0">
                <a:latin typeface="黑体" pitchFamily="49" charset="-122"/>
              </a:rPr>
              <a:t>只要不出现</a:t>
            </a:r>
            <a:r>
              <a:rPr lang="en-US" altLang="zh-CN" dirty="0">
                <a:solidFill>
                  <a:srgbClr val="FF0000"/>
                </a:solidFill>
                <a:latin typeface="黑体" pitchFamily="49" charset="-122"/>
              </a:rPr>
              <a:t>V</a:t>
            </a:r>
            <a:r>
              <a:rPr lang="en-US" altLang="zh-CN" baseline="-25000" dirty="0">
                <a:solidFill>
                  <a:srgbClr val="FF0000"/>
                </a:solidFill>
                <a:latin typeface="黑体" pitchFamily="49" charset="-122"/>
              </a:rPr>
              <a:t>i</a:t>
            </a:r>
            <a:r>
              <a:rPr lang="zh-CN" altLang="en-US" dirty="0">
                <a:solidFill>
                  <a:srgbClr val="FF0000"/>
                </a:solidFill>
                <a:latin typeface="黑体" pitchFamily="49" charset="-122"/>
              </a:rPr>
              <a:t>冲突</a:t>
            </a:r>
            <a:r>
              <a:rPr lang="zh-CN" altLang="en-US" dirty="0">
                <a:latin typeface="黑体" pitchFamily="49" charset="-122"/>
              </a:rPr>
              <a:t>和</a:t>
            </a:r>
            <a:r>
              <a:rPr lang="zh-CN" altLang="en-US" dirty="0">
                <a:solidFill>
                  <a:srgbClr val="FF0000"/>
                </a:solidFill>
                <a:latin typeface="黑体" pitchFamily="49" charset="-122"/>
              </a:rPr>
              <a:t>功能部件冲突</a:t>
            </a:r>
            <a:r>
              <a:rPr lang="zh-CN" altLang="en-US" dirty="0">
                <a:latin typeface="黑体" pitchFamily="49" charset="-122"/>
              </a:rPr>
              <a:t>，各</a:t>
            </a:r>
            <a:r>
              <a:rPr lang="en-US" altLang="zh-CN" dirty="0">
                <a:latin typeface="黑体" pitchFamily="49" charset="-122"/>
              </a:rPr>
              <a:t>V</a:t>
            </a:r>
            <a:r>
              <a:rPr lang="en-US" altLang="zh-CN" baseline="-25000" dirty="0">
                <a:latin typeface="黑体" pitchFamily="49" charset="-122"/>
              </a:rPr>
              <a:t>i</a:t>
            </a:r>
            <a:r>
              <a:rPr lang="zh-CN" altLang="en-US" dirty="0">
                <a:latin typeface="黑体" pitchFamily="49" charset="-122"/>
              </a:rPr>
              <a:t>之间和</a:t>
            </a:r>
            <a:r>
              <a:rPr lang="zh-CN" altLang="en-US" dirty="0" smtClean="0">
                <a:latin typeface="黑体" pitchFamily="49" charset="-122"/>
              </a:rPr>
              <a:t>各功能部件</a:t>
            </a:r>
            <a:r>
              <a:rPr lang="zh-CN" altLang="en-US" dirty="0">
                <a:latin typeface="黑体" pitchFamily="49" charset="-122"/>
              </a:rPr>
              <a:t>之间都能并行工作，大大加快了向量</a:t>
            </a:r>
            <a:r>
              <a:rPr lang="zh-CN" altLang="en-US" dirty="0" smtClean="0">
                <a:latin typeface="黑体" pitchFamily="49" charset="-122"/>
              </a:rPr>
              <a:t>指令</a:t>
            </a:r>
            <a:r>
              <a:rPr lang="zh-CN" altLang="en-US" dirty="0">
                <a:latin typeface="黑体" pitchFamily="49" charset="-122"/>
              </a:rPr>
              <a:t>的处理。</a:t>
            </a:r>
          </a:p>
          <a:p>
            <a:pPr lvl="2"/>
            <a:r>
              <a:rPr lang="en-US" altLang="zh-CN" dirty="0">
                <a:solidFill>
                  <a:srgbClr val="FF0000"/>
                </a:solidFill>
                <a:latin typeface="宋体" pitchFamily="2" charset="-122"/>
              </a:rPr>
              <a:t>V</a:t>
            </a:r>
            <a:r>
              <a:rPr lang="en-US" altLang="zh-CN" baseline="-25000" dirty="0">
                <a:solidFill>
                  <a:srgbClr val="FF0000"/>
                </a:solidFill>
                <a:latin typeface="宋体" pitchFamily="2" charset="-122"/>
              </a:rPr>
              <a:t>i</a:t>
            </a:r>
            <a:r>
              <a:rPr lang="zh-CN" altLang="en-US" dirty="0">
                <a:solidFill>
                  <a:srgbClr val="FF0000"/>
                </a:solidFill>
                <a:latin typeface="宋体" pitchFamily="2" charset="-122"/>
              </a:rPr>
              <a:t>冲突：</a:t>
            </a:r>
            <a:r>
              <a:rPr lang="zh-CN" altLang="en-US" dirty="0">
                <a:latin typeface="宋体" pitchFamily="2" charset="-122"/>
              </a:rPr>
              <a:t>并行工作的各向量指令的源向量或结果向量使用了相同的</a:t>
            </a:r>
            <a:r>
              <a:rPr lang="en-US" altLang="zh-CN" dirty="0">
                <a:latin typeface="宋体" pitchFamily="2" charset="-122"/>
              </a:rPr>
              <a:t>V</a:t>
            </a:r>
            <a:r>
              <a:rPr lang="en-US" altLang="zh-CN" baseline="-25000" dirty="0">
                <a:latin typeface="宋体" pitchFamily="2" charset="-122"/>
              </a:rPr>
              <a:t>i</a:t>
            </a:r>
            <a:r>
              <a:rPr lang="zh-CN" altLang="en-US" dirty="0">
                <a:latin typeface="宋体" pitchFamily="2" charset="-122"/>
              </a:rPr>
              <a:t>。</a:t>
            </a:r>
          </a:p>
          <a:p>
            <a:pPr lvl="2">
              <a:buFont typeface="Wingdings" pitchFamily="2" charset="2"/>
              <a:buNone/>
            </a:pPr>
            <a:r>
              <a:rPr lang="zh-CN" altLang="en-US" dirty="0">
                <a:solidFill>
                  <a:srgbClr val="E24C05"/>
                </a:solidFill>
                <a:latin typeface="宋体" pitchFamily="2" charset="-122"/>
              </a:rPr>
              <a:t>例如：</a:t>
            </a:r>
            <a:r>
              <a:rPr lang="zh-CN" altLang="en-US" dirty="0">
                <a:latin typeface="宋体" pitchFamily="2" charset="-122"/>
              </a:rPr>
              <a:t>源向量相同</a:t>
            </a:r>
            <a:endParaRPr lang="zh-CN" altLang="en-US" dirty="0">
              <a:solidFill>
                <a:srgbClr val="E24C05"/>
              </a:solidFill>
              <a:latin typeface="宋体" pitchFamily="2" charset="-122"/>
            </a:endParaRPr>
          </a:p>
          <a:p>
            <a:pPr lvl="3">
              <a:buFont typeface="Wingdings" pitchFamily="2" charset="2"/>
              <a:buNone/>
            </a:pPr>
            <a:r>
              <a:rPr lang="zh-CN" altLang="en-US" dirty="0">
                <a:latin typeface="宋体" pitchFamily="2" charset="-122"/>
              </a:rPr>
              <a:t>     </a:t>
            </a:r>
            <a:r>
              <a:rPr lang="en-US" altLang="zh-CN" dirty="0">
                <a:latin typeface="宋体" pitchFamily="2" charset="-122"/>
              </a:rPr>
              <a:t>V</a:t>
            </a:r>
            <a:r>
              <a:rPr lang="en-US" altLang="zh-CN" baseline="-25000" dirty="0">
                <a:latin typeface="宋体" pitchFamily="2" charset="-122"/>
              </a:rPr>
              <a:t>3</a:t>
            </a:r>
            <a:r>
              <a:rPr lang="en-US" altLang="zh-CN" dirty="0">
                <a:latin typeface="宋体" pitchFamily="2" charset="-122"/>
              </a:rPr>
              <a:t>←</a:t>
            </a:r>
            <a:r>
              <a:rPr lang="en-US" altLang="zh-CN" dirty="0">
                <a:solidFill>
                  <a:srgbClr val="FF33CC"/>
                </a:solidFill>
                <a:latin typeface="宋体" pitchFamily="2" charset="-122"/>
              </a:rPr>
              <a:t>V</a:t>
            </a:r>
            <a:r>
              <a:rPr lang="en-US" altLang="zh-CN" baseline="-25000" dirty="0">
                <a:solidFill>
                  <a:srgbClr val="FF33CC"/>
                </a:solidFill>
                <a:latin typeface="宋体" pitchFamily="2" charset="-122"/>
              </a:rPr>
              <a:t>1</a:t>
            </a:r>
            <a:r>
              <a:rPr lang="zh-CN" altLang="en-US" dirty="0">
                <a:latin typeface="宋体" pitchFamily="2" charset="-122"/>
              </a:rPr>
              <a:t>＋</a:t>
            </a:r>
            <a:r>
              <a:rPr lang="en-US" altLang="zh-CN" dirty="0">
                <a:latin typeface="宋体" pitchFamily="2" charset="-122"/>
              </a:rPr>
              <a:t>V</a:t>
            </a:r>
            <a:r>
              <a:rPr lang="en-US" altLang="zh-CN" baseline="-25000" dirty="0">
                <a:latin typeface="宋体" pitchFamily="2" charset="-122"/>
              </a:rPr>
              <a:t>2</a:t>
            </a:r>
          </a:p>
          <a:p>
            <a:pPr lvl="3">
              <a:buFont typeface="Wingdings" pitchFamily="2" charset="2"/>
              <a:buNone/>
            </a:pPr>
            <a:r>
              <a:rPr lang="en-US" altLang="zh-CN" dirty="0">
                <a:latin typeface="宋体" pitchFamily="2" charset="-122"/>
              </a:rPr>
              <a:t>     V</a:t>
            </a:r>
            <a:r>
              <a:rPr lang="en-US" altLang="zh-CN" baseline="-25000" dirty="0">
                <a:latin typeface="宋体" pitchFamily="2" charset="-122"/>
              </a:rPr>
              <a:t>5</a:t>
            </a:r>
            <a:r>
              <a:rPr lang="en-US" altLang="zh-CN" dirty="0">
                <a:latin typeface="宋体" pitchFamily="2" charset="-122"/>
              </a:rPr>
              <a:t>←V</a:t>
            </a:r>
            <a:r>
              <a:rPr lang="en-US" altLang="zh-CN" baseline="-25000" dirty="0">
                <a:latin typeface="宋体" pitchFamily="2" charset="-122"/>
              </a:rPr>
              <a:t>4</a:t>
            </a:r>
            <a:r>
              <a:rPr lang="en-US" altLang="zh-CN" dirty="0">
                <a:latin typeface="宋体" pitchFamily="2" charset="-122"/>
              </a:rPr>
              <a:t>∧</a:t>
            </a:r>
            <a:r>
              <a:rPr lang="en-US" altLang="zh-CN" dirty="0">
                <a:solidFill>
                  <a:srgbClr val="FF33CC"/>
                </a:solidFill>
                <a:latin typeface="宋体" pitchFamily="2" charset="-122"/>
              </a:rPr>
              <a:t>V</a:t>
            </a:r>
            <a:r>
              <a:rPr lang="en-US" altLang="zh-CN" baseline="-25000" dirty="0">
                <a:solidFill>
                  <a:srgbClr val="FF33CC"/>
                </a:solidFill>
                <a:latin typeface="宋体" pitchFamily="2" charset="-122"/>
              </a:rPr>
              <a:t>1</a:t>
            </a:r>
          </a:p>
          <a:p>
            <a:pPr lvl="2"/>
            <a:r>
              <a:rPr lang="zh-CN" altLang="en-US" dirty="0">
                <a:solidFill>
                  <a:srgbClr val="FF0000"/>
                </a:solidFill>
              </a:rPr>
              <a:t>功能部件冲突：</a:t>
            </a:r>
            <a:r>
              <a:rPr lang="zh-CN" altLang="en-US" dirty="0"/>
              <a:t>并行工作的各向量指令要使用同一个功能部件。</a:t>
            </a:r>
          </a:p>
          <a:p>
            <a:pPr lvl="2">
              <a:buFont typeface="Wingdings" pitchFamily="2" charset="2"/>
              <a:buNone/>
            </a:pPr>
            <a:r>
              <a:rPr lang="zh-CN" altLang="en-US" dirty="0">
                <a:solidFill>
                  <a:srgbClr val="E24C05"/>
                </a:solidFill>
              </a:rPr>
              <a:t>例如：</a:t>
            </a:r>
            <a:r>
              <a:rPr lang="zh-CN" altLang="en-US" dirty="0"/>
              <a:t>都需使用乘法功能部件</a:t>
            </a:r>
            <a:endParaRPr lang="zh-CN" altLang="en-US" dirty="0">
              <a:solidFill>
                <a:srgbClr val="E24C05"/>
              </a:solidFill>
            </a:endParaRPr>
          </a:p>
          <a:p>
            <a:pPr lvl="3">
              <a:buFont typeface="Wingdings" pitchFamily="2" charset="2"/>
              <a:buNone/>
            </a:pPr>
            <a:r>
              <a:rPr lang="zh-CN" altLang="en-US" dirty="0">
                <a:latin typeface="宋体" pitchFamily="2" charset="-122"/>
              </a:rPr>
              <a:t>     </a:t>
            </a:r>
            <a:r>
              <a:rPr lang="en-US" altLang="zh-CN" dirty="0">
                <a:latin typeface="宋体" pitchFamily="2" charset="-122"/>
              </a:rPr>
              <a:t>V</a:t>
            </a:r>
            <a:r>
              <a:rPr lang="en-US" altLang="zh-CN" baseline="-25000" dirty="0">
                <a:latin typeface="宋体" pitchFamily="2" charset="-122"/>
              </a:rPr>
              <a:t>3</a:t>
            </a:r>
            <a:r>
              <a:rPr lang="en-US" altLang="zh-CN" dirty="0">
                <a:latin typeface="宋体" pitchFamily="2" charset="-122"/>
              </a:rPr>
              <a:t>←V</a:t>
            </a:r>
            <a:r>
              <a:rPr lang="en-US" altLang="zh-CN" baseline="-25000" dirty="0">
                <a:latin typeface="宋体" pitchFamily="2" charset="-122"/>
              </a:rPr>
              <a:t>1</a:t>
            </a:r>
            <a:r>
              <a:rPr lang="en-US" altLang="zh-CN" dirty="0">
                <a:solidFill>
                  <a:srgbClr val="FF33CC"/>
                </a:solidFill>
                <a:latin typeface="宋体" pitchFamily="2" charset="-122"/>
              </a:rPr>
              <a:t>×</a:t>
            </a:r>
            <a:r>
              <a:rPr lang="en-US" altLang="zh-CN" dirty="0">
                <a:latin typeface="宋体" pitchFamily="2" charset="-122"/>
              </a:rPr>
              <a:t>V</a:t>
            </a:r>
            <a:r>
              <a:rPr lang="en-US" altLang="zh-CN" baseline="-25000" dirty="0">
                <a:latin typeface="宋体" pitchFamily="2" charset="-122"/>
              </a:rPr>
              <a:t>2</a:t>
            </a:r>
          </a:p>
          <a:p>
            <a:pPr lvl="3">
              <a:buFont typeface="Wingdings" pitchFamily="2" charset="2"/>
              <a:buNone/>
            </a:pPr>
            <a:r>
              <a:rPr lang="en-US" altLang="zh-CN" dirty="0">
                <a:latin typeface="宋体" pitchFamily="2" charset="-122"/>
              </a:rPr>
              <a:t>     V</a:t>
            </a:r>
            <a:r>
              <a:rPr lang="en-US" altLang="zh-CN" baseline="-25000" dirty="0">
                <a:latin typeface="宋体" pitchFamily="2" charset="-122"/>
              </a:rPr>
              <a:t>5</a:t>
            </a:r>
            <a:r>
              <a:rPr lang="en-US" altLang="zh-CN" dirty="0">
                <a:latin typeface="宋体" pitchFamily="2" charset="-122"/>
              </a:rPr>
              <a:t>←V</a:t>
            </a:r>
            <a:r>
              <a:rPr lang="en-US" altLang="zh-CN" baseline="-25000" dirty="0">
                <a:latin typeface="宋体" pitchFamily="2" charset="-122"/>
              </a:rPr>
              <a:t>4</a:t>
            </a:r>
            <a:r>
              <a:rPr lang="en-US" altLang="zh-CN" dirty="0">
                <a:solidFill>
                  <a:srgbClr val="FF33CC"/>
                </a:solidFill>
                <a:latin typeface="宋体" pitchFamily="2" charset="-122"/>
              </a:rPr>
              <a:t>×</a:t>
            </a:r>
            <a:r>
              <a:rPr lang="en-US" altLang="zh-CN" dirty="0">
                <a:latin typeface="宋体" pitchFamily="2" charset="-122"/>
              </a:rPr>
              <a:t>V</a:t>
            </a:r>
            <a:r>
              <a:rPr lang="en-US" altLang="zh-CN" baseline="-25000" dirty="0">
                <a:latin typeface="宋体" pitchFamily="2" charset="-122"/>
              </a:rPr>
              <a:t>6</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1204" name="Picture 4" descr="arch92"/>
          <p:cNvPicPr>
            <a:picLocks noChangeAspect="1" noChangeArrowheads="1"/>
          </p:cNvPicPr>
          <p:nvPr/>
        </p:nvPicPr>
        <p:blipFill>
          <a:blip r:embed="rId2"/>
          <a:srcRect/>
          <a:stretch>
            <a:fillRect/>
          </a:stretch>
        </p:blipFill>
        <p:spPr bwMode="auto">
          <a:xfrm>
            <a:off x="849313" y="1916113"/>
            <a:ext cx="7467600" cy="4146550"/>
          </a:xfrm>
          <a:prstGeom prst="rect">
            <a:avLst/>
          </a:prstGeom>
          <a:noFill/>
        </p:spPr>
      </p:pic>
      <p:sp>
        <p:nvSpPr>
          <p:cNvPr id="691205" name="Rectangle 5"/>
          <p:cNvSpPr>
            <a:spLocks noChangeArrowheads="1"/>
          </p:cNvSpPr>
          <p:nvPr/>
        </p:nvSpPr>
        <p:spPr bwMode="auto">
          <a:xfrm>
            <a:off x="468313" y="1773238"/>
            <a:ext cx="7920037" cy="1511300"/>
          </a:xfrm>
          <a:prstGeom prst="rect">
            <a:avLst/>
          </a:prstGeom>
          <a:solidFill>
            <a:schemeClr val="bg1"/>
          </a:solidFill>
          <a:ln w="9525">
            <a:noFill/>
            <a:miter lim="800000"/>
            <a:headEnd/>
            <a:tailEnd/>
          </a:ln>
          <a:effectLst/>
        </p:spPr>
        <p:txBody>
          <a:bodyPr wrap="none" anchor="ctr"/>
          <a:lstStyle/>
          <a:p>
            <a:endParaRPr lang="zh-CN" altLang="en-US"/>
          </a:p>
        </p:txBody>
      </p:sp>
      <p:sp>
        <p:nvSpPr>
          <p:cNvPr id="691203" name="Rectangle 3" descr="Rectangle: Click to edit Master text styles&#10;Second level&#10;Third level&#10;Fourth level&#10;Fifth level"/>
          <p:cNvSpPr>
            <a:spLocks noGrp="1" noChangeArrowheads="1"/>
          </p:cNvSpPr>
          <p:nvPr>
            <p:ph type="body" idx="1"/>
          </p:nvPr>
        </p:nvSpPr>
        <p:spPr>
          <a:xfrm>
            <a:off x="1692275" y="1123950"/>
            <a:ext cx="4895850" cy="2376488"/>
          </a:xfrm>
        </p:spPr>
        <p:txBody>
          <a:bodyPr/>
          <a:lstStyle/>
          <a:p>
            <a:pPr marL="457200" indent="-457200">
              <a:buFont typeface="Wingdings" pitchFamily="2" charset="2"/>
              <a:buAutoNum type="arabicPeriod" startAt="3"/>
            </a:pPr>
            <a:r>
              <a:rPr lang="en-US" altLang="zh-CN">
                <a:solidFill>
                  <a:schemeClr val="bg1"/>
                </a:solidFill>
                <a:hlinkClick r:id="rId3" action="ppaction://program"/>
              </a:rPr>
              <a:t>CRAY-1</a:t>
            </a:r>
            <a:r>
              <a:rPr lang="zh-CN" altLang="en-US">
                <a:solidFill>
                  <a:schemeClr val="bg1"/>
                </a:solidFill>
                <a:hlinkClick r:id="rId3" action="ppaction://program"/>
              </a:rPr>
              <a:t>向量指令类型</a:t>
            </a:r>
            <a:endParaRPr lang="zh-CN" altLang="en-US">
              <a:solidFill>
                <a:schemeClr val="bg1"/>
              </a:solidFill>
            </a:endParaRPr>
          </a:p>
          <a:p>
            <a:pPr lvl="2"/>
            <a:r>
              <a:rPr lang="en-US" altLang="zh-CN">
                <a:latin typeface="宋体" pitchFamily="2" charset="-122"/>
              </a:rPr>
              <a:t>V</a:t>
            </a:r>
            <a:r>
              <a:rPr lang="en-US" altLang="zh-CN" baseline="-25000">
                <a:latin typeface="宋体" pitchFamily="2" charset="-122"/>
              </a:rPr>
              <a:t>k</a:t>
            </a:r>
            <a:r>
              <a:rPr lang="en-US" altLang="zh-CN">
                <a:latin typeface="宋体" pitchFamily="2" charset="-122"/>
              </a:rPr>
              <a:t> ← V</a:t>
            </a:r>
            <a:r>
              <a:rPr lang="en-US" altLang="zh-CN" baseline="-25000">
                <a:latin typeface="宋体" pitchFamily="2" charset="-122"/>
              </a:rPr>
              <a:t>i</a:t>
            </a:r>
            <a:r>
              <a:rPr lang="en-US" altLang="zh-CN">
                <a:latin typeface="宋体" pitchFamily="2" charset="-122"/>
              </a:rPr>
              <a:t> op V</a:t>
            </a:r>
            <a:r>
              <a:rPr lang="en-US" altLang="zh-CN" baseline="-25000">
                <a:latin typeface="宋体" pitchFamily="2" charset="-122"/>
              </a:rPr>
              <a:t>j</a:t>
            </a:r>
          </a:p>
          <a:p>
            <a:pPr lvl="2"/>
            <a:r>
              <a:rPr lang="en-US" altLang="zh-CN">
                <a:latin typeface="宋体" pitchFamily="2" charset="-122"/>
              </a:rPr>
              <a:t>V</a:t>
            </a:r>
            <a:r>
              <a:rPr lang="en-US" altLang="zh-CN" baseline="-25000">
                <a:latin typeface="宋体" pitchFamily="2" charset="-122"/>
              </a:rPr>
              <a:t>k</a:t>
            </a:r>
            <a:r>
              <a:rPr lang="en-US" altLang="zh-CN">
                <a:latin typeface="宋体" pitchFamily="2" charset="-122"/>
              </a:rPr>
              <a:t> ← S</a:t>
            </a:r>
            <a:r>
              <a:rPr lang="en-US" altLang="zh-CN" baseline="-25000">
                <a:latin typeface="宋体" pitchFamily="2" charset="-122"/>
              </a:rPr>
              <a:t>i</a:t>
            </a:r>
            <a:r>
              <a:rPr lang="en-US" altLang="zh-CN">
                <a:latin typeface="宋体" pitchFamily="2" charset="-122"/>
              </a:rPr>
              <a:t> op V</a:t>
            </a:r>
            <a:r>
              <a:rPr lang="en-US" altLang="zh-CN" baseline="-25000">
                <a:latin typeface="宋体" pitchFamily="2" charset="-122"/>
              </a:rPr>
              <a:t>j</a:t>
            </a:r>
          </a:p>
          <a:p>
            <a:pPr lvl="2"/>
            <a:r>
              <a:rPr lang="en-US" altLang="zh-CN">
                <a:latin typeface="宋体" pitchFamily="2" charset="-122"/>
              </a:rPr>
              <a:t>V</a:t>
            </a:r>
            <a:r>
              <a:rPr lang="en-US" altLang="zh-CN" baseline="-25000">
                <a:latin typeface="宋体" pitchFamily="2" charset="-122"/>
              </a:rPr>
              <a:t>k</a:t>
            </a:r>
            <a:r>
              <a:rPr lang="en-US" altLang="zh-CN">
                <a:latin typeface="宋体" pitchFamily="2" charset="-122"/>
              </a:rPr>
              <a:t> ← </a:t>
            </a:r>
            <a:r>
              <a:rPr lang="zh-CN" altLang="en-US">
                <a:latin typeface="宋体" pitchFamily="2" charset="-122"/>
              </a:rPr>
              <a:t>主存</a:t>
            </a:r>
          </a:p>
          <a:p>
            <a:pPr lvl="2"/>
            <a:r>
              <a:rPr lang="zh-CN" altLang="en-US">
                <a:latin typeface="宋体" pitchFamily="2" charset="-122"/>
              </a:rPr>
              <a:t>主存 ← </a:t>
            </a:r>
            <a:r>
              <a:rPr lang="en-US" altLang="zh-CN">
                <a:latin typeface="宋体" pitchFamily="2" charset="-122"/>
              </a:rPr>
              <a:t>V</a:t>
            </a:r>
            <a:r>
              <a:rPr lang="en-US" altLang="zh-CN" baseline="-25000">
                <a:latin typeface="宋体" pitchFamily="2" charset="-122"/>
              </a:rPr>
              <a:t>i</a:t>
            </a:r>
            <a:r>
              <a:rPr lang="en-US" altLang="zh-CN">
                <a:latin typeface="宋体" pitchFamily="2"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51F438A4-D31A-4D7B-BDD5-BE43E261108E}" type="slidenum">
              <a:rPr lang="en-US" altLang="zh-CN"/>
              <a:pPr/>
              <a:t>3</a:t>
            </a:fld>
            <a:endParaRPr lang="en-US" altLang="zh-CN"/>
          </a:p>
        </p:txBody>
      </p:sp>
      <p:sp>
        <p:nvSpPr>
          <p:cNvPr id="824322" name="Rectangle 2"/>
          <p:cNvSpPr>
            <a:spLocks noGrp="1" noChangeArrowheads="1"/>
          </p:cNvSpPr>
          <p:nvPr>
            <p:ph type="ctrTitle"/>
          </p:nvPr>
        </p:nvSpPr>
        <p:spPr>
          <a:xfrm>
            <a:off x="342900" y="76200"/>
            <a:ext cx="7170738" cy="593725"/>
          </a:xfrm>
          <a:noFill/>
          <a:ln/>
        </p:spPr>
        <p:txBody>
          <a:bodyPr/>
          <a:lstStyle/>
          <a:p>
            <a:r>
              <a:rPr lang="zh-CN" altLang="en-US" sz="3200" b="1" dirty="0" smtClean="0">
                <a:solidFill>
                  <a:schemeClr val="hlink"/>
                </a:solidFill>
              </a:rPr>
              <a:t>向量</a:t>
            </a:r>
            <a:r>
              <a:rPr lang="zh-CN" altLang="en-US" sz="3200" b="1" dirty="0">
                <a:solidFill>
                  <a:schemeClr val="hlink"/>
                </a:solidFill>
              </a:rPr>
              <a:t>处理机的结构</a:t>
            </a:r>
          </a:p>
        </p:txBody>
      </p:sp>
      <p:sp>
        <p:nvSpPr>
          <p:cNvPr id="824323" name="Rectangle 3"/>
          <p:cNvSpPr>
            <a:spLocks noGrp="1" noChangeArrowheads="1"/>
          </p:cNvSpPr>
          <p:nvPr>
            <p:ph type="subTitle" idx="1"/>
          </p:nvPr>
        </p:nvSpPr>
        <p:spPr>
          <a:xfrm>
            <a:off x="304800" y="685800"/>
            <a:ext cx="8458200" cy="2286000"/>
          </a:xfrm>
          <a:noFill/>
        </p:spPr>
        <p:txBody>
          <a:bodyPr/>
          <a:lstStyle/>
          <a:p>
            <a:pPr algn="just">
              <a:spcBef>
                <a:spcPct val="0"/>
              </a:spcBef>
            </a:pPr>
            <a:r>
              <a:rPr kumimoji="0" lang="en-US" altLang="zh-CN" sz="2800" b="1" dirty="0">
                <a:solidFill>
                  <a:srgbClr val="FFFFFF"/>
                </a:solidFill>
                <a:effectLst/>
                <a:latin typeface="宋体" pitchFamily="2" charset="-122"/>
              </a:rPr>
              <a:t>  </a:t>
            </a:r>
            <a:r>
              <a:rPr kumimoji="0" lang="zh-CN" altLang="en-US" sz="2800" b="1" dirty="0">
                <a:solidFill>
                  <a:schemeClr val="tx2"/>
                </a:solidFill>
                <a:effectLst/>
                <a:latin typeface="宋体" pitchFamily="2" charset="-122"/>
              </a:rPr>
              <a:t>为了提高通用性，向量处理机应同时具有</a:t>
            </a:r>
            <a:r>
              <a:rPr kumimoji="0" lang="zh-CN" altLang="en-US" sz="2800" b="1" dirty="0">
                <a:solidFill>
                  <a:schemeClr val="hlink"/>
                </a:solidFill>
                <a:effectLst/>
                <a:latin typeface="宋体" pitchFamily="2" charset="-122"/>
              </a:rPr>
              <a:t>处理向量</a:t>
            </a:r>
            <a:r>
              <a:rPr kumimoji="0" lang="zh-CN" altLang="en-US" sz="2800" b="1" dirty="0">
                <a:solidFill>
                  <a:srgbClr val="FFFFFF"/>
                </a:solidFill>
                <a:effectLst/>
                <a:latin typeface="宋体" pitchFamily="2" charset="-122"/>
              </a:rPr>
              <a:t>和</a:t>
            </a:r>
            <a:r>
              <a:rPr kumimoji="0" lang="zh-CN" altLang="en-US" sz="2800" b="1" dirty="0">
                <a:solidFill>
                  <a:schemeClr val="hlink"/>
                </a:solidFill>
                <a:effectLst/>
                <a:latin typeface="宋体" pitchFamily="2" charset="-122"/>
              </a:rPr>
              <a:t>处理标量</a:t>
            </a:r>
            <a:r>
              <a:rPr kumimoji="0" lang="zh-CN" altLang="en-US" sz="2800" b="1" dirty="0">
                <a:solidFill>
                  <a:schemeClr val="tx2"/>
                </a:solidFill>
                <a:effectLst/>
                <a:latin typeface="宋体" pitchFamily="2" charset="-122"/>
              </a:rPr>
              <a:t>的功能，使向量硬件和标量硬件的资源得到充分利用。</a:t>
            </a:r>
          </a:p>
          <a:p>
            <a:pPr algn="just">
              <a:spcBef>
                <a:spcPct val="0"/>
              </a:spcBef>
            </a:pPr>
            <a:r>
              <a:rPr kumimoji="0" lang="zh-CN" altLang="en-US" sz="2800" b="1" dirty="0">
                <a:solidFill>
                  <a:schemeClr val="tx2"/>
                </a:solidFill>
                <a:effectLst/>
                <a:latin typeface="宋体" pitchFamily="2" charset="-122"/>
              </a:rPr>
              <a:t>  为使向量硬件设备和标量硬件设备的利用率相等，通常使用一个术语</a:t>
            </a:r>
            <a:r>
              <a:rPr kumimoji="0" lang="zh-CN" altLang="en-US" sz="2800" b="1" dirty="0">
                <a:solidFill>
                  <a:srgbClr val="FF3300"/>
                </a:solidFill>
                <a:effectLst/>
                <a:latin typeface="宋体" pitchFamily="2" charset="-122"/>
              </a:rPr>
              <a:t>向量和标量的平衡点</a:t>
            </a:r>
            <a:r>
              <a:rPr kumimoji="0" lang="zh-CN" altLang="en-US" sz="2800" b="1" dirty="0">
                <a:solidFill>
                  <a:srgbClr val="FFFFFF"/>
                </a:solidFill>
                <a:effectLst/>
                <a:latin typeface="宋体" pitchFamily="2" charset="-122"/>
              </a:rPr>
              <a:t>。</a:t>
            </a:r>
            <a:r>
              <a:rPr lang="zh-CN" altLang="en-US" b="1" dirty="0">
                <a:solidFill>
                  <a:schemeClr val="hlink"/>
                </a:solidFill>
              </a:rPr>
              <a:t> </a:t>
            </a:r>
          </a:p>
        </p:txBody>
      </p:sp>
      <p:sp>
        <p:nvSpPr>
          <p:cNvPr id="824325" name="Text Box 5"/>
          <p:cNvSpPr txBox="1">
            <a:spLocks noChangeArrowheads="1"/>
          </p:cNvSpPr>
          <p:nvPr/>
        </p:nvSpPr>
        <p:spPr bwMode="auto">
          <a:xfrm>
            <a:off x="457200" y="4357694"/>
            <a:ext cx="8305800" cy="1752600"/>
          </a:xfrm>
          <a:prstGeom prst="rect">
            <a:avLst/>
          </a:prstGeom>
          <a:solidFill>
            <a:schemeClr val="bg1">
              <a:alpha val="50000"/>
            </a:schemeClr>
          </a:solidFill>
          <a:ln w="9525">
            <a:noFill/>
            <a:miter lim="800000"/>
            <a:headEnd/>
            <a:tailEnd/>
          </a:ln>
          <a:effectLst/>
        </p:spPr>
        <p:txBody>
          <a:bodyPr/>
          <a:lstStyle/>
          <a:p>
            <a:pPr algn="l"/>
            <a:r>
              <a:rPr lang="zh-CN" altLang="en-US" sz="3200" dirty="0">
                <a:latin typeface="Times New Roman" pitchFamily="18" charset="0"/>
              </a:rPr>
              <a:t>本节主要讨论向量硬件结构</a:t>
            </a:r>
            <a:r>
              <a:rPr lang="zh-CN" altLang="en-US" sz="3200" dirty="0">
                <a:solidFill>
                  <a:schemeClr val="hlink"/>
                </a:solidFill>
                <a:latin typeface="Times New Roman" pitchFamily="18" charset="0"/>
              </a:rPr>
              <a:t>：</a:t>
            </a:r>
          </a:p>
          <a:p>
            <a:pPr algn="l"/>
            <a:r>
              <a:rPr lang="en-US" altLang="zh-CN" sz="3200" dirty="0" smtClean="0">
                <a:latin typeface="Times New Roman" pitchFamily="18" charset="0"/>
              </a:rPr>
              <a:t> </a:t>
            </a:r>
            <a:r>
              <a:rPr lang="zh-CN" altLang="en-US" sz="3200" dirty="0">
                <a:latin typeface="Times New Roman" pitchFamily="18" charset="0"/>
              </a:rPr>
              <a:t>存储器</a:t>
            </a:r>
            <a:r>
              <a:rPr lang="en-US" altLang="zh-CN" sz="3200" dirty="0">
                <a:latin typeface="Times New Roman" pitchFamily="18" charset="0"/>
              </a:rPr>
              <a:t>-</a:t>
            </a:r>
            <a:r>
              <a:rPr lang="zh-CN" altLang="en-US" sz="3200" dirty="0">
                <a:latin typeface="Times New Roman" pitchFamily="18" charset="0"/>
              </a:rPr>
              <a:t>存储器结构  </a:t>
            </a:r>
          </a:p>
          <a:p>
            <a:pPr algn="l"/>
            <a:r>
              <a:rPr lang="zh-CN" altLang="en-US" sz="3200" dirty="0" smtClean="0">
                <a:latin typeface="Times New Roman" pitchFamily="18" charset="0"/>
              </a:rPr>
              <a:t> 寄存器</a:t>
            </a:r>
            <a:r>
              <a:rPr lang="en-US" altLang="zh-CN" sz="3200" dirty="0">
                <a:latin typeface="Times New Roman" pitchFamily="18" charset="0"/>
              </a:rPr>
              <a:t>-</a:t>
            </a:r>
            <a:r>
              <a:rPr lang="zh-CN" altLang="en-US" sz="3200" dirty="0">
                <a:latin typeface="Times New Roman" pitchFamily="18" charset="0"/>
              </a:rPr>
              <a:t>寄存器结构</a:t>
            </a:r>
            <a:r>
              <a:rPr lang="zh-CN" altLang="en-US" sz="3200" dirty="0">
                <a:solidFill>
                  <a:schemeClr val="hlink"/>
                </a:solidFill>
              </a:rPr>
              <a:t> </a:t>
            </a:r>
          </a:p>
        </p:txBody>
      </p:sp>
      <p:sp>
        <p:nvSpPr>
          <p:cNvPr id="824326" name="Text Box 6"/>
          <p:cNvSpPr txBox="1">
            <a:spLocks noChangeArrowheads="1"/>
          </p:cNvSpPr>
          <p:nvPr/>
        </p:nvSpPr>
        <p:spPr bwMode="auto">
          <a:xfrm>
            <a:off x="381000" y="3114675"/>
            <a:ext cx="8382000" cy="1076325"/>
          </a:xfrm>
          <a:prstGeom prst="rect">
            <a:avLst/>
          </a:prstGeom>
          <a:solidFill>
            <a:schemeClr val="bg1">
              <a:alpha val="50000"/>
            </a:schemeClr>
          </a:solidFill>
          <a:ln w="9525">
            <a:solidFill>
              <a:srgbClr val="FF9900"/>
            </a:solidFill>
            <a:miter lim="800000"/>
            <a:headEnd/>
            <a:tailEnd/>
          </a:ln>
          <a:effectLst/>
        </p:spPr>
        <p:txBody>
          <a:bodyPr>
            <a:spAutoFit/>
          </a:bodyPr>
          <a:lstStyle/>
          <a:p>
            <a:r>
              <a:rPr lang="zh-CN" altLang="en-US" sz="3200" dirty="0">
                <a:solidFill>
                  <a:srgbClr val="FF3300"/>
                </a:solidFill>
              </a:rPr>
              <a:t>向量和标量的平衡点</a:t>
            </a:r>
            <a:r>
              <a:rPr lang="zh-CN" altLang="en-US" sz="3200" dirty="0"/>
              <a:t>定义为一个程序中向量代码所占的百分比。</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4326"/>
                                        </p:tgtEl>
                                        <p:attrNameLst>
                                          <p:attrName>style.visibility</p:attrName>
                                        </p:attrNameLst>
                                      </p:cBhvr>
                                      <p:to>
                                        <p:strVal val="visible"/>
                                      </p:to>
                                    </p:set>
                                    <p:animEffect transition="in" filter="blinds(horizontal)">
                                      <p:cBhvr>
                                        <p:cTn id="7" dur="500"/>
                                        <p:tgtEl>
                                          <p:spTgt spid="8243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24325"/>
                                        </p:tgtEl>
                                        <p:attrNameLst>
                                          <p:attrName>style.visibility</p:attrName>
                                        </p:attrNameLst>
                                      </p:cBhvr>
                                      <p:to>
                                        <p:strVal val="visible"/>
                                      </p:to>
                                    </p:set>
                                    <p:anim calcmode="lin" valueType="num">
                                      <p:cBhvr additive="base">
                                        <p:cTn id="12" dur="500" fill="hold"/>
                                        <p:tgtEl>
                                          <p:spTgt spid="824325"/>
                                        </p:tgtEl>
                                        <p:attrNameLst>
                                          <p:attrName>ppt_x</p:attrName>
                                        </p:attrNameLst>
                                      </p:cBhvr>
                                      <p:tavLst>
                                        <p:tav tm="0">
                                          <p:val>
                                            <p:strVal val="0-#ppt_w/2"/>
                                          </p:val>
                                        </p:tav>
                                        <p:tav tm="100000">
                                          <p:val>
                                            <p:strVal val="#ppt_x"/>
                                          </p:val>
                                        </p:tav>
                                      </p:tavLst>
                                    </p:anim>
                                    <p:anim calcmode="lin" valueType="num">
                                      <p:cBhvr additive="base">
                                        <p:cTn id="13" dur="500" fill="hold"/>
                                        <p:tgtEl>
                                          <p:spTgt spid="824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5" grpId="0" animBg="1" autoUpdateAnimBg="0"/>
      <p:bldP spid="82432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4"/>
          <p:cNvSpPr>
            <a:spLocks noGrp="1" noChangeArrowheads="1"/>
          </p:cNvSpPr>
          <p:nvPr>
            <p:ph type="sldNum" sz="quarter" idx="4294967295"/>
          </p:nvPr>
        </p:nvSpPr>
        <p:spPr>
          <a:xfrm>
            <a:off x="7080250" y="6232525"/>
            <a:ext cx="1905000" cy="457200"/>
          </a:xfrm>
          <a:prstGeom prst="rect">
            <a:avLst/>
          </a:prstGeom>
        </p:spPr>
        <p:txBody>
          <a:bodyPr/>
          <a:lstStyle/>
          <a:p>
            <a:fld id="{FB761FFB-8324-4F79-9175-5C2687269517}" type="slidenum">
              <a:rPr lang="en-US" altLang="zh-CN"/>
              <a:pPr/>
              <a:t>4</a:t>
            </a:fld>
            <a:endParaRPr lang="en-US" altLang="zh-CN"/>
          </a:p>
        </p:txBody>
      </p:sp>
      <p:sp>
        <p:nvSpPr>
          <p:cNvPr id="825346" name="Rectangle 2"/>
          <p:cNvSpPr>
            <a:spLocks noGrp="1" noChangeArrowheads="1"/>
          </p:cNvSpPr>
          <p:nvPr>
            <p:ph type="ctrTitle"/>
          </p:nvPr>
        </p:nvSpPr>
        <p:spPr>
          <a:xfrm>
            <a:off x="342900" y="0"/>
            <a:ext cx="7170738" cy="593725"/>
          </a:xfrm>
          <a:noFill/>
          <a:ln/>
        </p:spPr>
        <p:txBody>
          <a:bodyPr/>
          <a:lstStyle/>
          <a:p>
            <a:r>
              <a:rPr kumimoji="0" lang="zh-CN" altLang="en-US" sz="2800" b="1" dirty="0" smtClean="0">
                <a:solidFill>
                  <a:schemeClr val="hlink"/>
                </a:solidFill>
              </a:rPr>
              <a:t>存储器</a:t>
            </a:r>
            <a:r>
              <a:rPr kumimoji="0" lang="en-US" altLang="zh-CN" sz="2800" b="1" dirty="0">
                <a:solidFill>
                  <a:schemeClr val="hlink"/>
                </a:solidFill>
              </a:rPr>
              <a:t>-</a:t>
            </a:r>
            <a:r>
              <a:rPr kumimoji="0" lang="zh-CN" altLang="en-US" sz="2800" b="1" dirty="0">
                <a:solidFill>
                  <a:schemeClr val="hlink"/>
                </a:solidFill>
              </a:rPr>
              <a:t>存储器结构 </a:t>
            </a:r>
          </a:p>
        </p:txBody>
      </p:sp>
      <p:sp>
        <p:nvSpPr>
          <p:cNvPr id="825347" name="Rectangle 3"/>
          <p:cNvSpPr>
            <a:spLocks noGrp="1" noChangeArrowheads="1"/>
          </p:cNvSpPr>
          <p:nvPr>
            <p:ph type="subTitle" idx="1"/>
          </p:nvPr>
        </p:nvSpPr>
        <p:spPr>
          <a:xfrm>
            <a:off x="304800" y="533400"/>
            <a:ext cx="8458200" cy="457200"/>
          </a:xfrm>
          <a:noFill/>
        </p:spPr>
        <p:txBody>
          <a:bodyPr>
            <a:normAutofit fontScale="92500" lnSpcReduction="10000"/>
          </a:bodyPr>
          <a:lstStyle/>
          <a:p>
            <a:pPr algn="l">
              <a:spcBef>
                <a:spcPct val="0"/>
              </a:spcBef>
              <a:buClrTx/>
              <a:buSzTx/>
              <a:buFontTx/>
              <a:buNone/>
            </a:pPr>
            <a:r>
              <a:rPr kumimoji="0" lang="en-US" altLang="zh-CN" sz="2800" b="1">
                <a:solidFill>
                  <a:schemeClr val="hlink"/>
                </a:solidFill>
                <a:effectLst/>
              </a:rPr>
              <a:t>1  </a:t>
            </a:r>
            <a:r>
              <a:rPr kumimoji="0" lang="zh-CN" altLang="en-US" sz="2800" b="1">
                <a:solidFill>
                  <a:schemeClr val="hlink"/>
                </a:solidFill>
                <a:effectLst/>
                <a:latin typeface="宋体" pitchFamily="2" charset="-122"/>
              </a:rPr>
              <a:t>存储器</a:t>
            </a:r>
            <a:r>
              <a:rPr kumimoji="0" lang="en-US" altLang="zh-CN" sz="2800" b="1">
                <a:solidFill>
                  <a:schemeClr val="hlink"/>
                </a:solidFill>
                <a:effectLst/>
              </a:rPr>
              <a:t>-</a:t>
            </a:r>
            <a:r>
              <a:rPr kumimoji="0" lang="zh-CN" altLang="en-US" sz="2800" b="1">
                <a:solidFill>
                  <a:schemeClr val="hlink"/>
                </a:solidFill>
                <a:effectLst/>
                <a:latin typeface="宋体" pitchFamily="2" charset="-122"/>
              </a:rPr>
              <a:t>存储器结构框图</a:t>
            </a:r>
            <a:r>
              <a:rPr kumimoji="0" lang="zh-CN" altLang="en-US" sz="2800" b="1">
                <a:solidFill>
                  <a:schemeClr val="hlink"/>
                </a:solidFill>
                <a:effectLst/>
              </a:rPr>
              <a:t> </a:t>
            </a:r>
          </a:p>
        </p:txBody>
      </p:sp>
      <p:sp>
        <p:nvSpPr>
          <p:cNvPr id="825348" name="Text Box 4"/>
          <p:cNvSpPr txBox="1">
            <a:spLocks noChangeArrowheads="1"/>
          </p:cNvSpPr>
          <p:nvPr/>
        </p:nvSpPr>
        <p:spPr bwMode="auto">
          <a:xfrm>
            <a:off x="304800" y="1066800"/>
            <a:ext cx="4267200" cy="1828800"/>
          </a:xfrm>
          <a:prstGeom prst="rect">
            <a:avLst/>
          </a:prstGeom>
          <a:noFill/>
          <a:ln w="9525">
            <a:solidFill>
              <a:srgbClr val="FF9900"/>
            </a:solidFill>
            <a:miter lim="800000"/>
            <a:headEnd/>
            <a:tailEnd/>
          </a:ln>
          <a:effectLst/>
        </p:spPr>
        <p:txBody>
          <a:bodyPr/>
          <a:lstStyle/>
          <a:p>
            <a:pPr algn="l"/>
            <a:r>
              <a:rPr lang="en-US" altLang="zh-CN"/>
              <a:t>  </a:t>
            </a:r>
            <a:r>
              <a:rPr lang="zh-CN" altLang="en-US"/>
              <a:t>向量处理机的基本思想是把两个向量的对应分量进行计算，产生一个结果向量。</a:t>
            </a:r>
            <a:endParaRPr lang="zh-CN" altLang="en-US">
              <a:latin typeface="Times New Roman" pitchFamily="18" charset="0"/>
            </a:endParaRPr>
          </a:p>
        </p:txBody>
      </p:sp>
      <p:graphicFrame>
        <p:nvGraphicFramePr>
          <p:cNvPr id="825353" name="Object 9"/>
          <p:cNvGraphicFramePr>
            <a:graphicFrameLocks noChangeAspect="1"/>
          </p:cNvGraphicFramePr>
          <p:nvPr/>
        </p:nvGraphicFramePr>
        <p:xfrm>
          <a:off x="4800600" y="914400"/>
          <a:ext cx="4030663" cy="1978025"/>
        </p:xfrm>
        <a:graphic>
          <a:graphicData uri="http://schemas.openxmlformats.org/presentationml/2006/ole">
            <p:oleObj spid="_x0000_s31746" name="位图图像" r:id="rId3" imgW="5934903" imgH="2914286" progId="PBrush">
              <p:embed/>
            </p:oleObj>
          </a:graphicData>
        </a:graphic>
      </p:graphicFrame>
      <p:sp>
        <p:nvSpPr>
          <p:cNvPr id="825354" name="Text Box 10"/>
          <p:cNvSpPr txBox="1">
            <a:spLocks noChangeArrowheads="1"/>
          </p:cNvSpPr>
          <p:nvPr/>
        </p:nvSpPr>
        <p:spPr bwMode="auto">
          <a:xfrm>
            <a:off x="304800" y="3048000"/>
            <a:ext cx="8610600" cy="1600200"/>
          </a:xfrm>
          <a:prstGeom prst="rect">
            <a:avLst/>
          </a:prstGeom>
          <a:solidFill>
            <a:schemeClr val="bg1">
              <a:alpha val="50000"/>
            </a:schemeClr>
          </a:solidFill>
          <a:ln w="9525">
            <a:noFill/>
            <a:miter lim="800000"/>
            <a:headEnd/>
            <a:tailEnd/>
          </a:ln>
          <a:effectLst/>
        </p:spPr>
        <p:txBody>
          <a:bodyPr/>
          <a:lstStyle/>
          <a:p>
            <a:pPr algn="l"/>
            <a:r>
              <a:rPr lang="en-US" altLang="zh-CN" sz="2400" dirty="0"/>
              <a:t>  </a:t>
            </a:r>
            <a:r>
              <a:rPr lang="zh-CN" altLang="en-US" sz="2400" dirty="0"/>
              <a:t>如图所示是向量处理机结构与数据流的最简单的框图，其中</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都是向量，各有</a:t>
            </a:r>
            <a:r>
              <a:rPr lang="en-US" altLang="zh-CN" sz="2400" dirty="0"/>
              <a:t>N</a:t>
            </a:r>
            <a:r>
              <a:rPr lang="zh-CN" altLang="en-US" sz="2400" dirty="0"/>
              <a:t>个元素。加法器的两条输入数据通路分别传送数据</a:t>
            </a:r>
            <a:r>
              <a:rPr lang="en-US" altLang="zh-CN" sz="2400" dirty="0"/>
              <a:t>A</a:t>
            </a:r>
            <a:r>
              <a:rPr lang="zh-CN" altLang="en-US" sz="2400" dirty="0"/>
              <a:t>和</a:t>
            </a:r>
            <a:r>
              <a:rPr lang="en-US" altLang="zh-CN" sz="2400" dirty="0"/>
              <a:t>B</a:t>
            </a:r>
            <a:r>
              <a:rPr lang="zh-CN" altLang="en-US" sz="2400" dirty="0"/>
              <a:t>。参加运算的向量数据在存储器中，运算的结果也送到存储器中。</a:t>
            </a:r>
            <a:endParaRPr lang="zh-CN" altLang="en-US" sz="2400" dirty="0">
              <a:latin typeface="Times New Roman" pitchFamily="18" charset="0"/>
            </a:endParaRPr>
          </a:p>
        </p:txBody>
      </p:sp>
      <p:sp>
        <p:nvSpPr>
          <p:cNvPr id="825355" name="Text Box 11"/>
          <p:cNvSpPr txBox="1">
            <a:spLocks noChangeArrowheads="1"/>
          </p:cNvSpPr>
          <p:nvPr/>
        </p:nvSpPr>
        <p:spPr bwMode="auto">
          <a:xfrm>
            <a:off x="381000" y="4648200"/>
            <a:ext cx="8534400" cy="1905000"/>
          </a:xfrm>
          <a:prstGeom prst="rect">
            <a:avLst/>
          </a:prstGeom>
          <a:solidFill>
            <a:schemeClr val="bg1">
              <a:alpha val="50000"/>
            </a:schemeClr>
          </a:solidFill>
          <a:ln w="9525">
            <a:noFill/>
            <a:miter lim="800000"/>
            <a:headEnd/>
            <a:tailEnd/>
          </a:ln>
          <a:effectLst/>
        </p:spPr>
        <p:txBody>
          <a:bodyPr/>
          <a:lstStyle/>
          <a:p>
            <a:pPr algn="l"/>
            <a:r>
              <a:rPr lang="en-US" altLang="zh-CN" sz="2400"/>
              <a:t>  </a:t>
            </a:r>
            <a:r>
              <a:rPr lang="zh-CN" altLang="en-US" sz="2400"/>
              <a:t>以向量加法</a:t>
            </a:r>
            <a:r>
              <a:rPr lang="en-US" altLang="zh-CN" sz="2400">
                <a:latin typeface="Times New Roman" pitchFamily="18" charset="0"/>
              </a:rPr>
              <a:t>C=A+B</a:t>
            </a:r>
            <a:r>
              <a:rPr lang="zh-CN" altLang="en-US" sz="2400"/>
              <a:t>为例子，流水线的加法运算部件能够不断流地每一个时钟周期得到一个结果</a:t>
            </a:r>
            <a:r>
              <a:rPr lang="en-US" altLang="zh-CN" sz="2400">
                <a:latin typeface="Times New Roman" pitchFamily="18" charset="0"/>
              </a:rPr>
              <a:t>C</a:t>
            </a:r>
            <a:r>
              <a:rPr lang="zh-CN" altLang="en-US" sz="2400"/>
              <a:t>，</a:t>
            </a:r>
            <a:r>
              <a:rPr lang="zh-CN" altLang="en-US" sz="2400">
                <a:latin typeface="Times New Roman" pitchFamily="18" charset="0"/>
              </a:rPr>
              <a:t> </a:t>
            </a:r>
            <a:r>
              <a:rPr lang="zh-CN" altLang="en-US" sz="2400"/>
              <a:t>就要求存储器每一个时钟提供两个数据</a:t>
            </a:r>
            <a:r>
              <a:rPr lang="en-US" altLang="zh-CN" sz="2400">
                <a:latin typeface="Times New Roman" pitchFamily="18" charset="0"/>
              </a:rPr>
              <a:t>A</a:t>
            </a:r>
            <a:r>
              <a:rPr lang="zh-CN" altLang="en-US" sz="2400"/>
              <a:t>、</a:t>
            </a:r>
            <a:r>
              <a:rPr lang="en-US" altLang="zh-CN" sz="2400">
                <a:latin typeface="Times New Roman" pitchFamily="18" charset="0"/>
              </a:rPr>
              <a:t>B</a:t>
            </a:r>
            <a:r>
              <a:rPr lang="zh-CN" altLang="en-US" sz="2400"/>
              <a:t>，源源不断地送给运算部件，</a:t>
            </a:r>
            <a:r>
              <a:rPr lang="zh-CN" altLang="en-US" sz="2400">
                <a:solidFill>
                  <a:schemeClr val="hlink"/>
                </a:solidFill>
              </a:rPr>
              <a:t>要求存储器</a:t>
            </a:r>
            <a:r>
              <a:rPr lang="zh-CN" altLang="en-US" sz="2400"/>
              <a:t>在一个时钟周期内完成三次存储器访问，两次读操作，</a:t>
            </a:r>
            <a:r>
              <a:rPr lang="zh-CN" altLang="en-US" sz="2400">
                <a:latin typeface="Times New Roman" pitchFamily="18" charset="0"/>
              </a:rPr>
              <a:t> </a:t>
            </a:r>
            <a:r>
              <a:rPr lang="zh-CN" altLang="en-US" sz="2400"/>
              <a:t>一次写操作。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5348"/>
                                        </p:tgtEl>
                                        <p:attrNameLst>
                                          <p:attrName>style.visibility</p:attrName>
                                        </p:attrNameLst>
                                      </p:cBhvr>
                                      <p:to>
                                        <p:strVal val="visible"/>
                                      </p:to>
                                    </p:set>
                                    <p:anim calcmode="lin" valueType="num">
                                      <p:cBhvr additive="base">
                                        <p:cTn id="7" dur="500" fill="hold"/>
                                        <p:tgtEl>
                                          <p:spTgt spid="825348"/>
                                        </p:tgtEl>
                                        <p:attrNameLst>
                                          <p:attrName>ppt_x</p:attrName>
                                        </p:attrNameLst>
                                      </p:cBhvr>
                                      <p:tavLst>
                                        <p:tav tm="0">
                                          <p:val>
                                            <p:strVal val="0-#ppt_w/2"/>
                                          </p:val>
                                        </p:tav>
                                        <p:tav tm="100000">
                                          <p:val>
                                            <p:strVal val="#ppt_x"/>
                                          </p:val>
                                        </p:tav>
                                      </p:tavLst>
                                    </p:anim>
                                    <p:anim calcmode="lin" valueType="num">
                                      <p:cBhvr additive="base">
                                        <p:cTn id="8" dur="500" fill="hold"/>
                                        <p:tgtEl>
                                          <p:spTgt spid="8253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25353"/>
                                        </p:tgtEl>
                                        <p:attrNameLst>
                                          <p:attrName>style.visibility</p:attrName>
                                        </p:attrNameLst>
                                      </p:cBhvr>
                                      <p:to>
                                        <p:strVal val="visible"/>
                                      </p:to>
                                    </p:set>
                                    <p:anim calcmode="lin" valueType="num">
                                      <p:cBhvr additive="base">
                                        <p:cTn id="13" dur="500" fill="hold"/>
                                        <p:tgtEl>
                                          <p:spTgt spid="825353"/>
                                        </p:tgtEl>
                                        <p:attrNameLst>
                                          <p:attrName>ppt_x</p:attrName>
                                        </p:attrNameLst>
                                      </p:cBhvr>
                                      <p:tavLst>
                                        <p:tav tm="0">
                                          <p:val>
                                            <p:strVal val="0-#ppt_w/2"/>
                                          </p:val>
                                        </p:tav>
                                        <p:tav tm="100000">
                                          <p:val>
                                            <p:strVal val="#ppt_x"/>
                                          </p:val>
                                        </p:tav>
                                      </p:tavLst>
                                    </p:anim>
                                    <p:anim calcmode="lin" valueType="num">
                                      <p:cBhvr additive="base">
                                        <p:cTn id="14" dur="500" fill="hold"/>
                                        <p:tgtEl>
                                          <p:spTgt spid="8253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5354"/>
                                        </p:tgtEl>
                                        <p:attrNameLst>
                                          <p:attrName>style.visibility</p:attrName>
                                        </p:attrNameLst>
                                      </p:cBhvr>
                                      <p:to>
                                        <p:strVal val="visible"/>
                                      </p:to>
                                    </p:set>
                                    <p:anim calcmode="lin" valueType="num">
                                      <p:cBhvr additive="base">
                                        <p:cTn id="19" dur="500" fill="hold"/>
                                        <p:tgtEl>
                                          <p:spTgt spid="825354"/>
                                        </p:tgtEl>
                                        <p:attrNameLst>
                                          <p:attrName>ppt_x</p:attrName>
                                        </p:attrNameLst>
                                      </p:cBhvr>
                                      <p:tavLst>
                                        <p:tav tm="0">
                                          <p:val>
                                            <p:strVal val="0-#ppt_w/2"/>
                                          </p:val>
                                        </p:tav>
                                        <p:tav tm="100000">
                                          <p:val>
                                            <p:strVal val="#ppt_x"/>
                                          </p:val>
                                        </p:tav>
                                      </p:tavLst>
                                    </p:anim>
                                    <p:anim calcmode="lin" valueType="num">
                                      <p:cBhvr additive="base">
                                        <p:cTn id="20" dur="500" fill="hold"/>
                                        <p:tgtEl>
                                          <p:spTgt spid="8253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5355"/>
                                        </p:tgtEl>
                                        <p:attrNameLst>
                                          <p:attrName>style.visibility</p:attrName>
                                        </p:attrNameLst>
                                      </p:cBhvr>
                                      <p:to>
                                        <p:strVal val="visible"/>
                                      </p:to>
                                    </p:set>
                                    <p:anim calcmode="lin" valueType="num">
                                      <p:cBhvr additive="base">
                                        <p:cTn id="25" dur="500" fill="hold"/>
                                        <p:tgtEl>
                                          <p:spTgt spid="825355"/>
                                        </p:tgtEl>
                                        <p:attrNameLst>
                                          <p:attrName>ppt_x</p:attrName>
                                        </p:attrNameLst>
                                      </p:cBhvr>
                                      <p:tavLst>
                                        <p:tav tm="0">
                                          <p:val>
                                            <p:strVal val="0-#ppt_w/2"/>
                                          </p:val>
                                        </p:tav>
                                        <p:tav tm="100000">
                                          <p:val>
                                            <p:strVal val="#ppt_x"/>
                                          </p:val>
                                        </p:tav>
                                      </p:tavLst>
                                    </p:anim>
                                    <p:anim calcmode="lin" valueType="num">
                                      <p:cBhvr additive="base">
                                        <p:cTn id="26" dur="500" fill="hold"/>
                                        <p:tgtEl>
                                          <p:spTgt spid="8253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8" grpId="0" animBg="1" autoUpdateAnimBg="0"/>
      <p:bldP spid="825354" grpId="0" animBg="1" autoUpdateAnimBg="0"/>
      <p:bldP spid="82535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4"/>
          <p:cNvSpPr>
            <a:spLocks noGrp="1" noChangeArrowheads="1"/>
          </p:cNvSpPr>
          <p:nvPr>
            <p:ph type="sldNum" sz="quarter" idx="4294967295"/>
          </p:nvPr>
        </p:nvSpPr>
        <p:spPr>
          <a:xfrm>
            <a:off x="7080250" y="6232525"/>
            <a:ext cx="1905000" cy="457200"/>
          </a:xfrm>
          <a:prstGeom prst="rect">
            <a:avLst/>
          </a:prstGeom>
        </p:spPr>
        <p:txBody>
          <a:bodyPr/>
          <a:lstStyle/>
          <a:p>
            <a:fld id="{C1FBF9D1-2B65-4F20-9245-B76E8400C337}" type="slidenum">
              <a:rPr lang="en-US" altLang="zh-CN"/>
              <a:pPr/>
              <a:t>5</a:t>
            </a:fld>
            <a:endParaRPr lang="en-US" altLang="zh-CN"/>
          </a:p>
        </p:txBody>
      </p:sp>
      <p:sp>
        <p:nvSpPr>
          <p:cNvPr id="826371" name="Rectangle 3"/>
          <p:cNvSpPr>
            <a:spLocks noGrp="1" noChangeArrowheads="1"/>
          </p:cNvSpPr>
          <p:nvPr>
            <p:ph type="subTitle" idx="1"/>
          </p:nvPr>
        </p:nvSpPr>
        <p:spPr>
          <a:xfrm>
            <a:off x="304800" y="609600"/>
            <a:ext cx="4419600" cy="685800"/>
          </a:xfrm>
          <a:noFill/>
        </p:spPr>
        <p:txBody>
          <a:bodyPr/>
          <a:lstStyle/>
          <a:p>
            <a:pPr algn="l">
              <a:spcBef>
                <a:spcPct val="0"/>
              </a:spcBef>
              <a:buClrTx/>
              <a:buSzTx/>
              <a:buFontTx/>
              <a:buNone/>
            </a:pPr>
            <a:r>
              <a:rPr kumimoji="0" lang="en-US" altLang="zh-CN" sz="2800" b="1">
                <a:solidFill>
                  <a:schemeClr val="hlink"/>
                </a:solidFill>
                <a:effectLst/>
              </a:rPr>
              <a:t>1  </a:t>
            </a:r>
            <a:r>
              <a:rPr kumimoji="0" lang="zh-CN" altLang="en-US" sz="2800" b="1">
                <a:solidFill>
                  <a:schemeClr val="hlink"/>
                </a:solidFill>
                <a:effectLst/>
                <a:latin typeface="宋体" pitchFamily="2" charset="-122"/>
              </a:rPr>
              <a:t>存储器</a:t>
            </a:r>
            <a:r>
              <a:rPr kumimoji="0" lang="en-US" altLang="zh-CN" sz="2800" b="1">
                <a:solidFill>
                  <a:schemeClr val="hlink"/>
                </a:solidFill>
                <a:effectLst/>
              </a:rPr>
              <a:t>-</a:t>
            </a:r>
            <a:r>
              <a:rPr kumimoji="0" lang="zh-CN" altLang="en-US" sz="2800" b="1">
                <a:solidFill>
                  <a:schemeClr val="hlink"/>
                </a:solidFill>
                <a:effectLst/>
                <a:latin typeface="宋体" pitchFamily="2" charset="-122"/>
              </a:rPr>
              <a:t>存储器结构框图</a:t>
            </a:r>
          </a:p>
        </p:txBody>
      </p:sp>
      <p:sp>
        <p:nvSpPr>
          <p:cNvPr id="826372" name="Text Box 4"/>
          <p:cNvSpPr txBox="1">
            <a:spLocks noChangeArrowheads="1"/>
          </p:cNvSpPr>
          <p:nvPr/>
        </p:nvSpPr>
        <p:spPr bwMode="auto">
          <a:xfrm>
            <a:off x="228600" y="1371600"/>
            <a:ext cx="4572000" cy="1905000"/>
          </a:xfrm>
          <a:prstGeom prst="rect">
            <a:avLst/>
          </a:prstGeom>
          <a:noFill/>
          <a:ln w="9525">
            <a:noFill/>
            <a:miter lim="800000"/>
            <a:headEnd/>
            <a:tailEnd/>
          </a:ln>
          <a:effectLst/>
        </p:spPr>
        <p:txBody>
          <a:bodyPr/>
          <a:lstStyle/>
          <a:p>
            <a:pPr algn="l"/>
            <a:r>
              <a:rPr lang="en-US" altLang="zh-CN" sz="2400" dirty="0"/>
              <a:t>  </a:t>
            </a:r>
            <a:r>
              <a:rPr lang="zh-CN" altLang="en-US" sz="2400" dirty="0"/>
              <a:t>为了能提高存储器的带宽，可以采取多种方式，如采用多模块存储体，或者在主存与运算部件之间增加一个高速的中间存储部件等等。</a:t>
            </a:r>
          </a:p>
        </p:txBody>
      </p:sp>
      <p:graphicFrame>
        <p:nvGraphicFramePr>
          <p:cNvPr id="826376" name="Object 8"/>
          <p:cNvGraphicFramePr>
            <a:graphicFrameLocks noChangeAspect="1"/>
          </p:cNvGraphicFramePr>
          <p:nvPr/>
        </p:nvGraphicFramePr>
        <p:xfrm>
          <a:off x="4800600" y="76200"/>
          <a:ext cx="4267200" cy="4267200"/>
        </p:xfrm>
        <a:graphic>
          <a:graphicData uri="http://schemas.openxmlformats.org/presentationml/2006/ole">
            <p:oleObj spid="_x0000_s32770" name="位图图像" r:id="rId3" imgW="3952381" imgH="3952381" progId="PBrush">
              <p:embed/>
            </p:oleObj>
          </a:graphicData>
        </a:graphic>
      </p:graphicFrame>
      <p:grpSp>
        <p:nvGrpSpPr>
          <p:cNvPr id="2" name="Group 10"/>
          <p:cNvGrpSpPr>
            <a:grpSpLocks/>
          </p:cNvGrpSpPr>
          <p:nvPr/>
        </p:nvGrpSpPr>
        <p:grpSpPr bwMode="auto">
          <a:xfrm>
            <a:off x="228600" y="3143251"/>
            <a:ext cx="8610600" cy="3643315"/>
            <a:chOff x="144" y="1980"/>
            <a:chExt cx="5424" cy="2295"/>
          </a:xfrm>
        </p:grpSpPr>
        <p:sp>
          <p:nvSpPr>
            <p:cNvPr id="826375" name="Text Box 7"/>
            <p:cNvSpPr txBox="1">
              <a:spLocks noChangeArrowheads="1"/>
            </p:cNvSpPr>
            <p:nvPr/>
          </p:nvSpPr>
          <p:spPr bwMode="auto">
            <a:xfrm>
              <a:off x="192" y="2931"/>
              <a:ext cx="5376" cy="1344"/>
            </a:xfrm>
            <a:prstGeom prst="rect">
              <a:avLst/>
            </a:prstGeom>
            <a:noFill/>
            <a:ln w="9525">
              <a:noFill/>
              <a:miter lim="800000"/>
              <a:headEnd/>
              <a:tailEnd/>
            </a:ln>
            <a:effectLst/>
          </p:spPr>
          <p:txBody>
            <a:bodyPr/>
            <a:lstStyle/>
            <a:p>
              <a:pPr algn="l"/>
              <a:r>
                <a:rPr lang="zh-CN" altLang="en-US" sz="2400" dirty="0"/>
                <a:t>加法流水线分为</a:t>
              </a:r>
              <a:r>
                <a:rPr lang="en-US" altLang="zh-CN" sz="2400" dirty="0"/>
                <a:t>4</a:t>
              </a:r>
              <a:r>
                <a:rPr lang="zh-CN" altLang="en-US" sz="2400" dirty="0"/>
                <a:t>个功能段，主存储器采取了</a:t>
              </a:r>
              <a:r>
                <a:rPr lang="en-US" altLang="zh-CN" sz="2400" dirty="0"/>
                <a:t>8</a:t>
              </a:r>
              <a:r>
                <a:rPr lang="zh-CN" altLang="en-US" sz="2400" dirty="0"/>
                <a:t>个存储体，多体交叉访问，如果不出现存储体冲突， 它的带宽将是单体存储器的</a:t>
              </a:r>
              <a:r>
                <a:rPr lang="en-US" altLang="zh-CN" sz="2400" dirty="0"/>
                <a:t>8</a:t>
              </a:r>
              <a:r>
                <a:rPr lang="zh-CN" altLang="en-US" sz="2400" dirty="0"/>
                <a:t>倍。流水线部件，有三条数据通路与存储器相联，三个通路可以并行工作。将三个向量的元素合理地分配在各个存储体中，使其不产生冲突。</a:t>
              </a:r>
              <a:r>
                <a:rPr lang="zh-CN" altLang="en-US" sz="2400" dirty="0">
                  <a:hlinkClick r:id="rId4" action="ppaction://hlinkfile"/>
                </a:rPr>
                <a:t>（图</a:t>
              </a:r>
              <a:r>
                <a:rPr lang="en-US" altLang="zh-CN" sz="2400" dirty="0">
                  <a:hlinkClick r:id="rId4" action="ppaction://hlinkfile"/>
                </a:rPr>
                <a:t>4.1 </a:t>
              </a:r>
              <a:r>
                <a:rPr lang="zh-CN" altLang="en-US" sz="2400" dirty="0">
                  <a:hlinkClick r:id="rId4" action="ppaction://hlinkfile"/>
                </a:rPr>
                <a:t>演示）</a:t>
              </a:r>
              <a:r>
                <a:rPr lang="zh-CN" altLang="en-US" sz="3200" dirty="0">
                  <a:latin typeface="Times New Roman" pitchFamily="18" charset="0"/>
                  <a:hlinkClick r:id="rId4" action="ppaction://hlinkfile"/>
                </a:rPr>
                <a:t> </a:t>
              </a:r>
              <a:endParaRPr lang="zh-CN" altLang="en-US" sz="3200" dirty="0">
                <a:latin typeface="Times New Roman" pitchFamily="18" charset="0"/>
              </a:endParaRPr>
            </a:p>
          </p:txBody>
        </p:sp>
        <p:sp>
          <p:nvSpPr>
            <p:cNvPr id="826377" name="Text Box 9"/>
            <p:cNvSpPr txBox="1">
              <a:spLocks noChangeArrowheads="1"/>
            </p:cNvSpPr>
            <p:nvPr/>
          </p:nvSpPr>
          <p:spPr bwMode="auto">
            <a:xfrm>
              <a:off x="144" y="1980"/>
              <a:ext cx="2832" cy="768"/>
            </a:xfrm>
            <a:prstGeom prst="rect">
              <a:avLst/>
            </a:prstGeom>
            <a:noFill/>
            <a:ln w="9525">
              <a:noFill/>
              <a:miter lim="800000"/>
              <a:headEnd/>
              <a:tailEnd/>
            </a:ln>
            <a:effectLst/>
          </p:spPr>
          <p:txBody>
            <a:bodyPr/>
            <a:lstStyle/>
            <a:p>
              <a:pPr algn="l"/>
              <a:r>
                <a:rPr lang="en-US" altLang="zh-CN" sz="2400" dirty="0"/>
                <a:t>  </a:t>
              </a:r>
              <a:r>
                <a:rPr lang="zh-CN" altLang="en-US" sz="2400" dirty="0"/>
                <a:t>如图所示采用多存储模块的结构，图中以</a:t>
              </a:r>
              <a:r>
                <a:rPr lang="en-US" altLang="zh-CN" sz="2400" dirty="0"/>
                <a:t>C=A+B</a:t>
              </a:r>
              <a:r>
                <a:rPr lang="zh-CN" altLang="en-US" sz="2400" dirty="0"/>
                <a:t>的向量加法为例，假设</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的向量长度为</a:t>
              </a:r>
              <a:r>
                <a:rPr lang="en-US" altLang="zh-CN" sz="2400" dirty="0"/>
                <a:t>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26376"/>
                                        </p:tgtEl>
                                        <p:attrNameLst>
                                          <p:attrName>style.visibility</p:attrName>
                                        </p:attrNameLst>
                                      </p:cBhvr>
                                      <p:to>
                                        <p:strVal val="visible"/>
                                      </p:to>
                                    </p:set>
                                    <p:animEffect transition="in" filter="box(in)">
                                      <p:cBhvr>
                                        <p:cTn id="7" dur="500"/>
                                        <p:tgtEl>
                                          <p:spTgt spid="8263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427374CF-49F9-40B2-9A07-EF6489A66614}" type="slidenum">
              <a:rPr lang="en-US" altLang="zh-CN"/>
              <a:pPr/>
              <a:t>6</a:t>
            </a:fld>
            <a:endParaRPr lang="en-US" altLang="zh-CN"/>
          </a:p>
        </p:txBody>
      </p:sp>
      <p:sp>
        <p:nvSpPr>
          <p:cNvPr id="827395" name="Rectangle 3"/>
          <p:cNvSpPr>
            <a:spLocks noGrp="1" noChangeArrowheads="1"/>
          </p:cNvSpPr>
          <p:nvPr>
            <p:ph type="subTitle" idx="1"/>
          </p:nvPr>
        </p:nvSpPr>
        <p:spPr>
          <a:xfrm>
            <a:off x="304800" y="609600"/>
            <a:ext cx="4572000" cy="685800"/>
          </a:xfrm>
          <a:noFill/>
        </p:spPr>
        <p:txBody>
          <a:bodyPr>
            <a:normAutofit fontScale="92500"/>
          </a:bodyPr>
          <a:lstStyle/>
          <a:p>
            <a:pPr algn="l">
              <a:spcBef>
                <a:spcPct val="0"/>
              </a:spcBef>
              <a:buClrTx/>
              <a:buSzTx/>
              <a:buFontTx/>
              <a:buNone/>
            </a:pPr>
            <a:r>
              <a:rPr kumimoji="0" lang="en-US" altLang="zh-CN" sz="2800" b="1">
                <a:solidFill>
                  <a:schemeClr val="hlink"/>
                </a:solidFill>
                <a:effectLst/>
              </a:rPr>
              <a:t>2  </a:t>
            </a:r>
            <a:r>
              <a:rPr kumimoji="0" lang="zh-CN" altLang="en-US" sz="2800" b="1">
                <a:solidFill>
                  <a:schemeClr val="hlink"/>
                </a:solidFill>
                <a:effectLst/>
              </a:rPr>
              <a:t>向量计算</a:t>
            </a:r>
            <a:r>
              <a:rPr kumimoji="0" lang="en-US" altLang="zh-CN" sz="2800" b="1">
                <a:solidFill>
                  <a:schemeClr val="hlink"/>
                </a:solidFill>
                <a:effectLst/>
              </a:rPr>
              <a:t>C=A+B</a:t>
            </a:r>
            <a:r>
              <a:rPr kumimoji="0" lang="zh-CN" altLang="en-US" sz="2800" b="1">
                <a:solidFill>
                  <a:schemeClr val="hlink"/>
                </a:solidFill>
                <a:effectLst/>
              </a:rPr>
              <a:t>的时空图</a:t>
            </a:r>
            <a:r>
              <a:rPr kumimoji="0" lang="zh-CN" altLang="en-US" sz="2800" b="1">
                <a:solidFill>
                  <a:schemeClr val="hlink"/>
                </a:solidFill>
                <a:effectLst/>
                <a:latin typeface="宋体" pitchFamily="2" charset="-122"/>
              </a:rPr>
              <a:t> </a:t>
            </a:r>
          </a:p>
        </p:txBody>
      </p:sp>
      <p:sp>
        <p:nvSpPr>
          <p:cNvPr id="827396" name="Text Box 4"/>
          <p:cNvSpPr txBox="1">
            <a:spLocks noChangeArrowheads="1"/>
          </p:cNvSpPr>
          <p:nvPr/>
        </p:nvSpPr>
        <p:spPr bwMode="auto">
          <a:xfrm>
            <a:off x="762000" y="1219200"/>
            <a:ext cx="7772400" cy="2743200"/>
          </a:xfrm>
          <a:prstGeom prst="rect">
            <a:avLst/>
          </a:prstGeom>
          <a:noFill/>
          <a:ln w="9525">
            <a:noFill/>
            <a:miter lim="800000"/>
            <a:headEnd/>
            <a:tailEnd/>
          </a:ln>
          <a:effectLst/>
        </p:spPr>
        <p:txBody>
          <a:bodyPr/>
          <a:lstStyle/>
          <a:p>
            <a:pPr algn="l"/>
            <a:r>
              <a:rPr lang="en-US" altLang="zh-CN" sz="2400"/>
              <a:t>  </a:t>
            </a:r>
            <a:r>
              <a:rPr lang="zh-CN" altLang="en-US" sz="2400">
                <a:latin typeface="Times New Roman" pitchFamily="18" charset="0"/>
              </a:rPr>
              <a:t>假设一个存取周期等于两个时钟周期，并假设向量</a:t>
            </a:r>
            <a:r>
              <a:rPr lang="en-US" altLang="zh-CN" sz="2400">
                <a:latin typeface="Times New Roman" pitchFamily="18" charset="0"/>
              </a:rPr>
              <a:t>A</a:t>
            </a:r>
            <a:r>
              <a:rPr lang="zh-CN" altLang="en-US" sz="2400">
                <a:latin typeface="Times New Roman" pitchFamily="18" charset="0"/>
              </a:rPr>
              <a:t>、</a:t>
            </a:r>
            <a:r>
              <a:rPr lang="en-US" altLang="zh-CN" sz="2400">
                <a:latin typeface="Times New Roman" pitchFamily="18" charset="0"/>
              </a:rPr>
              <a:t>B</a:t>
            </a:r>
            <a:r>
              <a:rPr lang="zh-CN" altLang="en-US" sz="2400">
                <a:latin typeface="Times New Roman" pitchFamily="18" charset="0"/>
              </a:rPr>
              <a:t>、</a:t>
            </a:r>
            <a:r>
              <a:rPr lang="en-US" altLang="zh-CN" sz="2400">
                <a:latin typeface="Times New Roman" pitchFamily="18" charset="0"/>
              </a:rPr>
              <a:t>C</a:t>
            </a:r>
            <a:r>
              <a:rPr lang="zh-CN" altLang="en-US" sz="2400">
                <a:latin typeface="Times New Roman" pitchFamily="18" charset="0"/>
              </a:rPr>
              <a:t>各有</a:t>
            </a:r>
            <a:r>
              <a:rPr lang="en-US" altLang="zh-CN" sz="2400">
                <a:latin typeface="Times New Roman" pitchFamily="18" charset="0"/>
              </a:rPr>
              <a:t>8</a:t>
            </a:r>
            <a:r>
              <a:rPr lang="zh-CN" altLang="en-US" sz="2400">
                <a:latin typeface="Times New Roman" pitchFamily="18" charset="0"/>
              </a:rPr>
              <a:t>个，那么理想实现</a:t>
            </a:r>
            <a:r>
              <a:rPr lang="en-US" altLang="zh-CN" sz="2400">
                <a:latin typeface="Times New Roman" pitchFamily="18" charset="0"/>
              </a:rPr>
              <a:t>C</a:t>
            </a:r>
            <a:r>
              <a:rPr lang="zh-CN" altLang="en-US" sz="2400">
                <a:latin typeface="Times New Roman" pitchFamily="18" charset="0"/>
              </a:rPr>
              <a:t>＝</a:t>
            </a:r>
            <a:r>
              <a:rPr lang="en-US" altLang="zh-CN" sz="2400">
                <a:latin typeface="Times New Roman" pitchFamily="18" charset="0"/>
              </a:rPr>
              <a:t>A</a:t>
            </a:r>
            <a:r>
              <a:rPr lang="zh-CN" altLang="en-US" sz="2400">
                <a:latin typeface="Times New Roman" pitchFamily="18" charset="0"/>
              </a:rPr>
              <a:t>＋</a:t>
            </a:r>
            <a:r>
              <a:rPr lang="en-US" altLang="zh-CN" sz="2400">
                <a:latin typeface="Times New Roman" pitchFamily="18" charset="0"/>
              </a:rPr>
              <a:t>B</a:t>
            </a:r>
            <a:r>
              <a:rPr lang="zh-CN" altLang="en-US" sz="2400">
                <a:latin typeface="Times New Roman" pitchFamily="18" charset="0"/>
              </a:rPr>
              <a:t>向量计算的。</a:t>
            </a:r>
          </a:p>
          <a:p>
            <a:pPr algn="l"/>
            <a:r>
              <a:rPr lang="zh-CN" altLang="en-US" sz="2400">
                <a:latin typeface="Times New Roman" pitchFamily="18" charset="0"/>
              </a:rPr>
              <a:t>    为了不发生读写冲突，各向量元素在存储模块中的位置是有意安排的。由于运算流水线分为</a:t>
            </a:r>
            <a:r>
              <a:rPr lang="en-US" altLang="zh-CN" sz="2400">
                <a:latin typeface="Times New Roman" pitchFamily="18" charset="0"/>
              </a:rPr>
              <a:t>4</a:t>
            </a:r>
            <a:r>
              <a:rPr lang="zh-CN" altLang="en-US" sz="2400">
                <a:latin typeface="Times New Roman" pitchFamily="18" charset="0"/>
              </a:rPr>
              <a:t>段，因此输入数据进入流水线</a:t>
            </a:r>
            <a:r>
              <a:rPr lang="en-US" altLang="zh-CN" sz="2400">
                <a:latin typeface="Times New Roman" pitchFamily="18" charset="0"/>
              </a:rPr>
              <a:t>4</a:t>
            </a:r>
            <a:r>
              <a:rPr lang="zh-CN" altLang="en-US" sz="2400">
                <a:latin typeface="Times New Roman" pitchFamily="18" charset="0"/>
              </a:rPr>
              <a:t>个时钟周期之后才能产生相应的输出值。当数据充满后，流水线就一直处于忙碌状态。</a:t>
            </a:r>
            <a:r>
              <a:rPr lang="zh-CN" altLang="en-US" sz="2400">
                <a:latin typeface="Times New Roman" pitchFamily="18" charset="0"/>
                <a:hlinkClick r:id="rId2" action="ppaction://hlinkfile"/>
              </a:rPr>
              <a:t>时空图如图</a:t>
            </a:r>
            <a:r>
              <a:rPr lang="en-US" altLang="zh-CN" sz="2400">
                <a:latin typeface="Times New Roman" pitchFamily="18" charset="0"/>
                <a:hlinkClick r:id="rId2" action="ppaction://hlinkfile"/>
              </a:rPr>
              <a:t>4.2</a:t>
            </a:r>
            <a:r>
              <a:rPr lang="zh-CN" altLang="en-US" sz="2400">
                <a:latin typeface="Times New Roman" pitchFamily="18" charset="0"/>
                <a:hlinkClick r:id="rId2" action="ppaction://hlinkfile"/>
              </a:rPr>
              <a:t>所示。</a:t>
            </a:r>
            <a:endParaRPr lang="zh-CN" altLang="en-US" sz="2400">
              <a:latin typeface="Times New Roman" pitchFamily="18" charset="0"/>
            </a:endParaRPr>
          </a:p>
        </p:txBody>
      </p:sp>
      <p:sp>
        <p:nvSpPr>
          <p:cNvPr id="827401" name="Text Box 9"/>
          <p:cNvSpPr txBox="1">
            <a:spLocks noChangeArrowheads="1"/>
          </p:cNvSpPr>
          <p:nvPr/>
        </p:nvSpPr>
        <p:spPr bwMode="auto">
          <a:xfrm>
            <a:off x="1066800" y="4495800"/>
            <a:ext cx="7391400" cy="1981200"/>
          </a:xfrm>
          <a:prstGeom prst="rect">
            <a:avLst/>
          </a:prstGeom>
          <a:noFill/>
          <a:ln w="9525">
            <a:noFill/>
            <a:miter lim="800000"/>
            <a:headEnd/>
            <a:tailEnd/>
          </a:ln>
          <a:effectLst/>
        </p:spPr>
        <p:txBody>
          <a:bodyPr/>
          <a:lstStyle/>
          <a:p>
            <a:pPr algn="l"/>
            <a:r>
              <a:rPr lang="en-US" altLang="zh-CN" sz="2400"/>
              <a:t>  </a:t>
            </a:r>
            <a:r>
              <a:rPr lang="zh-CN" altLang="en-US" sz="2400"/>
              <a:t>从图</a:t>
            </a:r>
            <a:r>
              <a:rPr lang="en-US" altLang="zh-CN" sz="2400">
                <a:latin typeface="Times New Roman" pitchFamily="18" charset="0"/>
              </a:rPr>
              <a:t>4.2</a:t>
            </a:r>
            <a:r>
              <a:rPr lang="zh-CN" altLang="en-US" sz="2400"/>
              <a:t>中看到，在时钟周期</a:t>
            </a:r>
            <a:r>
              <a:rPr lang="en-US" altLang="zh-CN" sz="2400">
                <a:latin typeface="Times New Roman" pitchFamily="18" charset="0"/>
              </a:rPr>
              <a:t>0</a:t>
            </a:r>
            <a:r>
              <a:rPr lang="zh-CN" altLang="en-US" sz="2400"/>
              <a:t>，有两个存储模块同时工作；在时钟周期</a:t>
            </a:r>
            <a:r>
              <a:rPr lang="en-US" altLang="zh-CN" sz="2400">
                <a:latin typeface="Times New Roman" pitchFamily="18" charset="0"/>
              </a:rPr>
              <a:t>1</a:t>
            </a:r>
            <a:r>
              <a:rPr lang="zh-CN" altLang="en-US" sz="2400"/>
              <a:t>、</a:t>
            </a:r>
            <a:r>
              <a:rPr lang="en-US" altLang="zh-CN" sz="2400">
                <a:latin typeface="Times New Roman" pitchFamily="18" charset="0"/>
              </a:rPr>
              <a:t>2</a:t>
            </a:r>
            <a:r>
              <a:rPr lang="zh-CN" altLang="en-US" sz="2400"/>
              <a:t>、</a:t>
            </a:r>
            <a:r>
              <a:rPr lang="en-US" altLang="zh-CN" sz="2400">
                <a:latin typeface="Times New Roman" pitchFamily="18" charset="0"/>
              </a:rPr>
              <a:t>3</a:t>
            </a:r>
            <a:r>
              <a:rPr lang="zh-CN" altLang="en-US" sz="2400"/>
              <a:t>、</a:t>
            </a:r>
            <a:r>
              <a:rPr lang="en-US" altLang="zh-CN" sz="2400">
                <a:latin typeface="Times New Roman" pitchFamily="18" charset="0"/>
              </a:rPr>
              <a:t>4</a:t>
            </a:r>
            <a:r>
              <a:rPr lang="zh-CN" altLang="en-US" sz="2400"/>
              <a:t>时各有</a:t>
            </a:r>
            <a:r>
              <a:rPr lang="en-US" altLang="zh-CN" sz="2400">
                <a:latin typeface="Times New Roman" pitchFamily="18" charset="0"/>
              </a:rPr>
              <a:t>4</a:t>
            </a:r>
            <a:r>
              <a:rPr lang="zh-CN" altLang="en-US" sz="2400"/>
              <a:t>个存储模块同时工作；在时钟周期</a:t>
            </a:r>
            <a:r>
              <a:rPr lang="en-US" altLang="zh-CN" sz="2400">
                <a:latin typeface="Times New Roman" pitchFamily="18" charset="0"/>
              </a:rPr>
              <a:t>6</a:t>
            </a:r>
            <a:r>
              <a:rPr lang="zh-CN" altLang="en-US" sz="2400"/>
              <a:t>时有</a:t>
            </a:r>
            <a:r>
              <a:rPr lang="en-US" altLang="zh-CN" sz="2400">
                <a:latin typeface="Times New Roman" pitchFamily="18" charset="0"/>
              </a:rPr>
              <a:t>6</a:t>
            </a:r>
            <a:r>
              <a:rPr lang="zh-CN" altLang="en-US" sz="2400"/>
              <a:t>个存储模块同时工作。此时运算器和存储器的工作衔接得非常好，在整个计算进行过程中没有任何冲突发生。</a:t>
            </a:r>
            <a:r>
              <a:rPr lang="zh-CN" altLang="en-US" sz="2400">
                <a:latin typeface="Times New Roman" pitchFamily="18" charset="0"/>
              </a:rPr>
              <a: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4"/>
          <p:cNvSpPr>
            <a:spLocks noGrp="1" noChangeArrowheads="1"/>
          </p:cNvSpPr>
          <p:nvPr>
            <p:ph type="sldNum" sz="quarter" idx="4294967295"/>
          </p:nvPr>
        </p:nvSpPr>
        <p:spPr>
          <a:xfrm>
            <a:off x="7080250" y="6232525"/>
            <a:ext cx="1905000" cy="457200"/>
          </a:xfrm>
          <a:prstGeom prst="rect">
            <a:avLst/>
          </a:prstGeom>
        </p:spPr>
        <p:txBody>
          <a:bodyPr/>
          <a:lstStyle/>
          <a:p>
            <a:fld id="{E878E72D-0006-4C87-B186-0BF4046139CC}" type="slidenum">
              <a:rPr lang="en-US" altLang="zh-CN"/>
              <a:pPr/>
              <a:t>7</a:t>
            </a:fld>
            <a:endParaRPr lang="en-US" altLang="zh-CN"/>
          </a:p>
        </p:txBody>
      </p:sp>
      <p:sp>
        <p:nvSpPr>
          <p:cNvPr id="828419" name="Rectangle 3"/>
          <p:cNvSpPr>
            <a:spLocks noGrp="1" noChangeArrowheads="1"/>
          </p:cNvSpPr>
          <p:nvPr>
            <p:ph type="subTitle" idx="1"/>
          </p:nvPr>
        </p:nvSpPr>
        <p:spPr>
          <a:xfrm>
            <a:off x="304800" y="609600"/>
            <a:ext cx="6172200" cy="685800"/>
          </a:xfrm>
          <a:noFill/>
        </p:spPr>
        <p:txBody>
          <a:bodyPr/>
          <a:lstStyle/>
          <a:p>
            <a:pPr algn="l">
              <a:spcBef>
                <a:spcPct val="0"/>
              </a:spcBef>
              <a:buClrTx/>
              <a:buSzTx/>
              <a:buFontTx/>
              <a:buNone/>
            </a:pPr>
            <a:r>
              <a:rPr kumimoji="0" lang="en-US" altLang="zh-CN" sz="2800" b="1">
                <a:solidFill>
                  <a:schemeClr val="hlink"/>
                </a:solidFill>
                <a:effectLst/>
              </a:rPr>
              <a:t>3  </a:t>
            </a:r>
            <a:r>
              <a:rPr kumimoji="0" lang="zh-CN" altLang="en-US" sz="2800" b="1">
                <a:solidFill>
                  <a:schemeClr val="hlink"/>
                </a:solidFill>
                <a:effectLst/>
                <a:latin typeface="宋体" pitchFamily="2" charset="-122"/>
              </a:rPr>
              <a:t>具有延迟缓冲器的向量流水线结构</a:t>
            </a:r>
            <a:r>
              <a:rPr kumimoji="0" lang="zh-CN" altLang="en-US" sz="2800" b="1">
                <a:solidFill>
                  <a:schemeClr val="hlink"/>
                </a:solidFill>
                <a:effectLst/>
              </a:rPr>
              <a:t> </a:t>
            </a:r>
          </a:p>
        </p:txBody>
      </p:sp>
      <p:sp>
        <p:nvSpPr>
          <p:cNvPr id="828420" name="Text Box 4"/>
          <p:cNvSpPr txBox="1">
            <a:spLocks noChangeArrowheads="1"/>
          </p:cNvSpPr>
          <p:nvPr/>
        </p:nvSpPr>
        <p:spPr bwMode="auto">
          <a:xfrm>
            <a:off x="762000" y="1447800"/>
            <a:ext cx="7467600" cy="2743200"/>
          </a:xfrm>
          <a:prstGeom prst="rect">
            <a:avLst/>
          </a:prstGeom>
          <a:noFill/>
          <a:ln w="9525">
            <a:noFill/>
            <a:miter lim="800000"/>
            <a:headEnd/>
            <a:tailEnd/>
          </a:ln>
          <a:effectLst/>
        </p:spPr>
        <p:txBody>
          <a:bodyPr/>
          <a:lstStyle/>
          <a:p>
            <a:pPr algn="l">
              <a:lnSpc>
                <a:spcPct val="105000"/>
              </a:lnSpc>
            </a:pPr>
            <a:r>
              <a:rPr lang="en-US" altLang="zh-CN"/>
              <a:t>   </a:t>
            </a:r>
            <a:r>
              <a:rPr lang="zh-CN" altLang="en-US">
                <a:latin typeface="Times New Roman" pitchFamily="18" charset="0"/>
              </a:rPr>
              <a:t>然而实际情况并非总和上述理想化的情况一样。假如结果向量</a:t>
            </a:r>
            <a:r>
              <a:rPr lang="en-US" altLang="zh-CN">
                <a:latin typeface="Times New Roman" pitchFamily="18" charset="0"/>
              </a:rPr>
              <a:t>C</a:t>
            </a:r>
            <a:r>
              <a:rPr lang="zh-CN" altLang="en-US">
                <a:latin typeface="Times New Roman" pitchFamily="18" charset="0"/>
              </a:rPr>
              <a:t>的第一个元素</a:t>
            </a:r>
            <a:r>
              <a:rPr lang="en-US" altLang="zh-CN">
                <a:latin typeface="Times New Roman" pitchFamily="18" charset="0"/>
              </a:rPr>
              <a:t>C</a:t>
            </a:r>
            <a:r>
              <a:rPr lang="en-US" altLang="zh-CN" baseline="-30000">
                <a:latin typeface="Times New Roman" pitchFamily="18" charset="0"/>
              </a:rPr>
              <a:t>0</a:t>
            </a:r>
            <a:r>
              <a:rPr lang="zh-CN" altLang="en-US">
                <a:latin typeface="Times New Roman" pitchFamily="18" charset="0"/>
              </a:rPr>
              <a:t>不是存放在我们想存放的模块</a:t>
            </a:r>
            <a:r>
              <a:rPr lang="en-US" altLang="zh-CN">
                <a:latin typeface="Times New Roman" pitchFamily="18" charset="0"/>
              </a:rPr>
              <a:t>M4</a:t>
            </a:r>
            <a:r>
              <a:rPr lang="zh-CN" altLang="en-US">
                <a:latin typeface="Times New Roman" pitchFamily="18" charset="0"/>
              </a:rPr>
              <a:t>而是在模块</a:t>
            </a:r>
            <a:r>
              <a:rPr lang="en-US" altLang="zh-CN">
                <a:latin typeface="Times New Roman" pitchFamily="18" charset="0"/>
              </a:rPr>
              <a:t>M5</a:t>
            </a:r>
            <a:r>
              <a:rPr lang="zh-CN" altLang="en-US">
                <a:latin typeface="Times New Roman" pitchFamily="18" charset="0"/>
              </a:rPr>
              <a:t>，那么将出现存储模块</a:t>
            </a:r>
            <a:r>
              <a:rPr lang="en-US" altLang="zh-CN">
                <a:latin typeface="Times New Roman" pitchFamily="18" charset="0"/>
              </a:rPr>
              <a:t>M5</a:t>
            </a:r>
            <a:r>
              <a:rPr lang="zh-CN" altLang="en-US">
                <a:latin typeface="Times New Roman" pitchFamily="18" charset="0"/>
              </a:rPr>
              <a:t>的读写冲突。为了消除争用存储器的现象，可在运算流水线的输入端和输出端增加可变延迟缓冲器，</a:t>
            </a:r>
            <a:r>
              <a:rPr lang="zh-CN" altLang="en-US">
                <a:solidFill>
                  <a:schemeClr val="hlink"/>
                </a:solidFill>
                <a:latin typeface="Times New Roman" pitchFamily="18" charset="0"/>
                <a:hlinkClick r:id="rId2" action="ppaction://hlinkfile"/>
              </a:rPr>
              <a:t>如图</a:t>
            </a:r>
            <a:r>
              <a:rPr lang="en-US" altLang="zh-CN">
                <a:solidFill>
                  <a:schemeClr val="hlink"/>
                </a:solidFill>
                <a:latin typeface="Times New Roman" pitchFamily="18" charset="0"/>
                <a:hlinkClick r:id="rId2" action="ppaction://hlinkfile"/>
              </a:rPr>
              <a:t>4.3</a:t>
            </a:r>
            <a:r>
              <a:rPr lang="zh-CN" altLang="en-US">
                <a:solidFill>
                  <a:schemeClr val="hlink"/>
                </a:solidFill>
                <a:latin typeface="Times New Roman" pitchFamily="18" charset="0"/>
                <a:hlinkClick r:id="rId2" action="ppaction://hlinkfile"/>
              </a:rPr>
              <a:t>所示</a:t>
            </a:r>
            <a:r>
              <a:rPr lang="zh-CN" altLang="en-US">
                <a:latin typeface="Times New Roman" pitchFamily="18" charset="0"/>
              </a:rPr>
              <a:t>。</a:t>
            </a:r>
            <a:r>
              <a:rPr lang="zh-CN" altLang="en-US" sz="2400">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8420"/>
                                        </p:tgtEl>
                                        <p:attrNameLst>
                                          <p:attrName>style.visibility</p:attrName>
                                        </p:attrNameLst>
                                      </p:cBhvr>
                                      <p:to>
                                        <p:strVal val="visible"/>
                                      </p:to>
                                    </p:set>
                                    <p:anim calcmode="lin" valueType="num">
                                      <p:cBhvr additive="base">
                                        <p:cTn id="7" dur="500" fill="hold"/>
                                        <p:tgtEl>
                                          <p:spTgt spid="828420"/>
                                        </p:tgtEl>
                                        <p:attrNameLst>
                                          <p:attrName>ppt_x</p:attrName>
                                        </p:attrNameLst>
                                      </p:cBhvr>
                                      <p:tavLst>
                                        <p:tav tm="0">
                                          <p:val>
                                            <p:strVal val="0-#ppt_w/2"/>
                                          </p:val>
                                        </p:tav>
                                        <p:tav tm="100000">
                                          <p:val>
                                            <p:strVal val="#ppt_x"/>
                                          </p:val>
                                        </p:tav>
                                      </p:tavLst>
                                    </p:anim>
                                    <p:anim calcmode="lin" valueType="num">
                                      <p:cBhvr additive="base">
                                        <p:cTn id="8" dur="500" fill="hold"/>
                                        <p:tgtEl>
                                          <p:spTgt spid="828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Grp="1" noChangeArrowheads="1"/>
          </p:cNvSpPr>
          <p:nvPr>
            <p:ph type="sldNum" sz="quarter" idx="4294967295"/>
          </p:nvPr>
        </p:nvSpPr>
        <p:spPr>
          <a:xfrm>
            <a:off x="7080250" y="6232525"/>
            <a:ext cx="1905000" cy="457200"/>
          </a:xfrm>
          <a:prstGeom prst="rect">
            <a:avLst/>
          </a:prstGeom>
        </p:spPr>
        <p:txBody>
          <a:bodyPr/>
          <a:lstStyle/>
          <a:p>
            <a:fld id="{C2FAFFB9-548A-4A35-AB14-7752906573ED}" type="slidenum">
              <a:rPr lang="en-US" altLang="zh-CN"/>
              <a:pPr/>
              <a:t>8</a:t>
            </a:fld>
            <a:endParaRPr lang="en-US" altLang="zh-CN"/>
          </a:p>
        </p:txBody>
      </p:sp>
      <p:sp>
        <p:nvSpPr>
          <p:cNvPr id="829443" name="Rectangle 3"/>
          <p:cNvSpPr>
            <a:spLocks noGrp="1" noChangeArrowheads="1"/>
          </p:cNvSpPr>
          <p:nvPr>
            <p:ph type="subTitle" idx="1"/>
          </p:nvPr>
        </p:nvSpPr>
        <p:spPr>
          <a:xfrm>
            <a:off x="304800" y="609600"/>
            <a:ext cx="6172200" cy="685800"/>
          </a:xfrm>
          <a:noFill/>
        </p:spPr>
        <p:txBody>
          <a:bodyPr/>
          <a:lstStyle/>
          <a:p>
            <a:pPr algn="l">
              <a:spcBef>
                <a:spcPct val="0"/>
              </a:spcBef>
              <a:buClrTx/>
              <a:buSzTx/>
              <a:buFontTx/>
              <a:buNone/>
            </a:pPr>
            <a:r>
              <a:rPr kumimoji="0" lang="en-US" altLang="zh-CN" sz="2800" b="1">
                <a:solidFill>
                  <a:schemeClr val="hlink"/>
                </a:solidFill>
                <a:effectLst/>
              </a:rPr>
              <a:t>3  </a:t>
            </a:r>
            <a:r>
              <a:rPr kumimoji="0" lang="zh-CN" altLang="en-US" sz="2800" b="1">
                <a:solidFill>
                  <a:schemeClr val="hlink"/>
                </a:solidFill>
                <a:effectLst/>
                <a:latin typeface="宋体" pitchFamily="2" charset="-122"/>
              </a:rPr>
              <a:t>具有延迟缓冲器的向量流水线结构</a:t>
            </a:r>
            <a:r>
              <a:rPr kumimoji="0" lang="zh-CN" altLang="en-US" sz="2800" b="1">
                <a:solidFill>
                  <a:schemeClr val="hlink"/>
                </a:solidFill>
                <a:effectLst/>
              </a:rPr>
              <a:t> </a:t>
            </a:r>
          </a:p>
        </p:txBody>
      </p:sp>
      <p:sp>
        <p:nvSpPr>
          <p:cNvPr id="829444" name="Text Box 4"/>
          <p:cNvSpPr txBox="1">
            <a:spLocks noChangeArrowheads="1"/>
          </p:cNvSpPr>
          <p:nvPr/>
        </p:nvSpPr>
        <p:spPr bwMode="auto">
          <a:xfrm>
            <a:off x="762000" y="1981200"/>
            <a:ext cx="7467600" cy="2133600"/>
          </a:xfrm>
          <a:prstGeom prst="rect">
            <a:avLst/>
          </a:prstGeom>
          <a:noFill/>
          <a:ln w="9525">
            <a:noFill/>
            <a:miter lim="800000"/>
            <a:headEnd/>
            <a:tailEnd/>
          </a:ln>
          <a:effectLst/>
        </p:spPr>
        <p:txBody>
          <a:bodyPr/>
          <a:lstStyle/>
          <a:p>
            <a:pPr algn="l">
              <a:lnSpc>
                <a:spcPct val="105000"/>
              </a:lnSpc>
            </a:pPr>
            <a:r>
              <a:rPr lang="en-US" altLang="zh-CN"/>
              <a:t>  </a:t>
            </a:r>
            <a:r>
              <a:rPr lang="zh-CN" altLang="en-US"/>
              <a:t>我们假设向量</a:t>
            </a:r>
            <a:r>
              <a:rPr lang="en-US" altLang="zh-CN">
                <a:latin typeface="Times New Roman" pitchFamily="18" charset="0"/>
              </a:rPr>
              <a:t>A</a:t>
            </a:r>
            <a:r>
              <a:rPr lang="zh-CN" altLang="en-US"/>
              <a:t>的输入缓冲器延迟两个时钟周期，输出缓冲器延迟</a:t>
            </a:r>
            <a:r>
              <a:rPr lang="en-US" altLang="zh-CN">
                <a:latin typeface="Times New Roman" pitchFamily="18" charset="0"/>
              </a:rPr>
              <a:t>4</a:t>
            </a:r>
            <a:r>
              <a:rPr lang="zh-CN" altLang="en-US"/>
              <a:t>个时钟周期。又假定所有向量都从模块</a:t>
            </a:r>
            <a:r>
              <a:rPr lang="en-US" altLang="zh-CN">
                <a:latin typeface="Times New Roman" pitchFamily="18" charset="0"/>
              </a:rPr>
              <a:t>M0</a:t>
            </a:r>
            <a:r>
              <a:rPr lang="zh-CN" altLang="en-US"/>
              <a:t>开始存放，那么向量计算的时</a:t>
            </a:r>
            <a:r>
              <a:rPr lang="zh-CN" altLang="en-US">
                <a:hlinkClick r:id="rId2" action="ppaction://hlinkfile"/>
              </a:rPr>
              <a:t>空图如图</a:t>
            </a:r>
            <a:r>
              <a:rPr lang="en-US" altLang="zh-CN">
                <a:latin typeface="Times New Roman" pitchFamily="18" charset="0"/>
                <a:hlinkClick r:id="rId2" action="ppaction://hlinkfile"/>
              </a:rPr>
              <a:t>4.4</a:t>
            </a:r>
            <a:r>
              <a:rPr lang="zh-CN" altLang="en-US">
                <a:hlinkClick r:id="rId2" action="ppaction://hlinkfile"/>
              </a:rPr>
              <a:t>所示</a:t>
            </a:r>
            <a:r>
              <a:rPr lang="zh-CN" altLang="en-US"/>
              <a:t>。</a:t>
            </a:r>
            <a:endParaRPr lang="zh-CN" altLang="en-US">
              <a:latin typeface="Times New Roman" pitchFamily="18" charset="0"/>
            </a:endParaRPr>
          </a:p>
        </p:txBody>
      </p:sp>
      <p:sp>
        <p:nvSpPr>
          <p:cNvPr id="829445" name="Text Box 5"/>
          <p:cNvSpPr txBox="1">
            <a:spLocks noChangeArrowheads="1"/>
          </p:cNvSpPr>
          <p:nvPr/>
        </p:nvSpPr>
        <p:spPr bwMode="auto">
          <a:xfrm>
            <a:off x="838200" y="4419600"/>
            <a:ext cx="7467600" cy="1752600"/>
          </a:xfrm>
          <a:prstGeom prst="rect">
            <a:avLst/>
          </a:prstGeom>
          <a:noFill/>
          <a:ln w="9525">
            <a:noFill/>
            <a:miter lim="800000"/>
            <a:headEnd/>
            <a:tailEnd/>
          </a:ln>
          <a:effectLst/>
        </p:spPr>
        <p:txBody>
          <a:bodyPr/>
          <a:lstStyle/>
          <a:p>
            <a:pPr algn="l">
              <a:lnSpc>
                <a:spcPct val="105000"/>
              </a:lnSpc>
            </a:pPr>
            <a:r>
              <a:rPr lang="en-US" altLang="zh-CN"/>
              <a:t>   </a:t>
            </a:r>
            <a:r>
              <a:rPr lang="zh-CN" altLang="en-US"/>
              <a:t>显然，有了</a:t>
            </a:r>
            <a:r>
              <a:rPr lang="zh-CN" altLang="en-US">
                <a:solidFill>
                  <a:schemeClr val="hlink"/>
                </a:solidFill>
              </a:rPr>
              <a:t>输入输缓冲器</a:t>
            </a:r>
            <a:r>
              <a:rPr lang="zh-CN" altLang="en-US"/>
              <a:t>，可以实现向量操作无冲突地进行</a:t>
            </a:r>
            <a:r>
              <a:rPr lang="zh-CN" altLang="en-US">
                <a:latin typeface="Times New Roman" pitchFamily="18" charset="0"/>
              </a:rPr>
              <a:t> </a:t>
            </a:r>
          </a:p>
        </p:txBody>
      </p:sp>
      <p:sp>
        <p:nvSpPr>
          <p:cNvPr id="829447" name="Text Box 7"/>
          <p:cNvSpPr txBox="1">
            <a:spLocks noChangeArrowheads="1"/>
          </p:cNvSpPr>
          <p:nvPr/>
        </p:nvSpPr>
        <p:spPr bwMode="auto">
          <a:xfrm>
            <a:off x="838200" y="1295400"/>
            <a:ext cx="5462588" cy="519113"/>
          </a:xfrm>
          <a:prstGeom prst="rect">
            <a:avLst/>
          </a:prstGeom>
          <a:noFill/>
          <a:ln w="9525">
            <a:noFill/>
            <a:miter lim="800000"/>
            <a:headEnd/>
            <a:tailEnd/>
          </a:ln>
          <a:effectLst/>
        </p:spPr>
        <p:txBody>
          <a:bodyPr>
            <a:spAutoFit/>
          </a:bodyPr>
          <a:lstStyle/>
          <a:p>
            <a:pPr>
              <a:spcBef>
                <a:spcPct val="50000"/>
              </a:spcBef>
            </a:pPr>
            <a:r>
              <a:rPr lang="zh-CN" altLang="en-US">
                <a:solidFill>
                  <a:schemeClr val="hlink"/>
                </a:solidFill>
                <a:latin typeface="Times New Roman" pitchFamily="18" charset="0"/>
              </a:rPr>
              <a:t>（</a:t>
            </a:r>
            <a:r>
              <a:rPr lang="en-US" altLang="zh-CN">
                <a:solidFill>
                  <a:schemeClr val="hlink"/>
                </a:solidFill>
                <a:latin typeface="Times New Roman" pitchFamily="18" charset="0"/>
              </a:rPr>
              <a:t>1</a:t>
            </a:r>
            <a:r>
              <a:rPr lang="zh-CN" altLang="en-US">
                <a:solidFill>
                  <a:schemeClr val="hlink"/>
                </a:solidFill>
                <a:latin typeface="Times New Roman" pitchFamily="18" charset="0"/>
              </a:rPr>
              <a:t>）</a:t>
            </a:r>
            <a:r>
              <a:rPr lang="zh-CN" altLang="en-US">
                <a:solidFill>
                  <a:schemeClr val="hlink"/>
                </a:solidFill>
              </a:rPr>
              <a:t>固定延迟时间延迟缓冲器</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4"/>
          <p:cNvSpPr>
            <a:spLocks noGrp="1" noChangeArrowheads="1"/>
          </p:cNvSpPr>
          <p:nvPr>
            <p:ph type="sldNum" sz="quarter" idx="4294967295"/>
          </p:nvPr>
        </p:nvSpPr>
        <p:spPr>
          <a:xfrm>
            <a:off x="7080250" y="6232525"/>
            <a:ext cx="1905000" cy="457200"/>
          </a:xfrm>
          <a:prstGeom prst="rect">
            <a:avLst/>
          </a:prstGeom>
        </p:spPr>
        <p:txBody>
          <a:bodyPr/>
          <a:lstStyle/>
          <a:p>
            <a:fld id="{9BC3E168-94C3-484B-813F-026303B01B3E}" type="slidenum">
              <a:rPr lang="en-US" altLang="zh-CN"/>
              <a:pPr/>
              <a:t>9</a:t>
            </a:fld>
            <a:endParaRPr lang="en-US" altLang="zh-CN"/>
          </a:p>
        </p:txBody>
      </p:sp>
      <p:sp>
        <p:nvSpPr>
          <p:cNvPr id="830467" name="Rectangle 3"/>
          <p:cNvSpPr>
            <a:spLocks noGrp="1" noChangeArrowheads="1"/>
          </p:cNvSpPr>
          <p:nvPr>
            <p:ph type="subTitle" idx="1"/>
          </p:nvPr>
        </p:nvSpPr>
        <p:spPr>
          <a:xfrm>
            <a:off x="304800" y="609600"/>
            <a:ext cx="6172200" cy="685800"/>
          </a:xfrm>
          <a:noFill/>
        </p:spPr>
        <p:txBody>
          <a:bodyPr/>
          <a:lstStyle/>
          <a:p>
            <a:pPr algn="l">
              <a:spcBef>
                <a:spcPct val="0"/>
              </a:spcBef>
              <a:buClrTx/>
              <a:buSzTx/>
              <a:buFontTx/>
              <a:buNone/>
            </a:pPr>
            <a:r>
              <a:rPr kumimoji="0" lang="en-US" altLang="zh-CN" sz="2800" b="1">
                <a:solidFill>
                  <a:schemeClr val="hlink"/>
                </a:solidFill>
                <a:effectLst/>
              </a:rPr>
              <a:t>3  </a:t>
            </a:r>
            <a:r>
              <a:rPr kumimoji="0" lang="zh-CN" altLang="en-US" sz="2800" b="1">
                <a:solidFill>
                  <a:schemeClr val="hlink"/>
                </a:solidFill>
                <a:effectLst/>
                <a:latin typeface="宋体" pitchFamily="2" charset="-122"/>
              </a:rPr>
              <a:t>具有延迟缓冲器的向量流水线结构</a:t>
            </a:r>
            <a:r>
              <a:rPr kumimoji="0" lang="zh-CN" altLang="en-US" sz="2800" b="1">
                <a:solidFill>
                  <a:schemeClr val="hlink"/>
                </a:solidFill>
                <a:effectLst/>
              </a:rPr>
              <a:t> </a:t>
            </a:r>
          </a:p>
        </p:txBody>
      </p:sp>
      <p:sp>
        <p:nvSpPr>
          <p:cNvPr id="830469" name="Text Box 5"/>
          <p:cNvSpPr txBox="1">
            <a:spLocks noChangeArrowheads="1"/>
          </p:cNvSpPr>
          <p:nvPr/>
        </p:nvSpPr>
        <p:spPr bwMode="auto">
          <a:xfrm>
            <a:off x="381000" y="2057400"/>
            <a:ext cx="8458200" cy="3886200"/>
          </a:xfrm>
          <a:prstGeom prst="rect">
            <a:avLst/>
          </a:prstGeom>
          <a:noFill/>
          <a:ln w="9525">
            <a:noFill/>
            <a:miter lim="800000"/>
            <a:headEnd/>
            <a:tailEnd/>
          </a:ln>
          <a:effectLst/>
        </p:spPr>
        <p:txBody>
          <a:bodyPr/>
          <a:lstStyle/>
          <a:p>
            <a:pPr algn="l">
              <a:lnSpc>
                <a:spcPct val="105000"/>
              </a:lnSpc>
            </a:pPr>
            <a:r>
              <a:rPr lang="en-US" altLang="zh-CN"/>
              <a:t>  </a:t>
            </a:r>
            <a:r>
              <a:rPr lang="zh-CN" altLang="en-US"/>
              <a:t>指令译码器根据向量起始地址和流水结构运算器执行具体操作的吞吐率，来设置延迟时间的大小。地址生成器形成指令执行过程中要存取的数据的地址。</a:t>
            </a:r>
          </a:p>
          <a:p>
            <a:pPr algn="l">
              <a:lnSpc>
                <a:spcPct val="105000"/>
              </a:lnSpc>
            </a:pPr>
            <a:r>
              <a:rPr lang="zh-CN" altLang="en-US"/>
              <a:t>  </a:t>
            </a:r>
            <a:r>
              <a:rPr lang="zh-CN" altLang="en-US">
                <a:latin typeface="Times New Roman" pitchFamily="18" charset="0"/>
                <a:hlinkClick r:id="rId2" action="ppaction://hlinkfile"/>
              </a:rPr>
              <a:t>图</a:t>
            </a:r>
            <a:r>
              <a:rPr lang="en-US" altLang="zh-CN">
                <a:latin typeface="Times New Roman" pitchFamily="18" charset="0"/>
                <a:hlinkClick r:id="rId2" action="ppaction://hlinkfile"/>
              </a:rPr>
              <a:t>4.5</a:t>
            </a:r>
            <a:r>
              <a:rPr lang="zh-CN" altLang="en-US"/>
              <a:t>是实现这种思想的方框图，它与向量处理机</a:t>
            </a:r>
            <a:r>
              <a:rPr lang="en-US" altLang="zh-CN"/>
              <a:t>CDC-STAR</a:t>
            </a:r>
            <a:r>
              <a:rPr lang="zh-CN" altLang="en-US"/>
              <a:t>的结构相似。一条输入数据通路和结果数据通路分别</a:t>
            </a:r>
            <a:r>
              <a:rPr lang="zh-CN" altLang="en-US">
                <a:solidFill>
                  <a:schemeClr val="hlink"/>
                </a:solidFill>
              </a:rPr>
              <a:t>增加了可变延迟</a:t>
            </a:r>
            <a:r>
              <a:rPr lang="zh-CN" altLang="en-US"/>
              <a:t>，其延迟时间可根据输入向量和结果向量的第一个元素的位置来设置。这样，在经过初始化阶段后，流水线将全速运行。</a:t>
            </a:r>
          </a:p>
        </p:txBody>
      </p:sp>
      <p:sp>
        <p:nvSpPr>
          <p:cNvPr id="830470" name="Text Box 6"/>
          <p:cNvSpPr txBox="1">
            <a:spLocks noChangeArrowheads="1"/>
          </p:cNvSpPr>
          <p:nvPr/>
        </p:nvSpPr>
        <p:spPr bwMode="auto">
          <a:xfrm>
            <a:off x="685800" y="1295400"/>
            <a:ext cx="5218113" cy="519113"/>
          </a:xfrm>
          <a:prstGeom prst="rect">
            <a:avLst/>
          </a:prstGeom>
          <a:noFill/>
          <a:ln w="9525">
            <a:noFill/>
            <a:miter lim="800000"/>
            <a:headEnd/>
            <a:tailEnd/>
          </a:ln>
          <a:effectLst/>
        </p:spPr>
        <p:txBody>
          <a:bodyPr>
            <a:spAutoFit/>
          </a:bodyPr>
          <a:lstStyle/>
          <a:p>
            <a:pPr>
              <a:spcBef>
                <a:spcPct val="50000"/>
              </a:spcBef>
            </a:pPr>
            <a:r>
              <a:rPr lang="zh-CN" altLang="en-US">
                <a:solidFill>
                  <a:schemeClr val="hlink"/>
                </a:solidFill>
                <a:latin typeface="Times New Roman" pitchFamily="18" charset="0"/>
              </a:rPr>
              <a:t>（</a:t>
            </a:r>
            <a:r>
              <a:rPr lang="en-US" altLang="zh-CN">
                <a:solidFill>
                  <a:schemeClr val="hlink"/>
                </a:solidFill>
                <a:latin typeface="Times New Roman" pitchFamily="18" charset="0"/>
              </a:rPr>
              <a:t>2</a:t>
            </a:r>
            <a:r>
              <a:rPr lang="zh-CN" altLang="en-US">
                <a:solidFill>
                  <a:schemeClr val="hlink"/>
                </a:solidFill>
                <a:latin typeface="Times New Roman" pitchFamily="18" charset="0"/>
              </a:rPr>
              <a:t>）</a:t>
            </a:r>
            <a:r>
              <a:rPr lang="zh-CN" altLang="en-US">
                <a:solidFill>
                  <a:schemeClr val="hlink"/>
                </a:solidFill>
              </a:rPr>
              <a:t>可变延迟时间延迟缓冲器</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计算机系统结构的发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高速缓存及三级结构</Template>
  <TotalTime>171</TotalTime>
  <Words>1476</Words>
  <Application>Microsoft Office PowerPoint</Application>
  <PresentationFormat>全屏显示(4:3)</PresentationFormat>
  <Paragraphs>119</Paragraphs>
  <Slides>22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计算机系统结构的发展</vt:lpstr>
      <vt:lpstr>位图图像</vt:lpstr>
      <vt:lpstr>向量处理机的结构</vt:lpstr>
      <vt:lpstr>向量处理机的结构</vt:lpstr>
      <vt:lpstr>向量处理机的结构</vt:lpstr>
      <vt:lpstr>存储器-存储器结构 </vt:lpstr>
      <vt:lpstr>幻灯片 5</vt:lpstr>
      <vt:lpstr>幻灯片 6</vt:lpstr>
      <vt:lpstr>幻灯片 7</vt:lpstr>
      <vt:lpstr>幻灯片 8</vt:lpstr>
      <vt:lpstr>幻灯片 9</vt:lpstr>
      <vt:lpstr>寄存器-寄存器结构  </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向量处理机的结构并行性</dc:title>
  <dc:creator>宝贝</dc:creator>
  <cp:lastModifiedBy>Windows 用户</cp:lastModifiedBy>
  <cp:revision>13</cp:revision>
  <dcterms:created xsi:type="dcterms:W3CDTF">2020-11-05T13:36:12Z</dcterms:created>
  <dcterms:modified xsi:type="dcterms:W3CDTF">2020-11-06T11:11:28Z</dcterms:modified>
</cp:coreProperties>
</file>