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52" r:id="rId2"/>
    <p:sldId id="459" r:id="rId3"/>
    <p:sldId id="453" r:id="rId4"/>
    <p:sldId id="485" r:id="rId5"/>
    <p:sldId id="455" r:id="rId6"/>
    <p:sldId id="470" r:id="rId7"/>
    <p:sldId id="484" r:id="rId8"/>
    <p:sldId id="451" r:id="rId9"/>
    <p:sldId id="386" r:id="rId10"/>
    <p:sldId id="463" r:id="rId11"/>
    <p:sldId id="457" r:id="rId12"/>
    <p:sldId id="394" r:id="rId13"/>
    <p:sldId id="42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85D0D37-3A2E-40F2-83CD-FF61CFD1BDD1}">
          <p14:sldIdLst>
            <p14:sldId id="452"/>
            <p14:sldId id="459"/>
            <p14:sldId id="453"/>
            <p14:sldId id="485"/>
            <p14:sldId id="455"/>
            <p14:sldId id="470"/>
            <p14:sldId id="484"/>
            <p14:sldId id="451"/>
            <p14:sldId id="386"/>
            <p14:sldId id="463"/>
            <p14:sldId id="457"/>
            <p14:sldId id="394"/>
            <p14:sldId id="42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6262"/>
    <a:srgbClr val="4A6982"/>
    <a:srgbClr val="EDE59D"/>
    <a:srgbClr val="DED6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2" autoAdjust="0"/>
    <p:restoredTop sz="93284"/>
  </p:normalViewPr>
  <p:slideViewPr>
    <p:cSldViewPr snapToGrid="0">
      <p:cViewPr>
        <p:scale>
          <a:sx n="75" d="100"/>
          <a:sy n="75" d="100"/>
        </p:scale>
        <p:origin x="-522"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357783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0053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12</a:t>
            </a:fld>
            <a:endParaRPr lang="zh-CN" altLang="en-US"/>
          </a:p>
        </p:txBody>
      </p:sp>
    </p:spTree>
    <p:extLst>
      <p:ext uri="{BB962C8B-B14F-4D97-AF65-F5344CB8AC3E}">
        <p14:creationId xmlns:p14="http://schemas.microsoft.com/office/powerpoint/2010/main" val="148695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t>2017/12/6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2017/12/6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木先生iPPT1">
    <p:bg>
      <p:bgPr>
        <a:solidFill>
          <a:srgbClr val="F5F5EB"/>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t>2017/12/6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t>‹#›</a:t>
            </a:fld>
            <a:endParaRPr lang="zh-CN" altLang="en-US"/>
          </a:p>
        </p:txBody>
      </p:sp>
    </p:spTree>
    <p:extLst>
      <p:ext uri="{BB962C8B-B14F-4D97-AF65-F5344CB8AC3E}">
        <p14:creationId xmlns:p14="http://schemas.microsoft.com/office/powerpoint/2010/main" val="395764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2017/12/6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10" name="MH_Number"/>
          <p:cNvSpPr/>
          <p:nvPr>
            <p:custDataLst>
              <p:tags r:id="rId1"/>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a:endParaRPr>
          </a:p>
        </p:txBody>
      </p:sp>
      <p:sp>
        <p:nvSpPr>
          <p:cNvPr id="11" name="矩形 10"/>
          <p:cNvSpPr/>
          <p:nvPr/>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2017/12/6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t>2017/12/6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t>2017/12/6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2017/12/6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2017/12/6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28400" y="806400"/>
            <a:ext cx="9536400" cy="460800"/>
          </a:xfrm>
        </p:spPr>
        <p:txBody>
          <a:bodyPr lIns="90000" tIns="46800" rIns="90000" bIns="46800" anchor="t" anchorCtr="0">
            <a:normAutofit/>
          </a:bodyPr>
          <a:lstStyle>
            <a:lvl1pPr algn="ctr">
              <a:defRPr sz="2800" b="1">
                <a:solidFill>
                  <a:schemeClr val="tx1"/>
                </a:solidFill>
                <a:latin typeface="+mj-lt"/>
              </a:defRPr>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3823200" y="1778400"/>
            <a:ext cx="4546800" cy="27432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添加图片</a:t>
            </a:r>
            <a:endParaRPr lang="zh-CN" altLang="en-US" dirty="0"/>
          </a:p>
        </p:txBody>
      </p:sp>
      <p:sp>
        <p:nvSpPr>
          <p:cNvPr id="4" name="文本占位符 3"/>
          <p:cNvSpPr>
            <a:spLocks noGrp="1"/>
          </p:cNvSpPr>
          <p:nvPr>
            <p:ph type="body" sz="half" idx="2"/>
          </p:nvPr>
        </p:nvSpPr>
        <p:spPr>
          <a:xfrm>
            <a:off x="2502000" y="4950000"/>
            <a:ext cx="7189200" cy="925200"/>
          </a:xfrm>
          <a:noFill/>
        </p:spPr>
        <p:txBody>
          <a:bodyPr lIns="90000" rIns="90000" anchor="t" anchorCtr="0">
            <a:normAutofit/>
          </a:bodyPr>
          <a:lstStyle>
            <a:lvl1pPr marL="0" indent="0" algn="l">
              <a:lnSpc>
                <a:spcPct val="150000"/>
              </a:lnSpc>
              <a:spcBef>
                <a:spcPts val="0"/>
              </a:spcBef>
              <a:spcAft>
                <a:spcPts val="0"/>
              </a:spcAft>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E528DE8F-8DB5-4710-82E5-6DACE62778C2}" type="datetimeFigureOut">
              <a:rPr lang="zh-CN" altLang="en-US" smtClean="0"/>
              <a:t>2017/12/6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2017/12/6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2017/12/6</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notesSlide" Target="../notesSlides/notesSlide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slideLayout" Target="../slideLayouts/slideLayout7.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12"/>
          <p:cNvSpPr>
            <a:spLocks noGrp="1"/>
          </p:cNvSpPr>
          <p:nvPr>
            <p:ph type="subTitle" idx="1"/>
            <p:custDataLst>
              <p:tags r:id="rId2"/>
            </p:custDataLst>
          </p:nvPr>
        </p:nvSpPr>
        <p:spPr>
          <a:xfrm>
            <a:off x="3512456" y="5262109"/>
            <a:ext cx="4818743" cy="540284"/>
          </a:xfrm>
        </p:spPr>
        <p:txBody>
          <a:bodyPr>
            <a:noAutofit/>
          </a:bodyPr>
          <a:lstStyle/>
          <a:p>
            <a:r>
              <a:rPr lang="zh-CN" altLang="en-US" sz="3200" dirty="0" smtClean="0">
                <a:latin typeface="隶书" panose="02010509060101010101" pitchFamily="49" charset="-122"/>
                <a:ea typeface="隶书" panose="02010509060101010101" pitchFamily="49" charset="-122"/>
                <a:cs typeface="MF YaYuan (Noncommercial)" charset="-122"/>
              </a:rPr>
              <a:t> </a:t>
            </a:r>
            <a:endParaRPr lang="zh-CN" altLang="en-US" sz="3200" dirty="0">
              <a:latin typeface="隶书" panose="02010509060101010101" pitchFamily="49" charset="-122"/>
              <a:ea typeface="隶书" panose="02010509060101010101" pitchFamily="49" charset="-122"/>
              <a:cs typeface="MF YaYuan (Noncommercial)" charset="-122"/>
            </a:endParaRPr>
          </a:p>
        </p:txBody>
      </p:sp>
      <p:sp>
        <p:nvSpPr>
          <p:cNvPr id="14" name="标题 13"/>
          <p:cNvSpPr>
            <a:spLocks noGrp="1"/>
          </p:cNvSpPr>
          <p:nvPr>
            <p:ph type="ctrTitle"/>
            <p:custDataLst>
              <p:tags r:id="rId3"/>
            </p:custDataLst>
          </p:nvPr>
        </p:nvSpPr>
        <p:spPr>
          <a:xfrm>
            <a:off x="979310" y="3865334"/>
            <a:ext cx="10515600" cy="989469"/>
          </a:xfrm>
        </p:spPr>
        <p:txBody>
          <a:bodyPr>
            <a:normAutofit/>
          </a:bodyPr>
          <a:lstStyle/>
          <a:p>
            <a:r>
              <a:rPr lang="zh-CN" altLang="en-US" sz="5400" dirty="0" smtClean="0">
                <a:latin typeface="+mj-ea"/>
                <a:cs typeface="FZYingBiXingShu-S16S" charset="-122"/>
              </a:rPr>
              <a:t>特朗普访华与中美关系</a:t>
            </a:r>
            <a:endParaRPr lang="da-DK" altLang="zh-CN" sz="5400" dirty="0" smtClean="0">
              <a:latin typeface="+mj-ea"/>
              <a:cs typeface="FZYingBiXingShu-S16S" charset="-122"/>
            </a:endParaRPr>
          </a:p>
        </p:txBody>
      </p:sp>
      <p:sp>
        <p:nvSpPr>
          <p:cNvPr id="4" name="标题 13"/>
          <p:cNvSpPr txBox="1">
            <a:spLocks/>
          </p:cNvSpPr>
          <p:nvPr>
            <p:custDataLst>
              <p:tags r:id="rId4"/>
            </p:custDataLst>
          </p:nvPr>
        </p:nvSpPr>
        <p:spPr>
          <a:xfrm>
            <a:off x="8997243" y="5532251"/>
            <a:ext cx="2497667" cy="989469"/>
          </a:xfrm>
          <a:prstGeom prst="rect">
            <a:avLst/>
          </a:prstGeom>
        </p:spPr>
        <p:txBody>
          <a:bodyPr vert="horz" wrap="square" lIns="91440" tIns="45720" rIns="91440" bIns="45720" rtlCol="0" anchor="ctr" anchorCtr="0">
            <a:normAutofit/>
          </a:bodyPr>
          <a:lstStyle>
            <a:lvl1pPr algn="ctr" defTabSz="914400" rtl="0" eaLnBrk="1" latinLnBrk="0" hangingPunct="1">
              <a:lnSpc>
                <a:spcPct val="90000"/>
              </a:lnSpc>
              <a:spcBef>
                <a:spcPct val="0"/>
              </a:spcBef>
              <a:buNone/>
              <a:defRPr sz="4800" kern="1200">
                <a:solidFill>
                  <a:schemeClr val="accent1"/>
                </a:solidFill>
                <a:latin typeface="+mj-lt"/>
                <a:ea typeface="+mj-ea"/>
                <a:cs typeface="+mj-cs"/>
              </a:defRPr>
            </a:lvl1pPr>
          </a:lstStyle>
          <a:p>
            <a:endParaRPr lang="da-DK" altLang="zh-CN" sz="2400" dirty="0" smtClean="0">
              <a:solidFill>
                <a:srgbClr val="E96262"/>
              </a:solidFill>
              <a:latin typeface="Yuppy SC" charset="-122"/>
              <a:ea typeface="Yuppy SC" charset="-122"/>
              <a:cs typeface="Yuppy SC" charset="-122"/>
            </a:endParaRPr>
          </a:p>
        </p:txBody>
      </p:sp>
      <p:sp>
        <p:nvSpPr>
          <p:cNvPr id="2" name="TextBox 1"/>
          <p:cNvSpPr txBox="1"/>
          <p:nvPr/>
        </p:nvSpPr>
        <p:spPr>
          <a:xfrm>
            <a:off x="4292600" y="5435600"/>
            <a:ext cx="2326278" cy="369332"/>
          </a:xfrm>
          <a:prstGeom prst="rect">
            <a:avLst/>
          </a:prstGeom>
          <a:noFill/>
        </p:spPr>
        <p:txBody>
          <a:bodyPr wrap="none" rtlCol="0">
            <a:spAutoFit/>
          </a:bodyPr>
          <a:lstStyle/>
          <a:p>
            <a:r>
              <a:rPr lang="zh-CN" altLang="en-US" dirty="0" smtClean="0"/>
              <a:t>中国传媒大学 赵瑞琦</a:t>
            </a:r>
            <a:endParaRPr lang="zh-CN" altLang="en-US" dirty="0"/>
          </a:p>
        </p:txBody>
      </p:sp>
    </p:spTree>
    <p:custDataLst>
      <p:tags r:id="rId1"/>
    </p:custDataLst>
    <p:extLst>
      <p:ext uri="{BB962C8B-B14F-4D97-AF65-F5344CB8AC3E}">
        <p14:creationId xmlns:p14="http://schemas.microsoft.com/office/powerpoint/2010/main" val="1918207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3200" y="2577068"/>
            <a:ext cx="5109091" cy="830997"/>
          </a:xfrm>
          <a:prstGeom prst="rect">
            <a:avLst/>
          </a:prstGeom>
          <a:noFill/>
        </p:spPr>
        <p:txBody>
          <a:bodyPr wrap="none" rtlCol="0">
            <a:spAutoFit/>
          </a:bodyPr>
          <a:lstStyle/>
          <a:p>
            <a:r>
              <a:rPr lang="zh-CN" altLang="en-US" sz="4800" dirty="0" smtClean="0"/>
              <a:t>美国方面对华态度</a:t>
            </a:r>
            <a:endParaRPr lang="zh-CN" altLang="en-US" sz="4800" dirty="0"/>
          </a:p>
        </p:txBody>
      </p:sp>
    </p:spTree>
    <p:extLst>
      <p:ext uri="{BB962C8B-B14F-4D97-AF65-F5344CB8AC3E}">
        <p14:creationId xmlns:p14="http://schemas.microsoft.com/office/powerpoint/2010/main" val="427148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特朗普非常重视</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245" y="1809750"/>
            <a:ext cx="5058484" cy="335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565900" y="1444536"/>
            <a:ext cx="4127500" cy="5355312"/>
          </a:xfrm>
          <a:prstGeom prst="rect">
            <a:avLst/>
          </a:prstGeom>
        </p:spPr>
        <p:txBody>
          <a:bodyPr wrap="square">
            <a:spAutoFit/>
          </a:bodyPr>
          <a:lstStyle/>
          <a:p>
            <a:r>
              <a:rPr lang="zh-CN" altLang="en-US" dirty="0" smtClean="0"/>
              <a:t>    美国</a:t>
            </a:r>
            <a:r>
              <a:rPr lang="zh-CN" altLang="en-US" dirty="0"/>
              <a:t>总统特朗普访华前夕，中美高层互访</a:t>
            </a:r>
            <a:r>
              <a:rPr lang="zh-CN" altLang="en-US" dirty="0" smtClean="0"/>
              <a:t>频繁。</a:t>
            </a:r>
            <a:endParaRPr lang="en-US" altLang="zh-CN" dirty="0" smtClean="0"/>
          </a:p>
          <a:p>
            <a:r>
              <a:rPr lang="en-US" altLang="zh-CN" dirty="0" smtClean="0"/>
              <a:t>    9</a:t>
            </a:r>
            <a:r>
              <a:rPr lang="zh-CN" altLang="en-US" dirty="0"/>
              <a:t>月</a:t>
            </a:r>
            <a:r>
              <a:rPr lang="en-US" altLang="zh-CN" dirty="0"/>
              <a:t>25</a:t>
            </a:r>
            <a:r>
              <a:rPr lang="zh-CN" altLang="en-US" dirty="0"/>
              <a:t>日，美国商务部长罗斯来到访华，给特朗普的访华之旅“打前站”，在双方共同关心的经贸议题上与中方进行磋商</a:t>
            </a:r>
            <a:r>
              <a:rPr lang="zh-CN" altLang="en-US" dirty="0" smtClean="0"/>
              <a:t>。</a:t>
            </a:r>
            <a:endParaRPr lang="en-US" altLang="zh-CN" dirty="0" smtClean="0"/>
          </a:p>
          <a:p>
            <a:r>
              <a:rPr lang="en-US" altLang="zh-CN" dirty="0" smtClean="0"/>
              <a:t>     9</a:t>
            </a:r>
            <a:r>
              <a:rPr lang="zh-CN" altLang="en-US" dirty="0"/>
              <a:t>月</a:t>
            </a:r>
            <a:r>
              <a:rPr lang="en-US" altLang="zh-CN" dirty="0"/>
              <a:t>30</a:t>
            </a:r>
            <a:r>
              <a:rPr lang="zh-CN" altLang="en-US" dirty="0"/>
              <a:t>日，美国国务卿蒂勒森应中国外交部长王毅邀请访华，这是蒂勒森就任国务卿</a:t>
            </a:r>
            <a:r>
              <a:rPr lang="en-US" altLang="zh-CN" dirty="0"/>
              <a:t>9</a:t>
            </a:r>
            <a:r>
              <a:rPr lang="zh-CN" altLang="en-US" dirty="0"/>
              <a:t>个月以来第二次访华。据悉，双方会谈的议题聚焦特朗普</a:t>
            </a:r>
            <a:r>
              <a:rPr lang="en-US" altLang="zh-CN" dirty="0"/>
              <a:t>11</a:t>
            </a:r>
            <a:r>
              <a:rPr lang="zh-CN" altLang="en-US" dirty="0"/>
              <a:t>月对中国的国事访问，以及朝鲜半岛核问题、阿富汗问题等其他双方共同关心的议题</a:t>
            </a:r>
            <a:r>
              <a:rPr lang="zh-CN" altLang="en-US" dirty="0" smtClean="0"/>
              <a:t>。</a:t>
            </a:r>
            <a:endParaRPr lang="en-US" altLang="zh-CN" dirty="0" smtClean="0"/>
          </a:p>
          <a:p>
            <a:r>
              <a:rPr lang="en-US" altLang="zh-CN" dirty="0" smtClean="0"/>
              <a:t>    9</a:t>
            </a:r>
            <a:r>
              <a:rPr lang="zh-CN" altLang="en-US" dirty="0"/>
              <a:t>月</a:t>
            </a:r>
            <a:r>
              <a:rPr lang="en-US" altLang="zh-CN" dirty="0"/>
              <a:t>28</a:t>
            </a:r>
            <a:r>
              <a:rPr lang="zh-CN" altLang="en-US" dirty="0"/>
              <a:t>日，首轮中美社会和人文对话在美国华盛顿举行。国务院副总理刘延东同蒂勒森共同主持对话，双方将就中美人文领域交流与合作深入交换意见。</a:t>
            </a:r>
          </a:p>
          <a:p>
            <a:endParaRPr lang="en-US" altLang="zh-CN" dirty="0" smtClean="0"/>
          </a:p>
          <a:p>
            <a:endParaRPr lang="en-US" altLang="zh-CN" dirty="0"/>
          </a:p>
          <a:p>
            <a:endParaRPr lang="zh-CN" altLang="en-US" dirty="0"/>
          </a:p>
        </p:txBody>
      </p:sp>
      <p:sp>
        <p:nvSpPr>
          <p:cNvPr id="5" name="矩形 4"/>
          <p:cNvSpPr/>
          <p:nvPr/>
        </p:nvSpPr>
        <p:spPr>
          <a:xfrm>
            <a:off x="1409700" y="5446623"/>
            <a:ext cx="3987800" cy="1200329"/>
          </a:xfrm>
          <a:prstGeom prst="rect">
            <a:avLst/>
          </a:prstGeom>
        </p:spPr>
        <p:txBody>
          <a:bodyPr wrap="square">
            <a:spAutoFit/>
          </a:bodyPr>
          <a:lstStyle/>
          <a:p>
            <a:pPr lvl="0"/>
            <a:r>
              <a:rPr lang="en-US" altLang="zh-CN" dirty="0" smtClean="0">
                <a:solidFill>
                  <a:srgbClr val="5F5F5F"/>
                </a:solidFill>
              </a:rPr>
              <a:t>10</a:t>
            </a:r>
            <a:r>
              <a:rPr lang="zh-CN" altLang="en-US" dirty="0" smtClean="0">
                <a:solidFill>
                  <a:srgbClr val="5F5F5F"/>
                </a:solidFill>
              </a:rPr>
              <a:t>月初，</a:t>
            </a:r>
            <a:r>
              <a:rPr lang="zh-CN" altLang="en-US" dirty="0">
                <a:solidFill>
                  <a:srgbClr val="5F5F5F"/>
                </a:solidFill>
              </a:rPr>
              <a:t>基辛格曾公开场合发表讲话时表示：“中美之间爆发冲突对全世界而言将是灾难，合作才是唯一选择。”</a:t>
            </a:r>
          </a:p>
        </p:txBody>
      </p:sp>
    </p:spTree>
    <p:extLst>
      <p:ext uri="{BB962C8B-B14F-4D97-AF65-F5344CB8AC3E}">
        <p14:creationId xmlns:p14="http://schemas.microsoft.com/office/powerpoint/2010/main" val="3892732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5534557"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2" name="组合 1"/>
          <p:cNvGrpSpPr/>
          <p:nvPr>
            <p:custDataLst>
              <p:tags r:id="rId3"/>
            </p:custDataLst>
          </p:nvPr>
        </p:nvGrpSpPr>
        <p:grpSpPr>
          <a:xfrm>
            <a:off x="5245100" y="1108358"/>
            <a:ext cx="5736169" cy="811149"/>
            <a:chOff x="4694152" y="1092777"/>
            <a:chExt cx="5643648" cy="721672"/>
          </a:xfrm>
        </p:grpSpPr>
        <p:sp>
          <p:nvSpPr>
            <p:cNvPr id="17" name="MH_Entry_1">
              <a:hlinkClick r:id="" action="ppaction://noaction"/>
            </p:cNvPr>
            <p:cNvSpPr txBox="1"/>
            <p:nvPr>
              <p:custDataLst>
                <p:tags r:id="rId13"/>
              </p:custDataLst>
            </p:nvPr>
          </p:nvSpPr>
          <p:spPr>
            <a:xfrm>
              <a:off x="5091400" y="1092777"/>
              <a:ext cx="5246400" cy="721672"/>
            </a:xfrm>
            <a:prstGeom prst="rect">
              <a:avLst/>
            </a:prstGeom>
            <a:noFill/>
          </p:spPr>
          <p:txBody>
            <a:bodyPr wrap="square" lIns="180000" anchor="ctr" anchorCtr="0">
              <a:normAutofit fontScale="92500" lnSpcReduction="10000"/>
            </a:bodyPr>
            <a:lstStyle/>
            <a:p>
              <a:pPr>
                <a:defRPr/>
              </a:pPr>
              <a:r>
                <a:rPr lang="zh-CN" altLang="en-US" dirty="0"/>
                <a:t>　第一个在上台不到三个月就邀请中国元首赴美会晤，并以此为标志，在最短时间内结束其上台后双边关系的磨合期</a:t>
              </a:r>
              <a:r>
                <a:rPr lang="zh-CN" altLang="en-US" dirty="0" smtClean="0"/>
                <a:t>；</a:t>
              </a:r>
              <a:endParaRPr lang="zh-CN" altLang="en-US" sz="2000" kern="0" spc="100" dirty="0">
                <a:latin typeface="Microsoft YaHei" charset="-122"/>
                <a:ea typeface="Microsoft YaHei" charset="-122"/>
                <a:cs typeface="Microsoft YaHei" charset="-122"/>
              </a:endParaRPr>
            </a:p>
          </p:txBody>
        </p:sp>
        <p:sp>
          <p:nvSpPr>
            <p:cNvPr id="22" name="MH_Number_1">
              <a:hlinkClick r:id="" action="ppaction://noaction"/>
            </p:cNvPr>
            <p:cNvSpPr/>
            <p:nvPr>
              <p:custDataLst>
                <p:tags r:id="rId14"/>
              </p:custDataLst>
            </p:nvPr>
          </p:nvSpPr>
          <p:spPr>
            <a:xfrm>
              <a:off x="4694152" y="132183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rgbClr val="FFFFFF"/>
                  </a:solidFill>
                  <a:latin typeface="Microsoft YaHei" charset="-122"/>
                  <a:ea typeface="Microsoft YaHei" charset="-122"/>
                  <a:cs typeface="Microsoft YaHei" charset="-122"/>
                </a:rPr>
                <a:t>1</a:t>
              </a:r>
              <a:endParaRPr lang="zh-CN" altLang="en-US" sz="2400" kern="0" dirty="0">
                <a:solidFill>
                  <a:srgbClr val="FFFFFF"/>
                </a:solidFill>
                <a:latin typeface="Microsoft YaHei" charset="-122"/>
                <a:ea typeface="Microsoft YaHei" charset="-122"/>
                <a:cs typeface="Microsoft YaHei" charset="-122"/>
              </a:endParaRPr>
            </a:p>
          </p:txBody>
        </p:sp>
      </p:grpSp>
      <p:grpSp>
        <p:nvGrpSpPr>
          <p:cNvPr id="3" name="组合 2"/>
          <p:cNvGrpSpPr/>
          <p:nvPr>
            <p:custDataLst>
              <p:tags r:id="rId4"/>
            </p:custDataLst>
          </p:nvPr>
        </p:nvGrpSpPr>
        <p:grpSpPr>
          <a:xfrm>
            <a:off x="5337621" y="2677250"/>
            <a:ext cx="5643648" cy="646893"/>
            <a:chOff x="4694152" y="1912620"/>
            <a:chExt cx="5643648" cy="646893"/>
          </a:xfrm>
        </p:grpSpPr>
        <p:sp>
          <p:nvSpPr>
            <p:cNvPr id="27" name="MH_Entry_2">
              <a:hlinkClick r:id="" action="ppaction://noaction"/>
            </p:cNvPr>
            <p:cNvSpPr txBox="1"/>
            <p:nvPr>
              <p:custDataLst>
                <p:tags r:id="rId11"/>
              </p:custDataLst>
            </p:nvPr>
          </p:nvSpPr>
          <p:spPr>
            <a:xfrm>
              <a:off x="5091400" y="1912620"/>
              <a:ext cx="5246400" cy="646893"/>
            </a:xfrm>
            <a:prstGeom prst="rect">
              <a:avLst/>
            </a:prstGeom>
            <a:noFill/>
          </p:spPr>
          <p:txBody>
            <a:bodyPr wrap="square" lIns="180000" anchor="ctr" anchorCtr="0">
              <a:normAutofit fontScale="92500" lnSpcReduction="10000"/>
            </a:bodyPr>
            <a:lstStyle/>
            <a:p>
              <a:pPr>
                <a:defRPr/>
              </a:pPr>
              <a:r>
                <a:rPr lang="en-US" altLang="zh-CN" sz="2000" dirty="0" smtClean="0"/>
                <a:t>21</a:t>
              </a:r>
              <a:r>
                <a:rPr lang="zh-CN" altLang="en-US" sz="2000" smtClean="0"/>
                <a:t>世纪以来，第一</a:t>
              </a:r>
              <a:r>
                <a:rPr lang="zh-CN" altLang="en-US" sz="2000" dirty="0"/>
                <a:t>个上台不到一年即访华，并将在年内同中国元首实现三次会晤；</a:t>
              </a:r>
              <a:endParaRPr lang="zh-CN" altLang="en-US" sz="2000" kern="0" spc="100" dirty="0">
                <a:latin typeface="Microsoft YaHei" charset="-122"/>
                <a:ea typeface="Microsoft YaHei" charset="-122"/>
                <a:cs typeface="Microsoft YaHei" charset="-122"/>
              </a:endParaRPr>
            </a:p>
          </p:txBody>
        </p:sp>
        <p:sp>
          <p:nvSpPr>
            <p:cNvPr id="28" name="MH_Number_2">
              <a:hlinkClick r:id="" action="ppaction://noaction"/>
            </p:cNvPr>
            <p:cNvSpPr/>
            <p:nvPr>
              <p:custDataLst>
                <p:tags r:id="rId12"/>
              </p:custDataLst>
            </p:nvPr>
          </p:nvSpPr>
          <p:spPr>
            <a:xfrm>
              <a:off x="4694152" y="2066899"/>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rgbClr val="FFFFFF"/>
                  </a:solidFill>
                  <a:latin typeface="Microsoft YaHei" charset="-122"/>
                  <a:ea typeface="Microsoft YaHei" charset="-122"/>
                  <a:cs typeface="Microsoft YaHei" charset="-122"/>
                </a:rPr>
                <a:t>2</a:t>
              </a:r>
              <a:endParaRPr lang="zh-CN" altLang="en-US" sz="2400" kern="0" dirty="0">
                <a:solidFill>
                  <a:srgbClr val="FFFFFF"/>
                </a:solidFill>
                <a:latin typeface="Microsoft YaHei" charset="-122"/>
                <a:ea typeface="Microsoft YaHei" charset="-122"/>
                <a:cs typeface="Microsoft YaHei" charset="-122"/>
              </a:endParaRPr>
            </a:p>
          </p:txBody>
        </p:sp>
      </p:grpSp>
      <p:grpSp>
        <p:nvGrpSpPr>
          <p:cNvPr id="4" name="组合 3"/>
          <p:cNvGrpSpPr/>
          <p:nvPr>
            <p:custDataLst>
              <p:tags r:id="rId5"/>
            </p:custDataLst>
          </p:nvPr>
        </p:nvGrpSpPr>
        <p:grpSpPr>
          <a:xfrm>
            <a:off x="5337621" y="4242404"/>
            <a:ext cx="5796658" cy="686921"/>
            <a:chOff x="4697675" y="2764577"/>
            <a:chExt cx="5640125" cy="540000"/>
          </a:xfrm>
        </p:grpSpPr>
        <p:sp>
          <p:nvSpPr>
            <p:cNvPr id="30" name="MH_Entry_3">
              <a:hlinkClick r:id="" action="ppaction://noaction"/>
            </p:cNvPr>
            <p:cNvSpPr txBox="1"/>
            <p:nvPr>
              <p:custDataLst>
                <p:tags r:id="rId9"/>
              </p:custDataLst>
            </p:nvPr>
          </p:nvSpPr>
          <p:spPr>
            <a:xfrm>
              <a:off x="5243320" y="2764577"/>
              <a:ext cx="5094480" cy="540000"/>
            </a:xfrm>
            <a:prstGeom prst="rect">
              <a:avLst/>
            </a:prstGeom>
            <a:noFill/>
          </p:spPr>
          <p:txBody>
            <a:bodyPr wrap="square" lIns="180000" anchor="ctr" anchorCtr="0">
              <a:normAutofit/>
            </a:bodyPr>
            <a:lstStyle/>
            <a:p>
              <a:pPr>
                <a:defRPr/>
              </a:pPr>
              <a:r>
                <a:rPr lang="zh-CN" altLang="en-US" dirty="0" smtClean="0"/>
                <a:t>第一</a:t>
              </a:r>
              <a:r>
                <a:rPr lang="zh-CN" altLang="en-US" dirty="0"/>
                <a:t>个在任内第一年即拒见“访美”的达赖喇嘛。</a:t>
              </a:r>
              <a:endParaRPr lang="zh-CN" altLang="en-US" sz="2000" kern="0" spc="100" dirty="0">
                <a:latin typeface="Microsoft YaHei" charset="-122"/>
                <a:ea typeface="Microsoft YaHei" charset="-122"/>
                <a:cs typeface="Microsoft YaHei" charset="-122"/>
              </a:endParaRPr>
            </a:p>
          </p:txBody>
        </p:sp>
        <p:sp>
          <p:nvSpPr>
            <p:cNvPr id="31" name="MH_Number_3">
              <a:hlinkClick r:id="" action="ppaction://noaction"/>
            </p:cNvPr>
            <p:cNvSpPr/>
            <p:nvPr>
              <p:custDataLst>
                <p:tags r:id="rId10"/>
              </p:custDataLst>
            </p:nvPr>
          </p:nvSpPr>
          <p:spPr>
            <a:xfrm>
              <a:off x="4697675" y="2811963"/>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rgbClr val="FFFFFF"/>
                  </a:solidFill>
                  <a:latin typeface="Microsoft YaHei" charset="-122"/>
                  <a:ea typeface="Microsoft YaHei" charset="-122"/>
                  <a:cs typeface="Microsoft YaHei" charset="-122"/>
                </a:rPr>
                <a:t>3</a:t>
              </a:r>
              <a:endParaRPr lang="zh-CN" altLang="en-US" sz="2400" kern="0" dirty="0">
                <a:solidFill>
                  <a:srgbClr val="FFFFFF"/>
                </a:solidFill>
                <a:latin typeface="Microsoft YaHei" charset="-122"/>
                <a:ea typeface="Microsoft YaHei" charset="-122"/>
                <a:cs typeface="Microsoft YaHei" charset="-122"/>
              </a:endParaRPr>
            </a:p>
          </p:txBody>
        </p:sp>
      </p:grpSp>
      <p:sp>
        <p:nvSpPr>
          <p:cNvPr id="33" name="MH_Entry_4">
            <a:hlinkClick r:id="" action="ppaction://noaction"/>
          </p:cNvPr>
          <p:cNvSpPr txBox="1"/>
          <p:nvPr>
            <p:custDataLst>
              <p:tags r:id="rId6"/>
            </p:custDataLst>
          </p:nvPr>
        </p:nvSpPr>
        <p:spPr>
          <a:xfrm>
            <a:off x="5886789" y="3562981"/>
            <a:ext cx="5094480" cy="540000"/>
          </a:xfrm>
          <a:prstGeom prst="rect">
            <a:avLst/>
          </a:prstGeom>
          <a:noFill/>
        </p:spPr>
        <p:txBody>
          <a:bodyPr wrap="square" lIns="180000" anchor="ctr" anchorCtr="0">
            <a:normAutofit/>
          </a:bodyPr>
          <a:lstStyle/>
          <a:p>
            <a:pPr>
              <a:defRPr/>
            </a:pPr>
            <a:r>
              <a:rPr lang="zh-CN" altLang="en-US" sz="2000" b="1" kern="0" dirty="0" smtClean="0">
                <a:solidFill>
                  <a:schemeClr val="accent1"/>
                </a:solidFill>
                <a:latin typeface="Yuppy SC" charset="-122"/>
                <a:ea typeface="Yuppy SC" charset="-122"/>
                <a:cs typeface="Yuppy SC" charset="-122"/>
              </a:rPr>
              <a:t> </a:t>
            </a:r>
            <a:endParaRPr lang="zh-CN" altLang="en-US" sz="2000" kern="0" spc="100" dirty="0">
              <a:latin typeface="Microsoft YaHei" charset="-122"/>
              <a:ea typeface="Microsoft YaHei" charset="-122"/>
              <a:cs typeface="Microsoft YaHei" charset="-122"/>
            </a:endParaRPr>
          </a:p>
        </p:txBody>
      </p:sp>
      <p:sp>
        <p:nvSpPr>
          <p:cNvPr id="36" name="MH_Entry_5">
            <a:hlinkClick r:id="" action="ppaction://noaction"/>
          </p:cNvPr>
          <p:cNvSpPr txBox="1"/>
          <p:nvPr>
            <p:custDataLst>
              <p:tags r:id="rId7"/>
            </p:custDataLst>
          </p:nvPr>
        </p:nvSpPr>
        <p:spPr>
          <a:xfrm>
            <a:off x="5886789" y="4389325"/>
            <a:ext cx="5094480" cy="540000"/>
          </a:xfrm>
          <a:prstGeom prst="rect">
            <a:avLst/>
          </a:prstGeom>
          <a:noFill/>
        </p:spPr>
        <p:txBody>
          <a:bodyPr wrap="square" lIns="180000" anchor="ctr" anchorCtr="0">
            <a:normAutofit/>
          </a:bodyPr>
          <a:lstStyle/>
          <a:p>
            <a:pPr>
              <a:defRPr/>
            </a:pPr>
            <a:r>
              <a:rPr lang="zh-CN" altLang="en-US" sz="2000" b="1" kern="0" dirty="0" smtClean="0">
                <a:solidFill>
                  <a:schemeClr val="accent1"/>
                </a:solidFill>
                <a:latin typeface="Yuppy SC" charset="-122"/>
                <a:ea typeface="Yuppy SC" charset="-122"/>
                <a:cs typeface="Yuppy SC" charset="-122"/>
              </a:rPr>
              <a:t> </a:t>
            </a:r>
            <a:endParaRPr lang="zh-CN" altLang="en-US" sz="2000" kern="0" spc="100" dirty="0">
              <a:latin typeface="Microsoft YaHei" charset="-122"/>
              <a:ea typeface="Microsoft YaHei" charset="-122"/>
              <a:cs typeface="Microsoft YaHei" charset="-122"/>
            </a:endParaRPr>
          </a:p>
        </p:txBody>
      </p:sp>
      <p:sp>
        <p:nvSpPr>
          <p:cNvPr id="21" name="MH_Others_2"/>
          <p:cNvSpPr txBox="1"/>
          <p:nvPr>
            <p:custDataLst>
              <p:tags r:id="rId8"/>
            </p:custDataLst>
          </p:nvPr>
        </p:nvSpPr>
        <p:spPr>
          <a:xfrm>
            <a:off x="1336660" y="1296686"/>
            <a:ext cx="2818373" cy="1704011"/>
          </a:xfrm>
          <a:prstGeom prst="rect">
            <a:avLst/>
          </a:prstGeom>
          <a:noFill/>
        </p:spPr>
        <p:txBody>
          <a:bodyPr wrap="square" anchor="ctr" anchorCtr="0">
            <a:noAutofit/>
          </a:bodyPr>
          <a:lstStyle/>
          <a:p>
            <a:pPr>
              <a:defRPr/>
            </a:pPr>
            <a:endParaRPr lang="zh-CN" altLang="en-US" sz="2800" b="1" kern="0" dirty="0" smtClean="0">
              <a:solidFill>
                <a:schemeClr val="accent1"/>
              </a:solidFill>
              <a:latin typeface="Yuppy SC" charset="-122"/>
              <a:ea typeface="Yuppy SC" charset="-122"/>
              <a:cs typeface="Yuppy SC" charset="-122"/>
            </a:endParaRPr>
          </a:p>
        </p:txBody>
      </p:sp>
      <p:sp>
        <p:nvSpPr>
          <p:cNvPr id="7" name="矩形 6"/>
          <p:cNvSpPr/>
          <p:nvPr/>
        </p:nvSpPr>
        <p:spPr>
          <a:xfrm>
            <a:off x="1336660" y="1624484"/>
            <a:ext cx="3159140" cy="3139321"/>
          </a:xfrm>
          <a:prstGeom prst="rect">
            <a:avLst/>
          </a:prstGeom>
        </p:spPr>
        <p:txBody>
          <a:bodyPr wrap="square">
            <a:spAutoFit/>
          </a:bodyPr>
          <a:lstStyle/>
          <a:p>
            <a:r>
              <a:rPr lang="zh-CN" altLang="en-US" dirty="0" smtClean="0"/>
              <a:t>以</a:t>
            </a:r>
            <a:r>
              <a:rPr lang="zh-CN" altLang="en-US" dirty="0"/>
              <a:t>海湖庄园会晤为基础，年内中美关系取得重要乃至某些突破性进展。海湖庄园会晤使两国元首建立了个人友谊和良好的工作关系，为两国关系的良性发展奠定了政治基础。两国建立了</a:t>
            </a:r>
            <a:r>
              <a:rPr lang="en-US" altLang="zh-CN" dirty="0"/>
              <a:t>4</a:t>
            </a:r>
            <a:r>
              <a:rPr lang="zh-CN" altLang="en-US" dirty="0"/>
              <a:t>个高级别对话机制，制定了加强双边经贸关系的“百日计划”，推动双边关系全面提升。这些为两国关系行稳致远开了一个好头。</a:t>
            </a:r>
            <a:endParaRPr lang="zh-CN" altLang="en-US" dirty="0">
              <a:latin typeface="仿宋" panose="02010609060101010101" pitchFamily="49" charset="-122"/>
              <a:ea typeface="仿宋" panose="02010609060101010101" pitchFamily="49" charset="-122"/>
            </a:endParaRPr>
          </a:p>
        </p:txBody>
      </p:sp>
      <p:sp>
        <p:nvSpPr>
          <p:cNvPr id="8" name="矩形 7"/>
          <p:cNvSpPr/>
          <p:nvPr/>
        </p:nvSpPr>
        <p:spPr>
          <a:xfrm>
            <a:off x="754154" y="240883"/>
            <a:ext cx="5702300" cy="461665"/>
          </a:xfrm>
          <a:prstGeom prst="rect">
            <a:avLst/>
          </a:prstGeom>
          <a:solidFill>
            <a:srgbClr val="00B0F0"/>
          </a:solidFill>
        </p:spPr>
        <p:txBody>
          <a:bodyPr wrap="square">
            <a:spAutoFit/>
          </a:bodyPr>
          <a:lstStyle/>
          <a:p>
            <a:r>
              <a:rPr lang="zh-CN" altLang="en-US" sz="2400" dirty="0"/>
              <a:t>特朗普在历任新总统中创造多个“第一”：</a:t>
            </a:r>
          </a:p>
        </p:txBody>
      </p:sp>
    </p:spTree>
    <p:custDataLst>
      <p:tags r:id="rId1"/>
    </p:custDataLst>
    <p:extLst>
      <p:ext uri="{BB962C8B-B14F-4D97-AF65-F5344CB8AC3E}">
        <p14:creationId xmlns:p14="http://schemas.microsoft.com/office/powerpoint/2010/main" val="27074265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美方立场：寻求</a:t>
            </a:r>
            <a:r>
              <a:rPr lang="zh-CN" altLang="en-US" dirty="0"/>
              <a:t>与中国发展建设性的、以结果为导向的</a:t>
            </a:r>
            <a:r>
              <a:rPr lang="zh-CN" altLang="en-US" dirty="0" smtClean="0"/>
              <a:t>关系</a:t>
            </a:r>
            <a:endParaRPr lang="zh-CN" altLang="en-US" dirty="0"/>
          </a:p>
        </p:txBody>
      </p:sp>
      <p:sp>
        <p:nvSpPr>
          <p:cNvPr id="3" name="内容占位符 2"/>
          <p:cNvSpPr>
            <a:spLocks noGrp="1"/>
          </p:cNvSpPr>
          <p:nvPr>
            <p:ph idx="1"/>
          </p:nvPr>
        </p:nvSpPr>
        <p:spPr>
          <a:xfrm>
            <a:off x="893315" y="1673429"/>
            <a:ext cx="4012514" cy="4161314"/>
          </a:xfrm>
        </p:spPr>
        <p:txBody>
          <a:bodyPr>
            <a:normAutofit fontScale="92500"/>
          </a:bodyPr>
          <a:lstStyle/>
          <a:p>
            <a:r>
              <a:rPr lang="zh-CN" altLang="en-US" dirty="0"/>
              <a:t>白宫资深官员说，川普</a:t>
            </a:r>
            <a:r>
              <a:rPr lang="en-US" altLang="zh-CN" dirty="0"/>
              <a:t>11</a:t>
            </a:r>
            <a:r>
              <a:rPr lang="zh-CN" altLang="en-US" dirty="0"/>
              <a:t>月</a:t>
            </a:r>
            <a:r>
              <a:rPr lang="en-US" altLang="zh-CN" dirty="0"/>
              <a:t>8</a:t>
            </a:r>
            <a:r>
              <a:rPr lang="zh-CN" altLang="en-US" dirty="0"/>
              <a:t>日抵达北京，关于朝鲜与贸易议题，会是川普首次访中行的重点，美方认为，中国必须向朝鲜施加更大的压力、发挥影响力；关于美中经贸关系则须更平衡，美方会释出清楚讯号，即中国对美国企业需要建立公平的经商与贸易环境</a:t>
            </a:r>
            <a:r>
              <a:rPr lang="zh-CN" altLang="en-US" dirty="0" smtClean="0"/>
              <a:t>。</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763" y="1939925"/>
            <a:ext cx="5629275"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3960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400" y="1219200"/>
            <a:ext cx="2197100" cy="4708981"/>
          </a:xfrm>
          <a:prstGeom prst="rect">
            <a:avLst/>
          </a:prstGeom>
        </p:spPr>
        <p:txBody>
          <a:bodyPr wrap="square">
            <a:spAutoFit/>
          </a:bodyPr>
          <a:lstStyle/>
          <a:p>
            <a:r>
              <a:rPr lang="en-US" altLang="zh-CN" sz="2000" dirty="0"/>
              <a:t>11</a:t>
            </a:r>
            <a:r>
              <a:rPr lang="zh-CN" altLang="en-US" sz="2000" dirty="0"/>
              <a:t>月</a:t>
            </a:r>
            <a:r>
              <a:rPr lang="en-US" altLang="zh-CN" sz="2000" dirty="0"/>
              <a:t>8</a:t>
            </a:r>
            <a:r>
              <a:rPr lang="zh-CN" altLang="en-US" sz="2000" dirty="0"/>
              <a:t>日，特朗普</a:t>
            </a:r>
            <a:r>
              <a:rPr lang="zh-CN" altLang="en-US" sz="2000" dirty="0" smtClean="0"/>
              <a:t>总统开启</a:t>
            </a:r>
            <a:r>
              <a:rPr lang="zh-CN" altLang="en-US" sz="2000" dirty="0"/>
              <a:t>访华之旅。这是中美两国元首继</a:t>
            </a:r>
            <a:r>
              <a:rPr lang="en-US" altLang="zh-CN" sz="2000" dirty="0"/>
              <a:t>4</a:t>
            </a:r>
            <a:r>
              <a:rPr lang="zh-CN" altLang="en-US" sz="2000" dirty="0"/>
              <a:t>月海湖庄园会晤、</a:t>
            </a:r>
            <a:r>
              <a:rPr lang="en-US" altLang="zh-CN" sz="2000" dirty="0"/>
              <a:t>7</a:t>
            </a:r>
            <a:r>
              <a:rPr lang="zh-CN" altLang="en-US" sz="2000" dirty="0"/>
              <a:t>月汉堡</a:t>
            </a:r>
            <a:r>
              <a:rPr lang="en-US" altLang="zh-CN" sz="2000" dirty="0"/>
              <a:t>G20</a:t>
            </a:r>
            <a:r>
              <a:rPr lang="zh-CN" altLang="en-US" sz="2000" dirty="0"/>
              <a:t>峰会期间会晤之后，年内交往“三部曲”的压轴戏</a:t>
            </a:r>
            <a:r>
              <a:rPr lang="zh-CN" altLang="en-US" sz="2000" dirty="0" smtClean="0"/>
              <a:t>。</a:t>
            </a:r>
            <a:endParaRPr lang="en-US" altLang="zh-CN" sz="2000" dirty="0" smtClean="0"/>
          </a:p>
          <a:p>
            <a:r>
              <a:rPr lang="zh-CN" altLang="en-US" sz="2000" dirty="0" smtClean="0"/>
              <a:t>此访进一步</a:t>
            </a:r>
            <a:r>
              <a:rPr lang="zh-CN" altLang="en-US" sz="2000" dirty="0"/>
              <a:t>从战略上增进两国和两国元首的相互了解、信任与友谊，推动双边关系迈上新台阶。</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8838" y="187504"/>
            <a:ext cx="7754937" cy="617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03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g1.utuku.china.com/446x0/mili/20170406/c60ca65e-d404-44e6-a8d2-991f8cabd3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859" y="2343023"/>
            <a:ext cx="4677683" cy="34296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51171" y="651328"/>
            <a:ext cx="4652236" cy="584775"/>
          </a:xfrm>
          <a:prstGeom prst="rect">
            <a:avLst/>
          </a:prstGeom>
          <a:noFill/>
        </p:spPr>
        <p:txBody>
          <a:bodyPr wrap="none" rtlCol="0">
            <a:spAutoFit/>
          </a:bodyPr>
          <a:lstStyle/>
          <a:p>
            <a:r>
              <a:rPr lang="zh-CN" altLang="en-US" sz="2800" dirty="0" smtClean="0"/>
              <a:t>美国</a:t>
            </a:r>
            <a:r>
              <a:rPr lang="zh-CN" altLang="en-US" sz="3200" b="1" dirty="0" smtClean="0">
                <a:solidFill>
                  <a:srgbClr val="00B050"/>
                </a:solidFill>
              </a:rPr>
              <a:t>自认为</a:t>
            </a:r>
            <a:r>
              <a:rPr lang="zh-CN" altLang="en-US" sz="2800" dirty="0" smtClean="0"/>
              <a:t>可能面临的威胁</a:t>
            </a:r>
            <a:endParaRPr lang="zh-CN" altLang="en-US" sz="2800" dirty="0"/>
          </a:p>
        </p:txBody>
      </p:sp>
      <p:sp>
        <p:nvSpPr>
          <p:cNvPr id="3" name="TextBox 2"/>
          <p:cNvSpPr txBox="1"/>
          <p:nvPr/>
        </p:nvSpPr>
        <p:spPr>
          <a:xfrm>
            <a:off x="6032500" y="1534057"/>
            <a:ext cx="5715001" cy="5047536"/>
          </a:xfrm>
          <a:prstGeom prst="rect">
            <a:avLst/>
          </a:prstGeom>
          <a:noFill/>
        </p:spPr>
        <p:txBody>
          <a:bodyPr wrap="square" rtlCol="0">
            <a:spAutoFit/>
          </a:bodyPr>
          <a:lstStyle/>
          <a:p>
            <a:r>
              <a:rPr lang="zh-CN" altLang="en-US" sz="3200" dirty="0" smtClean="0">
                <a:solidFill>
                  <a:srgbClr val="FF0000"/>
                </a:solidFill>
              </a:rPr>
              <a:t>丙</a:t>
            </a:r>
            <a:r>
              <a:rPr lang="zh-CN" altLang="en-US" dirty="0" smtClean="0"/>
              <a:t>类：来自科索沃、波黑、索马里、卢旺达、海地等的潜在危机对美国安全有着间接的影响，但并不直接威胁美国的利益。</a:t>
            </a:r>
            <a:endParaRPr lang="en-US" altLang="zh-CN" dirty="0" smtClean="0"/>
          </a:p>
          <a:p>
            <a:r>
              <a:rPr lang="zh-CN" altLang="en-US" sz="2800" dirty="0" smtClean="0">
                <a:solidFill>
                  <a:srgbClr val="FF0000"/>
                </a:solidFill>
              </a:rPr>
              <a:t>乙</a:t>
            </a:r>
            <a:r>
              <a:rPr lang="zh-CN" altLang="en-US" dirty="0" smtClean="0"/>
              <a:t>类：波斯湾和朝鲜半岛两处“重大地区性潜在危机”对美国利益构成迫在眉睫的“乙类”威胁。</a:t>
            </a:r>
            <a:endParaRPr lang="en-US" altLang="zh-CN" dirty="0" smtClean="0"/>
          </a:p>
          <a:p>
            <a:r>
              <a:rPr lang="zh-CN" altLang="en-US" sz="2800" dirty="0" smtClean="0">
                <a:solidFill>
                  <a:srgbClr val="FF0000"/>
                </a:solidFill>
              </a:rPr>
              <a:t>甲</a:t>
            </a:r>
            <a:r>
              <a:rPr lang="zh-CN" altLang="en-US" dirty="0" smtClean="0"/>
              <a:t>类：</a:t>
            </a:r>
            <a:endParaRPr lang="en-US" altLang="zh-CN" dirty="0" smtClean="0"/>
          </a:p>
          <a:p>
            <a:r>
              <a:rPr lang="en-US" altLang="zh-CN" dirty="0" smtClean="0"/>
              <a:t>1.</a:t>
            </a:r>
            <a:r>
              <a:rPr lang="zh-CN" altLang="en-US" dirty="0" smtClean="0"/>
              <a:t>俄罗斯有可能像一战后的德国那样陷入混乱和孤立，走上侵略的道路；</a:t>
            </a:r>
            <a:endParaRPr lang="en-US" altLang="zh-CN" dirty="0" smtClean="0"/>
          </a:p>
          <a:p>
            <a:r>
              <a:rPr lang="en-US" altLang="zh-CN" dirty="0" smtClean="0"/>
              <a:t>2.</a:t>
            </a:r>
            <a:r>
              <a:rPr lang="zh-CN" altLang="en-US" dirty="0" smtClean="0"/>
              <a:t>俄罗斯及其他从前苏联分裂出来的国家有可能丧失对前苏联核武器的控制；</a:t>
            </a:r>
            <a:endParaRPr lang="en-US" altLang="zh-CN" dirty="0" smtClean="0"/>
          </a:p>
          <a:p>
            <a:r>
              <a:rPr lang="en-US" altLang="zh-CN" dirty="0" smtClean="0"/>
              <a:t>3.</a:t>
            </a:r>
            <a:r>
              <a:rPr lang="zh-CN" altLang="en-US" dirty="0" smtClean="0"/>
              <a:t>中国有可能走向敌对，而不是在国际体系中以合作的精神发挥作用；</a:t>
            </a:r>
            <a:endParaRPr lang="en-US" altLang="zh-CN" dirty="0" smtClean="0"/>
          </a:p>
          <a:p>
            <a:r>
              <a:rPr lang="en-US" altLang="zh-CN" dirty="0" smtClean="0"/>
              <a:t>4.</a:t>
            </a:r>
            <a:r>
              <a:rPr lang="zh-CN" altLang="en-US" dirty="0" smtClean="0"/>
              <a:t>大规模毁灭性武器有可能扩散，对美国构成直接的军事威胁；</a:t>
            </a:r>
            <a:endParaRPr lang="en-US" altLang="zh-CN" dirty="0" smtClean="0"/>
          </a:p>
          <a:p>
            <a:r>
              <a:rPr lang="en-US" altLang="zh-CN" dirty="0" smtClean="0"/>
              <a:t>5.</a:t>
            </a:r>
            <a:r>
              <a:rPr lang="zh-CN" altLang="en-US" dirty="0" smtClean="0"/>
              <a:t>美国境内有可能发生其规模和能量前所未有的“灾难性恐怖主义活动”。</a:t>
            </a:r>
            <a:endParaRPr lang="zh-CN" altLang="en-US" dirty="0"/>
          </a:p>
        </p:txBody>
      </p:sp>
    </p:spTree>
    <p:extLst>
      <p:ext uri="{BB962C8B-B14F-4D97-AF65-F5344CB8AC3E}">
        <p14:creationId xmlns:p14="http://schemas.microsoft.com/office/powerpoint/2010/main" val="417752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国际合作</a:t>
            </a:r>
            <a:endParaRPr lang="zh-CN" altLang="en-US" dirty="0"/>
          </a:p>
        </p:txBody>
      </p:sp>
      <p:sp>
        <p:nvSpPr>
          <p:cNvPr id="3" name="内容占位符 2"/>
          <p:cNvSpPr>
            <a:spLocks noGrp="1"/>
          </p:cNvSpPr>
          <p:nvPr>
            <p:ph idx="1"/>
          </p:nvPr>
        </p:nvSpPr>
        <p:spPr>
          <a:xfrm>
            <a:off x="4920343" y="1219200"/>
            <a:ext cx="6633028" cy="5254171"/>
          </a:xfrm>
        </p:spPr>
        <p:txBody>
          <a:bodyPr>
            <a:normAutofit fontScale="85000" lnSpcReduction="10000"/>
          </a:bodyPr>
          <a:lstStyle/>
          <a:p>
            <a:r>
              <a:rPr lang="zh-CN" altLang="en-US" dirty="0"/>
              <a:t>　　　中美在重大国际地区和全球性问题上保持着密切有效的沟通和协调，合作领域涉及朝鲜半岛局势、伊朗核、南亚等地区热点问题，反恐、防扩散、能源资源安全、公共卫生、防灾减灾等非传统安全领域，以及应对国际金融危机、气候变化等全球性挑战。双方还共同建立了非洲、拉美、南亚、中亚等一系列地区事务磋商机制，双方并决定举行中东事务磋商。中美在国际事务中的协调合作为维护世界和地区的和平、稳定与繁荣做出了积极贡献。</a:t>
            </a:r>
          </a:p>
          <a:p>
            <a:r>
              <a:rPr lang="zh-CN" altLang="en-US" dirty="0"/>
              <a:t>　　近年来，中美两国围绕亚太事务开展了建设性对话和富有成效的合作。双方于</a:t>
            </a:r>
            <a:r>
              <a:rPr lang="en-US" altLang="zh-CN" dirty="0"/>
              <a:t>2011</a:t>
            </a:r>
            <a:r>
              <a:rPr lang="zh-CN" altLang="en-US" dirty="0"/>
              <a:t>年建立了中美亚太事务磋商机制，迄今已举行三轮磋商。这一机制为中美共同致力于促进亚太稳定和繁荣，推进开放包容的地区合作，构建中美在亚太良性互动、合作共赢格局发挥了重要作用</a:t>
            </a:r>
            <a:r>
              <a:rPr lang="zh-CN" altLang="en-US" dirty="0" smtClean="0"/>
              <a:t>。</a:t>
            </a:r>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445" y="1378854"/>
            <a:ext cx="3642027" cy="5074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8418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中美关系面临的挑战</a:t>
            </a:r>
            <a:endParaRPr lang="zh-CN" altLang="en-US" dirty="0"/>
          </a:p>
        </p:txBody>
      </p:sp>
      <p:sp>
        <p:nvSpPr>
          <p:cNvPr id="3" name="内容占位符 2"/>
          <p:cNvSpPr>
            <a:spLocks noGrp="1"/>
          </p:cNvSpPr>
          <p:nvPr>
            <p:ph idx="1"/>
          </p:nvPr>
        </p:nvSpPr>
        <p:spPr>
          <a:xfrm>
            <a:off x="6235700" y="1562100"/>
            <a:ext cx="5435600" cy="4127500"/>
          </a:xfrm>
        </p:spPr>
        <p:txBody>
          <a:bodyPr>
            <a:normAutofit/>
          </a:bodyPr>
          <a:lstStyle/>
          <a:p>
            <a:pPr fontAlgn="base"/>
            <a:r>
              <a:rPr lang="zh-CN" altLang="en-US" dirty="0" smtClean="0"/>
              <a:t>美中</a:t>
            </a:r>
            <a:r>
              <a:rPr lang="zh-CN" altLang="en-US" dirty="0"/>
              <a:t>关系</a:t>
            </a:r>
            <a:r>
              <a:rPr lang="zh-CN" altLang="en-US" dirty="0" smtClean="0"/>
              <a:t>面临四大</a:t>
            </a:r>
            <a:r>
              <a:rPr lang="zh-CN" altLang="en-US" dirty="0"/>
              <a:t>突出挑战</a:t>
            </a:r>
            <a:r>
              <a:rPr lang="zh-CN" altLang="en-US" dirty="0" smtClean="0"/>
              <a:t>。</a:t>
            </a:r>
            <a:endParaRPr lang="en-US" altLang="zh-CN" dirty="0" smtClean="0"/>
          </a:p>
          <a:p>
            <a:pPr fontAlgn="base"/>
            <a:r>
              <a:rPr lang="zh-CN" altLang="en-US" dirty="0" smtClean="0"/>
              <a:t>第一、地缘</a:t>
            </a:r>
            <a:r>
              <a:rPr lang="zh-CN" altLang="en-US" dirty="0"/>
              <a:t>政治和南海疆域主权纷争</a:t>
            </a:r>
            <a:r>
              <a:rPr lang="zh-CN" altLang="en-US" dirty="0" smtClean="0"/>
              <a:t>。</a:t>
            </a:r>
            <a:endParaRPr lang="en-US" altLang="zh-CN" dirty="0" smtClean="0"/>
          </a:p>
          <a:p>
            <a:pPr fontAlgn="base"/>
            <a:r>
              <a:rPr lang="zh-CN" altLang="en-US" dirty="0" smtClean="0"/>
              <a:t>第二、朝鲜核武器问题与朝鲜半岛和平。</a:t>
            </a:r>
            <a:endParaRPr lang="en-US" altLang="zh-CN" dirty="0" smtClean="0"/>
          </a:p>
          <a:p>
            <a:pPr fontAlgn="base"/>
            <a:r>
              <a:rPr lang="zh-CN" altLang="en-US" dirty="0" smtClean="0"/>
              <a:t>第三、两在</a:t>
            </a:r>
            <a:r>
              <a:rPr lang="zh-CN" altLang="en-US" dirty="0"/>
              <a:t>网络空间将如何作为</a:t>
            </a:r>
            <a:r>
              <a:rPr lang="zh-CN" altLang="en-US" dirty="0" smtClean="0"/>
              <a:t>。</a:t>
            </a:r>
            <a:endParaRPr lang="en-US" altLang="zh-CN" dirty="0" smtClean="0"/>
          </a:p>
          <a:p>
            <a:pPr fontAlgn="base"/>
            <a:r>
              <a:rPr lang="zh-CN" altLang="en-US" dirty="0" smtClean="0"/>
              <a:t>第四、贸易问题</a:t>
            </a:r>
            <a:r>
              <a:rPr lang="en-US" altLang="zh-CN" dirty="0" smtClean="0"/>
              <a: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1555392"/>
            <a:ext cx="5534025" cy="4153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273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5000" y="2387600"/>
            <a:ext cx="3022600" cy="769441"/>
          </a:xfrm>
          <a:prstGeom prst="rect">
            <a:avLst/>
          </a:prstGeom>
          <a:noFill/>
        </p:spPr>
        <p:txBody>
          <a:bodyPr wrap="square" rtlCol="0">
            <a:spAutoFit/>
          </a:bodyPr>
          <a:lstStyle/>
          <a:p>
            <a:r>
              <a:rPr lang="zh-CN" altLang="en-US" sz="4400" dirty="0" smtClean="0"/>
              <a:t>如约而来</a:t>
            </a:r>
            <a:endParaRPr lang="zh-CN" altLang="en-US" sz="4400" dirty="0"/>
          </a:p>
        </p:txBody>
      </p:sp>
    </p:spTree>
    <p:extLst>
      <p:ext uri="{BB962C8B-B14F-4D97-AF65-F5344CB8AC3E}">
        <p14:creationId xmlns:p14="http://schemas.microsoft.com/office/powerpoint/2010/main" val="228585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700" y="1200150"/>
            <a:ext cx="8424058"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27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565205"/>
            <a:ext cx="5081329"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096000" y="482600"/>
            <a:ext cx="5689600" cy="5601533"/>
          </a:xfrm>
          <a:prstGeom prst="rect">
            <a:avLst/>
          </a:prstGeom>
        </p:spPr>
        <p:txBody>
          <a:bodyPr wrap="square">
            <a:spAutoFit/>
          </a:bodyPr>
          <a:lstStyle/>
          <a:p>
            <a:pPr algn="ctr"/>
            <a:r>
              <a:rPr lang="zh-CN" altLang="en-US" sz="3600" dirty="0" smtClean="0"/>
              <a:t>特朗普亚洲行程</a:t>
            </a:r>
            <a:endParaRPr lang="en-US" altLang="zh-CN" sz="3600" dirty="0" smtClean="0"/>
          </a:p>
          <a:p>
            <a:endParaRPr lang="en-US" altLang="zh-CN" dirty="0" smtClean="0"/>
          </a:p>
          <a:p>
            <a:r>
              <a:rPr lang="en-US" altLang="zh-CN" sz="3200" dirty="0" smtClean="0"/>
              <a:t>5</a:t>
            </a:r>
            <a:r>
              <a:rPr lang="zh-CN" altLang="en-US" sz="3200" dirty="0" smtClean="0"/>
              <a:t>日</a:t>
            </a:r>
            <a:r>
              <a:rPr lang="zh-CN" altLang="en-US" dirty="0" smtClean="0"/>
              <a:t>，抵达</a:t>
            </a:r>
            <a:r>
              <a:rPr lang="zh-CN" altLang="en-US" dirty="0"/>
              <a:t>日本后与日首相安倍举行双边会谈，还将会见遭朝鲜绑架的日本人家属</a:t>
            </a:r>
            <a:r>
              <a:rPr lang="zh-CN" altLang="en-US" dirty="0" smtClean="0"/>
              <a:t>。</a:t>
            </a:r>
            <a:endParaRPr lang="en-US" altLang="zh-CN" dirty="0" smtClean="0"/>
          </a:p>
          <a:p>
            <a:r>
              <a:rPr lang="en-US" altLang="zh-CN" sz="3200" dirty="0"/>
              <a:t>7</a:t>
            </a:r>
            <a:r>
              <a:rPr lang="zh-CN" altLang="en-US" sz="3200" dirty="0"/>
              <a:t>日</a:t>
            </a:r>
            <a:r>
              <a:rPr lang="zh-CN" altLang="en-US" dirty="0"/>
              <a:t>，特朗普将访问韩国，与韩国总统文在寅举行双边会谈。他将在韩国国会演讲，高度评价美韩持久的同盟和友谊，并呼吁国际社会共同向朝鲜施加最大压力。 　　</a:t>
            </a:r>
            <a:endParaRPr lang="en-US" altLang="zh-CN" dirty="0" smtClean="0"/>
          </a:p>
          <a:p>
            <a:r>
              <a:rPr lang="en-US" altLang="zh-CN" sz="3200" dirty="0"/>
              <a:t>8</a:t>
            </a:r>
            <a:r>
              <a:rPr lang="zh-CN" altLang="en-US" sz="3200" dirty="0"/>
              <a:t>日</a:t>
            </a:r>
            <a:r>
              <a:rPr lang="zh-CN" altLang="en-US" dirty="0" smtClean="0"/>
              <a:t>，抵达</a:t>
            </a:r>
            <a:r>
              <a:rPr lang="zh-CN" altLang="en-US" dirty="0"/>
              <a:t>中国，进行一系列双边、商业、文化活动</a:t>
            </a:r>
            <a:r>
              <a:rPr lang="zh-CN" altLang="en-US" dirty="0" smtClean="0"/>
              <a:t>。</a:t>
            </a:r>
            <a:endParaRPr lang="en-US" altLang="zh-CN" dirty="0" smtClean="0"/>
          </a:p>
          <a:p>
            <a:r>
              <a:rPr lang="en-US" altLang="zh-CN" sz="3200" dirty="0"/>
              <a:t>10</a:t>
            </a:r>
            <a:r>
              <a:rPr lang="zh-CN" altLang="en-US" sz="3200" dirty="0"/>
              <a:t>日</a:t>
            </a:r>
            <a:r>
              <a:rPr lang="zh-CN" altLang="en-US" dirty="0"/>
              <a:t>，他将前往越南参加亚太经合组织领导人非正式会议并发表演讲。他在演讲中将讲述美国对于自由和开放的亚太地区的愿景，强调该地区在推动美国经济繁荣方面的重要作用。在越南期间，特朗普将与越南国家领导人会晤。 </a:t>
            </a:r>
            <a:endParaRPr lang="en-US" altLang="zh-CN" dirty="0" smtClean="0"/>
          </a:p>
          <a:p>
            <a:r>
              <a:rPr lang="en-US" altLang="zh-CN" sz="3200" dirty="0"/>
              <a:t>12</a:t>
            </a:r>
            <a:r>
              <a:rPr lang="zh-CN" altLang="en-US" sz="3200" dirty="0"/>
              <a:t>日</a:t>
            </a:r>
            <a:r>
              <a:rPr lang="zh-CN" altLang="en-US" dirty="0"/>
              <a:t>，他将抵达菲律宾，参加东盟成立</a:t>
            </a:r>
            <a:r>
              <a:rPr lang="en-US" altLang="zh-CN" dirty="0"/>
              <a:t>50</a:t>
            </a:r>
            <a:r>
              <a:rPr lang="zh-CN" altLang="en-US" dirty="0"/>
              <a:t>周年庆祝活动。特朗普还将会晤菲律宾总统</a:t>
            </a:r>
            <a:r>
              <a:rPr lang="zh-CN" altLang="en-US" dirty="0" smtClean="0"/>
              <a:t>杜特尔特</a:t>
            </a:r>
            <a:r>
              <a:rPr lang="en-US" altLang="zh-CN" dirty="0" smtClean="0"/>
              <a:t> </a:t>
            </a:r>
            <a:endParaRPr lang="zh-CN" altLang="en-US" dirty="0"/>
          </a:p>
        </p:txBody>
      </p:sp>
    </p:spTree>
    <p:extLst>
      <p:ext uri="{BB962C8B-B14F-4D97-AF65-F5344CB8AC3E}">
        <p14:creationId xmlns:p14="http://schemas.microsoft.com/office/powerpoint/2010/main" val="381327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特朗普外交团队之家族成员</a:t>
            </a:r>
            <a:endParaRPr lang="zh-CN" altLang="en-US" dirty="0"/>
          </a:p>
        </p:txBody>
      </p:sp>
      <p:sp>
        <p:nvSpPr>
          <p:cNvPr id="4" name="矩形 3"/>
          <p:cNvSpPr/>
          <p:nvPr/>
        </p:nvSpPr>
        <p:spPr>
          <a:xfrm>
            <a:off x="1475014" y="5678465"/>
            <a:ext cx="3891643" cy="369332"/>
          </a:xfrm>
          <a:prstGeom prst="rect">
            <a:avLst/>
          </a:prstGeom>
        </p:spPr>
        <p:txBody>
          <a:bodyPr wrap="square">
            <a:spAutoFit/>
          </a:bodyPr>
          <a:lstStyle/>
          <a:p>
            <a:r>
              <a:rPr lang="zh-CN" altLang="en-US" dirty="0"/>
              <a:t>特朗普的女儿伊万卡与丈夫库什纳</a:t>
            </a:r>
            <a:r>
              <a:rPr lang="zh-CN" altLang="en-US" dirty="0" smtClean="0"/>
              <a:t>。</a:t>
            </a:r>
            <a:endParaRPr lang="en-US" altLang="zh-CN"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3606" y="1831708"/>
            <a:ext cx="4746133" cy="3563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4157007" y="3244334"/>
            <a:ext cx="248786" cy="369332"/>
          </a:xfrm>
          <a:prstGeom prst="rect">
            <a:avLst/>
          </a:prstGeom>
        </p:spPr>
        <p:txBody>
          <a:bodyPr wrap="none">
            <a:spAutoFit/>
          </a:bodyPr>
          <a:lstStyle/>
          <a:p>
            <a:r>
              <a:rPr lang="zh-CN" altLang="en-US" dirty="0" smtClean="0"/>
              <a:t> </a:t>
            </a:r>
            <a:endParaRPr lang="zh-CN" altLang="en-US" dirty="0"/>
          </a:p>
        </p:txBody>
      </p:sp>
      <p:sp>
        <p:nvSpPr>
          <p:cNvPr id="7" name="矩形 6"/>
          <p:cNvSpPr/>
          <p:nvPr/>
        </p:nvSpPr>
        <p:spPr>
          <a:xfrm>
            <a:off x="6642100" y="1155700"/>
            <a:ext cx="4686300" cy="5355312"/>
          </a:xfrm>
          <a:prstGeom prst="rect">
            <a:avLst/>
          </a:prstGeom>
        </p:spPr>
        <p:txBody>
          <a:bodyPr wrap="square">
            <a:spAutoFit/>
          </a:bodyPr>
          <a:lstStyle/>
          <a:p>
            <a:r>
              <a:rPr lang="zh-CN" altLang="en-US" dirty="0"/>
              <a:t>在强调个人忠诚的特朗普政府中，库什纳的地位拥有和特朗普直接联系的渠道，俨然已经成为“影子国务卿”一类的角色。</a:t>
            </a:r>
          </a:p>
          <a:p>
            <a:endParaRPr lang="zh-CN" altLang="en-US" dirty="0"/>
          </a:p>
          <a:p>
            <a:r>
              <a:rPr lang="zh-CN" altLang="en-US" dirty="0"/>
              <a:t>　　但一些美国政治界人士对此表示忧虑，布鲁金斯学会高级研究员托马斯</a:t>
            </a:r>
            <a:r>
              <a:rPr lang="en-US" altLang="zh-CN" dirty="0"/>
              <a:t>·</a:t>
            </a:r>
            <a:r>
              <a:rPr lang="zh-CN" altLang="en-US" dirty="0"/>
              <a:t>曼恩（</a:t>
            </a:r>
            <a:r>
              <a:rPr lang="en-US" altLang="zh-CN" dirty="0"/>
              <a:t>Thomas Mann</a:t>
            </a:r>
            <a:r>
              <a:rPr lang="zh-CN" altLang="en-US" dirty="0"/>
              <a:t>）将特朗普政府的用人风格比作“帮派家族”，称特朗普对家族以外的人缺乏信任。而纽约大学教授保罗</a:t>
            </a:r>
            <a:r>
              <a:rPr lang="en-US" altLang="zh-CN" dirty="0"/>
              <a:t>·</a:t>
            </a:r>
            <a:r>
              <a:rPr lang="zh-CN" altLang="en-US" dirty="0"/>
              <a:t>赖特（</a:t>
            </a:r>
            <a:r>
              <a:rPr lang="en-US" altLang="zh-CN" dirty="0"/>
              <a:t>Paul Wright</a:t>
            </a:r>
            <a:r>
              <a:rPr lang="zh-CN" altLang="en-US" dirty="0"/>
              <a:t>）则表示，像库什纳一样承担如此繁杂职责的人“一般都不会把任何一件事做好，他们总是忙忙碌碌、疲于奔命”。</a:t>
            </a:r>
          </a:p>
          <a:p>
            <a:endParaRPr lang="zh-CN" altLang="en-US" dirty="0"/>
          </a:p>
          <a:p>
            <a:r>
              <a:rPr lang="zh-CN" altLang="en-US" dirty="0"/>
              <a:t>　　不过也有专家对库什纳的角色抱有乐观看法。研究美国政治史的纽约大学教授蒂莫西</a:t>
            </a:r>
            <a:r>
              <a:rPr lang="en-US" altLang="zh-CN" dirty="0"/>
              <a:t>·</a:t>
            </a:r>
            <a:r>
              <a:rPr lang="zh-CN" altLang="en-US" dirty="0"/>
              <a:t>拿弗塔里（</a:t>
            </a:r>
            <a:r>
              <a:rPr lang="en-US" altLang="zh-CN" dirty="0"/>
              <a:t>Timothy Naftali</a:t>
            </a:r>
            <a:r>
              <a:rPr lang="zh-CN" altLang="en-US" dirty="0"/>
              <a:t>）认为，艾森豪威尔就曾在自己的总统任期内任命自己的儿子约翰</a:t>
            </a:r>
            <a:r>
              <a:rPr lang="en-US" altLang="zh-CN" dirty="0"/>
              <a:t>·</a:t>
            </a:r>
            <a:r>
              <a:rPr lang="zh-CN" altLang="en-US" dirty="0"/>
              <a:t>艾森豪威尔作为自己的国家安全顾问，“在帮助总统处理事务方面非常得力”。</a:t>
            </a:r>
          </a:p>
        </p:txBody>
      </p:sp>
    </p:spTree>
    <p:extLst>
      <p:ext uri="{BB962C8B-B14F-4D97-AF65-F5344CB8AC3E}">
        <p14:creationId xmlns:p14="http://schemas.microsoft.com/office/powerpoint/2010/main" val="37703788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6"/>
  <p:tag name="KSO_WM_TEMPLATE_CATEGORY" val="custom"/>
  <p:tag name="KSO_WM_TEMPLATE_INDEX" val="160117"/>
  <p:tag name="KSO_WM_UNIT_INDEX" val="6"/>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1"/>
  <p:tag name="KSO_WM_TEMPLATE_CATEGORY" val="custom"/>
  <p:tag name="KSO_WM_TEMPLATE_INDEX" val="160117"/>
  <p:tag name="KSO_WM_UNIT_INDEX" va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1*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1*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1*a*1"/>
  <p:tag name="KSO_WM_UNIT_CLEAR" val="1"/>
  <p:tag name="KSO_WM_UNIT_LAYERLEVEL" val="1"/>
  <p:tag name="KSO_WM_UNIT_ISCONTENTSTITLE" val="1"/>
  <p:tag name="KSO_WM_UNIT_VALUE" val="2"/>
  <p:tag name="KSO_WM_UNIT_HIGHLIGHT" val="0"/>
  <p:tag name="KSO_WM_UNIT_COMPATIBLE" val="0"/>
  <p:tag name="KSO_WM_UNIT_BIND_DECORATION_IDS" val="custom160117_11*i*32"/>
  <p:tag name="KSO_WM_UNIT_PRESET_TEXT" val="目录"/>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1*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1*l_i*1_4"/>
  <p:tag name="KSO_WM_UNIT_CLEAR" val="1"/>
  <p:tag name="KSO_WM_UNIT_LAYERLEVEL" val="1_1"/>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1*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1*l_i*1_3"/>
  <p:tag name="KSO_WM_UNIT_CLEAR" val="1"/>
  <p:tag name="KSO_WM_UNIT_LAYERLEVEL" val="1_1"/>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1*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1*l_i*1_2"/>
  <p:tag name="KSO_WM_UNIT_CLEAR" val="1"/>
  <p:tag name="KSO_WM_UNIT_LAYERLEVEL" val="1_1"/>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1*l_i*1_1"/>
  <p:tag name="KSO_WM_UNIT_CLEAR" val="1"/>
  <p:tag name="KSO_WM_UNIT_LAYERLEVEL" val="1_1"/>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
  <p:tag name="KSO_WM_TEMPLATE_CATEGORY" val="custom"/>
  <p:tag name="KSO_WM_TEMPLATE_INDEX" val="160117"/>
  <p:tag name="KSO_WM_UNIT_INDEX" val="1"/>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2415</TotalTime>
  <Words>828</Words>
  <Application>Microsoft Office PowerPoint</Application>
  <PresentationFormat>自定义</PresentationFormat>
  <Paragraphs>60</Paragraphs>
  <Slides>13</Slides>
  <Notes>2</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特朗普访华与中美关系</vt:lpstr>
      <vt:lpstr>PowerPoint 演示文稿</vt:lpstr>
      <vt:lpstr>PowerPoint 演示文稿</vt:lpstr>
      <vt:lpstr>国际合作</vt:lpstr>
      <vt:lpstr>中美关系面临的挑战</vt:lpstr>
      <vt:lpstr>PowerPoint 演示文稿</vt:lpstr>
      <vt:lpstr>PowerPoint 演示文稿</vt:lpstr>
      <vt:lpstr>PowerPoint 演示文稿</vt:lpstr>
      <vt:lpstr> 特朗普外交团队之家族成员</vt:lpstr>
      <vt:lpstr>PowerPoint 演示文稿</vt:lpstr>
      <vt:lpstr>特朗普非常重视</vt:lpstr>
      <vt:lpstr>PowerPoint 演示文稿</vt:lpstr>
      <vt:lpstr>美方立场：寻求与中国发展建设性的、以结果为导向的关系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世界网络安全</dc:title>
  <dc:creator/>
  <cp:lastModifiedBy>zhrq</cp:lastModifiedBy>
  <cp:revision>301</cp:revision>
  <dcterms:created xsi:type="dcterms:W3CDTF">2015-05-05T08:02:00Z</dcterms:created>
  <dcterms:modified xsi:type="dcterms:W3CDTF">2017-12-05T23:30:35Z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