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73" r:id="rId6"/>
    <p:sldId id="268" r:id="rId7"/>
    <p:sldId id="275" r:id="rId8"/>
    <p:sldId id="276" r:id="rId9"/>
    <p:sldId id="274" r:id="rId10"/>
    <p:sldId id="278" r:id="rId11"/>
    <p:sldId id="279" r:id="rId12"/>
    <p:sldId id="280" r:id="rId13"/>
    <p:sldId id="281" r:id="rId14"/>
    <p:sldId id="282" r:id="rId15"/>
    <p:sldId id="277" r:id="rId16"/>
    <p:sldId id="272" r:id="rId17"/>
    <p:sldId id="283" r:id="rId18"/>
    <p:sldId id="284" r:id="rId19"/>
    <p:sldId id="285" r:id="rId20"/>
    <p:sldId id="286" r:id="rId21"/>
    <p:sldId id="288" r:id="rId22"/>
    <p:sldId id="290" r:id="rId23"/>
    <p:sldId id="289" r:id="rId24"/>
    <p:sldId id="291" r:id="rId25"/>
    <p:sldId id="292" r:id="rId26"/>
    <p:sldId id="293" r:id="rId27"/>
    <p:sldId id="294" r:id="rId28"/>
    <p:sldId id="295" r:id="rId29"/>
    <p:sldId id="297" r:id="rId30"/>
    <p:sldId id="296" r:id="rId31"/>
    <p:sldId id="298" r:id="rId32"/>
    <p:sldId id="269" r:id="rId33"/>
    <p:sldId id="301" r:id="rId34"/>
    <p:sldId id="305" r:id="rId35"/>
    <p:sldId id="306" r:id="rId36"/>
    <p:sldId id="299" r:id="rId37"/>
    <p:sldId id="26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2D5F-5E57-437D-B6DA-7C67DB1E5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2D5F-5E57-437D-B6DA-7C67DB1E5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2D5F-5E57-437D-B6DA-7C67DB1E5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829682" y="3933424"/>
            <a:ext cx="1774323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9510841" y="3933424"/>
            <a:ext cx="1774323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6829682" y="2007470"/>
            <a:ext cx="4480918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6829726" y="3182855"/>
            <a:ext cx="4481508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832600" y="3822700"/>
            <a:ext cx="3009900" cy="480060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240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33275"/>
            <a:ext cx="1620202" cy="1324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3889058" y="2264093"/>
            <a:ext cx="4414520" cy="116776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2920684" y="3475037"/>
            <a:ext cx="6350635" cy="111887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88767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8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png"/><Relationship Id="rId1" Type="http://schemas.openxmlformats.org/officeDocument/2006/relationships/tags" Target="../tags/tag18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9.xml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tags" Target="../tags/tag18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91.xml"/><Relationship Id="rId2" Type="http://schemas.openxmlformats.org/officeDocument/2006/relationships/image" Target="../media/image14.png"/><Relationship Id="rId1" Type="http://schemas.openxmlformats.org/officeDocument/2006/relationships/tags" Target="../tags/tag19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00.xml"/><Relationship Id="rId2" Type="http://schemas.openxmlformats.org/officeDocument/2006/relationships/image" Target="../media/image11.png"/><Relationship Id="rId1" Type="http://schemas.openxmlformats.org/officeDocument/2006/relationships/tags" Target="../tags/tag19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02.xml"/><Relationship Id="rId2" Type="http://schemas.openxmlformats.org/officeDocument/2006/relationships/image" Target="../media/image11.png"/><Relationship Id="rId1" Type="http://schemas.openxmlformats.org/officeDocument/2006/relationships/tags" Target="../tags/tag20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04.xml"/><Relationship Id="rId2" Type="http://schemas.openxmlformats.org/officeDocument/2006/relationships/image" Target="../media/image15.png"/><Relationship Id="rId1" Type="http://schemas.openxmlformats.org/officeDocument/2006/relationships/tags" Target="../tags/tag20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0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1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tags" Target="../tags/tag2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5.xml"/><Relationship Id="rId2" Type="http://schemas.openxmlformats.org/officeDocument/2006/relationships/image" Target="../media/image17.png"/><Relationship Id="rId1" Type="http://schemas.openxmlformats.org/officeDocument/2006/relationships/tags" Target="../tags/tag214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7.xml"/><Relationship Id="rId2" Type="http://schemas.openxmlformats.org/officeDocument/2006/relationships/image" Target="../media/image17.png"/><Relationship Id="rId1" Type="http://schemas.openxmlformats.org/officeDocument/2006/relationships/tags" Target="../tags/tag216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9.xml"/><Relationship Id="rId2" Type="http://schemas.openxmlformats.org/officeDocument/2006/relationships/image" Target="../media/image18.png"/><Relationship Id="rId1" Type="http://schemas.openxmlformats.org/officeDocument/2006/relationships/tags" Target="../tags/tag21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2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2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22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30.xml"/><Relationship Id="rId2" Type="http://schemas.openxmlformats.org/officeDocument/2006/relationships/image" Target="../media/image24.png"/><Relationship Id="rId1" Type="http://schemas.openxmlformats.org/officeDocument/2006/relationships/tags" Target="../tags/tag229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32.xml"/><Relationship Id="rId2" Type="http://schemas.openxmlformats.org/officeDocument/2006/relationships/image" Target="../media/image25.png"/><Relationship Id="rId1" Type="http://schemas.openxmlformats.org/officeDocument/2006/relationships/tags" Target="../tags/tag23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8.xml"/><Relationship Id="rId13" Type="http://schemas.openxmlformats.org/officeDocument/2006/relationships/notesSlide" Target="../notesSlides/notesSlide2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43.xml"/><Relationship Id="rId10" Type="http://schemas.openxmlformats.org/officeDocument/2006/relationships/tags" Target="../tags/tag242.xml"/><Relationship Id="rId1" Type="http://schemas.openxmlformats.org/officeDocument/2006/relationships/tags" Target="../tags/tag23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tags" Target="../tags/tag24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5.xml"/><Relationship Id="rId13" Type="http://schemas.openxmlformats.org/officeDocument/2006/relationships/notesSlide" Target="../notesSlides/notesSlide2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50.xml"/><Relationship Id="rId10" Type="http://schemas.openxmlformats.org/officeDocument/2006/relationships/tags" Target="../tags/tag249.xml"/><Relationship Id="rId1" Type="http://schemas.openxmlformats.org/officeDocument/2006/relationships/tags" Target="../tags/tag244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52.xml"/><Relationship Id="rId13" Type="http://schemas.openxmlformats.org/officeDocument/2006/relationships/notesSlide" Target="../notesSlides/notesSlide2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tags" Target="../tags/tag251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66.xml"/><Relationship Id="rId1" Type="http://schemas.openxmlformats.org/officeDocument/2006/relationships/tags" Target="../tags/tag1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76.xml"/><Relationship Id="rId1" Type="http://schemas.openxmlformats.org/officeDocument/2006/relationships/tags" Target="../tags/tag16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7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3" Type="http://schemas.openxmlformats.org/officeDocument/2006/relationships/notesSlide" Target="../notesSlides/notesSlide6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85.xml"/><Relationship Id="rId2" Type="http://schemas.openxmlformats.org/officeDocument/2006/relationships/image" Target="../media/image11.png"/><Relationship Id="rId1" Type="http://schemas.openxmlformats.org/officeDocument/2006/relationships/tags" Target="../tags/tag1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lang="en-US" altLang="zh-CN"/>
              <a:t>18</a:t>
            </a:r>
            <a:r>
              <a:rPr lang="zh-CN" altLang="en-US"/>
              <a:t>软件工程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r>
              <a:rPr lang="zh-CN" altLang="en-US"/>
              <a:t>荆薇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</p:nvPr>
        </p:nvSpPr>
        <p:spPr/>
        <p:txBody>
          <a:bodyPr/>
          <a:p>
            <a:r>
              <a:rPr lang="zh-CN" altLang="en-US"/>
              <a:t>聚类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3"/>
          </p:nvPr>
        </p:nvSpPr>
        <p:spPr/>
        <p:txBody>
          <a:bodyPr/>
          <a:p>
            <a:r>
              <a:rPr lang="en-US" altLang="zh-CN"/>
              <a:t>——</a:t>
            </a:r>
            <a:r>
              <a:rPr lang="zh-CN" altLang="en-US"/>
              <a:t>经典机器学习算法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80000"/>
          </a:bodyPr>
          <a:lstStyle/>
          <a:p>
            <a:r>
              <a:rPr lang="en-US" altLang="zh-CN" sz="40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k-means</a:t>
            </a:r>
            <a:r>
              <a:rPr lang="zh-CN" altLang="en-US" sz="40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算法</a:t>
            </a:r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5340" y="3140710"/>
            <a:ext cx="744093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① </a:t>
            </a:r>
            <a:r>
              <a:rPr lang="zh-CN" altLang="en-US"/>
              <a:t>假定聚类簇数</a:t>
            </a:r>
            <a:r>
              <a:rPr lang="en-US" altLang="zh-CN"/>
              <a:t>k=3</a:t>
            </a:r>
            <a:r>
              <a:rPr lang="zh-CN" altLang="en-US"/>
              <a:t>，随机选取三个样本</a:t>
            </a:r>
            <a:r>
              <a:rPr lang="en-US" altLang="zh-CN"/>
              <a:t>x6,x12,x27</a:t>
            </a:r>
            <a:r>
              <a:rPr lang="zh-CN" altLang="en-US"/>
              <a:t>作为初始均值向量，</a:t>
            </a:r>
            <a:endParaRPr lang="zh-CN" altLang="en-US"/>
          </a:p>
          <a:p>
            <a:r>
              <a:rPr lang="zh-CN" altLang="en-US"/>
              <a:t>则 </a:t>
            </a:r>
            <a:r>
              <a:rPr lang="en-US" altLang="zh-CN"/>
              <a:t>μ1=(0.403;0.237)</a:t>
            </a:r>
            <a:r>
              <a:rPr lang="zh-CN" altLang="en-US"/>
              <a:t>，</a:t>
            </a:r>
            <a:r>
              <a:rPr lang="en-US" altLang="zh-CN"/>
              <a:t>μ2=(0.343;0.099)</a:t>
            </a:r>
            <a:r>
              <a:rPr lang="zh-CN" altLang="en-US"/>
              <a:t>，</a:t>
            </a:r>
            <a:r>
              <a:rPr lang="en-US" altLang="zh-CN"/>
              <a:t>μ3=(0.532;0.472).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② </a:t>
            </a:r>
            <a:r>
              <a:rPr lang="zh-CN" altLang="en-US"/>
              <a:t>考察样本</a:t>
            </a:r>
            <a:r>
              <a:rPr lang="en-US" altLang="zh-CN"/>
              <a:t>x1=(0.697;0.460)</a:t>
            </a:r>
            <a:r>
              <a:rPr lang="zh-CN" altLang="en-US"/>
              <a:t>，它与三个均值向量的距离计算</a:t>
            </a:r>
            <a:r>
              <a:rPr lang="zh-CN" altLang="en-US"/>
              <a:t>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它离</a:t>
            </a:r>
            <a:r>
              <a:rPr lang="en-US" altLang="zh-CN"/>
              <a:t>x27</a:t>
            </a:r>
            <a:r>
              <a:rPr lang="zh-CN" altLang="en-US"/>
              <a:t>最近，因此划分到簇</a:t>
            </a:r>
            <a:r>
              <a:rPr lang="en-US" altLang="zh-CN"/>
              <a:t>C3</a:t>
            </a:r>
            <a:r>
              <a:rPr lang="zh-CN" altLang="en-US"/>
              <a:t>中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 descr="西瓜数据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75565"/>
            <a:ext cx="6377305" cy="29978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15340" y="1835150"/>
            <a:ext cx="1748790" cy="278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30195" y="978535"/>
            <a:ext cx="1748790" cy="278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28540" y="2051685"/>
            <a:ext cx="1748790" cy="278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4748" y="4404043"/>
          <a:ext cx="537464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581400" imgH="1231265" progId="Equation.KSEE3">
                  <p:embed/>
                </p:oleObj>
              </mc:Choice>
              <mc:Fallback>
                <p:oleObj name="" r:id="rId3" imgW="3581400" imgH="12312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4748" y="4404043"/>
                        <a:ext cx="5374640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80000"/>
          </a:bodyPr>
          <a:lstStyle/>
          <a:p>
            <a:r>
              <a:rPr lang="en-US" altLang="zh-CN" sz="40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k-means</a:t>
            </a:r>
            <a:r>
              <a:rPr lang="zh-CN" altLang="en-US" sz="40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算法</a:t>
            </a:r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2965" y="3418840"/>
            <a:ext cx="84054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③ 类似的，将所有样本计算一遍后，当前的</a:t>
            </a:r>
            <a:r>
              <a:rPr lang="zh-CN" altLang="en-US"/>
              <a:t>簇划分为：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④ 计算均值得到三个簇的新</a:t>
            </a:r>
            <a:r>
              <a:rPr lang="zh-CN" altLang="en-US"/>
              <a:t>均值向量：</a:t>
            </a:r>
            <a:endParaRPr lang="zh-CN" altLang="en-US"/>
          </a:p>
          <a:p>
            <a:r>
              <a:rPr lang="en-US" altLang="zh-CN"/>
              <a:t>      μ1’=(0.473;0.214)</a:t>
            </a:r>
            <a:endParaRPr lang="en-US" altLang="zh-CN"/>
          </a:p>
          <a:p>
            <a:r>
              <a:rPr lang="en-US" altLang="zh-CN">
                <a:sym typeface="+mn-ea"/>
              </a:rPr>
              <a:t>      </a:t>
            </a:r>
            <a:r>
              <a:rPr lang="en-US" altLang="zh-CN">
                <a:sym typeface="+mn-ea"/>
              </a:rPr>
              <a:t>μ2’=(0.394;0.066)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</a:t>
            </a:r>
            <a:r>
              <a:rPr lang="en-US" altLang="zh-CN">
                <a:sym typeface="+mn-ea"/>
              </a:rPr>
              <a:t>μ3’=(0.623;0.388)</a:t>
            </a:r>
            <a:endParaRPr lang="zh-CN" altLang="en-US"/>
          </a:p>
        </p:txBody>
      </p:sp>
      <p:pic>
        <p:nvPicPr>
          <p:cNvPr id="9" name="图片 8" descr="西瓜数据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75565"/>
            <a:ext cx="6377305" cy="29978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15340" y="1835150"/>
            <a:ext cx="1748790" cy="278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30195" y="978535"/>
            <a:ext cx="1748790" cy="278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28540" y="2051685"/>
            <a:ext cx="1748790" cy="278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第一次分类"/>
          <p:cNvPicPr>
            <a:picLocks noChangeAspect="1"/>
          </p:cNvPicPr>
          <p:nvPr/>
        </p:nvPicPr>
        <p:blipFill>
          <a:blip r:embed="rId3"/>
          <a:srcRect l="7779" t="47763" r="9021"/>
          <a:stretch>
            <a:fillRect/>
          </a:stretch>
        </p:blipFill>
        <p:spPr>
          <a:xfrm>
            <a:off x="1101725" y="3867150"/>
            <a:ext cx="7582535" cy="1596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80000"/>
          </a:bodyPr>
          <a:lstStyle/>
          <a:p>
            <a:r>
              <a:rPr lang="en-US" altLang="zh-CN" sz="40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k-means</a:t>
            </a:r>
            <a:r>
              <a:rPr lang="zh-CN" altLang="en-US" sz="40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算法</a:t>
            </a:r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750" y="881380"/>
            <a:ext cx="5592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不断重复上面的步骤，迭代结果</a:t>
            </a:r>
            <a:r>
              <a:rPr lang="zh-CN" altLang="en-US"/>
              <a:t>和上一轮迭代相同时停止算法，得到最终簇划分：</a:t>
            </a:r>
            <a:endParaRPr lang="zh-CN" altLang="en-US"/>
          </a:p>
        </p:txBody>
      </p:sp>
      <p:pic>
        <p:nvPicPr>
          <p:cNvPr id="6" name="图片 5" descr="E2E22E8D1011A15EBF22DF99E0AF08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5" y="1526540"/>
            <a:ext cx="5922645" cy="5309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501775" y="2570480"/>
            <a:ext cx="9188450" cy="171640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 algn="ctr"/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密度</a:t>
            </a:r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聚类之</a:t>
            </a:r>
            <a:endParaRPr lang="zh-CN" altLang="en-US" sz="72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en-US" altLang="zh-CN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DBSCAN</a:t>
            </a:r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算法</a:t>
            </a:r>
            <a:endParaRPr lang="zh-CN" altLang="en-US" sz="72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33275"/>
            <a:ext cx="1620202" cy="13247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8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DBSCAN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1560" y="1825625"/>
            <a:ext cx="97999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首先定义两个变量：</a:t>
            </a:r>
            <a:endParaRPr lang="zh-CN"/>
          </a:p>
          <a:p>
            <a:r>
              <a:rPr lang="zh-CN"/>
              <a:t>（</a:t>
            </a:r>
            <a:r>
              <a:t>Eps</a:t>
            </a:r>
            <a:r>
              <a:rPr lang="zh-CN"/>
              <a:t>：</a:t>
            </a:r>
            <a:r>
              <a:t>表示以给定点P为中心的圆形邻域的范围；</a:t>
            </a:r>
          </a:p>
          <a:p>
            <a:r>
              <a:t>（MinPts</a:t>
            </a:r>
            <a:r>
              <a:rPr lang="zh-CN"/>
              <a:t>：</a:t>
            </a:r>
            <a:r>
              <a:rPr>
                <a:sym typeface="+mn-ea"/>
              </a:rPr>
              <a:t>以点P为中心的邻域内最少点的数量</a:t>
            </a:r>
            <a:r>
              <a:t>。</a:t>
            </a:r>
          </a:p>
          <a:p>
            <a:endParaRPr lang="zh-CN" altLang="en-US"/>
          </a:p>
          <a:p>
            <a:r>
              <a:rPr lang="zh-CN" altLang="en-US"/>
              <a:t>① 随机选择对象</a:t>
            </a:r>
            <a:r>
              <a:rPr lang="en-US" altLang="zh-CN"/>
              <a:t>P</a:t>
            </a:r>
            <a:r>
              <a:rPr lang="zh-CN" altLang="en-US"/>
              <a:t>进行遍历，如果</a:t>
            </a:r>
            <a:r>
              <a:rPr>
                <a:sym typeface="+mn-ea"/>
              </a:rPr>
              <a:t>以点P为中心、半径为Eps的邻域内的点的个数不少于MinPts，则</a:t>
            </a:r>
            <a:r>
              <a:rPr lang="zh-CN">
                <a:sym typeface="+mn-ea"/>
              </a:rPr>
              <a:t>创建一个以</a:t>
            </a:r>
            <a:r>
              <a:rPr>
                <a:sym typeface="+mn-ea"/>
              </a:rPr>
              <a:t>P为核心点</a:t>
            </a:r>
            <a:r>
              <a:rPr lang="zh-CN">
                <a:sym typeface="+mn-ea"/>
              </a:rPr>
              <a:t>的</a:t>
            </a:r>
            <a:r>
              <a:rPr lang="zh-CN">
                <a:sym typeface="+mn-ea"/>
              </a:rPr>
              <a:t>簇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endParaRPr lang="en-US" altLang="zh-CN"/>
          </a:p>
          <a:p>
            <a:r>
              <a:rPr lang="zh-CN" altLang="en-US"/>
              <a:t>② </a:t>
            </a:r>
            <a:r>
              <a:rPr lang="zh-CN" altLang="en-US"/>
              <a:t>遍历</a:t>
            </a:r>
            <a:r>
              <a:rPr lang="en-US" altLang="zh-CN"/>
              <a:t>P</a:t>
            </a:r>
            <a:r>
              <a:rPr lang="zh-CN" altLang="en-US"/>
              <a:t>周围可达的点</a:t>
            </a:r>
            <a:r>
              <a:rPr lang="en-US" altLang="zh-CN"/>
              <a:t>Q</a:t>
            </a:r>
            <a:r>
              <a:rPr lang="zh-CN" altLang="en-US"/>
              <a:t>，如果</a:t>
            </a:r>
            <a:r>
              <a:rPr lang="en-US" altLang="zh-CN"/>
              <a:t>Q</a:t>
            </a:r>
            <a:r>
              <a:rPr lang="zh-CN" altLang="en-US"/>
              <a:t>的</a:t>
            </a:r>
            <a:r>
              <a:rPr lang="en-US" altLang="zh-CN"/>
              <a:t>Eps</a:t>
            </a:r>
            <a:r>
              <a:rPr lang="zh-CN" altLang="en-US"/>
              <a:t>领域内的点个数不少于</a:t>
            </a:r>
            <a:r>
              <a:rPr lang="en-US" altLang="zh-CN"/>
              <a:t>MinPts</a:t>
            </a:r>
            <a:r>
              <a:rPr lang="zh-CN" altLang="en-US"/>
              <a:t>，则将这些点加入</a:t>
            </a:r>
            <a:r>
              <a:rPr lang="en-US" altLang="zh-CN"/>
              <a:t>P</a:t>
            </a:r>
            <a:r>
              <a:rPr lang="zh-CN" altLang="en-US"/>
              <a:t>的簇中；若</a:t>
            </a:r>
            <a:r>
              <a:rPr lang="en-US" altLang="zh-CN"/>
              <a:t>Q</a:t>
            </a:r>
            <a:r>
              <a:rPr lang="zh-CN" altLang="en-US"/>
              <a:t>不属于任何簇，那么建立新簇。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③ </a:t>
            </a:r>
            <a:r>
              <a:rPr lang="zh-CN" altLang="en-US"/>
              <a:t>所有点都添加到簇中后，算法结束。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8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DBSCAN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47520" y="198691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以西瓜数据集为例：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 descr="西瓜数据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2570480"/>
            <a:ext cx="7924800" cy="3724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8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DBSCAN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0770" y="3318510"/>
            <a:ext cx="93395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设</a:t>
            </a:r>
            <a:r>
              <a:rPr lang="en-US" altLang="zh-CN"/>
              <a:t>Eps=0.11</a:t>
            </a:r>
            <a:r>
              <a:rPr lang="zh-CN" altLang="en-US"/>
              <a:t>，</a:t>
            </a:r>
            <a:r>
              <a:rPr lang="en-US" altLang="zh-CN"/>
              <a:t>MinPts=5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① </a:t>
            </a:r>
            <a:r>
              <a:rPr lang="zh-CN" altLang="en-US"/>
              <a:t>找到核心对象集合为</a:t>
            </a:r>
            <a:r>
              <a:rPr lang="en-US" altLang="zh-CN"/>
              <a:t>Ω=</a:t>
            </a:r>
            <a:r>
              <a:rPr lang="en-US" altLang="zh-CN"/>
              <a:t>{x3,x5,x6,x8,x9,x13,x14,x18,x19,x24,x25,x28,x29}</a:t>
            </a:r>
            <a:endParaRPr lang="en-US" altLang="zh-CN"/>
          </a:p>
          <a:p>
            <a:pPr algn="l"/>
            <a:r>
              <a:rPr lang="zh-CN" altLang="en-US"/>
              <a:t>从中随机选取一个核心对象</a:t>
            </a:r>
            <a:r>
              <a:rPr lang="en-US" altLang="zh-CN"/>
              <a:t>x8</a:t>
            </a:r>
            <a:r>
              <a:rPr lang="zh-CN" altLang="en-US"/>
              <a:t>作为种子，找出它密度可达的所有样本，构成第一个聚类簇：</a:t>
            </a:r>
            <a:endParaRPr lang="zh-CN" altLang="en-US"/>
          </a:p>
          <a:p>
            <a:pPr algn="l"/>
            <a:r>
              <a:rPr lang="en-US" altLang="zh-CN"/>
              <a:t>C1={x6,x7,x8,x10,x12,x18,x19,x20,x23}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② </a:t>
            </a:r>
            <a:r>
              <a:rPr lang="zh-CN" altLang="en-US"/>
              <a:t>将</a:t>
            </a:r>
            <a:r>
              <a:rPr lang="en-US" altLang="zh-CN"/>
              <a:t>C1</a:t>
            </a:r>
            <a:r>
              <a:rPr lang="zh-CN" altLang="en-US"/>
              <a:t>中包含的核心对象从</a:t>
            </a:r>
            <a:r>
              <a:rPr lang="en-US" altLang="zh-CN"/>
              <a:t>Ω</a:t>
            </a:r>
            <a:r>
              <a:rPr lang="zh-CN" altLang="en-US"/>
              <a:t>中去除，</a:t>
            </a:r>
            <a:r>
              <a:rPr lang="en-US" altLang="zh-CN"/>
              <a:t>Ω={</a:t>
            </a:r>
            <a:r>
              <a:rPr lang="en-US" altLang="zh-CN">
                <a:sym typeface="+mn-ea"/>
              </a:rPr>
              <a:t>x3,x5,x9,x13,x14,x24,x25,x28,x29</a:t>
            </a:r>
            <a:r>
              <a:rPr lang="en-US" altLang="zh-CN"/>
              <a:t>}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③ 重复上述过程，直到</a:t>
            </a:r>
            <a:r>
              <a:rPr lang="en-US" altLang="zh-CN"/>
              <a:t>Ω</a:t>
            </a:r>
            <a:r>
              <a:rPr lang="zh-CN" altLang="en-US"/>
              <a:t>为空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 descr="西瓜数据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" y="85725"/>
            <a:ext cx="6396990" cy="3006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8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DBSCAN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pic>
        <p:nvPicPr>
          <p:cNvPr id="2" name="图片 1" descr="A781A5117CCAE6E0D7E4FDA229B052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1099185"/>
            <a:ext cx="6423660" cy="57588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4365" y="6451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得到聚类簇：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501775" y="2570480"/>
            <a:ext cx="9188450" cy="171640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 algn="ctr"/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层次</a:t>
            </a:r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聚类之</a:t>
            </a:r>
            <a:endParaRPr lang="zh-CN" altLang="en-US" sz="72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en-US" altLang="zh-CN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AGNES</a:t>
            </a:r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算法</a:t>
            </a:r>
            <a:endParaRPr lang="zh-CN" altLang="en-US" sz="72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33275"/>
            <a:ext cx="1620202" cy="13247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AGNES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1400" y="2113915"/>
            <a:ext cx="97999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 </a:t>
            </a:r>
            <a:r>
              <a:rPr lang="zh-CN" altLang="en-US"/>
              <a:t>先将数据集中的每个样本看作一个初始聚类簇</a:t>
            </a:r>
            <a:endParaRPr lang="zh-CN" altLang="en-US"/>
          </a:p>
          <a:p>
            <a:r>
              <a:rPr lang="zh-CN" altLang="en-US"/>
              <a:t>② 找出距离最近的两个簇进行</a:t>
            </a:r>
            <a:r>
              <a:rPr lang="zh-CN" altLang="en-US"/>
              <a:t>合并</a:t>
            </a:r>
            <a:endParaRPr lang="zh-CN" altLang="en-US"/>
          </a:p>
          <a:p>
            <a:r>
              <a:rPr lang="zh-CN" altLang="en-US"/>
              <a:t>③ 重复直到达到预设的簇的个数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计算方法：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0620" y="3496310"/>
          <a:ext cx="5995670" cy="211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3175000" imgH="1117600" progId="Equation.KSEE3">
                  <p:embed/>
                </p:oleObj>
              </mc:Choice>
              <mc:Fallback>
                <p:oleObj name="" r:id="rId2" imgW="3175000" imgH="1117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0620" y="3496310"/>
                        <a:ext cx="5995670" cy="211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888423" y="2845118"/>
            <a:ext cx="4414520" cy="1167765"/>
          </a:xfrm>
        </p:spPr>
        <p:txBody>
          <a:bodyPr>
            <a:normAutofit/>
          </a:bodyPr>
          <a:lstStyle/>
          <a:p>
            <a:r>
              <a:rPr lang="zh-CN" altLang="en-US"/>
              <a:t>背景介绍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47520" y="198691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以西瓜数据集为例：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 descr="西瓜数据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7520" y="2570480"/>
            <a:ext cx="7924800" cy="372427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AGNES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AGNES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880" y="1149985"/>
            <a:ext cx="4692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令</a:t>
            </a:r>
            <a:r>
              <a:rPr lang="en-US" altLang="zh-CN"/>
              <a:t>k=1</a:t>
            </a:r>
            <a:r>
              <a:rPr lang="zh-CN" altLang="en-US"/>
              <a:t>，可以得到每次合并的结果，直到所有样本出现在同一簇中：</a:t>
            </a:r>
            <a:endParaRPr lang="zh-CN" altLang="en-US"/>
          </a:p>
        </p:txBody>
      </p:sp>
      <p:pic>
        <p:nvPicPr>
          <p:cNvPr id="3" name="图片 2" descr="556C590DC5970EABECAA8841DF9FD9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5" y="1992630"/>
            <a:ext cx="6460490" cy="4804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AGNES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pic>
        <p:nvPicPr>
          <p:cNvPr id="3" name="图片 2" descr="556C590DC5970EABECAA8841DF9FD9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" y="0"/>
            <a:ext cx="5511800" cy="4098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2970" y="4352290"/>
            <a:ext cx="80803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图中以虚线作为划分，可以得到</a:t>
            </a:r>
            <a:r>
              <a:rPr lang="en-US" altLang="zh-CN"/>
              <a:t>7</a:t>
            </a:r>
            <a:r>
              <a:rPr lang="zh-CN" altLang="en-US"/>
              <a:t>个聚类簇的结果：</a:t>
            </a:r>
            <a:endParaRPr lang="zh-CN" altLang="en-US"/>
          </a:p>
          <a:p>
            <a:r>
              <a:rPr lang="en-US" altLang="zh-CN"/>
              <a:t>C1={x1,x26,x29}</a:t>
            </a:r>
            <a:endParaRPr lang="en-US" altLang="zh-CN"/>
          </a:p>
          <a:p>
            <a:r>
              <a:rPr lang="en-US" altLang="zh-CN"/>
              <a:t>C2={x2,x3,x4,x21,x22}</a:t>
            </a:r>
            <a:endParaRPr lang="en-US" altLang="zh-CN"/>
          </a:p>
          <a:p>
            <a:r>
              <a:rPr lang="en-US" altLang="zh-CN"/>
              <a:t>C3={x23,x24,x25,x27,x28,x30}</a:t>
            </a:r>
            <a:endParaRPr lang="en-US" altLang="zh-CN"/>
          </a:p>
          <a:p>
            <a:r>
              <a:rPr lang="en-US" altLang="zh-CN"/>
              <a:t>C4={x5,x7}</a:t>
            </a:r>
            <a:endParaRPr lang="en-US" altLang="zh-CN"/>
          </a:p>
          <a:p>
            <a:r>
              <a:rPr lang="en-US" altLang="zh-CN"/>
              <a:t>C5={x9,x13,x14,x16,x17}</a:t>
            </a:r>
            <a:endParaRPr lang="en-US" altLang="zh-CN"/>
          </a:p>
          <a:p>
            <a:r>
              <a:rPr lang="en-US" altLang="zh-CN"/>
              <a:t>C6={x6,x8,x10,x15,x18,x19,x20}</a:t>
            </a:r>
            <a:endParaRPr lang="en-US" altLang="zh-CN"/>
          </a:p>
          <a:p>
            <a:r>
              <a:rPr lang="en-US" altLang="zh-CN"/>
              <a:t>C7={x11,x12}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AGNES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590" y="597535"/>
            <a:ext cx="309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聚类簇由</a:t>
            </a:r>
            <a:r>
              <a:rPr lang="en-US" altLang="zh-CN"/>
              <a:t>7</a:t>
            </a:r>
            <a:r>
              <a:rPr lang="zh-CN" altLang="en-US"/>
              <a:t>合并到</a:t>
            </a:r>
            <a:r>
              <a:rPr lang="en-US" altLang="zh-CN"/>
              <a:t>4</a:t>
            </a:r>
            <a:r>
              <a:rPr lang="zh-CN" altLang="en-US"/>
              <a:t>的过程：</a:t>
            </a:r>
            <a:endParaRPr lang="zh-CN" altLang="en-US"/>
          </a:p>
        </p:txBody>
      </p:sp>
      <p:pic>
        <p:nvPicPr>
          <p:cNvPr id="2" name="图片 1" descr="B0669F9B70C2E9DF9A503827AF80624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65835"/>
            <a:ext cx="6334125" cy="58235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501775" y="2570480"/>
            <a:ext cx="9188450" cy="171640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 algn="ctr"/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网格</a:t>
            </a:r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聚类之</a:t>
            </a:r>
            <a:endParaRPr lang="zh-CN" altLang="en-US" sz="72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en-US" altLang="zh-CN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STING</a:t>
            </a:r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算法</a:t>
            </a:r>
            <a:endParaRPr lang="zh-CN" altLang="en-US" sz="72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33275"/>
            <a:ext cx="1620202" cy="13247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STING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1400" y="2113915"/>
            <a:ext cx="6132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 划分网格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②</a:t>
            </a:r>
            <a:r>
              <a:rPr lang="zh-CN" altLang="en-US"/>
              <a:t> 使用网格单元内数据的统计信息对数据进行压缩表达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③</a:t>
            </a:r>
            <a:r>
              <a:rPr lang="zh-CN" altLang="en-US"/>
              <a:t> 基于这些统计信息判断高密度网格单元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④</a:t>
            </a:r>
            <a:r>
              <a:rPr lang="zh-CN" altLang="en-US"/>
              <a:t> 最后将相连的高密度网格单元识别为簇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STING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8370" y="2760980"/>
            <a:ext cx="99568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按层划分网格，</a:t>
            </a:r>
            <a:r>
              <a:rPr lang="zh-CN" altLang="en-US"/>
              <a:t>计算最底层单位网格的统计信息（如均值，最大值和最小值）；</a:t>
            </a:r>
            <a:endParaRPr lang="zh-CN" altLang="en-US"/>
          </a:p>
          <a:p>
            <a:r>
              <a:rPr lang="zh-CN" altLang="en-US"/>
              <a:t>网格中统计信息：</a:t>
            </a:r>
            <a:endParaRPr lang="zh-CN" altLang="en-US"/>
          </a:p>
          <a:p>
            <a:r>
              <a:rPr lang="zh-CN" altLang="en-US"/>
              <a:t>• n —— 网格中对象数目</a:t>
            </a:r>
            <a:endParaRPr lang="zh-CN" altLang="en-US"/>
          </a:p>
          <a:p>
            <a:r>
              <a:rPr lang="zh-CN" altLang="en-US"/>
              <a:t>• m —— 网格中所有值的平均值</a:t>
            </a:r>
            <a:endParaRPr lang="zh-CN" altLang="en-US"/>
          </a:p>
          <a:p>
            <a:r>
              <a:rPr lang="zh-CN" altLang="en-US"/>
              <a:t>• s —— 网格中属性值的标准偏差</a:t>
            </a:r>
            <a:endParaRPr lang="zh-CN" altLang="en-US"/>
          </a:p>
          <a:p>
            <a:r>
              <a:rPr lang="zh-CN" altLang="en-US"/>
              <a:t>• min —— 网格中属性值的最小值</a:t>
            </a:r>
            <a:endParaRPr lang="zh-CN" altLang="en-US"/>
          </a:p>
          <a:p>
            <a:r>
              <a:rPr lang="zh-CN" altLang="en-US"/>
              <a:t>• max —— 网格中属性值的最大值</a:t>
            </a:r>
            <a:endParaRPr lang="zh-CN" altLang="en-US"/>
          </a:p>
          <a:p>
            <a:r>
              <a:rPr lang="zh-CN" altLang="en-US"/>
              <a:t>• distribution —— 网格中属性值符合的分布类型。如正态分布，均匀分布，指数分布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1）最底层的单元参数直接由数据计算，父单元格统计信息由其对应的子单元格计算</a:t>
            </a:r>
            <a:endParaRPr lang="zh-CN" altLang="en-US"/>
          </a:p>
          <a:p>
            <a:r>
              <a:rPr lang="zh-CN" altLang="en-US"/>
              <a:t>2）父单元格计算公式：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82880"/>
            <a:ext cx="4222750" cy="2578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95" y="5659755"/>
            <a:ext cx="1001395" cy="697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185" y="5579745"/>
            <a:ext cx="1370330" cy="777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00" y="5579745"/>
            <a:ext cx="2237105" cy="899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rcRect l="14254" t="18500" r="2449" b="54810"/>
          <a:stretch>
            <a:fillRect/>
          </a:stretch>
        </p:blipFill>
        <p:spPr>
          <a:xfrm>
            <a:off x="8829675" y="5659755"/>
            <a:ext cx="1684655" cy="3435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rcRect l="8243" t="71571"/>
          <a:stretch>
            <a:fillRect/>
          </a:stretch>
        </p:blipFill>
        <p:spPr>
          <a:xfrm>
            <a:off x="8712835" y="5969000"/>
            <a:ext cx="1778000" cy="3505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STING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9175" y="1825625"/>
            <a:ext cx="93503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）父网格</a:t>
            </a:r>
            <a:r>
              <a:rPr lang="zh-CN" altLang="en-US"/>
              <a:t>计算：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根据上图的</a:t>
            </a:r>
            <a:r>
              <a:rPr lang="zh-CN" altLang="en-US"/>
              <a:t>子网格计算父网格参数：</a:t>
            </a:r>
            <a:endParaRPr lang="zh-CN" altLang="en-US"/>
          </a:p>
          <a:p>
            <a:r>
              <a:rPr lang="zh-CN" altLang="en-US"/>
              <a:t>n = 220，m = (20.1100)+(19.750+2160+20.510)/220=2260/220=20.27，</a:t>
            </a:r>
            <a:endParaRPr lang="zh-CN" altLang="en-US"/>
          </a:p>
          <a:p>
            <a:r>
              <a:rPr lang="zh-CN" altLang="en-US"/>
              <a:t>s = 2.37，min = 3.8，max = 40，dist = NORMAL</a:t>
            </a:r>
            <a:endParaRPr lang="zh-CN" altLang="en-US"/>
          </a:p>
          <a:p>
            <a:r>
              <a:rPr lang="zh-CN" altLang="en-US"/>
              <a:t>从最底层逐层计算上一层每个父单元格的统计信息，直到最顶层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5" y="2446655"/>
            <a:ext cx="3649980" cy="2209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STING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1400" y="1765935"/>
            <a:ext cx="6132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/>
              <a:t>如图,根据密度阈值标记稠密网格</a:t>
            </a:r>
            <a:endParaRPr lang="zh-CN" altLang="en-US"/>
          </a:p>
          <a:p>
            <a:r>
              <a:rPr lang="zh-CN" altLang="en-US"/>
              <a:t>高层的每个单元被划分为多个低一层的单元: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5" y="2561590"/>
            <a:ext cx="7778750" cy="3869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STING</a:t>
            </a: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算法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865" y="1998345"/>
            <a:ext cx="9250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STING查询算法步骤：</a:t>
            </a:r>
            <a:endParaRPr lang="zh-CN" altLang="en-US"/>
          </a:p>
          <a:p>
            <a:pPr algn="l"/>
            <a:r>
              <a:rPr lang="zh-CN" altLang="en-US"/>
              <a:t>　　（1） 从一个层次开始</a:t>
            </a:r>
            <a:endParaRPr lang="zh-CN" altLang="en-US"/>
          </a:p>
          <a:p>
            <a:pPr algn="l"/>
            <a:r>
              <a:rPr lang="zh-CN" altLang="en-US"/>
              <a:t>　　（2） 对于这一个层次的每个单元格，我们计算查询相关的属性值。</a:t>
            </a:r>
            <a:endParaRPr lang="zh-CN" altLang="en-US"/>
          </a:p>
          <a:p>
            <a:pPr algn="l"/>
            <a:r>
              <a:rPr lang="zh-CN" altLang="en-US"/>
              <a:t>　　（3） 从计算的属性值以及约束条件下，我们将每一个单元格标记成相关或者不相关。</a:t>
            </a:r>
            <a:r>
              <a:rPr lang="en-US" altLang="zh-CN"/>
              <a:t>	   </a:t>
            </a:r>
            <a:r>
              <a:rPr lang="zh-CN" altLang="en-US"/>
              <a:t>(不相关的单元格不再考虑，下一个较低层的处理就只检查剩余的相关单</a:t>
            </a:r>
            <a:r>
              <a:rPr lang="zh-CN" altLang="en-US"/>
              <a:t>元)</a:t>
            </a:r>
            <a:endParaRPr lang="zh-CN" altLang="en-US"/>
          </a:p>
          <a:p>
            <a:pPr algn="l"/>
            <a:r>
              <a:rPr lang="zh-CN" altLang="en-US"/>
              <a:t>　　（4） 如果这一层是底层，那么转（6），否则转（5）</a:t>
            </a:r>
            <a:endParaRPr lang="zh-CN" altLang="en-US"/>
          </a:p>
          <a:p>
            <a:pPr algn="l"/>
            <a:r>
              <a:rPr lang="zh-CN" altLang="en-US"/>
              <a:t>　　（5） 我们由层次结构转到下一层，依照步骤2进行</a:t>
            </a:r>
            <a:endParaRPr lang="zh-CN" altLang="en-US"/>
          </a:p>
          <a:p>
            <a:pPr algn="l"/>
            <a:r>
              <a:rPr lang="zh-CN" altLang="en-US"/>
              <a:t>　　（6） 查询结果得到满足，转到步骤8，否则（7）</a:t>
            </a:r>
            <a:endParaRPr lang="zh-CN" altLang="en-US"/>
          </a:p>
          <a:p>
            <a:pPr algn="l"/>
            <a:r>
              <a:rPr lang="zh-CN" altLang="en-US"/>
              <a:t>　　（7） 恢复数据到相关的单元格进一步处理以得到满意的结果，转到步骤（8）</a:t>
            </a:r>
            <a:endParaRPr lang="zh-CN" altLang="en-US"/>
          </a:p>
          <a:p>
            <a:pPr algn="l"/>
            <a:r>
              <a:rPr lang="zh-CN" altLang="en-US"/>
              <a:t>　　（8） 停止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/>
          <p:cNvCxnSpPr/>
          <p:nvPr>
            <p:custDataLst>
              <p:tags r:id="rId1"/>
            </p:custDataLst>
          </p:nvPr>
        </p:nvCxnSpPr>
        <p:spPr>
          <a:xfrm>
            <a:off x="2231122" y="2482308"/>
            <a:ext cx="0" cy="14193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/>
          <p:nvPr>
            <p:custDataLst>
              <p:tags r:id="rId2"/>
            </p:custDataLst>
          </p:nvPr>
        </p:nvSpPr>
        <p:spPr>
          <a:xfrm>
            <a:off x="2540035" y="1614373"/>
            <a:ext cx="7003083" cy="6331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起源</a:t>
            </a:r>
            <a:endParaRPr lang="zh-CN" altLang="en-US" sz="24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2537078" y="2417610"/>
            <a:ext cx="7003871" cy="1593653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聚类分析的早期研究始于60年前——K-means算法的出现，它最初在1955年由Steinhaus提出，随后Stuart Lloyd在1957年提出K-均值聚类算法。 这是一种用于推荐系统的早期技术，可以将用户分成不同的组别以便针对性的推荐，因此聚类分析被划分至应用阶段。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011045" y="636905"/>
            <a:ext cx="5167630" cy="977265"/>
          </a:xfrm>
          <a:prstGeom prst="rect">
            <a:avLst/>
          </a:prstGeom>
          <a:noFill/>
        </p:spPr>
        <p:txBody>
          <a:bodyPr wrap="square" lIns="0" rtlCol="0" anchor="ctr" anchorCtr="0">
            <a:normAutofit fontScale="80000"/>
          </a:bodyPr>
          <a:lstStyle/>
          <a:p>
            <a:pPr>
              <a:lnSpc>
                <a:spcPct val="120000"/>
              </a:lnSpc>
            </a:pPr>
            <a:r>
              <a:rPr lang="zh-CN" altLang="en-US" sz="48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聚类（</a:t>
            </a:r>
            <a:r>
              <a:rPr lang="en-US" altLang="zh-CN" sz="48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Clustering</a:t>
            </a:r>
            <a:r>
              <a:rPr lang="zh-CN" altLang="en-US" sz="48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）</a:t>
            </a:r>
            <a:endParaRPr lang="zh-CN" altLang="en-US" sz="4800" spc="60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Shape 22"/>
          <p:cNvSpPr/>
          <p:nvPr>
            <p:custDataLst>
              <p:tags r:id="rId5"/>
            </p:custDataLst>
          </p:nvPr>
        </p:nvSpPr>
        <p:spPr>
          <a:xfrm>
            <a:off x="2008948" y="1850920"/>
            <a:ext cx="447106" cy="447106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Shape 22"/>
          <p:cNvSpPr/>
          <p:nvPr>
            <p:custDataLst>
              <p:tags r:id="rId6"/>
            </p:custDataLst>
          </p:nvPr>
        </p:nvSpPr>
        <p:spPr>
          <a:xfrm>
            <a:off x="2010853" y="1846475"/>
            <a:ext cx="447106" cy="447106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>
          <a:xfrm>
            <a:off x="2149207" y="5044533"/>
            <a:ext cx="0" cy="14193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/>
          <p:cNvSpPr/>
          <p:nvPr>
            <p:custDataLst>
              <p:tags r:id="rId8"/>
            </p:custDataLst>
          </p:nvPr>
        </p:nvSpPr>
        <p:spPr>
          <a:xfrm>
            <a:off x="2458120" y="4176598"/>
            <a:ext cx="7003083" cy="6331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简介</a:t>
            </a:r>
            <a:endParaRPr lang="zh-CN" altLang="en-US" sz="24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2457068" y="4975390"/>
            <a:ext cx="7003871" cy="1593653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 lnSpcReduction="20000"/>
          </a:bodyPr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聚类的本质是对数据进行分类，将相异的数据尽可能地分开，而将相似的数据聚成一个类别（簇），使得同一类别的数据具有尽可能高的同质性（homogeneity），类别之间有尽可能高的异质性（heterogeneity），从而方便从数据中发现隐含的有用信息。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Shape 22"/>
          <p:cNvSpPr/>
          <p:nvPr>
            <p:custDataLst>
              <p:tags r:id="rId10"/>
            </p:custDataLst>
          </p:nvPr>
        </p:nvSpPr>
        <p:spPr>
          <a:xfrm>
            <a:off x="1928938" y="4408700"/>
            <a:ext cx="447106" cy="447106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888423" y="2845118"/>
            <a:ext cx="4414520" cy="1167765"/>
          </a:xfrm>
        </p:spPr>
        <p:txBody>
          <a:bodyPr>
            <a:normAutofit/>
          </a:bodyPr>
          <a:lstStyle/>
          <a:p>
            <a:r>
              <a:rPr lang="zh-CN" altLang="en-US"/>
              <a:t>应用场合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在搜索引擎中， 很多网民的查询的</a:t>
            </a: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意图是</a:t>
            </a: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比较类似的。</a:t>
            </a:r>
            <a:endParaRPr lang="zh-CN" altLang="en-US" sz="20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通过对这些查询进行聚类，可以更好的向用户进行推荐， 如果聚类过程实现自动化，则也有助于新话题的发现。</a:t>
            </a:r>
            <a:endParaRPr lang="zh-CN" altLang="en-US" sz="20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同时在用户常点击的</a:t>
            </a: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网络页面中，利用文本分类的特征提取算法进行词语的领域聚类，通过控制词频的影响，可以获取领域通用词和领域专类词。</a:t>
            </a:r>
            <a:endParaRPr lang="zh-CN" altLang="en-US" sz="20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一、搜索引擎查询聚类以进行流量推荐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defRPr/>
            </a:pP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图像分割广泛应用于医学、交通、军事等领域。它可以把图像分成若干个特定的、具有独特性质的区域，并提出感兴趣目标的技术和过程。它是由图像处理到图像分析的关键步骤。聚类算法可以</a:t>
            </a: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将图像空间中的像素用对应的特征空间点表示，根据它们在特征空间的聚集对特征空间进行分割，然后将它们映射回原图像空间，得到分割结果。</a:t>
            </a:r>
            <a:endParaRPr lang="zh-CN" altLang="en-US" sz="20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图像分割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聚类能根据用户的购买历史、兴趣或活动监控来对他们的类别做进一步细分。例如淘宝某类产品的购买用户、网易云上某种音乐的喜爱用户、美团上某种外卖的点餐用户等等。对客户进行分类有助于公司针对特定客户群制定特定的推荐广告</a:t>
            </a: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、改进方案</a:t>
            </a: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、活动等</a:t>
            </a:r>
            <a:r>
              <a:rPr lang="zh-CN" altLang="en-US" sz="2000" spc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000" spc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、客户分类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/>
          <a:p>
            <a:r>
              <a:rPr lang="zh-CN" altLang="en-US" sz="40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参考文献</a:t>
            </a:r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250" y="1927225"/>
            <a:ext cx="93529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《</a:t>
            </a:r>
            <a:r>
              <a:rPr lang="zh-CN" altLang="en-US"/>
              <a:t>机器学习》 周志华</a:t>
            </a:r>
            <a:r>
              <a:rPr lang="en-US" altLang="zh-CN"/>
              <a:t> 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聚类算法第一篇-概览(https://zhuanlan.zhihu.com/p/22452157)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集成聚类系列（一）：基础聚类算法简介(https://zhuanlan.zhihu.com/p/73713874)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聚类算法第三篇-密度聚类算法DBSCAN(https://zhuanlan.zhihu.com/p/23504573)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DBSCAN聚类原理(https://www.jianshu.com/p/e8dd62bec026)</a:t>
            </a:r>
            <a:endParaRPr lang="en-US" altLang="zh-CN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机器学习：基于网格的聚类算法(https://segmentfault.com/p/1210000009787953/read)</a:t>
            </a:r>
            <a:endParaRPr lang="en-US" altLang="zh-CN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聚类算法大盘点(https://liangyaorong.github.io/blog/2017/%E8%81%9A%E7%B1%BB%E7%AE%97%E6%B3%95%E5%A4%A7%E7%9B%98%E7%82%B9/#4.1)</a:t>
            </a:r>
            <a:endParaRPr lang="en-US" altLang="zh-CN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聚类算法应用场景实例十则(https://blog.csdn.net/GoodShot/article/details/73274172)</a:t>
            </a:r>
            <a:endParaRPr lang="en-US" altLang="zh-CN">
              <a:sym typeface="+mn-ea"/>
            </a:endParaRPr>
          </a:p>
          <a:p>
            <a:pPr marL="342900" indent="-342900">
              <a:buAutoNum type="arabicPeriod"/>
            </a:pPr>
            <a:endParaRPr lang="en-US" altLang="zh-CN">
              <a:sym typeface="+mn-ea"/>
            </a:endParaRPr>
          </a:p>
          <a:p>
            <a:pPr marL="342900" indent="-342900">
              <a:buAutoNum type="arabicPeriod"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6730982" y="2842895"/>
            <a:ext cx="4572036" cy="117221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结束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888423" y="2845118"/>
            <a:ext cx="4414520" cy="1167765"/>
          </a:xfrm>
        </p:spPr>
        <p:txBody>
          <a:bodyPr>
            <a:normAutofit/>
          </a:bodyPr>
          <a:lstStyle/>
          <a:p>
            <a:r>
              <a:rPr lang="zh-CN" altLang="en-US"/>
              <a:t>算法介绍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/>
          <p:cNvCxnSpPr/>
          <p:nvPr>
            <p:custDataLst>
              <p:tags r:id="rId1"/>
            </p:custDataLst>
          </p:nvPr>
        </p:nvCxnSpPr>
        <p:spPr>
          <a:xfrm>
            <a:off x="2247550" y="2532378"/>
            <a:ext cx="0" cy="1143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/>
          <p:nvPr>
            <p:custDataLst>
              <p:tags r:id="rId2"/>
            </p:custDataLst>
          </p:nvPr>
        </p:nvSpPr>
        <p:spPr>
          <a:xfrm>
            <a:off x="2496820" y="1873885"/>
            <a:ext cx="6493510" cy="5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 fontScale="9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原型聚类</a:t>
            </a:r>
            <a:r>
              <a:rPr lang="en-US" altLang="zh-CN" sz="2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(prototype-based clustering)</a:t>
            </a:r>
            <a:endParaRPr lang="en-US" altLang="zh-CN" sz="24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2493930" y="2480278"/>
            <a:ext cx="5640070" cy="1283335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算法先对原型进行初始化，然后对原型进行迭代更新。采用不同的原型表示、不同的求解方式，将产生不同的算法。典型的原型聚类算法为：</a:t>
            </a:r>
            <a:r>
              <a:rPr kumimoji="1" lang="en-US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k-means</a:t>
            </a: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算法等</a:t>
            </a: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7" name="Straight Connector 7"/>
          <p:cNvCxnSpPr/>
          <p:nvPr>
            <p:custDataLst>
              <p:tags r:id="rId4"/>
            </p:custDataLst>
          </p:nvPr>
        </p:nvCxnSpPr>
        <p:spPr>
          <a:xfrm>
            <a:off x="2247073" y="4945220"/>
            <a:ext cx="0" cy="1143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7"/>
          <p:cNvSpPr/>
          <p:nvPr>
            <p:custDataLst>
              <p:tags r:id="rId5"/>
            </p:custDataLst>
          </p:nvPr>
        </p:nvSpPr>
        <p:spPr>
          <a:xfrm>
            <a:off x="2496820" y="4262755"/>
            <a:ext cx="5640070" cy="5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 fontScale="9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密度聚类</a:t>
            </a:r>
            <a:r>
              <a:rPr lang="en-US" altLang="zh-CN" sz="2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(density-based methods)</a:t>
            </a:r>
            <a:endParaRPr lang="en-US" altLang="zh-CN" sz="24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6"/>
            </p:custDataLst>
          </p:nvPr>
        </p:nvSpPr>
        <p:spPr>
          <a:xfrm>
            <a:off x="2496311" y="4876447"/>
            <a:ext cx="5639435" cy="1283335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 fontScale="90000" lnSpcReduction="1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基于密度的聚类特点是不依赖于距离，而是依赖于密度，从而克服基于距离的算法只能发现“球形”聚簇的缺点。其核心思想在于只要一个区域中点的密度大于某个阈值，就把它加到与之相近的聚类中去。代表算法有：DBSCAN，OPTICS，DENCLUE，WaveCluster等</a:t>
            </a: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2022348" y="591887"/>
            <a:ext cx="4232910" cy="977265"/>
          </a:xfrm>
          <a:prstGeom prst="rect">
            <a:avLst/>
          </a:prstGeom>
          <a:noFill/>
        </p:spPr>
        <p:txBody>
          <a:bodyPr wrap="square" lIns="0" rtlCol="0" anchor="ctr" anchorCtr="0">
            <a:normAutofit fontScale="80000"/>
          </a:bodyPr>
          <a:lstStyle/>
          <a:p>
            <a:pPr>
              <a:lnSpc>
                <a:spcPct val="120000"/>
              </a:lnSpc>
            </a:pPr>
            <a:r>
              <a:rPr lang="zh-CN" altLang="en-US" sz="48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聚类算法的分类</a:t>
            </a:r>
            <a:endParaRPr lang="zh-CN" altLang="en-US" sz="4800" spc="60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Shape 22"/>
          <p:cNvSpPr/>
          <p:nvPr>
            <p:custDataLst>
              <p:tags r:id="rId8"/>
            </p:custDataLst>
          </p:nvPr>
        </p:nvSpPr>
        <p:spPr>
          <a:xfrm>
            <a:off x="2068638" y="2023934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Shape 22"/>
          <p:cNvSpPr/>
          <p:nvPr>
            <p:custDataLst>
              <p:tags r:id="rId9"/>
            </p:custDataLst>
          </p:nvPr>
        </p:nvSpPr>
        <p:spPr>
          <a:xfrm>
            <a:off x="2069591" y="4455317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/>
          <p:cNvCxnSpPr/>
          <p:nvPr>
            <p:custDataLst>
              <p:tags r:id="rId1"/>
            </p:custDataLst>
          </p:nvPr>
        </p:nvCxnSpPr>
        <p:spPr>
          <a:xfrm>
            <a:off x="2247550" y="2532378"/>
            <a:ext cx="0" cy="1143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/>
          <p:nvPr>
            <p:custDataLst>
              <p:tags r:id="rId2"/>
            </p:custDataLst>
          </p:nvPr>
        </p:nvSpPr>
        <p:spPr>
          <a:xfrm>
            <a:off x="2496185" y="1833245"/>
            <a:ext cx="5636895" cy="5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层次</a:t>
            </a:r>
            <a:r>
              <a:rPr lang="zh-CN" altLang="en-US" sz="2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聚类</a:t>
            </a:r>
            <a:r>
              <a:rPr lang="en-US" altLang="zh-CN" sz="2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(hierarchical methods)</a:t>
            </a:r>
            <a:endParaRPr lang="en-US" altLang="zh-CN" sz="24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2493645" y="2480310"/>
            <a:ext cx="5640070" cy="1483995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将给定的数据集进行逐层分解，直到满足某种条件为止。层次聚类试图在不同层次的数据集上进行划分，从而形成树形的聚类结构。数据集的划分可采用“自底向上”的聚合策略，也可采用“自顶向下”的分拆策略。代表算法有：</a:t>
            </a:r>
            <a:r>
              <a:rPr kumimoji="1" lang="en-US" altLang="zh-CN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AGNES</a:t>
            </a: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BIRCH，CURE，CHAMELEON等。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7" name="Straight Connector 7"/>
          <p:cNvCxnSpPr/>
          <p:nvPr>
            <p:custDataLst>
              <p:tags r:id="rId4"/>
            </p:custDataLst>
          </p:nvPr>
        </p:nvCxnSpPr>
        <p:spPr>
          <a:xfrm>
            <a:off x="2247073" y="4945220"/>
            <a:ext cx="0" cy="1143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7"/>
          <p:cNvSpPr/>
          <p:nvPr>
            <p:custDataLst>
              <p:tags r:id="rId5"/>
            </p:custDataLst>
          </p:nvPr>
        </p:nvSpPr>
        <p:spPr>
          <a:xfrm>
            <a:off x="2496820" y="4262755"/>
            <a:ext cx="5362575" cy="5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 fontScale="9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24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网格聚类（gird-based methods）</a:t>
            </a:r>
            <a:endParaRPr lang="en-US" altLang="zh-CN" sz="24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6"/>
            </p:custDataLst>
          </p:nvPr>
        </p:nvSpPr>
        <p:spPr>
          <a:xfrm>
            <a:off x="2496311" y="4876447"/>
            <a:ext cx="5639435" cy="1283335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将数据空间划分成有限个单元的网格结构，所有的处理都是以单个的单元为对象。这样做起来处理速度很快，因为这与数据点的个数无关，而只与单元个数有关。代表算法有：STING，CLIQUE，WaveCluster。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2022348" y="591887"/>
            <a:ext cx="4232910" cy="977265"/>
          </a:xfrm>
          <a:prstGeom prst="rect">
            <a:avLst/>
          </a:prstGeom>
          <a:noFill/>
        </p:spPr>
        <p:txBody>
          <a:bodyPr wrap="square" lIns="0" rtlCol="0" anchor="ctr" anchorCtr="0">
            <a:normAutofit fontScale="80000"/>
          </a:bodyPr>
          <a:lstStyle/>
          <a:p>
            <a:pPr>
              <a:lnSpc>
                <a:spcPct val="120000"/>
              </a:lnSpc>
            </a:pPr>
            <a:r>
              <a:rPr lang="zh-CN" altLang="en-US" sz="4800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聚类算法的分类</a:t>
            </a:r>
            <a:endParaRPr lang="zh-CN" altLang="en-US" sz="4800" spc="60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Shape 22"/>
          <p:cNvSpPr/>
          <p:nvPr>
            <p:custDataLst>
              <p:tags r:id="rId8"/>
            </p:custDataLst>
          </p:nvPr>
        </p:nvSpPr>
        <p:spPr>
          <a:xfrm>
            <a:off x="2068638" y="2023934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Shape 22"/>
          <p:cNvSpPr/>
          <p:nvPr>
            <p:custDataLst>
              <p:tags r:id="rId9"/>
            </p:custDataLst>
          </p:nvPr>
        </p:nvSpPr>
        <p:spPr>
          <a:xfrm>
            <a:off x="2069591" y="4455317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501775" y="2570480"/>
            <a:ext cx="9188450" cy="171640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 algn="ctr"/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原型聚类之</a:t>
            </a:r>
            <a:endParaRPr lang="zh-CN" altLang="en-US" sz="72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en-US" altLang="zh-CN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k-means</a:t>
            </a:r>
            <a:r>
              <a:rPr lang="zh-CN" altLang="en-US" sz="72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算法</a:t>
            </a:r>
            <a:endParaRPr lang="zh-CN" altLang="en-US" sz="72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33275"/>
            <a:ext cx="1620202" cy="13247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80000"/>
          </a:bodyPr>
          <a:lstStyle/>
          <a:p>
            <a:r>
              <a:rPr lang="en-US" altLang="zh-CN" sz="40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k-means</a:t>
            </a:r>
            <a:r>
              <a:rPr lang="zh-CN" altLang="en-US" sz="40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算法</a:t>
            </a:r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785" y="1788160"/>
            <a:ext cx="97999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给定样本集</a:t>
            </a:r>
            <a:r>
              <a:rPr lang="en-US" altLang="zh-CN"/>
              <a:t>                          </a:t>
            </a:r>
            <a:r>
              <a:rPr lang="zh-CN" altLang="en-US"/>
              <a:t>，</a:t>
            </a:r>
            <a:r>
              <a:rPr lang="en-US" altLang="zh-CN"/>
              <a:t>k-means</a:t>
            </a:r>
            <a:r>
              <a:rPr lang="zh-CN" altLang="en-US"/>
              <a:t>算法针对聚类所得簇进行划分</a:t>
            </a:r>
            <a:r>
              <a:rPr lang="en-US" altLang="zh-CN"/>
              <a:t>                            </a:t>
            </a:r>
            <a:r>
              <a:rPr lang="zh-CN" altLang="en-US"/>
              <a:t>最小化平方误差：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                            是簇</a:t>
            </a:r>
            <a:r>
              <a:rPr lang="en-US" altLang="zh-CN"/>
              <a:t>Ci</a:t>
            </a:r>
            <a:r>
              <a:rPr lang="zh-CN" altLang="en-US"/>
              <a:t>的均值向量。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</a:t>
            </a:r>
            <a:r>
              <a:rPr lang="zh-CN" altLang="en-US"/>
              <a:t>越小则簇内样本相似度越高。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5395" y="1812290"/>
          <a:ext cx="152527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206500" imgH="254000" progId="Equation.KSEE3">
                  <p:embed/>
                </p:oleObj>
              </mc:Choice>
              <mc:Fallback>
                <p:oleObj name="" r:id="rId2" imgW="12065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5395" y="1812290"/>
                        <a:ext cx="152527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44840" y="1846580"/>
          <a:ext cx="1595755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308100" imgH="254000" progId="Equation.KSEE3">
                  <p:embed/>
                </p:oleObj>
              </mc:Choice>
              <mc:Fallback>
                <p:oleObj name="" r:id="rId4" imgW="13081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4840" y="1846580"/>
                        <a:ext cx="1595755" cy="30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1080" y="2385060"/>
          <a:ext cx="252920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6" imgW="1257300" imgH="431800" progId="Equation.KSEE3">
                  <p:embed/>
                </p:oleObj>
              </mc:Choice>
              <mc:Fallback>
                <p:oleObj name="" r:id="rId6" imgW="12573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1080" y="2385060"/>
                        <a:ext cx="2529205" cy="86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4855" y="3313430"/>
          <a:ext cx="1602105" cy="60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8" imgW="1104900" imgH="419100" progId="Equation.KSEE3">
                  <p:embed/>
                </p:oleObj>
              </mc:Choice>
              <mc:Fallback>
                <p:oleObj name="" r:id="rId8" imgW="1104900" imgH="419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4855" y="3313430"/>
                        <a:ext cx="1602105" cy="60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6938645" y="1118870"/>
            <a:ext cx="3292475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80000"/>
          </a:bodyPr>
          <a:lstStyle/>
          <a:p>
            <a:r>
              <a:rPr lang="en-US" altLang="zh-CN" sz="40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k-means</a:t>
            </a:r>
            <a:r>
              <a:rPr lang="zh-CN" altLang="en-US" sz="40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算法</a:t>
            </a:r>
            <a:endParaRPr lang="zh-CN" altLang="en-US" sz="4000" spc="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47520" y="1986915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以西瓜数据集为例：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 descr="西瓜数据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2570480"/>
            <a:ext cx="7924800" cy="3724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6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THUMBS_INDEX" val="1、4、7、9、11、12、17、20、21、22、23、24、27、32、35、4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6"/>
</p:tagLst>
</file>

<file path=ppt/tags/tag141.xml><?xml version="1.0" encoding="utf-8"?>
<p:tagLst xmlns:p="http://schemas.openxmlformats.org/presentationml/2006/main">
  <p:tag name="KSO_WM_TEMPLATE_CATEGORY" val="custom"/>
  <p:tag name="KSO_WM_TEMPLATE_INDEX" val="20204536"/>
</p:tagLst>
</file>

<file path=ppt/tags/tag142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6_7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PART 01"/>
  <p:tag name="KSO_WM_UNIT_ISNUMDGMTITLE" val="0"/>
</p:tagLst>
</file>

<file path=ppt/tags/tag143.xml><?xml version="1.0" encoding="utf-8"?>
<p:tagLst xmlns:p="http://schemas.openxmlformats.org/presentationml/2006/main">
  <p:tag name="KSO_WM_SLIDE_ID" val="custom2020453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6"/>
  <p:tag name="KSO_WM_SLIDE_LAYOUT" val="a_b"/>
  <p:tag name="KSO_WM_SLIDE_LAYOUT_CNT" val="1_1"/>
</p:tagLst>
</file>

<file path=ppt/tags/tag144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36_2*l_h_i*1_1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536_2*l_h_a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</p:tagLst>
</file>

<file path=ppt/tags/tag146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6_2*l_h_f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147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36_2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目录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6_2*l_h_i*1_1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6_2*l_h_i*1_1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36_2*l_h_i*1_1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536_2*l_h_a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</p:tagLst>
</file>

<file path=ppt/tags/tag152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6_2*l_h_f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153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6_2*l_h_i*1_1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ID" val="custom20204536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36"/>
  <p:tag name="KSO_WM_SLIDE_LAYOUT" val="a_l"/>
  <p:tag name="KSO_WM_SLIDE_LAYOUT_CNT" val="1_1"/>
</p:tagLst>
</file>

<file path=ppt/tags/tag155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6_7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PART 01"/>
  <p:tag name="KSO_WM_UNIT_ISNUMDGMTITLE" val="0"/>
</p:tagLst>
</file>

<file path=ppt/tags/tag156.xml><?xml version="1.0" encoding="utf-8"?>
<p:tagLst xmlns:p="http://schemas.openxmlformats.org/presentationml/2006/main">
  <p:tag name="KSO_WM_SLIDE_ID" val="custom2020453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6"/>
  <p:tag name="KSO_WM_SLIDE_LAYOUT" val="a_b"/>
  <p:tag name="KSO_WM_SLIDE_LAYOUT_CNT" val="1_1"/>
</p:tagLst>
</file>

<file path=ppt/tags/tag157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36_2*l_h_i*1_1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536_2*l_h_a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</p:tagLst>
</file>

<file path=ppt/tags/tag159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6_2*l_h_f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36_2*l_h_i*1_2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536_2*l_h_a*1_2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</p:tagLst>
</file>

<file path=ppt/tags/tag162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36_2*l_h_f*1_2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163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36_2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目录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6_2*l_h_i*1_1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536_2*l_h_i*1_2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ID" val="custom20204536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36"/>
  <p:tag name="KSO_WM_SLIDE_LAYOUT" val="a_l"/>
  <p:tag name="KSO_WM_SLIDE_LAYOUT_CNT" val="1_1"/>
</p:tagLst>
</file>

<file path=ppt/tags/tag167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36_2*l_h_i*1_1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536_2*l_h_a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</p:tagLst>
</file>

<file path=ppt/tags/tag169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6_2*l_h_f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36_2*l_h_i*1_2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536_2*l_h_a*1_2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</p:tagLst>
</file>

<file path=ppt/tags/tag172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36_2*l_h_f*1_2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SUBTYPE" val="a"/>
</p:tagLst>
</file>

<file path=ppt/tags/tag173.xml><?xml version="1.0" encoding="utf-8"?>
<p:tagLst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36_2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目录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6_2*l_h_i*1_1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536_2*l_h_i*1_2_1"/>
  <p:tag name="KSO_WM_TEMPLATE_CATEGORY" val="custom"/>
  <p:tag name="KSO_WM_TEMPLATE_INDEX" val="20204536"/>
  <p:tag name="KSO_WM_UNIT_LAYERLEVEL" val="1_1_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ID" val="custom20204536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36"/>
  <p:tag name="KSO_WM_SLIDE_LAYOUT" val="a_l"/>
  <p:tag name="KSO_WM_SLIDE_LAYOUT_CNT" val="1_1"/>
</p:tagLst>
</file>

<file path=ppt/tags/tag177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536_14*i*1"/>
  <p:tag name="KSO_WM_TEMPLATE_CATEGORY" val="custom"/>
  <p:tag name="KSO_WM_TEMPLATE_INDEX" val="20204536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536_14*l_h_a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关键词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536_14*i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536_14*i*2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USESOURCEFORMAT_APPLY" val="1"/>
</p:tagLst>
</file>

<file path=ppt/tags/tag181.xml><?xml version="1.0" encoding="utf-8"?>
<p:tagLst xmlns:p="http://schemas.openxmlformats.org/presentationml/2006/main">
  <p:tag name="KSO_WM_SLIDE_ID" val="custom20204536_14"/>
  <p:tag name="KSO_WM_TEMPLATE_SUBCATEGORY" val="0"/>
  <p:tag name="KSO_WM_TEMPLATE_MASTER_TYPE" val="1"/>
  <p:tag name="KSO_WM_TEMPLATE_COLOR_TYPE" val="1"/>
  <p:tag name="KSO_WM_SLIDE_ITEM_CNT" val="1"/>
  <p:tag name="KSO_WM_SLIDE_INDEX" val="14"/>
  <p:tag name="KSO_WM_TAG_VERSION" val="1.0"/>
  <p:tag name="KSO_WM_BEAUTIFY_FLAG" val="#wm#"/>
  <p:tag name="KSO_WM_TEMPLATE_CATEGORY" val="custom"/>
  <p:tag name="KSO_WM_TEMPLATE_INDEX" val="20204536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182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184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186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188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192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536_14*i*1"/>
  <p:tag name="KSO_WM_TEMPLATE_CATEGORY" val="custom"/>
  <p:tag name="KSO_WM_TEMPLATE_INDEX" val="20204536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536_14*l_h_a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关键词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536_14*i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USESOURCEFORMAT_APPLY" val="1"/>
</p:tagLst>
</file>

<file path=ppt/tags/tag19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536_14*i*2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USESOURCEFORMAT_APPLY" val="1"/>
</p:tagLst>
</file>

<file path=ppt/tags/tag196.xml><?xml version="1.0" encoding="utf-8"?>
<p:tagLst xmlns:p="http://schemas.openxmlformats.org/presentationml/2006/main">
  <p:tag name="KSO_WM_SLIDE_ID" val="custom20204536_14"/>
  <p:tag name="KSO_WM_TEMPLATE_SUBCATEGORY" val="0"/>
  <p:tag name="KSO_WM_TEMPLATE_MASTER_TYPE" val="1"/>
  <p:tag name="KSO_WM_TEMPLATE_COLOR_TYPE" val="1"/>
  <p:tag name="KSO_WM_SLIDE_ITEM_CNT" val="1"/>
  <p:tag name="KSO_WM_SLIDE_INDEX" val="14"/>
  <p:tag name="KSO_WM_TAG_VERSION" val="1.0"/>
  <p:tag name="KSO_WM_BEAUTIFY_FLAG" val="#wm#"/>
  <p:tag name="KSO_WM_TEMPLATE_CATEGORY" val="custom"/>
  <p:tag name="KSO_WM_TEMPLATE_INDEX" val="20204536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197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199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01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03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05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536_14*i*1"/>
  <p:tag name="KSO_WM_TEMPLATE_CATEGORY" val="custom"/>
  <p:tag name="KSO_WM_TEMPLATE_INDEX" val="20204536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536_14*l_h_a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关键词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536_14*i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USESOURCEFORMAT_APPLY" val="1"/>
</p:tagLst>
</file>

<file path=ppt/tags/tag20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536_14*i*2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USESOURCEFORMAT_APPLY" val="1"/>
</p:tagLst>
</file>

<file path=ppt/tags/tag209.xml><?xml version="1.0" encoding="utf-8"?>
<p:tagLst xmlns:p="http://schemas.openxmlformats.org/presentationml/2006/main">
  <p:tag name="KSO_WM_SLIDE_ID" val="custom20204536_14"/>
  <p:tag name="KSO_WM_TEMPLATE_SUBCATEGORY" val="0"/>
  <p:tag name="KSO_WM_TEMPLATE_MASTER_TYPE" val="1"/>
  <p:tag name="KSO_WM_TEMPLATE_COLOR_TYPE" val="1"/>
  <p:tag name="KSO_WM_SLIDE_ITEM_CNT" val="1"/>
  <p:tag name="KSO_WM_SLIDE_INDEX" val="14"/>
  <p:tag name="KSO_WM_TAG_VERSION" val="1.0"/>
  <p:tag name="KSO_WM_BEAUTIFY_FLAG" val="#wm#"/>
  <p:tag name="KSO_WM_TEMPLATE_CATEGORY" val="custom"/>
  <p:tag name="KSO_WM_TEMPLATE_INDEX" val="20204536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12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14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16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18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536_14*i*1"/>
  <p:tag name="KSO_WM_TEMPLATE_CATEGORY" val="custom"/>
  <p:tag name="KSO_WM_TEMPLATE_INDEX" val="20204536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536_14*l_h_a*1_1_1"/>
  <p:tag name="KSO_WM_TEMPLATE_CATEGORY" val="custom"/>
  <p:tag name="KSO_WM_TEMPLATE_INDEX" val="20204536"/>
  <p:tag name="KSO_WM_UNIT_LAYERLEVEL" val="1_1_1"/>
  <p:tag name="KSO_WM_TAG_VERSION" val="1.0"/>
  <p:tag name="KSO_WM_BEAUTIFY_FLAG" val="#wm#"/>
  <p:tag name="KSO_WM_UNIT_PRESET_TEXT" val="关键词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536_14*i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USESOURCEFORMAT_APPLY" val="1"/>
</p:tagLst>
</file>

<file path=ppt/tags/tag22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536_14*i*2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USESOURCEFORMAT_APPLY" val="1"/>
</p:tagLst>
</file>

<file path=ppt/tags/tag224.xml><?xml version="1.0" encoding="utf-8"?>
<p:tagLst xmlns:p="http://schemas.openxmlformats.org/presentationml/2006/main">
  <p:tag name="KSO_WM_SLIDE_ID" val="custom20204536_14"/>
  <p:tag name="KSO_WM_TEMPLATE_SUBCATEGORY" val="0"/>
  <p:tag name="KSO_WM_TEMPLATE_MASTER_TYPE" val="1"/>
  <p:tag name="KSO_WM_TEMPLATE_COLOR_TYPE" val="1"/>
  <p:tag name="KSO_WM_SLIDE_ITEM_CNT" val="1"/>
  <p:tag name="KSO_WM_SLIDE_INDEX" val="14"/>
  <p:tag name="KSO_WM_TAG_VERSION" val="1.0"/>
  <p:tag name="KSO_WM_BEAUTIFY_FLAG" val="#wm#"/>
  <p:tag name="KSO_WM_TEMPLATE_CATEGORY" val="custom"/>
  <p:tag name="KSO_WM_TEMPLATE_INDEX" val="20204536"/>
  <p:tag name="KSO_WM_SLIDE_TYPE" val="text"/>
  <p:tag name="KSO_WM_SLIDE_SUBTYPE" val="diag"/>
  <p:tag name="KSO_WM_SLIDE_SIZE" val="723.5*43.55"/>
  <p:tag name="KSO_WM_SLIDE_POSITION" val="118.3*297.35"/>
  <p:tag name="KSO_WM_DIAGRAM_GROUP_CODE" val="l1-2"/>
  <p:tag name="KSO_WM_SLIDE_DIAGTYPE" val="l"/>
  <p:tag name="KSO_WM_SLIDE_LAYOUT" val="i_l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225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27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29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31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33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35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6_7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PART 01"/>
  <p:tag name="KSO_WM_UNIT_ISNUMDGMTITLE" val="0"/>
</p:tagLst>
</file>

<file path=ppt/tags/tag236.xml><?xml version="1.0" encoding="utf-8"?>
<p:tagLst xmlns:p="http://schemas.openxmlformats.org/presentationml/2006/main">
  <p:tag name="KSO_WM_SLIDE_ID" val="custom2020453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6"/>
  <p:tag name="KSO_WM_SLIDE_LAYOUT" val="a_b"/>
  <p:tag name="KSO_WM_SLIDE_LAYOUT_CNT" val="1_1"/>
</p:tagLst>
</file>

<file path=ppt/tags/tag2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6_8*i*1"/>
  <p:tag name="KSO_WM_TEMPLATE_CATEGORY" val="custom"/>
  <p:tag name="KSO_WM_TEMPLATE_INDEX" val="20204536"/>
  <p:tag name="KSO_WM_UNIT_BK_DARK_LIGHT" val="2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6_8*i*1"/>
  <p:tag name="KSO_WM_TEMPLATE_CATEGORY" val="custom"/>
  <p:tag name="KSO_WM_TEMPLATE_INDEX" val="20204536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6_8*i*2"/>
  <p:tag name="KSO_WM_TEMPLATE_CATEGORY" val="custom"/>
  <p:tag name="KSO_WM_TEMPLATE_INDEX" val="20204536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36_8*i*3"/>
  <p:tag name="KSO_WM_TEMPLATE_CATEGORY" val="custom"/>
  <p:tag name="KSO_WM_TEMPLATE_INDEX" val="20204536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36_8*f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SUBTYPE" val="a"/>
</p:tagLst>
</file>

<file path=ppt/tags/tag24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6_8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4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536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36"/>
  <p:tag name="KSO_WM_SLIDE_LAYOUT" val="a_f_i"/>
  <p:tag name="KSO_WM_SLIDE_LAYOUT_CNT" val="1_1_1"/>
</p:tagLst>
</file>

<file path=ppt/tags/tag24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6_8*i*1"/>
  <p:tag name="KSO_WM_TEMPLATE_CATEGORY" val="custom"/>
  <p:tag name="KSO_WM_TEMPLATE_INDEX" val="20204536"/>
  <p:tag name="KSO_WM_UNIT_BK_DARK_LIGHT" val="2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6_8*i*1"/>
  <p:tag name="KSO_WM_TEMPLATE_CATEGORY" val="custom"/>
  <p:tag name="KSO_WM_TEMPLATE_INDEX" val="20204536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6_8*i*2"/>
  <p:tag name="KSO_WM_TEMPLATE_CATEGORY" val="custom"/>
  <p:tag name="KSO_WM_TEMPLATE_INDEX" val="20204536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36_8*i*3"/>
  <p:tag name="KSO_WM_TEMPLATE_CATEGORY" val="custom"/>
  <p:tag name="KSO_WM_TEMPLATE_INDEX" val="20204536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36_8*f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SUBTYPE" val="a"/>
</p:tagLst>
</file>

<file path=ppt/tags/tag24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6_8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536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36"/>
  <p:tag name="KSO_WM_SLIDE_LAYOUT" val="a_f_i"/>
  <p:tag name="KSO_WM_SLIDE_LAYOUT_CNT" val="1_1_1"/>
</p:tagLst>
</file>

<file path=ppt/tags/tag25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6_8*i*1"/>
  <p:tag name="KSO_WM_TEMPLATE_CATEGORY" val="custom"/>
  <p:tag name="KSO_WM_TEMPLATE_INDEX" val="20204536"/>
  <p:tag name="KSO_WM_UNIT_BK_DARK_LIGHT" val="2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6_8*i*1"/>
  <p:tag name="KSO_WM_TEMPLATE_CATEGORY" val="custom"/>
  <p:tag name="KSO_WM_TEMPLATE_INDEX" val="20204536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6_8*i*2"/>
  <p:tag name="KSO_WM_TEMPLATE_CATEGORY" val="custom"/>
  <p:tag name="KSO_WM_TEMPLATE_INDEX" val="20204536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36_8*i*3"/>
  <p:tag name="KSO_WM_TEMPLATE_CATEGORY" val="custom"/>
  <p:tag name="KSO_WM_TEMPLATE_INDEX" val="20204536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36_8*f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SUBTYPE" val="a"/>
</p:tagLst>
</file>

<file path=ppt/tags/tag25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6_8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57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536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36"/>
  <p:tag name="KSO_WM_SLIDE_LAYOUT" val="a_f_i"/>
  <p:tag name="KSO_WM_SLIDE_LAYOUT_CNT" val="1_1_1"/>
</p:tagLst>
</file>

<file path=ppt/tags/tag258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99"/>
  <p:tag name="KSO_WM_UNIT_ID" val="custom20204599_2*a*1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TEMPLATE_THUMBS_INDEX" val="1、2、3、4、5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36"/>
  <p:tag name="KSO_WM_SLIDE_ID" val="custom20204599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6_40*a*1"/>
  <p:tag name="KSO_WM_TEMPLATE_CATEGORY" val="custom"/>
  <p:tag name="KSO_WM_TEMPLATE_INDEX" val="20204536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261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40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536"/>
  <p:tag name="KSO_WM_SLIDE_ID" val="custom20204536_4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30">
      <a:dk1>
        <a:srgbClr val="000000"/>
      </a:dk1>
      <a:lt1>
        <a:srgbClr val="FFFFFF"/>
      </a:lt1>
      <a:dk2>
        <a:srgbClr val="E6EAEE"/>
      </a:dk2>
      <a:lt2>
        <a:srgbClr val="FBFCFC"/>
      </a:lt2>
      <a:accent1>
        <a:srgbClr val="0F67AF"/>
      </a:accent1>
      <a:accent2>
        <a:srgbClr val="284AA8"/>
      </a:accent2>
      <a:accent3>
        <a:srgbClr val="4F4492"/>
      </a:accent3>
      <a:accent4>
        <a:srgbClr val="793791"/>
      </a:accent4>
      <a:accent5>
        <a:srgbClr val="9C247F"/>
      </a:accent5>
      <a:accent6>
        <a:srgbClr val="CD117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3914</Words>
  <Application>WPS 演示</Application>
  <PresentationFormat>宽屏</PresentationFormat>
  <Paragraphs>293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Segoe UI</vt:lpstr>
      <vt:lpstr>Helvetica Light</vt:lpstr>
      <vt:lpstr>Aller Light</vt:lpstr>
      <vt:lpstr>Segoe Print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PART 01</vt:lpstr>
      <vt:lpstr>PowerPoint 演示文稿</vt:lpstr>
      <vt:lpstr>背景介绍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背景介绍</vt:lpstr>
      <vt:lpstr>PowerPoint 演示文稿</vt:lpstr>
      <vt:lpstr>PowerPoint 演示文稿</vt:lpstr>
      <vt:lpstr>PowerPoint 演示文稿</vt:lpstr>
      <vt:lpstr>PowerPoint 演示文稿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微言、精义</cp:lastModifiedBy>
  <cp:revision>25</cp:revision>
  <dcterms:created xsi:type="dcterms:W3CDTF">2020-05-25T05:51:00Z</dcterms:created>
  <dcterms:modified xsi:type="dcterms:W3CDTF">2020-05-25T09:08:50Z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