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350" r:id="rId3"/>
    <p:sldId id="351" r:id="rId4"/>
    <p:sldId id="352" r:id="rId5"/>
    <p:sldId id="353" r:id="rId6"/>
    <p:sldId id="354" r:id="rId7"/>
    <p:sldId id="355" r:id="rId8"/>
    <p:sldId id="356" r:id="rId9"/>
    <p:sldId id="423"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1" r:id="rId44"/>
    <p:sldId id="392" r:id="rId45"/>
    <p:sldId id="393"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 id="418" r:id="rId71"/>
    <p:sldId id="419" r:id="rId72"/>
    <p:sldId id="420" r:id="rId73"/>
    <p:sldId id="421" r:id="rId74"/>
    <p:sldId id="422"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128" d="100"/>
          <a:sy n="128" d="100"/>
        </p:scale>
        <p:origin x="1464" y="114"/>
      </p:cViewPr>
      <p:guideLst>
        <p:guide orient="horz" pos="216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69848" y="75329"/>
            <a:ext cx="10058400" cy="1056785"/>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069848" y="1193074"/>
            <a:ext cx="10058400" cy="4979126"/>
          </a:xfrm>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FCC3473-B232-4B69-ACE8-5CAEBA6CA59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AF81D95-C901-4B41-903D-FBA729B8C2E3}" type="datetime1">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chemeClr val="tx1"/>
                </a:solidFill>
                <a:latin typeface="隶书" panose="02010509060101010101" pitchFamily="49" charset="-122"/>
                <a:ea typeface="隶书" panose="02010509060101010101" pitchFamily="49" charset="-122"/>
              </a:rPr>
              <a:t>第七章 关系数据库设计</a:t>
            </a:r>
            <a:r>
              <a:rPr lang="en-US" altLang="zh-CN" sz="6600" dirty="0">
                <a:solidFill>
                  <a:schemeClr val="tx1"/>
                </a:solidFill>
                <a:latin typeface="隶书" panose="02010509060101010101" pitchFamily="49" charset="-122"/>
                <a:ea typeface="隶书" panose="02010509060101010101" pitchFamily="49" charset="-122"/>
              </a:rPr>
              <a:t>2</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）一个</a:t>
            </a:r>
            <a:r>
              <a:rPr lang="en-US" altLang="zh-CN" dirty="0"/>
              <a:t>1:n</a:t>
            </a:r>
            <a:r>
              <a:rPr lang="zh-CN" altLang="en-US" dirty="0"/>
              <a:t>联系可以转换为一个独立的关系模式，也可以与</a:t>
            </a:r>
            <a:r>
              <a:rPr lang="en-US" altLang="zh-CN" dirty="0"/>
              <a:t>n</a:t>
            </a:r>
            <a:r>
              <a:rPr lang="zh-CN" altLang="en-US" dirty="0"/>
              <a:t>端对应的关系模式合并。</a:t>
            </a:r>
            <a:endParaRPr lang="zh-CN" altLang="en-US" dirty="0"/>
          </a:p>
          <a:p>
            <a:pPr lvl="1"/>
            <a:r>
              <a:rPr lang="zh-CN" altLang="en-US" dirty="0"/>
              <a:t>①转换为一个独立的关系模式</a:t>
            </a:r>
            <a:endParaRPr lang="zh-CN" altLang="en-US" dirty="0"/>
          </a:p>
          <a:p>
            <a:pPr lvl="1"/>
            <a:r>
              <a:rPr lang="zh-CN" altLang="en-US" dirty="0"/>
              <a:t>关系的属性：与该联系相连的各实体的码以及联系本身的属性</a:t>
            </a:r>
            <a:endParaRPr lang="zh-CN" altLang="en-US" dirty="0"/>
          </a:p>
          <a:p>
            <a:pPr lvl="1"/>
            <a:r>
              <a:rPr lang="zh-CN" altLang="en-US" dirty="0"/>
              <a:t>关系的码：</a:t>
            </a:r>
            <a:r>
              <a:rPr lang="en-US" altLang="zh-CN" dirty="0"/>
              <a:t>n</a:t>
            </a:r>
            <a:r>
              <a:rPr lang="zh-CN" altLang="en-US" dirty="0"/>
              <a:t>端实体的码</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3695" y="3443895"/>
            <a:ext cx="1404666" cy="2789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）一个</a:t>
            </a:r>
            <a:r>
              <a:rPr lang="en-US" altLang="zh-CN" dirty="0"/>
              <a:t>1:n</a:t>
            </a:r>
            <a:r>
              <a:rPr lang="zh-CN" altLang="en-US" dirty="0"/>
              <a:t>联系的转换（续）</a:t>
            </a:r>
            <a:endParaRPr lang="zh-CN" altLang="en-US" dirty="0"/>
          </a:p>
          <a:p>
            <a:pPr lvl="1"/>
            <a:r>
              <a:rPr lang="zh-CN" altLang="en-US" dirty="0"/>
              <a:t>②与</a:t>
            </a:r>
            <a:r>
              <a:rPr lang="en-US" altLang="zh-CN" dirty="0"/>
              <a:t>n</a:t>
            </a:r>
            <a:r>
              <a:rPr lang="zh-CN" altLang="en-US" dirty="0"/>
              <a:t>端对应的关系模式合并</a:t>
            </a:r>
            <a:endParaRPr lang="zh-CN" altLang="en-US" dirty="0"/>
          </a:p>
          <a:p>
            <a:pPr lvl="1"/>
            <a:r>
              <a:rPr lang="zh-CN" altLang="en-US" dirty="0"/>
              <a:t>合并后关系的属性：在</a:t>
            </a:r>
            <a:r>
              <a:rPr lang="en-US" altLang="zh-CN" dirty="0"/>
              <a:t>n</a:t>
            </a:r>
            <a:r>
              <a:rPr lang="zh-CN" altLang="en-US" dirty="0"/>
              <a:t>端关系中加入</a:t>
            </a:r>
            <a:r>
              <a:rPr lang="en-US" altLang="zh-CN" dirty="0"/>
              <a:t>1</a:t>
            </a:r>
            <a:r>
              <a:rPr lang="zh-CN" altLang="en-US" dirty="0"/>
              <a:t>端关系的码和联系本身的属性</a:t>
            </a:r>
            <a:endParaRPr lang="zh-CN" altLang="en-US" dirty="0"/>
          </a:p>
          <a:p>
            <a:pPr lvl="1"/>
            <a:r>
              <a:rPr lang="zh-CN" altLang="en-US" dirty="0"/>
              <a:t>合并后关系的码：不变</a:t>
            </a:r>
            <a:endParaRPr lang="zh-CN" altLang="en-US" dirty="0"/>
          </a:p>
          <a:p>
            <a:pPr lvl="1"/>
            <a:r>
              <a:rPr lang="zh-CN" altLang="en-US" dirty="0"/>
              <a:t>可以减少系统中的关系个数，一般情况下更倾向于采用这种方法</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0488" y="4224348"/>
            <a:ext cx="5034347" cy="241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5"/>
          <p:cNvSpPr>
            <a:spLocks noChangeArrowheads="1"/>
          </p:cNvSpPr>
          <p:nvPr/>
        </p:nvSpPr>
        <p:spPr bwMode="auto">
          <a:xfrm>
            <a:off x="5575944" y="4752769"/>
            <a:ext cx="922354" cy="557479"/>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）一个</a:t>
            </a:r>
            <a:r>
              <a:rPr lang="en-US" altLang="zh-CN" dirty="0"/>
              <a:t>m:n</a:t>
            </a:r>
            <a:r>
              <a:rPr lang="zh-CN" altLang="en-US" dirty="0"/>
              <a:t>联系转换为一个关系模式</a:t>
            </a:r>
            <a:endParaRPr lang="zh-CN" altLang="en-US" dirty="0"/>
          </a:p>
          <a:p>
            <a:pPr lvl="1"/>
            <a:r>
              <a:rPr lang="zh-CN" altLang="en-US" dirty="0"/>
              <a:t>转换为一个独立的关系模式</a:t>
            </a:r>
            <a:endParaRPr lang="zh-CN" altLang="en-US" dirty="0"/>
          </a:p>
          <a:p>
            <a:pPr lvl="1"/>
            <a:r>
              <a:rPr lang="zh-CN" altLang="en-US" dirty="0"/>
              <a:t>关系的属性：与该联系相连的各实体的码以及联系本身的属性</a:t>
            </a:r>
            <a:endParaRPr lang="zh-CN" altLang="en-US" dirty="0"/>
          </a:p>
          <a:p>
            <a:pPr lvl="1"/>
            <a:r>
              <a:rPr lang="zh-CN" altLang="en-US" dirty="0"/>
              <a:t>关系的码：各实体码的组合</a:t>
            </a:r>
            <a:endParaRPr lang="zh-CN" altLang="en-US" dirty="0"/>
          </a:p>
          <a:p>
            <a:pPr lvl="1"/>
            <a:r>
              <a:rPr lang="en-US" altLang="zh-CN" dirty="0"/>
              <a:t>[</a:t>
            </a:r>
            <a:r>
              <a:rPr lang="zh-CN" altLang="en-US" dirty="0"/>
              <a:t>例</a:t>
            </a:r>
            <a:r>
              <a:rPr lang="en-US" altLang="zh-CN" dirty="0"/>
              <a:t>]“</a:t>
            </a:r>
            <a:r>
              <a:rPr lang="zh-CN" altLang="en-US" dirty="0"/>
              <a:t>选修”联系是一个</a:t>
            </a:r>
            <a:r>
              <a:rPr lang="en-US" altLang="zh-CN" dirty="0"/>
              <a:t>m:n</a:t>
            </a:r>
            <a:r>
              <a:rPr lang="zh-CN" altLang="en-US" dirty="0"/>
              <a:t>联系，可以将它转换为如下关系模式，其中学号与课程号为关系的组合码：</a:t>
            </a:r>
            <a:endParaRPr lang="zh-CN" altLang="en-US" dirty="0"/>
          </a:p>
          <a:p>
            <a:pPr lvl="1"/>
            <a:r>
              <a:rPr lang="zh-CN" altLang="en-US" dirty="0"/>
              <a:t>选修（学号，课程号，成绩）</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）三个或三个以上实体间的一个多元联系转换为一个关系模式。</a:t>
            </a:r>
            <a:endParaRPr lang="zh-CN" altLang="en-US" dirty="0"/>
          </a:p>
          <a:p>
            <a:pPr lvl="1"/>
            <a:r>
              <a:rPr lang="zh-CN" altLang="en-US" dirty="0"/>
              <a:t>转换为一个独立的关系模式</a:t>
            </a:r>
            <a:endParaRPr lang="zh-CN" altLang="en-US" dirty="0"/>
          </a:p>
          <a:p>
            <a:pPr lvl="1"/>
            <a:r>
              <a:rPr lang="zh-CN" altLang="en-US" dirty="0"/>
              <a:t>关系的属性：与该多元联系相连的各实体的码以及联系本身的属性</a:t>
            </a:r>
            <a:endParaRPr lang="zh-CN" altLang="en-US" dirty="0"/>
          </a:p>
          <a:p>
            <a:pPr lvl="1"/>
            <a:r>
              <a:rPr lang="zh-CN" altLang="en-US" dirty="0"/>
              <a:t>关系的码：各实体码的组合</a:t>
            </a:r>
            <a:endParaRPr lang="zh-CN" altLang="en-US" dirty="0"/>
          </a:p>
          <a:p>
            <a:pPr lvl="1"/>
            <a:r>
              <a:rPr lang="zh-CN" altLang="en-US" dirty="0"/>
              <a:t>例：课程、教师、教材</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5</a:t>
            </a:r>
            <a:r>
              <a:rPr lang="zh-CN" altLang="en-US" dirty="0"/>
              <a:t>）具有相同码的关系模式可合并</a:t>
            </a:r>
            <a:endParaRPr lang="zh-CN" altLang="en-US" dirty="0"/>
          </a:p>
          <a:p>
            <a:pPr lvl="1"/>
            <a:r>
              <a:rPr lang="zh-CN" altLang="en-US" dirty="0"/>
              <a:t>目的：减少系统中的关系个数</a:t>
            </a:r>
            <a:endParaRPr lang="zh-CN" altLang="en-US" dirty="0"/>
          </a:p>
          <a:p>
            <a:pPr lvl="1"/>
            <a:r>
              <a:rPr lang="zh-CN" altLang="en-US" dirty="0"/>
              <a:t>合并方法：</a:t>
            </a:r>
            <a:endParaRPr lang="zh-CN" altLang="en-US" dirty="0"/>
          </a:p>
          <a:p>
            <a:pPr lvl="2"/>
            <a:r>
              <a:rPr lang="zh-CN" altLang="en-US" dirty="0"/>
              <a:t>将其中一个关系模式的全部属性加入到另一个关系模式中</a:t>
            </a:r>
            <a:endParaRPr lang="zh-CN" altLang="en-US" dirty="0"/>
          </a:p>
          <a:p>
            <a:pPr lvl="2"/>
            <a:r>
              <a:rPr lang="zh-CN" altLang="en-US" dirty="0"/>
              <a:t>然后去掉其中的同义属性（可能同名也可能不同名）</a:t>
            </a:r>
            <a:endParaRPr lang="zh-CN" altLang="en-US" dirty="0"/>
          </a:p>
          <a:p>
            <a:pPr lvl="2"/>
            <a:r>
              <a:rPr lang="zh-CN" altLang="en-US" dirty="0"/>
              <a:t>适当调整属性的次序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0058400" cy="4979126"/>
          </a:xfrm>
        </p:spPr>
        <p:txBody>
          <a:bodyPr/>
          <a:lstStyle/>
          <a:p>
            <a:r>
              <a:rPr lang="zh-CN" altLang="en-US" dirty="0"/>
              <a:t>部门（</a:t>
            </a:r>
            <a:r>
              <a:rPr lang="zh-CN" altLang="en-US" u="sng" dirty="0"/>
              <a:t>部门号</a:t>
            </a:r>
            <a:r>
              <a:rPr lang="zh-CN" altLang="en-US" dirty="0"/>
              <a:t>，部门名，</a:t>
            </a:r>
            <a:r>
              <a:rPr lang="zh-CN" altLang="en-US" dirty="0">
                <a:solidFill>
                  <a:srgbClr val="FF0000"/>
                </a:solidFill>
              </a:rPr>
              <a:t>经理的职工号</a:t>
            </a:r>
            <a:r>
              <a:rPr lang="zh-CN" altLang="en-US" dirty="0"/>
              <a:t>，</a:t>
            </a:r>
            <a:r>
              <a:rPr lang="en-US" altLang="zh-CN" dirty="0"/>
              <a:t>…</a:t>
            </a:r>
            <a:r>
              <a:rPr lang="zh-CN" altLang="en-US" dirty="0"/>
              <a:t>）</a:t>
            </a:r>
            <a:endParaRPr lang="zh-CN" altLang="en-US" dirty="0"/>
          </a:p>
          <a:p>
            <a:r>
              <a:rPr lang="zh-CN" altLang="en-US" dirty="0"/>
              <a:t>职工（</a:t>
            </a:r>
            <a:r>
              <a:rPr lang="zh-CN" altLang="en-US" u="sng" dirty="0"/>
              <a:t>职工号</a:t>
            </a:r>
            <a:r>
              <a:rPr lang="zh-CN" altLang="en-US" dirty="0"/>
              <a:t>、</a:t>
            </a:r>
            <a:r>
              <a:rPr lang="zh-CN" altLang="en-US" dirty="0">
                <a:solidFill>
                  <a:srgbClr val="FF0000"/>
                </a:solidFill>
              </a:rPr>
              <a:t>部门号</a:t>
            </a:r>
            <a:r>
              <a:rPr lang="zh-CN" altLang="en-US" dirty="0"/>
              <a:t>，职工名，职务，</a:t>
            </a:r>
            <a:r>
              <a:rPr lang="en-US" altLang="zh-CN" dirty="0"/>
              <a:t>…</a:t>
            </a:r>
            <a:r>
              <a:rPr lang="zh-CN" altLang="en-US" dirty="0"/>
              <a:t>）</a:t>
            </a:r>
            <a:endParaRPr lang="zh-CN" altLang="en-US" dirty="0"/>
          </a:p>
          <a:p>
            <a:r>
              <a:rPr lang="zh-CN" altLang="en-US" dirty="0"/>
              <a:t>产品（</a:t>
            </a:r>
            <a:r>
              <a:rPr lang="zh-CN" altLang="en-US" u="sng" dirty="0"/>
              <a:t>产品号</a:t>
            </a:r>
            <a:r>
              <a:rPr lang="zh-CN" altLang="en-US" dirty="0"/>
              <a:t>，产品名，</a:t>
            </a:r>
            <a:r>
              <a:rPr lang="zh-CN" altLang="en-US" dirty="0">
                <a:solidFill>
                  <a:srgbClr val="FF0000"/>
                </a:solidFill>
              </a:rPr>
              <a:t>产品组长的职工号</a:t>
            </a:r>
            <a:r>
              <a:rPr lang="zh-CN" altLang="en-US" dirty="0"/>
              <a:t>，</a:t>
            </a:r>
            <a:r>
              <a:rPr lang="en-US" altLang="zh-CN" dirty="0"/>
              <a:t>…</a:t>
            </a:r>
            <a:r>
              <a:rPr lang="zh-CN" altLang="en-US" dirty="0"/>
              <a:t>）</a:t>
            </a:r>
            <a:endParaRPr lang="zh-CN" altLang="en-US" dirty="0"/>
          </a:p>
          <a:p>
            <a:r>
              <a:rPr lang="zh-CN" altLang="en-US" dirty="0"/>
              <a:t>供应商（</a:t>
            </a:r>
            <a:r>
              <a:rPr lang="zh-CN" altLang="en-US" u="sng" dirty="0"/>
              <a:t>供应商号</a:t>
            </a:r>
            <a:r>
              <a:rPr lang="zh-CN" altLang="en-US" dirty="0"/>
              <a:t>，姓名，</a:t>
            </a:r>
            <a:r>
              <a:rPr lang="en-US" altLang="zh-CN" dirty="0"/>
              <a:t>…</a:t>
            </a:r>
            <a:r>
              <a:rPr lang="zh-CN" altLang="en-US" dirty="0"/>
              <a:t>）</a:t>
            </a:r>
            <a:endParaRPr lang="zh-CN" altLang="en-US" dirty="0"/>
          </a:p>
          <a:p>
            <a:r>
              <a:rPr lang="zh-CN" altLang="en-US" dirty="0"/>
              <a:t>零件（</a:t>
            </a:r>
            <a:r>
              <a:rPr lang="zh-CN" altLang="en-US" u="sng" dirty="0"/>
              <a:t>零件号</a:t>
            </a:r>
            <a:r>
              <a:rPr lang="zh-CN" altLang="en-US" dirty="0"/>
              <a:t>，零件名，</a:t>
            </a:r>
            <a:r>
              <a:rPr lang="en-US" altLang="zh-CN" dirty="0"/>
              <a:t>…</a:t>
            </a:r>
            <a:r>
              <a:rPr lang="zh-CN" altLang="en-US" dirty="0"/>
              <a:t>）</a:t>
            </a:r>
            <a:endParaRPr lang="zh-CN" altLang="en-US" dirty="0"/>
          </a:p>
          <a:p>
            <a:r>
              <a:rPr lang="zh-CN" altLang="en-US" dirty="0"/>
              <a:t>职工工作（</a:t>
            </a:r>
            <a:r>
              <a:rPr lang="zh-CN" altLang="en-US" u="sng" dirty="0">
                <a:solidFill>
                  <a:srgbClr val="FF0000"/>
                </a:solidFill>
              </a:rPr>
              <a:t>职工号，产品号</a:t>
            </a:r>
            <a:r>
              <a:rPr lang="zh-CN" altLang="en-US" dirty="0"/>
              <a:t>，工作天数，</a:t>
            </a:r>
            <a:r>
              <a:rPr lang="en-US" altLang="zh-CN" dirty="0"/>
              <a:t>…</a:t>
            </a:r>
            <a:r>
              <a:rPr lang="zh-CN" altLang="en-US" dirty="0"/>
              <a:t>）</a:t>
            </a:r>
            <a:endParaRPr lang="zh-CN" altLang="en-US" dirty="0"/>
          </a:p>
          <a:p>
            <a:r>
              <a:rPr lang="zh-CN" altLang="en-US" dirty="0"/>
              <a:t>供应（</a:t>
            </a:r>
            <a:r>
              <a:rPr lang="zh-CN" altLang="en-US" u="sng" dirty="0">
                <a:solidFill>
                  <a:srgbClr val="FF0000"/>
                </a:solidFill>
              </a:rPr>
              <a:t>产品号，供应商号，零件号</a:t>
            </a:r>
            <a:r>
              <a:rPr lang="zh-CN" altLang="en-US" dirty="0"/>
              <a:t>，供应量）</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31308" y="4237609"/>
            <a:ext cx="68199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7.4  </a:t>
            </a:r>
            <a:r>
              <a:rPr lang="zh-CN" altLang="en-US" dirty="0">
                <a:ea typeface="宋体" panose="02010600030101010101" pitchFamily="2" charset="-122"/>
              </a:rPr>
              <a:t>逻辑结构设计</a:t>
            </a:r>
            <a:endParaRPr lang="zh-CN" altLang="en-US" dirty="0"/>
          </a:p>
        </p:txBody>
      </p:sp>
      <p:sp>
        <p:nvSpPr>
          <p:cNvPr id="3" name="内容占位符 2"/>
          <p:cNvSpPr>
            <a:spLocks noGrp="1"/>
          </p:cNvSpPr>
          <p:nvPr>
            <p:ph idx="1"/>
          </p:nvPr>
        </p:nvSpPr>
        <p:spPr/>
        <p:txBody>
          <a:bodyPr/>
          <a:lstStyle/>
          <a:p>
            <a:r>
              <a:rPr lang="en-US" altLang="zh-CN" dirty="0"/>
              <a:t>7.4.1  E-R</a:t>
            </a:r>
            <a:r>
              <a:rPr lang="zh-CN" altLang="en-US" dirty="0"/>
              <a:t>图向关系模型的转换</a:t>
            </a:r>
            <a:endParaRPr lang="zh-CN" altLang="en-US" dirty="0"/>
          </a:p>
          <a:p>
            <a:r>
              <a:rPr lang="en-US" altLang="zh-CN" dirty="0">
                <a:solidFill>
                  <a:srgbClr val="FF0000"/>
                </a:solidFill>
              </a:rPr>
              <a:t>7.4.2 </a:t>
            </a:r>
            <a:r>
              <a:rPr lang="zh-CN" altLang="en-US" dirty="0">
                <a:solidFill>
                  <a:srgbClr val="FF0000"/>
                </a:solidFill>
              </a:rPr>
              <a:t>数据模型的优化</a:t>
            </a:r>
            <a:endParaRPr lang="zh-CN" altLang="en-US" dirty="0">
              <a:solidFill>
                <a:srgbClr val="FF0000"/>
              </a:solidFill>
            </a:endParaRPr>
          </a:p>
          <a:p>
            <a:r>
              <a:rPr lang="en-US" altLang="zh-CN" dirty="0"/>
              <a:t>7.4.3 </a:t>
            </a:r>
            <a:r>
              <a:rPr lang="zh-CN" altLang="en-US" dirty="0"/>
              <a:t>设计用户子模式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7.4.2  </a:t>
            </a:r>
            <a:r>
              <a:rPr lang="zh-CN" altLang="en-US" dirty="0">
                <a:ea typeface="宋体" panose="02010600030101010101" pitchFamily="2" charset="-122"/>
              </a:rPr>
              <a:t>数据模型的优化</a:t>
            </a:r>
            <a:endParaRPr lang="zh-CN" altLang="en-US" dirty="0"/>
          </a:p>
        </p:txBody>
      </p:sp>
      <p:sp>
        <p:nvSpPr>
          <p:cNvPr id="3" name="内容占位符 2"/>
          <p:cNvSpPr>
            <a:spLocks noGrp="1"/>
          </p:cNvSpPr>
          <p:nvPr>
            <p:ph idx="1"/>
          </p:nvPr>
        </p:nvSpPr>
        <p:spPr/>
        <p:txBody>
          <a:bodyPr/>
          <a:lstStyle/>
          <a:p>
            <a:r>
              <a:rPr lang="zh-CN" altLang="en-US" dirty="0"/>
              <a:t>得到初步数据模型后，还应该适当地修改、调整数据模型的结构，以进一步提高数据库应用系统的性能，这就是数据模型的优化</a:t>
            </a:r>
            <a:endParaRPr lang="zh-CN" altLang="en-US" dirty="0"/>
          </a:p>
          <a:p>
            <a:r>
              <a:rPr lang="zh-CN" altLang="en-US" dirty="0"/>
              <a:t>关系数据模型的优化通常以</a:t>
            </a:r>
            <a:r>
              <a:rPr lang="zh-CN" altLang="en-US" dirty="0">
                <a:solidFill>
                  <a:srgbClr val="FF0000"/>
                </a:solidFill>
              </a:rPr>
              <a:t>规范化理论</a:t>
            </a:r>
            <a:r>
              <a:rPr lang="zh-CN" altLang="en-US" dirty="0"/>
              <a:t>为指导</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数据模型的优化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优化数据模型的方法</a:t>
            </a:r>
            <a:endParaRPr lang="zh-CN" altLang="en-US" dirty="0"/>
          </a:p>
          <a:p>
            <a:r>
              <a:rPr lang="en-US" altLang="zh-CN" dirty="0"/>
              <a:t>1</a:t>
            </a:r>
            <a:r>
              <a:rPr lang="zh-CN" altLang="en-US" dirty="0"/>
              <a:t>、确定数据依赖</a:t>
            </a:r>
            <a:endParaRPr lang="zh-CN" altLang="en-US" dirty="0"/>
          </a:p>
          <a:p>
            <a:pPr lvl="1"/>
            <a:r>
              <a:rPr lang="zh-CN" altLang="en-US" dirty="0"/>
              <a:t>按需求分析阶段所得到的语义，分别写出每个关系模式内部各属性之间的数据依赖以及不同关系模式属性之间数据依赖</a:t>
            </a:r>
            <a:endParaRPr lang="zh-CN" altLang="en-US" dirty="0"/>
          </a:p>
          <a:p>
            <a:r>
              <a:rPr lang="en-US" altLang="zh-CN" dirty="0"/>
              <a:t>2</a:t>
            </a:r>
            <a:r>
              <a:rPr lang="zh-CN" altLang="en-US" dirty="0"/>
              <a:t>、消除 冗余的联系</a:t>
            </a:r>
            <a:endParaRPr lang="zh-CN" altLang="en-US" dirty="0"/>
          </a:p>
          <a:p>
            <a:pPr lvl="1"/>
            <a:r>
              <a:rPr lang="zh-CN" altLang="en-US" dirty="0"/>
              <a:t>对于各个关系模式之间的数据依赖进行极小化处理，消除 冗余的联系。</a:t>
            </a:r>
            <a:endParaRPr lang="zh-CN" altLang="en-US" dirty="0"/>
          </a:p>
          <a:p>
            <a:r>
              <a:rPr lang="en-US" altLang="zh-CN" dirty="0"/>
              <a:t>3</a:t>
            </a:r>
            <a:r>
              <a:rPr lang="zh-CN" altLang="en-US" dirty="0"/>
              <a:t>、确定所属范式</a:t>
            </a:r>
            <a:endParaRPr lang="zh-CN" altLang="en-US" dirty="0"/>
          </a:p>
          <a:p>
            <a:pPr lvl="1"/>
            <a:r>
              <a:rPr lang="zh-CN" altLang="en-US" dirty="0"/>
              <a:t>按照数据依赖的理论对关系模式逐一进行分析</a:t>
            </a:r>
            <a:endParaRPr lang="zh-CN" altLang="en-US" dirty="0"/>
          </a:p>
          <a:p>
            <a:pPr lvl="1"/>
            <a:r>
              <a:rPr lang="zh-CN" altLang="en-US" dirty="0"/>
              <a:t>考查是否存在部分函数依赖、传递函数依赖等</a:t>
            </a:r>
            <a:endParaRPr lang="zh-CN" altLang="en-US" dirty="0"/>
          </a:p>
          <a:p>
            <a:pPr lvl="1"/>
            <a:r>
              <a:rPr lang="zh-CN" altLang="en-US" dirty="0"/>
              <a:t>确定各关系模式分别属于第几范式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数据模型的优化</a:t>
            </a:r>
            <a:endParaRPr lang="zh-CN" altLang="en-US" dirty="0"/>
          </a:p>
        </p:txBody>
      </p:sp>
      <p:sp>
        <p:nvSpPr>
          <p:cNvPr id="3" name="内容占位符 2"/>
          <p:cNvSpPr>
            <a:spLocks noGrp="1"/>
          </p:cNvSpPr>
          <p:nvPr>
            <p:ph idx="1"/>
          </p:nvPr>
        </p:nvSpPr>
        <p:spPr/>
        <p:txBody>
          <a:bodyPr/>
          <a:lstStyle/>
          <a:p>
            <a:r>
              <a:rPr lang="en-US" altLang="zh-CN" dirty="0"/>
              <a:t>4</a:t>
            </a:r>
            <a:r>
              <a:rPr lang="zh-CN" altLang="en-US" dirty="0"/>
              <a:t>、按照需求分析阶段得到的各种应用对数据处理的要求，分析对于这样的应用环境这些模式是否合适，确定是否要对它们进行合并或分解。</a:t>
            </a:r>
            <a:endParaRPr lang="zh-CN" altLang="en-US" dirty="0"/>
          </a:p>
          <a:p>
            <a:r>
              <a:rPr lang="zh-CN" altLang="en-US" dirty="0">
                <a:solidFill>
                  <a:srgbClr val="FF0000"/>
                </a:solidFill>
              </a:rPr>
              <a:t>注意</a:t>
            </a:r>
            <a:r>
              <a:rPr lang="zh-CN" altLang="en-US" dirty="0"/>
              <a:t>：并不是规范化程度越高的关系就越优，一般说来，</a:t>
            </a:r>
            <a:r>
              <a:rPr lang="zh-CN" altLang="en-US" dirty="0">
                <a:solidFill>
                  <a:srgbClr val="FF0000"/>
                </a:solidFill>
              </a:rPr>
              <a:t>第三范式</a:t>
            </a:r>
            <a:r>
              <a:rPr lang="zh-CN" altLang="en-US" dirty="0"/>
              <a:t>就足够了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第七章  数据库设计</a:t>
            </a:r>
            <a:endParaRPr lang="zh-CN" altLang="en-US" dirty="0"/>
          </a:p>
        </p:txBody>
      </p:sp>
      <p:sp>
        <p:nvSpPr>
          <p:cNvPr id="3" name="内容占位符 2"/>
          <p:cNvSpPr>
            <a:spLocks noGrp="1"/>
          </p:cNvSpPr>
          <p:nvPr>
            <p:ph idx="1"/>
          </p:nvPr>
        </p:nvSpPr>
        <p:spPr/>
        <p:txBody>
          <a:bodyPr/>
          <a:lstStyle/>
          <a:p>
            <a:r>
              <a:rPr lang="en-US" altLang="zh-CN" dirty="0"/>
              <a:t>7.1  </a:t>
            </a:r>
            <a:r>
              <a:rPr lang="zh-CN" altLang="en-US" dirty="0"/>
              <a:t>数据库设计概述</a:t>
            </a:r>
            <a:endParaRPr lang="zh-CN" altLang="en-US" dirty="0"/>
          </a:p>
          <a:p>
            <a:r>
              <a:rPr lang="en-US" altLang="zh-CN" dirty="0"/>
              <a:t>7.2  </a:t>
            </a:r>
            <a:r>
              <a:rPr lang="zh-CN" altLang="en-US" dirty="0"/>
              <a:t>需求分析</a:t>
            </a:r>
            <a:endParaRPr lang="zh-CN" altLang="en-US" dirty="0"/>
          </a:p>
          <a:p>
            <a:r>
              <a:rPr lang="en-US" altLang="zh-CN" dirty="0"/>
              <a:t>7.3  </a:t>
            </a:r>
            <a:r>
              <a:rPr lang="zh-CN" altLang="en-US" dirty="0"/>
              <a:t>概念结构设计</a:t>
            </a:r>
            <a:endParaRPr lang="zh-CN" altLang="en-US" dirty="0"/>
          </a:p>
          <a:p>
            <a:r>
              <a:rPr lang="en-US" altLang="zh-CN" dirty="0"/>
              <a:t>7.4  </a:t>
            </a:r>
            <a:r>
              <a:rPr lang="zh-CN" altLang="en-US" dirty="0"/>
              <a:t>逻辑结构设计</a:t>
            </a:r>
            <a:endParaRPr lang="zh-CN" altLang="en-US" dirty="0"/>
          </a:p>
          <a:p>
            <a:r>
              <a:rPr lang="en-US" altLang="zh-CN" dirty="0"/>
              <a:t>7.5  </a:t>
            </a:r>
            <a:r>
              <a:rPr lang="zh-CN" altLang="en-US" dirty="0"/>
              <a:t>数据库的物理设计</a:t>
            </a:r>
            <a:endParaRPr lang="zh-CN" altLang="en-US" dirty="0"/>
          </a:p>
          <a:p>
            <a:r>
              <a:rPr lang="en-US" altLang="zh-CN" dirty="0"/>
              <a:t>7.6  </a:t>
            </a:r>
            <a:r>
              <a:rPr lang="zh-CN" altLang="en-US" dirty="0"/>
              <a:t>数据库的实施和维护</a:t>
            </a:r>
            <a:endParaRPr lang="zh-CN" altLang="en-US" dirty="0"/>
          </a:p>
          <a:p>
            <a:r>
              <a:rPr lang="en-US" altLang="zh-CN" dirty="0"/>
              <a:t>7.7  </a:t>
            </a:r>
            <a:r>
              <a:rPr lang="zh-CN" altLang="en-US" dirty="0"/>
              <a:t>小结</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数据模型的优化</a:t>
            </a:r>
            <a:endParaRPr lang="zh-CN" altLang="en-US" dirty="0"/>
          </a:p>
        </p:txBody>
      </p:sp>
      <p:sp>
        <p:nvSpPr>
          <p:cNvPr id="3" name="内容占位符 2"/>
          <p:cNvSpPr>
            <a:spLocks noGrp="1"/>
          </p:cNvSpPr>
          <p:nvPr>
            <p:ph idx="1"/>
          </p:nvPr>
        </p:nvSpPr>
        <p:spPr/>
        <p:txBody>
          <a:bodyPr/>
          <a:lstStyle/>
          <a:p>
            <a:r>
              <a:rPr lang="en-US" altLang="zh-CN" dirty="0"/>
              <a:t>5</a:t>
            </a:r>
            <a:r>
              <a:rPr lang="zh-CN" altLang="en-US" dirty="0"/>
              <a:t>、按照需求分析阶段得到的各种应用对数据处理的要求，对关系模式进行必要的分解，以提高数据操作的效率和存储空间的利用率</a:t>
            </a:r>
            <a:endParaRPr lang="zh-CN" altLang="en-US" dirty="0"/>
          </a:p>
          <a:p>
            <a:r>
              <a:rPr lang="zh-CN" altLang="en-US" dirty="0"/>
              <a:t>常用分解方法</a:t>
            </a:r>
            <a:endParaRPr lang="zh-CN" altLang="en-US" dirty="0"/>
          </a:p>
          <a:p>
            <a:pPr lvl="1"/>
            <a:r>
              <a:rPr lang="zh-CN" altLang="en-US" dirty="0"/>
              <a:t>水平分解</a:t>
            </a:r>
            <a:endParaRPr lang="zh-CN" altLang="en-US" dirty="0"/>
          </a:p>
          <a:p>
            <a:pPr lvl="1"/>
            <a:r>
              <a:rPr lang="zh-CN" altLang="en-US" dirty="0"/>
              <a:t>垂直分解</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数据模型的优化</a:t>
            </a:r>
            <a:endParaRPr lang="zh-CN" altLang="en-US" dirty="0"/>
          </a:p>
        </p:txBody>
      </p:sp>
      <p:sp>
        <p:nvSpPr>
          <p:cNvPr id="3" name="内容占位符 2"/>
          <p:cNvSpPr>
            <a:spLocks noGrp="1"/>
          </p:cNvSpPr>
          <p:nvPr>
            <p:ph idx="1"/>
          </p:nvPr>
        </p:nvSpPr>
        <p:spPr/>
        <p:txBody>
          <a:bodyPr/>
          <a:lstStyle/>
          <a:p>
            <a:r>
              <a:rPr lang="zh-CN" altLang="en-US" dirty="0"/>
              <a:t>水平分解</a:t>
            </a:r>
            <a:endParaRPr lang="zh-CN" altLang="en-US" dirty="0"/>
          </a:p>
          <a:p>
            <a:r>
              <a:rPr lang="zh-CN" altLang="en-US" dirty="0"/>
              <a:t>什么是水平分解</a:t>
            </a:r>
            <a:endParaRPr lang="zh-CN" altLang="en-US" dirty="0"/>
          </a:p>
          <a:p>
            <a:pPr lvl="1"/>
            <a:r>
              <a:rPr lang="zh-CN" altLang="en-US" dirty="0"/>
              <a:t>把</a:t>
            </a:r>
            <a:r>
              <a:rPr lang="en-US" altLang="zh-CN" dirty="0"/>
              <a:t>(</a:t>
            </a:r>
            <a:r>
              <a:rPr lang="zh-CN" altLang="en-US" dirty="0"/>
              <a:t>基本</a:t>
            </a:r>
            <a:r>
              <a:rPr lang="en-US" altLang="zh-CN" dirty="0"/>
              <a:t>)</a:t>
            </a:r>
            <a:r>
              <a:rPr lang="zh-CN" altLang="en-US" dirty="0"/>
              <a:t>关系的元组分为若干子集合，定义每个子集合为一个子关系，以提高系统的效率</a:t>
            </a:r>
            <a:endParaRPr lang="zh-CN" altLang="en-US" dirty="0"/>
          </a:p>
          <a:p>
            <a:r>
              <a:rPr lang="zh-CN" altLang="en-US" dirty="0"/>
              <a:t>水平分解的适用范围</a:t>
            </a:r>
            <a:endParaRPr lang="zh-CN" altLang="en-US" dirty="0"/>
          </a:p>
          <a:p>
            <a:pPr lvl="1"/>
            <a:r>
              <a:rPr lang="zh-CN" altLang="en-US" dirty="0"/>
              <a:t>满足“</a:t>
            </a:r>
            <a:r>
              <a:rPr lang="en-US" altLang="zh-CN" dirty="0"/>
              <a:t>80/20</a:t>
            </a:r>
            <a:r>
              <a:rPr lang="zh-CN" altLang="en-US" dirty="0"/>
              <a:t>原则”的应用</a:t>
            </a:r>
            <a:endParaRPr lang="zh-CN" altLang="en-US" dirty="0"/>
          </a:p>
          <a:p>
            <a:pPr lvl="1"/>
            <a:r>
              <a:rPr lang="zh-CN" altLang="en-US" dirty="0"/>
              <a:t>并发事务经常存取不相交的数据</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数据模型的优化</a:t>
            </a:r>
            <a:endParaRPr lang="zh-CN" altLang="en-US" dirty="0"/>
          </a:p>
        </p:txBody>
      </p:sp>
      <p:sp>
        <p:nvSpPr>
          <p:cNvPr id="3" name="内容占位符 2"/>
          <p:cNvSpPr>
            <a:spLocks noGrp="1"/>
          </p:cNvSpPr>
          <p:nvPr>
            <p:ph idx="1"/>
          </p:nvPr>
        </p:nvSpPr>
        <p:spPr/>
        <p:txBody>
          <a:bodyPr/>
          <a:lstStyle/>
          <a:p>
            <a:r>
              <a:rPr lang="zh-CN" altLang="en-US" dirty="0"/>
              <a:t>垂直分解</a:t>
            </a:r>
            <a:endParaRPr lang="zh-CN" altLang="en-US" dirty="0"/>
          </a:p>
          <a:p>
            <a:r>
              <a:rPr lang="zh-CN" altLang="en-US" dirty="0"/>
              <a:t>什么是垂直分解</a:t>
            </a:r>
            <a:endParaRPr lang="zh-CN" altLang="en-US" dirty="0"/>
          </a:p>
          <a:p>
            <a:pPr lvl="1"/>
            <a:r>
              <a:rPr lang="zh-CN" altLang="en-US" dirty="0"/>
              <a:t>把关系模式</a:t>
            </a:r>
            <a:r>
              <a:rPr lang="en-US" altLang="zh-CN" dirty="0"/>
              <a:t>R</a:t>
            </a:r>
            <a:r>
              <a:rPr lang="zh-CN" altLang="en-US" dirty="0"/>
              <a:t>的属性分解为若干子集合，形成若干子关系模式</a:t>
            </a:r>
            <a:endParaRPr lang="zh-CN" altLang="en-US" dirty="0"/>
          </a:p>
          <a:p>
            <a:r>
              <a:rPr lang="zh-CN" altLang="en-US" dirty="0"/>
              <a:t>垂直分解的适用范围</a:t>
            </a:r>
            <a:endParaRPr lang="zh-CN" altLang="en-US" dirty="0"/>
          </a:p>
          <a:p>
            <a:pPr lvl="1"/>
            <a:r>
              <a:rPr lang="zh-CN" altLang="en-US" dirty="0"/>
              <a:t>取决于分解后</a:t>
            </a:r>
            <a:r>
              <a:rPr lang="en-US" altLang="zh-CN" dirty="0"/>
              <a:t>R</a:t>
            </a:r>
            <a:r>
              <a:rPr lang="zh-CN" altLang="en-US" dirty="0"/>
              <a:t>上的所有事务的总效率是否得到了提高</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7.4  </a:t>
            </a:r>
            <a:r>
              <a:rPr lang="zh-CN" altLang="en-US" dirty="0">
                <a:ea typeface="宋体" panose="02010600030101010101" pitchFamily="2" charset="-122"/>
              </a:rPr>
              <a:t>逻辑结构设计</a:t>
            </a:r>
            <a:endParaRPr lang="zh-CN" altLang="en-US" dirty="0"/>
          </a:p>
        </p:txBody>
      </p:sp>
      <p:sp>
        <p:nvSpPr>
          <p:cNvPr id="3" name="内容占位符 2"/>
          <p:cNvSpPr>
            <a:spLocks noGrp="1"/>
          </p:cNvSpPr>
          <p:nvPr>
            <p:ph idx="1"/>
          </p:nvPr>
        </p:nvSpPr>
        <p:spPr/>
        <p:txBody>
          <a:bodyPr/>
          <a:lstStyle/>
          <a:p>
            <a:r>
              <a:rPr lang="en-US" altLang="zh-CN" dirty="0"/>
              <a:t>7.4.1  E-R</a:t>
            </a:r>
            <a:r>
              <a:rPr lang="zh-CN" altLang="en-US" dirty="0"/>
              <a:t>图向关系模型的转换</a:t>
            </a:r>
            <a:endParaRPr lang="zh-CN" altLang="en-US" dirty="0"/>
          </a:p>
          <a:p>
            <a:r>
              <a:rPr lang="en-US" altLang="zh-CN" dirty="0"/>
              <a:t>7.4.2  </a:t>
            </a:r>
            <a:r>
              <a:rPr lang="zh-CN" altLang="en-US" dirty="0"/>
              <a:t>数据模型的优化</a:t>
            </a:r>
            <a:endParaRPr lang="zh-CN" altLang="en-US" dirty="0"/>
          </a:p>
          <a:p>
            <a:r>
              <a:rPr lang="en-US" altLang="zh-CN" dirty="0"/>
              <a:t>7.4.3  </a:t>
            </a:r>
            <a:r>
              <a:rPr lang="zh-CN" altLang="en-US" dirty="0">
                <a:solidFill>
                  <a:srgbClr val="FF0000"/>
                </a:solidFill>
              </a:rPr>
              <a:t>设计用户子模式</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7.4.3  </a:t>
            </a:r>
            <a:r>
              <a:rPr lang="zh-CN" altLang="en-US" dirty="0">
                <a:ea typeface="宋体" panose="02010600030101010101" pitchFamily="2" charset="-122"/>
              </a:rPr>
              <a:t>设计用户子模式</a:t>
            </a:r>
            <a:endParaRPr lang="zh-CN" altLang="en-US" dirty="0"/>
          </a:p>
        </p:txBody>
      </p:sp>
      <p:sp>
        <p:nvSpPr>
          <p:cNvPr id="3" name="内容占位符 2"/>
          <p:cNvSpPr>
            <a:spLocks noGrp="1"/>
          </p:cNvSpPr>
          <p:nvPr>
            <p:ph idx="1"/>
          </p:nvPr>
        </p:nvSpPr>
        <p:spPr/>
        <p:txBody>
          <a:bodyPr/>
          <a:lstStyle/>
          <a:p>
            <a:r>
              <a:rPr lang="zh-CN" altLang="en-US" dirty="0"/>
              <a:t>定义用户外模式时应该注重的问题</a:t>
            </a:r>
            <a:endParaRPr lang="zh-CN" altLang="en-US" dirty="0"/>
          </a:p>
          <a:p>
            <a:r>
              <a:rPr lang="zh-CN" altLang="en-US" dirty="0"/>
              <a:t>包括三个方面：</a:t>
            </a:r>
            <a:endParaRPr lang="zh-CN" altLang="en-US" dirty="0"/>
          </a:p>
          <a:p>
            <a:r>
              <a:rPr lang="en-US" altLang="zh-CN" dirty="0"/>
              <a:t>(1) </a:t>
            </a:r>
            <a:r>
              <a:rPr lang="zh-CN" altLang="en-US" dirty="0"/>
              <a:t>使用更符合用户习惯的别名</a:t>
            </a:r>
            <a:endParaRPr lang="zh-CN" altLang="en-US" dirty="0"/>
          </a:p>
          <a:p>
            <a:r>
              <a:rPr lang="en-US" altLang="zh-CN" dirty="0"/>
              <a:t>(2) </a:t>
            </a:r>
            <a:r>
              <a:rPr lang="zh-CN" altLang="en-US" dirty="0"/>
              <a:t>针对不同级别的用户定义不同的</a:t>
            </a:r>
            <a:r>
              <a:rPr lang="en-US" altLang="zh-CN" dirty="0"/>
              <a:t>View </a:t>
            </a:r>
            <a:r>
              <a:rPr lang="zh-CN" altLang="en-US" dirty="0"/>
              <a:t>，以满足系统对安全性的要求。</a:t>
            </a:r>
            <a:endParaRPr lang="zh-CN" altLang="en-US" dirty="0"/>
          </a:p>
          <a:p>
            <a:r>
              <a:rPr lang="en-US" altLang="zh-CN" dirty="0"/>
              <a:t>(3) </a:t>
            </a:r>
            <a:r>
              <a:rPr lang="zh-CN" altLang="en-US" dirty="0"/>
              <a:t>简化用户对系统的使用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设计用户子模式</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t>
            </a:r>
            <a:r>
              <a:rPr lang="zh-CN" altLang="en-US" dirty="0"/>
              <a:t>例</a:t>
            </a:r>
            <a:r>
              <a:rPr lang="en-US" altLang="zh-CN" dirty="0"/>
              <a:t>] </a:t>
            </a:r>
            <a:r>
              <a:rPr lang="zh-CN" altLang="en-US" dirty="0"/>
              <a:t>关系模式产品（产品号，产品名，规格，单价，生产车间，生产负责人，产品成本，产品合格率，质量等级），可以在产品关系上建立两个视图：</a:t>
            </a:r>
            <a:endParaRPr lang="zh-CN" altLang="en-US" dirty="0"/>
          </a:p>
          <a:p>
            <a:r>
              <a:rPr lang="zh-CN" altLang="en-US" dirty="0"/>
              <a:t>为一般顾客建立视图：</a:t>
            </a:r>
            <a:endParaRPr lang="zh-CN" altLang="en-US" dirty="0"/>
          </a:p>
          <a:p>
            <a:pPr lvl="1"/>
            <a:r>
              <a:rPr lang="zh-CN" altLang="en-US" dirty="0"/>
              <a:t>产品</a:t>
            </a:r>
            <a:r>
              <a:rPr lang="en-US" altLang="zh-CN" dirty="0"/>
              <a:t>1</a:t>
            </a:r>
            <a:r>
              <a:rPr lang="zh-CN" altLang="en-US" dirty="0"/>
              <a:t>（产品号，产品名，规格，单价）</a:t>
            </a:r>
            <a:endParaRPr lang="zh-CN" altLang="en-US" dirty="0"/>
          </a:p>
          <a:p>
            <a:r>
              <a:rPr lang="zh-CN" altLang="en-US" dirty="0"/>
              <a:t>为产品销售部门建立视图：</a:t>
            </a:r>
            <a:endParaRPr lang="zh-CN" altLang="en-US" dirty="0"/>
          </a:p>
          <a:p>
            <a:pPr lvl="1"/>
            <a:r>
              <a:rPr lang="zh-CN" altLang="en-US" dirty="0"/>
              <a:t>产品</a:t>
            </a:r>
            <a:r>
              <a:rPr lang="en-US" altLang="zh-CN" dirty="0"/>
              <a:t>2</a:t>
            </a:r>
            <a:r>
              <a:rPr lang="zh-CN" altLang="en-US" dirty="0"/>
              <a:t>（产品号，产品名，规格，单价，车间，生产负责人）</a:t>
            </a:r>
            <a:endParaRPr lang="zh-CN" altLang="en-US" dirty="0"/>
          </a:p>
          <a:p>
            <a:r>
              <a:rPr lang="zh-CN" altLang="en-US" dirty="0"/>
              <a:t>顾客视图中只包含允许顾客查询的属性</a:t>
            </a:r>
            <a:endParaRPr lang="zh-CN" altLang="en-US" dirty="0"/>
          </a:p>
          <a:p>
            <a:r>
              <a:rPr lang="zh-CN" altLang="en-US" dirty="0"/>
              <a:t>销售部门视图中只包含允许销售部门查询的属性</a:t>
            </a:r>
            <a:endParaRPr lang="zh-CN" altLang="en-US" dirty="0"/>
          </a:p>
          <a:p>
            <a:r>
              <a:rPr lang="zh-CN" altLang="en-US" dirty="0"/>
              <a:t>生产领导部门则可以查询全部产品数据</a:t>
            </a:r>
            <a:endParaRPr lang="zh-CN" altLang="en-US" dirty="0"/>
          </a:p>
          <a:p>
            <a:r>
              <a:rPr lang="zh-CN" altLang="en-US" dirty="0"/>
              <a:t>可以防止用户非法访问不允许他们查询的数据，保证系统的安全性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逻辑结构设计小结</a:t>
            </a:r>
            <a:endParaRPr lang="zh-CN" altLang="en-US" dirty="0"/>
          </a:p>
        </p:txBody>
      </p:sp>
      <p:sp>
        <p:nvSpPr>
          <p:cNvPr id="3" name="内容占位符 2"/>
          <p:cNvSpPr>
            <a:spLocks noGrp="1"/>
          </p:cNvSpPr>
          <p:nvPr>
            <p:ph idx="1"/>
          </p:nvPr>
        </p:nvSpPr>
        <p:spPr/>
        <p:txBody>
          <a:bodyPr/>
          <a:lstStyle/>
          <a:p>
            <a:r>
              <a:rPr lang="zh-CN" altLang="en-US" dirty="0"/>
              <a:t>任务</a:t>
            </a:r>
            <a:endParaRPr lang="zh-CN" altLang="en-US" dirty="0"/>
          </a:p>
          <a:p>
            <a:pPr lvl="1"/>
            <a:r>
              <a:rPr lang="zh-CN" altLang="en-US" dirty="0"/>
              <a:t>将概念结构转化为具体的数据模型</a:t>
            </a:r>
            <a:endParaRPr lang="zh-CN" altLang="en-US" dirty="0"/>
          </a:p>
          <a:p>
            <a:r>
              <a:rPr lang="zh-CN" altLang="en-US" dirty="0"/>
              <a:t>逻辑结构设计的步骤</a:t>
            </a:r>
            <a:endParaRPr lang="zh-CN" altLang="en-US" dirty="0"/>
          </a:p>
          <a:p>
            <a:pPr lvl="1"/>
            <a:r>
              <a:rPr lang="zh-CN" altLang="en-US" dirty="0"/>
              <a:t>将概念结构转化为一般的关系、网状、层次模型</a:t>
            </a:r>
            <a:endParaRPr lang="zh-CN" altLang="en-US" dirty="0"/>
          </a:p>
          <a:p>
            <a:pPr lvl="1"/>
            <a:r>
              <a:rPr lang="zh-CN" altLang="en-US" dirty="0"/>
              <a:t>将转化来的关系、网状、层次模型向特定</a:t>
            </a:r>
            <a:r>
              <a:rPr lang="en-US" altLang="zh-CN" dirty="0"/>
              <a:t>DBMS</a:t>
            </a:r>
            <a:r>
              <a:rPr lang="zh-CN" altLang="en-US" dirty="0"/>
              <a:t>支持下的数据模型转换</a:t>
            </a:r>
            <a:endParaRPr lang="zh-CN" altLang="en-US" dirty="0"/>
          </a:p>
          <a:p>
            <a:pPr lvl="1"/>
            <a:r>
              <a:rPr lang="zh-CN" altLang="en-US" dirty="0"/>
              <a:t>对数据模型进行优化</a:t>
            </a:r>
            <a:endParaRPr lang="zh-CN" altLang="en-US" dirty="0"/>
          </a:p>
          <a:p>
            <a:pPr lvl="1"/>
            <a:r>
              <a:rPr lang="zh-CN" altLang="en-US" dirty="0"/>
              <a:t>设计用户子模式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  </a:t>
            </a:r>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r>
              <a:rPr lang="zh-CN" altLang="en-US" dirty="0"/>
              <a:t>数据库的物理设计</a:t>
            </a:r>
            <a:endParaRPr lang="zh-CN" altLang="en-US" dirty="0"/>
          </a:p>
          <a:p>
            <a:r>
              <a:rPr lang="zh-CN" altLang="en-US" dirty="0"/>
              <a:t>数据库在物理设备上的存储结构与存取方法称为数据库的物理结构，它依赖于选定的数据库管理系统</a:t>
            </a:r>
            <a:endParaRPr lang="zh-CN" altLang="en-US" dirty="0"/>
          </a:p>
          <a:p>
            <a:r>
              <a:rPr lang="zh-CN" altLang="en-US" dirty="0"/>
              <a:t>为一个给定的逻辑数据模型选取一个最适合应用环境的物理结构的过程，就是数据库的物理设计</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r>
              <a:rPr lang="zh-CN" altLang="en-US" dirty="0"/>
              <a:t>数据库物理设计的步骤</a:t>
            </a:r>
            <a:endParaRPr lang="zh-CN" altLang="en-US" dirty="0"/>
          </a:p>
          <a:p>
            <a:r>
              <a:rPr lang="zh-CN" altLang="en-US" dirty="0"/>
              <a:t>确定数据库的物理结构，在关系数据库中主要指存取方法和存储结构 </a:t>
            </a:r>
            <a:endParaRPr lang="zh-CN" altLang="en-US" dirty="0"/>
          </a:p>
          <a:p>
            <a:r>
              <a:rPr lang="zh-CN" altLang="en-US" dirty="0"/>
              <a:t>对物理结构进行评价，评价的重点是时间和空间效率</a:t>
            </a:r>
            <a:endParaRPr lang="zh-CN" altLang="en-US" dirty="0"/>
          </a:p>
          <a:p>
            <a:r>
              <a:rPr lang="zh-CN" altLang="en-US" dirty="0"/>
              <a:t>如果评价结果满足原设计要求，则可进入到物理实施阶段，否则，就需要重新设计或修改物理结构，有时甚至要返回逻辑设计阶段修改数据模型</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pSp>
        <p:nvGrpSpPr>
          <p:cNvPr id="5" name="Group 3"/>
          <p:cNvGrpSpPr/>
          <p:nvPr/>
        </p:nvGrpSpPr>
        <p:grpSpPr bwMode="auto">
          <a:xfrm>
            <a:off x="2640014" y="1989138"/>
            <a:ext cx="7723187" cy="4197350"/>
            <a:chOff x="720" y="1008"/>
            <a:chExt cx="4848" cy="2662"/>
          </a:xfrm>
        </p:grpSpPr>
        <p:grpSp>
          <p:nvGrpSpPr>
            <p:cNvPr id="6" name="Group 4"/>
            <p:cNvGrpSpPr/>
            <p:nvPr/>
          </p:nvGrpSpPr>
          <p:grpSpPr bwMode="auto">
            <a:xfrm>
              <a:off x="720" y="1008"/>
              <a:ext cx="4848" cy="2662"/>
              <a:chOff x="624" y="1008"/>
              <a:chExt cx="4848" cy="2662"/>
            </a:xfrm>
          </p:grpSpPr>
          <p:sp>
            <p:nvSpPr>
              <p:cNvPr id="10" name="Rectangle 5"/>
              <p:cNvSpPr>
                <a:spLocks noChangeArrowheads="1"/>
              </p:cNvSpPr>
              <p:nvPr/>
            </p:nvSpPr>
            <p:spPr bwMode="auto">
              <a:xfrm>
                <a:off x="1432" y="1008"/>
                <a:ext cx="2936" cy="1638"/>
              </a:xfrm>
              <a:prstGeom prst="rect">
                <a:avLst/>
              </a:prstGeom>
              <a:solidFill>
                <a:schemeClr val="bg1"/>
              </a:solidFill>
              <a:ln w="9525">
                <a:solidFill>
                  <a:srgbClr val="000000"/>
                </a:solidFill>
                <a:miter lim="800000"/>
              </a:ln>
            </p:spPr>
            <p:txBody>
              <a:bodyPr/>
              <a:lstStyle/>
              <a:p>
                <a:pPr algn="just"/>
                <a:r>
                  <a:rPr kumimoji="1" lang="zh-CN" altLang="en-US" sz="2400"/>
                  <a:t>数据库物理设计</a:t>
                </a:r>
                <a:endParaRPr kumimoji="1" lang="zh-CN" altLang="en-US" sz="2400"/>
              </a:p>
            </p:txBody>
          </p:sp>
          <p:sp>
            <p:nvSpPr>
              <p:cNvPr id="11" name="Line 6"/>
              <p:cNvSpPr>
                <a:spLocks noChangeShapeType="1"/>
              </p:cNvSpPr>
              <p:nvPr/>
            </p:nvSpPr>
            <p:spPr bwMode="auto">
              <a:xfrm>
                <a:off x="983" y="1827"/>
                <a:ext cx="718" cy="0"/>
              </a:xfrm>
              <a:prstGeom prst="line">
                <a:avLst/>
              </a:prstGeom>
              <a:noFill/>
              <a:ln w="9525">
                <a:solidFill>
                  <a:srgbClr val="000000"/>
                </a:solidFill>
                <a:round/>
                <a:tailEnd type="triangle" w="med" len="med"/>
              </a:ln>
            </p:spPr>
            <p:txBody>
              <a:bodyPr/>
              <a:lstStyle/>
              <a:p>
                <a:endParaRPr lang="zh-CN" altLang="en-US"/>
              </a:p>
            </p:txBody>
          </p:sp>
          <p:sp>
            <p:nvSpPr>
              <p:cNvPr id="12" name="Oval 7"/>
              <p:cNvSpPr>
                <a:spLocks noChangeArrowheads="1"/>
              </p:cNvSpPr>
              <p:nvPr/>
            </p:nvSpPr>
            <p:spPr bwMode="auto">
              <a:xfrm>
                <a:off x="1679" y="1418"/>
                <a:ext cx="762" cy="921"/>
              </a:xfrm>
              <a:prstGeom prst="ellipse">
                <a:avLst/>
              </a:prstGeom>
              <a:solidFill>
                <a:schemeClr val="bg1"/>
              </a:solidFill>
              <a:ln w="9525">
                <a:solidFill>
                  <a:srgbClr val="000000"/>
                </a:solidFill>
                <a:round/>
              </a:ln>
            </p:spPr>
            <p:txBody>
              <a:bodyPr lIns="0" tIns="0" rIns="0" bIns="0"/>
              <a:lstStyle/>
              <a:p>
                <a:r>
                  <a:rPr kumimoji="1" lang="zh-CN" altLang="en-US"/>
                  <a:t>确定数据库的物理结构</a:t>
                </a:r>
                <a:endParaRPr kumimoji="1" lang="zh-CN" altLang="en-US" sz="1000"/>
              </a:p>
              <a:p>
                <a:endParaRPr kumimoji="1" lang="en-US" altLang="zh-CN" sz="1000"/>
              </a:p>
            </p:txBody>
          </p:sp>
          <p:sp>
            <p:nvSpPr>
              <p:cNvPr id="13" name="Line 8"/>
              <p:cNvSpPr>
                <a:spLocks noChangeShapeType="1"/>
              </p:cNvSpPr>
              <p:nvPr/>
            </p:nvSpPr>
            <p:spPr bwMode="auto">
              <a:xfrm>
                <a:off x="2448" y="1824"/>
                <a:ext cx="720" cy="0"/>
              </a:xfrm>
              <a:prstGeom prst="line">
                <a:avLst/>
              </a:prstGeom>
              <a:noFill/>
              <a:ln w="9525">
                <a:solidFill>
                  <a:srgbClr val="000000"/>
                </a:solidFill>
                <a:round/>
                <a:tailEnd type="triangle" w="med" len="med"/>
              </a:ln>
            </p:spPr>
            <p:txBody>
              <a:bodyPr/>
              <a:lstStyle/>
              <a:p>
                <a:endParaRPr lang="zh-CN" altLang="en-US"/>
              </a:p>
            </p:txBody>
          </p:sp>
          <p:sp>
            <p:nvSpPr>
              <p:cNvPr id="14" name="Oval 9"/>
              <p:cNvSpPr>
                <a:spLocks noChangeArrowheads="1"/>
              </p:cNvSpPr>
              <p:nvPr/>
            </p:nvSpPr>
            <p:spPr bwMode="auto">
              <a:xfrm>
                <a:off x="3168" y="1440"/>
                <a:ext cx="857" cy="921"/>
              </a:xfrm>
              <a:prstGeom prst="ellipse">
                <a:avLst/>
              </a:prstGeom>
              <a:solidFill>
                <a:schemeClr val="bg1"/>
              </a:solidFill>
              <a:ln w="9525">
                <a:solidFill>
                  <a:srgbClr val="000000"/>
                </a:solidFill>
                <a:round/>
              </a:ln>
            </p:spPr>
            <p:txBody>
              <a:bodyPr lIns="0" tIns="0" rIns="0" bIns="0"/>
              <a:lstStyle/>
              <a:p>
                <a:r>
                  <a:rPr kumimoji="1" lang="zh-CN" altLang="en-US"/>
                  <a:t>评价数据库的物理结构</a:t>
                </a:r>
                <a:endParaRPr kumimoji="1" lang="zh-CN" altLang="en-US" sz="1000"/>
              </a:p>
              <a:p>
                <a:endParaRPr kumimoji="1" lang="en-US" altLang="zh-CN"/>
              </a:p>
            </p:txBody>
          </p:sp>
          <p:sp>
            <p:nvSpPr>
              <p:cNvPr id="15" name="Line 10"/>
              <p:cNvSpPr>
                <a:spLocks noChangeShapeType="1"/>
              </p:cNvSpPr>
              <p:nvPr/>
            </p:nvSpPr>
            <p:spPr bwMode="auto">
              <a:xfrm>
                <a:off x="4032" y="1824"/>
                <a:ext cx="812" cy="3"/>
              </a:xfrm>
              <a:prstGeom prst="line">
                <a:avLst/>
              </a:prstGeom>
              <a:noFill/>
              <a:ln w="9525">
                <a:solidFill>
                  <a:srgbClr val="000000"/>
                </a:solidFill>
                <a:round/>
                <a:tailEnd type="triangle" w="med" len="med"/>
              </a:ln>
            </p:spPr>
            <p:txBody>
              <a:bodyPr/>
              <a:lstStyle/>
              <a:p>
                <a:endParaRPr lang="zh-CN" altLang="en-US"/>
              </a:p>
            </p:txBody>
          </p:sp>
          <p:sp>
            <p:nvSpPr>
              <p:cNvPr id="16" name="Line 11"/>
              <p:cNvSpPr>
                <a:spLocks noChangeShapeType="1"/>
              </p:cNvSpPr>
              <p:nvPr/>
            </p:nvSpPr>
            <p:spPr bwMode="auto">
              <a:xfrm>
                <a:off x="4664" y="1725"/>
                <a:ext cx="0" cy="205"/>
              </a:xfrm>
              <a:prstGeom prst="line">
                <a:avLst/>
              </a:prstGeom>
              <a:noFill/>
              <a:ln w="9525">
                <a:solidFill>
                  <a:srgbClr val="000000"/>
                </a:solidFill>
                <a:round/>
              </a:ln>
            </p:spPr>
            <p:txBody>
              <a:bodyPr/>
              <a:lstStyle/>
              <a:p>
                <a:endParaRPr lang="zh-CN" altLang="en-US"/>
              </a:p>
            </p:txBody>
          </p:sp>
          <p:sp>
            <p:nvSpPr>
              <p:cNvPr id="17" name="Line 12"/>
              <p:cNvSpPr>
                <a:spLocks noChangeShapeType="1"/>
              </p:cNvSpPr>
              <p:nvPr/>
            </p:nvSpPr>
            <p:spPr bwMode="auto">
              <a:xfrm>
                <a:off x="1296" y="1728"/>
                <a:ext cx="1" cy="205"/>
              </a:xfrm>
              <a:prstGeom prst="line">
                <a:avLst/>
              </a:prstGeom>
              <a:noFill/>
              <a:ln w="9525">
                <a:solidFill>
                  <a:srgbClr val="000000"/>
                </a:solidFill>
                <a:round/>
              </a:ln>
            </p:spPr>
            <p:txBody>
              <a:bodyPr/>
              <a:lstStyle/>
              <a:p>
                <a:endParaRPr lang="zh-CN" altLang="en-US"/>
              </a:p>
            </p:txBody>
          </p:sp>
          <p:sp>
            <p:nvSpPr>
              <p:cNvPr id="18" name="Text Box 13"/>
              <p:cNvSpPr txBox="1">
                <a:spLocks noChangeArrowheads="1"/>
              </p:cNvSpPr>
              <p:nvPr/>
            </p:nvSpPr>
            <p:spPr bwMode="auto">
              <a:xfrm>
                <a:off x="624" y="1930"/>
                <a:ext cx="718" cy="307"/>
              </a:xfrm>
              <a:prstGeom prst="rect">
                <a:avLst/>
              </a:prstGeom>
              <a:solidFill>
                <a:schemeClr val="bg1"/>
              </a:solidFill>
              <a:ln w="9525">
                <a:noFill/>
                <a:miter lim="800000"/>
              </a:ln>
            </p:spPr>
            <p:txBody>
              <a:bodyPr lIns="0" tIns="0" rIns="0" bIns="0"/>
              <a:lstStyle/>
              <a:p>
                <a:pPr algn="just"/>
                <a:r>
                  <a:rPr kumimoji="1" lang="zh-CN" altLang="en-US" sz="2000"/>
                  <a:t>逻辑结</a:t>
                </a:r>
                <a:endParaRPr kumimoji="1" lang="zh-CN" altLang="en-US" sz="2000"/>
              </a:p>
              <a:p>
                <a:pPr algn="just"/>
                <a:r>
                  <a:rPr kumimoji="1" lang="zh-CN" altLang="en-US" sz="2000"/>
                  <a:t>构设计</a:t>
                </a:r>
                <a:endParaRPr kumimoji="1" lang="zh-CN" altLang="en-US" sz="1000"/>
              </a:p>
            </p:txBody>
          </p:sp>
          <p:sp>
            <p:nvSpPr>
              <p:cNvPr id="19" name="Text Box 14"/>
              <p:cNvSpPr txBox="1">
                <a:spLocks noChangeArrowheads="1"/>
              </p:cNvSpPr>
              <p:nvPr/>
            </p:nvSpPr>
            <p:spPr bwMode="auto">
              <a:xfrm>
                <a:off x="4664" y="1930"/>
                <a:ext cx="808" cy="307"/>
              </a:xfrm>
              <a:prstGeom prst="rect">
                <a:avLst/>
              </a:prstGeom>
              <a:solidFill>
                <a:schemeClr val="bg1"/>
              </a:solidFill>
              <a:ln w="9525">
                <a:noFill/>
                <a:miter lim="800000"/>
              </a:ln>
            </p:spPr>
            <p:txBody>
              <a:bodyPr lIns="0" tIns="0" rIns="0" bIns="0"/>
              <a:lstStyle/>
              <a:p>
                <a:pPr algn="just"/>
                <a:r>
                  <a:rPr kumimoji="1" lang="zh-CN" altLang="en-US" sz="2000"/>
                  <a:t>数据库</a:t>
                </a:r>
                <a:endParaRPr kumimoji="1" lang="zh-CN" altLang="en-US" sz="2000"/>
              </a:p>
              <a:p>
                <a:pPr algn="just"/>
                <a:r>
                  <a:rPr kumimoji="1" lang="zh-CN" altLang="en-US" sz="2000"/>
                  <a:t>实施</a:t>
                </a:r>
                <a:endParaRPr kumimoji="1" lang="zh-CN" altLang="en-US" sz="1600"/>
              </a:p>
            </p:txBody>
          </p:sp>
          <p:sp>
            <p:nvSpPr>
              <p:cNvPr id="20" name="AutoShape 1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ln>
            </p:spPr>
            <p:txBody>
              <a:bodyPr lIns="0" tIns="0" rIns="0" bIns="0"/>
              <a:lstStyle/>
              <a:p>
                <a:r>
                  <a:rPr kumimoji="1" lang="zh-CN" altLang="en-US"/>
                  <a:t>物理</a:t>
                </a:r>
                <a:endParaRPr kumimoji="1" lang="zh-CN" altLang="en-US"/>
              </a:p>
              <a:p>
                <a:r>
                  <a:rPr kumimoji="1" lang="zh-CN" altLang="en-US"/>
                  <a:t>模型</a:t>
                </a:r>
                <a:endParaRPr kumimoji="1" lang="zh-CN" altLang="en-US" sz="1000"/>
              </a:p>
            </p:txBody>
          </p:sp>
          <p:sp>
            <p:nvSpPr>
              <p:cNvPr id="21" name="AutoShape 1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ln>
            </p:spPr>
            <p:txBody>
              <a:bodyPr/>
              <a:lstStyle/>
              <a:p>
                <a:endParaRPr lang="zh-CN" altLang="en-US"/>
              </a:p>
            </p:txBody>
          </p:sp>
          <p:sp>
            <p:nvSpPr>
              <p:cNvPr id="22" name="AutoShape 17"/>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ln>
            </p:spPr>
            <p:txBody>
              <a:bodyPr/>
              <a:lstStyle/>
              <a:p>
                <a:endParaRPr lang="zh-CN" altLang="en-US"/>
              </a:p>
            </p:txBody>
          </p:sp>
          <p:sp>
            <p:nvSpPr>
              <p:cNvPr id="23" name="AutoShape 1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ln>
            </p:spPr>
            <p:txBody>
              <a:bodyPr/>
              <a:lstStyle/>
              <a:p>
                <a:endParaRPr lang="zh-CN" altLang="en-US"/>
              </a:p>
            </p:txBody>
          </p:sp>
        </p:grpSp>
        <p:sp>
          <p:nvSpPr>
            <p:cNvPr id="7" name="Freeform 19"/>
            <p:cNvSpPr/>
            <p:nvPr/>
          </p:nvSpPr>
          <p:spPr bwMode="auto">
            <a:xfrm>
              <a:off x="2400" y="1440"/>
              <a:ext cx="816" cy="197"/>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8" name="Freeform 20"/>
            <p:cNvSpPr/>
            <p:nvPr/>
          </p:nvSpPr>
          <p:spPr bwMode="auto">
            <a:xfrm>
              <a:off x="913" y="1296"/>
              <a:ext cx="2351" cy="361"/>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9" name="AutoShape 21"/>
            <p:cNvSpPr>
              <a:spLocks noChangeArrowheads="1"/>
            </p:cNvSpPr>
            <p:nvPr/>
          </p:nvSpPr>
          <p:spPr bwMode="auto">
            <a:xfrm>
              <a:off x="1056" y="2928"/>
              <a:ext cx="449" cy="614"/>
            </a:xfrm>
            <a:prstGeom prst="octagon">
              <a:avLst>
                <a:gd name="adj" fmla="val 29287"/>
              </a:avLst>
            </a:prstGeom>
            <a:solidFill>
              <a:schemeClr val="bg1"/>
            </a:solidFill>
            <a:ln w="9525">
              <a:solidFill>
                <a:srgbClr val="000000"/>
              </a:solidFill>
              <a:miter lim="800000"/>
            </a:ln>
          </p:spPr>
          <p:txBody>
            <a:bodyPr lIns="0" tIns="0" rIns="0" bIns="0"/>
            <a:lstStyle/>
            <a:p>
              <a:r>
                <a:rPr kumimoji="1" lang="zh-CN" altLang="en-US"/>
                <a:t>逻辑</a:t>
              </a:r>
              <a:endParaRPr kumimoji="1" lang="zh-CN" altLang="en-US"/>
            </a:p>
            <a:p>
              <a:r>
                <a:rPr kumimoji="1" lang="zh-CN" altLang="en-US"/>
                <a:t>模型</a:t>
              </a:r>
              <a:endParaRPr kumimoji="1" lang="zh-CN" altLang="en-US" sz="100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7.4  </a:t>
            </a:r>
            <a:r>
              <a:rPr lang="zh-CN" altLang="en-US" dirty="0">
                <a:ea typeface="宋体" panose="02010600030101010101" pitchFamily="2" charset="-122"/>
              </a:rPr>
              <a:t>逻辑结构设计</a:t>
            </a:r>
            <a:endParaRPr lang="zh-CN" altLang="en-US" dirty="0"/>
          </a:p>
        </p:txBody>
      </p:sp>
      <p:sp>
        <p:nvSpPr>
          <p:cNvPr id="3" name="内容占位符 2"/>
          <p:cNvSpPr>
            <a:spLocks noGrp="1"/>
          </p:cNvSpPr>
          <p:nvPr>
            <p:ph idx="1"/>
          </p:nvPr>
        </p:nvSpPr>
        <p:spPr/>
        <p:txBody>
          <a:bodyPr/>
          <a:lstStyle/>
          <a:p>
            <a:r>
              <a:rPr lang="zh-CN" altLang="en-US" dirty="0"/>
              <a:t>逻辑结构设计的任务</a:t>
            </a:r>
            <a:endParaRPr lang="zh-CN" altLang="en-US" dirty="0"/>
          </a:p>
          <a:p>
            <a:pPr lvl="1"/>
            <a:r>
              <a:rPr lang="zh-CN" altLang="en-US" dirty="0"/>
              <a:t>把概念结构设计阶段设计好的基本</a:t>
            </a:r>
            <a:r>
              <a:rPr lang="en-US" altLang="zh-CN" dirty="0"/>
              <a:t>E-R</a:t>
            </a:r>
            <a:r>
              <a:rPr lang="zh-CN" altLang="en-US" dirty="0"/>
              <a:t>图转换为与选用</a:t>
            </a:r>
            <a:r>
              <a:rPr lang="en-US" altLang="zh-CN" dirty="0"/>
              <a:t>DBMS</a:t>
            </a:r>
            <a:r>
              <a:rPr lang="zh-CN" altLang="en-US" dirty="0"/>
              <a:t>产品所支持的数据模型相符合的逻辑结构</a:t>
            </a:r>
            <a:endParaRPr lang="zh-CN" altLang="en-US" dirty="0"/>
          </a:p>
          <a:p>
            <a:r>
              <a:rPr lang="zh-CN" altLang="en-US" dirty="0"/>
              <a:t>逻辑结构设计的步骤</a:t>
            </a:r>
            <a:endParaRPr lang="zh-CN" altLang="en-US" dirty="0"/>
          </a:p>
          <a:p>
            <a:pPr lvl="1"/>
            <a:r>
              <a:rPr lang="zh-CN" altLang="en-US" dirty="0"/>
              <a:t>将概念结构转化为一般的关系、网状、层次模型</a:t>
            </a:r>
            <a:endParaRPr lang="zh-CN" altLang="en-US" dirty="0"/>
          </a:p>
          <a:p>
            <a:pPr lvl="1"/>
            <a:r>
              <a:rPr lang="zh-CN" altLang="en-US" dirty="0"/>
              <a:t>将转换来的关系、网状、层次模型向特定</a:t>
            </a:r>
            <a:r>
              <a:rPr lang="en-US" altLang="zh-CN" dirty="0"/>
              <a:t>DBMS</a:t>
            </a:r>
            <a:r>
              <a:rPr lang="zh-CN" altLang="en-US" dirty="0"/>
              <a:t>支持下的数据模型转换</a:t>
            </a:r>
            <a:endParaRPr lang="zh-CN" altLang="en-US" dirty="0"/>
          </a:p>
          <a:p>
            <a:pPr lvl="1"/>
            <a:r>
              <a:rPr lang="zh-CN" altLang="en-US" dirty="0"/>
              <a:t>对数据模型进行优化</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  </a:t>
            </a:r>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7.5.1  </a:t>
            </a:r>
            <a:r>
              <a:rPr lang="zh-CN" altLang="en-US" dirty="0">
                <a:solidFill>
                  <a:srgbClr val="FF0000"/>
                </a:solidFill>
              </a:rPr>
              <a:t>数据库物理设计的内容和方法</a:t>
            </a:r>
            <a:endParaRPr lang="zh-CN" altLang="en-US" dirty="0">
              <a:solidFill>
                <a:srgbClr val="FF0000"/>
              </a:solidFill>
            </a:endParaRPr>
          </a:p>
          <a:p>
            <a:r>
              <a:rPr lang="en-US" altLang="zh-CN" dirty="0"/>
              <a:t>7.5.2  </a:t>
            </a:r>
            <a:r>
              <a:rPr lang="zh-CN" altLang="en-US" dirty="0"/>
              <a:t>关系模式存取方法选择</a:t>
            </a:r>
            <a:endParaRPr lang="zh-CN" altLang="en-US" dirty="0"/>
          </a:p>
          <a:p>
            <a:r>
              <a:rPr lang="en-US" altLang="zh-CN" dirty="0"/>
              <a:t>7.5.3  </a:t>
            </a:r>
            <a:r>
              <a:rPr lang="zh-CN" altLang="en-US" dirty="0"/>
              <a:t>确定数据库的存储结构</a:t>
            </a:r>
            <a:endParaRPr lang="zh-CN" altLang="en-US" dirty="0"/>
          </a:p>
          <a:p>
            <a:r>
              <a:rPr lang="en-US" altLang="zh-CN" dirty="0"/>
              <a:t>7.5.4  </a:t>
            </a:r>
            <a:r>
              <a:rPr lang="zh-CN" altLang="en-US" dirty="0"/>
              <a:t>评价物理结构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ea typeface="宋体" panose="02010600030101010101" pitchFamily="2" charset="-122"/>
              </a:rPr>
              <a:t>7.5.1  </a:t>
            </a:r>
            <a:r>
              <a:rPr lang="zh-CN" altLang="en-US" sz="4800" dirty="0">
                <a:ea typeface="宋体" panose="02010600030101010101" pitchFamily="2" charset="-122"/>
              </a:rPr>
              <a:t>数据库物理设计的内容和方法</a:t>
            </a:r>
            <a:endParaRPr lang="zh-CN" altLang="en-US" sz="4800" dirty="0"/>
          </a:p>
        </p:txBody>
      </p:sp>
      <p:sp>
        <p:nvSpPr>
          <p:cNvPr id="3" name="内容占位符 2"/>
          <p:cNvSpPr>
            <a:spLocks noGrp="1"/>
          </p:cNvSpPr>
          <p:nvPr>
            <p:ph idx="1"/>
          </p:nvPr>
        </p:nvSpPr>
        <p:spPr/>
        <p:txBody>
          <a:bodyPr/>
          <a:lstStyle/>
          <a:p>
            <a:r>
              <a:rPr lang="zh-CN" altLang="en-US" dirty="0"/>
              <a:t>设计物理数据库结构的准备工作</a:t>
            </a:r>
            <a:endParaRPr lang="zh-CN" altLang="en-US" dirty="0"/>
          </a:p>
          <a:p>
            <a:pPr lvl="1"/>
            <a:r>
              <a:rPr lang="zh-CN" altLang="en-US" dirty="0"/>
              <a:t>对要运行的事务进行详细分析，获得选择物理数据库设计所需参数</a:t>
            </a:r>
            <a:endParaRPr lang="zh-CN" altLang="en-US" dirty="0"/>
          </a:p>
          <a:p>
            <a:pPr lvl="1"/>
            <a:r>
              <a:rPr lang="zh-CN" altLang="en-US" dirty="0"/>
              <a:t>充分了解所用</a:t>
            </a:r>
            <a:r>
              <a:rPr lang="en-US" altLang="zh-CN" dirty="0"/>
              <a:t>RDBMS</a:t>
            </a:r>
            <a:r>
              <a:rPr lang="zh-CN" altLang="en-US" dirty="0"/>
              <a:t>的内部特征，特别是系统提供的存取方法和存储结构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数据库的物理设计的内容和方法</a:t>
            </a:r>
            <a:endParaRPr lang="zh-CN" altLang="en-US" dirty="0"/>
          </a:p>
        </p:txBody>
      </p:sp>
      <p:sp>
        <p:nvSpPr>
          <p:cNvPr id="3" name="内容占位符 2"/>
          <p:cNvSpPr>
            <a:spLocks noGrp="1"/>
          </p:cNvSpPr>
          <p:nvPr>
            <p:ph idx="1"/>
          </p:nvPr>
        </p:nvSpPr>
        <p:spPr/>
        <p:txBody>
          <a:bodyPr/>
          <a:lstStyle/>
          <a:p>
            <a:r>
              <a:rPr lang="zh-CN" altLang="en-US" dirty="0"/>
              <a:t>选择物理数据库设计所需参数</a:t>
            </a:r>
            <a:endParaRPr lang="zh-CN" altLang="en-US" dirty="0"/>
          </a:p>
          <a:p>
            <a:pPr lvl="1"/>
            <a:r>
              <a:rPr lang="zh-CN" altLang="en-US" dirty="0"/>
              <a:t>数据库查询事务</a:t>
            </a:r>
            <a:endParaRPr lang="zh-CN" altLang="en-US" dirty="0"/>
          </a:p>
          <a:p>
            <a:pPr lvl="2"/>
            <a:r>
              <a:rPr lang="zh-CN" altLang="en-US" dirty="0"/>
              <a:t>查询的关系</a:t>
            </a:r>
            <a:endParaRPr lang="zh-CN" altLang="en-US" dirty="0"/>
          </a:p>
          <a:p>
            <a:pPr lvl="2"/>
            <a:r>
              <a:rPr lang="zh-CN" altLang="en-US" dirty="0"/>
              <a:t>查询条件所涉及的属性</a:t>
            </a:r>
            <a:endParaRPr lang="zh-CN" altLang="en-US" dirty="0"/>
          </a:p>
          <a:p>
            <a:pPr lvl="2"/>
            <a:r>
              <a:rPr lang="zh-CN" altLang="en-US" dirty="0"/>
              <a:t>连接条件所涉及的属性</a:t>
            </a:r>
            <a:endParaRPr lang="zh-CN" altLang="en-US" dirty="0"/>
          </a:p>
          <a:p>
            <a:pPr lvl="2"/>
            <a:r>
              <a:rPr lang="zh-CN" altLang="en-US" dirty="0"/>
              <a:t>查询的投影属性</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数据库的物理设计的内容和方法</a:t>
            </a:r>
            <a:endParaRPr lang="zh-CN" altLang="en-US" dirty="0"/>
          </a:p>
        </p:txBody>
      </p:sp>
      <p:sp>
        <p:nvSpPr>
          <p:cNvPr id="3" name="内容占位符 2"/>
          <p:cNvSpPr>
            <a:spLocks noGrp="1"/>
          </p:cNvSpPr>
          <p:nvPr>
            <p:ph idx="1"/>
          </p:nvPr>
        </p:nvSpPr>
        <p:spPr/>
        <p:txBody>
          <a:bodyPr/>
          <a:lstStyle/>
          <a:p>
            <a:r>
              <a:rPr lang="zh-CN" altLang="en-US" dirty="0"/>
              <a:t>选择物理数据库设计所需参数</a:t>
            </a:r>
            <a:endParaRPr lang="en-US" altLang="zh-CN" dirty="0"/>
          </a:p>
          <a:p>
            <a:pPr lvl="1"/>
            <a:r>
              <a:rPr lang="zh-CN" altLang="en-US" dirty="0"/>
              <a:t>数据更新事务</a:t>
            </a:r>
            <a:endParaRPr lang="zh-CN" altLang="en-US" dirty="0"/>
          </a:p>
          <a:p>
            <a:pPr lvl="2"/>
            <a:r>
              <a:rPr lang="zh-CN" altLang="en-US" dirty="0"/>
              <a:t>被更新的关系</a:t>
            </a:r>
            <a:endParaRPr lang="zh-CN" altLang="en-US" dirty="0"/>
          </a:p>
          <a:p>
            <a:pPr lvl="2"/>
            <a:r>
              <a:rPr lang="zh-CN" altLang="en-US" dirty="0"/>
              <a:t>每个关系上的更新操作条件所涉及的属性</a:t>
            </a:r>
            <a:endParaRPr lang="zh-CN" altLang="en-US" dirty="0"/>
          </a:p>
          <a:p>
            <a:pPr lvl="2"/>
            <a:r>
              <a:rPr lang="zh-CN" altLang="en-US" dirty="0"/>
              <a:t>修改操作要改变的属性值</a:t>
            </a:r>
            <a:endParaRPr lang="zh-CN" altLang="en-US" dirty="0"/>
          </a:p>
          <a:p>
            <a:pPr lvl="1"/>
            <a:r>
              <a:rPr lang="zh-CN" altLang="en-US" dirty="0"/>
              <a:t>每个事务在各关系上运行的频率和性能要求</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数据库的物理设计的内容和方法</a:t>
            </a:r>
            <a:endParaRPr lang="zh-CN" altLang="en-US" dirty="0"/>
          </a:p>
        </p:txBody>
      </p:sp>
      <p:sp>
        <p:nvSpPr>
          <p:cNvPr id="3" name="内容占位符 2"/>
          <p:cNvSpPr>
            <a:spLocks noGrp="1"/>
          </p:cNvSpPr>
          <p:nvPr>
            <p:ph idx="1"/>
          </p:nvPr>
        </p:nvSpPr>
        <p:spPr/>
        <p:txBody>
          <a:bodyPr/>
          <a:lstStyle/>
          <a:p>
            <a:r>
              <a:rPr lang="zh-CN" altLang="en-US" dirty="0"/>
              <a:t>关系数据库物理设计的内容</a:t>
            </a:r>
            <a:endParaRPr lang="zh-CN" altLang="en-US" dirty="0"/>
          </a:p>
          <a:p>
            <a:pPr lvl="1"/>
            <a:r>
              <a:rPr lang="zh-CN" altLang="en-US" dirty="0"/>
              <a:t>为关系模式选择存取方法</a:t>
            </a:r>
            <a:r>
              <a:rPr lang="en-US" altLang="zh-CN" dirty="0"/>
              <a:t>(</a:t>
            </a:r>
            <a:r>
              <a:rPr lang="zh-CN" altLang="en-US" dirty="0"/>
              <a:t>建立存取路径</a:t>
            </a:r>
            <a:r>
              <a:rPr lang="en-US" altLang="zh-CN" dirty="0"/>
              <a:t>)</a:t>
            </a:r>
            <a:endParaRPr lang="en-US" altLang="zh-CN" dirty="0"/>
          </a:p>
          <a:p>
            <a:pPr lvl="1"/>
            <a:r>
              <a:rPr lang="zh-CN" altLang="en-US" dirty="0"/>
              <a:t>设计关系、索引等数据库文件的物理存储结构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  </a:t>
            </a:r>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r>
              <a:rPr lang="en-US" altLang="zh-CN" dirty="0"/>
              <a:t>7.5.1  </a:t>
            </a:r>
            <a:r>
              <a:rPr lang="zh-CN" altLang="en-US" dirty="0"/>
              <a:t>数据库物理设计的内容和方法</a:t>
            </a:r>
            <a:endParaRPr lang="zh-CN" altLang="en-US" dirty="0"/>
          </a:p>
          <a:p>
            <a:r>
              <a:rPr lang="en-US" altLang="zh-CN" dirty="0">
                <a:solidFill>
                  <a:srgbClr val="FF0000"/>
                </a:solidFill>
              </a:rPr>
              <a:t>7.5.2  </a:t>
            </a:r>
            <a:r>
              <a:rPr lang="zh-CN" altLang="en-US" dirty="0">
                <a:solidFill>
                  <a:srgbClr val="FF0000"/>
                </a:solidFill>
              </a:rPr>
              <a:t>关系模式存取方法选择</a:t>
            </a:r>
            <a:endParaRPr lang="zh-CN" altLang="en-US" dirty="0">
              <a:solidFill>
                <a:srgbClr val="FF0000"/>
              </a:solidFill>
            </a:endParaRPr>
          </a:p>
          <a:p>
            <a:r>
              <a:rPr lang="en-US" altLang="zh-CN" dirty="0"/>
              <a:t>7.5.3  </a:t>
            </a:r>
            <a:r>
              <a:rPr lang="zh-CN" altLang="en-US" dirty="0"/>
              <a:t>确定数据库的存储结构</a:t>
            </a:r>
            <a:endParaRPr lang="zh-CN" altLang="en-US" dirty="0"/>
          </a:p>
          <a:p>
            <a:r>
              <a:rPr lang="en-US" altLang="zh-CN" dirty="0"/>
              <a:t>7.5.4  </a:t>
            </a:r>
            <a:r>
              <a:rPr lang="zh-CN" altLang="en-US" dirty="0"/>
              <a:t>评价物理结构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7.5.2  </a:t>
            </a:r>
            <a:r>
              <a:rPr lang="zh-CN" altLang="en-US" dirty="0">
                <a:ea typeface="宋体" panose="02010600030101010101" pitchFamily="2" charset="-122"/>
              </a:rPr>
              <a:t>关系模式存取方法选择</a:t>
            </a:r>
            <a:endParaRPr lang="zh-CN" altLang="en-US" dirty="0"/>
          </a:p>
        </p:txBody>
      </p:sp>
      <p:sp>
        <p:nvSpPr>
          <p:cNvPr id="3" name="内容占位符 2"/>
          <p:cNvSpPr>
            <a:spLocks noGrp="1"/>
          </p:cNvSpPr>
          <p:nvPr>
            <p:ph idx="1"/>
          </p:nvPr>
        </p:nvSpPr>
        <p:spPr/>
        <p:txBody>
          <a:bodyPr/>
          <a:lstStyle/>
          <a:p>
            <a:r>
              <a:rPr lang="zh-CN" altLang="en-US" dirty="0"/>
              <a:t>数据库系统是多用户共享的系统，对同一个关系要建立多条存取路径才能满足多用户的多种应用要求</a:t>
            </a:r>
            <a:endParaRPr lang="zh-CN" altLang="en-US" dirty="0"/>
          </a:p>
          <a:p>
            <a:r>
              <a:rPr lang="zh-CN" altLang="en-US" dirty="0"/>
              <a:t>物理设计的任务之一就是要确定选择哪些存取方法，即建立哪些存取路径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关系模式存取方法选择</a:t>
            </a:r>
            <a:endParaRPr lang="zh-CN" altLang="en-US" dirty="0"/>
          </a:p>
        </p:txBody>
      </p:sp>
      <p:sp>
        <p:nvSpPr>
          <p:cNvPr id="3" name="内容占位符 2"/>
          <p:cNvSpPr>
            <a:spLocks noGrp="1"/>
          </p:cNvSpPr>
          <p:nvPr>
            <p:ph idx="1"/>
          </p:nvPr>
        </p:nvSpPr>
        <p:spPr/>
        <p:txBody>
          <a:bodyPr/>
          <a:lstStyle/>
          <a:p>
            <a:r>
              <a:rPr lang="en-US" altLang="zh-CN" dirty="0"/>
              <a:t>DBMS</a:t>
            </a:r>
            <a:r>
              <a:rPr lang="zh-CN" altLang="en-US" dirty="0"/>
              <a:t>常用存取方法</a:t>
            </a:r>
            <a:endParaRPr lang="zh-CN" altLang="en-US" dirty="0"/>
          </a:p>
          <a:p>
            <a:r>
              <a:rPr lang="zh-CN" altLang="en-US" dirty="0"/>
              <a:t>索引方法</a:t>
            </a:r>
            <a:endParaRPr lang="zh-CN" altLang="en-US" dirty="0"/>
          </a:p>
          <a:p>
            <a:pPr lvl="1"/>
            <a:r>
              <a:rPr lang="zh-CN" altLang="en-US" dirty="0"/>
              <a:t>目前主要是</a:t>
            </a:r>
            <a:r>
              <a:rPr lang="en-US" altLang="zh-CN" dirty="0"/>
              <a:t>B+</a:t>
            </a:r>
            <a:r>
              <a:rPr lang="zh-CN" altLang="en-US" dirty="0"/>
              <a:t>树索引方法</a:t>
            </a:r>
            <a:endParaRPr lang="zh-CN" altLang="en-US" dirty="0"/>
          </a:p>
          <a:p>
            <a:pPr lvl="1"/>
            <a:r>
              <a:rPr lang="zh-CN" altLang="en-US" dirty="0"/>
              <a:t>经典存取方法，使用最普遍 </a:t>
            </a:r>
            <a:endParaRPr lang="zh-CN" altLang="en-US" dirty="0"/>
          </a:p>
          <a:p>
            <a:r>
              <a:rPr lang="zh-CN" altLang="en-US" dirty="0"/>
              <a:t>聚簇（</a:t>
            </a:r>
            <a:r>
              <a:rPr lang="en-US" altLang="zh-CN" dirty="0"/>
              <a:t>Cluster</a:t>
            </a:r>
            <a:r>
              <a:rPr lang="zh-CN" altLang="en-US" dirty="0"/>
              <a:t>）方法</a:t>
            </a:r>
            <a:endParaRPr lang="zh-CN" altLang="en-US" dirty="0"/>
          </a:p>
          <a:p>
            <a:r>
              <a:rPr lang="en-US" altLang="zh-CN" dirty="0"/>
              <a:t>HASH</a:t>
            </a:r>
            <a:r>
              <a:rPr lang="zh-CN" altLang="en-US" dirty="0"/>
              <a:t>方法</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一、索引存取方法的选择</a:t>
            </a:r>
            <a:endParaRPr lang="zh-CN" altLang="en-US" dirty="0"/>
          </a:p>
        </p:txBody>
      </p:sp>
      <p:sp>
        <p:nvSpPr>
          <p:cNvPr id="3" name="内容占位符 2"/>
          <p:cNvSpPr>
            <a:spLocks noGrp="1"/>
          </p:cNvSpPr>
          <p:nvPr>
            <p:ph idx="1"/>
          </p:nvPr>
        </p:nvSpPr>
        <p:spPr/>
        <p:txBody>
          <a:bodyPr/>
          <a:lstStyle/>
          <a:p>
            <a:r>
              <a:rPr lang="zh-CN" altLang="en-US" dirty="0"/>
              <a:t>根据应用要求确定</a:t>
            </a:r>
            <a:endParaRPr lang="zh-CN" altLang="en-US" dirty="0"/>
          </a:p>
          <a:p>
            <a:pPr lvl="1"/>
            <a:r>
              <a:rPr lang="zh-CN" altLang="en-US" dirty="0"/>
              <a:t>对哪些属性列建立索引</a:t>
            </a:r>
            <a:endParaRPr lang="zh-CN" altLang="en-US" dirty="0"/>
          </a:p>
          <a:p>
            <a:pPr lvl="1"/>
            <a:r>
              <a:rPr lang="zh-CN" altLang="en-US" dirty="0"/>
              <a:t>对哪些属性列建立组合索引</a:t>
            </a:r>
            <a:endParaRPr lang="zh-CN" altLang="en-US" dirty="0"/>
          </a:p>
          <a:p>
            <a:pPr lvl="1"/>
            <a:r>
              <a:rPr lang="zh-CN" altLang="en-US" dirty="0"/>
              <a:t>对哪些索引要设计为唯一索引</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索引存取方法的选择</a:t>
            </a:r>
            <a:endParaRPr lang="zh-CN" altLang="en-US" dirty="0"/>
          </a:p>
        </p:txBody>
      </p:sp>
      <p:sp>
        <p:nvSpPr>
          <p:cNvPr id="3" name="内容占位符 2"/>
          <p:cNvSpPr>
            <a:spLocks noGrp="1"/>
          </p:cNvSpPr>
          <p:nvPr>
            <p:ph idx="1"/>
          </p:nvPr>
        </p:nvSpPr>
        <p:spPr/>
        <p:txBody>
          <a:bodyPr>
            <a:normAutofit/>
          </a:bodyPr>
          <a:lstStyle/>
          <a:p>
            <a:r>
              <a:rPr lang="zh-CN" altLang="en-US" dirty="0"/>
              <a:t>选择索引存取方法的一般规则</a:t>
            </a:r>
            <a:endParaRPr lang="zh-CN" altLang="en-US" dirty="0"/>
          </a:p>
          <a:p>
            <a:pPr lvl="1"/>
            <a:r>
              <a:rPr lang="zh-CN" altLang="en-US" dirty="0"/>
              <a:t>如果一个</a:t>
            </a:r>
            <a:r>
              <a:rPr lang="en-US" altLang="zh-CN" dirty="0"/>
              <a:t>(</a:t>
            </a:r>
            <a:r>
              <a:rPr lang="zh-CN" altLang="en-US" dirty="0"/>
              <a:t>或一组</a:t>
            </a:r>
            <a:r>
              <a:rPr lang="en-US" altLang="zh-CN" dirty="0"/>
              <a:t>)</a:t>
            </a:r>
            <a:r>
              <a:rPr lang="zh-CN" altLang="en-US" dirty="0"/>
              <a:t>属性经常在查询条件中出现，则考虑在这个</a:t>
            </a:r>
            <a:r>
              <a:rPr lang="en-US" altLang="zh-CN" dirty="0"/>
              <a:t>(</a:t>
            </a:r>
            <a:r>
              <a:rPr lang="zh-CN" altLang="en-US" dirty="0"/>
              <a:t>或这组</a:t>
            </a:r>
            <a:r>
              <a:rPr lang="en-US" altLang="zh-CN" dirty="0"/>
              <a:t>)</a:t>
            </a:r>
            <a:r>
              <a:rPr lang="zh-CN" altLang="en-US" dirty="0"/>
              <a:t>属性上建立索引</a:t>
            </a:r>
            <a:r>
              <a:rPr lang="en-US" altLang="zh-CN" dirty="0"/>
              <a:t>(</a:t>
            </a:r>
            <a:r>
              <a:rPr lang="zh-CN" altLang="en-US" dirty="0"/>
              <a:t>或组合索引</a:t>
            </a:r>
            <a:r>
              <a:rPr lang="en-US" altLang="zh-CN" dirty="0"/>
              <a:t>)</a:t>
            </a:r>
            <a:endParaRPr lang="en-US" altLang="zh-CN" dirty="0"/>
          </a:p>
          <a:p>
            <a:pPr lvl="1"/>
            <a:r>
              <a:rPr lang="zh-CN" altLang="en-US" dirty="0"/>
              <a:t>如果一个属性经常作为最大值和最小值等聚集函数的参数，则考虑在这个属性上建立索引</a:t>
            </a:r>
            <a:endParaRPr lang="zh-CN" altLang="en-US" dirty="0"/>
          </a:p>
          <a:p>
            <a:pPr lvl="1"/>
            <a:r>
              <a:rPr lang="zh-CN" altLang="en-US" dirty="0"/>
              <a:t>如果一个</a:t>
            </a:r>
            <a:r>
              <a:rPr lang="en-US" altLang="zh-CN" dirty="0"/>
              <a:t>(</a:t>
            </a:r>
            <a:r>
              <a:rPr lang="zh-CN" altLang="en-US" dirty="0"/>
              <a:t>或一组</a:t>
            </a:r>
            <a:r>
              <a:rPr lang="en-US" altLang="zh-CN" dirty="0"/>
              <a:t>)</a:t>
            </a:r>
            <a:r>
              <a:rPr lang="zh-CN" altLang="en-US" dirty="0"/>
              <a:t>属性经常在连接操作的连接条件中出现，则考虑在这个</a:t>
            </a:r>
            <a:r>
              <a:rPr lang="en-US" altLang="zh-CN" dirty="0"/>
              <a:t>(</a:t>
            </a:r>
            <a:r>
              <a:rPr lang="zh-CN" altLang="en-US" dirty="0"/>
              <a:t>或这组</a:t>
            </a:r>
            <a:r>
              <a:rPr lang="en-US" altLang="zh-CN" dirty="0"/>
              <a:t>)</a:t>
            </a:r>
            <a:r>
              <a:rPr lang="zh-CN" altLang="en-US" dirty="0"/>
              <a:t>属性上建立索引</a:t>
            </a:r>
            <a:endParaRPr lang="zh-CN" altLang="en-US" dirty="0"/>
          </a:p>
          <a:p>
            <a:r>
              <a:rPr lang="zh-CN" altLang="en-US" dirty="0"/>
              <a:t>关系上定义的索引数过多会带来较多的额外开销</a:t>
            </a:r>
            <a:endParaRPr lang="zh-CN" altLang="en-US" dirty="0"/>
          </a:p>
          <a:p>
            <a:pPr lvl="1"/>
            <a:r>
              <a:rPr lang="zh-CN" altLang="en-US" dirty="0"/>
              <a:t>维护索引的开销</a:t>
            </a:r>
            <a:endParaRPr lang="zh-CN" altLang="en-US" dirty="0"/>
          </a:p>
          <a:p>
            <a:pPr lvl="1"/>
            <a:r>
              <a:rPr lang="zh-CN" altLang="en-US" dirty="0"/>
              <a:t>查找索引的开销</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逻辑结构设计</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37" descr="731"/>
          <p:cNvPicPr>
            <a:picLocks noChangeAspect="1" noChangeArrowheads="1"/>
          </p:cNvPicPr>
          <p:nvPr/>
        </p:nvPicPr>
        <p:blipFill>
          <a:blip r:embed="rId1" cstate="print"/>
          <a:srcRect/>
          <a:stretch>
            <a:fillRect/>
          </a:stretch>
        </p:blipFill>
        <p:spPr bwMode="auto">
          <a:xfrm>
            <a:off x="2210467" y="1702730"/>
            <a:ext cx="7777162" cy="2425700"/>
          </a:xfrm>
          <a:prstGeom prst="rect">
            <a:avLst/>
          </a:prstGeom>
          <a:noFill/>
          <a:ln w="9525">
            <a:noFill/>
            <a:miter lim="800000"/>
            <a:headEnd/>
            <a:tailEnd/>
          </a:ln>
        </p:spPr>
      </p:pic>
      <p:sp>
        <p:nvSpPr>
          <p:cNvPr id="6" name="矩形 5"/>
          <p:cNvSpPr/>
          <p:nvPr/>
        </p:nvSpPr>
        <p:spPr>
          <a:xfrm>
            <a:off x="4542356" y="4685425"/>
            <a:ext cx="2906565" cy="369332"/>
          </a:xfrm>
          <a:prstGeom prst="rect">
            <a:avLst/>
          </a:prstGeom>
        </p:spPr>
        <p:txBody>
          <a:bodyPr wrap="none">
            <a:spAutoFit/>
          </a:bodyPr>
          <a:lstStyle/>
          <a:p>
            <a:pPr marL="342900" indent="-342900"/>
            <a:r>
              <a:rPr lang="zh-CN" altLang="en-US" dirty="0"/>
              <a:t>逻辑结构设计时的</a:t>
            </a:r>
            <a:r>
              <a:rPr lang="en-US" altLang="zh-CN" dirty="0"/>
              <a:t>3</a:t>
            </a:r>
            <a:r>
              <a:rPr lang="zh-CN" altLang="en-US" dirty="0"/>
              <a:t>个步骤 </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二、聚簇存取方法的选择</a:t>
            </a:r>
            <a:endParaRPr lang="zh-CN" altLang="en-US" dirty="0"/>
          </a:p>
        </p:txBody>
      </p:sp>
      <p:sp>
        <p:nvSpPr>
          <p:cNvPr id="3" name="内容占位符 2"/>
          <p:cNvSpPr>
            <a:spLocks noGrp="1"/>
          </p:cNvSpPr>
          <p:nvPr>
            <p:ph idx="1"/>
          </p:nvPr>
        </p:nvSpPr>
        <p:spPr/>
        <p:txBody>
          <a:bodyPr/>
          <a:lstStyle/>
          <a:p>
            <a:r>
              <a:rPr lang="zh-CN" altLang="en-US" dirty="0"/>
              <a:t>聚簇</a:t>
            </a:r>
            <a:endParaRPr lang="zh-CN" altLang="en-US" dirty="0"/>
          </a:p>
          <a:p>
            <a:pPr lvl="1"/>
            <a:r>
              <a:rPr lang="zh-CN" altLang="en-US" dirty="0"/>
              <a:t>为了提高某个属性（或属性组）的查询速度，把这个或这些属性（称为聚簇码）上具有相同值的元组集中存放在连续的物理块称为聚簇</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聚簇存取方法的选择</a:t>
            </a:r>
            <a:endParaRPr lang="zh-CN" altLang="en-US" dirty="0"/>
          </a:p>
        </p:txBody>
      </p:sp>
      <p:sp>
        <p:nvSpPr>
          <p:cNvPr id="3" name="内容占位符 2"/>
          <p:cNvSpPr>
            <a:spLocks noGrp="1"/>
          </p:cNvSpPr>
          <p:nvPr>
            <p:ph idx="1"/>
          </p:nvPr>
        </p:nvSpPr>
        <p:spPr/>
        <p:txBody>
          <a:bodyPr/>
          <a:lstStyle/>
          <a:p>
            <a:r>
              <a:rPr lang="zh-CN" altLang="en-US" dirty="0"/>
              <a:t>聚簇的用途</a:t>
            </a:r>
            <a:endParaRPr lang="zh-CN" altLang="en-US" dirty="0"/>
          </a:p>
          <a:p>
            <a:r>
              <a:rPr lang="zh-CN" altLang="en-US" dirty="0"/>
              <a:t>大大提高按聚簇码进行查询的效率</a:t>
            </a:r>
            <a:endParaRPr lang="zh-CN" altLang="en-US" dirty="0"/>
          </a:p>
          <a:p>
            <a:r>
              <a:rPr lang="zh-CN" altLang="en-US" dirty="0"/>
              <a:t>例：假设学生关系按所在系建有索引，现在要查询信息系的所有学生名单。</a:t>
            </a:r>
            <a:endParaRPr lang="zh-CN" altLang="en-US" dirty="0"/>
          </a:p>
          <a:p>
            <a:pPr lvl="1"/>
            <a:r>
              <a:rPr lang="zh-CN" altLang="en-US" dirty="0"/>
              <a:t>信息系的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endParaRPr lang="zh-CN" altLang="en-US" dirty="0"/>
          </a:p>
          <a:p>
            <a:pPr lvl="1"/>
            <a:r>
              <a:rPr lang="zh-CN" altLang="en-US" dirty="0"/>
              <a:t>如果将同一系的学生元组集中存放，则每读一个物理块可得到多个满足查询条件的元组，从而显著地减少了访问磁盘的次数</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聚簇存取方法的选择</a:t>
            </a:r>
            <a:endParaRPr lang="zh-CN" altLang="en-US" dirty="0"/>
          </a:p>
        </p:txBody>
      </p:sp>
      <p:sp>
        <p:nvSpPr>
          <p:cNvPr id="3" name="内容占位符 2"/>
          <p:cNvSpPr>
            <a:spLocks noGrp="1"/>
          </p:cNvSpPr>
          <p:nvPr>
            <p:ph idx="1"/>
          </p:nvPr>
        </p:nvSpPr>
        <p:spPr/>
        <p:txBody>
          <a:bodyPr/>
          <a:lstStyle/>
          <a:p>
            <a:r>
              <a:rPr lang="zh-CN" altLang="en-US" dirty="0"/>
              <a:t>聚簇的局限性</a:t>
            </a:r>
            <a:endParaRPr lang="zh-CN" altLang="en-US" dirty="0"/>
          </a:p>
          <a:p>
            <a:r>
              <a:rPr lang="en-US" altLang="zh-CN" dirty="0"/>
              <a:t>1. </a:t>
            </a:r>
            <a:r>
              <a:rPr lang="zh-CN" altLang="en-US" dirty="0"/>
              <a:t>聚簇只能提高某些特定应用的性能</a:t>
            </a:r>
            <a:endParaRPr lang="zh-CN" altLang="en-US" dirty="0"/>
          </a:p>
          <a:p>
            <a:r>
              <a:rPr lang="en-US" altLang="zh-CN" dirty="0"/>
              <a:t>2. </a:t>
            </a:r>
            <a:r>
              <a:rPr lang="zh-CN" altLang="en-US" dirty="0"/>
              <a:t>建立与维护聚簇的开销相当大</a:t>
            </a:r>
            <a:endParaRPr lang="zh-CN" altLang="en-US" dirty="0"/>
          </a:p>
          <a:p>
            <a:pPr lvl="1"/>
            <a:r>
              <a:rPr lang="zh-CN" altLang="en-US" dirty="0"/>
              <a:t>对已有关系建立聚簇，将导致关系中元组移动其物理存储位置，并使此关系上原有的索引无效，必须重建</a:t>
            </a:r>
            <a:endParaRPr lang="zh-CN" altLang="en-US" dirty="0"/>
          </a:p>
          <a:p>
            <a:pPr lvl="1"/>
            <a:r>
              <a:rPr lang="zh-CN" altLang="en-US" dirty="0"/>
              <a:t>当一个元组的聚簇码改变时，该元组的存储位置也要做相应移动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聚簇存取方法的选择</a:t>
            </a:r>
            <a:endParaRPr lang="zh-CN" altLang="en-US" dirty="0"/>
          </a:p>
        </p:txBody>
      </p:sp>
      <p:sp>
        <p:nvSpPr>
          <p:cNvPr id="3" name="内容占位符 2"/>
          <p:cNvSpPr>
            <a:spLocks noGrp="1"/>
          </p:cNvSpPr>
          <p:nvPr>
            <p:ph idx="1"/>
          </p:nvPr>
        </p:nvSpPr>
        <p:spPr/>
        <p:txBody>
          <a:bodyPr/>
          <a:lstStyle/>
          <a:p>
            <a:r>
              <a:rPr lang="zh-CN" altLang="en-US" dirty="0"/>
              <a:t>聚簇的适用范围</a:t>
            </a:r>
            <a:endParaRPr lang="zh-CN" altLang="en-US" dirty="0"/>
          </a:p>
          <a:p>
            <a:r>
              <a:rPr lang="en-US" altLang="zh-CN" dirty="0"/>
              <a:t>1. </a:t>
            </a:r>
            <a:r>
              <a:rPr lang="zh-CN" altLang="en-US" dirty="0"/>
              <a:t>既适用于单个关系独立聚簇，也适用于多个关系组合聚簇</a:t>
            </a:r>
            <a:endParaRPr lang="zh-CN" altLang="en-US" dirty="0"/>
          </a:p>
          <a:p>
            <a:r>
              <a:rPr lang="zh-CN" altLang="en-US" dirty="0"/>
              <a:t>例：假设用户经常要按系别查询学生成绩单，这一查询涉及学生关系和选修关系的连接操作，即需要按学号连接这两个关系，为提高连接操作的效率，可以把具有相同学号值的学生元组和选修元组在物理上聚簇在一起。这就相当于把多个关系按“预连接”的形式存放，从而大大提高连接操作的效率。</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聚簇存取方法的选择</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当通过聚簇码进行访问或连接是该关系的主要应用，与聚簇码无关的其他访问很少或者是次要的时，可以使用聚簇。</a:t>
            </a:r>
            <a:endParaRPr lang="zh-CN" altLang="en-US" dirty="0"/>
          </a:p>
          <a:p>
            <a:r>
              <a:rPr lang="zh-CN" altLang="en-US" dirty="0"/>
              <a:t>尤其当</a:t>
            </a:r>
            <a:r>
              <a:rPr lang="en-US" altLang="zh-CN" dirty="0"/>
              <a:t>SQL</a:t>
            </a:r>
            <a:r>
              <a:rPr lang="zh-CN" altLang="en-US" dirty="0"/>
              <a:t>语句中包含有与聚簇码有关的</a:t>
            </a:r>
            <a:r>
              <a:rPr lang="en-US" altLang="zh-CN" dirty="0"/>
              <a:t>ORDER BY</a:t>
            </a:r>
            <a:r>
              <a:rPr lang="zh-CN" altLang="en-US" dirty="0"/>
              <a:t>，</a:t>
            </a:r>
            <a:r>
              <a:rPr lang="en-US" altLang="zh-CN" dirty="0"/>
              <a:t>GROUP BY</a:t>
            </a:r>
            <a:r>
              <a:rPr lang="zh-CN" altLang="en-US" dirty="0"/>
              <a:t>，</a:t>
            </a:r>
            <a:r>
              <a:rPr lang="en-US" altLang="zh-CN" dirty="0"/>
              <a:t>UNION</a:t>
            </a:r>
            <a:r>
              <a:rPr lang="zh-CN" altLang="en-US" dirty="0"/>
              <a:t>，</a:t>
            </a:r>
            <a:r>
              <a:rPr lang="en-US" altLang="zh-CN" dirty="0"/>
              <a:t>DISTINCT</a:t>
            </a:r>
            <a:r>
              <a:rPr lang="zh-CN" altLang="en-US" dirty="0"/>
              <a:t>等子句或短语时，使用聚簇特别有利，可以省去对结果集的排序操作</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聚簇存取方法的选择</a:t>
            </a:r>
            <a:endParaRPr lang="zh-CN" altLang="en-US" dirty="0"/>
          </a:p>
        </p:txBody>
      </p:sp>
      <p:sp>
        <p:nvSpPr>
          <p:cNvPr id="3" name="内容占位符 2"/>
          <p:cNvSpPr>
            <a:spLocks noGrp="1"/>
          </p:cNvSpPr>
          <p:nvPr>
            <p:ph idx="1"/>
          </p:nvPr>
        </p:nvSpPr>
        <p:spPr/>
        <p:txBody>
          <a:bodyPr/>
          <a:lstStyle/>
          <a:p>
            <a:r>
              <a:rPr lang="zh-CN" altLang="en-US" dirty="0"/>
              <a:t>设计候选聚簇</a:t>
            </a:r>
            <a:endParaRPr lang="zh-CN" altLang="en-US" dirty="0"/>
          </a:p>
          <a:p>
            <a:pPr lvl="1"/>
            <a:r>
              <a:rPr lang="zh-CN" altLang="en-US" dirty="0"/>
              <a:t>对经常在一起进行连接操作的关系可以建立聚簇</a:t>
            </a:r>
            <a:endParaRPr lang="zh-CN" altLang="en-US" dirty="0"/>
          </a:p>
          <a:p>
            <a:pPr lvl="1"/>
            <a:r>
              <a:rPr lang="zh-CN" altLang="en-US" dirty="0"/>
              <a:t>如果一个关系的一组属性经常出现在相等比较条件中，则该单个关系可建立聚簇</a:t>
            </a:r>
            <a:endParaRPr lang="zh-CN" altLang="en-US" dirty="0"/>
          </a:p>
          <a:p>
            <a:pPr lvl="1"/>
            <a:r>
              <a:rPr lang="zh-CN" altLang="en-US" dirty="0"/>
              <a:t>如果一个关系的一个</a:t>
            </a:r>
            <a:r>
              <a:rPr lang="en-US" altLang="zh-CN" dirty="0"/>
              <a:t>(</a:t>
            </a:r>
            <a:r>
              <a:rPr lang="zh-CN" altLang="en-US" dirty="0"/>
              <a:t>或一组</a:t>
            </a:r>
            <a:r>
              <a:rPr lang="en-US" altLang="zh-CN" dirty="0"/>
              <a:t>)</a:t>
            </a:r>
            <a:r>
              <a:rPr lang="zh-CN" altLang="en-US" dirty="0"/>
              <a:t>属性上的值重复率很高，则此单个关系可建立聚簇。即对应每个聚簇码值的平均元组数不太少。太少了，</a:t>
            </a:r>
            <a:r>
              <a:rPr lang="zh-CN" altLang="en-US" dirty="0">
                <a:solidFill>
                  <a:srgbClr val="FF0000"/>
                </a:solidFill>
              </a:rPr>
              <a:t>聚簇的效果不明显</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聚簇存取方法的选择</a:t>
            </a:r>
            <a:endParaRPr lang="zh-CN" altLang="en-US" dirty="0"/>
          </a:p>
        </p:txBody>
      </p:sp>
      <p:sp>
        <p:nvSpPr>
          <p:cNvPr id="3" name="内容占位符 2"/>
          <p:cNvSpPr>
            <a:spLocks noGrp="1"/>
          </p:cNvSpPr>
          <p:nvPr>
            <p:ph idx="1"/>
          </p:nvPr>
        </p:nvSpPr>
        <p:spPr/>
        <p:txBody>
          <a:bodyPr/>
          <a:lstStyle/>
          <a:p>
            <a:r>
              <a:rPr lang="zh-CN" altLang="en-US" dirty="0"/>
              <a:t>优化聚簇设计</a:t>
            </a:r>
            <a:endParaRPr lang="zh-CN" altLang="en-US" dirty="0"/>
          </a:p>
          <a:p>
            <a:r>
              <a:rPr lang="zh-CN" altLang="en-US" dirty="0"/>
              <a:t>从聚簇中删除经常进行全表扫描的关系；</a:t>
            </a:r>
            <a:endParaRPr lang="zh-CN" altLang="en-US" dirty="0"/>
          </a:p>
          <a:p>
            <a:r>
              <a:rPr lang="zh-CN" altLang="en-US" dirty="0"/>
              <a:t>从聚簇中删除更新操作远多于连接操作的关系；</a:t>
            </a:r>
            <a:endParaRPr lang="zh-CN" altLang="en-US" dirty="0"/>
          </a:p>
          <a:p>
            <a:r>
              <a:rPr lang="zh-CN" altLang="en-US" dirty="0"/>
              <a:t>不同的聚簇中可能包含相同的关系，一个关系可以在某一个聚簇中，但不能同时加入多个聚簇 </a:t>
            </a:r>
            <a:endParaRPr lang="zh-CN" altLang="en-US" dirty="0"/>
          </a:p>
          <a:p>
            <a:pPr lvl="1"/>
            <a:r>
              <a:rPr lang="zh-CN" altLang="en-US" dirty="0"/>
              <a:t>从这多个聚簇方案</a:t>
            </a:r>
            <a:r>
              <a:rPr lang="en-US" altLang="zh-CN" dirty="0"/>
              <a:t>(</a:t>
            </a:r>
            <a:r>
              <a:rPr lang="zh-CN" altLang="en-US" dirty="0"/>
              <a:t>包括不建立聚簇</a:t>
            </a:r>
            <a:r>
              <a:rPr lang="en-US" altLang="zh-CN" dirty="0"/>
              <a:t>)</a:t>
            </a:r>
            <a:r>
              <a:rPr lang="zh-CN" altLang="en-US" dirty="0"/>
              <a:t>中选择一个较优的，即在这个聚簇上运行各种事务的总代价最小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三、</a:t>
            </a:r>
            <a:r>
              <a:rPr lang="en-US" altLang="zh-CN" dirty="0">
                <a:ea typeface="宋体" panose="02010600030101010101" pitchFamily="2" charset="-122"/>
              </a:rPr>
              <a:t>HASH</a:t>
            </a:r>
            <a:r>
              <a:rPr lang="zh-CN" altLang="en-US" dirty="0">
                <a:ea typeface="宋体" panose="02010600030101010101" pitchFamily="2" charset="-122"/>
              </a:rPr>
              <a:t>存取方法的选择</a:t>
            </a:r>
            <a:endParaRPr lang="zh-CN" altLang="en-US" dirty="0"/>
          </a:p>
        </p:txBody>
      </p:sp>
      <p:sp>
        <p:nvSpPr>
          <p:cNvPr id="3" name="内容占位符 2"/>
          <p:cNvSpPr>
            <a:spLocks noGrp="1"/>
          </p:cNvSpPr>
          <p:nvPr>
            <p:ph idx="1"/>
          </p:nvPr>
        </p:nvSpPr>
        <p:spPr/>
        <p:txBody>
          <a:bodyPr/>
          <a:lstStyle/>
          <a:p>
            <a:r>
              <a:rPr lang="zh-CN" altLang="en-US" dirty="0"/>
              <a:t>选择</a:t>
            </a:r>
            <a:r>
              <a:rPr lang="en-US" altLang="zh-CN" dirty="0"/>
              <a:t>HASH</a:t>
            </a:r>
            <a:r>
              <a:rPr lang="zh-CN" altLang="en-US" dirty="0"/>
              <a:t>存取方法的规则</a:t>
            </a:r>
            <a:endParaRPr lang="zh-CN" altLang="en-US" dirty="0"/>
          </a:p>
          <a:p>
            <a:r>
              <a:rPr lang="zh-CN" altLang="en-US" dirty="0"/>
              <a:t>当一个关系满足下列两个条件时，可以选择</a:t>
            </a:r>
            <a:r>
              <a:rPr lang="en-US" altLang="zh-CN" dirty="0"/>
              <a:t>HASH</a:t>
            </a:r>
            <a:r>
              <a:rPr lang="zh-CN" altLang="en-US" dirty="0"/>
              <a:t>存取方法</a:t>
            </a:r>
            <a:endParaRPr lang="zh-CN" altLang="en-US" dirty="0"/>
          </a:p>
          <a:p>
            <a:pPr lvl="1"/>
            <a:r>
              <a:rPr lang="zh-CN" altLang="en-US" dirty="0"/>
              <a:t>该关系的属性主要出现在等值连接条件中或主要出现在相等比较选择条件中</a:t>
            </a:r>
            <a:endParaRPr lang="zh-CN" altLang="en-US" dirty="0"/>
          </a:p>
          <a:p>
            <a:pPr lvl="1"/>
            <a:r>
              <a:rPr lang="zh-CN" altLang="en-US" dirty="0"/>
              <a:t>该关系的大小可预知，而且不变； </a:t>
            </a:r>
            <a:endParaRPr lang="zh-CN" altLang="en-US" dirty="0"/>
          </a:p>
          <a:p>
            <a:pPr lvl="1"/>
            <a:r>
              <a:rPr lang="zh-CN" altLang="en-US" dirty="0"/>
              <a:t>或</a:t>
            </a:r>
            <a:endParaRPr lang="zh-CN" altLang="en-US" dirty="0"/>
          </a:p>
          <a:p>
            <a:pPr lvl="1"/>
            <a:r>
              <a:rPr lang="zh-CN" altLang="en-US" dirty="0"/>
              <a:t>该关系的大小动态改变，但所选用的</a:t>
            </a:r>
            <a:r>
              <a:rPr lang="en-US" altLang="zh-CN" dirty="0"/>
              <a:t>DBMS</a:t>
            </a:r>
            <a:r>
              <a:rPr lang="zh-CN" altLang="en-US" dirty="0"/>
              <a:t>提供了动态</a:t>
            </a:r>
            <a:r>
              <a:rPr lang="en-US" altLang="zh-CN" dirty="0"/>
              <a:t>HASH</a:t>
            </a:r>
            <a:r>
              <a:rPr lang="zh-CN" altLang="en-US" dirty="0"/>
              <a:t>存取方法</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  </a:t>
            </a:r>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r>
              <a:rPr lang="en-US" altLang="zh-CN" dirty="0"/>
              <a:t>7.5.1  </a:t>
            </a:r>
            <a:r>
              <a:rPr lang="zh-CN" altLang="en-US" dirty="0"/>
              <a:t>数据库物理设计的内容和方法</a:t>
            </a:r>
            <a:endParaRPr lang="zh-CN" altLang="en-US" dirty="0"/>
          </a:p>
          <a:p>
            <a:r>
              <a:rPr lang="en-US" altLang="zh-CN" dirty="0"/>
              <a:t>7.5.2  </a:t>
            </a:r>
            <a:r>
              <a:rPr lang="zh-CN" altLang="en-US" dirty="0"/>
              <a:t>关系模式存取方法选择</a:t>
            </a:r>
            <a:endParaRPr lang="zh-CN" altLang="en-US" dirty="0"/>
          </a:p>
          <a:p>
            <a:r>
              <a:rPr lang="en-US" altLang="zh-CN" dirty="0">
                <a:solidFill>
                  <a:srgbClr val="FF0000"/>
                </a:solidFill>
              </a:rPr>
              <a:t>7.5.3  </a:t>
            </a:r>
            <a:r>
              <a:rPr lang="zh-CN" altLang="en-US" dirty="0">
                <a:solidFill>
                  <a:srgbClr val="FF0000"/>
                </a:solidFill>
              </a:rPr>
              <a:t>确定数据库的存储结构</a:t>
            </a:r>
            <a:endParaRPr lang="zh-CN" altLang="en-US" dirty="0">
              <a:solidFill>
                <a:srgbClr val="FF0000"/>
              </a:solidFill>
            </a:endParaRPr>
          </a:p>
          <a:p>
            <a:r>
              <a:rPr lang="en-US" altLang="zh-CN" dirty="0"/>
              <a:t>7.5.4  </a:t>
            </a:r>
            <a:r>
              <a:rPr lang="zh-CN" altLang="en-US" dirty="0"/>
              <a:t>评价物理结构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7.5.3  </a:t>
            </a:r>
            <a:r>
              <a:rPr lang="zh-CN" altLang="en-US" dirty="0">
                <a:ea typeface="宋体" panose="02010600030101010101" pitchFamily="2" charset="-122"/>
              </a:rPr>
              <a:t>确定数据库的存储结构</a:t>
            </a:r>
            <a:endParaRPr lang="zh-CN" altLang="en-US" dirty="0"/>
          </a:p>
        </p:txBody>
      </p:sp>
      <p:sp>
        <p:nvSpPr>
          <p:cNvPr id="3" name="内容占位符 2"/>
          <p:cNvSpPr>
            <a:spLocks noGrp="1"/>
          </p:cNvSpPr>
          <p:nvPr>
            <p:ph idx="1"/>
          </p:nvPr>
        </p:nvSpPr>
        <p:spPr/>
        <p:txBody>
          <a:bodyPr/>
          <a:lstStyle/>
          <a:p>
            <a:r>
              <a:rPr lang="zh-CN" altLang="en-US" dirty="0"/>
              <a:t>确定数据库物理结构的内容</a:t>
            </a:r>
            <a:endParaRPr lang="zh-CN" altLang="en-US" dirty="0"/>
          </a:p>
          <a:p>
            <a:r>
              <a:rPr lang="en-US" altLang="zh-CN" dirty="0"/>
              <a:t>1. </a:t>
            </a:r>
            <a:r>
              <a:rPr lang="zh-CN" altLang="en-US" dirty="0"/>
              <a:t>确定数据的存放位置和存储结构</a:t>
            </a:r>
            <a:endParaRPr lang="zh-CN" altLang="en-US" dirty="0"/>
          </a:p>
          <a:p>
            <a:pPr lvl="1"/>
            <a:r>
              <a:rPr lang="zh-CN" altLang="en-US" dirty="0"/>
              <a:t>关系</a:t>
            </a:r>
            <a:endParaRPr lang="zh-CN" altLang="en-US" dirty="0"/>
          </a:p>
          <a:p>
            <a:pPr lvl="1"/>
            <a:r>
              <a:rPr lang="zh-CN" altLang="en-US" dirty="0"/>
              <a:t>索引</a:t>
            </a:r>
            <a:endParaRPr lang="zh-CN" altLang="en-US" dirty="0"/>
          </a:p>
          <a:p>
            <a:pPr lvl="1"/>
            <a:r>
              <a:rPr lang="zh-CN" altLang="en-US" dirty="0"/>
              <a:t>聚簇</a:t>
            </a:r>
            <a:endParaRPr lang="zh-CN" altLang="en-US" dirty="0"/>
          </a:p>
          <a:p>
            <a:pPr lvl="1"/>
            <a:r>
              <a:rPr lang="zh-CN" altLang="en-US" dirty="0"/>
              <a:t>日志</a:t>
            </a:r>
            <a:endParaRPr lang="zh-CN" altLang="en-US" dirty="0"/>
          </a:p>
          <a:p>
            <a:pPr lvl="1"/>
            <a:r>
              <a:rPr lang="zh-CN" altLang="en-US" dirty="0"/>
              <a:t>备份</a:t>
            </a:r>
            <a:endParaRPr lang="zh-CN" altLang="en-US" dirty="0"/>
          </a:p>
          <a:p>
            <a:r>
              <a:rPr lang="en-US" altLang="zh-CN" dirty="0"/>
              <a:t>2. </a:t>
            </a:r>
            <a:r>
              <a:rPr lang="zh-CN" altLang="en-US" dirty="0"/>
              <a:t>确定系统配置</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pPr>
              <a:lnSpc>
                <a:spcPct val="150000"/>
              </a:lnSpc>
              <a:buClr>
                <a:srgbClr val="0000FF"/>
              </a:buClr>
            </a:pPr>
            <a:r>
              <a:rPr lang="zh-CN" altLang="en-US" dirty="0">
                <a:solidFill>
                  <a:srgbClr val="0000FF"/>
                </a:solidFill>
              </a:rPr>
              <a:t>转换内容</a:t>
            </a:r>
            <a:endParaRPr lang="zh-CN" altLang="en-US" dirty="0">
              <a:solidFill>
                <a:srgbClr val="0000FF"/>
              </a:solidFill>
            </a:endParaRPr>
          </a:p>
          <a:p>
            <a:pPr lvl="1">
              <a:lnSpc>
                <a:spcPct val="150000"/>
              </a:lnSpc>
              <a:buClr>
                <a:srgbClr val="0000FF"/>
              </a:buClr>
            </a:pPr>
            <a:r>
              <a:rPr lang="en-US" altLang="zh-CN" dirty="0"/>
              <a:t>E-R</a:t>
            </a:r>
            <a:r>
              <a:rPr lang="zh-CN" altLang="en-US" dirty="0"/>
              <a:t>图由</a:t>
            </a:r>
            <a:r>
              <a:rPr lang="zh-CN" altLang="en-US" dirty="0">
                <a:solidFill>
                  <a:srgbClr val="FF0000"/>
                </a:solidFill>
              </a:rPr>
              <a:t>实体型</a:t>
            </a:r>
            <a:r>
              <a:rPr lang="zh-CN" altLang="en-US" dirty="0"/>
              <a:t>、</a:t>
            </a:r>
            <a:r>
              <a:rPr lang="zh-CN" altLang="en-US" dirty="0">
                <a:solidFill>
                  <a:srgbClr val="FF0000"/>
                </a:solidFill>
              </a:rPr>
              <a:t>实体的属性</a:t>
            </a:r>
            <a:r>
              <a:rPr lang="zh-CN" altLang="en-US" dirty="0"/>
              <a:t>和</a:t>
            </a:r>
            <a:r>
              <a:rPr lang="zh-CN" altLang="en-US" dirty="0">
                <a:solidFill>
                  <a:srgbClr val="FF0000"/>
                </a:solidFill>
              </a:rPr>
              <a:t>实体型之间的联系</a:t>
            </a:r>
            <a:r>
              <a:rPr lang="zh-CN" altLang="en-US" dirty="0"/>
              <a:t>三个要素组成</a:t>
            </a:r>
            <a:endParaRPr lang="zh-CN" altLang="en-US" dirty="0"/>
          </a:p>
          <a:p>
            <a:pPr lvl="1">
              <a:lnSpc>
                <a:spcPct val="150000"/>
              </a:lnSpc>
              <a:buClr>
                <a:srgbClr val="0000FF"/>
              </a:buClr>
            </a:pPr>
            <a:r>
              <a:rPr lang="zh-CN" altLang="en-US" dirty="0"/>
              <a:t>关系模型的逻辑结构是一组关系模式的集合</a:t>
            </a:r>
            <a:endParaRPr lang="zh-CN" altLang="en-US" dirty="0"/>
          </a:p>
          <a:p>
            <a:pPr lvl="1">
              <a:lnSpc>
                <a:spcPct val="150000"/>
              </a:lnSpc>
              <a:buClr>
                <a:srgbClr val="0000FF"/>
              </a:buClr>
            </a:pPr>
            <a:r>
              <a:rPr lang="zh-CN" altLang="en-US" dirty="0"/>
              <a:t>将</a:t>
            </a:r>
            <a:r>
              <a:rPr lang="en-US" altLang="zh-CN" dirty="0"/>
              <a:t>E-R</a:t>
            </a:r>
            <a:r>
              <a:rPr lang="zh-CN" altLang="en-US" dirty="0"/>
              <a:t>图转换为关系模型：</a:t>
            </a:r>
            <a:r>
              <a:rPr lang="zh-CN" altLang="en-US" dirty="0">
                <a:solidFill>
                  <a:srgbClr val="FF0000"/>
                </a:solidFill>
              </a:rPr>
              <a:t>将实体型、实体的属性和实体型之间的联系转化为关系模式</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1. </a:t>
            </a:r>
            <a:r>
              <a:rPr lang="zh-CN" altLang="en-US" dirty="0">
                <a:ea typeface="宋体" panose="02010600030101010101" pitchFamily="2" charset="-122"/>
              </a:rPr>
              <a:t>确定数据的存放位置</a:t>
            </a:r>
            <a:endParaRPr lang="zh-CN" altLang="en-US" dirty="0"/>
          </a:p>
        </p:txBody>
      </p:sp>
      <p:sp>
        <p:nvSpPr>
          <p:cNvPr id="3" name="内容占位符 2"/>
          <p:cNvSpPr>
            <a:spLocks noGrp="1"/>
          </p:cNvSpPr>
          <p:nvPr>
            <p:ph idx="1"/>
          </p:nvPr>
        </p:nvSpPr>
        <p:spPr/>
        <p:txBody>
          <a:bodyPr/>
          <a:lstStyle/>
          <a:p>
            <a:r>
              <a:rPr lang="zh-CN" altLang="en-US" dirty="0"/>
              <a:t>确定数据存放位置和存储结构的因素</a:t>
            </a:r>
            <a:endParaRPr lang="zh-CN" altLang="en-US" dirty="0"/>
          </a:p>
          <a:p>
            <a:pPr lvl="1"/>
            <a:r>
              <a:rPr lang="zh-CN" altLang="en-US" dirty="0"/>
              <a:t>存取时间</a:t>
            </a:r>
            <a:endParaRPr lang="zh-CN" altLang="en-US" dirty="0"/>
          </a:p>
          <a:p>
            <a:pPr lvl="1"/>
            <a:r>
              <a:rPr lang="zh-CN" altLang="en-US" dirty="0"/>
              <a:t>存储空间利用率</a:t>
            </a:r>
            <a:endParaRPr lang="zh-CN" altLang="en-US" dirty="0"/>
          </a:p>
          <a:p>
            <a:pPr lvl="1"/>
            <a:r>
              <a:rPr lang="zh-CN" altLang="en-US" dirty="0"/>
              <a:t>维护代价</a:t>
            </a:r>
            <a:endParaRPr lang="zh-CN" altLang="en-US" dirty="0"/>
          </a:p>
          <a:p>
            <a:r>
              <a:rPr lang="zh-CN" altLang="en-US" dirty="0"/>
              <a:t>这三个方面常常是相互矛盾的</a:t>
            </a:r>
            <a:endParaRPr lang="zh-CN" altLang="en-US" dirty="0"/>
          </a:p>
          <a:p>
            <a:pPr lvl="1"/>
            <a:r>
              <a:rPr lang="zh-CN" altLang="en-US" dirty="0"/>
              <a:t>例：消除一切冗余数据虽能够节约存储空间和减少维护代价，但往往会导致检索代价的增加</a:t>
            </a:r>
            <a:endParaRPr lang="zh-CN" altLang="en-US" dirty="0"/>
          </a:p>
          <a:p>
            <a:pPr lvl="1"/>
            <a:r>
              <a:rPr lang="zh-CN" altLang="en-US" dirty="0"/>
              <a:t>必须进行权衡，选择一个折中方案</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确定数据的存放位置</a:t>
            </a:r>
            <a:endParaRPr lang="zh-CN" altLang="en-US" dirty="0"/>
          </a:p>
        </p:txBody>
      </p:sp>
      <p:sp>
        <p:nvSpPr>
          <p:cNvPr id="3" name="内容占位符 2"/>
          <p:cNvSpPr>
            <a:spLocks noGrp="1"/>
          </p:cNvSpPr>
          <p:nvPr>
            <p:ph idx="1"/>
          </p:nvPr>
        </p:nvSpPr>
        <p:spPr/>
        <p:txBody>
          <a:bodyPr/>
          <a:lstStyle/>
          <a:p>
            <a:r>
              <a:rPr lang="zh-CN" altLang="en-US" dirty="0"/>
              <a:t>基本原则</a:t>
            </a:r>
            <a:endParaRPr lang="zh-CN" altLang="en-US" dirty="0"/>
          </a:p>
          <a:p>
            <a:r>
              <a:rPr lang="zh-CN" altLang="en-US" dirty="0"/>
              <a:t>根据应用情况将</a:t>
            </a:r>
            <a:endParaRPr lang="zh-CN" altLang="en-US" dirty="0"/>
          </a:p>
          <a:p>
            <a:pPr lvl="1"/>
            <a:r>
              <a:rPr lang="zh-CN" altLang="en-US" dirty="0"/>
              <a:t>易变部分与稳定部分分开存放</a:t>
            </a:r>
            <a:endParaRPr lang="zh-CN" altLang="en-US" dirty="0"/>
          </a:p>
          <a:p>
            <a:pPr lvl="1"/>
            <a:r>
              <a:rPr lang="zh-CN" altLang="en-US" dirty="0"/>
              <a:t>存取频率较高部分与存取频率较低部分，分开存放</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确定数据的存放位置</a:t>
            </a:r>
            <a:endParaRPr lang="zh-CN" altLang="en-US" dirty="0"/>
          </a:p>
        </p:txBody>
      </p:sp>
      <p:sp>
        <p:nvSpPr>
          <p:cNvPr id="3" name="内容占位符 2"/>
          <p:cNvSpPr>
            <a:spLocks noGrp="1"/>
          </p:cNvSpPr>
          <p:nvPr>
            <p:ph idx="1"/>
          </p:nvPr>
        </p:nvSpPr>
        <p:spPr/>
        <p:txBody>
          <a:bodyPr/>
          <a:lstStyle/>
          <a:p>
            <a:r>
              <a:rPr lang="zh-CN" altLang="en-US" dirty="0"/>
              <a:t>例：</a:t>
            </a:r>
            <a:endParaRPr lang="zh-CN" altLang="en-US" dirty="0"/>
          </a:p>
          <a:p>
            <a:r>
              <a:rPr lang="zh-CN" altLang="en-US" dirty="0"/>
              <a:t>数据库数据备份、日志文件备份等由于只在故障恢复时才使用，而且数据量很大，可以考虑存放在离线设备上</a:t>
            </a:r>
            <a:endParaRPr lang="zh-CN" altLang="en-US" dirty="0"/>
          </a:p>
          <a:p>
            <a:r>
              <a:rPr lang="zh-CN" altLang="en-US" dirty="0"/>
              <a:t>如果计算机有多个磁盘或磁盘阵列 ，可以考虑将表和索引分别放在不同的磁盘上，在查询时，由于磁盘驱动器并行工作，可以提高物理</a:t>
            </a:r>
            <a:r>
              <a:rPr lang="en-US" altLang="zh-CN" dirty="0"/>
              <a:t>I/O</a:t>
            </a:r>
            <a:r>
              <a:rPr lang="zh-CN" altLang="en-US" dirty="0"/>
              <a:t>读写的效率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确定数据的存放位置</a:t>
            </a:r>
            <a:endParaRPr lang="zh-CN" altLang="en-US" dirty="0"/>
          </a:p>
        </p:txBody>
      </p:sp>
      <p:sp>
        <p:nvSpPr>
          <p:cNvPr id="3" name="内容占位符 2"/>
          <p:cNvSpPr>
            <a:spLocks noGrp="1"/>
          </p:cNvSpPr>
          <p:nvPr>
            <p:ph idx="1"/>
          </p:nvPr>
        </p:nvSpPr>
        <p:spPr/>
        <p:txBody>
          <a:bodyPr/>
          <a:lstStyle/>
          <a:p>
            <a:r>
              <a:rPr lang="zh-CN" altLang="en-US" dirty="0"/>
              <a:t>例（续）：</a:t>
            </a:r>
            <a:endParaRPr lang="zh-CN" altLang="en-US" dirty="0"/>
          </a:p>
          <a:p>
            <a:r>
              <a:rPr lang="zh-CN" altLang="en-US" dirty="0"/>
              <a:t>可以将比较大的表分别放在两个磁盘上，以加快存取速度，这在多用户环境下特别有效</a:t>
            </a:r>
            <a:endParaRPr lang="zh-CN" altLang="en-US" dirty="0"/>
          </a:p>
          <a:p>
            <a:r>
              <a:rPr lang="zh-CN" altLang="en-US" dirty="0"/>
              <a:t>可以将日志文件与数据库对象（表、索引等）放在不同的磁盘以改进系统的性能</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2. </a:t>
            </a:r>
            <a:r>
              <a:rPr lang="zh-CN" altLang="en-US" dirty="0">
                <a:ea typeface="宋体" panose="02010600030101010101" pitchFamily="2" charset="-122"/>
              </a:rPr>
              <a:t>确定系统配置</a:t>
            </a:r>
            <a:endParaRPr lang="zh-CN" altLang="en-US" dirty="0"/>
          </a:p>
        </p:txBody>
      </p:sp>
      <p:sp>
        <p:nvSpPr>
          <p:cNvPr id="3" name="内容占位符 2"/>
          <p:cNvSpPr>
            <a:spLocks noGrp="1"/>
          </p:cNvSpPr>
          <p:nvPr>
            <p:ph idx="1"/>
          </p:nvPr>
        </p:nvSpPr>
        <p:spPr/>
        <p:txBody>
          <a:bodyPr/>
          <a:lstStyle/>
          <a:p>
            <a:r>
              <a:rPr lang="en-US" altLang="zh-CN" dirty="0"/>
              <a:t>DBMS</a:t>
            </a:r>
            <a:r>
              <a:rPr lang="zh-CN" altLang="en-US" dirty="0"/>
              <a:t>产品一般都提供了一些存储分配参数</a:t>
            </a:r>
            <a:endParaRPr lang="zh-CN" altLang="en-US" dirty="0"/>
          </a:p>
          <a:p>
            <a:pPr lvl="1"/>
            <a:r>
              <a:rPr lang="zh-CN" altLang="en-US" dirty="0"/>
              <a:t>同时使用数据库的用户数</a:t>
            </a:r>
            <a:endParaRPr lang="zh-CN" altLang="en-US" dirty="0"/>
          </a:p>
          <a:p>
            <a:pPr lvl="1"/>
            <a:r>
              <a:rPr lang="zh-CN" altLang="en-US" dirty="0"/>
              <a:t>同时打开的数据库对象数</a:t>
            </a:r>
            <a:endParaRPr lang="zh-CN" altLang="en-US" dirty="0"/>
          </a:p>
          <a:p>
            <a:pPr lvl="1"/>
            <a:r>
              <a:rPr lang="zh-CN" altLang="en-US" dirty="0"/>
              <a:t>内存分配参数 </a:t>
            </a:r>
            <a:endParaRPr lang="zh-CN" altLang="en-US" dirty="0"/>
          </a:p>
          <a:p>
            <a:pPr lvl="1"/>
            <a:r>
              <a:rPr lang="zh-CN" altLang="en-US" dirty="0"/>
              <a:t>使用的缓冲区长度、个数</a:t>
            </a:r>
            <a:endParaRPr lang="zh-CN" altLang="en-US" dirty="0"/>
          </a:p>
          <a:p>
            <a:pPr lvl="1"/>
            <a:r>
              <a:rPr lang="zh-CN" altLang="en-US" dirty="0"/>
              <a:t>存储分配参数 </a:t>
            </a:r>
            <a:endParaRPr lang="zh-CN" altLang="en-US" dirty="0"/>
          </a:p>
          <a:p>
            <a:pPr lvl="1"/>
            <a:r>
              <a:rPr lang="en-US" altLang="zh-CN"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  </a:t>
            </a:r>
            <a:r>
              <a:rPr lang="zh-CN" altLang="en-US" dirty="0">
                <a:ea typeface="宋体" panose="02010600030101010101" pitchFamily="2" charset="-122"/>
              </a:rPr>
              <a:t>数据库的物理设计</a:t>
            </a:r>
            <a:endParaRPr lang="zh-CN" altLang="en-US" dirty="0"/>
          </a:p>
        </p:txBody>
      </p:sp>
      <p:sp>
        <p:nvSpPr>
          <p:cNvPr id="3" name="内容占位符 2"/>
          <p:cNvSpPr>
            <a:spLocks noGrp="1"/>
          </p:cNvSpPr>
          <p:nvPr>
            <p:ph idx="1"/>
          </p:nvPr>
        </p:nvSpPr>
        <p:spPr/>
        <p:txBody>
          <a:bodyPr/>
          <a:lstStyle/>
          <a:p>
            <a:r>
              <a:rPr lang="en-US" altLang="zh-CN" dirty="0"/>
              <a:t>7.5.1  </a:t>
            </a:r>
            <a:r>
              <a:rPr lang="zh-CN" altLang="en-US" dirty="0"/>
              <a:t>数据库物理设计的内容和方法</a:t>
            </a:r>
            <a:endParaRPr lang="zh-CN" altLang="en-US" dirty="0"/>
          </a:p>
          <a:p>
            <a:r>
              <a:rPr lang="en-US" altLang="zh-CN" dirty="0"/>
              <a:t>7.5.2  </a:t>
            </a:r>
            <a:r>
              <a:rPr lang="zh-CN" altLang="en-US" dirty="0"/>
              <a:t>关系模式存取方法选择</a:t>
            </a:r>
            <a:endParaRPr lang="zh-CN" altLang="en-US" dirty="0"/>
          </a:p>
          <a:p>
            <a:r>
              <a:rPr lang="en-US" altLang="zh-CN" dirty="0"/>
              <a:t>7.5.3  </a:t>
            </a:r>
            <a:r>
              <a:rPr lang="zh-CN" altLang="en-US" dirty="0"/>
              <a:t>确定数据库的存储结构</a:t>
            </a:r>
            <a:endParaRPr lang="zh-CN" altLang="en-US" dirty="0"/>
          </a:p>
          <a:p>
            <a:r>
              <a:rPr lang="en-US" altLang="zh-CN" dirty="0"/>
              <a:t>7.5.4  </a:t>
            </a:r>
            <a:r>
              <a:rPr lang="zh-CN" altLang="en-US" dirty="0">
                <a:solidFill>
                  <a:srgbClr val="FF0000"/>
                </a:solidFill>
              </a:rPr>
              <a:t>评价物理结构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7.5.4  </a:t>
            </a:r>
            <a:r>
              <a:rPr lang="zh-CN" altLang="en-US" dirty="0">
                <a:ea typeface="宋体" panose="02010600030101010101" pitchFamily="2" charset="-122"/>
              </a:rPr>
              <a:t>评价物理结构</a:t>
            </a:r>
            <a:endParaRPr lang="zh-CN" altLang="en-US" dirty="0"/>
          </a:p>
        </p:txBody>
      </p:sp>
      <p:sp>
        <p:nvSpPr>
          <p:cNvPr id="3" name="内容占位符 2"/>
          <p:cNvSpPr>
            <a:spLocks noGrp="1"/>
          </p:cNvSpPr>
          <p:nvPr>
            <p:ph idx="1"/>
          </p:nvPr>
        </p:nvSpPr>
        <p:spPr/>
        <p:txBody>
          <a:bodyPr/>
          <a:lstStyle/>
          <a:p>
            <a:r>
              <a:rPr lang="zh-CN" altLang="en-US" dirty="0"/>
              <a:t>评价内容</a:t>
            </a:r>
            <a:endParaRPr lang="zh-CN" altLang="en-US" dirty="0"/>
          </a:p>
          <a:p>
            <a:pPr lvl="1"/>
            <a:r>
              <a:rPr lang="zh-CN" altLang="en-US" dirty="0"/>
              <a:t>对数据库物理设计过程中产生的多种方案进行细致的评价，从中选择一个较优的方案作为数据库的物理结构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评价物理结构</a:t>
            </a:r>
            <a:endParaRPr lang="zh-CN" altLang="en-US" dirty="0"/>
          </a:p>
        </p:txBody>
      </p:sp>
      <p:sp>
        <p:nvSpPr>
          <p:cNvPr id="3" name="内容占位符 2"/>
          <p:cNvSpPr>
            <a:spLocks noGrp="1"/>
          </p:cNvSpPr>
          <p:nvPr>
            <p:ph idx="1"/>
          </p:nvPr>
        </p:nvSpPr>
        <p:spPr/>
        <p:txBody>
          <a:bodyPr/>
          <a:lstStyle/>
          <a:p>
            <a:r>
              <a:rPr lang="zh-CN" altLang="en-US" dirty="0"/>
              <a:t>评价方法（完全依赖于所选用的</a:t>
            </a:r>
            <a:r>
              <a:rPr lang="en-US" altLang="zh-CN" dirty="0"/>
              <a:t>DBMS </a:t>
            </a:r>
            <a:r>
              <a:rPr lang="zh-CN" altLang="en-US" dirty="0"/>
              <a:t>）</a:t>
            </a:r>
            <a:endParaRPr lang="zh-CN" altLang="en-US" dirty="0"/>
          </a:p>
          <a:p>
            <a:pPr lvl="1"/>
            <a:r>
              <a:rPr lang="zh-CN" altLang="en-US" dirty="0"/>
              <a:t>定量估算各种方案</a:t>
            </a:r>
            <a:endParaRPr lang="zh-CN" altLang="en-US" dirty="0"/>
          </a:p>
          <a:p>
            <a:pPr lvl="2"/>
            <a:r>
              <a:rPr lang="zh-CN" altLang="en-US" dirty="0"/>
              <a:t>存储空间</a:t>
            </a:r>
            <a:endParaRPr lang="zh-CN" altLang="en-US" dirty="0"/>
          </a:p>
          <a:p>
            <a:pPr lvl="2"/>
            <a:r>
              <a:rPr lang="zh-CN" altLang="en-US" dirty="0"/>
              <a:t>存取时间</a:t>
            </a:r>
            <a:endParaRPr lang="zh-CN" altLang="en-US" dirty="0"/>
          </a:p>
          <a:p>
            <a:pPr lvl="2"/>
            <a:r>
              <a:rPr lang="zh-CN" altLang="en-US" dirty="0"/>
              <a:t>维护代价</a:t>
            </a:r>
            <a:endParaRPr lang="zh-CN" altLang="en-US" dirty="0"/>
          </a:p>
          <a:p>
            <a:pPr lvl="1"/>
            <a:r>
              <a:rPr lang="zh-CN" altLang="en-US" dirty="0"/>
              <a:t>对估算结果进行权衡、比较，选择出一个较优的合理的物理结构</a:t>
            </a:r>
            <a:endParaRPr lang="zh-CN" altLang="en-US" dirty="0"/>
          </a:p>
          <a:p>
            <a:pPr lvl="1"/>
            <a:r>
              <a:rPr lang="zh-CN" altLang="en-US" dirty="0"/>
              <a:t>如果该结构不符合用户需求，则需要修改设计</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7.6</a:t>
            </a:r>
            <a:r>
              <a:rPr lang="zh-CN" altLang="en-US" dirty="0">
                <a:ea typeface="宋体" panose="02010600030101010101" pitchFamily="2" charset="-122"/>
              </a:rPr>
              <a:t>数据库实施和维护</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7.6.1  </a:t>
            </a:r>
            <a:r>
              <a:rPr lang="zh-CN" altLang="en-US" dirty="0">
                <a:solidFill>
                  <a:srgbClr val="FF0000"/>
                </a:solidFill>
              </a:rPr>
              <a:t>数据的载入和应用程序的调试</a:t>
            </a:r>
            <a:endParaRPr lang="zh-CN" altLang="en-US" dirty="0">
              <a:solidFill>
                <a:srgbClr val="FF0000"/>
              </a:solidFill>
            </a:endParaRPr>
          </a:p>
          <a:p>
            <a:r>
              <a:rPr lang="en-US" altLang="zh-CN" dirty="0"/>
              <a:t>7.6.2  </a:t>
            </a:r>
            <a:r>
              <a:rPr lang="zh-CN" altLang="en-US" dirty="0"/>
              <a:t>数据库的试运行 </a:t>
            </a:r>
            <a:endParaRPr lang="zh-CN" altLang="en-US" dirty="0"/>
          </a:p>
          <a:p>
            <a:r>
              <a:rPr lang="en-US" altLang="zh-CN" dirty="0"/>
              <a:t>7.6.3  </a:t>
            </a:r>
            <a:r>
              <a:rPr lang="zh-CN" altLang="en-US" dirty="0"/>
              <a:t>数据库的运行和维护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a typeface="宋体" panose="02010600030101010101" pitchFamily="2" charset="-122"/>
              </a:rPr>
              <a:t>7.6.1 </a:t>
            </a:r>
            <a:r>
              <a:rPr lang="zh-CN" altLang="en-US" dirty="0">
                <a:ea typeface="宋体" panose="02010600030101010101" pitchFamily="2" charset="-122"/>
              </a:rPr>
              <a:t>数据的载入和应用程序的调试</a:t>
            </a:r>
            <a:endParaRPr lang="zh-CN" altLang="en-US" dirty="0"/>
          </a:p>
        </p:txBody>
      </p:sp>
      <p:sp>
        <p:nvSpPr>
          <p:cNvPr id="3" name="内容占位符 2"/>
          <p:cNvSpPr>
            <a:spLocks noGrp="1"/>
          </p:cNvSpPr>
          <p:nvPr>
            <p:ph idx="1"/>
          </p:nvPr>
        </p:nvSpPr>
        <p:spPr/>
        <p:txBody>
          <a:bodyPr/>
          <a:lstStyle/>
          <a:p>
            <a:r>
              <a:rPr lang="zh-CN" altLang="en-US" dirty="0"/>
              <a:t>数据的载入 </a:t>
            </a:r>
            <a:endParaRPr lang="zh-CN" altLang="en-US" dirty="0"/>
          </a:p>
          <a:p>
            <a:r>
              <a:rPr lang="zh-CN" altLang="en-US" dirty="0"/>
              <a:t>应用程序的编码和调试</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pPr>
              <a:lnSpc>
                <a:spcPct val="150000"/>
              </a:lnSpc>
              <a:buNone/>
            </a:pPr>
            <a:r>
              <a:rPr lang="zh-CN" altLang="en-US" dirty="0">
                <a:solidFill>
                  <a:srgbClr val="0000FF"/>
                </a:solidFill>
              </a:rPr>
              <a:t>转换原则</a:t>
            </a:r>
            <a:r>
              <a:rPr lang="en-US" altLang="zh-CN" dirty="0">
                <a:solidFill>
                  <a:srgbClr val="0000FF"/>
                </a:solidFill>
              </a:rPr>
              <a:t>:</a:t>
            </a:r>
            <a:endParaRPr lang="en-US" altLang="zh-CN" dirty="0">
              <a:solidFill>
                <a:srgbClr val="0000FF"/>
              </a:solidFill>
            </a:endParaRPr>
          </a:p>
          <a:p>
            <a:pPr>
              <a:lnSpc>
                <a:spcPct val="150000"/>
              </a:lnSpc>
              <a:buNone/>
            </a:pPr>
            <a:r>
              <a:rPr lang="en-US" altLang="zh-CN" dirty="0"/>
              <a:t>  1. </a:t>
            </a:r>
            <a:r>
              <a:rPr lang="zh-CN" altLang="en-US" dirty="0"/>
              <a:t>一个实体型转换为一个关系模式。</a:t>
            </a:r>
            <a:endParaRPr lang="zh-CN" altLang="en-US" dirty="0"/>
          </a:p>
          <a:p>
            <a:pPr lvl="1">
              <a:lnSpc>
                <a:spcPct val="150000"/>
              </a:lnSpc>
              <a:buClr>
                <a:srgbClr val="0000FF"/>
              </a:buClr>
            </a:pPr>
            <a:r>
              <a:rPr lang="zh-CN" altLang="en-US" dirty="0"/>
              <a:t>关系的属性：实体的属性</a:t>
            </a:r>
            <a:endParaRPr lang="zh-CN" altLang="en-US" dirty="0"/>
          </a:p>
          <a:p>
            <a:pPr lvl="1">
              <a:lnSpc>
                <a:spcPct val="150000"/>
              </a:lnSpc>
              <a:buClr>
                <a:srgbClr val="0000FF"/>
              </a:buClr>
            </a:pPr>
            <a:r>
              <a:rPr lang="zh-CN" altLang="en-US" dirty="0"/>
              <a:t>关系的码：实体的码</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数据的载入</a:t>
            </a:r>
            <a:endParaRPr lang="zh-CN" altLang="en-US" dirty="0"/>
          </a:p>
        </p:txBody>
      </p:sp>
      <p:sp>
        <p:nvSpPr>
          <p:cNvPr id="3" name="内容占位符 2"/>
          <p:cNvSpPr>
            <a:spLocks noGrp="1"/>
          </p:cNvSpPr>
          <p:nvPr>
            <p:ph idx="1"/>
          </p:nvPr>
        </p:nvSpPr>
        <p:spPr/>
        <p:txBody>
          <a:bodyPr/>
          <a:lstStyle/>
          <a:p>
            <a:r>
              <a:rPr lang="zh-CN" altLang="en-US" dirty="0"/>
              <a:t>数据库结构建立好后，就可以向数据库中装载数据了。组织数据入库是数据库实施阶段最主要的工作。</a:t>
            </a:r>
            <a:endParaRPr lang="zh-CN" altLang="en-US" dirty="0"/>
          </a:p>
          <a:p>
            <a:r>
              <a:rPr lang="zh-CN" altLang="en-US" dirty="0"/>
              <a:t>数据装载方法</a:t>
            </a:r>
            <a:endParaRPr lang="zh-CN" altLang="en-US" dirty="0"/>
          </a:p>
          <a:p>
            <a:pPr lvl="1"/>
            <a:r>
              <a:rPr lang="zh-CN" altLang="en-US" dirty="0"/>
              <a:t>人工方法</a:t>
            </a:r>
            <a:endParaRPr lang="zh-CN" altLang="en-US" dirty="0"/>
          </a:p>
          <a:p>
            <a:pPr lvl="1"/>
            <a:r>
              <a:rPr lang="zh-CN" altLang="en-US" dirty="0"/>
              <a:t>计算机辅助数据入库</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应用程序的编码和调试</a:t>
            </a:r>
            <a:endParaRPr lang="zh-CN" altLang="en-US" dirty="0"/>
          </a:p>
        </p:txBody>
      </p:sp>
      <p:sp>
        <p:nvSpPr>
          <p:cNvPr id="3" name="内容占位符 2"/>
          <p:cNvSpPr>
            <a:spLocks noGrp="1"/>
          </p:cNvSpPr>
          <p:nvPr>
            <p:ph idx="1"/>
          </p:nvPr>
        </p:nvSpPr>
        <p:spPr/>
        <p:txBody>
          <a:bodyPr/>
          <a:lstStyle/>
          <a:p>
            <a:r>
              <a:rPr lang="zh-CN" altLang="en-US" dirty="0"/>
              <a:t>数据库应用程序的设计应该与数据设计并行进行</a:t>
            </a:r>
            <a:endParaRPr lang="zh-CN" altLang="en-US" dirty="0"/>
          </a:p>
          <a:p>
            <a:r>
              <a:rPr lang="zh-CN" altLang="en-US" dirty="0"/>
              <a:t>在组织数据入库的同时还要调试应用程序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7.6</a:t>
            </a:r>
            <a:r>
              <a:rPr lang="zh-CN" altLang="en-US" dirty="0">
                <a:ea typeface="宋体" panose="02010600030101010101" pitchFamily="2" charset="-122"/>
              </a:rPr>
              <a:t>数据库实施和维护</a:t>
            </a:r>
            <a:endParaRPr lang="zh-CN" altLang="en-US" dirty="0"/>
          </a:p>
        </p:txBody>
      </p:sp>
      <p:sp>
        <p:nvSpPr>
          <p:cNvPr id="3" name="内容占位符 2"/>
          <p:cNvSpPr>
            <a:spLocks noGrp="1"/>
          </p:cNvSpPr>
          <p:nvPr>
            <p:ph idx="1"/>
          </p:nvPr>
        </p:nvSpPr>
        <p:spPr/>
        <p:txBody>
          <a:bodyPr/>
          <a:lstStyle/>
          <a:p>
            <a:r>
              <a:rPr lang="en-US" altLang="zh-CN" dirty="0"/>
              <a:t>7.6.1  </a:t>
            </a:r>
            <a:r>
              <a:rPr lang="zh-CN" altLang="en-US" dirty="0"/>
              <a:t>数据的载入和应用程序的调试</a:t>
            </a:r>
            <a:endParaRPr lang="zh-CN" altLang="en-US" dirty="0"/>
          </a:p>
          <a:p>
            <a:r>
              <a:rPr lang="en-US" altLang="zh-CN" dirty="0">
                <a:solidFill>
                  <a:srgbClr val="FF0000"/>
                </a:solidFill>
              </a:rPr>
              <a:t>7.6.2  </a:t>
            </a:r>
            <a:r>
              <a:rPr lang="zh-CN" altLang="en-US" dirty="0">
                <a:solidFill>
                  <a:srgbClr val="FF0000"/>
                </a:solidFill>
              </a:rPr>
              <a:t>数据库的试运行 </a:t>
            </a:r>
            <a:endParaRPr lang="zh-CN" altLang="en-US" dirty="0">
              <a:solidFill>
                <a:srgbClr val="FF0000"/>
              </a:solidFill>
            </a:endParaRPr>
          </a:p>
          <a:p>
            <a:r>
              <a:rPr lang="en-US" altLang="zh-CN" dirty="0"/>
              <a:t>7.6.3  </a:t>
            </a:r>
            <a:r>
              <a:rPr lang="zh-CN" altLang="en-US" dirty="0"/>
              <a:t>数据库的运行和维护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7.6.2 </a:t>
            </a:r>
            <a:r>
              <a:rPr lang="zh-CN" altLang="en-US" dirty="0">
                <a:ea typeface="宋体" panose="02010600030101010101" pitchFamily="2" charset="-122"/>
              </a:rPr>
              <a:t>数据库的试运行</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在原有系统的数据有一小部分已输入数据库后，就可以开始对数据库系统进行联合调试，称为数据库的试运行 </a:t>
            </a:r>
            <a:endParaRPr lang="zh-CN" altLang="en-US" dirty="0"/>
          </a:p>
          <a:p>
            <a:r>
              <a:rPr lang="zh-CN" altLang="en-US" dirty="0"/>
              <a:t>数据库试运行主要工作包括：</a:t>
            </a:r>
            <a:endParaRPr lang="zh-CN" altLang="en-US" dirty="0"/>
          </a:p>
          <a:p>
            <a:r>
              <a:rPr lang="en-US" altLang="zh-CN" dirty="0"/>
              <a:t>1</a:t>
            </a:r>
            <a:r>
              <a:rPr lang="zh-CN" altLang="en-US" dirty="0"/>
              <a:t>）功能测试</a:t>
            </a:r>
            <a:endParaRPr lang="zh-CN" altLang="en-US" dirty="0"/>
          </a:p>
          <a:p>
            <a:pPr lvl="1"/>
            <a:r>
              <a:rPr lang="zh-CN" altLang="en-US" dirty="0"/>
              <a:t>实际运行数据库应用程序，执行对数据库的各种操作，测试应用程序的功能是否满足设计要求 </a:t>
            </a:r>
            <a:endParaRPr lang="zh-CN" altLang="en-US" dirty="0"/>
          </a:p>
          <a:p>
            <a:pPr lvl="1"/>
            <a:r>
              <a:rPr lang="zh-CN" altLang="en-US" dirty="0"/>
              <a:t>如果不满足，对应用程序部分则要修改、调整，直到达到设计要求</a:t>
            </a:r>
            <a:endParaRPr lang="zh-CN" altLang="en-US" dirty="0"/>
          </a:p>
          <a:p>
            <a:r>
              <a:rPr lang="en-US" altLang="zh-CN" dirty="0"/>
              <a:t>2</a:t>
            </a:r>
            <a:r>
              <a:rPr lang="zh-CN" altLang="en-US" dirty="0"/>
              <a:t>）性能测试</a:t>
            </a:r>
            <a:endParaRPr lang="zh-CN" altLang="en-US" dirty="0"/>
          </a:p>
          <a:p>
            <a:pPr lvl="1"/>
            <a:r>
              <a:rPr lang="zh-CN" altLang="en-US" dirty="0"/>
              <a:t>测量系统的性能指标，分析是否达到设计目标</a:t>
            </a:r>
            <a:endParaRPr lang="zh-CN" altLang="en-US" dirty="0"/>
          </a:p>
          <a:p>
            <a:pPr lvl="1"/>
            <a:r>
              <a:rPr lang="zh-CN" altLang="en-US" dirty="0"/>
              <a:t>如果测试的结果与设计目标不符，则要返回物理设计阶段，重新调整物理结构，修改系统参数，某些情况下甚至要返回逻辑设计阶段，修改逻辑结构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数据库的试运行</a:t>
            </a:r>
            <a:endParaRPr lang="zh-CN" altLang="en-US" dirty="0"/>
          </a:p>
        </p:txBody>
      </p:sp>
      <p:sp>
        <p:nvSpPr>
          <p:cNvPr id="3" name="内容占位符 2"/>
          <p:cNvSpPr>
            <a:spLocks noGrp="1"/>
          </p:cNvSpPr>
          <p:nvPr>
            <p:ph idx="1"/>
          </p:nvPr>
        </p:nvSpPr>
        <p:spPr/>
        <p:txBody>
          <a:bodyPr/>
          <a:lstStyle/>
          <a:p>
            <a:r>
              <a:rPr lang="zh-CN" altLang="en-US" dirty="0"/>
              <a:t>强调两点：</a:t>
            </a:r>
            <a:endParaRPr lang="zh-CN" altLang="en-US" dirty="0"/>
          </a:p>
          <a:p>
            <a:r>
              <a:rPr lang="zh-CN" altLang="en-US" dirty="0"/>
              <a:t>分期分批组织数据入库 </a:t>
            </a:r>
            <a:endParaRPr lang="zh-CN" altLang="en-US" dirty="0"/>
          </a:p>
          <a:p>
            <a:pPr lvl="1"/>
            <a:r>
              <a:rPr lang="zh-CN" altLang="en-US" dirty="0"/>
              <a:t>重新设计物理结构甚至逻辑结构，会导致数据重新入库。</a:t>
            </a:r>
            <a:endParaRPr lang="zh-CN" altLang="en-US" dirty="0"/>
          </a:p>
          <a:p>
            <a:pPr lvl="1"/>
            <a:r>
              <a:rPr lang="zh-CN" altLang="en-US" dirty="0"/>
              <a:t>由于数据入库工作量实在太大，费时、费力，所以应分期分批地组织数据入库</a:t>
            </a:r>
            <a:endParaRPr lang="zh-CN" altLang="en-US" dirty="0"/>
          </a:p>
          <a:p>
            <a:r>
              <a:rPr lang="zh-CN" altLang="en-US" dirty="0"/>
              <a:t>先输入小批量数据供调试用</a:t>
            </a:r>
            <a:endParaRPr lang="zh-CN" altLang="en-US" dirty="0"/>
          </a:p>
          <a:p>
            <a:pPr lvl="1"/>
            <a:r>
              <a:rPr lang="zh-CN" altLang="en-US" dirty="0"/>
              <a:t>待试运行基本合格后再大批量输入数据</a:t>
            </a:r>
            <a:endParaRPr lang="zh-CN" altLang="en-US" dirty="0"/>
          </a:p>
          <a:p>
            <a:pPr lvl="1"/>
            <a:r>
              <a:rPr lang="zh-CN" altLang="en-US" dirty="0"/>
              <a:t>逐步增加数据量，逐步完成运行评价</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数据库的试运行</a:t>
            </a:r>
            <a:endParaRPr lang="zh-CN" altLang="en-US" dirty="0"/>
          </a:p>
        </p:txBody>
      </p:sp>
      <p:sp>
        <p:nvSpPr>
          <p:cNvPr id="3" name="内容占位符 2"/>
          <p:cNvSpPr>
            <a:spLocks noGrp="1"/>
          </p:cNvSpPr>
          <p:nvPr>
            <p:ph idx="1"/>
          </p:nvPr>
        </p:nvSpPr>
        <p:spPr/>
        <p:txBody>
          <a:bodyPr/>
          <a:lstStyle/>
          <a:p>
            <a:r>
              <a:rPr lang="zh-CN" altLang="en-US" dirty="0"/>
              <a:t>数据库的转储和恢复</a:t>
            </a:r>
            <a:endParaRPr lang="zh-CN" altLang="en-US" dirty="0"/>
          </a:p>
          <a:p>
            <a:pPr lvl="1"/>
            <a:r>
              <a:rPr lang="zh-CN" altLang="en-US" dirty="0"/>
              <a:t>在数据库试运行阶段，系统还不稳定，硬、软件故障随时都可能发生</a:t>
            </a:r>
            <a:endParaRPr lang="zh-CN" altLang="en-US" dirty="0"/>
          </a:p>
          <a:p>
            <a:pPr lvl="1"/>
            <a:r>
              <a:rPr lang="zh-CN" altLang="en-US" dirty="0"/>
              <a:t>系统的操作人员对新系统还不熟悉，误操作也不可避免</a:t>
            </a:r>
            <a:endParaRPr lang="zh-CN" altLang="en-US" dirty="0"/>
          </a:p>
          <a:p>
            <a:pPr lvl="1"/>
            <a:r>
              <a:rPr lang="zh-CN" altLang="en-US" dirty="0"/>
              <a:t>因此必须做好数据库的转储和恢复工作，尽量减少对数据库的破坏。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7.6</a:t>
            </a:r>
            <a:r>
              <a:rPr lang="zh-CN" altLang="en-US" dirty="0">
                <a:ea typeface="宋体" panose="02010600030101010101" pitchFamily="2" charset="-122"/>
              </a:rPr>
              <a:t>数据库实施和维护</a:t>
            </a:r>
            <a:endParaRPr lang="zh-CN" altLang="en-US" dirty="0"/>
          </a:p>
        </p:txBody>
      </p:sp>
      <p:sp>
        <p:nvSpPr>
          <p:cNvPr id="3" name="内容占位符 2"/>
          <p:cNvSpPr>
            <a:spLocks noGrp="1"/>
          </p:cNvSpPr>
          <p:nvPr>
            <p:ph idx="1"/>
          </p:nvPr>
        </p:nvSpPr>
        <p:spPr/>
        <p:txBody>
          <a:bodyPr/>
          <a:lstStyle/>
          <a:p>
            <a:r>
              <a:rPr lang="en-US" altLang="zh-CN" dirty="0"/>
              <a:t>7.6.1  </a:t>
            </a:r>
            <a:r>
              <a:rPr lang="zh-CN" altLang="en-US" dirty="0"/>
              <a:t>数据的载入和应用程序的调试</a:t>
            </a:r>
            <a:endParaRPr lang="zh-CN" altLang="en-US" dirty="0"/>
          </a:p>
          <a:p>
            <a:r>
              <a:rPr lang="en-US" altLang="zh-CN" dirty="0"/>
              <a:t>7.6.2  </a:t>
            </a:r>
            <a:r>
              <a:rPr lang="zh-CN" altLang="en-US" dirty="0"/>
              <a:t>数据库的试运行 </a:t>
            </a:r>
            <a:endParaRPr lang="zh-CN" altLang="en-US" dirty="0"/>
          </a:p>
          <a:p>
            <a:r>
              <a:rPr lang="en-US" altLang="zh-CN" dirty="0">
                <a:solidFill>
                  <a:srgbClr val="FF0000"/>
                </a:solidFill>
              </a:rPr>
              <a:t>7.6.3  </a:t>
            </a:r>
            <a:r>
              <a:rPr lang="zh-CN" altLang="en-US" dirty="0">
                <a:solidFill>
                  <a:srgbClr val="FF0000"/>
                </a:solidFill>
              </a:rPr>
              <a:t>数据库的运行和维护 </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7.6.3  </a:t>
            </a:r>
            <a:r>
              <a:rPr lang="zh-CN" altLang="en-US" dirty="0">
                <a:ea typeface="宋体" panose="02010600030101010101" pitchFamily="2" charset="-122"/>
              </a:rPr>
              <a:t>数据库的运行与维护</a:t>
            </a:r>
            <a:endParaRPr lang="zh-CN" altLang="en-US" dirty="0"/>
          </a:p>
        </p:txBody>
      </p:sp>
      <p:sp>
        <p:nvSpPr>
          <p:cNvPr id="3" name="内容占位符 2"/>
          <p:cNvSpPr>
            <a:spLocks noGrp="1"/>
          </p:cNvSpPr>
          <p:nvPr>
            <p:ph idx="1"/>
          </p:nvPr>
        </p:nvSpPr>
        <p:spPr/>
        <p:txBody>
          <a:bodyPr/>
          <a:lstStyle/>
          <a:p>
            <a:r>
              <a:rPr lang="zh-CN" altLang="en-US" dirty="0"/>
              <a:t>数据库试运行合格后，数据库即可投入正式运行。</a:t>
            </a:r>
            <a:endParaRPr lang="zh-CN" altLang="en-US" dirty="0"/>
          </a:p>
          <a:p>
            <a:r>
              <a:rPr lang="zh-CN" altLang="en-US" dirty="0"/>
              <a:t>数据库投入运行标志着开发任务的基本完成和维护工作的开始</a:t>
            </a:r>
            <a:endParaRPr lang="zh-CN" altLang="en-US" dirty="0"/>
          </a:p>
          <a:p>
            <a:r>
              <a:rPr lang="zh-CN" altLang="en-US" dirty="0"/>
              <a:t>对数据库设计进行评价、调整、修改等维护工作是一个长期的任务，也是设计工作的继续和提高。</a:t>
            </a:r>
            <a:endParaRPr lang="zh-CN" altLang="en-US" dirty="0"/>
          </a:p>
          <a:p>
            <a:pPr lvl="1"/>
            <a:r>
              <a:rPr lang="zh-CN" altLang="en-US" dirty="0"/>
              <a:t>应用环境在不断变化</a:t>
            </a:r>
            <a:endParaRPr lang="zh-CN" altLang="en-US" dirty="0"/>
          </a:p>
          <a:p>
            <a:pPr lvl="1"/>
            <a:r>
              <a:rPr lang="zh-CN" altLang="en-US" dirty="0"/>
              <a:t>数据库运行过程中物理存储会不断变化</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数据库的运行与维护</a:t>
            </a:r>
            <a:endParaRPr lang="zh-CN" altLang="en-US" dirty="0"/>
          </a:p>
        </p:txBody>
      </p:sp>
      <p:sp>
        <p:nvSpPr>
          <p:cNvPr id="3" name="内容占位符 2"/>
          <p:cNvSpPr>
            <a:spLocks noGrp="1"/>
          </p:cNvSpPr>
          <p:nvPr>
            <p:ph idx="1"/>
          </p:nvPr>
        </p:nvSpPr>
        <p:spPr/>
        <p:txBody>
          <a:bodyPr/>
          <a:lstStyle/>
          <a:p>
            <a:r>
              <a:rPr lang="zh-CN" altLang="en-US" dirty="0"/>
              <a:t>在数据库运行阶段，对数据库经常性的维护工作主要是由</a:t>
            </a:r>
            <a:r>
              <a:rPr lang="en-US" altLang="zh-CN" dirty="0"/>
              <a:t>DBA</a:t>
            </a:r>
            <a:r>
              <a:rPr lang="zh-CN" altLang="en-US" dirty="0"/>
              <a:t>完成的，包括：    </a:t>
            </a:r>
            <a:endParaRPr lang="zh-CN" altLang="en-US" dirty="0"/>
          </a:p>
          <a:p>
            <a:pPr lvl="1"/>
            <a:r>
              <a:rPr lang="zh-CN" altLang="en-US" dirty="0"/>
              <a:t>数据库的转储和恢复</a:t>
            </a:r>
            <a:endParaRPr lang="zh-CN" altLang="en-US" dirty="0"/>
          </a:p>
          <a:p>
            <a:pPr lvl="1"/>
            <a:r>
              <a:rPr lang="zh-CN" altLang="en-US" dirty="0"/>
              <a:t>数据库的安全性、完整性控制</a:t>
            </a:r>
            <a:endParaRPr lang="zh-CN" altLang="en-US" dirty="0"/>
          </a:p>
          <a:p>
            <a:pPr lvl="1"/>
            <a:r>
              <a:rPr lang="zh-CN" altLang="en-US" dirty="0"/>
              <a:t>数据库性能的监督、分析和改进</a:t>
            </a:r>
            <a:endParaRPr lang="zh-CN" altLang="en-US" dirty="0"/>
          </a:p>
          <a:p>
            <a:pPr lvl="1"/>
            <a:r>
              <a:rPr lang="zh-CN" altLang="en-US" dirty="0"/>
              <a:t>数据库的重组织和重构造</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数据库的运行与维护</a:t>
            </a:r>
            <a:endParaRPr lang="zh-CN" altLang="en-US" dirty="0"/>
          </a:p>
        </p:txBody>
      </p:sp>
      <p:sp>
        <p:nvSpPr>
          <p:cNvPr id="3" name="内容占位符 2"/>
          <p:cNvSpPr>
            <a:spLocks noGrp="1"/>
          </p:cNvSpPr>
          <p:nvPr>
            <p:ph idx="1"/>
          </p:nvPr>
        </p:nvSpPr>
        <p:spPr/>
        <p:txBody>
          <a:bodyPr/>
          <a:lstStyle/>
          <a:p>
            <a:r>
              <a:rPr lang="zh-CN" altLang="en-US" dirty="0"/>
              <a:t>数据库的重组织和重构造</a:t>
            </a:r>
            <a:endParaRPr lang="zh-CN" altLang="en-US" dirty="0"/>
          </a:p>
          <a:p>
            <a:r>
              <a:rPr lang="zh-CN" altLang="en-US" dirty="0"/>
              <a:t>重组织的形式</a:t>
            </a:r>
            <a:endParaRPr lang="zh-CN" altLang="en-US" dirty="0"/>
          </a:p>
          <a:p>
            <a:pPr lvl="1"/>
            <a:r>
              <a:rPr lang="zh-CN" altLang="en-US" dirty="0"/>
              <a:t>全部重组织</a:t>
            </a:r>
            <a:endParaRPr lang="zh-CN" altLang="en-US" dirty="0"/>
          </a:p>
          <a:p>
            <a:pPr lvl="1"/>
            <a:r>
              <a:rPr lang="zh-CN" altLang="en-US" dirty="0"/>
              <a:t>部分重组织</a:t>
            </a:r>
            <a:endParaRPr lang="zh-CN" altLang="en-US" dirty="0"/>
          </a:p>
          <a:p>
            <a:pPr lvl="2"/>
            <a:r>
              <a:rPr lang="zh-CN" altLang="en-US" dirty="0"/>
              <a:t>只对频繁增、删的表进行重组织</a:t>
            </a:r>
            <a:endParaRPr lang="zh-CN" altLang="en-US" dirty="0"/>
          </a:p>
          <a:p>
            <a:r>
              <a:rPr lang="zh-CN" altLang="en-US" dirty="0"/>
              <a:t>重组织的目标</a:t>
            </a:r>
            <a:endParaRPr lang="zh-CN" altLang="en-US" dirty="0"/>
          </a:p>
          <a:p>
            <a:pPr lvl="1"/>
            <a:r>
              <a:rPr lang="zh-CN" altLang="en-US" dirty="0"/>
              <a:t>提高系统性能</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pPr>
              <a:lnSpc>
                <a:spcPct val="120000"/>
              </a:lnSpc>
              <a:buNone/>
              <a:defRPr/>
            </a:pPr>
            <a:r>
              <a:rPr lang="en-US" altLang="zh-CN" dirty="0"/>
              <a:t>2. </a:t>
            </a:r>
            <a:r>
              <a:rPr lang="zh-CN" altLang="en-US" dirty="0"/>
              <a:t>实体型间的</a:t>
            </a:r>
            <a:r>
              <a:rPr lang="zh-CN" altLang="en-US" dirty="0">
                <a:solidFill>
                  <a:srgbClr val="FF0000"/>
                </a:solidFill>
              </a:rPr>
              <a:t>联系</a:t>
            </a:r>
            <a:r>
              <a:rPr lang="zh-CN" altLang="en-US" dirty="0"/>
              <a:t>有以下不同情况</a:t>
            </a:r>
            <a:endParaRPr lang="en-US" altLang="zh-CN" dirty="0"/>
          </a:p>
          <a:p>
            <a:pPr marL="400050" lvl="1" indent="0">
              <a:lnSpc>
                <a:spcPct val="120000"/>
              </a:lnSpc>
              <a:buNone/>
              <a:defRPr/>
            </a:pPr>
            <a:r>
              <a:rPr lang="zh-CN" altLang="en-US" dirty="0"/>
              <a:t>（</a:t>
            </a:r>
            <a:r>
              <a:rPr lang="en-US" altLang="zh-CN" dirty="0"/>
              <a:t>1</a:t>
            </a:r>
            <a:r>
              <a:rPr lang="zh-CN" altLang="en-US" dirty="0"/>
              <a:t>） 一个</a:t>
            </a:r>
            <a:r>
              <a:rPr lang="en-US" altLang="zh-CN" dirty="0">
                <a:solidFill>
                  <a:srgbClr val="FF0000"/>
                </a:solidFill>
              </a:rPr>
              <a:t>1:1</a:t>
            </a:r>
            <a:r>
              <a:rPr lang="zh-CN" altLang="en-US" dirty="0"/>
              <a:t>联系可以转换为</a:t>
            </a:r>
            <a:r>
              <a:rPr lang="zh-CN" altLang="en-US" dirty="0">
                <a:solidFill>
                  <a:srgbClr val="FF00FF"/>
                </a:solidFill>
              </a:rPr>
              <a:t>一个独立的关系模式</a:t>
            </a:r>
            <a:r>
              <a:rPr lang="zh-CN" altLang="en-US" dirty="0"/>
              <a:t>，也可以</a:t>
            </a:r>
            <a:r>
              <a:rPr lang="zh-CN" altLang="en-US" dirty="0">
                <a:solidFill>
                  <a:srgbClr val="FF00FF"/>
                </a:solidFill>
              </a:rPr>
              <a:t>与任意一端对应的关系模式合并</a:t>
            </a:r>
            <a:r>
              <a:rPr lang="zh-CN" altLang="en-US" dirty="0"/>
              <a:t>。</a:t>
            </a:r>
            <a:endParaRPr lang="zh-CN" altLang="en-US" dirty="0"/>
          </a:p>
          <a:p>
            <a:pPr lvl="2">
              <a:lnSpc>
                <a:spcPct val="120000"/>
              </a:lnSpc>
              <a:buFont typeface="Arial" panose="020B0604020202020204" pitchFamily="34" charset="0"/>
              <a:buNone/>
              <a:defRPr/>
            </a:pPr>
            <a:r>
              <a:rPr lang="en-US" altLang="zh-CN" dirty="0">
                <a:solidFill>
                  <a:srgbClr val="FF0000"/>
                </a:solidFill>
              </a:rPr>
              <a:t>① </a:t>
            </a:r>
            <a:r>
              <a:rPr lang="zh-CN" altLang="en-US" dirty="0">
                <a:solidFill>
                  <a:srgbClr val="FF0000"/>
                </a:solidFill>
              </a:rPr>
              <a:t>转换为一个独立的关系模式</a:t>
            </a:r>
            <a:endParaRPr lang="zh-CN" altLang="en-US" dirty="0">
              <a:solidFill>
                <a:srgbClr val="FF0000"/>
              </a:solidFill>
            </a:endParaRPr>
          </a:p>
          <a:p>
            <a:pPr lvl="3">
              <a:lnSpc>
                <a:spcPct val="120000"/>
              </a:lnSpc>
              <a:buClr>
                <a:schemeClr val="accent2"/>
              </a:buClr>
              <a:buSzPct val="87000"/>
              <a:buFont typeface="Wingdings" panose="05000000000000000000" pitchFamily="2" charset="2"/>
              <a:buChar char="Ø"/>
              <a:defRPr/>
            </a:pPr>
            <a:r>
              <a:rPr lang="zh-CN" altLang="en-US" sz="2200" dirty="0"/>
              <a:t>关系的属性：与该联系相连的</a:t>
            </a:r>
            <a:r>
              <a:rPr lang="zh-CN" altLang="en-US" sz="2200" dirty="0">
                <a:solidFill>
                  <a:srgbClr val="0066FF"/>
                </a:solidFill>
              </a:rPr>
              <a:t>各实体的码</a:t>
            </a:r>
            <a:r>
              <a:rPr lang="zh-CN" altLang="en-US" sz="2200" dirty="0"/>
              <a:t>以及</a:t>
            </a:r>
            <a:r>
              <a:rPr lang="zh-CN" altLang="en-US" sz="2200" dirty="0">
                <a:solidFill>
                  <a:srgbClr val="0066FF"/>
                </a:solidFill>
              </a:rPr>
              <a:t>联系本身的属性</a:t>
            </a:r>
            <a:endParaRPr lang="zh-CN" altLang="en-US" sz="2200" dirty="0">
              <a:solidFill>
                <a:srgbClr val="0066FF"/>
              </a:solidFill>
            </a:endParaRPr>
          </a:p>
          <a:p>
            <a:pPr lvl="3">
              <a:lnSpc>
                <a:spcPct val="120000"/>
              </a:lnSpc>
              <a:buClr>
                <a:schemeClr val="accent2"/>
              </a:buClr>
              <a:buSzPct val="87000"/>
              <a:buFont typeface="Wingdings" panose="05000000000000000000" pitchFamily="2" charset="2"/>
              <a:buChar char="Ø"/>
              <a:defRPr/>
            </a:pPr>
            <a:r>
              <a:rPr lang="zh-CN" altLang="en-US" sz="2200" dirty="0"/>
              <a:t>关系的候选码：</a:t>
            </a:r>
            <a:r>
              <a:rPr lang="zh-CN" altLang="en-US" sz="2200" dirty="0">
                <a:solidFill>
                  <a:srgbClr val="0000FF"/>
                </a:solidFill>
              </a:rPr>
              <a:t>每个实体的码</a:t>
            </a:r>
            <a:r>
              <a:rPr lang="zh-CN" altLang="en-US" sz="2200" dirty="0"/>
              <a:t>均是该关系的候选码</a:t>
            </a:r>
            <a:endParaRPr lang="en-US" altLang="zh-CN" sz="2200" dirty="0"/>
          </a:p>
          <a:p>
            <a:pPr lvl="2">
              <a:lnSpc>
                <a:spcPct val="120000"/>
              </a:lnSpc>
              <a:buNone/>
              <a:defRPr/>
            </a:pPr>
            <a:r>
              <a:rPr lang="en-US" altLang="zh-CN" dirty="0">
                <a:solidFill>
                  <a:srgbClr val="FF0000"/>
                </a:solidFill>
              </a:rPr>
              <a:t>②</a:t>
            </a:r>
            <a:r>
              <a:rPr lang="zh-CN" altLang="en-US" dirty="0">
                <a:solidFill>
                  <a:srgbClr val="FF0000"/>
                </a:solidFill>
              </a:rPr>
              <a:t>与某一端实体对应的关系模式合并</a:t>
            </a:r>
            <a:endParaRPr lang="zh-CN" altLang="en-US" dirty="0">
              <a:solidFill>
                <a:srgbClr val="FF0000"/>
              </a:solidFill>
            </a:endParaRPr>
          </a:p>
          <a:p>
            <a:pPr lvl="3">
              <a:lnSpc>
                <a:spcPct val="120000"/>
              </a:lnSpc>
              <a:buClr>
                <a:schemeClr val="accent2"/>
              </a:buClr>
              <a:buSzPct val="87000"/>
              <a:buFont typeface="Wingdings" panose="05000000000000000000" pitchFamily="2" charset="2"/>
              <a:buChar char="Ø"/>
              <a:defRPr/>
            </a:pPr>
            <a:r>
              <a:rPr lang="zh-CN" altLang="en-US" sz="2200" dirty="0"/>
              <a:t>合并后关系的属性：加入</a:t>
            </a:r>
            <a:r>
              <a:rPr lang="zh-CN" altLang="en-US" sz="2200" dirty="0">
                <a:solidFill>
                  <a:srgbClr val="0066FF"/>
                </a:solidFill>
              </a:rPr>
              <a:t>对应关系的码</a:t>
            </a:r>
            <a:r>
              <a:rPr lang="zh-CN" altLang="en-US" sz="2200" dirty="0"/>
              <a:t>和</a:t>
            </a:r>
            <a:r>
              <a:rPr lang="zh-CN" altLang="en-US" sz="2200" dirty="0">
                <a:solidFill>
                  <a:srgbClr val="0066FF"/>
                </a:solidFill>
              </a:rPr>
              <a:t>联系本身的属性</a:t>
            </a:r>
            <a:endParaRPr lang="zh-CN" altLang="en-US" sz="2200" dirty="0">
              <a:solidFill>
                <a:srgbClr val="0066FF"/>
              </a:solidFill>
            </a:endParaRPr>
          </a:p>
          <a:p>
            <a:pPr lvl="3">
              <a:lnSpc>
                <a:spcPct val="120000"/>
              </a:lnSpc>
              <a:buClr>
                <a:schemeClr val="accent2"/>
              </a:buClr>
              <a:buSzPct val="87000"/>
              <a:buFont typeface="Wingdings" panose="05000000000000000000" pitchFamily="2" charset="2"/>
              <a:buChar char="Ø"/>
              <a:defRPr/>
            </a:pPr>
            <a:r>
              <a:rPr lang="zh-CN" altLang="en-US" sz="2200" dirty="0"/>
              <a:t>合并后关系的码：不变</a:t>
            </a:r>
            <a:endParaRPr lang="zh-CN" altLang="en-US" sz="2200"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数据库的运行与维护</a:t>
            </a:r>
            <a:endParaRPr lang="zh-CN" altLang="en-US" dirty="0"/>
          </a:p>
        </p:txBody>
      </p:sp>
      <p:sp>
        <p:nvSpPr>
          <p:cNvPr id="3" name="内容占位符 2"/>
          <p:cNvSpPr>
            <a:spLocks noGrp="1"/>
          </p:cNvSpPr>
          <p:nvPr>
            <p:ph idx="1"/>
          </p:nvPr>
        </p:nvSpPr>
        <p:spPr/>
        <p:txBody>
          <a:bodyPr/>
          <a:lstStyle/>
          <a:p>
            <a:r>
              <a:rPr lang="zh-CN" altLang="en-US" dirty="0"/>
              <a:t>重组织的工作</a:t>
            </a:r>
            <a:endParaRPr lang="zh-CN" altLang="en-US" dirty="0"/>
          </a:p>
          <a:p>
            <a:pPr lvl="1"/>
            <a:r>
              <a:rPr lang="zh-CN" altLang="en-US" dirty="0"/>
              <a:t>按原设计要求</a:t>
            </a:r>
            <a:endParaRPr lang="zh-CN" altLang="en-US" dirty="0"/>
          </a:p>
          <a:p>
            <a:pPr lvl="2"/>
            <a:r>
              <a:rPr lang="zh-CN" altLang="en-US" dirty="0"/>
              <a:t>重新安排存储位置</a:t>
            </a:r>
            <a:endParaRPr lang="zh-CN" altLang="en-US" dirty="0"/>
          </a:p>
          <a:p>
            <a:pPr lvl="2"/>
            <a:r>
              <a:rPr lang="zh-CN" altLang="en-US" dirty="0"/>
              <a:t>回收垃圾</a:t>
            </a:r>
            <a:endParaRPr lang="zh-CN" altLang="en-US" dirty="0"/>
          </a:p>
          <a:p>
            <a:pPr lvl="2"/>
            <a:r>
              <a:rPr lang="zh-CN" altLang="en-US" dirty="0"/>
              <a:t>减少指针链</a:t>
            </a:r>
            <a:endParaRPr lang="zh-CN" altLang="en-US" dirty="0"/>
          </a:p>
          <a:p>
            <a:pPr lvl="1"/>
            <a:r>
              <a:rPr lang="zh-CN" altLang="en-US" dirty="0"/>
              <a:t>数据库的重组织不会改变原设计的数据逻辑结构和物理结构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数据库运行与维护</a:t>
            </a:r>
            <a:endParaRPr lang="zh-CN" altLang="en-US" dirty="0"/>
          </a:p>
        </p:txBody>
      </p:sp>
      <p:sp>
        <p:nvSpPr>
          <p:cNvPr id="3" name="内容占位符 2"/>
          <p:cNvSpPr>
            <a:spLocks noGrp="1"/>
          </p:cNvSpPr>
          <p:nvPr>
            <p:ph idx="1"/>
          </p:nvPr>
        </p:nvSpPr>
        <p:spPr/>
        <p:txBody>
          <a:bodyPr/>
          <a:lstStyle/>
          <a:p>
            <a:r>
              <a:rPr lang="zh-CN" altLang="en-US" dirty="0"/>
              <a:t>数据库重构造</a:t>
            </a:r>
            <a:endParaRPr lang="zh-CN" altLang="en-US" dirty="0"/>
          </a:p>
          <a:p>
            <a:r>
              <a:rPr lang="zh-CN" altLang="en-US" dirty="0"/>
              <a:t>根据新环境调整数据库的模式和内模式</a:t>
            </a:r>
            <a:endParaRPr lang="zh-CN" altLang="en-US" dirty="0"/>
          </a:p>
          <a:p>
            <a:pPr lvl="1"/>
            <a:r>
              <a:rPr lang="zh-CN" altLang="en-US" dirty="0"/>
              <a:t>增加新的数据项</a:t>
            </a:r>
            <a:endParaRPr lang="zh-CN" altLang="en-US" dirty="0"/>
          </a:p>
          <a:p>
            <a:pPr lvl="1"/>
            <a:r>
              <a:rPr lang="zh-CN" altLang="en-US" dirty="0"/>
              <a:t>改变数据项的类型</a:t>
            </a:r>
            <a:endParaRPr lang="zh-CN" altLang="en-US" dirty="0"/>
          </a:p>
          <a:p>
            <a:pPr lvl="1"/>
            <a:r>
              <a:rPr lang="zh-CN" altLang="en-US" dirty="0"/>
              <a:t>改变数据库的容量</a:t>
            </a:r>
            <a:endParaRPr lang="zh-CN" altLang="en-US" dirty="0"/>
          </a:p>
          <a:p>
            <a:pPr lvl="1"/>
            <a:r>
              <a:rPr lang="zh-CN" altLang="en-US" dirty="0"/>
              <a:t>增加或删除索引</a:t>
            </a:r>
            <a:endParaRPr lang="zh-CN" altLang="en-US" dirty="0"/>
          </a:p>
          <a:p>
            <a:pPr lvl="1"/>
            <a:r>
              <a:rPr lang="zh-CN" altLang="en-US" dirty="0"/>
              <a:t>修改完整性约束条件</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小结</a:t>
            </a:r>
            <a:endParaRPr lang="zh-CN" altLang="en-US" dirty="0"/>
          </a:p>
        </p:txBody>
      </p:sp>
      <p:sp>
        <p:nvSpPr>
          <p:cNvPr id="3" name="内容占位符 2"/>
          <p:cNvSpPr>
            <a:spLocks noGrp="1"/>
          </p:cNvSpPr>
          <p:nvPr>
            <p:ph idx="1"/>
          </p:nvPr>
        </p:nvSpPr>
        <p:spPr/>
        <p:txBody>
          <a:bodyPr/>
          <a:lstStyle/>
          <a:p>
            <a:r>
              <a:rPr lang="zh-CN" altLang="en-US" dirty="0"/>
              <a:t>数据库各级模式的形成</a:t>
            </a:r>
            <a:endParaRPr lang="zh-CN" altLang="en-US" dirty="0"/>
          </a:p>
          <a:p>
            <a:pPr lvl="1"/>
            <a:r>
              <a:rPr lang="zh-CN" altLang="en-US" dirty="0"/>
              <a:t>数据库的各级模式是在设计过程中逐步形成的</a:t>
            </a:r>
            <a:endParaRPr lang="zh-CN" altLang="en-US" dirty="0"/>
          </a:p>
          <a:p>
            <a:pPr lvl="1"/>
            <a:r>
              <a:rPr lang="zh-CN" altLang="en-US" dirty="0"/>
              <a:t>需求分析阶段综合各个用户的应用需求（现实世界的需求）</a:t>
            </a:r>
            <a:endParaRPr lang="zh-CN" altLang="en-US" dirty="0"/>
          </a:p>
          <a:p>
            <a:pPr lvl="1"/>
            <a:r>
              <a:rPr lang="zh-CN" altLang="en-US" dirty="0"/>
              <a:t>概念设计阶段形成独立于机器特点、独立于各个</a:t>
            </a:r>
            <a:r>
              <a:rPr lang="en-US" altLang="zh-CN" dirty="0"/>
              <a:t>DBMS</a:t>
            </a:r>
            <a:r>
              <a:rPr lang="zh-CN" altLang="en-US" dirty="0"/>
              <a:t>产品的概念模型（信息世界模型），用</a:t>
            </a:r>
            <a:r>
              <a:rPr lang="en-US" altLang="zh-CN" dirty="0"/>
              <a:t>E-R</a:t>
            </a:r>
            <a:r>
              <a:rPr lang="zh-CN" altLang="en-US" dirty="0"/>
              <a:t>图来描述</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小结</a:t>
            </a:r>
            <a:endParaRPr lang="zh-CN" altLang="en-US" dirty="0"/>
          </a:p>
        </p:txBody>
      </p:sp>
      <p:sp>
        <p:nvSpPr>
          <p:cNvPr id="3" name="内容占位符 2"/>
          <p:cNvSpPr>
            <a:spLocks noGrp="1"/>
          </p:cNvSpPr>
          <p:nvPr>
            <p:ph idx="1"/>
          </p:nvPr>
        </p:nvSpPr>
        <p:spPr/>
        <p:txBody>
          <a:bodyPr/>
          <a:lstStyle/>
          <a:p>
            <a:r>
              <a:rPr lang="zh-CN" altLang="en-US" dirty="0"/>
              <a:t>在逻辑设计阶段将</a:t>
            </a:r>
            <a:r>
              <a:rPr lang="en-US" altLang="zh-CN" dirty="0"/>
              <a:t>E-R</a:t>
            </a:r>
            <a:r>
              <a:rPr lang="zh-CN" altLang="en-US" dirty="0"/>
              <a:t>图转换成具体的数据库产品支持的数据模型如关系模型，形成数据库逻辑模式。然后根据用户处理的要求，安全性的考虑，在基本表的基础上再建立必要的视图（</a:t>
            </a:r>
            <a:r>
              <a:rPr lang="en-US" altLang="zh-CN" dirty="0"/>
              <a:t>VIEW</a:t>
            </a:r>
            <a:r>
              <a:rPr lang="zh-CN" altLang="en-US" dirty="0"/>
              <a:t>）形成数据的外模式</a:t>
            </a:r>
            <a:endParaRPr lang="zh-CN" altLang="en-US" dirty="0"/>
          </a:p>
          <a:p>
            <a:r>
              <a:rPr lang="zh-CN" altLang="en-US" dirty="0"/>
              <a:t>在物理设计阶段根据</a:t>
            </a:r>
            <a:r>
              <a:rPr lang="en-US" altLang="zh-CN" dirty="0"/>
              <a:t>DBMS</a:t>
            </a:r>
            <a:r>
              <a:rPr lang="zh-CN" altLang="en-US" dirty="0"/>
              <a:t>特点和处理的需要，进行物理存储安排，设计索引，形成数据库内模式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a:t>
            </a:r>
            <a:r>
              <a:rPr lang="zh-CN" altLang="en-US" dirty="0"/>
              <a:t>、第一组</a:t>
            </a:r>
            <a:endParaRPr lang="en-US" altLang="zh-CN" dirty="0"/>
          </a:p>
          <a:p>
            <a:pPr lvl="1"/>
            <a:r>
              <a:rPr lang="zh-CN" altLang="en-US" dirty="0"/>
              <a:t>部门（</a:t>
            </a:r>
            <a:r>
              <a:rPr lang="zh-CN" altLang="en-US" u="sng" dirty="0"/>
              <a:t>部门号</a:t>
            </a:r>
            <a:r>
              <a:rPr lang="zh-CN" altLang="en-US" dirty="0"/>
              <a:t>，部门名，</a:t>
            </a:r>
            <a:r>
              <a:rPr lang="en-US" altLang="zh-CN" dirty="0"/>
              <a:t>……</a:t>
            </a:r>
            <a:r>
              <a:rPr lang="zh-CN" altLang="en-US" dirty="0"/>
              <a:t>）</a:t>
            </a:r>
            <a:endParaRPr lang="en-US" altLang="zh-CN" dirty="0"/>
          </a:p>
          <a:p>
            <a:pPr lvl="1"/>
            <a:r>
              <a:rPr lang="zh-CN" altLang="en-US" dirty="0"/>
              <a:t>职工（职工号，主管部门号，负责产品号，职工名，</a:t>
            </a:r>
            <a:r>
              <a:rPr lang="en-US" altLang="zh-CN" dirty="0"/>
              <a:t>……</a:t>
            </a:r>
            <a:r>
              <a:rPr lang="zh-CN" altLang="en-US" dirty="0"/>
              <a:t>）</a:t>
            </a:r>
            <a:endParaRPr lang="en-US" altLang="zh-CN" dirty="0"/>
          </a:p>
          <a:p>
            <a:pPr lvl="1"/>
            <a:r>
              <a:rPr lang="zh-CN" altLang="en-US" dirty="0"/>
              <a:t>产品（产品号，产品名，</a:t>
            </a:r>
            <a:r>
              <a:rPr lang="en-US" altLang="zh-CN" dirty="0"/>
              <a:t>……</a:t>
            </a:r>
            <a:r>
              <a:rPr lang="zh-CN" altLang="en-US" dirty="0"/>
              <a:t>）</a:t>
            </a:r>
            <a:endParaRPr lang="en-US" altLang="zh-CN" dirty="0"/>
          </a:p>
          <a:p>
            <a:r>
              <a:rPr lang="en-US" altLang="zh-CN" dirty="0"/>
              <a:t>2</a:t>
            </a:r>
            <a:r>
              <a:rPr lang="zh-CN" altLang="en-US" dirty="0"/>
              <a:t>、第二组</a:t>
            </a:r>
            <a:endParaRPr lang="en-US" altLang="zh-CN" dirty="0"/>
          </a:p>
          <a:p>
            <a:pPr lvl="1"/>
            <a:r>
              <a:rPr lang="zh-CN" altLang="en-US" dirty="0"/>
              <a:t>部门（</a:t>
            </a:r>
            <a:r>
              <a:rPr lang="zh-CN" altLang="en-US" u="sng" dirty="0"/>
              <a:t>部门号</a:t>
            </a:r>
            <a:r>
              <a:rPr lang="zh-CN" altLang="en-US" dirty="0"/>
              <a:t>，部门名，经理的职工号，</a:t>
            </a:r>
            <a:r>
              <a:rPr lang="en-US" altLang="zh-CN" dirty="0"/>
              <a:t>……</a:t>
            </a:r>
            <a:r>
              <a:rPr lang="zh-CN" altLang="en-US" dirty="0"/>
              <a:t>）</a:t>
            </a:r>
            <a:endParaRPr lang="en-US" altLang="zh-CN" dirty="0"/>
          </a:p>
          <a:p>
            <a:pPr lvl="1"/>
            <a:r>
              <a:rPr lang="zh-CN" altLang="en-US" dirty="0"/>
              <a:t>职工（</a:t>
            </a:r>
            <a:r>
              <a:rPr lang="zh-CN" altLang="en-US" u="sng" dirty="0"/>
              <a:t>职工号</a:t>
            </a:r>
            <a:r>
              <a:rPr lang="zh-CN" altLang="en-US" dirty="0"/>
              <a:t>，职工名，</a:t>
            </a:r>
            <a:r>
              <a:rPr lang="en-US" altLang="zh-CN" dirty="0"/>
              <a:t>……</a:t>
            </a:r>
            <a:r>
              <a:rPr lang="zh-CN" altLang="en-US" dirty="0"/>
              <a:t>）</a:t>
            </a:r>
            <a:endParaRPr lang="en-US" altLang="zh-CN" dirty="0"/>
          </a:p>
          <a:p>
            <a:pPr lvl="1"/>
            <a:r>
              <a:rPr lang="zh-CN" altLang="en-US" dirty="0"/>
              <a:t>产品（</a:t>
            </a:r>
            <a:r>
              <a:rPr lang="zh-CN" altLang="en-US" u="sng" dirty="0"/>
              <a:t>产品号</a:t>
            </a:r>
            <a:r>
              <a:rPr lang="zh-CN" altLang="en-US" dirty="0"/>
              <a:t>，产品名，产品组长职工号）</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473" y="1668805"/>
            <a:ext cx="7169150" cy="374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1"/>
          <p:cNvSpPr>
            <a:spLocks noChangeArrowheads="1"/>
          </p:cNvSpPr>
          <p:nvPr/>
        </p:nvSpPr>
        <p:spPr bwMode="auto">
          <a:xfrm>
            <a:off x="2689901" y="2389530"/>
            <a:ext cx="1008062" cy="719137"/>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8"/>
          <p:cNvSpPr>
            <a:spLocks noChangeArrowheads="1"/>
          </p:cNvSpPr>
          <p:nvPr/>
        </p:nvSpPr>
        <p:spPr bwMode="auto">
          <a:xfrm>
            <a:off x="6290351" y="3829391"/>
            <a:ext cx="1008062" cy="719138"/>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图向关系模型的转换</a:t>
            </a:r>
            <a:endParaRPr lang="zh-CN" altLang="en-US" dirty="0"/>
          </a:p>
        </p:txBody>
      </p:sp>
      <p:sp>
        <p:nvSpPr>
          <p:cNvPr id="3" name="内容占位符 2"/>
          <p:cNvSpPr>
            <a:spLocks noGrp="1"/>
          </p:cNvSpPr>
          <p:nvPr>
            <p:ph idx="1"/>
          </p:nvPr>
        </p:nvSpPr>
        <p:spPr/>
        <p:txBody>
          <a:bodyPr/>
          <a:lstStyle/>
          <a:p>
            <a:pPr>
              <a:buNone/>
              <a:defRPr/>
            </a:pPr>
            <a:r>
              <a:rPr lang="zh-CN" altLang="en-US" dirty="0"/>
              <a:t>注意：</a:t>
            </a:r>
            <a:endParaRPr lang="zh-CN" altLang="en-US" dirty="0"/>
          </a:p>
          <a:p>
            <a:pPr>
              <a:lnSpc>
                <a:spcPct val="110000"/>
              </a:lnSpc>
              <a:buClr>
                <a:srgbClr val="0000FF"/>
              </a:buClr>
              <a:defRPr/>
            </a:pPr>
            <a:r>
              <a:rPr lang="zh-CN" altLang="en-US" dirty="0"/>
              <a:t>从理论上讲，</a:t>
            </a:r>
            <a:r>
              <a:rPr lang="en-US" altLang="zh-CN" dirty="0">
                <a:solidFill>
                  <a:srgbClr val="0000FF"/>
                </a:solidFill>
              </a:rPr>
              <a:t>1:1</a:t>
            </a:r>
            <a:r>
              <a:rPr lang="zh-CN" altLang="en-US" dirty="0">
                <a:solidFill>
                  <a:srgbClr val="0000FF"/>
                </a:solidFill>
              </a:rPr>
              <a:t>联系</a:t>
            </a:r>
            <a:r>
              <a:rPr lang="zh-CN" altLang="en-US" dirty="0"/>
              <a:t>可以与任意一端对应的关系模式合并</a:t>
            </a:r>
            <a:endParaRPr lang="zh-CN" altLang="en-US" dirty="0"/>
          </a:p>
          <a:p>
            <a:pPr>
              <a:lnSpc>
                <a:spcPct val="110000"/>
              </a:lnSpc>
              <a:buClr>
                <a:srgbClr val="0000FF"/>
              </a:buClr>
              <a:defRPr/>
            </a:pPr>
            <a:r>
              <a:rPr lang="zh-CN" altLang="en-US" dirty="0"/>
              <a:t>但在一些情况下，与不同的关系模式合并效率会大不一样。因此究竟应该与哪端的关系模式合并需要</a:t>
            </a:r>
            <a:r>
              <a:rPr lang="zh-CN" altLang="en-US" dirty="0">
                <a:solidFill>
                  <a:srgbClr val="FF0000"/>
                </a:solidFill>
              </a:rPr>
              <a:t>依应用的具体情况而定</a:t>
            </a:r>
            <a:r>
              <a:rPr lang="zh-CN" altLang="en-US" dirty="0"/>
              <a:t>。</a:t>
            </a:r>
            <a:endParaRPr lang="zh-CN" altLang="en-US" dirty="0"/>
          </a:p>
          <a:p>
            <a:pPr>
              <a:lnSpc>
                <a:spcPct val="110000"/>
              </a:lnSpc>
              <a:buClr>
                <a:srgbClr val="0000FF"/>
              </a:buClr>
              <a:defRPr/>
            </a:pPr>
            <a:r>
              <a:rPr lang="zh-CN" altLang="en-US" dirty="0"/>
              <a:t>由于连接操作是最费时的操作，所以一般</a:t>
            </a:r>
            <a:r>
              <a:rPr lang="zh-CN" altLang="en-US" dirty="0">
                <a:solidFill>
                  <a:srgbClr val="0000FF"/>
                </a:solidFill>
              </a:rPr>
              <a:t>应以尽量减少连接操作为目标</a:t>
            </a:r>
            <a:r>
              <a:rPr lang="zh-CN" altLang="en-US" dirty="0"/>
              <a:t>。</a:t>
            </a:r>
            <a:endParaRPr lang="zh-CN" altLang="en-US" dirty="0"/>
          </a:p>
          <a:p>
            <a:pPr>
              <a:lnSpc>
                <a:spcPct val="110000"/>
              </a:lnSpc>
              <a:buClr>
                <a:srgbClr val="0000FF"/>
              </a:buClr>
              <a:buNone/>
              <a:defRPr/>
            </a:pPr>
            <a:r>
              <a:rPr lang="zh-CN" altLang="en-US" dirty="0"/>
              <a:t>   </a:t>
            </a:r>
            <a:r>
              <a:rPr lang="zh-CN" altLang="en-US" dirty="0">
                <a:solidFill>
                  <a:srgbClr val="FF0000"/>
                </a:solidFill>
              </a:rPr>
              <a:t> 例，</a:t>
            </a:r>
            <a:r>
              <a:rPr lang="zh-CN" altLang="en-US" dirty="0"/>
              <a:t>如果经常要查询某个班级的</a:t>
            </a:r>
            <a:r>
              <a:rPr lang="zh-CN" altLang="en-US" u="sng" dirty="0">
                <a:effectLst>
                  <a:outerShdw blurRad="38100" dist="38100" dir="2700000" algn="tl">
                    <a:srgbClr val="000000">
                      <a:alpha val="43137"/>
                    </a:srgbClr>
                  </a:outerShdw>
                </a:effectLst>
              </a:rPr>
              <a:t>班主任</a:t>
            </a:r>
            <a:r>
              <a:rPr lang="zh-CN" altLang="en-US" dirty="0"/>
              <a:t>姓名，则将管理联系与教师关系合并更好些。</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7421</Words>
  <Application>WPS 演示</Application>
  <PresentationFormat>宽屏</PresentationFormat>
  <Paragraphs>773</Paragraphs>
  <Slides>73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73</vt:i4>
      </vt:variant>
    </vt:vector>
  </HeadingPairs>
  <TitlesOfParts>
    <vt:vector size="85" baseType="lpstr">
      <vt:lpstr>Arial</vt:lpstr>
      <vt:lpstr>宋体</vt:lpstr>
      <vt:lpstr>Wingdings</vt:lpstr>
      <vt:lpstr>微软雅黑 Light</vt:lpstr>
      <vt:lpstr>隶书</vt:lpstr>
      <vt:lpstr>Rockwell Condensed</vt:lpstr>
      <vt:lpstr>Rockwell</vt:lpstr>
      <vt:lpstr>方正姚体</vt:lpstr>
      <vt:lpstr>微软雅黑</vt:lpstr>
      <vt:lpstr>Arial Unicode MS</vt:lpstr>
      <vt:lpstr>等线</vt:lpstr>
      <vt:lpstr>木活字</vt:lpstr>
      <vt:lpstr>第七章 关系数据库设计2</vt:lpstr>
      <vt:lpstr>第七章  数据库设计</vt:lpstr>
      <vt:lpstr>7.4  逻辑结构设计</vt:lpstr>
      <vt:lpstr>逻辑结构设计</vt:lpstr>
      <vt:lpstr>E-R图向关系模型的转换</vt:lpstr>
      <vt:lpstr>E-R图向关系模型的转换</vt:lpstr>
      <vt:lpstr>E-R图向关系模型的转换</vt:lpstr>
      <vt:lpstr>PowerPoint 演示文稿</vt:lpstr>
      <vt:lpstr>E-R图向关系模型的转换</vt:lpstr>
      <vt:lpstr>E-R图向关系模型的转换</vt:lpstr>
      <vt:lpstr>E-R图向关系模型的转换</vt:lpstr>
      <vt:lpstr>E-R图向关系模型的转换</vt:lpstr>
      <vt:lpstr>E-R图向关系模型的转换</vt:lpstr>
      <vt:lpstr>E-R图向关系模型的转换</vt:lpstr>
      <vt:lpstr>PowerPoint 演示文稿</vt:lpstr>
      <vt:lpstr>7.4  逻辑结构设计</vt:lpstr>
      <vt:lpstr>7.4.2  数据模型的优化</vt:lpstr>
      <vt:lpstr>数据模型的优化</vt:lpstr>
      <vt:lpstr>数据模型的优化</vt:lpstr>
      <vt:lpstr>数据模型的优化</vt:lpstr>
      <vt:lpstr>数据模型的优化</vt:lpstr>
      <vt:lpstr>数据模型的优化</vt:lpstr>
      <vt:lpstr>7.4  逻辑结构设计</vt:lpstr>
      <vt:lpstr>7.4.3  设计用户子模式</vt:lpstr>
      <vt:lpstr>设计用户子模式</vt:lpstr>
      <vt:lpstr>逻辑结构设计小结</vt:lpstr>
      <vt:lpstr>7.5  数据库的物理设计</vt:lpstr>
      <vt:lpstr>数据库的物理设计</vt:lpstr>
      <vt:lpstr>数据库的物理设计</vt:lpstr>
      <vt:lpstr>7.5  数据库的物理设计</vt:lpstr>
      <vt:lpstr>7.5.1  数据库物理设计的内容和方法</vt:lpstr>
      <vt:lpstr>数据库的物理设计的内容和方法</vt:lpstr>
      <vt:lpstr>数据库的物理设计的内容和方法</vt:lpstr>
      <vt:lpstr>数据库的物理设计的内容和方法</vt:lpstr>
      <vt:lpstr>7.5  数据库的物理设计</vt:lpstr>
      <vt:lpstr>7.5.2  关系模式存取方法选择</vt:lpstr>
      <vt:lpstr>关系模式存取方法选择</vt:lpstr>
      <vt:lpstr>一、索引存取方法的选择</vt:lpstr>
      <vt:lpstr>索引存取方法的选择</vt:lpstr>
      <vt:lpstr>二、聚簇存取方法的选择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三、HASH存取方法的选择</vt:lpstr>
      <vt:lpstr>7.5  数据库的物理设计</vt:lpstr>
      <vt:lpstr>7.5.3  确定数据库的存储结构</vt:lpstr>
      <vt:lpstr>1. 确定数据的存放位置</vt:lpstr>
      <vt:lpstr>确定数据的存放位置</vt:lpstr>
      <vt:lpstr>确定数据的存放位置</vt:lpstr>
      <vt:lpstr>确定数据的存放位置</vt:lpstr>
      <vt:lpstr>2. 确定系统配置</vt:lpstr>
      <vt:lpstr>7.5  数据库的物理设计</vt:lpstr>
      <vt:lpstr>7.5.4  评价物理结构</vt:lpstr>
      <vt:lpstr>评价物理结构</vt:lpstr>
      <vt:lpstr>7.6数据库实施和维护</vt:lpstr>
      <vt:lpstr>7.6.1 数据的载入和应用程序的调试</vt:lpstr>
      <vt:lpstr>数据的载入</vt:lpstr>
      <vt:lpstr>应用程序的编码和调试</vt:lpstr>
      <vt:lpstr>7.6数据库实施和维护</vt:lpstr>
      <vt:lpstr>7.6.2 数据库的试运行</vt:lpstr>
      <vt:lpstr>数据库的试运行</vt:lpstr>
      <vt:lpstr>数据库的试运行</vt:lpstr>
      <vt:lpstr>7.6数据库实施和维护</vt:lpstr>
      <vt:lpstr>7.6.3  数据库的运行与维护</vt:lpstr>
      <vt:lpstr>数据库的运行与维护</vt:lpstr>
      <vt:lpstr>数据库的运行与维护</vt:lpstr>
      <vt:lpstr>数据库的运行与维护</vt:lpstr>
      <vt:lpstr>数据库运行与维护</vt:lpstr>
      <vt:lpstr>小结</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微言、精义</cp:lastModifiedBy>
  <cp:revision>251</cp:revision>
  <dcterms:created xsi:type="dcterms:W3CDTF">2013-11-21T07:51:00Z</dcterms:created>
  <dcterms:modified xsi:type="dcterms:W3CDTF">2020-01-04T08:24:34Z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