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50" r:id="rId3"/>
    <p:sldId id="351" r:id="rId4"/>
    <p:sldId id="353" r:id="rId5"/>
    <p:sldId id="354" r:id="rId7"/>
    <p:sldId id="422" r:id="rId8"/>
    <p:sldId id="355" r:id="rId9"/>
    <p:sldId id="423" r:id="rId10"/>
    <p:sldId id="357" r:id="rId11"/>
    <p:sldId id="424" r:id="rId12"/>
    <p:sldId id="425" r:id="rId13"/>
    <p:sldId id="426" r:id="rId14"/>
    <p:sldId id="367" r:id="rId15"/>
    <p:sldId id="373" r:id="rId16"/>
    <p:sldId id="374" r:id="rId17"/>
    <p:sldId id="377" r:id="rId18"/>
    <p:sldId id="378" r:id="rId19"/>
    <p:sldId id="379" r:id="rId20"/>
    <p:sldId id="380" r:id="rId21"/>
    <p:sldId id="381" r:id="rId22"/>
    <p:sldId id="383" r:id="rId23"/>
    <p:sldId id="384" r:id="rId24"/>
    <p:sldId id="385" r:id="rId25"/>
    <p:sldId id="386" r:id="rId26"/>
    <p:sldId id="387" r:id="rId27"/>
    <p:sldId id="388" r:id="rId28"/>
    <p:sldId id="389" r:id="rId29"/>
    <p:sldId id="390" r:id="rId30"/>
    <p:sldId id="391" r:id="rId31"/>
    <p:sldId id="395" r:id="rId32"/>
    <p:sldId id="396" r:id="rId33"/>
    <p:sldId id="394" r:id="rId34"/>
    <p:sldId id="397" r:id="rId35"/>
    <p:sldId id="398" r:id="rId36"/>
    <p:sldId id="399" r:id="rId37"/>
    <p:sldId id="400" r:id="rId38"/>
    <p:sldId id="402" r:id="rId39"/>
    <p:sldId id="403" r:id="rId40"/>
    <p:sldId id="404" r:id="rId41"/>
    <p:sldId id="405" r:id="rId42"/>
    <p:sldId id="406" r:id="rId43"/>
    <p:sldId id="408" r:id="rId44"/>
    <p:sldId id="260" r:id="rId45"/>
    <p:sldId id="261" r:id="rId46"/>
    <p:sldId id="409" r:id="rId47"/>
    <p:sldId id="410" r:id="rId48"/>
    <p:sldId id="411" r:id="rId49"/>
    <p:sldId id="412" r:id="rId50"/>
    <p:sldId id="415" r:id="rId51"/>
    <p:sldId id="427" r:id="rId52"/>
    <p:sldId id="428" r:id="rId53"/>
    <p:sldId id="429" r:id="rId54"/>
    <p:sldId id="430" r:id="rId55"/>
    <p:sldId id="431" r:id="rId56"/>
    <p:sldId id="432" r:id="rId57"/>
    <p:sldId id="433" r:id="rId58"/>
    <p:sldId id="434" r:id="rId59"/>
    <p:sldId id="435" r:id="rId60"/>
    <p:sldId id="436" r:id="rId61"/>
    <p:sldId id="437" r:id="rId62"/>
    <p:sldId id="438" r:id="rId63"/>
    <p:sldId id="440" r:id="rId64"/>
    <p:sldId id="439" r:id="rId65"/>
    <p:sldId id="441" r:id="rId66"/>
    <p:sldId id="442" r:id="rId67"/>
    <p:sldId id="44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D935"/>
    <a:srgbClr val="A5C2E0"/>
    <a:srgbClr val="E19BC2"/>
    <a:srgbClr val="FE9374"/>
    <a:srgbClr val="FDC340"/>
    <a:srgbClr val="FCAF00"/>
    <a:srgbClr val="F1EB00"/>
    <a:srgbClr val="BBD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74447" autoAdjust="0"/>
  </p:normalViewPr>
  <p:slideViewPr>
    <p:cSldViewPr snapToGrid="0">
      <p:cViewPr varScale="1">
        <p:scale>
          <a:sx n="122" d="100"/>
          <a:sy n="122" d="100"/>
        </p:scale>
        <p:origin x="1662" y="108"/>
      </p:cViewPr>
      <p:guideLst>
        <p:guide orient="horz" pos="2160"/>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9628-C50D-46DE-95D1-F56F8CDDF8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BB7F9-0B98-41FF-B268-342E760C73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 </a:t>
            </a:r>
            <a:r>
              <a:rPr lang="en-US" altLang="zh-CN" dirty="0" err="1" smtClean="0"/>
              <a:t>Sno</a:t>
            </a:r>
            <a:r>
              <a:rPr lang="en-US" altLang="zh-CN" dirty="0" smtClean="0"/>
              <a:t>, </a:t>
            </a:r>
            <a:r>
              <a:rPr lang="en-US" altLang="zh-CN" dirty="0" err="1" smtClean="0"/>
              <a:t>Cno</a:t>
            </a:r>
            <a:r>
              <a:rPr lang="en-US" altLang="zh-CN" dirty="0" smtClean="0"/>
              <a:t>, Grade, </a:t>
            </a:r>
            <a:endParaRPr lang="en-US" altLang="zh-CN" dirty="0" smtClean="0"/>
          </a:p>
          <a:p>
            <a:r>
              <a:rPr lang="en-US" altLang="zh-CN" dirty="0" smtClean="0"/>
              <a:t>case </a:t>
            </a:r>
            <a:endParaRPr lang="en-US" altLang="zh-CN" dirty="0" smtClean="0"/>
          </a:p>
          <a:p>
            <a:r>
              <a:rPr lang="en-US" altLang="zh-CN" dirty="0" smtClean="0"/>
              <a:t>	when Grade &gt;= 90 then '</a:t>
            </a:r>
            <a:r>
              <a:rPr lang="zh-CN" altLang="en-US" dirty="0" smtClean="0"/>
              <a:t>优</a:t>
            </a:r>
            <a:r>
              <a:rPr lang="en-US" altLang="zh-CN" dirty="0" smtClean="0"/>
              <a:t>'</a:t>
            </a:r>
            <a:endParaRPr lang="en-US" altLang="zh-CN" dirty="0" smtClean="0"/>
          </a:p>
          <a:p>
            <a:r>
              <a:rPr lang="en-US" altLang="zh-CN" dirty="0" smtClean="0"/>
              <a:t>	when Grade &gt;= 80 then '</a:t>
            </a:r>
            <a:r>
              <a:rPr lang="zh-CN" altLang="en-US" dirty="0" smtClean="0"/>
              <a:t>良</a:t>
            </a:r>
            <a:r>
              <a:rPr lang="en-US" altLang="zh-CN" dirty="0" smtClean="0"/>
              <a:t>'</a:t>
            </a:r>
            <a:endParaRPr lang="en-US" altLang="zh-CN" dirty="0" smtClean="0"/>
          </a:p>
          <a:p>
            <a:r>
              <a:rPr lang="en-US" altLang="zh-CN" dirty="0" smtClean="0"/>
              <a:t>	when Grade &gt;= 70 then '</a:t>
            </a:r>
            <a:r>
              <a:rPr lang="zh-CN" altLang="en-US" dirty="0" smtClean="0"/>
              <a:t>中</a:t>
            </a:r>
            <a:r>
              <a:rPr lang="en-US" altLang="zh-CN" dirty="0" smtClean="0"/>
              <a:t>'</a:t>
            </a:r>
            <a:endParaRPr lang="en-US" altLang="zh-CN" dirty="0" smtClean="0"/>
          </a:p>
          <a:p>
            <a:r>
              <a:rPr lang="en-US" altLang="zh-CN" dirty="0" smtClean="0"/>
              <a:t>	when Grade &gt;= 60 then '</a:t>
            </a:r>
            <a:r>
              <a:rPr lang="zh-CN" altLang="en-US" dirty="0" smtClean="0"/>
              <a:t>及格</a:t>
            </a:r>
            <a:r>
              <a:rPr lang="en-US" altLang="zh-CN" dirty="0" smtClean="0"/>
              <a:t>'</a:t>
            </a:r>
            <a:endParaRPr lang="en-US" altLang="zh-CN" dirty="0" smtClean="0"/>
          </a:p>
          <a:p>
            <a:r>
              <a:rPr lang="en-US" altLang="zh-CN" dirty="0" smtClean="0"/>
              <a:t>	else '</a:t>
            </a:r>
            <a:r>
              <a:rPr lang="zh-CN" altLang="en-US" dirty="0" smtClean="0"/>
              <a:t>不及格</a:t>
            </a:r>
            <a:r>
              <a:rPr lang="en-US" altLang="zh-CN" dirty="0" smtClean="0"/>
              <a:t>'</a:t>
            </a:r>
            <a:endParaRPr lang="en-US" altLang="zh-CN" dirty="0" smtClean="0"/>
          </a:p>
          <a:p>
            <a:r>
              <a:rPr lang="en-US" altLang="zh-CN" dirty="0" smtClean="0"/>
              <a:t>end</a:t>
            </a:r>
            <a:endParaRPr lang="en-US" altLang="zh-CN" dirty="0" smtClean="0"/>
          </a:p>
          <a:p>
            <a:r>
              <a:rPr lang="en-US" altLang="zh-CN" dirty="0" smtClean="0"/>
              <a:t>as '</a:t>
            </a:r>
            <a:r>
              <a:rPr lang="zh-CN" altLang="en-US" dirty="0" smtClean="0"/>
              <a:t>等级</a:t>
            </a:r>
            <a:r>
              <a:rPr lang="en-US" altLang="zh-CN" dirty="0" smtClean="0"/>
              <a:t>'</a:t>
            </a:r>
            <a:endParaRPr lang="en-US" altLang="zh-CN" dirty="0" smtClean="0"/>
          </a:p>
          <a:p>
            <a:r>
              <a:rPr lang="en-US" altLang="zh-CN" dirty="0" smtClean="0"/>
              <a:t>from SC</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smtClean="0"/>
              <a:t>CREATE PROCEDURE proc2()</a:t>
            </a:r>
            <a:endParaRPr lang="en-US" altLang="zh-CN" dirty="0" smtClean="0"/>
          </a:p>
          <a:p>
            <a:pPr eaLnBrk="1" hangingPunct="1"/>
            <a:r>
              <a:rPr lang="en-US" altLang="zh-CN" dirty="0" smtClean="0"/>
              <a:t>BEGIN</a:t>
            </a:r>
            <a:endParaRPr lang="en-US" altLang="zh-CN" dirty="0" smtClean="0"/>
          </a:p>
          <a:p>
            <a:pPr eaLnBrk="1" hangingPunct="1"/>
            <a:endParaRPr lang="en-US" altLang="zh-CN" dirty="0" smtClean="0"/>
          </a:p>
          <a:p>
            <a:pPr eaLnBrk="1" hangingPunct="1"/>
            <a:r>
              <a:rPr lang="en-US" altLang="zh-CN" dirty="0" smtClean="0"/>
              <a:t>SET @</a:t>
            </a:r>
            <a:r>
              <a:rPr lang="en-US" altLang="zh-CN" dirty="0" err="1" smtClean="0"/>
              <a:t>i</a:t>
            </a:r>
            <a:r>
              <a:rPr lang="en-US" altLang="zh-CN" dirty="0" smtClean="0"/>
              <a:t>=0;</a:t>
            </a:r>
            <a:endParaRPr lang="en-US" altLang="zh-CN" dirty="0" smtClean="0"/>
          </a:p>
          <a:p>
            <a:pPr eaLnBrk="1" hangingPunct="1"/>
            <a:r>
              <a:rPr lang="en-US" altLang="zh-CN" dirty="0" smtClean="0"/>
              <a:t>WHILE (@</a:t>
            </a:r>
            <a:r>
              <a:rPr lang="en-US" altLang="zh-CN" dirty="0" err="1" smtClean="0"/>
              <a:t>i</a:t>
            </a:r>
            <a:r>
              <a:rPr lang="en-US" altLang="zh-CN" dirty="0" smtClean="0"/>
              <a:t>&lt;10)</a:t>
            </a:r>
            <a:endParaRPr lang="en-US" altLang="zh-CN" dirty="0" smtClean="0"/>
          </a:p>
          <a:p>
            <a:pPr eaLnBrk="1" hangingPunct="1"/>
            <a:r>
              <a:rPr lang="en-US" altLang="zh-CN" dirty="0" smtClean="0"/>
              <a:t>do</a:t>
            </a:r>
            <a:endParaRPr lang="en-US" altLang="zh-CN" dirty="0" smtClean="0"/>
          </a:p>
          <a:p>
            <a:pPr eaLnBrk="1" hangingPunct="1"/>
            <a:r>
              <a:rPr lang="en-US" altLang="zh-CN" dirty="0" smtClean="0"/>
              <a:t>	 select @</a:t>
            </a:r>
            <a:r>
              <a:rPr lang="en-US" altLang="zh-CN" dirty="0" err="1" smtClean="0"/>
              <a:t>i</a:t>
            </a:r>
            <a:r>
              <a:rPr lang="en-US" altLang="zh-CN" dirty="0" smtClean="0"/>
              <a:t>;</a:t>
            </a:r>
            <a:endParaRPr lang="en-US" altLang="zh-CN" dirty="0" smtClean="0"/>
          </a:p>
          <a:p>
            <a:pPr eaLnBrk="1" hangingPunct="1"/>
            <a:r>
              <a:rPr lang="en-US" altLang="zh-CN" dirty="0" smtClean="0"/>
              <a:t>   SET @</a:t>
            </a:r>
            <a:r>
              <a:rPr lang="en-US" altLang="zh-CN" dirty="0" err="1" smtClean="0"/>
              <a:t>i</a:t>
            </a:r>
            <a:r>
              <a:rPr lang="en-US" altLang="zh-CN" dirty="0" smtClean="0"/>
              <a:t>=@i+1;</a:t>
            </a:r>
            <a:endParaRPr lang="en-US" altLang="zh-CN" dirty="0" smtClean="0"/>
          </a:p>
          <a:p>
            <a:pPr eaLnBrk="1" hangingPunct="1"/>
            <a:r>
              <a:rPr lang="en-US" altLang="zh-CN" dirty="0" smtClean="0"/>
              <a:t>END while;</a:t>
            </a:r>
            <a:endParaRPr lang="en-US" altLang="zh-CN" dirty="0" smtClean="0"/>
          </a:p>
          <a:p>
            <a:pPr eaLnBrk="1" hangingPunct="1"/>
            <a:endParaRPr lang="en-US" altLang="zh-CN" dirty="0" smtClean="0"/>
          </a:p>
          <a:p>
            <a:pPr eaLnBrk="1" hangingPunct="1"/>
            <a:endParaRPr lang="en-US" altLang="zh-CN" dirty="0" smtClean="0"/>
          </a:p>
          <a:p>
            <a:pPr eaLnBrk="1" hangingPunct="1"/>
            <a:r>
              <a:rPr lang="en-US" altLang="zh-CN" dirty="0" smtClean="0"/>
              <a:t>END; </a:t>
            </a:r>
            <a:endParaRPr lang="en-US" altLang="zh-CN" dirty="0" smtClean="0"/>
          </a:p>
          <a:p>
            <a:pPr eaLnBrk="1" hangingPunct="1"/>
            <a:r>
              <a:rPr lang="en-US" altLang="zh-CN" dirty="0" smtClean="0"/>
              <a:t>//</a:t>
            </a:r>
            <a:endParaRPr lang="en-US" altLang="zh-CN" dirty="0" smtClean="0"/>
          </a:p>
          <a:p>
            <a:pPr eaLnBrk="1" hangingPunct="1"/>
            <a:r>
              <a:rPr lang="en-US" altLang="zh-CN" dirty="0" smtClean="0"/>
              <a:t>DELIMITER ;</a:t>
            </a:r>
            <a:endParaRPr lang="en-US" altLang="zh-CN" dirty="0" smtClean="0"/>
          </a:p>
          <a:p>
            <a:pPr eaLnBrk="1" hangingPunct="1"/>
            <a:r>
              <a:rPr lang="zh-CN" altLang="en-US" dirty="0" smtClean="0"/>
              <a:t>如何</a:t>
            </a:r>
            <a:r>
              <a:rPr lang="zh-CN" altLang="en-US" dirty="0"/>
              <a:t>避免“死循环”？</a:t>
            </a:r>
            <a:endParaRPr lang="zh-CN" altLang="en-US" dirty="0"/>
          </a:p>
          <a:p>
            <a:pPr eaLnBrk="1" hangingPunct="1"/>
            <a:r>
              <a:rPr lang="zh-CN" altLang="en-US" dirty="0"/>
              <a:t>显示：</a:t>
            </a:r>
            <a:endParaRPr lang="zh-CN" altLang="en-US" dirty="0"/>
          </a:p>
          <a:p>
            <a:pPr eaLnBrk="1" hangingPunct="1"/>
            <a:r>
              <a:rPr lang="en-US" altLang="zh-CN" dirty="0"/>
              <a:t>0</a:t>
            </a:r>
            <a:endParaRPr lang="en-US" altLang="zh-CN" dirty="0"/>
          </a:p>
          <a:p>
            <a:pPr eaLnBrk="1" hangingPunct="1"/>
            <a:r>
              <a:rPr lang="en-US" altLang="zh-CN" dirty="0"/>
              <a:t>1</a:t>
            </a:r>
            <a:endParaRPr lang="en-US" altLang="zh-CN" dirty="0"/>
          </a:p>
          <a:p>
            <a:pPr eaLnBrk="1" hangingPunct="1"/>
            <a:r>
              <a:rPr lang="en-US" altLang="zh-CN" dirty="0"/>
              <a:t>2</a:t>
            </a:r>
            <a:endParaRPr lang="en-US" altLang="zh-CN" dirty="0"/>
          </a:p>
          <a:p>
            <a:pPr eaLnBrk="1" hangingPunct="1"/>
            <a:r>
              <a:rPr lang="en-US" altLang="zh-CN" dirty="0"/>
              <a:t>3</a:t>
            </a:r>
            <a:endParaRPr lang="en-US" altLang="zh-CN" dirty="0"/>
          </a:p>
          <a:p>
            <a:pPr eaLnBrk="1" hangingPunct="1"/>
            <a:r>
              <a:rPr lang="en-US" altLang="zh-CN" dirty="0"/>
              <a:t>4</a:t>
            </a:r>
            <a:endParaRPr lang="en-US" altLang="zh-CN" dirty="0"/>
          </a:p>
          <a:p>
            <a:pPr eaLnBrk="1" hangingPunct="1"/>
            <a:r>
              <a:rPr lang="en-US" altLang="zh-CN" dirty="0"/>
              <a:t>5</a:t>
            </a:r>
            <a:endParaRPr lang="en-US" altLang="zh-CN" dirty="0"/>
          </a:p>
          <a:p>
            <a:pPr eaLnBrk="1" hangingPunct="1"/>
            <a:r>
              <a:rPr lang="en-US" altLang="zh-CN" dirty="0"/>
              <a:t>6</a:t>
            </a:r>
            <a:endParaRPr lang="en-US" altLang="zh-CN" dirty="0"/>
          </a:p>
          <a:p>
            <a:pPr eaLnBrk="1" hangingPunct="1"/>
            <a:r>
              <a:rPr lang="en-US" altLang="zh-CN" dirty="0"/>
              <a:t>7</a:t>
            </a:r>
            <a:endParaRPr lang="en-US" altLang="zh-CN" dirty="0"/>
          </a:p>
          <a:p>
            <a:pPr eaLnBrk="1" hangingPunct="1"/>
            <a:r>
              <a:rPr lang="en-US" altLang="zh-CN" dirty="0"/>
              <a:t>8</a:t>
            </a:r>
            <a:endParaRPr lang="en-US" altLang="zh-CN" dirty="0"/>
          </a:p>
          <a:p>
            <a:pPr eaLnBrk="1" hangingPunct="1"/>
            <a:r>
              <a:rPr lang="en-US" altLang="zh-CN" dirty="0"/>
              <a:t>9</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DELIMITER //</a:t>
            </a:r>
            <a:endParaRPr lang="en-US" altLang="zh-CN" dirty="0" smtClean="0"/>
          </a:p>
          <a:p>
            <a:r>
              <a:rPr lang="en-US" altLang="zh-CN" dirty="0" smtClean="0"/>
              <a:t>CREATE PROCEDURE proc2()</a:t>
            </a:r>
            <a:endParaRPr lang="en-US" altLang="zh-CN" dirty="0" smtClean="0"/>
          </a:p>
          <a:p>
            <a:r>
              <a:rPr lang="en-US" altLang="zh-CN" dirty="0" smtClean="0"/>
              <a:t>BEGIN</a:t>
            </a:r>
            <a:endParaRPr lang="en-US" altLang="zh-CN" dirty="0" smtClean="0"/>
          </a:p>
          <a:p>
            <a:endParaRPr lang="en-US" altLang="zh-CN" dirty="0" smtClean="0"/>
          </a:p>
          <a:p>
            <a:r>
              <a:rPr lang="en-US" altLang="zh-CN" dirty="0" smtClean="0"/>
              <a:t>SET @</a:t>
            </a:r>
            <a:r>
              <a:rPr lang="en-US" altLang="zh-CN" dirty="0" err="1" smtClean="0"/>
              <a:t>i</a:t>
            </a:r>
            <a:r>
              <a:rPr lang="en-US" altLang="zh-CN" dirty="0" smtClean="0"/>
              <a:t>=35;</a:t>
            </a:r>
            <a:endParaRPr lang="en-US" altLang="zh-CN" dirty="0" smtClean="0"/>
          </a:p>
          <a:p>
            <a:endParaRPr lang="en-US" altLang="zh-CN" dirty="0" smtClean="0"/>
          </a:p>
          <a:p>
            <a:r>
              <a:rPr lang="en-US" altLang="zh-CN" dirty="0" smtClean="0"/>
              <a:t>WHILE @</a:t>
            </a:r>
            <a:r>
              <a:rPr lang="en-US" altLang="zh-CN" dirty="0" err="1" smtClean="0"/>
              <a:t>i</a:t>
            </a:r>
            <a:r>
              <a:rPr lang="en-US" altLang="zh-CN" dirty="0" smtClean="0"/>
              <a:t>&lt;50 do</a:t>
            </a:r>
            <a:endParaRPr lang="en-US" altLang="zh-CN" dirty="0" smtClean="0"/>
          </a:p>
          <a:p>
            <a:endParaRPr lang="en-US" altLang="zh-CN" dirty="0" smtClean="0"/>
          </a:p>
          <a:p>
            <a:r>
              <a:rPr lang="en-US" altLang="zh-CN" dirty="0" smtClean="0"/>
              <a:t>   INSERT INTO test VALUES(@</a:t>
            </a:r>
            <a:r>
              <a:rPr lang="en-US" altLang="zh-CN" dirty="0" err="1" smtClean="0"/>
              <a:t>i</a:t>
            </a:r>
            <a:r>
              <a:rPr lang="en-US" altLang="zh-CN" dirty="0" smtClean="0"/>
              <a:t>, '</a:t>
            </a:r>
            <a:r>
              <a:rPr lang="en-US" altLang="zh-CN" dirty="0" err="1" smtClean="0"/>
              <a:t>DBserver</a:t>
            </a:r>
            <a:r>
              <a:rPr lang="en-US" altLang="zh-CN" dirty="0" smtClean="0"/>
              <a:t>',</a:t>
            </a:r>
            <a:endParaRPr lang="en-US" altLang="zh-CN" dirty="0" smtClean="0"/>
          </a:p>
          <a:p>
            <a:r>
              <a:rPr lang="en-US" altLang="zh-CN" dirty="0" smtClean="0"/>
              <a:t>      CASE </a:t>
            </a:r>
            <a:endParaRPr lang="en-US" altLang="zh-CN" dirty="0" smtClean="0"/>
          </a:p>
          <a:p>
            <a:r>
              <a:rPr lang="en-US" altLang="zh-CN" dirty="0" smtClean="0"/>
              <a:t>         WHEN @i%7=0 then '0'</a:t>
            </a:r>
            <a:endParaRPr lang="en-US" altLang="zh-CN" dirty="0" smtClean="0"/>
          </a:p>
          <a:p>
            <a:r>
              <a:rPr lang="en-US" altLang="zh-CN" dirty="0" smtClean="0"/>
              <a:t>         WHEN @i%7=1 then '1'</a:t>
            </a:r>
            <a:endParaRPr lang="en-US" altLang="zh-CN" dirty="0" smtClean="0"/>
          </a:p>
          <a:p>
            <a:r>
              <a:rPr lang="en-US" altLang="zh-CN" dirty="0" smtClean="0"/>
              <a:t>         WHEN @i%7=2 then '2'</a:t>
            </a:r>
            <a:endParaRPr lang="en-US" altLang="zh-CN" dirty="0" smtClean="0"/>
          </a:p>
          <a:p>
            <a:r>
              <a:rPr lang="en-US" altLang="zh-CN" dirty="0" smtClean="0"/>
              <a:t>         WHEN @i%7=3 then '3'</a:t>
            </a:r>
            <a:endParaRPr lang="en-US" altLang="zh-CN" dirty="0" smtClean="0"/>
          </a:p>
          <a:p>
            <a:r>
              <a:rPr lang="en-US" altLang="zh-CN" dirty="0" smtClean="0"/>
              <a:t>         WHEN @i%7=4 then '4' </a:t>
            </a:r>
            <a:endParaRPr lang="en-US" altLang="zh-CN" dirty="0" smtClean="0"/>
          </a:p>
          <a:p>
            <a:r>
              <a:rPr lang="en-US" altLang="zh-CN" dirty="0" smtClean="0"/>
              <a:t>         WHEN @i%7=5 then '5'</a:t>
            </a:r>
            <a:endParaRPr lang="en-US" altLang="zh-CN" dirty="0" smtClean="0"/>
          </a:p>
          <a:p>
            <a:r>
              <a:rPr lang="en-US" altLang="zh-CN" dirty="0" smtClean="0"/>
              <a:t>         WHEN @i%7=6 then '6'</a:t>
            </a:r>
            <a:endParaRPr lang="en-US" altLang="zh-CN" dirty="0" smtClean="0"/>
          </a:p>
          <a:p>
            <a:r>
              <a:rPr lang="en-US" altLang="zh-CN" dirty="0" smtClean="0"/>
              <a:t>     END );</a:t>
            </a:r>
            <a:endParaRPr lang="en-US" altLang="zh-CN" dirty="0" smtClean="0"/>
          </a:p>
          <a:p>
            <a:r>
              <a:rPr lang="en-US" altLang="zh-CN" dirty="0" smtClean="0"/>
              <a:t>  SET @</a:t>
            </a:r>
            <a:r>
              <a:rPr lang="en-US" altLang="zh-CN" dirty="0" err="1" smtClean="0"/>
              <a:t>i</a:t>
            </a:r>
            <a:r>
              <a:rPr lang="en-US" altLang="zh-CN" dirty="0" smtClean="0"/>
              <a:t>=@i+1;</a:t>
            </a:r>
            <a:endParaRPr lang="en-US" altLang="zh-CN" dirty="0" smtClean="0"/>
          </a:p>
          <a:p>
            <a:r>
              <a:rPr lang="en-US" altLang="zh-CN" dirty="0" smtClean="0"/>
              <a:t>END While;</a:t>
            </a:r>
            <a:endParaRPr lang="en-US" altLang="zh-CN" dirty="0" smtClean="0"/>
          </a:p>
          <a:p>
            <a:endParaRPr lang="en-US" altLang="zh-CN" dirty="0" smtClean="0"/>
          </a:p>
          <a:p>
            <a:r>
              <a:rPr lang="en-US" altLang="zh-CN" dirty="0" smtClean="0"/>
              <a:t>END; </a:t>
            </a:r>
            <a:endParaRPr lang="en-US" altLang="zh-CN" dirty="0" smtClean="0"/>
          </a:p>
          <a:p>
            <a:r>
              <a:rPr lang="en-US" altLang="zh-CN" dirty="0" smtClean="0"/>
              <a:t>//</a:t>
            </a:r>
            <a:endParaRPr lang="en-US" altLang="zh-CN" dirty="0" smtClean="0"/>
          </a:p>
          <a:p>
            <a:r>
              <a:rPr lang="en-US" altLang="zh-CN" dirty="0" smtClean="0"/>
              <a:t>DELIMITER ;</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DELIMITER //</a:t>
            </a:r>
            <a:endParaRPr lang="en-US" altLang="zh-CN" dirty="0" smtClean="0"/>
          </a:p>
          <a:p>
            <a:r>
              <a:rPr lang="en-US" altLang="zh-CN" dirty="0" smtClean="0"/>
              <a:t>CREATE PROCEDURE proc2()</a:t>
            </a:r>
            <a:endParaRPr lang="en-US" altLang="zh-CN" dirty="0" smtClean="0"/>
          </a:p>
          <a:p>
            <a:r>
              <a:rPr lang="en-US" altLang="zh-CN" dirty="0" smtClean="0"/>
              <a:t>BEGIN</a:t>
            </a:r>
            <a:endParaRPr lang="en-US" altLang="zh-CN" dirty="0" smtClean="0"/>
          </a:p>
          <a:p>
            <a:endParaRPr lang="en-US" altLang="zh-CN" dirty="0" smtClean="0"/>
          </a:p>
          <a:p>
            <a:r>
              <a:rPr lang="en-US" altLang="zh-CN" dirty="0" smtClean="0"/>
              <a:t>DECLARE </a:t>
            </a:r>
            <a:r>
              <a:rPr lang="en-US" altLang="zh-CN" dirty="0" err="1" smtClean="0"/>
              <a:t>num</a:t>
            </a:r>
            <a:r>
              <a:rPr lang="en-US" altLang="zh-CN" dirty="0" smtClean="0"/>
              <a:t> INT DEFAULT 0;</a:t>
            </a:r>
            <a:endParaRPr lang="en-US" altLang="zh-CN" dirty="0" smtClean="0"/>
          </a:p>
          <a:p>
            <a:r>
              <a:rPr lang="en-US" altLang="zh-CN" dirty="0" err="1" smtClean="0"/>
              <a:t>loop_add</a:t>
            </a:r>
            <a:r>
              <a:rPr lang="en-US" altLang="zh-CN" dirty="0" smtClean="0"/>
              <a:t>: LOOP</a:t>
            </a:r>
            <a:endParaRPr lang="en-US" altLang="zh-CN" dirty="0" smtClean="0"/>
          </a:p>
          <a:p>
            <a:r>
              <a:rPr lang="en-US" altLang="zh-CN" dirty="0" smtClean="0"/>
              <a:t>    SET </a:t>
            </a:r>
            <a:r>
              <a:rPr lang="en-US" altLang="zh-CN" dirty="0" err="1" smtClean="0"/>
              <a:t>num</a:t>
            </a:r>
            <a:r>
              <a:rPr lang="en-US" altLang="zh-CN" dirty="0" smtClean="0"/>
              <a:t> = </a:t>
            </a:r>
            <a:r>
              <a:rPr lang="en-US" altLang="zh-CN" dirty="0" err="1" smtClean="0"/>
              <a:t>num</a:t>
            </a:r>
            <a:r>
              <a:rPr lang="en-US" altLang="zh-CN" dirty="0" smtClean="0"/>
              <a:t> + 1;</a:t>
            </a:r>
            <a:endParaRPr lang="en-US" altLang="zh-CN" dirty="0" smtClean="0"/>
          </a:p>
          <a:p>
            <a:r>
              <a:rPr lang="en-US" altLang="zh-CN" dirty="0" smtClean="0"/>
              <a:t>    IF </a:t>
            </a:r>
            <a:r>
              <a:rPr lang="en-US" altLang="zh-CN" dirty="0" err="1" smtClean="0"/>
              <a:t>num</a:t>
            </a:r>
            <a:r>
              <a:rPr lang="en-US" altLang="zh-CN" dirty="0" smtClean="0"/>
              <a:t> &gt;= 10 THEN</a:t>
            </a:r>
            <a:endParaRPr lang="en-US" altLang="zh-CN" dirty="0" smtClean="0"/>
          </a:p>
          <a:p>
            <a:r>
              <a:rPr lang="en-US" altLang="zh-CN" dirty="0" smtClean="0"/>
              <a:t>        LEAVE </a:t>
            </a:r>
            <a:r>
              <a:rPr lang="en-US" altLang="zh-CN" dirty="0" err="1" smtClean="0"/>
              <a:t>loop_add</a:t>
            </a:r>
            <a:r>
              <a:rPr lang="en-US" altLang="zh-CN" dirty="0" smtClean="0"/>
              <a:t>;</a:t>
            </a:r>
            <a:endParaRPr lang="en-US" altLang="zh-CN" dirty="0" smtClean="0"/>
          </a:p>
          <a:p>
            <a:r>
              <a:rPr lang="en-US" altLang="zh-CN" dirty="0" smtClean="0"/>
              <a:t>    END IF;</a:t>
            </a:r>
            <a:endParaRPr lang="en-US" altLang="zh-CN" dirty="0" smtClean="0"/>
          </a:p>
          <a:p>
            <a:r>
              <a:rPr lang="en-US" altLang="zh-CN" dirty="0" smtClean="0"/>
              <a:t>END LOOP </a:t>
            </a:r>
            <a:r>
              <a:rPr lang="en-US" altLang="zh-CN" dirty="0" err="1" smtClean="0"/>
              <a:t>loop_add</a:t>
            </a:r>
            <a:r>
              <a:rPr lang="en-US" altLang="zh-CN" dirty="0" smtClean="0"/>
              <a:t>;</a:t>
            </a:r>
            <a:endParaRPr lang="en-US" altLang="zh-CN" dirty="0" smtClean="0"/>
          </a:p>
          <a:p>
            <a:endParaRPr lang="en-US" altLang="zh-CN" dirty="0" smtClean="0"/>
          </a:p>
          <a:p>
            <a:r>
              <a:rPr lang="en-US" altLang="zh-CN" dirty="0" smtClean="0"/>
              <a:t>SELECT </a:t>
            </a:r>
            <a:r>
              <a:rPr lang="en-US" altLang="zh-CN" dirty="0" err="1" smtClean="0"/>
              <a:t>num</a:t>
            </a:r>
            <a:r>
              <a:rPr lang="en-US" altLang="zh-CN" dirty="0" smtClean="0"/>
              <a:t>;</a:t>
            </a:r>
            <a:endParaRPr lang="en-US" altLang="zh-CN" dirty="0" smtClean="0"/>
          </a:p>
          <a:p>
            <a:endParaRPr lang="en-US" altLang="zh-CN" dirty="0" smtClean="0"/>
          </a:p>
          <a:p>
            <a:r>
              <a:rPr lang="en-US" altLang="zh-CN" dirty="0" smtClean="0"/>
              <a:t>END; </a:t>
            </a:r>
            <a:endParaRPr lang="en-US" altLang="zh-CN" dirty="0" smtClean="0"/>
          </a:p>
          <a:p>
            <a:r>
              <a:rPr lang="en-US" altLang="zh-CN" dirty="0" smtClean="0"/>
              <a:t>//</a:t>
            </a:r>
            <a:endParaRPr lang="en-US" altLang="zh-CN" dirty="0" smtClean="0"/>
          </a:p>
          <a:p>
            <a:r>
              <a:rPr lang="en-US" altLang="zh-CN" dirty="0" smtClean="0"/>
              <a:t>DELIMITER ;</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前面编写的代码由用户自己保存（通过</a:t>
            </a:r>
            <a:r>
              <a:rPr lang="en-US" altLang="zh-CN" dirty="0"/>
              <a:t>SQL</a:t>
            </a:r>
            <a:r>
              <a:rPr lang="zh-CN" altLang="en-US" dirty="0"/>
              <a:t>脚本）和负责其安全性，每次使用都要重新编译。可称为本地程序，或本地过程。</a:t>
            </a:r>
            <a:endParaRPr lang="zh-CN" altLang="en-US" dirty="0"/>
          </a:p>
          <a:p>
            <a:pPr eaLnBrk="1" hangingPunct="1"/>
            <a:r>
              <a:rPr lang="zh-CN" altLang="en-US" dirty="0"/>
              <a:t>子程序也叫过程</a:t>
            </a:r>
            <a:endParaRPr lang="zh-CN" altLang="en-US" dirty="0"/>
          </a:p>
          <a:p>
            <a:pPr eaLnBrk="1" hangingPunct="1"/>
            <a:endParaRPr lang="zh-CN" altLang="en-US" dirty="0"/>
          </a:p>
          <a:p>
            <a:pPr eaLnBrk="1" hangingPunct="1"/>
            <a:r>
              <a:rPr lang="zh-CN" altLang="en-US" dirty="0"/>
              <a:t>应用程序与数据库交互有两种方法：</a:t>
            </a:r>
            <a:endParaRPr lang="zh-CN" altLang="en-US" dirty="0"/>
          </a:p>
          <a:p>
            <a:pPr algn="just" eaLnBrk="1" hangingPunct="1"/>
            <a:r>
              <a:rPr lang="zh-CN" altLang="en-US" dirty="0"/>
              <a:t>存储过程（</a:t>
            </a:r>
            <a:r>
              <a:rPr lang="en-US" altLang="zh-CN" dirty="0"/>
              <a:t>Stored Procedure</a:t>
            </a:r>
            <a:r>
              <a:rPr lang="zh-CN" altLang="en-US" dirty="0"/>
              <a:t>）是一组完成特定功能的</a:t>
            </a:r>
            <a:r>
              <a:rPr lang="en-US" altLang="zh-CN" dirty="0"/>
              <a:t>T-SQL</a:t>
            </a:r>
            <a:r>
              <a:rPr lang="zh-CN" altLang="en-US" dirty="0"/>
              <a:t>语句集，经编译后存储在</a:t>
            </a:r>
            <a:r>
              <a:rPr lang="en-US" altLang="zh-CN" dirty="0"/>
              <a:t>SQL Server</a:t>
            </a:r>
            <a:r>
              <a:rPr lang="zh-CN" altLang="en-US" dirty="0"/>
              <a:t>服务器端数据库中。</a:t>
            </a:r>
            <a:endParaRPr lang="zh-CN" altLang="en-US" dirty="0"/>
          </a:p>
          <a:p>
            <a:pPr algn="just" eaLnBrk="1" hangingPunct="1"/>
            <a:r>
              <a:rPr lang="zh-CN" altLang="en-US" dirty="0"/>
              <a:t>利用存储过程可以加速</a:t>
            </a:r>
            <a:r>
              <a:rPr lang="en-US" altLang="zh-CN" dirty="0"/>
              <a:t>SQL</a:t>
            </a:r>
            <a:r>
              <a:rPr lang="zh-CN" altLang="en-US" dirty="0"/>
              <a:t>语句的执行</a:t>
            </a:r>
            <a:endParaRPr lang="zh-CN" altLang="en-US" dirty="0"/>
          </a:p>
          <a:p>
            <a:pPr algn="just" eaLnBrk="1" hangingPunct="1"/>
            <a:r>
              <a:rPr lang="zh-CN" altLang="en-US" dirty="0"/>
              <a:t>在</a:t>
            </a:r>
            <a:r>
              <a:rPr lang="en-US" altLang="zh-CN" dirty="0"/>
              <a:t>SQL Server</a:t>
            </a:r>
            <a:r>
              <a:rPr lang="zh-CN" altLang="en-US" dirty="0"/>
              <a:t>中使用存储过程而不是在客户计算机上调用</a:t>
            </a:r>
            <a:r>
              <a:rPr lang="en-US" altLang="zh-CN" dirty="0"/>
              <a:t>SQL</a:t>
            </a:r>
            <a:r>
              <a:rPr lang="zh-CN" altLang="en-US" dirty="0"/>
              <a:t>编写的一段程序，原因在于存储过程具有许多突出优点。 </a:t>
            </a:r>
            <a:endParaRPr lang="zh-CN" altLang="en-US" dirty="0"/>
          </a:p>
          <a:p>
            <a:pPr eaLnBrk="1" hangingPunct="1">
              <a:buFontTx/>
              <a:buChar char="•"/>
            </a:pPr>
            <a:endParaRPr lang="zh-CN" altLang="en-US" dirty="0"/>
          </a:p>
          <a:p>
            <a:pPr eaLnBrk="1" hangingPunct="1">
              <a:buFontTx/>
              <a:buChar char="•"/>
            </a:pPr>
            <a:endParaRPr lang="zh-CN" altLang="en-US" dirty="0"/>
          </a:p>
          <a:p>
            <a:pPr eaLnBrk="1" hangingPunct="1">
              <a:buFontTx/>
              <a:buChar char="•"/>
            </a:pPr>
            <a:r>
              <a:rPr lang="zh-CN" altLang="en-US" dirty="0"/>
              <a:t>应用程序向数据库服务器发出一个个具体的</a:t>
            </a:r>
            <a:r>
              <a:rPr lang="en-US" altLang="zh-CN" dirty="0"/>
              <a:t>SQL</a:t>
            </a:r>
            <a:r>
              <a:rPr lang="zh-CN" altLang="en-US" dirty="0"/>
              <a:t>命令（查询、更新数据），数据库逐一处理，并反馈信息。</a:t>
            </a:r>
            <a:endParaRPr lang="zh-CN" altLang="en-US" dirty="0"/>
          </a:p>
          <a:p>
            <a:pPr eaLnBrk="1" hangingPunct="1">
              <a:buFontTx/>
              <a:buChar char="•"/>
            </a:pPr>
            <a:r>
              <a:rPr lang="zh-CN" altLang="en-US" dirty="0"/>
              <a:t>一个个具体的</a:t>
            </a:r>
            <a:r>
              <a:rPr lang="en-US" altLang="zh-CN" dirty="0"/>
              <a:t>SQL</a:t>
            </a:r>
            <a:r>
              <a:rPr lang="zh-CN" altLang="en-US" dirty="0"/>
              <a:t>命令以过程的形式存储在服务器一端，应用程序只需发出一条执行该过程的</a:t>
            </a:r>
            <a:r>
              <a:rPr lang="en-US" altLang="zh-CN" dirty="0"/>
              <a:t>SQL</a:t>
            </a:r>
            <a:r>
              <a:rPr lang="zh-CN" altLang="en-US" dirty="0"/>
              <a:t>命令即可完成一系列操作。</a:t>
            </a:r>
            <a:endParaRPr lang="zh-CN" altLang="en-US" dirty="0"/>
          </a:p>
          <a:p>
            <a:pPr eaLnBrk="1" hangingPunct="1">
              <a:buFontTx/>
              <a:buChar cha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Tx/>
              <a:buChar char="•"/>
            </a:pPr>
            <a:r>
              <a:rPr lang="zh-CN" altLang="en-US" dirty="0" smtClean="0"/>
              <a:t>执行</a:t>
            </a:r>
            <a:r>
              <a:rPr lang="zh-CN" altLang="en-US" dirty="0"/>
              <a:t>批处理代码前，要经过</a:t>
            </a:r>
            <a:r>
              <a:rPr lang="zh-CN" altLang="en-US" b="1" dirty="0"/>
              <a:t>语法检查、编译、优化</a:t>
            </a:r>
            <a:r>
              <a:rPr lang="zh-CN" altLang="en-US" dirty="0"/>
              <a:t>等过程，每次都做，效率太低。存储过程是已经在服务器上注册并存储的程序段（已完成了编译、优化），这样可以提高</a:t>
            </a:r>
            <a:r>
              <a:rPr lang="en-US" altLang="zh-CN" dirty="0"/>
              <a:t>T-SQL</a:t>
            </a:r>
            <a:r>
              <a:rPr lang="zh-CN" altLang="en-US" dirty="0"/>
              <a:t>语句的执行效率。实现了</a:t>
            </a:r>
            <a:r>
              <a:rPr lang="zh-CN" altLang="en-US" b="1" dirty="0"/>
              <a:t>一次编译，多次调用</a:t>
            </a:r>
            <a:r>
              <a:rPr lang="zh-CN" altLang="en-US" dirty="0"/>
              <a:t>。</a:t>
            </a:r>
            <a:endParaRPr lang="zh-CN" altLang="en-US" dirty="0"/>
          </a:p>
          <a:p>
            <a:pPr eaLnBrk="1" hangingPunct="1">
              <a:buFontTx/>
              <a:buChar char="•"/>
            </a:pPr>
            <a:r>
              <a:rPr lang="zh-CN" altLang="en-US" sz="1300" b="1" dirty="0"/>
              <a:t>支持判断、循环，</a:t>
            </a:r>
            <a:r>
              <a:rPr lang="zh-CN" altLang="en-US" sz="1300" dirty="0"/>
              <a:t>可指定对数据集合不同行的</a:t>
            </a:r>
            <a:r>
              <a:rPr lang="zh-CN" altLang="en-US" sz="1300" b="1" dirty="0"/>
              <a:t>个性化操作。</a:t>
            </a:r>
            <a:endParaRPr lang="zh-CN" altLang="en-US" dirty="0"/>
          </a:p>
          <a:p>
            <a:pPr eaLnBrk="1" hangingPunct="1">
              <a:buFontTx/>
              <a:buChar char="•"/>
            </a:pPr>
            <a:r>
              <a:rPr lang="zh-CN" altLang="en-US" dirty="0"/>
              <a:t>例如，在客户</a:t>
            </a:r>
            <a:r>
              <a:rPr lang="en-US" altLang="zh-CN" dirty="0"/>
              <a:t>/</a:t>
            </a:r>
            <a:r>
              <a:rPr lang="zh-CN" altLang="en-US" dirty="0"/>
              <a:t>服务器体系结构下，如果有一千条</a:t>
            </a:r>
            <a:r>
              <a:rPr lang="en-US" altLang="zh-CN" dirty="0"/>
              <a:t>T-SQL</a:t>
            </a:r>
            <a:r>
              <a:rPr lang="zh-CN" altLang="en-US" dirty="0"/>
              <a:t>语句的程序代码，将它们从客户端传送到数据库服务器上执行将耗费大量网络带宽（请求、应答确认、中间结果）。若预先将它们编写为存储过程保存在数据库中，则客户端只需发出一条调用存储过程的命令即可，传输就会大大节省时间和降低网络负担。</a:t>
            </a:r>
            <a:endParaRPr lang="zh-CN" altLang="en-US" dirty="0"/>
          </a:p>
          <a:p>
            <a:pPr eaLnBrk="1" hangingPunct="1">
              <a:buFontTx/>
              <a:buChar char="•"/>
            </a:pPr>
            <a:r>
              <a:rPr lang="zh-CN" altLang="en-US" dirty="0"/>
              <a:t>如不希望用户直接访问表，但又需要他针对该表执行特定的操作（注册）。可以将该用户对该表的操作编写成一个存储过程，并赋予他执行权。</a:t>
            </a:r>
            <a:endParaRPr lang="zh-CN" altLang="en-US" dirty="0"/>
          </a:p>
          <a:p>
            <a:pPr eaLnBrk="1" hangingPunct="1"/>
            <a:r>
              <a:rPr lang="zh-CN" altLang="en-US" dirty="0"/>
              <a:t>   存储过程是数据库中的一个受保护的对象，可以执行所有的权限管理。存储过程可以提高应用程序的安全性，可以防止</a:t>
            </a:r>
            <a:r>
              <a:rPr lang="en-US" altLang="zh-CN" dirty="0"/>
              <a:t>SQL</a:t>
            </a:r>
            <a:r>
              <a:rPr lang="zh-CN" altLang="en-US" dirty="0"/>
              <a:t>嵌入式攻击。如果仅仅使用</a:t>
            </a:r>
            <a:r>
              <a:rPr lang="en-US" altLang="zh-CN" dirty="0"/>
              <a:t>T-SQL</a:t>
            </a:r>
            <a:r>
              <a:rPr lang="zh-CN" altLang="en-US" dirty="0"/>
              <a:t>语句，将不能有效地防止</a:t>
            </a:r>
            <a:r>
              <a:rPr lang="en-US" altLang="zh-CN" dirty="0"/>
              <a:t>SQL</a:t>
            </a:r>
            <a:r>
              <a:rPr lang="zh-CN" altLang="en-US" dirty="0"/>
              <a:t>嵌入式攻击。</a:t>
            </a:r>
            <a:endParaRPr lang="zh-CN" altLang="en-US" dirty="0"/>
          </a:p>
          <a:p>
            <a:pPr eaLnBrk="1" hangingPunct="1"/>
            <a:r>
              <a:rPr lang="zh-CN" altLang="en-US" sz="1300" b="1" dirty="0"/>
              <a:t>    另外，通过把相关联的表的操作集中到一起，来保证对它们执行一致的操作或什么都不做</a:t>
            </a:r>
            <a:r>
              <a:rPr lang="zh-CN" altLang="en-US" sz="1300" dirty="0"/>
              <a:t>（如转账）</a:t>
            </a:r>
            <a:r>
              <a:rPr lang="zh-CN" altLang="en-US" sz="1300" b="1" dirty="0"/>
              <a:t>。</a:t>
            </a:r>
            <a:endParaRPr lang="zh-CN" altLang="en-US" dirty="0"/>
          </a:p>
          <a:p>
            <a:pPr algn="just" eaLnBrk="1" hangingPunct="1">
              <a:buFontTx/>
              <a:buChar char="•"/>
            </a:pPr>
            <a:r>
              <a:rPr lang="zh-CN" altLang="en-US" dirty="0"/>
              <a:t>存储过程允许用户进行模块化程序设计，大大提高了用户设计程序的效率。例如，存储过程创建之后，可以在程序中任意调用。这样提高了程序的设计效率、提高了应用程序的可维护性、允许应用程序</a:t>
            </a:r>
            <a:r>
              <a:rPr lang="zh-CN" altLang="en-US" b="1" dirty="0"/>
              <a:t>按照统一的方式</a:t>
            </a:r>
            <a:r>
              <a:rPr lang="zh-CN" altLang="en-US" dirty="0"/>
              <a:t>（接口定义）访问数据库等。</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执行</a:t>
            </a:r>
            <a:r>
              <a:rPr lang="zh-CN" altLang="en-US" dirty="0"/>
              <a:t>批处理代码前，要经过语法检查、编译、优化等过程，每次都做，效率太低。存储过程是已经在服务器上注册并存储的程序段（已完成了编译、优化），这样可以</a:t>
            </a:r>
            <a:r>
              <a:rPr lang="zh-CN" altLang="en-US" dirty="0" smtClean="0"/>
              <a:t>提高</a:t>
            </a:r>
            <a:r>
              <a:rPr lang="en-US" altLang="zh-CN" dirty="0" smtClean="0"/>
              <a:t>SQL</a:t>
            </a:r>
            <a:r>
              <a:rPr lang="zh-CN" altLang="en-US" dirty="0"/>
              <a:t>语句的执行效率。实现了一次编译，多次调用。</a:t>
            </a:r>
            <a:endParaRPr lang="zh-CN" altLang="en-US" dirty="0"/>
          </a:p>
          <a:p>
            <a:pPr eaLnBrk="1" hangingPunct="1">
              <a:buFontTx/>
              <a:buChar char="•"/>
            </a:pPr>
            <a:r>
              <a:rPr lang="zh-CN" altLang="en-US" dirty="0"/>
              <a:t>如在客户</a:t>
            </a:r>
            <a:r>
              <a:rPr lang="en-US" altLang="zh-CN" dirty="0"/>
              <a:t>/</a:t>
            </a:r>
            <a:r>
              <a:rPr lang="zh-CN" altLang="en-US" dirty="0"/>
              <a:t>服务器体系结构下，应用程序（客户端）只需向服务器发出一次请求调用一个存储过程，服务器上就可一次执行一批</a:t>
            </a:r>
            <a:r>
              <a:rPr lang="en-US" altLang="zh-CN" dirty="0"/>
              <a:t>SQL</a:t>
            </a:r>
            <a:r>
              <a:rPr lang="zh-CN" altLang="en-US" dirty="0"/>
              <a:t>命令，中间结果不用送回客户端，大大降低了网络流量和服务器的开销。</a:t>
            </a:r>
            <a:endParaRPr lang="zh-CN" altLang="en-US" dirty="0"/>
          </a:p>
          <a:p>
            <a:pPr eaLnBrk="1" hangingPunct="1"/>
            <a:r>
              <a:rPr lang="zh-CN" altLang="en-US" dirty="0"/>
              <a:t>   例如，如果有一千条</a:t>
            </a:r>
            <a:r>
              <a:rPr lang="en-US" altLang="zh-CN" dirty="0"/>
              <a:t>T-SQL</a:t>
            </a:r>
            <a:r>
              <a:rPr lang="zh-CN" altLang="en-US" dirty="0"/>
              <a:t>语句的程序代码，将它们从客户端传送到数据库服务器上执行将耗费大量网络带宽。若预先将它们编写为存储过程保存在数据库中，则客户端只需发出一条调用存储过程的命令即可，传输就会大大节省时间和降低网络负担。</a:t>
            </a:r>
            <a:endParaRPr lang="zh-CN" altLang="en-US" dirty="0"/>
          </a:p>
          <a:p>
            <a:pPr eaLnBrk="1" hangingPunct="1">
              <a:buFontTx/>
              <a:buChar char="•"/>
            </a:pPr>
            <a:r>
              <a:rPr lang="zh-CN" altLang="en-US" dirty="0"/>
              <a:t>存储过程具有安全性和所有权链接，可以执行所有的权限管理。</a:t>
            </a:r>
            <a:endParaRPr lang="zh-CN" altLang="en-US" dirty="0"/>
          </a:p>
          <a:p>
            <a:pPr eaLnBrk="1" hangingPunct="1"/>
            <a:r>
              <a:rPr lang="zh-CN" altLang="en-US" dirty="0"/>
              <a:t>    如不希望用户直接访问表，但又需要他针对该表执行特定的操作。可以将该用户对该表的操作编写成一个存储过程，并赋予他执行权</a:t>
            </a:r>
            <a:endParaRPr lang="zh-CN" altLang="en-US" dirty="0"/>
          </a:p>
          <a:p>
            <a:pPr eaLnBrk="1" hangingPunct="1"/>
            <a:r>
              <a:rPr lang="zh-CN" altLang="en-US" dirty="0"/>
              <a:t>    用户可以被授予执行存储过程的权限而不必拥有直接对存储过程所引用对象的执行权限。存储过程可以提高应用程序的安全性，可以防止</a:t>
            </a:r>
            <a:r>
              <a:rPr lang="en-US" altLang="zh-CN" dirty="0"/>
              <a:t>SQL</a:t>
            </a:r>
            <a:r>
              <a:rPr lang="zh-CN" altLang="en-US" dirty="0"/>
              <a:t>嵌入式攻击。如果仅仅使用</a:t>
            </a:r>
            <a:r>
              <a:rPr lang="en-US" altLang="zh-CN" dirty="0"/>
              <a:t>T-SQL</a:t>
            </a:r>
            <a:r>
              <a:rPr lang="zh-CN" altLang="en-US" dirty="0"/>
              <a:t>语句，将不能有效地防止</a:t>
            </a:r>
            <a:r>
              <a:rPr lang="en-US" altLang="zh-CN" dirty="0"/>
              <a:t>SQL</a:t>
            </a:r>
            <a:r>
              <a:rPr lang="zh-CN" altLang="en-US" dirty="0"/>
              <a:t>嵌入式攻击。</a:t>
            </a:r>
            <a:r>
              <a:rPr lang="zh-CN" altLang="en-US" sz="1300" b="1" dirty="0"/>
              <a:t>另外，通过把相关联的表的操作集中到一起，来保证对它们执行一致的操作或什么都不做。</a:t>
            </a:r>
            <a:endParaRPr lang="zh-CN" altLang="en-US" dirty="0"/>
          </a:p>
          <a:p>
            <a:pPr algn="just" eaLnBrk="1" hangingPunct="1">
              <a:buFontTx/>
              <a:buChar char="•"/>
            </a:pPr>
            <a:r>
              <a:rPr lang="zh-CN" altLang="en-US" dirty="0"/>
              <a:t>存储过程允许用户进行模块化程序设计，大大提高了用户设计程序的效率。例如，存储过程创建之后，可以在程序中任意调用。这样提高了程序的设计效率、提高了应用程序的可维护性、允许应用程序按照统一的方式访问数据库等。</a:t>
            </a:r>
            <a:endParaRPr lang="zh-CN" altLang="en-US" dirty="0"/>
          </a:p>
          <a:p>
            <a:pPr algn="just" eaLnBrk="1" hangingPunct="1"/>
            <a:endParaRPr lang="zh-CN" altLang="en-US" dirty="0"/>
          </a:p>
          <a:p>
            <a:pPr algn="just" eaLnBrk="1" hangingPunct="1"/>
            <a:r>
              <a:rPr lang="zh-CN" altLang="en-US" dirty="0"/>
              <a:t>存储过程是数据库中的一个受保护的对象</a:t>
            </a:r>
            <a:endParaRPr lang="zh-CN" altLang="en-US" dirty="0"/>
          </a:p>
          <a:p>
            <a:pPr algn="just" eaLnBrk="1" hangingPunct="1"/>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delimiter //</a:t>
            </a:r>
            <a:endParaRPr lang="en-US" altLang="zh-CN" dirty="0" smtClean="0"/>
          </a:p>
          <a:p>
            <a:r>
              <a:rPr lang="en-US" altLang="zh-CN" dirty="0" smtClean="0"/>
              <a:t>create procedure </a:t>
            </a:r>
            <a:r>
              <a:rPr lang="en-US" altLang="zh-CN" dirty="0" err="1" smtClean="0"/>
              <a:t>in_proc</a:t>
            </a:r>
            <a:r>
              <a:rPr lang="en-US" altLang="zh-CN" dirty="0" smtClean="0"/>
              <a:t>(in </a:t>
            </a:r>
            <a:r>
              <a:rPr lang="en-US" altLang="zh-CN" dirty="0" err="1" smtClean="0"/>
              <a:t>in_var</a:t>
            </a:r>
            <a:r>
              <a:rPr lang="en-US" altLang="zh-CN" dirty="0" smtClean="0"/>
              <a:t> </a:t>
            </a:r>
            <a:r>
              <a:rPr lang="en-US" altLang="zh-CN" dirty="0" err="1" smtClean="0"/>
              <a:t>int</a:t>
            </a:r>
            <a:r>
              <a:rPr lang="en-US" altLang="zh-CN" dirty="0" smtClean="0"/>
              <a:t>)</a:t>
            </a:r>
            <a:endParaRPr lang="en-US" altLang="zh-CN" dirty="0" smtClean="0"/>
          </a:p>
          <a:p>
            <a:r>
              <a:rPr lang="en-US" altLang="zh-CN" dirty="0" smtClean="0"/>
              <a:t>begin</a:t>
            </a:r>
            <a:endParaRPr lang="en-US" altLang="zh-CN" dirty="0" smtClean="0"/>
          </a:p>
          <a:p>
            <a:r>
              <a:rPr lang="en-US" altLang="zh-CN" dirty="0" smtClean="0"/>
              <a:t>	select </a:t>
            </a:r>
            <a:r>
              <a:rPr lang="en-US" altLang="zh-CN" dirty="0" err="1" smtClean="0"/>
              <a:t>in_var</a:t>
            </a:r>
            <a:r>
              <a:rPr lang="en-US" altLang="zh-CN" dirty="0" smtClean="0"/>
              <a:t>;</a:t>
            </a:r>
            <a:endParaRPr lang="en-US" altLang="zh-CN" dirty="0" smtClean="0"/>
          </a:p>
          <a:p>
            <a:r>
              <a:rPr lang="en-US" altLang="zh-CN" dirty="0" smtClean="0"/>
              <a:t>	set </a:t>
            </a:r>
            <a:r>
              <a:rPr lang="en-US" altLang="zh-CN" dirty="0" err="1" smtClean="0"/>
              <a:t>in_var</a:t>
            </a:r>
            <a:r>
              <a:rPr lang="en-US" altLang="zh-CN" dirty="0" smtClean="0"/>
              <a:t> = 2;</a:t>
            </a:r>
            <a:endParaRPr lang="en-US" altLang="zh-CN" dirty="0" smtClean="0"/>
          </a:p>
          <a:p>
            <a:r>
              <a:rPr lang="en-US" altLang="zh-CN" dirty="0" smtClean="0"/>
              <a:t>	select * from Student where </a:t>
            </a:r>
            <a:r>
              <a:rPr lang="en-US" altLang="zh-CN" dirty="0" err="1" smtClean="0"/>
              <a:t>Sno</a:t>
            </a:r>
            <a:r>
              <a:rPr lang="en-US" altLang="zh-CN" dirty="0" smtClean="0"/>
              <a:t> like CONCAT('%', </a:t>
            </a:r>
            <a:r>
              <a:rPr lang="en-US" altLang="zh-CN" dirty="0" err="1" smtClean="0"/>
              <a:t>in_var</a:t>
            </a:r>
            <a:r>
              <a:rPr lang="en-US" altLang="zh-CN" dirty="0" smtClean="0"/>
              <a:t>, '%');</a:t>
            </a:r>
            <a:endParaRPr lang="en-US" altLang="zh-CN" dirty="0" smtClean="0"/>
          </a:p>
          <a:p>
            <a:r>
              <a:rPr lang="en-US" altLang="zh-CN" dirty="0" smtClean="0"/>
              <a:t>end //</a:t>
            </a:r>
            <a:endParaRPr lang="en-US" altLang="zh-CN" dirty="0" smtClean="0"/>
          </a:p>
          <a:p>
            <a:r>
              <a:rPr lang="en-US" altLang="zh-CN" dirty="0" smtClean="0"/>
              <a:t>delimiter ;</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delimiter //</a:t>
            </a:r>
            <a:endParaRPr lang="en-US" altLang="zh-CN" dirty="0" smtClean="0"/>
          </a:p>
          <a:p>
            <a:r>
              <a:rPr lang="en-US" altLang="zh-CN" dirty="0" smtClean="0"/>
              <a:t>create procedure </a:t>
            </a:r>
            <a:r>
              <a:rPr lang="en-US" altLang="zh-CN" dirty="0" err="1" smtClean="0"/>
              <a:t>out_proc</a:t>
            </a:r>
            <a:r>
              <a:rPr lang="en-US" altLang="zh-CN" dirty="0" smtClean="0"/>
              <a:t>(out </a:t>
            </a:r>
            <a:r>
              <a:rPr lang="en-US" altLang="zh-CN" dirty="0" err="1" smtClean="0"/>
              <a:t>out_var</a:t>
            </a:r>
            <a:r>
              <a:rPr lang="en-US" altLang="zh-CN" dirty="0" smtClean="0"/>
              <a:t> </a:t>
            </a:r>
            <a:r>
              <a:rPr lang="en-US" altLang="zh-CN" dirty="0" err="1" smtClean="0"/>
              <a:t>int</a:t>
            </a:r>
            <a:r>
              <a:rPr lang="en-US" altLang="zh-CN" dirty="0" smtClean="0"/>
              <a:t>)</a:t>
            </a:r>
            <a:endParaRPr lang="en-US" altLang="zh-CN" dirty="0" smtClean="0"/>
          </a:p>
          <a:p>
            <a:r>
              <a:rPr lang="en-US" altLang="zh-CN" dirty="0" smtClean="0"/>
              <a:t>begin</a:t>
            </a:r>
            <a:endParaRPr lang="en-US" altLang="zh-CN" dirty="0" smtClean="0"/>
          </a:p>
          <a:p>
            <a:r>
              <a:rPr lang="en-US" altLang="zh-CN" dirty="0" smtClean="0"/>
              <a:t>	select </a:t>
            </a:r>
            <a:r>
              <a:rPr lang="en-US" altLang="zh-CN" dirty="0" err="1" smtClean="0"/>
              <a:t>out_var</a:t>
            </a:r>
            <a:r>
              <a:rPr lang="en-US" altLang="zh-CN" dirty="0" smtClean="0"/>
              <a:t>;</a:t>
            </a:r>
            <a:endParaRPr lang="en-US" altLang="zh-CN" dirty="0" smtClean="0"/>
          </a:p>
          <a:p>
            <a:r>
              <a:rPr lang="en-US" altLang="zh-CN" dirty="0" smtClean="0"/>
              <a:t>	select count(*) into </a:t>
            </a:r>
            <a:r>
              <a:rPr lang="en-US" altLang="zh-CN" dirty="0" err="1" smtClean="0"/>
              <a:t>out_var</a:t>
            </a:r>
            <a:r>
              <a:rPr lang="en-US" altLang="zh-CN" dirty="0" smtClean="0"/>
              <a:t> from Student;</a:t>
            </a:r>
            <a:endParaRPr lang="en-US" altLang="zh-CN" dirty="0" smtClean="0"/>
          </a:p>
          <a:p>
            <a:r>
              <a:rPr lang="en-US" altLang="zh-CN" dirty="0" smtClean="0"/>
              <a:t>end //</a:t>
            </a:r>
            <a:endParaRPr lang="en-US" altLang="zh-CN" dirty="0" smtClean="0"/>
          </a:p>
          <a:p>
            <a:r>
              <a:rPr lang="en-US" altLang="zh-CN" dirty="0" smtClean="0"/>
              <a:t>delimiter ;</a:t>
            </a:r>
            <a:endParaRPr lang="en-US" altLang="zh-CN" dirty="0" smtClean="0"/>
          </a:p>
          <a:p>
            <a:endParaRPr lang="en-US" altLang="zh-CN" dirty="0" smtClean="0"/>
          </a:p>
          <a:p>
            <a:r>
              <a:rPr lang="en-US" altLang="zh-CN" dirty="0" smtClean="0"/>
              <a:t>set @</a:t>
            </a:r>
            <a:r>
              <a:rPr lang="en-US" altLang="zh-CN" dirty="0" err="1" smtClean="0"/>
              <a:t>p_out</a:t>
            </a:r>
            <a:r>
              <a:rPr lang="en-US" altLang="zh-CN" dirty="0" smtClean="0"/>
              <a:t>=1;</a:t>
            </a:r>
            <a:endParaRPr lang="en-US" altLang="zh-CN" dirty="0" smtClean="0"/>
          </a:p>
          <a:p>
            <a:r>
              <a:rPr lang="en-US" altLang="zh-CN" dirty="0" smtClean="0"/>
              <a:t>call </a:t>
            </a:r>
            <a:r>
              <a:rPr lang="en-US" altLang="zh-CN" dirty="0" err="1" smtClean="0"/>
              <a:t>out_proc</a:t>
            </a:r>
            <a:r>
              <a:rPr lang="en-US" altLang="zh-CN" dirty="0" smtClean="0"/>
              <a:t>(@</a:t>
            </a:r>
            <a:r>
              <a:rPr lang="en-US" altLang="zh-CN" dirty="0" err="1" smtClean="0"/>
              <a:t>p_out</a:t>
            </a:r>
            <a:r>
              <a:rPr lang="en-US" altLang="zh-CN" dirty="0" smtClean="0"/>
              <a:t>);</a:t>
            </a:r>
            <a:endParaRPr lang="en-US" altLang="zh-CN" dirty="0" smtClean="0"/>
          </a:p>
          <a:p>
            <a:r>
              <a:rPr lang="en-US" altLang="zh-CN" dirty="0" smtClean="0"/>
              <a:t>select @</a:t>
            </a:r>
            <a:r>
              <a:rPr lang="en-US" altLang="zh-CN" dirty="0" err="1" smtClean="0"/>
              <a:t>p_out</a:t>
            </a:r>
            <a:r>
              <a:rPr lang="en-US" altLang="zh-CN"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delimiter //</a:t>
            </a:r>
            <a:endParaRPr lang="en-US" altLang="zh-CN" dirty="0" smtClean="0"/>
          </a:p>
          <a:p>
            <a:r>
              <a:rPr lang="en-US" altLang="zh-CN" dirty="0" smtClean="0"/>
              <a:t>create procedure </a:t>
            </a:r>
            <a:r>
              <a:rPr lang="en-US" altLang="zh-CN" dirty="0" err="1" smtClean="0"/>
              <a:t>inout_proc</a:t>
            </a:r>
            <a:r>
              <a:rPr lang="en-US" altLang="zh-CN" dirty="0" smtClean="0"/>
              <a:t>(</a:t>
            </a:r>
            <a:r>
              <a:rPr lang="en-US" altLang="zh-CN" dirty="0" err="1" smtClean="0"/>
              <a:t>inout</a:t>
            </a:r>
            <a:r>
              <a:rPr lang="en-US" altLang="zh-CN" dirty="0" smtClean="0"/>
              <a:t> </a:t>
            </a:r>
            <a:r>
              <a:rPr lang="en-US" altLang="zh-CN" dirty="0" err="1" smtClean="0"/>
              <a:t>inout_var</a:t>
            </a:r>
            <a:r>
              <a:rPr lang="en-US" altLang="zh-CN" dirty="0" smtClean="0"/>
              <a:t> varchar(10))</a:t>
            </a:r>
            <a:endParaRPr lang="en-US" altLang="zh-CN" dirty="0" smtClean="0"/>
          </a:p>
          <a:p>
            <a:r>
              <a:rPr lang="en-US" altLang="zh-CN" dirty="0" smtClean="0"/>
              <a:t>begin</a:t>
            </a:r>
            <a:endParaRPr lang="en-US" altLang="zh-CN" dirty="0" smtClean="0"/>
          </a:p>
          <a:p>
            <a:r>
              <a:rPr lang="en-US" altLang="zh-CN" dirty="0" smtClean="0"/>
              <a:t>	select </a:t>
            </a:r>
            <a:r>
              <a:rPr lang="en-US" altLang="zh-CN" dirty="0" err="1" smtClean="0"/>
              <a:t>inout_var</a:t>
            </a:r>
            <a:r>
              <a:rPr lang="en-US" altLang="zh-CN" dirty="0" smtClean="0"/>
              <a:t>;</a:t>
            </a:r>
            <a:endParaRPr lang="en-US" altLang="zh-CN" dirty="0" smtClean="0"/>
          </a:p>
          <a:p>
            <a:r>
              <a:rPr lang="en-US" altLang="zh-CN" dirty="0" smtClean="0"/>
              <a:t>	select </a:t>
            </a:r>
            <a:r>
              <a:rPr lang="en-US" altLang="zh-CN" dirty="0" err="1" smtClean="0"/>
              <a:t>Sname</a:t>
            </a:r>
            <a:r>
              <a:rPr lang="en-US" altLang="zh-CN" dirty="0" smtClean="0"/>
              <a:t> into </a:t>
            </a:r>
            <a:r>
              <a:rPr lang="en-US" altLang="zh-CN" dirty="0" err="1" smtClean="0"/>
              <a:t>inout_var</a:t>
            </a:r>
            <a:r>
              <a:rPr lang="en-US" altLang="zh-CN" dirty="0" smtClean="0"/>
              <a:t> from Student where </a:t>
            </a:r>
            <a:r>
              <a:rPr lang="en-US" altLang="zh-CN" dirty="0" err="1" smtClean="0"/>
              <a:t>Sno</a:t>
            </a:r>
            <a:r>
              <a:rPr lang="en-US" altLang="zh-CN" dirty="0" smtClean="0"/>
              <a:t> = </a:t>
            </a:r>
            <a:r>
              <a:rPr lang="en-US" altLang="zh-CN" dirty="0" err="1" smtClean="0"/>
              <a:t>inout_var</a:t>
            </a:r>
            <a:r>
              <a:rPr lang="en-US" altLang="zh-CN" dirty="0" smtClean="0"/>
              <a:t>;</a:t>
            </a:r>
            <a:endParaRPr lang="en-US" altLang="zh-CN" dirty="0" smtClean="0"/>
          </a:p>
          <a:p>
            <a:r>
              <a:rPr lang="en-US" altLang="zh-CN" dirty="0" smtClean="0"/>
              <a:t>end //</a:t>
            </a:r>
            <a:endParaRPr lang="en-US" altLang="zh-CN" dirty="0" smtClean="0"/>
          </a:p>
          <a:p>
            <a:r>
              <a:rPr lang="en-US" altLang="zh-CN" dirty="0" smtClean="0"/>
              <a:t>delimiter ;</a:t>
            </a:r>
            <a:endParaRPr lang="en-US" altLang="zh-CN" dirty="0" smtClean="0"/>
          </a:p>
          <a:p>
            <a:endParaRPr lang="en-US" altLang="zh-CN" dirty="0" smtClean="0"/>
          </a:p>
          <a:p>
            <a:r>
              <a:rPr lang="en-US" altLang="zh-CN" dirty="0" smtClean="0"/>
              <a:t>set @</a:t>
            </a:r>
            <a:r>
              <a:rPr lang="en-US" altLang="zh-CN" dirty="0" err="1" smtClean="0"/>
              <a:t>p_inout</a:t>
            </a:r>
            <a:r>
              <a:rPr lang="en-US" altLang="zh-CN" dirty="0" smtClean="0"/>
              <a:t>='2000111'</a:t>
            </a:r>
            <a:endParaRPr lang="en-US" altLang="zh-CN" dirty="0" smtClean="0"/>
          </a:p>
          <a:p>
            <a:r>
              <a:rPr lang="en-US" altLang="zh-CN" dirty="0" smtClean="0"/>
              <a:t>call </a:t>
            </a:r>
            <a:r>
              <a:rPr lang="en-US" altLang="zh-CN" dirty="0" err="1" smtClean="0"/>
              <a:t>inout_proc</a:t>
            </a:r>
            <a:r>
              <a:rPr lang="en-US" altLang="zh-CN" dirty="0" smtClean="0"/>
              <a:t>(@</a:t>
            </a:r>
            <a:r>
              <a:rPr lang="en-US" altLang="zh-CN" dirty="0" err="1" smtClean="0"/>
              <a:t>p_inout</a:t>
            </a:r>
            <a:r>
              <a:rPr lang="en-US" altLang="zh-CN" dirty="0" smtClean="0"/>
              <a:t>);</a:t>
            </a:r>
            <a:endParaRPr lang="en-US" altLang="zh-CN" dirty="0" smtClean="0"/>
          </a:p>
          <a:p>
            <a:r>
              <a:rPr lang="en-US" altLang="zh-CN" dirty="0" smtClean="0"/>
              <a:t>select @</a:t>
            </a:r>
            <a:r>
              <a:rPr lang="en-US" altLang="zh-CN" dirty="0" err="1" smtClean="0"/>
              <a:t>p_inout</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DELIMITER //</a:t>
            </a:r>
            <a:endParaRPr lang="en-US" altLang="zh-CN" dirty="0" smtClean="0"/>
          </a:p>
          <a:p>
            <a:r>
              <a:rPr lang="en-US" altLang="zh-CN" dirty="0" smtClean="0"/>
              <a:t>create PROCEDURE myproc2(in a </a:t>
            </a:r>
            <a:r>
              <a:rPr lang="en-US" altLang="zh-CN" dirty="0" err="1" smtClean="0"/>
              <a:t>int</a:t>
            </a:r>
            <a:r>
              <a:rPr lang="en-US" altLang="zh-CN" dirty="0" smtClean="0"/>
              <a:t>, in b </a:t>
            </a:r>
            <a:r>
              <a:rPr lang="en-US" altLang="zh-CN" dirty="0" err="1" smtClean="0"/>
              <a:t>int</a:t>
            </a:r>
            <a:r>
              <a:rPr lang="en-US" altLang="zh-CN" dirty="0" smtClean="0"/>
              <a:t>)</a:t>
            </a:r>
            <a:endParaRPr lang="en-US" altLang="zh-CN" dirty="0" smtClean="0"/>
          </a:p>
          <a:p>
            <a:r>
              <a:rPr lang="en-US" altLang="zh-CN" dirty="0" smtClean="0"/>
              <a:t>begin</a:t>
            </a:r>
            <a:endParaRPr lang="en-US" altLang="zh-CN" dirty="0" smtClean="0"/>
          </a:p>
          <a:p>
            <a:endParaRPr lang="en-US" altLang="zh-CN" dirty="0" smtClean="0"/>
          </a:p>
          <a:p>
            <a:r>
              <a:rPr lang="en-US" altLang="zh-CN" dirty="0" smtClean="0"/>
              <a:t>declare c </a:t>
            </a:r>
            <a:r>
              <a:rPr lang="en-US" altLang="zh-CN" dirty="0" err="1" smtClean="0"/>
              <a:t>int</a:t>
            </a:r>
            <a:r>
              <a:rPr lang="en-US" altLang="zh-CN" dirty="0" smtClean="0"/>
              <a:t> default 0;</a:t>
            </a:r>
            <a:endParaRPr lang="en-US" altLang="zh-CN" dirty="0" smtClean="0"/>
          </a:p>
          <a:p>
            <a:r>
              <a:rPr lang="en-US" altLang="zh-CN" dirty="0" smtClean="0"/>
              <a:t>set @var1=143;  #</a:t>
            </a:r>
            <a:r>
              <a:rPr lang="zh-CN" altLang="en-US" dirty="0" smtClean="0"/>
              <a:t>定义一个用户变量，并初始化为</a:t>
            </a:r>
            <a:r>
              <a:rPr lang="en-US" altLang="zh-CN" dirty="0" smtClean="0"/>
              <a:t>143</a:t>
            </a:r>
            <a:endParaRPr lang="en-US" altLang="zh-CN" dirty="0" smtClean="0"/>
          </a:p>
          <a:p>
            <a:r>
              <a:rPr lang="en-US" altLang="zh-CN" dirty="0" smtClean="0"/>
              <a:t>set @var2=34;</a:t>
            </a:r>
            <a:endParaRPr lang="en-US" altLang="zh-CN" dirty="0" smtClean="0"/>
          </a:p>
          <a:p>
            <a:r>
              <a:rPr lang="en-US" altLang="zh-CN" dirty="0" smtClean="0"/>
              <a:t>set c=</a:t>
            </a:r>
            <a:r>
              <a:rPr lang="en-US" altLang="zh-CN" dirty="0" err="1" smtClean="0"/>
              <a:t>a+b</a:t>
            </a:r>
            <a:r>
              <a:rPr lang="en-US" altLang="zh-CN" dirty="0" smtClean="0"/>
              <a:t>;</a:t>
            </a:r>
            <a:endParaRPr lang="en-US" altLang="zh-CN" dirty="0" smtClean="0"/>
          </a:p>
          <a:p>
            <a:r>
              <a:rPr lang="en-US" altLang="zh-CN" dirty="0" smtClean="0"/>
              <a:t>set @d=c;</a:t>
            </a:r>
            <a:endParaRPr lang="en-US" altLang="zh-CN" dirty="0" smtClean="0"/>
          </a:p>
          <a:p>
            <a:r>
              <a:rPr lang="en-US" altLang="zh-CN" dirty="0" smtClean="0"/>
              <a:t>select @sum:=(@var1+@var2) as sum, @</a:t>
            </a:r>
            <a:r>
              <a:rPr lang="en-US" altLang="zh-CN" dirty="0" err="1" smtClean="0"/>
              <a:t>dif</a:t>
            </a:r>
            <a:r>
              <a:rPr lang="en-US" altLang="zh-CN" dirty="0" smtClean="0"/>
              <a:t>:=(@var1-@var2) as </a:t>
            </a:r>
            <a:r>
              <a:rPr lang="en-US" altLang="zh-CN" dirty="0" err="1" smtClean="0"/>
              <a:t>dif</a:t>
            </a:r>
            <a:r>
              <a:rPr lang="en-US" altLang="zh-CN" dirty="0" smtClean="0"/>
              <a:t>, @d as C;#</a:t>
            </a:r>
            <a:r>
              <a:rPr lang="zh-CN" altLang="en-US" dirty="0" smtClean="0"/>
              <a:t>使用用户变量。</a:t>
            </a:r>
            <a:r>
              <a:rPr lang="en-US" altLang="zh-CN" dirty="0" smtClean="0"/>
              <a:t>@var1</a:t>
            </a:r>
            <a:r>
              <a:rPr lang="zh-CN" altLang="en-US" dirty="0" smtClean="0"/>
              <a:t>表示变量名</a:t>
            </a:r>
            <a:endParaRPr lang="zh-CN" altLang="en-US" dirty="0" smtClean="0"/>
          </a:p>
          <a:p>
            <a:endParaRPr lang="zh-CN" altLang="en-US" dirty="0" smtClean="0"/>
          </a:p>
          <a:p>
            <a:r>
              <a:rPr lang="en-US" altLang="zh-CN" dirty="0" smtClean="0"/>
              <a:t>set c=100;</a:t>
            </a:r>
            <a:endParaRPr lang="en-US" altLang="zh-CN" dirty="0" smtClean="0"/>
          </a:p>
          <a:p>
            <a:r>
              <a:rPr lang="en-US" altLang="zh-CN" dirty="0" smtClean="0"/>
              <a:t>select c as CA;</a:t>
            </a:r>
            <a:endParaRPr lang="en-US" altLang="zh-CN" dirty="0" smtClean="0"/>
          </a:p>
          <a:p>
            <a:r>
              <a:rPr lang="en-US" altLang="zh-CN" dirty="0" smtClean="0"/>
              <a:t>end</a:t>
            </a:r>
            <a:endParaRPr lang="en-US" altLang="zh-CN" dirty="0" smtClean="0"/>
          </a:p>
          <a:p>
            <a:r>
              <a:rPr lang="en-US" altLang="zh-CN" dirty="0" smtClean="0"/>
              <a:t>//</a:t>
            </a:r>
            <a:endParaRPr lang="en-US" altLang="zh-CN" dirty="0" smtClean="0"/>
          </a:p>
          <a:p>
            <a:r>
              <a:rPr lang="en-US" altLang="zh-CN" dirty="0" smtClean="0"/>
              <a:t>DELIMITER ;</a:t>
            </a:r>
            <a:endParaRPr lang="en-US" altLang="zh-CN" dirty="0" smtClean="0"/>
          </a:p>
          <a:p>
            <a:endParaRPr lang="en-US" altLang="zh-CN" dirty="0" smtClean="0"/>
          </a:p>
          <a:p>
            <a:r>
              <a:rPr lang="en-US" altLang="zh-CN" dirty="0" smtClean="0"/>
              <a:t>call `order`(12,13);  #</a:t>
            </a:r>
            <a:r>
              <a:rPr lang="zh-CN" altLang="en-US" dirty="0" smtClean="0"/>
              <a:t>执行上面定义的存储过程</a:t>
            </a:r>
            <a:endParaRPr lang="zh-CN" altLang="en-US" dirty="0" smtClean="0"/>
          </a:p>
          <a:p>
            <a:r>
              <a:rPr lang="en-US" altLang="zh-CN" dirty="0" smtClean="0"/>
              <a:t>select @var1;  #</a:t>
            </a:r>
            <a:r>
              <a:rPr lang="zh-CN" altLang="en-US" dirty="0" smtClean="0"/>
              <a:t>看定义的用户变量在存储过程执行完后，是否还可以输出，结果是可以输出用户变量</a:t>
            </a:r>
            <a:r>
              <a:rPr lang="en-US" altLang="zh-CN" dirty="0" smtClean="0"/>
              <a:t>@var1,@var2</a:t>
            </a:r>
            <a:r>
              <a:rPr lang="zh-CN" altLang="en-US" dirty="0" smtClean="0"/>
              <a:t>两个变量的。</a:t>
            </a:r>
            <a:endParaRPr lang="zh-CN" altLang="en-US" dirty="0" smtClean="0"/>
          </a:p>
          <a:p>
            <a:r>
              <a:rPr lang="en-US" altLang="zh-CN" dirty="0" smtClean="0"/>
              <a:t>select @var2;</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character</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没有货币符号也行</a:t>
            </a:r>
            <a:endParaRPr lang="zh-CN" altLang="en-US" dirty="0"/>
          </a:p>
          <a:p>
            <a:pPr eaLnBrk="1" hangingPunct="1"/>
            <a:r>
              <a:rPr lang="en-US" altLang="zh-CN" noProof="1"/>
              <a:t>INSERT INTO Books VALUES(1,'</a:t>
            </a:r>
            <a:r>
              <a:rPr lang="zh-CN" altLang="en-US" noProof="1"/>
              <a:t>家庭育儿</a:t>
            </a:r>
            <a:r>
              <a:rPr lang="zh-CN" altLang="zh-CN" noProof="1"/>
              <a:t>',$20)</a:t>
            </a:r>
            <a:r>
              <a:rPr lang="en-US" altLang="zh-CN" dirty="0"/>
              <a:t>;</a:t>
            </a:r>
            <a:endParaRPr lang="en-US" altLang="zh-CN" noProof="1"/>
          </a:p>
          <a:p>
            <a:pPr eaLnBrk="1" hangingPunct="1"/>
            <a:r>
              <a:rPr lang="en-US" altLang="zh-CN" noProof="1"/>
              <a:t>INSERT INTO Books VALUES(2,'</a:t>
            </a:r>
            <a:r>
              <a:rPr lang="zh-CN" altLang="en-US" noProof="1"/>
              <a:t>谁动了我的奶酪？</a:t>
            </a:r>
            <a:r>
              <a:rPr lang="zh-CN" altLang="zh-CN" noProof="1"/>
              <a:t>',$25.50)</a:t>
            </a:r>
            <a:r>
              <a:rPr lang="en-US" altLang="zh-CN" dirty="0"/>
              <a:t>;</a:t>
            </a:r>
            <a:endParaRPr lang="en-US" altLang="zh-CN" noProof="1"/>
          </a:p>
          <a:p>
            <a:pPr eaLnBrk="1" hangingPunct="1"/>
            <a:r>
              <a:rPr lang="en-US" altLang="zh-CN" noProof="1"/>
              <a:t>INSERT INTO Books VALUES(3,'</a:t>
            </a:r>
            <a:r>
              <a:rPr lang="zh-CN" altLang="en-US" noProof="1"/>
              <a:t>历史的天空</a:t>
            </a:r>
            <a:r>
              <a:rPr lang="zh-CN" altLang="zh-CN" noProof="1"/>
              <a:t>',</a:t>
            </a:r>
            <a:r>
              <a:rPr lang="zh-CN" altLang="en-US" noProof="1"/>
              <a:t>￥</a:t>
            </a:r>
            <a:r>
              <a:rPr lang="en-US" altLang="zh-CN" dirty="0"/>
              <a:t>25</a:t>
            </a:r>
            <a:r>
              <a:rPr lang="en-US" altLang="zh-CN" noProof="1"/>
              <a:t>.50)</a:t>
            </a:r>
            <a:r>
              <a:rPr lang="en-US" altLang="zh-CN" dirty="0"/>
              <a:t>;</a:t>
            </a:r>
            <a:endParaRPr lang="en-US" altLang="zh-CN" noProof="1"/>
          </a:p>
          <a:p>
            <a:pPr eaLnBrk="1" hangingPunct="1"/>
            <a:r>
              <a:rPr lang="en-US" altLang="zh-CN" noProof="1"/>
              <a:t>INSERT INTO Books VALUES(4,'</a:t>
            </a:r>
            <a:r>
              <a:rPr lang="zh-CN" altLang="en-US" noProof="1"/>
              <a:t>数据库技术及应用课程实践</a:t>
            </a:r>
            <a:r>
              <a:rPr lang="zh-CN" altLang="zh-CN" noProof="1"/>
              <a:t>',</a:t>
            </a:r>
            <a:r>
              <a:rPr lang="zh-CN" altLang="en-US" noProof="1"/>
              <a:t>￥</a:t>
            </a:r>
            <a:r>
              <a:rPr lang="en-US" altLang="zh-CN" dirty="0"/>
              <a:t>33</a:t>
            </a:r>
            <a:r>
              <a:rPr lang="en-US" altLang="zh-CN" noProof="1"/>
              <a:t>)</a:t>
            </a:r>
            <a:r>
              <a:rPr lang="en-US" altLang="zh-CN" dirty="0"/>
              <a:t>;</a:t>
            </a:r>
            <a:endParaRPr lang="en-US" altLang="zh-CN" noProof="1"/>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DELIMITER //</a:t>
            </a:r>
            <a:endParaRPr lang="en-US" altLang="zh-CN" dirty="0" smtClean="0"/>
          </a:p>
          <a:p>
            <a:endParaRPr lang="en-US" altLang="zh-CN" dirty="0" smtClean="0"/>
          </a:p>
          <a:p>
            <a:r>
              <a:rPr lang="en-US" altLang="zh-CN" dirty="0" smtClean="0"/>
              <a:t>CREATE PROCEDURE proc2()</a:t>
            </a:r>
            <a:endParaRPr lang="en-US" altLang="zh-CN" dirty="0" smtClean="0"/>
          </a:p>
          <a:p>
            <a:endParaRPr lang="en-US" altLang="zh-CN" dirty="0" smtClean="0"/>
          </a:p>
          <a:p>
            <a:r>
              <a:rPr lang="en-US" altLang="zh-CN" dirty="0" smtClean="0"/>
              <a:t>BEGIN</a:t>
            </a:r>
            <a:endParaRPr lang="en-US" altLang="zh-CN" dirty="0" smtClean="0"/>
          </a:p>
          <a:p>
            <a:r>
              <a:rPr lang="en-US" altLang="zh-CN" dirty="0" smtClean="0"/>
              <a:t>IF (SELECT AVG(Grade)  FROM  SC) &lt; 60</a:t>
            </a:r>
            <a:endParaRPr lang="en-US" altLang="zh-CN" dirty="0" smtClean="0"/>
          </a:p>
          <a:p>
            <a:r>
              <a:rPr lang="en-US" altLang="zh-CN" dirty="0" smtClean="0"/>
              <a:t>THEN SELECT  '</a:t>
            </a:r>
            <a:r>
              <a:rPr lang="zh-CN" altLang="en-US" dirty="0" smtClean="0"/>
              <a:t>平均成绩不及格</a:t>
            </a:r>
            <a:r>
              <a:rPr lang="en-US" altLang="zh-CN" dirty="0" smtClean="0"/>
              <a:t>! ' ;</a:t>
            </a:r>
            <a:endParaRPr lang="en-US" altLang="zh-CN" dirty="0" smtClean="0"/>
          </a:p>
          <a:p>
            <a:r>
              <a:rPr lang="en-US" altLang="zh-CN" dirty="0" smtClean="0"/>
              <a:t>ELSE SELECT  '</a:t>
            </a:r>
            <a:r>
              <a:rPr lang="zh-CN" altLang="en-US" dirty="0" smtClean="0"/>
              <a:t>平均成绩及格</a:t>
            </a:r>
            <a:r>
              <a:rPr lang="en-US" altLang="zh-CN" dirty="0" smtClean="0"/>
              <a:t>! ' ;</a:t>
            </a:r>
            <a:endParaRPr lang="en-US" altLang="zh-CN" dirty="0" smtClean="0"/>
          </a:p>
          <a:p>
            <a:r>
              <a:rPr lang="en-US" altLang="zh-CN" dirty="0" smtClean="0"/>
              <a:t>END IF;</a:t>
            </a:r>
            <a:endParaRPr lang="en-US" altLang="zh-CN" dirty="0" smtClean="0"/>
          </a:p>
          <a:p>
            <a:endParaRPr lang="en-US" altLang="zh-CN" dirty="0" smtClean="0"/>
          </a:p>
          <a:p>
            <a:r>
              <a:rPr lang="en-US" altLang="zh-CN" dirty="0" smtClean="0"/>
              <a:t>END; </a:t>
            </a:r>
            <a:endParaRPr lang="en-US" altLang="zh-CN" dirty="0" smtClean="0"/>
          </a:p>
          <a:p>
            <a:endParaRPr lang="en-US" altLang="zh-CN" dirty="0" smtClean="0"/>
          </a:p>
          <a:p>
            <a:r>
              <a:rPr lang="en-US" altLang="zh-CN" dirty="0" smtClean="0"/>
              <a:t>//</a:t>
            </a:r>
            <a:endParaRPr lang="en-US" altLang="zh-CN" dirty="0" smtClean="0"/>
          </a:p>
          <a:p>
            <a:endParaRPr lang="en-US" altLang="zh-CN" dirty="0" smtClean="0"/>
          </a:p>
          <a:p>
            <a:r>
              <a:rPr lang="en-US" altLang="zh-CN" dirty="0" smtClean="0"/>
              <a:t>DELIMITER ;</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DELIMITER //</a:t>
            </a:r>
            <a:endParaRPr lang="en-US" altLang="zh-CN" dirty="0" smtClean="0"/>
          </a:p>
          <a:p>
            <a:endParaRPr lang="en-US" altLang="zh-CN" dirty="0" smtClean="0"/>
          </a:p>
          <a:p>
            <a:r>
              <a:rPr lang="en-US" altLang="zh-CN" dirty="0" smtClean="0"/>
              <a:t>CREATE PROCEDURE proc2()</a:t>
            </a:r>
            <a:endParaRPr lang="en-US" altLang="zh-CN" dirty="0" smtClean="0"/>
          </a:p>
          <a:p>
            <a:endParaRPr lang="en-US" altLang="zh-CN" dirty="0" smtClean="0"/>
          </a:p>
          <a:p>
            <a:r>
              <a:rPr lang="en-US" altLang="zh-CN" dirty="0" smtClean="0"/>
              <a:t>BEGIN</a:t>
            </a:r>
            <a:endParaRPr lang="en-US" altLang="zh-CN" dirty="0" smtClean="0"/>
          </a:p>
          <a:p>
            <a:endParaRPr lang="en-US" altLang="zh-CN" dirty="0" smtClean="0"/>
          </a:p>
          <a:p>
            <a:r>
              <a:rPr lang="en-US" altLang="zh-CN" dirty="0" smtClean="0"/>
              <a:t>IF(SELECT </a:t>
            </a:r>
            <a:r>
              <a:rPr lang="en-US" altLang="zh-CN" dirty="0" err="1" smtClean="0"/>
              <a:t>avg</a:t>
            </a:r>
            <a:r>
              <a:rPr lang="en-US" altLang="zh-CN" dirty="0" smtClean="0"/>
              <a:t>(Sage) FROM  Student) &lt; 20 then</a:t>
            </a:r>
            <a:endParaRPr lang="en-US" altLang="zh-CN" dirty="0" smtClean="0"/>
          </a:p>
          <a:p>
            <a:r>
              <a:rPr lang="en-US" altLang="zh-CN" dirty="0" smtClean="0"/>
              <a:t>  </a:t>
            </a:r>
            <a:endParaRPr lang="en-US" altLang="zh-CN" dirty="0" smtClean="0"/>
          </a:p>
          <a:p>
            <a:r>
              <a:rPr lang="en-US" altLang="zh-CN" dirty="0" smtClean="0"/>
              <a:t>     select 'They are very young!';</a:t>
            </a:r>
            <a:endParaRPr lang="en-US" altLang="zh-CN" dirty="0" smtClean="0"/>
          </a:p>
          <a:p>
            <a:r>
              <a:rPr lang="en-US" altLang="zh-CN" dirty="0" smtClean="0"/>
              <a:t>     SELECT </a:t>
            </a:r>
            <a:r>
              <a:rPr lang="en-US" altLang="zh-CN" dirty="0" err="1" smtClean="0"/>
              <a:t>Sname</a:t>
            </a:r>
            <a:r>
              <a:rPr lang="en-US" altLang="zh-CN" dirty="0" smtClean="0"/>
              <a:t> AS </a:t>
            </a:r>
            <a:r>
              <a:rPr lang="zh-CN" altLang="en-US" dirty="0" smtClean="0"/>
              <a:t>姓名</a:t>
            </a:r>
            <a:r>
              <a:rPr lang="en-US" altLang="zh-CN" dirty="0" smtClean="0"/>
              <a:t>, Sage  AS </a:t>
            </a:r>
            <a:r>
              <a:rPr lang="zh-CN" altLang="en-US" dirty="0" smtClean="0"/>
              <a:t>年龄 </a:t>
            </a:r>
            <a:r>
              <a:rPr lang="en-US" altLang="zh-CN" dirty="0" smtClean="0"/>
              <a:t>FROM Student;</a:t>
            </a:r>
            <a:endParaRPr lang="en-US" altLang="zh-CN" dirty="0" smtClean="0"/>
          </a:p>
          <a:p>
            <a:r>
              <a:rPr lang="en-US" altLang="zh-CN" dirty="0" smtClean="0"/>
              <a:t>  </a:t>
            </a:r>
            <a:endParaRPr lang="en-US" altLang="zh-CN" dirty="0" smtClean="0"/>
          </a:p>
          <a:p>
            <a:r>
              <a:rPr lang="en-US" altLang="zh-CN" dirty="0" smtClean="0"/>
              <a:t>ELSE</a:t>
            </a:r>
            <a:endParaRPr lang="en-US" altLang="zh-CN" dirty="0" smtClean="0"/>
          </a:p>
          <a:p>
            <a:r>
              <a:rPr lang="en-US" altLang="zh-CN" dirty="0" smtClean="0"/>
              <a:t>   select 'They are not very young! ';</a:t>
            </a:r>
            <a:endParaRPr lang="en-US" altLang="zh-CN" dirty="0" smtClean="0"/>
          </a:p>
          <a:p>
            <a:r>
              <a:rPr lang="en-US" altLang="zh-CN" dirty="0" smtClean="0"/>
              <a:t>end if;</a:t>
            </a:r>
            <a:endParaRPr lang="en-US" altLang="zh-CN" dirty="0" smtClean="0"/>
          </a:p>
          <a:p>
            <a:endParaRPr lang="en-US" altLang="zh-CN" dirty="0" smtClean="0"/>
          </a:p>
          <a:p>
            <a:r>
              <a:rPr lang="en-US" altLang="zh-CN" dirty="0" smtClean="0"/>
              <a:t>END; </a:t>
            </a:r>
            <a:endParaRPr lang="en-US" altLang="zh-CN" dirty="0" smtClean="0"/>
          </a:p>
          <a:p>
            <a:endParaRPr lang="en-US" altLang="zh-CN" dirty="0" smtClean="0"/>
          </a:p>
          <a:p>
            <a:r>
              <a:rPr lang="en-US" altLang="zh-CN" dirty="0" smtClean="0"/>
              <a:t>//</a:t>
            </a:r>
            <a:endParaRPr lang="en-US" altLang="zh-CN" dirty="0" smtClean="0"/>
          </a:p>
          <a:p>
            <a:endParaRPr lang="en-US" altLang="zh-CN" dirty="0" smtClean="0"/>
          </a:p>
          <a:p>
            <a:r>
              <a:rPr lang="en-US" altLang="zh-CN" dirty="0" smtClean="0"/>
              <a:t>DELIMITER ;</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搜索</a:t>
            </a:r>
            <a:r>
              <a:rPr lang="en-US" altLang="zh-CN" dirty="0"/>
              <a:t>CASE</a:t>
            </a:r>
            <a:r>
              <a:rPr lang="zh-CN" altLang="en-US" dirty="0"/>
              <a:t>表达式：先测试</a:t>
            </a:r>
            <a:r>
              <a:rPr lang="en-US" altLang="zh-CN" dirty="0"/>
              <a:t>WHEN</a:t>
            </a:r>
            <a:r>
              <a:rPr lang="zh-CN" altLang="en-US" dirty="0"/>
              <a:t>后的布尔表达式</a:t>
            </a:r>
            <a:r>
              <a:rPr lang="en-US" altLang="zh-CN" dirty="0" err="1">
                <a:solidFill>
                  <a:schemeClr val="accent2"/>
                </a:solidFill>
              </a:rPr>
              <a:t>Boolean_expression</a:t>
            </a:r>
            <a:r>
              <a:rPr lang="zh-CN" altLang="en-US" dirty="0">
                <a:solidFill>
                  <a:schemeClr val="accent2"/>
                </a:solidFill>
              </a:rPr>
              <a:t>，若为真，则执行该分支的</a:t>
            </a:r>
            <a:r>
              <a:rPr lang="en-US" altLang="zh-CN" dirty="0" err="1">
                <a:solidFill>
                  <a:schemeClr val="accent2"/>
                </a:solidFill>
              </a:rPr>
              <a:t>result_expression</a:t>
            </a:r>
            <a:r>
              <a:rPr lang="zh-CN" altLang="en-US" dirty="0">
                <a:solidFill>
                  <a:schemeClr val="accent2"/>
                </a:solidFill>
              </a:rPr>
              <a:t>，否则进行下一个</a:t>
            </a:r>
            <a:r>
              <a:rPr lang="zh-CN" altLang="en-US" dirty="0"/>
              <a:t>布尔表达式的测试。若无一匹配，则执行</a:t>
            </a:r>
            <a:r>
              <a:rPr lang="en-US" altLang="zh-CN" dirty="0"/>
              <a:t>ELSE</a:t>
            </a:r>
            <a:r>
              <a:rPr lang="zh-CN" altLang="en-US" dirty="0"/>
              <a:t>的</a:t>
            </a:r>
            <a:r>
              <a:rPr lang="en-US" altLang="zh-CN" sz="1400" dirty="0" err="1">
                <a:solidFill>
                  <a:schemeClr val="accent2"/>
                </a:solidFill>
              </a:rPr>
              <a:t>else_result_expression</a:t>
            </a:r>
            <a:r>
              <a:rPr lang="zh-CN" altLang="en-US" sz="1400" dirty="0">
                <a:solidFill>
                  <a:schemeClr val="accent2"/>
                </a:solidFill>
              </a:rPr>
              <a:t>。</a:t>
            </a:r>
            <a:endParaRPr lang="zh-CN" altLang="en-US" sz="1400" dirty="0">
              <a:solidFill>
                <a:schemeClr val="accent2"/>
              </a:solidFill>
            </a:endParaRPr>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68068BB-17E3-42B7-A147-CB5F3137792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E22FB48-3995-40E0-9D7E-DF50111BA26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6A9107F0-49AB-4585-8531-0800EB706134}"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67B550-5DAF-484A-9553-47DA44B4046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6800" y="533400"/>
            <a:ext cx="7505700" cy="563880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814F641-F1B6-48DF-9B1C-3991E104261B}"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B92C4C-6338-4AB2-B6A2-E676F6F7F17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69848" y="75329"/>
            <a:ext cx="10058400" cy="1056785"/>
          </a:xfrm>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1069848" y="1193074"/>
            <a:ext cx="10058400" cy="4979126"/>
          </a:xfrm>
        </p:spPr>
        <p:txBody>
          <a:bodyPr/>
          <a:lstStyle>
            <a:lvl1pPr>
              <a:lnSpc>
                <a:spcPct val="100000"/>
              </a:lnSpc>
              <a:defRPr sz="2800">
                <a:latin typeface="微软雅黑 Light" panose="020B0502040204020203" pitchFamily="34" charset="-122"/>
                <a:ea typeface="微软雅黑 Light" panose="020B0502040204020203" pitchFamily="34" charset="-122"/>
              </a:defRPr>
            </a:lvl1pPr>
            <a:lvl2pPr>
              <a:lnSpc>
                <a:spcPct val="100000"/>
              </a:lnSpc>
              <a:defRPr sz="2600">
                <a:latin typeface="微软雅黑 Light" panose="020B0502040204020203" pitchFamily="34" charset="-122"/>
                <a:ea typeface="微软雅黑 Light" panose="020B0502040204020203" pitchFamily="34" charset="-122"/>
              </a:defRPr>
            </a:lvl2pPr>
            <a:lvl3pPr>
              <a:lnSpc>
                <a:spcPct val="100000"/>
              </a:lnSpc>
              <a:defRPr sz="2400">
                <a:latin typeface="微软雅黑 Light" panose="020B0502040204020203" pitchFamily="34" charset="-122"/>
                <a:ea typeface="微软雅黑 Light" panose="020B0502040204020203" pitchFamily="34" charset="-122"/>
              </a:defRPr>
            </a:lvl3pPr>
            <a:lvl4pPr>
              <a:lnSpc>
                <a:spcPct val="100000"/>
              </a:lnSpc>
              <a:defRPr sz="2000">
                <a:latin typeface="微软雅黑 Light" panose="020B0502040204020203" pitchFamily="34" charset="-122"/>
                <a:ea typeface="微软雅黑 Light" panose="020B0502040204020203" pitchFamily="34" charset="-122"/>
              </a:defRPr>
            </a:lvl4pPr>
            <a:lvl5pPr>
              <a:lnSpc>
                <a:spcPct val="100000"/>
              </a:lnSpc>
              <a:defRPr sz="2000">
                <a:latin typeface="微软雅黑 Light" panose="020B0502040204020203" pitchFamily="34" charset="-122"/>
                <a:ea typeface="微软雅黑 Light" panose="020B0502040204020203"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9038E62-7DC2-477F-BCDA-57F4B9796151}"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8593667" y="6272784"/>
            <a:ext cx="2644309" cy="365125"/>
          </a:xfrm>
        </p:spPr>
        <p:txBody>
          <a:bodyPr/>
          <a:lstStyle/>
          <a:p>
            <a:fld id="{4C58EB04-B74F-490A-8396-68B0B81C24B6}" type="datetime1">
              <a:rPr lang="zh-CN" altLang="en-US" smtClean="0"/>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C2947E0-CF6E-4C9D-9D69-76C0C6E9450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8DA2E6BE-4CD1-4504-B97C-06A5781EB05A}"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72BE42-2029-47E3-BD9B-2F539B27DEE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087B482-88B7-435F-A13C-C19E4682F1A3}"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2FA598-CE48-4FE9-B070-F75262AA96E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AB27F6-33F4-4139-B506-BC3F43298B00}"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20FAF6-2FE9-4CCD-9236-1A3CD5281C2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3673D-846D-478E-B717-145266FBB345}"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74088BC-5FFA-45F6-BC97-BB015332EA6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FCC3473-B232-4B69-ACE8-5CAEBA6CA593}"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BF596-1C38-4E7D-AB1B-96AFDC32A54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5AF81D95-C901-4B41-903D-FBA729B8C2E3}" type="datetime1">
              <a:rPr lang="zh-CN" altLang="en-US" smtClean="0"/>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CC65BD0-EC37-4B9B-A84F-C0E4E55ED33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F89F12-1AC6-49B3-BDC9-E8AF0C41EACF}" type="datetime1">
              <a:rPr lang="zh-CN" altLang="en-US" smtClean="0"/>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8288E30-4A55-486A-A62B-08E94C446F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6600" dirty="0">
                <a:solidFill>
                  <a:schemeClr val="tx1"/>
                </a:solidFill>
                <a:latin typeface="隶书" panose="02010509060101010101" pitchFamily="49" charset="-122"/>
                <a:ea typeface="隶书" panose="02010509060101010101" pitchFamily="49" charset="-122"/>
              </a:rPr>
              <a:t>第八章 </a:t>
            </a:r>
            <a:r>
              <a:rPr lang="zh-CN" altLang="en-US" sz="6600">
                <a:solidFill>
                  <a:schemeClr val="tx1"/>
                </a:solidFill>
                <a:latin typeface="隶书" panose="02010509060101010101" pitchFamily="49" charset="-122"/>
                <a:ea typeface="隶书" panose="02010509060101010101" pitchFamily="49" charset="-122"/>
              </a:rPr>
              <a:t>数据库</a:t>
            </a:r>
            <a:r>
              <a:rPr lang="zh-CN" altLang="en-US" sz="6600" smtClean="0">
                <a:solidFill>
                  <a:schemeClr val="tx1"/>
                </a:solidFill>
                <a:latin typeface="隶书" panose="02010509060101010101" pitchFamily="49" charset="-122"/>
                <a:ea typeface="隶书" panose="02010509060101010101" pitchFamily="49" charset="-122"/>
              </a:rPr>
              <a:t>编程</a:t>
            </a:r>
            <a:endParaRPr lang="zh-CN" altLang="en-US" sz="6600" dirty="0"/>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E22FB48-3995-40E0-9D7E-DF50111BA269}"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用户变量的定义和使用</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127234" y="1146061"/>
            <a:ext cx="5285225" cy="530928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a:t>会话</a:t>
            </a:r>
            <a:r>
              <a:rPr lang="zh-CN" altLang="en-US" dirty="0" smtClean="0"/>
              <a:t>变量</a:t>
            </a:r>
            <a:endParaRPr lang="zh-CN" altLang="en-US" dirty="0"/>
          </a:p>
        </p:txBody>
      </p:sp>
      <p:sp>
        <p:nvSpPr>
          <p:cNvPr id="3" name="内容占位符 2"/>
          <p:cNvSpPr>
            <a:spLocks noGrp="1"/>
          </p:cNvSpPr>
          <p:nvPr>
            <p:ph idx="1"/>
          </p:nvPr>
        </p:nvSpPr>
        <p:spPr/>
        <p:txBody>
          <a:bodyPr>
            <a:normAutofit/>
          </a:bodyPr>
          <a:lstStyle/>
          <a:p>
            <a:r>
              <a:rPr lang="zh-CN" altLang="en-US" dirty="0"/>
              <a:t>服务器为每个连接的客户端维护一系列会话</a:t>
            </a:r>
            <a:r>
              <a:rPr lang="zh-CN" altLang="en-US" dirty="0" smtClean="0"/>
              <a:t>变量</a:t>
            </a:r>
            <a:endParaRPr lang="en-US" altLang="zh-CN" dirty="0" smtClean="0"/>
          </a:p>
          <a:p>
            <a:pPr lvl="1"/>
            <a:r>
              <a:rPr lang="zh-CN" altLang="zh-CN" sz="2800" dirty="0">
                <a:solidFill>
                  <a:srgbClr val="0000FF"/>
                </a:solidFill>
                <a:latin typeface="Courier New" panose="02070309020205020404" pitchFamily="49" charset="0"/>
                <a:cs typeface="Courier New" panose="02070309020205020404" pitchFamily="49" charset="0"/>
              </a:rPr>
              <a:t>set</a:t>
            </a:r>
            <a:r>
              <a:rPr lang="zh-CN" altLang="zh-CN" sz="2800" dirty="0">
                <a:solidFill>
                  <a:srgbClr val="000000"/>
                </a:solidFill>
                <a:latin typeface="Courier New" panose="02070309020205020404" pitchFamily="49" charset="0"/>
                <a:cs typeface="Courier New" panose="02070309020205020404" pitchFamily="49" charset="0"/>
              </a:rPr>
              <a:t> session var_name </a:t>
            </a:r>
            <a:r>
              <a:rPr lang="zh-CN" altLang="zh-CN" sz="2800" dirty="0">
                <a:solidFill>
                  <a:srgbClr val="808080"/>
                </a:solidFill>
                <a:latin typeface="Courier New" panose="02070309020205020404" pitchFamily="49" charset="0"/>
                <a:cs typeface="Courier New" panose="02070309020205020404" pitchFamily="49" charset="0"/>
              </a:rPr>
              <a:t>=</a:t>
            </a:r>
            <a:r>
              <a:rPr lang="zh-CN" altLang="zh-CN" sz="2800" dirty="0">
                <a:solidFill>
                  <a:srgbClr val="000000"/>
                </a:solidFill>
                <a:latin typeface="Courier New" panose="02070309020205020404" pitchFamily="49" charset="0"/>
                <a:cs typeface="Courier New" panose="02070309020205020404" pitchFamily="49" charset="0"/>
              </a:rPr>
              <a:t> value; </a:t>
            </a:r>
            <a:endParaRPr lang="en-US" altLang="zh-CN" sz="2800" dirty="0" smtClean="0">
              <a:solidFill>
                <a:srgbClr val="000000"/>
              </a:solidFill>
              <a:latin typeface="Courier New" panose="02070309020205020404" pitchFamily="49" charset="0"/>
              <a:cs typeface="Courier New" panose="02070309020205020404" pitchFamily="49" charset="0"/>
            </a:endParaRPr>
          </a:p>
          <a:p>
            <a:pPr lvl="1"/>
            <a:r>
              <a:rPr lang="zh-CN" altLang="zh-CN" sz="2800" dirty="0" smtClean="0">
                <a:solidFill>
                  <a:srgbClr val="0000FF"/>
                </a:solidFill>
                <a:latin typeface="Courier New" panose="02070309020205020404" pitchFamily="49" charset="0"/>
                <a:cs typeface="Courier New" panose="02070309020205020404" pitchFamily="49" charset="0"/>
              </a:rPr>
              <a:t>set</a:t>
            </a:r>
            <a:r>
              <a:rPr lang="zh-CN" altLang="zh-CN" sz="2800" dirty="0" smtClean="0">
                <a:solidFill>
                  <a:srgbClr val="000000"/>
                </a:solidFill>
                <a:latin typeface="Courier New" panose="02070309020205020404" pitchFamily="49" charset="0"/>
                <a:cs typeface="Courier New" panose="02070309020205020404" pitchFamily="49" charset="0"/>
              </a:rPr>
              <a:t> </a:t>
            </a:r>
            <a:r>
              <a:rPr lang="zh-CN" altLang="zh-CN" sz="2800" b="1" dirty="0">
                <a:solidFill>
                  <a:srgbClr val="008000"/>
                </a:solidFill>
                <a:latin typeface="Courier New" panose="02070309020205020404" pitchFamily="49" charset="0"/>
                <a:cs typeface="Courier New" panose="02070309020205020404" pitchFamily="49" charset="0"/>
              </a:rPr>
              <a:t>@@session</a:t>
            </a:r>
            <a:r>
              <a:rPr lang="zh-CN" altLang="zh-CN" sz="2800" dirty="0">
                <a:solidFill>
                  <a:srgbClr val="000000"/>
                </a:solidFill>
                <a:latin typeface="Courier New" panose="02070309020205020404" pitchFamily="49" charset="0"/>
                <a:cs typeface="Courier New" panose="02070309020205020404" pitchFamily="49" charset="0"/>
              </a:rPr>
              <a:t>.var_name </a:t>
            </a:r>
            <a:r>
              <a:rPr lang="zh-CN" altLang="zh-CN" sz="2800" dirty="0">
                <a:solidFill>
                  <a:srgbClr val="808080"/>
                </a:solidFill>
                <a:latin typeface="Courier New" panose="02070309020205020404" pitchFamily="49" charset="0"/>
                <a:cs typeface="Courier New" panose="02070309020205020404" pitchFamily="49" charset="0"/>
              </a:rPr>
              <a:t>=</a:t>
            </a:r>
            <a:r>
              <a:rPr lang="zh-CN" altLang="zh-CN" sz="2800" dirty="0">
                <a:solidFill>
                  <a:srgbClr val="000000"/>
                </a:solidFill>
                <a:latin typeface="Courier New" panose="02070309020205020404" pitchFamily="49" charset="0"/>
                <a:cs typeface="Courier New" panose="02070309020205020404" pitchFamily="49" charset="0"/>
              </a:rPr>
              <a:t> value; </a:t>
            </a:r>
            <a:endParaRPr lang="en-US" altLang="zh-CN" sz="2800" dirty="0" smtClean="0">
              <a:solidFill>
                <a:srgbClr val="000000"/>
              </a:solidFill>
              <a:latin typeface="Courier New" panose="02070309020205020404" pitchFamily="49" charset="0"/>
              <a:cs typeface="Courier New" panose="02070309020205020404" pitchFamily="49" charset="0"/>
            </a:endParaRPr>
          </a:p>
          <a:p>
            <a:pPr lvl="1"/>
            <a:r>
              <a:rPr lang="zh-CN" altLang="zh-CN" sz="2800" dirty="0" smtClean="0">
                <a:solidFill>
                  <a:srgbClr val="0000FF"/>
                </a:solidFill>
                <a:latin typeface="Courier New" panose="02070309020205020404" pitchFamily="49" charset="0"/>
                <a:cs typeface="Courier New" panose="02070309020205020404" pitchFamily="49" charset="0"/>
              </a:rPr>
              <a:t>set</a:t>
            </a:r>
            <a:r>
              <a:rPr lang="zh-CN" altLang="zh-CN" sz="2800" dirty="0" smtClean="0">
                <a:solidFill>
                  <a:srgbClr val="000000"/>
                </a:solidFill>
                <a:latin typeface="Courier New" panose="02070309020205020404" pitchFamily="49" charset="0"/>
                <a:cs typeface="Courier New" panose="02070309020205020404" pitchFamily="49" charset="0"/>
              </a:rPr>
              <a:t> </a:t>
            </a:r>
            <a:r>
              <a:rPr lang="zh-CN" altLang="zh-CN" sz="2800" dirty="0">
                <a:solidFill>
                  <a:srgbClr val="000000"/>
                </a:solidFill>
                <a:latin typeface="Courier New" panose="02070309020205020404" pitchFamily="49" charset="0"/>
                <a:cs typeface="Courier New" panose="02070309020205020404" pitchFamily="49" charset="0"/>
              </a:rPr>
              <a:t>var_name </a:t>
            </a:r>
            <a:r>
              <a:rPr lang="zh-CN" altLang="zh-CN" sz="2800" dirty="0">
                <a:solidFill>
                  <a:srgbClr val="808080"/>
                </a:solidFill>
                <a:latin typeface="Courier New" panose="02070309020205020404" pitchFamily="49" charset="0"/>
                <a:cs typeface="Courier New" panose="02070309020205020404" pitchFamily="49" charset="0"/>
              </a:rPr>
              <a:t>=</a:t>
            </a:r>
            <a:r>
              <a:rPr lang="zh-CN" altLang="zh-CN" sz="2800" dirty="0">
                <a:solidFill>
                  <a:srgbClr val="000000"/>
                </a:solidFill>
                <a:latin typeface="Courier New" panose="02070309020205020404" pitchFamily="49" charset="0"/>
                <a:cs typeface="Courier New" panose="02070309020205020404" pitchFamily="49" charset="0"/>
              </a:rPr>
              <a:t> value; </a:t>
            </a:r>
            <a:endParaRPr lang="en-US" altLang="zh-CN" sz="2800" dirty="0" smtClean="0">
              <a:solidFill>
                <a:srgbClr val="000000"/>
              </a:solidFill>
              <a:latin typeface="Courier New" panose="02070309020205020404" pitchFamily="49" charset="0"/>
              <a:cs typeface="Courier New" panose="02070309020205020404" pitchFamily="49" charset="0"/>
            </a:endParaRPr>
          </a:p>
          <a:p>
            <a:pPr lvl="1"/>
            <a:r>
              <a:rPr lang="zh-CN" altLang="zh-CN" sz="2800" dirty="0" smtClean="0">
                <a:solidFill>
                  <a:srgbClr val="000000"/>
                </a:solidFill>
                <a:latin typeface="Courier New" panose="02070309020205020404" pitchFamily="49" charset="0"/>
                <a:cs typeface="Courier New" panose="02070309020205020404" pitchFamily="49" charset="0"/>
              </a:rPr>
              <a:t>show </a:t>
            </a:r>
            <a:r>
              <a:rPr lang="zh-CN" altLang="zh-CN" sz="2800" dirty="0">
                <a:solidFill>
                  <a:srgbClr val="000000"/>
                </a:solidFill>
                <a:latin typeface="Courier New" panose="02070309020205020404" pitchFamily="49" charset="0"/>
                <a:cs typeface="Courier New" panose="02070309020205020404" pitchFamily="49" charset="0"/>
              </a:rPr>
              <a:t>session variables</a:t>
            </a:r>
            <a:r>
              <a:rPr lang="zh-CN" altLang="zh-CN" sz="2800" dirty="0" smtClean="0">
                <a:solidFill>
                  <a:srgbClr val="000000"/>
                </a:solidFill>
                <a:latin typeface="Courier New" panose="02070309020205020404" pitchFamily="49" charset="0"/>
                <a:cs typeface="Courier New" panose="02070309020205020404" pitchFamily="49" charset="0"/>
              </a:rPr>
              <a:t>;</a:t>
            </a:r>
            <a:endParaRPr lang="en-US" altLang="zh-CN" sz="2800" dirty="0">
              <a:solidFill>
                <a:srgbClr val="000000"/>
              </a:solidFill>
              <a:latin typeface="Courier New" panose="02070309020205020404" pitchFamily="49" charset="0"/>
              <a:cs typeface="Courier New" panose="02070309020205020404" pitchFamily="49" charset="0"/>
            </a:endParaRPr>
          </a:p>
          <a:p>
            <a:pPr lvl="1"/>
            <a:r>
              <a:rPr lang="zh-CN" altLang="zh-CN" sz="800" dirty="0" smtClean="0"/>
              <a:t> </a:t>
            </a:r>
            <a:r>
              <a:rPr lang="zh-CN" altLang="zh-CN" sz="2800" dirty="0">
                <a:solidFill>
                  <a:srgbClr val="000000"/>
                </a:solidFill>
                <a:latin typeface="Courier New" panose="02070309020205020404" pitchFamily="49" charset="0"/>
                <a:cs typeface="Courier New" panose="02070309020205020404" pitchFamily="49" charset="0"/>
              </a:rPr>
              <a:t>show session variables like "%var%"; </a:t>
            </a:r>
            <a:endParaRPr lang="zh-CN" altLang="zh-CN" sz="2800" dirty="0">
              <a:solidFill>
                <a:srgbClr val="000000"/>
              </a:solidFill>
              <a:latin typeface="Courier New" panose="02070309020205020404" pitchFamily="49" charset="0"/>
              <a:cs typeface="Courier New" panose="02070309020205020404" pitchFamily="49" charset="0"/>
            </a:endParaRPr>
          </a:p>
          <a:p>
            <a:pPr lvl="1"/>
            <a:endParaRPr lang="zh-CN" altLang="zh-CN" sz="6000" dirty="0">
              <a:latin typeface="Arial" panose="020B0604020202020204" pitchFamily="34" charset="0"/>
            </a:endParaRPr>
          </a:p>
          <a:p>
            <a:pPr lvl="1"/>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全局变量的定义和使用</a:t>
            </a:r>
            <a:endParaRPr lang="zh-CN" altLang="en-US" dirty="0"/>
          </a:p>
        </p:txBody>
      </p:sp>
      <p:sp>
        <p:nvSpPr>
          <p:cNvPr id="3" name="内容占位符 2"/>
          <p:cNvSpPr>
            <a:spLocks noGrp="1"/>
          </p:cNvSpPr>
          <p:nvPr>
            <p:ph idx="1"/>
          </p:nvPr>
        </p:nvSpPr>
        <p:spPr/>
        <p:txBody>
          <a:bodyPr/>
          <a:lstStyle/>
          <a:p>
            <a:r>
              <a:rPr lang="zh-CN" altLang="en-US" dirty="0" smtClean="0"/>
              <a:t>全局变量</a:t>
            </a:r>
            <a:r>
              <a:rPr lang="zh-CN" altLang="en-US" dirty="0"/>
              <a:t>的名字以</a:t>
            </a:r>
            <a:r>
              <a:rPr lang="en-US" altLang="zh-CN" dirty="0"/>
              <a:t>@@</a:t>
            </a:r>
            <a:r>
              <a:rPr lang="zh-CN" altLang="en-US" dirty="0"/>
              <a:t>打头。</a:t>
            </a:r>
            <a:endParaRPr lang="zh-CN" altLang="en-US" dirty="0"/>
          </a:p>
          <a:p>
            <a:r>
              <a:rPr lang="zh-CN" altLang="en-US" dirty="0"/>
              <a:t>全局变量影响服务器整体操作。当服务器启动时，它将所有全局变量初始化为默认</a:t>
            </a:r>
            <a:r>
              <a:rPr lang="zh-CN" altLang="en-US" dirty="0" smtClean="0"/>
              <a:t>值</a:t>
            </a:r>
            <a:endParaRPr lang="en-US" altLang="zh-CN" dirty="0" smtClean="0"/>
          </a:p>
          <a:p>
            <a:pPr lvl="1"/>
            <a:r>
              <a:rPr lang="zh-CN" altLang="zh-CN" sz="2800" dirty="0">
                <a:solidFill>
                  <a:srgbClr val="0000FF"/>
                </a:solidFill>
                <a:latin typeface="Courier New" panose="02070309020205020404" pitchFamily="49" charset="0"/>
                <a:cs typeface="Courier New" panose="02070309020205020404" pitchFamily="49" charset="0"/>
              </a:rPr>
              <a:t>set</a:t>
            </a:r>
            <a:r>
              <a:rPr lang="zh-CN" altLang="zh-CN" sz="2800" dirty="0">
                <a:solidFill>
                  <a:srgbClr val="000000"/>
                </a:solidFill>
                <a:latin typeface="Courier New" panose="02070309020205020404" pitchFamily="49" charset="0"/>
                <a:cs typeface="Courier New" panose="02070309020205020404" pitchFamily="49" charset="0"/>
              </a:rPr>
              <a:t> global var_name </a:t>
            </a:r>
            <a:r>
              <a:rPr lang="zh-CN" altLang="zh-CN" sz="2800" dirty="0">
                <a:solidFill>
                  <a:srgbClr val="808080"/>
                </a:solidFill>
                <a:latin typeface="Courier New" panose="02070309020205020404" pitchFamily="49" charset="0"/>
                <a:cs typeface="Courier New" panose="02070309020205020404" pitchFamily="49" charset="0"/>
              </a:rPr>
              <a:t>=</a:t>
            </a:r>
            <a:r>
              <a:rPr lang="zh-CN" altLang="zh-CN" sz="2800" dirty="0">
                <a:solidFill>
                  <a:srgbClr val="000000"/>
                </a:solidFill>
                <a:latin typeface="Courier New" panose="02070309020205020404" pitchFamily="49" charset="0"/>
                <a:cs typeface="Courier New" panose="02070309020205020404" pitchFamily="49" charset="0"/>
              </a:rPr>
              <a:t> value; </a:t>
            </a:r>
            <a:endParaRPr lang="zh-CN" altLang="zh-CN" sz="6000" dirty="0">
              <a:latin typeface="Arial" panose="020B0604020202020204" pitchFamily="34" charset="0"/>
            </a:endParaRPr>
          </a:p>
          <a:p>
            <a:pPr lvl="1"/>
            <a:r>
              <a:rPr lang="zh-CN" altLang="zh-CN" sz="2800" dirty="0">
                <a:solidFill>
                  <a:srgbClr val="0000FF"/>
                </a:solidFill>
                <a:latin typeface="Courier New" panose="02070309020205020404" pitchFamily="49" charset="0"/>
                <a:cs typeface="Courier New" panose="02070309020205020404" pitchFamily="49" charset="0"/>
              </a:rPr>
              <a:t>set</a:t>
            </a:r>
            <a:r>
              <a:rPr lang="zh-CN" altLang="zh-CN" sz="2800" dirty="0">
                <a:solidFill>
                  <a:srgbClr val="000000"/>
                </a:solidFill>
                <a:latin typeface="Courier New" panose="02070309020205020404" pitchFamily="49" charset="0"/>
                <a:cs typeface="Courier New" panose="02070309020205020404" pitchFamily="49" charset="0"/>
              </a:rPr>
              <a:t> </a:t>
            </a:r>
            <a:r>
              <a:rPr lang="zh-CN" altLang="zh-CN" sz="2800" b="1" dirty="0">
                <a:solidFill>
                  <a:srgbClr val="008000"/>
                </a:solidFill>
                <a:latin typeface="Courier New" panose="02070309020205020404" pitchFamily="49" charset="0"/>
                <a:cs typeface="Courier New" panose="02070309020205020404" pitchFamily="49" charset="0"/>
              </a:rPr>
              <a:t>@@global</a:t>
            </a:r>
            <a:r>
              <a:rPr lang="zh-CN" altLang="zh-CN" sz="2800" dirty="0">
                <a:solidFill>
                  <a:srgbClr val="000000"/>
                </a:solidFill>
                <a:latin typeface="Courier New" panose="02070309020205020404" pitchFamily="49" charset="0"/>
                <a:cs typeface="Courier New" panose="02070309020205020404" pitchFamily="49" charset="0"/>
              </a:rPr>
              <a:t>.var_name </a:t>
            </a:r>
            <a:r>
              <a:rPr lang="zh-CN" altLang="zh-CN" sz="2800" dirty="0">
                <a:solidFill>
                  <a:srgbClr val="808080"/>
                </a:solidFill>
                <a:latin typeface="Courier New" panose="02070309020205020404" pitchFamily="49" charset="0"/>
                <a:cs typeface="Courier New" panose="02070309020205020404" pitchFamily="49" charset="0"/>
              </a:rPr>
              <a:t>=</a:t>
            </a:r>
            <a:r>
              <a:rPr lang="zh-CN" altLang="zh-CN" sz="2800" dirty="0">
                <a:solidFill>
                  <a:srgbClr val="000000"/>
                </a:solidFill>
                <a:latin typeface="Courier New" panose="02070309020205020404" pitchFamily="49" charset="0"/>
                <a:cs typeface="Courier New" panose="02070309020205020404" pitchFamily="49" charset="0"/>
              </a:rPr>
              <a:t> value;</a:t>
            </a:r>
            <a:r>
              <a:rPr lang="zh-CN" altLang="zh-CN" sz="800" dirty="0"/>
              <a:t> </a:t>
            </a:r>
            <a:endParaRPr lang="en-US" altLang="zh-CN" sz="800" dirty="0" smtClean="0"/>
          </a:p>
          <a:p>
            <a:pPr lvl="1"/>
            <a:r>
              <a:rPr lang="zh-CN" altLang="zh-CN" sz="2800" dirty="0">
                <a:solidFill>
                  <a:srgbClr val="0000FF"/>
                </a:solidFill>
                <a:latin typeface="Courier New" panose="02070309020205020404" pitchFamily="49" charset="0"/>
                <a:cs typeface="Courier New" panose="02070309020205020404" pitchFamily="49" charset="0"/>
              </a:rPr>
              <a:t>show global variables; </a:t>
            </a:r>
            <a:endParaRPr lang="en-US" altLang="zh-CN" sz="2800" dirty="0" smtClean="0">
              <a:solidFill>
                <a:srgbClr val="0000FF"/>
              </a:solidFill>
              <a:latin typeface="Courier New" panose="02070309020205020404" pitchFamily="49" charset="0"/>
              <a:cs typeface="Courier New" panose="02070309020205020404" pitchFamily="49" charset="0"/>
            </a:endParaRPr>
          </a:p>
          <a:p>
            <a:pPr lvl="1"/>
            <a:r>
              <a:rPr lang="zh-CN" altLang="zh-CN" sz="2800" dirty="0">
                <a:solidFill>
                  <a:srgbClr val="000000"/>
                </a:solidFill>
                <a:latin typeface="Courier New" panose="02070309020205020404" pitchFamily="49" charset="0"/>
                <a:cs typeface="Courier New" panose="02070309020205020404" pitchFamily="49" charset="0"/>
              </a:rPr>
              <a:t>show global variables </a:t>
            </a:r>
            <a:r>
              <a:rPr lang="zh-CN" altLang="zh-CN" sz="2800" dirty="0">
                <a:solidFill>
                  <a:srgbClr val="808080"/>
                </a:solidFill>
                <a:latin typeface="Courier New" panose="02070309020205020404" pitchFamily="49" charset="0"/>
                <a:cs typeface="Courier New" panose="02070309020205020404" pitchFamily="49" charset="0"/>
              </a:rPr>
              <a:t>like</a:t>
            </a:r>
            <a:r>
              <a:rPr lang="zh-CN" altLang="zh-CN" sz="2800" dirty="0">
                <a:solidFill>
                  <a:srgbClr val="000000"/>
                </a:solidFill>
                <a:latin typeface="Courier New" panose="02070309020205020404" pitchFamily="49" charset="0"/>
                <a:cs typeface="Courier New" panose="02070309020205020404" pitchFamily="49" charset="0"/>
              </a:rPr>
              <a:t> “</a:t>
            </a:r>
            <a:r>
              <a:rPr lang="zh-CN" altLang="zh-CN" sz="2800" dirty="0">
                <a:solidFill>
                  <a:srgbClr val="808080"/>
                </a:solidFill>
                <a:latin typeface="Courier New" panose="02070309020205020404" pitchFamily="49" charset="0"/>
                <a:cs typeface="Courier New" panose="02070309020205020404" pitchFamily="49" charset="0"/>
              </a:rPr>
              <a:t>%</a:t>
            </a:r>
            <a:r>
              <a:rPr lang="zh-CN" altLang="zh-CN" sz="2800" dirty="0">
                <a:solidFill>
                  <a:srgbClr val="FF00FF"/>
                </a:solidFill>
                <a:latin typeface="Courier New" panose="02070309020205020404" pitchFamily="49" charset="0"/>
                <a:cs typeface="Courier New" panose="02070309020205020404" pitchFamily="49" charset="0"/>
              </a:rPr>
              <a:t>var</a:t>
            </a:r>
            <a:r>
              <a:rPr lang="zh-CN" altLang="zh-CN" sz="2800" dirty="0">
                <a:solidFill>
                  <a:srgbClr val="808080"/>
                </a:solidFill>
                <a:latin typeface="Courier New" panose="02070309020205020404" pitchFamily="49" charset="0"/>
                <a:cs typeface="Courier New" panose="02070309020205020404" pitchFamily="49" charset="0"/>
              </a:rPr>
              <a:t>%</a:t>
            </a:r>
            <a:r>
              <a:rPr lang="zh-CN" altLang="zh-CN" sz="2800" dirty="0">
                <a:solidFill>
                  <a:srgbClr val="000000"/>
                </a:solidFill>
                <a:latin typeface="Courier New" panose="02070309020205020404" pitchFamily="49" charset="0"/>
                <a:cs typeface="Courier New" panose="02070309020205020404" pitchFamily="49" charset="0"/>
              </a:rPr>
              <a:t>”;</a:t>
            </a:r>
            <a:r>
              <a:rPr lang="zh-CN" altLang="zh-CN" sz="800" dirty="0"/>
              <a:t> </a:t>
            </a:r>
            <a:endParaRPr lang="zh-CN" altLang="zh-CN" sz="6000" dirty="0">
              <a:latin typeface="Arial" panose="020B0604020202020204" pitchFamily="34" charset="0"/>
            </a:endParaRPr>
          </a:p>
          <a:p>
            <a:pPr lvl="1"/>
            <a:endParaRPr lang="zh-CN" altLang="zh-CN" sz="2800" dirty="0">
              <a:solidFill>
                <a:srgbClr val="0000FF"/>
              </a:solidFill>
              <a:latin typeface="Courier New" panose="02070309020205020404" pitchFamily="49" charset="0"/>
              <a:cs typeface="Courier New" panose="02070309020205020404" pitchFamily="49" charset="0"/>
            </a:endParaRPr>
          </a:p>
          <a:p>
            <a:pPr lvl="1"/>
            <a:endParaRPr lang="zh-CN" altLang="zh-CN" sz="6000" dirty="0">
              <a:latin typeface="Arial" panose="020B0604020202020204" pitchFamily="34" charset="0"/>
            </a:endParaRPr>
          </a:p>
          <a:p>
            <a:pPr lvl="1"/>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panose="02010800040101010101" pitchFamily="2" charset="-122"/>
              </a:rPr>
              <a:t>内容提要</a:t>
            </a:r>
            <a:r>
              <a:rPr lang="zh-CN" altLang="en-US" dirty="0"/>
              <a:t> </a:t>
            </a:r>
            <a:endParaRPr lang="zh-CN" altLang="en-US" dirty="0"/>
          </a:p>
        </p:txBody>
      </p:sp>
      <p:sp>
        <p:nvSpPr>
          <p:cNvPr id="3" name="内容占位符 2"/>
          <p:cNvSpPr>
            <a:spLocks noGrp="1"/>
          </p:cNvSpPr>
          <p:nvPr>
            <p:ph idx="1"/>
          </p:nvPr>
        </p:nvSpPr>
        <p:spPr/>
        <p:txBody>
          <a:bodyPr/>
          <a:lstStyle/>
          <a:p>
            <a:r>
              <a:rPr lang="zh-CN" altLang="en-US" dirty="0"/>
              <a:t> 变量</a:t>
            </a:r>
            <a:endParaRPr lang="zh-CN" altLang="en-US" dirty="0"/>
          </a:p>
          <a:p>
            <a:r>
              <a:rPr lang="zh-CN" altLang="en-US" dirty="0"/>
              <a:t> </a:t>
            </a:r>
            <a:r>
              <a:rPr lang="zh-CN" altLang="en-US" dirty="0">
                <a:solidFill>
                  <a:srgbClr val="FF0000"/>
                </a:solidFill>
              </a:rPr>
              <a:t>常量</a:t>
            </a:r>
            <a:endParaRPr lang="zh-CN" altLang="en-US" dirty="0">
              <a:solidFill>
                <a:srgbClr val="FF0000"/>
              </a:solidFill>
            </a:endParaRPr>
          </a:p>
          <a:p>
            <a:r>
              <a:rPr lang="zh-CN" altLang="en-US" dirty="0"/>
              <a:t> </a:t>
            </a:r>
            <a:r>
              <a:rPr lang="zh-CN" altLang="en-US" dirty="0" smtClean="0"/>
              <a:t>过程化</a:t>
            </a:r>
            <a:r>
              <a:rPr lang="en-US" altLang="zh-CN" dirty="0" smtClean="0"/>
              <a:t>SQL</a:t>
            </a:r>
            <a:endParaRPr lang="en-US" altLang="zh-CN" dirty="0"/>
          </a:p>
          <a:p>
            <a:r>
              <a:rPr lang="en-US" altLang="zh-CN" dirty="0"/>
              <a:t> </a:t>
            </a:r>
            <a:r>
              <a:rPr lang="zh-CN" altLang="en-US" dirty="0"/>
              <a:t>存储过程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二、常量</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字符串</a:t>
            </a:r>
            <a:endParaRPr lang="zh-CN" altLang="en-US" dirty="0"/>
          </a:p>
          <a:p>
            <a:r>
              <a:rPr lang="zh-CN" altLang="en-US" dirty="0"/>
              <a:t>字符串常量代表特定的一串字符，在使用时用单引号括起来。</a:t>
            </a:r>
            <a:endParaRPr lang="zh-CN" altLang="en-US" dirty="0"/>
          </a:p>
          <a:p>
            <a:r>
              <a:rPr lang="zh-CN" altLang="en-US" dirty="0"/>
              <a:t>例如： </a:t>
            </a:r>
            <a:r>
              <a:rPr lang="en-US" altLang="zh-CN" dirty="0"/>
              <a:t>'Hello'</a:t>
            </a:r>
            <a:r>
              <a:rPr lang="zh-CN" altLang="en-US" dirty="0"/>
              <a:t>、</a:t>
            </a:r>
            <a:r>
              <a:rPr lang="en-US" altLang="zh-CN" dirty="0"/>
              <a:t>'</a:t>
            </a:r>
            <a:r>
              <a:rPr lang="zh-CN" altLang="en-US" dirty="0"/>
              <a:t>计算机</a:t>
            </a:r>
            <a:r>
              <a:rPr lang="en-US" altLang="zh-CN" dirty="0"/>
              <a:t>'</a:t>
            </a:r>
            <a:endParaRPr lang="en-US" altLang="zh-CN" dirty="0"/>
          </a:p>
          <a:p>
            <a:r>
              <a:rPr lang="zh-CN" altLang="en-US" dirty="0"/>
              <a:t>如果字符串中要包含单引号，则使用两个单引号表示。</a:t>
            </a:r>
            <a:endParaRPr lang="zh-CN" altLang="en-US" dirty="0"/>
          </a:p>
          <a:p>
            <a:r>
              <a:rPr lang="zh-CN" altLang="en-US" dirty="0"/>
              <a:t>例如：</a:t>
            </a:r>
            <a:r>
              <a:rPr lang="en-US" altLang="zh-CN" dirty="0"/>
              <a:t>'He say ' 'Hello! ' ' '</a:t>
            </a:r>
            <a:endParaRPr lang="en-US" altLang="zh-CN" dirty="0"/>
          </a:p>
          <a:p>
            <a:r>
              <a:rPr lang="zh-CN" altLang="en-US" dirty="0"/>
              <a:t>显示：</a:t>
            </a:r>
            <a:r>
              <a:rPr lang="en-US" altLang="zh-CN" dirty="0"/>
              <a:t>He say 'Hello!'</a:t>
            </a:r>
            <a:endParaRPr lang="en-US" altLang="zh-CN" dirty="0"/>
          </a:p>
          <a:p>
            <a:r>
              <a:rPr lang="zh-CN" altLang="en-US" dirty="0"/>
              <a:t>可以在字符串内包含字母和数字字符（</a:t>
            </a:r>
            <a:r>
              <a:rPr lang="en-US" altLang="zh-CN" dirty="0" err="1"/>
              <a:t>a~z</a:t>
            </a:r>
            <a:r>
              <a:rPr lang="zh-CN" altLang="en-US" dirty="0"/>
              <a:t>、</a:t>
            </a:r>
            <a:r>
              <a:rPr lang="en-US" altLang="zh-CN" dirty="0"/>
              <a:t>A~Z</a:t>
            </a:r>
            <a:r>
              <a:rPr lang="zh-CN" altLang="en-US" dirty="0"/>
              <a:t>和</a:t>
            </a:r>
            <a:r>
              <a:rPr lang="en-US" altLang="zh-CN" dirty="0"/>
              <a:t>0~9</a:t>
            </a:r>
            <a:r>
              <a:rPr lang="zh-CN" altLang="en-US" dirty="0"/>
              <a:t>）以及特殊的字符，例如：！、</a:t>
            </a:r>
            <a:r>
              <a:rPr lang="en-US" altLang="zh-CN" dirty="0"/>
              <a:t>@</a:t>
            </a:r>
            <a:r>
              <a:rPr lang="zh-CN" altLang="en-US" dirty="0"/>
              <a:t>、</a:t>
            </a:r>
            <a:r>
              <a:rPr lang="en-US" altLang="zh-CN" dirty="0"/>
              <a:t># </a:t>
            </a:r>
            <a:r>
              <a:rPr lang="zh-CN" altLang="en-US" dirty="0"/>
              <a:t>等。</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a:t>整型常量</a:t>
            </a:r>
            <a:endParaRPr lang="zh-CN" altLang="en-US" dirty="0"/>
          </a:p>
        </p:txBody>
      </p:sp>
      <p:sp>
        <p:nvSpPr>
          <p:cNvPr id="3" name="内容占位符 2"/>
          <p:cNvSpPr>
            <a:spLocks noGrp="1"/>
          </p:cNvSpPr>
          <p:nvPr>
            <p:ph idx="1"/>
          </p:nvPr>
        </p:nvSpPr>
        <p:spPr/>
        <p:txBody>
          <a:bodyPr>
            <a:normAutofit/>
          </a:bodyPr>
          <a:lstStyle/>
          <a:p>
            <a:r>
              <a:rPr lang="zh-CN" altLang="en-US" dirty="0"/>
              <a:t>根据整型的进制不同，整型又可以分为十进制常量、二进制常量和十六进制常量。</a:t>
            </a:r>
            <a:endParaRPr lang="zh-CN" altLang="en-US" dirty="0"/>
          </a:p>
          <a:p>
            <a:r>
              <a:rPr lang="zh-CN" altLang="en-US" dirty="0"/>
              <a:t>其中十进制常量以普通的整数表示，二进制常量即数字</a:t>
            </a:r>
            <a:r>
              <a:rPr lang="en-US" altLang="zh-CN" dirty="0"/>
              <a:t>0</a:t>
            </a:r>
            <a:r>
              <a:rPr lang="zh-CN" altLang="en-US" dirty="0"/>
              <a:t>和</a:t>
            </a:r>
            <a:r>
              <a:rPr lang="en-US" altLang="zh-CN" dirty="0"/>
              <a:t>1</a:t>
            </a:r>
            <a:r>
              <a:rPr lang="zh-CN" altLang="en-US" dirty="0"/>
              <a:t>，十六进制常量在使用时加上前缀</a:t>
            </a:r>
            <a:r>
              <a:rPr lang="en-US" altLang="zh-CN" dirty="0"/>
              <a:t>0x</a:t>
            </a:r>
            <a:r>
              <a:rPr lang="zh-CN" altLang="en-US" dirty="0"/>
              <a:t>。</a:t>
            </a:r>
            <a:endParaRPr lang="zh-CN" altLang="en-US" dirty="0"/>
          </a:p>
          <a:p>
            <a:r>
              <a:rPr lang="zh-CN" altLang="en-US" dirty="0"/>
              <a:t>例如：</a:t>
            </a:r>
            <a:endParaRPr lang="zh-CN" altLang="en-US" dirty="0"/>
          </a:p>
          <a:p>
            <a:r>
              <a:rPr lang="en-US" altLang="zh-CN" dirty="0"/>
              <a:t>200            /*</a:t>
            </a:r>
            <a:r>
              <a:rPr lang="zh-CN" altLang="en-US" dirty="0"/>
              <a:t>十进制数</a:t>
            </a:r>
            <a:endParaRPr lang="zh-CN" altLang="en-US" dirty="0"/>
          </a:p>
          <a:p>
            <a:r>
              <a:rPr lang="en-US" altLang="zh-CN" dirty="0"/>
              <a:t>-2958         /*</a:t>
            </a:r>
            <a:r>
              <a:rPr lang="zh-CN" altLang="en-US" dirty="0"/>
              <a:t>十进制数</a:t>
            </a:r>
            <a:endParaRPr lang="zh-CN" altLang="en-US" dirty="0"/>
          </a:p>
          <a:p>
            <a:r>
              <a:rPr lang="en-US" altLang="zh-CN" dirty="0"/>
              <a:t>0                /*</a:t>
            </a:r>
            <a:r>
              <a:rPr lang="zh-CN" altLang="en-US" dirty="0"/>
              <a:t>十进制数，也可以认为是二进制数，二</a:t>
            </a:r>
            <a:endParaRPr lang="zh-CN" altLang="en-US" dirty="0"/>
          </a:p>
          <a:p>
            <a:r>
              <a:rPr lang="zh-CN" altLang="en-US" dirty="0"/>
              <a:t>                     者在数值上相等。</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a:t>实型常量</a:t>
            </a:r>
            <a:endParaRPr lang="zh-CN" altLang="en-US" dirty="0"/>
          </a:p>
        </p:txBody>
      </p:sp>
      <p:sp>
        <p:nvSpPr>
          <p:cNvPr id="3" name="内容占位符 2"/>
          <p:cNvSpPr>
            <a:spLocks noGrp="1"/>
          </p:cNvSpPr>
          <p:nvPr>
            <p:ph idx="1"/>
          </p:nvPr>
        </p:nvSpPr>
        <p:spPr/>
        <p:txBody>
          <a:bodyPr/>
          <a:lstStyle/>
          <a:p>
            <a:r>
              <a:rPr lang="zh-CN" altLang="en-US" dirty="0"/>
              <a:t>实型常量是包含有小数点的数字，分为定点表示和浮点表示两种。</a:t>
            </a:r>
            <a:endParaRPr lang="zh-CN" altLang="en-US" dirty="0"/>
          </a:p>
          <a:p>
            <a:r>
              <a:rPr lang="zh-CN" altLang="en-US" dirty="0"/>
              <a:t>例如：</a:t>
            </a:r>
            <a:endParaRPr lang="zh-CN" altLang="en-US" dirty="0"/>
          </a:p>
          <a:p>
            <a:r>
              <a:rPr lang="en-US" altLang="zh-CN" dirty="0"/>
              <a:t>32.50         /*</a:t>
            </a:r>
            <a:r>
              <a:rPr lang="zh-CN" altLang="en-US" dirty="0"/>
              <a:t>定点表示的实型常量</a:t>
            </a:r>
            <a:endParaRPr lang="zh-CN" altLang="en-US" dirty="0"/>
          </a:p>
          <a:p>
            <a:r>
              <a:rPr lang="en-US" altLang="zh-CN" dirty="0"/>
              <a:t>25.8E4       /*</a:t>
            </a:r>
            <a:r>
              <a:rPr lang="zh-CN" altLang="en-US" dirty="0"/>
              <a:t>浮点表示的实型常量，其值为 </a:t>
            </a:r>
            <a:r>
              <a:rPr lang="en-US" altLang="zh-CN" dirty="0"/>
              <a:t>25.8×104</a:t>
            </a:r>
            <a:endParaRPr lang="en-US" altLang="zh-CN" dirty="0"/>
          </a:p>
          <a:p>
            <a:r>
              <a:rPr lang="en-US" altLang="zh-CN" dirty="0"/>
              <a:t>3.2E-2        /*</a:t>
            </a:r>
            <a:r>
              <a:rPr lang="zh-CN" altLang="en-US" dirty="0"/>
              <a:t>浮点表示的实型常量，其值为</a:t>
            </a:r>
            <a:r>
              <a:rPr lang="en-US" altLang="zh-CN" dirty="0"/>
              <a:t>3.2×10-2</a:t>
            </a:r>
            <a:endParaRPr lang="en-US" altLang="zh-CN" dirty="0"/>
          </a:p>
          <a:p>
            <a:r>
              <a:rPr lang="en-US" altLang="zh-CN" dirty="0"/>
              <a:t>-2E6           /*</a:t>
            </a:r>
            <a:r>
              <a:rPr lang="zh-CN" altLang="en-US" dirty="0"/>
              <a:t>浮点表示的实型常量，其值为</a:t>
            </a:r>
            <a:r>
              <a:rPr lang="en-US" altLang="zh-CN" dirty="0"/>
              <a:t>-2×106</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decimal </a:t>
            </a:r>
            <a:r>
              <a:rPr lang="zh-CN" altLang="en-US" dirty="0"/>
              <a:t>和 </a:t>
            </a:r>
            <a:r>
              <a:rPr lang="en-US" altLang="zh-CN" dirty="0"/>
              <a:t>numeric </a:t>
            </a:r>
            <a:r>
              <a:rPr lang="zh-CN" altLang="en-US" dirty="0"/>
              <a:t>数据类型</a:t>
            </a:r>
            <a:endParaRPr lang="zh-CN" altLang="en-US" dirty="0"/>
          </a:p>
        </p:txBody>
      </p:sp>
      <p:sp>
        <p:nvSpPr>
          <p:cNvPr id="3" name="内容占位符 2"/>
          <p:cNvSpPr>
            <a:spLocks noGrp="1"/>
          </p:cNvSpPr>
          <p:nvPr>
            <p:ph idx="1"/>
          </p:nvPr>
        </p:nvSpPr>
        <p:spPr/>
        <p:txBody>
          <a:bodyPr/>
          <a:lstStyle/>
          <a:p>
            <a:r>
              <a:rPr lang="en-US" altLang="zh-CN" dirty="0"/>
              <a:t>decimal(p[,s])</a:t>
            </a:r>
            <a:r>
              <a:rPr lang="zh-CN" altLang="en-US" dirty="0"/>
              <a:t>、</a:t>
            </a:r>
            <a:r>
              <a:rPr lang="en-US" altLang="zh-CN" dirty="0"/>
              <a:t>numeric(p[,s])——</a:t>
            </a:r>
            <a:r>
              <a:rPr lang="zh-CN" altLang="en-US" dirty="0"/>
              <a:t>精确数值型，</a:t>
            </a:r>
            <a:r>
              <a:rPr lang="en-US" altLang="zh-CN" dirty="0"/>
              <a:t>p</a:t>
            </a:r>
            <a:r>
              <a:rPr lang="zh-CN" altLang="en-US" dirty="0"/>
              <a:t>为整数位和小数位之和，</a:t>
            </a:r>
            <a:r>
              <a:rPr lang="en-US" altLang="zh-CN" dirty="0"/>
              <a:t>s</a:t>
            </a:r>
            <a:r>
              <a:rPr lang="zh-CN" altLang="en-US" dirty="0"/>
              <a:t>为小数位。</a:t>
            </a:r>
            <a:endParaRPr lang="zh-CN" altLang="en-US" dirty="0"/>
          </a:p>
          <a:p>
            <a:endParaRPr lang="zh-CN" altLang="en-US" dirty="0"/>
          </a:p>
          <a:p>
            <a:r>
              <a:rPr lang="zh-CN" altLang="en-US" dirty="0"/>
              <a:t>例如：</a:t>
            </a:r>
            <a:r>
              <a:rPr lang="en-US" altLang="zh-CN" dirty="0"/>
              <a:t>decimal</a:t>
            </a:r>
            <a:r>
              <a:rPr lang="zh-CN" altLang="en-US" dirty="0"/>
              <a:t>（</a:t>
            </a:r>
            <a:r>
              <a:rPr lang="en-US" altLang="zh-CN" dirty="0"/>
              <a:t>8</a:t>
            </a:r>
            <a:r>
              <a:rPr lang="zh-CN" altLang="en-US" dirty="0"/>
              <a:t>，</a:t>
            </a:r>
            <a:r>
              <a:rPr lang="en-US" altLang="zh-CN" dirty="0"/>
              <a:t>2</a:t>
            </a:r>
            <a:r>
              <a:rPr lang="zh-CN" altLang="en-US" dirty="0"/>
              <a:t>），表示共有</a:t>
            </a:r>
            <a:r>
              <a:rPr lang="en-US" altLang="zh-CN" dirty="0"/>
              <a:t>8</a:t>
            </a:r>
            <a:r>
              <a:rPr lang="zh-CN" altLang="en-US" dirty="0"/>
              <a:t>位数，其中整数</a:t>
            </a:r>
            <a:r>
              <a:rPr lang="en-US" altLang="zh-CN" dirty="0"/>
              <a:t>6</a:t>
            </a:r>
            <a:r>
              <a:rPr lang="zh-CN" altLang="en-US" dirty="0"/>
              <a:t>位，小数</a:t>
            </a:r>
            <a:r>
              <a:rPr lang="en-US" altLang="zh-CN" dirty="0"/>
              <a:t>2</a:t>
            </a:r>
            <a:r>
              <a:rPr lang="zh-CN" altLang="en-US" dirty="0"/>
              <a:t>位。</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日期时间常量</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使用特定格式的日期值字符来表示日期和时间常量。</a:t>
            </a:r>
            <a:endParaRPr lang="zh-CN" altLang="en-US" dirty="0"/>
          </a:p>
          <a:p>
            <a:r>
              <a:rPr lang="zh-CN" altLang="en-US" dirty="0"/>
              <a:t>在使用时用单引号引起来。</a:t>
            </a:r>
            <a:r>
              <a:rPr lang="zh-CN" altLang="en-US" dirty="0" smtClean="0"/>
              <a:t>在</a:t>
            </a:r>
            <a:r>
              <a:rPr lang="en-US" altLang="zh-CN" dirty="0" err="1" smtClean="0"/>
              <a:t>Mysql</a:t>
            </a:r>
            <a:r>
              <a:rPr lang="zh-CN" altLang="en-US" dirty="0" smtClean="0"/>
              <a:t>中</a:t>
            </a:r>
            <a:r>
              <a:rPr lang="zh-CN" altLang="en-US" dirty="0"/>
              <a:t>系统可以识别多种格式的日期时间常量。</a:t>
            </a:r>
            <a:endParaRPr lang="zh-CN" altLang="en-US" dirty="0"/>
          </a:p>
          <a:p>
            <a:r>
              <a:rPr lang="zh-CN" altLang="en-US" dirty="0"/>
              <a:t>例如：</a:t>
            </a:r>
            <a:endParaRPr lang="zh-CN" altLang="en-US" dirty="0"/>
          </a:p>
          <a:p>
            <a:r>
              <a:rPr lang="en-US" altLang="zh-CN" dirty="0"/>
              <a:t>'2007-01-01'                   /*</a:t>
            </a:r>
            <a:r>
              <a:rPr lang="zh-CN" altLang="en-US" dirty="0"/>
              <a:t>数字日期</a:t>
            </a:r>
            <a:r>
              <a:rPr lang="zh-CN" altLang="en-US" dirty="0" smtClean="0"/>
              <a:t>格式</a:t>
            </a:r>
            <a:endParaRPr lang="zh-CN" altLang="en-US" dirty="0"/>
          </a:p>
          <a:p>
            <a:r>
              <a:rPr lang="en-US" altLang="zh-CN" dirty="0"/>
              <a:t>'20050825'                      /*</a:t>
            </a:r>
            <a:r>
              <a:rPr lang="zh-CN" altLang="en-US" dirty="0"/>
              <a:t>未分割的字符串日期格式</a:t>
            </a:r>
            <a:endParaRPr lang="zh-CN" altLang="en-US" dirty="0"/>
          </a:p>
          <a:p>
            <a:r>
              <a:rPr lang="en-US" altLang="zh-CN" dirty="0"/>
              <a:t>'12:00:00'                        /*</a:t>
            </a:r>
            <a:r>
              <a:rPr lang="zh-CN" altLang="en-US" dirty="0"/>
              <a:t>时间格式</a:t>
            </a:r>
            <a:endParaRPr lang="zh-CN" altLang="en-US" dirty="0"/>
          </a:p>
          <a:p>
            <a:r>
              <a:rPr lang="en-US" altLang="zh-CN" dirty="0"/>
              <a:t>'05:30:PM'                      /*</a:t>
            </a:r>
            <a:r>
              <a:rPr lang="zh-CN" altLang="en-US" dirty="0"/>
              <a:t>时间格式</a:t>
            </a:r>
            <a:endParaRPr lang="zh-CN" altLang="en-US" dirty="0"/>
          </a:p>
          <a:p>
            <a:r>
              <a:rPr lang="en-US" altLang="zh-CN" dirty="0"/>
              <a:t>'2007-10-10 08:40:30'    /*</a:t>
            </a:r>
            <a:r>
              <a:rPr lang="zh-CN" altLang="en-US" dirty="0"/>
              <a:t>日期时间格式</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100361"/>
            <a:ext cx="10058400" cy="6071839"/>
          </a:xfrm>
        </p:spPr>
        <p:txBody>
          <a:bodyPr>
            <a:normAutofit/>
          </a:bodyPr>
          <a:lstStyle/>
          <a:p>
            <a:r>
              <a:rPr lang="en-US" altLang="zh-CN" dirty="0"/>
              <a:t>【</a:t>
            </a:r>
            <a:r>
              <a:rPr lang="zh-CN" altLang="en-US" dirty="0"/>
              <a:t>例</a:t>
            </a:r>
            <a:r>
              <a:rPr lang="en-US" altLang="zh-CN" dirty="0"/>
              <a:t>7】</a:t>
            </a:r>
            <a:endParaRPr lang="en-US" altLang="zh-CN" dirty="0"/>
          </a:p>
          <a:p>
            <a:r>
              <a:rPr lang="en-US" altLang="zh-CN" dirty="0"/>
              <a:t>USE  JWGL;</a:t>
            </a:r>
            <a:endParaRPr lang="en-US" altLang="zh-CN" dirty="0"/>
          </a:p>
          <a:p>
            <a:r>
              <a:rPr lang="en-US" altLang="zh-CN" dirty="0"/>
              <a:t>INSERT INTO S(</a:t>
            </a:r>
            <a:r>
              <a:rPr lang="en-US" altLang="zh-CN" dirty="0" err="1"/>
              <a:t>Sno,Sname,Sbirth</a:t>
            </a:r>
            <a:r>
              <a:rPr lang="en-US" altLang="zh-CN" dirty="0"/>
              <a:t>)</a:t>
            </a:r>
            <a:endParaRPr lang="en-US" altLang="zh-CN" dirty="0"/>
          </a:p>
          <a:p>
            <a:r>
              <a:rPr lang="en-US" altLang="zh-CN" dirty="0"/>
              <a:t>VALUES('0800101','</a:t>
            </a:r>
            <a:r>
              <a:rPr lang="zh-CN" altLang="en-US" dirty="0"/>
              <a:t>王佳佳</a:t>
            </a:r>
            <a:r>
              <a:rPr lang="en-US" altLang="zh-CN" dirty="0"/>
              <a:t>','1990-01-01');</a:t>
            </a:r>
            <a:endParaRPr lang="en-US" altLang="zh-CN" dirty="0"/>
          </a:p>
          <a:p>
            <a:pPr marL="0" indent="0">
              <a:buNone/>
            </a:pPr>
            <a:endParaRPr lang="en-US" altLang="zh-CN" dirty="0"/>
          </a:p>
          <a:p>
            <a:r>
              <a:rPr lang="en-US" altLang="zh-CN" dirty="0"/>
              <a:t>INSERT INTO S(</a:t>
            </a:r>
            <a:r>
              <a:rPr lang="en-US" altLang="zh-CN" dirty="0" err="1"/>
              <a:t>Sno,Sname,Sbirth</a:t>
            </a:r>
            <a:r>
              <a:rPr lang="en-US" altLang="zh-CN" dirty="0"/>
              <a:t>)</a:t>
            </a:r>
            <a:endParaRPr lang="en-US" altLang="zh-CN" dirty="0"/>
          </a:p>
          <a:p>
            <a:r>
              <a:rPr lang="en-US" altLang="zh-CN" dirty="0"/>
              <a:t>VALUES('0800103','</a:t>
            </a:r>
            <a:r>
              <a:rPr lang="zh-CN" altLang="en-US" dirty="0"/>
              <a:t>张三丰</a:t>
            </a:r>
            <a:r>
              <a:rPr lang="en-US" altLang="zh-CN" dirty="0"/>
              <a:t>','19900825');</a:t>
            </a:r>
            <a:endParaRPr lang="en-US" altLang="zh-CN" dirty="0"/>
          </a:p>
          <a:p>
            <a:r>
              <a:rPr lang="en-US" altLang="zh-CN" dirty="0"/>
              <a:t>                 </a:t>
            </a:r>
            <a:endParaRPr lang="en-US" altLang="zh-CN" dirty="0"/>
          </a:p>
          <a:p>
            <a:r>
              <a:rPr lang="en-US" altLang="zh-CN" dirty="0"/>
              <a:t>INSERT INTO S(</a:t>
            </a:r>
            <a:r>
              <a:rPr lang="en-US" altLang="zh-CN" dirty="0" err="1"/>
              <a:t>Sno,Sname,Sbirth</a:t>
            </a:r>
            <a:r>
              <a:rPr lang="en-US" altLang="zh-CN" dirty="0"/>
              <a:t>)</a:t>
            </a:r>
            <a:endParaRPr lang="en-US" altLang="zh-CN" dirty="0"/>
          </a:p>
          <a:p>
            <a:r>
              <a:rPr lang="en-US" altLang="zh-CN" dirty="0"/>
              <a:t>VALUES('0800104','</a:t>
            </a:r>
            <a:r>
              <a:rPr lang="zh-CN" altLang="en-US" dirty="0"/>
              <a:t>尹小惠</a:t>
            </a:r>
            <a:r>
              <a:rPr lang="en-US" altLang="zh-CN" dirty="0"/>
              <a:t>','1989-10-10 08:40:30');</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  言</a:t>
            </a:r>
            <a:endParaRPr lang="zh-CN" altLang="en-US" dirty="0"/>
          </a:p>
        </p:txBody>
      </p:sp>
      <p:sp>
        <p:nvSpPr>
          <p:cNvPr id="3" name="内容占位符 2"/>
          <p:cNvSpPr>
            <a:spLocks noGrp="1"/>
          </p:cNvSpPr>
          <p:nvPr>
            <p:ph idx="1"/>
          </p:nvPr>
        </p:nvSpPr>
        <p:spPr/>
        <p:txBody>
          <a:bodyPr/>
          <a:lstStyle/>
          <a:p>
            <a:r>
              <a:rPr lang="zh-CN" altLang="en-US" dirty="0"/>
              <a:t>标准</a:t>
            </a:r>
            <a:r>
              <a:rPr lang="en-US" altLang="zh-CN" dirty="0"/>
              <a:t>SQL</a:t>
            </a:r>
            <a:r>
              <a:rPr lang="zh-CN" altLang="en-US" dirty="0"/>
              <a:t>是非过程化的数据库语言，具有操作统一、面向集合、功能丰富、使用简单等多项优点。</a:t>
            </a:r>
            <a:endParaRPr lang="zh-CN" altLang="en-US" dirty="0"/>
          </a:p>
          <a:p>
            <a:r>
              <a:rPr lang="zh-CN" altLang="en-US" dirty="0"/>
              <a:t>但和程序设计语言相比，高度非过程化的优点同时也造成了它的一个弱点：缺少流程控制能力，难以实现应用业务中的个性化逻辑控制及对完整性、安全性更高的要求。</a:t>
            </a:r>
            <a:endParaRPr lang="zh-CN" altLang="en-US" dirty="0"/>
          </a:p>
          <a:p>
            <a:r>
              <a:rPr lang="en-US" altLang="zh-CN" dirty="0"/>
              <a:t>SQL</a:t>
            </a:r>
            <a:r>
              <a:rPr lang="zh-CN" altLang="en-US" dirty="0"/>
              <a:t>编程技术可以使</a:t>
            </a:r>
            <a:r>
              <a:rPr lang="en-US" altLang="zh-CN" dirty="0"/>
              <a:t>SQL</a:t>
            </a:r>
            <a:r>
              <a:rPr lang="zh-CN" altLang="en-US" dirty="0"/>
              <a:t>语言在充分发挥其强大的数据处理能力的同时，有效地克服其实现复杂应用方面的不足，提高应用系统和</a:t>
            </a:r>
            <a:r>
              <a:rPr lang="en-US" altLang="zh-CN" dirty="0"/>
              <a:t>RDBMS</a:t>
            </a:r>
            <a:r>
              <a:rPr lang="zh-CN" altLang="en-US" dirty="0"/>
              <a:t>间的互操作性。</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货币</a:t>
            </a:r>
            <a:r>
              <a:rPr lang="zh-CN" altLang="en-US" dirty="0" smtClean="0"/>
              <a:t>常量</a:t>
            </a:r>
            <a:endParaRPr lang="zh-CN" altLang="en-US" dirty="0"/>
          </a:p>
        </p:txBody>
      </p:sp>
      <p:sp>
        <p:nvSpPr>
          <p:cNvPr id="3" name="内容占位符 2"/>
          <p:cNvSpPr>
            <a:spLocks noGrp="1"/>
          </p:cNvSpPr>
          <p:nvPr>
            <p:ph idx="1"/>
          </p:nvPr>
        </p:nvSpPr>
        <p:spPr/>
        <p:txBody>
          <a:bodyPr/>
          <a:lstStyle/>
          <a:p>
            <a:r>
              <a:rPr lang="zh-CN" altLang="en-US" dirty="0"/>
              <a:t>货币常量代表货币的多少，通常采用整型或者实型常量加上</a:t>
            </a:r>
            <a:r>
              <a:rPr lang="en-US" altLang="zh-CN" dirty="0"/>
              <a:t>$</a:t>
            </a:r>
            <a:r>
              <a:rPr lang="zh-CN" altLang="en-US" dirty="0"/>
              <a:t>或￥前缀构成。</a:t>
            </a:r>
            <a:endParaRPr lang="zh-CN" altLang="en-US" dirty="0"/>
          </a:p>
          <a:p>
            <a:r>
              <a:rPr lang="zh-CN" altLang="en-US" dirty="0"/>
              <a:t>例如：</a:t>
            </a:r>
            <a:endParaRPr lang="zh-CN" altLang="en-US" dirty="0"/>
          </a:p>
          <a:p>
            <a:r>
              <a:rPr lang="zh-CN" altLang="en-US" dirty="0"/>
              <a:t> </a:t>
            </a:r>
            <a:r>
              <a:rPr lang="en-US" altLang="zh-CN" dirty="0"/>
              <a:t>$1234.56</a:t>
            </a:r>
            <a:endParaRPr lang="en-US" altLang="zh-CN" dirty="0"/>
          </a:p>
          <a:p>
            <a:r>
              <a:rPr lang="en-US" altLang="zh-CN" dirty="0"/>
              <a:t> </a:t>
            </a:r>
            <a:r>
              <a:rPr lang="zh-CN" altLang="en-US" dirty="0"/>
              <a:t>￥</a:t>
            </a:r>
            <a:r>
              <a:rPr lang="en-US" altLang="zh-CN" dirty="0" smtClean="0"/>
              <a:t>200</a:t>
            </a:r>
            <a:endParaRPr lang="en-US" altLang="zh-CN" dirty="0" smtClean="0"/>
          </a:p>
          <a:p>
            <a:r>
              <a:rPr lang="en-US" altLang="zh-CN" dirty="0" err="1" smtClean="0"/>
              <a:t>Mysql</a:t>
            </a:r>
            <a:r>
              <a:rPr lang="zh-CN" altLang="en-US" dirty="0" smtClean="0"/>
              <a:t>无此数据类型，</a:t>
            </a:r>
            <a:r>
              <a:rPr lang="en-US" altLang="zh-CN" dirty="0" err="1" smtClean="0"/>
              <a:t>SQLServer</a:t>
            </a:r>
            <a:r>
              <a:rPr lang="zh-CN" altLang="en-US" dirty="0" smtClean="0"/>
              <a:t>有</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3536" y="75329"/>
            <a:ext cx="8820150" cy="659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 </a:t>
            </a:r>
            <a:endParaRPr lang="zh-CN" altLang="en-US" dirty="0"/>
          </a:p>
        </p:txBody>
      </p:sp>
      <p:sp>
        <p:nvSpPr>
          <p:cNvPr id="3" name="内容占位符 2"/>
          <p:cNvSpPr>
            <a:spLocks noGrp="1"/>
          </p:cNvSpPr>
          <p:nvPr>
            <p:ph idx="1"/>
          </p:nvPr>
        </p:nvSpPr>
        <p:spPr/>
        <p:txBody>
          <a:bodyPr/>
          <a:lstStyle/>
          <a:p>
            <a:r>
              <a:rPr lang="zh-CN" altLang="en-US" dirty="0" smtClean="0"/>
              <a:t> 变量</a:t>
            </a:r>
            <a:endParaRPr lang="zh-CN" altLang="en-US" dirty="0"/>
          </a:p>
          <a:p>
            <a:r>
              <a:rPr lang="zh-CN" altLang="en-US" dirty="0"/>
              <a:t> 常量</a:t>
            </a:r>
            <a:endParaRPr lang="zh-CN" altLang="en-US" dirty="0"/>
          </a:p>
          <a:p>
            <a:r>
              <a:rPr lang="zh-CN" altLang="en-US" dirty="0" smtClean="0">
                <a:solidFill>
                  <a:srgbClr val="FF0000"/>
                </a:solidFill>
              </a:rPr>
              <a:t> 过程化</a:t>
            </a:r>
            <a:r>
              <a:rPr lang="zh-CN" altLang="en-US" dirty="0">
                <a:solidFill>
                  <a:srgbClr val="FF0000"/>
                </a:solidFill>
              </a:rPr>
              <a:t>控制</a:t>
            </a:r>
            <a:endParaRPr lang="en-US" altLang="zh-CN" dirty="0">
              <a:solidFill>
                <a:srgbClr val="FF0000"/>
              </a:solidFill>
            </a:endParaRPr>
          </a:p>
          <a:p>
            <a:r>
              <a:rPr lang="en-US" altLang="zh-CN" dirty="0"/>
              <a:t> </a:t>
            </a:r>
            <a:r>
              <a:rPr lang="zh-CN" altLang="en-US" dirty="0"/>
              <a:t>存储过程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en-US" dirty="0" smtClean="0"/>
              <a:t>、</a:t>
            </a:r>
            <a:r>
              <a:rPr lang="en-US" altLang="zh-CN" dirty="0" smtClean="0"/>
              <a:t>PL/SQL</a:t>
            </a:r>
            <a:r>
              <a:rPr lang="zh-CN" altLang="en-US" dirty="0"/>
              <a:t>语句</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PL</a:t>
            </a:r>
            <a:r>
              <a:rPr lang="en-US" altLang="zh-CN" dirty="0"/>
              <a:t>/</a:t>
            </a:r>
            <a:r>
              <a:rPr lang="en-US" altLang="zh-CN" dirty="0" smtClean="0"/>
              <a:t>SQL</a:t>
            </a:r>
            <a:r>
              <a:rPr lang="zh-CN" altLang="en-US" dirty="0"/>
              <a:t>的语句可允许用户更好地组织程序，以便提供像</a:t>
            </a:r>
            <a:r>
              <a:rPr lang="en-US" altLang="zh-CN" dirty="0"/>
              <a:t>C</a:t>
            </a:r>
            <a:r>
              <a:rPr lang="zh-CN" altLang="en-US" dirty="0"/>
              <a:t>或</a:t>
            </a:r>
            <a:r>
              <a:rPr lang="en-US" altLang="zh-CN" dirty="0"/>
              <a:t>BASIC</a:t>
            </a:r>
            <a:r>
              <a:rPr lang="zh-CN" altLang="en-US" dirty="0"/>
              <a:t>等传统语言类似的功能。</a:t>
            </a:r>
            <a:endParaRPr lang="zh-CN" altLang="en-US" dirty="0"/>
          </a:p>
          <a:p>
            <a:r>
              <a:rPr lang="zh-CN" altLang="en-US" dirty="0"/>
              <a:t>注释</a:t>
            </a:r>
            <a:endParaRPr lang="zh-CN" altLang="en-US" dirty="0"/>
          </a:p>
          <a:p>
            <a:r>
              <a:rPr lang="en-US" altLang="zh-CN" dirty="0"/>
              <a:t>BEGIN……END</a:t>
            </a:r>
            <a:endParaRPr lang="en-US" altLang="zh-CN" dirty="0"/>
          </a:p>
          <a:p>
            <a:r>
              <a:rPr lang="en-US" altLang="zh-CN" dirty="0"/>
              <a:t>IF……ELSE</a:t>
            </a:r>
            <a:endParaRPr lang="en-US" altLang="zh-CN" dirty="0"/>
          </a:p>
          <a:p>
            <a:r>
              <a:rPr lang="en-US" altLang="zh-CN" dirty="0"/>
              <a:t>CASE</a:t>
            </a:r>
            <a:endParaRPr lang="en-US" altLang="zh-CN" dirty="0"/>
          </a:p>
          <a:p>
            <a:r>
              <a:rPr lang="en-US" altLang="zh-CN" dirty="0"/>
              <a:t>WHILE</a:t>
            </a:r>
            <a:r>
              <a:rPr lang="zh-CN" altLang="en-US" dirty="0" smtClean="0"/>
              <a:t>、</a:t>
            </a:r>
            <a:r>
              <a:rPr lang="en-US" altLang="zh-CN" dirty="0" smtClean="0"/>
              <a:t>LEAVE</a:t>
            </a:r>
            <a:endParaRPr lang="en-US" altLang="zh-CN" dirty="0"/>
          </a:p>
          <a:p>
            <a:r>
              <a:rPr lang="en-US" altLang="zh-CN" dirty="0"/>
              <a:t>RETURN</a:t>
            </a:r>
            <a:endParaRPr lang="en-US" altLang="zh-CN" dirty="0"/>
          </a:p>
          <a:p>
            <a:r>
              <a:rPr lang="en-US" altLang="zh-CN" dirty="0"/>
              <a:t>PRINT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注释</a:t>
            </a:r>
            <a:endParaRPr lang="zh-CN" altLang="en-US" dirty="0"/>
          </a:p>
        </p:txBody>
      </p:sp>
      <p:sp>
        <p:nvSpPr>
          <p:cNvPr id="3" name="内容占位符 2"/>
          <p:cNvSpPr>
            <a:spLocks noGrp="1"/>
          </p:cNvSpPr>
          <p:nvPr>
            <p:ph idx="1"/>
          </p:nvPr>
        </p:nvSpPr>
        <p:spPr/>
        <p:txBody>
          <a:bodyPr/>
          <a:lstStyle/>
          <a:p>
            <a:r>
              <a:rPr lang="zh-CN" altLang="en-US" dirty="0"/>
              <a:t>注释是程序代码中不执行的文本字符，它有两个作用：</a:t>
            </a:r>
            <a:endParaRPr lang="zh-CN" altLang="en-US" dirty="0"/>
          </a:p>
          <a:p>
            <a:r>
              <a:rPr lang="zh-CN" altLang="en-US" dirty="0"/>
              <a:t>说明代码的含义，增强代码的可读性。</a:t>
            </a:r>
            <a:endParaRPr lang="zh-CN" altLang="en-US" dirty="0"/>
          </a:p>
          <a:p>
            <a:r>
              <a:rPr lang="zh-CN" altLang="en-US" dirty="0"/>
              <a:t>暂时禁用某些正在进行调试</a:t>
            </a:r>
            <a:r>
              <a:rPr lang="zh-CN" altLang="en-US" dirty="0" smtClean="0"/>
              <a:t>的</a:t>
            </a:r>
            <a:r>
              <a:rPr lang="en-US" altLang="zh-CN" dirty="0" smtClean="0"/>
              <a:t>SQL</a:t>
            </a:r>
            <a:r>
              <a:rPr lang="zh-CN" altLang="en-US" dirty="0"/>
              <a:t>语句，便于代码的调试。</a:t>
            </a:r>
            <a:endParaRPr lang="zh-CN" altLang="en-US" dirty="0"/>
          </a:p>
          <a:p>
            <a:r>
              <a:rPr lang="zh-CN" altLang="en-US" dirty="0"/>
              <a:t>有两种注释</a:t>
            </a:r>
            <a:endParaRPr lang="zh-CN" altLang="en-US" dirty="0"/>
          </a:p>
          <a:p>
            <a:r>
              <a:rPr lang="en-US" altLang="zh-CN" dirty="0"/>
              <a:t>--</a:t>
            </a:r>
            <a:r>
              <a:rPr lang="zh-CN" altLang="en-US" dirty="0"/>
              <a:t>（两个减号）：单行</a:t>
            </a:r>
            <a:r>
              <a:rPr lang="zh-CN" altLang="en-US" dirty="0" smtClean="0"/>
              <a:t>注释</a:t>
            </a:r>
            <a:endParaRPr lang="en-US" altLang="zh-CN" dirty="0" smtClean="0"/>
          </a:p>
          <a:p>
            <a:r>
              <a:rPr lang="en-US" altLang="zh-CN" dirty="0" smtClean="0"/>
              <a:t># </a:t>
            </a:r>
            <a:r>
              <a:rPr lang="zh-CN" altLang="en-US" dirty="0" smtClean="0"/>
              <a:t>单行注释（</a:t>
            </a:r>
            <a:r>
              <a:rPr lang="en-US" altLang="zh-CN" dirty="0" err="1"/>
              <a:t>linux</a:t>
            </a:r>
            <a:r>
              <a:rPr lang="zh-CN" altLang="en-US" dirty="0" smtClean="0"/>
              <a:t>注释）</a:t>
            </a:r>
            <a:endParaRPr lang="en-US" altLang="zh-CN" dirty="0" smtClean="0"/>
          </a:p>
          <a:p>
            <a:r>
              <a:rPr lang="en-US" altLang="zh-CN" dirty="0" smtClean="0"/>
              <a:t>/*…*/  </a:t>
            </a:r>
            <a:r>
              <a:rPr lang="zh-CN" altLang="en-US" dirty="0"/>
              <a:t>：多行注释</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BEGIN…END</a:t>
            </a:r>
            <a:endParaRPr lang="zh-CN" altLang="en-US" dirty="0"/>
          </a:p>
        </p:txBody>
      </p:sp>
      <p:sp>
        <p:nvSpPr>
          <p:cNvPr id="3" name="内容占位符 2"/>
          <p:cNvSpPr>
            <a:spLocks noGrp="1"/>
          </p:cNvSpPr>
          <p:nvPr>
            <p:ph idx="1"/>
          </p:nvPr>
        </p:nvSpPr>
        <p:spPr/>
        <p:txBody>
          <a:bodyPr/>
          <a:lstStyle/>
          <a:p>
            <a:r>
              <a:rPr lang="zh-CN" altLang="en-US" dirty="0"/>
              <a:t>可以使用</a:t>
            </a:r>
            <a:r>
              <a:rPr lang="en-US" altLang="zh-CN" dirty="0"/>
              <a:t>BEGIN …END</a:t>
            </a:r>
            <a:r>
              <a:rPr lang="zh-CN" altLang="en-US" dirty="0"/>
              <a:t>将多条</a:t>
            </a:r>
            <a:r>
              <a:rPr lang="en-US" altLang="zh-CN" dirty="0"/>
              <a:t>SQL</a:t>
            </a:r>
            <a:r>
              <a:rPr lang="zh-CN" altLang="en-US" dirty="0"/>
              <a:t>语句封装起来，构成一个单独的执行单元。</a:t>
            </a:r>
            <a:endParaRPr lang="zh-CN" altLang="en-US" dirty="0"/>
          </a:p>
          <a:p>
            <a:r>
              <a:rPr lang="zh-CN" altLang="en-US" dirty="0"/>
              <a:t>格式：</a:t>
            </a:r>
            <a:endParaRPr lang="zh-CN" altLang="en-US" dirty="0"/>
          </a:p>
          <a:p>
            <a:r>
              <a:rPr lang="en-US" altLang="zh-CN" dirty="0"/>
              <a:t>BEGIN</a:t>
            </a:r>
            <a:endParaRPr lang="en-US" altLang="zh-CN" dirty="0"/>
          </a:p>
          <a:p>
            <a:r>
              <a:rPr lang="en-US" altLang="zh-CN" dirty="0"/>
              <a:t>{   </a:t>
            </a:r>
            <a:r>
              <a:rPr lang="en-US" altLang="zh-CN" dirty="0" err="1"/>
              <a:t>sql_statement</a:t>
            </a:r>
            <a:r>
              <a:rPr lang="en-US" altLang="zh-CN" dirty="0"/>
              <a:t>  </a:t>
            </a:r>
            <a:endParaRPr lang="en-US" altLang="zh-CN" dirty="0"/>
          </a:p>
          <a:p>
            <a:r>
              <a:rPr lang="en-US" altLang="zh-CN" dirty="0"/>
              <a:t>  |  </a:t>
            </a:r>
            <a:r>
              <a:rPr lang="en-US" altLang="zh-CN" dirty="0" err="1"/>
              <a:t>statement_block</a:t>
            </a:r>
            <a:r>
              <a:rPr lang="en-US" altLang="zh-CN" dirty="0"/>
              <a:t> } </a:t>
            </a:r>
            <a:endParaRPr lang="en-US" altLang="zh-CN" dirty="0"/>
          </a:p>
          <a:p>
            <a:r>
              <a:rPr lang="en-US" altLang="zh-CN" dirty="0"/>
              <a:t>END</a:t>
            </a:r>
            <a:endParaRPr lang="en-US" altLang="zh-CN" dirty="0"/>
          </a:p>
          <a:p>
            <a:r>
              <a:rPr lang="en-US" altLang="zh-CN" dirty="0"/>
              <a:t>BEGIN …END</a:t>
            </a:r>
            <a:r>
              <a:rPr lang="zh-CN" altLang="en-US" dirty="0"/>
              <a:t>一般与</a:t>
            </a:r>
            <a:r>
              <a:rPr lang="en-US" altLang="zh-CN" dirty="0"/>
              <a:t>IF…ELSE</a:t>
            </a:r>
            <a:r>
              <a:rPr lang="zh-CN" altLang="en-US" dirty="0"/>
              <a:t>、</a:t>
            </a:r>
            <a:r>
              <a:rPr lang="en-US" altLang="zh-CN" dirty="0"/>
              <a:t>WHILE</a:t>
            </a:r>
            <a:r>
              <a:rPr lang="zh-CN" altLang="en-US" dirty="0"/>
              <a:t>等联合使用，以实现复杂的应用逻辑。</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IF…ELSE</a:t>
            </a:r>
            <a:endParaRPr lang="zh-CN" altLang="en-US" dirty="0"/>
          </a:p>
        </p:txBody>
      </p:sp>
      <p:sp>
        <p:nvSpPr>
          <p:cNvPr id="3" name="内容占位符 2"/>
          <p:cNvSpPr>
            <a:spLocks noGrp="1"/>
          </p:cNvSpPr>
          <p:nvPr>
            <p:ph idx="1"/>
          </p:nvPr>
        </p:nvSpPr>
        <p:spPr/>
        <p:txBody>
          <a:bodyPr/>
          <a:lstStyle/>
          <a:p>
            <a:r>
              <a:rPr lang="zh-CN" altLang="en-US" dirty="0"/>
              <a:t>格式</a:t>
            </a:r>
            <a:r>
              <a:rPr lang="zh-CN" altLang="en-US" dirty="0" smtClean="0"/>
              <a:t>：</a:t>
            </a:r>
            <a:endParaRPr lang="en-US" altLang="zh-CN" dirty="0" smtClean="0"/>
          </a:p>
          <a:p>
            <a:r>
              <a:rPr lang="en-US" altLang="zh-CN" dirty="0" smtClean="0">
                <a:solidFill>
                  <a:srgbClr val="FF0000"/>
                </a:solidFill>
              </a:rPr>
              <a:t>IF</a:t>
            </a:r>
            <a:r>
              <a:rPr lang="en-US" altLang="zh-CN" dirty="0" smtClean="0"/>
              <a:t> </a:t>
            </a:r>
            <a:r>
              <a:rPr lang="en-US" altLang="zh-CN" dirty="0" err="1"/>
              <a:t>expr_condition</a:t>
            </a:r>
            <a:r>
              <a:rPr lang="en-US" altLang="zh-CN" dirty="0"/>
              <a:t> </a:t>
            </a:r>
            <a:r>
              <a:rPr lang="en-US" altLang="zh-CN" dirty="0">
                <a:solidFill>
                  <a:srgbClr val="FF0000"/>
                </a:solidFill>
              </a:rPr>
              <a:t>THEN</a:t>
            </a:r>
            <a:r>
              <a:rPr lang="en-US" altLang="zh-CN" dirty="0"/>
              <a:t> </a:t>
            </a:r>
            <a:r>
              <a:rPr lang="en-US" altLang="zh-CN" dirty="0" err="1"/>
              <a:t>statement_list</a:t>
            </a:r>
            <a:r>
              <a:rPr lang="en-US" altLang="zh-CN" dirty="0"/>
              <a:t> </a:t>
            </a:r>
            <a:br>
              <a:rPr lang="en-US" altLang="zh-CN" dirty="0"/>
            </a:br>
            <a:r>
              <a:rPr lang="en-US" altLang="zh-CN" dirty="0"/>
              <a:t>[</a:t>
            </a:r>
            <a:r>
              <a:rPr lang="en-US" altLang="zh-CN" dirty="0">
                <a:solidFill>
                  <a:srgbClr val="FF0000"/>
                </a:solidFill>
              </a:rPr>
              <a:t>ELSEIF</a:t>
            </a:r>
            <a:r>
              <a:rPr lang="en-US" altLang="zh-CN" dirty="0"/>
              <a:t> </a:t>
            </a:r>
            <a:r>
              <a:rPr lang="en-US" altLang="zh-CN" dirty="0" err="1"/>
              <a:t>expr_condition</a:t>
            </a:r>
            <a:r>
              <a:rPr lang="en-US" altLang="zh-CN" dirty="0"/>
              <a:t> </a:t>
            </a:r>
            <a:r>
              <a:rPr lang="en-US" altLang="zh-CN" dirty="0">
                <a:solidFill>
                  <a:srgbClr val="FF0000"/>
                </a:solidFill>
              </a:rPr>
              <a:t>THEN</a:t>
            </a:r>
            <a:r>
              <a:rPr lang="en-US" altLang="zh-CN" dirty="0"/>
              <a:t> </a:t>
            </a:r>
            <a:r>
              <a:rPr lang="en-US" altLang="zh-CN" dirty="0" err="1"/>
              <a:t>statement_list</a:t>
            </a:r>
            <a:r>
              <a:rPr lang="en-US" altLang="zh-CN" dirty="0"/>
              <a:t>] </a:t>
            </a:r>
            <a:br>
              <a:rPr lang="en-US" altLang="zh-CN" dirty="0"/>
            </a:br>
            <a:r>
              <a:rPr lang="en-US" altLang="zh-CN" dirty="0"/>
              <a:t>[</a:t>
            </a:r>
            <a:r>
              <a:rPr lang="en-US" altLang="zh-CN" dirty="0">
                <a:solidFill>
                  <a:srgbClr val="FF0000"/>
                </a:solidFill>
              </a:rPr>
              <a:t>ELSE</a:t>
            </a:r>
            <a:r>
              <a:rPr lang="en-US" altLang="zh-CN" dirty="0"/>
              <a:t> </a:t>
            </a:r>
            <a:r>
              <a:rPr lang="en-US" altLang="zh-CN" dirty="0" err="1"/>
              <a:t>statement_list</a:t>
            </a:r>
            <a:r>
              <a:rPr lang="en-US" altLang="zh-CN" dirty="0"/>
              <a:t>] </a:t>
            </a:r>
            <a:br>
              <a:rPr lang="en-US" altLang="zh-CN" dirty="0"/>
            </a:br>
            <a:r>
              <a:rPr lang="en-US" altLang="zh-CN" dirty="0">
                <a:solidFill>
                  <a:srgbClr val="FF0000"/>
                </a:solidFill>
              </a:rPr>
              <a:t>END IF</a:t>
            </a:r>
            <a:r>
              <a:rPr lang="en-US" altLang="zh-CN" dirty="0"/>
              <a:t> </a:t>
            </a:r>
            <a:endParaRPr lang="en-US" altLang="zh-CN" dirty="0" smtClean="0"/>
          </a:p>
          <a:p>
            <a:r>
              <a:rPr lang="zh-CN" altLang="en-US" dirty="0" smtClean="0"/>
              <a:t>功能</a:t>
            </a:r>
            <a:r>
              <a:rPr lang="zh-CN" altLang="en-US" dirty="0"/>
              <a:t>：若</a:t>
            </a:r>
            <a:r>
              <a:rPr lang="en-US" altLang="zh-CN" dirty="0"/>
              <a:t>IF</a:t>
            </a:r>
            <a:r>
              <a:rPr lang="zh-CN" altLang="en-US" dirty="0"/>
              <a:t>后条件成立，就执行其后</a:t>
            </a:r>
            <a:r>
              <a:rPr lang="zh-CN" altLang="en-US" dirty="0" smtClean="0"/>
              <a:t>的</a:t>
            </a:r>
            <a:r>
              <a:rPr lang="en-US" altLang="zh-CN" dirty="0" smtClean="0"/>
              <a:t>SQL</a:t>
            </a:r>
            <a:r>
              <a:rPr lang="zh-CN" altLang="en-US" dirty="0"/>
              <a:t>语句，否则，若有</a:t>
            </a:r>
            <a:r>
              <a:rPr lang="en-US" altLang="zh-CN" dirty="0"/>
              <a:t>ELSE</a:t>
            </a:r>
            <a:r>
              <a:rPr lang="zh-CN" altLang="en-US" dirty="0"/>
              <a:t>语句，就执行</a:t>
            </a:r>
            <a:r>
              <a:rPr lang="en-US" altLang="zh-CN" dirty="0"/>
              <a:t>ELSE</a:t>
            </a:r>
            <a:r>
              <a:rPr lang="zh-CN" altLang="en-US" dirty="0"/>
              <a:t>后</a:t>
            </a:r>
            <a:r>
              <a:rPr lang="zh-CN" altLang="en-US" dirty="0" smtClean="0"/>
              <a:t>的</a:t>
            </a:r>
            <a:r>
              <a:rPr lang="en-US" altLang="zh-CN" dirty="0" smtClean="0"/>
              <a:t>SQL</a:t>
            </a:r>
            <a:r>
              <a:rPr lang="zh-CN" altLang="en-US" dirty="0"/>
              <a:t>语句，若无</a:t>
            </a:r>
            <a:r>
              <a:rPr lang="en-US" altLang="zh-CN" dirty="0"/>
              <a:t>ELSE</a:t>
            </a:r>
            <a:r>
              <a:rPr lang="zh-CN" altLang="en-US" dirty="0"/>
              <a:t>语句，就执行</a:t>
            </a:r>
            <a:r>
              <a:rPr lang="en-US" altLang="zh-CN" dirty="0"/>
              <a:t>IF</a:t>
            </a:r>
            <a:r>
              <a:rPr lang="zh-CN" altLang="en-US" dirty="0"/>
              <a:t>后的</a:t>
            </a:r>
            <a:r>
              <a:rPr lang="zh-CN" altLang="en-US" dirty="0" smtClean="0"/>
              <a:t>其他</a:t>
            </a:r>
            <a:r>
              <a:rPr lang="en-US" altLang="zh-CN" dirty="0" smtClean="0"/>
              <a:t>SQL</a:t>
            </a:r>
            <a:r>
              <a:rPr lang="zh-CN" altLang="en-US" dirty="0"/>
              <a:t>语句。</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t>
            </a:r>
            <a:r>
              <a:rPr lang="zh-CN" altLang="en-US" dirty="0"/>
              <a:t>例</a:t>
            </a:r>
            <a:r>
              <a:rPr lang="en-US" altLang="zh-CN" dirty="0"/>
              <a:t>9】</a:t>
            </a:r>
            <a:endParaRPr lang="en-US" altLang="zh-CN" dirty="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结果</a:t>
            </a:r>
            <a:r>
              <a:rPr lang="zh-CN" altLang="en-US"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1373768" y="1985870"/>
            <a:ext cx="4086225" cy="942975"/>
          </a:xfrm>
          <a:prstGeom prst="rect">
            <a:avLst/>
          </a:prstGeom>
        </p:spPr>
      </p:pic>
      <p:pic>
        <p:nvPicPr>
          <p:cNvPr id="7" name="图片 6"/>
          <p:cNvPicPr>
            <a:picLocks noChangeAspect="1"/>
          </p:cNvPicPr>
          <p:nvPr/>
        </p:nvPicPr>
        <p:blipFill>
          <a:blip r:embed="rId2"/>
          <a:stretch>
            <a:fillRect/>
          </a:stretch>
        </p:blipFill>
        <p:spPr>
          <a:xfrm>
            <a:off x="2316545" y="4700915"/>
            <a:ext cx="2525697" cy="94314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156117"/>
            <a:ext cx="10058400" cy="6016083"/>
          </a:xfrm>
        </p:spPr>
        <p:txBody>
          <a:bodyPr>
            <a:normAutofit/>
          </a:bodyPr>
          <a:lstStyle/>
          <a:p>
            <a:r>
              <a:rPr lang="en-US" altLang="zh-CN" dirty="0" smtClean="0"/>
              <a:t>【</a:t>
            </a:r>
            <a:r>
              <a:rPr lang="zh-CN" altLang="en-US" dirty="0"/>
              <a:t>例</a:t>
            </a:r>
            <a:r>
              <a:rPr lang="en-US" altLang="zh-CN" dirty="0"/>
              <a:t>10】</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575730" y="1051692"/>
            <a:ext cx="6029325" cy="17907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345688"/>
            <a:ext cx="10058400" cy="5826512"/>
          </a:xfrm>
        </p:spPr>
        <p:txBody>
          <a:bodyPr/>
          <a:lstStyle/>
          <a:p>
            <a:r>
              <a:rPr lang="en-US" altLang="zh-CN" dirty="0"/>
              <a:t>【</a:t>
            </a:r>
            <a:r>
              <a:rPr lang="zh-CN" altLang="en-US" dirty="0"/>
              <a:t>例</a:t>
            </a:r>
            <a:r>
              <a:rPr lang="en-US" altLang="zh-CN" dirty="0"/>
              <a:t>11】</a:t>
            </a:r>
            <a:r>
              <a:rPr lang="zh-CN" altLang="en-US" dirty="0"/>
              <a:t>将</a:t>
            </a:r>
            <a:r>
              <a:rPr lang="en-US" altLang="zh-CN" dirty="0"/>
              <a:t>SC</a:t>
            </a:r>
            <a:r>
              <a:rPr lang="zh-CN" altLang="en-US" dirty="0"/>
              <a:t>表中的百分制成绩换算为五级记分制。</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AutoShape 6"/>
          <p:cNvSpPr>
            <a:spLocks noChangeArrowheads="1"/>
          </p:cNvSpPr>
          <p:nvPr/>
        </p:nvSpPr>
        <p:spPr bwMode="auto">
          <a:xfrm>
            <a:off x="4676465" y="3041805"/>
            <a:ext cx="792163" cy="504825"/>
          </a:xfrm>
          <a:prstGeom prst="rightArrow">
            <a:avLst>
              <a:gd name="adj1" fmla="val 50000"/>
              <a:gd name="adj2" fmla="val 39230"/>
            </a:avLst>
          </a:prstGeom>
          <a:solidFill>
            <a:srgbClr val="009900"/>
          </a:solidFill>
          <a:ln>
            <a:noFill/>
          </a:ln>
          <a:effectLst/>
          <a:extLs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宋体" panose="02010600030101010101" pitchFamily="2" charset="-122"/>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宋体" panose="02010600030101010101" pitchFamily="2" charset="-122"/>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宋体" panose="02010600030101010101" pitchFamily="2" charset="-122"/>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latin typeface="Times New Roman" panose="02020603050405020304" pitchFamily="18" charset="0"/>
            </a:endParaRPr>
          </a:p>
        </p:txBody>
      </p:sp>
      <p:pic>
        <p:nvPicPr>
          <p:cNvPr id="6"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64940" y="954243"/>
            <a:ext cx="3157538"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015" y="954243"/>
            <a:ext cx="38100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918117" y="5248870"/>
            <a:ext cx="6096000" cy="1384995"/>
          </a:xfrm>
          <a:prstGeom prst="rect">
            <a:avLst/>
          </a:prstGeom>
        </p:spPr>
        <p:txBody>
          <a:bodyPr>
            <a:spAutoFit/>
          </a:bodyPr>
          <a:lstStyle/>
          <a:p>
            <a:pPr marL="342900" indent="-342900" defTabSz="457200">
              <a:spcBef>
                <a:spcPct val="0"/>
              </a:spcBef>
              <a:buClr>
                <a:schemeClr val="bg2">
                  <a:lumMod val="40000"/>
                  <a:lumOff val="60000"/>
                </a:schemeClr>
              </a:buClr>
              <a:buFont typeface="Wingdings 3" panose="05040102010807070707" pitchFamily="18" charset="2"/>
              <a:buChar char=""/>
              <a:defRPr/>
            </a:pPr>
            <a:r>
              <a:rPr lang="en-US" altLang="zh-CN" sz="2800" dirty="0">
                <a:latin typeface="微软雅黑 Light" panose="020B0502040204020203" pitchFamily="34" charset="-122"/>
                <a:ea typeface="微软雅黑 Light" panose="020B0502040204020203" pitchFamily="34" charset="-122"/>
              </a:rPr>
              <a:t>SELECT  …  FROM   …  WHERE </a:t>
            </a:r>
            <a:endParaRPr lang="en-US" altLang="zh-CN" sz="2800" dirty="0">
              <a:latin typeface="微软雅黑 Light" panose="020B0502040204020203" pitchFamily="34" charset="-122"/>
              <a:ea typeface="微软雅黑 Light" panose="020B0502040204020203" pitchFamily="34" charset="-122"/>
            </a:endParaRPr>
          </a:p>
          <a:p>
            <a:pPr marL="342900" indent="-342900" defTabSz="457200">
              <a:spcBef>
                <a:spcPct val="0"/>
              </a:spcBef>
              <a:buClr>
                <a:schemeClr val="bg2">
                  <a:lumMod val="40000"/>
                  <a:lumOff val="60000"/>
                </a:schemeClr>
              </a:buClr>
              <a:buFont typeface="Wingdings 3" panose="05040102010807070707" pitchFamily="18" charset="2"/>
              <a:buChar char=""/>
              <a:defRPr/>
            </a:pPr>
            <a:r>
              <a:rPr lang="en-US" altLang="zh-CN" sz="2800" dirty="0">
                <a:latin typeface="微软雅黑 Light" panose="020B0502040204020203" pitchFamily="34" charset="-122"/>
                <a:ea typeface="微软雅黑 Light" panose="020B0502040204020203" pitchFamily="34" charset="-122"/>
              </a:rPr>
              <a:t>UNION</a:t>
            </a:r>
            <a:endParaRPr lang="en-US" altLang="zh-CN" sz="2800" dirty="0">
              <a:latin typeface="微软雅黑 Light" panose="020B0502040204020203" pitchFamily="34" charset="-122"/>
              <a:ea typeface="微软雅黑 Light" panose="020B0502040204020203" pitchFamily="34" charset="-122"/>
            </a:endParaRPr>
          </a:p>
          <a:p>
            <a:pPr marL="342900" indent="-342900" defTabSz="457200">
              <a:spcBef>
                <a:spcPct val="0"/>
              </a:spcBef>
              <a:buClr>
                <a:schemeClr val="bg2">
                  <a:lumMod val="40000"/>
                  <a:lumOff val="60000"/>
                </a:schemeClr>
              </a:buClr>
              <a:buFont typeface="Wingdings 3" panose="05040102010807070707" pitchFamily="18" charset="2"/>
              <a:buChar char=""/>
              <a:defRPr/>
            </a:pPr>
            <a:r>
              <a:rPr lang="en-US" altLang="zh-CN" sz="2800" dirty="0">
                <a:latin typeface="微软雅黑 Light" panose="020B0502040204020203" pitchFamily="34" charset="-122"/>
                <a:ea typeface="微软雅黑 Light" panose="020B0502040204020203" pitchFamily="34" charset="-122"/>
              </a:rPr>
              <a:t>SELECT  …  FROM   …  WHERE </a:t>
            </a:r>
            <a:endParaRPr lang="en-US" altLang="zh-CN" sz="28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panose="02010800040101010101" pitchFamily="2" charset="-122"/>
              </a:rPr>
              <a:t>内容提要</a:t>
            </a:r>
            <a:r>
              <a:rPr lang="zh-CN" altLang="en-US" dirty="0"/>
              <a:t> </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变量</a:t>
            </a:r>
            <a:endParaRPr lang="zh-CN" altLang="en-US" dirty="0">
              <a:solidFill>
                <a:srgbClr val="FF0000"/>
              </a:solidFill>
            </a:endParaRPr>
          </a:p>
          <a:p>
            <a:r>
              <a:rPr lang="zh-CN" altLang="en-US" dirty="0"/>
              <a:t>常量</a:t>
            </a:r>
            <a:endParaRPr lang="zh-CN" altLang="en-US" dirty="0"/>
          </a:p>
          <a:p>
            <a:r>
              <a:rPr lang="zh-CN" altLang="en-US" dirty="0" smtClean="0"/>
              <a:t>过程控制</a:t>
            </a:r>
            <a:endParaRPr lang="en-US" altLang="zh-CN" dirty="0"/>
          </a:p>
          <a:p>
            <a:r>
              <a:rPr lang="zh-CN" altLang="en-US" dirty="0"/>
              <a:t>存储过程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采用</a:t>
            </a:r>
            <a:r>
              <a:rPr lang="en-US" altLang="zh-CN" b="1" dirty="0"/>
              <a:t>UNION</a:t>
            </a:r>
            <a:r>
              <a:rPr lang="zh-CN" altLang="en-US" b="1" dirty="0"/>
              <a:t>结构</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1167962" y="1193074"/>
            <a:ext cx="7696200" cy="202882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CASE</a:t>
            </a:r>
            <a:endParaRPr lang="zh-CN" altLang="en-US" dirty="0"/>
          </a:p>
        </p:txBody>
      </p:sp>
      <p:sp>
        <p:nvSpPr>
          <p:cNvPr id="3" name="内容占位符 2"/>
          <p:cNvSpPr>
            <a:spLocks noGrp="1"/>
          </p:cNvSpPr>
          <p:nvPr>
            <p:ph idx="1"/>
          </p:nvPr>
        </p:nvSpPr>
        <p:spPr/>
        <p:txBody>
          <a:bodyPr>
            <a:normAutofit/>
          </a:bodyPr>
          <a:lstStyle/>
          <a:p>
            <a:r>
              <a:rPr lang="en-US" altLang="zh-CN" dirty="0"/>
              <a:t>CASE</a:t>
            </a:r>
            <a:r>
              <a:rPr lang="zh-CN" altLang="en-US" dirty="0"/>
              <a:t>用于多分支选择，它比</a:t>
            </a:r>
            <a:r>
              <a:rPr lang="en-US" altLang="zh-CN" dirty="0"/>
              <a:t>IF</a:t>
            </a:r>
            <a:r>
              <a:rPr lang="zh-CN" altLang="en-US" dirty="0"/>
              <a:t>语句的嵌套结构更精炼，可读性更好。</a:t>
            </a:r>
            <a:endParaRPr lang="zh-CN" altLang="en-US" dirty="0"/>
          </a:p>
          <a:p>
            <a:r>
              <a:rPr lang="zh-CN" altLang="en-US" dirty="0"/>
              <a:t>格式</a:t>
            </a:r>
            <a:r>
              <a:rPr lang="en-US" altLang="zh-CN" dirty="0"/>
              <a:t>1</a:t>
            </a:r>
            <a:r>
              <a:rPr lang="zh-CN" altLang="en-US" dirty="0" smtClean="0"/>
              <a:t>：</a:t>
            </a:r>
            <a:endParaRPr lang="en-US" altLang="zh-CN" dirty="0" smtClean="0"/>
          </a:p>
          <a:p>
            <a:r>
              <a:rPr lang="en-US" altLang="zh-CN" dirty="0">
                <a:solidFill>
                  <a:srgbClr val="FF0000"/>
                </a:solidFill>
              </a:rPr>
              <a:t>CASE</a:t>
            </a:r>
            <a:r>
              <a:rPr lang="en-US" altLang="zh-CN" dirty="0"/>
              <a:t> </a:t>
            </a:r>
            <a:br>
              <a:rPr lang="en-US" altLang="zh-CN" dirty="0"/>
            </a:br>
            <a:r>
              <a:rPr lang="en-US" altLang="zh-CN" dirty="0">
                <a:solidFill>
                  <a:srgbClr val="FF0000"/>
                </a:solidFill>
              </a:rPr>
              <a:t>WHEN</a:t>
            </a:r>
            <a:r>
              <a:rPr lang="en-US" altLang="zh-CN" dirty="0"/>
              <a:t> </a:t>
            </a:r>
            <a:r>
              <a:rPr lang="en-US" altLang="zh-CN" dirty="0" err="1"/>
              <a:t>expr_condition</a:t>
            </a:r>
            <a:r>
              <a:rPr lang="en-US" altLang="zh-CN" dirty="0"/>
              <a:t> </a:t>
            </a:r>
            <a:r>
              <a:rPr lang="en-US" altLang="zh-CN" dirty="0">
                <a:solidFill>
                  <a:srgbClr val="FF0000"/>
                </a:solidFill>
              </a:rPr>
              <a:t>THEN</a:t>
            </a:r>
            <a:r>
              <a:rPr lang="en-US" altLang="zh-CN" dirty="0"/>
              <a:t> </a:t>
            </a:r>
            <a:r>
              <a:rPr lang="en-US" altLang="zh-CN" dirty="0" err="1"/>
              <a:t>statement_list</a:t>
            </a:r>
            <a:r>
              <a:rPr lang="en-US" altLang="zh-CN" dirty="0"/>
              <a:t> </a:t>
            </a:r>
            <a:br>
              <a:rPr lang="en-US" altLang="zh-CN" dirty="0"/>
            </a:br>
            <a:r>
              <a:rPr lang="en-US" altLang="zh-CN" dirty="0"/>
              <a:t>[</a:t>
            </a:r>
            <a:r>
              <a:rPr lang="en-US" altLang="zh-CN" dirty="0">
                <a:solidFill>
                  <a:srgbClr val="FF0000"/>
                </a:solidFill>
              </a:rPr>
              <a:t>WHEN</a:t>
            </a:r>
            <a:r>
              <a:rPr lang="en-US" altLang="zh-CN" dirty="0"/>
              <a:t> </a:t>
            </a:r>
            <a:r>
              <a:rPr lang="en-US" altLang="zh-CN" dirty="0" err="1"/>
              <a:t>expr_condition</a:t>
            </a:r>
            <a:r>
              <a:rPr lang="en-US" altLang="zh-CN" dirty="0"/>
              <a:t> </a:t>
            </a:r>
            <a:r>
              <a:rPr lang="en-US" altLang="zh-CN" dirty="0">
                <a:solidFill>
                  <a:srgbClr val="FF0000"/>
                </a:solidFill>
              </a:rPr>
              <a:t>THEN</a:t>
            </a:r>
            <a:r>
              <a:rPr lang="en-US" altLang="zh-CN" dirty="0"/>
              <a:t> </a:t>
            </a:r>
            <a:r>
              <a:rPr lang="en-US" altLang="zh-CN" dirty="0" err="1"/>
              <a:t>statement_list</a:t>
            </a:r>
            <a:r>
              <a:rPr lang="en-US" altLang="zh-CN" dirty="0"/>
              <a:t>] </a:t>
            </a:r>
            <a:br>
              <a:rPr lang="en-US" altLang="zh-CN" dirty="0"/>
            </a:br>
            <a:r>
              <a:rPr lang="en-US" altLang="zh-CN" dirty="0"/>
              <a:t>[</a:t>
            </a:r>
            <a:r>
              <a:rPr lang="en-US" altLang="zh-CN" dirty="0">
                <a:solidFill>
                  <a:srgbClr val="FF0000"/>
                </a:solidFill>
              </a:rPr>
              <a:t>ELSE</a:t>
            </a:r>
            <a:r>
              <a:rPr lang="en-US" altLang="zh-CN" dirty="0"/>
              <a:t> </a:t>
            </a:r>
            <a:r>
              <a:rPr lang="en-US" altLang="zh-CN" dirty="0" err="1"/>
              <a:t>statement_list</a:t>
            </a:r>
            <a:r>
              <a:rPr lang="en-US" altLang="zh-CN" dirty="0"/>
              <a:t>] </a:t>
            </a:r>
            <a:br>
              <a:rPr lang="en-US" altLang="zh-CN" dirty="0"/>
            </a:br>
            <a:r>
              <a:rPr lang="en-US" altLang="zh-CN" dirty="0">
                <a:solidFill>
                  <a:srgbClr val="FF0000"/>
                </a:solidFill>
              </a:rPr>
              <a:t>END</a:t>
            </a:r>
            <a:r>
              <a:rPr lang="en-US" altLang="zh-CN" dirty="0"/>
              <a:t> </a:t>
            </a:r>
            <a:r>
              <a:rPr lang="en-US" altLang="zh-CN" dirty="0">
                <a:solidFill>
                  <a:srgbClr val="FF0000"/>
                </a:solidFill>
              </a:rPr>
              <a:t>CASE;</a:t>
            </a:r>
            <a:endParaRPr lang="en-US" altLang="zh-CN" dirty="0" smtClean="0">
              <a:solidFill>
                <a:srgbClr val="FF0000"/>
              </a:solidFill>
            </a:endParaRPr>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采用</a:t>
            </a:r>
            <a:r>
              <a:rPr lang="en-US" altLang="zh-CN" b="1" dirty="0"/>
              <a:t>CASE</a:t>
            </a:r>
            <a:r>
              <a:rPr lang="zh-CN" altLang="en-US" b="1" dirty="0"/>
              <a:t>结构</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1132653" y="1193073"/>
            <a:ext cx="5907467" cy="411990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6" name="Text Box 3"/>
          <p:cNvSpPr txBox="1">
            <a:spLocks noChangeArrowheads="1"/>
          </p:cNvSpPr>
          <p:nvPr/>
        </p:nvSpPr>
        <p:spPr bwMode="auto">
          <a:xfrm>
            <a:off x="6279493" y="1907159"/>
            <a:ext cx="2952750" cy="460375"/>
          </a:xfrm>
          <a:prstGeom prst="rect">
            <a:avLst/>
          </a:prstGeom>
          <a:solidFill>
            <a:srgbClr val="99FF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00FF"/>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宋体" panose="02010600030101010101" pitchFamily="2" charset="-122"/>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宋体" panose="02010600030101010101" pitchFamily="2" charset="-122"/>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宋体" panose="02010600030101010101" pitchFamily="2" charset="-122"/>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9pPr>
          </a:lstStyle>
          <a:p>
            <a:pPr eaLnBrk="1" hangingPunct="1">
              <a:spcBef>
                <a:spcPct val="50000"/>
              </a:spcBef>
              <a:buClrTx/>
              <a:buSzTx/>
              <a:buFontTx/>
              <a:buNone/>
            </a:pPr>
            <a:r>
              <a:rPr lang="zh-CN" altLang="en-US" sz="2400" b="1">
                <a:solidFill>
                  <a:srgbClr val="FF0000"/>
                </a:solidFill>
                <a:latin typeface="Times New Roman" panose="02020603050405020304" pitchFamily="18" charset="0"/>
                <a:ea typeface="华文新魏" panose="02010800040101010101" pitchFamily="2" charset="-122"/>
              </a:rPr>
              <a:t>可否调换条件顺序？</a:t>
            </a:r>
            <a:endParaRPr lang="zh-CN" altLang="en-US" sz="2400" b="1">
              <a:solidFill>
                <a:srgbClr val="FF0000"/>
              </a:solidFill>
              <a:latin typeface="Times New Roman" panose="02020603050405020304" pitchFamily="18" charset="0"/>
              <a:ea typeface="华文新魏" panose="02010800040101010101" pitchFamily="2" charset="-122"/>
            </a:endParaRPr>
          </a:p>
        </p:txBody>
      </p:sp>
      <p:pic>
        <p:nvPicPr>
          <p:cNvPr id="7" name="图片 6"/>
          <p:cNvPicPr>
            <a:picLocks noChangeAspect="1"/>
          </p:cNvPicPr>
          <p:nvPr/>
        </p:nvPicPr>
        <p:blipFill>
          <a:blip r:embed="rId1"/>
          <a:stretch>
            <a:fillRect/>
          </a:stretch>
        </p:blipFill>
        <p:spPr>
          <a:xfrm>
            <a:off x="1922900" y="75329"/>
            <a:ext cx="4105275" cy="6677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1798746" y="75329"/>
            <a:ext cx="3990975" cy="665797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a:t>
            </a:r>
            <a:r>
              <a:rPr lang="zh-CN" altLang="en-US" dirty="0"/>
              <a:t>例</a:t>
            </a:r>
            <a:r>
              <a:rPr lang="en-US" altLang="zh-CN" dirty="0"/>
              <a:t>12】</a:t>
            </a:r>
            <a:endParaRPr lang="en-US" altLang="zh-CN" dirty="0"/>
          </a:p>
          <a:p>
            <a:r>
              <a:rPr lang="en-US" altLang="zh-CN" dirty="0"/>
              <a:t>SELECT </a:t>
            </a:r>
            <a:r>
              <a:rPr lang="en-US" altLang="zh-CN" dirty="0" err="1"/>
              <a:t>Sno</a:t>
            </a:r>
            <a:r>
              <a:rPr lang="en-US" altLang="zh-CN" dirty="0"/>
              <a:t>, </a:t>
            </a:r>
            <a:r>
              <a:rPr lang="en-US" altLang="zh-CN" dirty="0" err="1"/>
              <a:t>Sname</a:t>
            </a:r>
            <a:r>
              <a:rPr lang="en-US" altLang="zh-CN" dirty="0"/>
              <a:t>, </a:t>
            </a:r>
            <a:endParaRPr lang="en-US" altLang="zh-CN" dirty="0"/>
          </a:p>
          <a:p>
            <a:r>
              <a:rPr lang="en-US" altLang="zh-CN" dirty="0"/>
              <a:t>CASE </a:t>
            </a:r>
            <a:endParaRPr lang="en-US" altLang="zh-CN" dirty="0"/>
          </a:p>
          <a:p>
            <a:r>
              <a:rPr lang="en-US" altLang="zh-CN" dirty="0"/>
              <a:t>   WHEN </a:t>
            </a:r>
            <a:r>
              <a:rPr lang="en-US" altLang="zh-CN" dirty="0" err="1"/>
              <a:t>Sname</a:t>
            </a:r>
            <a:r>
              <a:rPr lang="en-US" altLang="zh-CN" dirty="0"/>
              <a:t>='</a:t>
            </a:r>
            <a:r>
              <a:rPr lang="zh-CN" altLang="en-US" dirty="0"/>
              <a:t>王林</a:t>
            </a:r>
            <a:r>
              <a:rPr lang="en-US" altLang="zh-CN" dirty="0"/>
              <a:t>'  THEN  'Wang Lin'</a:t>
            </a:r>
            <a:endParaRPr lang="en-US" altLang="zh-CN" dirty="0"/>
          </a:p>
          <a:p>
            <a:r>
              <a:rPr lang="en-US" altLang="zh-CN" dirty="0"/>
              <a:t>   WHEN </a:t>
            </a:r>
            <a:r>
              <a:rPr lang="en-US" altLang="zh-CN" dirty="0" err="1"/>
              <a:t>Sname</a:t>
            </a:r>
            <a:r>
              <a:rPr lang="en-US" altLang="zh-CN" dirty="0"/>
              <a:t>='</a:t>
            </a:r>
            <a:r>
              <a:rPr lang="zh-CN" altLang="en-US" dirty="0"/>
              <a:t>张大民</a:t>
            </a:r>
            <a:r>
              <a:rPr lang="en-US" altLang="zh-CN" dirty="0"/>
              <a:t>'  THEN  'Zhang </a:t>
            </a:r>
            <a:r>
              <a:rPr lang="en-US" altLang="zh-CN" dirty="0" err="1"/>
              <a:t>Damin</a:t>
            </a:r>
            <a:r>
              <a:rPr lang="en-US" altLang="zh-CN" dirty="0"/>
              <a:t>'</a:t>
            </a:r>
            <a:endParaRPr lang="en-US" altLang="zh-CN" dirty="0"/>
          </a:p>
          <a:p>
            <a:r>
              <a:rPr lang="en-US" altLang="zh-CN" dirty="0"/>
              <a:t>   ELSE  'No English name'</a:t>
            </a:r>
            <a:endParaRPr lang="en-US" altLang="zh-CN" dirty="0"/>
          </a:p>
          <a:p>
            <a:r>
              <a:rPr lang="en-US" altLang="zh-CN" dirty="0"/>
              <a:t>END </a:t>
            </a:r>
            <a:r>
              <a:rPr lang="en-US" altLang="zh-CN" dirty="0" err="1"/>
              <a:t>English_Name</a:t>
            </a:r>
            <a:r>
              <a:rPr lang="en-US" altLang="zh-CN" dirty="0"/>
              <a:t>, </a:t>
            </a:r>
            <a:r>
              <a:rPr lang="en-US" altLang="zh-CN" dirty="0" err="1"/>
              <a:t>Ssex</a:t>
            </a:r>
            <a:r>
              <a:rPr lang="en-US" altLang="zh-CN" dirty="0"/>
              <a:t>, Sage</a:t>
            </a:r>
            <a:endParaRPr lang="en-US" altLang="zh-CN" dirty="0"/>
          </a:p>
          <a:p>
            <a:r>
              <a:rPr lang="en-US" altLang="zh-CN" dirty="0"/>
              <a:t>FROM  </a:t>
            </a:r>
            <a:r>
              <a:rPr lang="en-US" altLang="zh-CN" dirty="0" smtClean="0"/>
              <a:t>Student</a:t>
            </a:r>
            <a:endParaRPr lang="en-US" altLang="zh-CN" dirty="0" smtClean="0"/>
          </a:p>
          <a:p>
            <a:r>
              <a:rPr lang="zh-CN" altLang="en-US" dirty="0" smtClean="0"/>
              <a:t>结果</a:t>
            </a:r>
            <a:r>
              <a:rPr lang="zh-CN" altLang="en-US"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6322235" y="1899327"/>
            <a:ext cx="4806013" cy="38787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t>
            </a:r>
            <a:r>
              <a:rPr lang="zh-CN" altLang="en-US" dirty="0"/>
              <a:t>例</a:t>
            </a:r>
            <a:r>
              <a:rPr lang="en-US" altLang="zh-CN" dirty="0"/>
              <a:t>13】</a:t>
            </a:r>
            <a:r>
              <a:rPr lang="zh-CN" altLang="en-US" dirty="0"/>
              <a:t>将</a:t>
            </a:r>
            <a:r>
              <a:rPr lang="en-US" altLang="zh-CN" dirty="0"/>
              <a:t>CASE</a:t>
            </a:r>
            <a:r>
              <a:rPr lang="zh-CN" altLang="en-US" dirty="0"/>
              <a:t>表达式用于</a:t>
            </a:r>
            <a:r>
              <a:rPr lang="en-US" altLang="zh-CN" dirty="0"/>
              <a:t>update</a:t>
            </a:r>
            <a:r>
              <a:rPr lang="zh-CN" altLang="en-US" dirty="0"/>
              <a:t>语句</a:t>
            </a:r>
            <a:endParaRPr lang="zh-CN" altLang="en-US" dirty="0"/>
          </a:p>
          <a:p>
            <a:r>
              <a:rPr lang="en-US" altLang="zh-CN" dirty="0"/>
              <a:t>UPDATE  Student </a:t>
            </a:r>
            <a:endParaRPr lang="en-US" altLang="zh-CN" dirty="0"/>
          </a:p>
          <a:p>
            <a:r>
              <a:rPr lang="en-US" altLang="zh-CN" dirty="0"/>
              <a:t>SET  </a:t>
            </a:r>
            <a:r>
              <a:rPr lang="en-US" altLang="zh-CN" dirty="0" err="1"/>
              <a:t>Sname</a:t>
            </a:r>
            <a:r>
              <a:rPr lang="en-US" altLang="zh-CN" dirty="0"/>
              <a:t>=</a:t>
            </a:r>
            <a:endParaRPr lang="en-US" altLang="zh-CN" dirty="0"/>
          </a:p>
          <a:p>
            <a:r>
              <a:rPr lang="en-US" altLang="zh-CN" dirty="0"/>
              <a:t>  CASE </a:t>
            </a:r>
            <a:endParaRPr lang="en-US" altLang="zh-CN" dirty="0"/>
          </a:p>
          <a:p>
            <a:r>
              <a:rPr lang="en-US" altLang="zh-CN" dirty="0"/>
              <a:t>     WHEN </a:t>
            </a:r>
            <a:r>
              <a:rPr lang="en-US" altLang="zh-CN" dirty="0" err="1"/>
              <a:t>Sname</a:t>
            </a:r>
            <a:r>
              <a:rPr lang="en-US" altLang="zh-CN" dirty="0"/>
              <a:t>='</a:t>
            </a:r>
            <a:r>
              <a:rPr lang="zh-CN" altLang="en-US" dirty="0"/>
              <a:t>王林</a:t>
            </a:r>
            <a:r>
              <a:rPr lang="en-US" altLang="zh-CN" dirty="0"/>
              <a:t>'     THEN 'Wang Lin'</a:t>
            </a:r>
            <a:endParaRPr lang="en-US" altLang="zh-CN" dirty="0"/>
          </a:p>
          <a:p>
            <a:r>
              <a:rPr lang="en-US" altLang="zh-CN" dirty="0"/>
              <a:t>     WHEN </a:t>
            </a:r>
            <a:r>
              <a:rPr lang="en-US" altLang="zh-CN" dirty="0" err="1"/>
              <a:t>Sname</a:t>
            </a:r>
            <a:r>
              <a:rPr lang="en-US" altLang="zh-CN" dirty="0"/>
              <a:t>='</a:t>
            </a:r>
            <a:r>
              <a:rPr lang="zh-CN" altLang="en-US" dirty="0"/>
              <a:t>张大民</a:t>
            </a:r>
            <a:r>
              <a:rPr lang="en-US" altLang="zh-CN" dirty="0"/>
              <a:t>' THEN 'Zhang </a:t>
            </a:r>
            <a:r>
              <a:rPr lang="en-US" altLang="zh-CN" dirty="0" err="1"/>
              <a:t>Damin</a:t>
            </a:r>
            <a:r>
              <a:rPr lang="en-US" altLang="zh-CN" dirty="0"/>
              <a:t>'</a:t>
            </a:r>
            <a:endParaRPr lang="en-US" altLang="zh-CN" dirty="0"/>
          </a:p>
          <a:p>
            <a:r>
              <a:rPr lang="en-US" altLang="zh-CN" dirty="0"/>
              <a:t>  END</a:t>
            </a:r>
            <a:endParaRPr lang="en-US" altLang="zh-CN" dirty="0"/>
          </a:p>
          <a:p>
            <a:r>
              <a:rPr lang="zh-CN" altLang="en-US" dirty="0"/>
              <a:t>结果如何？</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8284615" y="75329"/>
            <a:ext cx="3552825" cy="3267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注意：</a:t>
            </a:r>
            <a:endParaRPr lang="zh-CN" altLang="en-US" dirty="0"/>
          </a:p>
          <a:p>
            <a:r>
              <a:rPr lang="en-US" altLang="zh-CN" dirty="0"/>
              <a:t>(1)</a:t>
            </a:r>
            <a:r>
              <a:rPr lang="zh-CN" altLang="en-US" dirty="0"/>
              <a:t>尽量对复制表进行操作</a:t>
            </a:r>
            <a:endParaRPr lang="zh-CN" altLang="en-US" dirty="0"/>
          </a:p>
          <a:p>
            <a:r>
              <a:rPr lang="en-US" altLang="zh-CN" dirty="0"/>
              <a:t>(2) </a:t>
            </a:r>
            <a:r>
              <a:rPr lang="en-US" altLang="zh-CN" dirty="0" err="1"/>
              <a:t>Sname</a:t>
            </a:r>
            <a:r>
              <a:rPr lang="zh-CN" altLang="en-US" dirty="0"/>
              <a:t>可以取空值且长度足够</a:t>
            </a:r>
            <a:endParaRPr lang="zh-CN" altLang="en-US" dirty="0"/>
          </a:p>
          <a:p>
            <a:r>
              <a:rPr lang="zh-CN" altLang="en-US" dirty="0"/>
              <a:t> 思考：如何让不改名的学生保持原来的名字？</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2469274" y="3418459"/>
            <a:ext cx="3390900" cy="3219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格式</a:t>
            </a:r>
            <a:r>
              <a:rPr lang="en-US" altLang="zh-CN" dirty="0"/>
              <a:t>2</a:t>
            </a:r>
            <a:r>
              <a:rPr lang="zh-CN" altLang="en-US" dirty="0"/>
              <a:t>：</a:t>
            </a:r>
            <a:endParaRPr lang="zh-CN" altLang="en-US" dirty="0"/>
          </a:p>
          <a:p>
            <a:r>
              <a:rPr lang="en-US" altLang="zh-CN" dirty="0">
                <a:solidFill>
                  <a:srgbClr val="FF0000"/>
                </a:solidFill>
              </a:rPr>
              <a:t>CASE</a:t>
            </a:r>
            <a:r>
              <a:rPr lang="en-US" altLang="zh-CN" dirty="0"/>
              <a:t> </a:t>
            </a:r>
            <a:r>
              <a:rPr lang="en-US" altLang="zh-CN" dirty="0" err="1"/>
              <a:t>case_expr</a:t>
            </a:r>
            <a:r>
              <a:rPr lang="en-US" altLang="zh-CN" dirty="0"/>
              <a:t> </a:t>
            </a:r>
            <a:br>
              <a:rPr lang="en-US" altLang="zh-CN" dirty="0"/>
            </a:br>
            <a:r>
              <a:rPr lang="en-US" altLang="zh-CN" dirty="0">
                <a:solidFill>
                  <a:srgbClr val="FF0000"/>
                </a:solidFill>
              </a:rPr>
              <a:t>WHEN</a:t>
            </a:r>
            <a:r>
              <a:rPr lang="en-US" altLang="zh-CN" dirty="0"/>
              <a:t> </a:t>
            </a:r>
            <a:r>
              <a:rPr lang="en-US" altLang="zh-CN" dirty="0" err="1"/>
              <a:t>when_value</a:t>
            </a:r>
            <a:r>
              <a:rPr lang="en-US" altLang="zh-CN" dirty="0"/>
              <a:t> </a:t>
            </a:r>
            <a:r>
              <a:rPr lang="en-US" altLang="zh-CN" dirty="0">
                <a:solidFill>
                  <a:srgbClr val="FF0000"/>
                </a:solidFill>
              </a:rPr>
              <a:t>THEN</a:t>
            </a:r>
            <a:r>
              <a:rPr lang="en-US" altLang="zh-CN" dirty="0"/>
              <a:t> </a:t>
            </a:r>
            <a:r>
              <a:rPr lang="en-US" altLang="zh-CN" dirty="0" err="1"/>
              <a:t>statement_list</a:t>
            </a:r>
            <a:r>
              <a:rPr lang="en-US" altLang="zh-CN" dirty="0"/>
              <a:t> </a:t>
            </a:r>
            <a:br>
              <a:rPr lang="en-US" altLang="zh-CN" dirty="0"/>
            </a:br>
            <a:r>
              <a:rPr lang="en-US" altLang="zh-CN" dirty="0"/>
              <a:t>[</a:t>
            </a:r>
            <a:r>
              <a:rPr lang="en-US" altLang="zh-CN" dirty="0">
                <a:solidFill>
                  <a:srgbClr val="FF0000"/>
                </a:solidFill>
              </a:rPr>
              <a:t>WHEN</a:t>
            </a:r>
            <a:r>
              <a:rPr lang="en-US" altLang="zh-CN" dirty="0"/>
              <a:t> </a:t>
            </a:r>
            <a:r>
              <a:rPr lang="en-US" altLang="zh-CN" dirty="0" err="1"/>
              <a:t>when_value</a:t>
            </a:r>
            <a:r>
              <a:rPr lang="en-US" altLang="zh-CN" dirty="0"/>
              <a:t> </a:t>
            </a:r>
            <a:r>
              <a:rPr lang="en-US" altLang="zh-CN" dirty="0">
                <a:solidFill>
                  <a:srgbClr val="FF0000"/>
                </a:solidFill>
              </a:rPr>
              <a:t>THEN</a:t>
            </a:r>
            <a:r>
              <a:rPr lang="en-US" altLang="zh-CN" dirty="0"/>
              <a:t> </a:t>
            </a:r>
            <a:r>
              <a:rPr lang="en-US" altLang="zh-CN" dirty="0" err="1"/>
              <a:t>statement_list</a:t>
            </a:r>
            <a:r>
              <a:rPr lang="en-US" altLang="zh-CN" dirty="0"/>
              <a:t>]…… </a:t>
            </a:r>
            <a:br>
              <a:rPr lang="en-US" altLang="zh-CN" dirty="0"/>
            </a:br>
            <a:r>
              <a:rPr lang="en-US" altLang="zh-CN" dirty="0"/>
              <a:t>[</a:t>
            </a:r>
            <a:r>
              <a:rPr lang="en-US" altLang="zh-CN" dirty="0">
                <a:solidFill>
                  <a:srgbClr val="FF0000"/>
                </a:solidFill>
              </a:rPr>
              <a:t>ELSE</a:t>
            </a:r>
            <a:r>
              <a:rPr lang="en-US" altLang="zh-CN" dirty="0"/>
              <a:t> </a:t>
            </a:r>
            <a:r>
              <a:rPr lang="en-US" altLang="zh-CN" dirty="0" err="1"/>
              <a:t>statement_list</a:t>
            </a:r>
            <a:r>
              <a:rPr lang="en-US" altLang="zh-CN" dirty="0"/>
              <a:t>] </a:t>
            </a:r>
            <a:br>
              <a:rPr lang="en-US" altLang="zh-CN" dirty="0"/>
            </a:br>
            <a:r>
              <a:rPr lang="en-US" altLang="zh-CN" dirty="0">
                <a:solidFill>
                  <a:srgbClr val="FF0000"/>
                </a:solidFill>
              </a:rPr>
              <a:t>END</a:t>
            </a:r>
            <a:r>
              <a:rPr lang="en-US" altLang="zh-CN" dirty="0"/>
              <a:t> </a:t>
            </a:r>
            <a:r>
              <a:rPr lang="en-US" altLang="zh-CN" dirty="0">
                <a:solidFill>
                  <a:srgbClr val="FF0000"/>
                </a:solidFill>
              </a:rPr>
              <a:t>CASE</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AutoShape 11"/>
          <p:cNvSpPr>
            <a:spLocks noChangeArrowheads="1"/>
          </p:cNvSpPr>
          <p:nvPr/>
        </p:nvSpPr>
        <p:spPr bwMode="auto">
          <a:xfrm>
            <a:off x="5683521" y="1176909"/>
            <a:ext cx="863600" cy="1439863"/>
          </a:xfrm>
          <a:prstGeom prst="curvedLeftArrow">
            <a:avLst>
              <a:gd name="adj1" fmla="val 33346"/>
              <a:gd name="adj2" fmla="val 66691"/>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宋体" panose="02010600030101010101" pitchFamily="2" charset="-122"/>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宋体" panose="02010600030101010101" pitchFamily="2" charset="-122"/>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宋体" panose="02010600030101010101" pitchFamily="2" charset="-122"/>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latin typeface="Times New Roman" panose="02020603050405020304" pitchFamily="18" charset="0"/>
            </a:endParaRPr>
          </a:p>
        </p:txBody>
      </p:sp>
      <p:pic>
        <p:nvPicPr>
          <p:cNvPr id="6"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43433" y="168847"/>
            <a:ext cx="187166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39058" y="2616772"/>
            <a:ext cx="909638" cy="402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一、变量</a:t>
            </a:r>
            <a:endParaRPr lang="zh-CN" altLang="en-US" dirty="0"/>
          </a:p>
        </p:txBody>
      </p:sp>
      <p:sp>
        <p:nvSpPr>
          <p:cNvPr id="3" name="内容占位符 2"/>
          <p:cNvSpPr>
            <a:spLocks noGrp="1"/>
          </p:cNvSpPr>
          <p:nvPr>
            <p:ph idx="1"/>
          </p:nvPr>
        </p:nvSpPr>
        <p:spPr/>
        <p:txBody>
          <a:bodyPr/>
          <a:lstStyle/>
          <a:p>
            <a:r>
              <a:rPr lang="en-US" altLang="zh-CN" dirty="0" err="1" smtClean="0"/>
              <a:t>Mysql</a:t>
            </a:r>
            <a:r>
              <a:rPr lang="zh-CN" altLang="en-US" dirty="0" smtClean="0"/>
              <a:t>的</a:t>
            </a:r>
            <a:r>
              <a:rPr lang="zh-CN" altLang="en-US" dirty="0"/>
              <a:t>变量</a:t>
            </a:r>
            <a:r>
              <a:rPr lang="zh-CN" altLang="en-US" dirty="0" smtClean="0"/>
              <a:t>分：局部变量、全局变量、用户变量、会话变量四种。</a:t>
            </a:r>
            <a:endParaRPr lang="en-US" altLang="zh-CN" dirty="0" smtClean="0"/>
          </a:p>
          <a:p>
            <a:r>
              <a:rPr lang="zh-CN" altLang="en-US" dirty="0"/>
              <a:t>会话变量和全局变量叫系统变量</a:t>
            </a:r>
            <a:endParaRPr lang="zh-CN" altLang="en-US" dirty="0"/>
          </a:p>
          <a:p>
            <a:r>
              <a:rPr lang="zh-CN" altLang="en-US" dirty="0" smtClean="0"/>
              <a:t>局部变量</a:t>
            </a:r>
            <a:endParaRPr lang="en-US" altLang="zh-CN" dirty="0" smtClean="0"/>
          </a:p>
          <a:p>
            <a:pPr lvl="1"/>
            <a:r>
              <a:rPr lang="zh-CN" altLang="en-US" dirty="0" smtClean="0"/>
              <a:t>一般</a:t>
            </a:r>
            <a:r>
              <a:rPr lang="zh-CN" altLang="en-US" dirty="0"/>
              <a:t>用在</a:t>
            </a:r>
            <a:r>
              <a:rPr lang="en-US" altLang="zh-CN" dirty="0" err="1"/>
              <a:t>sql</a:t>
            </a:r>
            <a:r>
              <a:rPr lang="zh-CN" altLang="en-US" dirty="0"/>
              <a:t>语句块中，比如存储过程的</a:t>
            </a:r>
            <a:r>
              <a:rPr lang="en-US" altLang="zh-CN" dirty="0"/>
              <a:t>begin/end</a:t>
            </a:r>
            <a:r>
              <a:rPr lang="zh-CN" altLang="en-US" dirty="0"/>
              <a:t>。其作用域仅限于该语句块，在该语句块执行完毕后，局部变量就消失了</a:t>
            </a:r>
            <a:r>
              <a:rPr lang="zh-CN" altLang="en-US" dirty="0" smtClean="0"/>
              <a:t>。</a:t>
            </a:r>
            <a:endParaRPr lang="zh-CN" altLang="en-US" dirty="0"/>
          </a:p>
          <a:p>
            <a:r>
              <a:rPr lang="zh-CN" altLang="en-US" dirty="0"/>
              <a:t>用户</a:t>
            </a:r>
            <a:r>
              <a:rPr lang="zh-CN" altLang="en-US" dirty="0" smtClean="0"/>
              <a:t>变量</a:t>
            </a:r>
            <a:endParaRPr lang="en-US" altLang="zh-CN" dirty="0" smtClean="0"/>
          </a:p>
          <a:p>
            <a:pPr lvl="1"/>
            <a:r>
              <a:rPr lang="zh-CN" altLang="en-US" dirty="0" smtClean="0"/>
              <a:t>在</a:t>
            </a:r>
            <a:r>
              <a:rPr lang="zh-CN" altLang="en-US" dirty="0"/>
              <a:t>客户端链接到数据库实例整个过程中用户变量都是有效的。</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122663"/>
            <a:ext cx="10058400" cy="6515246"/>
          </a:xfrm>
        </p:spPr>
        <p:txBody>
          <a:bodyPr>
            <a:normAutofit fontScale="92500" lnSpcReduction="20000"/>
          </a:bodyPr>
          <a:lstStyle/>
          <a:p>
            <a:r>
              <a:rPr lang="en-US" altLang="zh-CN" dirty="0"/>
              <a:t>【</a:t>
            </a:r>
            <a:r>
              <a:rPr lang="zh-CN" altLang="en-US" dirty="0"/>
              <a:t>例</a:t>
            </a:r>
            <a:r>
              <a:rPr lang="en-US" altLang="zh-CN" dirty="0"/>
              <a:t>14】</a:t>
            </a:r>
            <a:endParaRPr lang="en-US" altLang="zh-CN" dirty="0"/>
          </a:p>
          <a:p>
            <a:r>
              <a:rPr lang="en-US" altLang="zh-CN" dirty="0"/>
              <a:t>SELECT </a:t>
            </a:r>
            <a:r>
              <a:rPr lang="en-US" altLang="zh-CN" dirty="0" err="1"/>
              <a:t>id,name,sex,age</a:t>
            </a:r>
            <a:r>
              <a:rPr lang="en-US" altLang="zh-CN" dirty="0"/>
              <a:t>,</a:t>
            </a:r>
            <a:endParaRPr lang="en-US" altLang="zh-CN" dirty="0"/>
          </a:p>
          <a:p>
            <a:r>
              <a:rPr lang="en-US" altLang="zh-CN" dirty="0"/>
              <a:t>CASE  address</a:t>
            </a:r>
            <a:endParaRPr lang="en-US" altLang="zh-CN" dirty="0"/>
          </a:p>
          <a:p>
            <a:r>
              <a:rPr lang="en-US" altLang="zh-CN" dirty="0"/>
              <a:t>   WHEN  '</a:t>
            </a:r>
            <a:r>
              <a:rPr lang="en-US" altLang="zh-CN" dirty="0" err="1"/>
              <a:t>bj</a:t>
            </a:r>
            <a:r>
              <a:rPr lang="en-US" altLang="zh-CN" dirty="0"/>
              <a:t>'   THEN  '</a:t>
            </a:r>
            <a:r>
              <a:rPr lang="zh-CN" altLang="en-US" dirty="0"/>
              <a:t>北京</a:t>
            </a:r>
            <a:r>
              <a:rPr lang="en-US" altLang="zh-CN" dirty="0"/>
              <a:t>'</a:t>
            </a:r>
            <a:endParaRPr lang="en-US" altLang="zh-CN" dirty="0"/>
          </a:p>
          <a:p>
            <a:r>
              <a:rPr lang="en-US" altLang="zh-CN" dirty="0"/>
              <a:t>   WHEN  '</a:t>
            </a:r>
            <a:r>
              <a:rPr lang="en-US" altLang="zh-CN" dirty="0" err="1"/>
              <a:t>tw</a:t>
            </a:r>
            <a:r>
              <a:rPr lang="en-US" altLang="zh-CN" dirty="0"/>
              <a:t>'  THEN  '</a:t>
            </a:r>
            <a:r>
              <a:rPr lang="zh-CN" altLang="en-US" dirty="0"/>
              <a:t>台湾</a:t>
            </a:r>
            <a:r>
              <a:rPr lang="en-US" altLang="zh-CN" dirty="0"/>
              <a:t>'</a:t>
            </a:r>
            <a:endParaRPr lang="en-US" altLang="zh-CN" dirty="0"/>
          </a:p>
          <a:p>
            <a:r>
              <a:rPr lang="en-US" altLang="zh-CN" dirty="0"/>
              <a:t>   WHEN  'mg' THEN  '</a:t>
            </a:r>
            <a:r>
              <a:rPr lang="zh-CN" altLang="en-US" dirty="0"/>
              <a:t>美国</a:t>
            </a:r>
            <a:r>
              <a:rPr lang="en-US" altLang="zh-CN" dirty="0"/>
              <a:t>'</a:t>
            </a:r>
            <a:endParaRPr lang="en-US" altLang="zh-CN" dirty="0"/>
          </a:p>
          <a:p>
            <a:r>
              <a:rPr lang="en-US" altLang="zh-CN" dirty="0"/>
              <a:t>   WHEN  'am' THEN  '</a:t>
            </a:r>
            <a:r>
              <a:rPr lang="zh-CN" altLang="en-US" dirty="0"/>
              <a:t>澳门</a:t>
            </a:r>
            <a:r>
              <a:rPr lang="en-US" altLang="zh-CN" dirty="0"/>
              <a:t>'</a:t>
            </a:r>
            <a:endParaRPr lang="en-US" altLang="zh-CN" dirty="0"/>
          </a:p>
          <a:p>
            <a:r>
              <a:rPr lang="en-US" altLang="zh-CN" dirty="0"/>
              <a:t>   WHEN  '</a:t>
            </a:r>
            <a:r>
              <a:rPr lang="en-US" altLang="zh-CN" dirty="0" err="1"/>
              <a:t>tj</a:t>
            </a:r>
            <a:r>
              <a:rPr lang="en-US" altLang="zh-CN" dirty="0"/>
              <a:t>'   THEN  '</a:t>
            </a:r>
            <a:r>
              <a:rPr lang="zh-CN" altLang="en-US" dirty="0"/>
              <a:t>天津</a:t>
            </a:r>
            <a:r>
              <a:rPr lang="en-US" altLang="zh-CN" dirty="0"/>
              <a:t>'</a:t>
            </a:r>
            <a:endParaRPr lang="en-US" altLang="zh-CN" dirty="0"/>
          </a:p>
          <a:p>
            <a:r>
              <a:rPr lang="en-US" altLang="zh-CN" dirty="0"/>
              <a:t>   WHEN  '</a:t>
            </a:r>
            <a:r>
              <a:rPr lang="en-US" altLang="zh-CN" dirty="0" err="1"/>
              <a:t>cq</a:t>
            </a:r>
            <a:r>
              <a:rPr lang="en-US" altLang="zh-CN" dirty="0"/>
              <a:t>'  THEN  '</a:t>
            </a:r>
            <a:r>
              <a:rPr lang="zh-CN" altLang="en-US" dirty="0"/>
              <a:t>重庆</a:t>
            </a:r>
            <a:r>
              <a:rPr lang="en-US" altLang="zh-CN" dirty="0"/>
              <a:t>'</a:t>
            </a:r>
            <a:endParaRPr lang="en-US" altLang="zh-CN" dirty="0"/>
          </a:p>
          <a:p>
            <a:r>
              <a:rPr lang="en-US" altLang="zh-CN" dirty="0"/>
              <a:t>   WHEN  '</a:t>
            </a:r>
            <a:r>
              <a:rPr lang="en-US" altLang="zh-CN" dirty="0" err="1"/>
              <a:t>gz</a:t>
            </a:r>
            <a:r>
              <a:rPr lang="en-US" altLang="zh-CN" dirty="0"/>
              <a:t>'  THEN  '</a:t>
            </a:r>
            <a:r>
              <a:rPr lang="zh-CN" altLang="en-US" dirty="0"/>
              <a:t>广州</a:t>
            </a:r>
            <a:r>
              <a:rPr lang="en-US" altLang="zh-CN" dirty="0"/>
              <a:t>'</a:t>
            </a:r>
            <a:endParaRPr lang="en-US" altLang="zh-CN" dirty="0"/>
          </a:p>
          <a:p>
            <a:r>
              <a:rPr lang="en-US" altLang="zh-CN" dirty="0"/>
              <a:t>   WHEN  '</a:t>
            </a:r>
            <a:r>
              <a:rPr lang="en-US" altLang="zh-CN" dirty="0" err="1"/>
              <a:t>sh</a:t>
            </a:r>
            <a:r>
              <a:rPr lang="en-US" altLang="zh-CN" dirty="0"/>
              <a:t>'  THEN  '</a:t>
            </a:r>
            <a:r>
              <a:rPr lang="zh-CN" altLang="en-US" dirty="0"/>
              <a:t>上海</a:t>
            </a:r>
            <a:r>
              <a:rPr lang="en-US" altLang="zh-CN" dirty="0"/>
              <a:t>'</a:t>
            </a:r>
            <a:endParaRPr lang="en-US" altLang="zh-CN" dirty="0"/>
          </a:p>
          <a:p>
            <a:r>
              <a:rPr lang="en-US" altLang="zh-CN" dirty="0"/>
              <a:t>END  AS  </a:t>
            </a:r>
            <a:r>
              <a:rPr lang="zh-CN" altLang="en-US" dirty="0"/>
              <a:t>地址</a:t>
            </a:r>
            <a:endParaRPr lang="zh-CN" altLang="en-US" dirty="0"/>
          </a:p>
          <a:p>
            <a:r>
              <a:rPr lang="en-US" altLang="zh-CN" dirty="0"/>
              <a:t>FROM  Stars</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245327"/>
            <a:ext cx="10058400" cy="5926873"/>
          </a:xfrm>
        </p:spPr>
        <p:txBody>
          <a:bodyPr/>
          <a:lstStyle/>
          <a:p>
            <a:r>
              <a:rPr lang="en-US" altLang="zh-CN" dirty="0"/>
              <a:t>【</a:t>
            </a:r>
            <a:r>
              <a:rPr lang="zh-CN" altLang="en-US" dirty="0"/>
              <a:t>例</a:t>
            </a:r>
            <a:r>
              <a:rPr lang="en-US" altLang="zh-CN" dirty="0"/>
              <a:t>15】</a:t>
            </a:r>
            <a:endParaRPr lang="en-US" altLang="zh-CN" dirty="0"/>
          </a:p>
          <a:p>
            <a:r>
              <a:rPr lang="en-US" altLang="zh-CN" dirty="0"/>
              <a:t>SELECT </a:t>
            </a:r>
            <a:r>
              <a:rPr lang="en-US" altLang="zh-CN" dirty="0" err="1"/>
              <a:t>GoodsName,GoodsStatus</a:t>
            </a:r>
            <a:r>
              <a:rPr lang="en-US" altLang="zh-CN" dirty="0"/>
              <a:t> =</a:t>
            </a:r>
            <a:endParaRPr lang="en-US" altLang="zh-CN" dirty="0"/>
          </a:p>
          <a:p>
            <a:r>
              <a:rPr lang="en-US" altLang="zh-CN" dirty="0"/>
              <a:t>CASE  Status</a:t>
            </a:r>
            <a:endParaRPr lang="en-US" altLang="zh-CN" dirty="0"/>
          </a:p>
          <a:p>
            <a:r>
              <a:rPr lang="en-US" altLang="zh-CN" dirty="0"/>
              <a:t>     WHEN  1  THEN  '</a:t>
            </a:r>
            <a:r>
              <a:rPr lang="zh-CN" altLang="en-US" dirty="0"/>
              <a:t>正在盘点中，尚不能出售。</a:t>
            </a:r>
            <a:r>
              <a:rPr lang="en-US" altLang="zh-CN" dirty="0"/>
              <a:t>'</a:t>
            </a:r>
            <a:endParaRPr lang="en-US" altLang="zh-CN" dirty="0"/>
          </a:p>
          <a:p>
            <a:r>
              <a:rPr lang="en-US" altLang="zh-CN" dirty="0"/>
              <a:t>     WHEN  0  THEN  '</a:t>
            </a:r>
            <a:r>
              <a:rPr lang="zh-CN" altLang="en-US" dirty="0"/>
              <a:t>可以出售。</a:t>
            </a:r>
            <a:r>
              <a:rPr lang="en-US" altLang="zh-CN" dirty="0"/>
              <a:t>'</a:t>
            </a:r>
            <a:endParaRPr lang="en-US" altLang="zh-CN" dirty="0"/>
          </a:p>
          <a:p>
            <a:r>
              <a:rPr lang="en-US" altLang="zh-CN" dirty="0"/>
              <a:t>     ELSE  '</a:t>
            </a:r>
            <a:r>
              <a:rPr lang="zh-CN" altLang="en-US" dirty="0"/>
              <a:t>未知的状态</a:t>
            </a:r>
            <a:r>
              <a:rPr lang="en-US" altLang="zh-CN" dirty="0"/>
              <a:t>'</a:t>
            </a:r>
            <a:endParaRPr lang="en-US" altLang="zh-CN" dirty="0"/>
          </a:p>
          <a:p>
            <a:r>
              <a:rPr lang="en-US" altLang="zh-CN" dirty="0"/>
              <a:t>END</a:t>
            </a:r>
            <a:endParaRPr lang="en-US" altLang="zh-CN" dirty="0"/>
          </a:p>
          <a:p>
            <a:r>
              <a:rPr lang="en-US" altLang="zh-CN" dirty="0"/>
              <a:t>FROM  Goods;</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a:t>
            </a:r>
            <a:r>
              <a:rPr lang="en-US" altLang="zh-CN" dirty="0"/>
              <a:t>——CASE</a:t>
            </a:r>
            <a:endParaRPr lang="zh-CN" altLang="en-US" dirty="0"/>
          </a:p>
        </p:txBody>
      </p:sp>
      <p:sp>
        <p:nvSpPr>
          <p:cNvPr id="3" name="内容占位符 2"/>
          <p:cNvSpPr>
            <a:spLocks noGrp="1"/>
          </p:cNvSpPr>
          <p:nvPr>
            <p:ph idx="1"/>
          </p:nvPr>
        </p:nvSpPr>
        <p:spPr/>
        <p:txBody>
          <a:bodyPr/>
          <a:lstStyle/>
          <a:p>
            <a:r>
              <a:rPr lang="zh-CN" altLang="en-US" dirty="0"/>
              <a:t>用一个</a:t>
            </a:r>
            <a:r>
              <a:rPr lang="en-US" altLang="zh-CN" dirty="0"/>
              <a:t>SQL</a:t>
            </a:r>
            <a:r>
              <a:rPr lang="zh-CN" altLang="en-US" dirty="0"/>
              <a:t>查询每个系的学生男女生数量，如下：</a:t>
            </a:r>
            <a:endParaRPr lang="zh-CN" altLang="en-US" dirty="0"/>
          </a:p>
        </p:txBody>
      </p:sp>
      <p:sp>
        <p:nvSpPr>
          <p:cNvPr id="4" name="灯片编号占位符 3"/>
          <p:cNvSpPr>
            <a:spLocks noGrp="1"/>
          </p:cNvSpPr>
          <p:nvPr>
            <p:ph type="sldNum" sz="quarter" idx="12"/>
          </p:nvPr>
        </p:nvSpPr>
        <p:spPr/>
        <p:txBody>
          <a:bodyPr/>
          <a:lstStyle/>
          <a:p>
            <a:fld id="{43AAF678-60E6-495D-ABF8-420CB2073005}"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1544035" y="1882993"/>
            <a:ext cx="3267528" cy="2759951"/>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a:t>
            </a:r>
            <a:r>
              <a:rPr lang="en-US" altLang="zh-CN" dirty="0"/>
              <a:t>——CASE</a:t>
            </a:r>
            <a:endParaRPr lang="zh-CN" altLang="en-US" dirty="0"/>
          </a:p>
        </p:txBody>
      </p:sp>
      <p:sp>
        <p:nvSpPr>
          <p:cNvPr id="3" name="内容占位符 2"/>
          <p:cNvSpPr>
            <a:spLocks noGrp="1"/>
          </p:cNvSpPr>
          <p:nvPr>
            <p:ph idx="1"/>
          </p:nvPr>
        </p:nvSpPr>
        <p:spPr/>
        <p:txBody>
          <a:bodyPr/>
          <a:lstStyle/>
          <a:p>
            <a:r>
              <a:rPr lang="en-US" altLang="zh-CN" dirty="0"/>
              <a:t>SELECT </a:t>
            </a:r>
            <a:r>
              <a:rPr lang="en-US" altLang="zh-CN" dirty="0" err="1"/>
              <a:t>Sdept</a:t>
            </a:r>
            <a:r>
              <a:rPr lang="en-US" altLang="zh-CN" dirty="0"/>
              <a:t>, SUM( </a:t>
            </a:r>
            <a:endParaRPr lang="en-US" altLang="zh-CN" dirty="0"/>
          </a:p>
          <a:p>
            <a:r>
              <a:rPr lang="en-US" altLang="zh-CN" dirty="0"/>
              <a:t>CASE WHEN </a:t>
            </a:r>
            <a:r>
              <a:rPr lang="en-US" altLang="zh-CN" dirty="0" err="1"/>
              <a:t>Ssex</a:t>
            </a:r>
            <a:r>
              <a:rPr lang="en-US" altLang="zh-CN" dirty="0"/>
              <a:t> = '</a:t>
            </a:r>
            <a:r>
              <a:rPr lang="zh-CN" altLang="en-US" dirty="0"/>
              <a:t>男</a:t>
            </a:r>
            <a:r>
              <a:rPr lang="en-US" altLang="zh-CN" dirty="0"/>
              <a:t>' THEN 1 </a:t>
            </a:r>
            <a:endParaRPr lang="en-US" altLang="zh-CN" dirty="0"/>
          </a:p>
          <a:p>
            <a:r>
              <a:rPr lang="en-US" altLang="zh-CN" dirty="0"/>
              <a:t>     ELSE 0 END) </a:t>
            </a:r>
            <a:r>
              <a:rPr lang="zh-CN" altLang="en-US" dirty="0"/>
              <a:t>男</a:t>
            </a:r>
            <a:r>
              <a:rPr lang="en-US" altLang="zh-CN" dirty="0"/>
              <a:t>,  </a:t>
            </a:r>
            <a:endParaRPr lang="en-US" altLang="zh-CN" dirty="0"/>
          </a:p>
          <a:p>
            <a:r>
              <a:rPr lang="en-US" altLang="zh-CN" dirty="0"/>
              <a:t>SUM( </a:t>
            </a:r>
            <a:endParaRPr lang="en-US" altLang="zh-CN" dirty="0"/>
          </a:p>
          <a:p>
            <a:r>
              <a:rPr lang="en-US" altLang="zh-CN" dirty="0"/>
              <a:t>CASE WHEN </a:t>
            </a:r>
            <a:r>
              <a:rPr lang="en-US" altLang="zh-CN" dirty="0" err="1"/>
              <a:t>Ssex</a:t>
            </a:r>
            <a:r>
              <a:rPr lang="en-US" altLang="zh-CN" dirty="0"/>
              <a:t> = '</a:t>
            </a:r>
            <a:r>
              <a:rPr lang="zh-CN" altLang="en-US" dirty="0"/>
              <a:t>女</a:t>
            </a:r>
            <a:r>
              <a:rPr lang="en-US" altLang="zh-CN" dirty="0"/>
              <a:t>' THEN 1 </a:t>
            </a:r>
            <a:endParaRPr lang="en-US" altLang="zh-CN" dirty="0"/>
          </a:p>
          <a:p>
            <a:r>
              <a:rPr lang="en-US" altLang="zh-CN" dirty="0"/>
              <a:t>     ELSE 0 END) </a:t>
            </a:r>
            <a:r>
              <a:rPr lang="zh-CN" altLang="en-US" dirty="0"/>
              <a:t>女</a:t>
            </a:r>
            <a:endParaRPr lang="zh-CN" altLang="en-US" dirty="0"/>
          </a:p>
          <a:p>
            <a:r>
              <a:rPr lang="en-US" altLang="zh-CN" dirty="0"/>
              <a:t>FROM  Student</a:t>
            </a:r>
            <a:endParaRPr lang="en-US" altLang="zh-CN" dirty="0"/>
          </a:p>
          <a:p>
            <a:r>
              <a:rPr lang="en-US" altLang="zh-CN" dirty="0"/>
              <a:t>GROUP BY </a:t>
            </a:r>
            <a:r>
              <a:rPr lang="en-US" altLang="zh-CN" dirty="0" err="1"/>
              <a:t>Sdept</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43AAF678-60E6-495D-ABF8-420CB207300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a:t>
            </a:r>
            <a:r>
              <a:rPr lang="zh-CN" altLang="en-US" dirty="0" smtClean="0"/>
              <a:t>、</a:t>
            </a:r>
            <a:r>
              <a:rPr lang="en-US" altLang="zh-CN" dirty="0" smtClean="0"/>
              <a:t>WHILE</a:t>
            </a:r>
            <a:endParaRPr lang="zh-CN" altLang="en-US" dirty="0"/>
          </a:p>
        </p:txBody>
      </p:sp>
      <p:sp>
        <p:nvSpPr>
          <p:cNvPr id="3" name="内容占位符 2"/>
          <p:cNvSpPr>
            <a:spLocks noGrp="1"/>
          </p:cNvSpPr>
          <p:nvPr>
            <p:ph idx="1"/>
          </p:nvPr>
        </p:nvSpPr>
        <p:spPr/>
        <p:txBody>
          <a:bodyPr/>
          <a:lstStyle/>
          <a:p>
            <a:r>
              <a:rPr lang="zh-CN" altLang="en-US" dirty="0"/>
              <a:t>格式：</a:t>
            </a:r>
            <a:r>
              <a:rPr lang="en-US" altLang="zh-CN" dirty="0"/>
              <a:t>WHILE  </a:t>
            </a:r>
            <a:r>
              <a:rPr lang="en-US" altLang="zh-CN" dirty="0" err="1"/>
              <a:t>Boolean_expression</a:t>
            </a:r>
            <a:endParaRPr lang="en-US" altLang="zh-CN" dirty="0"/>
          </a:p>
          <a:p>
            <a:r>
              <a:rPr lang="en-US" altLang="zh-CN" dirty="0"/>
              <a:t>                 </a:t>
            </a:r>
            <a:r>
              <a:rPr lang="en-US" altLang="zh-CN" dirty="0" smtClean="0"/>
              <a:t>DO </a:t>
            </a:r>
            <a:r>
              <a:rPr lang="en-US" altLang="zh-CN" dirty="0"/>
              <a:t>{ </a:t>
            </a:r>
            <a:r>
              <a:rPr lang="en-US" altLang="zh-CN" dirty="0" err="1"/>
              <a:t>sql_statements</a:t>
            </a:r>
            <a:r>
              <a:rPr lang="en-US" altLang="zh-CN" dirty="0"/>
              <a:t> | </a:t>
            </a:r>
            <a:r>
              <a:rPr lang="en-US" altLang="zh-CN" dirty="0" err="1"/>
              <a:t>statement_block</a:t>
            </a:r>
            <a:r>
              <a:rPr lang="en-US" altLang="zh-CN" dirty="0"/>
              <a:t> </a:t>
            </a:r>
            <a:r>
              <a:rPr lang="en-US" altLang="zh-CN" dirty="0" smtClean="0"/>
              <a:t>}</a:t>
            </a:r>
            <a:endParaRPr lang="en-US" altLang="zh-CN" dirty="0" smtClean="0"/>
          </a:p>
          <a:p>
            <a:r>
              <a:rPr lang="en-US" altLang="zh-CN" dirty="0" smtClean="0"/>
              <a:t>           END WHILE</a:t>
            </a:r>
            <a:endParaRPr lang="en-US" altLang="zh-CN" dirty="0"/>
          </a:p>
          <a:p>
            <a:r>
              <a:rPr lang="zh-CN" altLang="en-US" dirty="0"/>
              <a:t>功能：当</a:t>
            </a:r>
            <a:r>
              <a:rPr lang="en-US" altLang="zh-CN" dirty="0" err="1"/>
              <a:t>Boolean_expression</a:t>
            </a:r>
            <a:r>
              <a:rPr lang="zh-CN" altLang="en-US" dirty="0"/>
              <a:t>为真，则执行</a:t>
            </a:r>
            <a:r>
              <a:rPr lang="en-US" altLang="zh-CN" dirty="0" err="1"/>
              <a:t>sql_statements</a:t>
            </a:r>
            <a:r>
              <a:rPr lang="zh-CN" altLang="en-US" dirty="0"/>
              <a:t>，不断循环直到条件为假。</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a:t>
            </a:r>
            <a:r>
              <a:rPr lang="zh-CN" altLang="en-US" dirty="0"/>
              <a:t>例</a:t>
            </a:r>
            <a:r>
              <a:rPr lang="en-US" altLang="zh-CN" dirty="0"/>
              <a:t>16】</a:t>
            </a:r>
            <a:endParaRPr lang="en-US" altLang="zh-CN" dirty="0"/>
          </a:p>
          <a:p>
            <a:endParaRPr lang="en-US" altLang="zh-CN" dirty="0"/>
          </a:p>
          <a:p>
            <a:endParaRPr lang="en-US" altLang="zh-CN" dirty="0" smtClean="0"/>
          </a:p>
          <a:p>
            <a:endParaRPr lang="en-US" altLang="zh-CN" dirty="0"/>
          </a:p>
          <a:p>
            <a:endParaRPr lang="en-US" altLang="zh-CN" dirty="0" smtClean="0"/>
          </a:p>
          <a:p>
            <a:r>
              <a:rPr lang="zh-CN" altLang="en-US" dirty="0" smtClean="0"/>
              <a:t>结果</a:t>
            </a:r>
            <a:r>
              <a:rPr lang="zh-CN" altLang="en-US"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2375666" y="1880529"/>
            <a:ext cx="2472230" cy="2078303"/>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a:t>
            </a:r>
            <a:r>
              <a:rPr lang="zh-CN" altLang="en-US" dirty="0"/>
              <a:t>例</a:t>
            </a:r>
            <a:r>
              <a:rPr lang="en-US" altLang="zh-CN" dirty="0"/>
              <a:t>17】</a:t>
            </a:r>
            <a:r>
              <a:rPr lang="zh-CN" altLang="en-US" dirty="0"/>
              <a:t>将</a:t>
            </a:r>
            <a:r>
              <a:rPr lang="en-US" altLang="zh-CN" dirty="0"/>
              <a:t>CASE</a:t>
            </a:r>
            <a:r>
              <a:rPr lang="zh-CN" altLang="en-US" dirty="0"/>
              <a:t>表达式用于</a:t>
            </a:r>
            <a:r>
              <a:rPr lang="en-US" altLang="zh-CN" dirty="0"/>
              <a:t>INSERT </a:t>
            </a:r>
            <a:endParaRPr lang="en-US" altLang="zh-CN" dirty="0"/>
          </a:p>
          <a:p>
            <a:r>
              <a:rPr lang="en-US" altLang="zh-CN" dirty="0"/>
              <a:t>CREATE TABLE test</a:t>
            </a:r>
            <a:endParaRPr lang="en-US" altLang="zh-CN" dirty="0"/>
          </a:p>
          <a:p>
            <a:r>
              <a:rPr lang="en-US" altLang="zh-CN" dirty="0"/>
              <a:t>(  id </a:t>
            </a:r>
            <a:r>
              <a:rPr lang="en-US" altLang="zh-CN" dirty="0" err="1"/>
              <a:t>int</a:t>
            </a:r>
            <a:r>
              <a:rPr lang="en-US" altLang="zh-CN" dirty="0"/>
              <a:t>, </a:t>
            </a:r>
            <a:endParaRPr lang="en-US" altLang="zh-CN" dirty="0"/>
          </a:p>
          <a:p>
            <a:r>
              <a:rPr lang="en-US" altLang="zh-CN" dirty="0"/>
              <a:t>   </a:t>
            </a:r>
            <a:r>
              <a:rPr lang="en-US" altLang="zh-CN" dirty="0" err="1"/>
              <a:t>server_name</a:t>
            </a:r>
            <a:r>
              <a:rPr lang="en-US" altLang="zh-CN" dirty="0"/>
              <a:t>  VARCHAR(50),  </a:t>
            </a:r>
            <a:endParaRPr lang="en-US" altLang="zh-CN" dirty="0"/>
          </a:p>
          <a:p>
            <a:r>
              <a:rPr lang="en-US" altLang="zh-CN" dirty="0"/>
              <a:t>   </a:t>
            </a:r>
            <a:r>
              <a:rPr lang="en-US" altLang="zh-CN" dirty="0" err="1"/>
              <a:t>discripition</a:t>
            </a:r>
            <a:r>
              <a:rPr lang="en-US" altLang="zh-CN" dirty="0"/>
              <a:t>    VARCHAR(50)</a:t>
            </a:r>
            <a:endParaRPr lang="en-US" altLang="zh-CN" dirty="0"/>
          </a:p>
          <a:p>
            <a:r>
              <a:rPr lang="en-US" altLang="zh-CN" dirty="0"/>
              <a:t>);</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144965"/>
            <a:ext cx="10058400" cy="6492943"/>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结果</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AutoShape 4"/>
          <p:cNvSpPr/>
          <p:nvPr/>
        </p:nvSpPr>
        <p:spPr bwMode="auto">
          <a:xfrm>
            <a:off x="5093823" y="5845746"/>
            <a:ext cx="1635125" cy="609600"/>
          </a:xfrm>
          <a:prstGeom prst="borderCallout2">
            <a:avLst>
              <a:gd name="adj1" fmla="val 18750"/>
              <a:gd name="adj2" fmla="val -4662"/>
              <a:gd name="adj3" fmla="val 18750"/>
              <a:gd name="adj4" fmla="val -29028"/>
              <a:gd name="adj5" fmla="val -128648"/>
              <a:gd name="adj6" fmla="val -53398"/>
            </a:avLst>
          </a:prstGeom>
          <a:solidFill>
            <a:srgbClr val="FFFF66"/>
          </a:solidFill>
          <a:ln w="38100" algn="ctr">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宋体" panose="02010600030101010101" pitchFamily="2" charset="-122"/>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宋体" panose="02010600030101010101" pitchFamily="2" charset="-122"/>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宋体" panose="02010600030101010101" pitchFamily="2" charset="-122"/>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dirty="0">
                <a:solidFill>
                  <a:srgbClr val="FF0000"/>
                </a:solidFill>
                <a:latin typeface="Times New Roman" panose="02020603050405020304" pitchFamily="18" charset="0"/>
              </a:rPr>
              <a:t>7</a:t>
            </a:r>
            <a:r>
              <a:rPr lang="zh-CN" altLang="en-US" sz="2400" b="1" dirty="0">
                <a:solidFill>
                  <a:srgbClr val="FF0000"/>
                </a:solidFill>
                <a:latin typeface="Times New Roman" panose="02020603050405020304" pitchFamily="18" charset="0"/>
              </a:rPr>
              <a:t>的余数</a:t>
            </a:r>
            <a:endParaRPr lang="zh-CN" altLang="en-US" sz="2400" b="1" dirty="0">
              <a:solidFill>
                <a:srgbClr val="FF0000"/>
              </a:solidFill>
              <a:latin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1291760" y="720944"/>
            <a:ext cx="4619625" cy="3524250"/>
          </a:xfrm>
          <a:prstGeom prst="rect">
            <a:avLst/>
          </a:prstGeom>
        </p:spPr>
      </p:pic>
      <p:pic>
        <p:nvPicPr>
          <p:cNvPr id="7" name="图片 6"/>
          <p:cNvPicPr>
            <a:picLocks noChangeAspect="1"/>
          </p:cNvPicPr>
          <p:nvPr/>
        </p:nvPicPr>
        <p:blipFill>
          <a:blip r:embed="rId2"/>
          <a:stretch>
            <a:fillRect/>
          </a:stretch>
        </p:blipFill>
        <p:spPr>
          <a:xfrm>
            <a:off x="6998575" y="720944"/>
            <a:ext cx="3406666" cy="4658358"/>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CONTIUNE</a:t>
            </a:r>
            <a:r>
              <a:rPr lang="zh-CN" altLang="en-US" dirty="0"/>
              <a:t>、</a:t>
            </a:r>
            <a:r>
              <a:rPr lang="en-US" altLang="zh-CN" dirty="0"/>
              <a:t>BREAK</a:t>
            </a:r>
            <a:endParaRPr lang="zh-CN" altLang="en-US" dirty="0"/>
          </a:p>
        </p:txBody>
      </p:sp>
      <p:sp>
        <p:nvSpPr>
          <p:cNvPr id="3" name="内容占位符 2"/>
          <p:cNvSpPr>
            <a:spLocks noGrp="1"/>
          </p:cNvSpPr>
          <p:nvPr>
            <p:ph idx="1"/>
          </p:nvPr>
        </p:nvSpPr>
        <p:spPr/>
        <p:txBody>
          <a:bodyPr/>
          <a:lstStyle/>
          <a:p>
            <a:r>
              <a:rPr lang="en-US" altLang="zh-CN" dirty="0" smtClean="0"/>
              <a:t>Continue</a:t>
            </a:r>
            <a:r>
              <a:rPr lang="zh-CN" altLang="en-US" dirty="0" smtClean="0"/>
              <a:t>和</a:t>
            </a:r>
            <a:r>
              <a:rPr lang="en-US" altLang="zh-CN" dirty="0" smtClean="0"/>
              <a:t>Break</a:t>
            </a:r>
            <a:r>
              <a:rPr lang="zh-CN" altLang="en-US" dirty="0" smtClean="0"/>
              <a:t>在</a:t>
            </a:r>
            <a:r>
              <a:rPr lang="en-US" altLang="zh-CN" dirty="0" err="1" smtClean="0"/>
              <a:t>mysql</a:t>
            </a:r>
            <a:r>
              <a:rPr lang="zh-CN" altLang="en-US" dirty="0" smtClean="0"/>
              <a:t>中不存在，但有另一种实现方式</a:t>
            </a:r>
            <a:endParaRPr lang="en-US" altLang="zh-CN" dirty="0" smtClean="0"/>
          </a:p>
          <a:p>
            <a:pPr lvl="1"/>
            <a:r>
              <a:rPr lang="en-US" altLang="zh-CN" dirty="0" smtClean="0"/>
              <a:t>Leave</a:t>
            </a:r>
            <a:r>
              <a:rPr lang="zh-CN" altLang="en-US" dirty="0" smtClean="0"/>
              <a:t>、</a:t>
            </a:r>
            <a:r>
              <a:rPr lang="en-US" altLang="zh-CN" dirty="0" smtClean="0"/>
              <a:t>Iterate</a:t>
            </a:r>
            <a:endParaRPr lang="en-US" altLang="zh-CN" dirty="0" smtClean="0"/>
          </a:p>
          <a:p>
            <a:r>
              <a:rPr lang="en-US" altLang="zh-CN" dirty="0" smtClean="0"/>
              <a:t>Loop</a:t>
            </a:r>
            <a:endParaRPr lang="en-US" altLang="zh-CN" dirty="0" smtClean="0"/>
          </a:p>
          <a:p>
            <a:pPr lvl="1"/>
            <a:r>
              <a:rPr lang="nl-NL" altLang="zh-CN" dirty="0"/>
              <a:t>[loop_label:] LOOP</a:t>
            </a:r>
            <a:endParaRPr lang="nl-NL" altLang="zh-CN" dirty="0"/>
          </a:p>
          <a:p>
            <a:pPr lvl="1"/>
            <a:r>
              <a:rPr lang="nl-NL" altLang="zh-CN" dirty="0"/>
              <a:t>statement_list</a:t>
            </a:r>
            <a:endParaRPr lang="nl-NL" altLang="zh-CN" dirty="0"/>
          </a:p>
          <a:p>
            <a:pPr lvl="1"/>
            <a:r>
              <a:rPr lang="nl-NL" altLang="zh-CN" dirty="0"/>
              <a:t>END LOOP [loop_label]</a:t>
            </a:r>
            <a:endParaRPr lang="nl-NL" altLang="zh-CN" dirty="0"/>
          </a:p>
          <a:p>
            <a:pPr lvl="1"/>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Leave</a:t>
            </a:r>
            <a:r>
              <a:rPr lang="zh-CN" altLang="en-US" dirty="0" smtClean="0"/>
              <a:t>、</a:t>
            </a:r>
            <a:r>
              <a:rPr lang="en-US" altLang="zh-CN" dirty="0" smtClean="0"/>
              <a:t>ITERATE</a:t>
            </a:r>
            <a:endParaRPr lang="zh-CN" altLang="en-US" dirty="0"/>
          </a:p>
        </p:txBody>
      </p:sp>
      <p:sp>
        <p:nvSpPr>
          <p:cNvPr id="3" name="内容占位符 2"/>
          <p:cNvSpPr>
            <a:spLocks noGrp="1"/>
          </p:cNvSpPr>
          <p:nvPr>
            <p:ph idx="1"/>
          </p:nvPr>
        </p:nvSpPr>
        <p:spPr/>
        <p:txBody>
          <a:bodyPr/>
          <a:lstStyle/>
          <a:p>
            <a:r>
              <a:rPr lang="en-US" altLang="zh-CN" dirty="0" err="1" smtClean="0"/>
              <a:t>Num</a:t>
            </a:r>
            <a:r>
              <a:rPr lang="en-US" altLang="zh-CN" dirty="0" smtClean="0"/>
              <a:t> &gt;=10 </a:t>
            </a:r>
            <a:r>
              <a:rPr lang="zh-CN" altLang="en-US" dirty="0" smtClean="0"/>
              <a:t>循环终止</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239565" y="1785281"/>
            <a:ext cx="4631482" cy="2250692"/>
          </a:xfrm>
          <a:prstGeom prst="rect">
            <a:avLst/>
          </a:prstGeom>
        </p:spPr>
      </p:pic>
      <p:pic>
        <p:nvPicPr>
          <p:cNvPr id="6" name="图片 5"/>
          <p:cNvPicPr>
            <a:picLocks noChangeAspect="1"/>
          </p:cNvPicPr>
          <p:nvPr/>
        </p:nvPicPr>
        <p:blipFill>
          <a:blip r:embed="rId2"/>
          <a:stretch>
            <a:fillRect/>
          </a:stretch>
        </p:blipFill>
        <p:spPr>
          <a:xfrm>
            <a:off x="6735653" y="1785281"/>
            <a:ext cx="3811478" cy="233712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一、变量</a:t>
            </a:r>
            <a:endParaRPr lang="zh-CN" altLang="en-US" dirty="0"/>
          </a:p>
        </p:txBody>
      </p:sp>
      <p:sp>
        <p:nvSpPr>
          <p:cNvPr id="3" name="内容占位符 2"/>
          <p:cNvSpPr>
            <a:spLocks noGrp="1"/>
          </p:cNvSpPr>
          <p:nvPr>
            <p:ph idx="1"/>
          </p:nvPr>
        </p:nvSpPr>
        <p:spPr/>
        <p:txBody>
          <a:bodyPr/>
          <a:lstStyle/>
          <a:p>
            <a:r>
              <a:rPr lang="zh-CN" altLang="en-US" dirty="0"/>
              <a:t>会话</a:t>
            </a:r>
            <a:r>
              <a:rPr lang="zh-CN" altLang="en-US" dirty="0" smtClean="0"/>
              <a:t>变量</a:t>
            </a:r>
            <a:endParaRPr lang="en-US" altLang="zh-CN" dirty="0" smtClean="0"/>
          </a:p>
          <a:p>
            <a:pPr lvl="1"/>
            <a:r>
              <a:rPr lang="zh-CN" altLang="en-US" dirty="0"/>
              <a:t>服务器为每个连接的客户端维护一系列会话变量。在客户端连接数据库实例时，使用相应全局变量的当前值对客户端的会话变量进行初始化。设置会话变量不需要特殊权限，但客户端只能更改自己的会话变量，而不能更改其它客户端的会话</a:t>
            </a:r>
            <a:r>
              <a:rPr lang="zh-CN" altLang="en-US" dirty="0" smtClean="0"/>
              <a:t>变量</a:t>
            </a:r>
            <a:endParaRPr lang="en-US" altLang="zh-CN" dirty="0" smtClean="0"/>
          </a:p>
          <a:p>
            <a:r>
              <a:rPr lang="zh-CN" altLang="en-US" dirty="0" smtClean="0"/>
              <a:t>全局变量</a:t>
            </a:r>
            <a:endParaRPr lang="en-US" altLang="zh-CN" dirty="0" smtClean="0"/>
          </a:p>
          <a:p>
            <a:pPr lvl="1"/>
            <a:r>
              <a:rPr lang="zh-CN" altLang="en-US" dirty="0"/>
              <a:t>全局变量影响服务器整体操作。当服务器启动时，它将所有全局变量初始化为默认值。这些默认值可以在选项文件中或在命令行中指定的选项进行更改。要想更改全局变量，必须</a:t>
            </a:r>
            <a:r>
              <a:rPr lang="zh-CN" altLang="en-US" dirty="0" smtClean="0"/>
              <a:t>具有</a:t>
            </a:r>
            <a:r>
              <a:rPr lang="zh-CN" altLang="en-US" dirty="0"/>
              <a:t>管理员</a:t>
            </a:r>
            <a:r>
              <a:rPr lang="zh-CN" altLang="en-US" dirty="0" smtClean="0"/>
              <a:t>权限</a:t>
            </a:r>
            <a:r>
              <a:rPr lang="zh-CN" altLang="en-US" dirty="0"/>
              <a:t>。全局变量作用于</a:t>
            </a:r>
            <a:r>
              <a:rPr lang="en-US" altLang="zh-CN" dirty="0"/>
              <a:t>server</a:t>
            </a:r>
            <a:r>
              <a:rPr lang="zh-CN" altLang="en-US" dirty="0"/>
              <a:t>的整个生命周期，但是不能跨重启</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四、存储过程</a:t>
            </a:r>
            <a:endParaRPr lang="zh-CN" altLang="en-US" dirty="0"/>
          </a:p>
        </p:txBody>
      </p:sp>
      <p:sp>
        <p:nvSpPr>
          <p:cNvPr id="3" name="内容占位符 2"/>
          <p:cNvSpPr>
            <a:spLocks noGrp="1"/>
          </p:cNvSpPr>
          <p:nvPr>
            <p:ph idx="1"/>
          </p:nvPr>
        </p:nvSpPr>
        <p:spPr/>
        <p:txBody>
          <a:bodyPr/>
          <a:lstStyle/>
          <a:p>
            <a:r>
              <a:rPr lang="zh-CN" altLang="en-US" dirty="0"/>
              <a:t>存储过程由一组</a:t>
            </a:r>
            <a:r>
              <a:rPr lang="en-US" altLang="zh-CN" dirty="0"/>
              <a:t>SQL</a:t>
            </a:r>
            <a:r>
              <a:rPr lang="zh-CN" altLang="en-US" dirty="0"/>
              <a:t>语句组成，预先编译后存储在服务器端数据库中，可供应用程序多次调用，类似于高级语言中的过程和函数。</a:t>
            </a:r>
            <a:endParaRPr lang="zh-CN" altLang="en-US" dirty="0"/>
          </a:p>
          <a:p>
            <a:r>
              <a:rPr lang="zh-CN" altLang="en-US" dirty="0"/>
              <a:t>使用存储过程既能方便软件开发，又减少了解释执行</a:t>
            </a:r>
            <a:r>
              <a:rPr lang="en-US" altLang="zh-CN" dirty="0"/>
              <a:t>SQL</a:t>
            </a:r>
            <a:r>
              <a:rPr lang="zh-CN" altLang="en-US" dirty="0"/>
              <a:t>语句时句法分析和查询优化的时间，提高了效率。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存储过程优点</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加快程序的执行速度</a:t>
            </a:r>
            <a:endParaRPr lang="zh-CN" altLang="en-US" dirty="0"/>
          </a:p>
          <a:p>
            <a:r>
              <a:rPr lang="zh-CN" altLang="en-US" dirty="0"/>
              <a:t>一次编译，多次调用</a:t>
            </a:r>
            <a:endParaRPr lang="zh-CN" altLang="en-US" dirty="0"/>
          </a:p>
          <a:p>
            <a:r>
              <a:rPr lang="en-US" altLang="zh-CN" dirty="0"/>
              <a:t>(2)</a:t>
            </a:r>
            <a:r>
              <a:rPr lang="zh-CN" altLang="en-US" dirty="0"/>
              <a:t>较强的逻辑控制能力 </a:t>
            </a:r>
            <a:endParaRPr lang="zh-CN" altLang="en-US" dirty="0"/>
          </a:p>
          <a:p>
            <a:r>
              <a:rPr lang="en-US" altLang="zh-CN" dirty="0"/>
              <a:t>(3)</a:t>
            </a:r>
            <a:r>
              <a:rPr lang="zh-CN" altLang="en-US" dirty="0"/>
              <a:t>减少网络的数据流量</a:t>
            </a:r>
            <a:endParaRPr lang="zh-CN" altLang="en-US" dirty="0"/>
          </a:p>
          <a:p>
            <a:r>
              <a:rPr lang="en-US" altLang="zh-CN" dirty="0"/>
              <a:t>(4)</a:t>
            </a:r>
            <a:r>
              <a:rPr lang="zh-CN" altLang="en-US" dirty="0"/>
              <a:t>支持程序的模块化设计</a:t>
            </a:r>
            <a:endParaRPr lang="zh-CN" altLang="en-US" dirty="0"/>
          </a:p>
          <a:p>
            <a:r>
              <a:rPr lang="en-US" altLang="zh-CN" dirty="0"/>
              <a:t>(5)</a:t>
            </a:r>
            <a:r>
              <a:rPr lang="zh-CN" altLang="en-US" dirty="0"/>
              <a:t>提高数据的安全性与完整性</a:t>
            </a:r>
            <a:endParaRPr lang="zh-CN" altLang="en-US" dirty="0"/>
          </a:p>
          <a:p>
            <a:pPr lvl="1"/>
            <a:r>
              <a:rPr lang="zh-CN" altLang="en-US" dirty="0"/>
              <a:t>间接访问、防范</a:t>
            </a:r>
            <a:r>
              <a:rPr lang="en-US" altLang="zh-CN" dirty="0"/>
              <a:t>SQL</a:t>
            </a:r>
            <a:r>
              <a:rPr lang="zh-CN" altLang="en-US" dirty="0"/>
              <a:t>注入攻击</a:t>
            </a:r>
            <a:endParaRPr lang="zh-CN" altLang="en-US" dirty="0"/>
          </a:p>
          <a:p>
            <a:pPr lvl="1"/>
            <a:r>
              <a:rPr lang="zh-CN" altLang="en-US" dirty="0"/>
              <a:t>关联表集中管理</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5936" y="603721"/>
            <a:ext cx="8739187" cy="525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存储过程优点</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加快程序的执行速度</a:t>
            </a:r>
            <a:r>
              <a:rPr lang="en-US" altLang="zh-CN" dirty="0"/>
              <a:t>——</a:t>
            </a:r>
            <a:r>
              <a:rPr lang="zh-CN" altLang="en-US" dirty="0"/>
              <a:t>一次编译，多次调用。批处理。</a:t>
            </a:r>
            <a:endParaRPr lang="zh-CN" altLang="en-US" dirty="0"/>
          </a:p>
          <a:p>
            <a:r>
              <a:rPr lang="en-US" altLang="zh-CN" dirty="0"/>
              <a:t>(2)</a:t>
            </a:r>
            <a:r>
              <a:rPr lang="zh-CN" altLang="en-US" dirty="0"/>
              <a:t>较强的逻辑控制能力</a:t>
            </a:r>
            <a:r>
              <a:rPr lang="en-US" altLang="zh-CN" dirty="0"/>
              <a:t>——</a:t>
            </a:r>
            <a:r>
              <a:rPr lang="zh-CN" altLang="en-US" dirty="0"/>
              <a:t>支持判断、循环，可指定对数据集合不同行的个性化操作。</a:t>
            </a:r>
            <a:endParaRPr lang="zh-CN" altLang="en-US" dirty="0"/>
          </a:p>
          <a:p>
            <a:r>
              <a:rPr lang="en-US" altLang="zh-CN" dirty="0"/>
              <a:t>(3)</a:t>
            </a:r>
            <a:r>
              <a:rPr lang="zh-CN" altLang="en-US" dirty="0"/>
              <a:t>减少网络的数据流量</a:t>
            </a:r>
            <a:r>
              <a:rPr lang="en-US" altLang="zh-CN" dirty="0"/>
              <a:t>——</a:t>
            </a:r>
            <a:r>
              <a:rPr lang="zh-CN" altLang="en-US" dirty="0"/>
              <a:t>执行程序（存储过程）放在服务器端，客户端只需发一调用执行命令。</a:t>
            </a:r>
            <a:endParaRPr lang="zh-CN" altLang="en-US" dirty="0"/>
          </a:p>
          <a:p>
            <a:r>
              <a:rPr lang="en-US" altLang="zh-CN" dirty="0"/>
              <a:t>(4)</a:t>
            </a:r>
            <a:r>
              <a:rPr lang="zh-CN" altLang="en-US" dirty="0"/>
              <a:t>提高数据的安全性与完整性</a:t>
            </a:r>
            <a:r>
              <a:rPr lang="en-US" altLang="zh-CN" dirty="0"/>
              <a:t>——</a:t>
            </a:r>
            <a:r>
              <a:rPr lang="zh-CN" altLang="en-US" dirty="0"/>
              <a:t>利用存储过程的安全性权限可以使那些没有权限访问数据表的用户通过过程进行间接访问。另外，通过把相关联的表的操作集中到一起，来保证对它们执行一致的操作或什么都不做。</a:t>
            </a:r>
            <a:endParaRPr lang="zh-CN" altLang="en-US" dirty="0"/>
          </a:p>
          <a:p>
            <a:r>
              <a:rPr lang="en-US" altLang="zh-CN" dirty="0"/>
              <a:t>(5)</a:t>
            </a:r>
            <a:r>
              <a:rPr lang="zh-CN" altLang="en-US" dirty="0"/>
              <a:t>支持程序的模块化设计，便于维护。</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91270" y="603721"/>
            <a:ext cx="9133048" cy="5317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133815"/>
            <a:ext cx="10058400" cy="6504094"/>
          </a:xfrm>
        </p:spPr>
        <p:txBody>
          <a:bodyPr>
            <a:normAutofit fontScale="92500" lnSpcReduction="10000"/>
          </a:bodyPr>
          <a:lstStyle/>
          <a:p>
            <a:r>
              <a:rPr lang="en-US" altLang="zh-CN" dirty="0"/>
              <a:t>【</a:t>
            </a:r>
            <a:r>
              <a:rPr lang="zh-CN" altLang="en-US" dirty="0"/>
              <a:t>例</a:t>
            </a:r>
            <a:r>
              <a:rPr lang="en-US" altLang="zh-CN" dirty="0"/>
              <a:t>】</a:t>
            </a:r>
            <a:r>
              <a:rPr lang="zh-CN" altLang="en-US" dirty="0"/>
              <a:t>假定表</a:t>
            </a:r>
            <a:r>
              <a:rPr lang="en-US" altLang="zh-CN" dirty="0" err="1"/>
              <a:t>emp</a:t>
            </a:r>
            <a:r>
              <a:rPr lang="zh-CN" altLang="en-US" dirty="0"/>
              <a:t>是某用户</a:t>
            </a:r>
            <a:r>
              <a:rPr lang="en-US" altLang="zh-CN" dirty="0"/>
              <a:t>John</a:t>
            </a:r>
            <a:r>
              <a:rPr lang="zh-CN" altLang="en-US" dirty="0"/>
              <a:t>的私有表，用户</a:t>
            </a:r>
            <a:r>
              <a:rPr lang="en-US" altLang="zh-CN" dirty="0"/>
              <a:t>Scott</a:t>
            </a:r>
            <a:r>
              <a:rPr lang="zh-CN" altLang="en-US" dirty="0"/>
              <a:t>是应用系统的开发者，拥有创建过程的权限</a:t>
            </a:r>
            <a:r>
              <a:rPr lang="en-US" altLang="zh-CN" dirty="0"/>
              <a:t>; </a:t>
            </a:r>
            <a:r>
              <a:rPr lang="zh-CN" altLang="en-US" dirty="0"/>
              <a:t>应用系统的最终用户是</a:t>
            </a:r>
            <a:r>
              <a:rPr lang="en-US" altLang="zh-CN" dirty="0"/>
              <a:t>Green</a:t>
            </a:r>
            <a:r>
              <a:rPr lang="zh-CN" altLang="en-US" dirty="0"/>
              <a:t>，但他没有直接使用</a:t>
            </a:r>
            <a:r>
              <a:rPr lang="en-US" altLang="zh-CN" dirty="0" err="1"/>
              <a:t>emp</a:t>
            </a:r>
            <a:r>
              <a:rPr lang="zh-CN" altLang="en-US" dirty="0"/>
              <a:t>的权限。现要求</a:t>
            </a:r>
            <a:r>
              <a:rPr lang="en-US" altLang="zh-CN" dirty="0"/>
              <a:t>Green</a:t>
            </a:r>
            <a:r>
              <a:rPr lang="zh-CN" altLang="en-US" dirty="0"/>
              <a:t>能通过</a:t>
            </a:r>
            <a:r>
              <a:rPr lang="en-US" altLang="zh-CN" dirty="0"/>
              <a:t>Scott</a:t>
            </a:r>
            <a:r>
              <a:rPr lang="zh-CN" altLang="en-US" dirty="0"/>
              <a:t>创建的存储过程</a:t>
            </a:r>
            <a:r>
              <a:rPr lang="en-US" altLang="zh-CN" dirty="0" err="1"/>
              <a:t>hire_emp</a:t>
            </a:r>
            <a:r>
              <a:rPr lang="zh-CN" altLang="en-US" dirty="0"/>
              <a:t>向</a:t>
            </a:r>
            <a:r>
              <a:rPr lang="en-US" altLang="zh-CN" dirty="0"/>
              <a:t>John</a:t>
            </a:r>
            <a:r>
              <a:rPr lang="zh-CN" altLang="en-US" dirty="0"/>
              <a:t>的</a:t>
            </a:r>
            <a:r>
              <a:rPr lang="en-US" altLang="zh-CN" dirty="0" err="1"/>
              <a:t>emp</a:t>
            </a:r>
            <a:r>
              <a:rPr lang="zh-CN" altLang="en-US" dirty="0"/>
              <a:t>表插入数据。</a:t>
            </a:r>
            <a:endParaRPr lang="zh-CN" altLang="en-US" dirty="0"/>
          </a:p>
          <a:p>
            <a:r>
              <a:rPr lang="zh-CN" altLang="en-US" dirty="0"/>
              <a:t>步骤：</a:t>
            </a:r>
            <a:endParaRPr lang="zh-CN" altLang="en-US" dirty="0"/>
          </a:p>
          <a:p>
            <a:r>
              <a:rPr lang="zh-CN" altLang="en-US" dirty="0"/>
              <a:t>首先，</a:t>
            </a:r>
            <a:r>
              <a:rPr lang="en-US" altLang="zh-CN" dirty="0"/>
              <a:t>John</a:t>
            </a:r>
            <a:r>
              <a:rPr lang="zh-CN" altLang="en-US" dirty="0"/>
              <a:t>登录到数据库，为用户</a:t>
            </a:r>
            <a:r>
              <a:rPr lang="en-US" altLang="zh-CN" dirty="0"/>
              <a:t>Scott</a:t>
            </a:r>
            <a:r>
              <a:rPr lang="zh-CN" altLang="en-US" dirty="0"/>
              <a:t>授予对</a:t>
            </a:r>
            <a:r>
              <a:rPr lang="en-US" altLang="zh-CN" dirty="0" err="1"/>
              <a:t>emp</a:t>
            </a:r>
            <a:r>
              <a:rPr lang="zh-CN" altLang="en-US" dirty="0"/>
              <a:t>表操作所需的权限：</a:t>
            </a:r>
            <a:endParaRPr lang="zh-CN" altLang="en-US" dirty="0"/>
          </a:p>
          <a:p>
            <a:r>
              <a:rPr lang="en-US" altLang="zh-CN" dirty="0"/>
              <a:t>GRANT  SELECT,INSERT,UPDATE,DELETE</a:t>
            </a:r>
            <a:endParaRPr lang="en-US" altLang="zh-CN" dirty="0"/>
          </a:p>
          <a:p>
            <a:r>
              <a:rPr lang="en-US" altLang="zh-CN" dirty="0"/>
              <a:t>ON  </a:t>
            </a:r>
            <a:r>
              <a:rPr lang="en-US" altLang="zh-CN" dirty="0" err="1"/>
              <a:t>emp</a:t>
            </a:r>
            <a:r>
              <a:rPr lang="en-US" altLang="zh-CN" dirty="0"/>
              <a:t>  TO  Scott;</a:t>
            </a:r>
            <a:endParaRPr lang="en-US" altLang="zh-CN" dirty="0"/>
          </a:p>
          <a:p>
            <a:r>
              <a:rPr lang="zh-CN" altLang="en-US" dirty="0"/>
              <a:t>然后，</a:t>
            </a:r>
            <a:r>
              <a:rPr lang="en-US" altLang="zh-CN" dirty="0"/>
              <a:t>Scott</a:t>
            </a:r>
            <a:r>
              <a:rPr lang="zh-CN" altLang="en-US" dirty="0"/>
              <a:t>建立存储过程</a:t>
            </a:r>
            <a:r>
              <a:rPr lang="en-US" altLang="zh-CN" dirty="0" err="1"/>
              <a:t>hire_emp</a:t>
            </a:r>
            <a:r>
              <a:rPr lang="zh-CN" altLang="en-US" dirty="0"/>
              <a:t>（该过程可向</a:t>
            </a:r>
            <a:r>
              <a:rPr lang="en-US" altLang="zh-CN" dirty="0" err="1"/>
              <a:t>emp</a:t>
            </a:r>
            <a:r>
              <a:rPr lang="zh-CN" altLang="en-US" dirty="0"/>
              <a:t>表中插入记录），再把该过程的执行权</a:t>
            </a:r>
            <a:r>
              <a:rPr lang="en-US" altLang="zh-CN" dirty="0"/>
              <a:t>EXECUTE</a:t>
            </a:r>
            <a:r>
              <a:rPr lang="zh-CN" altLang="en-US" dirty="0"/>
              <a:t>授予</a:t>
            </a:r>
            <a:r>
              <a:rPr lang="en-US" altLang="zh-CN" dirty="0"/>
              <a:t>Green</a:t>
            </a:r>
            <a:r>
              <a:rPr lang="zh-CN" altLang="en-US" dirty="0"/>
              <a:t>：</a:t>
            </a:r>
            <a:endParaRPr lang="zh-CN" altLang="en-US" dirty="0"/>
          </a:p>
          <a:p>
            <a:r>
              <a:rPr lang="en-US" altLang="zh-CN" dirty="0"/>
              <a:t>GRANT  EXECUTE  ON  </a:t>
            </a:r>
            <a:r>
              <a:rPr lang="en-US" altLang="zh-CN" dirty="0" err="1"/>
              <a:t>hire_emp</a:t>
            </a:r>
            <a:r>
              <a:rPr lang="en-US" altLang="zh-CN" dirty="0"/>
              <a:t>  TO  Green;</a:t>
            </a:r>
            <a:endParaRPr lang="en-US" altLang="zh-CN" dirty="0"/>
          </a:p>
          <a:p>
            <a:r>
              <a:rPr lang="zh-CN" altLang="en-US" dirty="0"/>
              <a:t>这样，虽然</a:t>
            </a:r>
            <a:r>
              <a:rPr lang="en-US" altLang="zh-CN" dirty="0"/>
              <a:t>Green</a:t>
            </a:r>
            <a:r>
              <a:rPr lang="zh-CN" altLang="en-US" dirty="0"/>
              <a:t>用户对</a:t>
            </a:r>
            <a:r>
              <a:rPr lang="en-US" altLang="zh-CN" dirty="0" err="1"/>
              <a:t>emp</a:t>
            </a:r>
            <a:r>
              <a:rPr lang="zh-CN" altLang="en-US" dirty="0"/>
              <a:t>表没有任何权限，但可以通过执行</a:t>
            </a:r>
            <a:r>
              <a:rPr lang="en-US" altLang="zh-CN" dirty="0"/>
              <a:t>Scott</a:t>
            </a:r>
            <a:r>
              <a:rPr lang="zh-CN" altLang="en-US" dirty="0"/>
              <a:t>所创建的过程，对</a:t>
            </a:r>
            <a:r>
              <a:rPr lang="en-US" altLang="zh-CN" dirty="0" err="1"/>
              <a:t>emp</a:t>
            </a:r>
            <a:r>
              <a:rPr lang="zh-CN" altLang="en-US" dirty="0"/>
              <a:t>表进行间接的插入操作。</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存储过程优点</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加快程序的执行速度</a:t>
            </a:r>
            <a:endParaRPr lang="zh-CN" altLang="en-US" dirty="0"/>
          </a:p>
          <a:p>
            <a:r>
              <a:rPr lang="en-US" altLang="zh-CN" dirty="0"/>
              <a:t>(2)</a:t>
            </a:r>
            <a:r>
              <a:rPr lang="zh-CN" altLang="en-US" dirty="0"/>
              <a:t>减少网络的数据流量</a:t>
            </a:r>
            <a:endParaRPr lang="zh-CN" altLang="en-US" dirty="0"/>
          </a:p>
          <a:p>
            <a:r>
              <a:rPr lang="en-US" altLang="zh-CN" dirty="0"/>
              <a:t>(3)</a:t>
            </a:r>
            <a:r>
              <a:rPr lang="zh-CN" altLang="en-US" dirty="0"/>
              <a:t>提供了一种安全机制</a:t>
            </a:r>
            <a:endParaRPr lang="zh-CN" altLang="en-US" dirty="0"/>
          </a:p>
          <a:p>
            <a:r>
              <a:rPr lang="en-US" altLang="zh-CN" dirty="0"/>
              <a:t>(4)</a:t>
            </a:r>
            <a:r>
              <a:rPr lang="zh-CN" altLang="en-US" dirty="0"/>
              <a:t>支持程序的模块化</a:t>
            </a:r>
            <a:r>
              <a:rPr lang="zh-CN" altLang="en-US" dirty="0" smtClean="0"/>
              <a:t>设计</a:t>
            </a:r>
            <a:endParaRPr lang="en-US" altLang="zh-CN" dirty="0" smtClean="0"/>
          </a:p>
          <a:p>
            <a:r>
              <a:rPr lang="en-US" altLang="zh-CN" dirty="0" err="1" smtClean="0"/>
              <a:t>Mysql</a:t>
            </a:r>
            <a:r>
              <a:rPr lang="zh-CN" altLang="en-US" dirty="0" smtClean="0"/>
              <a:t>在</a:t>
            </a:r>
            <a:r>
              <a:rPr lang="en-US" altLang="zh-CN" dirty="0" smtClean="0"/>
              <a:t>5.0</a:t>
            </a:r>
            <a:r>
              <a:rPr lang="zh-CN" altLang="en-US" dirty="0" smtClean="0"/>
              <a:t>版本以后开始支持存储过程</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a:t>
            </a:r>
            <a:r>
              <a:rPr lang="zh-CN" altLang="en-US" dirty="0" smtClean="0"/>
              <a:t>过程缺点</a:t>
            </a:r>
            <a:endParaRPr lang="zh-CN" altLang="en-US" dirty="0"/>
          </a:p>
        </p:txBody>
      </p:sp>
      <p:sp>
        <p:nvSpPr>
          <p:cNvPr id="3" name="内容占位符 2"/>
          <p:cNvSpPr>
            <a:spLocks noGrp="1"/>
          </p:cNvSpPr>
          <p:nvPr>
            <p:ph idx="1"/>
          </p:nvPr>
        </p:nvSpPr>
        <p:spPr/>
        <p:txBody>
          <a:bodyPr/>
          <a:lstStyle/>
          <a:p>
            <a:r>
              <a:rPr lang="en-US" altLang="zh-CN" dirty="0"/>
              <a:t>(1</a:t>
            </a:r>
            <a:r>
              <a:rPr lang="en-US" altLang="zh-CN" dirty="0" smtClean="0"/>
              <a:t>)</a:t>
            </a:r>
            <a:r>
              <a:rPr lang="zh-CN" altLang="en-US" dirty="0"/>
              <a:t>定制化于特定的数据库</a:t>
            </a:r>
            <a:r>
              <a:rPr lang="zh-CN" altLang="en-US" dirty="0" smtClean="0"/>
              <a:t>上，数据库迁移需要重写存储过程</a:t>
            </a:r>
            <a:endParaRPr lang="zh-CN" altLang="en-US" dirty="0"/>
          </a:p>
          <a:p>
            <a:r>
              <a:rPr lang="en-US" altLang="zh-CN" dirty="0"/>
              <a:t>(2</a:t>
            </a:r>
            <a:r>
              <a:rPr lang="en-US" altLang="zh-CN" dirty="0" smtClean="0"/>
              <a:t>)</a:t>
            </a:r>
            <a:r>
              <a:rPr lang="zh-CN" altLang="en-US" dirty="0"/>
              <a:t>存储过程的性能调校与撰写，受限于各种数据库系统</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存储过程的创建和</a:t>
            </a:r>
            <a:r>
              <a:rPr lang="zh-CN" altLang="en-US" b="1" dirty="0" smtClean="0"/>
              <a:t>调用</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146776" y="1193074"/>
            <a:ext cx="5153025" cy="4257675"/>
          </a:xfrm>
          <a:prstGeom prst="rect">
            <a:avLst/>
          </a:prstGeom>
        </p:spPr>
      </p:pic>
      <p:sp>
        <p:nvSpPr>
          <p:cNvPr id="6" name="Rectangle 2"/>
          <p:cNvSpPr>
            <a:spLocks noChangeArrowheads="1"/>
          </p:cNvSpPr>
          <p:nvPr/>
        </p:nvSpPr>
        <p:spPr bwMode="auto">
          <a:xfrm>
            <a:off x="1069848" y="5647029"/>
            <a:ext cx="2443655" cy="328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1415" rIns="91440" bIns="7141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smtClean="0">
                <a:ln>
                  <a:noFill/>
                </a:ln>
                <a:solidFill>
                  <a:srgbClr val="000000"/>
                </a:solidFill>
                <a:effectLst/>
                <a:latin typeface="Arial Unicode MS" panose="020B0604020202020204" charset="-122"/>
                <a:ea typeface="Menlo"/>
              </a:rPr>
              <a:t>DELIMITER $$ </a:t>
            </a:r>
            <a:r>
              <a:rPr kumimoji="0" lang="zh-CN" altLang="zh-CN" sz="1200" b="0" i="0" u="none" strike="noStrike" cap="none" normalizeH="0" baseline="0" dirty="0" smtClean="0">
                <a:ln>
                  <a:noFill/>
                </a:ln>
                <a:solidFill>
                  <a:srgbClr val="666600"/>
                </a:solidFill>
                <a:effectLst/>
                <a:latin typeface="Arial Unicode MS" panose="020B0604020202020204" charset="-122"/>
                <a:ea typeface="Menlo"/>
              </a:rPr>
              <a:t>或</a:t>
            </a:r>
            <a:r>
              <a:rPr kumimoji="0" lang="zh-CN" altLang="zh-CN" sz="1200" b="0" i="0" u="none" strike="noStrike" cap="none" normalizeH="0" baseline="0" dirty="0" smtClean="0">
                <a:ln>
                  <a:noFill/>
                </a:ln>
                <a:solidFill>
                  <a:srgbClr val="000000"/>
                </a:solidFill>
                <a:effectLst/>
                <a:latin typeface="Arial Unicode MS" panose="020B0604020202020204" charset="-122"/>
                <a:ea typeface="Menlo"/>
              </a:rPr>
              <a:t> DELIMITER </a:t>
            </a:r>
            <a:r>
              <a:rPr kumimoji="0" lang="zh-CN" altLang="zh-CN" sz="1200" b="0" i="0" u="none" strike="noStrike" cap="none" normalizeH="0" baseline="0" dirty="0" smtClean="0">
                <a:ln>
                  <a:noFill/>
                </a:ln>
                <a:solidFill>
                  <a:srgbClr val="880000"/>
                </a:solidFill>
                <a:effectLst/>
                <a:latin typeface="Arial Unicode MS" panose="020B0604020202020204" charset="-122"/>
                <a:ea typeface="Menlo"/>
              </a:rPr>
              <a:t>//</a:t>
            </a:r>
            <a:r>
              <a:rPr kumimoji="0" lang="zh-CN" altLang="zh-CN" sz="1000" b="0" i="0" u="none" strike="noStrike" cap="none" normalizeH="0" baseline="0" dirty="0" smtClean="0">
                <a:ln>
                  <a:noFill/>
                </a:ln>
                <a:solidFill>
                  <a:schemeClr val="tx1"/>
                </a:solidFill>
                <a:effectLst/>
              </a:rPr>
              <a:t>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存储过程的创建和调用</a:t>
            </a:r>
            <a:endParaRPr lang="zh-CN" altLang="en-US" dirty="0"/>
          </a:p>
        </p:txBody>
      </p:sp>
      <p:sp>
        <p:nvSpPr>
          <p:cNvPr id="3" name="内容占位符 2"/>
          <p:cNvSpPr>
            <a:spLocks noGrp="1"/>
          </p:cNvSpPr>
          <p:nvPr>
            <p:ph idx="1"/>
          </p:nvPr>
        </p:nvSpPr>
        <p:spPr>
          <a:xfrm>
            <a:off x="1069848" y="1193073"/>
            <a:ext cx="10058400" cy="5444835"/>
          </a:xfrm>
        </p:spPr>
        <p:txBody>
          <a:bodyPr/>
          <a:lstStyle/>
          <a:p>
            <a:r>
              <a:rPr lang="en-US" altLang="zh-CN" dirty="0" smtClean="0"/>
              <a:t>1</a:t>
            </a:r>
            <a:r>
              <a:rPr lang="zh-CN" altLang="en-US" dirty="0" smtClean="0"/>
              <a:t>、声明存储过程</a:t>
            </a:r>
            <a:endParaRPr lang="en-US" altLang="zh-CN" dirty="0" smtClean="0"/>
          </a:p>
          <a:p>
            <a:endParaRPr lang="en-US" altLang="zh-CN" dirty="0"/>
          </a:p>
          <a:p>
            <a:r>
              <a:rPr lang="en-US" altLang="zh-CN" dirty="0" smtClean="0"/>
              <a:t>2</a:t>
            </a:r>
            <a:r>
              <a:rPr lang="zh-CN" altLang="en-US" dirty="0" smtClean="0"/>
              <a:t>、存储过程开始和结束标记</a:t>
            </a:r>
            <a:endParaRPr lang="en-US" altLang="zh-CN" dirty="0" smtClean="0"/>
          </a:p>
          <a:p>
            <a:endParaRPr lang="en-US" altLang="zh-CN" dirty="0"/>
          </a:p>
          <a:p>
            <a:r>
              <a:rPr lang="en-US" altLang="zh-CN" dirty="0"/>
              <a:t>3</a:t>
            </a:r>
            <a:r>
              <a:rPr lang="zh-CN" altLang="en-US" dirty="0" smtClean="0"/>
              <a:t>、变量赋值</a:t>
            </a:r>
            <a:endParaRPr lang="en-US" altLang="zh-CN" dirty="0" smtClean="0"/>
          </a:p>
          <a:p>
            <a:endParaRPr lang="en-US" altLang="zh-CN" dirty="0"/>
          </a:p>
          <a:p>
            <a:r>
              <a:rPr lang="en-US" altLang="zh-CN" dirty="0" smtClean="0"/>
              <a:t>4</a:t>
            </a:r>
            <a:r>
              <a:rPr lang="zh-CN" altLang="en-US" dirty="0" smtClean="0"/>
              <a:t>、过程体编写</a:t>
            </a:r>
            <a:endParaRPr lang="en-US" altLang="zh-CN" dirty="0" smtClean="0"/>
          </a:p>
          <a:p>
            <a:r>
              <a:rPr lang="en-US" altLang="zh-CN" dirty="0" smtClean="0"/>
              <a:t>5</a:t>
            </a:r>
            <a:r>
              <a:rPr lang="zh-CN" altLang="en-US" dirty="0" smtClean="0"/>
              <a:t>、调用存储过程</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Rectangle 2"/>
          <p:cNvSpPr>
            <a:spLocks noChangeArrowheads="1"/>
          </p:cNvSpPr>
          <p:nvPr/>
        </p:nvSpPr>
        <p:spPr bwMode="auto">
          <a:xfrm>
            <a:off x="1387366" y="1854297"/>
            <a:ext cx="5147441" cy="39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1415" rIns="91440" bIns="7141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smtClean="0">
                <a:ln>
                  <a:noFill/>
                </a:ln>
                <a:solidFill>
                  <a:srgbClr val="000000"/>
                </a:solidFill>
                <a:effectLst/>
                <a:latin typeface="Arial Unicode MS" panose="020B0604020202020204" charset="-122"/>
                <a:ea typeface="Menlo"/>
              </a:rPr>
              <a:t>CREATE PROCEDURE demo_in_parameter</a:t>
            </a:r>
            <a:r>
              <a:rPr kumimoji="0" lang="zh-CN" altLang="zh-CN" sz="1600" b="0" i="0" u="none" strike="noStrike" cap="none" normalizeH="0" baseline="0" dirty="0" smtClean="0">
                <a:ln>
                  <a:noFill/>
                </a:ln>
                <a:solidFill>
                  <a:srgbClr val="666600"/>
                </a:solidFill>
                <a:effectLst/>
                <a:latin typeface="Arial Unicode MS" panose="020B0604020202020204" charset="-122"/>
                <a:ea typeface="Menlo"/>
              </a:rPr>
              <a:t>(</a:t>
            </a:r>
            <a:r>
              <a:rPr kumimoji="0" lang="zh-CN" altLang="zh-CN" sz="1600" b="0" i="0" u="none" strike="noStrike" cap="none" normalizeH="0" baseline="0" dirty="0" smtClean="0">
                <a:ln>
                  <a:noFill/>
                </a:ln>
                <a:solidFill>
                  <a:srgbClr val="000000"/>
                </a:solidFill>
                <a:effectLst/>
                <a:latin typeface="Arial Unicode MS" panose="020B0604020202020204" charset="-122"/>
                <a:ea typeface="Menlo"/>
              </a:rPr>
              <a:t>IN p_in </a:t>
            </a:r>
            <a:r>
              <a:rPr kumimoji="0" lang="zh-CN" altLang="zh-CN" sz="1600" b="0" i="0" u="none" strike="noStrike" cap="none" normalizeH="0" baseline="0" dirty="0" smtClean="0">
                <a:ln>
                  <a:noFill/>
                </a:ln>
                <a:solidFill>
                  <a:srgbClr val="000088"/>
                </a:solidFill>
                <a:effectLst/>
                <a:latin typeface="Arial Unicode MS" panose="020B0604020202020204" charset="-122"/>
                <a:ea typeface="Menlo"/>
              </a:rPr>
              <a:t>int</a:t>
            </a:r>
            <a:r>
              <a:rPr kumimoji="0" lang="zh-CN" altLang="zh-CN" sz="1600" b="0" i="0" u="none" strike="noStrike" cap="none" normalizeH="0" baseline="0" dirty="0" smtClean="0">
                <a:ln>
                  <a:noFill/>
                </a:ln>
                <a:solidFill>
                  <a:srgbClr val="666600"/>
                </a:solidFill>
                <a:effectLst/>
                <a:latin typeface="Arial Unicode MS" panose="020B0604020202020204" charset="-122"/>
                <a:ea typeface="Menlo"/>
              </a:rPr>
              <a:t>)</a:t>
            </a:r>
            <a:r>
              <a:rPr kumimoji="0" lang="zh-CN" altLang="zh-CN" sz="1600" b="0" i="0" u="none" strike="noStrike" cap="none" normalizeH="0" baseline="0" dirty="0" smtClean="0">
                <a:ln>
                  <a:noFill/>
                </a:ln>
                <a:solidFill>
                  <a:srgbClr val="000000"/>
                </a:solidFill>
                <a:effectLst/>
                <a:latin typeface="Arial Unicode MS" panose="020B0604020202020204" charset="-122"/>
                <a:ea typeface="Menlo"/>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387366" y="2939342"/>
            <a:ext cx="1723549" cy="39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1415" rIns="91440" bIns="7141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smtClean="0">
                <a:ln>
                  <a:noFill/>
                </a:ln>
                <a:solidFill>
                  <a:srgbClr val="000088"/>
                </a:solidFill>
                <a:effectLst/>
                <a:latin typeface="Arial Unicode MS" panose="020B0604020202020204" charset="-122"/>
                <a:ea typeface="Menlo"/>
              </a:rPr>
              <a:t>BEGIN</a:t>
            </a:r>
            <a:r>
              <a:rPr kumimoji="0" lang="zh-CN" altLang="zh-CN" sz="1600" b="0" i="0" u="none" strike="noStrike" cap="none" normalizeH="0" baseline="0" dirty="0" smtClean="0">
                <a:ln>
                  <a:noFill/>
                </a:ln>
                <a:solidFill>
                  <a:srgbClr val="000000"/>
                </a:solidFill>
                <a:effectLst/>
                <a:latin typeface="Arial Unicode MS" panose="020B0604020202020204" charset="-122"/>
                <a:ea typeface="Menlo"/>
              </a:rPr>
              <a:t> </a:t>
            </a:r>
            <a:r>
              <a:rPr kumimoji="0" lang="zh-CN" altLang="zh-CN" sz="1600" b="0" i="0" u="none" strike="noStrike" cap="none" normalizeH="0" baseline="0" dirty="0" smtClean="0">
                <a:ln>
                  <a:noFill/>
                </a:ln>
                <a:solidFill>
                  <a:srgbClr val="666600"/>
                </a:solidFill>
                <a:effectLst/>
                <a:latin typeface="Arial Unicode MS" panose="020B0604020202020204" charset="-122"/>
                <a:ea typeface="Menlo"/>
              </a:rPr>
              <a:t>....</a:t>
            </a:r>
            <a:r>
              <a:rPr kumimoji="0" lang="zh-CN" altLang="zh-CN" sz="1600" b="0" i="0" u="none" strike="noStrike" cap="none" normalizeH="0" baseline="0" dirty="0" smtClean="0">
                <a:ln>
                  <a:noFill/>
                </a:ln>
                <a:solidFill>
                  <a:srgbClr val="000000"/>
                </a:solidFill>
                <a:effectLst/>
                <a:latin typeface="Arial Unicode MS" panose="020B0604020202020204" charset="-122"/>
                <a:ea typeface="Menlo"/>
              </a:rPr>
              <a:t> </a:t>
            </a:r>
            <a:r>
              <a:rPr kumimoji="0" lang="zh-CN" altLang="zh-CN" sz="1600" b="0" i="0" u="none" strike="noStrike" cap="none" normalizeH="0" baseline="0" dirty="0" smtClean="0">
                <a:ln>
                  <a:noFill/>
                </a:ln>
                <a:solidFill>
                  <a:srgbClr val="000088"/>
                </a:solidFill>
                <a:effectLst/>
                <a:latin typeface="Arial Unicode MS" panose="020B0604020202020204" charset="-122"/>
                <a:ea typeface="Menlo"/>
              </a:rPr>
              <a:t>END</a:t>
            </a:r>
            <a:r>
              <a:rPr kumimoji="0" lang="zh-CN" altLang="zh-CN" sz="1600" b="0" i="0" u="none" strike="noStrike" cap="none" normalizeH="0" baseline="0" dirty="0" smtClean="0">
                <a:ln>
                  <a:noFill/>
                </a:ln>
                <a:solidFill>
                  <a:srgbClr val="000000"/>
                </a:solidFill>
                <a:effectLst/>
                <a:latin typeface="Arial Unicode MS" panose="020B0604020202020204" charset="-122"/>
                <a:ea typeface="Menlo"/>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387366" y="4147730"/>
            <a:ext cx="1415772" cy="39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1415" rIns="91440" bIns="7141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smtClean="0">
                <a:ln>
                  <a:noFill/>
                </a:ln>
                <a:solidFill>
                  <a:srgbClr val="000000"/>
                </a:solidFill>
                <a:effectLst/>
                <a:latin typeface="Arial Unicode MS" panose="020B0604020202020204" charset="-122"/>
                <a:ea typeface="Menlo"/>
              </a:rPr>
              <a:t>SET </a:t>
            </a:r>
            <a:r>
              <a:rPr kumimoji="0" lang="zh-CN" altLang="zh-CN" sz="1600" b="0" i="0" u="none" strike="noStrike" cap="none" normalizeH="0" baseline="0" dirty="0" smtClean="0">
                <a:ln>
                  <a:noFill/>
                </a:ln>
                <a:solidFill>
                  <a:srgbClr val="006666"/>
                </a:solidFill>
                <a:effectLst/>
                <a:latin typeface="Arial Unicode MS" panose="020B0604020202020204" charset="-122"/>
                <a:ea typeface="Menlo"/>
              </a:rPr>
              <a:t>@p_in</a:t>
            </a:r>
            <a:r>
              <a:rPr kumimoji="0" lang="zh-CN" altLang="zh-CN" sz="1600" b="0" i="0" u="none" strike="noStrike" cap="none" normalizeH="0" baseline="0" dirty="0" smtClean="0">
                <a:ln>
                  <a:noFill/>
                </a:ln>
                <a:solidFill>
                  <a:srgbClr val="666600"/>
                </a:solidFill>
                <a:effectLst/>
                <a:latin typeface="Arial Unicode MS" panose="020B0604020202020204" charset="-122"/>
                <a:ea typeface="Menlo"/>
              </a:rPr>
              <a:t>=</a:t>
            </a:r>
            <a:r>
              <a:rPr kumimoji="0" lang="zh-CN" altLang="zh-CN" sz="1600" b="0" i="0" u="none" strike="noStrike" cap="none" normalizeH="0" baseline="0" dirty="0" smtClean="0">
                <a:ln>
                  <a:noFill/>
                </a:ln>
                <a:solidFill>
                  <a:srgbClr val="006666"/>
                </a:solidFill>
                <a:effectLst/>
                <a:latin typeface="Arial Unicode MS" panose="020B0604020202020204" charset="-122"/>
                <a:ea typeface="Menlo"/>
              </a:rPr>
              <a:t>1</a:t>
            </a:r>
            <a:r>
              <a:rPr kumimoji="0" lang="zh-CN" altLang="zh-CN" sz="1600" b="0" i="0" u="none" strike="noStrike" cap="none" normalizeH="0" baseline="0" dirty="0" smtClean="0">
                <a:ln>
                  <a:noFill/>
                </a:ln>
                <a:solidFill>
                  <a:srgbClr val="000000"/>
                </a:solidFill>
                <a:effectLst/>
                <a:latin typeface="Arial Unicode MS" panose="020B0604020202020204" charset="-122"/>
                <a:ea typeface="Menlo"/>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442545" y="5914670"/>
            <a:ext cx="2943434" cy="45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1415" rIns="91440" bIns="7141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smtClean="0">
                <a:ln>
                  <a:noFill/>
                </a:ln>
                <a:solidFill>
                  <a:srgbClr val="000000"/>
                </a:solidFill>
                <a:effectLst/>
                <a:latin typeface="Arial Unicode MS" panose="020B0604020202020204" charset="-122"/>
                <a:ea typeface="Menlo"/>
              </a:rPr>
              <a:t>call sp_name</a:t>
            </a:r>
            <a:r>
              <a:rPr kumimoji="0" lang="zh-CN" altLang="zh-CN" sz="2000" b="0" i="0" u="none" strike="noStrike" cap="none" normalizeH="0" baseline="0" dirty="0" smtClean="0">
                <a:ln>
                  <a:noFill/>
                </a:ln>
                <a:solidFill>
                  <a:srgbClr val="666600"/>
                </a:solidFill>
                <a:effectLst/>
                <a:latin typeface="Arial Unicode MS" panose="020B0604020202020204" charset="-122"/>
                <a:ea typeface="Menlo"/>
              </a:rPr>
              <a:t>[(传参)];</a:t>
            </a:r>
            <a:r>
              <a:rPr kumimoji="0" lang="zh-CN" altLang="zh-CN" sz="1400" b="0" i="0" u="none" strike="noStrike" cap="none" normalizeH="0" baseline="0" dirty="0" smtClean="0">
                <a:ln>
                  <a:noFill/>
                </a:ln>
                <a:solidFill>
                  <a:schemeClr val="tx1"/>
                </a:solidFill>
                <a:effectLst/>
              </a:rPr>
              <a:t> </a:t>
            </a:r>
            <a:endParaRPr kumimoji="0" lang="zh-CN" altLang="zh-CN" sz="4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全局变量</a:t>
            </a:r>
            <a:r>
              <a:rPr lang="zh-CN" altLang="en-US" dirty="0"/>
              <a:t>可以在任何地方被任何程序取用，用户不能随意创建</a:t>
            </a:r>
            <a:r>
              <a:rPr lang="zh-CN" altLang="en-US" dirty="0" smtClean="0"/>
              <a:t>全局变量，保存系统某些</a:t>
            </a:r>
            <a:r>
              <a:rPr lang="zh-CN" altLang="en-US" dirty="0"/>
              <a:t>参数值和性能统计数据</a:t>
            </a:r>
            <a:r>
              <a:rPr lang="zh-CN" altLang="en-US" dirty="0" smtClean="0"/>
              <a:t>。</a:t>
            </a:r>
            <a:endParaRPr lang="en-US" altLang="zh-CN" dirty="0" smtClean="0"/>
          </a:p>
          <a:p>
            <a:r>
              <a:rPr lang="zh-CN" altLang="en-US" dirty="0"/>
              <a:t>系统变量又分为全局变量与会话变量。</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存储过程的参数</a:t>
            </a:r>
            <a:endParaRPr lang="zh-CN" altLang="en-US" dirty="0"/>
          </a:p>
        </p:txBody>
      </p:sp>
      <p:sp>
        <p:nvSpPr>
          <p:cNvPr id="3" name="内容占位符 2"/>
          <p:cNvSpPr>
            <a:spLocks noGrp="1"/>
          </p:cNvSpPr>
          <p:nvPr>
            <p:ph idx="1"/>
          </p:nvPr>
        </p:nvSpPr>
        <p:spPr/>
        <p:txBody>
          <a:bodyPr/>
          <a:lstStyle/>
          <a:p>
            <a:r>
              <a:rPr lang="zh-CN" altLang="en-US" dirty="0"/>
              <a:t>四</a:t>
            </a:r>
            <a:r>
              <a:rPr lang="zh-CN" altLang="en-US" dirty="0" smtClean="0"/>
              <a:t>种参数类型</a:t>
            </a:r>
            <a:endParaRPr lang="en-US" altLang="zh-CN" dirty="0" smtClean="0"/>
          </a:p>
          <a:p>
            <a:pPr lvl="1"/>
            <a:r>
              <a:rPr lang="zh-CN" altLang="en-US" dirty="0" smtClean="0"/>
              <a:t>无参：无参的存储过程</a:t>
            </a:r>
            <a:endParaRPr lang="en-US" altLang="zh-CN" dirty="0" smtClean="0"/>
          </a:p>
          <a:p>
            <a:pPr lvl="1"/>
            <a:r>
              <a:rPr lang="en-US" altLang="zh-CN" dirty="0" smtClean="0"/>
              <a:t>IN</a:t>
            </a:r>
            <a:r>
              <a:rPr lang="zh-CN" altLang="en-US" dirty="0" smtClean="0"/>
              <a:t>：</a:t>
            </a:r>
            <a:r>
              <a:rPr lang="zh-CN" altLang="en-US" dirty="0"/>
              <a:t>表示调用者向过程传入值</a:t>
            </a:r>
            <a:endParaRPr lang="en-US" altLang="zh-CN" dirty="0" smtClean="0"/>
          </a:p>
          <a:p>
            <a:pPr lvl="1"/>
            <a:r>
              <a:rPr lang="en-US" altLang="zh-CN" dirty="0" smtClean="0"/>
              <a:t>OUT</a:t>
            </a:r>
            <a:r>
              <a:rPr lang="zh-CN" altLang="en-US" dirty="0" smtClean="0"/>
              <a:t>：</a:t>
            </a:r>
            <a:r>
              <a:rPr lang="zh-CN" altLang="en-US" dirty="0"/>
              <a:t>表示过程向调用者传出值</a:t>
            </a:r>
            <a:r>
              <a:rPr lang="en-US" altLang="zh-CN" dirty="0"/>
              <a:t>(</a:t>
            </a:r>
            <a:r>
              <a:rPr lang="zh-CN" altLang="en-US" dirty="0"/>
              <a:t>可以返回多个值</a:t>
            </a:r>
            <a:r>
              <a:rPr lang="en-US" altLang="zh-CN" dirty="0"/>
              <a:t>)</a:t>
            </a:r>
            <a:endParaRPr lang="en-US" altLang="zh-CN" dirty="0" smtClean="0"/>
          </a:p>
          <a:p>
            <a:pPr lvl="1"/>
            <a:r>
              <a:rPr lang="en-US" altLang="zh-CN" dirty="0" smtClean="0"/>
              <a:t>INOUT</a:t>
            </a:r>
            <a:r>
              <a:rPr lang="zh-CN" altLang="en-US" dirty="0" smtClean="0"/>
              <a:t>：</a:t>
            </a:r>
            <a:r>
              <a:rPr lang="zh-CN" altLang="en-US" dirty="0"/>
              <a:t>既表示调用者向过程传入值，又表示过程向调用者传出值</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Rectangle 2"/>
          <p:cNvSpPr>
            <a:spLocks noChangeArrowheads="1"/>
          </p:cNvSpPr>
          <p:nvPr/>
        </p:nvSpPr>
        <p:spPr bwMode="auto">
          <a:xfrm>
            <a:off x="1069848" y="3487414"/>
            <a:ext cx="6999032" cy="39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1415" rIns="91440" bIns="7141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smtClean="0">
                <a:ln>
                  <a:noFill/>
                </a:ln>
                <a:solidFill>
                  <a:srgbClr val="000000"/>
                </a:solidFill>
                <a:effectLst/>
                <a:latin typeface="Arial Unicode MS" panose="020B0604020202020204" charset="-122"/>
                <a:ea typeface="Menlo"/>
              </a:rPr>
              <a:t>CREATEPROCEDURE </a:t>
            </a:r>
            <a:r>
              <a:rPr kumimoji="0" lang="zh-CN" altLang="zh-CN" sz="1600" b="0" i="0" u="none" strike="noStrike" cap="none" normalizeH="0" baseline="0" dirty="0" smtClean="0">
                <a:ln>
                  <a:noFill/>
                </a:ln>
                <a:solidFill>
                  <a:srgbClr val="666600"/>
                </a:solidFill>
                <a:effectLst/>
                <a:latin typeface="Arial Unicode MS" panose="020B0604020202020204" charset="-122"/>
                <a:ea typeface="Menlo"/>
              </a:rPr>
              <a:t>存储过程名([[</a:t>
            </a:r>
            <a:r>
              <a:rPr kumimoji="0" lang="zh-CN" altLang="zh-CN" sz="1600" b="0" i="0" u="none" strike="noStrike" cap="none" normalizeH="0" baseline="0" dirty="0" smtClean="0">
                <a:ln>
                  <a:noFill/>
                </a:ln>
                <a:solidFill>
                  <a:srgbClr val="000000"/>
                </a:solidFill>
                <a:effectLst/>
                <a:latin typeface="Arial Unicode MS" panose="020B0604020202020204" charset="-122"/>
                <a:ea typeface="Menlo"/>
              </a:rPr>
              <a:t>IN </a:t>
            </a:r>
            <a:r>
              <a:rPr kumimoji="0" lang="zh-CN" altLang="zh-CN" sz="1600" b="0" i="0" u="none" strike="noStrike" cap="none" normalizeH="0" baseline="0" dirty="0" smtClean="0">
                <a:ln>
                  <a:noFill/>
                </a:ln>
                <a:solidFill>
                  <a:srgbClr val="666600"/>
                </a:solidFill>
                <a:effectLst/>
                <a:latin typeface="Arial Unicode MS" panose="020B0604020202020204" charset="-122"/>
                <a:ea typeface="Menlo"/>
              </a:rPr>
              <a:t>|</a:t>
            </a:r>
            <a:r>
              <a:rPr kumimoji="0" lang="zh-CN" altLang="zh-CN" sz="1600" b="0" i="0" u="none" strike="noStrike" cap="none" normalizeH="0" baseline="0" dirty="0" smtClean="0">
                <a:ln>
                  <a:noFill/>
                </a:ln>
                <a:solidFill>
                  <a:srgbClr val="000000"/>
                </a:solidFill>
                <a:effectLst/>
                <a:latin typeface="Arial Unicode MS" panose="020B0604020202020204" charset="-122"/>
                <a:ea typeface="Menlo"/>
              </a:rPr>
              <a:t>OUT </a:t>
            </a:r>
            <a:r>
              <a:rPr kumimoji="0" lang="zh-CN" altLang="zh-CN" sz="1600" b="0" i="0" u="none" strike="noStrike" cap="none" normalizeH="0" baseline="0" dirty="0" smtClean="0">
                <a:ln>
                  <a:noFill/>
                </a:ln>
                <a:solidFill>
                  <a:srgbClr val="666600"/>
                </a:solidFill>
                <a:effectLst/>
                <a:latin typeface="Arial Unicode MS" panose="020B0604020202020204" charset="-122"/>
                <a:ea typeface="Menlo"/>
              </a:rPr>
              <a:t>|</a:t>
            </a:r>
            <a:r>
              <a:rPr kumimoji="0" lang="zh-CN" altLang="zh-CN" sz="1600" b="0" i="0" u="none" strike="noStrike" cap="none" normalizeH="0" baseline="0" dirty="0" smtClean="0">
                <a:ln>
                  <a:noFill/>
                </a:ln>
                <a:solidFill>
                  <a:srgbClr val="000000"/>
                </a:solidFill>
                <a:effectLst/>
                <a:latin typeface="Arial Unicode MS" panose="020B0604020202020204" charset="-122"/>
                <a:ea typeface="Menlo"/>
              </a:rPr>
              <a:t>INOUT </a:t>
            </a:r>
            <a:r>
              <a:rPr kumimoji="0" lang="zh-CN" altLang="zh-CN" sz="1600" b="0" i="0" u="none" strike="noStrike" cap="none" normalizeH="0" baseline="0" dirty="0" smtClean="0">
                <a:ln>
                  <a:noFill/>
                </a:ln>
                <a:solidFill>
                  <a:srgbClr val="666600"/>
                </a:solidFill>
                <a:effectLst/>
                <a:latin typeface="Arial Unicode MS" panose="020B0604020202020204" charset="-122"/>
                <a:ea typeface="Menlo"/>
              </a:rPr>
              <a:t>]</a:t>
            </a:r>
            <a:r>
              <a:rPr kumimoji="0" lang="zh-CN" altLang="zh-CN" sz="1600" b="0" i="0" u="none" strike="noStrike" cap="none" normalizeH="0" baseline="0" dirty="0" smtClean="0">
                <a:ln>
                  <a:noFill/>
                </a:ln>
                <a:solidFill>
                  <a:srgbClr val="000000"/>
                </a:solidFill>
                <a:effectLst/>
                <a:latin typeface="Arial Unicode MS" panose="020B0604020202020204" charset="-122"/>
                <a:ea typeface="Menlo"/>
              </a:rPr>
              <a:t> </a:t>
            </a:r>
            <a:r>
              <a:rPr kumimoji="0" lang="zh-CN" altLang="zh-CN" sz="1600" b="0" i="0" u="none" strike="noStrike" cap="none" normalizeH="0" baseline="0" dirty="0" smtClean="0">
                <a:ln>
                  <a:noFill/>
                </a:ln>
                <a:solidFill>
                  <a:srgbClr val="666600"/>
                </a:solidFill>
                <a:effectLst/>
                <a:latin typeface="Arial Unicode MS" panose="020B0604020202020204" charset="-122"/>
                <a:ea typeface="Menlo"/>
              </a:rPr>
              <a:t>参数名</a:t>
            </a:r>
            <a:r>
              <a:rPr kumimoji="0" lang="zh-CN" altLang="zh-CN" sz="1600" b="0" i="0" u="none" strike="noStrike" cap="none" normalizeH="0" baseline="0" dirty="0" smtClean="0">
                <a:ln>
                  <a:noFill/>
                </a:ln>
                <a:solidFill>
                  <a:srgbClr val="000000"/>
                </a:solidFill>
                <a:effectLst/>
                <a:latin typeface="Arial Unicode MS" panose="020B0604020202020204" charset="-122"/>
                <a:ea typeface="Menlo"/>
              </a:rPr>
              <a:t> </a:t>
            </a:r>
            <a:r>
              <a:rPr kumimoji="0" lang="zh-CN" altLang="zh-CN" sz="1600" b="0" i="0" u="none" strike="noStrike" cap="none" normalizeH="0" baseline="0" dirty="0" smtClean="0">
                <a:ln>
                  <a:noFill/>
                </a:ln>
                <a:solidFill>
                  <a:srgbClr val="666600"/>
                </a:solidFill>
                <a:effectLst/>
                <a:latin typeface="Arial Unicode MS" panose="020B0604020202020204" charset="-122"/>
                <a:ea typeface="Menlo"/>
              </a:rPr>
              <a:t>数据类形...])</a:t>
            </a:r>
            <a:r>
              <a:rPr kumimoji="0" lang="zh-CN" altLang="zh-CN" sz="11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存储过程的参数</a:t>
            </a:r>
            <a:endParaRPr lang="zh-CN" altLang="en-US" dirty="0"/>
          </a:p>
        </p:txBody>
      </p:sp>
      <p:sp>
        <p:nvSpPr>
          <p:cNvPr id="3" name="内容占位符 2"/>
          <p:cNvSpPr>
            <a:spLocks noGrp="1"/>
          </p:cNvSpPr>
          <p:nvPr>
            <p:ph idx="1"/>
          </p:nvPr>
        </p:nvSpPr>
        <p:spPr/>
        <p:txBody>
          <a:bodyPr/>
          <a:lstStyle/>
          <a:p>
            <a:r>
              <a:rPr lang="zh-CN" altLang="en-US" dirty="0"/>
              <a:t>无</a:t>
            </a:r>
            <a:r>
              <a:rPr lang="zh-CN" altLang="en-US" dirty="0" smtClean="0"/>
              <a:t>参</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存储过程的参数</a:t>
            </a:r>
            <a:endParaRPr lang="zh-CN" altLang="en-US" dirty="0"/>
          </a:p>
        </p:txBody>
      </p:sp>
      <p:sp>
        <p:nvSpPr>
          <p:cNvPr id="3" name="内容占位符 2"/>
          <p:cNvSpPr>
            <a:spLocks noGrp="1"/>
          </p:cNvSpPr>
          <p:nvPr>
            <p:ph idx="1"/>
          </p:nvPr>
        </p:nvSpPr>
        <p:spPr/>
        <p:txBody>
          <a:bodyPr/>
          <a:lstStyle/>
          <a:p>
            <a:r>
              <a:rPr lang="en-US" altLang="zh-CN" dirty="0"/>
              <a:t>in </a:t>
            </a:r>
            <a:r>
              <a:rPr lang="zh-CN" altLang="en-US" dirty="0"/>
              <a:t>输入参数</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069848" y="1861480"/>
            <a:ext cx="9112277" cy="2544982"/>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存储过程的参数</a:t>
            </a:r>
            <a:endParaRPr lang="zh-CN" altLang="en-US" dirty="0"/>
          </a:p>
        </p:txBody>
      </p:sp>
      <p:sp>
        <p:nvSpPr>
          <p:cNvPr id="3" name="内容占位符 2"/>
          <p:cNvSpPr>
            <a:spLocks noGrp="1"/>
          </p:cNvSpPr>
          <p:nvPr>
            <p:ph idx="1"/>
          </p:nvPr>
        </p:nvSpPr>
        <p:spPr/>
        <p:txBody>
          <a:bodyPr/>
          <a:lstStyle/>
          <a:p>
            <a:r>
              <a:rPr lang="en-US" altLang="zh-CN" dirty="0" smtClean="0"/>
              <a:t>OUT</a:t>
            </a:r>
            <a:r>
              <a:rPr lang="zh-CN" altLang="en-US" dirty="0" smtClean="0"/>
              <a:t>输出参数</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260348" y="1897116"/>
            <a:ext cx="6401040" cy="2217683"/>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存储过程的参数</a:t>
            </a:r>
            <a:endParaRPr lang="zh-CN" altLang="en-US" dirty="0"/>
          </a:p>
        </p:txBody>
      </p:sp>
      <p:sp>
        <p:nvSpPr>
          <p:cNvPr id="3" name="内容占位符 2"/>
          <p:cNvSpPr>
            <a:spLocks noGrp="1"/>
          </p:cNvSpPr>
          <p:nvPr>
            <p:ph idx="1"/>
          </p:nvPr>
        </p:nvSpPr>
        <p:spPr/>
        <p:txBody>
          <a:bodyPr/>
          <a:lstStyle/>
          <a:p>
            <a:r>
              <a:rPr lang="en-US" altLang="zh-CN" dirty="0" err="1"/>
              <a:t>inout</a:t>
            </a:r>
            <a:r>
              <a:rPr lang="zh-CN" altLang="en-US" dirty="0"/>
              <a:t>输入参数</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204912" y="1805809"/>
            <a:ext cx="7038975" cy="1638300"/>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a:t>
            </a:r>
            <a:endParaRPr lang="zh-CN" altLang="en-US" dirty="0"/>
          </a:p>
        </p:txBody>
      </p:sp>
      <p:sp>
        <p:nvSpPr>
          <p:cNvPr id="3" name="内容占位符 2"/>
          <p:cNvSpPr>
            <a:spLocks noGrp="1"/>
          </p:cNvSpPr>
          <p:nvPr>
            <p:ph idx="1"/>
          </p:nvPr>
        </p:nvSpPr>
        <p:spPr/>
        <p:txBody>
          <a:bodyPr/>
          <a:lstStyle/>
          <a:p>
            <a:r>
              <a:rPr lang="zh-CN" altLang="en-US" dirty="0"/>
              <a:t>确保参数的名字不等于列的名字，否则在过程体中，参数名被当做列名来</a:t>
            </a:r>
            <a:r>
              <a:rPr lang="zh-CN" altLang="en-US" dirty="0" smtClean="0"/>
              <a:t>处理</a:t>
            </a:r>
            <a:endParaRPr lang="en-US" altLang="zh-CN" dirty="0" smtClean="0"/>
          </a:p>
          <a:p>
            <a:r>
              <a:rPr lang="zh-CN" altLang="en-US" dirty="0"/>
              <a:t>输入值使用</a:t>
            </a:r>
            <a:r>
              <a:rPr lang="en-US" altLang="zh-CN" dirty="0"/>
              <a:t>in</a:t>
            </a:r>
            <a:r>
              <a:rPr lang="zh-CN" altLang="en-US" dirty="0"/>
              <a:t>参数。</a:t>
            </a:r>
            <a:endParaRPr lang="zh-CN" altLang="en-US" dirty="0"/>
          </a:p>
          <a:p>
            <a:r>
              <a:rPr lang="zh-CN" altLang="en-US" dirty="0"/>
              <a:t>返回值使用</a:t>
            </a:r>
            <a:r>
              <a:rPr lang="en-US" altLang="zh-CN" dirty="0"/>
              <a:t>out</a:t>
            </a:r>
            <a:r>
              <a:rPr lang="zh-CN" altLang="en-US" dirty="0"/>
              <a:t>参数。</a:t>
            </a:r>
            <a:endParaRPr lang="zh-CN" altLang="en-US" dirty="0"/>
          </a:p>
          <a:p>
            <a:r>
              <a:rPr lang="en-US" altLang="zh-CN" dirty="0" err="1"/>
              <a:t>inout</a:t>
            </a:r>
            <a:r>
              <a:rPr lang="zh-CN" altLang="en-US" dirty="0"/>
              <a:t>参数就尽量的少用</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局部变量的定义和使用</a:t>
            </a:r>
            <a:endParaRPr lang="zh-CN" altLang="en-US" dirty="0"/>
          </a:p>
        </p:txBody>
      </p:sp>
      <p:sp>
        <p:nvSpPr>
          <p:cNvPr id="3" name="内容占位符 2"/>
          <p:cNvSpPr>
            <a:spLocks noGrp="1"/>
          </p:cNvSpPr>
          <p:nvPr>
            <p:ph idx="1"/>
          </p:nvPr>
        </p:nvSpPr>
        <p:spPr/>
        <p:txBody>
          <a:bodyPr/>
          <a:lstStyle/>
          <a:p>
            <a:r>
              <a:rPr lang="zh-CN" altLang="en-US" dirty="0" smtClean="0"/>
              <a:t>局部变量</a:t>
            </a:r>
            <a:endParaRPr lang="en-US" altLang="zh-CN" dirty="0" smtClean="0"/>
          </a:p>
          <a:p>
            <a:pPr lvl="1"/>
            <a:r>
              <a:rPr lang="zh-CN" altLang="zh-CN" sz="2000" dirty="0">
                <a:solidFill>
                  <a:srgbClr val="0000FF"/>
                </a:solidFill>
                <a:latin typeface="Courier New" panose="02070309020205020404" pitchFamily="49" charset="0"/>
                <a:cs typeface="Courier New" panose="02070309020205020404" pitchFamily="49" charset="0"/>
              </a:rPr>
              <a:t>declare</a:t>
            </a:r>
            <a:r>
              <a:rPr lang="zh-CN" altLang="zh-CN" sz="2000" dirty="0">
                <a:solidFill>
                  <a:srgbClr val="000000"/>
                </a:solidFill>
                <a:latin typeface="Courier New" panose="02070309020205020404" pitchFamily="49" charset="0"/>
                <a:cs typeface="Courier New" panose="02070309020205020404" pitchFamily="49" charset="0"/>
              </a:rPr>
              <a:t> var_name </a:t>
            </a:r>
            <a:r>
              <a:rPr lang="zh-CN" altLang="zh-CN" sz="2000" dirty="0">
                <a:solidFill>
                  <a:srgbClr val="FF0000"/>
                </a:solidFill>
                <a:latin typeface="Courier New" panose="02070309020205020404" pitchFamily="49" charset="0"/>
                <a:cs typeface="Courier New" panose="02070309020205020404" pitchFamily="49" charset="0"/>
              </a:rPr>
              <a:t>[, var_name]</a:t>
            </a:r>
            <a:r>
              <a:rPr lang="zh-CN" altLang="zh-CN" sz="2000" dirty="0">
                <a:solidFill>
                  <a:srgbClr val="000000"/>
                </a:solidFill>
                <a:latin typeface="Courier New" panose="02070309020205020404" pitchFamily="49" charset="0"/>
                <a:cs typeface="Courier New" panose="02070309020205020404" pitchFamily="49" charset="0"/>
              </a:rPr>
              <a:t>... data_type </a:t>
            </a:r>
            <a:r>
              <a:rPr lang="zh-CN" altLang="zh-CN" sz="2000" dirty="0">
                <a:solidFill>
                  <a:srgbClr val="FF0000"/>
                </a:solidFill>
                <a:latin typeface="Courier New" panose="02070309020205020404" pitchFamily="49" charset="0"/>
                <a:cs typeface="Courier New" panose="02070309020205020404" pitchFamily="49" charset="0"/>
              </a:rPr>
              <a:t>[ DEFAULT value </a:t>
            </a:r>
            <a:r>
              <a:rPr lang="zh-CN" altLang="zh-CN" sz="2000" dirty="0" smtClean="0">
                <a:solidFill>
                  <a:srgbClr val="FF0000"/>
                </a:solidFill>
                <a:latin typeface="Courier New" panose="02070309020205020404" pitchFamily="49" charset="0"/>
                <a:cs typeface="Courier New" panose="02070309020205020404" pitchFamily="49" charset="0"/>
              </a:rPr>
              <a:t>]</a:t>
            </a:r>
            <a:r>
              <a:rPr lang="zh-CN" altLang="en-US" sz="2000" dirty="0" smtClean="0">
                <a:solidFill>
                  <a:srgbClr val="FF0000"/>
                </a:solidFill>
                <a:latin typeface="Courier New" panose="02070309020205020404" pitchFamily="49" charset="0"/>
                <a:cs typeface="Courier New" panose="02070309020205020404" pitchFamily="49" charset="0"/>
              </a:rPr>
              <a:t>；</a:t>
            </a:r>
            <a:endParaRPr lang="en-US" altLang="zh-CN" sz="2000" dirty="0" smtClean="0">
              <a:solidFill>
                <a:srgbClr val="FF0000"/>
              </a:solidFill>
              <a:latin typeface="Courier New" panose="02070309020205020404" pitchFamily="49" charset="0"/>
              <a:cs typeface="Courier New" panose="02070309020205020404" pitchFamily="49" charset="0"/>
            </a:endParaRPr>
          </a:p>
          <a:p>
            <a:pPr lvl="1"/>
            <a:r>
              <a:rPr lang="en-US" altLang="zh-CN" sz="2000" dirty="0" smtClean="0">
                <a:solidFill>
                  <a:srgbClr val="0000FF"/>
                </a:solidFill>
                <a:latin typeface="Courier New" panose="02070309020205020404" pitchFamily="49" charset="0"/>
                <a:cs typeface="Courier New" panose="02070309020205020404" pitchFamily="49" charset="0"/>
              </a:rPr>
              <a:t>D</a:t>
            </a:r>
            <a:r>
              <a:rPr lang="zh-CN" altLang="zh-CN" sz="2000" dirty="0" smtClean="0">
                <a:solidFill>
                  <a:srgbClr val="0000FF"/>
                </a:solidFill>
                <a:latin typeface="Courier New" panose="02070309020205020404" pitchFamily="49" charset="0"/>
                <a:cs typeface="Courier New" panose="02070309020205020404" pitchFamily="49" charset="0"/>
              </a:rPr>
              <a:t>eclare</a:t>
            </a:r>
            <a:r>
              <a:rPr lang="en-US" altLang="zh-CN" sz="2000" dirty="0" smtClean="0">
                <a:solidFill>
                  <a:srgbClr val="0000FF"/>
                </a:solidFill>
                <a:latin typeface="Courier New" panose="02070309020205020404" pitchFamily="49" charset="0"/>
                <a:cs typeface="Courier New" panose="02070309020205020404" pitchFamily="49" charset="0"/>
              </a:rPr>
              <a:t> c </a:t>
            </a:r>
            <a:r>
              <a:rPr lang="en-US" altLang="zh-CN" sz="2000" dirty="0" err="1" smtClean="0">
                <a:solidFill>
                  <a:srgbClr val="0000FF"/>
                </a:solidFill>
                <a:latin typeface="Courier New" panose="02070309020205020404" pitchFamily="49" charset="0"/>
                <a:cs typeface="Courier New" panose="02070309020205020404" pitchFamily="49" charset="0"/>
              </a:rPr>
              <a:t>int</a:t>
            </a:r>
            <a:r>
              <a:rPr lang="en-US" altLang="zh-CN" sz="2000" dirty="0" smtClean="0">
                <a:solidFill>
                  <a:srgbClr val="0000FF"/>
                </a:solidFill>
                <a:latin typeface="Courier New" panose="02070309020205020404" pitchFamily="49" charset="0"/>
                <a:cs typeface="Courier New" panose="02070309020205020404" pitchFamily="49" charset="0"/>
              </a:rPr>
              <a:t> default 0</a:t>
            </a:r>
            <a:r>
              <a:rPr lang="zh-CN" altLang="zh-CN" sz="2000" dirty="0" smtClean="0">
                <a:solidFill>
                  <a:srgbClr val="000000"/>
                </a:solidFill>
                <a:latin typeface="Courier New" panose="02070309020205020404" pitchFamily="49" charset="0"/>
                <a:cs typeface="Courier New" panose="02070309020205020404" pitchFamily="49" charset="0"/>
              </a:rPr>
              <a:t>;</a:t>
            </a:r>
            <a:r>
              <a:rPr lang="zh-CN" altLang="zh-CN" sz="600" dirty="0" smtClean="0"/>
              <a:t> </a:t>
            </a:r>
            <a:endParaRPr lang="en-US" altLang="zh-CN" sz="600" dirty="0" smtClean="0"/>
          </a:p>
          <a:p>
            <a:r>
              <a:rPr lang="zh-CN" altLang="en-US" dirty="0"/>
              <a:t>或者用</a:t>
            </a:r>
            <a:r>
              <a:rPr lang="en-US" altLang="zh-CN" dirty="0"/>
              <a:t>select …. into…</a:t>
            </a:r>
            <a:r>
              <a:rPr lang="zh-CN" altLang="en-US" dirty="0"/>
              <a:t>形式赋值</a:t>
            </a:r>
            <a:endParaRPr lang="zh-CN" altLang="zh-CN" sz="6200" dirty="0">
              <a:latin typeface="Arial" panose="020B0604020202020204" pitchFamily="34" charset="0"/>
            </a:endParaRPr>
          </a:p>
          <a:p>
            <a:pPr lvl="1"/>
            <a:r>
              <a:rPr lang="en-US" altLang="zh-CN" sz="1800" dirty="0" smtClean="0">
                <a:solidFill>
                  <a:srgbClr val="0000FF"/>
                </a:solidFill>
                <a:latin typeface="Courier New" panose="02070309020205020404" pitchFamily="49" charset="0"/>
                <a:cs typeface="Courier New" panose="02070309020205020404" pitchFamily="49" charset="0"/>
              </a:rPr>
              <a:t>set</a:t>
            </a:r>
            <a:r>
              <a:rPr lang="zh-CN" altLang="zh-CN" sz="1800" dirty="0" smtClean="0">
                <a:solidFill>
                  <a:srgbClr val="000000"/>
                </a:solidFill>
                <a:latin typeface="Courier New" panose="02070309020205020404" pitchFamily="49" charset="0"/>
                <a:cs typeface="Courier New" panose="02070309020205020404" pitchFamily="49" charset="0"/>
              </a:rPr>
              <a:t> </a:t>
            </a:r>
            <a:r>
              <a:rPr lang="zh-CN" altLang="zh-CN" sz="1800" dirty="0">
                <a:solidFill>
                  <a:srgbClr val="000000"/>
                </a:solidFill>
                <a:latin typeface="Courier New" panose="02070309020205020404" pitchFamily="49" charset="0"/>
                <a:cs typeface="Courier New" panose="02070309020205020404" pitchFamily="49" charset="0"/>
              </a:rPr>
              <a:t>var_na</a:t>
            </a:r>
            <a:r>
              <a:rPr lang="zh-CN" altLang="zh-CN" sz="1800" dirty="0" smtClean="0">
                <a:solidFill>
                  <a:srgbClr val="000000"/>
                </a:solidFill>
                <a:latin typeface="Courier New" panose="02070309020205020404" pitchFamily="49" charset="0"/>
                <a:cs typeface="Courier New" panose="02070309020205020404" pitchFamily="49" charset="0"/>
              </a:rPr>
              <a:t> </a:t>
            </a:r>
            <a:r>
              <a:rPr lang="en-US" altLang="zh-CN" sz="1800" dirty="0" smtClean="0">
                <a:solidFill>
                  <a:srgbClr val="0000FF"/>
                </a:solidFill>
                <a:latin typeface="Courier New" panose="02070309020205020404" pitchFamily="49" charset="0"/>
                <a:cs typeface="Courier New" panose="02070309020205020404" pitchFamily="49" charset="0"/>
              </a:rPr>
              <a:t>= </a:t>
            </a:r>
            <a:r>
              <a:rPr lang="en-US" altLang="zh-CN" sz="1800" dirty="0">
                <a:solidFill>
                  <a:srgbClr val="FF00FF"/>
                </a:solidFill>
                <a:latin typeface="Courier New" panose="02070309020205020404" pitchFamily="49" charset="0"/>
                <a:cs typeface="Courier New" panose="02070309020205020404" pitchFamily="49" charset="0"/>
              </a:rPr>
              <a:t>expr</a:t>
            </a:r>
            <a:r>
              <a:rPr lang="en-US" altLang="zh-CN" sz="1800" dirty="0">
                <a:solidFill>
                  <a:srgbClr val="000000"/>
                </a:solidFill>
                <a:latin typeface="Courier New" panose="02070309020205020404" pitchFamily="49" charset="0"/>
                <a:cs typeface="Courier New" panose="02070309020205020404" pitchFamily="49" charset="0"/>
              </a:rPr>
              <a:t> [, </a:t>
            </a:r>
            <a:r>
              <a:rPr lang="en-US" altLang="zh-CN" sz="1800" dirty="0" err="1">
                <a:solidFill>
                  <a:srgbClr val="000000"/>
                </a:solidFill>
                <a:latin typeface="Courier New" panose="02070309020205020404" pitchFamily="49" charset="0"/>
                <a:cs typeface="Courier New" panose="02070309020205020404" pitchFamily="49" charset="0"/>
              </a:rPr>
              <a:t>var_name</a:t>
            </a:r>
            <a:r>
              <a:rPr lang="en-US" altLang="zh-CN" sz="1800" dirty="0">
                <a:solidFill>
                  <a:srgbClr val="000000"/>
                </a:solidFill>
                <a:latin typeface="Courier New" panose="02070309020205020404" pitchFamily="49" charset="0"/>
                <a:cs typeface="Courier New" panose="02070309020205020404" pitchFamily="49" charset="0"/>
              </a:rPr>
              <a:t>=expr]</a:t>
            </a:r>
            <a:r>
              <a:rPr lang="zh-CN" altLang="zh-CN" sz="1800" dirty="0" smtClean="0">
                <a:solidFill>
                  <a:srgbClr val="000000"/>
                </a:solidFill>
                <a:latin typeface="Courier New" panose="02070309020205020404" pitchFamily="49" charset="0"/>
                <a:cs typeface="Courier New" panose="02070309020205020404" pitchFamily="49" charset="0"/>
              </a:rPr>
              <a:t>;</a:t>
            </a:r>
            <a:r>
              <a:rPr lang="zh-CN" altLang="zh-CN" sz="500" dirty="0" smtClean="0"/>
              <a:t> </a:t>
            </a:r>
            <a:endParaRPr lang="en-US" altLang="zh-CN" sz="1800" dirty="0" smtClean="0">
              <a:solidFill>
                <a:srgbClr val="0000FF"/>
              </a:solidFill>
              <a:latin typeface="Courier New" panose="02070309020205020404" pitchFamily="49" charset="0"/>
              <a:cs typeface="Courier New" panose="02070309020205020404" pitchFamily="49" charset="0"/>
            </a:endParaRPr>
          </a:p>
          <a:p>
            <a:pPr lvl="1"/>
            <a:r>
              <a:rPr lang="zh-CN" altLang="zh-CN" sz="1800" dirty="0" smtClean="0">
                <a:solidFill>
                  <a:srgbClr val="0000FF"/>
                </a:solidFill>
                <a:latin typeface="Courier New" panose="02070309020205020404" pitchFamily="49" charset="0"/>
                <a:cs typeface="Courier New" panose="02070309020205020404" pitchFamily="49" charset="0"/>
              </a:rPr>
              <a:t>select</a:t>
            </a:r>
            <a:r>
              <a:rPr lang="zh-CN" altLang="zh-CN" sz="1800" dirty="0" smtClean="0">
                <a:solidFill>
                  <a:srgbClr val="000000"/>
                </a:solidFill>
                <a:latin typeface="Courier New" panose="02070309020205020404" pitchFamily="49" charset="0"/>
                <a:cs typeface="Courier New" panose="02070309020205020404" pitchFamily="49" charset="0"/>
              </a:rPr>
              <a:t> </a:t>
            </a:r>
            <a:r>
              <a:rPr lang="zh-CN" altLang="zh-CN" sz="1800" dirty="0">
                <a:solidFill>
                  <a:srgbClr val="FF00FF"/>
                </a:solidFill>
                <a:latin typeface="Courier New" panose="02070309020205020404" pitchFamily="49" charset="0"/>
                <a:cs typeface="Courier New" panose="02070309020205020404" pitchFamily="49" charset="0"/>
              </a:rPr>
              <a:t>col_name</a:t>
            </a:r>
            <a:r>
              <a:rPr lang="zh-CN" altLang="zh-CN" sz="1800" dirty="0">
                <a:solidFill>
                  <a:srgbClr val="FF0000"/>
                </a:solidFill>
                <a:latin typeface="Courier New" panose="02070309020205020404" pitchFamily="49" charset="0"/>
                <a:cs typeface="Courier New" panose="02070309020205020404" pitchFamily="49" charset="0"/>
              </a:rPr>
              <a:t>[,...]</a:t>
            </a:r>
            <a:r>
              <a:rPr lang="zh-CN" altLang="zh-CN" sz="1800" dirty="0">
                <a:solidFill>
                  <a:srgbClr val="000000"/>
                </a:solidFill>
                <a:latin typeface="Courier New" panose="02070309020205020404" pitchFamily="49" charset="0"/>
                <a:cs typeface="Courier New" panose="02070309020205020404" pitchFamily="49" charset="0"/>
              </a:rPr>
              <a:t> </a:t>
            </a:r>
            <a:r>
              <a:rPr lang="zh-CN" altLang="zh-CN" sz="1800" dirty="0">
                <a:solidFill>
                  <a:srgbClr val="0000FF"/>
                </a:solidFill>
                <a:latin typeface="Courier New" panose="02070309020205020404" pitchFamily="49" charset="0"/>
                <a:cs typeface="Courier New" panose="02070309020205020404" pitchFamily="49" charset="0"/>
              </a:rPr>
              <a:t>into</a:t>
            </a:r>
            <a:r>
              <a:rPr lang="zh-CN" altLang="zh-CN" sz="1800" dirty="0">
                <a:solidFill>
                  <a:srgbClr val="000000"/>
                </a:solidFill>
                <a:latin typeface="Courier New" panose="02070309020205020404" pitchFamily="49" charset="0"/>
                <a:cs typeface="Courier New" panose="02070309020205020404" pitchFamily="49" charset="0"/>
              </a:rPr>
              <a:t> var_name</a:t>
            </a:r>
            <a:r>
              <a:rPr lang="zh-CN" altLang="zh-CN" sz="1800" dirty="0">
                <a:solidFill>
                  <a:srgbClr val="FF0000"/>
                </a:solidFill>
                <a:latin typeface="Courier New" panose="02070309020205020404" pitchFamily="49" charset="0"/>
                <a:cs typeface="Courier New" panose="02070309020205020404" pitchFamily="49" charset="0"/>
              </a:rPr>
              <a:t>[,...]</a:t>
            </a:r>
            <a:r>
              <a:rPr lang="zh-CN" altLang="zh-CN" sz="1800" dirty="0">
                <a:solidFill>
                  <a:srgbClr val="000000"/>
                </a:solidFill>
                <a:latin typeface="Courier New" panose="02070309020205020404" pitchFamily="49" charset="0"/>
                <a:cs typeface="Courier New" panose="02070309020205020404" pitchFamily="49" charset="0"/>
              </a:rPr>
              <a:t> table_expr </a:t>
            </a:r>
            <a:r>
              <a:rPr lang="zh-CN" altLang="zh-CN" sz="1800" dirty="0">
                <a:solidFill>
                  <a:srgbClr val="FF0000"/>
                </a:solidFill>
                <a:latin typeface="Courier New" panose="02070309020205020404" pitchFamily="49" charset="0"/>
                <a:cs typeface="Courier New" panose="02070309020205020404" pitchFamily="49" charset="0"/>
              </a:rPr>
              <a:t>[where...]</a:t>
            </a:r>
            <a:r>
              <a:rPr lang="zh-CN" altLang="zh-CN" sz="1800" dirty="0">
                <a:solidFill>
                  <a:srgbClr val="000000"/>
                </a:solidFill>
                <a:latin typeface="Courier New" panose="02070309020205020404" pitchFamily="49" charset="0"/>
                <a:cs typeface="Courier New" panose="02070309020205020404" pitchFamily="49" charset="0"/>
              </a:rPr>
              <a:t>;</a:t>
            </a:r>
            <a:r>
              <a:rPr lang="zh-CN" altLang="zh-CN" sz="500" dirty="0"/>
              <a:t> </a:t>
            </a:r>
            <a:endParaRPr lang="en-US" altLang="zh-CN" sz="500" dirty="0" smtClean="0"/>
          </a:p>
          <a:p>
            <a:pPr marL="182880" lvl="1">
              <a:spcBef>
                <a:spcPts val="1200"/>
              </a:spcBef>
            </a:pPr>
            <a:r>
              <a:rPr lang="en-US" altLang="zh-CN" sz="2800" dirty="0"/>
              <a:t>DECLARE</a:t>
            </a:r>
            <a:endParaRPr lang="zh-CN" altLang="zh-CN" sz="2800" dirty="0"/>
          </a:p>
          <a:p>
            <a:pPr lvl="1"/>
            <a:r>
              <a:rPr lang="zh-CN" altLang="en-US" dirty="0" smtClean="0"/>
              <a:t>只能用在存储过程中，会话级的查询不可以使用</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133815"/>
            <a:ext cx="10058400" cy="6504094"/>
          </a:xfrm>
        </p:spPr>
        <p:txBody>
          <a:bodyPr>
            <a:normAutofit lnSpcReduction="10000"/>
          </a:bodyPr>
          <a:lstStyle/>
          <a:p>
            <a:r>
              <a:rPr lang="en-US" altLang="zh-CN" dirty="0"/>
              <a:t>【</a:t>
            </a:r>
            <a:r>
              <a:rPr lang="zh-CN" altLang="en-US" dirty="0"/>
              <a:t>例</a:t>
            </a:r>
            <a:r>
              <a:rPr lang="en-US" altLang="zh-CN" dirty="0"/>
              <a:t>1】</a:t>
            </a:r>
            <a:endParaRPr lang="en-US" altLang="zh-CN" dirty="0"/>
          </a:p>
          <a:p>
            <a:r>
              <a:rPr lang="en-US" altLang="zh-CN" dirty="0"/>
              <a:t>DELIMITER //</a:t>
            </a:r>
            <a:endParaRPr lang="en-US" altLang="zh-CN" dirty="0"/>
          </a:p>
          <a:p>
            <a:r>
              <a:rPr lang="en-US" altLang="zh-CN" dirty="0"/>
              <a:t>  CREATE PROCEDURE </a:t>
            </a:r>
            <a:r>
              <a:rPr lang="en-US" altLang="zh-CN" dirty="0" err="1"/>
              <a:t>myproc</a:t>
            </a:r>
            <a:r>
              <a:rPr lang="en-US" altLang="zh-CN" dirty="0"/>
              <a:t>()</a:t>
            </a:r>
            <a:endParaRPr lang="en-US" altLang="zh-CN" dirty="0"/>
          </a:p>
          <a:p>
            <a:r>
              <a:rPr lang="en-US" altLang="zh-CN" dirty="0"/>
              <a:t>    BEGIN</a:t>
            </a:r>
            <a:endParaRPr lang="en-US" altLang="zh-CN" dirty="0"/>
          </a:p>
          <a:p>
            <a:r>
              <a:rPr lang="en-US" altLang="zh-CN" dirty="0"/>
              <a:t>			</a:t>
            </a:r>
            <a:r>
              <a:rPr lang="en-US" altLang="zh-CN" dirty="0">
                <a:solidFill>
                  <a:srgbClr val="FF0000"/>
                </a:solidFill>
              </a:rPr>
              <a:t>declare c </a:t>
            </a:r>
            <a:r>
              <a:rPr lang="en-US" altLang="zh-CN" dirty="0" err="1">
                <a:solidFill>
                  <a:srgbClr val="FF0000"/>
                </a:solidFill>
              </a:rPr>
              <a:t>int</a:t>
            </a:r>
            <a:r>
              <a:rPr lang="en-US" altLang="zh-CN" dirty="0">
                <a:solidFill>
                  <a:srgbClr val="FF0000"/>
                </a:solidFill>
              </a:rPr>
              <a:t> default 0;</a:t>
            </a:r>
            <a:endParaRPr lang="en-US" altLang="zh-CN" dirty="0">
              <a:solidFill>
                <a:srgbClr val="FF0000"/>
              </a:solidFill>
            </a:endParaRPr>
          </a:p>
          <a:p>
            <a:r>
              <a:rPr lang="en-US" altLang="zh-CN" dirty="0">
                <a:solidFill>
                  <a:srgbClr val="FF0000"/>
                </a:solidFill>
              </a:rPr>
              <a:t>			set c = 50;</a:t>
            </a:r>
            <a:endParaRPr lang="en-US" altLang="zh-CN" dirty="0">
              <a:solidFill>
                <a:srgbClr val="FF0000"/>
              </a:solidFill>
            </a:endParaRPr>
          </a:p>
          <a:p>
            <a:r>
              <a:rPr lang="en-US" altLang="zh-CN" dirty="0">
                <a:solidFill>
                  <a:srgbClr val="FF0000"/>
                </a:solidFill>
              </a:rPr>
              <a:t>			select c;</a:t>
            </a:r>
            <a:endParaRPr lang="en-US" altLang="zh-CN" dirty="0">
              <a:solidFill>
                <a:srgbClr val="FF0000"/>
              </a:solidFill>
            </a:endParaRPr>
          </a:p>
          <a:p>
            <a:r>
              <a:rPr lang="en-US" altLang="zh-CN" dirty="0">
                <a:solidFill>
                  <a:srgbClr val="FF0000"/>
                </a:solidFill>
              </a:rPr>
              <a:t>      </a:t>
            </a:r>
            <a:r>
              <a:rPr lang="en-US" altLang="zh-CN" dirty="0" smtClean="0">
                <a:solidFill>
                  <a:srgbClr val="FF0000"/>
                </a:solidFill>
              </a:rPr>
              <a:t>			SELECT </a:t>
            </a:r>
            <a:r>
              <a:rPr lang="en-US" altLang="zh-CN" dirty="0">
                <a:solidFill>
                  <a:srgbClr val="FF0000"/>
                </a:solidFill>
              </a:rPr>
              <a:t>COUNT(*) INTO c FROM Student;</a:t>
            </a:r>
            <a:endParaRPr lang="en-US" altLang="zh-CN" dirty="0">
              <a:solidFill>
                <a:srgbClr val="FF0000"/>
              </a:solidFill>
            </a:endParaRPr>
          </a:p>
          <a:p>
            <a:r>
              <a:rPr lang="en-US" altLang="zh-CN" dirty="0">
                <a:solidFill>
                  <a:srgbClr val="FF0000"/>
                </a:solidFill>
              </a:rPr>
              <a:t>			select c;</a:t>
            </a:r>
            <a:endParaRPr lang="en-US" altLang="zh-CN" dirty="0">
              <a:solidFill>
                <a:srgbClr val="FF0000"/>
              </a:solidFill>
            </a:endParaRPr>
          </a:p>
          <a:p>
            <a:r>
              <a:rPr lang="en-US" altLang="zh-CN" dirty="0"/>
              <a:t>    END</a:t>
            </a:r>
            <a:endParaRPr lang="en-US" altLang="zh-CN" dirty="0"/>
          </a:p>
          <a:p>
            <a:r>
              <a:rPr lang="en-US" altLang="zh-CN" dirty="0"/>
              <a:t>    //</a:t>
            </a:r>
            <a:endParaRPr lang="en-US" altLang="zh-CN" dirty="0"/>
          </a:p>
          <a:p>
            <a:r>
              <a:rPr lang="en-US" altLang="zh-CN" dirty="0"/>
              <a:t>DELIMITER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2" name="矩形 1"/>
          <p:cNvSpPr/>
          <p:nvPr/>
        </p:nvSpPr>
        <p:spPr>
          <a:xfrm>
            <a:off x="6151493" y="4324272"/>
            <a:ext cx="4570482" cy="369332"/>
          </a:xfrm>
          <a:prstGeom prst="rect">
            <a:avLst/>
          </a:prstGeom>
        </p:spPr>
        <p:txBody>
          <a:bodyPr wrap="none">
            <a:spAutoFit/>
          </a:bodyPr>
          <a:lstStyle/>
          <a:p>
            <a:r>
              <a:rPr lang="zh-CN" altLang="en-US" dirty="0"/>
              <a:t>可以将查询得到的单行结果赋值给局部变量</a:t>
            </a:r>
            <a:endParaRPr lang="zh-CN" altLang="en-US" dirty="0"/>
          </a:p>
        </p:txBody>
      </p:sp>
      <p:sp>
        <p:nvSpPr>
          <p:cNvPr id="6" name="矩形 5"/>
          <p:cNvSpPr/>
          <p:nvPr/>
        </p:nvSpPr>
        <p:spPr>
          <a:xfrm>
            <a:off x="3623755" y="677182"/>
            <a:ext cx="646331" cy="369332"/>
          </a:xfrm>
          <a:prstGeom prst="rect">
            <a:avLst/>
          </a:prstGeom>
        </p:spPr>
        <p:txBody>
          <a:bodyPr wrap="none">
            <a:spAutoFit/>
          </a:bodyPr>
          <a:lstStyle/>
          <a:p>
            <a:r>
              <a:rPr lang="zh-CN" altLang="en-US" dirty="0" smtClean="0"/>
              <a:t>转义</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smtClean="0"/>
              <a:t>用户变量</a:t>
            </a:r>
            <a:r>
              <a:rPr lang="zh-CN" altLang="en-US" dirty="0"/>
              <a:t>的定义和使用</a:t>
            </a:r>
            <a:endParaRPr lang="zh-CN" altLang="en-US" dirty="0"/>
          </a:p>
        </p:txBody>
      </p:sp>
      <p:sp>
        <p:nvSpPr>
          <p:cNvPr id="3" name="内容占位符 2"/>
          <p:cNvSpPr>
            <a:spLocks noGrp="1"/>
          </p:cNvSpPr>
          <p:nvPr>
            <p:ph idx="1"/>
          </p:nvPr>
        </p:nvSpPr>
        <p:spPr/>
        <p:txBody>
          <a:bodyPr/>
          <a:lstStyle/>
          <a:p>
            <a:r>
              <a:rPr lang="en-US" altLang="zh-CN" dirty="0"/>
              <a:t>MySQL</a:t>
            </a:r>
            <a:r>
              <a:rPr lang="zh-CN" altLang="en-US" dirty="0"/>
              <a:t>中用户变量不用事前申明，在用的时候直接用“</a:t>
            </a:r>
            <a:r>
              <a:rPr lang="en-US" altLang="zh-CN" dirty="0"/>
              <a:t>@</a:t>
            </a:r>
            <a:r>
              <a:rPr lang="zh-CN" altLang="en-US" dirty="0"/>
              <a:t>变量名”使用就可以</a:t>
            </a:r>
            <a:r>
              <a:rPr lang="zh-CN" altLang="en-US" dirty="0" smtClean="0"/>
              <a:t>了</a:t>
            </a:r>
            <a:endParaRPr lang="en-US" altLang="zh-CN" dirty="0" smtClean="0"/>
          </a:p>
          <a:p>
            <a:pPr lvl="1"/>
            <a:r>
              <a:rPr lang="zh-CN" altLang="en-US" dirty="0"/>
              <a:t>第一种用法：</a:t>
            </a:r>
            <a:r>
              <a:rPr lang="en-US" altLang="zh-CN" dirty="0"/>
              <a:t>set @</a:t>
            </a:r>
            <a:r>
              <a:rPr lang="en-US" altLang="zh-CN" dirty="0" err="1"/>
              <a:t>num</a:t>
            </a:r>
            <a:r>
              <a:rPr lang="en-US" altLang="zh-CN" dirty="0"/>
              <a:t>=1; </a:t>
            </a:r>
            <a:r>
              <a:rPr lang="zh-CN" altLang="en-US" dirty="0"/>
              <a:t>或</a:t>
            </a:r>
            <a:r>
              <a:rPr lang="en-US" altLang="zh-CN" dirty="0"/>
              <a:t>set @</a:t>
            </a:r>
            <a:r>
              <a:rPr lang="en-US" altLang="zh-CN" dirty="0" err="1"/>
              <a:t>num</a:t>
            </a:r>
            <a:r>
              <a:rPr lang="en-US" altLang="zh-CN" dirty="0"/>
              <a:t>:=1; //</a:t>
            </a:r>
            <a:r>
              <a:rPr lang="zh-CN" altLang="en-US" dirty="0"/>
              <a:t>这里要使用</a:t>
            </a:r>
            <a:r>
              <a:rPr lang="en-US" altLang="zh-CN" dirty="0"/>
              <a:t>set</a:t>
            </a:r>
            <a:r>
              <a:rPr lang="zh-CN" altLang="en-US" dirty="0"/>
              <a:t>语句创建并初始化变量，直接使用</a:t>
            </a:r>
            <a:r>
              <a:rPr lang="en-US" altLang="zh-CN" dirty="0"/>
              <a:t>@</a:t>
            </a:r>
            <a:r>
              <a:rPr lang="en-US" altLang="zh-CN" dirty="0" err="1"/>
              <a:t>num</a:t>
            </a:r>
            <a:r>
              <a:rPr lang="zh-CN" altLang="en-US" dirty="0"/>
              <a:t>变量 </a:t>
            </a:r>
            <a:endParaRPr lang="zh-CN" altLang="en-US" dirty="0"/>
          </a:p>
          <a:p>
            <a:pPr lvl="1"/>
            <a:r>
              <a:rPr lang="zh-CN" altLang="en-US" dirty="0"/>
              <a:t>第二种用法：</a:t>
            </a:r>
            <a:r>
              <a:rPr lang="en-US" altLang="zh-CN" dirty="0"/>
              <a:t>select @</a:t>
            </a:r>
            <a:r>
              <a:rPr lang="en-US" altLang="zh-CN" dirty="0" err="1"/>
              <a:t>num</a:t>
            </a:r>
            <a:r>
              <a:rPr lang="en-US" altLang="zh-CN" dirty="0"/>
              <a:t>:=1; </a:t>
            </a:r>
            <a:r>
              <a:rPr lang="zh-CN" altLang="en-US" dirty="0"/>
              <a:t>或 </a:t>
            </a:r>
            <a:r>
              <a:rPr lang="en-US" altLang="zh-CN" dirty="0"/>
              <a:t>select @</a:t>
            </a:r>
            <a:r>
              <a:rPr lang="en-US" altLang="zh-CN" dirty="0" err="1"/>
              <a:t>num</a:t>
            </a:r>
            <a:r>
              <a:rPr lang="en-US" altLang="zh-CN" dirty="0"/>
              <a:t>:=</a:t>
            </a:r>
            <a:r>
              <a:rPr lang="zh-CN" altLang="en-US" dirty="0"/>
              <a:t>字段名 </a:t>
            </a:r>
            <a:r>
              <a:rPr lang="en-US" altLang="zh-CN" dirty="0"/>
              <a:t>from </a:t>
            </a:r>
            <a:r>
              <a:rPr lang="zh-CN" altLang="en-US" dirty="0"/>
              <a:t>表名 </a:t>
            </a:r>
            <a:r>
              <a:rPr lang="en-US" altLang="zh-CN" dirty="0"/>
              <a:t>where ……</a:t>
            </a:r>
            <a:r>
              <a:rPr lang="zh-CN" altLang="en-US" dirty="0"/>
              <a:t>， </a:t>
            </a:r>
            <a:endParaRPr lang="zh-CN" altLang="en-US" dirty="0"/>
          </a:p>
          <a:p>
            <a:pPr lvl="1"/>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6" name="矩形 5"/>
          <p:cNvSpPr/>
          <p:nvPr/>
        </p:nvSpPr>
        <p:spPr>
          <a:xfrm>
            <a:off x="7304690" y="3626097"/>
            <a:ext cx="3494689" cy="923330"/>
          </a:xfrm>
          <a:prstGeom prst="rect">
            <a:avLst/>
          </a:prstGeom>
        </p:spPr>
        <p:txBody>
          <a:bodyPr wrap="square">
            <a:spAutoFit/>
          </a:bodyPr>
          <a:lstStyle/>
          <a:p>
            <a:r>
              <a:rPr lang="en-US" altLang="zh-CN" dirty="0">
                <a:solidFill>
                  <a:srgbClr val="FF0000"/>
                </a:solidFill>
                <a:latin typeface="Helvetica Neue"/>
              </a:rPr>
              <a:t>select</a:t>
            </a:r>
            <a:r>
              <a:rPr lang="zh-CN" altLang="en-US" dirty="0">
                <a:solidFill>
                  <a:srgbClr val="FF0000"/>
                </a:solidFill>
                <a:latin typeface="Helvetica Neue"/>
              </a:rPr>
              <a:t>语句一般用来输出用户变量，比如</a:t>
            </a:r>
            <a:r>
              <a:rPr lang="en-US" altLang="zh-CN" dirty="0">
                <a:solidFill>
                  <a:srgbClr val="FF0000"/>
                </a:solidFill>
                <a:latin typeface="Helvetica Neue"/>
              </a:rPr>
              <a:t>select @</a:t>
            </a:r>
            <a:r>
              <a:rPr lang="zh-CN" altLang="en-US" dirty="0">
                <a:solidFill>
                  <a:srgbClr val="FF0000"/>
                </a:solidFill>
                <a:latin typeface="Helvetica Neue"/>
              </a:rPr>
              <a:t>变量名，用于输出数据源不是表格的数据</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木头类型</Template>
  <TotalTime>0</TotalTime>
  <Words>6881</Words>
  <Application>WPS 演示</Application>
  <PresentationFormat>宽屏</PresentationFormat>
  <Paragraphs>609</Paragraphs>
  <Slides>65</Slides>
  <Notes>22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65</vt:i4>
      </vt:variant>
    </vt:vector>
  </HeadingPairs>
  <TitlesOfParts>
    <vt:vector size="85" baseType="lpstr">
      <vt:lpstr>Arial</vt:lpstr>
      <vt:lpstr>宋体</vt:lpstr>
      <vt:lpstr>Wingdings</vt:lpstr>
      <vt:lpstr>微软雅黑 Light</vt:lpstr>
      <vt:lpstr>隶书</vt:lpstr>
      <vt:lpstr>华文新魏</vt:lpstr>
      <vt:lpstr>Courier New</vt:lpstr>
      <vt:lpstr>Helvetica Neue</vt:lpstr>
      <vt:lpstr>Rockwell Condensed</vt:lpstr>
      <vt:lpstr>Rockwell</vt:lpstr>
      <vt:lpstr>方正姚体</vt:lpstr>
      <vt:lpstr>微软雅黑</vt:lpstr>
      <vt:lpstr>Arial Unicode MS</vt:lpstr>
      <vt:lpstr>等线</vt:lpstr>
      <vt:lpstr>Wingdings 3</vt:lpstr>
      <vt:lpstr>Century Gothic</vt:lpstr>
      <vt:lpstr>Times New Roman</vt:lpstr>
      <vt:lpstr>Menlo</vt:lpstr>
      <vt:lpstr>Segoe Print</vt:lpstr>
      <vt:lpstr>木活字</vt:lpstr>
      <vt:lpstr>第八章 数据库编程</vt:lpstr>
      <vt:lpstr>引  言</vt:lpstr>
      <vt:lpstr>内容提要 </vt:lpstr>
      <vt:lpstr>一、变量</vt:lpstr>
      <vt:lpstr>一、变量</vt:lpstr>
      <vt:lpstr>PowerPoint 演示文稿</vt:lpstr>
      <vt:lpstr>1. 局部变量的定义和使用</vt:lpstr>
      <vt:lpstr>PowerPoint 演示文稿</vt:lpstr>
      <vt:lpstr>2. 用户变量的定义和使用</vt:lpstr>
      <vt:lpstr>2. 用户变量的定义和使用</vt:lpstr>
      <vt:lpstr>3. 会话变量</vt:lpstr>
      <vt:lpstr>2. 全局变量的定义和使用</vt:lpstr>
      <vt:lpstr>内容提要 </vt:lpstr>
      <vt:lpstr>二、常量</vt:lpstr>
      <vt:lpstr>1. 整型常量</vt:lpstr>
      <vt:lpstr>2. 实型常量</vt:lpstr>
      <vt:lpstr>decimal 和 numeric 数据类型</vt:lpstr>
      <vt:lpstr>4. 日期时间常量</vt:lpstr>
      <vt:lpstr>PowerPoint 演示文稿</vt:lpstr>
      <vt:lpstr>5. 货币常量</vt:lpstr>
      <vt:lpstr>PowerPoint 演示文稿</vt:lpstr>
      <vt:lpstr>内容提要 </vt:lpstr>
      <vt:lpstr>三、PL/SQL语句</vt:lpstr>
      <vt:lpstr>1. 注释</vt:lpstr>
      <vt:lpstr>2. BEGIN…END</vt:lpstr>
      <vt:lpstr>3. IF…ELSE</vt:lpstr>
      <vt:lpstr>PowerPoint 演示文稿</vt:lpstr>
      <vt:lpstr>PowerPoint 演示文稿</vt:lpstr>
      <vt:lpstr>PowerPoint 演示文稿</vt:lpstr>
      <vt:lpstr>采用UNION结构</vt:lpstr>
      <vt:lpstr>4. CASE</vt:lpstr>
      <vt:lpstr>采用CASE结构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分支——CASE</vt:lpstr>
      <vt:lpstr>分支——CASE</vt:lpstr>
      <vt:lpstr>5、WHILE</vt:lpstr>
      <vt:lpstr>PowerPoint 演示文稿</vt:lpstr>
      <vt:lpstr>PowerPoint 演示文稿</vt:lpstr>
      <vt:lpstr>PowerPoint 演示文稿</vt:lpstr>
      <vt:lpstr>CONTIUNE、BREAK</vt:lpstr>
      <vt:lpstr>Leave、ITERATE</vt:lpstr>
      <vt:lpstr>四、存储过程</vt:lpstr>
      <vt:lpstr>存储过程优点</vt:lpstr>
      <vt:lpstr>PowerPoint 演示文稿</vt:lpstr>
      <vt:lpstr>存储过程优点</vt:lpstr>
      <vt:lpstr>PowerPoint 演示文稿</vt:lpstr>
      <vt:lpstr>PowerPoint 演示文稿</vt:lpstr>
      <vt:lpstr>存储过程优点</vt:lpstr>
      <vt:lpstr>存储过程缺点</vt:lpstr>
      <vt:lpstr>存储过程的创建和调用</vt:lpstr>
      <vt:lpstr>存储过程的创建和调用</vt:lpstr>
      <vt:lpstr>存储过程的参数</vt:lpstr>
      <vt:lpstr>存储过程的参数</vt:lpstr>
      <vt:lpstr>存储过程的参数</vt:lpstr>
      <vt:lpstr>存储过程的参数</vt:lpstr>
      <vt:lpstr>存储过程的参数</vt:lpstr>
      <vt:lpstr>注意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微言、精义</cp:lastModifiedBy>
  <cp:revision>302</cp:revision>
  <dcterms:created xsi:type="dcterms:W3CDTF">2013-11-21T07:51:00Z</dcterms:created>
  <dcterms:modified xsi:type="dcterms:W3CDTF">2020-01-04T09:13:30Z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