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50"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69" d="100"/>
          <a:sy n="69" d="100"/>
        </p:scale>
        <p:origin x="11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a:t>
            </a:fld>
            <a:endParaRPr lang="zh-CN" altLang="en-US"/>
          </a:p>
        </p:txBody>
      </p:sp>
    </p:spTree>
    <p:extLst>
      <p:ext uri="{BB962C8B-B14F-4D97-AF65-F5344CB8AC3E}">
        <p14:creationId xmlns:p14="http://schemas.microsoft.com/office/powerpoint/2010/main" val="3975085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宋体" panose="02010600030101010101" pitchFamily="2" charset="-122"/>
              </a:rPr>
              <a:t>日志文件只是记录了事务对数据库的更新操作，如果原始数据库数据丢失了，则单靠日志是无法恢复的。</a:t>
            </a:r>
          </a:p>
          <a:p>
            <a:pPr eaLnBrk="1" hangingPunct="1"/>
            <a:r>
              <a:rPr lang="zh-CN" altLang="en-US" dirty="0">
                <a:latin typeface="宋体" panose="02010600030101010101" pitchFamily="2" charset="-122"/>
              </a:rPr>
              <a:t>要想全面恢复数据库，必须对其实施完全备份。因此，另一种生成冗余数据的常用的技术是</a:t>
            </a:r>
            <a:r>
              <a:rPr lang="en-US" altLang="zh-CN" dirty="0"/>
              <a:t>——</a:t>
            </a:r>
            <a:r>
              <a:rPr lang="zh-CN" altLang="en-US" dirty="0">
                <a:latin typeface="宋体" panose="02010600030101010101" pitchFamily="2" charset="-122"/>
              </a:rPr>
              <a:t>数据转储</a:t>
            </a:r>
            <a:endParaRPr lang="en-US" altLang="zh-CN" dirty="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28</a:t>
            </a:fld>
            <a:endParaRPr lang="zh-CN" altLang="en-US"/>
          </a:p>
        </p:txBody>
      </p:sp>
    </p:spTree>
    <p:extLst>
      <p:ext uri="{BB962C8B-B14F-4D97-AF65-F5344CB8AC3E}">
        <p14:creationId xmlns:p14="http://schemas.microsoft.com/office/powerpoint/2010/main" val="154966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服务器启动和关闭过程中的信息（未必是错误信息，如</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如何启动</a:t>
            </a:r>
            <a:r>
              <a:rPr lang="en-US" altLang="zh-CN" sz="1200" b="0" i="0" kern="1200" dirty="0" err="1" smtClean="0">
                <a:solidFill>
                  <a:schemeClr val="tx1"/>
                </a:solidFill>
                <a:effectLst/>
                <a:latin typeface="+mn-lt"/>
                <a:ea typeface="+mn-ea"/>
                <a:cs typeface="+mn-cs"/>
              </a:rPr>
              <a:t>InnoDB</a:t>
            </a:r>
            <a:r>
              <a:rPr lang="zh-CN" altLang="en-US" sz="1200" b="0" i="0" kern="1200" dirty="0" smtClean="0">
                <a:solidFill>
                  <a:schemeClr val="tx1"/>
                </a:solidFill>
                <a:effectLst/>
                <a:latin typeface="+mn-lt"/>
                <a:ea typeface="+mn-ea"/>
                <a:cs typeface="+mn-cs"/>
              </a:rPr>
              <a:t>的表空间文件的、如何初始化自己的存储引擎的等等）、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服务器运行过程中的错误信息、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事件调度器运行一个事件时产生的信息、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在从服务器上启动服务器进程时产生的信息</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37</a:t>
            </a:fld>
            <a:endParaRPr lang="zh-CN" altLang="en-US"/>
          </a:p>
        </p:txBody>
      </p:sp>
    </p:spTree>
    <p:extLst>
      <p:ext uri="{BB962C8B-B14F-4D97-AF65-F5344CB8AC3E}">
        <p14:creationId xmlns:p14="http://schemas.microsoft.com/office/powerpoint/2010/main" val="117617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存储引擎在修改表的数据时只需要修改其内存拷贝，再把改修改行为记录到持久在硬盘上的事务日志中</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40</a:t>
            </a:fld>
            <a:endParaRPr lang="zh-CN" altLang="en-US"/>
          </a:p>
        </p:txBody>
      </p:sp>
    </p:spTree>
    <p:extLst>
      <p:ext uri="{BB962C8B-B14F-4D97-AF65-F5344CB8AC3E}">
        <p14:creationId xmlns:p14="http://schemas.microsoft.com/office/powerpoint/2010/main" val="1447130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show binary logs;</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41</a:t>
            </a:fld>
            <a:endParaRPr lang="zh-CN" altLang="en-US"/>
          </a:p>
        </p:txBody>
      </p:sp>
    </p:spTree>
    <p:extLst>
      <p:ext uri="{BB962C8B-B14F-4D97-AF65-F5344CB8AC3E}">
        <p14:creationId xmlns:p14="http://schemas.microsoft.com/office/powerpoint/2010/main" val="398628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6</a:t>
            </a:fld>
            <a:endParaRPr lang="zh-CN" altLang="en-US"/>
          </a:p>
        </p:txBody>
      </p:sp>
    </p:spTree>
    <p:extLst>
      <p:ext uri="{BB962C8B-B14F-4D97-AF65-F5344CB8AC3E}">
        <p14:creationId xmlns:p14="http://schemas.microsoft.com/office/powerpoint/2010/main" val="418290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为</a:t>
            </a:r>
            <a:r>
              <a:rPr lang="en-US" altLang="zh-CN" dirty="0"/>
              <a:t>Orders</a:t>
            </a:r>
            <a:r>
              <a:rPr lang="zh-CN" altLang="en-US" dirty="0"/>
              <a:t>表创建</a:t>
            </a:r>
            <a:r>
              <a:rPr lang="en-US" altLang="zh-CN" dirty="0"/>
              <a:t>INSERT</a:t>
            </a:r>
            <a:r>
              <a:rPr lang="zh-CN" altLang="en-US" dirty="0"/>
              <a:t>触发器，当用户选择“会员卡”付款方式（</a:t>
            </a:r>
            <a:r>
              <a:rPr lang="en-US" altLang="zh-CN" dirty="0" err="1"/>
              <a:t>PaymentID</a:t>
            </a:r>
            <a:r>
              <a:rPr lang="en-US" altLang="zh-CN" dirty="0"/>
              <a:t>=1</a:t>
            </a:r>
            <a:r>
              <a:rPr lang="zh-CN" altLang="en-US" dirty="0"/>
              <a:t>）时，在提交（即插入）订单记录的同时扣减</a:t>
            </a:r>
            <a:r>
              <a:rPr lang="en-US" altLang="zh-CN" dirty="0"/>
              <a:t>Users</a:t>
            </a:r>
            <a:r>
              <a:rPr lang="zh-CN" altLang="en-US" dirty="0"/>
              <a:t>表中的会员卡资金余额 ，此时</a:t>
            </a:r>
            <a:r>
              <a:rPr lang="zh-CN" altLang="en-US"/>
              <a:t>会激发之前为</a:t>
            </a:r>
            <a:r>
              <a:rPr lang="en-US" altLang="zh-CN" dirty="0"/>
              <a:t>Users</a:t>
            </a:r>
            <a:r>
              <a:rPr lang="zh-CN" altLang="en-US" dirty="0"/>
              <a:t>表创建的</a:t>
            </a:r>
            <a:r>
              <a:rPr lang="en-US" altLang="zh-CN" dirty="0"/>
              <a:t>UPDATE</a:t>
            </a:r>
            <a:r>
              <a:rPr lang="zh-CN" altLang="en-US" dirty="0"/>
              <a:t>触发器，来检查用户的会员卡资金余额。</a:t>
            </a:r>
          </a:p>
          <a:p>
            <a:pPr eaLnBrk="1" hangingPunct="1"/>
            <a:r>
              <a:rPr lang="zh-CN" altLang="en-US" dirty="0"/>
              <a:t>如果用</a:t>
            </a:r>
            <a:r>
              <a:rPr lang="en-US" altLang="zh-CN" dirty="0"/>
              <a:t>Rollback Transaction</a:t>
            </a:r>
            <a:r>
              <a:rPr lang="zh-CN" altLang="en-US" dirty="0"/>
              <a:t>回滚违约的操作，则同时也撤销了已插入的订单。</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7</a:t>
            </a:fld>
            <a:endParaRPr lang="zh-CN" altLang="en-US"/>
          </a:p>
        </p:txBody>
      </p:sp>
    </p:spTree>
    <p:extLst>
      <p:ext uri="{BB962C8B-B14F-4D97-AF65-F5344CB8AC3E}">
        <p14:creationId xmlns:p14="http://schemas.microsoft.com/office/powerpoint/2010/main" val="418336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err="1"/>
              <a:t>Logmarkhistory</a:t>
            </a:r>
            <a:endParaRPr lang="en-US" altLang="zh-CN" dirty="0"/>
          </a:p>
          <a:p>
            <a:pPr eaLnBrk="1" hangingPunct="1"/>
            <a:r>
              <a:rPr lang="en-US" altLang="zh-CN" noProof="1"/>
              <a:t>select * from logmarkhistory</a:t>
            </a:r>
            <a:endParaRPr lang="en-US" altLang="zh-CN" dirty="0"/>
          </a:p>
          <a:p>
            <a:pPr eaLnBrk="1" hangingPunct="1"/>
            <a:endParaRPr lang="en-US" altLang="zh-CN" dirty="0"/>
          </a:p>
          <a:p>
            <a:pPr eaLnBrk="1" hangingPunct="1"/>
            <a:r>
              <a:rPr lang="zh-CN" altLang="en-US" dirty="0"/>
              <a:t>每个已提交的标记事务占一行。该表存储在 </a:t>
            </a:r>
            <a:r>
              <a:rPr lang="en-US" altLang="zh-CN" b="1" dirty="0" err="1"/>
              <a:t>msdb</a:t>
            </a:r>
            <a:r>
              <a:rPr lang="en-US" altLang="zh-CN" b="1" dirty="0"/>
              <a:t> </a:t>
            </a:r>
            <a:r>
              <a:rPr lang="zh-CN" altLang="en-US" dirty="0"/>
              <a:t>数据库中的用户表。</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19</a:t>
            </a:fld>
            <a:endParaRPr lang="zh-CN" altLang="en-US"/>
          </a:p>
        </p:txBody>
      </p:sp>
    </p:spTree>
    <p:extLst>
      <p:ext uri="{BB962C8B-B14F-4D97-AF65-F5344CB8AC3E}">
        <p14:creationId xmlns:p14="http://schemas.microsoft.com/office/powerpoint/2010/main" val="421058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20</a:t>
            </a:fld>
            <a:endParaRPr lang="zh-CN" altLang="en-US"/>
          </a:p>
        </p:txBody>
      </p:sp>
    </p:spTree>
    <p:extLst>
      <p:ext uri="{BB962C8B-B14F-4D97-AF65-F5344CB8AC3E}">
        <p14:creationId xmlns:p14="http://schemas.microsoft.com/office/powerpoint/2010/main" val="14194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21</a:t>
            </a:fld>
            <a:endParaRPr lang="zh-CN" altLang="en-US"/>
          </a:p>
        </p:txBody>
      </p:sp>
    </p:spTree>
    <p:extLst>
      <p:ext uri="{BB962C8B-B14F-4D97-AF65-F5344CB8AC3E}">
        <p14:creationId xmlns:p14="http://schemas.microsoft.com/office/powerpoint/2010/main" val="302235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indent="-304800" eaLnBrk="1" hangingPunct="1"/>
            <a:r>
              <a:rPr lang="zh-CN" altLang="en-US" dirty="0"/>
              <a:t>设有四个事务：</a:t>
            </a:r>
            <a:r>
              <a:rPr lang="en-US" altLang="zh-CN" dirty="0"/>
              <a:t>T1</a:t>
            </a:r>
            <a:r>
              <a:rPr lang="zh-CN" altLang="en-US" dirty="0"/>
              <a:t>，</a:t>
            </a:r>
            <a:r>
              <a:rPr lang="en-US" altLang="zh-CN" dirty="0"/>
              <a:t>T2</a:t>
            </a:r>
            <a:r>
              <a:rPr lang="zh-CN" altLang="en-US" dirty="0"/>
              <a:t>，</a:t>
            </a:r>
            <a:r>
              <a:rPr lang="en-US" altLang="zh-CN" dirty="0"/>
              <a:t>T3</a:t>
            </a:r>
            <a:r>
              <a:rPr lang="zh-CN" altLang="en-US" dirty="0"/>
              <a:t>，</a:t>
            </a:r>
            <a:r>
              <a:rPr lang="en-US" altLang="zh-CN" dirty="0"/>
              <a:t>T4;</a:t>
            </a:r>
            <a:r>
              <a:rPr lang="zh-CN" altLang="en-US" dirty="0"/>
              <a:t>在系统崩溃前，系统在日志中记录了如下内容：</a:t>
            </a:r>
          </a:p>
          <a:p>
            <a:pPr marL="304800" indent="-304800" eaLnBrk="1" hangingPunct="1"/>
            <a:r>
              <a:rPr lang="en-US" altLang="zh-CN" dirty="0"/>
              <a:t>[Start-Transaction,T1];[Read-Item,T1,A];[Read-Item,T1,D];</a:t>
            </a:r>
          </a:p>
          <a:p>
            <a:pPr marL="304800" indent="-304800" eaLnBrk="1" hangingPunct="1"/>
            <a:r>
              <a:rPr lang="en-US" altLang="zh-CN" dirty="0"/>
              <a:t>[Write-Item,T1,D,20]; [Commit,T1];[Checkpoint];</a:t>
            </a:r>
          </a:p>
          <a:p>
            <a:pPr marL="304800" indent="-304800" eaLnBrk="1" hangingPunct="1"/>
            <a:r>
              <a:rPr lang="en-US" altLang="zh-CN" dirty="0"/>
              <a:t>[Start-Transaction,T2];[Read-Item,T2,B]; [Write-Item,T2,B,12];</a:t>
            </a:r>
          </a:p>
          <a:p>
            <a:pPr marL="304800" indent="-304800" eaLnBrk="1" hangingPunct="1"/>
            <a:r>
              <a:rPr lang="en-US" altLang="zh-CN" dirty="0"/>
              <a:t>[Start-Transaction,T4];[Read-Item,T4,B]; [Write-Item,T4,B,15];</a:t>
            </a:r>
          </a:p>
          <a:p>
            <a:pPr marL="304800" indent="-304800" eaLnBrk="1" hangingPunct="1"/>
            <a:r>
              <a:rPr lang="en-US" altLang="zh-CN" dirty="0"/>
              <a:t>[Start-Transaction,T3];[Read-Item,T3,A]; [Write-Item,T3,A,30];</a:t>
            </a:r>
          </a:p>
          <a:p>
            <a:pPr marL="304800" indent="-304800" eaLnBrk="1" hangingPunct="1"/>
            <a:r>
              <a:rPr lang="en-US" altLang="zh-CN" dirty="0"/>
              <a:t>[Read-Item,T4,A];[Write-Item,T4,A,20]; [Commit,T4];</a:t>
            </a:r>
          </a:p>
          <a:p>
            <a:pPr marL="304800" indent="-304800" eaLnBrk="1" hangingPunct="1"/>
            <a:r>
              <a:rPr lang="en-US" altLang="zh-CN" dirty="0"/>
              <a:t>[Read-Item,T2,D];[Write-Item,T2,D,25];</a:t>
            </a:r>
          </a:p>
          <a:p>
            <a:pPr marL="304800" indent="-304800" eaLnBrk="1" hangingPunct="1"/>
            <a:r>
              <a:rPr lang="zh-CN" altLang="en-US" dirty="0"/>
              <a:t>其中：</a:t>
            </a:r>
          </a:p>
          <a:p>
            <a:pPr marL="304800" indent="-304800" eaLnBrk="1" hangingPunct="1"/>
            <a:r>
              <a:rPr lang="en-US" altLang="zh-CN" dirty="0"/>
              <a:t>[Start-Transaction,T1]</a:t>
            </a:r>
            <a:r>
              <a:rPr lang="zh-CN" altLang="en-US" dirty="0"/>
              <a:t>表示开始执行事务</a:t>
            </a:r>
            <a:r>
              <a:rPr lang="en-US" altLang="zh-CN" dirty="0"/>
              <a:t>T1;</a:t>
            </a:r>
          </a:p>
          <a:p>
            <a:pPr marL="304800" indent="-304800" eaLnBrk="1" hangingPunct="1"/>
            <a:r>
              <a:rPr lang="en-US" altLang="zh-CN" dirty="0"/>
              <a:t>[Read-Item,T1,A]</a:t>
            </a:r>
            <a:r>
              <a:rPr lang="zh-CN" altLang="en-US" dirty="0"/>
              <a:t>表示事务</a:t>
            </a:r>
            <a:r>
              <a:rPr lang="en-US" altLang="zh-CN" dirty="0"/>
              <a:t>T1</a:t>
            </a:r>
            <a:r>
              <a:rPr lang="zh-CN" altLang="en-US" dirty="0"/>
              <a:t>读取数据</a:t>
            </a:r>
            <a:r>
              <a:rPr lang="en-US" altLang="zh-CN" dirty="0"/>
              <a:t>A;</a:t>
            </a:r>
          </a:p>
          <a:p>
            <a:pPr marL="304800" indent="-304800" eaLnBrk="1" hangingPunct="1"/>
            <a:r>
              <a:rPr lang="en-US" altLang="zh-CN" dirty="0"/>
              <a:t>[Write-Item,T1,D,20]</a:t>
            </a:r>
            <a:r>
              <a:rPr lang="zh-CN" altLang="en-US" dirty="0"/>
              <a:t>表示事务</a:t>
            </a:r>
            <a:r>
              <a:rPr lang="en-US" altLang="zh-CN" dirty="0"/>
              <a:t>T1</a:t>
            </a:r>
            <a:r>
              <a:rPr lang="zh-CN" altLang="en-US" dirty="0"/>
              <a:t>将数据</a:t>
            </a:r>
            <a:r>
              <a:rPr lang="en-US" altLang="zh-CN" dirty="0"/>
              <a:t>D</a:t>
            </a:r>
            <a:r>
              <a:rPr lang="zh-CN" altLang="en-US" dirty="0"/>
              <a:t>写为</a:t>
            </a:r>
            <a:r>
              <a:rPr lang="en-US" altLang="zh-CN" dirty="0"/>
              <a:t>20;</a:t>
            </a:r>
          </a:p>
          <a:p>
            <a:pPr marL="304800" indent="-304800" eaLnBrk="1" hangingPunct="1"/>
            <a:r>
              <a:rPr lang="en-US" altLang="zh-CN" dirty="0"/>
              <a:t>[Commit,T1]</a:t>
            </a:r>
            <a:r>
              <a:rPr lang="zh-CN" altLang="en-US" dirty="0"/>
              <a:t>表示提交事务</a:t>
            </a:r>
            <a:r>
              <a:rPr lang="en-US" altLang="zh-CN" dirty="0"/>
              <a:t>T1</a:t>
            </a:r>
            <a:endParaRPr lang="zh-CN" altLang="en-US" dirty="0"/>
          </a:p>
          <a:p>
            <a:pPr marL="304800" indent="-304800" eaLnBrk="1" hangingPunct="1"/>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22</a:t>
            </a:fld>
            <a:endParaRPr lang="zh-CN" altLang="en-US"/>
          </a:p>
        </p:txBody>
      </p:sp>
    </p:spTree>
    <p:extLst>
      <p:ext uri="{BB962C8B-B14F-4D97-AF65-F5344CB8AC3E}">
        <p14:creationId xmlns:p14="http://schemas.microsoft.com/office/powerpoint/2010/main" val="157707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事务日志持久以后，内存中被修改的数据在后台可以慢慢的刷回到磁盘。目前大多数的存储引擎都是这样实现的，我们通常称之为预写式日志，修改数据需要写两次磁盘。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如果数据的修改已经记录到事务日志并持久化，但数据本身还没有写回磁盘，此时系统崩溃，存储引擎在重启时能够自动恢复这部分修改的数据。具有的恢复方式则视存储引擎而定</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25</a:t>
            </a:fld>
            <a:endParaRPr lang="zh-CN" altLang="en-US"/>
          </a:p>
        </p:txBody>
      </p:sp>
    </p:spTree>
    <p:extLst>
      <p:ext uri="{BB962C8B-B14F-4D97-AF65-F5344CB8AC3E}">
        <p14:creationId xmlns:p14="http://schemas.microsoft.com/office/powerpoint/2010/main" val="66819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因为只有日志文件中才有数据的旧值</a:t>
            </a:r>
          </a:p>
          <a:p>
            <a:pPr eaLnBrk="1" hangingPunct="1"/>
            <a:r>
              <a:rPr lang="zh-CN" altLang="en-US" dirty="0"/>
              <a:t>只是影响了效率，不会造成数据的不一致。</a:t>
            </a:r>
          </a:p>
          <a:p>
            <a:pPr eaLnBrk="1" hangingPunct="1"/>
            <a:r>
              <a:rPr lang="zh-CN" altLang="en-US" dirty="0"/>
              <a:t>多执行一次不必要的</a:t>
            </a:r>
            <a:r>
              <a:rPr lang="en-US" altLang="zh-CN" dirty="0"/>
              <a:t>UNDO</a:t>
            </a:r>
            <a:r>
              <a:rPr lang="zh-CN" altLang="en-US" dirty="0"/>
              <a:t>操作，即用旧值更改了数据而该数据本身未曾修改，就是旧值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26</a:t>
            </a:fld>
            <a:endParaRPr lang="zh-CN" altLang="en-US"/>
          </a:p>
        </p:txBody>
      </p:sp>
    </p:spTree>
    <p:extLst>
      <p:ext uri="{BB962C8B-B14F-4D97-AF65-F5344CB8AC3E}">
        <p14:creationId xmlns:p14="http://schemas.microsoft.com/office/powerpoint/2010/main" val="23514979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2019/5/29</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2019/5/29</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2019/5/29</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dirty="0">
                <a:latin typeface="隶书" panose="02010509060101010101" pitchFamily="49" charset="-122"/>
                <a:ea typeface="隶书" panose="02010509060101010101" pitchFamily="49" charset="-122"/>
              </a:rPr>
              <a:t>第十章 数据库恢复技术</a:t>
            </a:r>
            <a:r>
              <a:rPr lang="en-US" altLang="zh-CN" sz="6600" dirty="0">
                <a:latin typeface="隶书" panose="02010509060101010101" pitchFamily="49" charset="-122"/>
                <a:ea typeface="隶书" panose="02010509060101010101" pitchFamily="49" charset="-122"/>
              </a:rPr>
              <a:t>1</a:t>
            </a:r>
            <a:endParaRPr lang="zh-CN" altLang="en-US" sz="66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隔离性（</a:t>
            </a:r>
            <a:r>
              <a:rPr lang="en-US" altLang="zh-CN" dirty="0"/>
              <a:t>Isolation）</a:t>
            </a:r>
            <a:endParaRPr lang="zh-CN" altLang="en-US" dirty="0"/>
          </a:p>
        </p:txBody>
      </p:sp>
      <p:sp>
        <p:nvSpPr>
          <p:cNvPr id="3" name="内容占位符 2"/>
          <p:cNvSpPr>
            <a:spLocks noGrp="1"/>
          </p:cNvSpPr>
          <p:nvPr>
            <p:ph idx="1"/>
          </p:nvPr>
        </p:nvSpPr>
        <p:spPr/>
        <p:txBody>
          <a:bodyPr/>
          <a:lstStyle/>
          <a:p>
            <a:r>
              <a:rPr lang="zh-CN" altLang="en-US" dirty="0"/>
              <a:t>一个事务内部的操作及使用的数据对其他并发事务是隔离的</a:t>
            </a:r>
          </a:p>
          <a:p>
            <a:r>
              <a:rPr lang="zh-CN" altLang="en-US" dirty="0"/>
              <a:t>并发执行的各个事务之间不能互相干扰</a:t>
            </a:r>
          </a:p>
          <a:p>
            <a:r>
              <a:rPr lang="zh-CN" altLang="en-US" dirty="0"/>
              <a:t>隔离性是由系统的并发控制子系统实现的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spTree>
    <p:extLst>
      <p:ext uri="{BB962C8B-B14F-4D97-AF65-F5344CB8AC3E}">
        <p14:creationId xmlns:p14="http://schemas.microsoft.com/office/powerpoint/2010/main" val="983036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solidFill>
                  <a:schemeClr val="tx2"/>
                </a:solidFill>
                <a:latin typeface="Times New Roman" panose="02020603050405020304" pitchFamily="18" charset="0"/>
                <a:ea typeface="仿宋_GB2312" pitchFamily="49" charset="-122"/>
              </a:rPr>
              <a:t>非隔离性举例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grpSp>
        <p:nvGrpSpPr>
          <p:cNvPr id="5" name="Group 3"/>
          <p:cNvGrpSpPr>
            <a:grpSpLocks/>
          </p:cNvGrpSpPr>
          <p:nvPr/>
        </p:nvGrpSpPr>
        <p:grpSpPr bwMode="auto">
          <a:xfrm>
            <a:off x="1285565" y="1654369"/>
            <a:ext cx="2895600" cy="3846512"/>
            <a:chOff x="576" y="1152"/>
            <a:chExt cx="1824" cy="2423"/>
          </a:xfrm>
        </p:grpSpPr>
        <p:sp>
          <p:nvSpPr>
            <p:cNvPr id="6" name="Rectangle 4"/>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zh-CN" altLang="en-US" sz="2800" b="1">
                  <a:latin typeface="Times New Roman" panose="02020603050405020304" pitchFamily="18" charset="0"/>
                </a:rPr>
                <a:t> </a:t>
              </a:r>
              <a:endParaRPr kumimoji="1" lang="zh-CN" altLang="en-US" b="1">
                <a:latin typeface="Times New Roman" panose="02020603050405020304" pitchFamily="18" charset="0"/>
              </a:endParaRPr>
            </a:p>
            <a:p>
              <a:pPr algn="just" eaLnBrk="1" hangingPunct="1">
                <a:spcBef>
                  <a:spcPct val="20000"/>
                </a:spcBef>
                <a:buClr>
                  <a:schemeClr val="accent1"/>
                </a:buClr>
                <a:buSzPct val="70000"/>
                <a:buFont typeface="Monotype Sorts" pitchFamily="2" charset="2"/>
                <a:buNone/>
              </a:pPr>
              <a:r>
                <a:rPr kumimoji="1" lang="zh-CN" altLang="en-US"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zh-CN" altLang="en-US" b="1">
                  <a:latin typeface="Times New Roman" panose="02020603050405020304" pitchFamily="18" charset="0"/>
                </a:rPr>
                <a:t>读</a:t>
              </a:r>
              <a:r>
                <a:rPr kumimoji="1" lang="en-US" altLang="zh-CN" b="1">
                  <a:latin typeface="Times New Roman" panose="02020603050405020304" pitchFamily="18" charset="0"/>
                </a:rPr>
                <a:t>A=16</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A←A-3</a:t>
              </a:r>
            </a:p>
            <a:p>
              <a:pPr algn="just" eaLnBrk="1" hangingPunct="1">
                <a:spcBef>
                  <a:spcPct val="20000"/>
                </a:spcBef>
                <a:buClr>
                  <a:schemeClr val="accent1"/>
                </a:buClr>
                <a:buSzPct val="70000"/>
                <a:buFont typeface="Monotype Sorts" pitchFamily="2" charset="2"/>
                <a:buNone/>
              </a:pPr>
              <a:r>
                <a:rPr kumimoji="1" lang="zh-CN" altLang="en-US" b="1">
                  <a:latin typeface="Times New Roman" panose="02020603050405020304" pitchFamily="18" charset="0"/>
                </a:rPr>
                <a:t>写回</a:t>
              </a:r>
              <a:r>
                <a:rPr kumimoji="1" lang="en-US" altLang="zh-CN" b="1">
                  <a:latin typeface="Times New Roman" panose="02020603050405020304" pitchFamily="18" charset="0"/>
                </a:rPr>
                <a:t>A=13</a:t>
              </a:r>
            </a:p>
          </p:txBody>
        </p:sp>
        <p:sp>
          <p:nvSpPr>
            <p:cNvPr id="7" name="Rectangle 5"/>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① </a:t>
              </a:r>
              <a:r>
                <a:rPr kumimoji="1" lang="zh-CN" altLang="en-US" b="1">
                  <a:latin typeface="Times New Roman" panose="02020603050405020304" pitchFamily="18" charset="0"/>
                </a:rPr>
                <a:t>读</a:t>
              </a:r>
              <a:r>
                <a:rPr kumimoji="1" lang="en-US" altLang="zh-CN" b="1">
                  <a:latin typeface="Times New Roman" panose="02020603050405020304" pitchFamily="18" charset="0"/>
                </a:rPr>
                <a:t>A=16</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②</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③ A←A-1</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r>
                <a:rPr kumimoji="1" lang="zh-CN" altLang="en-US" b="1">
                  <a:latin typeface="Times New Roman" panose="02020603050405020304" pitchFamily="18" charset="0"/>
                </a:rPr>
                <a:t>写回</a:t>
              </a:r>
              <a:r>
                <a:rPr kumimoji="1" lang="en-US" altLang="zh-CN" b="1">
                  <a:latin typeface="Times New Roman" panose="02020603050405020304" pitchFamily="18" charset="0"/>
                </a:rPr>
                <a:t>A=15</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a:t>
              </a: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④</a:t>
              </a:r>
            </a:p>
            <a:p>
              <a:pPr algn="just" eaLnBrk="1" hangingPunct="1">
                <a:spcBef>
                  <a:spcPct val="20000"/>
                </a:spcBef>
                <a:buClr>
                  <a:schemeClr val="accent1"/>
                </a:buClr>
                <a:buSzPct val="70000"/>
                <a:buFont typeface="Monotype Sorts" pitchFamily="2" charset="2"/>
                <a:buNone/>
              </a:pPr>
              <a:endParaRPr kumimoji="1" lang="zh-CN" altLang="en-US" b="1">
                <a:latin typeface="Times New Roman" panose="02020603050405020304" pitchFamily="18" charset="0"/>
              </a:endParaRPr>
            </a:p>
          </p:txBody>
        </p:sp>
        <p:sp>
          <p:nvSpPr>
            <p:cNvPr id="8" name="Rectangle 6"/>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T</a:t>
              </a:r>
              <a:r>
                <a:rPr kumimoji="1" lang="en-US" altLang="zh-CN" b="1" baseline="-25000">
                  <a:latin typeface="Times New Roman" panose="02020603050405020304" pitchFamily="18" charset="0"/>
                </a:rPr>
                <a:t>2</a:t>
              </a:r>
            </a:p>
          </p:txBody>
        </p:sp>
        <p:sp>
          <p:nvSpPr>
            <p:cNvPr id="9" name="Rectangle 7"/>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          T</a:t>
              </a:r>
              <a:r>
                <a:rPr kumimoji="1" lang="en-US" altLang="zh-CN" b="1" baseline="-25000">
                  <a:latin typeface="Times New Roman" panose="02020603050405020304" pitchFamily="18" charset="0"/>
                </a:rPr>
                <a:t>1</a:t>
              </a:r>
            </a:p>
          </p:txBody>
        </p:sp>
        <p:sp>
          <p:nvSpPr>
            <p:cNvPr id="10" name="Line 8"/>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6" name="Rectangle 2"/>
          <p:cNvSpPr txBox="1">
            <a:spLocks noChangeArrowheads="1"/>
          </p:cNvSpPr>
          <p:nvPr/>
        </p:nvSpPr>
        <p:spPr>
          <a:xfrm>
            <a:off x="1285565" y="5676202"/>
            <a:ext cx="7150642" cy="44310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3200"/>
              <a:t>T1</a:t>
            </a:r>
            <a:r>
              <a:rPr lang="zh-CN" altLang="en-US" sz="3200"/>
              <a:t>的修改被</a:t>
            </a:r>
            <a:r>
              <a:rPr lang="en-US" altLang="zh-CN" sz="3200"/>
              <a:t>T2</a:t>
            </a:r>
            <a:r>
              <a:rPr lang="zh-CN" altLang="en-US" sz="3200"/>
              <a:t>覆盖了（丢失修改）！</a:t>
            </a:r>
            <a:endParaRPr lang="zh-CN" altLang="en-US" dirty="0"/>
          </a:p>
        </p:txBody>
      </p:sp>
    </p:spTree>
    <p:extLst>
      <p:ext uri="{BB962C8B-B14F-4D97-AF65-F5344CB8AC3E}">
        <p14:creationId xmlns:p14="http://schemas.microsoft.com/office/powerpoint/2010/main" val="4220553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持续性</a:t>
            </a:r>
            <a:r>
              <a:rPr lang="zh-CN" altLang="en-GB" dirty="0">
                <a:latin typeface="宋体" panose="02010600030101010101" pitchFamily="2" charset="-122"/>
              </a:rPr>
              <a:t>（</a:t>
            </a:r>
            <a:r>
              <a:rPr lang="en-US" altLang="zh-CN" dirty="0">
                <a:cs typeface="Times New Roman" panose="02020603050405020304" pitchFamily="18" charset="0"/>
              </a:rPr>
              <a:t>Durability</a:t>
            </a:r>
            <a:r>
              <a:rPr lang="en-GB" altLang="zh-CN" dirty="0">
                <a:latin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dirty="0"/>
              <a:t>持续性也称永久性（</a:t>
            </a:r>
            <a:r>
              <a:rPr lang="en-US" altLang="zh-CN" dirty="0"/>
              <a:t>Permanence</a:t>
            </a:r>
            <a:r>
              <a:rPr lang="zh-CN" altLang="en-US" dirty="0"/>
              <a:t>）</a:t>
            </a:r>
          </a:p>
          <a:p>
            <a:pPr lvl="1"/>
            <a:r>
              <a:rPr lang="zh-CN" altLang="en-US" dirty="0"/>
              <a:t>一个事务一旦提交，它对数据库中数据的改变就应该是永久性的。</a:t>
            </a:r>
          </a:p>
          <a:p>
            <a:pPr lvl="1"/>
            <a:r>
              <a:rPr lang="zh-CN" altLang="en-US" dirty="0"/>
              <a:t>接下来的其他操作或故障不应该对其执行结果有任何影响。</a:t>
            </a:r>
          </a:p>
          <a:p>
            <a:pPr lvl="1"/>
            <a:r>
              <a:rPr lang="zh-CN" altLang="en-US" dirty="0"/>
              <a:t>也就是说，既使数据库因故障而受到破坏，</a:t>
            </a:r>
            <a:r>
              <a:rPr lang="en-US" altLang="zh-CN" dirty="0"/>
              <a:t>DBMS</a:t>
            </a:r>
            <a:r>
              <a:rPr lang="zh-CN" altLang="en-US" dirty="0"/>
              <a:t>也应该能够恢复。</a:t>
            </a:r>
          </a:p>
          <a:p>
            <a:r>
              <a:rPr lang="zh-CN" altLang="en-US" dirty="0"/>
              <a:t>持久性是由系统的恢复子系统实现的。</a:t>
            </a:r>
          </a:p>
          <a:p>
            <a:r>
              <a:rPr lang="zh-CN" altLang="en-US" dirty="0"/>
              <a:t>事务的这四个特性一般简称为事务的</a:t>
            </a:r>
            <a:r>
              <a:rPr lang="en-US" altLang="zh-CN" dirty="0"/>
              <a:t>ACID</a:t>
            </a:r>
            <a:r>
              <a:rPr lang="zh-CN" altLang="en-US" dirty="0"/>
              <a:t>特性。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Tree>
    <p:extLst>
      <p:ext uri="{BB962C8B-B14F-4D97-AF65-F5344CB8AC3E}">
        <p14:creationId xmlns:p14="http://schemas.microsoft.com/office/powerpoint/2010/main" val="822949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事务是恢复和并发控制的基本单位</a:t>
            </a:r>
          </a:p>
          <a:p>
            <a:r>
              <a:rPr lang="zh-CN" altLang="en-US" dirty="0"/>
              <a:t>保证事务</a:t>
            </a:r>
            <a:r>
              <a:rPr lang="en-US" altLang="zh-CN" dirty="0"/>
              <a:t>ACID</a:t>
            </a:r>
            <a:r>
              <a:rPr lang="zh-CN" altLang="en-US" dirty="0"/>
              <a:t>特性是事务处理的任务</a:t>
            </a:r>
          </a:p>
          <a:p>
            <a:r>
              <a:rPr lang="zh-CN" altLang="en-US" dirty="0"/>
              <a:t>破坏事务</a:t>
            </a:r>
            <a:r>
              <a:rPr lang="en-US" altLang="zh-CN" dirty="0"/>
              <a:t>ACID</a:t>
            </a:r>
            <a:r>
              <a:rPr lang="zh-CN" altLang="en-US" dirty="0"/>
              <a:t>特性的因素</a:t>
            </a:r>
          </a:p>
          <a:p>
            <a:pPr lvl="1"/>
            <a:r>
              <a:rPr lang="zh-CN" altLang="en-US" dirty="0"/>
              <a:t>多个事务并行运行时，不同事务的操作交叉执行</a:t>
            </a:r>
          </a:p>
          <a:p>
            <a:pPr lvl="1"/>
            <a:r>
              <a:rPr lang="zh-CN" altLang="en-US" dirty="0"/>
              <a:t>事务在运行过程中被强行停止</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98007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问题二  </a:t>
            </a:r>
            <a:r>
              <a:rPr lang="zh-CN" altLang="en-US" dirty="0">
                <a:latin typeface="宋体" panose="02010600030101010101" pitchFamily="2" charset="-122"/>
              </a:rPr>
              <a:t>数据库恢复概述</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为什么要进行数据库恢复</a:t>
            </a:r>
          </a:p>
          <a:p>
            <a:r>
              <a:rPr lang="en-US" altLang="zh-CN" dirty="0"/>
              <a:t>2. </a:t>
            </a:r>
            <a:r>
              <a:rPr lang="zh-CN" altLang="en-US" dirty="0"/>
              <a:t>数据库管理系统处理故障的对策</a:t>
            </a:r>
          </a:p>
          <a:p>
            <a:r>
              <a:rPr lang="en-US" altLang="zh-CN" dirty="0"/>
              <a:t>3. </a:t>
            </a:r>
            <a:r>
              <a:rPr lang="zh-CN" altLang="en-US" dirty="0"/>
              <a:t>数据库恢复的原理及其实现技术</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2517617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为什么要进行</a:t>
            </a:r>
            <a:r>
              <a:rPr lang="zh-CN" altLang="en-US" dirty="0">
                <a:latin typeface="宋体" panose="02010600030101010101" pitchFamily="2" charset="-122"/>
              </a:rPr>
              <a:t>数据库恢复</a:t>
            </a:r>
            <a:endParaRPr lang="zh-CN" altLang="en-US" dirty="0"/>
          </a:p>
        </p:txBody>
      </p:sp>
      <p:sp>
        <p:nvSpPr>
          <p:cNvPr id="3" name="内容占位符 2"/>
          <p:cNvSpPr>
            <a:spLocks noGrp="1"/>
          </p:cNvSpPr>
          <p:nvPr>
            <p:ph idx="1"/>
          </p:nvPr>
        </p:nvSpPr>
        <p:spPr/>
        <p:txBody>
          <a:bodyPr>
            <a:normAutofit/>
          </a:bodyPr>
          <a:lstStyle/>
          <a:p>
            <a:r>
              <a:rPr lang="zh-CN" altLang="en-US" dirty="0"/>
              <a:t>故障是不可避免的</a:t>
            </a:r>
          </a:p>
          <a:p>
            <a:pPr lvl="1"/>
            <a:r>
              <a:rPr lang="zh-CN" altLang="en-US" dirty="0"/>
              <a:t>计算机硬件故障</a:t>
            </a:r>
          </a:p>
          <a:p>
            <a:pPr lvl="1"/>
            <a:r>
              <a:rPr lang="zh-CN" altLang="en-US" dirty="0"/>
              <a:t>系统软件和应用软件的错误</a:t>
            </a:r>
          </a:p>
          <a:p>
            <a:pPr lvl="1"/>
            <a:r>
              <a:rPr lang="zh-CN" altLang="en-US" dirty="0"/>
              <a:t>操作员的失误</a:t>
            </a:r>
          </a:p>
          <a:p>
            <a:pPr lvl="1"/>
            <a:r>
              <a:rPr lang="zh-CN" altLang="en-US" dirty="0"/>
              <a:t>恶意的破坏</a:t>
            </a:r>
            <a:r>
              <a:rPr lang="en-US" altLang="zh-CN" dirty="0"/>
              <a:t>(</a:t>
            </a:r>
            <a:r>
              <a:rPr lang="zh-CN" altLang="en-US" dirty="0"/>
              <a:t>计算机病毒</a:t>
            </a:r>
            <a:r>
              <a:rPr lang="en-US" altLang="zh-CN" dirty="0"/>
              <a:t>)</a:t>
            </a:r>
          </a:p>
          <a:p>
            <a:r>
              <a:rPr lang="zh-CN" altLang="en-US" dirty="0"/>
              <a:t>故障的影响</a:t>
            </a:r>
          </a:p>
          <a:p>
            <a:pPr lvl="1"/>
            <a:r>
              <a:rPr lang="zh-CN" altLang="en-US" dirty="0"/>
              <a:t>运行事务非正常中断</a:t>
            </a:r>
          </a:p>
          <a:p>
            <a:pPr lvl="1"/>
            <a:r>
              <a:rPr lang="zh-CN" altLang="en-US" dirty="0"/>
              <a:t>破坏数据库</a:t>
            </a:r>
          </a:p>
          <a:p>
            <a:r>
              <a:rPr lang="zh-CN" altLang="en-US" dirty="0"/>
              <a:t>因此，系统必须具有检测故障并把数据从错误状态中恢复到某一正确状态的功能，这就是数据库的恢复。</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4261556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 </a:t>
            </a:r>
            <a:r>
              <a:rPr lang="zh-CN" altLang="en-US" dirty="0"/>
              <a:t>数据库管理系统处理故障的对策</a:t>
            </a:r>
          </a:p>
        </p:txBody>
      </p:sp>
      <p:sp>
        <p:nvSpPr>
          <p:cNvPr id="3" name="内容占位符 2"/>
          <p:cNvSpPr>
            <a:spLocks noGrp="1"/>
          </p:cNvSpPr>
          <p:nvPr>
            <p:ph idx="1"/>
          </p:nvPr>
        </p:nvSpPr>
        <p:spPr/>
        <p:txBody>
          <a:bodyPr/>
          <a:lstStyle/>
          <a:p>
            <a:r>
              <a:rPr lang="en-US" altLang="zh-CN" dirty="0"/>
              <a:t>DBMS</a:t>
            </a:r>
            <a:r>
              <a:rPr lang="zh-CN" altLang="en-US" dirty="0"/>
              <a:t>提供恢复子系统</a:t>
            </a:r>
          </a:p>
          <a:p>
            <a:r>
              <a:rPr lang="zh-CN" altLang="en-US" dirty="0"/>
              <a:t>保证故障发生后，能把数据库中的数据从错误状态恢复到某种逻辑一致的状态</a:t>
            </a:r>
          </a:p>
          <a:p>
            <a:r>
              <a:rPr lang="zh-CN" altLang="en-US" dirty="0"/>
              <a:t>保证事务</a:t>
            </a:r>
            <a:r>
              <a:rPr lang="en-US" altLang="zh-CN" dirty="0"/>
              <a:t>ACID</a:t>
            </a:r>
          </a:p>
          <a:p>
            <a:r>
              <a:rPr lang="zh-CN" altLang="en-US" dirty="0"/>
              <a:t>恢复技术是衡量系统优劣的重要指标</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spTree>
    <p:extLst>
      <p:ext uri="{BB962C8B-B14F-4D97-AF65-F5344CB8AC3E}">
        <p14:creationId xmlns:p14="http://schemas.microsoft.com/office/powerpoint/2010/main" val="2983852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3</a:t>
            </a:r>
            <a:r>
              <a:rPr lang="zh-CN" altLang="zh-CN" dirty="0"/>
              <a:t>.</a:t>
            </a:r>
            <a:r>
              <a:rPr lang="zh-CN" altLang="en-US" dirty="0">
                <a:latin typeface="宋体" panose="02010600030101010101" pitchFamily="2" charset="-122"/>
              </a:rPr>
              <a:t>数据库恢复的原理及其实现技术</a:t>
            </a:r>
            <a:endParaRPr lang="zh-CN" altLang="en-US" dirty="0"/>
          </a:p>
        </p:txBody>
      </p:sp>
      <p:sp>
        <p:nvSpPr>
          <p:cNvPr id="3" name="内容占位符 2"/>
          <p:cNvSpPr>
            <a:spLocks noGrp="1"/>
          </p:cNvSpPr>
          <p:nvPr>
            <p:ph idx="1"/>
          </p:nvPr>
        </p:nvSpPr>
        <p:spPr/>
        <p:txBody>
          <a:bodyPr/>
          <a:lstStyle/>
          <a:p>
            <a:r>
              <a:rPr lang="zh-CN" altLang="en-US" dirty="0"/>
              <a:t>数据库恢复的基本原理</a:t>
            </a:r>
            <a:r>
              <a:rPr lang="en-US" altLang="zh-CN" dirty="0"/>
              <a:t>——</a:t>
            </a:r>
            <a:r>
              <a:rPr lang="zh-CN" altLang="en-US" dirty="0"/>
              <a:t>数据的冗余</a:t>
            </a:r>
          </a:p>
          <a:p>
            <a:pPr lvl="1"/>
            <a:r>
              <a:rPr lang="zh-CN" altLang="en-US" dirty="0"/>
              <a:t>数据库中任何一部分被破坏或出现不正确的数据都可以利用存储在系统其他地方的冗余数据来修复。</a:t>
            </a:r>
          </a:p>
          <a:p>
            <a:pPr lvl="1"/>
            <a:r>
              <a:rPr lang="zh-CN" altLang="en-US" dirty="0"/>
              <a:t>故障恢复系统应提供两种类型的功能：</a:t>
            </a:r>
          </a:p>
          <a:p>
            <a:pPr lvl="2"/>
            <a:r>
              <a:rPr lang="zh-CN" altLang="en-US" dirty="0"/>
              <a:t>一种是生成冗余数据，即对可能发生的故障作某些准备；</a:t>
            </a:r>
          </a:p>
          <a:p>
            <a:pPr lvl="2"/>
            <a:r>
              <a:rPr lang="zh-CN" altLang="en-US" dirty="0"/>
              <a:t>另一种是冗余重建，即利用这些冗余数据恢复数据库。</a:t>
            </a:r>
          </a:p>
          <a:p>
            <a:pPr lvl="1"/>
            <a:r>
              <a:rPr lang="zh-CN" altLang="en-US" dirty="0"/>
              <a:t>生成冗余数据最常用的技术是登记日志文件和数据转储，在实际应用中，这两种方法常常结合起来一起使用。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spTree>
    <p:extLst>
      <p:ext uri="{BB962C8B-B14F-4D97-AF65-F5344CB8AC3E}">
        <p14:creationId xmlns:p14="http://schemas.microsoft.com/office/powerpoint/2010/main" val="2693277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问题三  恢复的实现技术</a:t>
            </a:r>
          </a:p>
        </p:txBody>
      </p:sp>
      <p:sp>
        <p:nvSpPr>
          <p:cNvPr id="3" name="内容占位符 2"/>
          <p:cNvSpPr>
            <a:spLocks noGrp="1"/>
          </p:cNvSpPr>
          <p:nvPr>
            <p:ph idx="1"/>
          </p:nvPr>
        </p:nvSpPr>
        <p:spPr/>
        <p:txBody>
          <a:bodyPr/>
          <a:lstStyle/>
          <a:p>
            <a:r>
              <a:rPr lang="en-US" altLang="zh-CN" dirty="0"/>
              <a:t>1.</a:t>
            </a:r>
            <a:r>
              <a:rPr lang="zh-CN" altLang="en-US" dirty="0"/>
              <a:t>登记日志文件（</a:t>
            </a:r>
            <a:r>
              <a:rPr lang="en-US" altLang="zh-CN" dirty="0"/>
              <a:t>Logging</a:t>
            </a:r>
            <a:r>
              <a:rPr lang="zh-CN" altLang="en-US" dirty="0"/>
              <a:t>）</a:t>
            </a:r>
          </a:p>
          <a:p>
            <a:r>
              <a:rPr lang="en-US" altLang="zh-CN" dirty="0"/>
              <a:t>2.</a:t>
            </a:r>
            <a:r>
              <a:rPr lang="zh-CN" altLang="en-US" dirty="0"/>
              <a:t>数据转储（</a:t>
            </a:r>
            <a:r>
              <a:rPr lang="en-US" altLang="zh-CN" dirty="0"/>
              <a:t>Data Dump</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spTree>
    <p:extLst>
      <p:ext uri="{BB962C8B-B14F-4D97-AF65-F5344CB8AC3E}">
        <p14:creationId xmlns:p14="http://schemas.microsoft.com/office/powerpoint/2010/main" val="1806364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a:t>
            </a:r>
            <a:r>
              <a:rPr lang="zh-CN" altLang="en-US" dirty="0"/>
              <a:t>. </a:t>
            </a:r>
            <a:r>
              <a:rPr lang="zh-CN" altLang="en-US" dirty="0">
                <a:latin typeface="宋体" panose="02010600030101010101" pitchFamily="2" charset="-122"/>
              </a:rPr>
              <a:t>登记日志文件（</a:t>
            </a:r>
            <a:r>
              <a:rPr lang="en-US" altLang="zh-CN" dirty="0"/>
              <a:t>Logging</a:t>
            </a:r>
            <a:r>
              <a:rPr lang="zh-CN" altLang="en-US" dirty="0">
                <a:latin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dirty="0"/>
              <a:t>日志文件是用来记录事务对数据库的更新操作的文件。</a:t>
            </a:r>
          </a:p>
          <a:p>
            <a:r>
              <a:rPr lang="zh-CN" altLang="en-US" dirty="0"/>
              <a:t>对数据库的每一次修改、被修改项目的旧值和新值都要记录在一个叫做运行日志的文件中，目的是为数据库日后的恢复保留详细的数据。</a:t>
            </a:r>
          </a:p>
          <a:p>
            <a:r>
              <a:rPr lang="zh-CN" altLang="en-US" dirty="0"/>
              <a:t>以下讨论</a:t>
            </a:r>
          </a:p>
          <a:p>
            <a:pPr lvl="1"/>
            <a:r>
              <a:rPr lang="en-US" altLang="zh-CN" dirty="0"/>
              <a:t>(1)</a:t>
            </a:r>
            <a:r>
              <a:rPr lang="zh-CN" altLang="en-US" dirty="0"/>
              <a:t>日志文件的内容</a:t>
            </a:r>
          </a:p>
          <a:p>
            <a:pPr lvl="1"/>
            <a:r>
              <a:rPr lang="en-US" altLang="zh-CN" dirty="0"/>
              <a:t>(2)</a:t>
            </a:r>
            <a:r>
              <a:rPr lang="zh-CN" altLang="en-US" dirty="0"/>
              <a:t>登记日志文件的原则</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spTree>
    <p:extLst>
      <p:ext uri="{BB962C8B-B14F-4D97-AF65-F5344CB8AC3E}">
        <p14:creationId xmlns:p14="http://schemas.microsoft.com/office/powerpoint/2010/main" val="193153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数据控制</a:t>
            </a:r>
          </a:p>
        </p:txBody>
      </p:sp>
      <p:sp>
        <p:nvSpPr>
          <p:cNvPr id="3" name="内容占位符 2"/>
          <p:cNvSpPr>
            <a:spLocks noGrp="1"/>
          </p:cNvSpPr>
          <p:nvPr>
            <p:ph idx="1"/>
          </p:nvPr>
        </p:nvSpPr>
        <p:spPr>
          <a:xfrm>
            <a:off x="1069848" y="1193074"/>
            <a:ext cx="10058400" cy="5664926"/>
          </a:xfrm>
        </p:spPr>
        <p:txBody>
          <a:bodyPr>
            <a:normAutofit/>
          </a:bodyPr>
          <a:lstStyle/>
          <a:p>
            <a:r>
              <a:rPr lang="zh-CN" altLang="en-US" dirty="0"/>
              <a:t>数据控制亦称为数据保护，包括数据的：</a:t>
            </a:r>
          </a:p>
          <a:p>
            <a:pPr lvl="1"/>
            <a:r>
              <a:rPr lang="zh-CN" altLang="en-US" dirty="0"/>
              <a:t>安全性控制（第四章）</a:t>
            </a:r>
          </a:p>
          <a:p>
            <a:pPr lvl="1"/>
            <a:r>
              <a:rPr lang="zh-CN" altLang="en-US" dirty="0"/>
              <a:t>完整性控制（第五章）</a:t>
            </a:r>
          </a:p>
          <a:p>
            <a:pPr lvl="1"/>
            <a:r>
              <a:rPr lang="zh-CN" altLang="en-US" dirty="0"/>
              <a:t>恢复（第十章）</a:t>
            </a:r>
          </a:p>
          <a:p>
            <a:pPr lvl="1"/>
            <a:r>
              <a:rPr lang="zh-CN" altLang="en-US" dirty="0"/>
              <a:t>并发控制（第十一章）</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a:t>
            </a:fld>
            <a:endParaRPr lang="zh-CN" altLang="en-US"/>
          </a:p>
        </p:txBody>
      </p:sp>
    </p:spTree>
    <p:extLst>
      <p:ext uri="{BB962C8B-B14F-4D97-AF65-F5344CB8AC3E}">
        <p14:creationId xmlns:p14="http://schemas.microsoft.com/office/powerpoint/2010/main" val="2006062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日志文件的内容</a:t>
            </a:r>
          </a:p>
        </p:txBody>
      </p:sp>
      <p:sp>
        <p:nvSpPr>
          <p:cNvPr id="3" name="内容占位符 2"/>
          <p:cNvSpPr>
            <a:spLocks noGrp="1"/>
          </p:cNvSpPr>
          <p:nvPr>
            <p:ph idx="1"/>
          </p:nvPr>
        </p:nvSpPr>
        <p:spPr/>
        <p:txBody>
          <a:bodyPr/>
          <a:lstStyle/>
          <a:p>
            <a:r>
              <a:rPr lang="zh-CN" altLang="en-US" dirty="0"/>
              <a:t>对于以记录为单位的日志文件需要登记的内容包括： </a:t>
            </a:r>
          </a:p>
          <a:p>
            <a:pPr lvl="1"/>
            <a:r>
              <a:rPr lang="zh-CN" altLang="en-US" dirty="0"/>
              <a:t>各个事务的开始标记</a:t>
            </a:r>
            <a:r>
              <a:rPr lang="en-US" altLang="zh-CN" dirty="0"/>
              <a:t>(BEGIN TRANSACTION)</a:t>
            </a:r>
          </a:p>
          <a:p>
            <a:pPr lvl="1"/>
            <a:r>
              <a:rPr lang="zh-CN" altLang="en-US" dirty="0"/>
              <a:t>各个事务的结束标记</a:t>
            </a:r>
            <a:r>
              <a:rPr lang="en-US" altLang="zh-CN" dirty="0"/>
              <a:t>(COMMIT</a:t>
            </a:r>
            <a:r>
              <a:rPr lang="zh-CN" altLang="en-US" dirty="0"/>
              <a:t>或</a:t>
            </a:r>
            <a:r>
              <a:rPr lang="en-US" altLang="zh-CN" dirty="0"/>
              <a:t>ROLLBACK)</a:t>
            </a:r>
          </a:p>
          <a:p>
            <a:pPr lvl="1"/>
            <a:r>
              <a:rPr lang="zh-CN" altLang="en-US" dirty="0"/>
              <a:t>各个事务的所有更新操作</a:t>
            </a:r>
          </a:p>
          <a:p>
            <a:r>
              <a:rPr lang="zh-CN" altLang="en-US" dirty="0"/>
              <a:t>每个事务的开始标记、结束标记和每个更新操作均作为日志文件中的一个日志记录</a:t>
            </a:r>
            <a:r>
              <a:rPr lang="en-US" altLang="zh-CN" dirty="0"/>
              <a:t>(log record)</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spTree>
    <p:extLst>
      <p:ext uri="{BB962C8B-B14F-4D97-AF65-F5344CB8AC3E}">
        <p14:creationId xmlns:p14="http://schemas.microsoft.com/office/powerpoint/2010/main" val="1869799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事务示例</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start TRANSACTION;</a:t>
            </a:r>
          </a:p>
          <a:p>
            <a:endParaRPr lang="en-US" altLang="zh-CN" dirty="0"/>
          </a:p>
          <a:p>
            <a:r>
              <a:rPr lang="en-US" altLang="zh-CN" dirty="0"/>
              <a:t>insert into Course(</a:t>
            </a:r>
            <a:r>
              <a:rPr lang="en-US" altLang="zh-CN" dirty="0" err="1"/>
              <a:t>Cno</a:t>
            </a:r>
            <a:r>
              <a:rPr lang="en-US" altLang="zh-CN" dirty="0"/>
              <a:t>, </a:t>
            </a:r>
            <a:r>
              <a:rPr lang="en-US" altLang="zh-CN" dirty="0" err="1"/>
              <a:t>Cname</a:t>
            </a:r>
            <a:r>
              <a:rPr lang="en-US" altLang="zh-CN" dirty="0"/>
              <a:t>, </a:t>
            </a:r>
            <a:r>
              <a:rPr lang="en-US" altLang="zh-CN" dirty="0" err="1"/>
              <a:t>Cpno</a:t>
            </a:r>
            <a:r>
              <a:rPr lang="en-US" altLang="zh-CN" dirty="0"/>
              <a:t>, </a:t>
            </a:r>
            <a:r>
              <a:rPr lang="en-US" altLang="zh-CN" dirty="0" err="1"/>
              <a:t>Ccredit</a:t>
            </a:r>
            <a:r>
              <a:rPr lang="en-US" altLang="zh-CN" dirty="0"/>
              <a:t>) values('3002', '</a:t>
            </a:r>
            <a:r>
              <a:rPr lang="zh-CN" altLang="en-US" dirty="0"/>
              <a:t>编译原理</a:t>
            </a:r>
            <a:r>
              <a:rPr lang="en-US" altLang="zh-CN" dirty="0"/>
              <a:t>1', null, 3);</a:t>
            </a:r>
          </a:p>
          <a:p>
            <a:r>
              <a:rPr lang="en-US" altLang="zh-CN" dirty="0"/>
              <a:t>insert into Course(</a:t>
            </a:r>
            <a:r>
              <a:rPr lang="en-US" altLang="zh-CN" dirty="0" err="1"/>
              <a:t>Cno</a:t>
            </a:r>
            <a:r>
              <a:rPr lang="en-US" altLang="zh-CN" dirty="0"/>
              <a:t>, </a:t>
            </a:r>
            <a:r>
              <a:rPr lang="en-US" altLang="zh-CN" dirty="0" err="1"/>
              <a:t>Cname</a:t>
            </a:r>
            <a:r>
              <a:rPr lang="en-US" altLang="zh-CN" dirty="0"/>
              <a:t>, </a:t>
            </a:r>
            <a:r>
              <a:rPr lang="en-US" altLang="zh-CN" dirty="0" err="1"/>
              <a:t>Cpno</a:t>
            </a:r>
            <a:r>
              <a:rPr lang="en-US" altLang="zh-CN" dirty="0"/>
              <a:t>, </a:t>
            </a:r>
            <a:r>
              <a:rPr lang="en-US" altLang="zh-CN" dirty="0" err="1"/>
              <a:t>Ccredit</a:t>
            </a:r>
            <a:r>
              <a:rPr lang="en-US" altLang="zh-CN" dirty="0"/>
              <a:t>) values('3003', '</a:t>
            </a:r>
            <a:r>
              <a:rPr lang="zh-CN" altLang="en-US" dirty="0"/>
              <a:t>编译原理</a:t>
            </a:r>
            <a:r>
              <a:rPr lang="en-US" altLang="zh-CN" dirty="0"/>
              <a:t>2', null, 3);</a:t>
            </a:r>
          </a:p>
          <a:p>
            <a:endParaRPr lang="en-US" altLang="zh-CN" dirty="0"/>
          </a:p>
          <a:p>
            <a:endParaRPr lang="en-US" altLang="zh-CN" dirty="0"/>
          </a:p>
          <a:p>
            <a:r>
              <a:rPr lang="en-US" altLang="zh-CN" dirty="0"/>
              <a:t>select * from Course;</a:t>
            </a:r>
          </a:p>
          <a:p>
            <a:endParaRPr lang="en-US" altLang="zh-CN" dirty="0"/>
          </a:p>
          <a:p>
            <a:r>
              <a:rPr lang="en-US" altLang="zh-CN" dirty="0"/>
              <a:t>-- commit;</a:t>
            </a:r>
          </a:p>
          <a:p>
            <a:endParaRPr lang="en-US" altLang="zh-CN" dirty="0"/>
          </a:p>
          <a:p>
            <a:r>
              <a:rPr lang="en-US" altLang="zh-CN" dirty="0"/>
              <a:t>ROLLBACK;</a:t>
            </a:r>
          </a:p>
          <a:p>
            <a:endParaRPr lang="en-US" altLang="zh-CN" dirty="0"/>
          </a:p>
          <a:p>
            <a:r>
              <a:rPr lang="en-US" altLang="zh-CN" dirty="0"/>
              <a:t>select * from Course;</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spTree>
    <p:extLst>
      <p:ext uri="{BB962C8B-B14F-4D97-AF65-F5344CB8AC3E}">
        <p14:creationId xmlns:p14="http://schemas.microsoft.com/office/powerpoint/2010/main" val="1772689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每个日志记录的内容</a:t>
            </a:r>
          </a:p>
        </p:txBody>
      </p:sp>
      <p:sp>
        <p:nvSpPr>
          <p:cNvPr id="3" name="内容占位符 2"/>
          <p:cNvSpPr>
            <a:spLocks noGrp="1"/>
          </p:cNvSpPr>
          <p:nvPr>
            <p:ph idx="1"/>
          </p:nvPr>
        </p:nvSpPr>
        <p:spPr/>
        <p:txBody>
          <a:bodyPr/>
          <a:lstStyle/>
          <a:p>
            <a:r>
              <a:rPr lang="zh-CN" altLang="en-US" dirty="0"/>
              <a:t>更新数据库的事务标识</a:t>
            </a:r>
          </a:p>
          <a:p>
            <a:r>
              <a:rPr lang="zh-CN" altLang="en-US" dirty="0"/>
              <a:t>操作类型（插入、删除或修改）</a:t>
            </a:r>
          </a:p>
          <a:p>
            <a:r>
              <a:rPr lang="zh-CN" altLang="en-US" dirty="0"/>
              <a:t>操作对象（记录</a:t>
            </a:r>
            <a:r>
              <a:rPr lang="en-US" altLang="zh-CN" dirty="0"/>
              <a:t>ID</a:t>
            </a:r>
            <a:r>
              <a:rPr lang="zh-CN" altLang="en-US" dirty="0"/>
              <a:t>）</a:t>
            </a:r>
          </a:p>
          <a:p>
            <a:r>
              <a:rPr lang="zh-CN" altLang="en-US" dirty="0"/>
              <a:t>更新前数据的旧值（对插入操作而言，此项为空值）</a:t>
            </a:r>
          </a:p>
          <a:p>
            <a:r>
              <a:rPr lang="zh-CN" altLang="en-US" dirty="0"/>
              <a:t>更新后数据的新值（对删除操作而言</a:t>
            </a:r>
            <a:r>
              <a:rPr lang="en-US" altLang="zh-CN" dirty="0"/>
              <a:t>, </a:t>
            </a:r>
            <a:r>
              <a:rPr lang="zh-CN" altLang="en-US" dirty="0"/>
              <a:t>此项为空值）</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spTree>
    <p:extLst>
      <p:ext uri="{BB962C8B-B14F-4D97-AF65-F5344CB8AC3E}">
        <p14:creationId xmlns:p14="http://schemas.microsoft.com/office/powerpoint/2010/main" val="1888647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日志文件是系统运行的历史记载，必须高度可靠。</a:t>
            </a:r>
          </a:p>
          <a:p>
            <a:r>
              <a:rPr lang="zh-CN" altLang="en-US" dirty="0"/>
              <a:t>所以一般都是双副本的，并且独立地写在两个不同类型的设备上。</a:t>
            </a:r>
          </a:p>
          <a:p>
            <a:r>
              <a:rPr lang="zh-CN" altLang="en-US" dirty="0"/>
              <a:t>日志的信息量很大，一般保存在海量存储器上。</a:t>
            </a:r>
          </a:p>
          <a:p>
            <a:r>
              <a:rPr lang="zh-CN" altLang="en-US" dirty="0"/>
              <a:t>为了保证数据库是可恢复的，登记日志文件必须遵循日志文件的先写原则。</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3572699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latin typeface="宋体" panose="02010600030101010101" pitchFamily="2" charset="-122"/>
              </a:rPr>
              <a:t>日志文件的先写原则</a:t>
            </a:r>
            <a:endParaRPr lang="zh-CN" altLang="en-US" dirty="0"/>
          </a:p>
        </p:txBody>
      </p:sp>
      <p:sp>
        <p:nvSpPr>
          <p:cNvPr id="3" name="内容占位符 2"/>
          <p:cNvSpPr>
            <a:spLocks noGrp="1"/>
          </p:cNvSpPr>
          <p:nvPr>
            <p:ph idx="1"/>
          </p:nvPr>
        </p:nvSpPr>
        <p:spPr/>
        <p:txBody>
          <a:bodyPr/>
          <a:lstStyle/>
          <a:p>
            <a:r>
              <a:rPr lang="zh-CN" altLang="en-US" dirty="0"/>
              <a:t>为保证数据库是可恢复的，登记日志文件时必须遵循两条原则：</a:t>
            </a:r>
          </a:p>
          <a:p>
            <a:pPr lvl="1"/>
            <a:r>
              <a:rPr lang="zh-CN" altLang="en-US" dirty="0"/>
              <a:t>登记的次序严格按并行事务执行的时间次序</a:t>
            </a:r>
          </a:p>
          <a:p>
            <a:pPr lvl="1"/>
            <a:r>
              <a:rPr lang="zh-CN" altLang="en-US" dirty="0"/>
              <a:t>必须先写日志文件，后写数据库</a:t>
            </a:r>
          </a:p>
          <a:p>
            <a:pPr lvl="2"/>
            <a:r>
              <a:rPr lang="zh-CN" altLang="en-US" dirty="0"/>
              <a:t>写日志文件操作：把表示这个修改的日志记录写到日志文件</a:t>
            </a:r>
          </a:p>
          <a:p>
            <a:pPr lvl="2"/>
            <a:r>
              <a:rPr lang="zh-CN" altLang="en-US" dirty="0"/>
              <a:t>写数据库操作：把对数据的修改写到数据文件中</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spTree>
    <p:extLst>
      <p:ext uri="{BB962C8B-B14F-4D97-AF65-F5344CB8AC3E}">
        <p14:creationId xmlns:p14="http://schemas.microsoft.com/office/powerpoint/2010/main" val="1916399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grpSp>
        <p:nvGrpSpPr>
          <p:cNvPr id="26" name="Group 20"/>
          <p:cNvGrpSpPr>
            <a:grpSpLocks/>
          </p:cNvGrpSpPr>
          <p:nvPr/>
        </p:nvGrpSpPr>
        <p:grpSpPr bwMode="auto">
          <a:xfrm>
            <a:off x="2667465" y="832586"/>
            <a:ext cx="6840538" cy="5329237"/>
            <a:chOff x="1293" y="255"/>
            <a:chExt cx="4309" cy="3357"/>
          </a:xfrm>
        </p:grpSpPr>
        <p:sp>
          <p:nvSpPr>
            <p:cNvPr id="27" name="AutoShape 2"/>
            <p:cNvSpPr>
              <a:spLocks noChangeArrowheads="1"/>
            </p:cNvSpPr>
            <p:nvPr/>
          </p:nvSpPr>
          <p:spPr bwMode="auto">
            <a:xfrm>
              <a:off x="3062" y="2160"/>
              <a:ext cx="2177" cy="1452"/>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zh-CN" altLang="en-US" b="1">
                  <a:latin typeface="Times New Roman" panose="02020603050405020304" pitchFamily="18" charset="0"/>
                </a:rPr>
                <a:t>数据库</a:t>
              </a:r>
            </a:p>
          </p:txBody>
        </p:sp>
        <p:sp>
          <p:nvSpPr>
            <p:cNvPr id="28" name="AutoShape 3"/>
            <p:cNvSpPr>
              <a:spLocks noChangeArrowheads="1"/>
            </p:cNvSpPr>
            <p:nvPr/>
          </p:nvSpPr>
          <p:spPr bwMode="auto">
            <a:xfrm>
              <a:off x="3107" y="2886"/>
              <a:ext cx="817"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数据文件</a:t>
              </a:r>
            </a:p>
          </p:txBody>
        </p:sp>
        <p:sp>
          <p:nvSpPr>
            <p:cNvPr id="29" name="AutoShape 4"/>
            <p:cNvSpPr>
              <a:spLocks noChangeArrowheads="1"/>
            </p:cNvSpPr>
            <p:nvPr/>
          </p:nvSpPr>
          <p:spPr bwMode="auto">
            <a:xfrm>
              <a:off x="4195" y="2841"/>
              <a:ext cx="817"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日志文件</a:t>
              </a:r>
            </a:p>
          </p:txBody>
        </p:sp>
        <p:sp>
          <p:nvSpPr>
            <p:cNvPr id="30" name="AutoShape 5"/>
            <p:cNvSpPr>
              <a:spLocks noChangeArrowheads="1"/>
            </p:cNvSpPr>
            <p:nvPr/>
          </p:nvSpPr>
          <p:spPr bwMode="auto">
            <a:xfrm>
              <a:off x="3152" y="2931"/>
              <a:ext cx="862"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数据文件</a:t>
              </a:r>
            </a:p>
          </p:txBody>
        </p:sp>
        <p:sp>
          <p:nvSpPr>
            <p:cNvPr id="31" name="AutoShape 6"/>
            <p:cNvSpPr>
              <a:spLocks noChangeArrowheads="1"/>
            </p:cNvSpPr>
            <p:nvPr/>
          </p:nvSpPr>
          <p:spPr bwMode="auto">
            <a:xfrm>
              <a:off x="3242" y="2976"/>
              <a:ext cx="817"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数据文件</a:t>
              </a:r>
            </a:p>
          </p:txBody>
        </p:sp>
        <p:sp>
          <p:nvSpPr>
            <p:cNvPr id="32" name="AutoShape 7"/>
            <p:cNvSpPr>
              <a:spLocks noChangeArrowheads="1"/>
            </p:cNvSpPr>
            <p:nvPr/>
          </p:nvSpPr>
          <p:spPr bwMode="auto">
            <a:xfrm>
              <a:off x="4241" y="2886"/>
              <a:ext cx="817"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日志文件</a:t>
              </a:r>
            </a:p>
          </p:txBody>
        </p:sp>
        <p:sp>
          <p:nvSpPr>
            <p:cNvPr id="33" name="AutoShape 8"/>
            <p:cNvSpPr>
              <a:spLocks noChangeArrowheads="1"/>
            </p:cNvSpPr>
            <p:nvPr/>
          </p:nvSpPr>
          <p:spPr bwMode="auto">
            <a:xfrm>
              <a:off x="4331" y="2931"/>
              <a:ext cx="817" cy="408"/>
            </a:xfrm>
            <a:prstGeom prst="flowChartDocumen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dirty="0"/>
                <a:t>日志文件</a:t>
              </a:r>
            </a:p>
          </p:txBody>
        </p:sp>
        <p:sp>
          <p:nvSpPr>
            <p:cNvPr id="34" name="AutoShape 9"/>
            <p:cNvSpPr>
              <a:spLocks noChangeArrowheads="1"/>
            </p:cNvSpPr>
            <p:nvPr/>
          </p:nvSpPr>
          <p:spPr bwMode="auto">
            <a:xfrm>
              <a:off x="1293" y="255"/>
              <a:ext cx="4309" cy="1587"/>
            </a:xfrm>
            <a:prstGeom prst="flowChartProcess">
              <a:avLst/>
            </a:prstGeom>
            <a:ln>
              <a:headEnd/>
              <a:tailEnd/>
            </a:ln>
          </p:spPr>
          <p:style>
            <a:lnRef idx="2">
              <a:schemeClr val="dk1"/>
            </a:lnRef>
            <a:fillRef idx="1">
              <a:schemeClr val="lt1"/>
            </a:fillRef>
            <a:effectRef idx="0">
              <a:schemeClr val="dk1"/>
            </a:effectRef>
            <a:fontRef idx="minor">
              <a:schemeClr val="dk1"/>
            </a:fontRef>
          </p:style>
          <p:txBody>
            <a:bodyPr wrap="none"/>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r>
                <a:rPr lang="zh-CN" altLang="en-US" sz="2400" b="1">
                  <a:latin typeface="Times New Roman" panose="02020603050405020304" pitchFamily="18" charset="0"/>
                </a:rPr>
                <a:t>内存</a:t>
              </a:r>
            </a:p>
          </p:txBody>
        </p:sp>
        <p:sp>
          <p:nvSpPr>
            <p:cNvPr id="35" name="Rectangle 10"/>
            <p:cNvSpPr>
              <a:spLocks noChangeArrowheads="1"/>
            </p:cNvSpPr>
            <p:nvPr/>
          </p:nvSpPr>
          <p:spPr bwMode="auto">
            <a:xfrm>
              <a:off x="1519" y="799"/>
              <a:ext cx="1769" cy="545"/>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数据缓冲区</a:t>
              </a:r>
            </a:p>
          </p:txBody>
        </p:sp>
        <p:sp>
          <p:nvSpPr>
            <p:cNvPr id="36" name="Rectangle 11"/>
            <p:cNvSpPr>
              <a:spLocks noChangeArrowheads="1"/>
            </p:cNvSpPr>
            <p:nvPr/>
          </p:nvSpPr>
          <p:spPr bwMode="auto">
            <a:xfrm>
              <a:off x="3560" y="799"/>
              <a:ext cx="1724" cy="545"/>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a:t>日志缓冲区</a:t>
              </a:r>
            </a:p>
          </p:txBody>
        </p:sp>
        <p:sp>
          <p:nvSpPr>
            <p:cNvPr id="37" name="Line 12"/>
            <p:cNvSpPr>
              <a:spLocks noChangeShapeType="1"/>
            </p:cNvSpPr>
            <p:nvPr/>
          </p:nvSpPr>
          <p:spPr bwMode="auto">
            <a:xfrm>
              <a:off x="2154" y="3158"/>
              <a:ext cx="1044"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8" name="Line 13"/>
            <p:cNvSpPr>
              <a:spLocks noChangeShapeType="1"/>
            </p:cNvSpPr>
            <p:nvPr/>
          </p:nvSpPr>
          <p:spPr bwMode="auto">
            <a:xfrm flipV="1">
              <a:off x="2154" y="1344"/>
              <a:ext cx="0" cy="1814"/>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9" name="Line 14"/>
            <p:cNvSpPr>
              <a:spLocks noChangeShapeType="1"/>
            </p:cNvSpPr>
            <p:nvPr/>
          </p:nvSpPr>
          <p:spPr bwMode="auto">
            <a:xfrm flipV="1">
              <a:off x="4604" y="1344"/>
              <a:ext cx="0" cy="1496"/>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0" name="Line 15"/>
            <p:cNvSpPr>
              <a:spLocks noChangeShapeType="1"/>
            </p:cNvSpPr>
            <p:nvPr/>
          </p:nvSpPr>
          <p:spPr bwMode="auto">
            <a:xfrm flipV="1">
              <a:off x="2472" y="1344"/>
              <a:ext cx="0" cy="17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Line 16"/>
            <p:cNvSpPr>
              <a:spLocks noChangeShapeType="1"/>
            </p:cNvSpPr>
            <p:nvPr/>
          </p:nvSpPr>
          <p:spPr bwMode="auto">
            <a:xfrm>
              <a:off x="2472" y="3067"/>
              <a:ext cx="680" cy="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17"/>
            <p:cNvSpPr>
              <a:spLocks noChangeShapeType="1"/>
            </p:cNvSpPr>
            <p:nvPr/>
          </p:nvSpPr>
          <p:spPr bwMode="auto">
            <a:xfrm>
              <a:off x="4876" y="1344"/>
              <a:ext cx="0" cy="1496"/>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3" name="Text Box 18"/>
            <p:cNvSpPr txBox="1">
              <a:spLocks noChangeArrowheads="1"/>
            </p:cNvSpPr>
            <p:nvPr/>
          </p:nvSpPr>
          <p:spPr bwMode="auto">
            <a:xfrm>
              <a:off x="4876" y="1888"/>
              <a:ext cx="317" cy="288"/>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zh-CN" altLang="en-US" sz="2400" b="1">
                  <a:solidFill>
                    <a:srgbClr val="FF0000"/>
                  </a:solidFill>
                  <a:latin typeface="Times New Roman" panose="02020603050405020304" pitchFamily="18" charset="0"/>
                </a:rPr>
                <a:t>①</a:t>
              </a:r>
            </a:p>
          </p:txBody>
        </p:sp>
        <p:sp>
          <p:nvSpPr>
            <p:cNvPr id="44" name="Text Box 19"/>
            <p:cNvSpPr txBox="1">
              <a:spLocks noChangeArrowheads="1"/>
            </p:cNvSpPr>
            <p:nvPr/>
          </p:nvSpPr>
          <p:spPr bwMode="auto">
            <a:xfrm>
              <a:off x="2472" y="2024"/>
              <a:ext cx="317" cy="288"/>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zh-CN" altLang="en-US" sz="2400" b="1" dirty="0">
                  <a:solidFill>
                    <a:srgbClr val="FF0000"/>
                  </a:solidFill>
                  <a:latin typeface="Times New Roman" panose="02020603050405020304" pitchFamily="18" charset="0"/>
                </a:rPr>
                <a:t>②</a:t>
              </a:r>
            </a:p>
          </p:txBody>
        </p:sp>
      </p:grpSp>
    </p:spTree>
    <p:extLst>
      <p:ext uri="{BB962C8B-B14F-4D97-AF65-F5344CB8AC3E}">
        <p14:creationId xmlns:p14="http://schemas.microsoft.com/office/powerpoint/2010/main" val="400117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为什么要先写日志文件</a:t>
            </a:r>
          </a:p>
        </p:txBody>
      </p:sp>
      <p:sp>
        <p:nvSpPr>
          <p:cNvPr id="3" name="内容占位符 2"/>
          <p:cNvSpPr>
            <a:spLocks noGrp="1"/>
          </p:cNvSpPr>
          <p:nvPr>
            <p:ph idx="1"/>
          </p:nvPr>
        </p:nvSpPr>
        <p:spPr/>
        <p:txBody>
          <a:bodyPr/>
          <a:lstStyle/>
          <a:p>
            <a:r>
              <a:rPr lang="zh-CN" altLang="en-US" dirty="0"/>
              <a:t>写数据库和写日志文件是两个不同的操作</a:t>
            </a:r>
          </a:p>
          <a:p>
            <a:r>
              <a:rPr lang="zh-CN" altLang="en-US" dirty="0"/>
              <a:t>在这两个操作之间可能发生故障</a:t>
            </a:r>
          </a:p>
          <a:p>
            <a:pPr lvl="1"/>
            <a:r>
              <a:rPr lang="zh-CN" altLang="en-US" dirty="0"/>
              <a:t>如果先写了数据库修改，而在日志文件中没有登记下这个修改，则以后就无法恢复这个修改了。</a:t>
            </a:r>
          </a:p>
          <a:p>
            <a:pPr lvl="1"/>
            <a:r>
              <a:rPr lang="zh-CN" altLang="en-US" dirty="0"/>
              <a:t>如果先写日志，但没有修改数据库，按日志文件恢复时最多不过可能会因多执行了不必要的</a:t>
            </a:r>
            <a:r>
              <a:rPr lang="en-US" altLang="zh-CN" dirty="0"/>
              <a:t>UNDO</a:t>
            </a:r>
            <a:r>
              <a:rPr lang="zh-CN" altLang="en-US" dirty="0"/>
              <a:t>操作影响效率（因为未提交的事务可能已修改了数据库，也可能没有修改数据库，为了以防万一，一律都执行恢复旧值的操作），但可以保证数据库的正确性。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903517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例</a:t>
            </a:r>
            <a:r>
              <a:rPr lang="en-US" altLang="zh-CN" dirty="0"/>
              <a:t>】</a:t>
            </a:r>
            <a:r>
              <a:rPr lang="zh-CN" altLang="en-US" dirty="0"/>
              <a:t>修改</a:t>
            </a:r>
            <a:r>
              <a:rPr lang="en-US" altLang="zh-CN" dirty="0"/>
              <a:t>Course</a:t>
            </a:r>
            <a:r>
              <a:rPr lang="zh-CN" altLang="en-US" dirty="0"/>
              <a:t>表的课程编号</a:t>
            </a:r>
            <a:r>
              <a:rPr lang="en-US" altLang="zh-CN" dirty="0" err="1"/>
              <a:t>Cno</a:t>
            </a:r>
            <a:r>
              <a:rPr lang="zh-CN" altLang="en-US" dirty="0"/>
              <a:t>，同时修改</a:t>
            </a:r>
            <a:r>
              <a:rPr lang="en-US" altLang="zh-CN" dirty="0"/>
              <a:t>SC</a:t>
            </a:r>
            <a:r>
              <a:rPr lang="zh-CN" altLang="en-US" dirty="0"/>
              <a:t>表中对应选课记录的</a:t>
            </a:r>
            <a:r>
              <a:rPr lang="en-US" altLang="zh-CN" dirty="0" err="1"/>
              <a:t>Cno</a:t>
            </a:r>
            <a:endParaRPr lang="en-US" altLang="zh-CN" dirty="0"/>
          </a:p>
          <a:p>
            <a:r>
              <a:rPr lang="zh-CN" altLang="en-US" dirty="0"/>
              <a:t>修改前：</a:t>
            </a:r>
          </a:p>
          <a:p>
            <a:endParaRPr lang="zh-CN" altLang="en-US" dirty="0"/>
          </a:p>
          <a:p>
            <a:endParaRPr lang="zh-CN" altLang="en-US" dirty="0"/>
          </a:p>
          <a:p>
            <a:r>
              <a:rPr lang="zh-CN" altLang="en-US" dirty="0"/>
              <a:t>修改后：</a:t>
            </a:r>
          </a:p>
          <a:p>
            <a:endParaRPr lang="zh-CN" altLang="en-US" dirty="0"/>
          </a:p>
          <a:p>
            <a:endParaRPr lang="zh-CN" altLang="en-US" dirty="0"/>
          </a:p>
          <a:p>
            <a:endParaRPr lang="zh-CN" altLang="en-US" dirty="0"/>
          </a:p>
          <a:p>
            <a:endParaRPr lang="zh-CN" altLang="en-US" dirty="0"/>
          </a:p>
          <a:p>
            <a:r>
              <a:rPr lang="zh-CN" altLang="en-US" dirty="0"/>
              <a:t>出现了数据的不一致！</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835" y="1844312"/>
            <a:ext cx="59404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835" y="3743597"/>
            <a:ext cx="59769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a:t>
            </a:r>
            <a:r>
              <a:rPr lang="zh-CN" altLang="en-US" dirty="0"/>
              <a:t>.</a:t>
            </a:r>
            <a:r>
              <a:rPr lang="zh-CN" altLang="en-US" dirty="0">
                <a:latin typeface="宋体" panose="02010600030101010101" pitchFamily="2" charset="-122"/>
              </a:rPr>
              <a:t>数据转储（</a:t>
            </a:r>
            <a:r>
              <a:rPr lang="en-US" altLang="zh-CN" dirty="0"/>
              <a:t>Data Dump</a:t>
            </a:r>
            <a:r>
              <a:rPr lang="zh-CN" altLang="en-US" dirty="0">
                <a:latin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dirty="0"/>
              <a:t>数据转储是指</a:t>
            </a:r>
            <a:r>
              <a:rPr lang="en-US" altLang="zh-CN" dirty="0"/>
              <a:t>DBA</a:t>
            </a:r>
            <a:r>
              <a:rPr lang="zh-CN" altLang="en-US" dirty="0"/>
              <a:t>定期地将整个数据库复制到多个存储设备（如磁带、磁盘）上保存起来的过程，它是数据库恢复中采用的基本手段。</a:t>
            </a:r>
          </a:p>
          <a:p>
            <a:r>
              <a:rPr lang="zh-CN" altLang="en-US" dirty="0"/>
              <a:t>转储的数据文本称为后备副本或后援副本，当数据库遭到破坏后就可利用后援副本把数据库有效地加以恢复。</a:t>
            </a:r>
          </a:p>
          <a:p>
            <a:r>
              <a:rPr lang="zh-CN" altLang="en-US" dirty="0"/>
              <a:t>但只能将数据库恢复到转储时的状态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spTree>
    <p:extLst>
      <p:ext uri="{BB962C8B-B14F-4D97-AF65-F5344CB8AC3E}">
        <p14:creationId xmlns:p14="http://schemas.microsoft.com/office/powerpoint/2010/main" val="4218895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转储方法</a:t>
            </a:r>
          </a:p>
        </p:txBody>
      </p:sp>
      <p:sp>
        <p:nvSpPr>
          <p:cNvPr id="3" name="内容占位符 2"/>
          <p:cNvSpPr>
            <a:spLocks noGrp="1"/>
          </p:cNvSpPr>
          <p:nvPr>
            <p:ph idx="1"/>
          </p:nvPr>
        </p:nvSpPr>
        <p:spPr/>
        <p:txBody>
          <a:bodyPr/>
          <a:lstStyle/>
          <a:p>
            <a:r>
              <a:rPr lang="zh-CN" altLang="en-US" dirty="0"/>
              <a:t>按转储状态分</a:t>
            </a:r>
          </a:p>
          <a:p>
            <a:pPr lvl="1"/>
            <a:r>
              <a:rPr lang="zh-CN" altLang="en-US" dirty="0"/>
              <a:t>静态转储</a:t>
            </a:r>
          </a:p>
          <a:p>
            <a:pPr lvl="1"/>
            <a:r>
              <a:rPr lang="zh-CN" altLang="en-US" dirty="0"/>
              <a:t>动态转储</a:t>
            </a:r>
          </a:p>
          <a:p>
            <a:r>
              <a:rPr lang="zh-CN" altLang="en-US" dirty="0"/>
              <a:t>按转储方式分</a:t>
            </a:r>
          </a:p>
          <a:p>
            <a:pPr lvl="1"/>
            <a:r>
              <a:rPr lang="zh-CN" altLang="en-US" dirty="0"/>
              <a:t>海量转储</a:t>
            </a:r>
          </a:p>
          <a:p>
            <a:pPr lvl="1"/>
            <a:r>
              <a:rPr lang="zh-CN" altLang="en-US" dirty="0"/>
              <a:t>增量转储</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spTree>
    <p:extLst>
      <p:ext uri="{BB962C8B-B14F-4D97-AF65-F5344CB8AC3E}">
        <p14:creationId xmlns:p14="http://schemas.microsoft.com/office/powerpoint/2010/main" val="2882524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dirty="0">
                <a:solidFill>
                  <a:srgbClr val="FF0000"/>
                </a:solidFill>
              </a:rPr>
              <a:t>事务的基本概念</a:t>
            </a:r>
          </a:p>
          <a:p>
            <a:r>
              <a:rPr lang="zh-CN" altLang="en-US" dirty="0"/>
              <a:t>数据库恢复概述</a:t>
            </a:r>
          </a:p>
          <a:p>
            <a:r>
              <a:rPr lang="zh-CN" altLang="en-US" dirty="0"/>
              <a:t>恢复的实现技术</a:t>
            </a:r>
          </a:p>
          <a:p>
            <a:r>
              <a:rPr lang="zh-CN" altLang="en-US" dirty="0"/>
              <a:t>数据库的故障和恢复策略</a:t>
            </a:r>
          </a:p>
          <a:p>
            <a:r>
              <a:rPr lang="zh-CN" altLang="en-US" dirty="0"/>
              <a:t>提高恢复效率的技术</a:t>
            </a:r>
          </a:p>
          <a:p>
            <a:r>
              <a:rPr lang="en-US" altLang="zh-CN" dirty="0" err="1" smtClean="0"/>
              <a:t>Mysql</a:t>
            </a:r>
            <a:r>
              <a:rPr lang="zh-CN" altLang="en-US" dirty="0" smtClean="0"/>
              <a:t>的</a:t>
            </a:r>
            <a:r>
              <a:rPr lang="zh-CN" altLang="en-US" dirty="0"/>
              <a:t>备份和恢复技术</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2420323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静态转储</a:t>
            </a:r>
          </a:p>
        </p:txBody>
      </p:sp>
      <p:sp>
        <p:nvSpPr>
          <p:cNvPr id="3" name="内容占位符 2"/>
          <p:cNvSpPr>
            <a:spLocks noGrp="1"/>
          </p:cNvSpPr>
          <p:nvPr>
            <p:ph idx="1"/>
          </p:nvPr>
        </p:nvSpPr>
        <p:spPr/>
        <p:txBody>
          <a:bodyPr/>
          <a:lstStyle/>
          <a:p>
            <a:r>
              <a:rPr lang="zh-CN" altLang="en-US" dirty="0"/>
              <a:t>在系统中无运行事务时进行转储</a:t>
            </a:r>
          </a:p>
          <a:p>
            <a:r>
              <a:rPr lang="zh-CN" altLang="en-US" dirty="0"/>
              <a:t>转储开始时数据库处于一致性状态</a:t>
            </a:r>
          </a:p>
          <a:p>
            <a:r>
              <a:rPr lang="zh-CN" altLang="en-US" dirty="0"/>
              <a:t>转储期间不允许对数据库的任何存取、修改活动</a:t>
            </a:r>
          </a:p>
          <a:p>
            <a:r>
              <a:rPr lang="zh-CN" altLang="en-US" dirty="0"/>
              <a:t>优点：实现简单</a:t>
            </a:r>
          </a:p>
          <a:p>
            <a:r>
              <a:rPr lang="zh-CN" altLang="en-US" dirty="0"/>
              <a:t>缺点：降低了数据库的可用性</a:t>
            </a:r>
          </a:p>
          <a:p>
            <a:pPr lvl="1"/>
            <a:r>
              <a:rPr lang="zh-CN" altLang="en-US" dirty="0"/>
              <a:t>转储必须等用户事务结束</a:t>
            </a:r>
          </a:p>
          <a:p>
            <a:pPr lvl="1"/>
            <a:r>
              <a:rPr lang="zh-CN" altLang="en-US" dirty="0"/>
              <a:t>新的事务必须等转储结束</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spTree>
    <p:extLst>
      <p:ext uri="{BB962C8B-B14F-4D97-AF65-F5344CB8AC3E}">
        <p14:creationId xmlns:p14="http://schemas.microsoft.com/office/powerpoint/2010/main" val="3400307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转储举例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sp>
        <p:nvSpPr>
          <p:cNvPr id="5" name="Text Box 4"/>
          <p:cNvSpPr txBox="1">
            <a:spLocks noChangeArrowheads="1"/>
          </p:cNvSpPr>
          <p:nvPr/>
        </p:nvSpPr>
        <p:spPr bwMode="auto">
          <a:xfrm>
            <a:off x="1845526" y="1853837"/>
            <a:ext cx="7467600" cy="3657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60000"/>
              </a:lnSpc>
              <a:defRPr/>
            </a:pPr>
            <a:r>
              <a:rPr lang="zh-CN" altLang="en-US" sz="1000" b="1" dirty="0">
                <a:latin typeface="宋体" panose="02010600030101010101" pitchFamily="2" charset="-122"/>
              </a:rPr>
              <a:t>                                                     			 </a:t>
            </a:r>
            <a:r>
              <a:rPr lang="zh-CN" altLang="en-US" sz="2000" b="1" dirty="0">
                <a:solidFill>
                  <a:srgbClr val="FF0000"/>
                </a:solidFill>
                <a:latin typeface="宋体" panose="02010600030101010101" pitchFamily="2" charset="-122"/>
              </a:rPr>
              <a:t>故障发生点</a:t>
            </a:r>
          </a:p>
          <a:p>
            <a:pPr algn="just">
              <a:lnSpc>
                <a:spcPct val="160000"/>
              </a:lnSpc>
              <a:defRPr/>
            </a:pPr>
            <a:r>
              <a:rPr lang="zh-CN" altLang="en-US" sz="1600" b="1" dirty="0">
                <a:latin typeface="宋体" panose="02010600030101010101" pitchFamily="2" charset="-122"/>
              </a:rPr>
              <a:t>                 </a:t>
            </a:r>
            <a:r>
              <a:rPr lang="zh-CN" altLang="en-US" sz="2000" b="1" dirty="0">
                <a:latin typeface="宋体" panose="02010600030101010101" pitchFamily="2" charset="-122"/>
              </a:rPr>
              <a:t>转储</a:t>
            </a:r>
            <a:r>
              <a:rPr lang="zh-CN" altLang="en-US" sz="1600" b="1" dirty="0">
                <a:latin typeface="宋体" panose="02010600030101010101" pitchFamily="2" charset="-122"/>
              </a:rPr>
              <a:t>          </a:t>
            </a:r>
            <a:r>
              <a:rPr lang="zh-CN" altLang="en-US" sz="2000" b="1" dirty="0">
                <a:latin typeface="宋体" panose="02010600030101010101" pitchFamily="2" charset="-122"/>
              </a:rPr>
              <a:t>运行事务</a:t>
            </a:r>
            <a:r>
              <a:rPr lang="zh-CN" altLang="en-US" sz="1800" b="1" dirty="0">
                <a:latin typeface="宋体" panose="02010600030101010101" pitchFamily="2" charset="-122"/>
              </a:rPr>
              <a:t>              </a:t>
            </a:r>
            <a:r>
              <a:rPr lang="en-US" altLang="zh-CN" sz="1800" b="1" dirty="0">
                <a:latin typeface="宋体" panose="02010600030101010101" pitchFamily="2" charset="-122"/>
              </a:rPr>
              <a:t>↓</a:t>
            </a:r>
          </a:p>
          <a:p>
            <a:pPr algn="just">
              <a:lnSpc>
                <a:spcPct val="160000"/>
              </a:lnSpc>
              <a:defRPr/>
            </a:pPr>
            <a:r>
              <a:rPr lang="zh-CN" altLang="en-US" sz="2000" b="1" dirty="0">
                <a:latin typeface="宋体" panose="02010600030101010101" pitchFamily="2" charset="-122"/>
              </a:rPr>
              <a:t>正常运行</a:t>
            </a:r>
            <a:r>
              <a:rPr lang="zh-CN" altLang="en-US" sz="1800" b="1" dirty="0">
                <a:latin typeface="宋体" panose="02010600030101010101" pitchFamily="2" charset="-122"/>
              </a:rPr>
              <a:t>     </a:t>
            </a:r>
            <a:r>
              <a:rPr lang="en-US" altLang="zh-CN" sz="1800" b="1" dirty="0">
                <a:latin typeface="宋体" panose="02010600030101010101" pitchFamily="2" charset="-122"/>
              </a:rPr>
              <a:t>─┼───────┼─────────────</a:t>
            </a:r>
          </a:p>
          <a:p>
            <a:pPr algn="just">
              <a:lnSpc>
                <a:spcPct val="160000"/>
              </a:lnSpc>
              <a:defRPr/>
            </a:pPr>
            <a:r>
              <a:rPr lang="en-US" altLang="zh-CN" sz="1800" b="1" dirty="0">
                <a:latin typeface="宋体" panose="02010600030101010101" pitchFamily="2" charset="-122"/>
              </a:rPr>
              <a:t>                Ta        </a:t>
            </a:r>
            <a:r>
              <a:rPr lang="zh-CN" altLang="en-US" sz="1800" b="1" dirty="0">
                <a:latin typeface="宋体" panose="02010600030101010101" pitchFamily="2" charset="-122"/>
              </a:rPr>
              <a:t>　　　</a:t>
            </a:r>
            <a:r>
              <a:rPr lang="en-US" altLang="zh-CN" sz="1800" b="1" dirty="0">
                <a:latin typeface="宋体" panose="02010600030101010101" pitchFamily="2" charset="-122"/>
              </a:rPr>
              <a:t>Tb        </a:t>
            </a:r>
            <a:r>
              <a:rPr lang="en-US" altLang="zh-CN" sz="2000" b="1" dirty="0">
                <a:latin typeface="宋体" panose="02010600030101010101" pitchFamily="2" charset="-122"/>
              </a:rPr>
              <a:t>        </a:t>
            </a:r>
            <a:r>
              <a:rPr lang="en-US" altLang="zh-CN" sz="2000" b="1" dirty="0" err="1">
                <a:latin typeface="宋体" panose="02010600030101010101" pitchFamily="2" charset="-122"/>
              </a:rPr>
              <a:t>Tf</a:t>
            </a:r>
            <a:endParaRPr lang="en-US" altLang="zh-CN" sz="2000" b="1" dirty="0">
              <a:latin typeface="宋体" panose="02010600030101010101" pitchFamily="2" charset="-122"/>
            </a:endParaRPr>
          </a:p>
          <a:p>
            <a:pPr algn="just">
              <a:lnSpc>
                <a:spcPct val="160000"/>
              </a:lnSpc>
              <a:defRPr/>
            </a:pPr>
            <a:endParaRPr lang="en-US" altLang="zh-CN" sz="1800" b="1" dirty="0">
              <a:latin typeface="宋体" panose="02010600030101010101" pitchFamily="2" charset="-122"/>
            </a:endParaRPr>
          </a:p>
          <a:p>
            <a:pPr algn="just">
              <a:lnSpc>
                <a:spcPct val="160000"/>
              </a:lnSpc>
              <a:defRPr/>
            </a:pPr>
            <a:r>
              <a:rPr lang="en-US" altLang="zh-CN" sz="1800" b="1" dirty="0">
                <a:latin typeface="宋体" panose="02010600030101010101" pitchFamily="2" charset="-122"/>
              </a:rPr>
              <a:t>            </a:t>
            </a:r>
            <a:r>
              <a:rPr lang="zh-CN" altLang="en-US" sz="2000" b="1" dirty="0">
                <a:latin typeface="宋体" panose="02010600030101010101" pitchFamily="2" charset="-122"/>
              </a:rPr>
              <a:t>重装后备副本</a:t>
            </a:r>
            <a:r>
              <a:rPr lang="zh-CN" altLang="en-US" sz="1800" b="1" dirty="0">
                <a:latin typeface="宋体" panose="02010600030101010101" pitchFamily="2" charset="-122"/>
              </a:rPr>
              <a:t>     </a:t>
            </a:r>
            <a:r>
              <a:rPr lang="zh-CN" altLang="en-US" sz="2000" b="1" dirty="0">
                <a:latin typeface="宋体" panose="02010600030101010101" pitchFamily="2" charset="-122"/>
              </a:rPr>
              <a:t>重新运行事务</a:t>
            </a:r>
          </a:p>
          <a:p>
            <a:pPr algn="just">
              <a:lnSpc>
                <a:spcPct val="160000"/>
              </a:lnSpc>
              <a:defRPr/>
            </a:pPr>
            <a:r>
              <a:rPr lang="zh-CN" altLang="en-US" sz="2000" b="1" dirty="0">
                <a:latin typeface="宋体" panose="02010600030101010101" pitchFamily="2" charset="-122"/>
              </a:rPr>
              <a:t>恢复</a:t>
            </a:r>
            <a:r>
              <a:rPr lang="zh-CN" altLang="en-US" sz="1600" b="1" dirty="0">
                <a:latin typeface="宋体" panose="02010600030101010101" pitchFamily="2" charset="-122"/>
              </a:rPr>
              <a:t> </a:t>
            </a:r>
            <a:r>
              <a:rPr lang="zh-CN" altLang="en-US" sz="1800" b="1" dirty="0">
                <a:latin typeface="宋体" panose="02010600030101010101" pitchFamily="2" charset="-122"/>
              </a:rPr>
              <a:t>         </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zh-CN" altLang="en-US" sz="2000" b="1" dirty="0">
                <a:latin typeface="宋体" panose="02010600030101010101" pitchFamily="2" charset="-122"/>
              </a:rPr>
              <a:t>－</a:t>
            </a:r>
            <a:r>
              <a:rPr lang="en-US" altLang="zh-CN" sz="2000" b="1" dirty="0">
                <a:latin typeface="宋体" panose="02010600030101010101" pitchFamily="2" charset="-122"/>
              </a:rPr>
              <a:t>→</a:t>
            </a:r>
          </a:p>
          <a:p>
            <a:pPr algn="just">
              <a:defRPr/>
            </a:pPr>
            <a:endParaRPr lang="zh-CN" altLang="en-US" sz="1800" b="1" dirty="0"/>
          </a:p>
        </p:txBody>
      </p:sp>
    </p:spTree>
    <p:extLst>
      <p:ext uri="{BB962C8B-B14F-4D97-AF65-F5344CB8AC3E}">
        <p14:creationId xmlns:p14="http://schemas.microsoft.com/office/powerpoint/2010/main" val="4288357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动态转储</a:t>
            </a:r>
          </a:p>
        </p:txBody>
      </p:sp>
      <p:sp>
        <p:nvSpPr>
          <p:cNvPr id="3" name="内容占位符 2"/>
          <p:cNvSpPr>
            <a:spLocks noGrp="1"/>
          </p:cNvSpPr>
          <p:nvPr>
            <p:ph idx="1"/>
          </p:nvPr>
        </p:nvSpPr>
        <p:spPr/>
        <p:txBody>
          <a:bodyPr>
            <a:normAutofit fontScale="92500" lnSpcReduction="10000"/>
          </a:bodyPr>
          <a:lstStyle/>
          <a:p>
            <a:r>
              <a:rPr lang="zh-CN" altLang="en-US" dirty="0"/>
              <a:t>转储操作与用户事务并发进行</a:t>
            </a:r>
          </a:p>
          <a:p>
            <a:r>
              <a:rPr lang="zh-CN" altLang="en-US" dirty="0"/>
              <a:t>转储期间允许对数据库进行存取或修改</a:t>
            </a:r>
          </a:p>
          <a:p>
            <a:r>
              <a:rPr lang="zh-CN" altLang="en-US" dirty="0"/>
              <a:t>优点</a:t>
            </a:r>
          </a:p>
          <a:p>
            <a:pPr lvl="1"/>
            <a:r>
              <a:rPr lang="zh-CN" altLang="en-US" dirty="0"/>
              <a:t>不用等待正在运行的用户事务结束</a:t>
            </a:r>
          </a:p>
          <a:p>
            <a:pPr lvl="1"/>
            <a:r>
              <a:rPr lang="zh-CN" altLang="en-US" dirty="0"/>
              <a:t>不会影响新事务的运行</a:t>
            </a:r>
          </a:p>
          <a:p>
            <a:r>
              <a:rPr lang="zh-CN" altLang="en-US" dirty="0"/>
              <a:t>缺点</a:t>
            </a:r>
          </a:p>
          <a:p>
            <a:pPr lvl="1"/>
            <a:r>
              <a:rPr lang="zh-CN" altLang="en-US" dirty="0"/>
              <a:t>不能保证副本中的数据正确有效</a:t>
            </a:r>
          </a:p>
          <a:p>
            <a:r>
              <a:rPr lang="zh-CN" altLang="en-US" dirty="0"/>
              <a:t>措施：</a:t>
            </a:r>
          </a:p>
          <a:p>
            <a:pPr lvl="1"/>
            <a:r>
              <a:rPr lang="zh-CN" altLang="en-US" dirty="0"/>
              <a:t>需要把动态转储期间各事务对数据库的修改活动登记下来，建立转储日志文件。</a:t>
            </a:r>
          </a:p>
          <a:p>
            <a:pPr lvl="1"/>
            <a:r>
              <a:rPr lang="zh-CN" altLang="en-US" dirty="0"/>
              <a:t>后备副本加上转储日志文件才能把数据库恢复到某一时刻的正确状态。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spTree>
    <p:extLst>
      <p:ext uri="{BB962C8B-B14F-4D97-AF65-F5344CB8AC3E}">
        <p14:creationId xmlns:p14="http://schemas.microsoft.com/office/powerpoint/2010/main" val="874817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海量转储与增量转储</a:t>
            </a:r>
          </a:p>
        </p:txBody>
      </p:sp>
      <p:sp>
        <p:nvSpPr>
          <p:cNvPr id="3" name="内容占位符 2"/>
          <p:cNvSpPr>
            <a:spLocks noGrp="1"/>
          </p:cNvSpPr>
          <p:nvPr>
            <p:ph idx="1"/>
          </p:nvPr>
        </p:nvSpPr>
        <p:spPr/>
        <p:txBody>
          <a:bodyPr/>
          <a:lstStyle/>
          <a:p>
            <a:r>
              <a:rPr lang="zh-CN" altLang="en-US" dirty="0"/>
              <a:t>海量转储</a:t>
            </a:r>
            <a:r>
              <a:rPr lang="en-US" altLang="zh-CN" dirty="0"/>
              <a:t>: </a:t>
            </a:r>
            <a:r>
              <a:rPr lang="zh-CN" altLang="en-US" dirty="0"/>
              <a:t>每次转储全部数据库</a:t>
            </a:r>
          </a:p>
          <a:p>
            <a:r>
              <a:rPr lang="zh-CN" altLang="en-US" dirty="0"/>
              <a:t>增量转储</a:t>
            </a:r>
            <a:r>
              <a:rPr lang="en-US" altLang="zh-CN" dirty="0"/>
              <a:t>: </a:t>
            </a:r>
            <a:r>
              <a:rPr lang="zh-CN" altLang="en-US" dirty="0"/>
              <a:t>只转储上次转储后更新过的数据</a:t>
            </a:r>
          </a:p>
          <a:p>
            <a:r>
              <a:rPr lang="zh-CN" altLang="en-US" dirty="0"/>
              <a:t>海量转储与增量转储比较</a:t>
            </a:r>
          </a:p>
          <a:p>
            <a:pPr lvl="1"/>
            <a:r>
              <a:rPr lang="zh-CN" altLang="en-US" dirty="0"/>
              <a:t>从恢复角度看，使用海量转储得到的后备副本进行恢复往往更方便</a:t>
            </a:r>
          </a:p>
          <a:p>
            <a:pPr lvl="1"/>
            <a:r>
              <a:rPr lang="zh-CN" altLang="en-US" dirty="0"/>
              <a:t>但如果数据库很大，事务处理又十分频繁，则增量转储方式更实用更有效</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spTree>
    <p:extLst>
      <p:ext uri="{BB962C8B-B14F-4D97-AF65-F5344CB8AC3E}">
        <p14:creationId xmlns:p14="http://schemas.microsoft.com/office/powerpoint/2010/main" val="3425140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转储方法小结</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grpSp>
        <p:nvGrpSpPr>
          <p:cNvPr id="5" name="Group 4"/>
          <p:cNvGrpSpPr>
            <a:grpSpLocks/>
          </p:cNvGrpSpPr>
          <p:nvPr/>
        </p:nvGrpSpPr>
        <p:grpSpPr bwMode="auto">
          <a:xfrm>
            <a:off x="1738391" y="1799063"/>
            <a:ext cx="7123112" cy="3048000"/>
            <a:chOff x="-3" y="-3"/>
            <a:chExt cx="2282" cy="1734"/>
          </a:xfrm>
        </p:grpSpPr>
        <p:grpSp>
          <p:nvGrpSpPr>
            <p:cNvPr id="6" name="Group 5"/>
            <p:cNvGrpSpPr>
              <a:grpSpLocks/>
            </p:cNvGrpSpPr>
            <p:nvPr/>
          </p:nvGrpSpPr>
          <p:grpSpPr bwMode="auto">
            <a:xfrm>
              <a:off x="0" y="0"/>
              <a:ext cx="2276" cy="1728"/>
              <a:chOff x="0" y="0"/>
              <a:chExt cx="2276" cy="1728"/>
            </a:xfrm>
          </p:grpSpPr>
          <p:grpSp>
            <p:nvGrpSpPr>
              <p:cNvPr id="8" name="Group 6"/>
              <p:cNvGrpSpPr>
                <a:grpSpLocks/>
              </p:cNvGrpSpPr>
              <p:nvPr/>
            </p:nvGrpSpPr>
            <p:grpSpPr bwMode="auto">
              <a:xfrm>
                <a:off x="0" y="0"/>
                <a:ext cx="852" cy="768"/>
                <a:chOff x="0" y="0"/>
                <a:chExt cx="852" cy="768"/>
              </a:xfrm>
            </p:grpSpPr>
            <p:sp>
              <p:nvSpPr>
                <p:cNvPr id="39" name="Rectangle 7"/>
                <p:cNvSpPr>
                  <a:spLocks noChangeArrowheads="1"/>
                </p:cNvSpPr>
                <p:nvPr/>
              </p:nvSpPr>
              <p:spPr bwMode="auto">
                <a:xfrm>
                  <a:off x="43" y="0"/>
                  <a:ext cx="76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sz="1000">
                      <a:latin typeface="Times New Roman" panose="02020603050405020304" pitchFamily="18" charset="0"/>
                    </a:rPr>
                    <a:t> </a:t>
                  </a:r>
                </a:p>
                <a:p>
                  <a:pPr algn="ctr">
                    <a:spcBef>
                      <a:spcPct val="0"/>
                    </a:spcBef>
                    <a:buClrTx/>
                    <a:buSzTx/>
                    <a:buFontTx/>
                    <a:buNone/>
                  </a:pPr>
                  <a:endParaRPr kumimoji="1" lang="zh-CN" altLang="en-US" sz="2400">
                    <a:latin typeface="Times New Roman" panose="02020603050405020304" pitchFamily="18" charset="0"/>
                  </a:endParaRPr>
                </a:p>
              </p:txBody>
            </p:sp>
            <p:sp>
              <p:nvSpPr>
                <p:cNvPr id="40" name="Rectangle 8"/>
                <p:cNvSpPr>
                  <a:spLocks noChangeArrowheads="1"/>
                </p:cNvSpPr>
                <p:nvPr/>
              </p:nvSpPr>
              <p:spPr bwMode="auto">
                <a:xfrm>
                  <a:off x="0" y="0"/>
                  <a:ext cx="85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9" name="Group 9"/>
              <p:cNvGrpSpPr>
                <a:grpSpLocks/>
              </p:cNvGrpSpPr>
              <p:nvPr/>
            </p:nvGrpSpPr>
            <p:grpSpPr bwMode="auto">
              <a:xfrm>
                <a:off x="852" y="0"/>
                <a:ext cx="1424" cy="384"/>
                <a:chOff x="852" y="0"/>
                <a:chExt cx="1424" cy="384"/>
              </a:xfrm>
            </p:grpSpPr>
            <p:sp>
              <p:nvSpPr>
                <p:cNvPr id="37" name="Rectangle 10"/>
                <p:cNvSpPr>
                  <a:spLocks noChangeArrowheads="1"/>
                </p:cNvSpPr>
                <p:nvPr/>
              </p:nvSpPr>
              <p:spPr bwMode="auto">
                <a:xfrm>
                  <a:off x="895" y="0"/>
                  <a:ext cx="1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转储状态</a:t>
                  </a:r>
                  <a:endParaRPr kumimoji="1" lang="zh-CN" altLang="en-US" sz="2400">
                    <a:latin typeface="Times New Roman" panose="02020603050405020304" pitchFamily="18" charset="0"/>
                  </a:endParaRPr>
                </a:p>
              </p:txBody>
            </p:sp>
            <p:sp>
              <p:nvSpPr>
                <p:cNvPr id="38" name="Rectangle 11"/>
                <p:cNvSpPr>
                  <a:spLocks noChangeArrowheads="1"/>
                </p:cNvSpPr>
                <p:nvPr/>
              </p:nvSpPr>
              <p:spPr bwMode="auto">
                <a:xfrm>
                  <a:off x="852" y="0"/>
                  <a:ext cx="1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0" name="Group 12"/>
              <p:cNvGrpSpPr>
                <a:grpSpLocks/>
              </p:cNvGrpSpPr>
              <p:nvPr/>
            </p:nvGrpSpPr>
            <p:grpSpPr bwMode="auto">
              <a:xfrm>
                <a:off x="852" y="384"/>
                <a:ext cx="750" cy="384"/>
                <a:chOff x="852" y="384"/>
                <a:chExt cx="750" cy="384"/>
              </a:xfrm>
            </p:grpSpPr>
            <p:sp>
              <p:nvSpPr>
                <p:cNvPr id="35" name="Rectangle 13"/>
                <p:cNvSpPr>
                  <a:spLocks noChangeArrowheads="1"/>
                </p:cNvSpPr>
                <p:nvPr/>
              </p:nvSpPr>
              <p:spPr bwMode="auto">
                <a:xfrm>
                  <a:off x="895" y="384"/>
                  <a:ext cx="6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动态转储</a:t>
                  </a:r>
                  <a:endParaRPr kumimoji="1" lang="zh-CN" altLang="en-US">
                    <a:latin typeface="Times New Roman" panose="02020603050405020304" pitchFamily="18" charset="0"/>
                  </a:endParaRPr>
                </a:p>
              </p:txBody>
            </p:sp>
            <p:sp>
              <p:nvSpPr>
                <p:cNvPr id="36" name="Rectangle 14"/>
                <p:cNvSpPr>
                  <a:spLocks noChangeArrowheads="1"/>
                </p:cNvSpPr>
                <p:nvPr/>
              </p:nvSpPr>
              <p:spPr bwMode="auto">
                <a:xfrm>
                  <a:off x="852" y="384"/>
                  <a:ext cx="7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1" name="Group 15"/>
              <p:cNvGrpSpPr>
                <a:grpSpLocks/>
              </p:cNvGrpSpPr>
              <p:nvPr/>
            </p:nvGrpSpPr>
            <p:grpSpPr bwMode="auto">
              <a:xfrm>
                <a:off x="1602" y="384"/>
                <a:ext cx="674" cy="384"/>
                <a:chOff x="1602" y="384"/>
                <a:chExt cx="674" cy="384"/>
              </a:xfrm>
            </p:grpSpPr>
            <p:sp>
              <p:nvSpPr>
                <p:cNvPr id="33" name="Rectangle 16"/>
                <p:cNvSpPr>
                  <a:spLocks noChangeArrowheads="1"/>
                </p:cNvSpPr>
                <p:nvPr/>
              </p:nvSpPr>
              <p:spPr bwMode="auto">
                <a:xfrm>
                  <a:off x="1645" y="384"/>
                  <a:ext cx="5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静态转储</a:t>
                  </a:r>
                  <a:endParaRPr kumimoji="1" lang="zh-CN" altLang="en-US" sz="2400">
                    <a:latin typeface="Times New Roman" panose="02020603050405020304" pitchFamily="18" charset="0"/>
                  </a:endParaRPr>
                </a:p>
              </p:txBody>
            </p:sp>
            <p:sp>
              <p:nvSpPr>
                <p:cNvPr id="34" name="Rectangle 17"/>
                <p:cNvSpPr>
                  <a:spLocks noChangeArrowheads="1"/>
                </p:cNvSpPr>
                <p:nvPr/>
              </p:nvSpPr>
              <p:spPr bwMode="auto">
                <a:xfrm>
                  <a:off x="1602" y="384"/>
                  <a:ext cx="6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2" name="Group 18"/>
              <p:cNvGrpSpPr>
                <a:grpSpLocks/>
              </p:cNvGrpSpPr>
              <p:nvPr/>
            </p:nvGrpSpPr>
            <p:grpSpPr bwMode="auto">
              <a:xfrm>
                <a:off x="0" y="768"/>
                <a:ext cx="338" cy="960"/>
                <a:chOff x="0" y="768"/>
                <a:chExt cx="338" cy="960"/>
              </a:xfrm>
            </p:grpSpPr>
            <p:sp>
              <p:nvSpPr>
                <p:cNvPr id="31" name="Rectangle 19"/>
                <p:cNvSpPr>
                  <a:spLocks noChangeArrowheads="1"/>
                </p:cNvSpPr>
                <p:nvPr/>
              </p:nvSpPr>
              <p:spPr bwMode="auto">
                <a:xfrm>
                  <a:off x="43" y="768"/>
                  <a:ext cx="25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转储方式</a:t>
                  </a:r>
                  <a:endParaRPr kumimoji="1" lang="zh-CN" altLang="en-US" sz="2400">
                    <a:latin typeface="Times New Roman" panose="02020603050405020304" pitchFamily="18" charset="0"/>
                  </a:endParaRPr>
                </a:p>
              </p:txBody>
            </p:sp>
            <p:sp>
              <p:nvSpPr>
                <p:cNvPr id="32" name="Rectangle 20"/>
                <p:cNvSpPr>
                  <a:spLocks noChangeArrowheads="1"/>
                </p:cNvSpPr>
                <p:nvPr/>
              </p:nvSpPr>
              <p:spPr bwMode="auto">
                <a:xfrm>
                  <a:off x="0" y="768"/>
                  <a:ext cx="338"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3" name="Group 21"/>
              <p:cNvGrpSpPr>
                <a:grpSpLocks/>
              </p:cNvGrpSpPr>
              <p:nvPr/>
            </p:nvGrpSpPr>
            <p:grpSpPr bwMode="auto">
              <a:xfrm>
                <a:off x="338" y="768"/>
                <a:ext cx="514" cy="480"/>
                <a:chOff x="338" y="768"/>
                <a:chExt cx="514" cy="480"/>
              </a:xfrm>
            </p:grpSpPr>
            <p:sp>
              <p:nvSpPr>
                <p:cNvPr id="29" name="Rectangle 22"/>
                <p:cNvSpPr>
                  <a:spLocks noChangeArrowheads="1"/>
                </p:cNvSpPr>
                <p:nvPr/>
              </p:nvSpPr>
              <p:spPr bwMode="auto">
                <a:xfrm>
                  <a:off x="381" y="76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海量转储</a:t>
                  </a:r>
                  <a:endParaRPr kumimoji="1" lang="zh-CN" altLang="en-US" sz="2400">
                    <a:latin typeface="Times New Roman" panose="02020603050405020304" pitchFamily="18" charset="0"/>
                  </a:endParaRPr>
                </a:p>
              </p:txBody>
            </p:sp>
            <p:sp>
              <p:nvSpPr>
                <p:cNvPr id="30" name="Rectangle 23"/>
                <p:cNvSpPr>
                  <a:spLocks noChangeArrowheads="1"/>
                </p:cNvSpPr>
                <p:nvPr/>
              </p:nvSpPr>
              <p:spPr bwMode="auto">
                <a:xfrm>
                  <a:off x="338" y="76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4" name="Group 24"/>
              <p:cNvGrpSpPr>
                <a:grpSpLocks/>
              </p:cNvGrpSpPr>
              <p:nvPr/>
            </p:nvGrpSpPr>
            <p:grpSpPr bwMode="auto">
              <a:xfrm>
                <a:off x="852" y="768"/>
                <a:ext cx="750" cy="480"/>
                <a:chOff x="852" y="768"/>
                <a:chExt cx="750" cy="480"/>
              </a:xfrm>
            </p:grpSpPr>
            <p:sp>
              <p:nvSpPr>
                <p:cNvPr id="27" name="Rectangle 25"/>
                <p:cNvSpPr>
                  <a:spLocks noChangeArrowheads="1"/>
                </p:cNvSpPr>
                <p:nvPr/>
              </p:nvSpPr>
              <p:spPr bwMode="auto">
                <a:xfrm>
                  <a:off x="895" y="76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动态海量转储</a:t>
                  </a:r>
                  <a:endParaRPr kumimoji="1" lang="zh-CN" altLang="en-US">
                    <a:latin typeface="Times New Roman" panose="02020603050405020304" pitchFamily="18" charset="0"/>
                  </a:endParaRPr>
                </a:p>
              </p:txBody>
            </p:sp>
            <p:sp>
              <p:nvSpPr>
                <p:cNvPr id="28" name="Rectangle 26"/>
                <p:cNvSpPr>
                  <a:spLocks noChangeArrowheads="1"/>
                </p:cNvSpPr>
                <p:nvPr/>
              </p:nvSpPr>
              <p:spPr bwMode="auto">
                <a:xfrm>
                  <a:off x="852" y="76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5" name="Group 27"/>
              <p:cNvGrpSpPr>
                <a:grpSpLocks/>
              </p:cNvGrpSpPr>
              <p:nvPr/>
            </p:nvGrpSpPr>
            <p:grpSpPr bwMode="auto">
              <a:xfrm>
                <a:off x="1602" y="768"/>
                <a:ext cx="674" cy="480"/>
                <a:chOff x="1602" y="768"/>
                <a:chExt cx="674" cy="480"/>
              </a:xfrm>
            </p:grpSpPr>
            <p:sp>
              <p:nvSpPr>
                <p:cNvPr id="25" name="Rectangle 28"/>
                <p:cNvSpPr>
                  <a:spLocks noChangeArrowheads="1"/>
                </p:cNvSpPr>
                <p:nvPr/>
              </p:nvSpPr>
              <p:spPr bwMode="auto">
                <a:xfrm>
                  <a:off x="1645" y="76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静态海量转储</a:t>
                  </a:r>
                  <a:endParaRPr kumimoji="1" lang="zh-CN" altLang="en-US">
                    <a:latin typeface="Times New Roman" panose="02020603050405020304" pitchFamily="18" charset="0"/>
                  </a:endParaRPr>
                </a:p>
              </p:txBody>
            </p:sp>
            <p:sp>
              <p:nvSpPr>
                <p:cNvPr id="26" name="Rectangle 29"/>
                <p:cNvSpPr>
                  <a:spLocks noChangeArrowheads="1"/>
                </p:cNvSpPr>
                <p:nvPr/>
              </p:nvSpPr>
              <p:spPr bwMode="auto">
                <a:xfrm>
                  <a:off x="1602" y="76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6" name="Group 30"/>
              <p:cNvGrpSpPr>
                <a:grpSpLocks/>
              </p:cNvGrpSpPr>
              <p:nvPr/>
            </p:nvGrpSpPr>
            <p:grpSpPr bwMode="auto">
              <a:xfrm>
                <a:off x="338" y="1248"/>
                <a:ext cx="514" cy="480"/>
                <a:chOff x="338" y="1248"/>
                <a:chExt cx="514" cy="480"/>
              </a:xfrm>
            </p:grpSpPr>
            <p:sp>
              <p:nvSpPr>
                <p:cNvPr id="23" name="Rectangle 31"/>
                <p:cNvSpPr>
                  <a:spLocks noChangeArrowheads="1"/>
                </p:cNvSpPr>
                <p:nvPr/>
              </p:nvSpPr>
              <p:spPr bwMode="auto">
                <a:xfrm>
                  <a:off x="381" y="124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增量转储</a:t>
                  </a:r>
                  <a:endParaRPr kumimoji="1" lang="zh-CN" altLang="en-US" sz="4400">
                    <a:latin typeface="Times New Roman" panose="02020603050405020304" pitchFamily="18" charset="0"/>
                  </a:endParaRPr>
                </a:p>
              </p:txBody>
            </p:sp>
            <p:sp>
              <p:nvSpPr>
                <p:cNvPr id="24" name="Rectangle 32"/>
                <p:cNvSpPr>
                  <a:spLocks noChangeArrowheads="1"/>
                </p:cNvSpPr>
                <p:nvPr/>
              </p:nvSpPr>
              <p:spPr bwMode="auto">
                <a:xfrm>
                  <a:off x="338" y="124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7" name="Group 33"/>
              <p:cNvGrpSpPr>
                <a:grpSpLocks/>
              </p:cNvGrpSpPr>
              <p:nvPr/>
            </p:nvGrpSpPr>
            <p:grpSpPr bwMode="auto">
              <a:xfrm>
                <a:off x="852" y="1248"/>
                <a:ext cx="750" cy="480"/>
                <a:chOff x="852" y="1248"/>
                <a:chExt cx="750" cy="480"/>
              </a:xfrm>
            </p:grpSpPr>
            <p:sp>
              <p:nvSpPr>
                <p:cNvPr id="21" name="Rectangle 34"/>
                <p:cNvSpPr>
                  <a:spLocks noChangeArrowheads="1"/>
                </p:cNvSpPr>
                <p:nvPr/>
              </p:nvSpPr>
              <p:spPr bwMode="auto">
                <a:xfrm>
                  <a:off x="895" y="124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动态增量转储</a:t>
                  </a:r>
                  <a:endParaRPr kumimoji="1" lang="zh-CN" altLang="en-US">
                    <a:latin typeface="Times New Roman" panose="02020603050405020304" pitchFamily="18" charset="0"/>
                  </a:endParaRPr>
                </a:p>
              </p:txBody>
            </p:sp>
            <p:sp>
              <p:nvSpPr>
                <p:cNvPr id="22" name="Rectangle 35"/>
                <p:cNvSpPr>
                  <a:spLocks noChangeArrowheads="1"/>
                </p:cNvSpPr>
                <p:nvPr/>
              </p:nvSpPr>
              <p:spPr bwMode="auto">
                <a:xfrm>
                  <a:off x="852" y="124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nvGrpSpPr>
              <p:cNvPr id="18" name="Group 36"/>
              <p:cNvGrpSpPr>
                <a:grpSpLocks/>
              </p:cNvGrpSpPr>
              <p:nvPr/>
            </p:nvGrpSpPr>
            <p:grpSpPr bwMode="auto">
              <a:xfrm>
                <a:off x="1602" y="1248"/>
                <a:ext cx="674" cy="480"/>
                <a:chOff x="1602" y="1248"/>
                <a:chExt cx="674" cy="480"/>
              </a:xfrm>
            </p:grpSpPr>
            <p:sp>
              <p:nvSpPr>
                <p:cNvPr id="19" name="Rectangle 37"/>
                <p:cNvSpPr>
                  <a:spLocks noChangeArrowheads="1"/>
                </p:cNvSpPr>
                <p:nvPr/>
              </p:nvSpPr>
              <p:spPr bwMode="auto">
                <a:xfrm>
                  <a:off x="1645" y="124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kumimoji="1" lang="zh-CN" altLang="en-US" b="1">
                      <a:latin typeface="Times New Roman" panose="02020603050405020304" pitchFamily="18" charset="0"/>
                    </a:rPr>
                    <a:t>静态增量转储</a:t>
                  </a:r>
                  <a:endParaRPr kumimoji="1" lang="zh-CN" altLang="en-US">
                    <a:latin typeface="Times New Roman" panose="02020603050405020304" pitchFamily="18" charset="0"/>
                  </a:endParaRPr>
                </a:p>
              </p:txBody>
            </p:sp>
            <p:sp>
              <p:nvSpPr>
                <p:cNvPr id="20" name="Rectangle 38"/>
                <p:cNvSpPr>
                  <a:spLocks noChangeArrowheads="1"/>
                </p:cNvSpPr>
                <p:nvPr/>
              </p:nvSpPr>
              <p:spPr bwMode="auto">
                <a:xfrm>
                  <a:off x="1602" y="124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grpSp>
        <p:sp>
          <p:nvSpPr>
            <p:cNvPr id="7" name="Rectangle 39"/>
            <p:cNvSpPr>
              <a:spLocks noChangeArrowheads="1"/>
            </p:cNvSpPr>
            <p:nvPr/>
          </p:nvSpPr>
          <p:spPr bwMode="auto">
            <a:xfrm>
              <a:off x="-3" y="-3"/>
              <a:ext cx="2282" cy="173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41" name="Text Box 42"/>
          <p:cNvSpPr txBox="1">
            <a:spLocks noChangeArrowheads="1"/>
          </p:cNvSpPr>
          <p:nvPr/>
        </p:nvSpPr>
        <p:spPr bwMode="auto">
          <a:xfrm>
            <a:off x="1360448" y="5133351"/>
            <a:ext cx="8954429"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Char char="•"/>
            </a:pPr>
            <a:r>
              <a:rPr lang="zh-CN" altLang="en-US" sz="2800" b="1" dirty="0">
                <a:latin typeface="Times New Roman" panose="02020603050405020304" pitchFamily="18" charset="0"/>
              </a:rPr>
              <a:t>转储操作由</a:t>
            </a:r>
            <a:r>
              <a:rPr lang="en-US" altLang="zh-CN" sz="2800" b="1" dirty="0">
                <a:latin typeface="Times New Roman" panose="02020603050405020304" pitchFamily="18" charset="0"/>
              </a:rPr>
              <a:t>DBA</a:t>
            </a:r>
            <a:r>
              <a:rPr lang="zh-CN" altLang="en-US" sz="2800" b="1" dirty="0">
                <a:latin typeface="Times New Roman" panose="02020603050405020304" pitchFamily="18" charset="0"/>
              </a:rPr>
              <a:t>完成或由</a:t>
            </a:r>
            <a:r>
              <a:rPr lang="en-US" altLang="zh-CN" sz="2800" b="1" dirty="0">
                <a:latin typeface="Times New Roman" panose="02020603050405020304" pitchFamily="18" charset="0"/>
              </a:rPr>
              <a:t>DBA</a:t>
            </a:r>
            <a:r>
              <a:rPr lang="zh-CN" altLang="en-US" sz="2800" b="1" dirty="0">
                <a:latin typeface="Times New Roman" panose="02020603050405020304" pitchFamily="18" charset="0"/>
              </a:rPr>
              <a:t>制订备份计划，让系统在指定的时间内自动完成。</a:t>
            </a:r>
          </a:p>
        </p:txBody>
      </p:sp>
    </p:spTree>
    <p:extLst>
      <p:ext uri="{BB962C8B-B14F-4D97-AF65-F5344CB8AC3E}">
        <p14:creationId xmlns:p14="http://schemas.microsoft.com/office/powerpoint/2010/main" val="694158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转储策略</a:t>
            </a:r>
          </a:p>
        </p:txBody>
      </p:sp>
      <p:sp>
        <p:nvSpPr>
          <p:cNvPr id="3" name="内容占位符 2"/>
          <p:cNvSpPr>
            <a:spLocks noGrp="1"/>
          </p:cNvSpPr>
          <p:nvPr>
            <p:ph idx="1"/>
          </p:nvPr>
        </p:nvSpPr>
        <p:spPr/>
        <p:txBody>
          <a:bodyPr/>
          <a:lstStyle/>
          <a:p>
            <a:r>
              <a:rPr lang="zh-CN" altLang="en-US" dirty="0"/>
              <a:t>应定期进行数据转储，制作后备副本。</a:t>
            </a:r>
          </a:p>
          <a:p>
            <a:r>
              <a:rPr lang="zh-CN" altLang="en-US" dirty="0"/>
              <a:t>但转储又是十分耗费时间和资源的，不能频繁进行。</a:t>
            </a:r>
          </a:p>
          <a:p>
            <a:r>
              <a:rPr lang="en-US" altLang="zh-CN" dirty="0"/>
              <a:t>DBA</a:t>
            </a:r>
            <a:r>
              <a:rPr lang="zh-CN" altLang="en-US" dirty="0"/>
              <a:t>应该根据数据库使用情况确定适当的转储周期和转储方法。</a:t>
            </a:r>
          </a:p>
          <a:p>
            <a:r>
              <a:rPr lang="zh-CN" altLang="en-US" dirty="0"/>
              <a:t>例：</a:t>
            </a:r>
          </a:p>
          <a:p>
            <a:pPr lvl="1"/>
            <a:r>
              <a:rPr lang="zh-CN" altLang="en-US" dirty="0"/>
              <a:t>每天晚上进行动态增量转储</a:t>
            </a:r>
          </a:p>
          <a:p>
            <a:pPr lvl="1"/>
            <a:r>
              <a:rPr lang="zh-CN" altLang="en-US" dirty="0"/>
              <a:t>每周进行一次动态海量转储</a:t>
            </a:r>
          </a:p>
          <a:p>
            <a:pPr lvl="1"/>
            <a:r>
              <a:rPr lang="zh-CN" altLang="en-US" dirty="0"/>
              <a:t>每月进行一次静态海量转储</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3015371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的日志</a:t>
            </a:r>
            <a:endParaRPr lang="zh-CN" altLang="en-US" dirty="0"/>
          </a:p>
        </p:txBody>
      </p:sp>
      <p:sp>
        <p:nvSpPr>
          <p:cNvPr id="3" name="内容占位符 2"/>
          <p:cNvSpPr>
            <a:spLocks noGrp="1"/>
          </p:cNvSpPr>
          <p:nvPr>
            <p:ph idx="1"/>
          </p:nvPr>
        </p:nvSpPr>
        <p:spPr/>
        <p:txBody>
          <a:bodyPr/>
          <a:lstStyle/>
          <a:p>
            <a:r>
              <a:rPr lang="zh-CN" altLang="en-US" dirty="0" smtClean="0"/>
              <a:t>主要有五种日志</a:t>
            </a:r>
            <a:endParaRPr lang="en-US" altLang="zh-CN" dirty="0" smtClean="0"/>
          </a:p>
          <a:p>
            <a:pPr lvl="1"/>
            <a:r>
              <a:rPr lang="zh-CN" altLang="en-US" dirty="0" smtClean="0"/>
              <a:t>错误日志</a:t>
            </a:r>
            <a:endParaRPr lang="en-US" altLang="zh-CN" dirty="0" smtClean="0"/>
          </a:p>
          <a:p>
            <a:pPr lvl="1"/>
            <a:r>
              <a:rPr lang="zh-CN" altLang="en-US" dirty="0" smtClean="0"/>
              <a:t>查询日志</a:t>
            </a:r>
            <a:endParaRPr lang="en-US" altLang="zh-CN" dirty="0" smtClean="0"/>
          </a:p>
          <a:p>
            <a:pPr lvl="1"/>
            <a:r>
              <a:rPr lang="zh-CN" altLang="en-US" dirty="0" smtClean="0"/>
              <a:t>慢</a:t>
            </a:r>
            <a:r>
              <a:rPr lang="zh-CN" altLang="en-US" dirty="0"/>
              <a:t>查询</a:t>
            </a:r>
            <a:r>
              <a:rPr lang="zh-CN" altLang="en-US" dirty="0" smtClean="0"/>
              <a:t>日志</a:t>
            </a:r>
            <a:endParaRPr lang="en-US" altLang="zh-CN" dirty="0" smtClean="0"/>
          </a:p>
          <a:p>
            <a:pPr lvl="1"/>
            <a:r>
              <a:rPr lang="zh-CN" altLang="en-US" dirty="0" smtClean="0"/>
              <a:t>事务日志</a:t>
            </a:r>
            <a:endParaRPr lang="en-US" altLang="zh-CN" dirty="0" smtClean="0"/>
          </a:p>
          <a:p>
            <a:pPr lvl="1"/>
            <a:r>
              <a:rPr lang="zh-CN" altLang="en-US" dirty="0" smtClean="0"/>
              <a:t>二进制</a:t>
            </a:r>
            <a:r>
              <a:rPr lang="zh-CN" altLang="en-US" dirty="0"/>
              <a:t>日志；</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spTree>
    <p:extLst>
      <p:ext uri="{BB962C8B-B14F-4D97-AF65-F5344CB8AC3E}">
        <p14:creationId xmlns:p14="http://schemas.microsoft.com/office/powerpoint/2010/main" val="281598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smtClean="0"/>
              <a:t>错误日志</a:t>
            </a:r>
            <a:endParaRPr lang="en-US" altLang="zh-CN" dirty="0" smtClean="0"/>
          </a:p>
          <a:p>
            <a:pPr lvl="1"/>
            <a:r>
              <a:rPr lang="zh-CN" altLang="en-US" dirty="0"/>
              <a:t>错误日志功能是默认开启的。并且，错误日志无法被禁止。默认情况下，错误日志存储在</a:t>
            </a:r>
            <a:r>
              <a:rPr lang="en-US" altLang="zh-CN" dirty="0" err="1"/>
              <a:t>mysql</a:t>
            </a:r>
            <a:r>
              <a:rPr lang="zh-CN" altLang="en-US" dirty="0"/>
              <a:t>数据库的数据文件中。错误日志文件通常的名称为</a:t>
            </a:r>
            <a:r>
              <a:rPr lang="en-US" altLang="zh-CN" dirty="0" err="1"/>
              <a:t>hostname.err</a:t>
            </a:r>
            <a:r>
              <a:rPr lang="zh-CN" altLang="en-US" dirty="0"/>
              <a:t>。其中，</a:t>
            </a:r>
            <a:r>
              <a:rPr lang="en-US" altLang="zh-CN" dirty="0"/>
              <a:t>hostname</a:t>
            </a:r>
            <a:r>
              <a:rPr lang="zh-CN" altLang="en-US" dirty="0"/>
              <a:t>表示服务器主机名</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pic>
        <p:nvPicPr>
          <p:cNvPr id="5" name="图片 4"/>
          <p:cNvPicPr>
            <a:picLocks noChangeAspect="1"/>
          </p:cNvPicPr>
          <p:nvPr/>
        </p:nvPicPr>
        <p:blipFill>
          <a:blip r:embed="rId3"/>
          <a:stretch>
            <a:fillRect/>
          </a:stretch>
        </p:blipFill>
        <p:spPr>
          <a:xfrm>
            <a:off x="412230" y="3458435"/>
            <a:ext cx="11422505" cy="1839808"/>
          </a:xfrm>
          <a:prstGeom prst="rect">
            <a:avLst/>
          </a:prstGeom>
        </p:spPr>
      </p:pic>
    </p:spTree>
    <p:extLst>
      <p:ext uri="{BB962C8B-B14F-4D97-AF65-F5344CB8AC3E}">
        <p14:creationId xmlns:p14="http://schemas.microsoft.com/office/powerpoint/2010/main" val="1293895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smtClean="0"/>
              <a:t>查询日志</a:t>
            </a:r>
            <a:endParaRPr lang="en-US" altLang="zh-CN" dirty="0" smtClean="0"/>
          </a:p>
          <a:p>
            <a:pPr lvl="1"/>
            <a:r>
              <a:rPr lang="zh-CN" altLang="en-US" dirty="0" smtClean="0"/>
              <a:t>默认关闭</a:t>
            </a:r>
            <a:endParaRPr lang="en-US" altLang="zh-CN" dirty="0" smtClean="0"/>
          </a:p>
          <a:p>
            <a:pPr lvl="1"/>
            <a:r>
              <a:rPr lang="zh-CN" altLang="en-US" dirty="0" smtClean="0"/>
              <a:t>并发大会影响</a:t>
            </a:r>
            <a:r>
              <a:rPr lang="en-US" altLang="zh-CN" dirty="0" err="1"/>
              <a:t>mysql</a:t>
            </a:r>
            <a:r>
              <a:rPr lang="zh-CN" altLang="en-US" dirty="0"/>
              <a:t>的性能的</a:t>
            </a:r>
            <a:r>
              <a:rPr lang="zh-CN" altLang="en-US" dirty="0" smtClean="0"/>
              <a:t>。</a:t>
            </a:r>
            <a:endParaRPr lang="en-US" altLang="zh-CN" dirty="0" smtClean="0"/>
          </a:p>
          <a:p>
            <a:pPr lvl="1"/>
            <a:r>
              <a:rPr lang="zh-CN" altLang="en-US" dirty="0" smtClean="0"/>
              <a:t>如</a:t>
            </a:r>
            <a:r>
              <a:rPr lang="zh-CN" altLang="en-US" dirty="0"/>
              <a:t>若不是为了调试数据库的目的建议不要开启查询</a:t>
            </a:r>
            <a:r>
              <a:rPr lang="zh-CN" altLang="en-US" dirty="0" smtClean="0"/>
              <a:t>日志</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pic>
        <p:nvPicPr>
          <p:cNvPr id="5" name="图片 4"/>
          <p:cNvPicPr>
            <a:picLocks noChangeAspect="1"/>
          </p:cNvPicPr>
          <p:nvPr/>
        </p:nvPicPr>
        <p:blipFill>
          <a:blip r:embed="rId2"/>
          <a:stretch>
            <a:fillRect/>
          </a:stretch>
        </p:blipFill>
        <p:spPr>
          <a:xfrm>
            <a:off x="1650167" y="3162846"/>
            <a:ext cx="5638800" cy="352425"/>
          </a:xfrm>
          <a:prstGeom prst="rect">
            <a:avLst/>
          </a:prstGeom>
        </p:spPr>
      </p:pic>
    </p:spTree>
    <p:extLst>
      <p:ext uri="{BB962C8B-B14F-4D97-AF65-F5344CB8AC3E}">
        <p14:creationId xmlns:p14="http://schemas.microsoft.com/office/powerpoint/2010/main" val="3912024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a:t>慢查询</a:t>
            </a:r>
            <a:r>
              <a:rPr lang="zh-CN" altLang="en-US" dirty="0" smtClean="0"/>
              <a:t>日志</a:t>
            </a:r>
            <a:endParaRPr lang="en-US" altLang="zh-CN" dirty="0" smtClean="0"/>
          </a:p>
          <a:p>
            <a:pPr lvl="1"/>
            <a:r>
              <a:rPr lang="zh-CN" altLang="en-US" dirty="0"/>
              <a:t>来记录执行时间超过指定时间的查询</a:t>
            </a:r>
            <a:r>
              <a:rPr lang="zh-CN" altLang="en-US" dirty="0" smtClean="0"/>
              <a:t>语句</a:t>
            </a:r>
            <a:endParaRPr lang="en-US" altLang="zh-CN" dirty="0" smtClean="0"/>
          </a:p>
          <a:p>
            <a:pPr lvl="1"/>
            <a:r>
              <a:rPr lang="zh-CN" altLang="en-US" dirty="0"/>
              <a:t>查找出哪些查询语句的执行效率很低，以便进行</a:t>
            </a:r>
            <a:r>
              <a:rPr lang="zh-CN" altLang="en-US" dirty="0" smtClean="0"/>
              <a:t>优化</a:t>
            </a:r>
            <a:endParaRPr lang="en-US" altLang="zh-CN" dirty="0" smtClean="0"/>
          </a:p>
          <a:p>
            <a:pPr lvl="1"/>
            <a:r>
              <a:rPr lang="zh-CN" altLang="en-US" dirty="0"/>
              <a:t>一般</a:t>
            </a:r>
            <a:r>
              <a:rPr lang="zh-CN" altLang="en-US" dirty="0" smtClean="0"/>
              <a:t>建议开启，不影响服务器性能</a:t>
            </a:r>
            <a:endParaRPr lang="en-US" altLang="zh-CN" dirty="0" smtClean="0"/>
          </a:p>
          <a:p>
            <a:pPr lvl="1"/>
            <a:endParaRPr lang="en-US" altLang="zh-CN" dirty="0"/>
          </a:p>
          <a:p>
            <a:pPr lvl="1"/>
            <a:endParaRPr lang="en-US" altLang="zh-CN" dirty="0" smtClean="0"/>
          </a:p>
          <a:p>
            <a:pPr lvl="1"/>
            <a:r>
              <a:rPr lang="zh-CN" altLang="en-US" dirty="0"/>
              <a:t>慢</a:t>
            </a:r>
            <a:r>
              <a:rPr lang="zh-CN" altLang="en-US" dirty="0" smtClean="0"/>
              <a:t>查询？多长时间</a:t>
            </a:r>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pic>
        <p:nvPicPr>
          <p:cNvPr id="5" name="图片 4"/>
          <p:cNvPicPr>
            <a:picLocks noChangeAspect="1"/>
          </p:cNvPicPr>
          <p:nvPr/>
        </p:nvPicPr>
        <p:blipFill>
          <a:blip r:embed="rId2"/>
          <a:stretch>
            <a:fillRect/>
          </a:stretch>
        </p:blipFill>
        <p:spPr>
          <a:xfrm>
            <a:off x="1403923" y="3182599"/>
            <a:ext cx="6191250" cy="342900"/>
          </a:xfrm>
          <a:prstGeom prst="rect">
            <a:avLst/>
          </a:prstGeom>
        </p:spPr>
      </p:pic>
      <p:pic>
        <p:nvPicPr>
          <p:cNvPr id="6" name="图片 5"/>
          <p:cNvPicPr>
            <a:picLocks noChangeAspect="1"/>
          </p:cNvPicPr>
          <p:nvPr/>
        </p:nvPicPr>
        <p:blipFill>
          <a:blip r:embed="rId3"/>
          <a:stretch>
            <a:fillRect/>
          </a:stretch>
        </p:blipFill>
        <p:spPr>
          <a:xfrm>
            <a:off x="1608241" y="4682709"/>
            <a:ext cx="3324225" cy="895350"/>
          </a:xfrm>
          <a:prstGeom prst="rect">
            <a:avLst/>
          </a:prstGeom>
        </p:spPr>
      </p:pic>
      <p:pic>
        <p:nvPicPr>
          <p:cNvPr id="7" name="图片 6"/>
          <p:cNvPicPr>
            <a:picLocks noChangeAspect="1"/>
          </p:cNvPicPr>
          <p:nvPr/>
        </p:nvPicPr>
        <p:blipFill>
          <a:blip r:embed="rId4"/>
          <a:stretch>
            <a:fillRect/>
          </a:stretch>
        </p:blipFill>
        <p:spPr>
          <a:xfrm>
            <a:off x="8092502" y="2609850"/>
            <a:ext cx="2857500" cy="1162050"/>
          </a:xfrm>
          <a:prstGeom prst="rect">
            <a:avLst/>
          </a:prstGeom>
        </p:spPr>
      </p:pic>
      <p:pic>
        <p:nvPicPr>
          <p:cNvPr id="8" name="图片 7"/>
          <p:cNvPicPr>
            <a:picLocks noChangeAspect="1"/>
          </p:cNvPicPr>
          <p:nvPr/>
        </p:nvPicPr>
        <p:blipFill>
          <a:blip r:embed="rId5"/>
          <a:stretch>
            <a:fillRect/>
          </a:stretch>
        </p:blipFill>
        <p:spPr>
          <a:xfrm>
            <a:off x="6434216" y="4018300"/>
            <a:ext cx="5829300" cy="2790825"/>
          </a:xfrm>
          <a:prstGeom prst="rect">
            <a:avLst/>
          </a:prstGeom>
        </p:spPr>
      </p:pic>
    </p:spTree>
    <p:extLst>
      <p:ext uri="{BB962C8B-B14F-4D97-AF65-F5344CB8AC3E}">
        <p14:creationId xmlns:p14="http://schemas.microsoft.com/office/powerpoint/2010/main" val="32757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问题一  事务的基本概念</a:t>
            </a:r>
          </a:p>
        </p:txBody>
      </p:sp>
      <p:sp>
        <p:nvSpPr>
          <p:cNvPr id="3" name="内容占位符 2"/>
          <p:cNvSpPr>
            <a:spLocks noGrp="1"/>
          </p:cNvSpPr>
          <p:nvPr>
            <p:ph idx="1"/>
          </p:nvPr>
        </p:nvSpPr>
        <p:spPr/>
        <p:txBody>
          <a:bodyPr/>
          <a:lstStyle/>
          <a:p>
            <a:r>
              <a:rPr lang="en-US" altLang="zh-CN" dirty="0"/>
              <a:t>1. </a:t>
            </a:r>
            <a:r>
              <a:rPr lang="zh-CN" altLang="en-US" dirty="0"/>
              <a:t>什么是事务</a:t>
            </a:r>
          </a:p>
          <a:p>
            <a:r>
              <a:rPr lang="en-US" altLang="zh-CN" dirty="0"/>
              <a:t>2. </a:t>
            </a:r>
            <a:r>
              <a:rPr lang="zh-CN" altLang="en-US" dirty="0"/>
              <a:t>事务的特性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spTree>
    <p:extLst>
      <p:ext uri="{BB962C8B-B14F-4D97-AF65-F5344CB8AC3E}">
        <p14:creationId xmlns:p14="http://schemas.microsoft.com/office/powerpoint/2010/main" val="2428421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a:t>事务</a:t>
            </a:r>
            <a:r>
              <a:rPr lang="zh-CN" altLang="en-US" dirty="0" smtClean="0"/>
              <a:t>日志</a:t>
            </a:r>
            <a:endParaRPr lang="en-US" altLang="zh-CN" dirty="0" smtClean="0"/>
          </a:p>
          <a:p>
            <a:pPr lvl="1"/>
            <a:r>
              <a:rPr lang="en-US" altLang="zh-CN" dirty="0" err="1"/>
              <a:t>InnoDB</a:t>
            </a:r>
            <a:r>
              <a:rPr lang="zh-CN" altLang="en-US" dirty="0" smtClean="0"/>
              <a:t>特有</a:t>
            </a:r>
            <a:endParaRPr lang="en-US" altLang="zh-CN" dirty="0" smtClean="0"/>
          </a:p>
          <a:p>
            <a:pPr lvl="1"/>
            <a:r>
              <a:rPr lang="zh-CN" altLang="en-US" dirty="0"/>
              <a:t>采用追加的</a:t>
            </a:r>
            <a:r>
              <a:rPr lang="zh-CN" altLang="en-US" dirty="0" smtClean="0"/>
              <a:t>方式</a:t>
            </a:r>
            <a:endParaRPr lang="en-US" altLang="zh-CN" dirty="0" smtClean="0"/>
          </a:p>
          <a:p>
            <a:pPr lvl="1"/>
            <a:r>
              <a:rPr lang="zh-CN" altLang="en-US" dirty="0"/>
              <a:t>写日志的操作是磁盘上一小块区域内的顺序</a:t>
            </a:r>
            <a:r>
              <a:rPr lang="en-US" altLang="zh-CN" dirty="0"/>
              <a:t>I/O</a:t>
            </a:r>
            <a:r>
              <a:rPr lang="zh-CN" altLang="en-US" dirty="0"/>
              <a:t>，而不像随机</a:t>
            </a:r>
            <a:r>
              <a:rPr lang="en-US" altLang="zh-CN" dirty="0"/>
              <a:t>I/O</a:t>
            </a:r>
            <a:r>
              <a:rPr lang="zh-CN" altLang="en-US" dirty="0"/>
              <a:t>需要在磁盘的多个地方移动磁头</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pic>
        <p:nvPicPr>
          <p:cNvPr id="5" name="图片 4"/>
          <p:cNvPicPr>
            <a:picLocks noChangeAspect="1"/>
          </p:cNvPicPr>
          <p:nvPr/>
        </p:nvPicPr>
        <p:blipFill>
          <a:blip r:embed="rId3"/>
          <a:stretch>
            <a:fillRect/>
          </a:stretch>
        </p:blipFill>
        <p:spPr>
          <a:xfrm>
            <a:off x="1522907" y="3572968"/>
            <a:ext cx="4019550" cy="2095500"/>
          </a:xfrm>
          <a:prstGeom prst="rect">
            <a:avLst/>
          </a:prstGeom>
        </p:spPr>
      </p:pic>
      <p:pic>
        <p:nvPicPr>
          <p:cNvPr id="6" name="图片 5"/>
          <p:cNvPicPr>
            <a:picLocks noChangeAspect="1"/>
          </p:cNvPicPr>
          <p:nvPr/>
        </p:nvPicPr>
        <p:blipFill>
          <a:blip r:embed="rId4"/>
          <a:stretch>
            <a:fillRect/>
          </a:stretch>
        </p:blipFill>
        <p:spPr>
          <a:xfrm>
            <a:off x="6092215" y="4231802"/>
            <a:ext cx="4486275" cy="352425"/>
          </a:xfrm>
          <a:prstGeom prst="rect">
            <a:avLst/>
          </a:prstGeom>
        </p:spPr>
      </p:pic>
    </p:spTree>
    <p:extLst>
      <p:ext uri="{BB962C8B-B14F-4D97-AF65-F5344CB8AC3E}">
        <p14:creationId xmlns:p14="http://schemas.microsoft.com/office/powerpoint/2010/main" val="975864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a:t>二进制</a:t>
            </a:r>
            <a:r>
              <a:rPr lang="zh-CN" altLang="en-US" dirty="0" smtClean="0"/>
              <a:t>日志</a:t>
            </a:r>
            <a:endParaRPr lang="en-US" altLang="zh-CN" dirty="0" smtClean="0"/>
          </a:p>
          <a:p>
            <a:pPr lvl="1"/>
            <a:r>
              <a:rPr lang="zh-CN" altLang="en-US" dirty="0"/>
              <a:t>记录修改数据或有可能引起数据改变的</a:t>
            </a:r>
            <a:r>
              <a:rPr lang="en-US" altLang="zh-CN" dirty="0" err="1"/>
              <a:t>mysql</a:t>
            </a:r>
            <a:r>
              <a:rPr lang="zh-CN" altLang="en-US" dirty="0" smtClean="0"/>
              <a:t>语句</a:t>
            </a:r>
            <a:endParaRPr lang="en-US" altLang="zh-CN" dirty="0" smtClean="0"/>
          </a:p>
          <a:p>
            <a:pPr lvl="1"/>
            <a:r>
              <a:rPr lang="zh-CN" altLang="en-US" dirty="0"/>
              <a:t>记录了语句发生时间、执行时长、操作的数据</a:t>
            </a:r>
            <a:r>
              <a:rPr lang="zh-CN" altLang="en-US" dirty="0" smtClean="0"/>
              <a:t>等等</a:t>
            </a:r>
            <a:endParaRPr lang="en-US" altLang="zh-CN" dirty="0" smtClean="0"/>
          </a:p>
          <a:p>
            <a:pPr lvl="1"/>
            <a:r>
              <a:rPr lang="zh-CN" altLang="en-US" dirty="0"/>
              <a:t>默认</a:t>
            </a:r>
            <a:r>
              <a:rPr lang="zh-CN" altLang="en-US" dirty="0" smtClean="0"/>
              <a:t>大小</a:t>
            </a:r>
            <a:r>
              <a:rPr lang="zh-CN" altLang="en-US" dirty="0"/>
              <a:t>体积上限为</a:t>
            </a:r>
            <a:r>
              <a:rPr lang="en-US" altLang="zh-CN" dirty="0"/>
              <a:t>1G</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pic>
        <p:nvPicPr>
          <p:cNvPr id="5" name="图片 4"/>
          <p:cNvPicPr>
            <a:picLocks noChangeAspect="1"/>
          </p:cNvPicPr>
          <p:nvPr/>
        </p:nvPicPr>
        <p:blipFill>
          <a:blip r:embed="rId3"/>
          <a:stretch>
            <a:fillRect/>
          </a:stretch>
        </p:blipFill>
        <p:spPr>
          <a:xfrm>
            <a:off x="1344899" y="3199150"/>
            <a:ext cx="5619750" cy="1524000"/>
          </a:xfrm>
          <a:prstGeom prst="rect">
            <a:avLst/>
          </a:prstGeom>
        </p:spPr>
      </p:pic>
      <p:pic>
        <p:nvPicPr>
          <p:cNvPr id="6" name="图片 5"/>
          <p:cNvPicPr>
            <a:picLocks noChangeAspect="1"/>
          </p:cNvPicPr>
          <p:nvPr/>
        </p:nvPicPr>
        <p:blipFill>
          <a:blip r:embed="rId4"/>
          <a:stretch>
            <a:fillRect/>
          </a:stretch>
        </p:blipFill>
        <p:spPr>
          <a:xfrm>
            <a:off x="1344899" y="4868134"/>
            <a:ext cx="2800350" cy="1019175"/>
          </a:xfrm>
          <a:prstGeom prst="rect">
            <a:avLst/>
          </a:prstGeom>
        </p:spPr>
      </p:pic>
    </p:spTree>
    <p:extLst>
      <p:ext uri="{BB962C8B-B14F-4D97-AF65-F5344CB8AC3E}">
        <p14:creationId xmlns:p14="http://schemas.microsoft.com/office/powerpoint/2010/main" val="2288402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的日志</a:t>
            </a:r>
          </a:p>
        </p:txBody>
      </p:sp>
      <p:sp>
        <p:nvSpPr>
          <p:cNvPr id="3" name="内容占位符 2"/>
          <p:cNvSpPr>
            <a:spLocks noGrp="1"/>
          </p:cNvSpPr>
          <p:nvPr>
            <p:ph idx="1"/>
          </p:nvPr>
        </p:nvSpPr>
        <p:spPr/>
        <p:txBody>
          <a:bodyPr/>
          <a:lstStyle/>
          <a:p>
            <a:r>
              <a:rPr lang="zh-CN" altLang="en-US" dirty="0"/>
              <a:t>二进制日志</a:t>
            </a:r>
            <a:endParaRPr lang="en-US" altLang="zh-CN" dirty="0"/>
          </a:p>
          <a:p>
            <a:pPr lvl="1"/>
            <a:r>
              <a:rPr lang="zh-CN" altLang="en-US" dirty="0" smtClean="0"/>
              <a:t>查看日志内容</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pic>
        <p:nvPicPr>
          <p:cNvPr id="5" name="图片 4"/>
          <p:cNvPicPr>
            <a:picLocks noChangeAspect="1"/>
          </p:cNvPicPr>
          <p:nvPr/>
        </p:nvPicPr>
        <p:blipFill>
          <a:blip r:embed="rId2"/>
          <a:stretch>
            <a:fillRect/>
          </a:stretch>
        </p:blipFill>
        <p:spPr>
          <a:xfrm>
            <a:off x="1350289" y="2301927"/>
            <a:ext cx="8763000" cy="2628900"/>
          </a:xfrm>
          <a:prstGeom prst="rect">
            <a:avLst/>
          </a:prstGeom>
        </p:spPr>
      </p:pic>
    </p:spTree>
    <p:extLst>
      <p:ext uri="{BB962C8B-B14F-4D97-AF65-F5344CB8AC3E}">
        <p14:creationId xmlns:p14="http://schemas.microsoft.com/office/powerpoint/2010/main" val="437500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什么是事务</a:t>
            </a:r>
          </a:p>
        </p:txBody>
      </p:sp>
      <p:sp>
        <p:nvSpPr>
          <p:cNvPr id="3" name="内容占位符 2"/>
          <p:cNvSpPr>
            <a:spLocks noGrp="1"/>
          </p:cNvSpPr>
          <p:nvPr>
            <p:ph idx="1"/>
          </p:nvPr>
        </p:nvSpPr>
        <p:spPr/>
        <p:txBody>
          <a:bodyPr/>
          <a:lstStyle/>
          <a:p>
            <a:r>
              <a:rPr lang="zh-CN" altLang="en-US" dirty="0"/>
              <a:t>事务</a:t>
            </a:r>
            <a:r>
              <a:rPr lang="en-US" altLang="zh-CN" dirty="0"/>
              <a:t>(Transaction)</a:t>
            </a:r>
            <a:r>
              <a:rPr lang="zh-CN" altLang="en-US" dirty="0"/>
              <a:t>是用户定义的一个操作序列，这些操作要么全做要么全不做</a:t>
            </a:r>
            <a:r>
              <a:rPr lang="en-US" altLang="zh-CN" dirty="0"/>
              <a:t>,</a:t>
            </a:r>
            <a:r>
              <a:rPr lang="zh-CN" altLang="en-US" dirty="0"/>
              <a:t>是一个不可分割的工作单位。</a:t>
            </a:r>
          </a:p>
          <a:p>
            <a:r>
              <a:rPr lang="zh-CN" altLang="en-US" dirty="0"/>
              <a:t>如：修改了</a:t>
            </a:r>
            <a:r>
              <a:rPr lang="en-US" altLang="zh-CN" dirty="0"/>
              <a:t>Course</a:t>
            </a:r>
            <a:r>
              <a:rPr lang="zh-CN" altLang="en-US" dirty="0"/>
              <a:t>表中的课程编号</a:t>
            </a:r>
          </a:p>
          <a:p>
            <a:r>
              <a:rPr lang="zh-CN" altLang="en-US" dirty="0"/>
              <a:t>事务和程序是两个概念</a:t>
            </a:r>
          </a:p>
          <a:p>
            <a:pPr lvl="1"/>
            <a:r>
              <a:rPr lang="zh-CN" altLang="en-US" dirty="0"/>
              <a:t>在关系数据库中，一个事务可以是一条</a:t>
            </a:r>
            <a:r>
              <a:rPr lang="en-US" altLang="zh-CN" dirty="0"/>
              <a:t>SQL</a:t>
            </a:r>
            <a:r>
              <a:rPr lang="zh-CN" altLang="en-US" dirty="0"/>
              <a:t>语句，一组</a:t>
            </a:r>
            <a:r>
              <a:rPr lang="en-US" altLang="zh-CN" dirty="0"/>
              <a:t>SQL</a:t>
            </a:r>
            <a:r>
              <a:rPr lang="zh-CN" altLang="en-US" dirty="0"/>
              <a:t>语句或整个程序。</a:t>
            </a:r>
          </a:p>
          <a:p>
            <a:pPr lvl="1"/>
            <a:r>
              <a:rPr lang="zh-CN" altLang="en-US" dirty="0"/>
              <a:t>一个应用程序通常可以包含多个事务</a:t>
            </a:r>
          </a:p>
          <a:p>
            <a:r>
              <a:rPr lang="en-US" altLang="zh-CN" dirty="0"/>
              <a:t>DBMS</a:t>
            </a:r>
            <a:r>
              <a:rPr lang="zh-CN" altLang="en-US" dirty="0"/>
              <a:t>中的事务管理子系统负责事务的处理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85154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事务的特性</a:t>
            </a:r>
            <a:r>
              <a:rPr lang="en-US" altLang="zh-CN" dirty="0"/>
              <a:t>(ACID</a:t>
            </a:r>
            <a:r>
              <a:rPr lang="zh-CN" altLang="en-US" dirty="0"/>
              <a:t>特性</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事务是由有限的数据库操作序列组成，但并不是任意的数据库操作序列都能成为事务，为了保护数据的完整性，一般要求事务具有以下四个特征：</a:t>
            </a:r>
          </a:p>
          <a:p>
            <a:pPr lvl="1"/>
            <a:r>
              <a:rPr lang="zh-CN" altLang="en-US" dirty="0"/>
              <a:t>原子性（</a:t>
            </a:r>
            <a:r>
              <a:rPr lang="en-US" altLang="zh-CN" dirty="0"/>
              <a:t>Atomicity</a:t>
            </a:r>
            <a:r>
              <a:rPr lang="zh-CN" altLang="en-US" dirty="0"/>
              <a:t>）</a:t>
            </a:r>
          </a:p>
          <a:p>
            <a:pPr lvl="1"/>
            <a:r>
              <a:rPr lang="zh-CN" altLang="en-US" dirty="0"/>
              <a:t>一致性（</a:t>
            </a:r>
            <a:r>
              <a:rPr lang="en-US" altLang="zh-CN" dirty="0"/>
              <a:t>Consistency</a:t>
            </a:r>
            <a:r>
              <a:rPr lang="zh-CN" altLang="en-US" dirty="0"/>
              <a:t>）</a:t>
            </a:r>
          </a:p>
          <a:p>
            <a:pPr lvl="1"/>
            <a:r>
              <a:rPr lang="zh-CN" altLang="en-US" dirty="0"/>
              <a:t>隔离性（</a:t>
            </a:r>
            <a:r>
              <a:rPr lang="en-US" altLang="zh-CN" dirty="0"/>
              <a:t>Isolation</a:t>
            </a:r>
            <a:r>
              <a:rPr lang="zh-CN" altLang="en-US" dirty="0"/>
              <a:t>）</a:t>
            </a:r>
          </a:p>
          <a:p>
            <a:pPr lvl="1"/>
            <a:r>
              <a:rPr lang="zh-CN" altLang="en-US" dirty="0"/>
              <a:t>持续性（</a:t>
            </a:r>
            <a:r>
              <a:rPr lang="en-US" altLang="zh-CN" dirty="0"/>
              <a:t>Durability </a:t>
            </a:r>
            <a:r>
              <a:rPr lang="zh-CN" altLang="en-US" dirty="0"/>
              <a:t>）</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349746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 </a:t>
            </a:r>
            <a:r>
              <a:rPr lang="zh-CN" altLang="en-US" dirty="0"/>
              <a:t>原子性（</a:t>
            </a:r>
            <a:r>
              <a:rPr lang="en-US" altLang="zh-CN" dirty="0"/>
              <a:t>Atomicity）</a:t>
            </a:r>
            <a:endParaRPr lang="zh-CN" altLang="en-US" dirty="0"/>
          </a:p>
        </p:txBody>
      </p:sp>
      <p:sp>
        <p:nvSpPr>
          <p:cNvPr id="3" name="内容占位符 2"/>
          <p:cNvSpPr>
            <a:spLocks noGrp="1"/>
          </p:cNvSpPr>
          <p:nvPr>
            <p:ph idx="1"/>
          </p:nvPr>
        </p:nvSpPr>
        <p:spPr/>
        <p:txBody>
          <a:bodyPr/>
          <a:lstStyle/>
          <a:p>
            <a:r>
              <a:rPr lang="zh-CN" altLang="en-US" dirty="0"/>
              <a:t>一个事务中的所有操作，是一个逻辑上不可分割的单位。</a:t>
            </a:r>
          </a:p>
          <a:p>
            <a:r>
              <a:rPr lang="zh-CN" altLang="en-US" dirty="0"/>
              <a:t>从效果上看，这些操作要么全部执行，要么一个也不做。</a:t>
            </a:r>
          </a:p>
          <a:p>
            <a:r>
              <a:rPr lang="zh-CN" altLang="en-US" dirty="0"/>
              <a:t>即遵循（</a:t>
            </a:r>
            <a:r>
              <a:rPr lang="en-US" altLang="zh-CN" dirty="0"/>
              <a:t>nothing or all</a:t>
            </a:r>
            <a:r>
              <a:rPr lang="zh-CN" altLang="en-US" dirty="0"/>
              <a:t>）的原则，不允许事务部分的完成。</a:t>
            </a:r>
          </a:p>
          <a:p>
            <a:r>
              <a:rPr lang="zh-CN" altLang="en-US" dirty="0"/>
              <a:t>原子性是由事务管理子系统实现的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spTree>
    <p:extLst>
      <p:ext uri="{BB962C8B-B14F-4D97-AF65-F5344CB8AC3E}">
        <p14:creationId xmlns:p14="http://schemas.microsoft.com/office/powerpoint/2010/main" val="3525227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一致性（</a:t>
            </a:r>
            <a:r>
              <a:rPr lang="en-US" altLang="zh-CN" dirty="0"/>
              <a:t>Consistency）</a:t>
            </a:r>
            <a:endParaRPr lang="zh-CN" altLang="en-US" dirty="0"/>
          </a:p>
        </p:txBody>
      </p:sp>
      <p:sp>
        <p:nvSpPr>
          <p:cNvPr id="3" name="内容占位符 2"/>
          <p:cNvSpPr>
            <a:spLocks noGrp="1"/>
          </p:cNvSpPr>
          <p:nvPr>
            <p:ph idx="1"/>
          </p:nvPr>
        </p:nvSpPr>
        <p:spPr/>
        <p:txBody>
          <a:bodyPr/>
          <a:lstStyle/>
          <a:p>
            <a:r>
              <a:rPr lang="zh-CN" altLang="en-US" dirty="0"/>
              <a:t>事务执行的结果必须是使数据库从一个一致性状态变到另一个一致性状态</a:t>
            </a:r>
          </a:p>
          <a:p>
            <a:r>
              <a:rPr lang="zh-CN" altLang="en-US" dirty="0"/>
              <a:t>一致性状态：</a:t>
            </a:r>
          </a:p>
          <a:p>
            <a:pPr lvl="1"/>
            <a:r>
              <a:rPr lang="zh-CN" altLang="en-US" dirty="0"/>
              <a:t>数据库中只包含成功事务提交的结果</a:t>
            </a:r>
          </a:p>
          <a:p>
            <a:r>
              <a:rPr lang="zh-CN" altLang="en-US" dirty="0"/>
              <a:t>不一致状态：</a:t>
            </a:r>
          </a:p>
          <a:p>
            <a:pPr lvl="1"/>
            <a:r>
              <a:rPr lang="zh-CN" altLang="en-US" dirty="0"/>
              <a:t>数据库中包含失败事务的结果</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Tree>
    <p:extLst>
      <p:ext uri="{BB962C8B-B14F-4D97-AF65-F5344CB8AC3E}">
        <p14:creationId xmlns:p14="http://schemas.microsoft.com/office/powerpoint/2010/main" val="4130527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一致性与原子性举例</a:t>
            </a:r>
          </a:p>
        </p:txBody>
      </p:sp>
      <p:sp>
        <p:nvSpPr>
          <p:cNvPr id="3" name="内容占位符 2"/>
          <p:cNvSpPr>
            <a:spLocks noGrp="1"/>
          </p:cNvSpPr>
          <p:nvPr>
            <p:ph idx="1"/>
          </p:nvPr>
        </p:nvSpPr>
        <p:spPr/>
        <p:txBody>
          <a:bodyPr>
            <a:normAutofit fontScale="92500" lnSpcReduction="20000"/>
          </a:bodyPr>
          <a:lstStyle/>
          <a:p>
            <a:r>
              <a:rPr lang="zh-CN" altLang="en-US" dirty="0"/>
              <a:t>银行转帐：从帐号</a:t>
            </a:r>
            <a:r>
              <a:rPr lang="en-US" altLang="zh-CN" dirty="0"/>
              <a:t>A</a:t>
            </a:r>
            <a:r>
              <a:rPr lang="zh-CN" altLang="en-US" dirty="0"/>
              <a:t>中取出一万元，存入帐号</a:t>
            </a:r>
            <a:r>
              <a:rPr lang="en-US" altLang="zh-CN" dirty="0"/>
              <a:t>B</a:t>
            </a:r>
            <a:r>
              <a:rPr lang="zh-CN" altLang="en-US" dirty="0"/>
              <a:t>。</a:t>
            </a:r>
          </a:p>
          <a:p>
            <a:r>
              <a:rPr lang="zh-CN" altLang="en-US" dirty="0"/>
              <a:t>定义一个事务，该事务包括两个操作：</a:t>
            </a:r>
          </a:p>
          <a:p>
            <a:endParaRPr lang="zh-CN" altLang="en-US" dirty="0"/>
          </a:p>
          <a:p>
            <a:endParaRPr lang="zh-CN" altLang="en-US" dirty="0"/>
          </a:p>
          <a:p>
            <a:endParaRPr lang="zh-CN" altLang="en-US" dirty="0"/>
          </a:p>
          <a:p>
            <a:endParaRPr lang="zh-CN" altLang="en-US" dirty="0"/>
          </a:p>
          <a:p>
            <a:r>
              <a:rPr lang="zh-CN" altLang="en-US" dirty="0"/>
              <a:t>这两个操作要么全做，要么全不做</a:t>
            </a:r>
          </a:p>
          <a:p>
            <a:r>
              <a:rPr lang="zh-CN" altLang="en-US" dirty="0"/>
              <a:t>全做或者全不做，数据库都处于一致性状态。</a:t>
            </a:r>
          </a:p>
          <a:p>
            <a:r>
              <a:rPr lang="zh-CN" altLang="en-US" dirty="0"/>
              <a:t>如果只做一个操作，数据库就处于不一致性状态。</a:t>
            </a:r>
          </a:p>
          <a:p>
            <a:r>
              <a:rPr lang="zh-CN" altLang="en-US" dirty="0"/>
              <a:t>可见事务的一致性与原子性是密切相关的。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sp>
        <p:nvSpPr>
          <p:cNvPr id="6" name="Rectangle 5"/>
          <p:cNvSpPr>
            <a:spLocks noChangeArrowheads="1"/>
          </p:cNvSpPr>
          <p:nvPr/>
        </p:nvSpPr>
        <p:spPr bwMode="auto">
          <a:xfrm>
            <a:off x="4656216" y="2299437"/>
            <a:ext cx="992187"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zh-CN" altLang="en-US" sz="2800" b="1">
                <a:latin typeface="Times New Roman" panose="02020603050405020304" pitchFamily="18" charset="0"/>
              </a:rPr>
              <a:t> </a:t>
            </a:r>
            <a:endParaRPr kumimoji="1" lang="zh-CN" altLang="en-US" b="1">
              <a:latin typeface="Times New Roman" panose="02020603050405020304" pitchFamily="18" charset="0"/>
            </a:endParaRPr>
          </a:p>
          <a:p>
            <a:pPr algn="just" eaLnBrk="1" hangingPunct="1">
              <a:spcBef>
                <a:spcPct val="20000"/>
              </a:spcBef>
              <a:buClr>
                <a:schemeClr val="accent1"/>
              </a:buClr>
              <a:buSzPct val="70000"/>
              <a:buFont typeface="Monotype Sorts" pitchFamily="2" charset="2"/>
              <a:buNone/>
            </a:pPr>
            <a:endParaRPr kumimoji="1" lang="zh-CN" altLang="en-US" b="1">
              <a:latin typeface="Times New Roman" panose="02020603050405020304" pitchFamily="18" charset="0"/>
            </a:endParaRPr>
          </a:p>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B=B+1 </a:t>
            </a:r>
          </a:p>
        </p:txBody>
      </p:sp>
      <p:sp>
        <p:nvSpPr>
          <p:cNvPr id="7" name="Rectangle 6"/>
          <p:cNvSpPr>
            <a:spLocks noChangeArrowheads="1"/>
          </p:cNvSpPr>
          <p:nvPr/>
        </p:nvSpPr>
        <p:spPr bwMode="auto">
          <a:xfrm>
            <a:off x="3514803" y="2299437"/>
            <a:ext cx="114141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endParaRPr kumimoji="1" lang="zh-CN" altLang="en-US" b="1">
              <a:latin typeface="Times New Roman" panose="02020603050405020304" pitchFamily="18" charset="0"/>
            </a:endParaRPr>
          </a:p>
          <a:p>
            <a:pPr algn="just" eaLnBrk="1" hangingPunct="1">
              <a:spcBef>
                <a:spcPct val="20000"/>
              </a:spcBef>
              <a:buClr>
                <a:schemeClr val="accent1"/>
              </a:buClr>
              <a:buSzPct val="70000"/>
              <a:buFont typeface="Monotype Sorts" pitchFamily="2" charset="2"/>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A=A-1</a:t>
            </a:r>
          </a:p>
          <a:p>
            <a:pPr algn="just" eaLnBrk="1" hangingPunct="1">
              <a:spcBef>
                <a:spcPct val="20000"/>
              </a:spcBef>
              <a:buClr>
                <a:schemeClr val="accent1"/>
              </a:buClr>
              <a:buSzPct val="70000"/>
              <a:buFont typeface="Monotype Sorts" pitchFamily="2" charset="2"/>
              <a:buNone/>
            </a:pPr>
            <a:endParaRPr kumimoji="1" lang="zh-CN" altLang="en-US" b="1">
              <a:latin typeface="Times New Roman" panose="02020603050405020304" pitchFamily="18" charset="0"/>
            </a:endParaRPr>
          </a:p>
        </p:txBody>
      </p:sp>
      <p:sp>
        <p:nvSpPr>
          <p:cNvPr id="8" name="Rectangle 7"/>
          <p:cNvSpPr>
            <a:spLocks noChangeArrowheads="1"/>
          </p:cNvSpPr>
          <p:nvPr/>
        </p:nvSpPr>
        <p:spPr bwMode="auto">
          <a:xfrm>
            <a:off x="5026103" y="2078774"/>
            <a:ext cx="992188"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B</a:t>
            </a:r>
            <a:endParaRPr kumimoji="1" lang="en-US" altLang="zh-CN" b="1" baseline="-25000">
              <a:latin typeface="Times New Roman" panose="02020603050405020304" pitchFamily="18" charset="0"/>
            </a:endParaRPr>
          </a:p>
        </p:txBody>
      </p:sp>
      <p:sp>
        <p:nvSpPr>
          <p:cNvPr id="9" name="Rectangle 8"/>
          <p:cNvSpPr>
            <a:spLocks noChangeArrowheads="1"/>
          </p:cNvSpPr>
          <p:nvPr/>
        </p:nvSpPr>
        <p:spPr bwMode="auto">
          <a:xfrm>
            <a:off x="3884691" y="2078774"/>
            <a:ext cx="1141412"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chemeClr val="accent1"/>
              </a:buClr>
              <a:buSzPct val="70000"/>
              <a:buFont typeface="Monotype Sorts" pitchFamily="2" charset="2"/>
              <a:buNone/>
            </a:pPr>
            <a:r>
              <a:rPr kumimoji="1" lang="en-US" altLang="zh-CN" b="1">
                <a:latin typeface="Times New Roman" panose="02020603050405020304" pitchFamily="18" charset="0"/>
              </a:rPr>
              <a:t>A</a:t>
            </a:r>
            <a:endParaRPr kumimoji="1" lang="en-US" altLang="zh-CN" b="1" baseline="-25000">
              <a:latin typeface="Times New Roman" panose="02020603050405020304" pitchFamily="18" charset="0"/>
            </a:endParaRPr>
          </a:p>
        </p:txBody>
      </p:sp>
      <p:sp>
        <p:nvSpPr>
          <p:cNvPr id="10" name="Line 9"/>
          <p:cNvSpPr>
            <a:spLocks noChangeShapeType="1"/>
          </p:cNvSpPr>
          <p:nvPr/>
        </p:nvSpPr>
        <p:spPr bwMode="auto">
          <a:xfrm>
            <a:off x="3514803" y="2134337"/>
            <a:ext cx="2133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0"/>
          <p:cNvSpPr>
            <a:spLocks noChangeShapeType="1"/>
          </p:cNvSpPr>
          <p:nvPr/>
        </p:nvSpPr>
        <p:spPr bwMode="auto">
          <a:xfrm>
            <a:off x="3514803" y="2439137"/>
            <a:ext cx="2133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1"/>
          <p:cNvSpPr>
            <a:spLocks noChangeShapeType="1"/>
          </p:cNvSpPr>
          <p:nvPr/>
        </p:nvSpPr>
        <p:spPr bwMode="auto">
          <a:xfrm>
            <a:off x="3514803" y="3734537"/>
            <a:ext cx="2133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2"/>
          <p:cNvSpPr>
            <a:spLocks noChangeShapeType="1"/>
          </p:cNvSpPr>
          <p:nvPr/>
        </p:nvSpPr>
        <p:spPr bwMode="auto">
          <a:xfrm>
            <a:off x="3514803" y="2134337"/>
            <a:ext cx="0" cy="16002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3"/>
          <p:cNvSpPr>
            <a:spLocks noChangeShapeType="1"/>
          </p:cNvSpPr>
          <p:nvPr/>
        </p:nvSpPr>
        <p:spPr bwMode="auto">
          <a:xfrm>
            <a:off x="4656216" y="2134337"/>
            <a:ext cx="0" cy="160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 name="Line 14"/>
          <p:cNvSpPr>
            <a:spLocks noChangeShapeType="1"/>
          </p:cNvSpPr>
          <p:nvPr/>
        </p:nvSpPr>
        <p:spPr bwMode="auto">
          <a:xfrm>
            <a:off x="5648403" y="2134337"/>
            <a:ext cx="0" cy="16002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196359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3553</TotalTime>
  <Pages>0</Pages>
  <Words>2708</Words>
  <Characters>0</Characters>
  <Application>Microsoft Office PowerPoint</Application>
  <DocSecurity>0</DocSecurity>
  <PresentationFormat>宽屏</PresentationFormat>
  <Lines>0</Lines>
  <Paragraphs>382</Paragraphs>
  <Slides>42</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Monotype Sorts</vt:lpstr>
      <vt:lpstr>Rockwell</vt:lpstr>
      <vt:lpstr>Rockwell Condensed</vt:lpstr>
      <vt:lpstr>等线</vt:lpstr>
      <vt:lpstr>方正姚体</vt:lpstr>
      <vt:lpstr>仿宋_GB2312</vt:lpstr>
      <vt:lpstr>隶书</vt:lpstr>
      <vt:lpstr>宋体</vt:lpstr>
      <vt:lpstr>微软雅黑 Light</vt:lpstr>
      <vt:lpstr>Times New Roman</vt:lpstr>
      <vt:lpstr>Wingdings</vt:lpstr>
      <vt:lpstr>木活字</vt:lpstr>
      <vt:lpstr>第十章 数据库恢复技术1</vt:lpstr>
      <vt:lpstr>数据控制</vt:lpstr>
      <vt:lpstr>内容提要</vt:lpstr>
      <vt:lpstr>问题一  事务的基本概念</vt:lpstr>
      <vt:lpstr>1. 什么是事务</vt:lpstr>
      <vt:lpstr>2. 事务的特性(ACID特性)</vt:lpstr>
      <vt:lpstr>(1) 原子性（Atomicity）</vt:lpstr>
      <vt:lpstr>(2) 一致性（Consistency）</vt:lpstr>
      <vt:lpstr>一致性与原子性举例</vt:lpstr>
      <vt:lpstr>(3) 隔离性（Isolation）</vt:lpstr>
      <vt:lpstr>非隔离性举例</vt:lpstr>
      <vt:lpstr>(4) 持续性（Durability）</vt:lpstr>
      <vt:lpstr>PowerPoint 演示文稿</vt:lpstr>
      <vt:lpstr>问题二  数据库恢复概述</vt:lpstr>
      <vt:lpstr>1.为什么要进行数据库恢复</vt:lpstr>
      <vt:lpstr>2. 数据库管理系统处理故障的对策</vt:lpstr>
      <vt:lpstr>3.数据库恢复的原理及其实现技术</vt:lpstr>
      <vt:lpstr>问题三  恢复的实现技术</vt:lpstr>
      <vt:lpstr>1. 登记日志文件（Logging）</vt:lpstr>
      <vt:lpstr>(1)日志文件的内容</vt:lpstr>
      <vt:lpstr>事务示例</vt:lpstr>
      <vt:lpstr>每个日志记录的内容</vt:lpstr>
      <vt:lpstr>PowerPoint 演示文稿</vt:lpstr>
      <vt:lpstr>(2)日志文件的先写原则</vt:lpstr>
      <vt:lpstr>PowerPoint 演示文稿</vt:lpstr>
      <vt:lpstr>为什么要先写日志文件</vt:lpstr>
      <vt:lpstr>PowerPoint 演示文稿</vt:lpstr>
      <vt:lpstr>2.数据转储（Data Dump）</vt:lpstr>
      <vt:lpstr>转储方法</vt:lpstr>
      <vt:lpstr>(1) 静态转储</vt:lpstr>
      <vt:lpstr>转储举例</vt:lpstr>
      <vt:lpstr>(2) 动态转储</vt:lpstr>
      <vt:lpstr>(3) 海量转储与增量转储</vt:lpstr>
      <vt:lpstr>(4) 转储方法小结</vt:lpstr>
      <vt:lpstr>转储策略</vt:lpstr>
      <vt:lpstr>Mysql的日志</vt:lpstr>
      <vt:lpstr>Mysql的日志</vt:lpstr>
      <vt:lpstr>Mysql的日志</vt:lpstr>
      <vt:lpstr>Mysql的日志</vt:lpstr>
      <vt:lpstr>Mysql的日志</vt:lpstr>
      <vt:lpstr>Mysql的日志</vt:lpstr>
      <vt:lpstr>Mysql的日志</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328</cp:revision>
  <dcterms:created xsi:type="dcterms:W3CDTF">2013-11-21T07:51:28Z</dcterms:created>
  <dcterms:modified xsi:type="dcterms:W3CDTF">2019-05-29T03:54:05Z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