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364" r:id="rId5"/>
    <p:sldId id="365" r:id="rId6"/>
    <p:sldId id="366" r:id="rId7"/>
    <p:sldId id="367" r:id="rId8"/>
    <p:sldId id="368" r:id="rId9"/>
    <p:sldId id="369" r:id="rId10"/>
    <p:sldId id="370" r:id="rId11"/>
    <p:sldId id="371" r:id="rId12"/>
    <p:sldId id="372" r:id="rId13"/>
    <p:sldId id="373" r:id="rId14"/>
    <p:sldId id="374"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5"/>
    <p:sldId id="395" r:id="rId36"/>
    <p:sldId id="396" r:id="rId37"/>
    <p:sldId id="397" r:id="rId38"/>
    <p:sldId id="399" r:id="rId39"/>
    <p:sldId id="400" r:id="rId40"/>
    <p:sldId id="401" r:id="rId41"/>
    <p:sldId id="398" r:id="rId42"/>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38" autoAdjust="0"/>
  </p:normalViewPr>
  <p:slideViewPr>
    <p:cSldViewPr snapToGrid="0">
      <p:cViewPr varScale="1">
        <p:scale>
          <a:sx n="108" d="100"/>
          <a:sy n="108" d="100"/>
        </p:scale>
        <p:origin x="229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内建的复制功能是构建大型，高性能应用程序的基础。将</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的数据分布到多个系统上去，这种分布的机制，是通过将</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的某一台主机的数据复制到其它主机（</a:t>
            </a:r>
            <a:r>
              <a:rPr lang="en-US" altLang="zh-CN" sz="1200" b="0" i="0" kern="1200" dirty="0" smtClean="0">
                <a:solidFill>
                  <a:schemeClr val="tx1"/>
                </a:solidFill>
                <a:effectLst/>
                <a:latin typeface="+mn-lt"/>
                <a:ea typeface="+mn-ea"/>
                <a:cs typeface="+mn-cs"/>
              </a:rPr>
              <a:t>slaves</a:t>
            </a:r>
            <a:r>
              <a:rPr lang="zh-CN" altLang="en-US" sz="1200" b="0" i="0" kern="1200" dirty="0" smtClean="0">
                <a:solidFill>
                  <a:schemeClr val="tx1"/>
                </a:solidFill>
                <a:effectLst/>
                <a:latin typeface="+mn-lt"/>
                <a:ea typeface="+mn-ea"/>
                <a:cs typeface="+mn-cs"/>
              </a:rPr>
              <a:t>）上，并重新执行一遍来实现的。复制过程中一个服务器充当主服务器，而一个或多个其它服务器充当从服务器。主服务器将更新写入二进制日志文件，并维护文件的一个索引以跟踪日志循环。这些日志可以记录发送到从服务器的更新。当一个从服务器连接主服务器时，它通知主服务器从服务器在日志中读取的最后一次成功更新的位置。从服务器接收从那时起发生的任何更新，然后封锁并等待主服务器通知新的更新。</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从库的</a:t>
            </a:r>
            <a:r>
              <a:rPr lang="en-US" altLang="zh-CN" dirty="0" smtClean="0"/>
              <a:t>IO</a:t>
            </a:r>
            <a:r>
              <a:rPr lang="zh-CN" altLang="en-US" dirty="0" smtClean="0"/>
              <a:t>线程向主库的主进程发送请求，主库验证从库，交给主库</a:t>
            </a:r>
            <a:r>
              <a:rPr lang="en-US" altLang="zh-CN" dirty="0" smtClean="0"/>
              <a:t>IO</a:t>
            </a:r>
            <a:r>
              <a:rPr lang="zh-CN" altLang="en-US" dirty="0" smtClean="0"/>
              <a:t>线程负责数据传输</a:t>
            </a:r>
            <a:r>
              <a:rPr lang="en-US" altLang="zh-CN" dirty="0" smtClean="0"/>
              <a:t>;</a:t>
            </a:r>
            <a:endParaRPr lang="en-US" altLang="zh-CN" dirty="0" smtClean="0"/>
          </a:p>
          <a:p>
            <a:r>
              <a:rPr lang="en-US" altLang="zh-CN" dirty="0" smtClean="0"/>
              <a:t>2.</a:t>
            </a:r>
            <a:r>
              <a:rPr lang="zh-CN" altLang="en-US" dirty="0" smtClean="0"/>
              <a:t>主库</a:t>
            </a:r>
            <a:r>
              <a:rPr lang="en-US" altLang="zh-CN" dirty="0" smtClean="0"/>
              <a:t>IO</a:t>
            </a:r>
            <a:r>
              <a:rPr lang="zh-CN" altLang="en-US" dirty="0" smtClean="0"/>
              <a:t>线程对比从库发送过来的</a:t>
            </a:r>
            <a:r>
              <a:rPr lang="en-US" altLang="zh-CN" dirty="0" smtClean="0"/>
              <a:t>master.info</a:t>
            </a:r>
            <a:r>
              <a:rPr lang="zh-CN" altLang="en-US" dirty="0" smtClean="0"/>
              <a:t>里的信息，将</a:t>
            </a:r>
            <a:r>
              <a:rPr lang="en-US" altLang="zh-CN" dirty="0" err="1" smtClean="0"/>
              <a:t>binlog</a:t>
            </a:r>
            <a:r>
              <a:rPr lang="zh-CN" altLang="en-US" dirty="0" smtClean="0"/>
              <a:t>文件信息，偏移量和</a:t>
            </a:r>
            <a:r>
              <a:rPr lang="en-US" altLang="zh-CN" dirty="0" err="1" smtClean="0"/>
              <a:t>binlog</a:t>
            </a:r>
            <a:r>
              <a:rPr lang="zh-CN" altLang="en-US" dirty="0" smtClean="0"/>
              <a:t>文件名等发送给从库</a:t>
            </a:r>
            <a:endParaRPr lang="en-US" altLang="zh-CN" dirty="0" smtClean="0"/>
          </a:p>
          <a:p>
            <a:r>
              <a:rPr lang="en-US" altLang="zh-CN" dirty="0" smtClean="0"/>
              <a:t>3.</a:t>
            </a:r>
            <a:r>
              <a:rPr lang="zh-CN" altLang="en-US" dirty="0" smtClean="0"/>
              <a:t>从库接收到信息后，将</a:t>
            </a:r>
            <a:r>
              <a:rPr lang="en-US" altLang="zh-CN" dirty="0" err="1" smtClean="0"/>
              <a:t>binlog</a:t>
            </a:r>
            <a:r>
              <a:rPr lang="zh-CN" altLang="en-US" dirty="0" smtClean="0"/>
              <a:t>信息保存到</a:t>
            </a:r>
            <a:r>
              <a:rPr lang="en-US" altLang="zh-CN" dirty="0" smtClean="0"/>
              <a:t>relay-bin</a:t>
            </a:r>
            <a:r>
              <a:rPr lang="zh-CN" altLang="en-US" dirty="0" smtClean="0"/>
              <a:t>中，同时更新</a:t>
            </a:r>
            <a:r>
              <a:rPr lang="en-US" altLang="zh-CN" dirty="0" smtClean="0"/>
              <a:t>master.info</a:t>
            </a:r>
            <a:r>
              <a:rPr lang="zh-CN" altLang="en-US" dirty="0" smtClean="0"/>
              <a:t>的偏移量和</a:t>
            </a:r>
            <a:r>
              <a:rPr lang="en-US" altLang="zh-CN" dirty="0" err="1" smtClean="0"/>
              <a:t>binlog</a:t>
            </a:r>
            <a:r>
              <a:rPr lang="zh-CN" altLang="en-US" dirty="0" smtClean="0"/>
              <a:t>文件名</a:t>
            </a:r>
            <a:endParaRPr lang="en-US" altLang="zh-CN" dirty="0" smtClean="0"/>
          </a:p>
          <a:p>
            <a:r>
              <a:rPr lang="en-US" altLang="zh-CN" dirty="0" smtClean="0"/>
              <a:t>4.</a:t>
            </a:r>
            <a:r>
              <a:rPr lang="zh-CN" altLang="en-US" dirty="0" smtClean="0"/>
              <a:t>从库的</a:t>
            </a:r>
            <a:r>
              <a:rPr lang="en-US" altLang="zh-CN" dirty="0" smtClean="0"/>
              <a:t>SQL</a:t>
            </a:r>
            <a:r>
              <a:rPr lang="zh-CN" altLang="en-US" dirty="0" smtClean="0"/>
              <a:t>线程不断的读取</a:t>
            </a:r>
            <a:r>
              <a:rPr lang="en-US" altLang="zh-CN" dirty="0" smtClean="0"/>
              <a:t>relay-bin</a:t>
            </a:r>
            <a:r>
              <a:rPr lang="zh-CN" altLang="en-US" dirty="0" smtClean="0"/>
              <a:t>的信息，同时将读到的偏移量和文件名写道</a:t>
            </a:r>
            <a:r>
              <a:rPr lang="en-US" altLang="zh-CN" dirty="0" smtClean="0"/>
              <a:t>relay-log.info</a:t>
            </a:r>
            <a:r>
              <a:rPr lang="zh-CN" altLang="en-US" dirty="0" smtClean="0"/>
              <a:t>文件，</a:t>
            </a:r>
            <a:r>
              <a:rPr lang="en-US" altLang="zh-CN" dirty="0" err="1" smtClean="0"/>
              <a:t>binlog</a:t>
            </a:r>
            <a:r>
              <a:rPr lang="zh-CN" altLang="en-US" dirty="0" smtClean="0"/>
              <a:t>信息写进自己的数据库，一次同步操作完成。</a:t>
            </a:r>
            <a:endParaRPr lang="en-US" altLang="zh-CN" dirty="0" smtClean="0"/>
          </a:p>
          <a:p>
            <a:r>
              <a:rPr lang="en-US" altLang="zh-CN" dirty="0" smtClean="0"/>
              <a:t>5.</a:t>
            </a:r>
            <a:r>
              <a:rPr lang="zh-CN" altLang="en-US" dirty="0" smtClean="0"/>
              <a:t>完成上次同步后，从库</a:t>
            </a:r>
            <a:r>
              <a:rPr lang="en-US" altLang="zh-CN" dirty="0" smtClean="0"/>
              <a:t>IO</a:t>
            </a:r>
            <a:r>
              <a:rPr lang="zh-CN" altLang="en-US" dirty="0" smtClean="0"/>
              <a:t>线程不断的向主库</a:t>
            </a:r>
            <a:r>
              <a:rPr lang="en-US" altLang="zh-CN" dirty="0" smtClean="0"/>
              <a:t>IO</a:t>
            </a:r>
            <a:r>
              <a:rPr lang="zh-CN" altLang="en-US" dirty="0" smtClean="0"/>
              <a:t>线程要</a:t>
            </a:r>
            <a:r>
              <a:rPr lang="en-US" altLang="zh-CN" dirty="0" err="1" smtClean="0"/>
              <a:t>binlog</a:t>
            </a:r>
            <a:r>
              <a:rPr lang="zh-CN" altLang="en-US" dirty="0" smtClean="0"/>
              <a:t>信息</a:t>
            </a:r>
            <a:endParaRPr lang="en-US" altLang="zh-CN" dirty="0" smtClean="0"/>
          </a:p>
          <a:p>
            <a:r>
              <a:rPr lang="en-US" altLang="zh-CN" dirty="0" smtClean="0"/>
              <a:t>6.</a:t>
            </a:r>
            <a:r>
              <a:rPr lang="zh-CN" altLang="en-US" dirty="0" smtClean="0"/>
              <a:t>从库如果也要做主库，也要打开</a:t>
            </a:r>
            <a:r>
              <a:rPr lang="en-US" altLang="zh-CN" dirty="0" err="1" smtClean="0"/>
              <a:t>log_bin</a:t>
            </a:r>
            <a:r>
              <a:rPr lang="en-US" altLang="zh-CN" dirty="0" smtClean="0"/>
              <a:t> </a:t>
            </a:r>
            <a:r>
              <a:rPr lang="zh-CN" altLang="en-US" dirty="0" smtClean="0"/>
              <a:t>和</a:t>
            </a:r>
            <a:r>
              <a:rPr lang="en-US" altLang="zh-CN" dirty="0" smtClean="0"/>
              <a:t>log-slave-update</a:t>
            </a:r>
            <a:r>
              <a:rPr lang="zh-CN" altLang="en-US" dirty="0" smtClean="0"/>
              <a:t>参数</a:t>
            </a:r>
            <a:endParaRPr lang="zh-CN" altLang="en-US" dirty="0" smtClean="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主从结构实际中是用到最多的一种架构。 新上的两台服务器</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，要替换掉之前旧的服务器</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，同时，</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是新的主从关系。因此，配置成级联复制，来迁移数据，也方便切换。</a:t>
            </a:r>
            <a:endParaRPr lang="zh-CN" altLang="en-US" dirty="0" smtClean="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读写分离就是只在主服务器上写，只在从服务器上读，基本的原理是让主数据库处理事务性查询</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BDF04BA2-9741-4F86-A251-FB3A4C328F9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E22FB48-3995-40E0-9D7E-DF50111BA269}"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095F0AEF-450B-407B-BEC3-A27EF334FE8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967B550-5DAF-484A-9553-47DA44B4046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321565B5-A11E-440E-BD5F-6AEA7435A5B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3B92C4C-6338-4AB2-B6A2-E676F6F7F171}"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FB381786-CA0F-47AB-A249-C2830A81860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C0CD27-C02E-43E2-B3A7-2C9F5C23200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lvl1pPr>
              <a:defRPr/>
            </a:lvl1pPr>
          </a:lstStyle>
          <a:p>
            <a:fld id="{F05A6CA5-4294-443B-9DB3-5D631DC352A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2947E0-CF6E-4C9D-9D69-76C0C6E9450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04979D35-D312-4E18-AD6A-B150F6440694}"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272BE42-2029-47E3-BD9B-2F539B27DEE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EBB5C32F-63DE-4615-99D6-E38502FB720D}" type="datetimeFigureOut">
              <a:rPr lang="zh-CN" altLang="en-US"/>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82FA598-CE48-4FE9-B070-F75262AA96E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620A309-9810-44BE-BC89-10DC16719C01}" type="datetimeFigureOut">
              <a:rPr lang="zh-CN" altLang="en-US"/>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C20FAF6-2FE9-4CCD-9236-1A3CD5281C2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725C84E-52B3-4451-B62C-5D5E4D360215}" type="datetimeFigureOut">
              <a:rPr lang="zh-CN" altLang="en-US"/>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74088BC-5FFA-45F6-BC97-BB015332EA6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lvl1pPr>
              <a:defRPr/>
            </a:lvl1pPr>
          </a:lstStyle>
          <a:p>
            <a:fld id="{061E2AF8-C7F5-4D37-8D6E-C134F02ABAD1}"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0BF596-1C38-4E7D-AB1B-96AFDC32A54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lvl1pPr>
              <a:defRPr/>
            </a:lvl1pPr>
          </a:lstStyle>
          <a:p>
            <a:fld id="{8C2A03D1-9C7C-4029-AB7A-1C9D316AD782}"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CC65BD0-EC37-4B9B-A84F-C0E4E55ED33F}"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2F0D9">
            <a:alpha val="29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单击此处编辑母版标题样式</a:t>
            </a:r>
            <a:endParaRPr lang="zh-CN" altLang="zh-CN" dirty="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defRPr>
            </a:lvl1pPr>
          </a:lstStyle>
          <a:p>
            <a:fld id="{046BEA4B-4B52-4A11-8A4C-52F21F82B989}"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fld id="{98288E30-4A55-486A-A62B-08E94C446F5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微软雅黑 Light" panose="020B0502040204020203" pitchFamily="34" charset="-122"/>
          <a:ea typeface="微软雅黑 Light" panose="020B0502040204020203"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slide" Target="slide33.xml"/><Relationship Id="rId1" Type="http://schemas.openxmlformats.org/officeDocument/2006/relationships/slide" Target="slide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8" name="文本框 49"/>
          <p:cNvSpPr txBox="1">
            <a:spLocks noChangeArrowheads="1"/>
          </p:cNvSpPr>
          <p:nvPr/>
        </p:nvSpPr>
        <p:spPr bwMode="auto">
          <a:xfrm>
            <a:off x="3060123" y="2577857"/>
            <a:ext cx="8171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800" dirty="0">
                <a:solidFill>
                  <a:srgbClr val="595959"/>
                </a:solidFill>
                <a:latin typeface="微软雅黑" panose="020B0503020204020204" pitchFamily="34" charset="-122"/>
                <a:ea typeface="微软雅黑" panose="020B0503020204020204" pitchFamily="34" charset="-122"/>
              </a:rPr>
              <a:t>第十章</a:t>
            </a:r>
            <a:r>
              <a:rPr lang="en-US" altLang="zh-CN" sz="4800" dirty="0">
                <a:solidFill>
                  <a:srgbClr val="595959"/>
                </a:solidFill>
                <a:latin typeface="微软雅黑" panose="020B0503020204020204" pitchFamily="34" charset="-122"/>
                <a:ea typeface="微软雅黑" panose="020B0503020204020204" pitchFamily="34" charset="-122"/>
              </a:rPr>
              <a:t> </a:t>
            </a:r>
            <a:r>
              <a:rPr lang="zh-CN" altLang="en-US" sz="4800" dirty="0">
                <a:solidFill>
                  <a:srgbClr val="595959"/>
                </a:solidFill>
                <a:latin typeface="微软雅黑" panose="020B0503020204020204" pitchFamily="34" charset="-122"/>
                <a:ea typeface="微软雅黑" panose="020B0503020204020204" pitchFamily="34" charset="-122"/>
              </a:rPr>
              <a:t>数据库恢复技术</a:t>
            </a:r>
            <a:r>
              <a:rPr lang="en-US" altLang="zh-CN" sz="4800" dirty="0">
                <a:solidFill>
                  <a:srgbClr val="595959"/>
                </a:solidFill>
                <a:latin typeface="微软雅黑" panose="020B0503020204020204" pitchFamily="34" charset="-122"/>
                <a:ea typeface="微软雅黑" panose="020B0503020204020204" pitchFamily="34" charset="-122"/>
              </a:rPr>
              <a:t>2</a:t>
            </a:r>
            <a:endParaRPr lang="zh-CN" altLang="en-US" sz="4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介质故障及其恢复</a:t>
            </a:r>
            <a:endParaRPr lang="zh-CN" altLang="en-US" dirty="0"/>
          </a:p>
        </p:txBody>
      </p:sp>
      <p:sp>
        <p:nvSpPr>
          <p:cNvPr id="3" name="内容占位符 2"/>
          <p:cNvSpPr>
            <a:spLocks noGrp="1"/>
          </p:cNvSpPr>
          <p:nvPr>
            <p:ph idx="1"/>
          </p:nvPr>
        </p:nvSpPr>
        <p:spPr/>
        <p:txBody>
          <a:bodyPr/>
          <a:lstStyle/>
          <a:p>
            <a:r>
              <a:rPr lang="zh-CN" altLang="en-US" dirty="0"/>
              <a:t>恢复步骤：</a:t>
            </a:r>
            <a:endParaRPr lang="zh-CN" altLang="en-US" dirty="0"/>
          </a:p>
          <a:p>
            <a:pPr lvl="1"/>
            <a:r>
              <a:rPr lang="en-US" altLang="zh-CN" dirty="0"/>
              <a:t>(1) </a:t>
            </a:r>
            <a:r>
              <a:rPr lang="zh-CN" altLang="en-US" dirty="0"/>
              <a:t>装入最新的后备数据库副本，使数据库恢复到最近一次转储时的一致性状态。</a:t>
            </a:r>
            <a:endParaRPr lang="zh-CN" altLang="en-US" dirty="0"/>
          </a:p>
          <a:p>
            <a:pPr lvl="2"/>
            <a:r>
              <a:rPr lang="zh-CN" altLang="en-US" dirty="0"/>
              <a:t>对于静态转储的数据库副本，装入后数据库即处于一致性状态</a:t>
            </a:r>
            <a:endParaRPr lang="zh-CN" altLang="en-US" dirty="0"/>
          </a:p>
          <a:p>
            <a:pPr lvl="2"/>
            <a:r>
              <a:rPr lang="zh-CN" altLang="en-US" dirty="0"/>
              <a:t>对于动态转储的数据库副本，还须同时装入转储时刻的日志文件副本，才能将数据库恢复到一致性状态。</a:t>
            </a:r>
            <a:endParaRPr lang="zh-CN" altLang="en-US"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介质故障及其恢复</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装入有关的日志文件副本，根据日志文件中的内容重做已完成的事务。</a:t>
            </a:r>
            <a:endParaRPr lang="zh-CN" altLang="en-US" dirty="0"/>
          </a:p>
          <a:p>
            <a:pPr lvl="1"/>
            <a:r>
              <a:rPr lang="zh-CN" altLang="en-US" dirty="0"/>
              <a:t>首先正向扫描日志文件，找出故障发生时已提交的事务的标识，将其记入重做队列。</a:t>
            </a:r>
            <a:endParaRPr lang="zh-CN" altLang="en-US" dirty="0"/>
          </a:p>
          <a:p>
            <a:pPr lvl="1"/>
            <a:r>
              <a:rPr lang="zh-CN" altLang="en-US" dirty="0"/>
              <a:t>再对重做队列中的所有事务进行重做处理。即正向扫描日志文件，将日志记录中“更新后的值”写入数据库。</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利用静态转储副本将数据库恢复到一致性状态</a:t>
            </a:r>
            <a:endParaRPr lang="zh-CN" altLang="en-US" dirty="0"/>
          </a:p>
        </p:txBody>
      </p:sp>
      <p:sp>
        <p:nvSpPr>
          <p:cNvPr id="4" name="Text Box 4"/>
          <p:cNvSpPr txBox="1">
            <a:spLocks noChangeArrowheads="1"/>
          </p:cNvSpPr>
          <p:nvPr/>
        </p:nvSpPr>
        <p:spPr bwMode="auto">
          <a:xfrm>
            <a:off x="993648" y="2407920"/>
            <a:ext cx="7467600" cy="3657600"/>
          </a:xfrm>
          <a:prstGeom prst="rect">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nSpc>
                <a:spcPct val="160000"/>
              </a:lnSpc>
              <a:spcBef>
                <a:spcPct val="0"/>
              </a:spcBef>
              <a:buClrTx/>
              <a:buSzTx/>
              <a:buFontTx/>
              <a:buNone/>
            </a:pPr>
            <a:r>
              <a:rPr kumimoji="0" lang="zh-CN" altLang="en-US" sz="1000">
                <a:latin typeface="宋体" panose="02010600030101010101" pitchFamily="2" charset="-122"/>
              </a:rPr>
              <a:t>                                                     			 </a:t>
            </a:r>
            <a:r>
              <a:rPr kumimoji="0" lang="zh-CN" altLang="en-US" sz="2000">
                <a:solidFill>
                  <a:srgbClr val="FF0000"/>
                </a:solidFill>
                <a:latin typeface="宋体" panose="02010600030101010101" pitchFamily="2" charset="-122"/>
              </a:rPr>
              <a:t>故障发生点</a:t>
            </a:r>
            <a:endParaRPr kumimoji="0" lang="zh-CN" altLang="en-US" sz="2000">
              <a:solidFill>
                <a:srgbClr val="FF0000"/>
              </a:solidFill>
              <a:latin typeface="宋体" panose="02010600030101010101" pitchFamily="2" charset="-122"/>
            </a:endParaRPr>
          </a:p>
          <a:p>
            <a:pPr>
              <a:lnSpc>
                <a:spcPct val="130000"/>
              </a:lnSpc>
              <a:spcBef>
                <a:spcPct val="0"/>
              </a:spcBef>
              <a:buClrTx/>
              <a:buSzTx/>
              <a:buFontTx/>
              <a:buNone/>
            </a:pPr>
            <a:r>
              <a:rPr lang="zh-CN" altLang="en-US" sz="2400"/>
              <a:t>                          </a:t>
            </a:r>
            <a:r>
              <a:rPr lang="zh-CN" altLang="en-US" sz="2000"/>
              <a:t>静态</a:t>
            </a:r>
            <a:r>
              <a:rPr kumimoji="0" lang="zh-CN" altLang="en-US" sz="2000">
                <a:latin typeface="宋体" panose="02010600030101010101" pitchFamily="2" charset="-122"/>
              </a:rPr>
              <a:t>转储</a:t>
            </a:r>
            <a:r>
              <a:rPr kumimoji="0" lang="zh-CN" altLang="en-US" sz="1600">
                <a:latin typeface="宋体" panose="02010600030101010101" pitchFamily="2" charset="-122"/>
              </a:rPr>
              <a:t>        </a:t>
            </a:r>
            <a:r>
              <a:rPr kumimoji="0" lang="zh-CN" altLang="en-US" sz="2000">
                <a:latin typeface="宋体" panose="02010600030101010101" pitchFamily="2" charset="-122"/>
              </a:rPr>
              <a:t>运行事务</a:t>
            </a:r>
            <a:r>
              <a:rPr kumimoji="0" lang="zh-CN" altLang="en-US" sz="1800">
                <a:latin typeface="宋体" panose="02010600030101010101" pitchFamily="2" charset="-122"/>
              </a:rPr>
              <a:t>                </a:t>
            </a:r>
            <a:r>
              <a:rPr kumimoji="0" lang="zh-CN" altLang="zh-CN" sz="1800">
                <a:latin typeface="宋体" panose="02010600030101010101" pitchFamily="2" charset="-122"/>
              </a:rPr>
              <a:t>↓</a:t>
            </a:r>
            <a:endParaRPr kumimoji="0" lang="zh-CN" altLang="zh-CN" sz="1800">
              <a:latin typeface="宋体" panose="02010600030101010101" pitchFamily="2" charset="-122"/>
            </a:endParaRPr>
          </a:p>
          <a:p>
            <a:pPr>
              <a:lnSpc>
                <a:spcPct val="130000"/>
              </a:lnSpc>
              <a:spcBef>
                <a:spcPct val="0"/>
              </a:spcBef>
              <a:buClrTx/>
              <a:buSzTx/>
              <a:buFontTx/>
              <a:buNone/>
            </a:pPr>
            <a:r>
              <a:rPr kumimoji="0" lang="zh-CN" altLang="en-US" sz="2000">
                <a:latin typeface="宋体" panose="02010600030101010101" pitchFamily="2" charset="-122"/>
              </a:rPr>
              <a:t>正常运行</a:t>
            </a:r>
            <a:r>
              <a:rPr kumimoji="0" lang="zh-CN" altLang="en-US" sz="1800">
                <a:latin typeface="宋体" panose="02010600030101010101" pitchFamily="2" charset="-122"/>
              </a:rPr>
              <a:t>     </a:t>
            </a:r>
            <a:r>
              <a:rPr kumimoji="0" lang="zh-CN" altLang="zh-CN" sz="1800">
                <a:latin typeface="宋体" panose="02010600030101010101" pitchFamily="2" charset="-122"/>
              </a:rPr>
              <a:t>─┼───────┼─────────────</a:t>
            </a:r>
            <a:endParaRPr kumimoji="0" lang="zh-CN" altLang="zh-CN" sz="1800">
              <a:latin typeface="宋体" panose="02010600030101010101" pitchFamily="2" charset="-122"/>
            </a:endParaRPr>
          </a:p>
          <a:p>
            <a:pPr>
              <a:lnSpc>
                <a:spcPct val="130000"/>
              </a:lnSpc>
              <a:spcBef>
                <a:spcPct val="0"/>
              </a:spcBef>
              <a:buClrTx/>
              <a:buSzTx/>
              <a:buFontTx/>
              <a:buNone/>
            </a:pPr>
            <a:r>
              <a:rPr kumimoji="0" lang="zh-CN" altLang="zh-CN" sz="1800">
                <a:latin typeface="宋体" panose="02010600030101010101" pitchFamily="2" charset="-122"/>
              </a:rPr>
              <a:t>               </a:t>
            </a:r>
            <a:r>
              <a:rPr kumimoji="0" lang="en-US" altLang="zh-CN" sz="1800">
                <a:latin typeface="宋体" panose="02010600030101010101" pitchFamily="2" charset="-122"/>
              </a:rPr>
              <a:t>Ta        </a:t>
            </a:r>
            <a:r>
              <a:rPr kumimoji="0" lang="zh-CN" altLang="en-US" sz="1800">
                <a:latin typeface="宋体" panose="02010600030101010101" pitchFamily="2" charset="-122"/>
              </a:rPr>
              <a:t>　　　</a:t>
            </a:r>
            <a:r>
              <a:rPr kumimoji="0" lang="en-US" altLang="zh-CN" sz="1800">
                <a:latin typeface="宋体" panose="02010600030101010101" pitchFamily="2" charset="-122"/>
              </a:rPr>
              <a:t>Tb        </a:t>
            </a:r>
            <a:r>
              <a:rPr kumimoji="0" lang="en-US" altLang="zh-CN" sz="2000">
                <a:latin typeface="宋体" panose="02010600030101010101" pitchFamily="2" charset="-122"/>
              </a:rPr>
              <a:t>               Tf</a:t>
            </a:r>
            <a:endParaRPr kumimoji="0" lang="en-US" altLang="zh-CN" sz="2000">
              <a:latin typeface="宋体" panose="02010600030101010101" pitchFamily="2" charset="-122"/>
            </a:endParaRPr>
          </a:p>
          <a:p>
            <a:pPr algn="ctr">
              <a:spcBef>
                <a:spcPct val="0"/>
              </a:spcBef>
              <a:buClrTx/>
              <a:buSzTx/>
              <a:buFontTx/>
              <a:buNone/>
            </a:pPr>
            <a:r>
              <a:rPr kumimoji="0" lang="en-US" altLang="zh-CN" sz="1600">
                <a:latin typeface="宋体" panose="02010600030101010101" pitchFamily="2" charset="-122"/>
              </a:rPr>
              <a:t>                </a:t>
            </a:r>
            <a:r>
              <a:rPr kumimoji="0" lang="zh-CN" altLang="en-US" sz="1800">
                <a:latin typeface="宋体" panose="02010600030101010101" pitchFamily="2" charset="-122"/>
              </a:rPr>
              <a:t>登记日志文件</a:t>
            </a:r>
            <a:endParaRPr kumimoji="0" lang="zh-CN" altLang="en-US" sz="1800">
              <a:latin typeface="宋体" panose="02010600030101010101" pitchFamily="2" charset="-122"/>
            </a:endParaRPr>
          </a:p>
          <a:p>
            <a:pPr algn="ctr">
              <a:spcBef>
                <a:spcPct val="0"/>
              </a:spcBef>
              <a:buClrTx/>
              <a:buSzTx/>
              <a:buFontTx/>
              <a:buNone/>
            </a:pPr>
            <a:r>
              <a:rPr kumimoji="0" lang="zh-CN" altLang="en-US" sz="1800">
                <a:latin typeface="宋体" panose="02010600030101010101" pitchFamily="2" charset="-122"/>
              </a:rPr>
              <a:t>                             </a:t>
            </a:r>
            <a:r>
              <a:rPr kumimoji="0" lang="zh-CN" altLang="zh-CN" sz="1800">
                <a:latin typeface="宋体" panose="02010600030101010101" pitchFamily="2" charset="-122"/>
              </a:rPr>
              <a:t>└────────────</a:t>
            </a:r>
            <a:endParaRPr kumimoji="0" lang="zh-CN" altLang="zh-CN" sz="1800">
              <a:latin typeface="宋体" panose="02010600030101010101" pitchFamily="2" charset="-122"/>
            </a:endParaRPr>
          </a:p>
          <a:p>
            <a:pPr algn="ctr">
              <a:spcBef>
                <a:spcPct val="0"/>
              </a:spcBef>
              <a:buClrTx/>
              <a:buSzTx/>
              <a:buFontTx/>
              <a:buNone/>
            </a:pPr>
            <a:endParaRPr kumimoji="0" lang="zh-CN" altLang="zh-CN" sz="1800">
              <a:latin typeface="宋体" panose="02010600030101010101" pitchFamily="2" charset="-122"/>
            </a:endParaRPr>
          </a:p>
          <a:p>
            <a:pPr algn="ctr">
              <a:spcBef>
                <a:spcPct val="0"/>
              </a:spcBef>
              <a:buClrTx/>
              <a:buSzTx/>
              <a:buFontTx/>
              <a:buNone/>
            </a:pPr>
            <a:endParaRPr kumimoji="0" lang="zh-CN" altLang="zh-CN" sz="1800">
              <a:latin typeface="宋体" panose="02010600030101010101" pitchFamily="2" charset="-122"/>
            </a:endParaRPr>
          </a:p>
          <a:p>
            <a:pPr>
              <a:lnSpc>
                <a:spcPct val="90000"/>
              </a:lnSpc>
              <a:spcBef>
                <a:spcPct val="0"/>
              </a:spcBef>
              <a:buClrTx/>
              <a:buSzTx/>
              <a:buFontTx/>
              <a:buNone/>
            </a:pPr>
            <a:r>
              <a:rPr kumimoji="0" lang="zh-CN" altLang="zh-CN" sz="1800">
                <a:latin typeface="宋体" panose="02010600030101010101" pitchFamily="2" charset="-122"/>
              </a:rPr>
              <a:t>                  </a:t>
            </a:r>
            <a:r>
              <a:rPr kumimoji="0" lang="zh-CN" altLang="en-US" sz="2000">
                <a:latin typeface="宋体" panose="02010600030101010101" pitchFamily="2" charset="-122"/>
              </a:rPr>
              <a:t>重装后备副本</a:t>
            </a:r>
            <a:r>
              <a:rPr kumimoji="0" lang="zh-CN" altLang="en-US" sz="1800">
                <a:latin typeface="宋体" panose="02010600030101010101" pitchFamily="2" charset="-122"/>
              </a:rPr>
              <a:t>  </a:t>
            </a:r>
            <a:endParaRPr kumimoji="0" lang="zh-CN" altLang="en-US" sz="2000">
              <a:latin typeface="宋体" panose="02010600030101010101" pitchFamily="2" charset="-122"/>
            </a:endParaRPr>
          </a:p>
          <a:p>
            <a:pPr>
              <a:lnSpc>
                <a:spcPct val="90000"/>
              </a:lnSpc>
              <a:spcBef>
                <a:spcPct val="0"/>
              </a:spcBef>
              <a:buClrTx/>
              <a:buSzTx/>
              <a:buFontTx/>
              <a:buNone/>
            </a:pPr>
            <a:r>
              <a:rPr kumimoji="0" lang="zh-CN" altLang="en-US" sz="2000">
                <a:latin typeface="宋体" panose="02010600030101010101" pitchFamily="2" charset="-122"/>
              </a:rPr>
              <a:t>恢复</a:t>
            </a:r>
            <a:r>
              <a:rPr kumimoji="0" lang="zh-CN" altLang="en-US" sz="1600">
                <a:latin typeface="宋体" panose="02010600030101010101" pitchFamily="2" charset="-122"/>
              </a:rPr>
              <a:t> </a:t>
            </a:r>
            <a:r>
              <a:rPr kumimoji="0" lang="zh-CN" altLang="en-US" sz="1800">
                <a:latin typeface="宋体" panose="02010600030101010101" pitchFamily="2" charset="-122"/>
              </a:rPr>
              <a:t>          </a:t>
            </a:r>
            <a:r>
              <a:rPr lang="zh-CN" altLang="zh-CN" sz="2400"/>
              <a:t>━━━━━━┥</a:t>
            </a:r>
            <a:endParaRPr kumimoji="0" lang="zh-CN" altLang="zh-CN" sz="2000">
              <a:latin typeface="宋体" panose="02010600030101010101" pitchFamily="2" charset="-122"/>
            </a:endParaRPr>
          </a:p>
          <a:p>
            <a:pPr>
              <a:spcBef>
                <a:spcPct val="0"/>
              </a:spcBef>
              <a:buClrTx/>
              <a:buSzTx/>
              <a:buFontTx/>
              <a:buNone/>
            </a:pPr>
            <a:endParaRPr kumimoji="0"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利用动态转储副本将数据库恢复到一致性状态</a:t>
            </a:r>
            <a:endParaRPr lang="zh-CN" altLang="en-US" dirty="0"/>
          </a:p>
        </p:txBody>
      </p:sp>
      <p:sp>
        <p:nvSpPr>
          <p:cNvPr id="4" name="Text Box 4"/>
          <p:cNvSpPr txBox="1">
            <a:spLocks noChangeArrowheads="1"/>
          </p:cNvSpPr>
          <p:nvPr/>
        </p:nvSpPr>
        <p:spPr bwMode="auto">
          <a:xfrm>
            <a:off x="920496" y="2298192"/>
            <a:ext cx="7467600" cy="4267200"/>
          </a:xfrm>
          <a:prstGeom prst="rect">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nSpc>
                <a:spcPct val="160000"/>
              </a:lnSpc>
              <a:spcBef>
                <a:spcPct val="0"/>
              </a:spcBef>
              <a:buClrTx/>
              <a:buSzTx/>
              <a:buFontTx/>
              <a:buNone/>
            </a:pPr>
            <a:r>
              <a:rPr kumimoji="0" lang="zh-CN" altLang="en-US" sz="2000">
                <a:latin typeface="宋体" panose="02010600030101010101" pitchFamily="2" charset="-122"/>
              </a:rPr>
              <a:t>               运行事务</a:t>
            </a:r>
            <a:r>
              <a:rPr kumimoji="0" lang="zh-CN" altLang="zh-CN" sz="1800">
                <a:latin typeface="宋体" panose="02010600030101010101" pitchFamily="2" charset="-122"/>
              </a:rPr>
              <a:t> </a:t>
            </a:r>
            <a:r>
              <a:rPr kumimoji="0" lang="zh-CN" altLang="en-US" sz="1800">
                <a:latin typeface="宋体" panose="02010600030101010101" pitchFamily="2" charset="-122"/>
              </a:rPr>
              <a:t>　                       </a:t>
            </a:r>
            <a:r>
              <a:rPr kumimoji="0" lang="zh-CN" altLang="en-US" sz="2000">
                <a:solidFill>
                  <a:srgbClr val="FF0000"/>
                </a:solidFill>
              </a:rPr>
              <a:t>故障发生点</a:t>
            </a:r>
            <a:endParaRPr kumimoji="0" lang="zh-CN" altLang="zh-CN" sz="2000">
              <a:solidFill>
                <a:srgbClr val="FF0000"/>
              </a:solidFill>
              <a:latin typeface="宋体" panose="02010600030101010101" pitchFamily="2" charset="-122"/>
            </a:endParaRPr>
          </a:p>
          <a:p>
            <a:pPr algn="l">
              <a:spcBef>
                <a:spcPct val="0"/>
              </a:spcBef>
              <a:buClrTx/>
              <a:buSzTx/>
              <a:buFontTx/>
              <a:buNone/>
            </a:pPr>
            <a:r>
              <a:rPr lang="zh-CN" altLang="zh-CN" sz="2400"/>
              <a:t>                         </a:t>
            </a:r>
            <a:r>
              <a:rPr lang="zh-CN" altLang="en-US" sz="2000"/>
              <a:t>动态</a:t>
            </a:r>
            <a:r>
              <a:rPr kumimoji="0" lang="zh-CN" altLang="en-US" sz="2000">
                <a:latin typeface="宋体" panose="02010600030101010101" pitchFamily="2" charset="-122"/>
              </a:rPr>
              <a:t>转储      转储结束              </a:t>
            </a:r>
            <a:r>
              <a:rPr kumimoji="0" lang="zh-CN" altLang="zh-CN" sz="2000"/>
              <a:t>↓</a:t>
            </a:r>
            <a:endParaRPr kumimoji="0" lang="zh-CN" altLang="en-US" sz="2000">
              <a:latin typeface="宋体" panose="02010600030101010101" pitchFamily="2" charset="-122"/>
            </a:endParaRPr>
          </a:p>
          <a:p>
            <a:pPr>
              <a:spcBef>
                <a:spcPct val="0"/>
              </a:spcBef>
              <a:buClrTx/>
              <a:buSzTx/>
              <a:buFontTx/>
              <a:buNone/>
            </a:pPr>
            <a:r>
              <a:rPr kumimoji="0" lang="zh-CN" altLang="en-US" sz="2000">
                <a:latin typeface="宋体" panose="02010600030101010101" pitchFamily="2" charset="-122"/>
              </a:rPr>
              <a:t>正常运行</a:t>
            </a:r>
            <a:r>
              <a:rPr kumimoji="0" lang="zh-CN" altLang="en-US" sz="1800">
                <a:latin typeface="宋体" panose="02010600030101010101" pitchFamily="2" charset="-122"/>
              </a:rPr>
              <a:t>     </a:t>
            </a:r>
            <a:r>
              <a:rPr kumimoji="0" lang="zh-CN" altLang="zh-CN" sz="1800">
                <a:latin typeface="宋体" panose="02010600030101010101" pitchFamily="2" charset="-122"/>
              </a:rPr>
              <a:t>─┼───────┼────────────</a:t>
            </a:r>
            <a:endParaRPr kumimoji="0" lang="zh-CN" altLang="zh-CN" sz="1800">
              <a:latin typeface="宋体" panose="02010600030101010101" pitchFamily="2" charset="-122"/>
            </a:endParaRPr>
          </a:p>
          <a:p>
            <a:pPr>
              <a:spcBef>
                <a:spcPct val="0"/>
              </a:spcBef>
              <a:buClrTx/>
              <a:buSzTx/>
              <a:buFontTx/>
              <a:buNone/>
            </a:pPr>
            <a:r>
              <a:rPr kumimoji="0" lang="zh-CN" altLang="zh-CN" sz="1800">
                <a:latin typeface="宋体" panose="02010600030101010101" pitchFamily="2" charset="-122"/>
              </a:rPr>
              <a:t>                </a:t>
            </a:r>
            <a:r>
              <a:rPr kumimoji="0" lang="en-US" altLang="zh-CN" sz="1800">
                <a:latin typeface="宋体" panose="02010600030101010101" pitchFamily="2" charset="-122"/>
              </a:rPr>
              <a:t>Ta              Tb                       Tf</a:t>
            </a:r>
            <a:endParaRPr kumimoji="0" lang="en-US" altLang="zh-CN" sz="1800">
              <a:latin typeface="宋体" panose="02010600030101010101" pitchFamily="2" charset="-122"/>
            </a:endParaRPr>
          </a:p>
          <a:p>
            <a:pPr>
              <a:spcBef>
                <a:spcPct val="0"/>
              </a:spcBef>
              <a:buClrTx/>
              <a:buSzTx/>
              <a:buFontTx/>
              <a:buNone/>
            </a:pPr>
            <a:r>
              <a:rPr kumimoji="0" lang="en-US" altLang="zh-CN" sz="2000">
                <a:latin typeface="宋体" panose="02010600030101010101" pitchFamily="2" charset="-122"/>
              </a:rPr>
              <a:t>               </a:t>
            </a:r>
            <a:r>
              <a:rPr kumimoji="0" lang="zh-CN" altLang="en-US" sz="1800">
                <a:latin typeface="宋体" panose="02010600030101010101" pitchFamily="2" charset="-122"/>
              </a:rPr>
              <a:t>登记转储日志文件</a:t>
            </a:r>
            <a:endParaRPr kumimoji="0" lang="zh-CN" altLang="en-US" sz="1800">
              <a:latin typeface="宋体" panose="02010600030101010101" pitchFamily="2" charset="-122"/>
            </a:endParaRPr>
          </a:p>
          <a:p>
            <a:pPr>
              <a:spcBef>
                <a:spcPct val="0"/>
              </a:spcBef>
              <a:buClrTx/>
              <a:buSzTx/>
              <a:buFontTx/>
              <a:buNone/>
            </a:pPr>
            <a:r>
              <a:rPr kumimoji="0" lang="zh-CN" altLang="en-US" sz="1800">
                <a:latin typeface="宋体" panose="02010600030101010101" pitchFamily="2" charset="-122"/>
              </a:rPr>
              <a:t>                </a:t>
            </a:r>
            <a:r>
              <a:rPr kumimoji="0" lang="zh-CN" altLang="zh-CN" sz="1800">
                <a:latin typeface="宋体" panose="02010600030101010101" pitchFamily="2" charset="-122"/>
              </a:rPr>
              <a:t>└───────</a:t>
            </a:r>
            <a:endParaRPr kumimoji="0" lang="zh-CN" altLang="zh-CN" sz="2000">
              <a:latin typeface="宋体" panose="02010600030101010101" pitchFamily="2" charset="-122"/>
            </a:endParaRPr>
          </a:p>
          <a:p>
            <a:pPr algn="l">
              <a:spcBef>
                <a:spcPct val="0"/>
              </a:spcBef>
              <a:buClrTx/>
              <a:buSzTx/>
              <a:buFontTx/>
              <a:buNone/>
            </a:pPr>
            <a:r>
              <a:rPr kumimoji="0" lang="zh-CN" altLang="en-US" sz="1800">
                <a:latin typeface="宋体" panose="02010600030101010101" pitchFamily="2" charset="-122"/>
              </a:rPr>
              <a:t>                                 登记日志文件</a:t>
            </a:r>
            <a:endParaRPr kumimoji="0" lang="zh-CN" altLang="en-US" sz="1800">
              <a:latin typeface="宋体" panose="02010600030101010101" pitchFamily="2" charset="-122"/>
            </a:endParaRPr>
          </a:p>
          <a:p>
            <a:pPr algn="l">
              <a:spcBef>
                <a:spcPct val="0"/>
              </a:spcBef>
              <a:buClrTx/>
              <a:buSzTx/>
              <a:buFontTx/>
              <a:buNone/>
            </a:pPr>
            <a:r>
              <a:rPr kumimoji="0" lang="zh-CN" altLang="en-US" sz="1800">
                <a:latin typeface="宋体" panose="02010600030101010101" pitchFamily="2" charset="-122"/>
              </a:rPr>
              <a:t>                                </a:t>
            </a:r>
            <a:r>
              <a:rPr kumimoji="0" lang="zh-CN" altLang="zh-CN" sz="1800">
                <a:latin typeface="宋体" panose="02010600030101010101" pitchFamily="2" charset="-122"/>
              </a:rPr>
              <a:t>└───────────</a:t>
            </a:r>
            <a:endParaRPr kumimoji="0" lang="zh-CN" altLang="zh-CN" sz="2500">
              <a:latin typeface="宋体" panose="02010600030101010101" pitchFamily="2" charset="-122"/>
            </a:endParaRPr>
          </a:p>
          <a:p>
            <a:pPr>
              <a:spcBef>
                <a:spcPct val="0"/>
              </a:spcBef>
              <a:buClrTx/>
              <a:buSzTx/>
              <a:buFontTx/>
              <a:buNone/>
            </a:pPr>
            <a:endParaRPr kumimoji="0" lang="zh-CN" altLang="en-US" sz="1800">
              <a:latin typeface="宋体" panose="02010600030101010101" pitchFamily="2" charset="-122"/>
            </a:endParaRPr>
          </a:p>
          <a:p>
            <a:pPr>
              <a:spcBef>
                <a:spcPct val="0"/>
              </a:spcBef>
              <a:buClrTx/>
              <a:buSzTx/>
              <a:buFontTx/>
              <a:buNone/>
            </a:pPr>
            <a:r>
              <a:rPr kumimoji="0" lang="zh-CN" altLang="en-US" sz="1800">
                <a:latin typeface="宋体" panose="02010600030101010101" pitchFamily="2" charset="-122"/>
              </a:rPr>
              <a:t>                重装后备副本，然后利用转储日志文件修正</a:t>
            </a:r>
            <a:endParaRPr kumimoji="0" lang="zh-CN" altLang="en-US" sz="1800">
              <a:latin typeface="宋体" panose="02010600030101010101" pitchFamily="2" charset="-122"/>
            </a:endParaRPr>
          </a:p>
          <a:p>
            <a:pPr>
              <a:spcBef>
                <a:spcPct val="0"/>
              </a:spcBef>
              <a:buClrTx/>
              <a:buSzTx/>
              <a:buFontTx/>
              <a:buNone/>
            </a:pPr>
            <a:r>
              <a:rPr kumimoji="0" lang="zh-CN" altLang="en-US" sz="2000">
                <a:latin typeface="宋体" panose="02010600030101010101" pitchFamily="2" charset="-122"/>
              </a:rPr>
              <a:t>恢复到一</a:t>
            </a:r>
            <a:r>
              <a:rPr kumimoji="0" lang="zh-CN" altLang="en-US" sz="1800">
                <a:latin typeface="宋体" panose="02010600030101010101" pitchFamily="2" charset="-122"/>
              </a:rPr>
              <a:t>       </a:t>
            </a:r>
            <a:r>
              <a:rPr lang="zh-CN" altLang="zh-CN" sz="2400"/>
              <a:t>━━━━━━┥</a:t>
            </a:r>
            <a:endParaRPr kumimoji="0" lang="zh-CN" altLang="zh-CN" sz="2000">
              <a:latin typeface="宋体" panose="02010600030101010101" pitchFamily="2" charset="-122"/>
            </a:endParaRPr>
          </a:p>
          <a:p>
            <a:pPr>
              <a:spcBef>
                <a:spcPct val="0"/>
              </a:spcBef>
              <a:buClrTx/>
              <a:buSzTx/>
              <a:buFontTx/>
              <a:buNone/>
            </a:pPr>
            <a:r>
              <a:rPr kumimoji="0" lang="zh-CN" altLang="en-US" sz="2000">
                <a:latin typeface="宋体" panose="02010600030101010101" pitchFamily="2" charset="-122"/>
              </a:rPr>
              <a:t>致性状态</a:t>
            </a:r>
            <a:endParaRPr kumimoji="0" lang="zh-CN" altLang="en-US" sz="2000">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故障恢复的执行者</a:t>
            </a:r>
            <a:endParaRPr lang="zh-CN" altLang="en-US" dirty="0"/>
          </a:p>
        </p:txBody>
      </p:sp>
      <p:sp>
        <p:nvSpPr>
          <p:cNvPr id="3" name="内容占位符 2"/>
          <p:cNvSpPr>
            <a:spLocks noGrp="1"/>
          </p:cNvSpPr>
          <p:nvPr>
            <p:ph idx="1"/>
          </p:nvPr>
        </p:nvSpPr>
        <p:spPr/>
        <p:txBody>
          <a:bodyPr/>
          <a:lstStyle/>
          <a:p>
            <a:r>
              <a:rPr lang="zh-CN" altLang="en-US" dirty="0"/>
              <a:t>事务故障和系统故障的恢复由系统在重新启动时自动完成，不需要用户干预。</a:t>
            </a:r>
            <a:endParaRPr lang="zh-CN" altLang="en-US" dirty="0"/>
          </a:p>
          <a:p>
            <a:r>
              <a:rPr lang="zh-CN" altLang="en-US" dirty="0"/>
              <a:t>介质故障的恢复需要</a:t>
            </a:r>
            <a:r>
              <a:rPr lang="en-US" altLang="zh-CN" dirty="0"/>
              <a:t>DBA</a:t>
            </a:r>
            <a:r>
              <a:rPr lang="zh-CN" altLang="en-US" dirty="0"/>
              <a:t>介入</a:t>
            </a:r>
            <a:endParaRPr lang="zh-CN" altLang="en-US" dirty="0"/>
          </a:p>
          <a:p>
            <a:pPr lvl="1"/>
            <a:r>
              <a:rPr lang="en-US" altLang="zh-CN" dirty="0"/>
              <a:t>DBA</a:t>
            </a:r>
            <a:r>
              <a:rPr lang="zh-CN" altLang="en-US" dirty="0"/>
              <a:t>的工作</a:t>
            </a:r>
            <a:endParaRPr lang="zh-CN" altLang="en-US" dirty="0"/>
          </a:p>
          <a:p>
            <a:pPr lvl="2"/>
            <a:r>
              <a:rPr lang="zh-CN" altLang="en-US" dirty="0"/>
              <a:t>重装最近转储的数据库副本和有关的各日志文件副本</a:t>
            </a:r>
            <a:endParaRPr lang="zh-CN" altLang="en-US" dirty="0"/>
          </a:p>
          <a:p>
            <a:pPr lvl="2"/>
            <a:r>
              <a:rPr lang="zh-CN" altLang="en-US" dirty="0"/>
              <a:t>执行系统提供的恢复命令</a:t>
            </a:r>
            <a:endParaRPr lang="zh-CN" altLang="en-US" dirty="0"/>
          </a:p>
          <a:p>
            <a:pPr lvl="1"/>
            <a:r>
              <a:rPr lang="zh-CN" altLang="en-US" dirty="0"/>
              <a:t>具体的恢复操作仍由</a:t>
            </a:r>
            <a:r>
              <a:rPr lang="en-US" altLang="zh-CN" dirty="0"/>
              <a:t>DBMS</a:t>
            </a:r>
            <a:r>
              <a:rPr lang="zh-CN" altLang="en-US" dirty="0"/>
              <a:t>完成</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p:txBody>
          <a:bodyPr/>
          <a:lstStyle/>
          <a:p>
            <a:r>
              <a:rPr lang="zh-CN" altLang="en-US" dirty="0"/>
              <a:t>常用恢复技术</a:t>
            </a:r>
            <a:endParaRPr lang="zh-CN" altLang="en-US" dirty="0"/>
          </a:p>
          <a:p>
            <a:pPr lvl="1"/>
            <a:r>
              <a:rPr lang="zh-CN" altLang="en-US" dirty="0"/>
              <a:t>事务故障的恢复</a:t>
            </a:r>
            <a:endParaRPr lang="zh-CN" altLang="en-US" dirty="0"/>
          </a:p>
          <a:p>
            <a:pPr lvl="2"/>
            <a:r>
              <a:rPr lang="en-US" altLang="zh-CN" dirty="0"/>
              <a:t>UNDO</a:t>
            </a:r>
            <a:endParaRPr lang="en-US" altLang="zh-CN" dirty="0"/>
          </a:p>
          <a:p>
            <a:pPr lvl="1"/>
            <a:r>
              <a:rPr lang="zh-CN" altLang="en-US" dirty="0"/>
              <a:t>系统故障的恢复</a:t>
            </a:r>
            <a:endParaRPr lang="zh-CN" altLang="en-US" dirty="0"/>
          </a:p>
          <a:p>
            <a:pPr lvl="2"/>
            <a:r>
              <a:rPr lang="en-US" altLang="zh-CN" dirty="0"/>
              <a:t>UNDO + REDO</a:t>
            </a:r>
            <a:endParaRPr lang="en-US" altLang="zh-CN" dirty="0"/>
          </a:p>
          <a:p>
            <a:pPr lvl="1"/>
            <a:r>
              <a:rPr lang="zh-CN" altLang="en-US" dirty="0"/>
              <a:t>介质故障的恢复</a:t>
            </a:r>
            <a:endParaRPr lang="zh-CN" altLang="en-US" dirty="0"/>
          </a:p>
          <a:p>
            <a:pPr lvl="2"/>
            <a:r>
              <a:rPr lang="zh-CN" altLang="en-US" dirty="0"/>
              <a:t>重装备份并恢复到某一致性状态 </a:t>
            </a:r>
            <a:r>
              <a:rPr lang="en-US" altLang="zh-CN" dirty="0"/>
              <a:t>+ REDO</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1</a:t>
            </a:r>
            <a:endParaRPr lang="zh-CN" altLang="en-US" sz="320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事务的基本概念</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2</a:t>
            </a:r>
            <a:endParaRPr lang="zh-CN" altLang="en-US" sz="320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数据库恢复概述</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3</a:t>
            </a:r>
            <a:endParaRPr lang="zh-CN" altLang="en-US" sz="320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恢复的实现技术</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5" y="3790950"/>
            <a:ext cx="2316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什么是事务？</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什么是事务的特性</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为什么要进行数据库恢复</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处理故障的策略</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原理及恢复技术</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7" name="文本框 31"/>
          <p:cNvSpPr txBox="1">
            <a:spLocks noChangeArrowheads="1"/>
          </p:cNvSpPr>
          <p:nvPr/>
        </p:nvSpPr>
        <p:spPr bwMode="auto">
          <a:xfrm>
            <a:off x="8466138"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登记日志</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数据转储</a:t>
            </a:r>
            <a:endParaRPr lang="zh-CN" altLang="en-US" sz="1400" dirty="0">
              <a:solidFill>
                <a:schemeClr val="accent6">
                  <a:lumMod val="75000"/>
                </a:schemeClr>
              </a:solidFill>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2</a:t>
            </a:r>
            <a:endParaRPr lang="zh-CN" altLang="en-US" sz="3200">
              <a:solidFill>
                <a:schemeClr val="accent6">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故障和恢复策略</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5" name="文本框 31"/>
          <p:cNvSpPr txBox="1">
            <a:spLocks noChangeArrowheads="1"/>
          </p:cNvSpPr>
          <p:nvPr/>
        </p:nvSpPr>
        <p:spPr bwMode="auto">
          <a:xfrm>
            <a:off x="2170113"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利用日志文件和数据库转储的后备副本将数据库恢复到故障前的某个一致性状态</a:t>
            </a:r>
            <a:endParaRPr lang="zh-CN" altLang="en-US" sz="1400" dirty="0">
              <a:solidFill>
                <a:schemeClr val="accent6">
                  <a:lumMod val="75000"/>
                </a:schemeClr>
              </a:solidFill>
            </a:endParaRP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rgbClr val="404040"/>
                </a:solidFill>
              </a:rPr>
              <a:t>2</a:t>
            </a:r>
            <a:endParaRPr lang="zh-CN" altLang="en-US" sz="3200">
              <a:solidFill>
                <a:srgbClr val="404040"/>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提高恢复效率的技术</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39" name="文本框 31"/>
          <p:cNvSpPr txBox="1">
            <a:spLocks noChangeArrowheads="1"/>
          </p:cNvSpPr>
          <p:nvPr/>
        </p:nvSpPr>
        <p:spPr bwMode="auto">
          <a:xfrm>
            <a:off x="5354257"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具有检查点的恢复技术</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数据库镜像</a:t>
            </a:r>
            <a:endParaRPr lang="zh-CN" altLang="en-US" sz="1400" dirty="0">
              <a:latin typeface="微软雅黑" panose="020B0503020204020204" pitchFamily="34" charset="-122"/>
              <a:ea typeface="微软雅黑" panose="020B0503020204020204" pitchFamily="34" charset="-122"/>
            </a:endParaRP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rgbClr val="404040"/>
                </a:solidFill>
              </a:rPr>
              <a:t>2</a:t>
            </a:r>
            <a:endParaRPr lang="zh-CN" altLang="en-US" sz="3200">
              <a:solidFill>
                <a:srgbClr val="404040"/>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a:solidFill>
                  <a:srgbClr val="404040"/>
                </a:solidFill>
                <a:latin typeface="微软雅黑" panose="020B0503020204020204" pitchFamily="34" charset="-122"/>
                <a:ea typeface="微软雅黑" panose="020B0503020204020204" pitchFamily="34" charset="-122"/>
              </a:rPr>
              <a:t>恢复技术</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问题五  提高恢复效率的技术</a:t>
            </a:r>
            <a:endParaRPr lang="zh-CN" altLang="en-US" dirty="0"/>
          </a:p>
        </p:txBody>
      </p:sp>
      <p:sp>
        <p:nvSpPr>
          <p:cNvPr id="3" name="内容占位符 2"/>
          <p:cNvSpPr>
            <a:spLocks noGrp="1"/>
          </p:cNvSpPr>
          <p:nvPr>
            <p:ph idx="1"/>
          </p:nvPr>
        </p:nvSpPr>
        <p:spPr/>
        <p:txBody>
          <a:bodyPr/>
          <a:lstStyle/>
          <a:p>
            <a:pPr eaLnBrk="1" hangingPunct="1">
              <a:buFont typeface="Monotype Sorts" pitchFamily="2" charset="2"/>
              <a:buNone/>
            </a:pPr>
            <a:r>
              <a:rPr lang="zh-CN" altLang="zh-CN" dirty="0"/>
              <a:t>1. </a:t>
            </a:r>
            <a:r>
              <a:rPr lang="zh-CN" altLang="en-US" dirty="0"/>
              <a:t>具有检查点的恢复技术</a:t>
            </a:r>
            <a:endParaRPr lang="zh-CN" altLang="en-US" dirty="0"/>
          </a:p>
          <a:p>
            <a:pPr eaLnBrk="1" hangingPunct="1">
              <a:buFont typeface="Monotype Sorts" pitchFamily="2" charset="2"/>
              <a:buNone/>
            </a:pPr>
            <a:r>
              <a:rPr lang="zh-CN" altLang="zh-CN" dirty="0"/>
              <a:t>2.</a:t>
            </a:r>
            <a:r>
              <a:rPr lang="zh-CN" altLang="en-US" dirty="0"/>
              <a:t> 数据库镜像</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1. </a:t>
            </a:r>
            <a:r>
              <a:rPr lang="zh-CN" altLang="en-US" dirty="0"/>
              <a:t>具有检查点的恢复技术</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问题的提出</a:t>
            </a:r>
            <a:endParaRPr lang="zh-CN" altLang="en-US" dirty="0"/>
          </a:p>
          <a:p>
            <a:r>
              <a:rPr lang="en-US" altLang="zh-CN" dirty="0"/>
              <a:t>(2) </a:t>
            </a:r>
            <a:r>
              <a:rPr lang="zh-CN" altLang="en-US" dirty="0"/>
              <a:t>检查点技术</a:t>
            </a:r>
            <a:endParaRPr lang="zh-CN" altLang="en-US" dirty="0"/>
          </a:p>
          <a:p>
            <a:r>
              <a:rPr lang="en-US" altLang="zh-CN" dirty="0"/>
              <a:t>(3) </a:t>
            </a:r>
            <a:r>
              <a:rPr lang="zh-CN" altLang="en-US" dirty="0"/>
              <a:t>利用检查点的恢复策略</a:t>
            </a:r>
            <a:endParaRPr lang="zh-CN" altLang="en-US"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(1) </a:t>
            </a:r>
            <a:r>
              <a:rPr lang="zh-CN" altLang="en-US" dirty="0"/>
              <a:t>问题的提出</a:t>
            </a:r>
            <a:endParaRPr lang="zh-CN" altLang="en-US" dirty="0"/>
          </a:p>
        </p:txBody>
      </p:sp>
      <p:sp>
        <p:nvSpPr>
          <p:cNvPr id="3" name="内容占位符 2"/>
          <p:cNvSpPr>
            <a:spLocks noGrp="1"/>
          </p:cNvSpPr>
          <p:nvPr>
            <p:ph idx="1"/>
          </p:nvPr>
        </p:nvSpPr>
        <p:spPr/>
        <p:txBody>
          <a:bodyPr/>
          <a:lstStyle/>
          <a:p>
            <a:r>
              <a:rPr lang="zh-CN" altLang="en-US" dirty="0"/>
              <a:t>两个弊端</a:t>
            </a:r>
            <a:endParaRPr lang="zh-CN" altLang="en-US" dirty="0"/>
          </a:p>
          <a:p>
            <a:pPr lvl="1"/>
            <a:r>
              <a:rPr lang="zh-CN" altLang="en-US" dirty="0"/>
              <a:t>搜索整个日志将耗费大量的时间</a:t>
            </a:r>
            <a:endParaRPr lang="zh-CN" altLang="en-US" dirty="0"/>
          </a:p>
          <a:p>
            <a:pPr lvl="1"/>
            <a:r>
              <a:rPr lang="en-US" altLang="zh-CN" dirty="0"/>
              <a:t>REDO</a:t>
            </a:r>
            <a:r>
              <a:rPr lang="zh-CN" altLang="en-US" dirty="0"/>
              <a:t>处理：重新执行，浪费了大量时间</a:t>
            </a: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1</a:t>
            </a:r>
            <a:endParaRPr lang="zh-CN" altLang="en-US" sz="320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事务的基本概念</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2</a:t>
            </a:r>
            <a:endParaRPr lang="zh-CN" altLang="en-US" sz="320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数据库恢复概述</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3</a:t>
            </a:r>
            <a:endParaRPr lang="zh-CN" altLang="en-US" sz="320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恢复的实现技术</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5" y="3790950"/>
            <a:ext cx="2316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什么是事务？</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什么是事务的特性</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为什么要进行数据库恢复</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处理故障的策略</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原理及恢复技术</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7" name="文本框 31"/>
          <p:cNvSpPr txBox="1">
            <a:spLocks noChangeArrowheads="1"/>
          </p:cNvSpPr>
          <p:nvPr/>
        </p:nvSpPr>
        <p:spPr bwMode="auto">
          <a:xfrm>
            <a:off x="8466138"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登记日志</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数据转储</a:t>
            </a:r>
            <a:endParaRPr lang="zh-CN" altLang="en-US" sz="1400" dirty="0">
              <a:solidFill>
                <a:schemeClr val="accent6">
                  <a:lumMod val="75000"/>
                </a:schemeClr>
              </a:solidFill>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4</a:t>
            </a:r>
            <a:endParaRPr lang="zh-CN" altLang="en-US" sz="3200" dirty="0">
              <a:solidFill>
                <a:srgbClr val="404040"/>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故障和恢复策略</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35" name="文本框 31"/>
          <p:cNvSpPr txBox="1">
            <a:spLocks noChangeArrowheads="1"/>
          </p:cNvSpPr>
          <p:nvPr/>
        </p:nvSpPr>
        <p:spPr bwMode="auto">
          <a:xfrm>
            <a:off x="2170113"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利用日志文件和数据库转储的后备副本将数据库恢复到故障前的某个一致性状态</a:t>
            </a:r>
            <a:endParaRPr lang="zh-CN" altLang="en-US" sz="1400" dirty="0"/>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5</a:t>
            </a:r>
            <a:endParaRPr lang="zh-CN" altLang="en-US" sz="3200" dirty="0">
              <a:solidFill>
                <a:srgbClr val="404040"/>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提高恢复效率的技术</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39" name="文本框 31"/>
          <p:cNvSpPr txBox="1">
            <a:spLocks noChangeArrowheads="1"/>
          </p:cNvSpPr>
          <p:nvPr/>
        </p:nvSpPr>
        <p:spPr bwMode="auto">
          <a:xfrm>
            <a:off x="5354257"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具有检查点的恢复技术</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数据库镜像</a:t>
            </a:r>
            <a:endParaRPr lang="zh-CN" altLang="en-US" sz="1400" dirty="0">
              <a:latin typeface="微软雅黑" panose="020B0503020204020204" pitchFamily="34" charset="-122"/>
              <a:ea typeface="微软雅黑" panose="020B0503020204020204" pitchFamily="34" charset="-122"/>
            </a:endParaRP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rgbClr val="404040"/>
                </a:solidFill>
              </a:rPr>
              <a:t>2</a:t>
            </a:r>
            <a:endParaRPr lang="zh-CN" altLang="en-US" sz="3200">
              <a:solidFill>
                <a:srgbClr val="404040"/>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smtClean="0">
                <a:solidFill>
                  <a:srgbClr val="404040"/>
                </a:solidFill>
                <a:latin typeface="微软雅黑" panose="020B0503020204020204" pitchFamily="34" charset="-122"/>
                <a:ea typeface="微软雅黑" panose="020B0503020204020204" pitchFamily="34" charset="-122"/>
              </a:rPr>
              <a:t>的热备份</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endParaRPr lang="zh-CN" altLang="en-US" dirty="0"/>
          </a:p>
        </p:txBody>
      </p:sp>
      <p:sp>
        <p:nvSpPr>
          <p:cNvPr id="3" name="内容占位符 2"/>
          <p:cNvSpPr>
            <a:spLocks noGrp="1"/>
          </p:cNvSpPr>
          <p:nvPr>
            <p:ph idx="1"/>
          </p:nvPr>
        </p:nvSpPr>
        <p:spPr/>
        <p:txBody>
          <a:bodyPr/>
          <a:lstStyle/>
          <a:p>
            <a:r>
              <a:rPr lang="zh-CN" altLang="en-US" dirty="0"/>
              <a:t>具有检查点（</a:t>
            </a:r>
            <a:r>
              <a:rPr lang="en-US" altLang="zh-CN" dirty="0"/>
              <a:t>checkpoint</a:t>
            </a:r>
            <a:r>
              <a:rPr lang="zh-CN" altLang="en-US" dirty="0"/>
              <a:t>）的恢复技术</a:t>
            </a:r>
            <a:endParaRPr lang="zh-CN" altLang="en-US" dirty="0"/>
          </a:p>
          <a:p>
            <a:pPr lvl="1"/>
            <a:r>
              <a:rPr lang="zh-CN" altLang="en-US" dirty="0"/>
              <a:t>在日志文件中增加</a:t>
            </a:r>
            <a:r>
              <a:rPr lang="zh-CN" altLang="en-US" dirty="0">
                <a:solidFill>
                  <a:schemeClr val="accent6">
                    <a:lumMod val="75000"/>
                  </a:schemeClr>
                </a:solidFill>
              </a:rPr>
              <a:t>检查点记录</a:t>
            </a:r>
            <a:r>
              <a:rPr lang="zh-CN" altLang="en-US" dirty="0"/>
              <a:t>（</a:t>
            </a:r>
            <a:r>
              <a:rPr lang="en-US" altLang="zh-CN" dirty="0"/>
              <a:t>checkpoint</a:t>
            </a:r>
            <a:r>
              <a:rPr lang="zh-CN" altLang="en-US" dirty="0"/>
              <a:t>）</a:t>
            </a:r>
            <a:endParaRPr lang="zh-CN" altLang="en-US" dirty="0"/>
          </a:p>
          <a:p>
            <a:pPr lvl="1"/>
            <a:r>
              <a:rPr lang="zh-CN" altLang="en-US" dirty="0"/>
              <a:t>增加</a:t>
            </a:r>
            <a:r>
              <a:rPr lang="zh-CN" altLang="en-US" dirty="0">
                <a:solidFill>
                  <a:schemeClr val="accent6">
                    <a:lumMod val="75000"/>
                  </a:schemeClr>
                </a:solidFill>
              </a:rPr>
              <a:t>重新开始</a:t>
            </a:r>
            <a:r>
              <a:rPr lang="zh-CN" altLang="en-US" dirty="0"/>
              <a:t>（启动）文件</a:t>
            </a:r>
            <a:endParaRPr lang="zh-CN" altLang="en-US" dirty="0"/>
          </a:p>
          <a:p>
            <a:pPr lvl="1"/>
            <a:r>
              <a:rPr lang="zh-CN" altLang="en-US" dirty="0"/>
              <a:t>恢复子系统增加</a:t>
            </a:r>
            <a:r>
              <a:rPr lang="zh-CN" altLang="en-US" dirty="0">
                <a:solidFill>
                  <a:schemeClr val="accent6">
                    <a:lumMod val="75000"/>
                  </a:schemeClr>
                </a:solidFill>
              </a:rPr>
              <a:t>动态维护日志</a:t>
            </a:r>
            <a:r>
              <a:rPr lang="zh-CN" altLang="en-US" dirty="0"/>
              <a:t>的功能</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(2) </a:t>
            </a:r>
            <a:r>
              <a:rPr lang="zh-CN" altLang="en-US" dirty="0"/>
              <a:t>检查点技术</a:t>
            </a:r>
            <a:endParaRPr lang="zh-CN" altLang="en-US" dirty="0"/>
          </a:p>
        </p:txBody>
      </p:sp>
      <p:sp>
        <p:nvSpPr>
          <p:cNvPr id="3" name="内容占位符 2"/>
          <p:cNvSpPr>
            <a:spLocks noGrp="1"/>
          </p:cNvSpPr>
          <p:nvPr>
            <p:ph idx="1"/>
          </p:nvPr>
        </p:nvSpPr>
        <p:spPr/>
        <p:txBody>
          <a:bodyPr/>
          <a:lstStyle/>
          <a:p>
            <a:r>
              <a:rPr lang="zh-CN" altLang="en-US" dirty="0"/>
              <a:t>检查点记录的内容</a:t>
            </a:r>
            <a:endParaRPr lang="zh-CN" altLang="en-US" dirty="0"/>
          </a:p>
          <a:p>
            <a:pPr lvl="1"/>
            <a:r>
              <a:rPr lang="zh-CN" altLang="en-US" dirty="0"/>
              <a:t>建立检查点时刻所有</a:t>
            </a:r>
            <a:r>
              <a:rPr lang="zh-CN" altLang="en-US" dirty="0">
                <a:solidFill>
                  <a:schemeClr val="accent6">
                    <a:lumMod val="75000"/>
                  </a:schemeClr>
                </a:solidFill>
              </a:rPr>
              <a:t>正在执行</a:t>
            </a:r>
            <a:r>
              <a:rPr lang="zh-CN" altLang="en-US" dirty="0"/>
              <a:t>的事务清单</a:t>
            </a:r>
            <a:endParaRPr lang="zh-CN" altLang="en-US" dirty="0"/>
          </a:p>
          <a:p>
            <a:pPr lvl="1"/>
            <a:r>
              <a:rPr lang="zh-CN" altLang="en-US" dirty="0"/>
              <a:t>这些事务</a:t>
            </a:r>
            <a:r>
              <a:rPr lang="zh-CN" altLang="en-US" dirty="0">
                <a:solidFill>
                  <a:schemeClr val="accent6">
                    <a:lumMod val="75000"/>
                  </a:schemeClr>
                </a:solidFill>
              </a:rPr>
              <a:t>最近</a:t>
            </a:r>
            <a:r>
              <a:rPr lang="zh-CN" altLang="en-US" dirty="0"/>
              <a:t>一个日志记录的地址</a:t>
            </a:r>
            <a:endParaRPr lang="zh-CN" altLang="en-US" dirty="0"/>
          </a:p>
          <a:p>
            <a:r>
              <a:rPr lang="zh-CN" altLang="en-US" dirty="0"/>
              <a:t>重新开始文件的内容</a:t>
            </a:r>
            <a:endParaRPr lang="zh-CN" altLang="en-US" dirty="0"/>
          </a:p>
          <a:p>
            <a:pPr lvl="1"/>
            <a:r>
              <a:rPr lang="zh-CN" altLang="en-US" dirty="0"/>
              <a:t>记录各个检查点记录在日志文件中的地址</a:t>
            </a:r>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(2) </a:t>
            </a:r>
            <a:r>
              <a:rPr lang="zh-CN" altLang="en-US" dirty="0"/>
              <a:t>检查点技术</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690688"/>
            <a:ext cx="824388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日志文件的动态维护步骤</a:t>
            </a:r>
            <a:endParaRPr lang="zh-CN" altLang="en-US" dirty="0"/>
          </a:p>
        </p:txBody>
      </p:sp>
      <p:sp>
        <p:nvSpPr>
          <p:cNvPr id="3" name="内容占位符 2"/>
          <p:cNvSpPr>
            <a:spLocks noGrp="1"/>
          </p:cNvSpPr>
          <p:nvPr>
            <p:ph idx="1"/>
          </p:nvPr>
        </p:nvSpPr>
        <p:spPr/>
        <p:txBody>
          <a:bodyPr/>
          <a:lstStyle/>
          <a:p>
            <a:pPr marL="514350" indent="-514350">
              <a:buFont typeface="+mj-lt"/>
              <a:buAutoNum type="alphaUcPeriod"/>
            </a:pPr>
            <a:endParaRPr lang="en-US" altLang="zh-CN" dirty="0"/>
          </a:p>
          <a:p>
            <a:pPr marL="514350" indent="-514350">
              <a:buFont typeface="+mj-lt"/>
              <a:buAutoNum type="alphaUcPeriod"/>
            </a:pPr>
            <a:r>
              <a:rPr lang="zh-CN" altLang="en-US" dirty="0"/>
              <a:t>将当前日志缓冲区中的所有日志记录写入磁盘的日志文件上。</a:t>
            </a:r>
            <a:endParaRPr lang="zh-CN" altLang="en-US" dirty="0"/>
          </a:p>
          <a:p>
            <a:pPr marL="514350" indent="-514350">
              <a:buFont typeface="+mj-lt"/>
              <a:buAutoNum type="alphaUcPeriod"/>
            </a:pPr>
            <a:r>
              <a:rPr lang="zh-CN" altLang="en-US" dirty="0"/>
              <a:t>在日志文件中写入一个检查点记录。</a:t>
            </a:r>
            <a:endParaRPr lang="zh-CN" altLang="en-US" dirty="0"/>
          </a:p>
          <a:p>
            <a:pPr marL="514350" indent="-514350">
              <a:buFont typeface="+mj-lt"/>
              <a:buAutoNum type="alphaUcPeriod"/>
            </a:pPr>
            <a:r>
              <a:rPr lang="zh-CN" altLang="en-US" dirty="0"/>
              <a:t>将当前数据缓冲区的所有数据记录写入磁盘的数据库中。</a:t>
            </a:r>
            <a:endParaRPr lang="zh-CN" altLang="en-US" dirty="0"/>
          </a:p>
          <a:p>
            <a:pPr marL="514350" indent="-514350">
              <a:buFont typeface="+mj-lt"/>
              <a:buAutoNum type="alphaUcPeriod"/>
            </a:pPr>
            <a:r>
              <a:rPr lang="zh-CN" altLang="en-US" dirty="0"/>
              <a:t>把检查点记录在日志文件中的地址写入重新开始文件。</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何时进行动态维护</a:t>
            </a:r>
            <a:endParaRPr lang="zh-CN" altLang="en-US" dirty="0"/>
          </a:p>
        </p:txBody>
      </p:sp>
      <p:sp>
        <p:nvSpPr>
          <p:cNvPr id="3" name="内容占位符 2"/>
          <p:cNvSpPr>
            <a:spLocks noGrp="1"/>
          </p:cNvSpPr>
          <p:nvPr>
            <p:ph idx="1"/>
          </p:nvPr>
        </p:nvSpPr>
        <p:spPr/>
        <p:txBody>
          <a:bodyPr/>
          <a:lstStyle/>
          <a:p>
            <a:r>
              <a:rPr lang="zh-CN" altLang="en-US" dirty="0"/>
              <a:t>定期</a:t>
            </a:r>
            <a:endParaRPr lang="zh-CN" altLang="en-US" dirty="0"/>
          </a:p>
          <a:p>
            <a:pPr lvl="1"/>
            <a:r>
              <a:rPr lang="zh-CN" altLang="en-US" dirty="0"/>
              <a:t>按照预定的一个时间间隔</a:t>
            </a:r>
            <a:endParaRPr lang="zh-CN" altLang="en-US" dirty="0"/>
          </a:p>
          <a:p>
            <a:r>
              <a:rPr lang="zh-CN" altLang="en-US" dirty="0"/>
              <a:t>不定期</a:t>
            </a:r>
            <a:endParaRPr lang="zh-CN" altLang="en-US" dirty="0"/>
          </a:p>
          <a:p>
            <a:pPr lvl="1"/>
            <a:r>
              <a:rPr lang="zh-CN" altLang="en-US" dirty="0"/>
              <a:t>按照某种规则，如日志文件已写满一半时建立一个检查点。</a:t>
            </a:r>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(3) </a:t>
            </a:r>
            <a:r>
              <a:rPr lang="zh-CN" altLang="en-US" dirty="0"/>
              <a:t>利用检查点的恢复策略</a:t>
            </a:r>
            <a:endParaRPr lang="zh-CN" altLang="en-US" dirty="0"/>
          </a:p>
        </p:txBody>
      </p:sp>
      <p:sp>
        <p:nvSpPr>
          <p:cNvPr id="3" name="内容占位符 2"/>
          <p:cNvSpPr>
            <a:spLocks noGrp="1"/>
          </p:cNvSpPr>
          <p:nvPr>
            <p:ph idx="1"/>
          </p:nvPr>
        </p:nvSpPr>
        <p:spPr/>
        <p:txBody>
          <a:bodyPr/>
          <a:lstStyle/>
          <a:p>
            <a:r>
              <a:rPr lang="zh-CN" altLang="en-US" dirty="0"/>
              <a:t>当事务</a:t>
            </a:r>
            <a:r>
              <a:rPr lang="en-US" altLang="zh-CN" dirty="0"/>
              <a:t>T</a:t>
            </a:r>
            <a:r>
              <a:rPr lang="zh-CN" altLang="en-US" dirty="0"/>
              <a:t>在一个检查点之前提交</a:t>
            </a:r>
            <a:endParaRPr lang="zh-CN" altLang="en-US" dirty="0"/>
          </a:p>
          <a:p>
            <a:pPr lvl="1"/>
            <a:r>
              <a:rPr lang="en-US" altLang="zh-CN" dirty="0"/>
              <a:t>T</a:t>
            </a:r>
            <a:r>
              <a:rPr lang="zh-CN" altLang="en-US" dirty="0"/>
              <a:t>对数据库所做的修改一定已写入数据库</a:t>
            </a:r>
            <a:endParaRPr lang="zh-CN" altLang="en-US" dirty="0"/>
          </a:p>
          <a:p>
            <a:r>
              <a:rPr lang="zh-CN" altLang="en-US" dirty="0"/>
              <a:t>在进行恢复处理时，没有必要对事务</a:t>
            </a:r>
            <a:r>
              <a:rPr lang="en-US" altLang="zh-CN" dirty="0"/>
              <a:t>T</a:t>
            </a:r>
            <a:r>
              <a:rPr lang="zh-CN" altLang="en-US" dirty="0"/>
              <a:t>执行</a:t>
            </a:r>
            <a:r>
              <a:rPr lang="en-US" altLang="zh-CN" dirty="0"/>
              <a:t>REDO</a:t>
            </a:r>
            <a:r>
              <a:rPr lang="zh-CN" altLang="en-US" dirty="0"/>
              <a:t>操作。</a:t>
            </a:r>
            <a:endParaRPr lang="zh-CN" altLang="en-US" dirty="0"/>
          </a:p>
          <a:p>
            <a:r>
              <a:rPr lang="zh-CN" altLang="en-US" dirty="0"/>
              <a:t>因此，恢复子系统将根据事务的不同状态采取不同的恢复策略。</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(3) </a:t>
            </a:r>
            <a:r>
              <a:rPr lang="zh-CN" altLang="en-US" dirty="0"/>
              <a:t>利用检查点的恢复策略</a:t>
            </a:r>
            <a:endParaRPr lang="zh-CN" altLang="en-US" dirty="0"/>
          </a:p>
        </p:txBody>
      </p:sp>
      <p:sp>
        <p:nvSpPr>
          <p:cNvPr id="4" name="Freeform 5"/>
          <p:cNvSpPr/>
          <p:nvPr/>
        </p:nvSpPr>
        <p:spPr bwMode="auto">
          <a:xfrm>
            <a:off x="4531425" y="2432050"/>
            <a:ext cx="1587" cy="3616325"/>
          </a:xfrm>
          <a:custGeom>
            <a:avLst/>
            <a:gdLst>
              <a:gd name="T0" fmla="*/ 0 w 3"/>
              <a:gd name="T1" fmla="*/ 0 h 2423"/>
              <a:gd name="T2" fmla="*/ 839523 w 3"/>
              <a:gd name="T3" fmla="*/ 2147483647 h 2423"/>
              <a:gd name="T4" fmla="*/ 0 60000 65536"/>
              <a:gd name="T5" fmla="*/ 0 60000 65536"/>
            </a:gdLst>
            <a:ahLst/>
            <a:cxnLst>
              <a:cxn ang="T4">
                <a:pos x="T0" y="T1"/>
              </a:cxn>
              <a:cxn ang="T5">
                <a:pos x="T2" y="T3"/>
              </a:cxn>
            </a:cxnLst>
            <a:rect l="0" t="0" r="r" b="b"/>
            <a:pathLst>
              <a:path w="3" h="2423">
                <a:moveTo>
                  <a:pt x="0" y="0"/>
                </a:moveTo>
                <a:lnTo>
                  <a:pt x="3" y="2423"/>
                </a:lnTo>
              </a:path>
            </a:pathLst>
          </a:custGeom>
          <a:noFill/>
          <a:ln w="63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Freeform 6"/>
          <p:cNvSpPr/>
          <p:nvPr/>
        </p:nvSpPr>
        <p:spPr bwMode="auto">
          <a:xfrm>
            <a:off x="7747699" y="2452687"/>
            <a:ext cx="0" cy="3619500"/>
          </a:xfrm>
          <a:custGeom>
            <a:avLst/>
            <a:gdLst>
              <a:gd name="T0" fmla="*/ 0 w 1"/>
              <a:gd name="T1" fmla="*/ 0 h 2423"/>
              <a:gd name="T2" fmla="*/ 1 w 1"/>
              <a:gd name="T3" fmla="*/ 2147483647 h 2423"/>
              <a:gd name="T4" fmla="*/ 0 60000 65536"/>
              <a:gd name="T5" fmla="*/ 0 60000 65536"/>
            </a:gdLst>
            <a:ahLst/>
            <a:cxnLst>
              <a:cxn ang="T4">
                <a:pos x="T0" y="T1"/>
              </a:cxn>
              <a:cxn ang="T5">
                <a:pos x="T2" y="T3"/>
              </a:cxn>
            </a:cxnLst>
            <a:rect l="0" t="0" r="r" b="b"/>
            <a:pathLst>
              <a:path w="1" h="2423">
                <a:moveTo>
                  <a:pt x="0" y="0"/>
                </a:moveTo>
                <a:lnTo>
                  <a:pt x="1" y="2423"/>
                </a:lnTo>
              </a:path>
            </a:pathLst>
          </a:custGeom>
          <a:noFill/>
          <a:ln w="63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Freeform 7"/>
          <p:cNvSpPr/>
          <p:nvPr/>
        </p:nvSpPr>
        <p:spPr bwMode="auto">
          <a:xfrm>
            <a:off x="2969324" y="3971924"/>
            <a:ext cx="2000250" cy="1588"/>
          </a:xfrm>
          <a:custGeom>
            <a:avLst/>
            <a:gdLst>
              <a:gd name="T0" fmla="*/ 0 w 1176"/>
              <a:gd name="T1" fmla="*/ 0 h 1"/>
              <a:gd name="T2" fmla="*/ 2147483647 w 1176"/>
              <a:gd name="T3" fmla="*/ 0 h 1"/>
              <a:gd name="T4" fmla="*/ 0 60000 65536"/>
              <a:gd name="T5" fmla="*/ 0 60000 65536"/>
            </a:gdLst>
            <a:ahLst/>
            <a:cxnLst>
              <a:cxn ang="T4">
                <a:pos x="T0" y="T1"/>
              </a:cxn>
              <a:cxn ang="T5">
                <a:pos x="T2" y="T3"/>
              </a:cxn>
            </a:cxnLst>
            <a:rect l="0" t="0" r="r" b="b"/>
            <a:pathLst>
              <a:path w="1176" h="1">
                <a:moveTo>
                  <a:pt x="0" y="0"/>
                </a:moveTo>
                <a:lnTo>
                  <a:pt x="1176"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Freeform 8"/>
          <p:cNvSpPr/>
          <p:nvPr/>
        </p:nvSpPr>
        <p:spPr bwMode="auto">
          <a:xfrm>
            <a:off x="2975675" y="3789363"/>
            <a:ext cx="1587" cy="155575"/>
          </a:xfrm>
          <a:custGeom>
            <a:avLst/>
            <a:gdLst>
              <a:gd name="T0" fmla="*/ 629642 w 4"/>
              <a:gd name="T1" fmla="*/ 0 h 105"/>
              <a:gd name="T2" fmla="*/ 0 w 4"/>
              <a:gd name="T3" fmla="*/ 230510292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Freeform 9"/>
          <p:cNvSpPr/>
          <p:nvPr/>
        </p:nvSpPr>
        <p:spPr bwMode="auto">
          <a:xfrm>
            <a:off x="4948936" y="3741738"/>
            <a:ext cx="1588" cy="230187"/>
          </a:xfrm>
          <a:custGeom>
            <a:avLst/>
            <a:gdLst>
              <a:gd name="T0" fmla="*/ 0 w 1"/>
              <a:gd name="T1" fmla="*/ 0 h 120"/>
              <a:gd name="T2" fmla="*/ 0 w 1"/>
              <a:gd name="T3" fmla="*/ 441550458 h 120"/>
              <a:gd name="T4" fmla="*/ 0 60000 65536"/>
              <a:gd name="T5" fmla="*/ 0 60000 65536"/>
            </a:gdLst>
            <a:ahLst/>
            <a:cxnLst>
              <a:cxn ang="T4">
                <a:pos x="T0" y="T1"/>
              </a:cxn>
              <a:cxn ang="T5">
                <a:pos x="T2" y="T3"/>
              </a:cxn>
            </a:cxnLst>
            <a:rect l="0" t="0" r="r" b="b"/>
            <a:pathLst>
              <a:path w="1" h="120">
                <a:moveTo>
                  <a:pt x="0" y="0"/>
                </a:moveTo>
                <a:lnTo>
                  <a:pt x="0" y="12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10"/>
          <p:cNvSpPr>
            <a:spLocks noChangeShapeType="1"/>
          </p:cNvSpPr>
          <p:nvPr/>
        </p:nvSpPr>
        <p:spPr bwMode="auto">
          <a:xfrm>
            <a:off x="3580512" y="4557712"/>
            <a:ext cx="416242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11"/>
          <p:cNvSpPr>
            <a:spLocks noChangeShapeType="1"/>
          </p:cNvSpPr>
          <p:nvPr/>
        </p:nvSpPr>
        <p:spPr bwMode="auto">
          <a:xfrm>
            <a:off x="7742937" y="4557712"/>
            <a:ext cx="919163" cy="0"/>
          </a:xfrm>
          <a:prstGeom prst="line">
            <a:avLst/>
          </a:prstGeom>
          <a:noFill/>
          <a:ln w="952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Freeform 12"/>
          <p:cNvSpPr/>
          <p:nvPr/>
        </p:nvSpPr>
        <p:spPr bwMode="auto">
          <a:xfrm>
            <a:off x="8662100" y="4391024"/>
            <a:ext cx="1587" cy="165100"/>
          </a:xfrm>
          <a:custGeom>
            <a:avLst/>
            <a:gdLst>
              <a:gd name="T0" fmla="*/ 0 w 1"/>
              <a:gd name="T1" fmla="*/ 0 h 111"/>
              <a:gd name="T2" fmla="*/ 0 w 1"/>
              <a:gd name="T3" fmla="*/ 245567658 h 111"/>
              <a:gd name="T4" fmla="*/ 0 60000 65536"/>
              <a:gd name="T5" fmla="*/ 0 60000 65536"/>
            </a:gdLst>
            <a:ahLst/>
            <a:cxnLst>
              <a:cxn ang="T4">
                <a:pos x="T0" y="T1"/>
              </a:cxn>
              <a:cxn ang="T5">
                <a:pos x="T2" y="T3"/>
              </a:cxn>
            </a:cxnLst>
            <a:rect l="0" t="0" r="r" b="b"/>
            <a:pathLst>
              <a:path w="1" h="111">
                <a:moveTo>
                  <a:pt x="0" y="0"/>
                </a:moveTo>
                <a:lnTo>
                  <a:pt x="0" y="111"/>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Line 13"/>
          <p:cNvSpPr>
            <a:spLocks noChangeShapeType="1"/>
          </p:cNvSpPr>
          <p:nvPr/>
        </p:nvSpPr>
        <p:spPr bwMode="auto">
          <a:xfrm>
            <a:off x="3583686" y="4383088"/>
            <a:ext cx="0" cy="18097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Freeform 14"/>
          <p:cNvSpPr/>
          <p:nvPr/>
        </p:nvSpPr>
        <p:spPr bwMode="auto">
          <a:xfrm>
            <a:off x="4715575" y="5200649"/>
            <a:ext cx="1760537" cy="7938"/>
          </a:xfrm>
          <a:custGeom>
            <a:avLst/>
            <a:gdLst>
              <a:gd name="T0" fmla="*/ 0 w 1465"/>
              <a:gd name="T1" fmla="*/ 12602369 h 5"/>
              <a:gd name="T2" fmla="*/ 2115693193 w 1465"/>
              <a:gd name="T3" fmla="*/ 0 h 5"/>
              <a:gd name="T4" fmla="*/ 0 60000 65536"/>
              <a:gd name="T5" fmla="*/ 0 60000 65536"/>
            </a:gdLst>
            <a:ahLst/>
            <a:cxnLst>
              <a:cxn ang="T4">
                <a:pos x="T0" y="T1"/>
              </a:cxn>
              <a:cxn ang="T5">
                <a:pos x="T2" y="T3"/>
              </a:cxn>
            </a:cxnLst>
            <a:rect l="0" t="0" r="r" b="b"/>
            <a:pathLst>
              <a:path w="1465" h="5">
                <a:moveTo>
                  <a:pt x="0" y="5"/>
                </a:moveTo>
                <a:lnTo>
                  <a:pt x="1465"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Freeform 15"/>
          <p:cNvSpPr/>
          <p:nvPr/>
        </p:nvSpPr>
        <p:spPr bwMode="auto">
          <a:xfrm>
            <a:off x="4702875" y="5037137"/>
            <a:ext cx="3175" cy="171450"/>
          </a:xfrm>
          <a:custGeom>
            <a:avLst/>
            <a:gdLst>
              <a:gd name="T0" fmla="*/ 2520156 w 4"/>
              <a:gd name="T1" fmla="*/ 0 h 115"/>
              <a:gd name="T2" fmla="*/ 0 w 4"/>
              <a:gd name="T3" fmla="*/ 255609587 h 115"/>
              <a:gd name="T4" fmla="*/ 0 60000 65536"/>
              <a:gd name="T5" fmla="*/ 0 60000 65536"/>
            </a:gdLst>
            <a:ahLst/>
            <a:cxnLst>
              <a:cxn ang="T4">
                <a:pos x="T0" y="T1"/>
              </a:cxn>
              <a:cxn ang="T5">
                <a:pos x="T2" y="T3"/>
              </a:cxn>
            </a:cxnLst>
            <a:rect l="0" t="0" r="r" b="b"/>
            <a:pathLst>
              <a:path w="4" h="115">
                <a:moveTo>
                  <a:pt x="4" y="0"/>
                </a:moveTo>
                <a:lnTo>
                  <a:pt x="0" y="11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Freeform 16"/>
          <p:cNvSpPr/>
          <p:nvPr/>
        </p:nvSpPr>
        <p:spPr bwMode="auto">
          <a:xfrm>
            <a:off x="6482461" y="5065713"/>
            <a:ext cx="1588" cy="142875"/>
          </a:xfrm>
          <a:custGeom>
            <a:avLst/>
            <a:gdLst>
              <a:gd name="T0" fmla="*/ 0 w 1"/>
              <a:gd name="T1" fmla="*/ 0 h 95"/>
              <a:gd name="T2" fmla="*/ 2521744 w 1"/>
              <a:gd name="T3" fmla="*/ 214876480 h 95"/>
              <a:gd name="T4" fmla="*/ 0 60000 65536"/>
              <a:gd name="T5" fmla="*/ 0 60000 65536"/>
            </a:gdLst>
            <a:ahLst/>
            <a:cxnLst>
              <a:cxn ang="T4">
                <a:pos x="T0" y="T1"/>
              </a:cxn>
              <a:cxn ang="T5">
                <a:pos x="T2" y="T3"/>
              </a:cxn>
            </a:cxnLst>
            <a:rect l="0" t="0" r="r" b="b"/>
            <a:pathLst>
              <a:path w="1" h="95">
                <a:moveTo>
                  <a:pt x="0" y="0"/>
                </a:moveTo>
                <a:lnTo>
                  <a:pt x="1" y="9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7"/>
          <p:cNvSpPr>
            <a:spLocks noChangeShapeType="1"/>
          </p:cNvSpPr>
          <p:nvPr/>
        </p:nvSpPr>
        <p:spPr bwMode="auto">
          <a:xfrm>
            <a:off x="5458524" y="5888037"/>
            <a:ext cx="236855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8"/>
          <p:cNvSpPr>
            <a:spLocks noChangeShapeType="1"/>
          </p:cNvSpPr>
          <p:nvPr/>
        </p:nvSpPr>
        <p:spPr bwMode="auto">
          <a:xfrm>
            <a:off x="5458524" y="5708649"/>
            <a:ext cx="0" cy="17938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Freeform 19"/>
          <p:cNvSpPr/>
          <p:nvPr/>
        </p:nvSpPr>
        <p:spPr bwMode="auto">
          <a:xfrm>
            <a:off x="8312849" y="5737225"/>
            <a:ext cx="0" cy="144463"/>
          </a:xfrm>
          <a:custGeom>
            <a:avLst/>
            <a:gdLst>
              <a:gd name="T0" fmla="*/ 0 w 1"/>
              <a:gd name="T1" fmla="*/ 0 h 97"/>
              <a:gd name="T2" fmla="*/ 0 w 1"/>
              <a:gd name="T3" fmla="*/ 215150086 h 97"/>
              <a:gd name="T4" fmla="*/ 0 60000 65536"/>
              <a:gd name="T5" fmla="*/ 0 60000 65536"/>
            </a:gdLst>
            <a:ahLst/>
            <a:cxnLst>
              <a:cxn ang="T4">
                <a:pos x="T0" y="T1"/>
              </a:cxn>
              <a:cxn ang="T5">
                <a:pos x="T2" y="T3"/>
              </a:cxn>
            </a:cxnLst>
            <a:rect l="0" t="0" r="r" b="b"/>
            <a:pathLst>
              <a:path w="1" h="97">
                <a:moveTo>
                  <a:pt x="0" y="0"/>
                </a:moveTo>
                <a:lnTo>
                  <a:pt x="0" y="9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20"/>
          <p:cNvSpPr>
            <a:spLocks noChangeShapeType="1"/>
          </p:cNvSpPr>
          <p:nvPr/>
        </p:nvSpPr>
        <p:spPr bwMode="auto">
          <a:xfrm>
            <a:off x="7861999" y="5881687"/>
            <a:ext cx="450850" cy="0"/>
          </a:xfrm>
          <a:prstGeom prst="line">
            <a:avLst/>
          </a:prstGeom>
          <a:noFill/>
          <a:ln w="952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Text Box 21"/>
          <p:cNvSpPr txBox="1">
            <a:spLocks noChangeArrowheads="1"/>
          </p:cNvSpPr>
          <p:nvPr/>
        </p:nvSpPr>
        <p:spPr bwMode="auto">
          <a:xfrm>
            <a:off x="3940875" y="1825625"/>
            <a:ext cx="1423987"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800"/>
              <a:t>T</a:t>
            </a:r>
            <a:r>
              <a:rPr kumimoji="0" lang="en-US" altLang="zh-CN" sz="1800" baseline="-25000"/>
              <a:t>c </a:t>
            </a:r>
            <a:r>
              <a:rPr kumimoji="0" lang="en-US" altLang="zh-CN" sz="1800"/>
              <a:t>(</a:t>
            </a:r>
            <a:r>
              <a:rPr kumimoji="0" lang="zh-CN" altLang="en-US" sz="1800"/>
              <a:t>检查点</a:t>
            </a:r>
            <a:r>
              <a:rPr kumimoji="0" lang="zh-CN" altLang="zh-CN" sz="1800"/>
              <a:t>)</a:t>
            </a:r>
            <a:endParaRPr kumimoji="0" lang="zh-CN" altLang="zh-CN" sz="1800"/>
          </a:p>
        </p:txBody>
      </p:sp>
      <p:sp>
        <p:nvSpPr>
          <p:cNvPr id="21" name="Text Box 22"/>
          <p:cNvSpPr txBox="1">
            <a:spLocks noChangeArrowheads="1"/>
          </p:cNvSpPr>
          <p:nvPr/>
        </p:nvSpPr>
        <p:spPr bwMode="auto">
          <a:xfrm>
            <a:off x="7095236" y="1849438"/>
            <a:ext cx="142240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T</a:t>
            </a:r>
            <a:r>
              <a:rPr kumimoji="0" lang="en-US" altLang="zh-CN" sz="1600" baseline="-25000"/>
              <a:t>f</a:t>
            </a:r>
            <a:r>
              <a:rPr kumimoji="0" lang="en-US" altLang="zh-CN" sz="1600"/>
              <a:t>(</a:t>
            </a:r>
            <a:r>
              <a:rPr kumimoji="0" lang="zh-CN" altLang="en-US" sz="1600"/>
              <a:t>系统故障</a:t>
            </a:r>
            <a:r>
              <a:rPr kumimoji="0" lang="zh-CN" altLang="zh-CN" sz="1600"/>
              <a:t>)</a:t>
            </a:r>
            <a:endParaRPr kumimoji="0" lang="zh-CN" altLang="zh-CN" sz="1600"/>
          </a:p>
        </p:txBody>
      </p:sp>
      <p:sp>
        <p:nvSpPr>
          <p:cNvPr id="22" name="Text Box 23"/>
          <p:cNvSpPr txBox="1">
            <a:spLocks noChangeArrowheads="1"/>
          </p:cNvSpPr>
          <p:nvPr/>
        </p:nvSpPr>
        <p:spPr bwMode="auto">
          <a:xfrm>
            <a:off x="4875911" y="3379788"/>
            <a:ext cx="113665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r>
              <a:rPr kumimoji="0" lang="zh-CN" altLang="en-US" sz="1200">
                <a:solidFill>
                  <a:srgbClr val="0000FF"/>
                </a:solidFill>
              </a:rPr>
              <a:t> </a:t>
            </a:r>
            <a:r>
              <a:rPr kumimoji="0" lang="en-US" altLang="zh-CN" sz="1800">
                <a:solidFill>
                  <a:srgbClr val="0000FF"/>
                </a:solidFill>
              </a:rPr>
              <a:t>REDO</a:t>
            </a:r>
            <a:endParaRPr kumimoji="0" lang="en-US" altLang="zh-CN" sz="1600">
              <a:solidFill>
                <a:srgbClr val="0000FF"/>
              </a:solidFill>
            </a:endParaRPr>
          </a:p>
        </p:txBody>
      </p:sp>
      <p:sp>
        <p:nvSpPr>
          <p:cNvPr id="23" name="Text Box 24"/>
          <p:cNvSpPr txBox="1">
            <a:spLocks noChangeArrowheads="1"/>
          </p:cNvSpPr>
          <p:nvPr/>
        </p:nvSpPr>
        <p:spPr bwMode="auto">
          <a:xfrm>
            <a:off x="8606536" y="4021137"/>
            <a:ext cx="1016000"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800">
                <a:solidFill>
                  <a:srgbClr val="0000FF"/>
                </a:solidFill>
              </a:rPr>
              <a:t>UNDO</a:t>
            </a:r>
            <a:endParaRPr kumimoji="0" lang="en-US" altLang="zh-CN" sz="2400">
              <a:solidFill>
                <a:srgbClr val="0000FF"/>
              </a:solidFill>
            </a:endParaRPr>
          </a:p>
        </p:txBody>
      </p:sp>
      <p:sp>
        <p:nvSpPr>
          <p:cNvPr id="24" name="Text Box 25"/>
          <p:cNvSpPr txBox="1">
            <a:spLocks noChangeArrowheads="1"/>
          </p:cNvSpPr>
          <p:nvPr/>
        </p:nvSpPr>
        <p:spPr bwMode="auto">
          <a:xfrm>
            <a:off x="8235061" y="5334000"/>
            <a:ext cx="9350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800">
                <a:solidFill>
                  <a:srgbClr val="0000FF"/>
                </a:solidFill>
              </a:rPr>
              <a:t>UNDO</a:t>
            </a:r>
            <a:endParaRPr kumimoji="0" lang="en-US" altLang="zh-CN" sz="1600">
              <a:solidFill>
                <a:srgbClr val="0000FF"/>
              </a:solidFill>
            </a:endParaRPr>
          </a:p>
        </p:txBody>
      </p:sp>
      <p:sp>
        <p:nvSpPr>
          <p:cNvPr id="25" name="Text Box 26"/>
          <p:cNvSpPr txBox="1">
            <a:spLocks noChangeArrowheads="1"/>
          </p:cNvSpPr>
          <p:nvPr/>
        </p:nvSpPr>
        <p:spPr bwMode="auto">
          <a:xfrm>
            <a:off x="6355461" y="4692649"/>
            <a:ext cx="113665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r>
              <a:rPr kumimoji="0" lang="zh-CN" altLang="en-US" sz="1200"/>
              <a:t> </a:t>
            </a:r>
            <a:r>
              <a:rPr kumimoji="0" lang="en-US" altLang="zh-CN" sz="1800">
                <a:solidFill>
                  <a:srgbClr val="0000FF"/>
                </a:solidFill>
              </a:rPr>
              <a:t>REDO</a:t>
            </a:r>
            <a:endParaRPr kumimoji="0" lang="en-US" altLang="zh-CN" sz="1600">
              <a:solidFill>
                <a:srgbClr val="0000FF"/>
              </a:solidFill>
            </a:endParaRPr>
          </a:p>
        </p:txBody>
      </p:sp>
      <p:sp>
        <p:nvSpPr>
          <p:cNvPr id="26" name="Text Box 27"/>
          <p:cNvSpPr txBox="1">
            <a:spLocks noChangeArrowheads="1"/>
          </p:cNvSpPr>
          <p:nvPr/>
        </p:nvSpPr>
        <p:spPr bwMode="auto">
          <a:xfrm>
            <a:off x="3009012" y="3487738"/>
            <a:ext cx="735013"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r>
              <a:rPr kumimoji="0" lang="en-US" altLang="zh-CN" sz="2000"/>
              <a:t>T</a:t>
            </a:r>
            <a:r>
              <a:rPr kumimoji="0" lang="en-US" altLang="zh-CN" sz="2000" baseline="-25000"/>
              <a:t>2</a:t>
            </a:r>
            <a:endParaRPr kumimoji="0" lang="en-US" altLang="zh-CN" sz="1600"/>
          </a:p>
        </p:txBody>
      </p:sp>
      <p:sp>
        <p:nvSpPr>
          <p:cNvPr id="27" name="Text Box 28"/>
          <p:cNvSpPr txBox="1">
            <a:spLocks noChangeArrowheads="1"/>
          </p:cNvSpPr>
          <p:nvPr/>
        </p:nvSpPr>
        <p:spPr bwMode="auto">
          <a:xfrm>
            <a:off x="3663062" y="4133849"/>
            <a:ext cx="113347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r>
              <a:rPr kumimoji="0" lang="en-US" altLang="zh-CN" sz="2000"/>
              <a:t>T</a:t>
            </a:r>
            <a:r>
              <a:rPr kumimoji="0" lang="en-US" altLang="zh-CN" sz="2000" baseline="-25000"/>
              <a:t>3</a:t>
            </a:r>
            <a:endParaRPr kumimoji="0" lang="en-US" altLang="zh-CN" sz="1600"/>
          </a:p>
        </p:txBody>
      </p:sp>
      <p:sp>
        <p:nvSpPr>
          <p:cNvPr id="28" name="Text Box 29"/>
          <p:cNvSpPr txBox="1">
            <a:spLocks noChangeArrowheads="1"/>
          </p:cNvSpPr>
          <p:nvPr/>
        </p:nvSpPr>
        <p:spPr bwMode="auto">
          <a:xfrm>
            <a:off x="4723512" y="4687887"/>
            <a:ext cx="11350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r>
              <a:rPr kumimoji="0" lang="en-US" altLang="zh-CN" sz="1800"/>
              <a:t>T</a:t>
            </a:r>
            <a:r>
              <a:rPr kumimoji="0" lang="en-US" altLang="zh-CN" sz="1800" baseline="-25000"/>
              <a:t>4</a:t>
            </a:r>
            <a:endParaRPr kumimoji="0" lang="en-US" altLang="zh-CN" sz="1400"/>
          </a:p>
          <a:p>
            <a:pPr algn="l">
              <a:spcBef>
                <a:spcPct val="0"/>
              </a:spcBef>
              <a:buClrTx/>
              <a:buSzTx/>
              <a:buFontTx/>
              <a:buNone/>
            </a:pPr>
            <a:endParaRPr kumimoji="0" lang="zh-CN" altLang="en-US" sz="1400"/>
          </a:p>
        </p:txBody>
      </p:sp>
      <p:sp>
        <p:nvSpPr>
          <p:cNvPr id="29" name="Text Box 30"/>
          <p:cNvSpPr txBox="1">
            <a:spLocks noChangeArrowheads="1"/>
          </p:cNvSpPr>
          <p:nvPr/>
        </p:nvSpPr>
        <p:spPr bwMode="auto">
          <a:xfrm>
            <a:off x="5512499" y="5362575"/>
            <a:ext cx="1135062"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r>
              <a:rPr kumimoji="0" lang="en-US" altLang="zh-CN" sz="1800"/>
              <a:t>T</a:t>
            </a:r>
            <a:r>
              <a:rPr kumimoji="0" lang="en-US" altLang="zh-CN" sz="1800" baseline="-25000"/>
              <a:t>5</a:t>
            </a:r>
            <a:endParaRPr kumimoji="0" lang="en-US" altLang="zh-CN" sz="1400"/>
          </a:p>
        </p:txBody>
      </p:sp>
      <p:sp>
        <p:nvSpPr>
          <p:cNvPr id="30" name="Text Box 31"/>
          <p:cNvSpPr txBox="1">
            <a:spLocks noChangeArrowheads="1"/>
          </p:cNvSpPr>
          <p:nvPr/>
        </p:nvSpPr>
        <p:spPr bwMode="auto">
          <a:xfrm>
            <a:off x="3407475" y="2841624"/>
            <a:ext cx="142398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zh-CN" altLang="en-US" sz="1800">
                <a:solidFill>
                  <a:srgbClr val="0000FF"/>
                </a:solidFill>
              </a:rPr>
              <a:t>不要</a:t>
            </a:r>
            <a:r>
              <a:rPr kumimoji="0" lang="en-US" altLang="zh-CN" sz="1800">
                <a:solidFill>
                  <a:srgbClr val="0000FF"/>
                </a:solidFill>
              </a:rPr>
              <a:t>REDO</a:t>
            </a:r>
            <a:endParaRPr kumimoji="0" lang="en-US" altLang="zh-CN" sz="1600">
              <a:solidFill>
                <a:srgbClr val="0000FF"/>
              </a:solidFill>
            </a:endParaRPr>
          </a:p>
        </p:txBody>
      </p:sp>
      <p:sp>
        <p:nvSpPr>
          <p:cNvPr id="31" name="Text Box 32"/>
          <p:cNvSpPr txBox="1">
            <a:spLocks noChangeArrowheads="1"/>
          </p:cNvSpPr>
          <p:nvPr/>
        </p:nvSpPr>
        <p:spPr bwMode="auto">
          <a:xfrm>
            <a:off x="2845500" y="2841625"/>
            <a:ext cx="757237"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2000"/>
              <a:t>T</a:t>
            </a:r>
            <a:r>
              <a:rPr kumimoji="0" lang="en-US" altLang="zh-CN" sz="2000" baseline="-25000"/>
              <a:t>1</a:t>
            </a:r>
            <a:endParaRPr kumimoji="0" lang="en-US" altLang="zh-CN" sz="1600"/>
          </a:p>
        </p:txBody>
      </p:sp>
      <p:sp>
        <p:nvSpPr>
          <p:cNvPr id="32" name="Freeform 33"/>
          <p:cNvSpPr/>
          <p:nvPr/>
        </p:nvSpPr>
        <p:spPr bwMode="auto">
          <a:xfrm>
            <a:off x="2764537" y="3371849"/>
            <a:ext cx="735013" cy="1588"/>
          </a:xfrm>
          <a:custGeom>
            <a:avLst/>
            <a:gdLst>
              <a:gd name="T0" fmla="*/ 0 w 432"/>
              <a:gd name="T1" fmla="*/ 0 h 1"/>
              <a:gd name="T2" fmla="*/ 1250565070 w 432"/>
              <a:gd name="T3" fmla="*/ 0 h 1"/>
              <a:gd name="T4" fmla="*/ 0 60000 65536"/>
              <a:gd name="T5" fmla="*/ 0 60000 65536"/>
            </a:gdLst>
            <a:ahLst/>
            <a:cxnLst>
              <a:cxn ang="T4">
                <a:pos x="T0" y="T1"/>
              </a:cxn>
              <a:cxn ang="T5">
                <a:pos x="T2" y="T3"/>
              </a:cxn>
            </a:cxnLst>
            <a:rect l="0" t="0" r="r" b="b"/>
            <a:pathLst>
              <a:path w="432" h="1">
                <a:moveTo>
                  <a:pt x="0" y="0"/>
                </a:moveTo>
                <a:lnTo>
                  <a:pt x="432" y="0"/>
                </a:lnTo>
              </a:path>
            </a:pathLst>
          </a:custGeom>
          <a:noFill/>
          <a:ln w="952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Freeform 34"/>
          <p:cNvSpPr/>
          <p:nvPr/>
        </p:nvSpPr>
        <p:spPr bwMode="auto">
          <a:xfrm>
            <a:off x="2764536" y="3201988"/>
            <a:ext cx="1588" cy="160337"/>
          </a:xfrm>
          <a:custGeom>
            <a:avLst/>
            <a:gdLst>
              <a:gd name="T0" fmla="*/ 0 w 3"/>
              <a:gd name="T1" fmla="*/ 0 h 107"/>
              <a:gd name="T2" fmla="*/ 840581 w 3"/>
              <a:gd name="T3" fmla="*/ 240261248 h 107"/>
              <a:gd name="T4" fmla="*/ 0 60000 65536"/>
              <a:gd name="T5" fmla="*/ 0 60000 65536"/>
            </a:gdLst>
            <a:ahLst/>
            <a:cxnLst>
              <a:cxn ang="T4">
                <a:pos x="T0" y="T1"/>
              </a:cxn>
              <a:cxn ang="T5">
                <a:pos x="T2" y="T3"/>
              </a:cxn>
            </a:cxnLst>
            <a:rect l="0" t="0" r="r" b="b"/>
            <a:pathLst>
              <a:path w="3" h="107">
                <a:moveTo>
                  <a:pt x="0" y="0"/>
                </a:moveTo>
                <a:lnTo>
                  <a:pt x="3" y="10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Freeform 35"/>
          <p:cNvSpPr/>
          <p:nvPr/>
        </p:nvSpPr>
        <p:spPr bwMode="auto">
          <a:xfrm>
            <a:off x="3499550" y="3206750"/>
            <a:ext cx="1587" cy="155575"/>
          </a:xfrm>
          <a:custGeom>
            <a:avLst/>
            <a:gdLst>
              <a:gd name="T0" fmla="*/ 629642 w 4"/>
              <a:gd name="T1" fmla="*/ 0 h 105"/>
              <a:gd name="T2" fmla="*/ 0 w 4"/>
              <a:gd name="T3" fmla="*/ 230510292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利用检查点的恢复步骤</a:t>
            </a:r>
            <a:endParaRPr lang="zh-CN" altLang="en-US" dirty="0"/>
          </a:p>
        </p:txBody>
      </p:sp>
      <p:sp>
        <p:nvSpPr>
          <p:cNvPr id="3" name="内容占位符 2"/>
          <p:cNvSpPr>
            <a:spLocks noGrp="1"/>
          </p:cNvSpPr>
          <p:nvPr>
            <p:ph idx="1"/>
          </p:nvPr>
        </p:nvSpPr>
        <p:spPr/>
        <p:txBody>
          <a:bodyPr/>
          <a:lstStyle/>
          <a:p>
            <a:r>
              <a:rPr lang="zh-CN" altLang="en-US" dirty="0"/>
              <a:t>从重新开始文件中找到最后一个检查点，得到该检查点在日志文件中的地址</a:t>
            </a:r>
            <a:endParaRPr lang="zh-CN" altLang="en-US" dirty="0"/>
          </a:p>
          <a:p>
            <a:r>
              <a:rPr lang="zh-CN" altLang="en-US" dirty="0"/>
              <a:t>由该地址在日志文件中找到最后一个检查点记录</a:t>
            </a:r>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利用检查点的恢复步骤</a:t>
            </a:r>
            <a:endParaRPr lang="zh-CN" altLang="en-US" dirty="0"/>
          </a:p>
        </p:txBody>
      </p:sp>
      <p:sp>
        <p:nvSpPr>
          <p:cNvPr id="3" name="内容占位符 2"/>
          <p:cNvSpPr>
            <a:spLocks noGrp="1"/>
          </p:cNvSpPr>
          <p:nvPr>
            <p:ph idx="1"/>
          </p:nvPr>
        </p:nvSpPr>
        <p:spPr/>
        <p:txBody>
          <a:bodyPr/>
          <a:lstStyle/>
          <a:p>
            <a:r>
              <a:rPr lang="zh-CN" altLang="en-US" dirty="0"/>
              <a:t>③由该检查点记录得到检查点建立时刻所有正在执行的事务清单</a:t>
            </a:r>
            <a:r>
              <a:rPr lang="en-US" altLang="zh-CN" dirty="0"/>
              <a:t>ACTIVE-LIST</a:t>
            </a:r>
            <a:endParaRPr lang="en-US" altLang="zh-CN" dirty="0"/>
          </a:p>
          <a:p>
            <a:pPr lvl="1"/>
            <a:r>
              <a:rPr lang="zh-CN" altLang="en-US" dirty="0"/>
              <a:t>建立两个事务队列</a:t>
            </a:r>
            <a:endParaRPr lang="zh-CN" altLang="en-US" dirty="0"/>
          </a:p>
          <a:p>
            <a:pPr lvl="2"/>
            <a:r>
              <a:rPr lang="en-US" altLang="zh-CN" dirty="0"/>
              <a:t>UNDO-LIST </a:t>
            </a:r>
            <a:endParaRPr lang="en-US" altLang="zh-CN" dirty="0"/>
          </a:p>
          <a:p>
            <a:pPr lvl="2"/>
            <a:r>
              <a:rPr lang="en-US" altLang="zh-CN" dirty="0"/>
              <a:t>REDO-LIST </a:t>
            </a:r>
            <a:endParaRPr lang="en-US" altLang="zh-CN" dirty="0"/>
          </a:p>
          <a:p>
            <a:pPr lvl="1"/>
            <a:r>
              <a:rPr lang="zh-CN" altLang="en-US" dirty="0"/>
              <a:t>把</a:t>
            </a:r>
            <a:r>
              <a:rPr lang="en-US" altLang="zh-CN" dirty="0"/>
              <a:t>ACTIVE-LIST</a:t>
            </a:r>
            <a:r>
              <a:rPr lang="zh-CN" altLang="en-US" dirty="0"/>
              <a:t>暂时放入</a:t>
            </a:r>
            <a:r>
              <a:rPr lang="en-US" altLang="zh-CN" dirty="0"/>
              <a:t>UNDO-LIST</a:t>
            </a:r>
            <a:r>
              <a:rPr lang="zh-CN" altLang="en-US" dirty="0"/>
              <a:t>队列，</a:t>
            </a:r>
            <a:r>
              <a:rPr lang="en-US" altLang="zh-CN" dirty="0"/>
              <a:t>REDO</a:t>
            </a:r>
            <a:r>
              <a:rPr lang="zh-CN" altLang="en-US" dirty="0"/>
              <a:t>队列暂为空。</a:t>
            </a:r>
            <a:endParaRPr lang="zh-CN" altLang="en-US" dirty="0"/>
          </a:p>
          <a:p>
            <a:r>
              <a:rPr lang="zh-CN" altLang="en-US" dirty="0"/>
              <a:t>④从检查点开始正向扫描日志文件，直到日志文件结束</a:t>
            </a:r>
            <a:endParaRPr lang="zh-CN" altLang="en-US" dirty="0"/>
          </a:p>
          <a:p>
            <a:pPr lvl="1"/>
            <a:r>
              <a:rPr lang="zh-CN" altLang="en-US" dirty="0"/>
              <a:t>如有新开始的事务</a:t>
            </a:r>
            <a:r>
              <a:rPr lang="en-US" altLang="zh-CN" dirty="0" err="1"/>
              <a:t>Ti</a:t>
            </a:r>
            <a:r>
              <a:rPr lang="zh-CN" altLang="en-US" dirty="0"/>
              <a:t>，把</a:t>
            </a:r>
            <a:r>
              <a:rPr lang="en-US" altLang="zh-CN" dirty="0" err="1"/>
              <a:t>Ti</a:t>
            </a:r>
            <a:r>
              <a:rPr lang="zh-CN" altLang="en-US" dirty="0"/>
              <a:t>暂时留在</a:t>
            </a:r>
            <a:r>
              <a:rPr lang="en-US" altLang="zh-CN" dirty="0"/>
              <a:t>UNDO-LIST</a:t>
            </a:r>
            <a:r>
              <a:rPr lang="zh-CN" altLang="en-US" dirty="0"/>
              <a:t>队列</a:t>
            </a:r>
            <a:endParaRPr lang="zh-CN" altLang="en-US" dirty="0"/>
          </a:p>
          <a:p>
            <a:pPr lvl="1"/>
            <a:r>
              <a:rPr lang="zh-CN" altLang="en-US" dirty="0"/>
              <a:t>如有提交的事务</a:t>
            </a:r>
            <a:r>
              <a:rPr lang="en-US" altLang="zh-CN" dirty="0" err="1"/>
              <a:t>Tj</a:t>
            </a:r>
            <a:r>
              <a:rPr lang="zh-CN" altLang="en-US" dirty="0"/>
              <a:t>，把</a:t>
            </a:r>
            <a:r>
              <a:rPr lang="en-US" altLang="zh-CN" dirty="0" err="1"/>
              <a:t>Tj</a:t>
            </a:r>
            <a:r>
              <a:rPr lang="zh-CN" altLang="en-US" dirty="0"/>
              <a:t>从</a:t>
            </a:r>
            <a:r>
              <a:rPr lang="en-US" altLang="zh-CN" dirty="0"/>
              <a:t>UNDO-LIST</a:t>
            </a:r>
            <a:r>
              <a:rPr lang="zh-CN" altLang="en-US" dirty="0"/>
              <a:t>队列移到</a:t>
            </a:r>
            <a:r>
              <a:rPr lang="en-US" altLang="zh-CN" dirty="0"/>
              <a:t>REDO-LIST</a:t>
            </a:r>
            <a:r>
              <a:rPr lang="zh-CN" altLang="en-US" dirty="0"/>
              <a:t>队列</a:t>
            </a:r>
            <a:endParaRPr lang="zh-CN" altLang="en-US" dirty="0"/>
          </a:p>
          <a:p>
            <a:r>
              <a:rPr lang="zh-CN" altLang="en-US" dirty="0"/>
              <a:t>⑤对</a:t>
            </a:r>
            <a:r>
              <a:rPr lang="en-US" altLang="zh-CN" dirty="0"/>
              <a:t>UNDO-LIST</a:t>
            </a:r>
            <a:r>
              <a:rPr lang="zh-CN" altLang="en-US" dirty="0"/>
              <a:t>中的每个事务执行</a:t>
            </a:r>
            <a:r>
              <a:rPr lang="en-US" altLang="zh-CN" dirty="0"/>
              <a:t>UNDO</a:t>
            </a:r>
            <a:r>
              <a:rPr lang="zh-CN" altLang="en-US" dirty="0"/>
              <a:t>操作</a:t>
            </a:r>
            <a:r>
              <a:rPr lang="en-US" altLang="zh-CN" dirty="0"/>
              <a:t>, </a:t>
            </a:r>
            <a:r>
              <a:rPr lang="zh-CN" altLang="en-US" dirty="0"/>
              <a:t>对</a:t>
            </a:r>
            <a:r>
              <a:rPr lang="en-US" altLang="zh-CN" dirty="0"/>
              <a:t>REDO-LIST</a:t>
            </a:r>
            <a:r>
              <a:rPr lang="zh-CN" altLang="en-US" dirty="0"/>
              <a:t>中的每个事务执行</a:t>
            </a:r>
            <a:r>
              <a:rPr lang="en-US" altLang="zh-CN" dirty="0"/>
              <a:t>REDO</a:t>
            </a:r>
            <a:r>
              <a:rPr lang="zh-CN" altLang="en-US" dirty="0"/>
              <a:t>操作</a:t>
            </a:r>
            <a:endParaRPr lang="zh-CN" altLang="en-US"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2. </a:t>
            </a:r>
            <a:r>
              <a:rPr lang="zh-CN" altLang="en-US" dirty="0"/>
              <a:t>数据库镜像</a:t>
            </a:r>
            <a:endParaRPr lang="zh-CN" altLang="en-US" dirty="0"/>
          </a:p>
        </p:txBody>
      </p:sp>
      <p:sp>
        <p:nvSpPr>
          <p:cNvPr id="3" name="内容占位符 2"/>
          <p:cNvSpPr>
            <a:spLocks noGrp="1"/>
          </p:cNvSpPr>
          <p:nvPr>
            <p:ph idx="1"/>
          </p:nvPr>
        </p:nvSpPr>
        <p:spPr/>
        <p:txBody>
          <a:bodyPr/>
          <a:lstStyle/>
          <a:p>
            <a:r>
              <a:rPr lang="zh-CN" altLang="en-US" dirty="0"/>
              <a:t>介质故障是对系统影响最为严重的一种故障，严重影响数据库的可用性</a:t>
            </a:r>
            <a:endParaRPr lang="zh-CN" altLang="en-US" dirty="0"/>
          </a:p>
          <a:p>
            <a:pPr lvl="1"/>
            <a:r>
              <a:rPr lang="zh-CN" altLang="en-US" dirty="0"/>
              <a:t>介质故障恢复比较费时</a:t>
            </a:r>
            <a:endParaRPr lang="zh-CN" altLang="en-US" dirty="0"/>
          </a:p>
          <a:p>
            <a:pPr lvl="1"/>
            <a:r>
              <a:rPr lang="zh-CN" altLang="en-US" dirty="0"/>
              <a:t>为预防介质故障，</a:t>
            </a:r>
            <a:r>
              <a:rPr lang="en-US" altLang="zh-CN" dirty="0"/>
              <a:t>DBA</a:t>
            </a:r>
            <a:r>
              <a:rPr lang="zh-CN" altLang="en-US" dirty="0"/>
              <a:t>必须周期性地转储数据库</a:t>
            </a:r>
            <a:endParaRPr lang="zh-CN" altLang="en-US" dirty="0"/>
          </a:p>
          <a:p>
            <a:r>
              <a:rPr lang="zh-CN" altLang="en-US" dirty="0"/>
              <a:t>提高数据库可用性的解决方案</a:t>
            </a:r>
            <a:endParaRPr lang="zh-CN" altLang="en-US" dirty="0"/>
          </a:p>
          <a:p>
            <a:pPr lvl="1"/>
            <a:r>
              <a:rPr lang="zh-CN" altLang="en-US" dirty="0"/>
              <a:t>数据库镜像（</a:t>
            </a:r>
            <a:r>
              <a:rPr lang="en-US" altLang="zh-CN" dirty="0"/>
              <a:t>Mirror</a:t>
            </a:r>
            <a:r>
              <a:rPr lang="zh-CN" altLang="en-US" dirty="0"/>
              <a:t>）</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问题四  数据库的故障和恢复策略</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数据库系统在运行中发生故障后，有些事务尚未完成就被迫中断，这些未完成事务对数据库所做的修改有一部分已写入物理数据库。</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这时数据库就处于一种不正确的状态，或者说是不一致的状态，这时可利用日志文件和数据库转储的后备副本将数据库恢复到故障前的某个一致性状态。</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数据库运行过程中可能的故障分为以下三类：</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事务故障</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系统故障</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介质故障</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根据故障类型的不同，采取不同的恢复策略。</a:t>
            </a:r>
            <a:endParaRPr lang="zh-CN" altLang="en-US" dirty="0">
              <a:latin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什么是数据库镜像</a:t>
            </a:r>
            <a:endParaRPr lang="zh-CN" altLang="en-US" dirty="0"/>
          </a:p>
        </p:txBody>
      </p:sp>
      <p:sp>
        <p:nvSpPr>
          <p:cNvPr id="3" name="内容占位符 2"/>
          <p:cNvSpPr>
            <a:spLocks noGrp="1"/>
          </p:cNvSpPr>
          <p:nvPr>
            <p:ph idx="1"/>
          </p:nvPr>
        </p:nvSpPr>
        <p:spPr/>
        <p:txBody>
          <a:bodyPr/>
          <a:lstStyle/>
          <a:p>
            <a:r>
              <a:rPr lang="zh-CN" altLang="en-US" dirty="0"/>
              <a:t>数据库镜像</a:t>
            </a:r>
            <a:endParaRPr lang="zh-CN" altLang="en-US" dirty="0"/>
          </a:p>
          <a:p>
            <a:pPr lvl="1"/>
            <a:r>
              <a:rPr lang="zh-CN" altLang="en-US" dirty="0"/>
              <a:t>根据</a:t>
            </a:r>
            <a:r>
              <a:rPr lang="en-US" altLang="zh-CN" dirty="0"/>
              <a:t>DBA</a:t>
            </a:r>
            <a:r>
              <a:rPr lang="zh-CN" altLang="en-US" dirty="0"/>
              <a:t>要求，</a:t>
            </a:r>
            <a:r>
              <a:rPr lang="en-US" altLang="zh-CN" dirty="0"/>
              <a:t>DBMS</a:t>
            </a:r>
            <a:r>
              <a:rPr lang="zh-CN" altLang="en-US" dirty="0"/>
              <a:t>自动把整个数据库或其中的关键数据复制到另一个磁盘上</a:t>
            </a:r>
            <a:endParaRPr lang="zh-CN" altLang="en-US" dirty="0"/>
          </a:p>
          <a:p>
            <a:pPr lvl="1"/>
            <a:r>
              <a:rPr lang="zh-CN" altLang="en-US" dirty="0"/>
              <a:t>每当主数据库更新时，</a:t>
            </a:r>
            <a:r>
              <a:rPr lang="en-US" altLang="zh-CN" dirty="0"/>
              <a:t>DBMS</a:t>
            </a:r>
            <a:r>
              <a:rPr lang="zh-CN" altLang="en-US" dirty="0"/>
              <a:t>自动保证镜像数据与主数据的一致性</a:t>
            </a:r>
            <a:r>
              <a:rPr lang="en-US" altLang="zh-CN" dirty="0"/>
              <a:t>(</a:t>
            </a:r>
            <a:r>
              <a:rPr lang="zh-CN" altLang="en-US" dirty="0">
                <a:hlinkClick r:id="rId1" action="ppaction://hlinksldjump"/>
              </a:rPr>
              <a:t>图</a:t>
            </a:r>
            <a:r>
              <a:rPr lang="en-US" altLang="zh-CN" dirty="0">
                <a:hlinkClick r:id="rId1" action="ppaction://hlinksldjump"/>
              </a:rPr>
              <a:t>7.5a</a:t>
            </a:r>
            <a:r>
              <a:rPr lang="en-US" altLang="zh-CN" dirty="0"/>
              <a:t>)</a:t>
            </a:r>
            <a:endParaRPr lang="en-US" altLang="zh-CN" dirty="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数据库镜像的用途</a:t>
            </a:r>
            <a:endParaRPr lang="zh-CN" altLang="en-US" dirty="0"/>
          </a:p>
        </p:txBody>
      </p:sp>
      <p:sp>
        <p:nvSpPr>
          <p:cNvPr id="3" name="内容占位符 2"/>
          <p:cNvSpPr>
            <a:spLocks noGrp="1"/>
          </p:cNvSpPr>
          <p:nvPr>
            <p:ph idx="1"/>
          </p:nvPr>
        </p:nvSpPr>
        <p:spPr/>
        <p:txBody>
          <a:bodyPr/>
          <a:lstStyle/>
          <a:p>
            <a:r>
              <a:rPr lang="zh-CN" altLang="en-US" dirty="0"/>
              <a:t>出现介质故障时</a:t>
            </a:r>
            <a:endParaRPr lang="zh-CN" altLang="en-US" dirty="0"/>
          </a:p>
          <a:p>
            <a:pPr lvl="1"/>
            <a:r>
              <a:rPr lang="en-US" altLang="zh-CN" dirty="0"/>
              <a:t>DBMS</a:t>
            </a:r>
            <a:r>
              <a:rPr lang="zh-CN" altLang="en-US" dirty="0"/>
              <a:t>自动利用镜像磁盘数据进行数据库的恢复</a:t>
            </a:r>
            <a:r>
              <a:rPr lang="en-US" altLang="zh-CN" dirty="0"/>
              <a:t>,</a:t>
            </a:r>
            <a:r>
              <a:rPr lang="zh-CN" altLang="en-US" dirty="0"/>
              <a:t>不需要关闭系统和重装数据库副本</a:t>
            </a:r>
            <a:r>
              <a:rPr lang="en-US" altLang="zh-CN" dirty="0">
                <a:hlinkClick r:id="rId1" action="ppaction://hlinksldjump"/>
              </a:rPr>
              <a:t>(</a:t>
            </a:r>
            <a:r>
              <a:rPr lang="zh-CN" altLang="en-US" dirty="0">
                <a:hlinkClick r:id="rId1" action="ppaction://hlinksldjump"/>
              </a:rPr>
              <a:t>图</a:t>
            </a:r>
            <a:r>
              <a:rPr lang="en-US" altLang="zh-CN" dirty="0">
                <a:hlinkClick r:id="rId1" action="ppaction://hlinksldjump"/>
              </a:rPr>
              <a:t>7.5b</a:t>
            </a:r>
            <a:r>
              <a:rPr lang="en-US" altLang="zh-CN" dirty="0"/>
              <a:t>)</a:t>
            </a:r>
            <a:r>
              <a:rPr lang="zh-CN" altLang="en-US" dirty="0"/>
              <a:t>。</a:t>
            </a:r>
            <a:endParaRPr lang="zh-CN" altLang="en-US" dirty="0"/>
          </a:p>
          <a:p>
            <a:r>
              <a:rPr lang="zh-CN" altLang="en-US" dirty="0"/>
              <a:t>没有出现故障时</a:t>
            </a:r>
            <a:r>
              <a:rPr lang="en-US" altLang="zh-CN" dirty="0"/>
              <a:t>,</a:t>
            </a:r>
            <a:r>
              <a:rPr lang="zh-CN" altLang="en-US" dirty="0"/>
              <a:t>可用于并发操作</a:t>
            </a:r>
            <a:r>
              <a:rPr lang="en-US" altLang="zh-CN" dirty="0"/>
              <a:t>(</a:t>
            </a:r>
            <a:r>
              <a:rPr lang="zh-CN" altLang="en-US" dirty="0">
                <a:hlinkClick r:id="rId2" action="ppaction://hlinksldjump"/>
              </a:rPr>
              <a:t>图</a:t>
            </a:r>
            <a:r>
              <a:rPr lang="en-US" altLang="zh-CN" dirty="0">
                <a:hlinkClick r:id="rId2" action="ppaction://hlinksldjump"/>
              </a:rPr>
              <a:t>7.5a</a:t>
            </a:r>
            <a:r>
              <a:rPr lang="en-US" altLang="zh-CN" dirty="0"/>
              <a:t>)</a:t>
            </a:r>
            <a:endParaRPr lang="en-US" altLang="zh-CN" dirty="0"/>
          </a:p>
          <a:p>
            <a:pPr lvl="1"/>
            <a:r>
              <a:rPr lang="zh-CN" altLang="en-US" dirty="0"/>
              <a:t>一个用户对数据加排他锁修改数据</a:t>
            </a:r>
            <a:endParaRPr lang="zh-CN" altLang="en-US" dirty="0"/>
          </a:p>
          <a:p>
            <a:pPr lvl="1"/>
            <a:r>
              <a:rPr lang="zh-CN" altLang="en-US" dirty="0"/>
              <a:t>其他用户可以读镜像数据库上的数据</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数据库镜像示意图</a:t>
            </a:r>
            <a:endParaRPr lang="zh-CN" altLang="en-US" dirty="0"/>
          </a:p>
        </p:txBody>
      </p:sp>
      <p:pic>
        <p:nvPicPr>
          <p:cNvPr id="4" name="Picture 4">
            <a:hlinkClick r:id="" action="ppaction://hlinkshowjump?jump=lastslideviewed"/>
          </p:cNvPr>
          <p:cNvPicPr>
            <a:picLocks noChangeAspect="1" noChangeArrowheads="1"/>
          </p:cNvPicPr>
          <p:nvPr/>
        </p:nvPicPr>
        <p:blipFill>
          <a:blip r:embed="rId1">
            <a:clrChange>
              <a:clrFrom>
                <a:srgbClr val="FFFFFF"/>
              </a:clrFrom>
              <a:clrTo>
                <a:srgbClr val="FFFFFF">
                  <a:alpha val="0"/>
                </a:srgbClr>
              </a:clrTo>
            </a:clrChange>
            <a:biLevel thresh="50000"/>
            <a:grayscl/>
            <a:lum bright="-12000"/>
            <a:extLst>
              <a:ext uri="{28A0092B-C50C-407E-A947-70E740481C1C}">
                <a14:useLocalDpi xmlns:a14="http://schemas.microsoft.com/office/drawing/2010/main" val="0"/>
              </a:ext>
            </a:extLst>
          </a:blip>
          <a:srcRect/>
          <a:stretch>
            <a:fillRect/>
          </a:stretch>
        </p:blipFill>
        <p:spPr bwMode="auto">
          <a:xfrm>
            <a:off x="981456" y="1935480"/>
            <a:ext cx="59436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1</a:t>
            </a:r>
            <a:endParaRPr lang="zh-CN" altLang="en-US" sz="320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事务的基本概念</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2</a:t>
            </a:r>
            <a:endParaRPr lang="zh-CN" altLang="en-US" sz="320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数据库恢复概述</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3</a:t>
            </a:r>
            <a:endParaRPr lang="zh-CN" altLang="en-US" sz="320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恢复的实现技术</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5" y="3790950"/>
            <a:ext cx="2316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什么是事务？</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什么是事务的特性</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为什么要进行数据库恢复</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处理故障的策略</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原理及恢复技术</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7" name="文本框 31"/>
          <p:cNvSpPr txBox="1">
            <a:spLocks noChangeArrowheads="1"/>
          </p:cNvSpPr>
          <p:nvPr/>
        </p:nvSpPr>
        <p:spPr bwMode="auto">
          <a:xfrm>
            <a:off x="8466138"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登记日志</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数据转储</a:t>
            </a:r>
            <a:endParaRPr lang="zh-CN" altLang="en-US" sz="1400" dirty="0">
              <a:solidFill>
                <a:schemeClr val="accent6">
                  <a:lumMod val="75000"/>
                </a:schemeClr>
              </a:solidFill>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2</a:t>
            </a:r>
            <a:endParaRPr lang="zh-CN" altLang="en-US" sz="3200">
              <a:solidFill>
                <a:schemeClr val="accent6">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故障和恢复策略</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5" name="文本框 31"/>
          <p:cNvSpPr txBox="1">
            <a:spLocks noChangeArrowheads="1"/>
          </p:cNvSpPr>
          <p:nvPr/>
        </p:nvSpPr>
        <p:spPr bwMode="auto">
          <a:xfrm>
            <a:off x="2170113"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利用日志文件和数据库转储的后备副本将数据库恢复到故障前的某个一致性状态</a:t>
            </a:r>
            <a:endParaRPr lang="zh-CN" altLang="en-US" sz="1400" dirty="0">
              <a:solidFill>
                <a:schemeClr val="accent6">
                  <a:lumMod val="75000"/>
                </a:schemeClr>
              </a:solidFill>
            </a:endParaRP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chemeClr val="accent6">
                    <a:lumMod val="75000"/>
                  </a:schemeClr>
                </a:solidFill>
              </a:rPr>
              <a:t>2</a:t>
            </a:r>
            <a:endParaRPr lang="zh-CN" altLang="en-US" sz="3200">
              <a:solidFill>
                <a:schemeClr val="accent6">
                  <a:lumMod val="75000"/>
                </a:schemeClr>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提高恢复效率的技术</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9" name="文本框 31"/>
          <p:cNvSpPr txBox="1">
            <a:spLocks noChangeArrowheads="1"/>
          </p:cNvSpPr>
          <p:nvPr/>
        </p:nvSpPr>
        <p:spPr bwMode="auto">
          <a:xfrm>
            <a:off x="5354257"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具有检查点的恢复技术</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数据库镜像</a:t>
            </a: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0" name="文本框 27"/>
          <p:cNvSpPr txBox="1">
            <a:spLocks noChangeArrowheads="1"/>
          </p:cNvSpPr>
          <p:nvPr/>
        </p:nvSpPr>
        <p:spPr bwMode="auto">
          <a:xfrm>
            <a:off x="8228838" y="4704399"/>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a:solidFill>
                  <a:srgbClr val="404040"/>
                </a:solidFill>
              </a:rPr>
              <a:t>2</a:t>
            </a:r>
            <a:endParaRPr lang="zh-CN" altLang="en-US" sz="3200">
              <a:solidFill>
                <a:srgbClr val="404040"/>
              </a:solidFill>
            </a:endParaRPr>
          </a:p>
        </p:txBody>
      </p:sp>
      <p:cxnSp>
        <p:nvCxnSpPr>
          <p:cNvPr id="41" name="直接连接符 43"/>
          <p:cNvCxnSpPr>
            <a:cxnSpLocks noChangeShapeType="1"/>
          </p:cNvCxnSpPr>
          <p:nvPr/>
        </p:nvCxnSpPr>
        <p:spPr bwMode="auto">
          <a:xfrm flipH="1">
            <a:off x="8300276" y="4848862"/>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538401" y="5058412"/>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a:solidFill>
                  <a:srgbClr val="404040"/>
                </a:solidFill>
                <a:latin typeface="微软雅黑" panose="020B0503020204020204" pitchFamily="34" charset="-122"/>
                <a:ea typeface="微软雅黑" panose="020B0503020204020204" pitchFamily="34" charset="-122"/>
              </a:rPr>
              <a:t>恢复技术</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en-US" altLang="zh-CN" dirty="0" smtClean="0"/>
              <a:t> </a:t>
            </a:r>
            <a:r>
              <a:rPr lang="zh-CN" altLang="en-US" dirty="0" smtClean="0"/>
              <a:t>备份与恢复</a:t>
            </a:r>
            <a:endParaRPr lang="zh-CN" altLang="en-US" dirty="0"/>
          </a:p>
        </p:txBody>
      </p:sp>
      <p:sp>
        <p:nvSpPr>
          <p:cNvPr id="3" name="内容占位符 2"/>
          <p:cNvSpPr>
            <a:spLocks noGrp="1"/>
          </p:cNvSpPr>
          <p:nvPr>
            <p:ph idx="1"/>
          </p:nvPr>
        </p:nvSpPr>
        <p:spPr/>
        <p:txBody>
          <a:bodyPr>
            <a:normAutofit/>
          </a:bodyPr>
          <a:lstStyle/>
          <a:p>
            <a:r>
              <a:rPr lang="zh-CN" altLang="en-US" dirty="0"/>
              <a:t>逻辑备份</a:t>
            </a:r>
            <a:r>
              <a:rPr lang="en-US" altLang="zh-CN" dirty="0" err="1" smtClean="0"/>
              <a:t>mysqldump</a:t>
            </a:r>
            <a:endParaRPr lang="en-US" altLang="zh-CN" dirty="0" smtClean="0"/>
          </a:p>
          <a:p>
            <a:pPr lvl="1"/>
            <a:r>
              <a:rPr lang="zh-CN" altLang="en-US" dirty="0" smtClean="0"/>
              <a:t>恢复</a:t>
            </a:r>
            <a:r>
              <a:rPr lang="zh-CN" altLang="en-US" dirty="0"/>
              <a:t>时通过</a:t>
            </a:r>
            <a:r>
              <a:rPr lang="en-US" altLang="zh-CN" dirty="0" err="1"/>
              <a:t>mysqldump</a:t>
            </a:r>
            <a:r>
              <a:rPr lang="zh-CN" altLang="en-US" dirty="0"/>
              <a:t>命令</a:t>
            </a:r>
            <a:r>
              <a:rPr lang="zh-CN" altLang="en-US" dirty="0" smtClean="0"/>
              <a:t>备份的</a:t>
            </a:r>
            <a:r>
              <a:rPr lang="en-US" altLang="zh-CN" dirty="0" err="1" smtClean="0"/>
              <a:t>sql</a:t>
            </a:r>
            <a:r>
              <a:rPr lang="zh-CN" altLang="en-US" dirty="0"/>
              <a:t>语句还原到</a:t>
            </a:r>
            <a:r>
              <a:rPr lang="en-US" altLang="zh-CN" dirty="0" err="1"/>
              <a:t>mysql</a:t>
            </a:r>
            <a:r>
              <a:rPr lang="zh-CN" altLang="en-US" dirty="0" smtClean="0"/>
              <a:t>数据库中</a:t>
            </a:r>
            <a:br>
              <a:rPr lang="zh-CN" altLang="en-US" dirty="0" smtClean="0"/>
            </a:br>
            <a:endParaRPr lang="en-US" altLang="zh-CN" dirty="0"/>
          </a:p>
          <a:p>
            <a:r>
              <a:rPr lang="zh-CN" altLang="en-US" dirty="0" smtClean="0"/>
              <a:t>补充</a:t>
            </a:r>
            <a:endParaRPr lang="en-US" altLang="zh-CN" dirty="0"/>
          </a:p>
          <a:p>
            <a:pPr lvl="1"/>
            <a:r>
              <a:rPr lang="zh-CN" altLang="en-US" dirty="0" smtClean="0"/>
              <a:t>增量备份，备份</a:t>
            </a:r>
            <a:r>
              <a:rPr lang="en-US" altLang="zh-CN" dirty="0" err="1"/>
              <a:t>binlog</a:t>
            </a:r>
            <a:r>
              <a:rPr lang="zh-CN" altLang="en-US" dirty="0"/>
              <a:t>日志文件即</a:t>
            </a:r>
            <a:r>
              <a:rPr lang="zh-CN" altLang="en-US" dirty="0" smtClean="0"/>
              <a:t>可</a:t>
            </a:r>
            <a:endParaRPr lang="en-US" altLang="zh-CN" dirty="0" smtClean="0"/>
          </a:p>
          <a:p>
            <a:pPr lvl="1"/>
            <a:r>
              <a:rPr lang="zh-CN" altLang="en-US" dirty="0" smtClean="0"/>
              <a:t>恢复</a:t>
            </a:r>
            <a:r>
              <a:rPr lang="zh-CN" altLang="en-US" dirty="0"/>
              <a:t>增量即通过</a:t>
            </a:r>
            <a:r>
              <a:rPr lang="en-US" altLang="zh-CN" dirty="0" err="1"/>
              <a:t>mysqlbinlog</a:t>
            </a:r>
            <a:r>
              <a:rPr lang="zh-CN" altLang="en-US" dirty="0"/>
              <a:t>工具截取</a:t>
            </a:r>
            <a:r>
              <a:rPr lang="en-US" altLang="zh-CN" dirty="0" err="1"/>
              <a:t>binlog</a:t>
            </a:r>
            <a:r>
              <a:rPr lang="zh-CN" altLang="en-US" dirty="0"/>
              <a:t>日志转换成</a:t>
            </a:r>
            <a:r>
              <a:rPr lang="en-US" altLang="zh-CN" dirty="0" err="1"/>
              <a:t>sql</a:t>
            </a:r>
            <a:r>
              <a:rPr lang="zh-CN" altLang="en-US" dirty="0"/>
              <a:t>语句，通过</a:t>
            </a:r>
            <a:r>
              <a:rPr lang="en-US" altLang="zh-CN" dirty="0" err="1"/>
              <a:t>mysql</a:t>
            </a:r>
            <a:r>
              <a:rPr lang="zh-CN" altLang="en-US" dirty="0"/>
              <a:t>或</a:t>
            </a:r>
            <a:r>
              <a:rPr lang="en-US" altLang="zh-CN" dirty="0"/>
              <a:t>source</a:t>
            </a:r>
            <a:r>
              <a:rPr lang="zh-CN" altLang="en-US" dirty="0"/>
              <a:t>进行语句还原</a:t>
            </a:r>
            <a:br>
              <a:rPr lang="zh-CN" altLang="en-US" dirty="0"/>
            </a:b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en-US" altLang="zh-CN" dirty="0"/>
              <a:t> </a:t>
            </a:r>
            <a:r>
              <a:rPr lang="zh-CN" altLang="en-US" dirty="0"/>
              <a:t>备份与恢复</a:t>
            </a:r>
            <a:endParaRPr lang="zh-CN" altLang="en-US" dirty="0"/>
          </a:p>
        </p:txBody>
      </p:sp>
      <p:sp>
        <p:nvSpPr>
          <p:cNvPr id="3" name="内容占位符 2"/>
          <p:cNvSpPr>
            <a:spLocks noGrp="1"/>
          </p:cNvSpPr>
          <p:nvPr>
            <p:ph idx="1"/>
          </p:nvPr>
        </p:nvSpPr>
        <p:spPr/>
        <p:txBody>
          <a:bodyPr/>
          <a:lstStyle/>
          <a:p>
            <a:r>
              <a:rPr lang="zh-CN" altLang="en-US" dirty="0"/>
              <a:t>物理备份备份</a:t>
            </a:r>
            <a:r>
              <a:rPr lang="zh-CN" altLang="en-US" dirty="0" smtClean="0"/>
              <a:t>方法</a:t>
            </a:r>
            <a:endParaRPr lang="en-US" altLang="zh-CN" dirty="0" smtClean="0"/>
          </a:p>
          <a:p>
            <a:pPr lvl="1"/>
            <a:r>
              <a:rPr lang="zh-CN" altLang="en-US" dirty="0" smtClean="0"/>
              <a:t>使用</a:t>
            </a:r>
            <a:r>
              <a:rPr lang="en-US" altLang="zh-CN" dirty="0" err="1"/>
              <a:t>cp</a:t>
            </a:r>
            <a:r>
              <a:rPr lang="zh-CN" altLang="en-US" dirty="0"/>
              <a:t>，</a:t>
            </a:r>
            <a:r>
              <a:rPr lang="en-US" altLang="zh-CN" dirty="0" err="1"/>
              <a:t>rsync</a:t>
            </a:r>
            <a:r>
              <a:rPr lang="zh-CN" altLang="en-US" dirty="0"/>
              <a:t>，</a:t>
            </a:r>
            <a:r>
              <a:rPr lang="en-US" altLang="zh-CN" dirty="0"/>
              <a:t>tar</a:t>
            </a:r>
            <a:r>
              <a:rPr lang="zh-CN" altLang="en-US" dirty="0"/>
              <a:t>，</a:t>
            </a:r>
            <a:r>
              <a:rPr lang="en-US" altLang="zh-CN" dirty="0" err="1"/>
              <a:t>scp</a:t>
            </a:r>
            <a:r>
              <a:rPr lang="zh-CN" altLang="en-US" dirty="0"/>
              <a:t>等工具，由于在备份期间数据依然在写数据，所以直接复制会引起数据丢失，在恢复数据库时，对新数据库的路径，配置也有要求，一般要和远程保持一致。为了确保数据一致性，可以选择人工停库或者锁库后进行。但是一般生产部允许，除非可以申请停机或锁</a:t>
            </a:r>
            <a:r>
              <a:rPr lang="zh-CN" altLang="en-US" dirty="0" smtClean="0"/>
              <a:t>表</a:t>
            </a:r>
            <a:endParaRPr lang="en-US" altLang="zh-CN" dirty="0" smtClean="0"/>
          </a:p>
          <a:p>
            <a:r>
              <a:rPr lang="zh-CN" altLang="en-US" dirty="0" smtClean="0"/>
              <a:t>物理备份：</a:t>
            </a:r>
            <a:endParaRPr lang="en-US" altLang="zh-CN" dirty="0" smtClean="0"/>
          </a:p>
          <a:p>
            <a:pPr lvl="1"/>
            <a:r>
              <a:rPr lang="en-US" altLang="zh-CN" dirty="0" smtClean="0"/>
              <a:t>1</a:t>
            </a:r>
            <a:r>
              <a:rPr lang="zh-CN" altLang="en-US" dirty="0"/>
              <a:t>、停库或锁表，打包拷贝  </a:t>
            </a:r>
            <a:endParaRPr lang="en-US" altLang="zh-CN" dirty="0" smtClean="0"/>
          </a:p>
          <a:p>
            <a:pPr lvl="1"/>
            <a:r>
              <a:rPr lang="en-US" altLang="zh-CN" dirty="0" smtClean="0"/>
              <a:t>2</a:t>
            </a:r>
            <a:r>
              <a:rPr lang="zh-CN" altLang="en-US" dirty="0"/>
              <a:t>、第三方</a:t>
            </a:r>
            <a:r>
              <a:rPr lang="en-US" altLang="zh-CN" dirty="0" err="1"/>
              <a:t>xtrabackup</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热备份技术</a:t>
            </a:r>
            <a:endParaRPr lang="zh-CN" altLang="en-US" dirty="0"/>
          </a:p>
        </p:txBody>
      </p:sp>
      <p:sp>
        <p:nvSpPr>
          <p:cNvPr id="3" name="内容占位符 2"/>
          <p:cNvSpPr>
            <a:spLocks noGrp="1"/>
          </p:cNvSpPr>
          <p:nvPr>
            <p:ph idx="1"/>
          </p:nvPr>
        </p:nvSpPr>
        <p:spPr/>
        <p:txBody>
          <a:bodyPr/>
          <a:lstStyle/>
          <a:p>
            <a:r>
              <a:rPr lang="zh-CN" altLang="en-US" dirty="0"/>
              <a:t>按工作中的切换方式</a:t>
            </a:r>
            <a:r>
              <a:rPr lang="zh-CN" altLang="en-US" dirty="0" smtClean="0"/>
              <a:t>分为</a:t>
            </a:r>
            <a:endParaRPr lang="en-US" altLang="zh-CN" dirty="0" smtClean="0"/>
          </a:p>
          <a:p>
            <a:pPr lvl="1"/>
            <a:r>
              <a:rPr lang="zh-CN" altLang="en-US" dirty="0"/>
              <a:t>主</a:t>
            </a:r>
            <a:r>
              <a:rPr lang="en-US" altLang="zh-CN" dirty="0"/>
              <a:t>-</a:t>
            </a:r>
            <a:r>
              <a:rPr lang="zh-CN" altLang="en-US" dirty="0"/>
              <a:t>备方式 （</a:t>
            </a:r>
            <a:r>
              <a:rPr lang="en-US" altLang="zh-CN" dirty="0"/>
              <a:t>Active-Standby</a:t>
            </a:r>
            <a:r>
              <a:rPr lang="zh-CN" altLang="en-US" dirty="0"/>
              <a:t>方式</a:t>
            </a:r>
            <a:r>
              <a:rPr lang="zh-CN" altLang="en-US" dirty="0" smtClean="0"/>
              <a:t>）</a:t>
            </a:r>
            <a:endParaRPr lang="en-US" altLang="zh-CN" dirty="0" smtClean="0"/>
          </a:p>
          <a:p>
            <a:pPr lvl="2"/>
            <a:r>
              <a:rPr lang="zh-CN" altLang="en-US" dirty="0"/>
              <a:t>台服务器处于某种业务的激活状态（即 </a:t>
            </a:r>
            <a:r>
              <a:rPr lang="en-US" altLang="zh-CN" dirty="0"/>
              <a:t>Active</a:t>
            </a:r>
            <a:r>
              <a:rPr lang="zh-CN" altLang="en-US" dirty="0"/>
              <a:t>状态），另一台服务器处于该业务的备用状态（即</a:t>
            </a:r>
            <a:r>
              <a:rPr lang="en-US" altLang="zh-CN" dirty="0"/>
              <a:t>Standby</a:t>
            </a:r>
            <a:r>
              <a:rPr lang="zh-CN" altLang="en-US" dirty="0"/>
              <a:t>状态</a:t>
            </a:r>
            <a:r>
              <a:rPr lang="en-US" altLang="zh-CN" dirty="0"/>
              <a:t>)</a:t>
            </a:r>
            <a:endParaRPr lang="en-US" altLang="zh-CN" dirty="0" smtClean="0"/>
          </a:p>
          <a:p>
            <a:pPr lvl="1"/>
            <a:r>
              <a:rPr lang="zh-CN" altLang="en-US" dirty="0"/>
              <a:t>双主机方式（</a:t>
            </a:r>
            <a:r>
              <a:rPr lang="en-US" altLang="zh-CN" dirty="0"/>
              <a:t>Active-Active</a:t>
            </a:r>
            <a:r>
              <a:rPr lang="zh-CN" altLang="en-US" dirty="0"/>
              <a:t>方式</a:t>
            </a:r>
            <a:r>
              <a:rPr lang="zh-CN" altLang="en-US" dirty="0" smtClean="0"/>
              <a:t>）</a:t>
            </a:r>
            <a:endParaRPr lang="en-US" altLang="zh-CN" dirty="0" smtClean="0"/>
          </a:p>
          <a:p>
            <a:pPr lvl="2"/>
            <a:r>
              <a:rPr lang="zh-CN" altLang="en-US" dirty="0"/>
              <a:t>两种不同业务分别在两台服务器上互为主备状态（即 </a:t>
            </a:r>
            <a:r>
              <a:rPr lang="en-US" altLang="zh-CN" dirty="0"/>
              <a:t>Active-Standby</a:t>
            </a:r>
            <a:r>
              <a:rPr lang="zh-CN" altLang="en-US" dirty="0"/>
              <a:t>和</a:t>
            </a:r>
            <a:r>
              <a:rPr lang="en-US" altLang="zh-CN" dirty="0"/>
              <a:t>Standby-Active</a:t>
            </a:r>
            <a:r>
              <a:rPr lang="zh-CN" altLang="en-US" dirty="0"/>
              <a:t>状态</a:t>
            </a:r>
            <a:r>
              <a:rPr lang="zh-CN" altLang="en-US" dirty="0" smtClean="0"/>
              <a:t>）</a:t>
            </a:r>
            <a:endParaRPr lang="en-US" altLang="zh-CN" dirty="0" smtClean="0"/>
          </a:p>
          <a:p>
            <a:pPr lvl="1"/>
            <a:r>
              <a:rPr lang="zh-CN" altLang="en-US" dirty="0"/>
              <a:t>一主多</a:t>
            </a:r>
            <a:r>
              <a:rPr lang="zh-CN" altLang="en-US" dirty="0" smtClean="0"/>
              <a:t>从</a:t>
            </a:r>
            <a:endParaRPr lang="en-US" altLang="zh-CN" dirty="0" smtClean="0"/>
          </a:p>
          <a:p>
            <a:pPr lvl="1"/>
            <a:r>
              <a:rPr lang="zh-CN" altLang="en-US" dirty="0"/>
              <a:t>多主一</a:t>
            </a:r>
            <a:r>
              <a:rPr lang="zh-CN" altLang="en-US" dirty="0" smtClean="0"/>
              <a:t>从</a:t>
            </a:r>
            <a:endParaRPr lang="en-US" altLang="zh-CN" dirty="0" smtClean="0"/>
          </a:p>
          <a:p>
            <a:pPr lvl="1"/>
            <a:r>
              <a:rPr lang="zh-CN" altLang="en-US" dirty="0"/>
              <a:t>联级复制</a:t>
            </a:r>
            <a:endParaRPr lang="zh-CN" altLang="en-US" dirty="0"/>
          </a:p>
        </p:txBody>
      </p:sp>
      <p:pic>
        <p:nvPicPr>
          <p:cNvPr id="4" name="图片 3"/>
          <p:cNvPicPr>
            <a:picLocks noChangeAspect="1"/>
          </p:cNvPicPr>
          <p:nvPr/>
        </p:nvPicPr>
        <p:blipFill>
          <a:blip r:embed="rId1"/>
          <a:stretch>
            <a:fillRect/>
          </a:stretch>
        </p:blipFill>
        <p:spPr>
          <a:xfrm>
            <a:off x="7165910" y="4235710"/>
            <a:ext cx="4930353" cy="2518678"/>
          </a:xfrm>
          <a:prstGeom prst="rect">
            <a:avLst/>
          </a:prstGeom>
        </p:spPr>
      </p:pic>
      <p:pic>
        <p:nvPicPr>
          <p:cNvPr id="1026" name="Picture 2" descr="https://images2015.cnblogs.com/blog/820365/201608/820365-20160821160605026-595389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063" y="52812"/>
            <a:ext cx="5029200" cy="239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热备份技术</a:t>
            </a:r>
            <a:endParaRPr lang="zh-CN" altLang="en-US" dirty="0"/>
          </a:p>
        </p:txBody>
      </p:sp>
      <p:sp>
        <p:nvSpPr>
          <p:cNvPr id="3" name="内容占位符 2"/>
          <p:cNvSpPr>
            <a:spLocks noGrp="1"/>
          </p:cNvSpPr>
          <p:nvPr>
            <p:ph idx="1"/>
          </p:nvPr>
        </p:nvSpPr>
        <p:spPr/>
        <p:txBody>
          <a:bodyPr/>
          <a:lstStyle/>
          <a:p>
            <a:r>
              <a:rPr lang="zh-CN" altLang="en-US" dirty="0"/>
              <a:t>主从复制</a:t>
            </a:r>
            <a:r>
              <a:rPr lang="zh-CN" altLang="en-US" dirty="0" smtClean="0"/>
              <a:t>用途</a:t>
            </a:r>
            <a:endParaRPr lang="en-US" altLang="zh-CN" dirty="0" smtClean="0"/>
          </a:p>
          <a:p>
            <a:pPr lvl="1"/>
            <a:r>
              <a:rPr lang="zh-CN" altLang="en-US" dirty="0"/>
              <a:t>实时灾备，用于故障切换</a:t>
            </a:r>
            <a:endParaRPr lang="zh-CN" altLang="en-US" dirty="0"/>
          </a:p>
          <a:p>
            <a:pPr lvl="1"/>
            <a:r>
              <a:rPr lang="zh-CN" altLang="en-US" dirty="0"/>
              <a:t>读写分离，提供查询服务</a:t>
            </a:r>
            <a:endParaRPr lang="zh-CN" altLang="en-US" dirty="0"/>
          </a:p>
          <a:p>
            <a:pPr lvl="1"/>
            <a:r>
              <a:rPr lang="zh-CN" altLang="en-US" dirty="0"/>
              <a:t>备份，避免影响</a:t>
            </a:r>
            <a:r>
              <a:rPr lang="zh-CN" altLang="en-US" dirty="0" smtClean="0"/>
              <a:t>业务</a:t>
            </a:r>
            <a:endParaRPr lang="en-US" altLang="zh-CN" dirty="0" smtClean="0"/>
          </a:p>
          <a:p>
            <a:r>
              <a:rPr lang="zh-CN" altLang="en-US" dirty="0" smtClean="0"/>
              <a:t>必要条件</a:t>
            </a:r>
            <a:endParaRPr lang="en-US" altLang="zh-CN" dirty="0" smtClean="0"/>
          </a:p>
          <a:p>
            <a:pPr lvl="1"/>
            <a:r>
              <a:rPr lang="zh-CN" altLang="en-US" dirty="0"/>
              <a:t>主库开启</a:t>
            </a:r>
            <a:r>
              <a:rPr lang="en-US" altLang="zh-CN" dirty="0" err="1"/>
              <a:t>binlog</a:t>
            </a:r>
            <a:r>
              <a:rPr lang="zh-CN" altLang="en-US" dirty="0" smtClean="0"/>
              <a:t>日志</a:t>
            </a:r>
            <a:endParaRPr lang="en-US" altLang="zh-CN" dirty="0" smtClean="0"/>
          </a:p>
          <a:p>
            <a:pPr lvl="1"/>
            <a:r>
              <a:rPr lang="zh-CN" altLang="en-US" dirty="0"/>
              <a:t>主从</a:t>
            </a:r>
            <a:r>
              <a:rPr lang="en-US" altLang="zh-CN" dirty="0"/>
              <a:t>server-id</a:t>
            </a:r>
            <a:r>
              <a:rPr lang="zh-CN" altLang="en-US" dirty="0"/>
              <a:t>不同</a:t>
            </a:r>
            <a:endParaRPr lang="zh-CN" altLang="en-US" dirty="0"/>
          </a:p>
          <a:p>
            <a:pPr lvl="1"/>
            <a:r>
              <a:rPr lang="zh-CN" altLang="en-US" dirty="0"/>
              <a:t>从库服务器能连通主库</a:t>
            </a:r>
            <a:endParaRPr lang="zh-CN" altLang="en-US" dirty="0"/>
          </a:p>
          <a:p>
            <a:pPr lvl="1"/>
            <a:endParaRPr lang="zh-CN" altLang="en-US" dirty="0"/>
          </a:p>
          <a:p>
            <a:pPr lvl="1"/>
            <a:endParaRPr lang="zh-CN" altLang="en-US" dirty="0"/>
          </a:p>
        </p:txBody>
      </p:sp>
      <p:pic>
        <p:nvPicPr>
          <p:cNvPr id="2050" name="Picture 2" descr="https://img-blog.csdn.net/20180411174941156?watermark/2/text/aHR0cHM6Ly9ibG9nLmNzZG4ubmV0L3hpYW9hcHM=/font/5a6L5L2T/fontsize/400/fill/I0JBQkFCMA==/dissolve/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59216" y="1966912"/>
            <a:ext cx="5657850" cy="2895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en-US" dirty="0"/>
              <a:t>热备份技术</a:t>
            </a:r>
            <a:endParaRPr lang="zh-CN" altLang="en-US" dirty="0"/>
          </a:p>
        </p:txBody>
      </p:sp>
      <p:sp>
        <p:nvSpPr>
          <p:cNvPr id="3" name="内容占位符 2"/>
          <p:cNvSpPr>
            <a:spLocks noGrp="1"/>
          </p:cNvSpPr>
          <p:nvPr>
            <p:ph idx="1"/>
          </p:nvPr>
        </p:nvSpPr>
        <p:spPr/>
        <p:txBody>
          <a:bodyPr/>
          <a:lstStyle/>
          <a:p>
            <a:r>
              <a:rPr lang="zh-CN" altLang="en-US" dirty="0" smtClean="0"/>
              <a:t>联级复制</a:t>
            </a:r>
            <a:endParaRPr lang="en-US" altLang="zh-CN" dirty="0" smtClean="0"/>
          </a:p>
          <a:p>
            <a:pPr lvl="1"/>
            <a:r>
              <a:rPr lang="en-US" altLang="zh-CN" dirty="0"/>
              <a:t>master A ------&gt; slave B ------&gt; slave C</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延展</a:t>
            </a:r>
            <a:r>
              <a:rPr lang="en-US" altLang="zh-CN" dirty="0" smtClean="0"/>
              <a:t>——</a:t>
            </a:r>
            <a:r>
              <a:rPr lang="en-US" altLang="zh-CN" dirty="0" err="1" smtClean="0"/>
              <a:t>Mysql</a:t>
            </a:r>
            <a:r>
              <a:rPr lang="zh-CN" altLang="en-US" dirty="0" smtClean="0"/>
              <a:t>读写分离</a:t>
            </a:r>
            <a:endParaRPr lang="zh-CN" altLang="en-US" dirty="0"/>
          </a:p>
        </p:txBody>
      </p:sp>
      <p:sp>
        <p:nvSpPr>
          <p:cNvPr id="3" name="内容占位符 2"/>
          <p:cNvSpPr>
            <a:spLocks noGrp="1"/>
          </p:cNvSpPr>
          <p:nvPr>
            <p:ph idx="1"/>
          </p:nvPr>
        </p:nvSpPr>
        <p:spPr/>
        <p:txBody>
          <a:bodyPr/>
          <a:lstStyle/>
          <a:p>
            <a:r>
              <a:rPr lang="zh-CN" altLang="en-US" dirty="0" smtClean="0"/>
              <a:t>思考</a:t>
            </a:r>
            <a:endParaRPr lang="en-US" altLang="zh-CN" dirty="0" smtClean="0"/>
          </a:p>
          <a:p>
            <a:pPr lvl="1"/>
            <a:r>
              <a:rPr lang="en-US" altLang="zh-CN" dirty="0" smtClean="0"/>
              <a:t>1</a:t>
            </a:r>
            <a:r>
              <a:rPr lang="zh-CN" altLang="en-US" dirty="0" smtClean="0"/>
              <a:t>、为什么需要读写分离</a:t>
            </a:r>
            <a:endParaRPr lang="en-US" altLang="zh-CN" dirty="0" smtClean="0"/>
          </a:p>
          <a:p>
            <a:pPr lvl="1"/>
            <a:r>
              <a:rPr lang="en-US" altLang="zh-CN" dirty="0" smtClean="0"/>
              <a:t>2</a:t>
            </a:r>
            <a:r>
              <a:rPr lang="zh-CN" altLang="en-US" dirty="0" smtClean="0"/>
              <a:t>、读写分离的集群架构是怎样</a:t>
            </a:r>
            <a:endParaRPr lang="en-US" altLang="zh-CN" dirty="0" smtClean="0"/>
          </a:p>
          <a:p>
            <a:pPr lvl="1"/>
            <a:r>
              <a:rPr lang="en-US" altLang="zh-CN" dirty="0" smtClean="0"/>
              <a:t>3</a:t>
            </a:r>
            <a:r>
              <a:rPr lang="zh-CN" altLang="en-US" dirty="0" smtClean="0"/>
              <a:t>、在哪里读？在哪里写？</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仿宋_GB2312" pitchFamily="49" charset="-122"/>
              </a:rPr>
              <a:t>1</a:t>
            </a:r>
            <a:r>
              <a:rPr lang="zh-CN" altLang="en-US" dirty="0">
                <a:latin typeface="仿宋_GB2312" pitchFamily="49" charset="-122"/>
              </a:rPr>
              <a:t>.事务故障及其恢复</a:t>
            </a:r>
            <a:endParaRPr lang="zh-CN" altLang="en-US" dirty="0"/>
          </a:p>
        </p:txBody>
      </p:sp>
      <p:sp>
        <p:nvSpPr>
          <p:cNvPr id="3" name="内容占位符 2"/>
          <p:cNvSpPr>
            <a:spLocks noGrp="1"/>
          </p:cNvSpPr>
          <p:nvPr>
            <p:ph idx="1"/>
          </p:nvPr>
        </p:nvSpPr>
        <p:spPr/>
        <p:txBody>
          <a:bodyPr/>
          <a:lstStyle/>
          <a:p>
            <a:r>
              <a:rPr lang="zh-CN" altLang="en-US" dirty="0">
                <a:solidFill>
                  <a:schemeClr val="accent6">
                    <a:lumMod val="75000"/>
                  </a:schemeClr>
                </a:solidFill>
              </a:rPr>
              <a:t>事务故障</a:t>
            </a:r>
            <a:r>
              <a:rPr lang="en-US" altLang="zh-CN" dirty="0">
                <a:solidFill>
                  <a:schemeClr val="accent6">
                    <a:lumMod val="75000"/>
                  </a:schemeClr>
                </a:solidFill>
              </a:rPr>
              <a:t>(Transaction Failure)</a:t>
            </a:r>
            <a:r>
              <a:rPr lang="zh-CN" altLang="en-US" dirty="0"/>
              <a:t>：指事务在运行过程中由于某种原因（如输入数据错误、运算溢出、违反了某些完整性规则、某些应用程序的错误及并发事务发生死锁等）使事务未运行至正常终止点之前就已夭折。</a:t>
            </a:r>
            <a:endParaRPr lang="zh-CN" altLang="en-US" dirty="0"/>
          </a:p>
          <a:p>
            <a:r>
              <a:rPr lang="zh-CN" altLang="en-US" dirty="0">
                <a:solidFill>
                  <a:schemeClr val="accent6">
                    <a:lumMod val="75000"/>
                  </a:schemeClr>
                </a:solidFill>
              </a:rPr>
              <a:t>对数据库的影响：</a:t>
            </a:r>
            <a:r>
              <a:rPr lang="zh-CN" altLang="en-US" dirty="0"/>
              <a:t>被迫中断的事务可能已对数据库进行了修改。</a:t>
            </a:r>
            <a:endParaRPr lang="zh-CN" altLang="en-US" dirty="0"/>
          </a:p>
          <a:p>
            <a:r>
              <a:rPr lang="zh-CN" altLang="en-US" dirty="0">
                <a:solidFill>
                  <a:schemeClr val="accent6">
                    <a:lumMod val="75000"/>
                  </a:schemeClr>
                </a:solidFill>
              </a:rPr>
              <a:t>恢复策略：</a:t>
            </a:r>
            <a:endParaRPr lang="zh-CN" altLang="en-US" dirty="0">
              <a:solidFill>
                <a:schemeClr val="accent6">
                  <a:lumMod val="75000"/>
                </a:schemeClr>
              </a:solidFill>
            </a:endParaRPr>
          </a:p>
          <a:p>
            <a:pPr lvl="1"/>
            <a:r>
              <a:rPr lang="zh-CN" altLang="en-US" dirty="0">
                <a:solidFill>
                  <a:schemeClr val="accent6">
                    <a:lumMod val="75000"/>
                  </a:schemeClr>
                </a:solidFill>
              </a:rPr>
              <a:t>事务撤销（</a:t>
            </a:r>
            <a:r>
              <a:rPr lang="en-US" altLang="zh-CN" dirty="0">
                <a:solidFill>
                  <a:schemeClr val="accent6">
                    <a:lumMod val="75000"/>
                  </a:schemeClr>
                </a:solidFill>
              </a:rPr>
              <a:t>UNDO</a:t>
            </a:r>
            <a:r>
              <a:rPr lang="zh-CN" altLang="en-US" dirty="0">
                <a:solidFill>
                  <a:schemeClr val="accent6">
                    <a:lumMod val="75000"/>
                  </a:schemeClr>
                </a:solidFill>
              </a:rPr>
              <a:t>）</a:t>
            </a:r>
            <a:r>
              <a:rPr lang="en-US" altLang="zh-CN" dirty="0"/>
              <a:t>——</a:t>
            </a:r>
            <a:r>
              <a:rPr lang="zh-CN" altLang="en-US" dirty="0"/>
              <a:t>检查日志文件中由这些事务所引起的发生变化的记录，取消这些没有完成的事务所做的一切改变。</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仿宋_GB2312" pitchFamily="49" charset="-122"/>
              </a:rPr>
              <a:t>1</a:t>
            </a:r>
            <a:r>
              <a:rPr lang="zh-CN" altLang="en-US" dirty="0">
                <a:latin typeface="仿宋_GB2312" pitchFamily="49" charset="-122"/>
              </a:rPr>
              <a:t>.事务故障及其恢复</a:t>
            </a:r>
            <a:endParaRPr lang="zh-CN" altLang="en-US" dirty="0"/>
          </a:p>
        </p:txBody>
      </p:sp>
      <p:sp>
        <p:nvSpPr>
          <p:cNvPr id="3" name="内容占位符 2"/>
          <p:cNvSpPr>
            <a:spLocks noGrp="1"/>
          </p:cNvSpPr>
          <p:nvPr>
            <p:ph idx="1"/>
          </p:nvPr>
        </p:nvSpPr>
        <p:spPr/>
        <p:txBody>
          <a:bodyPr/>
          <a:lstStyle/>
          <a:p>
            <a:r>
              <a:rPr lang="zh-CN" altLang="en-US" dirty="0"/>
              <a:t>恢复步骤：</a:t>
            </a:r>
            <a:endParaRPr lang="zh-CN" altLang="en-US" dirty="0"/>
          </a:p>
          <a:p>
            <a:pPr lvl="1"/>
            <a:r>
              <a:rPr lang="en-US" altLang="zh-CN" dirty="0"/>
              <a:t>(1)</a:t>
            </a:r>
            <a:r>
              <a:rPr lang="zh-CN" altLang="en-US" dirty="0"/>
              <a:t>反向扫描日志文件，查找该事务的更新操作。</a:t>
            </a:r>
            <a:endParaRPr lang="zh-CN" altLang="en-US" dirty="0"/>
          </a:p>
          <a:p>
            <a:pPr lvl="1"/>
            <a:r>
              <a:rPr lang="en-US" altLang="zh-CN" dirty="0"/>
              <a:t>(2)</a:t>
            </a:r>
            <a:r>
              <a:rPr lang="zh-CN" altLang="en-US" dirty="0"/>
              <a:t>对该事务的更新操作执行反操作，即对已插入的新记录进行删除操作，对已删除的记录进行插入操作，对修改的数据恢复旧值</a:t>
            </a:r>
            <a:r>
              <a:rPr lang="en-US" altLang="zh-CN" dirty="0"/>
              <a:t>……</a:t>
            </a:r>
            <a:r>
              <a:rPr lang="zh-CN" altLang="en-US" dirty="0"/>
              <a:t>。直到扫描到此事务的开始标记，事务故障恢复完毕。</a:t>
            </a:r>
            <a:endParaRPr lang="zh-CN" altLang="en-US" dirty="0"/>
          </a:p>
          <a:p>
            <a:r>
              <a:rPr lang="zh-CN" altLang="en-US" dirty="0"/>
              <a:t>由此，一个事务是一个工作单位，也是一个恢复单位。</a:t>
            </a:r>
            <a:endParaRPr lang="zh-CN" altLang="en-US" dirty="0"/>
          </a:p>
          <a:p>
            <a:r>
              <a:rPr lang="zh-CN" altLang="en-US" dirty="0"/>
              <a:t>一个事务越短，越便于对它进行</a:t>
            </a:r>
            <a:r>
              <a:rPr lang="en-US" altLang="zh-CN" dirty="0"/>
              <a:t>UNDO</a:t>
            </a:r>
            <a:r>
              <a:rPr lang="zh-CN" altLang="en-US" dirty="0"/>
              <a:t>操作。</a:t>
            </a:r>
            <a:endParaRPr lang="zh-CN" altLang="en-US" dirty="0"/>
          </a:p>
          <a:p>
            <a:r>
              <a:rPr lang="zh-CN" altLang="en-US" dirty="0"/>
              <a:t>如果一个应用程序运行时间较长，则应把该应用程序分成多个事务，用明确的</a:t>
            </a:r>
            <a:r>
              <a:rPr lang="en-US" altLang="zh-CN" dirty="0"/>
              <a:t>COMMIT</a:t>
            </a:r>
            <a:r>
              <a:rPr lang="zh-CN" altLang="en-US" dirty="0"/>
              <a:t>语句结束各个事务。</a:t>
            </a:r>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2</a:t>
            </a:r>
            <a:r>
              <a:rPr lang="zh-CN" altLang="en-US" dirty="0"/>
              <a:t>.系统故障及其恢复</a:t>
            </a:r>
            <a:endParaRPr lang="zh-CN" altLang="en-US" dirty="0"/>
          </a:p>
        </p:txBody>
      </p:sp>
      <p:sp>
        <p:nvSpPr>
          <p:cNvPr id="3" name="内容占位符 2"/>
          <p:cNvSpPr>
            <a:spLocks noGrp="1"/>
          </p:cNvSpPr>
          <p:nvPr>
            <p:ph idx="1"/>
          </p:nvPr>
        </p:nvSpPr>
        <p:spPr/>
        <p:txBody>
          <a:bodyPr/>
          <a:lstStyle/>
          <a:p>
            <a:r>
              <a:rPr lang="zh-CN" altLang="en-US" dirty="0">
                <a:solidFill>
                  <a:schemeClr val="accent6">
                    <a:lumMod val="75000"/>
                  </a:schemeClr>
                </a:solidFill>
              </a:rPr>
              <a:t>系统故障（</a:t>
            </a:r>
            <a:r>
              <a:rPr lang="en-US" altLang="zh-CN" dirty="0">
                <a:solidFill>
                  <a:schemeClr val="accent6">
                    <a:lumMod val="75000"/>
                  </a:schemeClr>
                </a:solidFill>
              </a:rPr>
              <a:t>System Failure</a:t>
            </a:r>
            <a:r>
              <a:rPr lang="zh-CN" altLang="en-US" dirty="0">
                <a:solidFill>
                  <a:schemeClr val="accent6">
                    <a:lumMod val="75000"/>
                  </a:schemeClr>
                </a:solidFill>
              </a:rPr>
              <a:t>）</a:t>
            </a:r>
            <a:r>
              <a:rPr lang="zh-CN" altLang="en-US" dirty="0"/>
              <a:t>：是指系统在运行过程中，由于某种原因（如操作系统或</a:t>
            </a:r>
            <a:r>
              <a:rPr lang="en-US" altLang="zh-CN" dirty="0"/>
              <a:t>DBMS</a:t>
            </a:r>
            <a:r>
              <a:rPr lang="zh-CN" altLang="en-US" dirty="0"/>
              <a:t>代码错误、操作员操作失误、特定类型的硬件错误如</a:t>
            </a:r>
            <a:r>
              <a:rPr lang="en-US" altLang="zh-CN" dirty="0"/>
              <a:t>CPU</a:t>
            </a:r>
            <a:r>
              <a:rPr lang="zh-CN" altLang="en-US" dirty="0"/>
              <a:t>故障、突然停电等）造成系统停止运行，致使所有正在运行的事务都以非正常方式终止，要求系统重新启动。这时内存中数据库缓冲区的内容全部丢失，而存储在外部存储设备上的数据库并未破坏，但内容不可靠了。</a:t>
            </a: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2</a:t>
            </a:r>
            <a:r>
              <a:rPr lang="zh-CN" altLang="en-US" dirty="0"/>
              <a:t>.系统故障及其恢复</a:t>
            </a:r>
            <a:endParaRPr lang="zh-CN" altLang="en-US" dirty="0"/>
          </a:p>
        </p:txBody>
      </p:sp>
      <p:sp>
        <p:nvSpPr>
          <p:cNvPr id="3" name="内容占位符 2"/>
          <p:cNvSpPr>
            <a:spLocks noGrp="1"/>
          </p:cNvSpPr>
          <p:nvPr>
            <p:ph idx="1"/>
          </p:nvPr>
        </p:nvSpPr>
        <p:spPr/>
        <p:txBody>
          <a:bodyPr/>
          <a:lstStyle/>
          <a:p>
            <a:r>
              <a:rPr lang="zh-CN" altLang="en-US" dirty="0"/>
              <a:t>对数据库的影响有两种情况：</a:t>
            </a:r>
            <a:endParaRPr lang="zh-CN" altLang="en-US" dirty="0"/>
          </a:p>
          <a:p>
            <a:pPr lvl="1"/>
            <a:r>
              <a:rPr lang="zh-CN" altLang="en-US" dirty="0"/>
              <a:t>未完成事务对数据库的更新已写入数据库</a:t>
            </a:r>
            <a:endParaRPr lang="zh-CN" altLang="en-US" dirty="0"/>
          </a:p>
          <a:p>
            <a:pPr lvl="2"/>
            <a:r>
              <a:rPr lang="zh-CN" altLang="en-US" dirty="0"/>
              <a:t>系统重启后，要强行撤销（</a:t>
            </a:r>
            <a:r>
              <a:rPr lang="en-US" altLang="zh-CN" dirty="0"/>
              <a:t>UNDO</a:t>
            </a:r>
            <a:r>
              <a:rPr lang="zh-CN" altLang="en-US" dirty="0"/>
              <a:t>）所有未完成事务，清除这些事务对数据库所做的修改。</a:t>
            </a:r>
            <a:endParaRPr lang="zh-CN" altLang="en-US" dirty="0"/>
          </a:p>
          <a:p>
            <a:pPr lvl="2"/>
            <a:r>
              <a:rPr lang="zh-CN" altLang="en-US" dirty="0"/>
              <a:t>未完成事务在日志文件中只有</a:t>
            </a:r>
            <a:r>
              <a:rPr lang="en-US" altLang="zh-CN" dirty="0"/>
              <a:t>BEGIN TRANSCATION</a:t>
            </a:r>
            <a:r>
              <a:rPr lang="zh-CN" altLang="en-US" dirty="0"/>
              <a:t>标记</a:t>
            </a:r>
            <a:r>
              <a:rPr lang="en-US" altLang="zh-CN" dirty="0"/>
              <a:t>,</a:t>
            </a:r>
            <a:r>
              <a:rPr lang="zh-CN" altLang="en-US" dirty="0"/>
              <a:t>而无</a:t>
            </a:r>
            <a:r>
              <a:rPr lang="en-US" altLang="zh-CN" dirty="0"/>
              <a:t>COMMIT</a:t>
            </a:r>
            <a:r>
              <a:rPr lang="zh-CN" altLang="en-US" dirty="0"/>
              <a:t>标记。</a:t>
            </a:r>
            <a:endParaRPr lang="zh-CN" altLang="en-US" dirty="0"/>
          </a:p>
          <a:p>
            <a:pPr lvl="1"/>
            <a:r>
              <a:rPr lang="zh-CN" altLang="en-US" dirty="0"/>
              <a:t>己提交的事务对数据库的更新结果还保留在缓冲区中，尚未写入磁盘数据库中。</a:t>
            </a:r>
            <a:endParaRPr lang="zh-CN" altLang="en-US" dirty="0"/>
          </a:p>
          <a:p>
            <a:pPr lvl="2"/>
            <a:r>
              <a:rPr lang="zh-CN" altLang="en-US" dirty="0"/>
              <a:t>应将这些事务己提交的结果重新写入数据库。这类恢复操作称为事务重做（</a:t>
            </a:r>
            <a:r>
              <a:rPr lang="en-US" altLang="zh-CN" dirty="0"/>
              <a:t>REDO</a:t>
            </a:r>
            <a:r>
              <a:rPr lang="zh-CN" altLang="en-US" dirty="0"/>
              <a:t>）。</a:t>
            </a:r>
            <a:endParaRPr lang="zh-CN" altLang="en-US" dirty="0"/>
          </a:p>
          <a:p>
            <a:pPr lvl="2"/>
            <a:r>
              <a:rPr lang="zh-CN" altLang="en-US" dirty="0"/>
              <a:t>己提交事务在日志文件中既有</a:t>
            </a:r>
            <a:r>
              <a:rPr lang="en-US" altLang="zh-CN" dirty="0"/>
              <a:t>BEGIN TRANSCATION</a:t>
            </a:r>
            <a:r>
              <a:rPr lang="zh-CN" altLang="en-US" dirty="0"/>
              <a:t>标记，也有</a:t>
            </a:r>
            <a:r>
              <a:rPr lang="en-US" altLang="zh-CN" dirty="0"/>
              <a:t>COMMIT</a:t>
            </a:r>
            <a:r>
              <a:rPr lang="zh-CN" altLang="en-US" dirty="0"/>
              <a:t>标记。</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2</a:t>
            </a:r>
            <a:r>
              <a:rPr lang="zh-CN" altLang="en-US" dirty="0"/>
              <a:t>.系统故障及其恢复</a:t>
            </a:r>
            <a:endParaRPr lang="zh-CN" altLang="en-US" dirty="0"/>
          </a:p>
        </p:txBody>
      </p:sp>
      <p:sp>
        <p:nvSpPr>
          <p:cNvPr id="3" name="内容占位符 2"/>
          <p:cNvSpPr>
            <a:spLocks noGrp="1"/>
          </p:cNvSpPr>
          <p:nvPr>
            <p:ph idx="1"/>
          </p:nvPr>
        </p:nvSpPr>
        <p:spPr/>
        <p:txBody>
          <a:bodyPr/>
          <a:lstStyle/>
          <a:p>
            <a:r>
              <a:rPr lang="zh-CN" altLang="en-US" dirty="0"/>
              <a:t>恢复策略：</a:t>
            </a:r>
            <a:endParaRPr lang="zh-CN" altLang="en-US" dirty="0"/>
          </a:p>
          <a:p>
            <a:pPr lvl="1"/>
            <a:r>
              <a:rPr lang="zh-CN" altLang="en-US" dirty="0"/>
              <a:t>撤销（</a:t>
            </a:r>
            <a:r>
              <a:rPr lang="en-US" altLang="zh-CN" dirty="0"/>
              <a:t>UNDO</a:t>
            </a:r>
            <a:r>
              <a:rPr lang="zh-CN" altLang="en-US" dirty="0"/>
              <a:t>）未完成的事务</a:t>
            </a:r>
            <a:endParaRPr lang="zh-CN" altLang="en-US" dirty="0"/>
          </a:p>
          <a:p>
            <a:pPr lvl="1"/>
            <a:r>
              <a:rPr lang="zh-CN" altLang="en-US" dirty="0"/>
              <a:t>重做（</a:t>
            </a:r>
            <a:r>
              <a:rPr lang="en-US" altLang="zh-CN" dirty="0"/>
              <a:t>REDO</a:t>
            </a:r>
            <a:r>
              <a:rPr lang="zh-CN" altLang="en-US" dirty="0"/>
              <a:t>）已提交的事务</a:t>
            </a:r>
            <a:endParaRPr lang="zh-CN" altLang="en-US" dirty="0"/>
          </a:p>
          <a:p>
            <a:r>
              <a:rPr lang="zh-CN" altLang="en-US" dirty="0"/>
              <a:t>恢复步骤：</a:t>
            </a:r>
            <a:endParaRPr lang="zh-CN" altLang="en-US" dirty="0"/>
          </a:p>
          <a:p>
            <a:pPr lvl="1"/>
            <a:r>
              <a:rPr lang="en-US" altLang="zh-CN" dirty="0"/>
              <a:t>(1)</a:t>
            </a:r>
            <a:r>
              <a:rPr lang="zh-CN" altLang="en-US" dirty="0"/>
              <a:t>正向扫描日志文件，查找尚未提交的事务，将其事务标识记入撤销队列。同时查找已经提交的事务，将其事务标识记入重做队列。</a:t>
            </a:r>
            <a:endParaRPr lang="zh-CN" altLang="en-US" dirty="0"/>
          </a:p>
          <a:p>
            <a:pPr lvl="1"/>
            <a:r>
              <a:rPr lang="en-US" altLang="zh-CN" dirty="0"/>
              <a:t>(2)</a:t>
            </a:r>
            <a:r>
              <a:rPr lang="zh-CN" altLang="en-US" dirty="0"/>
              <a:t>对撤销队列中的各个事务进行撤销处理（同事务故障的撤消方法）。</a:t>
            </a:r>
            <a:endParaRPr lang="zh-CN" altLang="en-US" dirty="0"/>
          </a:p>
          <a:p>
            <a:pPr lvl="1"/>
            <a:r>
              <a:rPr lang="en-US" altLang="zh-CN" dirty="0"/>
              <a:t>(3)</a:t>
            </a:r>
            <a:r>
              <a:rPr lang="zh-CN" altLang="en-US" dirty="0"/>
              <a:t>对重做队列中的各个事务进行重做处理。即：正向扫描日志文件，按照日志文件中所登记的操作内容，重新执行操作，使数据库恢复到最近某个可用状态。</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介质故障及其恢复</a:t>
            </a:r>
            <a:endParaRPr lang="zh-CN" altLang="en-US" dirty="0"/>
          </a:p>
        </p:txBody>
      </p:sp>
      <p:sp>
        <p:nvSpPr>
          <p:cNvPr id="3" name="内容占位符 2"/>
          <p:cNvSpPr>
            <a:spLocks noGrp="1"/>
          </p:cNvSpPr>
          <p:nvPr>
            <p:ph idx="1"/>
          </p:nvPr>
        </p:nvSpPr>
        <p:spPr/>
        <p:txBody>
          <a:bodyPr/>
          <a:lstStyle/>
          <a:p>
            <a:r>
              <a:rPr lang="zh-CN" altLang="en-US" dirty="0">
                <a:solidFill>
                  <a:schemeClr val="accent6">
                    <a:lumMod val="75000"/>
                  </a:schemeClr>
                </a:solidFill>
              </a:rPr>
              <a:t>介质故障（</a:t>
            </a:r>
            <a:r>
              <a:rPr lang="en-US" altLang="zh-CN" dirty="0">
                <a:solidFill>
                  <a:schemeClr val="accent6">
                    <a:lumMod val="75000"/>
                  </a:schemeClr>
                </a:solidFill>
              </a:rPr>
              <a:t>Media Failure</a:t>
            </a:r>
            <a:r>
              <a:rPr lang="zh-CN" altLang="en-US" dirty="0">
                <a:solidFill>
                  <a:schemeClr val="accent6">
                    <a:lumMod val="75000"/>
                  </a:schemeClr>
                </a:solidFill>
              </a:rPr>
              <a:t>）</a:t>
            </a:r>
            <a:r>
              <a:rPr lang="zh-CN" altLang="en-US" dirty="0"/>
              <a:t>：指系统在运行过程中，由于某种硬件故障（如磁盘坏损、磁头碰撞、操作系统的某种潜在的错误、瞬时强磁场干扰等）使存储在外存上的数据部分损失或全部损失。</a:t>
            </a:r>
            <a:endParaRPr lang="zh-CN" altLang="en-US" dirty="0"/>
          </a:p>
          <a:p>
            <a:r>
              <a:rPr lang="zh-CN" altLang="en-US" dirty="0"/>
              <a:t>对数据库的影响：比前两类故障的可能性小的多，但破坏性最大。磁盘上的物理数据和日志文件可能被破坏。</a:t>
            </a:r>
            <a:endParaRPr lang="zh-CN" altLang="en-US" dirty="0"/>
          </a:p>
          <a:p>
            <a:r>
              <a:rPr lang="zh-CN" altLang="en-US" dirty="0"/>
              <a:t>恢复策略：手工装入故障前副本，重做已完成的事务。</a:t>
            </a:r>
            <a:endParaRPr lang="zh-CN" altLang="en-US"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5011</Words>
  <Application>WPS 演示</Application>
  <PresentationFormat>宽屏</PresentationFormat>
  <Paragraphs>445</Paragraphs>
  <Slides>39</Slides>
  <Notes>5</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Calibri</vt:lpstr>
      <vt:lpstr>微软雅黑 Light</vt:lpstr>
      <vt:lpstr>Calibri Light</vt:lpstr>
      <vt:lpstr>微软雅黑</vt:lpstr>
      <vt:lpstr>仿宋_GB2312</vt:lpstr>
      <vt:lpstr>仿宋</vt:lpstr>
      <vt:lpstr>Arial Unicode MS</vt:lpstr>
      <vt:lpstr>等线</vt:lpstr>
      <vt:lpstr>Monotype Sorts</vt:lpstr>
      <vt:lpstr>Times New Roman</vt:lpstr>
      <vt:lpstr>Wingdings</vt:lpstr>
      <vt:lpstr>Office 主题</vt:lpstr>
      <vt:lpstr>PowerPoint 演示文稿</vt:lpstr>
      <vt:lpstr>PowerPoint 演示文稿</vt:lpstr>
      <vt:lpstr>问题四  数据库的故障和恢复策略</vt:lpstr>
      <vt:lpstr>1.事务故障及其恢复</vt:lpstr>
      <vt:lpstr>1.事务故障及其恢复</vt:lpstr>
      <vt:lpstr>2.系统故障及其恢复</vt:lpstr>
      <vt:lpstr>2.系统故障及其恢复</vt:lpstr>
      <vt:lpstr>2.系统故障及其恢复</vt:lpstr>
      <vt:lpstr>3. 介质故障及其恢复</vt:lpstr>
      <vt:lpstr>3. 介质故障及其恢复</vt:lpstr>
      <vt:lpstr>3. 介质故障及其恢复</vt:lpstr>
      <vt:lpstr>PowerPoint 演示文稿</vt:lpstr>
      <vt:lpstr>PowerPoint 演示文稿</vt:lpstr>
      <vt:lpstr>故障恢复的执行者</vt:lpstr>
      <vt:lpstr>小结</vt:lpstr>
      <vt:lpstr>PowerPoint 演示文稿</vt:lpstr>
      <vt:lpstr>问题五  提高恢复效率的技术</vt:lpstr>
      <vt:lpstr>1. 具有检查点的恢复技术</vt:lpstr>
      <vt:lpstr>(1) 问题的提出</vt:lpstr>
      <vt:lpstr>解决方案</vt:lpstr>
      <vt:lpstr>(2) 检查点技术</vt:lpstr>
      <vt:lpstr>(2) 检查点技术</vt:lpstr>
      <vt:lpstr>日志文件的动态维护步骤</vt:lpstr>
      <vt:lpstr>何时进行动态维护</vt:lpstr>
      <vt:lpstr>(3) 利用检查点的恢复策略</vt:lpstr>
      <vt:lpstr>(3) 利用检查点的恢复策略</vt:lpstr>
      <vt:lpstr>利用检查点的恢复步骤</vt:lpstr>
      <vt:lpstr>利用检查点的恢复步骤</vt:lpstr>
      <vt:lpstr>2. 数据库镜像</vt:lpstr>
      <vt:lpstr>什么是数据库镜像</vt:lpstr>
      <vt:lpstr>数据库镜像的用途</vt:lpstr>
      <vt:lpstr>数据库镜像示意图</vt:lpstr>
      <vt:lpstr>PowerPoint 演示文稿</vt:lpstr>
      <vt:lpstr>Mysql 备份与恢复</vt:lpstr>
      <vt:lpstr>Mysql 备份与恢复</vt:lpstr>
      <vt:lpstr>Mysql热备份技术</vt:lpstr>
      <vt:lpstr>Mysql热备份技术</vt:lpstr>
      <vt:lpstr>Mysql热备份技术</vt:lpstr>
      <vt:lpstr>延展——Mysql读写分离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微言、精义</cp:lastModifiedBy>
  <cp:revision>44</cp:revision>
  <dcterms:created xsi:type="dcterms:W3CDTF">2013-11-21T07:51:00Z</dcterms:created>
  <dcterms:modified xsi:type="dcterms:W3CDTF">2020-01-06T13:45:19Z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