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1" r:id="rId4"/>
    <p:sldId id="262" r:id="rId5"/>
    <p:sldId id="264" r:id="rId6"/>
    <p:sldId id="265" r:id="rId7"/>
    <p:sldId id="266" r:id="rId8"/>
    <p:sldId id="267" r:id="rId9"/>
    <p:sldId id="268" r:id="rId10"/>
    <p:sldId id="269" r:id="rId11"/>
    <p:sldId id="270" r:id="rId12"/>
    <p:sldId id="271" r:id="rId13"/>
    <p:sldId id="343" r:id="rId14"/>
    <p:sldId id="273" r:id="rId15"/>
    <p:sldId id="345" r:id="rId16"/>
    <p:sldId id="272" r:id="rId17"/>
    <p:sldId id="344"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46" r:id="rId37"/>
    <p:sldId id="347" r:id="rId38"/>
    <p:sldId id="348" r:id="rId39"/>
    <p:sldId id="349" r:id="rId40"/>
    <p:sldId id="350" r:id="rId41"/>
    <p:sldId id="336" r:id="rId42"/>
    <p:sldId id="337" r:id="rId43"/>
    <p:sldId id="338" r:id="rId44"/>
    <p:sldId id="339" r:id="rId45"/>
    <p:sldId id="340" r:id="rId46"/>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621" autoAdjust="0"/>
  </p:normalViewPr>
  <p:slideViewPr>
    <p:cSldViewPr snapToGrid="0">
      <p:cViewPr varScale="1">
        <p:scale>
          <a:sx n="55" d="100"/>
          <a:sy n="55" d="100"/>
        </p:scale>
        <p:origin x="171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t>2019/6/12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t>‹#›</a:t>
            </a:fld>
            <a:endParaRPr lang="zh-CN" altLang="en-US"/>
          </a:p>
        </p:txBody>
      </p:sp>
    </p:spTree>
    <p:extLst>
      <p:ext uri="{BB962C8B-B14F-4D97-AF65-F5344CB8AC3E}">
        <p14:creationId xmlns:p14="http://schemas.microsoft.com/office/powerpoint/2010/main" val="344592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smtClean="0">
                <a:latin typeface="宋体" panose="02010600030101010101" pitchFamily="2" charset="-122"/>
              </a:rPr>
              <a:t>Stop here</a:t>
            </a:r>
          </a:p>
          <a:p>
            <a:pPr eaLnBrk="1" hangingPunct="1"/>
            <a:r>
              <a:rPr lang="zh-CN" altLang="en-US" dirty="0" smtClean="0">
                <a:latin typeface="宋体" panose="02010600030101010101" pitchFamily="2" charset="-122"/>
              </a:rPr>
              <a:t>      用户通过</a:t>
            </a:r>
            <a:r>
              <a:rPr lang="en-US" altLang="zh-CN" dirty="0" smtClean="0"/>
              <a:t>SELECT</a:t>
            </a:r>
            <a:r>
              <a:rPr lang="en-US" altLang="zh-CN" dirty="0" smtClean="0">
                <a:latin typeface="宋体" panose="02010600030101010101" pitchFamily="2" charset="-122"/>
              </a:rPr>
              <a:t>、</a:t>
            </a:r>
            <a:r>
              <a:rPr lang="en-US" altLang="zh-CN" dirty="0" smtClean="0"/>
              <a:t>INSERT</a:t>
            </a:r>
            <a:r>
              <a:rPr lang="en-US" altLang="zh-CN" dirty="0" smtClean="0">
                <a:latin typeface="宋体" panose="02010600030101010101" pitchFamily="2" charset="-122"/>
              </a:rPr>
              <a:t>、</a:t>
            </a:r>
            <a:r>
              <a:rPr lang="en-US" altLang="zh-CN" dirty="0" smtClean="0"/>
              <a:t>UPDATE </a:t>
            </a:r>
            <a:r>
              <a:rPr lang="en-US" altLang="zh-CN" dirty="0" smtClean="0">
                <a:latin typeface="宋体" panose="02010600030101010101" pitchFamily="2" charset="-122"/>
              </a:rPr>
              <a:t>、</a:t>
            </a:r>
            <a:r>
              <a:rPr lang="en-US" altLang="zh-CN" dirty="0" smtClean="0"/>
              <a:t>DELETE</a:t>
            </a:r>
            <a:r>
              <a:rPr lang="zh-CN" altLang="en-US" b="1" dirty="0" smtClean="0">
                <a:latin typeface="宋体" panose="02010600030101010101" pitchFamily="2" charset="-122"/>
              </a:rPr>
              <a:t>语句</a:t>
            </a:r>
            <a:r>
              <a:rPr lang="zh-CN" altLang="en-US" dirty="0" smtClean="0">
                <a:latin typeface="宋体" panose="02010600030101010101" pitchFamily="2" charset="-122"/>
              </a:rPr>
              <a:t>对数据库进行操作，这些语句经过</a:t>
            </a:r>
            <a:r>
              <a:rPr lang="en-US" altLang="zh-CN" dirty="0" smtClean="0"/>
              <a:t>DBMS</a:t>
            </a:r>
            <a:r>
              <a:rPr lang="zh-CN" altLang="en-US" dirty="0" smtClean="0">
                <a:latin typeface="宋体" panose="02010600030101010101" pitchFamily="2" charset="-122"/>
              </a:rPr>
              <a:t>的</a:t>
            </a:r>
            <a:r>
              <a:rPr lang="zh-CN" altLang="en-US" b="1" dirty="0" smtClean="0">
                <a:latin typeface="宋体" panose="02010600030101010101" pitchFamily="2" charset="-122"/>
              </a:rPr>
              <a:t>语言翻译处理层</a:t>
            </a:r>
            <a:r>
              <a:rPr lang="zh-CN" altLang="en-US" dirty="0" smtClean="0">
                <a:latin typeface="宋体" panose="02010600030101010101" pitchFamily="2" charset="-122"/>
              </a:rPr>
              <a:t>（语法检查、语义检查、查询优化）转换成了一些</a:t>
            </a:r>
            <a:r>
              <a:rPr lang="zh-CN" altLang="en-US" b="1" dirty="0" smtClean="0">
                <a:latin typeface="宋体" panose="02010600030101010101" pitchFamily="2" charset="-122"/>
              </a:rPr>
              <a:t>执行计划</a:t>
            </a:r>
            <a:r>
              <a:rPr lang="zh-CN" altLang="en-US" dirty="0" smtClean="0">
                <a:latin typeface="宋体" panose="02010600030101010101" pitchFamily="2" charset="-122"/>
              </a:rPr>
              <a:t>，执行计划由一些</a:t>
            </a:r>
            <a:r>
              <a:rPr lang="zh-CN" altLang="en-US" b="1" dirty="0" smtClean="0">
                <a:latin typeface="宋体" panose="02010600030101010101" pitchFamily="2" charset="-122"/>
              </a:rPr>
              <a:t>内部操作</a:t>
            </a:r>
            <a:r>
              <a:rPr lang="zh-CN" altLang="en-US" dirty="0" smtClean="0">
                <a:latin typeface="宋体" panose="02010600030101010101" pitchFamily="2" charset="-122"/>
              </a:rPr>
              <a:t>（读写）组成。</a:t>
            </a:r>
            <a:r>
              <a:rPr lang="en-US" altLang="zh-CN" dirty="0" smtClean="0"/>
              <a:t>SQL</a:t>
            </a:r>
            <a:r>
              <a:rPr lang="zh-CN" altLang="en-US" dirty="0" smtClean="0"/>
              <a:t>中的</a:t>
            </a:r>
            <a:r>
              <a:rPr lang="en-US" altLang="zh-CN" dirty="0" smtClean="0"/>
              <a:t>SELECT</a:t>
            </a:r>
            <a:r>
              <a:rPr lang="zh-CN" altLang="en-US" dirty="0" smtClean="0"/>
              <a:t>语句可以用一串读操作来表示，</a:t>
            </a:r>
            <a:r>
              <a:rPr lang="en-US" altLang="zh-CN" dirty="0" smtClean="0"/>
              <a:t>INSERT</a:t>
            </a:r>
            <a:r>
              <a:rPr lang="zh-CN" altLang="en-US" dirty="0" smtClean="0"/>
              <a:t>语句可以用一串写操作表示，</a:t>
            </a:r>
            <a:r>
              <a:rPr lang="en-US" altLang="zh-CN" dirty="0" smtClean="0"/>
              <a:t>UPDATE</a:t>
            </a:r>
            <a:r>
              <a:rPr lang="zh-CN" altLang="en-US" dirty="0" smtClean="0"/>
              <a:t>和</a:t>
            </a:r>
            <a:r>
              <a:rPr lang="en-US" altLang="zh-CN" dirty="0" smtClean="0"/>
              <a:t>DELETE</a:t>
            </a:r>
            <a:r>
              <a:rPr lang="zh-CN" altLang="en-US" dirty="0" smtClean="0"/>
              <a:t>可以用一串读写操作来表示。这也是为什么进行更新授权的同时也要把查询权授予用户。</a:t>
            </a:r>
            <a:endParaRPr lang="en-US" altLang="zh-CN" dirty="0" smtClean="0">
              <a:latin typeface="宋体" panose="02010600030101010101" pitchFamily="2" charset="-122"/>
            </a:endParaRPr>
          </a:p>
          <a:p>
            <a:pPr eaLnBrk="1" hangingPunct="1"/>
            <a:r>
              <a:rPr lang="zh-CN" altLang="en-US" dirty="0" smtClean="0">
                <a:latin typeface="宋体" panose="02010600030101010101" pitchFamily="2" charset="-122"/>
              </a:rPr>
              <a:t>       事务管理器将这些读写操作组织成</a:t>
            </a:r>
            <a:r>
              <a:rPr lang="zh-CN" altLang="en-US" b="1" dirty="0" smtClean="0">
                <a:latin typeface="宋体" panose="02010600030101010101" pitchFamily="2" charset="-122"/>
              </a:rPr>
              <a:t>事务</a:t>
            </a:r>
            <a:r>
              <a:rPr lang="zh-CN" altLang="en-US" dirty="0" smtClean="0">
                <a:latin typeface="宋体" panose="02010600030101010101" pitchFamily="2" charset="-122"/>
              </a:rPr>
              <a:t>并传递给调度器，调度器根据</a:t>
            </a:r>
            <a:r>
              <a:rPr lang="zh-CN" altLang="en-US" b="1" dirty="0" smtClean="0">
                <a:latin typeface="宋体" panose="02010600030101010101" pitchFamily="2" charset="-122"/>
              </a:rPr>
              <a:t>操作的类型</a:t>
            </a:r>
            <a:r>
              <a:rPr lang="zh-CN" altLang="en-US" dirty="0" smtClean="0">
                <a:latin typeface="宋体" panose="02010600030101010101" pitchFamily="2" charset="-122"/>
              </a:rPr>
              <a:t>（读、写）对要读写的数据</a:t>
            </a:r>
            <a:r>
              <a:rPr lang="zh-CN" altLang="en-US" b="1" dirty="0" smtClean="0">
                <a:latin typeface="宋体" panose="02010600030101010101" pitchFamily="2" charset="-122"/>
              </a:rPr>
              <a:t>加锁</a:t>
            </a:r>
            <a:r>
              <a:rPr lang="zh-CN" altLang="en-US" dirty="0" smtClean="0">
                <a:latin typeface="宋体" panose="02010600030101010101" pitchFamily="2" charset="-122"/>
              </a:rPr>
              <a:t>，并将加锁信息保存在一个</a:t>
            </a:r>
            <a:r>
              <a:rPr lang="zh-CN" altLang="en-US" b="1" dirty="0" smtClean="0">
                <a:latin typeface="宋体" panose="02010600030101010101" pitchFamily="2" charset="-122"/>
              </a:rPr>
              <a:t>锁表</a:t>
            </a:r>
            <a:r>
              <a:rPr lang="zh-CN" altLang="en-US" dirty="0" smtClean="0">
                <a:latin typeface="宋体" panose="02010600030101010101" pitchFamily="2" charset="-122"/>
              </a:rPr>
              <a:t>中，通过加锁操作的读写操作被送给</a:t>
            </a:r>
            <a:r>
              <a:rPr lang="en-US" altLang="zh-CN" dirty="0" smtClean="0"/>
              <a:t>DBMS</a:t>
            </a:r>
            <a:r>
              <a:rPr lang="zh-CN" altLang="en-US" dirty="0" smtClean="0">
                <a:latin typeface="宋体" panose="02010600030101010101" pitchFamily="2" charset="-122"/>
              </a:rPr>
              <a:t>的</a:t>
            </a:r>
            <a:r>
              <a:rPr lang="zh-CN" altLang="en-US" b="1" dirty="0" smtClean="0">
                <a:latin typeface="宋体" panose="02010600030101010101" pitchFamily="2" charset="-122"/>
              </a:rPr>
              <a:t>存取操作层</a:t>
            </a:r>
            <a:r>
              <a:rPr lang="zh-CN" altLang="en-US" dirty="0" smtClean="0">
                <a:latin typeface="宋体" panose="02010600030101010101" pitchFamily="2" charset="-122"/>
              </a:rPr>
              <a:t>去完成具体的读写操作，没有通过加锁的读写操作被延迟执行。</a:t>
            </a:r>
          </a:p>
          <a:p>
            <a:pPr eaLnBrk="1" hangingPunct="1"/>
            <a:r>
              <a:rPr lang="zh-CN" altLang="en-US" dirty="0" smtClean="0">
                <a:latin typeface="宋体" panose="02010600030101010101" pitchFamily="2" charset="-122"/>
              </a:rPr>
              <a:t>      </a:t>
            </a:r>
            <a:r>
              <a:rPr lang="zh-CN" altLang="en-US" b="1" dirty="0" smtClean="0">
                <a:latin typeface="宋体" panose="02010600030101010101" pitchFamily="2" charset="-122"/>
              </a:rPr>
              <a:t>调度的含义就是对到达调度器的读写操作重新排列它们的执行次序。</a:t>
            </a:r>
            <a:r>
              <a:rPr lang="zh-CN" altLang="en-US" dirty="0" smtClean="0"/>
              <a:t> </a:t>
            </a:r>
          </a:p>
          <a:p>
            <a:pPr algn="just" eaLnBrk="1" hangingPunct="1"/>
            <a:r>
              <a:rPr lang="zh-CN" altLang="en-US" dirty="0" smtClean="0"/>
              <a:t>      用</a:t>
            </a:r>
            <a:r>
              <a:rPr lang="en-US" altLang="zh-CN" dirty="0" smtClean="0"/>
              <a:t>R(x)</a:t>
            </a:r>
            <a:r>
              <a:rPr lang="zh-CN" altLang="en-US" dirty="0" smtClean="0"/>
              <a:t>表示对数据</a:t>
            </a:r>
            <a:r>
              <a:rPr lang="en-US" altLang="zh-CN" dirty="0" smtClean="0"/>
              <a:t>x</a:t>
            </a:r>
            <a:r>
              <a:rPr lang="zh-CN" altLang="en-US" dirty="0" smtClean="0"/>
              <a:t>的读操作，</a:t>
            </a:r>
            <a:r>
              <a:rPr lang="en-US" altLang="zh-CN" dirty="0" smtClean="0"/>
              <a:t>W(x)</a:t>
            </a:r>
            <a:r>
              <a:rPr lang="zh-CN" altLang="en-US" dirty="0" smtClean="0"/>
              <a:t>表示对数据的写操作，一个事务由若干的读操作和写操作组成。</a:t>
            </a:r>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5</a:t>
            </a:fld>
            <a:endParaRPr lang="zh-CN" altLang="en-US"/>
          </a:p>
        </p:txBody>
      </p:sp>
    </p:spTree>
    <p:extLst>
      <p:ext uri="{BB962C8B-B14F-4D97-AF65-F5344CB8AC3E}">
        <p14:creationId xmlns:p14="http://schemas.microsoft.com/office/powerpoint/2010/main" val="408158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采用第二级封锁不丢失更新指的是对同一个数据的写操作，对不同数据的写操作不能保证正确。</a:t>
            </a:r>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29</a:t>
            </a:fld>
            <a:endParaRPr lang="zh-CN" altLang="en-US"/>
          </a:p>
        </p:txBody>
      </p:sp>
    </p:spTree>
    <p:extLst>
      <p:ext uri="{BB962C8B-B14F-4D97-AF65-F5344CB8AC3E}">
        <p14:creationId xmlns:p14="http://schemas.microsoft.com/office/powerpoint/2010/main" val="625406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400" dirty="0" smtClean="0">
                <a:solidFill>
                  <a:srgbClr val="FFFF00"/>
                </a:solidFill>
              </a:rPr>
              <a:t>在</a:t>
            </a:r>
            <a:r>
              <a:rPr lang="en-US" altLang="zh-CN" sz="1400" dirty="0" smtClean="0">
                <a:solidFill>
                  <a:srgbClr val="FFFF00"/>
                </a:solidFill>
              </a:rPr>
              <a:t>SQL Server</a:t>
            </a:r>
            <a:r>
              <a:rPr lang="zh-CN" altLang="en-US" sz="1400" dirty="0" smtClean="0">
                <a:solidFill>
                  <a:srgbClr val="FFFF00"/>
                </a:solidFill>
              </a:rPr>
              <a:t>中，对事务的管理包含三个方面：</a:t>
            </a:r>
          </a:p>
          <a:p>
            <a:pPr lvl="1" eaLnBrk="1" hangingPunct="1"/>
            <a:r>
              <a:rPr lang="zh-CN" altLang="en-US" b="1" dirty="0" smtClean="0">
                <a:solidFill>
                  <a:srgbClr val="FFFF00"/>
                </a:solidFill>
              </a:rPr>
              <a:t>事务控制语句</a:t>
            </a:r>
            <a:r>
              <a:rPr lang="zh-CN" altLang="en-US" dirty="0" smtClean="0">
                <a:solidFill>
                  <a:srgbClr val="FFFF00"/>
                </a:solidFill>
              </a:rPr>
              <a:t>：控制事务执行的语句。包括将一系列操作定义为一个工作单元来处理。</a:t>
            </a:r>
          </a:p>
          <a:p>
            <a:pPr lvl="1" eaLnBrk="1" hangingPunct="1"/>
            <a:r>
              <a:rPr lang="zh-CN" altLang="en-US" b="1" dirty="0" smtClean="0">
                <a:solidFill>
                  <a:srgbClr val="FFFF00"/>
                </a:solidFill>
              </a:rPr>
              <a:t>锁机制：</a:t>
            </a:r>
            <a:r>
              <a:rPr lang="zh-CN" altLang="en-US" dirty="0" smtClean="0">
                <a:solidFill>
                  <a:srgbClr val="FFFF00"/>
                </a:solidFill>
              </a:rPr>
              <a:t>封锁正被一个事务修改的数据，防止其他用户访问到“不一致”的数据。</a:t>
            </a:r>
          </a:p>
          <a:p>
            <a:pPr lvl="1" eaLnBrk="1" hangingPunct="1"/>
            <a:r>
              <a:rPr lang="zh-CN" altLang="en-US" b="1" dirty="0" smtClean="0">
                <a:solidFill>
                  <a:srgbClr val="FFFF00"/>
                </a:solidFill>
              </a:rPr>
              <a:t>事务日志</a:t>
            </a:r>
            <a:r>
              <a:rPr lang="zh-CN" altLang="en-US" dirty="0" smtClean="0">
                <a:solidFill>
                  <a:srgbClr val="FFFF00"/>
                </a:solidFill>
              </a:rPr>
              <a:t>：使事务具有可恢复性</a:t>
            </a: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34</a:t>
            </a:fld>
            <a:endParaRPr lang="zh-CN" altLang="en-US"/>
          </a:p>
        </p:txBody>
      </p:sp>
    </p:spTree>
    <p:extLst>
      <p:ext uri="{BB962C8B-B14F-4D97-AF65-F5344CB8AC3E}">
        <p14:creationId xmlns:p14="http://schemas.microsoft.com/office/powerpoint/2010/main" val="1867480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solidFill>
                  <a:srgbClr val="FFFF00"/>
                </a:solidFill>
                <a:effectLst>
                  <a:outerShdw blurRad="38100" dist="38100" dir="2700000" algn="tl">
                    <a:srgbClr val="C0C0C0"/>
                  </a:outerShdw>
                </a:effectLst>
              </a:rPr>
              <a:t>提高数据库的处理速度，单单依靠提高计算机的物理速度是不够的，还必须充分考虑数据库的并发性问题，提高数据库并发性的效率。</a:t>
            </a:r>
          </a:p>
          <a:p>
            <a:pPr eaLnBrk="1" hangingPunct="1">
              <a:defRPr/>
            </a:pPr>
            <a:r>
              <a:rPr lang="en-US" altLang="zh-CN" dirty="0" err="1" smtClean="0">
                <a:solidFill>
                  <a:srgbClr val="FFFF00"/>
                </a:solidFill>
                <a:effectLst>
                  <a:outerShdw blurRad="38100" dist="38100" dir="2700000" algn="tl">
                    <a:srgbClr val="C0C0C0"/>
                  </a:outerShdw>
                </a:effectLst>
              </a:rPr>
              <a:t>Mysql</a:t>
            </a:r>
            <a:r>
              <a:rPr lang="zh-CN" altLang="en-US" dirty="0" smtClean="0">
                <a:solidFill>
                  <a:srgbClr val="FFFF00"/>
                </a:solidFill>
                <a:effectLst>
                  <a:outerShdw blurRad="38100" dist="38100" dir="2700000" algn="tl">
                    <a:srgbClr val="C0C0C0"/>
                  </a:outerShdw>
                </a:effectLst>
              </a:rPr>
              <a:t>通过使用事务和锁机制，解决了数据库的并发性问题。</a:t>
            </a:r>
          </a:p>
          <a:p>
            <a:pPr eaLnBrk="1" hangingPunct="1">
              <a:spcBef>
                <a:spcPct val="0"/>
              </a:spcBef>
              <a:defRPr/>
            </a:pPr>
            <a:r>
              <a:rPr lang="zh-CN" altLang="en-US" dirty="0" smtClean="0">
                <a:solidFill>
                  <a:srgbClr val="FFFF00"/>
                </a:solidFill>
                <a:effectLst>
                  <a:outerShdw blurRad="38100" dist="38100" dir="2700000" algn="tl">
                    <a:srgbClr val="C0C0C0"/>
                  </a:outerShdw>
                </a:effectLst>
              </a:rPr>
              <a:t>事务和存储过程类似，由一系列</a:t>
            </a:r>
            <a:r>
              <a:rPr lang="en-US" altLang="zh-CN" dirty="0" smtClean="0">
                <a:solidFill>
                  <a:srgbClr val="FFFF00"/>
                </a:solidFill>
                <a:effectLst>
                  <a:outerShdw blurRad="38100" dist="38100" dir="2700000" algn="tl">
                    <a:srgbClr val="C0C0C0"/>
                  </a:outerShdw>
                </a:effectLst>
              </a:rPr>
              <a:t>T-SQL</a:t>
            </a:r>
            <a:r>
              <a:rPr lang="zh-CN" altLang="en-US" dirty="0" smtClean="0">
                <a:solidFill>
                  <a:srgbClr val="FFFF00"/>
                </a:solidFill>
                <a:effectLst>
                  <a:outerShdw blurRad="38100" dist="38100" dir="2700000" algn="tl">
                    <a:srgbClr val="C0C0C0"/>
                  </a:outerShdw>
                </a:effectLst>
              </a:rPr>
              <a:t>语句组成，是</a:t>
            </a:r>
            <a:r>
              <a:rPr lang="en-US" altLang="zh-CN" dirty="0" err="1" smtClean="0">
                <a:solidFill>
                  <a:srgbClr val="FFFF00"/>
                </a:solidFill>
                <a:effectLst>
                  <a:outerShdw blurRad="38100" dist="38100" dir="2700000" algn="tl">
                    <a:srgbClr val="C0C0C0"/>
                  </a:outerShdw>
                </a:effectLst>
              </a:rPr>
              <a:t>Mysql</a:t>
            </a:r>
            <a:r>
              <a:rPr lang="zh-CN" altLang="en-US" dirty="0" smtClean="0">
                <a:solidFill>
                  <a:srgbClr val="FFFF00"/>
                </a:solidFill>
                <a:effectLst>
                  <a:outerShdw blurRad="38100" dist="38100" dir="2700000" algn="tl">
                    <a:srgbClr val="C0C0C0"/>
                  </a:outerShdw>
                </a:effectLst>
              </a:rPr>
              <a:t>系统的执行单元。</a:t>
            </a:r>
          </a:p>
          <a:p>
            <a:pPr eaLnBrk="1" hangingPunct="1">
              <a:spcBef>
                <a:spcPct val="0"/>
              </a:spcBef>
              <a:defRPr/>
            </a:pPr>
            <a:endParaRPr lang="zh-CN" altLang="en-US" dirty="0" smtClean="0">
              <a:solidFill>
                <a:srgbClr val="FFFF00"/>
              </a:solidFill>
              <a:effectLst>
                <a:outerShdw blurRad="38100" dist="38100" dir="2700000" algn="tl">
                  <a:srgbClr val="C0C0C0"/>
                </a:outerShdw>
              </a:effectLst>
            </a:endParaRPr>
          </a:p>
          <a:p>
            <a:pPr eaLnBrk="1" hangingPunct="1">
              <a:defRPr/>
            </a:pPr>
            <a:r>
              <a:rPr lang="zh-CN" altLang="en-US" dirty="0" smtClean="0">
                <a:solidFill>
                  <a:srgbClr val="FFFF00"/>
                </a:solidFill>
                <a:effectLst>
                  <a:outerShdw blurRad="38100" dist="38100" dir="2700000" algn="tl">
                    <a:srgbClr val="C0C0C0"/>
                  </a:outerShdw>
                </a:effectLst>
              </a:rPr>
              <a:t>事务机制保证了一个事务或者提交后成功执行，或者提交后失败回滚，二者必居其一，因此事务对数据的修改具有可恢复性，即当事务失败时，它对数据的修改都会恢复到该事务执行前的状态。</a:t>
            </a:r>
          </a:p>
          <a:p>
            <a:pPr eaLnBrk="1" hangingPunct="1">
              <a:defRPr/>
            </a:pPr>
            <a:r>
              <a:rPr lang="zh-CN" altLang="en-US" dirty="0" smtClean="0">
                <a:solidFill>
                  <a:srgbClr val="FFFF00"/>
                </a:solidFill>
                <a:effectLst>
                  <a:outerShdw blurRad="38100" dist="38100" dir="2700000" algn="tl">
                    <a:srgbClr val="C0C0C0"/>
                  </a:outerShdw>
                </a:effectLst>
              </a:rPr>
              <a:t>而使用一般的批处理，则有可能出现有的语句被执行，而另外一些语句没有被执行的情况，从而有可能造成数据不一致。</a:t>
            </a:r>
            <a:r>
              <a:rPr lang="zh-CN" altLang="en-US" dirty="0" smtClean="0">
                <a:solidFill>
                  <a:srgbClr val="FFFF00"/>
                </a:solidFill>
              </a:rPr>
              <a:t> </a:t>
            </a:r>
            <a:endParaRPr lang="zh-CN" altLang="en-US" b="1" dirty="0" smtClean="0">
              <a:solidFill>
                <a:srgbClr val="FFFF00"/>
              </a:solidFill>
              <a:effectLst>
                <a:outerShdw blurRad="38100" dist="38100" dir="2700000" algn="tl">
                  <a:srgbClr val="C0C0C0"/>
                </a:outerShdw>
              </a:effectLst>
            </a:endParaRPr>
          </a:p>
          <a:p>
            <a:pPr eaLnBrk="1" hangingPunct="1">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35</a:t>
            </a:fld>
            <a:endParaRPr lang="zh-CN" altLang="en-US"/>
          </a:p>
        </p:txBody>
      </p:sp>
    </p:spTree>
    <p:extLst>
      <p:ext uri="{BB962C8B-B14F-4D97-AF65-F5344CB8AC3E}">
        <p14:creationId xmlns:p14="http://schemas.microsoft.com/office/powerpoint/2010/main" val="981851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查看当前隔离级别 </a:t>
            </a:r>
            <a:r>
              <a:rPr lang="en-US" altLang="zh-CN" dirty="0" smtClean="0"/>
              <a:t>SELECT @@</a:t>
            </a:r>
            <a:r>
              <a:rPr lang="en-US" altLang="zh-CN" dirty="0" err="1" smtClean="0"/>
              <a:t>tx_isolation</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36</a:t>
            </a:fld>
            <a:endParaRPr lang="zh-CN" altLang="en-US"/>
          </a:p>
        </p:txBody>
      </p:sp>
    </p:spTree>
    <p:extLst>
      <p:ext uri="{BB962C8B-B14F-4D97-AF65-F5344CB8AC3E}">
        <p14:creationId xmlns:p14="http://schemas.microsoft.com/office/powerpoint/2010/main" val="3777123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set session TRANSACTION ISOLATION LEVEL READ UNCOMMITTED;</a:t>
            </a:r>
          </a:p>
          <a:p>
            <a:endParaRPr lang="en-US" altLang="zh-CN" dirty="0" smtClean="0"/>
          </a:p>
          <a:p>
            <a:r>
              <a:rPr lang="en-US" altLang="zh-CN" dirty="0" smtClean="0"/>
              <a:t>start TRANSACTION;</a:t>
            </a:r>
          </a:p>
          <a:p>
            <a:endParaRPr lang="en-US" altLang="zh-CN" dirty="0" smtClean="0"/>
          </a:p>
          <a:p>
            <a:r>
              <a:rPr lang="en-US" altLang="zh-CN" dirty="0" smtClean="0"/>
              <a:t>update SC set Grade = Grade - 50 where </a:t>
            </a:r>
            <a:r>
              <a:rPr lang="en-US" altLang="zh-CN" dirty="0" err="1" smtClean="0"/>
              <a:t>sno</a:t>
            </a:r>
            <a:r>
              <a:rPr lang="en-US" altLang="zh-CN" dirty="0" smtClean="0"/>
              <a:t> = '201811001';</a:t>
            </a:r>
          </a:p>
          <a:p>
            <a:endParaRPr lang="en-US" altLang="zh-CN" dirty="0" smtClean="0"/>
          </a:p>
          <a:p>
            <a:r>
              <a:rPr lang="en-US" altLang="zh-CN" dirty="0" smtClean="0"/>
              <a:t>select * from SC;</a:t>
            </a:r>
          </a:p>
          <a:p>
            <a:endParaRPr lang="en-US" altLang="zh-CN" dirty="0" smtClean="0"/>
          </a:p>
          <a:p>
            <a:r>
              <a:rPr lang="en-US" altLang="zh-CN" dirty="0" smtClean="0"/>
              <a:t>rollback;</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37</a:t>
            </a:fld>
            <a:endParaRPr lang="zh-CN" altLang="en-US"/>
          </a:p>
        </p:txBody>
      </p:sp>
    </p:spTree>
    <p:extLst>
      <p:ext uri="{BB962C8B-B14F-4D97-AF65-F5344CB8AC3E}">
        <p14:creationId xmlns:p14="http://schemas.microsoft.com/office/powerpoint/2010/main" val="165822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set session TRANSACTION ISOLATION LEVEL READ COMMITTED;</a:t>
            </a:r>
          </a:p>
          <a:p>
            <a:endParaRPr lang="en-US" altLang="zh-CN" dirty="0" smtClean="0"/>
          </a:p>
          <a:p>
            <a:r>
              <a:rPr lang="en-US" altLang="zh-CN" dirty="0" smtClean="0"/>
              <a:t>start TRANSACTION;</a:t>
            </a:r>
          </a:p>
          <a:p>
            <a:endParaRPr lang="en-US" altLang="zh-CN" dirty="0" smtClean="0"/>
          </a:p>
          <a:p>
            <a:r>
              <a:rPr lang="en-US" altLang="zh-CN" dirty="0" smtClean="0"/>
              <a:t>update SC set Grade = Grade - 50 where </a:t>
            </a:r>
            <a:r>
              <a:rPr lang="en-US" altLang="zh-CN" dirty="0" err="1" smtClean="0"/>
              <a:t>sno</a:t>
            </a:r>
            <a:r>
              <a:rPr lang="en-US" altLang="zh-CN" dirty="0" smtClean="0"/>
              <a:t> = '201811001';</a:t>
            </a:r>
          </a:p>
          <a:p>
            <a:endParaRPr lang="en-US" altLang="zh-CN" dirty="0" smtClean="0"/>
          </a:p>
          <a:p>
            <a:r>
              <a:rPr lang="en-US" altLang="zh-CN" dirty="0" smtClean="0"/>
              <a:t>select * from SC;</a:t>
            </a:r>
          </a:p>
          <a:p>
            <a:endParaRPr lang="en-US" altLang="zh-CN" dirty="0" smtClean="0"/>
          </a:p>
          <a:p>
            <a:r>
              <a:rPr lang="en-US" altLang="zh-CN" dirty="0" smtClean="0"/>
              <a:t>commit;</a:t>
            </a:r>
          </a:p>
          <a:p>
            <a:endParaRPr lang="en-US" altLang="zh-CN" dirty="0" smtClean="0"/>
          </a:p>
          <a:p>
            <a:r>
              <a:rPr lang="zh-CN" altLang="en-US" dirty="0" smtClean="0"/>
              <a:t>解决脏读，但无法解决不可重复读</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38</a:t>
            </a:fld>
            <a:endParaRPr lang="zh-CN" altLang="en-US"/>
          </a:p>
        </p:txBody>
      </p:sp>
    </p:spTree>
    <p:extLst>
      <p:ext uri="{BB962C8B-B14F-4D97-AF65-F5344CB8AC3E}">
        <p14:creationId xmlns:p14="http://schemas.microsoft.com/office/powerpoint/2010/main" val="3015679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但如果这个事务在读取某个范围内的记录时，其他事务又在该范围内插入了新的记录，当之前的事务再次读取该范围的记录时，会产生幻行，这就是幻读</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dirty="0" smtClean="0"/>
              <a:t>set session TRANSACTION ISOLATION LEVEL REPEATABLE READ;</a:t>
            </a:r>
          </a:p>
          <a:p>
            <a:endParaRPr lang="en-US" altLang="zh-CN" dirty="0" smtClean="0"/>
          </a:p>
          <a:p>
            <a:r>
              <a:rPr lang="en-US" altLang="zh-CN" dirty="0" smtClean="0"/>
              <a:t>start TRANSACTION;</a:t>
            </a:r>
          </a:p>
          <a:p>
            <a:endParaRPr lang="en-US" altLang="zh-CN" dirty="0" smtClean="0"/>
          </a:p>
          <a:p>
            <a:r>
              <a:rPr lang="en-US" altLang="zh-CN" dirty="0" smtClean="0"/>
              <a:t>update SC set Grade = Grade - 50 where </a:t>
            </a:r>
            <a:r>
              <a:rPr lang="en-US" altLang="zh-CN" dirty="0" err="1" smtClean="0"/>
              <a:t>sno</a:t>
            </a:r>
            <a:r>
              <a:rPr lang="en-US" altLang="zh-CN" dirty="0" smtClean="0"/>
              <a:t> = '201811001';</a:t>
            </a:r>
          </a:p>
          <a:p>
            <a:endParaRPr lang="en-US" altLang="zh-CN" dirty="0" smtClean="0"/>
          </a:p>
          <a:p>
            <a:r>
              <a:rPr lang="en-US" altLang="zh-CN" dirty="0" smtClean="0"/>
              <a:t>select * from SC;</a:t>
            </a:r>
          </a:p>
          <a:p>
            <a:endParaRPr lang="en-US" altLang="zh-CN" dirty="0" smtClean="0"/>
          </a:p>
          <a:p>
            <a:r>
              <a:rPr lang="en-US" altLang="zh-CN" dirty="0" smtClean="0"/>
              <a:t>commit;</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39</a:t>
            </a:fld>
            <a:endParaRPr lang="zh-CN" altLang="en-US"/>
          </a:p>
        </p:txBody>
      </p:sp>
    </p:spTree>
    <p:extLst>
      <p:ext uri="{BB962C8B-B14F-4D97-AF65-F5344CB8AC3E}">
        <p14:creationId xmlns:p14="http://schemas.microsoft.com/office/powerpoint/2010/main" val="841525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set session transaction isolation level serializable;</a:t>
            </a:r>
          </a:p>
          <a:p>
            <a:endParaRPr lang="en-US" altLang="zh-CN" dirty="0" smtClean="0"/>
          </a:p>
          <a:p>
            <a:r>
              <a:rPr lang="en-US" altLang="zh-CN" dirty="0" smtClean="0"/>
              <a:t>start TRANSACTION;</a:t>
            </a:r>
          </a:p>
          <a:p>
            <a:endParaRPr lang="en-US" altLang="zh-CN" dirty="0" smtClean="0"/>
          </a:p>
          <a:p>
            <a:r>
              <a:rPr lang="en-US" altLang="zh-CN" dirty="0" smtClean="0"/>
              <a:t>insert into SC VALUES</a:t>
            </a:r>
          </a:p>
          <a:p>
            <a:r>
              <a:rPr lang="en-US" altLang="zh-CN" dirty="0" smtClean="0"/>
              <a:t>(</a:t>
            </a:r>
          </a:p>
          <a:p>
            <a:r>
              <a:rPr lang="en-US" altLang="zh-CN" dirty="0" smtClean="0"/>
              <a:t>	'201811001',</a:t>
            </a:r>
          </a:p>
          <a:p>
            <a:r>
              <a:rPr lang="en-US" altLang="zh-CN" dirty="0" smtClean="0"/>
              <a:t>	'1136',</a:t>
            </a:r>
          </a:p>
          <a:p>
            <a:r>
              <a:rPr lang="en-US" altLang="zh-CN" dirty="0" smtClean="0"/>
              <a:t>	90</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40</a:t>
            </a:fld>
            <a:endParaRPr lang="zh-CN" altLang="en-US"/>
          </a:p>
        </p:txBody>
      </p:sp>
    </p:spTree>
    <p:extLst>
      <p:ext uri="{BB962C8B-B14F-4D97-AF65-F5344CB8AC3E}">
        <p14:creationId xmlns:p14="http://schemas.microsoft.com/office/powerpoint/2010/main" val="2423563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Tx/>
              <a:buChar char="•"/>
            </a:pPr>
            <a:r>
              <a:rPr lang="zh-CN" altLang="en-US" sz="1200" dirty="0" smtClean="0">
                <a:solidFill>
                  <a:srgbClr val="FFFF00"/>
                </a:solidFill>
              </a:rPr>
              <a:t>不要在事务处理期间要求用户输入</a:t>
            </a:r>
            <a:r>
              <a:rPr lang="en-US" altLang="zh-CN" sz="1200" dirty="0" smtClean="0">
                <a:solidFill>
                  <a:srgbClr val="FFFF00"/>
                </a:solidFill>
              </a:rPr>
              <a:t>——</a:t>
            </a:r>
            <a:r>
              <a:rPr lang="zh-CN" altLang="en-US" sz="1200" dirty="0" smtClean="0">
                <a:solidFill>
                  <a:srgbClr val="FFFF00"/>
                </a:solidFill>
              </a:rPr>
              <a:t>在事务启动之前，获得所有需要的用户输入。如果在事务处理期间还需要其他用户输入，则回滚当前事务，并在提供了用户输入之后重新启动该事务。即使用户立即响应，作为人，其反应时间也要比计算机慢得多。事务占用的所有资源都要保留相当长的时间，这有可能会造成阻塞问题。如果用户没有响应，事务仍然会保持活动状态，从而锁定关键资源直到用户响应为止，但是用户可能会几分钟甚至几个小时都不响应。</a:t>
            </a:r>
          </a:p>
          <a:p>
            <a:pPr eaLnBrk="1" hangingPunct="1">
              <a:lnSpc>
                <a:spcPct val="90000"/>
              </a:lnSpc>
              <a:buFontTx/>
              <a:buChar char="•"/>
            </a:pPr>
            <a:r>
              <a:rPr lang="zh-CN" altLang="en-US" sz="1200" dirty="0" smtClean="0">
                <a:solidFill>
                  <a:srgbClr val="FFFF00"/>
                </a:solidFill>
              </a:rPr>
              <a:t>在浏览数据时，尽量不要打开事务。</a:t>
            </a:r>
          </a:p>
          <a:p>
            <a:pPr eaLnBrk="1" hangingPunct="1">
              <a:lnSpc>
                <a:spcPct val="90000"/>
              </a:lnSpc>
              <a:buFontTx/>
              <a:buChar char="•"/>
            </a:pPr>
            <a:r>
              <a:rPr lang="zh-CN" altLang="en-US" sz="1200" dirty="0" smtClean="0">
                <a:solidFill>
                  <a:srgbClr val="FFFF00"/>
                </a:solidFill>
              </a:rPr>
              <a:t>在所有预备的数据分析完成之前，不应启动事务。</a:t>
            </a:r>
          </a:p>
          <a:p>
            <a:pPr eaLnBrk="1" hangingPunct="1">
              <a:lnSpc>
                <a:spcPct val="90000"/>
              </a:lnSpc>
              <a:buFontTx/>
              <a:buChar char="•"/>
            </a:pPr>
            <a:r>
              <a:rPr lang="zh-CN" altLang="en-US" sz="1200" dirty="0" smtClean="0">
                <a:solidFill>
                  <a:srgbClr val="FFFF00"/>
                </a:solidFill>
              </a:rPr>
              <a:t>尽可能使事务保持简短。</a:t>
            </a:r>
          </a:p>
          <a:p>
            <a:pPr eaLnBrk="1" hangingPunct="1">
              <a:lnSpc>
                <a:spcPct val="90000"/>
              </a:lnSpc>
              <a:buFontTx/>
              <a:buChar char="•"/>
            </a:pPr>
            <a:r>
              <a:rPr lang="zh-CN" altLang="en-US" sz="1200" dirty="0" smtClean="0">
                <a:solidFill>
                  <a:srgbClr val="FFFF00"/>
                </a:solidFill>
              </a:rPr>
              <a:t>在知道要进行的修改之后，启动事务，执行修改语句，然后立即提交或回滚。只有在需要时才打开事务。</a:t>
            </a:r>
          </a:p>
          <a:p>
            <a:pPr eaLnBrk="1" hangingPunct="1">
              <a:lnSpc>
                <a:spcPct val="90000"/>
              </a:lnSpc>
              <a:buFontTx/>
              <a:buChar char="•"/>
            </a:pPr>
            <a:r>
              <a:rPr lang="zh-CN" altLang="en-US" sz="1200" dirty="0" smtClean="0">
                <a:solidFill>
                  <a:srgbClr val="FFFF00"/>
                </a:solidFill>
              </a:rPr>
              <a:t>考虑为只读查询使用快照隔离，以减少阻塞。</a:t>
            </a:r>
          </a:p>
          <a:p>
            <a:pPr eaLnBrk="1" hangingPunct="1">
              <a:lnSpc>
                <a:spcPct val="90000"/>
              </a:lnSpc>
              <a:buFontTx/>
              <a:buChar char="•"/>
            </a:pPr>
            <a:r>
              <a:rPr lang="zh-CN" altLang="en-US" sz="1200" dirty="0" smtClean="0">
                <a:solidFill>
                  <a:srgbClr val="FFFF00"/>
                </a:solidFill>
              </a:rPr>
              <a:t>灵活地使用更低的事务隔离级别</a:t>
            </a:r>
            <a:r>
              <a:rPr lang="en-US" altLang="zh-CN" sz="1200" dirty="0" smtClean="0">
                <a:solidFill>
                  <a:srgbClr val="FFFF00"/>
                </a:solidFill>
              </a:rPr>
              <a:t>——</a:t>
            </a:r>
            <a:r>
              <a:rPr lang="zh-CN" altLang="en-US" sz="1200" dirty="0" smtClean="0">
                <a:solidFill>
                  <a:srgbClr val="FFFF00"/>
                </a:solidFill>
              </a:rPr>
              <a:t>可以很容易地编写出许多使用只读事务隔离级别的应用程序。并不是所有事务都要求可序列化的事务隔离级别。</a:t>
            </a:r>
          </a:p>
          <a:p>
            <a:pPr eaLnBrk="1" hangingPunct="1">
              <a:lnSpc>
                <a:spcPct val="90000"/>
              </a:lnSpc>
              <a:buFontTx/>
              <a:buChar char="•"/>
            </a:pPr>
            <a:r>
              <a:rPr lang="zh-CN" altLang="en-US" sz="1200" dirty="0" smtClean="0">
                <a:solidFill>
                  <a:srgbClr val="FFFF00"/>
                </a:solidFill>
              </a:rPr>
              <a:t>灵活地使用更低的游标并发选项，例如开放式并发选项。 </a:t>
            </a:r>
            <a:br>
              <a:rPr lang="zh-CN" altLang="en-US" sz="1200" dirty="0" smtClean="0">
                <a:solidFill>
                  <a:srgbClr val="FFFF00"/>
                </a:solidFill>
              </a:rPr>
            </a:br>
            <a:r>
              <a:rPr lang="zh-CN" altLang="en-US" sz="1200" b="1" dirty="0" smtClean="0">
                <a:solidFill>
                  <a:srgbClr val="FFFF00"/>
                </a:solidFill>
              </a:rPr>
              <a:t>在并发更新的可能性很小的系统中，处理“别人在您读取数据后更改了数据”的偶然错误的开销要比在读取数据时始终锁定行的开销小得多</a:t>
            </a:r>
            <a:r>
              <a:rPr lang="zh-CN" altLang="en-US" sz="1200" dirty="0" smtClean="0">
                <a:solidFill>
                  <a:srgbClr val="FFFF00"/>
                </a:solidFill>
              </a:rPr>
              <a:t>。</a:t>
            </a:r>
          </a:p>
          <a:p>
            <a:pPr eaLnBrk="1" hangingPunct="1">
              <a:lnSpc>
                <a:spcPct val="90000"/>
              </a:lnSpc>
              <a:buFontTx/>
              <a:buChar char="•"/>
            </a:pPr>
            <a:r>
              <a:rPr lang="zh-CN" altLang="en-US" sz="1200" dirty="0" smtClean="0">
                <a:solidFill>
                  <a:srgbClr val="FFFF00"/>
                </a:solidFill>
              </a:rPr>
              <a:t>在事务中尽量使访问的数据量最小</a:t>
            </a:r>
            <a:r>
              <a:rPr lang="en-US" altLang="zh-CN" sz="1200" dirty="0" smtClean="0">
                <a:solidFill>
                  <a:srgbClr val="FFFF00"/>
                </a:solidFill>
              </a:rPr>
              <a:t>——</a:t>
            </a:r>
            <a:r>
              <a:rPr lang="zh-CN" altLang="en-US" sz="1200" b="1" dirty="0" smtClean="0">
                <a:solidFill>
                  <a:srgbClr val="FFFF00"/>
                </a:solidFill>
              </a:rPr>
              <a:t>这样可以减少锁定的行数，从而减少事务之间的争夺</a:t>
            </a:r>
            <a:r>
              <a:rPr lang="zh-CN" altLang="en-US" sz="1200" dirty="0" smtClean="0">
                <a:solidFill>
                  <a:srgbClr val="FFFF00"/>
                </a:solidFill>
              </a:rPr>
              <a:t>。 </a:t>
            </a:r>
          </a:p>
          <a:p>
            <a:pPr eaLnBrk="1" hangingPunct="1">
              <a:lnSpc>
                <a:spcPct val="90000"/>
              </a:lnSpc>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41</a:t>
            </a:fld>
            <a:endParaRPr lang="zh-CN" altLang="en-US"/>
          </a:p>
        </p:txBody>
      </p:sp>
    </p:spTree>
    <p:extLst>
      <p:ext uri="{BB962C8B-B14F-4D97-AF65-F5344CB8AC3E}">
        <p14:creationId xmlns:p14="http://schemas.microsoft.com/office/powerpoint/2010/main" val="1074292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数据库的重要特征是它能为多个用户提供数据共享。数据库管理系统允许共享的用户数目是数据库管理系统重要标志之一。</a:t>
            </a:r>
          </a:p>
          <a:p>
            <a:pPr eaLnBrk="1" hangingPunct="1"/>
            <a:r>
              <a:rPr lang="zh-CN" altLang="en-US" dirty="0" smtClean="0">
                <a:latin typeface="宋体" panose="02010600030101010101" pitchFamily="2" charset="-122"/>
              </a:rPr>
              <a:t>但这种并发操作会导致数据库数据不一致性。主要有丢失更新、污读和不可重读三种。</a:t>
            </a:r>
          </a:p>
          <a:p>
            <a:pPr eaLnBrk="1" hangingPunct="1"/>
            <a:r>
              <a:rPr lang="zh-CN" altLang="en-US" dirty="0" smtClean="0"/>
              <a:t>数据库管理系统必须提供并发控制机制来协调并发用户的并发操作以保证并发事务的隔离性，保证数据库的一致性。</a:t>
            </a: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42</a:t>
            </a:fld>
            <a:endParaRPr lang="zh-CN" altLang="en-US"/>
          </a:p>
        </p:txBody>
      </p:sp>
    </p:spTree>
    <p:extLst>
      <p:ext uri="{BB962C8B-B14F-4D97-AF65-F5344CB8AC3E}">
        <p14:creationId xmlns:p14="http://schemas.microsoft.com/office/powerpoint/2010/main" val="310346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smtClean="0"/>
              <a:t>(a)</a:t>
            </a:r>
            <a:r>
              <a:rPr lang="zh-CN" altLang="en-US" dirty="0" smtClean="0"/>
              <a:t>和</a:t>
            </a:r>
            <a:r>
              <a:rPr lang="en-US" altLang="zh-CN" dirty="0" smtClean="0"/>
              <a:t>(b)</a:t>
            </a:r>
            <a:r>
              <a:rPr lang="zh-CN" altLang="en-US" dirty="0" smtClean="0"/>
              <a:t>为两种不同的串行调度策略，虽然执行结果不同，但它们都是正确的调度。 </a:t>
            </a:r>
          </a:p>
          <a:p>
            <a:pPr eaLnBrk="1" hangingPunct="1"/>
            <a:r>
              <a:rPr lang="en-US" altLang="zh-CN" dirty="0" smtClean="0"/>
              <a:t>(c)</a:t>
            </a:r>
            <a:r>
              <a:rPr lang="zh-CN" altLang="en-US" dirty="0" smtClean="0"/>
              <a:t>中两个事务是交错执行的，由于其执行结果与</a:t>
            </a:r>
            <a:r>
              <a:rPr lang="en-US" altLang="zh-CN" dirty="0" smtClean="0"/>
              <a:t>(a)</a:t>
            </a:r>
            <a:r>
              <a:rPr lang="zh-CN" altLang="en-US" dirty="0" smtClean="0"/>
              <a:t>、</a:t>
            </a:r>
            <a:r>
              <a:rPr lang="en-US" altLang="zh-CN" dirty="0" smtClean="0"/>
              <a:t>(b)</a:t>
            </a:r>
            <a:r>
              <a:rPr lang="zh-CN" altLang="en-US" dirty="0" smtClean="0"/>
              <a:t>的结果都不同，所以是错误的调度。 </a:t>
            </a:r>
            <a:br>
              <a:rPr lang="zh-CN" altLang="en-US" dirty="0" smtClean="0"/>
            </a:br>
            <a:r>
              <a:rPr lang="en-US" altLang="zh-CN" dirty="0" smtClean="0"/>
              <a:t>(d)</a:t>
            </a:r>
            <a:r>
              <a:rPr lang="zh-CN" altLang="en-US" dirty="0" smtClean="0"/>
              <a:t>中两个事务也是交错执行的，其执行结果与串行调度</a:t>
            </a:r>
            <a:r>
              <a:rPr lang="en-US" altLang="zh-CN" dirty="0" smtClean="0"/>
              <a:t>(a)</a:t>
            </a:r>
            <a:r>
              <a:rPr lang="zh-CN" altLang="en-US" dirty="0" smtClean="0"/>
              <a:t>的执行结果相同，所以是正确的调度。</a:t>
            </a:r>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8</a:t>
            </a:fld>
            <a:endParaRPr lang="zh-CN" altLang="en-US"/>
          </a:p>
        </p:txBody>
      </p:sp>
    </p:spTree>
    <p:extLst>
      <p:ext uri="{BB962C8B-B14F-4D97-AF65-F5344CB8AC3E}">
        <p14:creationId xmlns:p14="http://schemas.microsoft.com/office/powerpoint/2010/main" val="267339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zh-CN" altLang="en-US" dirty="0" smtClean="0"/>
              <a:t>数据库的并发控制以事务为单位，通常使用封锁技术实现并发控制。本章介绍了两类最常用的封锁和三级封锁协议。不同的封锁和不同级别的封锁协议所提供的系统一致性保证是不同的，提供数据共享度也是不同的。 </a:t>
            </a:r>
          </a:p>
          <a:p>
            <a:pPr eaLnBrk="1" hangingPunct="1">
              <a:lnSpc>
                <a:spcPct val="90000"/>
              </a:lnSpc>
            </a:pPr>
            <a:r>
              <a:rPr lang="zh-CN" altLang="en-US" dirty="0" smtClean="0"/>
              <a:t>并发控制机制调度并发事务操作是否正确的判别准则是可串行性，两段锁协议是可串行化调度的充分条件，但不是必要条件。因此，两段锁协议可以保证并发事务调度的正确性。 </a:t>
            </a:r>
          </a:p>
          <a:p>
            <a:pPr eaLnBrk="1" hangingPunct="1">
              <a:lnSpc>
                <a:spcPct val="90000"/>
              </a:lnSpc>
            </a:pPr>
            <a:r>
              <a:rPr lang="zh-CN" altLang="en-US" dirty="0" smtClean="0">
                <a:latin typeface="宋体" panose="02010600030101010101" pitchFamily="2" charset="-122"/>
              </a:rPr>
              <a:t>两段封锁协议是最常用的一种封锁协议，理论上已经证明使用两段封锁协议产生的是可串行化调度。</a:t>
            </a:r>
            <a:endParaRPr lang="zh-CN" altLang="en-US" dirty="0" smtClean="0"/>
          </a:p>
          <a:p>
            <a:pPr eaLnBrk="1" hangingPunct="1">
              <a:lnSpc>
                <a:spcPct val="90000"/>
              </a:lnSpc>
            </a:pPr>
            <a:r>
              <a:rPr lang="zh-CN" altLang="en-US" dirty="0" smtClean="0">
                <a:solidFill>
                  <a:srgbClr val="0000FF"/>
                </a:solidFill>
                <a:latin typeface="宋体" panose="02010600030101010101" pitchFamily="2" charset="-122"/>
              </a:rPr>
              <a:t>并发控制</a:t>
            </a:r>
            <a:r>
              <a:rPr lang="zh-CN" altLang="en-US" dirty="0" smtClean="0">
                <a:latin typeface="宋体" panose="02010600030101010101" pitchFamily="2" charset="-122"/>
              </a:rPr>
              <a:t>是为了防止多个用户同时存取同一数据，造成数据库的不一致性。</a:t>
            </a:r>
          </a:p>
          <a:p>
            <a:pPr eaLnBrk="1" hangingPunct="1">
              <a:lnSpc>
                <a:spcPct val="90000"/>
              </a:lnSpc>
            </a:pPr>
            <a:r>
              <a:rPr lang="zh-CN" altLang="en-US" dirty="0" smtClean="0">
                <a:latin typeface="宋体" panose="02010600030101010101" pitchFamily="2" charset="-122"/>
              </a:rPr>
              <a:t>实现并发控制的方法主要是封锁技术，基本的封锁类型有排它锁和共享锁两种，三个级别的封锁协议可以有效解决并发操作的一致性问题。</a:t>
            </a:r>
          </a:p>
          <a:p>
            <a:pPr eaLnBrk="1" hangingPunct="1">
              <a:lnSpc>
                <a:spcPct val="90000"/>
              </a:lnSpc>
            </a:pPr>
            <a:endParaRPr lang="zh-CN" altLang="en-US" dirty="0" smtClean="0">
              <a:latin typeface="宋体" panose="02010600030101010101" pitchFamily="2" charset="-122"/>
            </a:endParaRPr>
          </a:p>
          <a:p>
            <a:pPr eaLnBrk="1" hangingPunct="1">
              <a:lnSpc>
                <a:spcPct val="90000"/>
              </a:lnSpc>
            </a:pPr>
            <a:endParaRPr lang="zh-CN" altLang="en-US" dirty="0" smtClean="0">
              <a:latin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43</a:t>
            </a:fld>
            <a:endParaRPr lang="zh-CN" altLang="en-US"/>
          </a:p>
        </p:txBody>
      </p:sp>
    </p:spTree>
    <p:extLst>
      <p:ext uri="{BB962C8B-B14F-4D97-AF65-F5344CB8AC3E}">
        <p14:creationId xmlns:p14="http://schemas.microsoft.com/office/powerpoint/2010/main" val="151246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对数据对象施加封锁，会带来活锁和死锁问题，并发控制机制必须提供适合数据库特点的解决方法。 </a:t>
            </a:r>
            <a:br>
              <a:rPr lang="zh-CN" altLang="en-US" dirty="0" smtClean="0"/>
            </a:br>
            <a:r>
              <a:rPr lang="zh-CN" altLang="en-US" dirty="0" smtClean="0">
                <a:latin typeface="宋体" panose="02010600030101010101" pitchFamily="2" charset="-122"/>
              </a:rPr>
              <a:t>并发控制机制可以通过采取</a:t>
            </a:r>
            <a:r>
              <a:rPr lang="zh-CN" altLang="en-US" dirty="0" smtClean="0"/>
              <a:t>一</a:t>
            </a:r>
            <a:r>
              <a:rPr lang="zh-CN" altLang="en-US" dirty="0" smtClean="0">
                <a:latin typeface="宋体" panose="02010600030101010101" pitchFamily="2" charset="-122"/>
              </a:rPr>
              <a:t>次加锁法或顺序加锁法预防死锁的产生。死锁一旦发生，可以选择一个处理死锁代价最小的事务将其撤销。</a:t>
            </a:r>
            <a:endParaRPr lang="zh-CN" altLang="en-US" dirty="0" smtClean="0"/>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44</a:t>
            </a:fld>
            <a:endParaRPr lang="zh-CN" altLang="en-US"/>
          </a:p>
        </p:txBody>
      </p:sp>
    </p:spTree>
    <p:extLst>
      <p:ext uri="{BB962C8B-B14F-4D97-AF65-F5344CB8AC3E}">
        <p14:creationId xmlns:p14="http://schemas.microsoft.com/office/powerpoint/2010/main" val="358633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板书：</a:t>
            </a:r>
            <a:r>
              <a:rPr lang="en-US" altLang="zh-CN" dirty="0" smtClean="0"/>
              <a:t> T1</a:t>
            </a:r>
            <a:r>
              <a:rPr lang="zh-CN" altLang="en-US" dirty="0" smtClean="0"/>
              <a:t>、</a:t>
            </a:r>
            <a:r>
              <a:rPr lang="en-US" altLang="zh-CN" dirty="0" smtClean="0"/>
              <a:t>T2 </a:t>
            </a:r>
            <a:r>
              <a:rPr lang="zh-CN" altLang="en-US" dirty="0" smtClean="0"/>
              <a:t>：</a:t>
            </a:r>
            <a:r>
              <a:rPr lang="en-US" altLang="zh-CN" dirty="0" smtClean="0"/>
              <a:t>A=3   B=4 √</a:t>
            </a: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9</a:t>
            </a:fld>
            <a:endParaRPr lang="zh-CN" altLang="en-US"/>
          </a:p>
        </p:txBody>
      </p:sp>
    </p:spTree>
    <p:extLst>
      <p:ext uri="{BB962C8B-B14F-4D97-AF65-F5344CB8AC3E}">
        <p14:creationId xmlns:p14="http://schemas.microsoft.com/office/powerpoint/2010/main" val="35334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板书：</a:t>
            </a:r>
            <a:r>
              <a:rPr lang="en-US" altLang="zh-CN" dirty="0" smtClean="0"/>
              <a:t> T2</a:t>
            </a:r>
            <a:r>
              <a:rPr lang="zh-CN" altLang="en-US" dirty="0" smtClean="0"/>
              <a:t>、</a:t>
            </a:r>
            <a:r>
              <a:rPr lang="en-US" altLang="zh-CN" dirty="0" smtClean="0"/>
              <a:t>T1 </a:t>
            </a:r>
            <a:r>
              <a:rPr lang="zh-CN" altLang="en-US" dirty="0" smtClean="0"/>
              <a:t>：</a:t>
            </a:r>
            <a:r>
              <a:rPr lang="en-US" altLang="zh-CN" dirty="0" smtClean="0"/>
              <a:t>A=4   B=3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10</a:t>
            </a:fld>
            <a:endParaRPr lang="zh-CN" altLang="en-US"/>
          </a:p>
        </p:txBody>
      </p:sp>
    </p:spTree>
    <p:extLst>
      <p:ext uri="{BB962C8B-B14F-4D97-AF65-F5344CB8AC3E}">
        <p14:creationId xmlns:p14="http://schemas.microsoft.com/office/powerpoint/2010/main" val="399035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采用的是二级封锁，可见二级封锁除了会出现不可重复读的问题外，也可能产生错误的调度。</a:t>
            </a:r>
            <a:r>
              <a:rPr lang="en-US" altLang="zh-CN" dirty="0" smtClean="0"/>
              <a:t>——</a:t>
            </a:r>
            <a:r>
              <a:rPr lang="zh-CN" altLang="en-US" dirty="0" smtClean="0"/>
              <a:t>为不可串行化的调度</a:t>
            </a: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11</a:t>
            </a:fld>
            <a:endParaRPr lang="zh-CN" altLang="en-US"/>
          </a:p>
        </p:txBody>
      </p:sp>
    </p:spTree>
    <p:extLst>
      <p:ext uri="{BB962C8B-B14F-4D97-AF65-F5344CB8AC3E}">
        <p14:creationId xmlns:p14="http://schemas.microsoft.com/office/powerpoint/2010/main" val="4113154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采用的仍是二级封锁，但封锁时机较好，得到了一个正确的调度。</a:t>
            </a:r>
            <a:r>
              <a:rPr lang="en-US" altLang="zh-CN" dirty="0" smtClean="0"/>
              <a:t>——</a:t>
            </a:r>
            <a:r>
              <a:rPr lang="zh-CN" altLang="en-US" dirty="0" smtClean="0"/>
              <a:t>为可串行化的调度</a:t>
            </a:r>
            <a:endParaRPr lang="en-US" altLang="zh-CN" dirty="0" smtClean="0"/>
          </a:p>
          <a:p>
            <a:pPr eaLnBrk="1" hangingPunct="1"/>
            <a:r>
              <a:rPr lang="zh-CN" altLang="en-US" dirty="0" smtClean="0"/>
              <a:t>当然，不能靠碰运气来获得正确的调度，下面要解决“如何保证并发操作的调度是正确的？”的问题。</a:t>
            </a: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12</a:t>
            </a:fld>
            <a:endParaRPr lang="zh-CN" altLang="en-US"/>
          </a:p>
        </p:txBody>
      </p:sp>
    </p:spTree>
    <p:extLst>
      <p:ext uri="{BB962C8B-B14F-4D97-AF65-F5344CB8AC3E}">
        <p14:creationId xmlns:p14="http://schemas.microsoft.com/office/powerpoint/2010/main" val="4167586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回到前面的问题，一样的事务序列，由于采用了不同的调度，获得了截然不同的结果。</a:t>
            </a:r>
            <a:endParaRPr lang="en-US" altLang="zh-CN" dirty="0" smtClean="0"/>
          </a:p>
          <a:p>
            <a:pPr eaLnBrk="1" hangingPunct="1"/>
            <a:r>
              <a:rPr lang="zh-CN" altLang="en-US" dirty="0" smtClean="0"/>
              <a:t>尽管采用的都是二级封锁，但</a:t>
            </a:r>
            <a:r>
              <a:rPr lang="en-US" altLang="zh-CN" dirty="0" smtClean="0"/>
              <a:t>(d)</a:t>
            </a:r>
            <a:r>
              <a:rPr lang="zh-CN" altLang="en-US" dirty="0" smtClean="0"/>
              <a:t>调度封锁时机较好，得到了一个正确的调度。</a:t>
            </a:r>
            <a:r>
              <a:rPr lang="en-US" altLang="zh-CN" dirty="0" smtClean="0"/>
              <a:t>——</a:t>
            </a:r>
            <a:r>
              <a:rPr lang="zh-CN" altLang="en-US" dirty="0" smtClean="0"/>
              <a:t>为可串行化的调度</a:t>
            </a:r>
            <a:endParaRPr lang="en-US" altLang="zh-CN" dirty="0" smtClean="0"/>
          </a:p>
          <a:p>
            <a:pPr eaLnBrk="1" hangingPunct="1"/>
            <a:r>
              <a:rPr lang="zh-CN" altLang="en-US" dirty="0" smtClean="0"/>
              <a:t>当然，不能靠碰运气来获得正确的调度，下面要解决“如何保证并发操作的调度是正确的？”的问题。</a:t>
            </a: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21</a:t>
            </a:fld>
            <a:endParaRPr lang="zh-CN" altLang="en-US"/>
          </a:p>
        </p:txBody>
      </p:sp>
    </p:spTree>
    <p:extLst>
      <p:ext uri="{BB962C8B-B14F-4D97-AF65-F5344CB8AC3E}">
        <p14:creationId xmlns:p14="http://schemas.microsoft.com/office/powerpoint/2010/main" val="1243156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目前</a:t>
            </a:r>
            <a:r>
              <a:rPr lang="en-US" altLang="zh-CN" dirty="0" smtClean="0"/>
              <a:t>DBMS</a:t>
            </a:r>
            <a:r>
              <a:rPr lang="zh-CN" altLang="en-US" dirty="0" smtClean="0"/>
              <a:t>普遍采用封锁方法实现并发操作调度的可串行性，从而保证调度的正确性。 </a:t>
            </a:r>
            <a:br>
              <a:rPr lang="zh-CN" altLang="en-US" dirty="0" smtClean="0"/>
            </a:br>
            <a:r>
              <a:rPr lang="zh-CN" altLang="en-US" dirty="0" smtClean="0"/>
              <a:t>两段锁（</a:t>
            </a:r>
            <a:r>
              <a:rPr lang="en-US" altLang="zh-CN" dirty="0" smtClean="0"/>
              <a:t>Two-Phase Locking</a:t>
            </a:r>
            <a:r>
              <a:rPr lang="zh-CN" altLang="en-US" dirty="0" smtClean="0"/>
              <a:t>，简称</a:t>
            </a:r>
            <a:r>
              <a:rPr lang="en-US" altLang="zh-CN" dirty="0" smtClean="0"/>
              <a:t>2PL</a:t>
            </a:r>
            <a:r>
              <a:rPr lang="zh-CN" altLang="en-US" dirty="0" smtClean="0"/>
              <a:t>）协议就是保证并发调度可串行性的封锁协议。 </a:t>
            </a:r>
            <a:br>
              <a:rPr lang="zh-CN" altLang="en-US" dirty="0" smtClean="0"/>
            </a:br>
            <a:r>
              <a:rPr lang="zh-CN" altLang="en-US" dirty="0" smtClean="0"/>
              <a:t>除此之外还有其他一些方法，如时标（时间戳）方法、乐观方法等来保证调度的正确性。 </a:t>
            </a:r>
          </a:p>
          <a:p>
            <a:pPr eaLnBrk="1" hangingPunct="1"/>
            <a:endParaRPr lang="zh-CN" altLang="en-US" dirty="0" smtClean="0"/>
          </a:p>
          <a:p>
            <a:pPr eaLnBrk="1" hangingPunct="1"/>
            <a:r>
              <a:rPr lang="zh-CN" altLang="en-US" dirty="0" smtClean="0"/>
              <a:t>并发控制理论因创立并发控制的方法不同而分为两类： </a:t>
            </a:r>
          </a:p>
          <a:p>
            <a:pPr eaLnBrk="1" hangingPunct="1">
              <a:buFontTx/>
              <a:buChar char="•"/>
            </a:pPr>
            <a:r>
              <a:rPr lang="zh-CN" altLang="en-US" dirty="0" smtClean="0"/>
              <a:t>悲观并发控制</a:t>
            </a:r>
            <a:r>
              <a:rPr lang="en-US" altLang="zh-CN" dirty="0" smtClean="0"/>
              <a:t>——</a:t>
            </a:r>
            <a:r>
              <a:rPr lang="zh-CN" altLang="en-US" dirty="0" smtClean="0"/>
              <a:t>锁定系统阻止用户以影响其它用户的方式修改数据。如果用户执行的操作导致应用了某个锁，则直到这个锁的所有者释放该锁，其它用户才能执行与该锁冲突的操作。该方法主要用在</a:t>
            </a:r>
            <a:r>
              <a:rPr lang="zh-CN" altLang="en-US" b="1" dirty="0" smtClean="0"/>
              <a:t>数据争夺激烈</a:t>
            </a:r>
            <a:r>
              <a:rPr lang="zh-CN" altLang="en-US" dirty="0" smtClean="0"/>
              <a:t>的环境中，以及出现并发冲突时用锁保护数据的</a:t>
            </a:r>
            <a:r>
              <a:rPr lang="zh-CN" altLang="en-US" b="1" dirty="0" smtClean="0"/>
              <a:t>成本</a:t>
            </a:r>
            <a:r>
              <a:rPr lang="zh-CN" altLang="en-US" dirty="0" smtClean="0"/>
              <a:t>比回滚事务的成本低的环境中，因此称该方法为悲观并发控制。</a:t>
            </a:r>
          </a:p>
          <a:p>
            <a:pPr eaLnBrk="1" hangingPunct="1">
              <a:buFontTx/>
              <a:buChar char="•"/>
            </a:pPr>
            <a:r>
              <a:rPr lang="zh-CN" altLang="en-US" dirty="0" smtClean="0"/>
              <a:t>乐观并发控制</a:t>
            </a:r>
            <a:r>
              <a:rPr lang="en-US" altLang="zh-CN" dirty="0" smtClean="0"/>
              <a:t>——</a:t>
            </a:r>
            <a:r>
              <a:rPr lang="zh-CN" altLang="en-US" dirty="0" smtClean="0"/>
              <a:t>在乐观并发控制中，用户读数据时不锁定数据。在执行更新时，系统进行检查，查看另一个用户读过数据后是否更改了数据。如果另一个用户更新了数据，将产生一个错误。一般情况下，接收错误信息的用户将回滚事务并重新开始。该方法主要用在</a:t>
            </a:r>
            <a:r>
              <a:rPr lang="zh-CN" altLang="en-US" b="1" dirty="0" smtClean="0"/>
              <a:t>数据争夺少</a:t>
            </a:r>
            <a:r>
              <a:rPr lang="zh-CN" altLang="en-US" dirty="0" smtClean="0"/>
              <a:t>的环境内，以及偶尔回滚事务的成本低于读数据时锁定数据的成本的环境内，因此称该方法为乐观并发控制。</a:t>
            </a:r>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22</a:t>
            </a:fld>
            <a:endParaRPr lang="zh-CN" altLang="en-US"/>
          </a:p>
        </p:txBody>
      </p:sp>
    </p:spTree>
    <p:extLst>
      <p:ext uri="{BB962C8B-B14F-4D97-AF65-F5344CB8AC3E}">
        <p14:creationId xmlns:p14="http://schemas.microsoft.com/office/powerpoint/2010/main" val="3142601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所谓两段锁协议是指所有事务必须分两个阶段对数据项加锁和解锁：</a:t>
            </a:r>
          </a:p>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t>26</a:t>
            </a:fld>
            <a:endParaRPr lang="zh-CN" altLang="en-US"/>
          </a:p>
        </p:txBody>
      </p:sp>
    </p:spTree>
    <p:extLst>
      <p:ext uri="{BB962C8B-B14F-4D97-AF65-F5344CB8AC3E}">
        <p14:creationId xmlns:p14="http://schemas.microsoft.com/office/powerpoint/2010/main" val="90013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68068BB-17E3-42B7-A147-CB5F31377922}" type="datetime1">
              <a:rPr lang="zh-CN" altLang="en-US" smtClean="0"/>
              <a:t>2019/6/12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E22FB48-3995-40E0-9D7E-DF50111BA269}" type="slidenum">
              <a:rPr lang="zh-CN" altLang="en-US"/>
              <a:pPr/>
              <a:t>‹#›</a:t>
            </a:fld>
            <a:endParaRPr lang="zh-CN" altLang="en-US"/>
          </a:p>
        </p:txBody>
      </p:sp>
    </p:spTree>
    <p:extLst>
      <p:ext uri="{BB962C8B-B14F-4D97-AF65-F5344CB8AC3E}">
        <p14:creationId xmlns:p14="http://schemas.microsoft.com/office/powerpoint/2010/main" val="339961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A9107F0-49AB-4585-8531-0800EB706134}" type="datetime1">
              <a:rPr lang="zh-CN" altLang="en-US" smtClean="0"/>
              <a:t>2019/6/12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967B550-5DAF-484A-9553-47DA44B4046C}" type="slidenum">
              <a:rPr lang="zh-CN" altLang="en-US"/>
              <a:pPr/>
              <a:t>‹#›</a:t>
            </a:fld>
            <a:endParaRPr lang="zh-CN" altLang="en-US"/>
          </a:p>
        </p:txBody>
      </p:sp>
    </p:spTree>
    <p:extLst>
      <p:ext uri="{BB962C8B-B14F-4D97-AF65-F5344CB8AC3E}">
        <p14:creationId xmlns:p14="http://schemas.microsoft.com/office/powerpoint/2010/main" val="915811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814F641-F1B6-48DF-9B1C-3991E104261B}" type="datetime1">
              <a:rPr lang="zh-CN" altLang="en-US" smtClean="0"/>
              <a:t>2019/6/12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3B92C4C-6338-4AB2-B6A2-E676F6F7F171}" type="slidenum">
              <a:rPr lang="zh-CN" altLang="en-US"/>
              <a:pPr/>
              <a:t>‹#›</a:t>
            </a:fld>
            <a:endParaRPr lang="zh-CN" altLang="en-US"/>
          </a:p>
        </p:txBody>
      </p:sp>
    </p:spTree>
    <p:extLst>
      <p:ext uri="{BB962C8B-B14F-4D97-AF65-F5344CB8AC3E}">
        <p14:creationId xmlns:p14="http://schemas.microsoft.com/office/powerpoint/2010/main" val="303963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9038E62-7DC2-477F-BCDA-57F4B9796151}" type="datetime1">
              <a:rPr lang="zh-CN" altLang="en-US" smtClean="0"/>
              <a:t>2019/6/12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CC0CD27-C02E-43E2-B3A7-2C9F5C232003}" type="slidenum">
              <a:rPr lang="zh-CN" altLang="en-US"/>
              <a:pPr/>
              <a:t>‹#›</a:t>
            </a:fld>
            <a:endParaRPr lang="zh-CN" altLang="en-US"/>
          </a:p>
        </p:txBody>
      </p:sp>
    </p:spTree>
    <p:extLst>
      <p:ext uri="{BB962C8B-B14F-4D97-AF65-F5344CB8AC3E}">
        <p14:creationId xmlns:p14="http://schemas.microsoft.com/office/powerpoint/2010/main" val="170890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4C58EB04-B74F-490A-8396-68B0B81C24B6}" type="datetime1">
              <a:rPr lang="zh-CN" altLang="en-US" smtClean="0"/>
              <a:t>2019/6/12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2947E0-CF6E-4C9D-9D69-76C0C6E94500}" type="slidenum">
              <a:rPr lang="zh-CN" altLang="en-US"/>
              <a:pPr/>
              <a:t>‹#›</a:t>
            </a:fld>
            <a:endParaRPr lang="zh-CN" altLang="en-US"/>
          </a:p>
        </p:txBody>
      </p:sp>
    </p:spTree>
    <p:extLst>
      <p:ext uri="{BB962C8B-B14F-4D97-AF65-F5344CB8AC3E}">
        <p14:creationId xmlns:p14="http://schemas.microsoft.com/office/powerpoint/2010/main" val="298702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8DA2E6BE-4CD1-4504-B97C-06A5781EB05A}" type="datetime1">
              <a:rPr lang="zh-CN" altLang="en-US" smtClean="0"/>
              <a:t>2019/6/12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272BE42-2029-47E3-BD9B-2F539B27DEE1}" type="slidenum">
              <a:rPr lang="zh-CN" altLang="en-US"/>
              <a:pPr/>
              <a:t>‹#›</a:t>
            </a:fld>
            <a:endParaRPr lang="zh-CN" altLang="en-US"/>
          </a:p>
        </p:txBody>
      </p:sp>
    </p:spTree>
    <p:extLst>
      <p:ext uri="{BB962C8B-B14F-4D97-AF65-F5344CB8AC3E}">
        <p14:creationId xmlns:p14="http://schemas.microsoft.com/office/powerpoint/2010/main" val="40580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087B482-88B7-435F-A13C-C19E4682F1A3}" type="datetime1">
              <a:rPr lang="zh-CN" altLang="en-US" smtClean="0"/>
              <a:t>2019/6/12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C82FA598-CE48-4FE9-B070-F75262AA96E4}" type="slidenum">
              <a:rPr lang="zh-CN" altLang="en-US"/>
              <a:pPr/>
              <a:t>‹#›</a:t>
            </a:fld>
            <a:endParaRPr lang="zh-CN" altLang="en-US"/>
          </a:p>
        </p:txBody>
      </p:sp>
    </p:spTree>
    <p:extLst>
      <p:ext uri="{BB962C8B-B14F-4D97-AF65-F5344CB8AC3E}">
        <p14:creationId xmlns:p14="http://schemas.microsoft.com/office/powerpoint/2010/main" val="402173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DAB27F6-33F4-4139-B506-BC3F43298B00}" type="datetime1">
              <a:rPr lang="zh-CN" altLang="en-US" smtClean="0"/>
              <a:t>2019/6/12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1C20FAF6-2FE9-4CCD-9236-1A3CD5281C22}" type="slidenum">
              <a:rPr lang="zh-CN" altLang="en-US"/>
              <a:pPr/>
              <a:t>‹#›</a:t>
            </a:fld>
            <a:endParaRPr lang="zh-CN" altLang="en-US"/>
          </a:p>
        </p:txBody>
      </p:sp>
    </p:spTree>
    <p:extLst>
      <p:ext uri="{BB962C8B-B14F-4D97-AF65-F5344CB8AC3E}">
        <p14:creationId xmlns:p14="http://schemas.microsoft.com/office/powerpoint/2010/main" val="34535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C23673D-846D-478E-B717-145266FBB345}" type="datetime1">
              <a:rPr lang="zh-CN" altLang="en-US" smtClean="0"/>
              <a:t>2019/6/12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F74088BC-5FFA-45F6-BC97-BB015332EA66}" type="slidenum">
              <a:rPr lang="zh-CN" altLang="en-US"/>
              <a:pPr/>
              <a:t>‹#›</a:t>
            </a:fld>
            <a:endParaRPr lang="zh-CN" altLang="en-US"/>
          </a:p>
        </p:txBody>
      </p:sp>
    </p:spTree>
    <p:extLst>
      <p:ext uri="{BB962C8B-B14F-4D97-AF65-F5344CB8AC3E}">
        <p14:creationId xmlns:p14="http://schemas.microsoft.com/office/powerpoint/2010/main" val="224367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4FCC3473-B232-4B69-ACE8-5CAEBA6CA593}" type="datetime1">
              <a:rPr lang="zh-CN" altLang="en-US" smtClean="0"/>
              <a:t>2019/6/12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0BF596-1C38-4E7D-AB1B-96AFDC32A549}" type="slidenum">
              <a:rPr lang="zh-CN" altLang="en-US"/>
              <a:pPr/>
              <a:t>‹#›</a:t>
            </a:fld>
            <a:endParaRPr lang="zh-CN" altLang="en-US"/>
          </a:p>
        </p:txBody>
      </p:sp>
    </p:spTree>
    <p:extLst>
      <p:ext uri="{BB962C8B-B14F-4D97-AF65-F5344CB8AC3E}">
        <p14:creationId xmlns:p14="http://schemas.microsoft.com/office/powerpoint/2010/main" val="66180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AF81D95-C901-4B41-903D-FBA729B8C2E3}" type="datetime1">
              <a:rPr lang="zh-CN" altLang="en-US" smtClean="0"/>
              <a:t>2019/6/12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CC65BD0-EC37-4B9B-A84F-C0E4E55ED33F}" type="slidenum">
              <a:rPr lang="zh-CN" altLang="en-US"/>
              <a:pPr/>
              <a:t>‹#›</a:t>
            </a:fld>
            <a:endParaRPr lang="zh-CN" altLang="en-US"/>
          </a:p>
        </p:txBody>
      </p:sp>
    </p:spTree>
    <p:extLst>
      <p:ext uri="{BB962C8B-B14F-4D97-AF65-F5344CB8AC3E}">
        <p14:creationId xmlns:p14="http://schemas.microsoft.com/office/powerpoint/2010/main" val="220893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2F0D9">
            <a:alpha val="29999"/>
          </a:srgb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F7F89F12-1AC6-49B3-BDC9-E8AF0C41EACF}" type="datetime1">
              <a:rPr lang="zh-CN" altLang="en-US" smtClean="0"/>
              <a:t>2019/6/12</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8288E30-4A55-486A-A62B-08E94C446F5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微软雅黑 Light" panose="020B0502040204020203" pitchFamily="34" charset="-122"/>
          <a:ea typeface="微软雅黑 Light" panose="020B0502040204020203"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8" name="文本框 49"/>
          <p:cNvSpPr txBox="1">
            <a:spLocks noChangeArrowheads="1"/>
          </p:cNvSpPr>
          <p:nvPr/>
        </p:nvSpPr>
        <p:spPr bwMode="auto">
          <a:xfrm>
            <a:off x="3479181" y="3039788"/>
            <a:ext cx="594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4800" dirty="0" smtClean="0">
                <a:solidFill>
                  <a:srgbClr val="595959"/>
                </a:solidFill>
                <a:latin typeface="微软雅黑" panose="020B0503020204020204" pitchFamily="34" charset="-122"/>
                <a:ea typeface="微软雅黑" panose="020B0503020204020204" pitchFamily="34" charset="-122"/>
              </a:rPr>
              <a:t>第十一章 并发控制</a:t>
            </a:r>
            <a:r>
              <a:rPr lang="en-US" altLang="zh-CN" sz="4800" dirty="0" smtClean="0">
                <a:solidFill>
                  <a:srgbClr val="595959"/>
                </a:solidFill>
                <a:latin typeface="微软雅黑" panose="020B0503020204020204" pitchFamily="34" charset="-122"/>
                <a:ea typeface="微软雅黑" panose="020B0503020204020204" pitchFamily="34" charset="-122"/>
              </a:rPr>
              <a:t>(2)</a:t>
            </a:r>
            <a:endParaRPr lang="zh-CN" altLang="en-US" sz="4800" dirty="0">
              <a:solidFill>
                <a:srgbClr val="595959"/>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 </a:t>
            </a:r>
            <a:r>
              <a:rPr lang="zh-CN" altLang="en-US" dirty="0"/>
              <a:t>串行调度策略</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正确的调度</a:t>
            </a:r>
            <a:r>
              <a:rPr lang="zh-CN" altLang="en-US" sz="2400" dirty="0"/>
              <a:t>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10</a:t>
            </a:fld>
            <a:endParaRPr lang="zh-CN" altLang="en-US"/>
          </a:p>
        </p:txBody>
      </p:sp>
      <p:sp>
        <p:nvSpPr>
          <p:cNvPr id="5" name="Line 3"/>
          <p:cNvSpPr>
            <a:spLocks noChangeShapeType="1"/>
          </p:cNvSpPr>
          <p:nvPr/>
        </p:nvSpPr>
        <p:spPr bwMode="auto">
          <a:xfrm>
            <a:off x="6871138" y="1489842"/>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 name="Line 4"/>
          <p:cNvSpPr>
            <a:spLocks noChangeShapeType="1"/>
          </p:cNvSpPr>
          <p:nvPr/>
        </p:nvSpPr>
        <p:spPr bwMode="auto">
          <a:xfrm>
            <a:off x="8395138" y="1032642"/>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 name="Rectangle 5"/>
          <p:cNvSpPr>
            <a:spLocks noChangeArrowheads="1"/>
          </p:cNvSpPr>
          <p:nvPr/>
        </p:nvSpPr>
        <p:spPr bwMode="auto">
          <a:xfrm>
            <a:off x="6947338" y="1566042"/>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en-US" altLang="zh-CN" sz="2000"/>
              <a:t>Slock B</a:t>
            </a:r>
            <a:endParaRPr lang="en-US" altLang="zh-CN" sz="2000" b="0"/>
          </a:p>
          <a:p>
            <a:pPr algn="ctr" eaLnBrk="1" hangingPunct="1">
              <a:spcBef>
                <a:spcPct val="0"/>
              </a:spcBef>
              <a:buClrTx/>
              <a:buSzTx/>
              <a:buFontTx/>
              <a:buNone/>
            </a:pPr>
            <a:r>
              <a:rPr lang="en-US" altLang="zh-CN" sz="2000"/>
              <a:t>Y=B=3</a:t>
            </a:r>
            <a:endParaRPr lang="en-US" altLang="zh-CN" sz="2000" b="0"/>
          </a:p>
          <a:p>
            <a:pPr algn="ctr" eaLnBrk="1" hangingPunct="1">
              <a:spcBef>
                <a:spcPct val="0"/>
              </a:spcBef>
              <a:buClrTx/>
              <a:buSzTx/>
              <a:buFontTx/>
              <a:buNone/>
            </a:pPr>
            <a:r>
              <a:rPr lang="en-US" altLang="zh-CN" sz="2000"/>
              <a:t>UnSlock B</a:t>
            </a:r>
            <a:endParaRPr lang="en-US" altLang="zh-CN" sz="2000" b="0"/>
          </a:p>
          <a:p>
            <a:pPr algn="ctr" eaLnBrk="1" hangingPunct="1">
              <a:spcBef>
                <a:spcPct val="0"/>
              </a:spcBef>
              <a:buClrTx/>
              <a:buSzTx/>
              <a:buFontTx/>
              <a:buNone/>
            </a:pPr>
            <a:r>
              <a:rPr lang="en-US" altLang="zh-CN" sz="2000"/>
              <a:t>Xlock A</a:t>
            </a:r>
            <a:endParaRPr lang="en-US" altLang="zh-CN" sz="2000" b="0"/>
          </a:p>
          <a:p>
            <a:pPr algn="ctr" eaLnBrk="1" hangingPunct="1">
              <a:spcBef>
                <a:spcPct val="0"/>
              </a:spcBef>
              <a:buClrTx/>
              <a:buSzTx/>
              <a:buFontTx/>
              <a:buNone/>
            </a:pPr>
            <a:r>
              <a:rPr lang="en-US" altLang="zh-CN" sz="2000"/>
              <a:t>A=Y+1</a:t>
            </a:r>
            <a:endParaRPr lang="en-US" altLang="zh-CN" sz="2000" b="0"/>
          </a:p>
          <a:p>
            <a:pPr algn="ctr" eaLnBrk="1" hangingPunct="1">
              <a:spcBef>
                <a:spcPct val="0"/>
              </a:spcBef>
              <a:buClrTx/>
              <a:buSzTx/>
              <a:buFontTx/>
              <a:buNone/>
            </a:pPr>
            <a:r>
              <a:rPr lang="en-US" altLang="zh-CN" sz="2000">
                <a:solidFill>
                  <a:srgbClr val="0000FF"/>
                </a:solidFill>
                <a:ea typeface="黑体" panose="02010609060101010101" pitchFamily="49" charset="-122"/>
              </a:rPr>
              <a:t>W(A)=4</a:t>
            </a:r>
            <a:endParaRPr lang="en-US" altLang="zh-CN" sz="2000" b="0">
              <a:solidFill>
                <a:srgbClr val="0000FF"/>
              </a:solidFill>
            </a:endParaRPr>
          </a:p>
          <a:p>
            <a:pPr algn="ctr" eaLnBrk="1" hangingPunct="1">
              <a:spcBef>
                <a:spcPct val="0"/>
              </a:spcBef>
              <a:buClrTx/>
              <a:buSzTx/>
              <a:buFontTx/>
              <a:buNone/>
            </a:pPr>
            <a:r>
              <a:rPr lang="en-US" altLang="zh-CN" sz="2000"/>
              <a:t>UnXlock A</a:t>
            </a:r>
            <a:r>
              <a:rPr lang="en-US" altLang="zh-CN" sz="2000" b="0"/>
              <a:t> </a:t>
            </a:r>
          </a:p>
        </p:txBody>
      </p:sp>
      <p:sp>
        <p:nvSpPr>
          <p:cNvPr id="8" name="Rectangle 6"/>
          <p:cNvSpPr>
            <a:spLocks noChangeArrowheads="1"/>
          </p:cNvSpPr>
          <p:nvPr/>
        </p:nvSpPr>
        <p:spPr bwMode="auto">
          <a:xfrm>
            <a:off x="8395138" y="1489842"/>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a:t>SlockA </a:t>
            </a:r>
          </a:p>
          <a:p>
            <a:pPr algn="ctr" eaLnBrk="1" hangingPunct="1">
              <a:spcBef>
                <a:spcPct val="0"/>
              </a:spcBef>
              <a:buClrTx/>
              <a:buSzTx/>
              <a:buFontTx/>
              <a:buNone/>
            </a:pPr>
            <a:r>
              <a:rPr lang="en-US" altLang="zh-CN" sz="2000"/>
              <a:t>X=R(A)=2</a:t>
            </a:r>
            <a:endParaRPr lang="en-US" altLang="zh-CN" sz="2000" b="0"/>
          </a:p>
          <a:p>
            <a:pPr algn="ctr" eaLnBrk="1" hangingPunct="1">
              <a:spcBef>
                <a:spcPct val="0"/>
              </a:spcBef>
              <a:buClrTx/>
              <a:buSzTx/>
              <a:buFontTx/>
              <a:buNone/>
            </a:pPr>
            <a:r>
              <a:rPr lang="en-US" altLang="zh-CN" sz="2000"/>
              <a:t>UnSlock A</a:t>
            </a:r>
            <a:endParaRPr lang="en-US" altLang="zh-CN" sz="2000" b="0"/>
          </a:p>
          <a:p>
            <a:pPr algn="ctr" eaLnBrk="1" hangingPunct="1">
              <a:spcBef>
                <a:spcPct val="0"/>
              </a:spcBef>
              <a:buClrTx/>
              <a:buSzTx/>
              <a:buFontTx/>
              <a:buNone/>
            </a:pPr>
            <a:r>
              <a:rPr lang="en-US" altLang="zh-CN" sz="2000"/>
              <a:t>Xlock B</a:t>
            </a:r>
            <a:endParaRPr lang="en-US" altLang="zh-CN" sz="2000" b="0"/>
          </a:p>
          <a:p>
            <a:pPr algn="ctr" eaLnBrk="1" hangingPunct="1">
              <a:spcBef>
                <a:spcPct val="0"/>
              </a:spcBef>
              <a:buClrTx/>
              <a:buSzTx/>
              <a:buFontTx/>
              <a:buNone/>
            </a:pPr>
            <a:r>
              <a:rPr lang="en-US" altLang="zh-CN" sz="2000"/>
              <a:t>B=X+1</a:t>
            </a:r>
            <a:endParaRPr lang="en-US" altLang="zh-CN" sz="2000" b="0"/>
          </a:p>
          <a:p>
            <a:pPr algn="ctr" eaLnBrk="1" hangingPunct="1">
              <a:spcBef>
                <a:spcPct val="0"/>
              </a:spcBef>
              <a:buClrTx/>
              <a:buSzTx/>
              <a:buFontTx/>
              <a:buNone/>
            </a:pPr>
            <a:r>
              <a:rPr lang="en-US" altLang="zh-CN" sz="2000">
                <a:solidFill>
                  <a:srgbClr val="0000FF"/>
                </a:solidFill>
                <a:ea typeface="黑体" panose="02010609060101010101" pitchFamily="49" charset="-122"/>
              </a:rPr>
              <a:t>W(B)=3</a:t>
            </a:r>
            <a:endParaRPr lang="en-US" altLang="zh-CN" sz="2000" b="0">
              <a:solidFill>
                <a:srgbClr val="0000FF"/>
              </a:solidFill>
            </a:endParaRPr>
          </a:p>
          <a:p>
            <a:pPr algn="ctr" eaLnBrk="1" hangingPunct="1">
              <a:spcBef>
                <a:spcPct val="0"/>
              </a:spcBef>
              <a:buClrTx/>
              <a:buSzTx/>
              <a:buFontTx/>
              <a:buNone/>
            </a:pPr>
            <a:r>
              <a:rPr lang="en-US" altLang="zh-CN" sz="2000"/>
              <a:t>UnXlock B</a:t>
            </a:r>
          </a:p>
          <a:p>
            <a:pPr algn="ctr" eaLnBrk="1" hangingPunct="1">
              <a:spcBef>
                <a:spcPct val="0"/>
              </a:spcBef>
              <a:buClrTx/>
              <a:buSzTx/>
              <a:buFontTx/>
              <a:buNone/>
            </a:pPr>
            <a:endParaRPr lang="en-US" altLang="zh-CN" sz="2000"/>
          </a:p>
          <a:p>
            <a:pPr algn="ctr" eaLnBrk="1" hangingPunct="1">
              <a:spcBef>
                <a:spcPct val="0"/>
              </a:spcBef>
              <a:buClrTx/>
              <a:buSzTx/>
              <a:buFontTx/>
              <a:buNone/>
            </a:pPr>
            <a:endParaRPr lang="en-US" altLang="zh-CN" sz="2000" b="0"/>
          </a:p>
          <a:p>
            <a:pPr algn="ctr" eaLnBrk="1" hangingPunct="1">
              <a:spcBef>
                <a:spcPct val="0"/>
              </a:spcBef>
              <a:buClrTx/>
              <a:buSzTx/>
              <a:buFontTx/>
              <a:buNone/>
            </a:pPr>
            <a:r>
              <a:rPr lang="en-US" altLang="zh-CN" sz="2000">
                <a:ea typeface="黑体" panose="02010609060101010101" pitchFamily="49" charset="-122"/>
              </a:rPr>
              <a:t> </a:t>
            </a:r>
            <a:endParaRPr lang="en-US" altLang="zh-CN" sz="2000" b="0"/>
          </a:p>
          <a:p>
            <a:pPr algn="ctr" eaLnBrk="1" hangingPunct="1">
              <a:spcBef>
                <a:spcPct val="0"/>
              </a:spcBef>
              <a:buClrTx/>
              <a:buSzTx/>
              <a:buFontTx/>
              <a:buNone/>
            </a:pPr>
            <a:r>
              <a:rPr lang="en-US" altLang="zh-CN" sz="2000">
                <a:ea typeface="黑体" panose="02010609060101010101" pitchFamily="49" charset="-122"/>
              </a:rPr>
              <a:t> </a:t>
            </a:r>
            <a:endParaRPr lang="en-US" altLang="zh-CN" sz="2000" b="0"/>
          </a:p>
          <a:p>
            <a:pPr algn="ctr" eaLnBrk="1" hangingPunct="1">
              <a:spcBef>
                <a:spcPct val="0"/>
              </a:spcBef>
              <a:buClrTx/>
              <a:buSzTx/>
              <a:buFontTx/>
              <a:buNone/>
            </a:pPr>
            <a:r>
              <a:rPr lang="en-US" altLang="zh-CN" sz="2000">
                <a:ea typeface="黑体" panose="02010609060101010101" pitchFamily="49" charset="-122"/>
              </a:rPr>
              <a:t> </a:t>
            </a:r>
            <a:endParaRPr lang="en-US" altLang="zh-CN" sz="2000" b="0"/>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 </a:t>
            </a:r>
          </a:p>
        </p:txBody>
      </p:sp>
      <p:sp>
        <p:nvSpPr>
          <p:cNvPr id="9" name="Rectangle 7"/>
          <p:cNvSpPr>
            <a:spLocks noChangeArrowheads="1"/>
          </p:cNvSpPr>
          <p:nvPr/>
        </p:nvSpPr>
        <p:spPr bwMode="auto">
          <a:xfrm>
            <a:off x="6947338" y="1032642"/>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25000"/>
              <a:t>1</a:t>
            </a:r>
          </a:p>
        </p:txBody>
      </p:sp>
      <p:sp>
        <p:nvSpPr>
          <p:cNvPr id="10" name="Rectangle 8"/>
          <p:cNvSpPr>
            <a:spLocks noChangeArrowheads="1"/>
          </p:cNvSpPr>
          <p:nvPr/>
        </p:nvSpPr>
        <p:spPr bwMode="auto">
          <a:xfrm>
            <a:off x="8395138" y="1032642"/>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25000"/>
              <a:t>2</a:t>
            </a:r>
          </a:p>
        </p:txBody>
      </p:sp>
    </p:spTree>
    <p:extLst>
      <p:ext uri="{BB962C8B-B14F-4D97-AF65-F5344CB8AC3E}">
        <p14:creationId xmlns:p14="http://schemas.microsoft.com/office/powerpoint/2010/main" val="590847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并行调度策略</a:t>
            </a:r>
            <a:r>
              <a:rPr lang="en-US" altLang="zh-CN" dirty="0"/>
              <a:t>1</a:t>
            </a:r>
            <a:endParaRPr lang="zh-CN" altLang="en-US" dirty="0"/>
          </a:p>
        </p:txBody>
      </p:sp>
      <p:sp>
        <p:nvSpPr>
          <p:cNvPr id="3" name="内容占位符 2"/>
          <p:cNvSpPr>
            <a:spLocks noGrp="1"/>
          </p:cNvSpPr>
          <p:nvPr>
            <p:ph idx="1"/>
          </p:nvPr>
        </p:nvSpPr>
        <p:spPr>
          <a:xfrm>
            <a:off x="838200" y="1825625"/>
            <a:ext cx="5625662" cy="4351338"/>
          </a:xfrm>
        </p:spPr>
        <p:txBody>
          <a:bodyPr/>
          <a:lstStyle/>
          <a:p>
            <a:r>
              <a:rPr lang="zh-CN" altLang="en-US" dirty="0"/>
              <a:t>由于其执行结果与</a:t>
            </a:r>
            <a:r>
              <a:rPr lang="en-US" altLang="zh-CN" dirty="0"/>
              <a:t>(a)</a:t>
            </a:r>
            <a:r>
              <a:rPr lang="zh-CN" altLang="en-US" dirty="0"/>
              <a:t>、</a:t>
            </a:r>
            <a:r>
              <a:rPr lang="en-US" altLang="zh-CN" dirty="0"/>
              <a:t>(b)</a:t>
            </a:r>
            <a:r>
              <a:rPr lang="zh-CN" altLang="en-US" dirty="0"/>
              <a:t>的结果都不同，所以是错误的调度</a:t>
            </a:r>
            <a:r>
              <a:rPr lang="en-US" altLang="zh-CN" dirty="0"/>
              <a:t>——</a:t>
            </a:r>
            <a:r>
              <a:rPr lang="zh-CN" altLang="en-US" dirty="0"/>
              <a:t>不可串行化的调度</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11</a:t>
            </a:fld>
            <a:endParaRPr lang="zh-CN" altLang="en-US"/>
          </a:p>
        </p:txBody>
      </p:sp>
      <p:sp>
        <p:nvSpPr>
          <p:cNvPr id="5" name="Line 3"/>
          <p:cNvSpPr>
            <a:spLocks noChangeShapeType="1"/>
          </p:cNvSpPr>
          <p:nvPr/>
        </p:nvSpPr>
        <p:spPr bwMode="auto">
          <a:xfrm>
            <a:off x="7333593" y="1353207"/>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 name="Line 4"/>
          <p:cNvSpPr>
            <a:spLocks noChangeShapeType="1"/>
          </p:cNvSpPr>
          <p:nvPr/>
        </p:nvSpPr>
        <p:spPr bwMode="auto">
          <a:xfrm>
            <a:off x="8857593" y="896007"/>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 name="Rectangle 5"/>
          <p:cNvSpPr>
            <a:spLocks noChangeArrowheads="1"/>
          </p:cNvSpPr>
          <p:nvPr/>
        </p:nvSpPr>
        <p:spPr bwMode="auto">
          <a:xfrm>
            <a:off x="7409793" y="1429407"/>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a:t>Slock B</a:t>
            </a:r>
            <a:endParaRPr lang="en-US" altLang="zh-CN" sz="2000" b="0"/>
          </a:p>
          <a:p>
            <a:pPr algn="ctr" eaLnBrk="1" hangingPunct="1">
              <a:spcBef>
                <a:spcPct val="0"/>
              </a:spcBef>
              <a:buClrTx/>
              <a:buSzTx/>
              <a:buFontTx/>
              <a:buNone/>
            </a:pPr>
            <a:r>
              <a:rPr lang="en-US" altLang="zh-CN" sz="2000"/>
              <a:t>Y=R(B)=2</a:t>
            </a:r>
            <a:endParaRPr lang="en-US" altLang="zh-CN" sz="2000" b="0"/>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UnSlock B</a:t>
            </a:r>
            <a:endParaRPr lang="en-US" altLang="zh-CN" sz="2000" b="0"/>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Xlock A</a:t>
            </a:r>
            <a:endParaRPr lang="en-US" altLang="zh-CN" sz="2000" b="0"/>
          </a:p>
          <a:p>
            <a:pPr algn="ctr" eaLnBrk="1" hangingPunct="1">
              <a:spcBef>
                <a:spcPct val="0"/>
              </a:spcBef>
              <a:buClrTx/>
              <a:buSzTx/>
              <a:buFontTx/>
              <a:buNone/>
            </a:pPr>
            <a:r>
              <a:rPr lang="en-US" altLang="zh-CN" sz="2000"/>
              <a:t>A=Y+1</a:t>
            </a:r>
            <a:endParaRPr lang="en-US" altLang="zh-CN" sz="2000" b="0"/>
          </a:p>
          <a:p>
            <a:pPr algn="ctr" eaLnBrk="1" hangingPunct="1">
              <a:spcBef>
                <a:spcPct val="0"/>
              </a:spcBef>
              <a:buClrTx/>
              <a:buSzTx/>
              <a:buFontTx/>
              <a:buNone/>
            </a:pPr>
            <a:r>
              <a:rPr lang="en-US" altLang="zh-CN" sz="2000">
                <a:solidFill>
                  <a:srgbClr val="0000FF"/>
                </a:solidFill>
                <a:ea typeface="黑体" panose="02010609060101010101" pitchFamily="49" charset="-122"/>
              </a:rPr>
              <a:t>W(A)=3</a:t>
            </a:r>
            <a:endParaRPr lang="en-US" altLang="zh-CN" sz="2000" b="0">
              <a:solidFill>
                <a:srgbClr val="0000FF"/>
              </a:solidFill>
            </a:endParaRPr>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UnXlock A</a:t>
            </a:r>
          </a:p>
          <a:p>
            <a:pPr algn="ctr" eaLnBrk="1" hangingPunct="1">
              <a:spcBef>
                <a:spcPct val="0"/>
              </a:spcBef>
              <a:buClrTx/>
              <a:buSzTx/>
              <a:buFontTx/>
              <a:buNone/>
            </a:pPr>
            <a:r>
              <a:rPr lang="en-US" altLang="zh-CN" sz="2000" b="0"/>
              <a:t> </a:t>
            </a:r>
          </a:p>
        </p:txBody>
      </p:sp>
      <p:sp>
        <p:nvSpPr>
          <p:cNvPr id="8" name="Rectangle 6"/>
          <p:cNvSpPr>
            <a:spLocks noChangeArrowheads="1"/>
          </p:cNvSpPr>
          <p:nvPr/>
        </p:nvSpPr>
        <p:spPr bwMode="auto">
          <a:xfrm>
            <a:off x="8857593" y="1353207"/>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a:t> </a:t>
            </a:r>
          </a:p>
          <a:p>
            <a:pPr algn="ctr" eaLnBrk="1" hangingPunct="1">
              <a:spcBef>
                <a:spcPct val="0"/>
              </a:spcBef>
              <a:buClrTx/>
              <a:buSzTx/>
              <a:buFontTx/>
              <a:buNone/>
            </a:pPr>
            <a:r>
              <a:rPr lang="zh-CN" altLang="en-US" sz="2000"/>
              <a:t> </a:t>
            </a:r>
          </a:p>
          <a:p>
            <a:pPr algn="ctr" eaLnBrk="1" hangingPunct="1">
              <a:spcBef>
                <a:spcPct val="0"/>
              </a:spcBef>
              <a:buClrTx/>
              <a:buSzTx/>
              <a:buFontTx/>
              <a:buNone/>
            </a:pPr>
            <a:r>
              <a:rPr lang="en-US" altLang="zh-CN" sz="2000"/>
              <a:t>Slock A</a:t>
            </a:r>
          </a:p>
          <a:p>
            <a:pPr algn="ctr" eaLnBrk="1" hangingPunct="1">
              <a:spcBef>
                <a:spcPct val="0"/>
              </a:spcBef>
              <a:buClrTx/>
              <a:buSzTx/>
              <a:buFontTx/>
              <a:buNone/>
            </a:pPr>
            <a:r>
              <a:rPr lang="en-US" altLang="zh-CN" sz="2000"/>
              <a:t>X=R(A)=2</a:t>
            </a:r>
          </a:p>
          <a:p>
            <a:pPr algn="ctr" eaLnBrk="1" hangingPunct="1">
              <a:spcBef>
                <a:spcPct val="0"/>
              </a:spcBef>
              <a:buClrTx/>
              <a:buSzTx/>
              <a:buFontTx/>
              <a:buNone/>
            </a:pPr>
            <a:r>
              <a:rPr lang="en-US" altLang="zh-CN" sz="2000"/>
              <a:t> </a:t>
            </a:r>
          </a:p>
          <a:p>
            <a:pPr algn="ctr" eaLnBrk="1" hangingPunct="1">
              <a:spcBef>
                <a:spcPct val="0"/>
              </a:spcBef>
              <a:buClrTx/>
              <a:buSzTx/>
              <a:buFontTx/>
              <a:buNone/>
            </a:pPr>
            <a:r>
              <a:rPr lang="en-US" altLang="zh-CN" sz="2000"/>
              <a:t>UnSlock A</a:t>
            </a:r>
          </a:p>
          <a:p>
            <a:pPr algn="ctr" eaLnBrk="1" hangingPunct="1">
              <a:spcBef>
                <a:spcPct val="0"/>
              </a:spcBef>
              <a:buClrTx/>
              <a:buSzTx/>
              <a:buFontTx/>
              <a:buNone/>
            </a:pPr>
            <a:r>
              <a:rPr lang="en-US" altLang="zh-CN" sz="2000"/>
              <a:t> </a:t>
            </a:r>
          </a:p>
          <a:p>
            <a:pPr algn="ctr" eaLnBrk="1" hangingPunct="1">
              <a:spcBef>
                <a:spcPct val="0"/>
              </a:spcBef>
              <a:buClrTx/>
              <a:buSzTx/>
              <a:buFontTx/>
              <a:buNone/>
            </a:pPr>
            <a:r>
              <a:rPr lang="en-US" altLang="zh-CN" sz="2000"/>
              <a:t> </a:t>
            </a:r>
          </a:p>
          <a:p>
            <a:pPr algn="ctr" eaLnBrk="1" hangingPunct="1">
              <a:spcBef>
                <a:spcPct val="0"/>
              </a:spcBef>
              <a:buClrTx/>
              <a:buSzTx/>
              <a:buFontTx/>
              <a:buNone/>
            </a:pPr>
            <a:r>
              <a:rPr lang="en-US" altLang="zh-CN" sz="2000"/>
              <a:t> </a:t>
            </a:r>
          </a:p>
          <a:p>
            <a:pPr algn="ctr" eaLnBrk="1" hangingPunct="1">
              <a:spcBef>
                <a:spcPct val="0"/>
              </a:spcBef>
              <a:buClrTx/>
              <a:buSzTx/>
              <a:buFontTx/>
              <a:buNone/>
            </a:pPr>
            <a:r>
              <a:rPr lang="en-US" altLang="zh-CN" sz="2000"/>
              <a:t>Xlock B</a:t>
            </a:r>
          </a:p>
          <a:p>
            <a:pPr algn="ctr" eaLnBrk="1" hangingPunct="1">
              <a:spcBef>
                <a:spcPct val="0"/>
              </a:spcBef>
              <a:buClrTx/>
              <a:buSzTx/>
              <a:buFontTx/>
              <a:buNone/>
            </a:pPr>
            <a:r>
              <a:rPr lang="en-US" altLang="zh-CN" sz="2000"/>
              <a:t>B=X+1</a:t>
            </a:r>
          </a:p>
          <a:p>
            <a:pPr algn="ctr" eaLnBrk="1" hangingPunct="1">
              <a:spcBef>
                <a:spcPct val="0"/>
              </a:spcBef>
              <a:buClrTx/>
              <a:buSzTx/>
              <a:buFontTx/>
              <a:buNone/>
            </a:pPr>
            <a:r>
              <a:rPr lang="en-US" altLang="zh-CN" sz="2000">
                <a:solidFill>
                  <a:srgbClr val="0000FF"/>
                </a:solidFill>
                <a:ea typeface="黑体" panose="02010609060101010101" pitchFamily="49" charset="-122"/>
              </a:rPr>
              <a:t>W(B)=3</a:t>
            </a:r>
            <a:endParaRPr lang="en-US" altLang="zh-CN" sz="2000">
              <a:solidFill>
                <a:srgbClr val="0000FF"/>
              </a:solidFill>
            </a:endParaRPr>
          </a:p>
          <a:p>
            <a:pPr algn="ctr" eaLnBrk="1" hangingPunct="1">
              <a:spcBef>
                <a:spcPct val="0"/>
              </a:spcBef>
              <a:buClrTx/>
              <a:buSzTx/>
              <a:buFontTx/>
              <a:buNone/>
            </a:pPr>
            <a:r>
              <a:rPr lang="en-US" altLang="zh-CN" sz="2000"/>
              <a:t> </a:t>
            </a:r>
          </a:p>
          <a:p>
            <a:pPr algn="ctr" eaLnBrk="1" hangingPunct="1">
              <a:spcBef>
                <a:spcPct val="0"/>
              </a:spcBef>
              <a:buClrTx/>
              <a:buSzTx/>
              <a:buFontTx/>
              <a:buNone/>
            </a:pPr>
            <a:r>
              <a:rPr lang="en-US" altLang="zh-CN" sz="2000"/>
              <a:t>UnXlock B </a:t>
            </a:r>
          </a:p>
        </p:txBody>
      </p:sp>
      <p:sp>
        <p:nvSpPr>
          <p:cNvPr id="9" name="Rectangle 7"/>
          <p:cNvSpPr>
            <a:spLocks noChangeArrowheads="1"/>
          </p:cNvSpPr>
          <p:nvPr/>
        </p:nvSpPr>
        <p:spPr bwMode="auto">
          <a:xfrm>
            <a:off x="7409793" y="896007"/>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25000"/>
              <a:t>1</a:t>
            </a:r>
          </a:p>
        </p:txBody>
      </p:sp>
      <p:sp>
        <p:nvSpPr>
          <p:cNvPr id="10" name="Rectangle 8"/>
          <p:cNvSpPr>
            <a:spLocks noChangeArrowheads="1"/>
          </p:cNvSpPr>
          <p:nvPr/>
        </p:nvSpPr>
        <p:spPr bwMode="auto">
          <a:xfrm>
            <a:off x="8857593" y="896007"/>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25000"/>
              <a:t>2</a:t>
            </a:r>
          </a:p>
        </p:txBody>
      </p:sp>
    </p:spTree>
    <p:extLst>
      <p:ext uri="{BB962C8B-B14F-4D97-AF65-F5344CB8AC3E}">
        <p14:creationId xmlns:p14="http://schemas.microsoft.com/office/powerpoint/2010/main" val="3095672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 </a:t>
            </a:r>
            <a:r>
              <a:rPr lang="zh-CN" altLang="en-US" dirty="0"/>
              <a:t>并行调度策略</a:t>
            </a:r>
            <a:r>
              <a:rPr lang="en-US" altLang="zh-CN" dirty="0"/>
              <a:t>2</a:t>
            </a:r>
            <a:endParaRPr lang="zh-CN" altLang="en-US" dirty="0"/>
          </a:p>
        </p:txBody>
      </p:sp>
      <p:sp>
        <p:nvSpPr>
          <p:cNvPr id="3" name="内容占位符 2"/>
          <p:cNvSpPr>
            <a:spLocks noGrp="1"/>
          </p:cNvSpPr>
          <p:nvPr>
            <p:ph idx="1"/>
          </p:nvPr>
        </p:nvSpPr>
        <p:spPr>
          <a:xfrm>
            <a:off x="838200" y="1825625"/>
            <a:ext cx="5709745" cy="4351338"/>
          </a:xfrm>
        </p:spPr>
        <p:txBody>
          <a:bodyPr/>
          <a:lstStyle/>
          <a:p>
            <a:r>
              <a:rPr lang="zh-CN" altLang="en-US" dirty="0"/>
              <a:t>由于其执行结果与串行调度（</a:t>
            </a:r>
            <a:r>
              <a:rPr lang="en-US" altLang="zh-CN" dirty="0"/>
              <a:t>a</a:t>
            </a:r>
            <a:r>
              <a:rPr lang="zh-CN" altLang="en-US" dirty="0"/>
              <a:t>）的执行结果相同，所以是正确的调度</a:t>
            </a:r>
            <a:r>
              <a:rPr lang="en-US" altLang="zh-CN" dirty="0"/>
              <a:t>——</a:t>
            </a:r>
            <a:r>
              <a:rPr lang="zh-CN" altLang="en-US" dirty="0"/>
              <a:t>可串行化的调度</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12</a:t>
            </a:fld>
            <a:endParaRPr lang="zh-CN" altLang="en-US"/>
          </a:p>
        </p:txBody>
      </p:sp>
      <p:sp>
        <p:nvSpPr>
          <p:cNvPr id="5" name="Line 3"/>
          <p:cNvSpPr>
            <a:spLocks noChangeShapeType="1"/>
          </p:cNvSpPr>
          <p:nvPr/>
        </p:nvSpPr>
        <p:spPr bwMode="auto">
          <a:xfrm>
            <a:off x="7007772" y="1216572"/>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 name="Line 4"/>
          <p:cNvSpPr>
            <a:spLocks noChangeShapeType="1"/>
          </p:cNvSpPr>
          <p:nvPr/>
        </p:nvSpPr>
        <p:spPr bwMode="auto">
          <a:xfrm>
            <a:off x="8531772" y="759372"/>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 name="Rectangle 5"/>
          <p:cNvSpPr>
            <a:spLocks noChangeArrowheads="1"/>
          </p:cNvSpPr>
          <p:nvPr/>
        </p:nvSpPr>
        <p:spPr bwMode="auto">
          <a:xfrm>
            <a:off x="7083972" y="1292772"/>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a:t>Slock B</a:t>
            </a:r>
            <a:endParaRPr lang="en-US" altLang="zh-CN" sz="2000" b="0"/>
          </a:p>
          <a:p>
            <a:pPr algn="ctr" eaLnBrk="1" hangingPunct="1">
              <a:spcBef>
                <a:spcPct val="0"/>
              </a:spcBef>
              <a:buClrTx/>
              <a:buSzTx/>
              <a:buFontTx/>
              <a:buNone/>
            </a:pPr>
            <a:r>
              <a:rPr lang="en-US" altLang="zh-CN" sz="2000"/>
              <a:t>Y=R(B)=2</a:t>
            </a:r>
            <a:endParaRPr lang="en-US" altLang="zh-CN" sz="2000" b="0"/>
          </a:p>
          <a:p>
            <a:pPr algn="ctr" eaLnBrk="1" hangingPunct="1">
              <a:spcBef>
                <a:spcPct val="0"/>
              </a:spcBef>
              <a:buClrTx/>
              <a:buSzTx/>
              <a:buFontTx/>
              <a:buNone/>
            </a:pPr>
            <a:r>
              <a:rPr lang="en-US" altLang="zh-CN" sz="2000"/>
              <a:t>UnSlock B</a:t>
            </a:r>
            <a:endParaRPr lang="en-US" altLang="zh-CN" sz="2000" b="0"/>
          </a:p>
          <a:p>
            <a:pPr algn="ctr" eaLnBrk="1" hangingPunct="1">
              <a:spcBef>
                <a:spcPct val="0"/>
              </a:spcBef>
              <a:buClrTx/>
              <a:buSzTx/>
              <a:buFontTx/>
              <a:buNone/>
            </a:pPr>
            <a:r>
              <a:rPr lang="en-US" altLang="zh-CN" sz="2000"/>
              <a:t>Xlock A</a:t>
            </a:r>
            <a:endParaRPr lang="en-US" altLang="zh-CN" sz="2000" b="0"/>
          </a:p>
          <a:p>
            <a:pPr algn="ctr" eaLnBrk="1" hangingPunct="1">
              <a:spcBef>
                <a:spcPct val="0"/>
              </a:spcBef>
              <a:buClrTx/>
              <a:buSzTx/>
              <a:buFontTx/>
              <a:buNone/>
            </a:pPr>
            <a:r>
              <a:rPr lang="zh-CN" altLang="en-US" sz="2000"/>
              <a:t>获得 </a:t>
            </a:r>
            <a:endParaRPr lang="zh-CN" altLang="en-US" sz="2000" b="0"/>
          </a:p>
          <a:p>
            <a:pPr algn="ctr" eaLnBrk="1" hangingPunct="1">
              <a:spcBef>
                <a:spcPct val="0"/>
              </a:spcBef>
              <a:buClrTx/>
              <a:buSzTx/>
              <a:buFontTx/>
              <a:buNone/>
            </a:pPr>
            <a:r>
              <a:rPr lang="en-US" altLang="zh-CN" sz="2000"/>
              <a:t>A=Y+1</a:t>
            </a:r>
            <a:endParaRPr lang="en-US" altLang="zh-CN" sz="2000" b="0"/>
          </a:p>
          <a:p>
            <a:pPr algn="ctr" eaLnBrk="1" hangingPunct="1">
              <a:spcBef>
                <a:spcPct val="0"/>
              </a:spcBef>
              <a:buClrTx/>
              <a:buSzTx/>
              <a:buFontTx/>
              <a:buNone/>
            </a:pPr>
            <a:r>
              <a:rPr lang="en-US" altLang="zh-CN" sz="2000">
                <a:solidFill>
                  <a:srgbClr val="0000FF"/>
                </a:solidFill>
                <a:ea typeface="黑体" panose="02010609060101010101" pitchFamily="49" charset="-122"/>
              </a:rPr>
              <a:t>W(A)=3</a:t>
            </a:r>
            <a:endParaRPr lang="en-US" altLang="zh-CN" sz="2000" b="0">
              <a:solidFill>
                <a:srgbClr val="0000FF"/>
              </a:solidFill>
            </a:endParaRPr>
          </a:p>
          <a:p>
            <a:pPr algn="ctr" eaLnBrk="1" hangingPunct="1">
              <a:spcBef>
                <a:spcPct val="0"/>
              </a:spcBef>
              <a:buClrTx/>
              <a:buSzTx/>
              <a:buFontTx/>
              <a:buNone/>
            </a:pPr>
            <a:r>
              <a:rPr lang="en-US" altLang="zh-CN" sz="2000"/>
              <a:t>UnXlock A</a:t>
            </a:r>
          </a:p>
          <a:p>
            <a:pPr algn="ctr" eaLnBrk="1" hangingPunct="1">
              <a:spcBef>
                <a:spcPct val="0"/>
              </a:spcBef>
              <a:buClrTx/>
              <a:buSzTx/>
              <a:buFontTx/>
              <a:buNone/>
            </a:pPr>
            <a:endParaRPr lang="en-US" altLang="zh-CN" sz="2000"/>
          </a:p>
          <a:p>
            <a:pPr algn="ctr" eaLnBrk="1" hangingPunct="1">
              <a:spcBef>
                <a:spcPct val="0"/>
              </a:spcBef>
              <a:buClrTx/>
              <a:buSzTx/>
              <a:buFontTx/>
              <a:buNone/>
            </a:pPr>
            <a:endParaRPr lang="en-US" altLang="zh-CN" sz="2000" b="0"/>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 </a:t>
            </a:r>
            <a:endParaRPr lang="en-US" altLang="zh-CN" sz="2000" b="0"/>
          </a:p>
          <a:p>
            <a:pPr algn="ctr" eaLnBrk="1" hangingPunct="1">
              <a:spcBef>
                <a:spcPct val="0"/>
              </a:spcBef>
              <a:buClrTx/>
              <a:buSzTx/>
              <a:buFontTx/>
              <a:buNone/>
            </a:pPr>
            <a:r>
              <a:rPr lang="en-US" altLang="zh-CN" sz="2000"/>
              <a:t> </a:t>
            </a:r>
          </a:p>
        </p:txBody>
      </p:sp>
      <p:sp>
        <p:nvSpPr>
          <p:cNvPr id="8" name="Rectangle 6"/>
          <p:cNvSpPr>
            <a:spLocks noChangeArrowheads="1"/>
          </p:cNvSpPr>
          <p:nvPr/>
        </p:nvSpPr>
        <p:spPr bwMode="auto">
          <a:xfrm>
            <a:off x="8531772" y="1216572"/>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a:t> </a:t>
            </a:r>
          </a:p>
          <a:p>
            <a:pPr algn="ctr" eaLnBrk="1" hangingPunct="1">
              <a:spcBef>
                <a:spcPct val="0"/>
              </a:spcBef>
              <a:buClrTx/>
              <a:buSzTx/>
              <a:buFontTx/>
              <a:buNone/>
            </a:pPr>
            <a:r>
              <a:rPr lang="zh-CN" altLang="en-US" sz="2000"/>
              <a:t> </a:t>
            </a:r>
          </a:p>
          <a:p>
            <a:pPr algn="ctr" eaLnBrk="1" hangingPunct="1">
              <a:spcBef>
                <a:spcPct val="0"/>
              </a:spcBef>
              <a:buClrTx/>
              <a:buSzTx/>
              <a:buFontTx/>
              <a:buNone/>
            </a:pPr>
            <a:r>
              <a:rPr lang="zh-CN" altLang="en-US" sz="2000"/>
              <a:t> </a:t>
            </a:r>
          </a:p>
          <a:p>
            <a:pPr algn="ctr" eaLnBrk="1" hangingPunct="1">
              <a:spcBef>
                <a:spcPct val="0"/>
              </a:spcBef>
              <a:buClrTx/>
              <a:buSzTx/>
              <a:buFontTx/>
              <a:buNone/>
            </a:pPr>
            <a:r>
              <a:rPr lang="zh-CN" altLang="en-US" sz="2000"/>
              <a:t> </a:t>
            </a:r>
          </a:p>
          <a:p>
            <a:pPr algn="ctr" eaLnBrk="1" hangingPunct="1">
              <a:spcBef>
                <a:spcPct val="0"/>
              </a:spcBef>
              <a:buClrTx/>
              <a:buSzTx/>
              <a:buFontTx/>
              <a:buNone/>
            </a:pPr>
            <a:r>
              <a:rPr lang="en-US" altLang="zh-CN" sz="2000"/>
              <a:t>Slock A</a:t>
            </a:r>
          </a:p>
          <a:p>
            <a:pPr algn="ctr" eaLnBrk="1" hangingPunct="1">
              <a:spcBef>
                <a:spcPct val="0"/>
              </a:spcBef>
              <a:buClrTx/>
              <a:buSzTx/>
              <a:buFontTx/>
              <a:buNone/>
            </a:pPr>
            <a:r>
              <a:rPr lang="en-US" altLang="zh-CN" sz="2000"/>
              <a:t> </a:t>
            </a:r>
            <a:r>
              <a:rPr lang="zh-CN" altLang="en-US" sz="2000"/>
              <a:t>等待</a:t>
            </a:r>
          </a:p>
          <a:p>
            <a:pPr algn="ctr" eaLnBrk="1" hangingPunct="1">
              <a:spcBef>
                <a:spcPct val="0"/>
              </a:spcBef>
              <a:buClrTx/>
              <a:buSzTx/>
              <a:buFontTx/>
              <a:buNone/>
            </a:pPr>
            <a:r>
              <a:rPr lang="zh-CN" altLang="en-US" sz="2000"/>
              <a:t> 等待</a:t>
            </a:r>
          </a:p>
          <a:p>
            <a:pPr algn="ctr" eaLnBrk="1" hangingPunct="1">
              <a:spcBef>
                <a:spcPct val="0"/>
              </a:spcBef>
              <a:buClrTx/>
              <a:buSzTx/>
              <a:buFontTx/>
              <a:buNone/>
            </a:pPr>
            <a:r>
              <a:rPr lang="zh-CN" altLang="en-US" sz="2000"/>
              <a:t> 等待</a:t>
            </a:r>
          </a:p>
          <a:p>
            <a:pPr algn="ctr" eaLnBrk="1" hangingPunct="1">
              <a:spcBef>
                <a:spcPct val="0"/>
              </a:spcBef>
              <a:buClrTx/>
              <a:buSzTx/>
              <a:buFontTx/>
              <a:buNone/>
            </a:pPr>
            <a:r>
              <a:rPr lang="en-US" altLang="zh-CN" sz="2000"/>
              <a:t>X=R(A)=3</a:t>
            </a:r>
          </a:p>
          <a:p>
            <a:pPr algn="ctr" eaLnBrk="1" hangingPunct="1">
              <a:spcBef>
                <a:spcPct val="0"/>
              </a:spcBef>
              <a:buClrTx/>
              <a:buSzTx/>
              <a:buFontTx/>
              <a:buNone/>
            </a:pPr>
            <a:r>
              <a:rPr lang="en-US" altLang="zh-CN" sz="2000"/>
              <a:t>UnSlock A</a:t>
            </a:r>
          </a:p>
          <a:p>
            <a:pPr algn="ctr" eaLnBrk="1" hangingPunct="1">
              <a:spcBef>
                <a:spcPct val="0"/>
              </a:spcBef>
              <a:buClrTx/>
              <a:buSzTx/>
              <a:buFontTx/>
              <a:buNone/>
            </a:pPr>
            <a:r>
              <a:rPr lang="en-US" altLang="zh-CN" sz="2000"/>
              <a:t>Xlock B</a:t>
            </a:r>
          </a:p>
          <a:p>
            <a:pPr algn="ctr" eaLnBrk="1" hangingPunct="1">
              <a:spcBef>
                <a:spcPct val="0"/>
              </a:spcBef>
              <a:buClrTx/>
              <a:buSzTx/>
              <a:buFontTx/>
              <a:buNone/>
            </a:pPr>
            <a:r>
              <a:rPr lang="en-US" altLang="zh-CN" sz="2000"/>
              <a:t>B=X+1</a:t>
            </a:r>
          </a:p>
          <a:p>
            <a:pPr algn="ctr" eaLnBrk="1" hangingPunct="1">
              <a:spcBef>
                <a:spcPct val="0"/>
              </a:spcBef>
              <a:buClrTx/>
              <a:buSzTx/>
              <a:buFontTx/>
              <a:buNone/>
            </a:pPr>
            <a:r>
              <a:rPr lang="en-US" altLang="zh-CN" sz="2000">
                <a:solidFill>
                  <a:srgbClr val="0000FF"/>
                </a:solidFill>
                <a:ea typeface="黑体" panose="02010609060101010101" pitchFamily="49" charset="-122"/>
              </a:rPr>
              <a:t>W(B)=4</a:t>
            </a:r>
            <a:endParaRPr lang="en-US" altLang="zh-CN" sz="2000">
              <a:solidFill>
                <a:srgbClr val="0000FF"/>
              </a:solidFill>
            </a:endParaRPr>
          </a:p>
          <a:p>
            <a:pPr algn="ctr" eaLnBrk="1" hangingPunct="1">
              <a:spcBef>
                <a:spcPct val="0"/>
              </a:spcBef>
              <a:buClrTx/>
              <a:buSzTx/>
              <a:buFontTx/>
              <a:buNone/>
            </a:pPr>
            <a:r>
              <a:rPr lang="en-US" altLang="zh-CN" sz="2000"/>
              <a:t>UnXlock B </a:t>
            </a:r>
          </a:p>
        </p:txBody>
      </p:sp>
      <p:sp>
        <p:nvSpPr>
          <p:cNvPr id="9" name="Rectangle 7"/>
          <p:cNvSpPr>
            <a:spLocks noChangeArrowheads="1"/>
          </p:cNvSpPr>
          <p:nvPr/>
        </p:nvSpPr>
        <p:spPr bwMode="auto">
          <a:xfrm>
            <a:off x="7083972" y="759372"/>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25000"/>
              <a:t>1</a:t>
            </a:r>
          </a:p>
        </p:txBody>
      </p:sp>
      <p:sp>
        <p:nvSpPr>
          <p:cNvPr id="10" name="Rectangle 8"/>
          <p:cNvSpPr>
            <a:spLocks noChangeArrowheads="1"/>
          </p:cNvSpPr>
          <p:nvPr/>
        </p:nvSpPr>
        <p:spPr bwMode="auto">
          <a:xfrm>
            <a:off x="8531772" y="759372"/>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25000"/>
              <a:t>2</a:t>
            </a:r>
          </a:p>
        </p:txBody>
      </p:sp>
    </p:spTree>
    <p:extLst>
      <p:ext uri="{BB962C8B-B14F-4D97-AF65-F5344CB8AC3E}">
        <p14:creationId xmlns:p14="http://schemas.microsoft.com/office/powerpoint/2010/main" val="2392142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smtClean="0"/>
              <a:t>冲突的事务</a:t>
            </a:r>
            <a:endParaRPr lang="zh-CN" altLang="en-US" dirty="0"/>
          </a:p>
        </p:txBody>
      </p:sp>
      <p:sp>
        <p:nvSpPr>
          <p:cNvPr id="3" name="内容占位符 2"/>
          <p:cNvSpPr>
            <a:spLocks noGrp="1"/>
          </p:cNvSpPr>
          <p:nvPr>
            <p:ph idx="1"/>
          </p:nvPr>
        </p:nvSpPr>
        <p:spPr/>
        <p:txBody>
          <a:bodyPr/>
          <a:lstStyle/>
          <a:p>
            <a:r>
              <a:rPr lang="zh-CN" altLang="en-US" dirty="0" smtClean="0">
                <a:solidFill>
                  <a:schemeClr val="accent6">
                    <a:lumMod val="75000"/>
                  </a:schemeClr>
                </a:solidFill>
              </a:rPr>
              <a:t>冲突的事务</a:t>
            </a:r>
            <a:endParaRPr lang="en-US" altLang="zh-CN" dirty="0" smtClean="0">
              <a:solidFill>
                <a:schemeClr val="accent6">
                  <a:lumMod val="75000"/>
                </a:schemeClr>
              </a:solidFill>
            </a:endParaRPr>
          </a:p>
          <a:p>
            <a:pPr lvl="1"/>
            <a:r>
              <a:rPr lang="zh-CN" altLang="en-US" dirty="0"/>
              <a:t>如果两项事务读写同一条数据，则指令的执行顺序是重要的。我们把这两项事务称为冲突的事务</a:t>
            </a:r>
            <a:r>
              <a:rPr lang="zh-CN" altLang="en-US" dirty="0" smtClean="0"/>
              <a:t>。</a:t>
            </a:r>
            <a:endParaRPr lang="en-US" altLang="zh-CN" dirty="0" smtClean="0"/>
          </a:p>
          <a:p>
            <a:r>
              <a:rPr lang="zh-CN" altLang="en-US" dirty="0" smtClean="0"/>
              <a:t>另外的定义</a:t>
            </a:r>
            <a:endParaRPr lang="en-US" altLang="zh-CN" dirty="0" smtClean="0"/>
          </a:p>
          <a:p>
            <a:pPr lvl="1"/>
            <a:r>
              <a:rPr lang="zh-CN" altLang="en-US" dirty="0"/>
              <a:t>如果两项事务只是读数据，则指令的执行顺序是无关紧要</a:t>
            </a:r>
            <a:r>
              <a:rPr lang="zh-CN" altLang="en-US" dirty="0" smtClean="0"/>
              <a:t>的</a:t>
            </a:r>
            <a:endParaRPr lang="en-US" altLang="zh-CN" dirty="0" smtClean="0"/>
          </a:p>
          <a:p>
            <a:pPr lvl="1"/>
            <a:r>
              <a:rPr lang="zh-CN" altLang="en-US" dirty="0"/>
              <a:t>如果两项事务读写不同的数据，则指令的执行顺序是无关紧要的；</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13</a:t>
            </a:fld>
            <a:endParaRPr lang="zh-CN" altLang="en-US"/>
          </a:p>
        </p:txBody>
      </p:sp>
    </p:spTree>
    <p:extLst>
      <p:ext uri="{BB962C8B-B14F-4D97-AF65-F5344CB8AC3E}">
        <p14:creationId xmlns:p14="http://schemas.microsoft.com/office/powerpoint/2010/main" val="43829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冲突操作</a:t>
            </a:r>
          </a:p>
        </p:txBody>
      </p:sp>
      <p:sp>
        <p:nvSpPr>
          <p:cNvPr id="3" name="内容占位符 2"/>
          <p:cNvSpPr>
            <a:spLocks noGrp="1"/>
          </p:cNvSpPr>
          <p:nvPr>
            <p:ph idx="1"/>
          </p:nvPr>
        </p:nvSpPr>
        <p:spPr/>
        <p:txBody>
          <a:bodyPr/>
          <a:lstStyle/>
          <a:p>
            <a:r>
              <a:rPr lang="zh-CN" altLang="en-US" dirty="0"/>
              <a:t>是指</a:t>
            </a:r>
            <a:r>
              <a:rPr lang="zh-CN" altLang="en-US" dirty="0">
                <a:solidFill>
                  <a:schemeClr val="accent6">
                    <a:lumMod val="75000"/>
                  </a:schemeClr>
                </a:solidFill>
              </a:rPr>
              <a:t>不同事务</a:t>
            </a:r>
            <a:r>
              <a:rPr lang="en-US" altLang="zh-CN" dirty="0" err="1">
                <a:solidFill>
                  <a:schemeClr val="accent6">
                    <a:lumMod val="75000"/>
                  </a:schemeClr>
                </a:solidFill>
              </a:rPr>
              <a:t>Ti</a:t>
            </a:r>
            <a:r>
              <a:rPr lang="zh-CN" altLang="en-US" dirty="0">
                <a:solidFill>
                  <a:schemeClr val="accent6">
                    <a:lumMod val="75000"/>
                  </a:schemeClr>
                </a:solidFill>
              </a:rPr>
              <a:t>、</a:t>
            </a:r>
            <a:r>
              <a:rPr lang="en-US" altLang="zh-CN" dirty="0" err="1">
                <a:solidFill>
                  <a:schemeClr val="accent6">
                    <a:lumMod val="75000"/>
                  </a:schemeClr>
                </a:solidFill>
              </a:rPr>
              <a:t>Tj</a:t>
            </a:r>
            <a:r>
              <a:rPr lang="zh-CN" altLang="en-US" dirty="0"/>
              <a:t>对同一个数据</a:t>
            </a:r>
            <a:r>
              <a:rPr lang="en-US" altLang="zh-CN" dirty="0"/>
              <a:t>X</a:t>
            </a:r>
            <a:r>
              <a:rPr lang="zh-CN" altLang="en-US" dirty="0"/>
              <a:t>的读写操作和写写操作：</a:t>
            </a:r>
          </a:p>
          <a:p>
            <a:r>
              <a:rPr lang="en-US" altLang="zh-CN" dirty="0" err="1"/>
              <a:t>Ri</a:t>
            </a:r>
            <a:r>
              <a:rPr lang="en-US" altLang="zh-CN" dirty="0"/>
              <a:t>(X)</a:t>
            </a:r>
            <a:r>
              <a:rPr lang="zh-CN" altLang="en-US" dirty="0"/>
              <a:t>与</a:t>
            </a:r>
            <a:r>
              <a:rPr lang="en-US" altLang="zh-CN" dirty="0" err="1"/>
              <a:t>Wj</a:t>
            </a:r>
            <a:r>
              <a:rPr lang="en-US" altLang="zh-CN" dirty="0"/>
              <a:t>(X) </a:t>
            </a:r>
            <a:r>
              <a:rPr lang="zh-CN" altLang="en-US" dirty="0"/>
              <a:t>：事务</a:t>
            </a:r>
            <a:r>
              <a:rPr lang="en-US" altLang="zh-CN" dirty="0" err="1"/>
              <a:t>Ti</a:t>
            </a:r>
            <a:r>
              <a:rPr lang="zh-CN" altLang="en-US" dirty="0"/>
              <a:t>读</a:t>
            </a:r>
            <a:r>
              <a:rPr lang="en-US" altLang="zh-CN" dirty="0"/>
              <a:t>X</a:t>
            </a:r>
            <a:r>
              <a:rPr lang="zh-CN" altLang="en-US" dirty="0"/>
              <a:t>，</a:t>
            </a:r>
            <a:r>
              <a:rPr lang="en-US" altLang="zh-CN" dirty="0" err="1"/>
              <a:t>Tj</a:t>
            </a:r>
            <a:r>
              <a:rPr lang="zh-CN" altLang="en-US" dirty="0"/>
              <a:t>写</a:t>
            </a:r>
            <a:r>
              <a:rPr lang="en-US" altLang="zh-CN" dirty="0"/>
              <a:t>X</a:t>
            </a:r>
          </a:p>
          <a:p>
            <a:r>
              <a:rPr lang="en-US" altLang="zh-CN" dirty="0"/>
              <a:t>Wi(X)</a:t>
            </a:r>
            <a:r>
              <a:rPr lang="zh-CN" altLang="en-US" dirty="0"/>
              <a:t>与</a:t>
            </a:r>
            <a:r>
              <a:rPr lang="en-US" altLang="zh-CN" dirty="0" err="1"/>
              <a:t>Wj</a:t>
            </a:r>
            <a:r>
              <a:rPr lang="en-US" altLang="zh-CN" dirty="0"/>
              <a:t>(X)</a:t>
            </a:r>
            <a:r>
              <a:rPr lang="zh-CN" altLang="en-US" dirty="0"/>
              <a:t>：事务</a:t>
            </a:r>
            <a:r>
              <a:rPr lang="en-US" altLang="zh-CN" dirty="0" err="1"/>
              <a:t>Ti</a:t>
            </a:r>
            <a:r>
              <a:rPr lang="zh-CN" altLang="en-US" dirty="0"/>
              <a:t>写</a:t>
            </a:r>
            <a:r>
              <a:rPr lang="en-US" altLang="zh-CN" dirty="0"/>
              <a:t>X</a:t>
            </a:r>
            <a:r>
              <a:rPr lang="zh-CN" altLang="en-US" dirty="0"/>
              <a:t>，</a:t>
            </a:r>
            <a:r>
              <a:rPr lang="en-US" altLang="zh-CN" dirty="0" err="1"/>
              <a:t>Tj</a:t>
            </a:r>
            <a:r>
              <a:rPr lang="zh-CN" altLang="en-US" dirty="0"/>
              <a:t>写</a:t>
            </a:r>
            <a:r>
              <a:rPr lang="en-US" altLang="zh-CN" dirty="0"/>
              <a:t>X</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14</a:t>
            </a:fld>
            <a:endParaRPr lang="zh-CN" altLang="en-US"/>
          </a:p>
        </p:txBody>
      </p:sp>
    </p:spTree>
    <p:extLst>
      <p:ext uri="{BB962C8B-B14F-4D97-AF65-F5344CB8AC3E}">
        <p14:creationId xmlns:p14="http://schemas.microsoft.com/office/powerpoint/2010/main" val="1368266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对于冲突的事务</a:t>
            </a:r>
          </a:p>
        </p:txBody>
      </p:sp>
      <p:sp>
        <p:nvSpPr>
          <p:cNvPr id="3" name="内容占位符 2"/>
          <p:cNvSpPr>
            <a:spLocks noGrp="1"/>
          </p:cNvSpPr>
          <p:nvPr>
            <p:ph idx="1"/>
          </p:nvPr>
        </p:nvSpPr>
        <p:spPr/>
        <p:txBody>
          <a:bodyPr/>
          <a:lstStyle/>
          <a:p>
            <a:r>
              <a:rPr lang="zh-CN" altLang="en-US" dirty="0"/>
              <a:t>如果调度正确，我们可以说此调度是冲突可串行的（</a:t>
            </a:r>
            <a:r>
              <a:rPr lang="en-US" altLang="zh-CN" dirty="0"/>
              <a:t>Conflict Serializable</a:t>
            </a:r>
            <a:r>
              <a:rPr lang="zh-CN" altLang="en-US" dirty="0" smtClean="0"/>
              <a:t>）</a:t>
            </a:r>
            <a:endParaRPr lang="en-US" altLang="zh-CN" dirty="0" smtClean="0"/>
          </a:p>
          <a:p>
            <a:r>
              <a:rPr lang="zh-CN" altLang="en-US" dirty="0"/>
              <a:t>表示该调度的结果与冲突（的事务）串行的结果是相等的</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15</a:t>
            </a:fld>
            <a:endParaRPr lang="zh-CN" altLang="en-US"/>
          </a:p>
        </p:txBody>
      </p:sp>
    </p:spTree>
    <p:extLst>
      <p:ext uri="{BB962C8B-B14F-4D97-AF65-F5344CB8AC3E}">
        <p14:creationId xmlns:p14="http://schemas.microsoft.com/office/powerpoint/2010/main" val="785373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冲突可串行化调度</a:t>
            </a:r>
          </a:p>
        </p:txBody>
      </p:sp>
      <p:sp>
        <p:nvSpPr>
          <p:cNvPr id="3" name="内容占位符 2"/>
          <p:cNvSpPr>
            <a:spLocks noGrp="1"/>
          </p:cNvSpPr>
          <p:nvPr>
            <p:ph idx="1"/>
          </p:nvPr>
        </p:nvSpPr>
        <p:spPr/>
        <p:txBody>
          <a:bodyPr/>
          <a:lstStyle/>
          <a:p>
            <a:r>
              <a:rPr lang="zh-CN" altLang="en-US" dirty="0"/>
              <a:t>定义：一个调度</a:t>
            </a:r>
            <a:r>
              <a:rPr lang="en-US" altLang="zh-CN" dirty="0" err="1"/>
              <a:t>Sc</a:t>
            </a:r>
            <a:r>
              <a:rPr lang="zh-CN" altLang="en-US" dirty="0"/>
              <a:t>在保证冲突操作的次序不变的情况下，通过交换</a:t>
            </a:r>
            <a:r>
              <a:rPr lang="zh-CN" altLang="en-US" dirty="0">
                <a:solidFill>
                  <a:schemeClr val="accent6">
                    <a:lumMod val="75000"/>
                  </a:schemeClr>
                </a:solidFill>
              </a:rPr>
              <a:t>两个</a:t>
            </a:r>
            <a:r>
              <a:rPr lang="zh-CN" altLang="en-US" dirty="0"/>
              <a:t>事务</a:t>
            </a:r>
            <a:r>
              <a:rPr lang="zh-CN" altLang="en-US" dirty="0">
                <a:solidFill>
                  <a:schemeClr val="accent6">
                    <a:lumMod val="75000"/>
                  </a:schemeClr>
                </a:solidFill>
              </a:rPr>
              <a:t>相邻的</a:t>
            </a:r>
            <a:r>
              <a:rPr lang="zh-CN" altLang="en-US" dirty="0"/>
              <a:t>、</a:t>
            </a:r>
            <a:r>
              <a:rPr lang="zh-CN" altLang="en-US" dirty="0">
                <a:solidFill>
                  <a:schemeClr val="accent6">
                    <a:lumMod val="75000"/>
                  </a:schemeClr>
                </a:solidFill>
              </a:rPr>
              <a:t>不冲突操作</a:t>
            </a:r>
            <a:r>
              <a:rPr lang="zh-CN" altLang="en-US" dirty="0"/>
              <a:t>的次序得到另一个调度</a:t>
            </a:r>
            <a:r>
              <a:rPr lang="en-US" altLang="zh-CN" dirty="0" err="1"/>
              <a:t>Sc</a:t>
            </a:r>
            <a:r>
              <a:rPr lang="en-US" altLang="zh-CN" dirty="0"/>
              <a:t>’</a:t>
            </a:r>
            <a:r>
              <a:rPr lang="zh-CN" altLang="en-US" dirty="0"/>
              <a:t>，如果</a:t>
            </a:r>
            <a:r>
              <a:rPr lang="en-US" altLang="zh-CN" dirty="0" err="1"/>
              <a:t>Sc</a:t>
            </a:r>
            <a:r>
              <a:rPr lang="en-US" altLang="zh-CN" dirty="0"/>
              <a:t>’</a:t>
            </a:r>
            <a:r>
              <a:rPr lang="zh-CN" altLang="en-US" dirty="0" smtClean="0"/>
              <a:t>是可串行</a:t>
            </a:r>
            <a:r>
              <a:rPr lang="zh-CN" altLang="en-US" dirty="0"/>
              <a:t>的，称调度</a:t>
            </a:r>
            <a:r>
              <a:rPr lang="en-US" altLang="zh-CN" dirty="0" err="1"/>
              <a:t>Sc</a:t>
            </a:r>
            <a:r>
              <a:rPr lang="zh-CN" altLang="en-US" dirty="0"/>
              <a:t>为</a:t>
            </a:r>
            <a:r>
              <a:rPr lang="zh-CN" altLang="en-US" dirty="0">
                <a:solidFill>
                  <a:schemeClr val="accent6">
                    <a:lumMod val="75000"/>
                  </a:schemeClr>
                </a:solidFill>
              </a:rPr>
              <a:t>冲突可串行化</a:t>
            </a:r>
            <a:r>
              <a:rPr lang="zh-CN" altLang="en-US" dirty="0"/>
              <a:t>的调度。</a:t>
            </a:r>
          </a:p>
          <a:p>
            <a:r>
              <a:rPr lang="zh-CN" altLang="en-US" dirty="0">
                <a:solidFill>
                  <a:schemeClr val="accent6">
                    <a:lumMod val="75000"/>
                  </a:schemeClr>
                </a:solidFill>
              </a:rPr>
              <a:t>若一个调度是冲突可串行化的，则一定是可串行化的调度。</a:t>
            </a:r>
          </a:p>
          <a:p>
            <a:r>
              <a:rPr lang="zh-CN" altLang="en-US" dirty="0"/>
              <a:t>由此，该方法也可用来判断一个调度是否正确，即是否是一个可串行化的调度。</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16</a:t>
            </a:fld>
            <a:endParaRPr lang="zh-CN" altLang="en-US"/>
          </a:p>
        </p:txBody>
      </p:sp>
    </p:spTree>
    <p:extLst>
      <p:ext uri="{BB962C8B-B14F-4D97-AF65-F5344CB8AC3E}">
        <p14:creationId xmlns:p14="http://schemas.microsoft.com/office/powerpoint/2010/main" val="2850074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冲突操作</a:t>
            </a:r>
          </a:p>
        </p:txBody>
      </p:sp>
      <p:sp>
        <p:nvSpPr>
          <p:cNvPr id="3" name="内容占位符 2"/>
          <p:cNvSpPr>
            <a:spLocks noGrp="1"/>
          </p:cNvSpPr>
          <p:nvPr>
            <p:ph idx="1"/>
          </p:nvPr>
        </p:nvSpPr>
        <p:spPr/>
        <p:txBody>
          <a:bodyPr/>
          <a:lstStyle/>
          <a:p>
            <a:r>
              <a:rPr lang="zh-CN" altLang="en-US" dirty="0" smtClean="0"/>
              <a:t>不同</a:t>
            </a:r>
            <a:r>
              <a:rPr lang="zh-CN" altLang="en-US" dirty="0"/>
              <a:t>事务的冲突操作和</a:t>
            </a:r>
            <a:r>
              <a:rPr lang="zh-CN" altLang="en-US" dirty="0">
                <a:solidFill>
                  <a:schemeClr val="accent6">
                    <a:lumMod val="75000"/>
                  </a:schemeClr>
                </a:solidFill>
              </a:rPr>
              <a:t>同一事务的任意两个操作是不能交换的</a:t>
            </a:r>
          </a:p>
          <a:p>
            <a:r>
              <a:rPr lang="zh-CN" altLang="en-US" dirty="0"/>
              <a:t>而不同事务的相邻的、不冲突操作是可以交换顺序的。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17</a:t>
            </a:fld>
            <a:endParaRPr lang="zh-CN" altLang="en-US"/>
          </a:p>
        </p:txBody>
      </p:sp>
    </p:spTree>
    <p:extLst>
      <p:ext uri="{BB962C8B-B14F-4D97-AF65-F5344CB8AC3E}">
        <p14:creationId xmlns:p14="http://schemas.microsoft.com/office/powerpoint/2010/main" val="3360702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18</a:t>
            </a:fld>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9772" t="4988" r="19951" b="5463"/>
          <a:stretch>
            <a:fillRect/>
          </a:stretch>
        </p:blipFill>
        <p:spPr bwMode="auto">
          <a:xfrm>
            <a:off x="2153691" y="1954925"/>
            <a:ext cx="3619500" cy="40322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l="17833" t="1505" r="18285" b="1505"/>
          <a:stretch>
            <a:fillRect/>
          </a:stretch>
        </p:blipFill>
        <p:spPr bwMode="auto">
          <a:xfrm>
            <a:off x="6265316" y="1954925"/>
            <a:ext cx="3540125" cy="40322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7"/>
          <p:cNvSpPr>
            <a:spLocks noChangeArrowheads="1"/>
          </p:cNvSpPr>
          <p:nvPr/>
        </p:nvSpPr>
        <p:spPr bwMode="auto">
          <a:xfrm>
            <a:off x="6214516" y="4186950"/>
            <a:ext cx="3519487" cy="10795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sp>
        <p:nvSpPr>
          <p:cNvPr id="8" name="Oval 8"/>
          <p:cNvSpPr>
            <a:spLocks noChangeArrowheads="1"/>
          </p:cNvSpPr>
          <p:nvPr/>
        </p:nvSpPr>
        <p:spPr bwMode="auto">
          <a:xfrm>
            <a:off x="6285953" y="3178888"/>
            <a:ext cx="3519488" cy="10795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spTree>
    <p:extLst>
      <p:ext uri="{BB962C8B-B14F-4D97-AF65-F5344CB8AC3E}">
        <p14:creationId xmlns:p14="http://schemas.microsoft.com/office/powerpoint/2010/main" val="1576198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19</a:t>
            </a:fld>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22264" t="4611" r="21616" b="10663"/>
          <a:stretch>
            <a:fillRect/>
          </a:stretch>
        </p:blipFill>
        <p:spPr bwMode="auto">
          <a:xfrm>
            <a:off x="4019496" y="1520114"/>
            <a:ext cx="3919537" cy="44386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097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1</a:t>
            </a:r>
            <a:endParaRPr lang="zh-CN" altLang="en-US" sz="3200" dirty="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并发控制概述</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2</a:t>
            </a:r>
            <a:endParaRPr lang="zh-CN" altLang="en-US" sz="3200" dirty="0">
              <a:solidFill>
                <a:schemeClr val="accent6">
                  <a:lumMod val="75000"/>
                </a:schemeClr>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封锁</a:t>
            </a: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3</a:t>
            </a:r>
            <a:endParaRPr lang="zh-CN" altLang="en-US" sz="3200" dirty="0">
              <a:solidFill>
                <a:schemeClr val="accent6">
                  <a:lumMod val="75000"/>
                </a:schemeClr>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封锁协议</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5" y="3790950"/>
            <a:ext cx="23161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丢失</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修改</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不可重</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复读</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污读</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封锁类型</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基本锁的相容矩阵</a:t>
            </a:r>
          </a:p>
        </p:txBody>
      </p:sp>
      <p:sp>
        <p:nvSpPr>
          <p:cNvPr id="4127" name="文本框 31"/>
          <p:cNvSpPr txBox="1">
            <a:spLocks noChangeArrowheads="1"/>
          </p:cNvSpPr>
          <p:nvPr/>
        </p:nvSpPr>
        <p:spPr bwMode="auto">
          <a:xfrm>
            <a:off x="8466138"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一级封锁协议</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二级封锁协议</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三级封锁协议</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4</a:t>
            </a:r>
            <a:endParaRPr lang="zh-CN" altLang="en-US" sz="3200" dirty="0">
              <a:solidFill>
                <a:schemeClr val="accent6">
                  <a:lumMod val="75000"/>
                </a:schemeClr>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活锁和死锁</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5" name="文本框 31"/>
          <p:cNvSpPr txBox="1">
            <a:spLocks noChangeArrowheads="1"/>
          </p:cNvSpPr>
          <p:nvPr/>
        </p:nvSpPr>
        <p:spPr bwMode="auto">
          <a:xfrm>
            <a:off x="2170113"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活锁</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死锁</a:t>
            </a:r>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5</a:t>
            </a:r>
            <a:endParaRPr lang="zh-CN" altLang="en-US" sz="3200" dirty="0">
              <a:solidFill>
                <a:schemeClr val="accent6">
                  <a:lumMod val="75000"/>
                </a:schemeClr>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并发调度的可串行性</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9" name="文本框 31"/>
          <p:cNvSpPr txBox="1">
            <a:spLocks noChangeArrowheads="1"/>
          </p:cNvSpPr>
          <p:nvPr/>
        </p:nvSpPr>
        <p:spPr bwMode="auto">
          <a:xfrm>
            <a:off x="5354257"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什么样的并发操作调度是正确的 </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如何保证并发操作的调度是正确的</a:t>
            </a:r>
            <a:endPar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0" name="文本框 27"/>
          <p:cNvSpPr txBox="1">
            <a:spLocks noChangeArrowheads="1"/>
          </p:cNvSpPr>
          <p:nvPr/>
        </p:nvSpPr>
        <p:spPr bwMode="auto">
          <a:xfrm>
            <a:off x="8156575"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6</a:t>
            </a:r>
            <a:endParaRPr lang="zh-CN" altLang="en-US" sz="3200" dirty="0">
              <a:solidFill>
                <a:srgbClr val="404040"/>
              </a:solidFill>
            </a:endParaRPr>
          </a:p>
        </p:txBody>
      </p:sp>
      <p:cxnSp>
        <p:nvCxnSpPr>
          <p:cNvPr id="41" name="直接连接符 43"/>
          <p:cNvCxnSpPr>
            <a:cxnSpLocks noChangeShapeType="1"/>
          </p:cNvCxnSpPr>
          <p:nvPr/>
        </p:nvCxnSpPr>
        <p:spPr bwMode="auto">
          <a:xfrm flipH="1">
            <a:off x="8228013"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466138" y="5087047"/>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solidFill>
                  <a:srgbClr val="404040"/>
                </a:solidFill>
                <a:latin typeface="微软雅黑" panose="020B0503020204020204" pitchFamily="34" charset="-122"/>
                <a:ea typeface="微软雅黑" panose="020B0503020204020204" pitchFamily="34" charset="-122"/>
              </a:rPr>
              <a:t>两段锁协议</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3" name="文本框 31"/>
          <p:cNvSpPr txBox="1">
            <a:spLocks noChangeArrowheads="1"/>
          </p:cNvSpPr>
          <p:nvPr/>
        </p:nvSpPr>
        <p:spPr bwMode="auto">
          <a:xfrm>
            <a:off x="8466138" y="5507734"/>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两段锁协议的内容</a:t>
            </a:r>
          </a:p>
        </p:txBody>
      </p:sp>
      <p:sp>
        <p:nvSpPr>
          <p:cNvPr id="44" name="文本框 27"/>
          <p:cNvSpPr txBox="1">
            <a:spLocks noChangeArrowheads="1"/>
          </p:cNvSpPr>
          <p:nvPr/>
        </p:nvSpPr>
        <p:spPr bwMode="auto">
          <a:xfrm>
            <a:off x="8164196" y="1009797"/>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7</a:t>
            </a:r>
            <a:endParaRPr lang="zh-CN" altLang="en-US" sz="3200" dirty="0">
              <a:solidFill>
                <a:srgbClr val="404040"/>
              </a:solidFill>
            </a:endParaRPr>
          </a:p>
        </p:txBody>
      </p:sp>
      <p:cxnSp>
        <p:nvCxnSpPr>
          <p:cNvPr id="45" name="直接连接符 43"/>
          <p:cNvCxnSpPr>
            <a:cxnSpLocks noChangeShapeType="1"/>
          </p:cNvCxnSpPr>
          <p:nvPr/>
        </p:nvCxnSpPr>
        <p:spPr bwMode="auto">
          <a:xfrm flipH="1">
            <a:off x="8235634" y="1154260"/>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6" name="文本框 7"/>
          <p:cNvSpPr txBox="1">
            <a:spLocks noChangeArrowheads="1"/>
          </p:cNvSpPr>
          <p:nvPr/>
        </p:nvSpPr>
        <p:spPr bwMode="auto">
          <a:xfrm>
            <a:off x="8473759" y="1363810"/>
            <a:ext cx="33387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rgbClr val="404040"/>
                </a:solidFill>
                <a:latin typeface="微软雅黑" panose="020B0503020204020204" pitchFamily="34" charset="-122"/>
                <a:ea typeface="微软雅黑" panose="020B0503020204020204" pitchFamily="34" charset="-122"/>
              </a:rPr>
              <a:t>Mysql</a:t>
            </a:r>
            <a:r>
              <a:rPr lang="zh-CN" altLang="en-US" sz="2000" dirty="0" smtClean="0">
                <a:solidFill>
                  <a:srgbClr val="404040"/>
                </a:solidFill>
                <a:latin typeface="微软雅黑" panose="020B0503020204020204" pitchFamily="34" charset="-122"/>
                <a:ea typeface="微软雅黑" panose="020B0503020204020204" pitchFamily="34" charset="-122"/>
              </a:rPr>
              <a:t>的</a:t>
            </a:r>
            <a:r>
              <a:rPr lang="zh-CN" altLang="en-US" sz="2000" dirty="0" smtClean="0">
                <a:solidFill>
                  <a:srgbClr val="404040"/>
                </a:solidFill>
                <a:latin typeface="微软雅黑" panose="020B0503020204020204" pitchFamily="34" charset="-122"/>
                <a:ea typeface="微软雅黑" panose="020B0503020204020204" pitchFamily="34" charset="-122"/>
              </a:rPr>
              <a:t>并发控制技术</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7" name="文本框 31"/>
          <p:cNvSpPr txBox="1">
            <a:spLocks noChangeArrowheads="1"/>
          </p:cNvSpPr>
          <p:nvPr/>
        </p:nvSpPr>
        <p:spPr bwMode="auto">
          <a:xfrm>
            <a:off x="8473759" y="1784497"/>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机制</a:t>
            </a:r>
            <a:endParaRPr lang="zh-CN" altLang="en-US" sz="140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a:t>
            </a:r>
          </a:p>
        </p:txBody>
      </p:sp>
      <p:sp>
        <p:nvSpPr>
          <p:cNvPr id="3" name="内容占位符 2"/>
          <p:cNvSpPr>
            <a:spLocks noGrp="1"/>
          </p:cNvSpPr>
          <p:nvPr>
            <p:ph idx="1"/>
          </p:nvPr>
        </p:nvSpPr>
        <p:spPr>
          <a:xfrm>
            <a:off x="838200" y="1825625"/>
            <a:ext cx="4248807" cy="4351338"/>
          </a:xfrm>
        </p:spPr>
        <p:txBody>
          <a:bodyPr/>
          <a:lstStyle/>
          <a:p>
            <a:r>
              <a:rPr lang="zh-CN" altLang="en-US" dirty="0"/>
              <a:t>冲突可串行化调度是可串行化调度的充分条件，但不是必要条件。</a:t>
            </a:r>
          </a:p>
          <a:p>
            <a:r>
              <a:rPr lang="zh-CN" altLang="en-US" dirty="0"/>
              <a:t>即不满足冲突可</a:t>
            </a:r>
            <a:r>
              <a:rPr lang="zh-CN" altLang="en-US" dirty="0" smtClean="0"/>
              <a:t>串行化</a:t>
            </a:r>
            <a:r>
              <a:rPr lang="zh-CN" altLang="en-US" dirty="0"/>
              <a:t>的调度也可能是一</a:t>
            </a:r>
            <a:r>
              <a:rPr lang="zh-CN" altLang="en-US" dirty="0" smtClean="0"/>
              <a:t>个可</a:t>
            </a:r>
            <a:r>
              <a:rPr lang="zh-CN" altLang="en-US" dirty="0"/>
              <a:t>串行化的调度。</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20</a:t>
            </a:fld>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20763" t="1270" r="23238" b="1778"/>
          <a:stretch>
            <a:fillRect/>
          </a:stretch>
        </p:blipFill>
        <p:spPr bwMode="auto">
          <a:xfrm>
            <a:off x="8213725" y="1825625"/>
            <a:ext cx="3140075" cy="40767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3"/>
          <a:stretch>
            <a:fillRect/>
          </a:stretch>
        </p:blipFill>
        <p:spPr>
          <a:xfrm>
            <a:off x="5515552" y="3516473"/>
            <a:ext cx="3956647" cy="695004"/>
          </a:xfrm>
          <a:prstGeom prst="rect">
            <a:avLst/>
          </a:prstGeom>
        </p:spPr>
      </p:pic>
    </p:spTree>
    <p:extLst>
      <p:ext uri="{BB962C8B-B14F-4D97-AF65-F5344CB8AC3E}">
        <p14:creationId xmlns:p14="http://schemas.microsoft.com/office/powerpoint/2010/main" val="366657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21</a:t>
            </a:fld>
            <a:endParaRPr lang="zh-CN" altLang="en-US"/>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365125"/>
            <a:ext cx="7343775" cy="524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3322255" y="5319713"/>
            <a:ext cx="63357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微软雅黑 Light" panose="020B0502040204020203" pitchFamily="34" charset="-122"/>
                <a:ea typeface="微软雅黑 Light" panose="020B0502040204020203" pitchFamily="34" charset="-122"/>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buFontTx/>
            </a:pPr>
            <a:r>
              <a:rPr lang="zh-CN" altLang="en-US" sz="2400" smtClean="0"/>
              <a:t>并行调度</a:t>
            </a:r>
            <a:r>
              <a:rPr lang="en-US" altLang="zh-CN" sz="2400" smtClean="0"/>
              <a:t>(c) – </a:t>
            </a:r>
            <a:r>
              <a:rPr lang="zh-CN" altLang="en-US" sz="2400" smtClean="0"/>
              <a:t>错误          并行调度</a:t>
            </a:r>
            <a:r>
              <a:rPr lang="en-US" altLang="zh-CN" sz="2400" smtClean="0"/>
              <a:t>(d)</a:t>
            </a:r>
            <a:r>
              <a:rPr lang="en-US" altLang="zh-CN" sz="4000" smtClean="0"/>
              <a:t> </a:t>
            </a:r>
            <a:r>
              <a:rPr lang="en-US" altLang="zh-CN" sz="2400" smtClean="0"/>
              <a:t>– </a:t>
            </a:r>
            <a:r>
              <a:rPr lang="zh-CN" altLang="en-US" sz="2400" smtClean="0"/>
              <a:t>正确 </a:t>
            </a:r>
            <a:endParaRPr lang="zh-CN" altLang="en-US" sz="2400" dirty="0" smtClean="0"/>
          </a:p>
        </p:txBody>
      </p:sp>
    </p:spTree>
    <p:extLst>
      <p:ext uri="{BB962C8B-B14F-4D97-AF65-F5344CB8AC3E}">
        <p14:creationId xmlns:p14="http://schemas.microsoft.com/office/powerpoint/2010/main" val="1036989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如何保证并发操作的调度是正确的</a:t>
            </a:r>
          </a:p>
        </p:txBody>
      </p:sp>
      <p:sp>
        <p:nvSpPr>
          <p:cNvPr id="3" name="内容占位符 2"/>
          <p:cNvSpPr>
            <a:spLocks noGrp="1"/>
          </p:cNvSpPr>
          <p:nvPr>
            <p:ph idx="1"/>
          </p:nvPr>
        </p:nvSpPr>
        <p:spPr/>
        <p:txBody>
          <a:bodyPr/>
          <a:lstStyle/>
          <a:p>
            <a:r>
              <a:rPr lang="zh-CN" altLang="en-US" dirty="0"/>
              <a:t>为了保证并行操作的正确性，</a:t>
            </a:r>
            <a:r>
              <a:rPr lang="en-US" altLang="zh-CN" dirty="0"/>
              <a:t>DBMS</a:t>
            </a:r>
            <a:r>
              <a:rPr lang="zh-CN" altLang="en-US" dirty="0"/>
              <a:t>的并行控制机制必须提供一定的手段来保证调度是可串行化的。</a:t>
            </a:r>
          </a:p>
          <a:p>
            <a:r>
              <a:rPr lang="zh-CN" altLang="en-US" dirty="0"/>
              <a:t>从理论上讲，在某一事务执行时禁止其他事务执行的调度策略一定是可串行化的调度，这也是最简单的调度策略，但这种方法实际上是不可行的，因为它使用户不能充分共享数据库资源。</a:t>
            </a:r>
          </a:p>
          <a:p>
            <a:r>
              <a:rPr lang="zh-CN" altLang="en-US" dirty="0">
                <a:solidFill>
                  <a:schemeClr val="accent6">
                    <a:lumMod val="75000"/>
                  </a:schemeClr>
                </a:solidFill>
              </a:rPr>
              <a:t>两段锁协议</a:t>
            </a:r>
            <a:r>
              <a:rPr lang="zh-CN" altLang="en-US" dirty="0"/>
              <a:t>（</a:t>
            </a:r>
            <a:r>
              <a:rPr lang="en-US" altLang="zh-CN" dirty="0"/>
              <a:t>Two-Phase Locking</a:t>
            </a:r>
            <a:r>
              <a:rPr lang="zh-CN" altLang="en-US" dirty="0"/>
              <a:t>，简称</a:t>
            </a:r>
            <a:r>
              <a:rPr lang="en-US" altLang="zh-CN" dirty="0"/>
              <a:t>2PL</a:t>
            </a:r>
            <a:r>
              <a:rPr lang="zh-CN" altLang="en-US" dirty="0"/>
              <a:t>）是</a:t>
            </a:r>
            <a:r>
              <a:rPr lang="en-US" altLang="zh-CN" dirty="0"/>
              <a:t>DBMS</a:t>
            </a:r>
            <a:r>
              <a:rPr lang="zh-CN" altLang="en-US" dirty="0"/>
              <a:t>普遍采用的实现并发操作调度的可串行性的封锁方法。</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22</a:t>
            </a:fld>
            <a:endParaRPr lang="zh-CN" altLang="en-US"/>
          </a:p>
        </p:txBody>
      </p:sp>
    </p:spTree>
    <p:extLst>
      <p:ext uri="{BB962C8B-B14F-4D97-AF65-F5344CB8AC3E}">
        <p14:creationId xmlns:p14="http://schemas.microsoft.com/office/powerpoint/2010/main" val="2095525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采用封锁的方法进行并发控制可能导致</a:t>
            </a:r>
          </a:p>
          <a:p>
            <a:pPr lvl="1"/>
            <a:r>
              <a:rPr lang="zh-CN" altLang="en-US" dirty="0"/>
              <a:t>死锁、活锁</a:t>
            </a:r>
          </a:p>
          <a:p>
            <a:r>
              <a:rPr lang="zh-CN" altLang="en-US" dirty="0"/>
              <a:t>解决死锁的策略</a:t>
            </a:r>
          </a:p>
          <a:p>
            <a:pPr lvl="1"/>
            <a:r>
              <a:rPr lang="zh-CN" altLang="en-US" dirty="0"/>
              <a:t>避免死锁</a:t>
            </a:r>
          </a:p>
          <a:p>
            <a:pPr lvl="2"/>
            <a:r>
              <a:rPr lang="zh-CN" altLang="en-US" dirty="0"/>
              <a:t>一次加锁法、顺序封锁法</a:t>
            </a:r>
          </a:p>
          <a:p>
            <a:pPr lvl="1"/>
            <a:r>
              <a:rPr lang="zh-CN" altLang="en-US" dirty="0"/>
              <a:t>死锁的诊断与解除</a:t>
            </a:r>
          </a:p>
          <a:p>
            <a:pPr lvl="2"/>
            <a:r>
              <a:rPr lang="zh-CN" altLang="en-US" dirty="0"/>
              <a:t>超时法、等待图法</a:t>
            </a:r>
          </a:p>
          <a:p>
            <a:r>
              <a:rPr lang="zh-CN" altLang="en-US" dirty="0"/>
              <a:t>什么样的并发操作调度是正确的？</a:t>
            </a:r>
          </a:p>
          <a:p>
            <a:pPr lvl="1"/>
            <a:r>
              <a:rPr lang="zh-CN" altLang="en-US" dirty="0"/>
              <a:t>可串行化调度</a:t>
            </a:r>
          </a:p>
          <a:p>
            <a:pPr lvl="1"/>
            <a:r>
              <a:rPr lang="zh-CN" altLang="en-US" dirty="0"/>
              <a:t>冲突可串行化调度</a:t>
            </a:r>
          </a:p>
          <a:p>
            <a:r>
              <a:rPr lang="zh-CN" altLang="en-US" dirty="0"/>
              <a:t>如何保证并发操作调度是正确的？</a:t>
            </a:r>
          </a:p>
          <a:p>
            <a:pPr lvl="1"/>
            <a:r>
              <a:rPr lang="zh-CN" altLang="en-US" dirty="0"/>
              <a:t>两段锁协议</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23</a:t>
            </a:fld>
            <a:endParaRPr lang="zh-CN" altLang="en-US"/>
          </a:p>
        </p:txBody>
      </p:sp>
    </p:spTree>
    <p:extLst>
      <p:ext uri="{BB962C8B-B14F-4D97-AF65-F5344CB8AC3E}">
        <p14:creationId xmlns:p14="http://schemas.microsoft.com/office/powerpoint/2010/main" val="24551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1</a:t>
            </a:r>
            <a:endParaRPr lang="zh-CN" altLang="en-US" sz="3200" dirty="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并发控制概述</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2</a:t>
            </a:r>
            <a:endParaRPr lang="zh-CN" altLang="en-US" sz="3200" dirty="0">
              <a:solidFill>
                <a:schemeClr val="accent6">
                  <a:lumMod val="75000"/>
                </a:schemeClr>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封锁</a:t>
            </a: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3</a:t>
            </a:r>
            <a:endParaRPr lang="zh-CN" altLang="en-US" sz="3200" dirty="0">
              <a:solidFill>
                <a:schemeClr val="accent6">
                  <a:lumMod val="75000"/>
                </a:schemeClr>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封锁协议</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5" y="3790950"/>
            <a:ext cx="23161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丢失</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修改</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不可重</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复读</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污读</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封锁类型</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基本锁的相容矩阵</a:t>
            </a:r>
          </a:p>
        </p:txBody>
      </p:sp>
      <p:sp>
        <p:nvSpPr>
          <p:cNvPr id="4127" name="文本框 31"/>
          <p:cNvSpPr txBox="1">
            <a:spLocks noChangeArrowheads="1"/>
          </p:cNvSpPr>
          <p:nvPr/>
        </p:nvSpPr>
        <p:spPr bwMode="auto">
          <a:xfrm>
            <a:off x="8466138"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一级封锁协议</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二级封锁协议</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三级封锁协议</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4</a:t>
            </a:r>
            <a:endParaRPr lang="zh-CN" altLang="en-US" sz="3200" dirty="0">
              <a:solidFill>
                <a:schemeClr val="accent6">
                  <a:lumMod val="75000"/>
                </a:schemeClr>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活锁和死锁</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5" name="文本框 31"/>
          <p:cNvSpPr txBox="1">
            <a:spLocks noChangeArrowheads="1"/>
          </p:cNvSpPr>
          <p:nvPr/>
        </p:nvSpPr>
        <p:spPr bwMode="auto">
          <a:xfrm>
            <a:off x="2170113"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活锁</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死锁</a:t>
            </a:r>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5</a:t>
            </a:r>
            <a:endParaRPr lang="zh-CN" altLang="en-US" sz="3200" dirty="0">
              <a:solidFill>
                <a:schemeClr val="accent6">
                  <a:lumMod val="75000"/>
                </a:schemeClr>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并发调度的可串行性</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9" name="文本框 31"/>
          <p:cNvSpPr txBox="1">
            <a:spLocks noChangeArrowheads="1"/>
          </p:cNvSpPr>
          <p:nvPr/>
        </p:nvSpPr>
        <p:spPr bwMode="auto">
          <a:xfrm>
            <a:off x="5354257"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什么样的并发操作调度是正确的 </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如何保证并发操作的调度是正确的</a:t>
            </a:r>
            <a:endPar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0" name="文本框 27"/>
          <p:cNvSpPr txBox="1">
            <a:spLocks noChangeArrowheads="1"/>
          </p:cNvSpPr>
          <p:nvPr/>
        </p:nvSpPr>
        <p:spPr bwMode="auto">
          <a:xfrm>
            <a:off x="8156575"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6</a:t>
            </a:r>
            <a:endParaRPr lang="zh-CN" altLang="en-US" sz="3200" dirty="0">
              <a:solidFill>
                <a:schemeClr val="accent6">
                  <a:lumMod val="75000"/>
                </a:schemeClr>
              </a:solidFill>
            </a:endParaRPr>
          </a:p>
        </p:txBody>
      </p:sp>
      <p:cxnSp>
        <p:nvCxnSpPr>
          <p:cNvPr id="41" name="直接连接符 43"/>
          <p:cNvCxnSpPr>
            <a:cxnSpLocks noChangeShapeType="1"/>
          </p:cNvCxnSpPr>
          <p:nvPr/>
        </p:nvCxnSpPr>
        <p:spPr bwMode="auto">
          <a:xfrm flipH="1">
            <a:off x="8228013"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466138" y="5087047"/>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两段锁协议</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3" name="文本框 31"/>
          <p:cNvSpPr txBox="1">
            <a:spLocks noChangeArrowheads="1"/>
          </p:cNvSpPr>
          <p:nvPr/>
        </p:nvSpPr>
        <p:spPr bwMode="auto">
          <a:xfrm>
            <a:off x="8466138" y="5507734"/>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两段锁协议的内容</a:t>
            </a:r>
          </a:p>
        </p:txBody>
      </p:sp>
      <p:sp>
        <p:nvSpPr>
          <p:cNvPr id="44" name="文本框 27"/>
          <p:cNvSpPr txBox="1">
            <a:spLocks noChangeArrowheads="1"/>
          </p:cNvSpPr>
          <p:nvPr/>
        </p:nvSpPr>
        <p:spPr bwMode="auto">
          <a:xfrm>
            <a:off x="8164196" y="1009797"/>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7</a:t>
            </a:r>
            <a:endParaRPr lang="zh-CN" altLang="en-US" sz="3200" dirty="0">
              <a:solidFill>
                <a:srgbClr val="404040"/>
              </a:solidFill>
            </a:endParaRPr>
          </a:p>
        </p:txBody>
      </p:sp>
      <p:cxnSp>
        <p:nvCxnSpPr>
          <p:cNvPr id="45" name="直接连接符 43"/>
          <p:cNvCxnSpPr>
            <a:cxnSpLocks noChangeShapeType="1"/>
          </p:cNvCxnSpPr>
          <p:nvPr/>
        </p:nvCxnSpPr>
        <p:spPr bwMode="auto">
          <a:xfrm flipH="1">
            <a:off x="8235634" y="1154260"/>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6" name="文本框 7"/>
          <p:cNvSpPr txBox="1">
            <a:spLocks noChangeArrowheads="1"/>
          </p:cNvSpPr>
          <p:nvPr/>
        </p:nvSpPr>
        <p:spPr bwMode="auto">
          <a:xfrm>
            <a:off x="8473759" y="1363810"/>
            <a:ext cx="33387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rgbClr val="404040"/>
                </a:solidFill>
                <a:latin typeface="微软雅黑" panose="020B0503020204020204" pitchFamily="34" charset="-122"/>
                <a:ea typeface="微软雅黑" panose="020B0503020204020204" pitchFamily="34" charset="-122"/>
              </a:rPr>
              <a:t>Mysql</a:t>
            </a:r>
            <a:r>
              <a:rPr lang="zh-CN" altLang="en-US" sz="2000" dirty="0" smtClean="0">
                <a:solidFill>
                  <a:srgbClr val="404040"/>
                </a:solidFill>
                <a:latin typeface="微软雅黑" panose="020B0503020204020204" pitchFamily="34" charset="-122"/>
                <a:ea typeface="微软雅黑" panose="020B0503020204020204" pitchFamily="34" charset="-122"/>
              </a:rPr>
              <a:t>的</a:t>
            </a:r>
            <a:r>
              <a:rPr lang="zh-CN" altLang="en-US" sz="2000" dirty="0" smtClean="0">
                <a:solidFill>
                  <a:srgbClr val="404040"/>
                </a:solidFill>
                <a:latin typeface="微软雅黑" panose="020B0503020204020204" pitchFamily="34" charset="-122"/>
                <a:ea typeface="微软雅黑" panose="020B0503020204020204" pitchFamily="34" charset="-122"/>
              </a:rPr>
              <a:t>并发控制技术</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7" name="文本框 31"/>
          <p:cNvSpPr txBox="1">
            <a:spLocks noChangeArrowheads="1"/>
          </p:cNvSpPr>
          <p:nvPr/>
        </p:nvSpPr>
        <p:spPr bwMode="auto">
          <a:xfrm>
            <a:off x="8473759" y="1784497"/>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latin typeface="微软雅黑" panose="020B0503020204020204" pitchFamily="34" charset="-122"/>
                <a:ea typeface="微软雅黑" panose="020B0503020204020204" pitchFamily="34" charset="-122"/>
              </a:rPr>
              <a:t>机制</a:t>
            </a:r>
            <a:endParaRPr lang="zh-CN" altLang="en-US" sz="140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24</a:t>
            </a:fld>
            <a:endParaRPr lang="zh-CN" altLang="en-US"/>
          </a:p>
        </p:txBody>
      </p:sp>
    </p:spTree>
    <p:extLst>
      <p:ext uri="{BB962C8B-B14F-4D97-AF65-F5344CB8AC3E}">
        <p14:creationId xmlns:p14="http://schemas.microsoft.com/office/powerpoint/2010/main" val="2802225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问题六  两段锁协议</a:t>
            </a:r>
          </a:p>
        </p:txBody>
      </p:sp>
      <p:sp>
        <p:nvSpPr>
          <p:cNvPr id="3" name="内容占位符 2"/>
          <p:cNvSpPr>
            <a:spLocks noGrp="1"/>
          </p:cNvSpPr>
          <p:nvPr>
            <p:ph idx="1"/>
          </p:nvPr>
        </p:nvSpPr>
        <p:spPr/>
        <p:txBody>
          <a:bodyPr/>
          <a:lstStyle/>
          <a:p>
            <a:r>
              <a:rPr lang="zh-CN" altLang="en-US" dirty="0"/>
              <a:t>两段锁协议的内容</a:t>
            </a:r>
          </a:p>
          <a:p>
            <a:pPr lvl="1"/>
            <a:r>
              <a:rPr lang="en-US" altLang="zh-CN" dirty="0"/>
              <a:t>(a)</a:t>
            </a:r>
            <a:r>
              <a:rPr lang="zh-CN" altLang="en-US" dirty="0"/>
              <a:t>在对任何数据进行读、写操作之前，事务首先要获得对该数据的封锁。</a:t>
            </a:r>
          </a:p>
          <a:p>
            <a:pPr lvl="1"/>
            <a:r>
              <a:rPr lang="en-US" altLang="zh-CN" dirty="0"/>
              <a:t>(b)</a:t>
            </a:r>
            <a:r>
              <a:rPr lang="zh-CN" altLang="en-US" dirty="0"/>
              <a:t>在释放一个封锁之后，事务不再获得任何其他封锁。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25</a:t>
            </a:fld>
            <a:endParaRPr lang="zh-CN" altLang="en-US"/>
          </a:p>
        </p:txBody>
      </p:sp>
    </p:spTree>
    <p:extLst>
      <p:ext uri="{BB962C8B-B14F-4D97-AF65-F5344CB8AC3E}">
        <p14:creationId xmlns:p14="http://schemas.microsoft.com/office/powerpoint/2010/main" val="26757024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“两段”锁的含义</a:t>
            </a:r>
          </a:p>
        </p:txBody>
      </p:sp>
      <p:sp>
        <p:nvSpPr>
          <p:cNvPr id="3" name="内容占位符 2"/>
          <p:cNvSpPr>
            <a:spLocks noGrp="1"/>
          </p:cNvSpPr>
          <p:nvPr>
            <p:ph idx="1"/>
          </p:nvPr>
        </p:nvSpPr>
        <p:spPr/>
        <p:txBody>
          <a:bodyPr/>
          <a:lstStyle/>
          <a:p>
            <a:r>
              <a:rPr lang="zh-CN" altLang="en-US" dirty="0"/>
              <a:t>事务分为两个阶段</a:t>
            </a:r>
          </a:p>
          <a:p>
            <a:r>
              <a:rPr lang="zh-CN" altLang="en-US" dirty="0"/>
              <a:t>第一阶段是获得封锁，也称为扩展阶段；</a:t>
            </a:r>
          </a:p>
          <a:p>
            <a:pPr lvl="1"/>
            <a:r>
              <a:rPr lang="zh-CN" altLang="en-US" dirty="0"/>
              <a:t>此阶段事务可以申请获得任何数据项上的任何类型的锁，但是不能释放任何锁。</a:t>
            </a:r>
          </a:p>
          <a:p>
            <a:r>
              <a:rPr lang="zh-CN" altLang="en-US" dirty="0"/>
              <a:t>第二阶段是释放封锁，也称为收缩阶段。</a:t>
            </a:r>
          </a:p>
          <a:p>
            <a:pPr lvl="1"/>
            <a:r>
              <a:rPr lang="zh-CN" altLang="en-US" dirty="0"/>
              <a:t>此阶段事务可以释放任何数据项上的任何类型的锁，但是不能再申请任何锁。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26</a:t>
            </a:fld>
            <a:endParaRPr lang="zh-CN" altLang="en-US"/>
          </a:p>
        </p:txBody>
      </p:sp>
    </p:spTree>
    <p:extLst>
      <p:ext uri="{BB962C8B-B14F-4D97-AF65-F5344CB8AC3E}">
        <p14:creationId xmlns:p14="http://schemas.microsoft.com/office/powerpoint/2010/main" val="3696740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lstStyle/>
          <a:p>
            <a:r>
              <a:rPr lang="zh-CN" altLang="en-US" dirty="0"/>
              <a:t>事务</a:t>
            </a:r>
            <a:r>
              <a:rPr lang="en-US" altLang="zh-CN" dirty="0"/>
              <a:t>1</a:t>
            </a:r>
            <a:r>
              <a:rPr lang="zh-CN" altLang="en-US" dirty="0"/>
              <a:t>的封锁序列：</a:t>
            </a:r>
          </a:p>
          <a:p>
            <a:pPr lvl="1"/>
            <a:r>
              <a:rPr lang="en-US" altLang="zh-CN" dirty="0" err="1"/>
              <a:t>Slock</a:t>
            </a:r>
            <a:r>
              <a:rPr lang="en-US" altLang="zh-CN" dirty="0"/>
              <a:t> A ... </a:t>
            </a:r>
            <a:r>
              <a:rPr lang="en-US" altLang="zh-CN" dirty="0" err="1"/>
              <a:t>Slock</a:t>
            </a:r>
            <a:r>
              <a:rPr lang="en-US" altLang="zh-CN" dirty="0"/>
              <a:t> B ... </a:t>
            </a:r>
            <a:r>
              <a:rPr lang="en-US" altLang="zh-CN" dirty="0" err="1"/>
              <a:t>Xlock</a:t>
            </a:r>
            <a:r>
              <a:rPr lang="en-US" altLang="zh-CN" dirty="0"/>
              <a:t> C ... Unlock B ... Unlock A ... Unlock C</a:t>
            </a:r>
            <a:r>
              <a:rPr lang="zh-CN" altLang="en-US" dirty="0"/>
              <a:t>；</a:t>
            </a:r>
          </a:p>
          <a:p>
            <a:pPr lvl="1"/>
            <a:r>
              <a:rPr lang="en-US" altLang="zh-CN" dirty="0"/>
              <a:t>|--------- </a:t>
            </a:r>
            <a:r>
              <a:rPr lang="zh-CN" altLang="en-US" dirty="0"/>
              <a:t>扩展阶段 </a:t>
            </a:r>
            <a:r>
              <a:rPr lang="en-US" altLang="zh-CN" dirty="0"/>
              <a:t>----------|------------</a:t>
            </a:r>
            <a:r>
              <a:rPr lang="zh-CN" altLang="en-US" dirty="0"/>
              <a:t>收缩阶段</a:t>
            </a:r>
            <a:r>
              <a:rPr lang="en-US" altLang="zh-CN" dirty="0"/>
              <a:t>-------------|</a:t>
            </a:r>
          </a:p>
          <a:p>
            <a:endParaRPr lang="en-US" altLang="zh-CN" dirty="0"/>
          </a:p>
          <a:p>
            <a:r>
              <a:rPr lang="zh-CN" altLang="en-US" dirty="0"/>
              <a:t>事务</a:t>
            </a:r>
            <a:r>
              <a:rPr lang="en-US" altLang="zh-CN" dirty="0"/>
              <a:t>2</a:t>
            </a:r>
            <a:r>
              <a:rPr lang="zh-CN" altLang="en-US" dirty="0"/>
              <a:t>的封锁序列：</a:t>
            </a:r>
          </a:p>
          <a:p>
            <a:pPr lvl="1"/>
            <a:r>
              <a:rPr lang="en-US" altLang="zh-CN" dirty="0" err="1"/>
              <a:t>Slock</a:t>
            </a:r>
            <a:r>
              <a:rPr lang="en-US" altLang="zh-CN" dirty="0"/>
              <a:t> A ... Unlock A ... </a:t>
            </a:r>
            <a:r>
              <a:rPr lang="en-US" altLang="zh-CN" dirty="0" err="1"/>
              <a:t>Slock</a:t>
            </a:r>
            <a:r>
              <a:rPr lang="en-US" altLang="zh-CN" dirty="0"/>
              <a:t> B ... </a:t>
            </a:r>
            <a:r>
              <a:rPr lang="en-US" altLang="zh-CN" dirty="0" err="1"/>
              <a:t>Xlock</a:t>
            </a:r>
            <a:r>
              <a:rPr lang="en-US" altLang="zh-CN" dirty="0"/>
              <a:t> C ... Unlock C ... Unlock B</a:t>
            </a:r>
            <a:r>
              <a:rPr lang="zh-CN" altLang="en-US" dirty="0"/>
              <a:t>；</a:t>
            </a:r>
          </a:p>
          <a:p>
            <a:endParaRPr lang="zh-CN" altLang="en-US" dirty="0"/>
          </a:p>
          <a:p>
            <a:r>
              <a:rPr lang="zh-CN" altLang="en-US" dirty="0"/>
              <a:t>结论：事务</a:t>
            </a:r>
            <a:r>
              <a:rPr lang="en-US" altLang="zh-CN" dirty="0"/>
              <a:t>1</a:t>
            </a:r>
            <a:r>
              <a:rPr lang="zh-CN" altLang="en-US" dirty="0"/>
              <a:t>遵守两段锁协议，而事务</a:t>
            </a:r>
            <a:r>
              <a:rPr lang="en-US" altLang="zh-CN" dirty="0"/>
              <a:t>2</a:t>
            </a:r>
            <a:r>
              <a:rPr lang="zh-CN" altLang="en-US" dirty="0"/>
              <a:t>不遵守两段协议。</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27</a:t>
            </a:fld>
            <a:endParaRPr lang="zh-CN" altLang="en-US"/>
          </a:p>
        </p:txBody>
      </p:sp>
    </p:spTree>
    <p:extLst>
      <p:ext uri="{BB962C8B-B14F-4D97-AF65-F5344CB8AC3E}">
        <p14:creationId xmlns:p14="http://schemas.microsoft.com/office/powerpoint/2010/main" val="989953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67862"/>
            <a:ext cx="10515600" cy="5809101"/>
          </a:xfrm>
        </p:spPr>
        <p:txBody>
          <a:bodyPr/>
          <a:lstStyle/>
          <a:p>
            <a:r>
              <a:rPr lang="zh-CN" altLang="en-US" dirty="0"/>
              <a:t>可以证明（</a:t>
            </a:r>
            <a:r>
              <a:rPr lang="en-US" altLang="zh-CN" dirty="0"/>
              <a:t>P306 11</a:t>
            </a:r>
            <a:r>
              <a:rPr lang="zh-CN" altLang="en-US" dirty="0"/>
              <a:t>），若并发执行的所有事务均遵守两段锁协议，则对这些事务的任何并发调度策略都是可串行化的。</a:t>
            </a:r>
          </a:p>
          <a:p>
            <a:r>
              <a:rPr lang="zh-CN" altLang="en-US" dirty="0"/>
              <a:t/>
            </a:r>
            <a:br>
              <a:rPr lang="zh-CN" altLang="en-US" dirty="0"/>
            </a:br>
            <a:endParaRPr lang="zh-CN" altLang="en-US" dirty="0"/>
          </a:p>
          <a:p>
            <a:r>
              <a:rPr lang="zh-CN" altLang="en-US" dirty="0">
                <a:solidFill>
                  <a:schemeClr val="accent6">
                    <a:lumMod val="75000"/>
                  </a:schemeClr>
                </a:solidFill>
              </a:rPr>
              <a:t>所有遵守两段锁协议的事务，其并行执行的结果一定是正确的。</a:t>
            </a:r>
          </a:p>
          <a:p>
            <a:r>
              <a:rPr lang="zh-CN" altLang="en-US" dirty="0"/>
              <a:t>事务遵守两段锁协议是可串行化调度的充分条件，而不是必要条件。</a:t>
            </a:r>
          </a:p>
          <a:p>
            <a:r>
              <a:rPr lang="zh-CN" altLang="en-US" dirty="0"/>
              <a:t>可串行化的调度中，不一定所有事务都必须符合两段锁协议。</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28</a:t>
            </a:fld>
            <a:endParaRPr lang="zh-CN" altLang="en-US"/>
          </a:p>
        </p:txBody>
      </p:sp>
      <p:sp>
        <p:nvSpPr>
          <p:cNvPr id="5" name="下箭头 4"/>
          <p:cNvSpPr/>
          <p:nvPr/>
        </p:nvSpPr>
        <p:spPr bwMode="auto">
          <a:xfrm>
            <a:off x="5433849" y="1292773"/>
            <a:ext cx="662151" cy="767255"/>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03849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29</a:t>
            </a:fld>
            <a:endParaRPr lang="zh-CN" altLang="en-US"/>
          </a:p>
        </p:txBody>
      </p:sp>
      <p:sp>
        <p:nvSpPr>
          <p:cNvPr id="22" name="Rectangle 3"/>
          <p:cNvSpPr txBox="1">
            <a:spLocks noChangeArrowheads="1"/>
          </p:cNvSpPr>
          <p:nvPr/>
        </p:nvSpPr>
        <p:spPr bwMode="auto">
          <a:xfrm>
            <a:off x="2406650" y="1027906"/>
            <a:ext cx="1152525"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lnSpc>
                <a:spcPct val="80000"/>
              </a:lnSpc>
              <a:buFont typeface="Monotype Sorts" pitchFamily="2" charset="2"/>
              <a:buNone/>
            </a:pPr>
            <a:r>
              <a:rPr lang="en-US" altLang="zh-CN" sz="1600" b="1" dirty="0" smtClean="0"/>
              <a:t>T</a:t>
            </a:r>
            <a:r>
              <a:rPr lang="en-US" altLang="zh-CN" sz="1600" b="1" baseline="-30000" dirty="0" smtClean="0"/>
              <a:t>1</a:t>
            </a:r>
            <a:endParaRPr lang="en-US" altLang="zh-CN" sz="1600" b="1" dirty="0" smtClean="0"/>
          </a:p>
          <a:p>
            <a:pPr eaLnBrk="1" hangingPunct="1">
              <a:lnSpc>
                <a:spcPct val="80000"/>
              </a:lnSpc>
              <a:buFont typeface="Monotype Sorts" pitchFamily="2" charset="2"/>
              <a:buNone/>
            </a:pPr>
            <a:r>
              <a:rPr lang="en-US" altLang="zh-CN" sz="1600" b="1" dirty="0" err="1" smtClean="0"/>
              <a:t>Slock</a:t>
            </a:r>
            <a:r>
              <a:rPr lang="en-US" altLang="zh-CN" sz="1600" b="1" dirty="0" smtClean="0"/>
              <a:t> B</a:t>
            </a:r>
          </a:p>
          <a:p>
            <a:pPr eaLnBrk="1" hangingPunct="1">
              <a:lnSpc>
                <a:spcPct val="80000"/>
              </a:lnSpc>
              <a:buFont typeface="Monotype Sorts" pitchFamily="2" charset="2"/>
              <a:buNone/>
            </a:pPr>
            <a:r>
              <a:rPr lang="zh-CN" altLang="en-US" sz="1600" b="1" dirty="0" smtClean="0"/>
              <a:t>读</a:t>
            </a:r>
            <a:r>
              <a:rPr lang="en-US" altLang="zh-CN" sz="1600" b="1" dirty="0" smtClean="0"/>
              <a:t>B=2</a:t>
            </a:r>
          </a:p>
          <a:p>
            <a:pPr eaLnBrk="1" hangingPunct="1">
              <a:lnSpc>
                <a:spcPct val="80000"/>
              </a:lnSpc>
              <a:buFont typeface="Monotype Sorts" pitchFamily="2" charset="2"/>
              <a:buNone/>
            </a:pPr>
            <a:r>
              <a:rPr lang="en-US" altLang="zh-CN" sz="1600" b="1" dirty="0" smtClean="0"/>
              <a:t>Y=B</a:t>
            </a:r>
          </a:p>
          <a:p>
            <a:pPr eaLnBrk="1" hangingPunct="1">
              <a:lnSpc>
                <a:spcPct val="80000"/>
              </a:lnSpc>
              <a:buFont typeface="Monotype Sorts" pitchFamily="2" charset="2"/>
              <a:buNone/>
            </a:pPr>
            <a:r>
              <a:rPr lang="en-US" altLang="zh-CN" sz="1600" b="1" dirty="0" err="1" smtClean="0"/>
              <a:t>Xlock</a:t>
            </a:r>
            <a:r>
              <a:rPr lang="en-US" altLang="zh-CN" sz="1600" b="1" dirty="0" smtClean="0"/>
              <a:t> A</a:t>
            </a:r>
          </a:p>
          <a:p>
            <a:pPr eaLnBrk="1" hangingPunct="1">
              <a:lnSpc>
                <a:spcPct val="80000"/>
              </a:lnSpc>
              <a:buFont typeface="Monotype Sorts" pitchFamily="2" charset="2"/>
              <a:buNone/>
            </a:pPr>
            <a:r>
              <a:rPr lang="en-US" altLang="zh-CN" sz="1600" b="1" dirty="0" smtClean="0"/>
              <a:t> </a:t>
            </a:r>
          </a:p>
          <a:p>
            <a:pPr eaLnBrk="1" hangingPunct="1">
              <a:lnSpc>
                <a:spcPct val="80000"/>
              </a:lnSpc>
              <a:buFont typeface="Monotype Sorts" pitchFamily="2" charset="2"/>
              <a:buNone/>
            </a:pPr>
            <a:r>
              <a:rPr lang="en-US" altLang="zh-CN" sz="1600" b="1" dirty="0" smtClean="0"/>
              <a:t> </a:t>
            </a:r>
          </a:p>
          <a:p>
            <a:pPr eaLnBrk="1" hangingPunct="1">
              <a:lnSpc>
                <a:spcPct val="80000"/>
              </a:lnSpc>
              <a:buFont typeface="Monotype Sorts" pitchFamily="2" charset="2"/>
              <a:buNone/>
            </a:pPr>
            <a:r>
              <a:rPr lang="en-US" altLang="zh-CN" sz="1600" b="1" dirty="0" smtClean="0"/>
              <a:t>A=Y+1</a:t>
            </a:r>
          </a:p>
          <a:p>
            <a:pPr eaLnBrk="1" hangingPunct="1">
              <a:lnSpc>
                <a:spcPct val="80000"/>
              </a:lnSpc>
              <a:buFont typeface="Monotype Sorts" pitchFamily="2" charset="2"/>
              <a:buNone/>
            </a:pPr>
            <a:r>
              <a:rPr lang="zh-CN" altLang="en-US" sz="1600" b="1" dirty="0" smtClean="0"/>
              <a:t>写回</a:t>
            </a:r>
            <a:r>
              <a:rPr lang="en-US" altLang="zh-CN" sz="1600" b="1" dirty="0" smtClean="0">
                <a:solidFill>
                  <a:srgbClr val="3333FF"/>
                </a:solidFill>
              </a:rPr>
              <a:t>A=3</a:t>
            </a:r>
          </a:p>
          <a:p>
            <a:pPr eaLnBrk="1" hangingPunct="1">
              <a:lnSpc>
                <a:spcPct val="80000"/>
              </a:lnSpc>
              <a:buFont typeface="Monotype Sorts" pitchFamily="2" charset="2"/>
              <a:buNone/>
            </a:pPr>
            <a:r>
              <a:rPr lang="en-US" altLang="zh-CN" sz="1600" b="1" dirty="0" err="1" smtClean="0"/>
              <a:t>UnSlock</a:t>
            </a:r>
            <a:r>
              <a:rPr lang="en-US" altLang="zh-CN" sz="1600" b="1" dirty="0" smtClean="0"/>
              <a:t> B</a:t>
            </a:r>
          </a:p>
          <a:p>
            <a:pPr eaLnBrk="1" hangingPunct="1">
              <a:lnSpc>
                <a:spcPct val="80000"/>
              </a:lnSpc>
              <a:buFont typeface="Monotype Sorts" pitchFamily="2" charset="2"/>
              <a:buNone/>
            </a:pPr>
            <a:r>
              <a:rPr lang="en-US" altLang="zh-CN" sz="1600" b="1" dirty="0" err="1" smtClean="0"/>
              <a:t>UnXlock</a:t>
            </a:r>
            <a:r>
              <a:rPr lang="en-US" altLang="zh-CN" sz="1600" b="1" dirty="0" smtClean="0"/>
              <a:t> A</a:t>
            </a:r>
          </a:p>
          <a:p>
            <a:pPr eaLnBrk="1" hangingPunct="1">
              <a:lnSpc>
                <a:spcPct val="80000"/>
              </a:lnSpc>
              <a:buFont typeface="Monotype Sorts" pitchFamily="2" charset="2"/>
              <a:buNone/>
            </a:pPr>
            <a:r>
              <a:rPr lang="en-US" altLang="zh-CN" sz="1600" b="1" dirty="0" smtClean="0"/>
              <a:t> </a:t>
            </a:r>
          </a:p>
          <a:p>
            <a:pPr eaLnBrk="1" hangingPunct="1">
              <a:lnSpc>
                <a:spcPct val="80000"/>
              </a:lnSpc>
              <a:buFont typeface="Monotype Sorts" pitchFamily="2" charset="2"/>
              <a:buNone/>
            </a:pPr>
            <a:r>
              <a:rPr lang="en-US" altLang="zh-CN" sz="1600" dirty="0" smtClean="0"/>
              <a:t> </a:t>
            </a:r>
          </a:p>
          <a:p>
            <a:pPr eaLnBrk="1" hangingPunct="1">
              <a:lnSpc>
                <a:spcPct val="80000"/>
              </a:lnSpc>
              <a:buFont typeface="Monotype Sorts" pitchFamily="2" charset="2"/>
              <a:buNone/>
            </a:pPr>
            <a:r>
              <a:rPr lang="en-US" altLang="zh-CN" sz="1600" dirty="0" smtClean="0"/>
              <a:t> </a:t>
            </a:r>
          </a:p>
          <a:p>
            <a:pPr eaLnBrk="1" hangingPunct="1">
              <a:lnSpc>
                <a:spcPct val="80000"/>
              </a:lnSpc>
              <a:buFont typeface="Monotype Sorts" pitchFamily="2" charset="2"/>
              <a:buNone/>
            </a:pPr>
            <a:r>
              <a:rPr lang="en-US" altLang="zh-CN" sz="1600" dirty="0" smtClean="0"/>
              <a:t> </a:t>
            </a:r>
          </a:p>
        </p:txBody>
      </p:sp>
      <p:sp>
        <p:nvSpPr>
          <p:cNvPr id="23" name="Rectangle 4"/>
          <p:cNvSpPr>
            <a:spLocks noChangeArrowheads="1"/>
          </p:cNvSpPr>
          <p:nvPr/>
        </p:nvSpPr>
        <p:spPr bwMode="auto">
          <a:xfrm>
            <a:off x="3630613" y="1278731"/>
            <a:ext cx="165576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en-US" altLang="zh-CN" sz="1600" dirty="0"/>
              <a:t>    T</a:t>
            </a:r>
            <a:r>
              <a:rPr lang="en-US" altLang="zh-CN" sz="1600" baseline="-30000" dirty="0"/>
              <a:t>2</a:t>
            </a:r>
            <a:endParaRPr lang="en-US" altLang="zh-CN" sz="1600" b="0" dirty="0"/>
          </a:p>
          <a:p>
            <a:pPr algn="l" eaLnBrk="1" hangingPunct="1">
              <a:spcBef>
                <a:spcPct val="0"/>
              </a:spcBef>
              <a:buClrTx/>
              <a:buSzTx/>
              <a:buFontTx/>
              <a:buNone/>
            </a:pPr>
            <a:r>
              <a:rPr lang="en-US" altLang="zh-CN" sz="1600" dirty="0"/>
              <a:t> </a:t>
            </a:r>
            <a:endParaRPr lang="en-US" altLang="zh-CN" sz="1600" b="0" dirty="0"/>
          </a:p>
          <a:p>
            <a:pPr algn="l" eaLnBrk="1" hangingPunct="1">
              <a:spcBef>
                <a:spcPct val="0"/>
              </a:spcBef>
              <a:buClrTx/>
              <a:buSzTx/>
              <a:buFontTx/>
              <a:buNone/>
            </a:pPr>
            <a:r>
              <a:rPr lang="en-US" altLang="zh-CN" sz="1600" dirty="0"/>
              <a:t> </a:t>
            </a:r>
            <a:endParaRPr lang="en-US" altLang="zh-CN" sz="1600" b="0" dirty="0"/>
          </a:p>
          <a:p>
            <a:pPr algn="l" eaLnBrk="1" hangingPunct="1">
              <a:spcBef>
                <a:spcPct val="0"/>
              </a:spcBef>
              <a:buClrTx/>
              <a:buSzTx/>
              <a:buFontTx/>
              <a:buNone/>
            </a:pPr>
            <a:r>
              <a:rPr lang="en-US" altLang="zh-CN" sz="1600" dirty="0"/>
              <a:t> </a:t>
            </a:r>
            <a:endParaRPr lang="en-US" altLang="zh-CN" sz="1600" b="0" dirty="0"/>
          </a:p>
          <a:p>
            <a:pPr algn="l" eaLnBrk="1" hangingPunct="1">
              <a:spcBef>
                <a:spcPct val="0"/>
              </a:spcBef>
              <a:buClrTx/>
              <a:buSzTx/>
              <a:buFontTx/>
              <a:buNone/>
            </a:pPr>
            <a:r>
              <a:rPr lang="en-US" altLang="zh-CN" sz="1600" dirty="0"/>
              <a:t> </a:t>
            </a:r>
            <a:endParaRPr lang="en-US" altLang="zh-CN" sz="1600" b="0" dirty="0"/>
          </a:p>
          <a:p>
            <a:pPr algn="l" eaLnBrk="1" hangingPunct="1">
              <a:spcBef>
                <a:spcPct val="0"/>
              </a:spcBef>
              <a:buClrTx/>
              <a:buSzTx/>
              <a:buFontTx/>
              <a:buNone/>
            </a:pPr>
            <a:r>
              <a:rPr lang="en-US" altLang="zh-CN" sz="1600" dirty="0" err="1"/>
              <a:t>Slock</a:t>
            </a:r>
            <a:r>
              <a:rPr lang="en-US" altLang="zh-CN" sz="1600" dirty="0"/>
              <a:t> A</a:t>
            </a:r>
            <a:endParaRPr lang="en-US" altLang="zh-CN" sz="1600" b="0" dirty="0"/>
          </a:p>
          <a:p>
            <a:pPr algn="l" eaLnBrk="1" hangingPunct="1">
              <a:spcBef>
                <a:spcPct val="0"/>
              </a:spcBef>
              <a:buClrTx/>
              <a:buSzTx/>
              <a:buFontTx/>
              <a:buNone/>
            </a:pPr>
            <a:r>
              <a:rPr lang="en-US" altLang="zh-CN" sz="1600" dirty="0"/>
              <a:t> </a:t>
            </a:r>
            <a:r>
              <a:rPr lang="zh-CN" altLang="en-US" sz="1600" dirty="0"/>
              <a:t>等待</a:t>
            </a:r>
            <a:endParaRPr lang="zh-CN" altLang="en-US" sz="1600" b="0" dirty="0"/>
          </a:p>
          <a:p>
            <a:pPr algn="l" eaLnBrk="1" hangingPunct="1">
              <a:spcBef>
                <a:spcPct val="0"/>
              </a:spcBef>
              <a:buClrTx/>
              <a:buSzTx/>
              <a:buFontTx/>
              <a:buNone/>
            </a:pPr>
            <a:r>
              <a:rPr lang="zh-CN" altLang="en-US" sz="1600" dirty="0"/>
              <a:t> 等待</a:t>
            </a:r>
            <a:endParaRPr lang="zh-CN" altLang="en-US" sz="1600" b="0" dirty="0"/>
          </a:p>
          <a:p>
            <a:pPr algn="l" eaLnBrk="1" hangingPunct="1">
              <a:spcBef>
                <a:spcPct val="0"/>
              </a:spcBef>
              <a:buClrTx/>
              <a:buSzTx/>
              <a:buFontTx/>
              <a:buNone/>
            </a:pPr>
            <a:r>
              <a:rPr lang="zh-CN" altLang="en-US" sz="1600" dirty="0"/>
              <a:t> 等待</a:t>
            </a:r>
            <a:endParaRPr lang="zh-CN" altLang="en-US" sz="1600" b="0" dirty="0"/>
          </a:p>
          <a:p>
            <a:pPr algn="l" eaLnBrk="1" hangingPunct="1">
              <a:spcBef>
                <a:spcPct val="0"/>
              </a:spcBef>
              <a:buClrTx/>
              <a:buSzTx/>
              <a:buFontTx/>
              <a:buNone/>
            </a:pPr>
            <a:r>
              <a:rPr lang="zh-CN" altLang="en-US" sz="1600" dirty="0"/>
              <a:t> 等待</a:t>
            </a:r>
            <a:endParaRPr lang="zh-CN" altLang="en-US" sz="1600" b="0" dirty="0"/>
          </a:p>
          <a:p>
            <a:pPr algn="l" eaLnBrk="1" hangingPunct="1">
              <a:spcBef>
                <a:spcPct val="0"/>
              </a:spcBef>
              <a:buClrTx/>
              <a:buSzTx/>
              <a:buFontTx/>
              <a:buNone/>
            </a:pPr>
            <a:r>
              <a:rPr lang="zh-CN" altLang="en-US" sz="1600" dirty="0"/>
              <a:t> 等待</a:t>
            </a:r>
          </a:p>
          <a:p>
            <a:pPr algn="l" eaLnBrk="1" hangingPunct="1">
              <a:spcBef>
                <a:spcPct val="0"/>
              </a:spcBef>
              <a:buClrTx/>
              <a:buSzTx/>
              <a:buFontTx/>
              <a:buNone/>
            </a:pPr>
            <a:r>
              <a:rPr lang="zh-CN" altLang="en-US" sz="1600" dirty="0"/>
              <a:t> 等待</a:t>
            </a:r>
            <a:endParaRPr lang="zh-CN" altLang="en-US" sz="1600" b="0" dirty="0"/>
          </a:p>
          <a:p>
            <a:pPr algn="l" eaLnBrk="1" hangingPunct="1">
              <a:spcBef>
                <a:spcPct val="0"/>
              </a:spcBef>
              <a:buClrTx/>
              <a:buSzTx/>
              <a:buFontTx/>
              <a:buNone/>
            </a:pPr>
            <a:r>
              <a:rPr lang="en-US" altLang="zh-CN" sz="1600" dirty="0" err="1"/>
              <a:t>Slock</a:t>
            </a:r>
            <a:r>
              <a:rPr lang="en-US" altLang="zh-CN" sz="1600" dirty="0"/>
              <a:t> A</a:t>
            </a:r>
            <a:endParaRPr lang="en-US" altLang="zh-CN" sz="1600" b="0" dirty="0"/>
          </a:p>
          <a:p>
            <a:pPr algn="l" eaLnBrk="1" hangingPunct="1">
              <a:spcBef>
                <a:spcPct val="0"/>
              </a:spcBef>
              <a:buClrTx/>
              <a:buSzTx/>
              <a:buFontTx/>
              <a:buNone/>
            </a:pPr>
            <a:r>
              <a:rPr lang="zh-CN" altLang="en-US" sz="1600" dirty="0"/>
              <a:t>读</a:t>
            </a:r>
            <a:r>
              <a:rPr lang="en-US" altLang="zh-CN" sz="1600" dirty="0"/>
              <a:t>A=3</a:t>
            </a:r>
            <a:endParaRPr lang="en-US" altLang="zh-CN" sz="1600" b="0" dirty="0"/>
          </a:p>
          <a:p>
            <a:pPr algn="l" eaLnBrk="1" hangingPunct="1">
              <a:spcBef>
                <a:spcPct val="0"/>
              </a:spcBef>
              <a:buClrTx/>
              <a:buSzTx/>
              <a:buFontTx/>
              <a:buNone/>
            </a:pPr>
            <a:r>
              <a:rPr lang="en-US" altLang="zh-CN" sz="1600" dirty="0"/>
              <a:t>Y=A  </a:t>
            </a:r>
            <a:endParaRPr lang="en-US" altLang="zh-CN" sz="1600" b="0" dirty="0"/>
          </a:p>
          <a:p>
            <a:pPr algn="l" eaLnBrk="1" hangingPunct="1">
              <a:spcBef>
                <a:spcPct val="0"/>
              </a:spcBef>
              <a:buClrTx/>
              <a:buSzTx/>
              <a:buFontTx/>
              <a:buNone/>
            </a:pPr>
            <a:r>
              <a:rPr lang="en-US" altLang="zh-CN" sz="1600" dirty="0" err="1"/>
              <a:t>Xlock</a:t>
            </a:r>
            <a:r>
              <a:rPr lang="en-US" altLang="zh-CN" sz="1600" dirty="0"/>
              <a:t> B</a:t>
            </a:r>
            <a:endParaRPr lang="en-US" altLang="zh-CN" sz="1600" b="0" dirty="0"/>
          </a:p>
          <a:p>
            <a:pPr algn="l" eaLnBrk="1" hangingPunct="1">
              <a:spcBef>
                <a:spcPct val="0"/>
              </a:spcBef>
              <a:buClrTx/>
              <a:buSzTx/>
              <a:buFontTx/>
              <a:buNone/>
            </a:pPr>
            <a:r>
              <a:rPr lang="en-US" altLang="zh-CN" sz="1600" dirty="0"/>
              <a:t>B=Y+1</a:t>
            </a:r>
            <a:endParaRPr lang="en-US" altLang="zh-CN" sz="1600" b="0" dirty="0"/>
          </a:p>
          <a:p>
            <a:pPr algn="l" eaLnBrk="1" hangingPunct="1">
              <a:spcBef>
                <a:spcPct val="0"/>
              </a:spcBef>
              <a:buClrTx/>
              <a:buSzTx/>
              <a:buFontTx/>
              <a:buNone/>
            </a:pPr>
            <a:r>
              <a:rPr lang="zh-CN" altLang="en-US" sz="1600" dirty="0"/>
              <a:t>写回</a:t>
            </a:r>
            <a:r>
              <a:rPr lang="en-US" altLang="zh-CN" sz="1600" dirty="0">
                <a:solidFill>
                  <a:srgbClr val="3333FF"/>
                </a:solidFill>
              </a:rPr>
              <a:t>B=4</a:t>
            </a:r>
            <a:endParaRPr lang="en-US" altLang="zh-CN" sz="1600" b="0" dirty="0">
              <a:solidFill>
                <a:srgbClr val="3333FF"/>
              </a:solidFill>
            </a:endParaRPr>
          </a:p>
          <a:p>
            <a:pPr algn="l" eaLnBrk="1" hangingPunct="1">
              <a:spcBef>
                <a:spcPct val="0"/>
              </a:spcBef>
              <a:buClrTx/>
              <a:buSzTx/>
              <a:buFontTx/>
              <a:buNone/>
            </a:pPr>
            <a:r>
              <a:rPr lang="en-US" altLang="zh-CN" sz="1600" dirty="0" err="1"/>
              <a:t>UnXlock</a:t>
            </a:r>
            <a:r>
              <a:rPr lang="en-US" altLang="zh-CN" sz="1600" dirty="0"/>
              <a:t> B</a:t>
            </a:r>
            <a:endParaRPr lang="en-US" altLang="zh-CN" sz="1600" b="0" dirty="0"/>
          </a:p>
          <a:p>
            <a:pPr algn="l" eaLnBrk="1" hangingPunct="1">
              <a:spcBef>
                <a:spcPct val="0"/>
              </a:spcBef>
              <a:buClrTx/>
              <a:buSzTx/>
              <a:buFontTx/>
              <a:buNone/>
            </a:pPr>
            <a:r>
              <a:rPr lang="en-US" altLang="zh-CN" sz="1600" dirty="0" err="1"/>
              <a:t>UnSlock</a:t>
            </a:r>
            <a:r>
              <a:rPr lang="en-US" altLang="zh-CN" sz="1600" dirty="0"/>
              <a:t> A</a:t>
            </a:r>
            <a:r>
              <a:rPr lang="en-US" altLang="zh-CN" sz="1600" b="0" dirty="0"/>
              <a:t> </a:t>
            </a:r>
          </a:p>
        </p:txBody>
      </p:sp>
      <p:sp>
        <p:nvSpPr>
          <p:cNvPr id="24" name="Rectangle 5"/>
          <p:cNvSpPr>
            <a:spLocks noChangeArrowheads="1"/>
          </p:cNvSpPr>
          <p:nvPr/>
        </p:nvSpPr>
        <p:spPr bwMode="auto">
          <a:xfrm>
            <a:off x="4800600" y="1507331"/>
            <a:ext cx="1447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en-US" altLang="zh-CN" sz="1600"/>
              <a:t>      T</a:t>
            </a:r>
            <a:r>
              <a:rPr lang="en-US" altLang="zh-CN" sz="1600" baseline="-30000"/>
              <a:t>1</a:t>
            </a:r>
            <a:endParaRPr lang="en-US" altLang="zh-CN" sz="1600" b="0"/>
          </a:p>
          <a:p>
            <a:pPr algn="l" eaLnBrk="1" hangingPunct="1">
              <a:spcBef>
                <a:spcPct val="0"/>
              </a:spcBef>
              <a:buClrTx/>
              <a:buSzTx/>
              <a:buFontTx/>
              <a:buNone/>
            </a:pPr>
            <a:r>
              <a:rPr lang="en-US" altLang="zh-CN" sz="1600"/>
              <a:t>Slock B</a:t>
            </a:r>
            <a:endParaRPr lang="en-US" altLang="zh-CN" sz="1600" b="0"/>
          </a:p>
          <a:p>
            <a:pPr algn="l" eaLnBrk="1" hangingPunct="1">
              <a:spcBef>
                <a:spcPct val="0"/>
              </a:spcBef>
              <a:buClrTx/>
              <a:buSzTx/>
              <a:buFontTx/>
              <a:buNone/>
            </a:pPr>
            <a:r>
              <a:rPr lang="zh-CN" altLang="en-US" sz="1600"/>
              <a:t>读</a:t>
            </a:r>
            <a:r>
              <a:rPr lang="en-US" altLang="zh-CN" sz="1600"/>
              <a:t>B=2</a:t>
            </a:r>
            <a:endParaRPr lang="en-US" altLang="zh-CN" sz="1600" b="0"/>
          </a:p>
          <a:p>
            <a:pPr algn="l" eaLnBrk="1" hangingPunct="1">
              <a:spcBef>
                <a:spcPct val="0"/>
              </a:spcBef>
              <a:buClrTx/>
              <a:buSzTx/>
              <a:buFontTx/>
              <a:buNone/>
            </a:pPr>
            <a:r>
              <a:rPr lang="en-US" altLang="zh-CN" sz="1600"/>
              <a:t>Y=B</a:t>
            </a:r>
            <a:endParaRPr lang="en-US" altLang="zh-CN" sz="1600" b="0"/>
          </a:p>
          <a:p>
            <a:pPr algn="l" eaLnBrk="1" hangingPunct="1">
              <a:spcBef>
                <a:spcPct val="0"/>
              </a:spcBef>
              <a:buClrTx/>
              <a:buSzTx/>
              <a:buFontTx/>
              <a:buNone/>
            </a:pPr>
            <a:r>
              <a:rPr lang="en-US" altLang="zh-CN" sz="1600"/>
              <a:t>UnSlock B</a:t>
            </a:r>
            <a:endParaRPr lang="en-US" altLang="zh-CN" sz="1600" b="0"/>
          </a:p>
          <a:p>
            <a:pPr algn="l" eaLnBrk="1" hangingPunct="1">
              <a:spcBef>
                <a:spcPct val="0"/>
              </a:spcBef>
              <a:buClrTx/>
              <a:buSzTx/>
              <a:buFontTx/>
              <a:buNone/>
            </a:pPr>
            <a:r>
              <a:rPr lang="en-US" altLang="zh-CN" sz="1600"/>
              <a:t>Xlock A</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A=Y+1</a:t>
            </a:r>
            <a:endParaRPr lang="en-US" altLang="zh-CN" sz="1600" b="0"/>
          </a:p>
          <a:p>
            <a:pPr algn="l" eaLnBrk="1" hangingPunct="1">
              <a:spcBef>
                <a:spcPct val="0"/>
              </a:spcBef>
              <a:buClrTx/>
              <a:buSzTx/>
              <a:buFontTx/>
              <a:buNone/>
            </a:pPr>
            <a:r>
              <a:rPr lang="zh-CN" altLang="en-US" sz="1600"/>
              <a:t>写回</a:t>
            </a:r>
            <a:r>
              <a:rPr lang="en-US" altLang="zh-CN" sz="1600">
                <a:solidFill>
                  <a:srgbClr val="3333FF"/>
                </a:solidFill>
              </a:rPr>
              <a:t>A=3</a:t>
            </a:r>
            <a:endParaRPr lang="en-US" altLang="zh-CN" sz="1600" b="0">
              <a:solidFill>
                <a:srgbClr val="3333FF"/>
              </a:solidFill>
            </a:endParaRPr>
          </a:p>
          <a:p>
            <a:pPr algn="l" eaLnBrk="1" hangingPunct="1">
              <a:spcBef>
                <a:spcPct val="0"/>
              </a:spcBef>
              <a:buClrTx/>
              <a:buSzTx/>
              <a:buFontTx/>
              <a:buNone/>
            </a:pPr>
            <a:r>
              <a:rPr lang="en-US" altLang="zh-CN" sz="1600"/>
              <a:t>UnXlock A</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800"/>
              <a:t> </a:t>
            </a:r>
            <a:endParaRPr lang="en-US" altLang="zh-CN" sz="1800" b="0"/>
          </a:p>
          <a:p>
            <a:pPr algn="l" eaLnBrk="1" hangingPunct="1">
              <a:spcBef>
                <a:spcPct val="0"/>
              </a:spcBef>
              <a:buClrTx/>
              <a:buSzTx/>
              <a:buFontTx/>
              <a:buNone/>
            </a:pPr>
            <a:r>
              <a:rPr lang="en-US" altLang="zh-CN" sz="1800"/>
              <a:t> </a:t>
            </a:r>
            <a:endParaRPr lang="en-US" altLang="zh-CN" sz="1800" b="0"/>
          </a:p>
          <a:p>
            <a:pPr algn="l" eaLnBrk="1" hangingPunct="1">
              <a:spcBef>
                <a:spcPct val="0"/>
              </a:spcBef>
              <a:buClrTx/>
              <a:buSzTx/>
              <a:buFontTx/>
              <a:buNone/>
            </a:pPr>
            <a:r>
              <a:rPr lang="en-US" altLang="zh-CN" sz="1800"/>
              <a:t> </a:t>
            </a:r>
            <a:endParaRPr lang="en-US" altLang="zh-CN" sz="1800" b="0"/>
          </a:p>
          <a:p>
            <a:pPr algn="l" eaLnBrk="1" hangingPunct="1">
              <a:spcBef>
                <a:spcPct val="0"/>
              </a:spcBef>
              <a:buClrTx/>
              <a:buSzTx/>
              <a:buFontTx/>
              <a:buNone/>
            </a:pPr>
            <a:r>
              <a:rPr lang="en-US" altLang="zh-CN" sz="1800"/>
              <a:t> </a:t>
            </a:r>
            <a:endParaRPr lang="en-US" altLang="zh-CN" sz="1800" b="0"/>
          </a:p>
          <a:p>
            <a:pPr algn="l" eaLnBrk="1" hangingPunct="1">
              <a:spcBef>
                <a:spcPct val="0"/>
              </a:spcBef>
              <a:buClrTx/>
              <a:buSzTx/>
              <a:buFontTx/>
              <a:buNone/>
            </a:pPr>
            <a:r>
              <a:rPr lang="en-US" altLang="zh-CN" sz="1800"/>
              <a:t> </a:t>
            </a:r>
            <a:endParaRPr lang="en-US" altLang="zh-CN" sz="1800" b="0"/>
          </a:p>
          <a:p>
            <a:pPr algn="l" eaLnBrk="1" hangingPunct="1">
              <a:spcBef>
                <a:spcPct val="0"/>
              </a:spcBef>
              <a:buClrTx/>
              <a:buSzTx/>
              <a:buFontTx/>
              <a:buNone/>
            </a:pPr>
            <a:r>
              <a:rPr lang="en-US" altLang="zh-CN" sz="1800" b="0"/>
              <a:t> </a:t>
            </a:r>
          </a:p>
        </p:txBody>
      </p:sp>
      <p:sp>
        <p:nvSpPr>
          <p:cNvPr id="25" name="Rectangle 6"/>
          <p:cNvSpPr>
            <a:spLocks noChangeArrowheads="1"/>
          </p:cNvSpPr>
          <p:nvPr/>
        </p:nvSpPr>
        <p:spPr bwMode="auto">
          <a:xfrm>
            <a:off x="6172200" y="1069181"/>
            <a:ext cx="1447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en-US" altLang="zh-CN" sz="1600"/>
              <a:t>     T</a:t>
            </a:r>
            <a:r>
              <a:rPr lang="en-US" altLang="zh-CN" sz="1600" baseline="-30000"/>
              <a:t>2</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Slock A</a:t>
            </a:r>
            <a:endParaRPr lang="en-US" altLang="zh-CN" sz="1600" b="0"/>
          </a:p>
          <a:p>
            <a:pPr algn="l" eaLnBrk="1" hangingPunct="1">
              <a:spcBef>
                <a:spcPct val="0"/>
              </a:spcBef>
              <a:buClrTx/>
              <a:buSzTx/>
              <a:buFontTx/>
              <a:buNone/>
            </a:pPr>
            <a:r>
              <a:rPr lang="zh-CN" altLang="en-US" sz="1600"/>
              <a:t>等待</a:t>
            </a:r>
            <a:endParaRPr lang="zh-CN" altLang="en-US" sz="1600" b="0"/>
          </a:p>
          <a:p>
            <a:pPr algn="l" eaLnBrk="1" hangingPunct="1">
              <a:spcBef>
                <a:spcPct val="0"/>
              </a:spcBef>
              <a:buClrTx/>
              <a:buSzTx/>
              <a:buFontTx/>
              <a:buNone/>
            </a:pPr>
            <a:r>
              <a:rPr lang="zh-CN" altLang="en-US" sz="1600"/>
              <a:t>等待</a:t>
            </a:r>
            <a:endParaRPr lang="zh-CN" altLang="en-US" sz="1600" b="0"/>
          </a:p>
          <a:p>
            <a:pPr algn="l" eaLnBrk="1" hangingPunct="1">
              <a:spcBef>
                <a:spcPct val="0"/>
              </a:spcBef>
              <a:buClrTx/>
              <a:buSzTx/>
              <a:buFontTx/>
              <a:buNone/>
            </a:pPr>
            <a:r>
              <a:rPr lang="zh-CN" altLang="en-US" sz="1600"/>
              <a:t>等待</a:t>
            </a:r>
            <a:endParaRPr lang="zh-CN" altLang="en-US" sz="1600" b="0"/>
          </a:p>
          <a:p>
            <a:pPr algn="l" eaLnBrk="1" hangingPunct="1">
              <a:spcBef>
                <a:spcPct val="0"/>
              </a:spcBef>
              <a:buClrTx/>
              <a:buSzTx/>
              <a:buFontTx/>
              <a:buNone/>
            </a:pPr>
            <a:r>
              <a:rPr lang="zh-CN" altLang="en-US" sz="1600"/>
              <a:t>等待</a:t>
            </a:r>
            <a:endParaRPr lang="zh-CN" altLang="en-US" sz="1600" b="0"/>
          </a:p>
          <a:p>
            <a:pPr algn="l" eaLnBrk="1" hangingPunct="1">
              <a:spcBef>
                <a:spcPct val="0"/>
              </a:spcBef>
              <a:buClrTx/>
              <a:buSzTx/>
              <a:buFontTx/>
              <a:buNone/>
            </a:pPr>
            <a:r>
              <a:rPr lang="en-US" altLang="zh-CN" sz="1600"/>
              <a:t>Slock A</a:t>
            </a:r>
            <a:endParaRPr lang="en-US" altLang="zh-CN" sz="1600" b="0"/>
          </a:p>
          <a:p>
            <a:pPr algn="l" eaLnBrk="1" hangingPunct="1">
              <a:spcBef>
                <a:spcPct val="0"/>
              </a:spcBef>
              <a:buClrTx/>
              <a:buSzTx/>
              <a:buFontTx/>
              <a:buNone/>
            </a:pPr>
            <a:r>
              <a:rPr lang="zh-CN" altLang="en-US" sz="1600"/>
              <a:t>读</a:t>
            </a:r>
            <a:r>
              <a:rPr lang="en-US" altLang="zh-CN" sz="1600"/>
              <a:t>A=3</a:t>
            </a:r>
            <a:endParaRPr lang="en-US" altLang="zh-CN" sz="1600" b="0"/>
          </a:p>
          <a:p>
            <a:pPr algn="l" eaLnBrk="1" hangingPunct="1">
              <a:spcBef>
                <a:spcPct val="0"/>
              </a:spcBef>
              <a:buClrTx/>
              <a:buSzTx/>
              <a:buFontTx/>
              <a:buNone/>
            </a:pPr>
            <a:r>
              <a:rPr lang="en-US" altLang="zh-CN" sz="1600"/>
              <a:t>X=A</a:t>
            </a:r>
            <a:endParaRPr lang="en-US" altLang="zh-CN" sz="1600" b="0"/>
          </a:p>
          <a:p>
            <a:pPr algn="l" eaLnBrk="1" hangingPunct="1">
              <a:spcBef>
                <a:spcPct val="0"/>
              </a:spcBef>
              <a:buClrTx/>
              <a:buSzTx/>
              <a:buFontTx/>
              <a:buNone/>
            </a:pPr>
            <a:r>
              <a:rPr lang="en-US" altLang="zh-CN" sz="1600"/>
              <a:t>UnSlock A</a:t>
            </a:r>
            <a:endParaRPr lang="en-US" altLang="zh-CN" sz="1600" b="0"/>
          </a:p>
          <a:p>
            <a:pPr algn="l" eaLnBrk="1" hangingPunct="1">
              <a:spcBef>
                <a:spcPct val="0"/>
              </a:spcBef>
              <a:buClrTx/>
              <a:buSzTx/>
              <a:buFontTx/>
              <a:buNone/>
            </a:pPr>
            <a:r>
              <a:rPr lang="en-US" altLang="zh-CN" sz="1600"/>
              <a:t>Xlock B</a:t>
            </a:r>
            <a:endParaRPr lang="en-US" altLang="zh-CN" sz="1600" b="0"/>
          </a:p>
          <a:p>
            <a:pPr algn="l" eaLnBrk="1" hangingPunct="1">
              <a:spcBef>
                <a:spcPct val="0"/>
              </a:spcBef>
              <a:buClrTx/>
              <a:buSzTx/>
              <a:buFontTx/>
              <a:buNone/>
            </a:pPr>
            <a:r>
              <a:rPr lang="en-US" altLang="zh-CN" sz="1600"/>
              <a:t>B=X+1</a:t>
            </a:r>
            <a:endParaRPr lang="en-US" altLang="zh-CN" sz="1600" b="0"/>
          </a:p>
          <a:p>
            <a:pPr algn="l" eaLnBrk="1" hangingPunct="1">
              <a:spcBef>
                <a:spcPct val="0"/>
              </a:spcBef>
              <a:buClrTx/>
              <a:buSzTx/>
              <a:buFontTx/>
              <a:buNone/>
            </a:pPr>
            <a:r>
              <a:rPr lang="zh-CN" altLang="en-US" sz="1600"/>
              <a:t>写回</a:t>
            </a:r>
            <a:r>
              <a:rPr lang="en-US" altLang="zh-CN" sz="1600">
                <a:solidFill>
                  <a:srgbClr val="3333FF"/>
                </a:solidFill>
              </a:rPr>
              <a:t>B=4</a:t>
            </a:r>
            <a:endParaRPr lang="en-US" altLang="zh-CN" sz="1600" b="0">
              <a:solidFill>
                <a:srgbClr val="3333FF"/>
              </a:solidFill>
            </a:endParaRPr>
          </a:p>
          <a:p>
            <a:pPr algn="l" eaLnBrk="1" hangingPunct="1">
              <a:spcBef>
                <a:spcPct val="0"/>
              </a:spcBef>
              <a:buClrTx/>
              <a:buSzTx/>
              <a:buFontTx/>
              <a:buNone/>
            </a:pPr>
            <a:r>
              <a:rPr lang="en-US" altLang="zh-CN" sz="1600"/>
              <a:t>UnXlock B</a:t>
            </a:r>
            <a:r>
              <a:rPr lang="en-US" altLang="zh-CN" sz="1600" b="0"/>
              <a:t> </a:t>
            </a:r>
          </a:p>
        </p:txBody>
      </p:sp>
      <p:sp>
        <p:nvSpPr>
          <p:cNvPr id="26" name="Line 7"/>
          <p:cNvSpPr>
            <a:spLocks noChangeShapeType="1"/>
          </p:cNvSpPr>
          <p:nvPr/>
        </p:nvSpPr>
        <p:spPr bwMode="auto">
          <a:xfrm>
            <a:off x="2622550" y="1278731"/>
            <a:ext cx="7162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7" name="Line 8"/>
          <p:cNvSpPr>
            <a:spLocks noChangeShapeType="1"/>
          </p:cNvSpPr>
          <p:nvPr/>
        </p:nvSpPr>
        <p:spPr bwMode="auto">
          <a:xfrm>
            <a:off x="4724400" y="956469"/>
            <a:ext cx="0" cy="4800600"/>
          </a:xfrm>
          <a:prstGeom prst="line">
            <a:avLst/>
          </a:prstGeom>
          <a:noFill/>
          <a:ln w="38100">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8" name="Line 9"/>
          <p:cNvSpPr>
            <a:spLocks noChangeShapeType="1"/>
          </p:cNvSpPr>
          <p:nvPr/>
        </p:nvSpPr>
        <p:spPr bwMode="auto">
          <a:xfrm>
            <a:off x="3581400" y="956469"/>
            <a:ext cx="0" cy="4724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 name="Line 10"/>
          <p:cNvSpPr>
            <a:spLocks noChangeShapeType="1"/>
          </p:cNvSpPr>
          <p:nvPr/>
        </p:nvSpPr>
        <p:spPr bwMode="auto">
          <a:xfrm>
            <a:off x="6019800" y="1032669"/>
            <a:ext cx="0" cy="4724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0" name="Rectangle 11"/>
          <p:cNvSpPr>
            <a:spLocks noChangeArrowheads="1"/>
          </p:cNvSpPr>
          <p:nvPr/>
        </p:nvSpPr>
        <p:spPr bwMode="auto">
          <a:xfrm>
            <a:off x="2335213" y="6139656"/>
            <a:ext cx="24209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ClrTx/>
              <a:buSzTx/>
              <a:buFontTx/>
              <a:buNone/>
            </a:pPr>
            <a:r>
              <a:rPr lang="zh-CN" altLang="en-US" sz="1800"/>
              <a:t> </a:t>
            </a:r>
            <a:r>
              <a:rPr lang="en-US" altLang="zh-CN" sz="1800"/>
              <a:t>(a) </a:t>
            </a:r>
            <a:r>
              <a:rPr lang="zh-CN" altLang="en-US" sz="1800"/>
              <a:t>遵守两段锁协议</a:t>
            </a:r>
          </a:p>
          <a:p>
            <a:pPr algn="ctr" eaLnBrk="1" hangingPunct="1">
              <a:lnSpc>
                <a:spcPct val="90000"/>
              </a:lnSpc>
              <a:spcBef>
                <a:spcPct val="0"/>
              </a:spcBef>
              <a:buClrTx/>
              <a:buSzTx/>
              <a:buFontTx/>
              <a:buNone/>
            </a:pPr>
            <a:r>
              <a:rPr lang="zh-CN" altLang="en-US" sz="1800">
                <a:solidFill>
                  <a:srgbClr val="FF0000"/>
                </a:solidFill>
              </a:rPr>
              <a:t>√</a:t>
            </a:r>
            <a:r>
              <a:rPr lang="zh-CN" altLang="en-US" sz="2400" b="0">
                <a:solidFill>
                  <a:srgbClr val="FF0000"/>
                </a:solidFill>
              </a:rPr>
              <a:t> </a:t>
            </a:r>
          </a:p>
        </p:txBody>
      </p:sp>
      <p:sp>
        <p:nvSpPr>
          <p:cNvPr id="31" name="Rectangle 12"/>
          <p:cNvSpPr>
            <a:spLocks noChangeArrowheads="1"/>
          </p:cNvSpPr>
          <p:nvPr/>
        </p:nvSpPr>
        <p:spPr bwMode="auto">
          <a:xfrm>
            <a:off x="4927600" y="6098381"/>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(b) </a:t>
            </a:r>
            <a:r>
              <a:rPr lang="zh-CN" altLang="en-US" sz="1800"/>
              <a:t>不遵守两段锁协议 </a:t>
            </a:r>
          </a:p>
          <a:p>
            <a:pPr algn="ctr" eaLnBrk="1" hangingPunct="1">
              <a:spcBef>
                <a:spcPct val="0"/>
              </a:spcBef>
              <a:buClrTx/>
              <a:buSzTx/>
              <a:buFontTx/>
              <a:buNone/>
            </a:pPr>
            <a:r>
              <a:rPr lang="zh-CN" altLang="en-US" sz="1800">
                <a:solidFill>
                  <a:srgbClr val="FF0000"/>
                </a:solidFill>
              </a:rPr>
              <a:t>√</a:t>
            </a:r>
          </a:p>
        </p:txBody>
      </p:sp>
      <p:sp>
        <p:nvSpPr>
          <p:cNvPr id="32" name="Rectangle 13"/>
          <p:cNvSpPr>
            <a:spLocks noChangeArrowheads="1"/>
          </p:cNvSpPr>
          <p:nvPr/>
        </p:nvSpPr>
        <p:spPr bwMode="auto">
          <a:xfrm>
            <a:off x="7315200" y="1108869"/>
            <a:ext cx="1447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en-US" altLang="zh-CN" sz="1600"/>
              <a:t>       T</a:t>
            </a:r>
            <a:r>
              <a:rPr lang="en-US" altLang="zh-CN" sz="1600" baseline="-30000"/>
              <a:t>1</a:t>
            </a:r>
            <a:endParaRPr lang="en-US" altLang="zh-CN" sz="1600" b="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r>
              <a:rPr lang="en-US" altLang="zh-CN" sz="1600"/>
              <a:t>Slock B</a:t>
            </a:r>
            <a:endParaRPr lang="en-US" altLang="zh-CN" sz="1600" b="0"/>
          </a:p>
          <a:p>
            <a:pPr algn="l" eaLnBrk="1" hangingPunct="1">
              <a:spcBef>
                <a:spcPct val="0"/>
              </a:spcBef>
              <a:buClrTx/>
              <a:buSzTx/>
              <a:buFontTx/>
              <a:buNone/>
            </a:pPr>
            <a:r>
              <a:rPr lang="zh-CN" altLang="en-US" sz="1600"/>
              <a:t>读</a:t>
            </a:r>
            <a:r>
              <a:rPr lang="en-US" altLang="zh-CN" sz="1600"/>
              <a:t>B=2</a:t>
            </a:r>
            <a:endParaRPr lang="en-US" altLang="zh-CN" sz="1600" b="0"/>
          </a:p>
          <a:p>
            <a:pPr algn="l" eaLnBrk="1" hangingPunct="1">
              <a:spcBef>
                <a:spcPct val="0"/>
              </a:spcBef>
              <a:buClrTx/>
              <a:buSzTx/>
              <a:buFontTx/>
              <a:buNone/>
            </a:pPr>
            <a:r>
              <a:rPr lang="en-US" altLang="zh-CN" sz="1600"/>
              <a:t>Y=B</a:t>
            </a:r>
            <a:endParaRPr lang="en-US" altLang="zh-CN" sz="1600" b="0"/>
          </a:p>
          <a:p>
            <a:pPr algn="l" eaLnBrk="1" hangingPunct="1">
              <a:spcBef>
                <a:spcPct val="0"/>
              </a:spcBef>
              <a:buClrTx/>
              <a:buSzTx/>
              <a:buFontTx/>
              <a:buNone/>
            </a:pPr>
            <a:r>
              <a:rPr lang="en-US" altLang="zh-CN" sz="1600"/>
              <a:t>UnSlock B</a:t>
            </a:r>
            <a:endParaRPr lang="en-US" altLang="zh-CN" sz="1600" b="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r>
              <a:rPr lang="en-US" altLang="zh-CN" sz="1600"/>
              <a:t>Xlock A</a:t>
            </a:r>
            <a:endParaRPr lang="en-US" altLang="zh-CN" sz="1600" b="0"/>
          </a:p>
          <a:p>
            <a:pPr algn="l" eaLnBrk="1" hangingPunct="1">
              <a:spcBef>
                <a:spcPct val="0"/>
              </a:spcBef>
              <a:buClrTx/>
              <a:buSzTx/>
              <a:buFontTx/>
              <a:buNone/>
            </a:pPr>
            <a:r>
              <a:rPr lang="en-US" altLang="zh-CN" sz="1600"/>
              <a:t>A=Y+1</a:t>
            </a:r>
            <a:endParaRPr lang="en-US" altLang="zh-CN" sz="1600" b="0"/>
          </a:p>
          <a:p>
            <a:pPr algn="l" eaLnBrk="1" hangingPunct="1">
              <a:spcBef>
                <a:spcPct val="0"/>
              </a:spcBef>
              <a:buClrTx/>
              <a:buSzTx/>
              <a:buFontTx/>
              <a:buNone/>
            </a:pPr>
            <a:r>
              <a:rPr lang="zh-CN" altLang="en-US" sz="1600"/>
              <a:t>写回</a:t>
            </a:r>
            <a:r>
              <a:rPr lang="en-US" altLang="zh-CN" sz="1600">
                <a:solidFill>
                  <a:srgbClr val="3333FF"/>
                </a:solidFill>
              </a:rPr>
              <a:t>A=3</a:t>
            </a:r>
            <a:endParaRPr lang="en-US" altLang="zh-CN" sz="1600" b="0">
              <a:solidFill>
                <a:srgbClr val="3333FF"/>
              </a:solidFill>
            </a:endParaRPr>
          </a:p>
          <a:p>
            <a:pPr algn="l" eaLnBrk="1" hangingPunct="1">
              <a:spcBef>
                <a:spcPct val="0"/>
              </a:spcBef>
              <a:buClrTx/>
              <a:buSzTx/>
              <a:buFontTx/>
              <a:buNone/>
            </a:pPr>
            <a:r>
              <a:rPr lang="en-US" altLang="zh-CN" sz="1600"/>
              <a:t>UnXlock A</a:t>
            </a:r>
            <a:endParaRPr lang="en-US" altLang="zh-CN" sz="1800" b="0"/>
          </a:p>
        </p:txBody>
      </p:sp>
      <p:sp>
        <p:nvSpPr>
          <p:cNvPr id="33" name="Rectangle 14"/>
          <p:cNvSpPr>
            <a:spLocks noChangeArrowheads="1"/>
          </p:cNvSpPr>
          <p:nvPr/>
        </p:nvSpPr>
        <p:spPr bwMode="auto">
          <a:xfrm>
            <a:off x="8686800" y="1069181"/>
            <a:ext cx="1447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en-US" altLang="zh-CN" sz="1600"/>
              <a:t>       T</a:t>
            </a:r>
            <a:r>
              <a:rPr lang="en-US" altLang="zh-CN" sz="1600" baseline="-30000"/>
              <a:t>2</a:t>
            </a:r>
            <a:endParaRPr lang="en-US" altLang="zh-CN" sz="1600" b="0"/>
          </a:p>
          <a:p>
            <a:pPr algn="l" eaLnBrk="1" hangingPunct="1">
              <a:spcBef>
                <a:spcPct val="0"/>
              </a:spcBef>
              <a:buClrTx/>
              <a:buSzTx/>
              <a:buFontTx/>
              <a:buNone/>
            </a:pPr>
            <a:r>
              <a:rPr lang="en-US" altLang="zh-CN" sz="1600"/>
              <a:t>  </a:t>
            </a:r>
            <a:endParaRPr lang="en-US" altLang="zh-CN" sz="1600" b="0"/>
          </a:p>
          <a:p>
            <a:pPr algn="l" eaLnBrk="1" hangingPunct="1">
              <a:spcBef>
                <a:spcPct val="0"/>
              </a:spcBef>
              <a:buClrTx/>
              <a:buSzTx/>
              <a:buFontTx/>
              <a:buNone/>
            </a:pPr>
            <a:r>
              <a:rPr lang="en-US" altLang="zh-CN" sz="1600"/>
              <a:t>Slock A</a:t>
            </a:r>
            <a:endParaRPr lang="en-US" altLang="zh-CN" sz="1600" b="0"/>
          </a:p>
          <a:p>
            <a:pPr algn="l" eaLnBrk="1" hangingPunct="1">
              <a:spcBef>
                <a:spcPct val="0"/>
              </a:spcBef>
              <a:buClrTx/>
              <a:buSzTx/>
              <a:buFontTx/>
              <a:buNone/>
            </a:pPr>
            <a:r>
              <a:rPr lang="zh-CN" altLang="en-US" sz="1600"/>
              <a:t>读</a:t>
            </a:r>
            <a:r>
              <a:rPr lang="en-US" altLang="zh-CN" sz="1600"/>
              <a:t>A=2</a:t>
            </a:r>
            <a:endParaRPr lang="en-US" altLang="zh-CN" sz="1600" b="0"/>
          </a:p>
          <a:p>
            <a:pPr algn="l" eaLnBrk="1" hangingPunct="1">
              <a:spcBef>
                <a:spcPct val="0"/>
              </a:spcBef>
              <a:buClrTx/>
              <a:buSzTx/>
              <a:buFontTx/>
              <a:buNone/>
            </a:pPr>
            <a:r>
              <a:rPr lang="en-US" altLang="zh-CN" sz="1600"/>
              <a:t>X=A</a:t>
            </a:r>
            <a:endParaRPr lang="en-US" altLang="zh-CN" sz="1600" b="0"/>
          </a:p>
          <a:p>
            <a:pPr algn="l" eaLnBrk="1" hangingPunct="1">
              <a:spcBef>
                <a:spcPct val="0"/>
              </a:spcBef>
              <a:buClrTx/>
              <a:buSzTx/>
              <a:buFontTx/>
              <a:buNone/>
            </a:pPr>
            <a:r>
              <a:rPr lang="en-US" altLang="zh-CN" sz="1600"/>
              <a:t>UnSlock A</a:t>
            </a:r>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r>
              <a:rPr lang="en-US" altLang="zh-CN" sz="1600"/>
              <a:t>Xlock B</a:t>
            </a:r>
          </a:p>
          <a:p>
            <a:pPr algn="l" eaLnBrk="1" hangingPunct="1">
              <a:spcBef>
                <a:spcPct val="0"/>
              </a:spcBef>
              <a:buClrTx/>
              <a:buSzTx/>
              <a:buFontTx/>
              <a:buNone/>
            </a:pPr>
            <a:r>
              <a:rPr lang="zh-CN" altLang="en-US" sz="1600"/>
              <a:t>等待</a:t>
            </a:r>
          </a:p>
          <a:p>
            <a:pPr algn="l" eaLnBrk="1" hangingPunct="1">
              <a:spcBef>
                <a:spcPct val="0"/>
              </a:spcBef>
              <a:buClrTx/>
              <a:buSzTx/>
              <a:buFontTx/>
              <a:buNone/>
            </a:pPr>
            <a:r>
              <a:rPr lang="en-US" altLang="zh-CN" sz="1600"/>
              <a:t>Xlock B</a:t>
            </a:r>
            <a:endParaRPr lang="en-US" altLang="zh-CN" sz="1600" b="0"/>
          </a:p>
          <a:p>
            <a:pPr algn="l" eaLnBrk="1" hangingPunct="1">
              <a:spcBef>
                <a:spcPct val="0"/>
              </a:spcBef>
              <a:buClrTx/>
              <a:buSzTx/>
              <a:buFontTx/>
              <a:buNone/>
            </a:pPr>
            <a:r>
              <a:rPr lang="en-US" altLang="zh-CN" sz="1600"/>
              <a:t>B=X+1</a:t>
            </a:r>
            <a:endParaRPr lang="en-US" altLang="zh-CN" sz="1600" b="0"/>
          </a:p>
          <a:p>
            <a:pPr algn="l" eaLnBrk="1" hangingPunct="1">
              <a:spcBef>
                <a:spcPct val="0"/>
              </a:spcBef>
              <a:buClrTx/>
              <a:buSzTx/>
              <a:buFontTx/>
              <a:buNone/>
            </a:pPr>
            <a:r>
              <a:rPr lang="zh-CN" altLang="en-US" sz="1600"/>
              <a:t>写回</a:t>
            </a:r>
            <a:r>
              <a:rPr lang="en-US" altLang="zh-CN" sz="1600">
                <a:solidFill>
                  <a:srgbClr val="3333FF"/>
                </a:solidFill>
              </a:rPr>
              <a:t>B=3</a:t>
            </a:r>
            <a:endParaRPr lang="en-US" altLang="zh-CN" sz="1600" b="0">
              <a:solidFill>
                <a:srgbClr val="3333FF"/>
              </a:solidFill>
            </a:endParaRPr>
          </a:p>
          <a:p>
            <a:pPr algn="l" eaLnBrk="1" hangingPunct="1">
              <a:spcBef>
                <a:spcPct val="0"/>
              </a:spcBef>
              <a:buClrTx/>
              <a:buSzTx/>
              <a:buFontTx/>
              <a:buNone/>
            </a:pPr>
            <a:r>
              <a:rPr lang="en-US" altLang="zh-CN" sz="1600"/>
              <a:t>UnXlock B</a:t>
            </a:r>
            <a:r>
              <a:rPr lang="en-US" altLang="zh-CN" sz="1600" b="0"/>
              <a:t> </a:t>
            </a: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a:p>
          <a:p>
            <a:pPr algn="l" eaLnBrk="1" hangingPunct="1">
              <a:spcBef>
                <a:spcPct val="0"/>
              </a:spcBef>
              <a:buClrTx/>
              <a:buSzTx/>
              <a:buFontTx/>
              <a:buNone/>
            </a:pPr>
            <a:endParaRPr lang="en-US" altLang="zh-CN" sz="1600" b="0"/>
          </a:p>
          <a:p>
            <a:pPr algn="l" eaLnBrk="1" hangingPunct="1">
              <a:spcBef>
                <a:spcPct val="0"/>
              </a:spcBef>
              <a:buClrTx/>
              <a:buSzTx/>
              <a:buFontTx/>
              <a:buNone/>
            </a:pPr>
            <a:endParaRPr lang="zh-CN" altLang="en-US" sz="1600" b="0"/>
          </a:p>
        </p:txBody>
      </p:sp>
      <p:sp>
        <p:nvSpPr>
          <p:cNvPr id="34" name="Line 15"/>
          <p:cNvSpPr>
            <a:spLocks noChangeShapeType="1"/>
          </p:cNvSpPr>
          <p:nvPr/>
        </p:nvSpPr>
        <p:spPr bwMode="auto">
          <a:xfrm>
            <a:off x="7239000" y="956469"/>
            <a:ext cx="0" cy="4800600"/>
          </a:xfrm>
          <a:prstGeom prst="line">
            <a:avLst/>
          </a:prstGeom>
          <a:noFill/>
          <a:ln w="38100">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 name="Line 16"/>
          <p:cNvSpPr>
            <a:spLocks noChangeShapeType="1"/>
          </p:cNvSpPr>
          <p:nvPr/>
        </p:nvSpPr>
        <p:spPr bwMode="auto">
          <a:xfrm>
            <a:off x="8534400" y="1032669"/>
            <a:ext cx="0" cy="4724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6" name="Rectangle 17"/>
          <p:cNvSpPr>
            <a:spLocks noChangeArrowheads="1"/>
          </p:cNvSpPr>
          <p:nvPr/>
        </p:nvSpPr>
        <p:spPr bwMode="auto">
          <a:xfrm>
            <a:off x="7540625" y="6098381"/>
            <a:ext cx="24272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a:t>(c) </a:t>
            </a:r>
            <a:r>
              <a:rPr lang="zh-CN" altLang="en-US" sz="1800"/>
              <a:t>不遵守两段锁协议</a:t>
            </a:r>
          </a:p>
          <a:p>
            <a:pPr algn="ctr" eaLnBrk="1" hangingPunct="1">
              <a:spcBef>
                <a:spcPct val="0"/>
              </a:spcBef>
              <a:buClrTx/>
              <a:buSzTx/>
              <a:buFontTx/>
              <a:buNone/>
            </a:pPr>
            <a:r>
              <a:rPr lang="zh-CN" altLang="en-US" sz="1800">
                <a:solidFill>
                  <a:srgbClr val="FF0000"/>
                </a:solidFill>
              </a:rPr>
              <a:t>×</a:t>
            </a:r>
            <a:r>
              <a:rPr lang="zh-CN" altLang="en-US" sz="1800"/>
              <a:t> </a:t>
            </a:r>
          </a:p>
        </p:txBody>
      </p:sp>
    </p:spTree>
    <p:extLst>
      <p:ext uri="{BB962C8B-B14F-4D97-AF65-F5344CB8AC3E}">
        <p14:creationId xmlns:p14="http://schemas.microsoft.com/office/powerpoint/2010/main" val="147854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down)">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问题五  并发调度的可串行性</a:t>
            </a:r>
          </a:p>
        </p:txBody>
      </p:sp>
      <p:sp>
        <p:nvSpPr>
          <p:cNvPr id="3" name="内容占位符 2"/>
          <p:cNvSpPr>
            <a:spLocks noGrp="1"/>
          </p:cNvSpPr>
          <p:nvPr>
            <p:ph idx="1"/>
          </p:nvPr>
        </p:nvSpPr>
        <p:spPr/>
        <p:txBody>
          <a:bodyPr/>
          <a:lstStyle/>
          <a:p>
            <a:r>
              <a:rPr lang="en-US" altLang="zh-CN" dirty="0"/>
              <a:t>DBMS</a:t>
            </a:r>
            <a:r>
              <a:rPr lang="zh-CN" altLang="en-US" dirty="0"/>
              <a:t>对并发事务不同的调度可能会产生不同的结果</a:t>
            </a:r>
          </a:p>
          <a:p>
            <a:r>
              <a:rPr lang="en-US" altLang="zh-CN" dirty="0"/>
              <a:t>1. </a:t>
            </a:r>
            <a:r>
              <a:rPr lang="zh-CN" altLang="en-US" dirty="0"/>
              <a:t>什么样的并发操作调度是正确的？</a:t>
            </a:r>
          </a:p>
          <a:p>
            <a:r>
              <a:rPr lang="en-US" altLang="zh-CN" dirty="0"/>
              <a:t>2. </a:t>
            </a:r>
            <a:r>
              <a:rPr lang="zh-CN" altLang="en-US" dirty="0"/>
              <a:t>如何保证并发操作的调度是正确的？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a:t>
            </a:fld>
            <a:endParaRPr lang="zh-CN" altLang="en-US"/>
          </a:p>
        </p:txBody>
      </p:sp>
    </p:spTree>
    <p:extLst>
      <p:ext uri="{BB962C8B-B14F-4D97-AF65-F5344CB8AC3E}">
        <p14:creationId xmlns:p14="http://schemas.microsoft.com/office/powerpoint/2010/main" val="19169058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两段锁协议与防止死锁的一次封锁法</a:t>
            </a:r>
          </a:p>
        </p:txBody>
      </p:sp>
      <p:sp>
        <p:nvSpPr>
          <p:cNvPr id="3" name="内容占位符 2"/>
          <p:cNvSpPr>
            <a:spLocks noGrp="1"/>
          </p:cNvSpPr>
          <p:nvPr>
            <p:ph idx="1"/>
          </p:nvPr>
        </p:nvSpPr>
        <p:spPr/>
        <p:txBody>
          <a:bodyPr/>
          <a:lstStyle/>
          <a:p>
            <a:r>
              <a:rPr lang="zh-CN" altLang="en-US" dirty="0"/>
              <a:t>一次封锁法要求每个事务必须一次将所有要使用的数据全部加锁，否则就不能继续执行，因此一次封锁法遵守两段锁协议</a:t>
            </a:r>
            <a:r>
              <a:rPr lang="en-US" altLang="zh-CN" dirty="0"/>
              <a:t>;</a:t>
            </a:r>
          </a:p>
          <a:p>
            <a:r>
              <a:rPr lang="zh-CN" altLang="en-US" dirty="0"/>
              <a:t>但是两段锁协议并不要求事务必须一次将所有要使用的数据全部加锁，因此遵守两段锁协议的事务可能发生死锁。</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30</a:t>
            </a:fld>
            <a:endParaRPr lang="zh-CN" altLang="en-US"/>
          </a:p>
        </p:txBody>
      </p:sp>
    </p:spTree>
    <p:extLst>
      <p:ext uri="{BB962C8B-B14F-4D97-AF65-F5344CB8AC3E}">
        <p14:creationId xmlns:p14="http://schemas.microsoft.com/office/powerpoint/2010/main" val="3438400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lstStyle/>
          <a:p>
            <a:r>
              <a:rPr lang="zh-CN" altLang="en-US" dirty="0"/>
              <a:t>遵守两段锁协议的事务发生死锁的情形</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31</a:t>
            </a:fld>
            <a:endParaRPr lang="zh-CN" altLang="en-US"/>
          </a:p>
        </p:txBody>
      </p:sp>
      <p:sp>
        <p:nvSpPr>
          <p:cNvPr id="5" name="Rectangle 4"/>
          <p:cNvSpPr>
            <a:spLocks noChangeArrowheads="1"/>
          </p:cNvSpPr>
          <p:nvPr/>
        </p:nvSpPr>
        <p:spPr bwMode="auto">
          <a:xfrm>
            <a:off x="2633882" y="2443163"/>
            <a:ext cx="1220787"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30000"/>
              <a:t>1</a:t>
            </a:r>
            <a:endParaRPr lang="en-US" altLang="zh-CN" sz="2400" b="0"/>
          </a:p>
          <a:p>
            <a:pPr algn="ctr" eaLnBrk="1" hangingPunct="1">
              <a:spcBef>
                <a:spcPct val="0"/>
              </a:spcBef>
              <a:buClrTx/>
              <a:buSzTx/>
              <a:buFontTx/>
              <a:buNone/>
            </a:pPr>
            <a:r>
              <a:rPr lang="en-US" altLang="zh-CN" sz="2400"/>
              <a:t>Slock B</a:t>
            </a:r>
            <a:endParaRPr lang="en-US" altLang="zh-CN" sz="2400" b="0"/>
          </a:p>
          <a:p>
            <a:pPr algn="ctr" eaLnBrk="1" hangingPunct="1">
              <a:spcBef>
                <a:spcPct val="0"/>
              </a:spcBef>
              <a:buClrTx/>
              <a:buSzTx/>
              <a:buFontTx/>
              <a:buNone/>
            </a:pPr>
            <a:r>
              <a:rPr lang="zh-CN" altLang="en-US" sz="2400"/>
              <a:t>读</a:t>
            </a:r>
            <a:r>
              <a:rPr lang="en-US" altLang="zh-CN" sz="2400"/>
              <a:t>B=2</a:t>
            </a:r>
            <a:endParaRPr lang="en-US" altLang="zh-CN" sz="2400" b="0"/>
          </a:p>
          <a:p>
            <a:pPr algn="ctr" eaLnBrk="1" hangingPunct="1">
              <a:spcBef>
                <a:spcPct val="0"/>
              </a:spcBef>
              <a:buClrTx/>
              <a:buSzTx/>
              <a:buFontTx/>
              <a:buNone/>
            </a:pPr>
            <a:r>
              <a:rPr lang="en-US" altLang="zh-CN" sz="2400"/>
              <a:t> </a:t>
            </a:r>
            <a:endParaRPr lang="en-US" altLang="zh-CN" sz="2400" b="0"/>
          </a:p>
          <a:p>
            <a:pPr algn="ctr" eaLnBrk="1" hangingPunct="1">
              <a:spcBef>
                <a:spcPct val="0"/>
              </a:spcBef>
              <a:buClrTx/>
              <a:buSzTx/>
              <a:buFontTx/>
              <a:buNone/>
            </a:pPr>
            <a:r>
              <a:rPr lang="en-US" altLang="zh-CN" sz="2400"/>
              <a:t> </a:t>
            </a:r>
            <a:endParaRPr lang="en-US" altLang="zh-CN" sz="2400" b="0"/>
          </a:p>
          <a:p>
            <a:pPr algn="ctr" eaLnBrk="1" hangingPunct="1">
              <a:spcBef>
                <a:spcPct val="0"/>
              </a:spcBef>
              <a:buClrTx/>
              <a:buSzTx/>
              <a:buFontTx/>
              <a:buNone/>
            </a:pPr>
            <a:r>
              <a:rPr lang="en-US" altLang="zh-CN" sz="2400"/>
              <a:t>Xlock A</a:t>
            </a:r>
            <a:endParaRPr lang="en-US" altLang="zh-CN" sz="2400" b="0"/>
          </a:p>
          <a:p>
            <a:pPr algn="ctr" eaLnBrk="1" hangingPunct="1">
              <a:spcBef>
                <a:spcPct val="0"/>
              </a:spcBef>
              <a:buClrTx/>
              <a:buSzTx/>
              <a:buFontTx/>
              <a:buNone/>
            </a:pPr>
            <a:r>
              <a:rPr lang="zh-CN" altLang="en-US" sz="2400"/>
              <a:t>等待</a:t>
            </a:r>
            <a:endParaRPr lang="zh-CN" altLang="en-US" sz="2400" b="0"/>
          </a:p>
          <a:p>
            <a:pPr algn="ctr" eaLnBrk="1" hangingPunct="1">
              <a:spcBef>
                <a:spcPct val="0"/>
              </a:spcBef>
              <a:buClrTx/>
              <a:buSzTx/>
              <a:buFontTx/>
              <a:buNone/>
            </a:pPr>
            <a:r>
              <a:rPr lang="zh-CN" altLang="en-US" sz="2400"/>
              <a:t>等待</a:t>
            </a:r>
            <a:endParaRPr lang="zh-CN" altLang="en-US" sz="2400" b="0"/>
          </a:p>
          <a:p>
            <a:pPr algn="ctr" eaLnBrk="1" hangingPunct="1">
              <a:spcBef>
                <a:spcPct val="0"/>
              </a:spcBef>
              <a:buClrTx/>
              <a:buSzTx/>
              <a:buFontTx/>
              <a:buNone/>
            </a:pPr>
            <a:endParaRPr lang="zh-CN" altLang="en-US" sz="2400" b="0"/>
          </a:p>
        </p:txBody>
      </p:sp>
      <p:sp>
        <p:nvSpPr>
          <p:cNvPr id="6" name="Rectangle 5"/>
          <p:cNvSpPr>
            <a:spLocks noChangeArrowheads="1"/>
          </p:cNvSpPr>
          <p:nvPr/>
        </p:nvSpPr>
        <p:spPr bwMode="auto">
          <a:xfrm>
            <a:off x="4159469" y="2595563"/>
            <a:ext cx="122078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30000"/>
              <a:t>2</a:t>
            </a:r>
            <a:endParaRPr lang="en-US" altLang="zh-CN" sz="2400" b="0"/>
          </a:p>
          <a:p>
            <a:pPr algn="ctr" eaLnBrk="1" hangingPunct="1">
              <a:spcBef>
                <a:spcPct val="0"/>
              </a:spcBef>
              <a:buClrTx/>
              <a:buSzTx/>
              <a:buFontTx/>
              <a:buNone/>
            </a:pPr>
            <a:r>
              <a:rPr lang="en-US" altLang="zh-CN" sz="2400"/>
              <a:t> </a:t>
            </a:r>
            <a:endParaRPr lang="en-US" altLang="zh-CN" sz="2400" b="0"/>
          </a:p>
          <a:p>
            <a:pPr algn="ctr" eaLnBrk="1" hangingPunct="1">
              <a:spcBef>
                <a:spcPct val="0"/>
              </a:spcBef>
              <a:buClrTx/>
              <a:buSzTx/>
              <a:buFontTx/>
              <a:buNone/>
            </a:pPr>
            <a:r>
              <a:rPr lang="en-US" altLang="zh-CN" sz="2400"/>
              <a:t> </a:t>
            </a:r>
            <a:endParaRPr lang="en-US" altLang="zh-CN" sz="2400" b="0"/>
          </a:p>
          <a:p>
            <a:pPr algn="ctr" eaLnBrk="1" hangingPunct="1">
              <a:spcBef>
                <a:spcPct val="0"/>
              </a:spcBef>
              <a:buClrTx/>
              <a:buSzTx/>
              <a:buFontTx/>
              <a:buNone/>
            </a:pPr>
            <a:r>
              <a:rPr lang="en-US" altLang="zh-CN" sz="2400"/>
              <a:t>Slock A</a:t>
            </a:r>
            <a:endParaRPr lang="en-US" altLang="zh-CN" sz="2400" b="0"/>
          </a:p>
          <a:p>
            <a:pPr algn="ctr" eaLnBrk="1" hangingPunct="1">
              <a:spcBef>
                <a:spcPct val="0"/>
              </a:spcBef>
              <a:buClrTx/>
              <a:buSzTx/>
              <a:buFontTx/>
              <a:buNone/>
            </a:pPr>
            <a:r>
              <a:rPr lang="zh-CN" altLang="en-US" sz="2400"/>
              <a:t>读</a:t>
            </a:r>
            <a:r>
              <a:rPr lang="en-US" altLang="zh-CN" sz="2400"/>
              <a:t>A=2</a:t>
            </a:r>
            <a:endParaRPr lang="en-US" altLang="zh-CN" sz="2400" b="0"/>
          </a:p>
          <a:p>
            <a:pPr algn="ctr" eaLnBrk="1" hangingPunct="1">
              <a:spcBef>
                <a:spcPct val="0"/>
              </a:spcBef>
              <a:buClrTx/>
              <a:buSzTx/>
              <a:buFontTx/>
              <a:buNone/>
            </a:pPr>
            <a:r>
              <a:rPr lang="en-US" altLang="zh-CN" sz="2400"/>
              <a:t> </a:t>
            </a:r>
            <a:endParaRPr lang="en-US" altLang="zh-CN" sz="2400" b="0"/>
          </a:p>
          <a:p>
            <a:pPr algn="ctr" eaLnBrk="1" hangingPunct="1">
              <a:spcBef>
                <a:spcPct val="0"/>
              </a:spcBef>
              <a:buClrTx/>
              <a:buSzTx/>
              <a:buFontTx/>
              <a:buNone/>
            </a:pPr>
            <a:r>
              <a:rPr lang="en-US" altLang="zh-CN" sz="2400"/>
              <a:t>Xlock B</a:t>
            </a:r>
            <a:endParaRPr lang="en-US" altLang="zh-CN" sz="2400" b="0"/>
          </a:p>
          <a:p>
            <a:pPr algn="ctr" eaLnBrk="1" hangingPunct="1">
              <a:spcBef>
                <a:spcPct val="0"/>
              </a:spcBef>
              <a:buClrTx/>
              <a:buSzTx/>
              <a:buFontTx/>
              <a:buNone/>
            </a:pPr>
            <a:r>
              <a:rPr lang="zh-CN" altLang="en-US" sz="2400"/>
              <a:t>等待</a:t>
            </a:r>
            <a:endParaRPr lang="zh-CN" altLang="en-US" sz="2400" b="0"/>
          </a:p>
          <a:p>
            <a:pPr algn="ctr" eaLnBrk="1" hangingPunct="1">
              <a:spcBef>
                <a:spcPct val="0"/>
              </a:spcBef>
              <a:buClrTx/>
              <a:buSzTx/>
              <a:buFontTx/>
              <a:buNone/>
            </a:pPr>
            <a:endParaRPr lang="zh-CN" altLang="en-US" sz="2400" b="0"/>
          </a:p>
          <a:p>
            <a:pPr algn="ctr" eaLnBrk="1" hangingPunct="1">
              <a:spcBef>
                <a:spcPct val="0"/>
              </a:spcBef>
              <a:buClrTx/>
              <a:buSzTx/>
              <a:buFontTx/>
              <a:buNone/>
            </a:pPr>
            <a:endParaRPr lang="zh-CN" altLang="en-US" sz="2400" b="0"/>
          </a:p>
        </p:txBody>
      </p:sp>
      <p:sp>
        <p:nvSpPr>
          <p:cNvPr id="7" name="Line 6"/>
          <p:cNvSpPr>
            <a:spLocks noChangeShapeType="1"/>
          </p:cNvSpPr>
          <p:nvPr/>
        </p:nvSpPr>
        <p:spPr bwMode="auto">
          <a:xfrm>
            <a:off x="2254469" y="2976563"/>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 name="Line 7"/>
          <p:cNvSpPr>
            <a:spLocks noChangeShapeType="1"/>
          </p:cNvSpPr>
          <p:nvPr/>
        </p:nvSpPr>
        <p:spPr bwMode="auto">
          <a:xfrm>
            <a:off x="3854669" y="2595563"/>
            <a:ext cx="0" cy="3200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9103002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两段锁协议与三级封锁协议</a:t>
            </a:r>
          </a:p>
        </p:txBody>
      </p:sp>
      <p:sp>
        <p:nvSpPr>
          <p:cNvPr id="3" name="内容占位符 2"/>
          <p:cNvSpPr>
            <a:spLocks noGrp="1"/>
          </p:cNvSpPr>
          <p:nvPr>
            <p:ph idx="1"/>
          </p:nvPr>
        </p:nvSpPr>
        <p:spPr/>
        <p:txBody>
          <a:bodyPr/>
          <a:lstStyle/>
          <a:p>
            <a:r>
              <a:rPr lang="zh-CN" altLang="en-US" dirty="0"/>
              <a:t>是两类不同目的的协议</a:t>
            </a:r>
          </a:p>
          <a:p>
            <a:pPr lvl="1"/>
            <a:r>
              <a:rPr lang="zh-CN" altLang="en-US" dirty="0"/>
              <a:t>两段锁协议</a:t>
            </a:r>
          </a:p>
          <a:p>
            <a:pPr lvl="2"/>
            <a:r>
              <a:rPr lang="zh-CN" altLang="en-US" dirty="0"/>
              <a:t>保证并发调度的正确性</a:t>
            </a:r>
          </a:p>
          <a:p>
            <a:pPr lvl="1"/>
            <a:r>
              <a:rPr lang="zh-CN" altLang="en-US" dirty="0"/>
              <a:t>三级封锁协议</a:t>
            </a:r>
          </a:p>
          <a:p>
            <a:pPr lvl="2"/>
            <a:r>
              <a:rPr lang="zh-CN" altLang="en-US" dirty="0"/>
              <a:t>一致性程度不同，并发度也不同。</a:t>
            </a:r>
          </a:p>
          <a:p>
            <a:r>
              <a:rPr lang="zh-CN" altLang="en-US" dirty="0"/>
              <a:t>遵守第三级封锁协议必然遵守两段协议</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32</a:t>
            </a:fld>
            <a:endParaRPr lang="zh-CN" altLang="en-US"/>
          </a:p>
        </p:txBody>
      </p:sp>
      <p:sp>
        <p:nvSpPr>
          <p:cNvPr id="5" name="AutoShape 5">
            <a:hlinkClick r:id="rId2" action="ppaction://hlinksldjump" highlightClick="1"/>
          </p:cNvPr>
          <p:cNvSpPr>
            <a:spLocks noChangeArrowheads="1"/>
          </p:cNvSpPr>
          <p:nvPr/>
        </p:nvSpPr>
        <p:spPr bwMode="auto">
          <a:xfrm>
            <a:off x="5952331" y="3498083"/>
            <a:ext cx="287337" cy="2159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spTree>
    <p:extLst>
      <p:ext uri="{BB962C8B-B14F-4D97-AF65-F5344CB8AC3E}">
        <p14:creationId xmlns:p14="http://schemas.microsoft.com/office/powerpoint/2010/main" val="122715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不同级别的封锁协议</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33</a:t>
            </a:fld>
            <a:endParaRPr lang="zh-CN" altLang="en-US"/>
          </a:p>
        </p:txBody>
      </p:sp>
      <p:pic>
        <p:nvPicPr>
          <p:cNvPr id="5" name="Picture 3"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3545" y="2150788"/>
            <a:ext cx="73914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5">
            <a:hlinkClick r:id="" action="ppaction://hlinkshowjump?jump=lastslideviewed" highlightClick="1"/>
          </p:cNvPr>
          <p:cNvSpPr>
            <a:spLocks noChangeArrowheads="1"/>
          </p:cNvSpPr>
          <p:nvPr/>
        </p:nvSpPr>
        <p:spPr bwMode="auto">
          <a:xfrm>
            <a:off x="6189006" y="869675"/>
            <a:ext cx="287337" cy="287338"/>
          </a:xfrm>
          <a:prstGeom prst="actionButtonReturn">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l">
              <a:spcBef>
                <a:spcPct val="0"/>
              </a:spcBef>
              <a:buClrTx/>
              <a:buSzTx/>
              <a:buFontTx/>
              <a:buNone/>
            </a:pPr>
            <a:endParaRPr kumimoji="0" lang="zh-CN" altLang="en-US" sz="2400" b="0"/>
          </a:p>
        </p:txBody>
      </p:sp>
    </p:spTree>
    <p:extLst>
      <p:ext uri="{BB962C8B-B14F-4D97-AF65-F5344CB8AC3E}">
        <p14:creationId xmlns:p14="http://schemas.microsoft.com/office/powerpoint/2010/main" val="1383228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1</a:t>
            </a:r>
            <a:endParaRPr lang="zh-CN" altLang="en-US" sz="3200" dirty="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并发控制概述</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2</a:t>
            </a:r>
            <a:endParaRPr lang="zh-CN" altLang="en-US" sz="3200" dirty="0">
              <a:solidFill>
                <a:schemeClr val="accent6">
                  <a:lumMod val="75000"/>
                </a:schemeClr>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封锁</a:t>
            </a: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3</a:t>
            </a:r>
            <a:endParaRPr lang="zh-CN" altLang="en-US" sz="3200" dirty="0">
              <a:solidFill>
                <a:schemeClr val="accent6">
                  <a:lumMod val="75000"/>
                </a:schemeClr>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封锁协议</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5" y="3790950"/>
            <a:ext cx="23161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丢失</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修改</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不可重</a:t>
            </a: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复读</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污读</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endParaRPr lang="zh-CN" altLang="en-US" sz="1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790950"/>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封锁类型</a:t>
            </a:r>
            <a:endParaRPr lang="en-US" altLang="zh-CN" sz="14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基本锁的相容矩阵</a:t>
            </a:r>
          </a:p>
        </p:txBody>
      </p:sp>
      <p:sp>
        <p:nvSpPr>
          <p:cNvPr id="4127" name="文本框 31"/>
          <p:cNvSpPr txBox="1">
            <a:spLocks noChangeArrowheads="1"/>
          </p:cNvSpPr>
          <p:nvPr/>
        </p:nvSpPr>
        <p:spPr bwMode="auto">
          <a:xfrm>
            <a:off x="8466138" y="3790950"/>
            <a:ext cx="2316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一级封锁协议</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二级封锁协议</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三级封锁协议</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4</a:t>
            </a:r>
            <a:endParaRPr lang="zh-CN" altLang="en-US" sz="3200" dirty="0">
              <a:solidFill>
                <a:schemeClr val="accent6">
                  <a:lumMod val="75000"/>
                </a:schemeClr>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3" y="5087047"/>
            <a:ext cx="2063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活锁和死锁</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5" name="文本框 31"/>
          <p:cNvSpPr txBox="1">
            <a:spLocks noChangeArrowheads="1"/>
          </p:cNvSpPr>
          <p:nvPr/>
        </p:nvSpPr>
        <p:spPr bwMode="auto">
          <a:xfrm>
            <a:off x="2170113" y="5507734"/>
            <a:ext cx="2316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活锁</a:t>
            </a: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死锁</a:t>
            </a:r>
          </a:p>
        </p:txBody>
      </p:sp>
      <p:sp>
        <p:nvSpPr>
          <p:cNvPr id="36" name="文本框 27"/>
          <p:cNvSpPr txBox="1">
            <a:spLocks noChangeArrowheads="1"/>
          </p:cNvSpPr>
          <p:nvPr/>
        </p:nvSpPr>
        <p:spPr bwMode="auto">
          <a:xfrm>
            <a:off x="5044694"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5</a:t>
            </a:r>
            <a:endParaRPr lang="zh-CN" altLang="en-US" sz="3200" dirty="0">
              <a:solidFill>
                <a:schemeClr val="accent6">
                  <a:lumMod val="75000"/>
                </a:schemeClr>
              </a:solidFill>
            </a:endParaRPr>
          </a:p>
        </p:txBody>
      </p:sp>
      <p:cxnSp>
        <p:nvCxnSpPr>
          <p:cNvPr id="37" name="直接连接符 43"/>
          <p:cNvCxnSpPr>
            <a:cxnSpLocks noChangeShapeType="1"/>
          </p:cNvCxnSpPr>
          <p:nvPr/>
        </p:nvCxnSpPr>
        <p:spPr bwMode="auto">
          <a:xfrm flipH="1">
            <a:off x="5116132"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8" name="文本框 7"/>
          <p:cNvSpPr txBox="1">
            <a:spLocks noChangeArrowheads="1"/>
          </p:cNvSpPr>
          <p:nvPr/>
        </p:nvSpPr>
        <p:spPr bwMode="auto">
          <a:xfrm>
            <a:off x="5354256" y="5087047"/>
            <a:ext cx="2554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并发调度的可串行性</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9" name="文本框 31"/>
          <p:cNvSpPr txBox="1">
            <a:spLocks noChangeArrowheads="1"/>
          </p:cNvSpPr>
          <p:nvPr/>
        </p:nvSpPr>
        <p:spPr bwMode="auto">
          <a:xfrm>
            <a:off x="5354257" y="5507734"/>
            <a:ext cx="2316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什么样的并发操作调度是正确的 </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如何保证并发操作的调度是正确的</a:t>
            </a:r>
            <a:endPar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0" name="文本框 27"/>
          <p:cNvSpPr txBox="1">
            <a:spLocks noChangeArrowheads="1"/>
          </p:cNvSpPr>
          <p:nvPr/>
        </p:nvSpPr>
        <p:spPr bwMode="auto">
          <a:xfrm>
            <a:off x="8156575"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6</a:t>
            </a:r>
            <a:endParaRPr lang="zh-CN" altLang="en-US" sz="3200" dirty="0">
              <a:solidFill>
                <a:schemeClr val="accent6">
                  <a:lumMod val="75000"/>
                </a:schemeClr>
              </a:solidFill>
            </a:endParaRPr>
          </a:p>
        </p:txBody>
      </p:sp>
      <p:cxnSp>
        <p:nvCxnSpPr>
          <p:cNvPr id="41" name="直接连接符 43"/>
          <p:cNvCxnSpPr>
            <a:cxnSpLocks noChangeShapeType="1"/>
          </p:cNvCxnSpPr>
          <p:nvPr/>
        </p:nvCxnSpPr>
        <p:spPr bwMode="auto">
          <a:xfrm flipH="1">
            <a:off x="8228013"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2" name="文本框 7"/>
          <p:cNvSpPr txBox="1">
            <a:spLocks noChangeArrowheads="1"/>
          </p:cNvSpPr>
          <p:nvPr/>
        </p:nvSpPr>
        <p:spPr bwMode="auto">
          <a:xfrm>
            <a:off x="8466138" y="5087047"/>
            <a:ext cx="2802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两段锁协议</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3" name="文本框 31"/>
          <p:cNvSpPr txBox="1">
            <a:spLocks noChangeArrowheads="1"/>
          </p:cNvSpPr>
          <p:nvPr/>
        </p:nvSpPr>
        <p:spPr bwMode="auto">
          <a:xfrm>
            <a:off x="8466138" y="5507734"/>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两段锁协议的内容</a:t>
            </a:r>
          </a:p>
        </p:txBody>
      </p:sp>
      <p:sp>
        <p:nvSpPr>
          <p:cNvPr id="44" name="文本框 27"/>
          <p:cNvSpPr txBox="1">
            <a:spLocks noChangeArrowheads="1"/>
          </p:cNvSpPr>
          <p:nvPr/>
        </p:nvSpPr>
        <p:spPr bwMode="auto">
          <a:xfrm>
            <a:off x="8164196" y="1009797"/>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6">
                    <a:lumMod val="75000"/>
                  </a:schemeClr>
                </a:solidFill>
              </a:rPr>
              <a:t>7</a:t>
            </a:r>
            <a:endParaRPr lang="zh-CN" altLang="en-US" sz="3200" dirty="0">
              <a:solidFill>
                <a:schemeClr val="accent6">
                  <a:lumMod val="75000"/>
                </a:schemeClr>
              </a:solidFill>
            </a:endParaRPr>
          </a:p>
        </p:txBody>
      </p:sp>
      <p:cxnSp>
        <p:nvCxnSpPr>
          <p:cNvPr id="45" name="直接连接符 43"/>
          <p:cNvCxnSpPr>
            <a:cxnSpLocks noChangeShapeType="1"/>
          </p:cNvCxnSpPr>
          <p:nvPr/>
        </p:nvCxnSpPr>
        <p:spPr bwMode="auto">
          <a:xfrm flipH="1">
            <a:off x="8235634" y="1154260"/>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6" name="文本框 7"/>
          <p:cNvSpPr txBox="1">
            <a:spLocks noChangeArrowheads="1"/>
          </p:cNvSpPr>
          <p:nvPr/>
        </p:nvSpPr>
        <p:spPr bwMode="auto">
          <a:xfrm>
            <a:off x="8473759" y="1363810"/>
            <a:ext cx="33387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000" dirty="0" err="1" smtClean="0">
                <a:solidFill>
                  <a:schemeClr val="accent6">
                    <a:lumMod val="75000"/>
                  </a:schemeClr>
                </a:solidFill>
                <a:latin typeface="微软雅黑" panose="020B0503020204020204" pitchFamily="34" charset="-122"/>
                <a:ea typeface="微软雅黑" panose="020B0503020204020204" pitchFamily="34" charset="-122"/>
              </a:rPr>
              <a:t>Mysql</a:t>
            </a:r>
            <a:r>
              <a:rPr lang="zh-CN" altLang="en-US" sz="2000" dirty="0" smtClean="0">
                <a:solidFill>
                  <a:schemeClr val="accent6">
                    <a:lumMod val="75000"/>
                  </a:schemeClr>
                </a:solidFill>
                <a:latin typeface="微软雅黑" panose="020B0503020204020204" pitchFamily="34" charset="-122"/>
                <a:ea typeface="微软雅黑" panose="020B0503020204020204" pitchFamily="34" charset="-122"/>
              </a:rPr>
              <a:t>的并发控制技术</a:t>
            </a:r>
            <a:endParaRPr lang="zh-CN" altLang="en-US" sz="20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7" name="文本框 31"/>
          <p:cNvSpPr txBox="1">
            <a:spLocks noChangeArrowheads="1"/>
          </p:cNvSpPr>
          <p:nvPr/>
        </p:nvSpPr>
        <p:spPr bwMode="auto">
          <a:xfrm>
            <a:off x="8473759" y="1784497"/>
            <a:ext cx="2316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400" dirty="0">
                <a:solidFill>
                  <a:schemeClr val="accent6">
                    <a:lumMod val="75000"/>
                  </a:schemeClr>
                </a:solidFill>
                <a:latin typeface="微软雅黑" panose="020B0503020204020204" pitchFamily="34" charset="-122"/>
                <a:ea typeface="微软雅黑" panose="020B0503020204020204" pitchFamily="34" charset="-122"/>
              </a:rPr>
              <a:t>机制</a:t>
            </a:r>
            <a:endPar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34</a:t>
            </a:fld>
            <a:endParaRPr lang="zh-CN" altLang="en-US"/>
          </a:p>
        </p:txBody>
      </p:sp>
    </p:spTree>
    <p:extLst>
      <p:ext uri="{BB962C8B-B14F-4D97-AF65-F5344CB8AC3E}">
        <p14:creationId xmlns:p14="http://schemas.microsoft.com/office/powerpoint/2010/main" val="3297598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问题七 </a:t>
            </a:r>
            <a:r>
              <a:rPr lang="en-US" altLang="zh-CN" dirty="0"/>
              <a:t> </a:t>
            </a:r>
            <a:r>
              <a:rPr lang="en-US" altLang="zh-CN" dirty="0" err="1" smtClean="0"/>
              <a:t>Mysql</a:t>
            </a:r>
            <a:r>
              <a:rPr lang="zh-CN" altLang="en-US" dirty="0" smtClean="0"/>
              <a:t>的并发</a:t>
            </a:r>
            <a:r>
              <a:rPr lang="zh-CN" altLang="en-US" dirty="0"/>
              <a:t>控制技术</a:t>
            </a:r>
          </a:p>
        </p:txBody>
      </p:sp>
      <p:sp>
        <p:nvSpPr>
          <p:cNvPr id="3" name="内容占位符 2"/>
          <p:cNvSpPr>
            <a:spLocks noGrp="1"/>
          </p:cNvSpPr>
          <p:nvPr>
            <p:ph idx="1"/>
          </p:nvPr>
        </p:nvSpPr>
        <p:spPr/>
        <p:txBody>
          <a:bodyPr/>
          <a:lstStyle/>
          <a:p>
            <a:r>
              <a:rPr lang="zh-CN" altLang="en-US" dirty="0"/>
              <a:t>事务的</a:t>
            </a:r>
            <a:r>
              <a:rPr lang="zh-CN" altLang="en-US" dirty="0" smtClean="0"/>
              <a:t>管理</a:t>
            </a:r>
            <a:endParaRPr lang="en-US" altLang="zh-CN" dirty="0" smtClean="0"/>
          </a:p>
          <a:p>
            <a:pPr lvl="1"/>
            <a:r>
              <a:rPr lang="en-US" altLang="zh-CN" dirty="0" smtClean="0"/>
              <a:t>Start Transaction</a:t>
            </a:r>
          </a:p>
          <a:p>
            <a:pPr lvl="1"/>
            <a:r>
              <a:rPr lang="en-US" altLang="zh-CN" dirty="0" smtClean="0"/>
              <a:t>Commit</a:t>
            </a:r>
          </a:p>
          <a:p>
            <a:pPr lvl="1"/>
            <a:r>
              <a:rPr lang="en-US" altLang="zh-CN" dirty="0"/>
              <a:t>rollback</a:t>
            </a:r>
            <a:endParaRPr lang="zh-CN" altLang="en-US" dirty="0"/>
          </a:p>
          <a:p>
            <a:r>
              <a:rPr lang="zh-CN" altLang="en-US" dirty="0" smtClean="0"/>
              <a:t>锁</a:t>
            </a:r>
            <a:endParaRPr lang="en-US" altLang="zh-CN" dirty="0" smtClean="0"/>
          </a:p>
          <a:p>
            <a:pPr lvl="1"/>
            <a:r>
              <a:rPr lang="zh-CN" altLang="en-US" dirty="0" smtClean="0"/>
              <a:t>排它锁</a:t>
            </a:r>
            <a:endParaRPr lang="en-US" altLang="zh-CN" dirty="0" smtClean="0"/>
          </a:p>
          <a:p>
            <a:pPr lvl="1"/>
            <a:r>
              <a:rPr lang="zh-CN" altLang="en-US" dirty="0"/>
              <a:t>共享锁</a:t>
            </a:r>
          </a:p>
          <a:p>
            <a:r>
              <a:rPr lang="zh-CN" altLang="en-US" dirty="0" smtClean="0"/>
              <a:t>隔离</a:t>
            </a:r>
            <a:r>
              <a:rPr lang="zh-CN" altLang="en-US" dirty="0"/>
              <a:t>级别</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35</a:t>
            </a:fld>
            <a:endParaRPr lang="zh-CN" altLang="en-US"/>
          </a:p>
        </p:txBody>
      </p:sp>
    </p:spTree>
    <p:extLst>
      <p:ext uri="{BB962C8B-B14F-4D97-AF65-F5344CB8AC3E}">
        <p14:creationId xmlns:p14="http://schemas.microsoft.com/office/powerpoint/2010/main" val="2693559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问题七 </a:t>
            </a:r>
            <a:r>
              <a:rPr lang="en-US" altLang="zh-CN" dirty="0"/>
              <a:t> </a:t>
            </a:r>
            <a:r>
              <a:rPr lang="en-US" altLang="zh-CN" dirty="0" err="1"/>
              <a:t>Mysql</a:t>
            </a:r>
            <a:r>
              <a:rPr lang="zh-CN" altLang="en-US" dirty="0"/>
              <a:t>的并发控制技术</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327277677"/>
              </p:ext>
            </p:extLst>
          </p:nvPr>
        </p:nvGraphicFramePr>
        <p:xfrm>
          <a:off x="1054298" y="1816372"/>
          <a:ext cx="10455832" cy="4351337"/>
        </p:xfrm>
        <a:graphic>
          <a:graphicData uri="http://schemas.openxmlformats.org/drawingml/2006/table">
            <a:tbl>
              <a:tblPr/>
              <a:tblGrid>
                <a:gridCol w="3027508">
                  <a:extLst>
                    <a:ext uri="{9D8B030D-6E8A-4147-A177-3AD203B41FA5}">
                      <a16:colId xmlns:a16="http://schemas.microsoft.com/office/drawing/2014/main" val="1817616968"/>
                    </a:ext>
                  </a:extLst>
                </a:gridCol>
                <a:gridCol w="1854030">
                  <a:extLst>
                    <a:ext uri="{9D8B030D-6E8A-4147-A177-3AD203B41FA5}">
                      <a16:colId xmlns:a16="http://schemas.microsoft.com/office/drawing/2014/main" val="2743301273"/>
                    </a:ext>
                  </a:extLst>
                </a:gridCol>
                <a:gridCol w="2089416">
                  <a:extLst>
                    <a:ext uri="{9D8B030D-6E8A-4147-A177-3AD203B41FA5}">
                      <a16:colId xmlns:a16="http://schemas.microsoft.com/office/drawing/2014/main" val="735015405"/>
                    </a:ext>
                  </a:extLst>
                </a:gridCol>
                <a:gridCol w="1908385">
                  <a:extLst>
                    <a:ext uri="{9D8B030D-6E8A-4147-A177-3AD203B41FA5}">
                      <a16:colId xmlns:a16="http://schemas.microsoft.com/office/drawing/2014/main" val="479352418"/>
                    </a:ext>
                  </a:extLst>
                </a:gridCol>
                <a:gridCol w="1576493">
                  <a:extLst>
                    <a:ext uri="{9D8B030D-6E8A-4147-A177-3AD203B41FA5}">
                      <a16:colId xmlns:a16="http://schemas.microsoft.com/office/drawing/2014/main" val="816476559"/>
                    </a:ext>
                  </a:extLst>
                </a:gridCol>
              </a:tblGrid>
              <a:tr h="715885">
                <a:tc>
                  <a:txBody>
                    <a:bodyPr/>
                    <a:lstStyle/>
                    <a:p>
                      <a:pPr algn="l"/>
                      <a:r>
                        <a:rPr lang="zh-CN" altLang="en-US" sz="1500" dirty="0">
                          <a:effectLst/>
                        </a:rPr>
                        <a:t>事务隔离级别</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脏读</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不可重复读</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a:effectLst/>
                        </a:rPr>
                        <a:t>幻读</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smtClean="0">
                          <a:effectLst/>
                        </a:rPr>
                        <a:t>丢失更新</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71785677"/>
                  </a:ext>
                </a:extLst>
              </a:tr>
              <a:tr h="1020915">
                <a:tc>
                  <a:txBody>
                    <a:bodyPr/>
                    <a:lstStyle/>
                    <a:p>
                      <a:r>
                        <a:rPr lang="zh-CN" altLang="en-US" sz="1500" dirty="0">
                          <a:effectLst/>
                        </a:rPr>
                        <a:t>读未提交（</a:t>
                      </a:r>
                      <a:r>
                        <a:rPr lang="en-US" sz="1500" dirty="0">
                          <a:effectLst/>
                        </a:rPr>
                        <a:t>read-uncommitted）</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是</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是</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是</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是</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464088556"/>
                  </a:ext>
                </a:extLst>
              </a:tr>
              <a:tr h="1020915">
                <a:tc>
                  <a:txBody>
                    <a:bodyPr/>
                    <a:lstStyle/>
                    <a:p>
                      <a:r>
                        <a:rPr lang="zh-CN" altLang="en-US" sz="1500" dirty="0" smtClean="0">
                          <a:effectLst/>
                        </a:rPr>
                        <a:t>读已提交（</a:t>
                      </a:r>
                      <a:r>
                        <a:rPr lang="en-US" sz="1500" dirty="0">
                          <a:effectLst/>
                        </a:rPr>
                        <a:t>read-committed）</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a:effectLst/>
                        </a:rPr>
                        <a:t>否</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a:effectLst/>
                        </a:rPr>
                        <a:t>是</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是</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是</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71043016"/>
                  </a:ext>
                </a:extLst>
              </a:tr>
              <a:tr h="796811">
                <a:tc>
                  <a:txBody>
                    <a:bodyPr/>
                    <a:lstStyle/>
                    <a:p>
                      <a:r>
                        <a:rPr lang="zh-CN" altLang="en-US" sz="1500">
                          <a:effectLst/>
                        </a:rPr>
                        <a:t>可重复读（</a:t>
                      </a:r>
                      <a:r>
                        <a:rPr lang="en-US" sz="1500">
                          <a:effectLst/>
                        </a:rPr>
                        <a:t>repeatable-read）</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a:effectLst/>
                        </a:rPr>
                        <a:t>否</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a:effectLst/>
                        </a:rPr>
                        <a:t>否</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是</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smtClean="0">
                          <a:effectLst/>
                        </a:rPr>
                        <a:t>否</a:t>
                      </a:r>
                      <a:endParaRPr lang="zh-CN" altLang="en-US" sz="1500" dirty="0">
                        <a:effectLst/>
                      </a:endParaRP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777868689"/>
                  </a:ext>
                </a:extLst>
              </a:tr>
              <a:tr h="796811">
                <a:tc>
                  <a:txBody>
                    <a:bodyPr/>
                    <a:lstStyle/>
                    <a:p>
                      <a:r>
                        <a:rPr lang="zh-CN" altLang="en-US" sz="1500">
                          <a:effectLst/>
                        </a:rPr>
                        <a:t>串行化（</a:t>
                      </a:r>
                      <a:r>
                        <a:rPr lang="en-US" sz="1500">
                          <a:effectLst/>
                        </a:rPr>
                        <a:t>serializable）</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a:effectLst/>
                        </a:rPr>
                        <a:t>否</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a:effectLst/>
                        </a:rPr>
                        <a:t>否</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否</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500" dirty="0">
                          <a:effectLst/>
                        </a:rPr>
                        <a:t>否</a:t>
                      </a:r>
                    </a:p>
                  </a:txBody>
                  <a:tcPr marL="108939" marR="108939" marT="62251" marB="62251"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384096838"/>
                  </a:ext>
                </a:extLst>
              </a:tr>
            </a:tbl>
          </a:graphicData>
        </a:graphic>
      </p:graphicFrame>
      <p:sp>
        <p:nvSpPr>
          <p:cNvPr id="4" name="灯片编号占位符 3"/>
          <p:cNvSpPr>
            <a:spLocks noGrp="1"/>
          </p:cNvSpPr>
          <p:nvPr>
            <p:ph type="sldNum" sz="quarter" idx="12"/>
          </p:nvPr>
        </p:nvSpPr>
        <p:spPr/>
        <p:txBody>
          <a:bodyPr/>
          <a:lstStyle/>
          <a:p>
            <a:fld id="{6CC0CD27-C02E-43E2-B3A7-2C9F5C232003}" type="slidenum">
              <a:rPr lang="zh-CN" altLang="en-US" smtClean="0"/>
              <a:pPr/>
              <a:t>36</a:t>
            </a:fld>
            <a:endParaRPr lang="zh-CN" altLang="en-US"/>
          </a:p>
        </p:txBody>
      </p:sp>
      <p:sp>
        <p:nvSpPr>
          <p:cNvPr id="6" name="矩形 5"/>
          <p:cNvSpPr/>
          <p:nvPr/>
        </p:nvSpPr>
        <p:spPr>
          <a:xfrm>
            <a:off x="4270950" y="6352143"/>
            <a:ext cx="4339650" cy="369332"/>
          </a:xfrm>
          <a:prstGeom prst="rect">
            <a:avLst/>
          </a:prstGeom>
        </p:spPr>
        <p:txBody>
          <a:bodyPr wrap="none">
            <a:spAutoFit/>
          </a:bodyPr>
          <a:lstStyle/>
          <a:p>
            <a:r>
              <a:rPr lang="en-US" altLang="zh-CN">
                <a:solidFill>
                  <a:srgbClr val="444444"/>
                </a:solidFill>
                <a:latin typeface="-apple-system"/>
              </a:rPr>
              <a:t>ANSI/ISO SQL </a:t>
            </a:r>
            <a:r>
              <a:rPr lang="zh-CN" altLang="en-US" dirty="0">
                <a:solidFill>
                  <a:srgbClr val="444444"/>
                </a:solidFill>
                <a:latin typeface="-apple-system"/>
              </a:rPr>
              <a:t>定义了 </a:t>
            </a:r>
            <a:r>
              <a:rPr lang="en-US" altLang="zh-CN" dirty="0">
                <a:solidFill>
                  <a:srgbClr val="444444"/>
                </a:solidFill>
                <a:latin typeface="-apple-system"/>
              </a:rPr>
              <a:t>4 </a:t>
            </a:r>
            <a:r>
              <a:rPr lang="zh-CN" altLang="en-US" dirty="0">
                <a:solidFill>
                  <a:srgbClr val="444444"/>
                </a:solidFill>
                <a:latin typeface="-apple-system"/>
              </a:rPr>
              <a:t>种标准隔离级别</a:t>
            </a:r>
            <a:endParaRPr lang="zh-CN" altLang="en-US" dirty="0"/>
          </a:p>
        </p:txBody>
      </p:sp>
    </p:spTree>
    <p:extLst>
      <p:ext uri="{BB962C8B-B14F-4D97-AF65-F5344CB8AC3E}">
        <p14:creationId xmlns:p14="http://schemas.microsoft.com/office/powerpoint/2010/main" val="6145160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问题七 </a:t>
            </a:r>
            <a:r>
              <a:rPr lang="en-US" altLang="zh-CN" dirty="0"/>
              <a:t> </a:t>
            </a:r>
            <a:r>
              <a:rPr lang="en-US" altLang="zh-CN" dirty="0" err="1"/>
              <a:t>Mysql</a:t>
            </a:r>
            <a:r>
              <a:rPr lang="zh-CN" altLang="en-US" dirty="0"/>
              <a:t>的并发控制技术</a:t>
            </a:r>
          </a:p>
        </p:txBody>
      </p:sp>
      <p:sp>
        <p:nvSpPr>
          <p:cNvPr id="3" name="内容占位符 2"/>
          <p:cNvSpPr>
            <a:spLocks noGrp="1"/>
          </p:cNvSpPr>
          <p:nvPr>
            <p:ph idx="1"/>
          </p:nvPr>
        </p:nvSpPr>
        <p:spPr/>
        <p:txBody>
          <a:bodyPr/>
          <a:lstStyle/>
          <a:p>
            <a:r>
              <a:rPr lang="en-US" altLang="zh-CN" b="1" dirty="0"/>
              <a:t>Read uncommitted (</a:t>
            </a:r>
            <a:r>
              <a:rPr lang="zh-CN" altLang="en-US" b="1" dirty="0"/>
              <a:t>读未提交</a:t>
            </a:r>
            <a:r>
              <a:rPr lang="en-US" altLang="zh-CN" b="1" dirty="0" smtClean="0"/>
              <a:t>)</a:t>
            </a:r>
          </a:p>
          <a:p>
            <a:pPr lvl="1"/>
            <a:r>
              <a:rPr lang="zh-CN" altLang="en-US" dirty="0"/>
              <a:t>最低的事务隔离级别，一个事务还没提交时，它做的变更就能被别的事务看到</a:t>
            </a:r>
            <a:r>
              <a:rPr lang="zh-CN" altLang="en-US" dirty="0" smtClean="0"/>
              <a:t>。任何</a:t>
            </a:r>
            <a:r>
              <a:rPr lang="zh-CN" altLang="en-US" dirty="0"/>
              <a:t>情况都无法保证</a:t>
            </a:r>
            <a:r>
              <a:rPr lang="zh-CN" altLang="en-US" dirty="0" smtClean="0"/>
              <a:t>。</a:t>
            </a:r>
            <a:endParaRPr lang="en-US" altLang="zh-CN" dirty="0" smtClean="0"/>
          </a:p>
          <a:p>
            <a:pPr lvl="1"/>
            <a:r>
              <a:rPr lang="zh-CN" altLang="en-US" dirty="0"/>
              <a:t>因此，该隔离级别下事务的并发度最高，但数据的一致性最差，这对经常更新数据的系统是不合适的。 </a:t>
            </a:r>
            <a:endParaRPr lang="en-US" altLang="zh-CN" dirty="0" smtClean="0"/>
          </a:p>
          <a:p>
            <a:pPr lvl="1"/>
            <a:r>
              <a:rPr lang="zh-CN" altLang="en-US" dirty="0"/>
              <a:t>例子</a:t>
            </a:r>
          </a:p>
          <a:p>
            <a:pPr lvl="1"/>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37</a:t>
            </a:fld>
            <a:endParaRPr lang="zh-CN" altLang="en-US"/>
          </a:p>
        </p:txBody>
      </p:sp>
    </p:spTree>
    <p:extLst>
      <p:ext uri="{BB962C8B-B14F-4D97-AF65-F5344CB8AC3E}">
        <p14:creationId xmlns:p14="http://schemas.microsoft.com/office/powerpoint/2010/main" val="38559391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问题七 </a:t>
            </a:r>
            <a:r>
              <a:rPr lang="en-US" altLang="zh-CN" dirty="0"/>
              <a:t> </a:t>
            </a:r>
            <a:r>
              <a:rPr lang="en-US" altLang="zh-CN" dirty="0" err="1"/>
              <a:t>Mysql</a:t>
            </a:r>
            <a:r>
              <a:rPr lang="zh-CN" altLang="en-US" dirty="0"/>
              <a:t>的并发控制技术</a:t>
            </a:r>
          </a:p>
        </p:txBody>
      </p:sp>
      <p:sp>
        <p:nvSpPr>
          <p:cNvPr id="3" name="内容占位符 2"/>
          <p:cNvSpPr>
            <a:spLocks noGrp="1"/>
          </p:cNvSpPr>
          <p:nvPr>
            <p:ph idx="1"/>
          </p:nvPr>
        </p:nvSpPr>
        <p:spPr/>
        <p:txBody>
          <a:bodyPr/>
          <a:lstStyle/>
          <a:p>
            <a:r>
              <a:rPr lang="en-US" altLang="zh-CN" b="1" dirty="0"/>
              <a:t>Read committed (</a:t>
            </a:r>
            <a:r>
              <a:rPr lang="zh-CN" altLang="en-US" b="1" dirty="0"/>
              <a:t>读已提交</a:t>
            </a:r>
            <a:r>
              <a:rPr lang="en-US" altLang="zh-CN" b="1" dirty="0" smtClean="0"/>
              <a:t>)</a:t>
            </a:r>
          </a:p>
          <a:p>
            <a:pPr lvl="1"/>
            <a:r>
              <a:rPr lang="zh-CN" altLang="en-US" dirty="0"/>
              <a:t>保证一个事物</a:t>
            </a:r>
            <a:r>
              <a:rPr lang="zh-CN" altLang="en-US" b="1" dirty="0"/>
              <a:t>提交后</a:t>
            </a:r>
            <a:r>
              <a:rPr lang="zh-CN" altLang="en-US" dirty="0"/>
              <a:t>才能被另外一个事务读取。另外一个事务不能读取该事物未提交的数据</a:t>
            </a:r>
            <a:r>
              <a:rPr lang="zh-CN" altLang="en-US" dirty="0" smtClean="0"/>
              <a:t>。可</a:t>
            </a:r>
            <a:r>
              <a:rPr lang="zh-CN" altLang="en-US" dirty="0"/>
              <a:t>避免脏读的发生，但是可能会造成不可重</a:t>
            </a:r>
            <a:r>
              <a:rPr lang="zh-CN" altLang="en-US" dirty="0" smtClean="0"/>
              <a:t>复读</a:t>
            </a:r>
            <a:endParaRPr lang="en-US" altLang="zh-CN" dirty="0" smtClean="0"/>
          </a:p>
          <a:p>
            <a:pPr lvl="1"/>
            <a:r>
              <a:rPr lang="zh-CN" altLang="en-US" dirty="0"/>
              <a:t>默认</a:t>
            </a:r>
            <a:r>
              <a:rPr lang="zh-CN" altLang="en-US" dirty="0" smtClean="0"/>
              <a:t>级别（</a:t>
            </a:r>
            <a:r>
              <a:rPr lang="en-US" altLang="zh-CN" dirty="0" err="1" smtClean="0"/>
              <a:t>SQLServer</a:t>
            </a:r>
            <a:r>
              <a:rPr lang="zh-CN" altLang="en-US" dirty="0" smtClean="0"/>
              <a:t>、</a:t>
            </a:r>
            <a:r>
              <a:rPr lang="en-US" altLang="zh-CN" dirty="0" smtClean="0"/>
              <a:t>Oracle</a:t>
            </a:r>
            <a:r>
              <a:rPr lang="zh-CN" altLang="en-US" dirty="0" smtClean="0"/>
              <a:t>）</a:t>
            </a:r>
            <a:endParaRPr lang="zh-CN" altLang="en-US" dirty="0"/>
          </a:p>
          <a:p>
            <a:pPr lvl="1"/>
            <a:r>
              <a:rPr lang="zh-CN" altLang="en-US" dirty="0" smtClean="0"/>
              <a:t>例子</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38</a:t>
            </a:fld>
            <a:endParaRPr lang="zh-CN" altLang="en-US"/>
          </a:p>
        </p:txBody>
      </p:sp>
    </p:spTree>
    <p:extLst>
      <p:ext uri="{BB962C8B-B14F-4D97-AF65-F5344CB8AC3E}">
        <p14:creationId xmlns:p14="http://schemas.microsoft.com/office/powerpoint/2010/main" val="2475832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问题七 </a:t>
            </a:r>
            <a:r>
              <a:rPr lang="en-US" altLang="zh-CN" dirty="0"/>
              <a:t> </a:t>
            </a:r>
            <a:r>
              <a:rPr lang="en-US" altLang="zh-CN" dirty="0" err="1"/>
              <a:t>Mysql</a:t>
            </a:r>
            <a:r>
              <a:rPr lang="zh-CN" altLang="en-US" dirty="0"/>
              <a:t>的并发控制技术</a:t>
            </a:r>
          </a:p>
        </p:txBody>
      </p:sp>
      <p:sp>
        <p:nvSpPr>
          <p:cNvPr id="3" name="内容占位符 2"/>
          <p:cNvSpPr>
            <a:spLocks noGrp="1"/>
          </p:cNvSpPr>
          <p:nvPr>
            <p:ph idx="1"/>
          </p:nvPr>
        </p:nvSpPr>
        <p:spPr/>
        <p:txBody>
          <a:bodyPr/>
          <a:lstStyle/>
          <a:p>
            <a:r>
              <a:rPr lang="en-US" altLang="zh-CN" b="1" dirty="0"/>
              <a:t>Repeatable read</a:t>
            </a:r>
            <a:r>
              <a:rPr lang="zh-CN" altLang="en-US" b="1" dirty="0"/>
              <a:t>（可重</a:t>
            </a:r>
            <a:r>
              <a:rPr lang="zh-CN" altLang="en-US" b="1" dirty="0" smtClean="0"/>
              <a:t>复读，默认级别）</a:t>
            </a:r>
            <a:endParaRPr lang="en-US" altLang="zh-CN" b="1" dirty="0" smtClean="0"/>
          </a:p>
          <a:p>
            <a:pPr lvl="1"/>
            <a:r>
              <a:rPr lang="zh-CN" altLang="en-US" dirty="0"/>
              <a:t>多次读取同一范围的数据会返回第一次查询的快照，即使其他事务对该数据做了更新修改。事务在执行期间看到的数据前后必须是一致</a:t>
            </a:r>
            <a:r>
              <a:rPr lang="zh-CN" altLang="en-US" dirty="0" smtClean="0"/>
              <a:t>的</a:t>
            </a:r>
            <a:endParaRPr lang="en-US" altLang="zh-CN" dirty="0" smtClean="0"/>
          </a:p>
          <a:p>
            <a:pPr lvl="1"/>
            <a:r>
              <a:rPr lang="zh-CN" altLang="en-US" dirty="0"/>
              <a:t>可避免脏读、不可重复读的发生。但是可能会出现幻读</a:t>
            </a:r>
            <a:endParaRPr lang="en-US" altLang="zh-CN" dirty="0" smtClean="0"/>
          </a:p>
          <a:p>
            <a:pPr lvl="1"/>
            <a:r>
              <a:rPr lang="zh-CN" altLang="en-US" dirty="0" smtClean="0"/>
              <a:t>例子</a:t>
            </a:r>
            <a:endParaRPr lang="en-US" altLang="zh-CN" dirty="0" smtClean="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39</a:t>
            </a:fld>
            <a:endParaRPr lang="zh-CN" altLang="en-US"/>
          </a:p>
        </p:txBody>
      </p:sp>
      <p:sp>
        <p:nvSpPr>
          <p:cNvPr id="5" name="矩形 4"/>
          <p:cNvSpPr/>
          <p:nvPr/>
        </p:nvSpPr>
        <p:spPr>
          <a:xfrm>
            <a:off x="1605700" y="4050665"/>
            <a:ext cx="9508502" cy="923330"/>
          </a:xfrm>
          <a:prstGeom prst="rect">
            <a:avLst/>
          </a:prstGeom>
        </p:spPr>
        <p:txBody>
          <a:bodyPr wrap="square">
            <a:spAutoFit/>
          </a:bodyPr>
          <a:lstStyle/>
          <a:p>
            <a:r>
              <a:rPr lang="en-US" altLang="zh-CN" b="1" dirty="0" err="1" smtClean="0">
                <a:solidFill>
                  <a:srgbClr val="FF0000"/>
                </a:solidFill>
                <a:latin typeface="Verdana" panose="020B0604030504040204" pitchFamily="34" charset="0"/>
              </a:rPr>
              <a:t>Mysql</a:t>
            </a:r>
            <a:r>
              <a:rPr lang="zh-CN" altLang="en-US" b="1" dirty="0" smtClean="0">
                <a:solidFill>
                  <a:srgbClr val="FF0000"/>
                </a:solidFill>
                <a:latin typeface="Verdana" panose="020B0604030504040204" pitchFamily="34" charset="0"/>
              </a:rPr>
              <a:t>有特殊处理：事务</a:t>
            </a:r>
            <a:r>
              <a:rPr lang="zh-CN" altLang="en-US" b="1" dirty="0">
                <a:solidFill>
                  <a:srgbClr val="FF0000"/>
                </a:solidFill>
                <a:latin typeface="Verdana" panose="020B0604030504040204" pitchFamily="34" charset="0"/>
              </a:rPr>
              <a:t>隔离级别为可重复读时，如果检索条件有索引（包括主键索引）的时候，默认加锁方式</a:t>
            </a:r>
            <a:r>
              <a:rPr lang="zh-CN" altLang="en-US" b="1" dirty="0" smtClean="0">
                <a:solidFill>
                  <a:srgbClr val="FF0000"/>
                </a:solidFill>
                <a:latin typeface="Verdana" panose="020B0604030504040204" pitchFamily="34" charset="0"/>
              </a:rPr>
              <a:t>是</a:t>
            </a:r>
            <a:r>
              <a:rPr lang="zh-CN" altLang="en-US" b="1" dirty="0">
                <a:solidFill>
                  <a:srgbClr val="FF0000"/>
                </a:solidFill>
                <a:latin typeface="Verdana" panose="020B0604030504040204" pitchFamily="34" charset="0"/>
              </a:rPr>
              <a:t>范围</a:t>
            </a:r>
            <a:r>
              <a:rPr lang="zh-CN" altLang="en-US" b="1" dirty="0" smtClean="0">
                <a:solidFill>
                  <a:srgbClr val="FF0000"/>
                </a:solidFill>
                <a:latin typeface="Verdana" panose="020B0604030504040204" pitchFamily="34" charset="0"/>
              </a:rPr>
              <a:t>锁</a:t>
            </a:r>
            <a:r>
              <a:rPr lang="zh-CN" altLang="en-US" b="1" dirty="0">
                <a:solidFill>
                  <a:srgbClr val="FF0000"/>
                </a:solidFill>
                <a:latin typeface="Verdana" panose="020B0604030504040204" pitchFamily="34" charset="0"/>
              </a:rPr>
              <a:t>；如果检索条件没有索引，更新数据时会锁住整张表。一个间隙被事务加了锁，其他事务是不能在这个间隙插入记录的，这样可以防止幻读。</a:t>
            </a:r>
            <a:endParaRPr lang="zh-CN" altLang="en-US" dirty="0"/>
          </a:p>
        </p:txBody>
      </p:sp>
    </p:spTree>
    <p:extLst>
      <p:ext uri="{BB962C8B-B14F-4D97-AF65-F5344CB8AC3E}">
        <p14:creationId xmlns:p14="http://schemas.microsoft.com/office/powerpoint/2010/main" val="5107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什么样的并发操作调度是正确的</a:t>
            </a:r>
          </a:p>
        </p:txBody>
      </p:sp>
      <p:sp>
        <p:nvSpPr>
          <p:cNvPr id="3" name="内容占位符 2"/>
          <p:cNvSpPr>
            <a:spLocks noGrp="1"/>
          </p:cNvSpPr>
          <p:nvPr>
            <p:ph idx="1"/>
          </p:nvPr>
        </p:nvSpPr>
        <p:spPr/>
        <p:txBody>
          <a:bodyPr/>
          <a:lstStyle/>
          <a:p>
            <a:r>
              <a:rPr lang="zh-CN" altLang="en-US" dirty="0"/>
              <a:t>并发控制的组成</a:t>
            </a:r>
          </a:p>
          <a:p>
            <a:r>
              <a:rPr lang="zh-CN" altLang="en-US" dirty="0"/>
              <a:t>调度</a:t>
            </a:r>
            <a:r>
              <a:rPr lang="en-US" altLang="zh-CN" dirty="0"/>
              <a:t>——</a:t>
            </a:r>
            <a:r>
              <a:rPr lang="zh-CN" altLang="en-US" dirty="0"/>
              <a:t>对到达调度器的读写操作重新排列它们的执行次序的过程</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a:t>
            </a:fld>
            <a:endParaRPr lang="zh-CN" altLang="en-US"/>
          </a:p>
        </p:txBody>
      </p:sp>
    </p:spTree>
    <p:extLst>
      <p:ext uri="{BB962C8B-B14F-4D97-AF65-F5344CB8AC3E}">
        <p14:creationId xmlns:p14="http://schemas.microsoft.com/office/powerpoint/2010/main" val="2163804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问题七 </a:t>
            </a:r>
            <a:r>
              <a:rPr lang="en-US" altLang="zh-CN" dirty="0"/>
              <a:t> </a:t>
            </a:r>
            <a:r>
              <a:rPr lang="en-US" altLang="zh-CN" dirty="0" err="1"/>
              <a:t>Mysql</a:t>
            </a:r>
            <a:r>
              <a:rPr lang="zh-CN" altLang="en-US" dirty="0"/>
              <a:t>的并发控制技术</a:t>
            </a:r>
          </a:p>
        </p:txBody>
      </p:sp>
      <p:sp>
        <p:nvSpPr>
          <p:cNvPr id="3" name="内容占位符 2"/>
          <p:cNvSpPr>
            <a:spLocks noGrp="1"/>
          </p:cNvSpPr>
          <p:nvPr>
            <p:ph idx="1"/>
          </p:nvPr>
        </p:nvSpPr>
        <p:spPr/>
        <p:txBody>
          <a:bodyPr/>
          <a:lstStyle/>
          <a:p>
            <a:r>
              <a:rPr lang="en-US" altLang="zh-CN" b="1" dirty="0"/>
              <a:t>Serializable</a:t>
            </a:r>
            <a:r>
              <a:rPr lang="zh-CN" altLang="en-US" b="1" dirty="0"/>
              <a:t>（串行化</a:t>
            </a:r>
            <a:r>
              <a:rPr lang="zh-CN" altLang="en-US" b="1" dirty="0" smtClean="0"/>
              <a:t>）</a:t>
            </a:r>
            <a:endParaRPr lang="en-US" altLang="zh-CN" b="1" dirty="0" smtClean="0"/>
          </a:p>
          <a:p>
            <a:pPr lvl="1"/>
            <a:r>
              <a:rPr lang="zh-CN" altLang="en-US" dirty="0"/>
              <a:t>花费最高代价但最可靠的事务隔离</a:t>
            </a:r>
            <a:r>
              <a:rPr lang="zh-CN" altLang="en-US" dirty="0" smtClean="0"/>
              <a:t>级别</a:t>
            </a:r>
            <a:endParaRPr lang="en-US" altLang="zh-CN" dirty="0" smtClean="0"/>
          </a:p>
          <a:p>
            <a:pPr lvl="1"/>
            <a:r>
              <a:rPr lang="zh-CN" altLang="en-US" dirty="0"/>
              <a:t>“写”会加“写锁”，“读”会加“读锁”。当出现读写锁冲突的时候，后访问的事务必须等前一个事务执行完成，才能继续执行。</a:t>
            </a:r>
          </a:p>
          <a:p>
            <a:pPr lvl="1"/>
            <a:r>
              <a:rPr lang="zh-CN" altLang="en-US" dirty="0"/>
              <a:t>事务 </a:t>
            </a:r>
            <a:r>
              <a:rPr lang="en-US" altLang="zh-CN" dirty="0"/>
              <a:t>100% </a:t>
            </a:r>
            <a:r>
              <a:rPr lang="zh-CN" altLang="en-US" dirty="0"/>
              <a:t>隔离，可避免脏读、不可重复读、幻读的发生。</a:t>
            </a:r>
          </a:p>
          <a:p>
            <a:pPr lvl="1"/>
            <a:r>
              <a:rPr lang="zh-CN" altLang="en-US" dirty="0" smtClean="0"/>
              <a:t>例子</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40</a:t>
            </a:fld>
            <a:endParaRPr lang="zh-CN" altLang="en-US"/>
          </a:p>
        </p:txBody>
      </p:sp>
    </p:spTree>
    <p:extLst>
      <p:ext uri="{BB962C8B-B14F-4D97-AF65-F5344CB8AC3E}">
        <p14:creationId xmlns:p14="http://schemas.microsoft.com/office/powerpoint/2010/main" val="41976456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编写有效事务的指导原则</a:t>
            </a:r>
          </a:p>
        </p:txBody>
      </p:sp>
      <p:sp>
        <p:nvSpPr>
          <p:cNvPr id="3" name="内容占位符 2"/>
          <p:cNvSpPr>
            <a:spLocks noGrp="1"/>
          </p:cNvSpPr>
          <p:nvPr>
            <p:ph idx="1"/>
          </p:nvPr>
        </p:nvSpPr>
        <p:spPr/>
        <p:txBody>
          <a:bodyPr/>
          <a:lstStyle/>
          <a:p>
            <a:r>
              <a:rPr lang="zh-CN" altLang="en-US" dirty="0"/>
              <a:t>不要在事务处理期间要求用户输入</a:t>
            </a:r>
          </a:p>
          <a:p>
            <a:r>
              <a:rPr lang="zh-CN" altLang="en-US" dirty="0"/>
              <a:t>在浏览数据时，尽量不要打开事务</a:t>
            </a:r>
          </a:p>
          <a:p>
            <a:r>
              <a:rPr lang="zh-CN" altLang="en-US" dirty="0"/>
              <a:t>在所有预备的数据分析完成之前，不应启动事务</a:t>
            </a:r>
          </a:p>
          <a:p>
            <a:r>
              <a:rPr lang="zh-CN" altLang="en-US" dirty="0"/>
              <a:t>尽可能使事务保持简短 </a:t>
            </a:r>
          </a:p>
          <a:p>
            <a:r>
              <a:rPr lang="zh-CN" altLang="en-US" dirty="0"/>
              <a:t>灵活地使用更低的事务隔离级别</a:t>
            </a:r>
          </a:p>
          <a:p>
            <a:r>
              <a:rPr lang="zh-CN" altLang="en-US" dirty="0"/>
              <a:t>在事务中尽量使访问的数据量最小</a:t>
            </a:r>
            <a:br>
              <a:rPr lang="zh-CN" altLang="en-US" dirty="0"/>
            </a:b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41</a:t>
            </a:fld>
            <a:endParaRPr lang="zh-CN" altLang="en-US"/>
          </a:p>
        </p:txBody>
      </p:sp>
    </p:spTree>
    <p:extLst>
      <p:ext uri="{BB962C8B-B14F-4D97-AF65-F5344CB8AC3E}">
        <p14:creationId xmlns:p14="http://schemas.microsoft.com/office/powerpoint/2010/main" val="2848077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数据库的</a:t>
            </a:r>
            <a:r>
              <a:rPr lang="zh-CN" altLang="en-US" dirty="0">
                <a:solidFill>
                  <a:schemeClr val="accent6">
                    <a:lumMod val="75000"/>
                  </a:schemeClr>
                </a:solidFill>
              </a:rPr>
              <a:t>价值</a:t>
            </a:r>
            <a:r>
              <a:rPr lang="zh-CN" altLang="en-US" dirty="0"/>
              <a:t>在很大程度上取决于它所能提供的数据共享度。</a:t>
            </a:r>
          </a:p>
          <a:p>
            <a:r>
              <a:rPr lang="zh-CN" altLang="en-US" dirty="0"/>
              <a:t>数据</a:t>
            </a:r>
            <a:r>
              <a:rPr lang="zh-CN" altLang="en-US" dirty="0">
                <a:solidFill>
                  <a:schemeClr val="accent6">
                    <a:lumMod val="75000"/>
                  </a:schemeClr>
                </a:solidFill>
              </a:rPr>
              <a:t>共享度</a:t>
            </a:r>
            <a:r>
              <a:rPr lang="zh-CN" altLang="en-US" dirty="0"/>
              <a:t>在很大程度上取决于系统允许对数据并发操作的程度。</a:t>
            </a:r>
          </a:p>
          <a:p>
            <a:r>
              <a:rPr lang="zh-CN" altLang="en-US" dirty="0"/>
              <a:t>数据</a:t>
            </a:r>
            <a:r>
              <a:rPr lang="zh-CN" altLang="en-US" dirty="0">
                <a:solidFill>
                  <a:schemeClr val="accent6">
                    <a:lumMod val="75000"/>
                  </a:schemeClr>
                </a:solidFill>
              </a:rPr>
              <a:t>并发操作程度</a:t>
            </a:r>
            <a:r>
              <a:rPr lang="zh-CN" altLang="en-US" dirty="0"/>
              <a:t>又取决于数据库中的并发控制机制</a:t>
            </a:r>
          </a:p>
          <a:p>
            <a:r>
              <a:rPr lang="zh-CN" altLang="en-US" dirty="0"/>
              <a:t>另一方面，数据的一致性也取决于并发控制的程度。施加的并发控制愈多，数据的一致性往往愈好，但共享度会下降。</a:t>
            </a:r>
          </a:p>
          <a:p>
            <a:r>
              <a:rPr lang="zh-CN" altLang="en-US" dirty="0"/>
              <a:t>数据并发度与数据一致性是一对矛盾</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42</a:t>
            </a:fld>
            <a:endParaRPr lang="zh-CN" altLang="en-US"/>
          </a:p>
        </p:txBody>
      </p:sp>
    </p:spTree>
    <p:extLst>
      <p:ext uri="{BB962C8B-B14F-4D97-AF65-F5344CB8AC3E}">
        <p14:creationId xmlns:p14="http://schemas.microsoft.com/office/powerpoint/2010/main" val="18278288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数据库的并发控制以事务为单位</a:t>
            </a:r>
          </a:p>
          <a:p>
            <a:r>
              <a:rPr lang="zh-CN" altLang="en-US" dirty="0"/>
              <a:t>数据库的并发控制通常使用封锁机制</a:t>
            </a:r>
          </a:p>
          <a:p>
            <a:pPr lvl="1"/>
            <a:r>
              <a:rPr lang="zh-CN" altLang="en-US" dirty="0"/>
              <a:t>两类最常用的锁</a:t>
            </a:r>
          </a:p>
          <a:p>
            <a:r>
              <a:rPr lang="zh-CN" altLang="en-US" dirty="0"/>
              <a:t>不同级别的封锁协议提供不同的数据一致性保证，提供不同的数据共享度。</a:t>
            </a:r>
          </a:p>
          <a:p>
            <a:pPr lvl="1"/>
            <a:r>
              <a:rPr lang="zh-CN" altLang="en-US" dirty="0"/>
              <a:t>三级封锁协议</a:t>
            </a:r>
          </a:p>
          <a:p>
            <a:r>
              <a:rPr lang="zh-CN" altLang="en-US" dirty="0"/>
              <a:t>并发控制机制调度并发事务操作是否正确的判别准则是可串行性</a:t>
            </a:r>
          </a:p>
          <a:p>
            <a:pPr lvl="1"/>
            <a:r>
              <a:rPr lang="zh-CN" altLang="en-US" dirty="0"/>
              <a:t>并发操作的正确性则通常由两段锁协议来保证。</a:t>
            </a:r>
          </a:p>
          <a:p>
            <a:pPr lvl="1"/>
            <a:r>
              <a:rPr lang="zh-CN" altLang="en-US" dirty="0"/>
              <a:t>两段锁协议是可串行化调度的充分条件，但不是必要条件</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43</a:t>
            </a:fld>
            <a:endParaRPr lang="zh-CN" altLang="en-US"/>
          </a:p>
        </p:txBody>
      </p:sp>
    </p:spTree>
    <p:extLst>
      <p:ext uri="{BB962C8B-B14F-4D97-AF65-F5344CB8AC3E}">
        <p14:creationId xmlns:p14="http://schemas.microsoft.com/office/powerpoint/2010/main" val="16776445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对数据对象施加封锁，带来问题</a:t>
            </a:r>
            <a:r>
              <a:rPr lang="en-US" altLang="zh-CN" dirty="0"/>
              <a:t>:</a:t>
            </a:r>
          </a:p>
          <a:p>
            <a:pPr lvl="1"/>
            <a:r>
              <a:rPr lang="zh-CN" altLang="en-US" dirty="0"/>
              <a:t>活锁： 先来先服务</a:t>
            </a:r>
          </a:p>
          <a:p>
            <a:pPr lvl="1"/>
            <a:r>
              <a:rPr lang="zh-CN" altLang="en-US" dirty="0"/>
              <a:t>死锁：</a:t>
            </a:r>
          </a:p>
          <a:p>
            <a:pPr lvl="2"/>
            <a:r>
              <a:rPr lang="zh-CN" altLang="en-US" dirty="0"/>
              <a:t>预防方法</a:t>
            </a:r>
          </a:p>
          <a:p>
            <a:pPr lvl="3"/>
            <a:r>
              <a:rPr lang="zh-CN" altLang="en-US" dirty="0"/>
              <a:t>一次封锁法</a:t>
            </a:r>
          </a:p>
          <a:p>
            <a:pPr lvl="3"/>
            <a:r>
              <a:rPr lang="zh-CN" altLang="en-US" dirty="0"/>
              <a:t>顺序封锁法</a:t>
            </a:r>
          </a:p>
          <a:p>
            <a:pPr lvl="2"/>
            <a:r>
              <a:rPr lang="zh-CN" altLang="en-US" dirty="0" smtClean="0"/>
              <a:t>死锁</a:t>
            </a:r>
            <a:r>
              <a:rPr lang="zh-CN" altLang="en-US" dirty="0"/>
              <a:t>的诊断与解除</a:t>
            </a:r>
          </a:p>
          <a:p>
            <a:pPr lvl="3"/>
            <a:r>
              <a:rPr lang="zh-CN" altLang="en-US" dirty="0"/>
              <a:t>超时法</a:t>
            </a:r>
          </a:p>
          <a:p>
            <a:pPr lvl="3"/>
            <a:r>
              <a:rPr lang="zh-CN" altLang="en-US" dirty="0"/>
              <a:t>等待图法</a:t>
            </a:r>
          </a:p>
          <a:p>
            <a:r>
              <a:rPr lang="zh-CN" altLang="en-US" dirty="0"/>
              <a:t>不同的数据库管理系统提供的封锁类型、封锁协议、达到的系统一致性级别不尽相同。但是其依据的基本原理和技术是共同的。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44</a:t>
            </a:fld>
            <a:endParaRPr lang="zh-CN" altLang="en-US"/>
          </a:p>
        </p:txBody>
      </p:sp>
    </p:spTree>
    <p:extLst>
      <p:ext uri="{BB962C8B-B14F-4D97-AF65-F5344CB8AC3E}">
        <p14:creationId xmlns:p14="http://schemas.microsoft.com/office/powerpoint/2010/main" val="41782825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为了尽可能避免死锁的出现，应注意：</a:t>
            </a:r>
          </a:p>
          <a:p>
            <a:pPr lvl="1"/>
            <a:r>
              <a:rPr lang="zh-CN" altLang="en-US" dirty="0"/>
              <a:t>在所有的事务中都按同一顺序来访问各个表。尽可能利用存储过程来完成一个事务，以保证对各表的访问次序都是一致的。</a:t>
            </a:r>
          </a:p>
          <a:p>
            <a:pPr lvl="1"/>
            <a:r>
              <a:rPr lang="zh-CN" altLang="en-US" dirty="0"/>
              <a:t>事务应该尽量小且应尽快提交。</a:t>
            </a:r>
          </a:p>
          <a:p>
            <a:pPr lvl="1"/>
            <a:r>
              <a:rPr lang="zh-CN" altLang="en-US" dirty="0"/>
              <a:t>避免人工输入操作出现在事务中。</a:t>
            </a:r>
          </a:p>
          <a:p>
            <a:pPr lvl="1"/>
            <a:r>
              <a:rPr lang="zh-CN" altLang="en-US" dirty="0"/>
              <a:t>避免并发地执行许多像</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这类数据修改语句。</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45</a:t>
            </a:fld>
            <a:endParaRPr lang="zh-CN" altLang="en-US"/>
          </a:p>
        </p:txBody>
      </p:sp>
    </p:spTree>
    <p:extLst>
      <p:ext uri="{BB962C8B-B14F-4D97-AF65-F5344CB8AC3E}">
        <p14:creationId xmlns:p14="http://schemas.microsoft.com/office/powerpoint/2010/main" val="2102637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并发控制的组成</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a:t>
            </a:fld>
            <a:endParaRPr lang="zh-CN" altLang="en-US"/>
          </a:p>
        </p:txBody>
      </p:sp>
      <p:graphicFrame>
        <p:nvGraphicFramePr>
          <p:cNvPr id="5" name="Object 3"/>
          <p:cNvGraphicFramePr>
            <a:graphicFrameLocks noChangeAspect="1"/>
          </p:cNvGraphicFramePr>
          <p:nvPr>
            <p:extLst>
              <p:ext uri="{D42A27DB-BD31-4B8C-83A1-F6EECF244321}">
                <p14:modId xmlns:p14="http://schemas.microsoft.com/office/powerpoint/2010/main" val="2645107228"/>
              </p:ext>
            </p:extLst>
          </p:nvPr>
        </p:nvGraphicFramePr>
        <p:xfrm>
          <a:off x="923693" y="1433512"/>
          <a:ext cx="8305800" cy="4922838"/>
        </p:xfrm>
        <a:graphic>
          <a:graphicData uri="http://schemas.openxmlformats.org/presentationml/2006/ole">
            <mc:AlternateContent xmlns:mc="http://schemas.openxmlformats.org/markup-compatibility/2006">
              <mc:Choice xmlns:v="urn:schemas-microsoft-com:vml" Requires="v">
                <p:oleObj spid="_x0000_s1060" name="位图图像" r:id="rId4" imgW="4114286" imgH="2438095" progId="Paint.Picture">
                  <p:embed/>
                </p:oleObj>
              </mc:Choice>
              <mc:Fallback>
                <p:oleObj name="位图图像" r:id="rId4" imgW="4114286" imgH="2438095" progId="Paint.Picture">
                  <p:embed/>
                  <p:pic>
                    <p:nvPicPr>
                      <p:cNvPr id="1229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693" y="1433512"/>
                        <a:ext cx="8305800" cy="49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178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可串行化调度</a:t>
            </a:r>
          </a:p>
        </p:txBody>
      </p:sp>
      <p:sp>
        <p:nvSpPr>
          <p:cNvPr id="3" name="内容占位符 2"/>
          <p:cNvSpPr>
            <a:spLocks noGrp="1"/>
          </p:cNvSpPr>
          <p:nvPr>
            <p:ph idx="1"/>
          </p:nvPr>
        </p:nvSpPr>
        <p:spPr/>
        <p:txBody>
          <a:bodyPr/>
          <a:lstStyle/>
          <a:p>
            <a:r>
              <a:rPr lang="zh-CN" altLang="en-US" dirty="0">
                <a:solidFill>
                  <a:schemeClr val="accent6">
                    <a:lumMod val="75000"/>
                  </a:schemeClr>
                </a:solidFill>
              </a:rPr>
              <a:t>定义</a:t>
            </a:r>
            <a:r>
              <a:rPr lang="zh-CN" altLang="en-US" dirty="0"/>
              <a:t>：多个事务的并发执行是正确的，当且仅当其结果与按某一次序串行地执行它们时的结果相同。</a:t>
            </a:r>
          </a:p>
          <a:p>
            <a:r>
              <a:rPr lang="zh-CN" altLang="en-US" dirty="0"/>
              <a:t>这种并行调度策略</a:t>
            </a:r>
            <a:r>
              <a:rPr lang="zh-CN" altLang="en-US" dirty="0" smtClean="0"/>
              <a:t>称为</a:t>
            </a:r>
            <a:r>
              <a:rPr lang="zh-CN" altLang="en-US" dirty="0">
                <a:solidFill>
                  <a:schemeClr val="accent6">
                    <a:lumMod val="75000"/>
                  </a:schemeClr>
                </a:solidFill>
              </a:rPr>
              <a:t>可串行化</a:t>
            </a:r>
            <a:r>
              <a:rPr lang="en-US" altLang="zh-CN" dirty="0"/>
              <a:t>(Serializable)</a:t>
            </a:r>
            <a:r>
              <a:rPr lang="zh-CN" altLang="en-US" dirty="0"/>
              <a:t>的调度。</a:t>
            </a:r>
          </a:p>
          <a:p>
            <a:r>
              <a:rPr lang="zh-CN" altLang="en-US" dirty="0">
                <a:solidFill>
                  <a:schemeClr val="accent6">
                    <a:lumMod val="75000"/>
                  </a:schemeClr>
                </a:solidFill>
              </a:rPr>
              <a:t>可串行性</a:t>
            </a:r>
            <a:r>
              <a:rPr lang="zh-CN" altLang="en-US" dirty="0"/>
              <a:t>（</a:t>
            </a:r>
            <a:r>
              <a:rPr lang="en-US" altLang="zh-CN" dirty="0" err="1"/>
              <a:t>Serializablity</a:t>
            </a:r>
            <a:r>
              <a:rPr lang="zh-CN" altLang="en-US" dirty="0"/>
              <a:t>）是并发事务正确调度的准则</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a:t>
            </a:fld>
            <a:endParaRPr lang="zh-CN" altLang="en-US"/>
          </a:p>
        </p:txBody>
      </p:sp>
    </p:spTree>
    <p:extLst>
      <p:ext uri="{BB962C8B-B14F-4D97-AF65-F5344CB8AC3E}">
        <p14:creationId xmlns:p14="http://schemas.microsoft.com/office/powerpoint/2010/main" val="633833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lstStyle/>
          <a:p>
            <a:r>
              <a:rPr lang="zh-CN" altLang="en-US" dirty="0"/>
              <a:t>例：有两个事务，分别包含下列操作：</a:t>
            </a:r>
          </a:p>
          <a:p>
            <a:pPr lvl="1"/>
            <a:r>
              <a:rPr lang="zh-CN" altLang="en-US" dirty="0" smtClean="0"/>
              <a:t>事务</a:t>
            </a:r>
            <a:r>
              <a:rPr lang="en-US" altLang="zh-CN" dirty="0"/>
              <a:t>1</a:t>
            </a:r>
            <a:r>
              <a:rPr lang="zh-CN" altLang="en-US" dirty="0"/>
              <a:t>：读</a:t>
            </a:r>
            <a:r>
              <a:rPr lang="en-US" altLang="zh-CN" dirty="0"/>
              <a:t>B</a:t>
            </a:r>
            <a:r>
              <a:rPr lang="zh-CN" altLang="en-US" dirty="0"/>
              <a:t>；</a:t>
            </a:r>
            <a:r>
              <a:rPr lang="en-US" altLang="zh-CN" dirty="0"/>
              <a:t>A=B+1</a:t>
            </a:r>
            <a:r>
              <a:rPr lang="zh-CN" altLang="en-US" dirty="0"/>
              <a:t>；写回</a:t>
            </a:r>
            <a:r>
              <a:rPr lang="en-US" altLang="zh-CN" dirty="0"/>
              <a:t>A</a:t>
            </a:r>
            <a:r>
              <a:rPr lang="zh-CN" altLang="en-US" dirty="0"/>
              <a:t>；</a:t>
            </a:r>
          </a:p>
          <a:p>
            <a:pPr lvl="1"/>
            <a:r>
              <a:rPr lang="zh-CN" altLang="en-US" dirty="0" smtClean="0"/>
              <a:t>事务</a:t>
            </a:r>
            <a:r>
              <a:rPr lang="en-US" altLang="zh-CN" dirty="0"/>
              <a:t>2</a:t>
            </a:r>
            <a:r>
              <a:rPr lang="zh-CN" altLang="en-US" dirty="0"/>
              <a:t>：读</a:t>
            </a:r>
            <a:r>
              <a:rPr lang="en-US" altLang="zh-CN" dirty="0"/>
              <a:t>A</a:t>
            </a:r>
            <a:r>
              <a:rPr lang="zh-CN" altLang="en-US" dirty="0"/>
              <a:t>；</a:t>
            </a:r>
            <a:r>
              <a:rPr lang="en-US" altLang="zh-CN" dirty="0"/>
              <a:t>B=A+1</a:t>
            </a:r>
            <a:r>
              <a:rPr lang="zh-CN" altLang="en-US" dirty="0"/>
              <a:t>；写回</a:t>
            </a:r>
            <a:r>
              <a:rPr lang="en-US" altLang="zh-CN" dirty="0"/>
              <a:t>B</a:t>
            </a:r>
            <a:r>
              <a:rPr lang="zh-CN" altLang="en-US" dirty="0"/>
              <a:t>；</a:t>
            </a:r>
          </a:p>
          <a:p>
            <a:pPr lvl="1"/>
            <a:r>
              <a:rPr lang="zh-CN" altLang="en-US" dirty="0" smtClean="0"/>
              <a:t>假设</a:t>
            </a:r>
            <a:r>
              <a:rPr lang="en-US" altLang="zh-CN" dirty="0"/>
              <a:t>A</a:t>
            </a:r>
            <a:r>
              <a:rPr lang="zh-CN" altLang="en-US" dirty="0"/>
              <a:t>的初值为</a:t>
            </a:r>
            <a:r>
              <a:rPr lang="en-US" altLang="zh-CN" dirty="0"/>
              <a:t>2</a:t>
            </a:r>
            <a:r>
              <a:rPr lang="zh-CN" altLang="en-US" dirty="0"/>
              <a:t>，</a:t>
            </a:r>
            <a:r>
              <a:rPr lang="en-US" altLang="zh-CN" dirty="0"/>
              <a:t>B</a:t>
            </a:r>
            <a:r>
              <a:rPr lang="zh-CN" altLang="en-US" dirty="0"/>
              <a:t>的初值为</a:t>
            </a:r>
            <a:r>
              <a:rPr lang="en-US" altLang="zh-CN" dirty="0"/>
              <a:t>2</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a:t>
            </a:fld>
            <a:endParaRPr lang="zh-CN" altLang="en-US"/>
          </a:p>
        </p:txBody>
      </p:sp>
    </p:spTree>
    <p:extLst>
      <p:ext uri="{BB962C8B-B14F-4D97-AF65-F5344CB8AC3E}">
        <p14:creationId xmlns:p14="http://schemas.microsoft.com/office/powerpoint/2010/main" val="3841207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对这两个事务的不同调度策略</a:t>
            </a:r>
          </a:p>
        </p:txBody>
      </p:sp>
      <p:sp>
        <p:nvSpPr>
          <p:cNvPr id="3" name="内容占位符 2"/>
          <p:cNvSpPr>
            <a:spLocks noGrp="1"/>
          </p:cNvSpPr>
          <p:nvPr>
            <p:ph idx="1"/>
          </p:nvPr>
        </p:nvSpPr>
        <p:spPr/>
        <p:txBody>
          <a:bodyPr/>
          <a:lstStyle/>
          <a:p>
            <a:r>
              <a:rPr lang="zh-CN" altLang="en-US" dirty="0"/>
              <a:t>串行执行</a:t>
            </a:r>
          </a:p>
          <a:p>
            <a:pPr lvl="1"/>
            <a:r>
              <a:rPr lang="en-US" altLang="zh-CN" dirty="0"/>
              <a:t>(a)</a:t>
            </a:r>
            <a:r>
              <a:rPr lang="zh-CN" altLang="en-US" dirty="0"/>
              <a:t>串行调度策略</a:t>
            </a:r>
            <a:r>
              <a:rPr lang="en-US" altLang="zh-CN" dirty="0"/>
              <a:t>1</a:t>
            </a:r>
          </a:p>
          <a:p>
            <a:pPr lvl="1"/>
            <a:r>
              <a:rPr lang="en-US" altLang="zh-CN" dirty="0"/>
              <a:t>(b)</a:t>
            </a:r>
            <a:r>
              <a:rPr lang="zh-CN" altLang="en-US" dirty="0"/>
              <a:t>串行调度策略</a:t>
            </a:r>
            <a:r>
              <a:rPr lang="en-US" altLang="zh-CN" dirty="0"/>
              <a:t>2</a:t>
            </a:r>
          </a:p>
          <a:p>
            <a:r>
              <a:rPr lang="zh-CN" altLang="en-US" dirty="0"/>
              <a:t>交错执行</a:t>
            </a:r>
          </a:p>
          <a:p>
            <a:pPr lvl="1"/>
            <a:r>
              <a:rPr lang="en-US" altLang="zh-CN" dirty="0"/>
              <a:t>(c)</a:t>
            </a:r>
            <a:r>
              <a:rPr lang="zh-CN" altLang="en-US" dirty="0"/>
              <a:t>并行调度策略</a:t>
            </a:r>
            <a:r>
              <a:rPr lang="en-US" altLang="zh-CN" dirty="0"/>
              <a:t>1</a:t>
            </a:r>
          </a:p>
          <a:p>
            <a:pPr lvl="1"/>
            <a:r>
              <a:rPr lang="en-US" altLang="zh-CN" dirty="0"/>
              <a:t>(d)</a:t>
            </a:r>
            <a:r>
              <a:rPr lang="zh-CN" altLang="en-US" dirty="0"/>
              <a:t>并行调度策略</a:t>
            </a:r>
            <a:r>
              <a:rPr lang="en-US" altLang="zh-CN" dirty="0"/>
              <a:t>2</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a:t>
            </a:fld>
            <a:endParaRPr lang="zh-CN" altLang="en-US"/>
          </a:p>
        </p:txBody>
      </p:sp>
    </p:spTree>
    <p:extLst>
      <p:ext uri="{BB962C8B-B14F-4D97-AF65-F5344CB8AC3E}">
        <p14:creationId xmlns:p14="http://schemas.microsoft.com/office/powerpoint/2010/main" val="762652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zh-CN" altLang="en-US" dirty="0"/>
              <a:t>串行调度策略</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正确的调度</a:t>
            </a:r>
            <a:r>
              <a:rPr lang="zh-CN" altLang="en-US" sz="2400" dirty="0"/>
              <a:t>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9</a:t>
            </a:fld>
            <a:endParaRPr lang="zh-CN" altLang="en-US"/>
          </a:p>
        </p:txBody>
      </p:sp>
      <p:sp>
        <p:nvSpPr>
          <p:cNvPr id="5" name="Line 3"/>
          <p:cNvSpPr>
            <a:spLocks noChangeShapeType="1"/>
          </p:cNvSpPr>
          <p:nvPr/>
        </p:nvSpPr>
        <p:spPr bwMode="auto">
          <a:xfrm>
            <a:off x="6362700" y="1500352"/>
            <a:ext cx="297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 name="Line 4"/>
          <p:cNvSpPr>
            <a:spLocks noChangeShapeType="1"/>
          </p:cNvSpPr>
          <p:nvPr/>
        </p:nvSpPr>
        <p:spPr bwMode="auto">
          <a:xfrm>
            <a:off x="7886700" y="1043152"/>
            <a:ext cx="0" cy="480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 name="Rectangle 5"/>
          <p:cNvSpPr>
            <a:spLocks noChangeArrowheads="1"/>
          </p:cNvSpPr>
          <p:nvPr/>
        </p:nvSpPr>
        <p:spPr bwMode="auto">
          <a:xfrm>
            <a:off x="6438900" y="1576552"/>
            <a:ext cx="1447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dirty="0" err="1"/>
              <a:t>Slock</a:t>
            </a:r>
            <a:r>
              <a:rPr lang="en-US" altLang="zh-CN" sz="2000" dirty="0"/>
              <a:t> B</a:t>
            </a:r>
            <a:endParaRPr lang="en-US" altLang="zh-CN" sz="2000" b="0" dirty="0"/>
          </a:p>
          <a:p>
            <a:pPr algn="ctr" eaLnBrk="1" hangingPunct="1">
              <a:spcBef>
                <a:spcPct val="0"/>
              </a:spcBef>
              <a:buClrTx/>
              <a:buSzTx/>
              <a:buFontTx/>
              <a:buNone/>
            </a:pPr>
            <a:r>
              <a:rPr lang="en-US" altLang="zh-CN" sz="2000" dirty="0"/>
              <a:t>Y=R(B)=2</a:t>
            </a:r>
            <a:endParaRPr lang="en-US" altLang="zh-CN" sz="2000" b="0" dirty="0"/>
          </a:p>
          <a:p>
            <a:pPr algn="ctr" eaLnBrk="1" hangingPunct="1">
              <a:spcBef>
                <a:spcPct val="0"/>
              </a:spcBef>
              <a:buClrTx/>
              <a:buSzTx/>
              <a:buFontTx/>
              <a:buNone/>
            </a:pPr>
            <a:r>
              <a:rPr lang="en-US" altLang="zh-CN" sz="2000" dirty="0" err="1"/>
              <a:t>UnSlock</a:t>
            </a:r>
            <a:r>
              <a:rPr lang="en-US" altLang="zh-CN" sz="2000" dirty="0"/>
              <a:t> B</a:t>
            </a:r>
            <a:endParaRPr lang="en-US" altLang="zh-CN" sz="2000" b="0" dirty="0"/>
          </a:p>
          <a:p>
            <a:pPr algn="ctr" eaLnBrk="1" hangingPunct="1">
              <a:spcBef>
                <a:spcPct val="0"/>
              </a:spcBef>
              <a:buClrTx/>
              <a:buSzTx/>
              <a:buFontTx/>
              <a:buNone/>
            </a:pPr>
            <a:r>
              <a:rPr lang="en-US" altLang="zh-CN" sz="2000" dirty="0" err="1"/>
              <a:t>Xlock</a:t>
            </a:r>
            <a:r>
              <a:rPr lang="en-US" altLang="zh-CN" sz="2000" dirty="0"/>
              <a:t> A</a:t>
            </a:r>
            <a:endParaRPr lang="en-US" altLang="zh-CN" sz="2000" b="0" dirty="0"/>
          </a:p>
          <a:p>
            <a:pPr algn="ctr" eaLnBrk="1" hangingPunct="1">
              <a:spcBef>
                <a:spcPct val="0"/>
              </a:spcBef>
              <a:buClrTx/>
              <a:buSzTx/>
              <a:buFontTx/>
              <a:buNone/>
            </a:pPr>
            <a:r>
              <a:rPr lang="en-US" altLang="zh-CN" sz="2000" dirty="0"/>
              <a:t>A=Y+1</a:t>
            </a:r>
            <a:endParaRPr lang="en-US" altLang="zh-CN" sz="2000" b="0" dirty="0"/>
          </a:p>
          <a:p>
            <a:pPr algn="ctr" eaLnBrk="1" hangingPunct="1">
              <a:spcBef>
                <a:spcPct val="0"/>
              </a:spcBef>
              <a:buClrTx/>
              <a:buSzTx/>
              <a:buFontTx/>
              <a:buNone/>
            </a:pPr>
            <a:r>
              <a:rPr lang="en-US" altLang="zh-CN" sz="2000" dirty="0">
                <a:solidFill>
                  <a:srgbClr val="0000FF"/>
                </a:solidFill>
                <a:ea typeface="黑体" panose="02010609060101010101" pitchFamily="49" charset="-122"/>
              </a:rPr>
              <a:t>W(A)=3</a:t>
            </a:r>
            <a:endParaRPr lang="en-US" altLang="zh-CN" sz="2000" b="0" dirty="0">
              <a:solidFill>
                <a:srgbClr val="0000FF"/>
              </a:solidFill>
            </a:endParaRPr>
          </a:p>
          <a:p>
            <a:pPr algn="ctr" eaLnBrk="1" hangingPunct="1">
              <a:spcBef>
                <a:spcPct val="0"/>
              </a:spcBef>
              <a:buClrTx/>
              <a:buSzTx/>
              <a:buFontTx/>
              <a:buNone/>
            </a:pPr>
            <a:r>
              <a:rPr lang="en-US" altLang="zh-CN" sz="2000" dirty="0" err="1"/>
              <a:t>UnXlock</a:t>
            </a:r>
            <a:r>
              <a:rPr lang="en-US" altLang="zh-CN" sz="2000" dirty="0"/>
              <a:t> A</a:t>
            </a:r>
          </a:p>
          <a:p>
            <a:pPr algn="ctr" eaLnBrk="1" hangingPunct="1">
              <a:spcBef>
                <a:spcPct val="0"/>
              </a:spcBef>
              <a:buClrTx/>
              <a:buSzTx/>
              <a:buFontTx/>
              <a:buNone/>
            </a:pPr>
            <a:endParaRPr lang="en-US" altLang="zh-CN" sz="2000" dirty="0"/>
          </a:p>
          <a:p>
            <a:pPr algn="ctr" eaLnBrk="1" hangingPunct="1">
              <a:spcBef>
                <a:spcPct val="0"/>
              </a:spcBef>
              <a:buClrTx/>
              <a:buSzTx/>
              <a:buFontTx/>
              <a:buNone/>
            </a:pPr>
            <a:endParaRPr lang="en-US" altLang="zh-CN" sz="2000" dirty="0"/>
          </a:p>
          <a:p>
            <a:pPr algn="ctr" eaLnBrk="1" hangingPunct="1">
              <a:spcBef>
                <a:spcPct val="0"/>
              </a:spcBef>
              <a:buClrTx/>
              <a:buSzTx/>
              <a:buFontTx/>
              <a:buNone/>
            </a:pPr>
            <a:endParaRPr lang="en-US" altLang="zh-CN" sz="2000" dirty="0"/>
          </a:p>
          <a:p>
            <a:pPr algn="ctr" eaLnBrk="1" hangingPunct="1">
              <a:spcBef>
                <a:spcPct val="0"/>
              </a:spcBef>
              <a:buClrTx/>
              <a:buSzTx/>
              <a:buFontTx/>
              <a:buNone/>
            </a:pPr>
            <a:endParaRPr lang="en-US" altLang="zh-CN" sz="2000" dirty="0"/>
          </a:p>
          <a:p>
            <a:pPr algn="ctr" eaLnBrk="1" hangingPunct="1">
              <a:spcBef>
                <a:spcPct val="0"/>
              </a:spcBef>
              <a:buClrTx/>
              <a:buSzTx/>
              <a:buFontTx/>
              <a:buNone/>
            </a:pPr>
            <a:endParaRPr lang="en-US" altLang="zh-CN" sz="2000" dirty="0"/>
          </a:p>
          <a:p>
            <a:pPr algn="ctr" eaLnBrk="1" hangingPunct="1">
              <a:spcBef>
                <a:spcPct val="0"/>
              </a:spcBef>
              <a:buClrTx/>
              <a:buSzTx/>
              <a:buFontTx/>
              <a:buNone/>
            </a:pPr>
            <a:endParaRPr lang="en-US" altLang="zh-CN" sz="2000" dirty="0"/>
          </a:p>
          <a:p>
            <a:pPr algn="ctr" eaLnBrk="1" hangingPunct="1">
              <a:spcBef>
                <a:spcPct val="0"/>
              </a:spcBef>
              <a:buClrTx/>
              <a:buSzTx/>
              <a:buFontTx/>
              <a:buNone/>
            </a:pPr>
            <a:r>
              <a:rPr lang="en-US" altLang="zh-CN" sz="2000" b="0" dirty="0"/>
              <a:t> </a:t>
            </a:r>
          </a:p>
        </p:txBody>
      </p:sp>
      <p:sp>
        <p:nvSpPr>
          <p:cNvPr id="8" name="Rectangle 6"/>
          <p:cNvSpPr>
            <a:spLocks noChangeArrowheads="1"/>
          </p:cNvSpPr>
          <p:nvPr/>
        </p:nvSpPr>
        <p:spPr bwMode="auto">
          <a:xfrm>
            <a:off x="7886700" y="1500352"/>
            <a:ext cx="1447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zh-CN" altLang="en-US" sz="2000"/>
              <a:t> </a:t>
            </a:r>
            <a:endParaRPr lang="zh-CN" altLang="en-US" sz="2000" b="0"/>
          </a:p>
          <a:p>
            <a:pPr algn="ctr" eaLnBrk="1" hangingPunct="1">
              <a:spcBef>
                <a:spcPct val="0"/>
              </a:spcBef>
              <a:buClrTx/>
              <a:buSzTx/>
              <a:buFontTx/>
              <a:buNone/>
            </a:pPr>
            <a:r>
              <a:rPr lang="en-US" altLang="zh-CN" sz="2000"/>
              <a:t>Slock A</a:t>
            </a:r>
            <a:endParaRPr lang="en-US" altLang="zh-CN" sz="2000" b="0"/>
          </a:p>
          <a:p>
            <a:pPr algn="ctr" eaLnBrk="1" hangingPunct="1">
              <a:spcBef>
                <a:spcPct val="0"/>
              </a:spcBef>
              <a:buClrTx/>
              <a:buSzTx/>
              <a:buFontTx/>
              <a:buNone/>
            </a:pPr>
            <a:r>
              <a:rPr lang="en-US" altLang="zh-CN" sz="2000"/>
              <a:t>X=R(A)=3</a:t>
            </a:r>
            <a:endParaRPr lang="en-US" altLang="zh-CN" sz="2000" b="0"/>
          </a:p>
          <a:p>
            <a:pPr algn="ctr" eaLnBrk="1" hangingPunct="1">
              <a:spcBef>
                <a:spcPct val="0"/>
              </a:spcBef>
              <a:buClrTx/>
              <a:buSzTx/>
              <a:buFontTx/>
              <a:buNone/>
            </a:pPr>
            <a:r>
              <a:rPr lang="en-US" altLang="zh-CN" sz="2000"/>
              <a:t>UnSlock A</a:t>
            </a:r>
            <a:endParaRPr lang="en-US" altLang="zh-CN" sz="2000" b="0"/>
          </a:p>
          <a:p>
            <a:pPr algn="ctr" eaLnBrk="1" hangingPunct="1">
              <a:spcBef>
                <a:spcPct val="0"/>
              </a:spcBef>
              <a:buClrTx/>
              <a:buSzTx/>
              <a:buFontTx/>
              <a:buNone/>
            </a:pPr>
            <a:r>
              <a:rPr lang="en-US" altLang="zh-CN" sz="2000"/>
              <a:t>Xlock B</a:t>
            </a:r>
            <a:endParaRPr lang="en-US" altLang="zh-CN" sz="2000" b="0"/>
          </a:p>
          <a:p>
            <a:pPr algn="ctr" eaLnBrk="1" hangingPunct="1">
              <a:spcBef>
                <a:spcPct val="0"/>
              </a:spcBef>
              <a:buClrTx/>
              <a:buSzTx/>
              <a:buFontTx/>
              <a:buNone/>
            </a:pPr>
            <a:r>
              <a:rPr lang="en-US" altLang="zh-CN" sz="2000"/>
              <a:t>B=X+1</a:t>
            </a:r>
            <a:endParaRPr lang="en-US" altLang="zh-CN" sz="2000" b="0"/>
          </a:p>
          <a:p>
            <a:pPr algn="ctr" eaLnBrk="1" hangingPunct="1">
              <a:spcBef>
                <a:spcPct val="0"/>
              </a:spcBef>
              <a:buClrTx/>
              <a:buSzTx/>
              <a:buFontTx/>
              <a:buNone/>
            </a:pPr>
            <a:r>
              <a:rPr lang="en-US" altLang="zh-CN" sz="2000">
                <a:solidFill>
                  <a:srgbClr val="0000FF"/>
                </a:solidFill>
                <a:ea typeface="黑体" panose="02010609060101010101" pitchFamily="49" charset="-122"/>
              </a:rPr>
              <a:t>W(B)=4</a:t>
            </a:r>
            <a:endParaRPr lang="en-US" altLang="zh-CN" sz="2000" b="0">
              <a:solidFill>
                <a:srgbClr val="0000FF"/>
              </a:solidFill>
            </a:endParaRPr>
          </a:p>
          <a:p>
            <a:pPr algn="ctr" eaLnBrk="1" hangingPunct="1">
              <a:spcBef>
                <a:spcPct val="0"/>
              </a:spcBef>
              <a:buClrTx/>
              <a:buSzTx/>
              <a:buFontTx/>
              <a:buNone/>
            </a:pPr>
            <a:r>
              <a:rPr lang="en-US" altLang="zh-CN" sz="2000"/>
              <a:t>UnXlock B</a:t>
            </a:r>
            <a:r>
              <a:rPr lang="en-US" altLang="zh-CN" sz="2400" b="0"/>
              <a:t> </a:t>
            </a:r>
          </a:p>
        </p:txBody>
      </p:sp>
      <p:sp>
        <p:nvSpPr>
          <p:cNvPr id="9" name="Rectangle 7"/>
          <p:cNvSpPr>
            <a:spLocks noChangeArrowheads="1"/>
          </p:cNvSpPr>
          <p:nvPr/>
        </p:nvSpPr>
        <p:spPr bwMode="auto">
          <a:xfrm>
            <a:off x="6438900" y="1043152"/>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25000"/>
              <a:t>1</a:t>
            </a:r>
          </a:p>
        </p:txBody>
      </p:sp>
      <p:sp>
        <p:nvSpPr>
          <p:cNvPr id="10" name="Rectangle 8"/>
          <p:cNvSpPr>
            <a:spLocks noChangeArrowheads="1"/>
          </p:cNvSpPr>
          <p:nvPr/>
        </p:nvSpPr>
        <p:spPr bwMode="auto">
          <a:xfrm>
            <a:off x="7886700" y="1043152"/>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just">
              <a:spcBef>
                <a:spcPct val="20000"/>
              </a:spcBef>
              <a:buClr>
                <a:schemeClr val="accent1"/>
              </a:buClr>
              <a:buSzPct val="70000"/>
              <a:buFont typeface="Monotype Sorts"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gn="just">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a:t>T</a:t>
            </a:r>
            <a:r>
              <a:rPr lang="en-US" altLang="zh-CN" sz="2400" baseline="-25000"/>
              <a:t>2</a:t>
            </a:r>
          </a:p>
        </p:txBody>
      </p:sp>
    </p:spTree>
    <p:extLst>
      <p:ext uri="{BB962C8B-B14F-4D97-AF65-F5344CB8AC3E}">
        <p14:creationId xmlns:p14="http://schemas.microsoft.com/office/powerpoint/2010/main" val="3240643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1459</TotalTime>
  <Pages>0</Pages>
  <Words>3917</Words>
  <Characters>0</Characters>
  <Application>Microsoft Office PowerPoint</Application>
  <DocSecurity>0</DocSecurity>
  <PresentationFormat>宽屏</PresentationFormat>
  <Lines>0</Lines>
  <Paragraphs>704</Paragraphs>
  <Slides>45</Slides>
  <Notes>21</Notes>
  <HiddenSlides>2</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9" baseType="lpstr">
      <vt:lpstr>-apple-system</vt:lpstr>
      <vt:lpstr>Monotype Sorts</vt:lpstr>
      <vt:lpstr>等线</vt:lpstr>
      <vt:lpstr>黑体</vt:lpstr>
      <vt:lpstr>宋体</vt:lpstr>
      <vt:lpstr>微软雅黑</vt:lpstr>
      <vt:lpstr>微软雅黑 Light</vt:lpstr>
      <vt:lpstr>Arial</vt:lpstr>
      <vt:lpstr>Calibri</vt:lpstr>
      <vt:lpstr>Calibri Light</vt:lpstr>
      <vt:lpstr>Times New Roman</vt:lpstr>
      <vt:lpstr>Verdana</vt:lpstr>
      <vt:lpstr>Office 主题</vt:lpstr>
      <vt:lpstr>位图图像</vt:lpstr>
      <vt:lpstr>PowerPoint 演示文稿</vt:lpstr>
      <vt:lpstr>PowerPoint 演示文稿</vt:lpstr>
      <vt:lpstr>问题五  并发调度的可串行性</vt:lpstr>
      <vt:lpstr>1.什么样的并发操作调度是正确的</vt:lpstr>
      <vt:lpstr>并发控制的组成</vt:lpstr>
      <vt:lpstr>(1)可串行化调度</vt:lpstr>
      <vt:lpstr>举例</vt:lpstr>
      <vt:lpstr>对这两个事务的不同调度策略</vt:lpstr>
      <vt:lpstr>(a) 串行调度策略1</vt:lpstr>
      <vt:lpstr>(b) 串行调度策略2</vt:lpstr>
      <vt:lpstr>(c) 并行调度策略1</vt:lpstr>
      <vt:lpstr>(d) 并行调度策略2</vt:lpstr>
      <vt:lpstr>(2)冲突的事务</vt:lpstr>
      <vt:lpstr>冲突操作</vt:lpstr>
      <vt:lpstr>对于冲突的事务</vt:lpstr>
      <vt:lpstr>(2)冲突可串行化调度</vt:lpstr>
      <vt:lpstr>冲突操作</vt:lpstr>
      <vt:lpstr>举例</vt:lpstr>
      <vt:lpstr>PowerPoint 演示文稿</vt:lpstr>
      <vt:lpstr>注意</vt:lpstr>
      <vt:lpstr>PowerPoint 演示文稿</vt:lpstr>
      <vt:lpstr>2.如何保证并发操作的调度是正确的</vt:lpstr>
      <vt:lpstr>PowerPoint 演示文稿</vt:lpstr>
      <vt:lpstr>PowerPoint 演示文稿</vt:lpstr>
      <vt:lpstr>问题六  两段锁协议</vt:lpstr>
      <vt:lpstr>“两段”锁的含义</vt:lpstr>
      <vt:lpstr>举例</vt:lpstr>
      <vt:lpstr>PowerPoint 演示文稿</vt:lpstr>
      <vt:lpstr>举例</vt:lpstr>
      <vt:lpstr>两段锁协议与防止死锁的一次封锁法</vt:lpstr>
      <vt:lpstr>举例</vt:lpstr>
      <vt:lpstr>两段锁协议与三级封锁协议</vt:lpstr>
      <vt:lpstr>不同级别的封锁协议</vt:lpstr>
      <vt:lpstr>PowerPoint 演示文稿</vt:lpstr>
      <vt:lpstr>问题七  Mysql的并发控制技术</vt:lpstr>
      <vt:lpstr>问题七  Mysql的并发控制技术</vt:lpstr>
      <vt:lpstr>问题七  Mysql的并发控制技术</vt:lpstr>
      <vt:lpstr>问题七  Mysql的并发控制技术</vt:lpstr>
      <vt:lpstr>问题七  Mysql的并发控制技术</vt:lpstr>
      <vt:lpstr>问题七  Mysql的并发控制技术</vt:lpstr>
      <vt:lpstr>编写有效事务的指导原则</vt:lpstr>
      <vt:lpstr>小结</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D13001</dc:creator>
  <cp:keywords/>
  <dc:description/>
  <cp:lastModifiedBy>温宇俊</cp:lastModifiedBy>
  <cp:revision>115</cp:revision>
  <dcterms:created xsi:type="dcterms:W3CDTF">2013-11-21T07:51:28Z</dcterms:created>
  <dcterms:modified xsi:type="dcterms:W3CDTF">2019-06-12T03:56:21Z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