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31"/>
  </p:handoutMasterIdLst>
  <p:sldIdLst>
    <p:sldId id="265" r:id="rId3"/>
    <p:sldId id="289" r:id="rId4"/>
    <p:sldId id="290" r:id="rId5"/>
    <p:sldId id="291" r:id="rId6"/>
    <p:sldId id="266" r:id="rId7"/>
    <p:sldId id="256" r:id="rId8"/>
    <p:sldId id="257" r:id="rId10"/>
    <p:sldId id="258" r:id="rId11"/>
    <p:sldId id="259" r:id="rId12"/>
    <p:sldId id="260" r:id="rId13"/>
    <p:sldId id="261" r:id="rId14"/>
    <p:sldId id="262" r:id="rId15"/>
    <p:sldId id="263" r:id="rId16"/>
    <p:sldId id="264" r:id="rId17"/>
    <p:sldId id="267" r:id="rId18"/>
    <p:sldId id="269" r:id="rId19"/>
    <p:sldId id="270" r:id="rId20"/>
    <p:sldId id="279" r:id="rId21"/>
    <p:sldId id="280" r:id="rId22"/>
    <p:sldId id="281" r:id="rId23"/>
    <p:sldId id="282" r:id="rId24"/>
    <p:sldId id="283" r:id="rId25"/>
    <p:sldId id="284" r:id="rId26"/>
    <p:sldId id="285" r:id="rId27"/>
    <p:sldId id="286" r:id="rId28"/>
    <p:sldId id="287" r:id="rId29"/>
    <p:sldId id="28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0.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tags" Target="../tags/tag85.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image" Target="../media/image15.png"/><Relationship Id="rId1" Type="http://schemas.openxmlformats.org/officeDocument/2006/relationships/tags" Target="../tags/tag8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tags" Target="../tags/tag9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tags" Target="../tags/tag9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7.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3.png"/><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3105350"/>
            <a:ext cx="10852237" cy="648000"/>
          </a:xfrm>
        </p:spPr>
        <p:txBody>
          <a:bodyPr/>
          <a:p>
            <a:pPr algn="ctr"/>
            <a:r>
              <a:rPr lang="zh-CN" altLang="en-US" sz="4800"/>
              <a:t>数据库复习样例总结</a:t>
            </a:r>
            <a:endParaRPr lang="zh-CN" altLang="en-US" sz="480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882" y="1176620"/>
            <a:ext cx="10852237" cy="5041355"/>
          </a:xfrm>
        </p:spPr>
        <p:txBody>
          <a:bodyPr/>
          <a:p>
            <a:r>
              <a:rPr lang="en-US" altLang="zh-CN" b="1">
                <a:sym typeface="+mn-ea"/>
              </a:rPr>
              <a:t>SC(</a:t>
            </a:r>
            <a:r>
              <a:rPr lang="en-US" altLang="zh-CN" b="1" i="1" dirty="0" err="1">
                <a:sym typeface="+mn-ea"/>
              </a:rPr>
              <a:t>Sno,Cno</a:t>
            </a:r>
            <a:r>
              <a:rPr lang="en-US" altLang="zh-CN" b="1" dirty="0" err="1">
                <a:sym typeface="+mn-ea"/>
              </a:rPr>
              <a:t>,Grade</a:t>
            </a:r>
            <a:r>
              <a:rPr lang="en-US" altLang="zh-CN" b="1">
                <a:sym typeface="+mn-ea"/>
              </a:rPr>
              <a:t>)</a:t>
            </a:r>
            <a:endParaRPr lang="en-US" altLang="zh-CN" b="1" dirty="0"/>
          </a:p>
          <a:p>
            <a:r>
              <a:rPr lang="en-US" altLang="zh-CN" b="1">
                <a:sym typeface="+mn-ea"/>
              </a:rPr>
              <a:t>Student(</a:t>
            </a:r>
            <a:r>
              <a:rPr lang="en-US" altLang="zh-CN" b="1" i="1" dirty="0" err="1">
                <a:sym typeface="+mn-ea"/>
              </a:rPr>
              <a:t>Sno</a:t>
            </a:r>
            <a:r>
              <a:rPr lang="en-US" altLang="zh-CN" b="1" dirty="0" err="1">
                <a:sym typeface="+mn-ea"/>
              </a:rPr>
              <a:t>,Sname,Ssex,Sage,Sdept,Dhead,Daddress</a:t>
            </a:r>
            <a:r>
              <a:rPr lang="en-US" altLang="zh-CN" b="1">
                <a:sym typeface="+mn-ea"/>
              </a:rPr>
              <a:t>)</a:t>
            </a:r>
            <a:endParaRPr lang="en-US" altLang="zh-CN" b="1" dirty="0"/>
          </a:p>
          <a:p>
            <a:r>
              <a:rPr lang="en-US" altLang="zh-CN" b="1">
                <a:sym typeface="+mn-ea"/>
              </a:rPr>
              <a:t>Course(</a:t>
            </a:r>
            <a:r>
              <a:rPr lang="en-US" altLang="zh-CN" b="1" i="1" dirty="0" err="1">
                <a:sym typeface="+mn-ea"/>
              </a:rPr>
              <a:t>Cno</a:t>
            </a:r>
            <a:r>
              <a:rPr lang="en-US" altLang="zh-CN" b="1" dirty="0" err="1">
                <a:sym typeface="+mn-ea"/>
              </a:rPr>
              <a:t>,Cname,Cpno,Ccredit</a:t>
            </a:r>
            <a:r>
              <a:rPr lang="en-US" altLang="zh-CN" b="1">
                <a:sym typeface="+mn-ea"/>
              </a:rPr>
              <a:t>)</a:t>
            </a:r>
            <a:endParaRPr lang="en-US" altLang="zh-CN" b="1" dirty="0"/>
          </a:p>
          <a:p>
            <a:pPr marL="0" indent="0">
              <a:buNone/>
            </a:pPr>
            <a:endParaRPr lang="en-US" altLang="zh-CN">
              <a:sym typeface="+mn-ea"/>
            </a:endParaRPr>
          </a:p>
          <a:p>
            <a:pPr marL="0" indent="0">
              <a:buNone/>
            </a:pPr>
            <a:endParaRPr lang="en-US" altLang="zh-CN">
              <a:sym typeface="+mn-ea"/>
            </a:endParaRPr>
          </a:p>
          <a:p>
            <a:pPr marL="0" indent="0">
              <a:buNone/>
            </a:pPr>
            <a:r>
              <a:rPr lang="en-US" altLang="zh-CN">
                <a:sym typeface="+mn-ea"/>
              </a:rPr>
              <a:t>•</a:t>
            </a:r>
            <a:r>
              <a:rPr>
                <a:sym typeface="+mn-ea"/>
              </a:rPr>
              <a:t>冗余得到改善</a:t>
            </a:r>
            <a:r>
              <a:rPr lang="en-US" altLang="zh-CN" b="1">
                <a:sym typeface="+mn-ea"/>
              </a:rPr>
              <a:t>—</a:t>
            </a:r>
            <a:r>
              <a:rPr lang="en-US" altLang="zh-CN" b="1" dirty="0" err="1">
                <a:sym typeface="+mn-ea"/>
              </a:rPr>
              <a:t>Dhead</a:t>
            </a:r>
            <a:r>
              <a:rPr>
                <a:sym typeface="+mn-ea"/>
              </a:rPr>
              <a:t>、</a:t>
            </a:r>
            <a:r>
              <a:rPr lang="en-US" altLang="zh-CN" b="1" dirty="0" err="1">
                <a:sym typeface="+mn-ea"/>
              </a:rPr>
              <a:t>Daddress</a:t>
            </a:r>
            <a:r>
              <a:rPr>
                <a:sym typeface="+mn-ea"/>
              </a:rPr>
              <a:t>重复量大大减少，但仍与系学生人数相同。更换系主任仍需改动全系学生纪录。</a:t>
            </a:r>
            <a:endParaRPr lang="zh-CN" altLang="en-US" dirty="0"/>
          </a:p>
          <a:p>
            <a:pPr marL="0" indent="0">
              <a:buNone/>
            </a:pPr>
            <a:r>
              <a:rPr lang="en-US" altLang="zh-CN">
                <a:sym typeface="+mn-ea"/>
              </a:rPr>
              <a:t>•</a:t>
            </a:r>
            <a:r>
              <a:rPr>
                <a:sym typeface="+mn-ea"/>
              </a:rPr>
              <a:t>插入异常得到改善</a:t>
            </a:r>
            <a:r>
              <a:rPr lang="en-US" altLang="zh-CN" b="1">
                <a:sym typeface="+mn-ea"/>
              </a:rPr>
              <a:t>——</a:t>
            </a:r>
            <a:r>
              <a:rPr>
                <a:sym typeface="+mn-ea"/>
              </a:rPr>
              <a:t>只要有学生，既使没选课仍能将</a:t>
            </a:r>
            <a:r>
              <a:rPr lang="en-US" altLang="zh-CN" b="1" dirty="0" err="1">
                <a:sym typeface="+mn-ea"/>
              </a:rPr>
              <a:t>Sdept</a:t>
            </a:r>
            <a:r>
              <a:rPr>
                <a:sym typeface="+mn-ea"/>
              </a:rPr>
              <a:t>、</a:t>
            </a:r>
            <a:r>
              <a:rPr lang="en-US" altLang="zh-CN" b="1" dirty="0" err="1">
                <a:sym typeface="+mn-ea"/>
              </a:rPr>
              <a:t>Dhead</a:t>
            </a:r>
            <a:r>
              <a:rPr>
                <a:sym typeface="+mn-ea"/>
              </a:rPr>
              <a:t>等存入数据库。但成立新系，尚无学生，则无法插入系信息。</a:t>
            </a:r>
            <a:endParaRPr lang="zh-CN" altLang="en-US" dirty="0"/>
          </a:p>
          <a:p>
            <a:pPr marL="0" indent="0">
              <a:buNone/>
            </a:pPr>
            <a:r>
              <a:rPr lang="en-US" altLang="zh-CN">
                <a:sym typeface="+mn-ea"/>
              </a:rPr>
              <a:t>• </a:t>
            </a:r>
            <a:r>
              <a:rPr>
                <a:sym typeface="+mn-ea"/>
              </a:rPr>
              <a:t>删除异常得到改善</a:t>
            </a:r>
            <a:r>
              <a:rPr lang="en-US" altLang="zh-CN" b="1">
                <a:sym typeface="+mn-ea"/>
              </a:rPr>
              <a:t>——</a:t>
            </a:r>
            <a:r>
              <a:rPr>
                <a:sym typeface="+mn-ea"/>
              </a:rPr>
              <a:t>某学生不再因不选课而丢失本人信息，但全系学生毕业仍会丢失系信息。</a:t>
            </a:r>
            <a:endParaRPr lang="zh-CN" altLang="en-US" dirty="0"/>
          </a:p>
          <a:p>
            <a:pPr marL="0" indent="0">
              <a:buNone/>
            </a:pPr>
            <a:r>
              <a:rPr>
                <a:sym typeface="+mn-ea"/>
              </a:rPr>
              <a:t>解决问题途径：向更高一级的范式进行转换</a:t>
            </a:r>
            <a:endParaRPr lang="zh-CN" altLang="en-US" dirty="0"/>
          </a:p>
          <a:p>
            <a:pPr marL="0" indent="0">
              <a:buNone/>
            </a:pPr>
            <a:endParaRPr lang="zh-CN" altLang="en-US"/>
          </a:p>
        </p:txBody>
      </p:sp>
      <p:sp>
        <p:nvSpPr>
          <p:cNvPr id="4" name="标题 3"/>
          <p:cNvSpPr>
            <a:spLocks noGrp="1"/>
          </p:cNvSpPr>
          <p:nvPr>
            <p:ph type="title"/>
          </p:nvPr>
        </p:nvSpPr>
        <p:spPr/>
        <p:txBody>
          <a:bodyPr/>
          <a:p>
            <a:r>
              <a:rPr lang="zh-CN" altLang="en-US"/>
              <a:t>第二</a:t>
            </a:r>
            <a:r>
              <a:rPr lang="zh-CN" altLang="en-US"/>
              <a:t>范式改进</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第三范式改进</a:t>
            </a:r>
            <a:endParaRPr lang="zh-CN" altLang="en-US"/>
          </a:p>
        </p:txBody>
      </p:sp>
      <p:sp>
        <p:nvSpPr>
          <p:cNvPr id="3" name="内容占位符 2"/>
          <p:cNvSpPr>
            <a:spLocks noGrp="1"/>
          </p:cNvSpPr>
          <p:nvPr>
            <p:ph idx="1"/>
          </p:nvPr>
        </p:nvSpPr>
        <p:spPr>
          <a:xfrm>
            <a:off x="669925" y="1296035"/>
            <a:ext cx="10852150" cy="4454525"/>
          </a:xfrm>
        </p:spPr>
        <p:txBody>
          <a:bodyPr/>
          <a:p>
            <a:r>
              <a:rPr lang="en-US" altLang="zh-CN">
                <a:sym typeface="+mn-ea"/>
              </a:rPr>
              <a:t>SC(</a:t>
            </a:r>
            <a:r>
              <a:rPr lang="en-US" altLang="zh-CN" dirty="0" err="1">
                <a:sym typeface="+mn-ea"/>
              </a:rPr>
              <a:t>Sno,Cno,Grade</a:t>
            </a:r>
            <a:r>
              <a:rPr lang="en-US" altLang="zh-CN">
                <a:sym typeface="+mn-ea"/>
              </a:rPr>
              <a:t>)∈ 3NF</a:t>
            </a:r>
            <a:endParaRPr lang="en-US" altLang="zh-CN">
              <a:sym typeface="+mn-ea"/>
            </a:endParaRPr>
          </a:p>
          <a:p>
            <a:endParaRPr lang="en-US" altLang="zh-CN" dirty="0"/>
          </a:p>
          <a:p>
            <a:r>
              <a:rPr lang="en-US" altLang="zh-CN">
                <a:sym typeface="+mn-ea"/>
              </a:rPr>
              <a:t>Course(</a:t>
            </a:r>
            <a:r>
              <a:rPr lang="en-US" altLang="zh-CN" dirty="0" err="1">
                <a:sym typeface="+mn-ea"/>
              </a:rPr>
              <a:t>Cno,Cname,Cpno,Ccredit</a:t>
            </a:r>
            <a:r>
              <a:rPr lang="en-US" altLang="zh-CN">
                <a:sym typeface="+mn-ea"/>
              </a:rPr>
              <a:t>)∈ 3NF</a:t>
            </a:r>
            <a:endParaRPr lang="en-US" altLang="zh-CN">
              <a:sym typeface="+mn-ea"/>
            </a:endParaRPr>
          </a:p>
          <a:p>
            <a:endParaRPr lang="en-US" altLang="zh-CN" dirty="0"/>
          </a:p>
          <a:p>
            <a:r>
              <a:rPr lang="en-US" altLang="zh-CN">
                <a:sym typeface="+mn-ea"/>
              </a:rPr>
              <a:t>Student(</a:t>
            </a:r>
            <a:r>
              <a:rPr lang="en-US" altLang="zh-CN" dirty="0" err="1">
                <a:sym typeface="+mn-ea"/>
              </a:rPr>
              <a:t>Sno,Sname,Ssex,Sage,Sdept,Dhead,Daddress</a:t>
            </a:r>
            <a:r>
              <a:rPr lang="en-US" altLang="zh-CN">
                <a:sym typeface="+mn-ea"/>
              </a:rPr>
              <a:t>)∉ 3NF</a:t>
            </a:r>
            <a:endParaRPr lang="en-US" altLang="zh-CN">
              <a:sym typeface="+mn-ea"/>
            </a:endParaRPr>
          </a:p>
          <a:p>
            <a:endParaRPr lang="en-US" altLang="zh-CN" dirty="0"/>
          </a:p>
          <a:p>
            <a:r>
              <a:rPr lang="en-US" altLang="zh-CN">
                <a:sym typeface="+mn-ea"/>
              </a:rPr>
              <a:t>∵ </a:t>
            </a:r>
            <a:r>
              <a:rPr lang="en-US" altLang="zh-CN" dirty="0" err="1">
                <a:sym typeface="+mn-ea"/>
              </a:rPr>
              <a:t>Sno</a:t>
            </a:r>
            <a:r>
              <a:rPr lang="en-US" altLang="zh-CN">
                <a:sym typeface="+mn-ea"/>
              </a:rPr>
              <a:t> → </a:t>
            </a:r>
            <a:r>
              <a:rPr lang="en-US" altLang="zh-CN" dirty="0" err="1">
                <a:sym typeface="+mn-ea"/>
              </a:rPr>
              <a:t>Sdept</a:t>
            </a:r>
            <a:r>
              <a:rPr>
                <a:sym typeface="+mn-ea"/>
              </a:rPr>
              <a:t>、</a:t>
            </a:r>
            <a:r>
              <a:rPr lang="en-US" altLang="zh-CN" dirty="0" err="1">
                <a:sym typeface="+mn-ea"/>
              </a:rPr>
              <a:t>Sdept</a:t>
            </a:r>
            <a:r>
              <a:rPr lang="en-US" altLang="zh-CN">
                <a:sym typeface="+mn-ea"/>
              </a:rPr>
              <a:t> → </a:t>
            </a:r>
            <a:r>
              <a:rPr lang="en-US" altLang="zh-CN" dirty="0" err="1">
                <a:sym typeface="+mn-ea"/>
              </a:rPr>
              <a:t>Dhead</a:t>
            </a:r>
            <a:r>
              <a:rPr lang="en-US" altLang="zh-CN">
                <a:sym typeface="+mn-ea"/>
              </a:rPr>
              <a:t> ∴ </a:t>
            </a:r>
            <a:r>
              <a:rPr lang="en-US" altLang="zh-CN" dirty="0" err="1">
                <a:sym typeface="+mn-ea"/>
              </a:rPr>
              <a:t>Sno</a:t>
            </a:r>
            <a:r>
              <a:rPr lang="en-US" altLang="zh-CN">
                <a:sym typeface="+mn-ea"/>
              </a:rPr>
              <a:t>     </a:t>
            </a:r>
            <a:r>
              <a:rPr lang="en-US" altLang="zh-CN" dirty="0" err="1">
                <a:sym typeface="+mn-ea"/>
              </a:rPr>
              <a:t>Dhead</a:t>
            </a:r>
            <a:endParaRPr lang="en-US" altLang="zh-CN" dirty="0"/>
          </a:p>
          <a:p>
            <a:r>
              <a:rPr lang="en-US" altLang="zh-CN">
                <a:sym typeface="+mn-ea"/>
              </a:rPr>
              <a:t>∵ </a:t>
            </a:r>
            <a:r>
              <a:rPr lang="en-US" altLang="zh-CN" dirty="0" err="1">
                <a:sym typeface="+mn-ea"/>
              </a:rPr>
              <a:t>Sno</a:t>
            </a:r>
            <a:r>
              <a:rPr lang="en-US" altLang="zh-CN">
                <a:sym typeface="+mn-ea"/>
              </a:rPr>
              <a:t> → </a:t>
            </a:r>
            <a:r>
              <a:rPr lang="en-US" altLang="zh-CN" dirty="0" err="1">
                <a:sym typeface="+mn-ea"/>
              </a:rPr>
              <a:t>Sdept</a:t>
            </a:r>
            <a:r>
              <a:rPr>
                <a:sym typeface="+mn-ea"/>
              </a:rPr>
              <a:t>、</a:t>
            </a:r>
            <a:r>
              <a:rPr lang="en-US" altLang="zh-CN" dirty="0" err="1">
                <a:sym typeface="+mn-ea"/>
              </a:rPr>
              <a:t>Sdept</a:t>
            </a:r>
            <a:r>
              <a:rPr lang="en-US" altLang="zh-CN">
                <a:sym typeface="+mn-ea"/>
              </a:rPr>
              <a:t> → </a:t>
            </a:r>
            <a:r>
              <a:rPr lang="en-US" altLang="zh-CN" dirty="0" err="1">
                <a:sym typeface="+mn-ea"/>
              </a:rPr>
              <a:t>Daddress</a:t>
            </a:r>
            <a:r>
              <a:rPr lang="en-US" altLang="zh-CN">
                <a:sym typeface="+mn-ea"/>
              </a:rPr>
              <a:t> ∴ </a:t>
            </a:r>
            <a:r>
              <a:rPr lang="en-US" altLang="zh-CN" dirty="0" err="1">
                <a:sym typeface="+mn-ea"/>
              </a:rPr>
              <a:t>Sno</a:t>
            </a:r>
            <a:r>
              <a:rPr lang="en-US" altLang="zh-CN">
                <a:sym typeface="+mn-ea"/>
              </a:rPr>
              <a:t>      </a:t>
            </a:r>
            <a:r>
              <a:rPr lang="en-US" altLang="zh-CN" dirty="0" err="1">
                <a:sym typeface="+mn-ea"/>
              </a:rPr>
              <a:t>Daddress</a:t>
            </a:r>
            <a:endParaRPr lang="en-US" altLang="zh-CN" dirty="0"/>
          </a:p>
          <a:p>
            <a:r>
              <a:rPr>
                <a:sym typeface="+mn-ea"/>
              </a:rPr>
              <a:t>同时应满足： </a:t>
            </a:r>
            <a:r>
              <a:rPr lang="en-US" altLang="zh-CN" dirty="0" err="1">
                <a:sym typeface="+mn-ea"/>
              </a:rPr>
              <a:t>Sdept</a:t>
            </a:r>
            <a:r>
              <a:rPr lang="en-US" altLang="zh-CN">
                <a:sym typeface="+mn-ea"/>
              </a:rPr>
              <a:t>      </a:t>
            </a:r>
            <a:r>
              <a:rPr lang="en-US" altLang="zh-CN" dirty="0" err="1">
                <a:sym typeface="+mn-ea"/>
              </a:rPr>
              <a:t>Sno</a:t>
            </a:r>
            <a:endParaRPr lang="zh-CN" altLang="en-US"/>
          </a:p>
        </p:txBody>
      </p:sp>
      <p:pic>
        <p:nvPicPr>
          <p:cNvPr id="5" name="图片 4"/>
          <p:cNvPicPr>
            <a:picLocks noChangeAspect="1"/>
          </p:cNvPicPr>
          <p:nvPr/>
        </p:nvPicPr>
        <p:blipFill>
          <a:blip r:embed="rId1"/>
          <a:stretch>
            <a:fillRect/>
          </a:stretch>
        </p:blipFill>
        <p:spPr>
          <a:xfrm>
            <a:off x="5474282" y="4056711"/>
            <a:ext cx="247649" cy="209549"/>
          </a:xfrm>
          <a:prstGeom prst="rect">
            <a:avLst/>
          </a:prstGeom>
        </p:spPr>
      </p:pic>
      <p:pic>
        <p:nvPicPr>
          <p:cNvPr id="6" name="图片 5"/>
          <p:cNvPicPr>
            <a:picLocks noChangeAspect="1"/>
          </p:cNvPicPr>
          <p:nvPr/>
        </p:nvPicPr>
        <p:blipFill>
          <a:blip r:embed="rId1"/>
          <a:stretch>
            <a:fillRect/>
          </a:stretch>
        </p:blipFill>
        <p:spPr>
          <a:xfrm>
            <a:off x="5870410" y="4477061"/>
            <a:ext cx="247649" cy="209549"/>
          </a:xfrm>
          <a:prstGeom prst="rect">
            <a:avLst/>
          </a:prstGeom>
        </p:spPr>
      </p:pic>
      <p:pic>
        <p:nvPicPr>
          <p:cNvPr id="7" name="图片 6"/>
          <p:cNvPicPr>
            <a:picLocks noChangeAspect="1"/>
          </p:cNvPicPr>
          <p:nvPr/>
        </p:nvPicPr>
        <p:blipFill>
          <a:blip r:embed="rId2"/>
          <a:stretch>
            <a:fillRect/>
          </a:stretch>
        </p:blipFill>
        <p:spPr>
          <a:xfrm>
            <a:off x="3136451" y="4935068"/>
            <a:ext cx="228191" cy="212271"/>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796925" y="1206500"/>
            <a:ext cx="4410075" cy="3705225"/>
          </a:xfrm>
          <a:prstGeom prst="rect">
            <a:avLst/>
          </a:prstGeom>
        </p:spPr>
      </p:pic>
      <p:sp>
        <p:nvSpPr>
          <p:cNvPr id="4" name="标题 1"/>
          <p:cNvSpPr>
            <a:spLocks noGrp="1"/>
          </p:cNvSpPr>
          <p:nvPr/>
        </p:nvSpPr>
        <p:spPr>
          <a:xfrm>
            <a:off x="796882" y="559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a:t>第三范式改进</a:t>
            </a:r>
            <a:endParaRPr lang="zh-CN" altLang="en-US"/>
          </a:p>
        </p:txBody>
      </p:sp>
      <p:pic>
        <p:nvPicPr>
          <p:cNvPr id="6" name="图片 5"/>
          <p:cNvPicPr>
            <a:picLocks noChangeAspect="1"/>
          </p:cNvPicPr>
          <p:nvPr/>
        </p:nvPicPr>
        <p:blipFill>
          <a:blip r:embed="rId2"/>
          <a:stretch>
            <a:fillRect/>
          </a:stretch>
        </p:blipFill>
        <p:spPr>
          <a:xfrm>
            <a:off x="5926962" y="324531"/>
            <a:ext cx="4181475" cy="2228850"/>
          </a:xfrm>
          <a:prstGeom prst="rect">
            <a:avLst/>
          </a:prstGeom>
        </p:spPr>
      </p:pic>
      <p:pic>
        <p:nvPicPr>
          <p:cNvPr id="7" name="图片 6"/>
          <p:cNvPicPr>
            <a:picLocks noChangeAspect="1"/>
          </p:cNvPicPr>
          <p:nvPr/>
        </p:nvPicPr>
        <p:blipFill>
          <a:blip r:embed="rId3"/>
          <a:stretch>
            <a:fillRect/>
          </a:stretch>
        </p:blipFill>
        <p:spPr>
          <a:xfrm>
            <a:off x="5926962" y="2744053"/>
            <a:ext cx="4295775" cy="2124075"/>
          </a:xfrm>
          <a:prstGeom prst="rect">
            <a:avLst/>
          </a:prstGeom>
        </p:spPr>
      </p:pic>
      <p:sp>
        <p:nvSpPr>
          <p:cNvPr id="8" name="文本框 7"/>
          <p:cNvSpPr txBox="1"/>
          <p:nvPr/>
        </p:nvSpPr>
        <p:spPr>
          <a:xfrm>
            <a:off x="5927090" y="5104765"/>
            <a:ext cx="4973320" cy="1753235"/>
          </a:xfrm>
          <a:prstGeom prst="rect">
            <a:avLst/>
          </a:prstGeom>
          <a:noFill/>
        </p:spPr>
        <p:txBody>
          <a:bodyPr wrap="square" rtlCol="0">
            <a:spAutoFit/>
          </a:bodyPr>
          <a:p>
            <a:r>
              <a:rPr lang="en-US" altLang="zh-CN" b="1" dirty="0">
                <a:sym typeface="+mn-ea"/>
              </a:rPr>
              <a:t>Student[</a:t>
            </a:r>
            <a:r>
              <a:rPr lang="en-US" altLang="zh-CN" b="1" dirty="0" err="1">
                <a:sym typeface="+mn-ea"/>
              </a:rPr>
              <a:t>Sno,Sname,Ssex,Sage,Sdept</a:t>
            </a:r>
            <a:r>
              <a:rPr lang="en-US" altLang="zh-CN" b="1" dirty="0">
                <a:sym typeface="+mn-ea"/>
              </a:rPr>
              <a:t>] =&gt;</a:t>
            </a:r>
            <a:endParaRPr lang="en-US" altLang="zh-CN" b="1" dirty="0"/>
          </a:p>
          <a:p>
            <a:r>
              <a:rPr lang="en-US" altLang="zh-CN" b="1" dirty="0">
                <a:sym typeface="+mn-ea"/>
              </a:rPr>
              <a:t>Student’(</a:t>
            </a:r>
            <a:r>
              <a:rPr lang="en-US" altLang="zh-CN" b="1" i="1" dirty="0" err="1">
                <a:sym typeface="+mn-ea"/>
              </a:rPr>
              <a:t>Sno</a:t>
            </a:r>
            <a:r>
              <a:rPr lang="en-US" altLang="zh-CN" b="1" dirty="0" err="1">
                <a:sym typeface="+mn-ea"/>
              </a:rPr>
              <a:t>,Sname,Ssex,Sage,Sdept</a:t>
            </a:r>
            <a:r>
              <a:rPr lang="en-US" altLang="zh-CN" b="1" dirty="0">
                <a:sym typeface="+mn-ea"/>
              </a:rPr>
              <a:t>)</a:t>
            </a:r>
            <a:endParaRPr lang="en-US" altLang="zh-CN" b="1" dirty="0">
              <a:sym typeface="+mn-ea"/>
            </a:endParaRPr>
          </a:p>
          <a:p>
            <a:endParaRPr lang="en-US" altLang="zh-CN" b="1" dirty="0"/>
          </a:p>
          <a:p>
            <a:r>
              <a:rPr lang="en-US" altLang="zh-CN" b="1" dirty="0">
                <a:sym typeface="+mn-ea"/>
              </a:rPr>
              <a:t>Student[</a:t>
            </a:r>
            <a:r>
              <a:rPr lang="en-US" altLang="zh-CN" b="1" dirty="0" err="1">
                <a:sym typeface="+mn-ea"/>
              </a:rPr>
              <a:t>Sdept</a:t>
            </a:r>
            <a:r>
              <a:rPr lang="en-US" altLang="zh-CN" b="1" dirty="0">
                <a:sym typeface="+mn-ea"/>
              </a:rPr>
              <a:t>, </a:t>
            </a:r>
            <a:r>
              <a:rPr lang="en-US" altLang="zh-CN" b="1" dirty="0" err="1">
                <a:sym typeface="+mn-ea"/>
              </a:rPr>
              <a:t>Dhead</a:t>
            </a:r>
            <a:r>
              <a:rPr lang="en-US" altLang="zh-CN" b="1" dirty="0">
                <a:sym typeface="+mn-ea"/>
              </a:rPr>
              <a:t>, </a:t>
            </a:r>
            <a:r>
              <a:rPr lang="en-US" altLang="zh-CN" b="1" dirty="0" err="1">
                <a:sym typeface="+mn-ea"/>
              </a:rPr>
              <a:t>Daddress</a:t>
            </a:r>
            <a:r>
              <a:rPr lang="en-US" altLang="zh-CN" b="1" dirty="0">
                <a:sym typeface="+mn-ea"/>
              </a:rPr>
              <a:t>] =&gt;</a:t>
            </a:r>
            <a:endParaRPr lang="en-US" altLang="zh-CN" b="1" dirty="0"/>
          </a:p>
          <a:p>
            <a:r>
              <a:rPr lang="en-US" altLang="zh-CN" b="1" dirty="0">
                <a:sym typeface="+mn-ea"/>
              </a:rPr>
              <a:t>Department(</a:t>
            </a:r>
            <a:r>
              <a:rPr lang="en-US" altLang="zh-CN" b="1" i="1" dirty="0" err="1">
                <a:sym typeface="+mn-ea"/>
              </a:rPr>
              <a:t>Sdept</a:t>
            </a:r>
            <a:r>
              <a:rPr lang="en-US" altLang="zh-CN" b="1" dirty="0">
                <a:sym typeface="+mn-ea"/>
              </a:rPr>
              <a:t>, </a:t>
            </a:r>
            <a:r>
              <a:rPr lang="en-US" altLang="zh-CN" b="1" dirty="0" err="1">
                <a:sym typeface="+mn-ea"/>
              </a:rPr>
              <a:t>Dhead</a:t>
            </a:r>
            <a:r>
              <a:rPr lang="en-US" altLang="zh-CN" b="1" dirty="0">
                <a:sym typeface="+mn-ea"/>
              </a:rPr>
              <a:t>, </a:t>
            </a:r>
            <a:r>
              <a:rPr lang="en-US" altLang="zh-CN" b="1" dirty="0" err="1">
                <a:sym typeface="+mn-ea"/>
              </a:rPr>
              <a:t>Daddress</a:t>
            </a:r>
            <a:r>
              <a:rPr lang="en-US" altLang="zh-CN" b="1" dirty="0">
                <a:sym typeface="+mn-ea"/>
              </a:rPr>
              <a:t>)</a:t>
            </a:r>
            <a:endParaRPr lang="zh-CN" altLang="en-US" dirty="0"/>
          </a:p>
          <a:p>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1296035"/>
            <a:ext cx="10852150" cy="3928110"/>
          </a:xfrm>
        </p:spPr>
        <p:txBody>
          <a:bodyPr/>
          <a:p>
            <a:r>
              <a:rPr lang="en-US" altLang="zh-CN" b="1">
                <a:sym typeface="+mn-ea"/>
              </a:rPr>
              <a:t>SC(</a:t>
            </a:r>
            <a:r>
              <a:rPr lang="en-US" altLang="zh-CN" b="1" i="1" dirty="0" err="1">
                <a:sym typeface="+mn-ea"/>
              </a:rPr>
              <a:t>Sno,Cno</a:t>
            </a:r>
            <a:r>
              <a:rPr lang="en-US" altLang="zh-CN" b="1" dirty="0" err="1">
                <a:sym typeface="+mn-ea"/>
              </a:rPr>
              <a:t>,Grade</a:t>
            </a:r>
            <a:r>
              <a:rPr lang="en-US" altLang="zh-CN" b="1">
                <a:sym typeface="+mn-ea"/>
              </a:rPr>
              <a:t>) </a:t>
            </a:r>
            <a:r>
              <a:rPr lang="en-US" altLang="zh-CN">
                <a:sym typeface="+mn-ea"/>
              </a:rPr>
              <a:t>∈</a:t>
            </a:r>
            <a:r>
              <a:rPr lang="en-US" altLang="zh-CN" b="1">
                <a:sym typeface="+mn-ea"/>
              </a:rPr>
              <a:t>3NF</a:t>
            </a:r>
            <a:endParaRPr lang="en-US" altLang="zh-CN" b="1" dirty="0"/>
          </a:p>
          <a:p>
            <a:r>
              <a:rPr lang="en-US" altLang="zh-CN" b="1">
                <a:sym typeface="+mn-ea"/>
              </a:rPr>
              <a:t>Course(</a:t>
            </a:r>
            <a:r>
              <a:rPr lang="en-US" altLang="zh-CN" b="1" i="1" dirty="0" err="1">
                <a:sym typeface="+mn-ea"/>
              </a:rPr>
              <a:t>Cno</a:t>
            </a:r>
            <a:r>
              <a:rPr lang="en-US" altLang="zh-CN" b="1" dirty="0" err="1">
                <a:sym typeface="+mn-ea"/>
              </a:rPr>
              <a:t>,Cname,Cpno,Ccredit</a:t>
            </a:r>
            <a:r>
              <a:rPr lang="en-US" altLang="zh-CN" b="1">
                <a:sym typeface="+mn-ea"/>
              </a:rPr>
              <a:t>) </a:t>
            </a:r>
            <a:r>
              <a:rPr lang="en-US" altLang="zh-CN">
                <a:sym typeface="+mn-ea"/>
              </a:rPr>
              <a:t>∈</a:t>
            </a:r>
            <a:r>
              <a:rPr lang="en-US" altLang="zh-CN" b="1">
                <a:sym typeface="+mn-ea"/>
              </a:rPr>
              <a:t>3NF</a:t>
            </a:r>
            <a:endParaRPr lang="en-US" altLang="zh-CN" b="1" dirty="0"/>
          </a:p>
          <a:p>
            <a:r>
              <a:rPr lang="en-US" altLang="zh-CN" b="1">
                <a:sym typeface="+mn-ea"/>
              </a:rPr>
              <a:t>Student’(</a:t>
            </a:r>
            <a:r>
              <a:rPr lang="en-US" altLang="zh-CN" b="1" i="1" dirty="0" err="1">
                <a:sym typeface="+mn-ea"/>
              </a:rPr>
              <a:t>Sno</a:t>
            </a:r>
            <a:r>
              <a:rPr lang="en-US" altLang="zh-CN" b="1">
                <a:sym typeface="+mn-ea"/>
              </a:rPr>
              <a:t>, </a:t>
            </a:r>
            <a:r>
              <a:rPr lang="en-US" altLang="zh-CN" b="1" dirty="0" err="1">
                <a:sym typeface="+mn-ea"/>
              </a:rPr>
              <a:t>Sname,Ssex,Sage,Sdept</a:t>
            </a:r>
            <a:r>
              <a:rPr lang="en-US" altLang="zh-CN" b="1">
                <a:sym typeface="+mn-ea"/>
              </a:rPr>
              <a:t>) </a:t>
            </a:r>
            <a:r>
              <a:rPr lang="en-US" altLang="zh-CN">
                <a:sym typeface="+mn-ea"/>
              </a:rPr>
              <a:t>∈</a:t>
            </a:r>
            <a:r>
              <a:rPr lang="en-US" altLang="zh-CN" b="1">
                <a:sym typeface="+mn-ea"/>
              </a:rPr>
              <a:t>3NF</a:t>
            </a:r>
            <a:endParaRPr lang="en-US" altLang="zh-CN" b="1" dirty="0"/>
          </a:p>
          <a:p>
            <a:r>
              <a:rPr lang="en-US" altLang="zh-CN" b="1">
                <a:sym typeface="+mn-ea"/>
              </a:rPr>
              <a:t>Department(</a:t>
            </a:r>
            <a:r>
              <a:rPr lang="en-US" altLang="zh-CN" b="1" i="1" dirty="0" err="1">
                <a:sym typeface="+mn-ea"/>
              </a:rPr>
              <a:t>Sdept</a:t>
            </a:r>
            <a:r>
              <a:rPr lang="en-US" altLang="zh-CN" b="1">
                <a:sym typeface="+mn-ea"/>
              </a:rPr>
              <a:t>, </a:t>
            </a:r>
            <a:r>
              <a:rPr lang="en-US" altLang="zh-CN" b="1" dirty="0" err="1">
                <a:sym typeface="+mn-ea"/>
              </a:rPr>
              <a:t>Dhead</a:t>
            </a:r>
            <a:r>
              <a:rPr lang="en-US" altLang="zh-CN" b="1">
                <a:sym typeface="+mn-ea"/>
              </a:rPr>
              <a:t>, </a:t>
            </a:r>
            <a:r>
              <a:rPr lang="en-US" altLang="zh-CN" b="1" dirty="0" err="1">
                <a:sym typeface="+mn-ea"/>
              </a:rPr>
              <a:t>Daddress</a:t>
            </a:r>
            <a:r>
              <a:rPr lang="en-US" altLang="zh-CN" b="1">
                <a:sym typeface="+mn-ea"/>
              </a:rPr>
              <a:t>) </a:t>
            </a:r>
            <a:r>
              <a:rPr lang="en-US" altLang="zh-CN">
                <a:sym typeface="+mn-ea"/>
              </a:rPr>
              <a:t>∈</a:t>
            </a:r>
            <a:r>
              <a:rPr lang="en-US" altLang="zh-CN" b="1">
                <a:sym typeface="+mn-ea"/>
              </a:rPr>
              <a:t>3NF</a:t>
            </a:r>
            <a:endParaRPr lang="en-US" altLang="zh-CN" b="1">
              <a:sym typeface="+mn-ea"/>
            </a:endParaRPr>
          </a:p>
          <a:p>
            <a:endParaRPr lang="en-US" altLang="zh-CN" b="1" dirty="0"/>
          </a:p>
          <a:p>
            <a:r>
              <a:rPr>
                <a:sym typeface="+mn-ea"/>
              </a:rPr>
              <a:t>且：</a:t>
            </a:r>
            <a:r>
              <a:rPr lang="en-US" altLang="zh-CN" b="1">
                <a:sym typeface="+mn-ea"/>
              </a:rPr>
              <a:t>Course(</a:t>
            </a:r>
            <a:r>
              <a:rPr lang="en-US" altLang="zh-CN" b="1" dirty="0" err="1">
                <a:sym typeface="+mn-ea"/>
              </a:rPr>
              <a:t>Cno,Cname,Cpno,Ccredit</a:t>
            </a:r>
            <a:r>
              <a:rPr lang="en-US" altLang="zh-CN" b="1">
                <a:sym typeface="+mn-ea"/>
              </a:rPr>
              <a:t>) *SC(</a:t>
            </a:r>
            <a:r>
              <a:rPr lang="en-US" altLang="zh-CN" b="1" dirty="0" err="1">
                <a:sym typeface="+mn-ea"/>
              </a:rPr>
              <a:t>Sno,Cno,Grade</a:t>
            </a:r>
            <a:r>
              <a:rPr lang="en-US" altLang="zh-CN" b="1">
                <a:sym typeface="+mn-ea"/>
              </a:rPr>
              <a:t>) *Student’(</a:t>
            </a:r>
            <a:r>
              <a:rPr lang="en-US" altLang="zh-CN" b="1" dirty="0" err="1">
                <a:sym typeface="+mn-ea"/>
              </a:rPr>
              <a:t>Sno</a:t>
            </a:r>
            <a:r>
              <a:rPr lang="en-US" altLang="zh-CN" b="1">
                <a:sym typeface="+mn-ea"/>
              </a:rPr>
              <a:t>, </a:t>
            </a:r>
            <a:r>
              <a:rPr lang="en-US" altLang="zh-CN" b="1" dirty="0" err="1">
                <a:sym typeface="+mn-ea"/>
              </a:rPr>
              <a:t>Sname,Ssex,Sage,Sdept</a:t>
            </a:r>
            <a:r>
              <a:rPr lang="en-US" altLang="zh-CN" b="1">
                <a:sym typeface="+mn-ea"/>
              </a:rPr>
              <a:t>) *Department(</a:t>
            </a:r>
            <a:r>
              <a:rPr lang="en-US" altLang="zh-CN" b="1" dirty="0" err="1">
                <a:sym typeface="+mn-ea"/>
              </a:rPr>
              <a:t>Sdept</a:t>
            </a:r>
            <a:r>
              <a:rPr lang="en-US" altLang="zh-CN" b="1">
                <a:sym typeface="+mn-ea"/>
              </a:rPr>
              <a:t>, </a:t>
            </a:r>
            <a:r>
              <a:rPr lang="en-US" altLang="zh-CN" b="1" dirty="0" err="1">
                <a:sym typeface="+mn-ea"/>
              </a:rPr>
              <a:t>Dhead</a:t>
            </a:r>
            <a:r>
              <a:rPr lang="en-US" altLang="zh-CN" b="1">
                <a:sym typeface="+mn-ea"/>
              </a:rPr>
              <a:t>, </a:t>
            </a:r>
            <a:r>
              <a:rPr lang="en-US" altLang="zh-CN" b="1" dirty="0" err="1">
                <a:sym typeface="+mn-ea"/>
              </a:rPr>
              <a:t>Daddress</a:t>
            </a:r>
            <a:r>
              <a:rPr lang="en-US" altLang="zh-CN" b="1">
                <a:sym typeface="+mn-ea"/>
              </a:rPr>
              <a:t>)</a:t>
            </a:r>
            <a:endParaRPr lang="en-US" altLang="zh-CN" b="1" dirty="0"/>
          </a:p>
          <a:p>
            <a:r>
              <a:rPr lang="en-US" altLang="zh-CN" b="1">
                <a:sym typeface="+mn-ea"/>
              </a:rPr>
              <a:t>=School(</a:t>
            </a:r>
            <a:r>
              <a:rPr lang="en-US" altLang="zh-CN" b="1" dirty="0" err="1">
                <a:sym typeface="+mn-ea"/>
              </a:rPr>
              <a:t>Sno,Sname,Ssex,Sage,Sdept,Dhead,Daddress</a:t>
            </a:r>
            <a:r>
              <a:rPr lang="en-US" altLang="zh-CN" b="1">
                <a:sym typeface="+mn-ea"/>
              </a:rPr>
              <a:t>,</a:t>
            </a:r>
            <a:r>
              <a:rPr lang="en-US" altLang="zh-CN" b="1" dirty="0" err="1">
                <a:sym typeface="+mn-ea"/>
              </a:rPr>
              <a:t>Cno,Cname,Cpno,Ccredit,Grade</a:t>
            </a:r>
            <a:r>
              <a:rPr lang="en-US" altLang="zh-CN" b="1">
                <a:sym typeface="+mn-ea"/>
              </a:rPr>
              <a:t>)</a:t>
            </a:r>
            <a:endParaRPr lang="zh-CN" altLang="en-US" dirty="0"/>
          </a:p>
          <a:p>
            <a:endParaRPr lang="zh-CN" altLang="en-US"/>
          </a:p>
        </p:txBody>
      </p:sp>
      <p:sp>
        <p:nvSpPr>
          <p:cNvPr id="4" name="标题 1"/>
          <p:cNvSpPr>
            <a:spLocks noGrp="1"/>
          </p:cNvSpPr>
          <p:nvPr/>
        </p:nvSpPr>
        <p:spPr>
          <a:xfrm>
            <a:off x="796882" y="559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a:t>第三范式改进</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a:sym typeface="+mn-ea"/>
              </a:rPr>
              <a:t>既没有非主属性对候选码的部分依赖</a:t>
            </a:r>
            <a:endParaRPr>
              <a:sym typeface="+mn-ea"/>
            </a:endParaRPr>
          </a:p>
          <a:p>
            <a:r>
              <a:rPr>
                <a:sym typeface="+mn-ea"/>
              </a:rPr>
              <a:t>没有非主属性对候选码的传递依赖</a:t>
            </a:r>
            <a:endParaRPr>
              <a:sym typeface="+mn-ea"/>
            </a:endParaRPr>
          </a:p>
          <a:p>
            <a:endParaRPr>
              <a:sym typeface="+mn-ea"/>
            </a:endParaRPr>
          </a:p>
          <a:p>
            <a:pPr marL="0" indent="0">
              <a:buNone/>
            </a:pPr>
            <a:r>
              <a:rPr>
                <a:sym typeface="+mn-ea"/>
              </a:rPr>
              <a:t>解决了</a:t>
            </a:r>
            <a:r>
              <a:rPr lang="en-US" altLang="zh-CN" b="1">
                <a:sym typeface="+mn-ea"/>
              </a:rPr>
              <a:t>2NF</a:t>
            </a:r>
            <a:r>
              <a:rPr>
                <a:sym typeface="+mn-ea"/>
              </a:rPr>
              <a:t>中存在的四个问题：</a:t>
            </a:r>
            <a:endParaRPr lang="zh-CN" altLang="en-US" dirty="0"/>
          </a:p>
          <a:p>
            <a:r>
              <a:rPr lang="en-US" altLang="zh-CN" b="1">
                <a:sym typeface="+mn-ea"/>
              </a:rPr>
              <a:t>(1)</a:t>
            </a:r>
            <a:r>
              <a:rPr>
                <a:sym typeface="+mn-ea"/>
              </a:rPr>
              <a:t>数据冗余降低</a:t>
            </a:r>
            <a:r>
              <a:rPr lang="en-US" altLang="zh-CN" b="1">
                <a:sym typeface="+mn-ea"/>
              </a:rPr>
              <a:t>——</a:t>
            </a:r>
            <a:r>
              <a:rPr>
                <a:sym typeface="+mn-ea"/>
              </a:rPr>
              <a:t>系主任的名字存储的次数与该系的学生人数无关，只在关系</a:t>
            </a:r>
            <a:r>
              <a:rPr lang="en-US" altLang="zh-CN">
                <a:sym typeface="+mn-ea"/>
              </a:rPr>
              <a:t>Department</a:t>
            </a:r>
            <a:r>
              <a:rPr>
                <a:sym typeface="+mn-ea"/>
              </a:rPr>
              <a:t>中存储一次。</a:t>
            </a:r>
            <a:endParaRPr lang="zh-CN" altLang="en-US" dirty="0"/>
          </a:p>
          <a:p>
            <a:r>
              <a:rPr lang="en-US" altLang="zh-CN" b="1">
                <a:sym typeface="+mn-ea"/>
              </a:rPr>
              <a:t>(2)</a:t>
            </a:r>
            <a:r>
              <a:rPr>
                <a:sym typeface="+mn-ea"/>
              </a:rPr>
              <a:t>不存在插入异常</a:t>
            </a:r>
            <a:r>
              <a:rPr lang="en-US" altLang="zh-CN" b="1">
                <a:sym typeface="+mn-ea"/>
              </a:rPr>
              <a:t>——</a:t>
            </a:r>
            <a:r>
              <a:rPr>
                <a:sym typeface="+mn-ea"/>
              </a:rPr>
              <a:t>当一个新系没有学生时</a:t>
            </a:r>
            <a:r>
              <a:rPr lang="en-US" altLang="zh-CN">
                <a:sym typeface="+mn-ea"/>
              </a:rPr>
              <a:t>,</a:t>
            </a:r>
            <a:r>
              <a:rPr>
                <a:sym typeface="+mn-ea"/>
              </a:rPr>
              <a:t>该系的信息可以直接插入到关系</a:t>
            </a:r>
            <a:r>
              <a:rPr lang="en-US" altLang="zh-CN">
                <a:sym typeface="+mn-ea"/>
              </a:rPr>
              <a:t>Department</a:t>
            </a:r>
            <a:r>
              <a:rPr>
                <a:sym typeface="+mn-ea"/>
              </a:rPr>
              <a:t>中</a:t>
            </a:r>
            <a:r>
              <a:rPr lang="en-US" altLang="zh-CN">
                <a:sym typeface="+mn-ea"/>
              </a:rPr>
              <a:t>,</a:t>
            </a:r>
            <a:r>
              <a:rPr>
                <a:sym typeface="+mn-ea"/>
              </a:rPr>
              <a:t>而与学号无关。</a:t>
            </a:r>
            <a:endParaRPr lang="zh-CN" altLang="en-US" dirty="0"/>
          </a:p>
          <a:p>
            <a:r>
              <a:rPr lang="en-US" altLang="zh-CN" b="1">
                <a:sym typeface="+mn-ea"/>
              </a:rPr>
              <a:t>(3)</a:t>
            </a:r>
            <a:r>
              <a:rPr>
                <a:sym typeface="+mn-ea"/>
              </a:rPr>
              <a:t>不存在删除异常</a:t>
            </a:r>
            <a:r>
              <a:rPr lang="en-US" altLang="zh-CN" b="1">
                <a:sym typeface="+mn-ea"/>
              </a:rPr>
              <a:t>——</a:t>
            </a:r>
            <a:r>
              <a:rPr>
                <a:sym typeface="+mn-ea"/>
              </a:rPr>
              <a:t>要删除某系的全部学生而仍然保留该系的有关信息时，可以只删除学生关系</a:t>
            </a:r>
            <a:r>
              <a:rPr lang="en-US" altLang="zh-CN">
                <a:sym typeface="+mn-ea"/>
              </a:rPr>
              <a:t>Student</a:t>
            </a:r>
            <a:r>
              <a:rPr b="1">
                <a:sym typeface="+mn-ea"/>
              </a:rPr>
              <a:t>’</a:t>
            </a:r>
            <a:r>
              <a:rPr>
                <a:sym typeface="+mn-ea"/>
              </a:rPr>
              <a:t>中的相关学生记录，而不影响系关系</a:t>
            </a:r>
            <a:r>
              <a:rPr lang="en-US" altLang="zh-CN">
                <a:sym typeface="+mn-ea"/>
              </a:rPr>
              <a:t>Department</a:t>
            </a:r>
            <a:r>
              <a:rPr>
                <a:sym typeface="+mn-ea"/>
              </a:rPr>
              <a:t>中的数据。</a:t>
            </a:r>
            <a:endParaRPr lang="zh-CN" altLang="en-US" dirty="0"/>
          </a:p>
          <a:p>
            <a:r>
              <a:rPr lang="en-US" altLang="zh-CN" b="1">
                <a:sym typeface="+mn-ea"/>
              </a:rPr>
              <a:t>(4) </a:t>
            </a:r>
            <a:r>
              <a:rPr>
                <a:sym typeface="+mn-ea"/>
              </a:rPr>
              <a:t>不存在更新异常</a:t>
            </a:r>
            <a:r>
              <a:rPr lang="en-US" altLang="zh-CN" b="1">
                <a:sym typeface="+mn-ea"/>
              </a:rPr>
              <a:t>—— </a:t>
            </a:r>
            <a:r>
              <a:rPr>
                <a:sym typeface="+mn-ea"/>
              </a:rPr>
              <a:t>更换系主任时， 只需修改关系</a:t>
            </a:r>
            <a:r>
              <a:rPr lang="en-US" altLang="zh-CN">
                <a:sym typeface="+mn-ea"/>
              </a:rPr>
              <a:t>Department</a:t>
            </a:r>
            <a:r>
              <a:rPr>
                <a:sym typeface="+mn-ea"/>
              </a:rPr>
              <a:t>中一个相应元组的</a:t>
            </a:r>
            <a:r>
              <a:rPr lang="en-US" altLang="zh-CN" dirty="0" err="1">
                <a:sym typeface="+mn-ea"/>
              </a:rPr>
              <a:t>Dhead</a:t>
            </a:r>
            <a:r>
              <a:rPr>
                <a:sym typeface="+mn-ea"/>
              </a:rPr>
              <a:t>属性值，从而不会出现数据的不一致现象。</a:t>
            </a:r>
            <a:endParaRPr lang="zh-CN" altLang="en-US" dirty="0"/>
          </a:p>
          <a:p>
            <a:endParaRPr lang="zh-CN" altLang="en-US" dirty="0"/>
          </a:p>
          <a:p>
            <a:endParaRPr lang="zh-CN" altLang="en-US"/>
          </a:p>
        </p:txBody>
      </p:sp>
      <p:sp>
        <p:nvSpPr>
          <p:cNvPr id="4" name="标题 1"/>
          <p:cNvSpPr>
            <a:spLocks noGrp="1"/>
          </p:cNvSpPr>
          <p:nvPr/>
        </p:nvSpPr>
        <p:spPr>
          <a:xfrm>
            <a:off x="796882" y="559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a:t>第三范式改进</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442335" y="3105150"/>
            <a:ext cx="5306695" cy="647700"/>
          </a:xfrm>
        </p:spPr>
        <p:txBody>
          <a:bodyPr/>
          <a:p>
            <a:r>
              <a:rPr lang="zh-CN" altLang="en-US"/>
              <a:t>关系数据库设计</a:t>
            </a:r>
            <a:r>
              <a:rPr lang="en-US" altLang="zh-CN"/>
              <a:t>——</a:t>
            </a:r>
            <a:r>
              <a:rPr lang="zh-CN" altLang="en-US"/>
              <a:t>消除冗余</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a:t>
            </a:r>
            <a:r>
              <a:rPr lang="en-US" altLang="zh-CN"/>
              <a:t>E-R</a:t>
            </a:r>
            <a:r>
              <a:t>图</a:t>
            </a:r>
          </a:p>
        </p:txBody>
      </p:sp>
      <p:sp>
        <p:nvSpPr>
          <p:cNvPr id="3" name="文本框 2"/>
          <p:cNvSpPr txBox="1"/>
          <p:nvPr/>
        </p:nvSpPr>
        <p:spPr>
          <a:xfrm>
            <a:off x="669925" y="1162050"/>
            <a:ext cx="11190605" cy="783590"/>
          </a:xfrm>
          <a:prstGeom prst="rect">
            <a:avLst/>
          </a:prstGeom>
          <a:noFill/>
        </p:spPr>
        <p:txBody>
          <a:bodyPr wrap="square" rtlCol="0">
            <a:spAutoFit/>
          </a:bodyPr>
          <a:p>
            <a:pPr>
              <a:buFont typeface="Wingdings" panose="05000000000000000000" pitchFamily="2" charset="2"/>
              <a:buNone/>
            </a:pPr>
            <a:r>
              <a:rPr lang="zh-CN" altLang="en-US" dirty="0">
                <a:ea typeface="宋体" panose="02010600030101010101" pitchFamily="2" charset="-122"/>
                <a:sym typeface="+mn-ea"/>
              </a:rPr>
              <a:t>某工厂管理信息系统的视图集成。       </a:t>
            </a:r>
            <a:endParaRPr lang="zh-CN" altLang="en-US" dirty="0">
              <a:ea typeface="宋体" panose="02010600030101010101" pitchFamily="2" charset="-122"/>
            </a:endParaRPr>
          </a:p>
          <a:p>
            <a:pPr>
              <a:lnSpc>
                <a:spcPct val="150000"/>
              </a:lnSpc>
              <a:buFont typeface="Wingdings" panose="05000000000000000000" pitchFamily="2" charset="2"/>
              <a:buNone/>
            </a:pPr>
            <a:r>
              <a:rPr lang="zh-CN" altLang="en-US" dirty="0">
                <a:ea typeface="宋体" panose="02010600030101010101" pitchFamily="2" charset="-122"/>
                <a:sym typeface="+mn-ea"/>
              </a:rPr>
              <a:t>图分别为该厂物资、销售和劳动人事管理的分</a:t>
            </a:r>
            <a:r>
              <a:rPr lang="en-US" altLang="zh-CN" dirty="0">
                <a:ea typeface="宋体" panose="02010600030101010101" pitchFamily="2" charset="-122"/>
                <a:sym typeface="+mn-ea"/>
              </a:rPr>
              <a:t>E-R</a:t>
            </a:r>
            <a:r>
              <a:rPr lang="zh-CN" altLang="en-US" dirty="0">
                <a:ea typeface="宋体" panose="02010600030101010101" pitchFamily="2" charset="-122"/>
                <a:sym typeface="+mn-ea"/>
              </a:rPr>
              <a:t>图</a:t>
            </a:r>
            <a:endParaRPr lang="zh-CN" altLang="en-US"/>
          </a:p>
        </p:txBody>
      </p:sp>
      <p:pic>
        <p:nvPicPr>
          <p:cNvPr id="514053" name="Picture 5" descr="114"/>
          <p:cNvPicPr>
            <a:picLocks noChangeAspect="1" noChangeArrowheads="1"/>
          </p:cNvPicPr>
          <p:nvPr/>
        </p:nvPicPr>
        <p:blipFill>
          <a:blip r:embed="rId1" cstate="print"/>
          <a:srcRect t="57788" b="2827"/>
          <a:stretch>
            <a:fillRect/>
          </a:stretch>
        </p:blipFill>
        <p:spPr bwMode="auto">
          <a:xfrm>
            <a:off x="669925" y="2112645"/>
            <a:ext cx="6324600" cy="2868930"/>
          </a:xfrm>
          <a:prstGeom prst="rect">
            <a:avLst/>
          </a:prstGeom>
          <a:noFill/>
        </p:spPr>
      </p:pic>
      <p:pic>
        <p:nvPicPr>
          <p:cNvPr id="515078" name="Picture 6" descr="724"/>
          <p:cNvPicPr>
            <a:picLocks noChangeAspect="1" noChangeArrowheads="1"/>
          </p:cNvPicPr>
          <p:nvPr/>
        </p:nvPicPr>
        <p:blipFill>
          <a:blip r:embed="rId2" cstate="print"/>
          <a:srcRect/>
          <a:stretch>
            <a:fillRect/>
          </a:stretch>
        </p:blipFill>
        <p:spPr bwMode="auto">
          <a:xfrm>
            <a:off x="6153785" y="2246630"/>
            <a:ext cx="5859145" cy="2734945"/>
          </a:xfrm>
          <a:prstGeom prst="rect">
            <a:avLst/>
          </a:prstGeom>
          <a:noFill/>
        </p:spPr>
      </p:pic>
      <p:pic>
        <p:nvPicPr>
          <p:cNvPr id="516106" name="Picture 10" descr="729"/>
          <p:cNvPicPr>
            <a:picLocks noChangeAspect="1" noChangeArrowheads="1"/>
          </p:cNvPicPr>
          <p:nvPr/>
        </p:nvPicPr>
        <p:blipFill>
          <a:blip r:embed="rId3" cstate="print"/>
          <a:srcRect/>
          <a:stretch>
            <a:fillRect/>
          </a:stretch>
        </p:blipFill>
        <p:spPr bwMode="auto">
          <a:xfrm>
            <a:off x="7771765" y="5022850"/>
            <a:ext cx="2623185" cy="1835150"/>
          </a:xfrm>
          <a:prstGeom prst="rect">
            <a:avLst/>
          </a:prstGeom>
          <a:noFill/>
          <a:ln w="9525">
            <a:noFill/>
            <a:miter lim="800000"/>
            <a:headEnd/>
            <a:tailEnd/>
          </a:ln>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a:t>
            </a:r>
            <a:r>
              <a:rPr lang="en-US" altLang="zh-CN"/>
              <a:t>E-R</a:t>
            </a:r>
            <a:r>
              <a:t>图</a:t>
            </a:r>
          </a:p>
        </p:txBody>
      </p:sp>
      <p:pic>
        <p:nvPicPr>
          <p:cNvPr id="517131" name="Picture 11" descr="730"/>
          <p:cNvPicPr>
            <a:picLocks noChangeAspect="1" noChangeArrowheads="1"/>
          </p:cNvPicPr>
          <p:nvPr/>
        </p:nvPicPr>
        <p:blipFill>
          <a:blip r:embed="rId1" cstate="print"/>
          <a:srcRect/>
          <a:stretch>
            <a:fillRect/>
          </a:stretch>
        </p:blipFill>
        <p:spPr bwMode="auto">
          <a:xfrm>
            <a:off x="669609" y="1593216"/>
            <a:ext cx="6264275" cy="4219575"/>
          </a:xfrm>
          <a:prstGeom prst="rect">
            <a:avLst/>
          </a:prstGeom>
          <a:noFill/>
          <a:ln w="9525">
            <a:noFill/>
            <a:miter lim="800000"/>
            <a:headEnd/>
            <a:tailEnd/>
          </a:ln>
        </p:spPr>
      </p:pic>
      <p:sp>
        <p:nvSpPr>
          <p:cNvPr id="3" name="文本框 2"/>
          <p:cNvSpPr txBox="1"/>
          <p:nvPr/>
        </p:nvSpPr>
        <p:spPr>
          <a:xfrm>
            <a:off x="7015480" y="1593215"/>
            <a:ext cx="4848860" cy="3853815"/>
          </a:xfrm>
          <a:prstGeom prst="rect">
            <a:avLst/>
          </a:prstGeom>
          <a:noFill/>
        </p:spPr>
        <p:txBody>
          <a:bodyPr wrap="square" rtlCol="0">
            <a:spAutoFit/>
          </a:bodyPr>
          <a:p>
            <a:pPr>
              <a:lnSpc>
                <a:spcPct val="140000"/>
              </a:lnSpc>
              <a:buFont typeface="Wingdings" panose="05000000000000000000" pitchFamily="2" charset="2"/>
              <a:buNone/>
            </a:pPr>
            <a:r>
              <a:rPr lang="zh-CN" altLang="en-US" b="1">
                <a:ea typeface="宋体" panose="02010600030101010101" pitchFamily="2" charset="-122"/>
                <a:sym typeface="+mn-ea"/>
              </a:rPr>
              <a:t>解决了以下问题：</a:t>
            </a:r>
            <a:endParaRPr lang="zh-CN" altLang="en-US" b="1">
              <a:ea typeface="宋体" panose="02010600030101010101" pitchFamily="2" charset="-122"/>
            </a:endParaRPr>
          </a:p>
          <a:p>
            <a:pPr marL="342900" indent="-342900">
              <a:lnSpc>
                <a:spcPct val="140000"/>
              </a:lnSpc>
              <a:buAutoNum type="arabicPeriod"/>
            </a:pPr>
            <a:r>
              <a:rPr lang="zh-CN" altLang="en-US">
                <a:ea typeface="宋体" panose="02010600030101010101" pitchFamily="2" charset="-122"/>
                <a:sym typeface="+mn-ea"/>
              </a:rPr>
              <a:t> 异名同义，项目和产品含义相同</a:t>
            </a:r>
            <a:endParaRPr lang="zh-CN" altLang="en-US">
              <a:ea typeface="宋体" panose="02010600030101010101" pitchFamily="2" charset="-122"/>
            </a:endParaRPr>
          </a:p>
          <a:p>
            <a:pPr marL="342900" indent="-342900">
              <a:lnSpc>
                <a:spcPct val="140000"/>
              </a:lnSpc>
              <a:buAutoNum type="arabicPeriod"/>
            </a:pPr>
            <a:r>
              <a:rPr lang="zh-CN" altLang="en-US">
                <a:ea typeface="宋体" panose="02010600030101010101" pitchFamily="2" charset="-122"/>
                <a:sym typeface="+mn-ea"/>
              </a:rPr>
              <a:t>库存管理中职工与仓库的工作关系已包含在劳动人事管理的部门与职工之间的联系之中，所以可以取消</a:t>
            </a:r>
            <a:endParaRPr lang="zh-CN" altLang="en-US">
              <a:ea typeface="宋体" panose="02010600030101010101" pitchFamily="2" charset="-122"/>
            </a:endParaRPr>
          </a:p>
          <a:p>
            <a:pPr marL="342900" indent="-342900">
              <a:lnSpc>
                <a:spcPct val="140000"/>
              </a:lnSpc>
              <a:buAutoNum type="arabicPeriod"/>
            </a:pPr>
            <a:r>
              <a:rPr lang="zh-CN" altLang="en-US">
                <a:ea typeface="宋体" panose="02010600030101010101" pitchFamily="2" charset="-122"/>
                <a:sym typeface="+mn-ea"/>
              </a:rPr>
              <a:t>职工之间领导与被领导关系可由部门与职工（经理）之间的领导关系、部门与职工之间的从属关系两者导出，所以也可以取消</a:t>
            </a:r>
            <a:endParaRPr lang="zh-CN" altLang="en-US">
              <a:ea typeface="宋体" panose="02010600030101010101" pitchFamily="2" charset="-122"/>
            </a:endParaRPr>
          </a:p>
          <a:p>
            <a:pPr marL="342900" indent="-342900"/>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59425" y="3105150"/>
            <a:ext cx="1073150" cy="647700"/>
          </a:xfrm>
        </p:spPr>
        <p:txBody>
          <a:bodyPr/>
          <a:p>
            <a:r>
              <a:rPr lang="zh-CN" altLang="en-US"/>
              <a:t>封锁</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一级封锁协议</a:t>
            </a:r>
            <a:endParaRPr lang="zh-CN" altLang="en-US"/>
          </a:p>
        </p:txBody>
      </p:sp>
      <p:graphicFrame>
        <p:nvGraphicFramePr>
          <p:cNvPr id="6" name="Group 28"/>
          <p:cNvGraphicFramePr>
            <a:graphicFrameLocks noGrp="1"/>
          </p:cNvGraphicFramePr>
          <p:nvPr>
            <p:custDataLst>
              <p:tags r:id="rId1"/>
            </p:custDataLst>
          </p:nvPr>
        </p:nvGraphicFramePr>
        <p:xfrm>
          <a:off x="738124" y="1075055"/>
          <a:ext cx="3429000" cy="5195570"/>
        </p:xfrm>
        <a:graphic>
          <a:graphicData uri="http://schemas.openxmlformats.org/drawingml/2006/table">
            <a:tbl>
              <a:tblPr/>
              <a:tblGrid>
                <a:gridCol w="1752600"/>
                <a:gridCol w="1676400"/>
              </a:tblGrid>
              <a:tr h="408305">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lgn="just">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lgn="just">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lgn="just">
                        <a:spcBef>
                          <a:spcPct val="20000"/>
                        </a:spcBef>
                        <a:defRPr kumimoji="1" b="1">
                          <a:solidFill>
                            <a:schemeClr val="tx1"/>
                          </a:solidFill>
                          <a:latin typeface="Times New Roman" panose="02020603050405020304" pitchFamily="18" charset="0"/>
                          <a:ea typeface="宋体" panose="02010600030101010101" pitchFamily="2" charset="-122"/>
                        </a:defRPr>
                      </a:lvl4pPr>
                      <a:lvl5pPr algn="just">
                        <a:spcBef>
                          <a:spcPct val="20000"/>
                        </a:spcBef>
                        <a:defRPr kumimoji="1" b="1">
                          <a:solidFill>
                            <a:schemeClr val="tx1"/>
                          </a:solidFill>
                          <a:latin typeface="Times New Roman" panose="02020603050405020304" pitchFamily="18" charset="0"/>
                          <a:ea typeface="宋体" panose="02010600030101010101" pitchFamily="2" charset="-122"/>
                        </a:defRPr>
                      </a:lvl5pPr>
                      <a:lvl6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792" marB="46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lgn="just">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lgn="just">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lgn="just">
                        <a:spcBef>
                          <a:spcPct val="20000"/>
                        </a:spcBef>
                        <a:defRPr kumimoji="1" b="1">
                          <a:solidFill>
                            <a:schemeClr val="tx1"/>
                          </a:solidFill>
                          <a:latin typeface="Times New Roman" panose="02020603050405020304" pitchFamily="18" charset="0"/>
                          <a:ea typeface="宋体" panose="02010600030101010101" pitchFamily="2" charset="-122"/>
                        </a:defRPr>
                      </a:lvl4pPr>
                      <a:lvl5pPr algn="just">
                        <a:spcBef>
                          <a:spcPct val="20000"/>
                        </a:spcBef>
                        <a:defRPr kumimoji="1" b="1">
                          <a:solidFill>
                            <a:schemeClr val="tx1"/>
                          </a:solidFill>
                          <a:latin typeface="Times New Roman" panose="02020603050405020304" pitchFamily="18" charset="0"/>
                          <a:ea typeface="宋体" panose="02010600030101010101" pitchFamily="2" charset="-122"/>
                        </a:defRPr>
                      </a:lvl5pPr>
                      <a:lvl6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2113">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lgn="just">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lgn="just">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lgn="just">
                        <a:spcBef>
                          <a:spcPct val="20000"/>
                        </a:spcBef>
                        <a:defRPr kumimoji="1" b="1">
                          <a:solidFill>
                            <a:schemeClr val="tx1"/>
                          </a:solidFill>
                          <a:latin typeface="Times New Roman" panose="02020603050405020304" pitchFamily="18" charset="0"/>
                          <a:ea typeface="宋体" panose="02010600030101010101" pitchFamily="2" charset="-122"/>
                        </a:defRPr>
                      </a:lvl4pPr>
                      <a:lvl5pPr algn="just">
                        <a:spcBef>
                          <a:spcPct val="20000"/>
                        </a:spcBef>
                        <a:defRPr kumimoji="1" b="1">
                          <a:solidFill>
                            <a:schemeClr val="tx1"/>
                          </a:solidFill>
                          <a:latin typeface="Times New Roman" panose="02020603050405020304" pitchFamily="18" charset="0"/>
                          <a:ea typeface="宋体" panose="02010600030101010101" pitchFamily="2" charset="-122"/>
                        </a:defRPr>
                      </a:lvl5pPr>
                      <a:lvl6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①</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Xlock</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获得</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②</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读</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A=16</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③A←A-1</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写回</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A=15</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Commit</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UnXlock</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30000"/>
                        </a:spcBef>
                        <a:spcAft>
                          <a:spcPct val="1000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④</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⑤</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92" marB="46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lgn="just">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lgn="just">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lgn="just">
                        <a:spcBef>
                          <a:spcPct val="20000"/>
                        </a:spcBef>
                        <a:defRPr kumimoji="1" b="1">
                          <a:solidFill>
                            <a:schemeClr val="tx1"/>
                          </a:solidFill>
                          <a:latin typeface="Times New Roman" panose="02020603050405020304" pitchFamily="18" charset="0"/>
                          <a:ea typeface="宋体" panose="02010600030101010101" pitchFamily="2" charset="-122"/>
                        </a:defRPr>
                      </a:lvl4pPr>
                      <a:lvl5pPr algn="just">
                        <a:spcBef>
                          <a:spcPct val="20000"/>
                        </a:spcBef>
                        <a:defRPr kumimoji="1" b="1">
                          <a:solidFill>
                            <a:schemeClr val="tx1"/>
                          </a:solidFill>
                          <a:latin typeface="Times New Roman" panose="02020603050405020304" pitchFamily="18" charset="0"/>
                          <a:ea typeface="宋体" panose="02010600030101010101" pitchFamily="2" charset="-122"/>
                        </a:defRPr>
                      </a:lvl5pPr>
                      <a:lvl6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Xlock</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等待</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等待</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等待</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等待</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获得</a:t>
                      </a: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Xlock</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读</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A=15</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A←A-3</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写回</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A=12</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Commit</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pP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UnXlock</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 </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92" marB="46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文本框 6"/>
          <p:cNvSpPr txBox="1"/>
          <p:nvPr/>
        </p:nvSpPr>
        <p:spPr>
          <a:xfrm>
            <a:off x="1446530" y="6382385"/>
            <a:ext cx="2011680" cy="368300"/>
          </a:xfrm>
          <a:prstGeom prst="rect">
            <a:avLst/>
          </a:prstGeom>
          <a:noFill/>
        </p:spPr>
        <p:txBody>
          <a:bodyPr wrap="none" rtlCol="0" anchor="t">
            <a:spAutoFit/>
          </a:bodyPr>
          <a:p>
            <a:r>
              <a:rPr lang="zh-CN" altLang="en-US" dirty="0">
                <a:sym typeface="+mn-ea"/>
              </a:rPr>
              <a:t>没有“丢失修改”</a:t>
            </a:r>
            <a:endParaRPr lang="zh-CN" altLang="en-US"/>
          </a:p>
        </p:txBody>
      </p:sp>
      <p:grpSp>
        <p:nvGrpSpPr>
          <p:cNvPr id="8" name="Group 3"/>
          <p:cNvGrpSpPr/>
          <p:nvPr/>
        </p:nvGrpSpPr>
        <p:grpSpPr bwMode="auto">
          <a:xfrm>
            <a:off x="4712907" y="1074738"/>
            <a:ext cx="3429000" cy="4648200"/>
            <a:chOff x="912" y="753"/>
            <a:chExt cx="2160" cy="3281"/>
          </a:xfrm>
        </p:grpSpPr>
        <p:sp>
          <p:nvSpPr>
            <p:cNvPr id="10" name="Rectangle 4"/>
            <p:cNvSpPr>
              <a:spLocks noChangeArrowheads="1"/>
            </p:cNvSpPr>
            <p:nvPr/>
          </p:nvSpPr>
          <p:spPr bwMode="auto">
            <a:xfrm>
              <a:off x="2016" y="1003"/>
              <a:ext cx="1056"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zh-CN" altLang="en-US" sz="2800"/>
                <a:t> </a:t>
              </a:r>
              <a:r>
                <a:rPr lang="zh-CN" altLang="en-US" sz="2000"/>
                <a:t> </a:t>
              </a:r>
              <a:endParaRPr lang="zh-CN" altLang="en-US" sz="1800"/>
            </a:p>
            <a:p>
              <a:pPr eaLnBrk="1" hangingPunct="1">
                <a:buFont typeface="Monotype Sorts" pitchFamily="2" charset="2"/>
                <a:buNone/>
              </a:pPr>
              <a:r>
                <a:rPr lang="zh-CN" altLang="en-US" sz="1800"/>
                <a:t> </a:t>
              </a:r>
              <a:endParaRPr lang="zh-CN" altLang="en-US" sz="1800"/>
            </a:p>
            <a:p>
              <a:pPr eaLnBrk="1" hangingPunct="1">
                <a:buFont typeface="Monotype Sorts" pitchFamily="2" charset="2"/>
                <a:buNone/>
              </a:pPr>
              <a:r>
                <a:rPr lang="zh-CN" altLang="en-US" sz="1800"/>
                <a:t> </a:t>
              </a:r>
              <a:endParaRPr lang="zh-CN" altLang="en-US" sz="1800"/>
            </a:p>
            <a:p>
              <a:pPr eaLnBrk="1" hangingPunct="1">
                <a:buFont typeface="Monotype Sorts" pitchFamily="2" charset="2"/>
                <a:buNone/>
              </a:pPr>
              <a:endParaRPr lang="zh-CN" altLang="en-US" sz="1800"/>
            </a:p>
            <a:p>
              <a:pPr eaLnBrk="1" hangingPunct="1">
                <a:buFont typeface="Monotype Sorts" pitchFamily="2" charset="2"/>
                <a:buNone/>
              </a:pPr>
              <a:endParaRPr lang="zh-CN" altLang="en-US" sz="1800"/>
            </a:p>
            <a:p>
              <a:pPr eaLnBrk="1" hangingPunct="1">
                <a:buFont typeface="Monotype Sorts" pitchFamily="2" charset="2"/>
                <a:buNone/>
              </a:pPr>
              <a:r>
                <a:rPr lang="zh-CN" altLang="en-US" sz="1800"/>
                <a:t>读</a:t>
              </a:r>
              <a:r>
                <a:rPr lang="en-US" altLang="zh-CN" sz="1800"/>
                <a:t>A=15</a:t>
              </a: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zh-CN" altLang="en-US" sz="1800"/>
            </a:p>
          </p:txBody>
        </p:sp>
        <p:sp>
          <p:nvSpPr>
            <p:cNvPr id="11" name="Rectangle 5"/>
            <p:cNvSpPr>
              <a:spLocks noChangeArrowheads="1"/>
            </p:cNvSpPr>
            <p:nvPr/>
          </p:nvSpPr>
          <p:spPr bwMode="auto">
            <a:xfrm>
              <a:off x="912" y="1003"/>
              <a:ext cx="1104"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1800"/>
                <a:t>①</a:t>
              </a:r>
              <a:r>
                <a:rPr lang="en-US" altLang="zh-CN" sz="1800">
                  <a:cs typeface="Times New Roman" panose="02020603050405020304" pitchFamily="18" charset="0"/>
                </a:rPr>
                <a:t>  </a:t>
              </a:r>
              <a:r>
                <a:rPr lang="en-US" altLang="zh-CN" sz="1800"/>
                <a:t>Xlock A</a:t>
              </a:r>
              <a:endParaRPr lang="en-US" altLang="zh-CN" sz="1800"/>
            </a:p>
            <a:p>
              <a:pPr eaLnBrk="1" hangingPunct="1">
                <a:buFont typeface="Monotype Sorts" pitchFamily="2" charset="2"/>
                <a:buNone/>
              </a:pPr>
              <a:r>
                <a:rPr lang="en-US" altLang="zh-CN" sz="1800"/>
                <a:t>       </a:t>
              </a:r>
              <a:r>
                <a:rPr lang="zh-CN" altLang="en-US" sz="1800"/>
                <a:t>获得</a:t>
              </a:r>
              <a:endParaRPr lang="zh-CN" altLang="en-US" sz="1800"/>
            </a:p>
            <a:p>
              <a:pPr eaLnBrk="1" hangingPunct="1">
                <a:buFont typeface="Monotype Sorts" pitchFamily="2" charset="2"/>
                <a:buNone/>
              </a:pPr>
              <a:r>
                <a:rPr lang="en-US" altLang="zh-CN" sz="1800"/>
                <a:t>②</a:t>
              </a:r>
              <a:r>
                <a:rPr lang="en-US" altLang="zh-CN" sz="1800">
                  <a:cs typeface="Times New Roman" panose="02020603050405020304" pitchFamily="18" charset="0"/>
                </a:rPr>
                <a:t>  </a:t>
              </a:r>
              <a:r>
                <a:rPr lang="zh-CN" altLang="en-US" sz="1800"/>
                <a:t>读</a:t>
              </a:r>
              <a:r>
                <a:rPr lang="en-US" altLang="zh-CN" sz="1800"/>
                <a:t>A=16</a:t>
              </a:r>
              <a:endParaRPr lang="en-US" altLang="zh-CN" sz="1800"/>
            </a:p>
            <a:p>
              <a:pPr eaLnBrk="1" hangingPunct="1">
                <a:buFont typeface="Monotype Sorts" pitchFamily="2" charset="2"/>
                <a:buNone/>
              </a:pPr>
              <a:r>
                <a:rPr lang="en-US" altLang="zh-CN" sz="1800"/>
                <a:t>      A←A-1</a:t>
              </a:r>
              <a:endParaRPr lang="en-US" altLang="zh-CN" sz="1800"/>
            </a:p>
            <a:p>
              <a:pPr eaLnBrk="1" hangingPunct="1">
                <a:buFont typeface="Monotype Sorts" pitchFamily="2" charset="2"/>
                <a:buNone/>
              </a:pPr>
              <a:r>
                <a:rPr lang="en-US" altLang="zh-CN" sz="1800"/>
                <a:t>      </a:t>
              </a:r>
              <a:r>
                <a:rPr lang="zh-CN" altLang="en-US" sz="1800"/>
                <a:t>写回</a:t>
              </a:r>
              <a:r>
                <a:rPr lang="en-US" altLang="zh-CN" sz="1800"/>
                <a:t>A=15</a:t>
              </a:r>
              <a:endParaRPr lang="en-US" altLang="zh-CN" sz="1800"/>
            </a:p>
            <a:p>
              <a:pPr eaLnBrk="1" hangingPunct="1">
                <a:spcBef>
                  <a:spcPct val="40000"/>
                </a:spcBef>
                <a:spcAft>
                  <a:spcPct val="20000"/>
                </a:spcAft>
                <a:buFont typeface="Monotype Sorts" pitchFamily="2" charset="2"/>
                <a:buNone/>
              </a:pPr>
              <a:r>
                <a:rPr lang="en-US" altLang="zh-CN" sz="1800"/>
                <a:t>③</a:t>
              </a:r>
              <a:endParaRPr lang="en-US" altLang="zh-CN" sz="1800"/>
            </a:p>
            <a:p>
              <a:pPr eaLnBrk="1" hangingPunct="1">
                <a:buFont typeface="Monotype Sorts" pitchFamily="2" charset="2"/>
                <a:buNone/>
              </a:pPr>
              <a:r>
                <a:rPr lang="en-US" altLang="zh-CN" sz="1800"/>
                <a:t> </a:t>
              </a:r>
              <a:endParaRPr lang="en-US" altLang="zh-CN" sz="1800"/>
            </a:p>
            <a:p>
              <a:pPr eaLnBrk="1" hangingPunct="1">
                <a:buFont typeface="Monotype Sorts" pitchFamily="2" charset="2"/>
                <a:buNone/>
              </a:pPr>
              <a:r>
                <a:rPr lang="en-US" altLang="zh-CN" sz="1800"/>
                <a:t>④ Rollback</a:t>
              </a:r>
              <a:endParaRPr lang="en-US" altLang="zh-CN" sz="1800"/>
            </a:p>
            <a:p>
              <a:pPr algn="ctr" eaLnBrk="1" hangingPunct="1">
                <a:buFont typeface="Monotype Sorts" pitchFamily="2" charset="2"/>
                <a:buNone/>
              </a:pPr>
              <a:r>
                <a:rPr lang="en-US" altLang="zh-CN" sz="1800"/>
                <a:t> UnXlock A</a:t>
              </a: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r>
                <a:rPr lang="en-US" altLang="zh-CN" sz="1800"/>
                <a:t> </a:t>
              </a:r>
              <a:endParaRPr lang="en-US" altLang="zh-CN" sz="1800"/>
            </a:p>
            <a:p>
              <a:pPr eaLnBrk="1" hangingPunct="1">
                <a:buFont typeface="Monotype Sorts" pitchFamily="2" charset="2"/>
                <a:buNone/>
              </a:pPr>
              <a:endParaRPr lang="zh-CN" altLang="en-US" sz="1800"/>
            </a:p>
          </p:txBody>
        </p:sp>
        <p:sp>
          <p:nvSpPr>
            <p:cNvPr id="12" name="Rectangle 6"/>
            <p:cNvSpPr>
              <a:spLocks noChangeArrowheads="1"/>
            </p:cNvSpPr>
            <p:nvPr/>
          </p:nvSpPr>
          <p:spPr bwMode="auto">
            <a:xfrm>
              <a:off x="2016" y="753"/>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2</a:t>
              </a:r>
              <a:endParaRPr lang="en-US" altLang="zh-CN" sz="2000" baseline="-25000"/>
            </a:p>
          </p:txBody>
        </p:sp>
        <p:sp>
          <p:nvSpPr>
            <p:cNvPr id="13" name="Rectangle 7"/>
            <p:cNvSpPr>
              <a:spLocks noChangeArrowheads="1"/>
            </p:cNvSpPr>
            <p:nvPr/>
          </p:nvSpPr>
          <p:spPr bwMode="auto">
            <a:xfrm>
              <a:off x="912" y="753"/>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1</a:t>
              </a:r>
              <a:endParaRPr lang="en-US" altLang="zh-CN" sz="2000" baseline="-25000"/>
            </a:p>
          </p:txBody>
        </p:sp>
        <p:sp>
          <p:nvSpPr>
            <p:cNvPr id="14" name="Line 8"/>
            <p:cNvSpPr>
              <a:spLocks noChangeShapeType="1"/>
            </p:cNvSpPr>
            <p:nvPr/>
          </p:nvSpPr>
          <p:spPr bwMode="auto">
            <a:xfrm>
              <a:off x="912" y="753"/>
              <a:ext cx="216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5" name="Line 9"/>
            <p:cNvSpPr>
              <a:spLocks noChangeShapeType="1"/>
            </p:cNvSpPr>
            <p:nvPr/>
          </p:nvSpPr>
          <p:spPr bwMode="auto">
            <a:xfrm>
              <a:off x="912" y="1003"/>
              <a:ext cx="216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6" name="Line 10"/>
            <p:cNvSpPr>
              <a:spLocks noChangeShapeType="1"/>
            </p:cNvSpPr>
            <p:nvPr/>
          </p:nvSpPr>
          <p:spPr bwMode="auto">
            <a:xfrm>
              <a:off x="912" y="4034"/>
              <a:ext cx="216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 name="Line 11"/>
            <p:cNvSpPr>
              <a:spLocks noChangeShapeType="1"/>
            </p:cNvSpPr>
            <p:nvPr/>
          </p:nvSpPr>
          <p:spPr bwMode="auto">
            <a:xfrm>
              <a:off x="912" y="753"/>
              <a:ext cx="0" cy="3281"/>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8" name="Line 12"/>
            <p:cNvSpPr>
              <a:spLocks noChangeShapeType="1"/>
            </p:cNvSpPr>
            <p:nvPr/>
          </p:nvSpPr>
          <p:spPr bwMode="auto">
            <a:xfrm>
              <a:off x="2016" y="753"/>
              <a:ext cx="0" cy="328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9" name="Line 13"/>
            <p:cNvSpPr>
              <a:spLocks noChangeShapeType="1"/>
            </p:cNvSpPr>
            <p:nvPr/>
          </p:nvSpPr>
          <p:spPr bwMode="auto">
            <a:xfrm>
              <a:off x="3072" y="753"/>
              <a:ext cx="0" cy="3281"/>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0" name="文本框 19"/>
          <p:cNvSpPr txBox="1"/>
          <p:nvPr/>
        </p:nvSpPr>
        <p:spPr>
          <a:xfrm>
            <a:off x="5688330" y="6382385"/>
            <a:ext cx="1554480" cy="368300"/>
          </a:xfrm>
          <a:prstGeom prst="rect">
            <a:avLst/>
          </a:prstGeom>
          <a:noFill/>
        </p:spPr>
        <p:txBody>
          <a:bodyPr wrap="none" rtlCol="0" anchor="t">
            <a:spAutoFit/>
          </a:bodyPr>
          <a:p>
            <a:r>
              <a:rPr lang="zh-CN" altLang="en-US" dirty="0">
                <a:sym typeface="+mn-ea"/>
              </a:rPr>
              <a:t>读“脏”数据</a:t>
            </a:r>
            <a:endParaRPr lang="zh-CN" altLang="en-US"/>
          </a:p>
        </p:txBody>
      </p:sp>
      <p:grpSp>
        <p:nvGrpSpPr>
          <p:cNvPr id="21" name="Group 3"/>
          <p:cNvGrpSpPr/>
          <p:nvPr/>
        </p:nvGrpSpPr>
        <p:grpSpPr bwMode="auto">
          <a:xfrm>
            <a:off x="8521256" y="1074738"/>
            <a:ext cx="3429000" cy="5208587"/>
            <a:chOff x="912" y="753"/>
            <a:chExt cx="2160" cy="3281"/>
          </a:xfrm>
        </p:grpSpPr>
        <p:sp>
          <p:nvSpPr>
            <p:cNvPr id="22" name="Rectangle 4"/>
            <p:cNvSpPr>
              <a:spLocks noChangeArrowheads="1"/>
            </p:cNvSpPr>
            <p:nvPr/>
          </p:nvSpPr>
          <p:spPr bwMode="auto">
            <a:xfrm>
              <a:off x="2016" y="1003"/>
              <a:ext cx="1056"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zh-CN" altLang="en-US" sz="2800"/>
                <a:t> </a:t>
              </a:r>
              <a:r>
                <a:rPr lang="zh-CN" altLang="en-US" sz="1800"/>
                <a:t>  </a:t>
              </a:r>
              <a:endParaRPr lang="zh-CN" altLang="en-US" sz="1800"/>
            </a:p>
            <a:p>
              <a:pPr eaLnBrk="1" hangingPunct="1">
                <a:buFont typeface="Monotype Sorts" pitchFamily="2" charset="2"/>
                <a:buNone/>
              </a:pPr>
              <a:endParaRPr lang="zh-CN" altLang="en-US" sz="1800"/>
            </a:p>
            <a:p>
              <a:pPr eaLnBrk="1" hangingPunct="1">
                <a:buFont typeface="Monotype Sorts" pitchFamily="2" charset="2"/>
                <a:buNone/>
              </a:pPr>
              <a:endParaRPr lang="zh-CN" altLang="en-US" sz="1800"/>
            </a:p>
            <a:p>
              <a:pPr eaLnBrk="1" hangingPunct="1">
                <a:buFont typeface="Monotype Sorts" pitchFamily="2" charset="2"/>
                <a:buNone/>
              </a:pPr>
              <a:r>
                <a:rPr lang="zh-CN" altLang="en-US" sz="1800"/>
                <a:t>   </a:t>
              </a:r>
              <a:r>
                <a:rPr lang="en-US" altLang="zh-CN" sz="1800"/>
                <a:t>Xlock B</a:t>
              </a:r>
              <a:endParaRPr lang="en-US" altLang="zh-CN" sz="1800"/>
            </a:p>
            <a:p>
              <a:pPr eaLnBrk="1" hangingPunct="1">
                <a:buFont typeface="Monotype Sorts" pitchFamily="2" charset="2"/>
                <a:buNone/>
              </a:pPr>
              <a:r>
                <a:rPr lang="en-US" altLang="zh-CN" sz="1800"/>
                <a:t>    </a:t>
              </a:r>
              <a:r>
                <a:rPr lang="zh-CN" altLang="en-US" sz="1800"/>
                <a:t>获得</a:t>
              </a:r>
              <a:endParaRPr lang="zh-CN" altLang="en-US" sz="1800"/>
            </a:p>
            <a:p>
              <a:pPr eaLnBrk="1" hangingPunct="1">
                <a:buFont typeface="Monotype Sorts" pitchFamily="2" charset="2"/>
                <a:buNone/>
              </a:pPr>
              <a:r>
                <a:rPr lang="zh-CN" altLang="en-US" sz="1800"/>
                <a:t>   读</a:t>
              </a:r>
              <a:r>
                <a:rPr lang="en-US" altLang="zh-CN" sz="1800"/>
                <a:t>B=100</a:t>
              </a:r>
              <a:endParaRPr lang="en-US" altLang="zh-CN" sz="1800"/>
            </a:p>
            <a:p>
              <a:pPr eaLnBrk="1" hangingPunct="1">
                <a:buFont typeface="Monotype Sorts" pitchFamily="2" charset="2"/>
                <a:buNone/>
              </a:pPr>
              <a:r>
                <a:rPr lang="en-US" altLang="zh-CN" sz="1800"/>
                <a:t>    B←B*2</a:t>
              </a:r>
              <a:endParaRPr lang="en-US" altLang="zh-CN" sz="1800"/>
            </a:p>
            <a:p>
              <a:pPr eaLnBrk="1" hangingPunct="1">
                <a:buFont typeface="Monotype Sorts" pitchFamily="2" charset="2"/>
                <a:buNone/>
              </a:pPr>
              <a:r>
                <a:rPr lang="en-US" altLang="zh-CN" sz="1800"/>
                <a:t>    </a:t>
              </a:r>
              <a:r>
                <a:rPr lang="zh-CN" altLang="en-US" sz="1800"/>
                <a:t>写回</a:t>
              </a:r>
              <a:r>
                <a:rPr lang="en-US" altLang="zh-CN" sz="1800"/>
                <a:t>B=200</a:t>
              </a:r>
              <a:endParaRPr lang="en-US" altLang="zh-CN" sz="1800"/>
            </a:p>
            <a:p>
              <a:pPr eaLnBrk="1" hangingPunct="1">
                <a:buFont typeface="Monotype Sorts" pitchFamily="2" charset="2"/>
                <a:buNone/>
              </a:pPr>
              <a:r>
                <a:rPr lang="en-US" altLang="zh-CN" sz="1800"/>
                <a:t>   Commit</a:t>
              </a:r>
              <a:endParaRPr lang="en-US" altLang="zh-CN" sz="1800"/>
            </a:p>
            <a:p>
              <a:pPr eaLnBrk="1" hangingPunct="1">
                <a:buFont typeface="Monotype Sorts" pitchFamily="2" charset="2"/>
                <a:buNone/>
              </a:pPr>
              <a:r>
                <a:rPr lang="en-US" altLang="zh-CN" sz="1800"/>
                <a:t>   UnXlock B</a:t>
              </a: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zh-CN" altLang="en-US" sz="1800"/>
            </a:p>
          </p:txBody>
        </p:sp>
        <p:sp>
          <p:nvSpPr>
            <p:cNvPr id="23" name="Rectangle 5"/>
            <p:cNvSpPr>
              <a:spLocks noChangeArrowheads="1"/>
            </p:cNvSpPr>
            <p:nvPr/>
          </p:nvSpPr>
          <p:spPr bwMode="auto">
            <a:xfrm>
              <a:off x="912" y="1003"/>
              <a:ext cx="1104"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1800"/>
                <a:t>①</a:t>
              </a:r>
              <a:r>
                <a:rPr lang="zh-CN" altLang="en-US" sz="1800"/>
                <a:t>读</a:t>
              </a:r>
              <a:r>
                <a:rPr lang="en-US" altLang="zh-CN" sz="1800"/>
                <a:t>A=50</a:t>
              </a:r>
              <a:endParaRPr lang="en-US" altLang="zh-CN" sz="1800"/>
            </a:p>
            <a:p>
              <a:pPr eaLnBrk="1" hangingPunct="1">
                <a:buFont typeface="Monotype Sorts" pitchFamily="2" charset="2"/>
                <a:buNone/>
              </a:pPr>
              <a:r>
                <a:rPr lang="en-US" altLang="zh-CN" sz="1800"/>
                <a:t>    </a:t>
              </a:r>
              <a:r>
                <a:rPr lang="zh-CN" altLang="en-US" sz="1800"/>
                <a:t>读</a:t>
              </a:r>
              <a:r>
                <a:rPr lang="en-US" altLang="zh-CN" sz="1800"/>
                <a:t>B=100</a:t>
              </a:r>
              <a:endParaRPr lang="en-US" altLang="zh-CN" sz="1800"/>
            </a:p>
            <a:p>
              <a:pPr eaLnBrk="1" hangingPunct="1">
                <a:buFont typeface="Monotype Sorts" pitchFamily="2" charset="2"/>
                <a:buNone/>
              </a:pPr>
              <a:r>
                <a:rPr lang="en-US" altLang="zh-CN" sz="1800"/>
                <a:t>    </a:t>
              </a:r>
              <a:r>
                <a:rPr lang="zh-CN" altLang="en-US" sz="1800"/>
                <a:t>求和</a:t>
              </a:r>
              <a:r>
                <a:rPr lang="en-US" altLang="zh-CN" sz="1800"/>
                <a:t>=150</a:t>
              </a:r>
              <a:endParaRPr lang="en-US" altLang="zh-CN" sz="1800"/>
            </a:p>
            <a:p>
              <a:pPr eaLnBrk="1" hangingPunct="1">
                <a:buFont typeface="Monotype Sorts" pitchFamily="2" charset="2"/>
                <a:buNone/>
              </a:pPr>
              <a:r>
                <a:rPr lang="en-US" altLang="zh-CN" sz="1800"/>
                <a:t>②</a:t>
              </a: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r>
                <a:rPr lang="en-US" altLang="zh-CN" sz="1800"/>
                <a:t>③</a:t>
              </a:r>
              <a:r>
                <a:rPr lang="zh-CN" altLang="en-US" sz="1800"/>
                <a:t>读</a:t>
              </a:r>
              <a:r>
                <a:rPr lang="en-US" altLang="zh-CN" sz="1800"/>
                <a:t>A=50</a:t>
              </a:r>
              <a:endParaRPr lang="en-US" altLang="zh-CN" sz="1800"/>
            </a:p>
            <a:p>
              <a:pPr eaLnBrk="1" hangingPunct="1">
                <a:buFont typeface="Monotype Sorts" pitchFamily="2" charset="2"/>
                <a:buNone/>
              </a:pPr>
              <a:r>
                <a:rPr lang="en-US" altLang="zh-CN" sz="1800"/>
                <a:t>    </a:t>
              </a:r>
              <a:r>
                <a:rPr lang="zh-CN" altLang="en-US" sz="1800"/>
                <a:t>读</a:t>
              </a:r>
              <a:r>
                <a:rPr lang="en-US" altLang="zh-CN" sz="1800"/>
                <a:t>B=200</a:t>
              </a:r>
              <a:endParaRPr lang="en-US" altLang="zh-CN" sz="1800"/>
            </a:p>
            <a:p>
              <a:pPr eaLnBrk="1" hangingPunct="1">
                <a:buFont typeface="Monotype Sorts" pitchFamily="2" charset="2"/>
                <a:buNone/>
              </a:pPr>
              <a:r>
                <a:rPr lang="en-US" altLang="zh-CN" sz="1800"/>
                <a:t>    </a:t>
              </a:r>
              <a:r>
                <a:rPr lang="zh-CN" altLang="en-US" sz="1800"/>
                <a:t>求和</a:t>
              </a:r>
              <a:r>
                <a:rPr lang="en-US" altLang="zh-CN" sz="1800"/>
                <a:t>=250</a:t>
              </a:r>
              <a:endParaRPr lang="en-US" altLang="zh-CN" sz="1800"/>
            </a:p>
            <a:p>
              <a:pPr eaLnBrk="1" hangingPunct="1">
                <a:buFont typeface="Monotype Sorts" pitchFamily="2" charset="2"/>
                <a:buNone/>
              </a:pPr>
              <a:r>
                <a:rPr lang="en-US" altLang="zh-CN" sz="1800"/>
                <a:t>   (</a:t>
              </a:r>
              <a:r>
                <a:rPr lang="zh-CN" altLang="en-US" sz="1800"/>
                <a:t>验算不对</a:t>
              </a:r>
              <a:r>
                <a:rPr lang="en-US" altLang="zh-CN" sz="1800"/>
                <a:t>) </a:t>
              </a:r>
              <a:endParaRPr lang="en-US" altLang="zh-CN" sz="1800"/>
            </a:p>
          </p:txBody>
        </p:sp>
        <p:sp>
          <p:nvSpPr>
            <p:cNvPr id="24" name="Rectangle 6"/>
            <p:cNvSpPr>
              <a:spLocks noChangeArrowheads="1"/>
            </p:cNvSpPr>
            <p:nvPr/>
          </p:nvSpPr>
          <p:spPr bwMode="auto">
            <a:xfrm>
              <a:off x="2016" y="753"/>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2</a:t>
              </a:r>
              <a:endParaRPr lang="en-US" altLang="zh-CN" sz="2000" baseline="-25000"/>
            </a:p>
          </p:txBody>
        </p:sp>
        <p:sp>
          <p:nvSpPr>
            <p:cNvPr id="25" name="Rectangle 7"/>
            <p:cNvSpPr>
              <a:spLocks noChangeArrowheads="1"/>
            </p:cNvSpPr>
            <p:nvPr/>
          </p:nvSpPr>
          <p:spPr bwMode="auto">
            <a:xfrm>
              <a:off x="912" y="753"/>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1</a:t>
              </a:r>
              <a:endParaRPr lang="en-US" altLang="zh-CN" sz="2000" baseline="-25000"/>
            </a:p>
          </p:txBody>
        </p:sp>
        <p:sp>
          <p:nvSpPr>
            <p:cNvPr id="26" name="Line 8"/>
            <p:cNvSpPr>
              <a:spLocks noChangeShapeType="1"/>
            </p:cNvSpPr>
            <p:nvPr/>
          </p:nvSpPr>
          <p:spPr bwMode="auto">
            <a:xfrm>
              <a:off x="912" y="753"/>
              <a:ext cx="216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7" name="Line 9"/>
            <p:cNvSpPr>
              <a:spLocks noChangeShapeType="1"/>
            </p:cNvSpPr>
            <p:nvPr/>
          </p:nvSpPr>
          <p:spPr bwMode="auto">
            <a:xfrm>
              <a:off x="912" y="1003"/>
              <a:ext cx="216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8" name="Line 10"/>
            <p:cNvSpPr>
              <a:spLocks noChangeShapeType="1"/>
            </p:cNvSpPr>
            <p:nvPr/>
          </p:nvSpPr>
          <p:spPr bwMode="auto">
            <a:xfrm>
              <a:off x="912" y="4034"/>
              <a:ext cx="216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 name="Line 11"/>
            <p:cNvSpPr>
              <a:spLocks noChangeShapeType="1"/>
            </p:cNvSpPr>
            <p:nvPr/>
          </p:nvSpPr>
          <p:spPr bwMode="auto">
            <a:xfrm>
              <a:off x="912" y="753"/>
              <a:ext cx="0" cy="3281"/>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0" name="Line 12"/>
            <p:cNvSpPr>
              <a:spLocks noChangeShapeType="1"/>
            </p:cNvSpPr>
            <p:nvPr/>
          </p:nvSpPr>
          <p:spPr bwMode="auto">
            <a:xfrm>
              <a:off x="2016" y="753"/>
              <a:ext cx="0" cy="328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1" name="Line 13"/>
            <p:cNvSpPr>
              <a:spLocks noChangeShapeType="1"/>
            </p:cNvSpPr>
            <p:nvPr/>
          </p:nvSpPr>
          <p:spPr bwMode="auto">
            <a:xfrm>
              <a:off x="3072" y="753"/>
              <a:ext cx="0" cy="3281"/>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32" name="文本框 31"/>
          <p:cNvSpPr txBox="1"/>
          <p:nvPr/>
        </p:nvSpPr>
        <p:spPr>
          <a:xfrm>
            <a:off x="9610725" y="6382385"/>
            <a:ext cx="1325880" cy="368300"/>
          </a:xfrm>
          <a:prstGeom prst="rect">
            <a:avLst/>
          </a:prstGeom>
          <a:noFill/>
        </p:spPr>
        <p:txBody>
          <a:bodyPr wrap="none" rtlCol="0" anchor="t">
            <a:spAutoFit/>
          </a:bodyPr>
          <a:p>
            <a:r>
              <a:rPr lang="zh-CN" altLang="en-US" dirty="0">
                <a:sym typeface="+mn-ea"/>
              </a:rPr>
              <a:t>不可重复读</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785360" y="2802255"/>
            <a:ext cx="2621915" cy="829945"/>
          </a:xfrm>
          <a:prstGeom prst="rect">
            <a:avLst/>
          </a:prstGeom>
          <a:noFill/>
        </p:spPr>
        <p:txBody>
          <a:bodyPr wrap="none" rtlCol="0">
            <a:spAutoFit/>
          </a:bodyPr>
          <a:p>
            <a:r>
              <a:rPr lang="en-US" altLang="zh-CN" sz="4800">
                <a:ln/>
                <a:solidFill>
                  <a:schemeClr val="tx1"/>
                </a:solidFill>
                <a:effectLst>
                  <a:outerShdw blurRad="38100" dist="19050" dir="2700000" algn="tl" rotWithShape="0">
                    <a:schemeClr val="dk1">
                      <a:alpha val="40000"/>
                    </a:schemeClr>
                  </a:outerShdw>
                </a:effectLst>
                <a:latin typeface="+mj-lt"/>
                <a:cs typeface="+mj-lt"/>
              </a:rPr>
              <a:t>SQL</a:t>
            </a:r>
            <a:r>
              <a:rPr lang="zh-CN" altLang="en-US" sz="4800">
                <a:ln/>
                <a:solidFill>
                  <a:schemeClr val="tx1"/>
                </a:solidFill>
                <a:effectLst>
                  <a:outerShdw blurRad="38100" dist="19050" dir="2700000" algn="tl" rotWithShape="0">
                    <a:schemeClr val="dk1">
                      <a:alpha val="40000"/>
                    </a:schemeClr>
                  </a:outerShdw>
                </a:effectLst>
                <a:latin typeface="+mj-lt"/>
                <a:cs typeface="+mj-lt"/>
              </a:rPr>
              <a:t>语句</a:t>
            </a:r>
            <a:endParaRPr lang="zh-CN" altLang="en-US" sz="4800">
              <a:ln/>
              <a:solidFill>
                <a:schemeClr val="tx1"/>
              </a:solidFill>
              <a:effectLst>
                <a:outerShdw blurRad="38100" dist="19050" dir="2700000" algn="tl" rotWithShape="0">
                  <a:schemeClr val="dk1">
                    <a:alpha val="40000"/>
                  </a:schemeClr>
                </a:outerShdw>
              </a:effectLst>
              <a:latin typeface="+mj-lt"/>
              <a:cs typeface="+mj-lt"/>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二级封锁协议</a:t>
            </a:r>
            <a:endParaRPr lang="zh-CN" altLang="en-US"/>
          </a:p>
        </p:txBody>
      </p:sp>
      <p:graphicFrame>
        <p:nvGraphicFramePr>
          <p:cNvPr id="6" name="Group 20"/>
          <p:cNvGraphicFramePr>
            <a:graphicFrameLocks noGrp="1"/>
          </p:cNvGraphicFramePr>
          <p:nvPr>
            <p:custDataLst>
              <p:tags r:id="rId1"/>
            </p:custDataLst>
          </p:nvPr>
        </p:nvGraphicFramePr>
        <p:xfrm>
          <a:off x="670179" y="1179195"/>
          <a:ext cx="3352800" cy="5105400"/>
        </p:xfrm>
        <a:graphic>
          <a:graphicData uri="http://schemas.openxmlformats.org/drawingml/2006/table">
            <a:tbl>
              <a:tblPr/>
              <a:tblGrid>
                <a:gridCol w="1676400"/>
                <a:gridCol w="1676400"/>
              </a:tblGrid>
              <a:tr h="434975">
                <a:tc>
                  <a:txBody>
                    <a:bodyPr/>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70425">
                <a:tc>
                  <a:txBody>
                    <a:bodyPr/>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①</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Xlock</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获得</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②</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读</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A=16</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A←A-1</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写回</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A=15</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③</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④ Rollback</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UnXlock</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⑤</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Slock</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等待</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等待</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等待</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等待</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获得</a:t>
                      </a: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Slock</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读</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A=16</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UnSlock</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文本框 6"/>
          <p:cNvSpPr txBox="1"/>
          <p:nvPr/>
        </p:nvSpPr>
        <p:spPr>
          <a:xfrm>
            <a:off x="1454785" y="6405880"/>
            <a:ext cx="1783080" cy="368300"/>
          </a:xfrm>
          <a:prstGeom prst="rect">
            <a:avLst/>
          </a:prstGeom>
          <a:noFill/>
        </p:spPr>
        <p:txBody>
          <a:bodyPr wrap="none" rtlCol="0" anchor="t">
            <a:spAutoFit/>
          </a:bodyPr>
          <a:p>
            <a:r>
              <a:rPr lang="zh-CN" altLang="en-US" dirty="0">
                <a:sym typeface="+mn-ea"/>
              </a:rPr>
              <a:t>不读“脏”数据 </a:t>
            </a:r>
            <a:endParaRPr lang="zh-CN" altLang="en-US"/>
          </a:p>
        </p:txBody>
      </p:sp>
      <p:grpSp>
        <p:nvGrpSpPr>
          <p:cNvPr id="8" name="Group 4"/>
          <p:cNvGrpSpPr/>
          <p:nvPr/>
        </p:nvGrpSpPr>
        <p:grpSpPr bwMode="auto">
          <a:xfrm>
            <a:off x="4641850" y="1188339"/>
            <a:ext cx="3505200" cy="5029200"/>
            <a:chOff x="720" y="768"/>
            <a:chExt cx="2208" cy="2989"/>
          </a:xfrm>
        </p:grpSpPr>
        <p:sp>
          <p:nvSpPr>
            <p:cNvPr id="9" name="Rectangle 5"/>
            <p:cNvSpPr>
              <a:spLocks noChangeArrowheads="1"/>
            </p:cNvSpPr>
            <p:nvPr/>
          </p:nvSpPr>
          <p:spPr bwMode="auto">
            <a:xfrm>
              <a:off x="720" y="1008"/>
              <a:ext cx="1056"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1800"/>
                <a:t>①</a:t>
              </a:r>
              <a:r>
                <a:rPr lang="en-US" altLang="zh-CN" sz="1800">
                  <a:cs typeface="Times New Roman" panose="02020603050405020304" pitchFamily="18" charset="0"/>
                </a:rPr>
                <a:t> </a:t>
              </a:r>
              <a:r>
                <a:rPr lang="en-US" altLang="zh-CN" sz="1800"/>
                <a:t>Slock A</a:t>
              </a:r>
              <a:endParaRPr lang="en-US" altLang="zh-CN" sz="1800"/>
            </a:p>
            <a:p>
              <a:pPr eaLnBrk="1" hangingPunct="1">
                <a:buFont typeface="Monotype Sorts" pitchFamily="2" charset="2"/>
                <a:buNone/>
              </a:pPr>
              <a:r>
                <a:rPr lang="en-US" altLang="zh-CN" sz="1800"/>
                <a:t>     </a:t>
              </a:r>
              <a:r>
                <a:rPr lang="zh-CN" altLang="en-US" sz="1800"/>
                <a:t>获得</a:t>
              </a:r>
              <a:endParaRPr lang="zh-CN" altLang="en-US" sz="1800"/>
            </a:p>
            <a:p>
              <a:pPr eaLnBrk="1" hangingPunct="1">
                <a:buFont typeface="Monotype Sorts" pitchFamily="2" charset="2"/>
                <a:buNone/>
              </a:pPr>
              <a:r>
                <a:rPr lang="zh-CN" altLang="en-US" sz="1800"/>
                <a:t>     读</a:t>
              </a:r>
              <a:r>
                <a:rPr lang="en-US" altLang="zh-CN" sz="1800"/>
                <a:t>A=50</a:t>
              </a:r>
              <a:endParaRPr lang="en-US" altLang="zh-CN" sz="1800"/>
            </a:p>
            <a:p>
              <a:pPr eaLnBrk="1" hangingPunct="1">
                <a:buFont typeface="Monotype Sorts" pitchFamily="2" charset="2"/>
                <a:buNone/>
              </a:pPr>
              <a:r>
                <a:rPr lang="en-US" altLang="zh-CN" sz="1800"/>
                <a:t>     UnSlock A</a:t>
              </a:r>
              <a:endParaRPr lang="en-US" altLang="zh-CN" sz="1800"/>
            </a:p>
            <a:p>
              <a:pPr eaLnBrk="1" hangingPunct="1">
                <a:buFont typeface="Monotype Sorts" pitchFamily="2" charset="2"/>
                <a:buNone/>
              </a:pPr>
              <a:r>
                <a:rPr lang="en-US" altLang="zh-CN" sz="1800"/>
                <a:t>② Slock B</a:t>
              </a:r>
              <a:endParaRPr lang="en-US" altLang="zh-CN" sz="1800"/>
            </a:p>
            <a:p>
              <a:pPr eaLnBrk="1" hangingPunct="1">
                <a:buFont typeface="Monotype Sorts" pitchFamily="2" charset="2"/>
                <a:buNone/>
              </a:pPr>
              <a:r>
                <a:rPr lang="en-US" altLang="zh-CN" sz="1800"/>
                <a:t>     </a:t>
              </a:r>
              <a:r>
                <a:rPr lang="zh-CN" altLang="en-US" sz="1800"/>
                <a:t>获得</a:t>
              </a:r>
              <a:endParaRPr lang="zh-CN" altLang="en-US" sz="1800"/>
            </a:p>
            <a:p>
              <a:pPr eaLnBrk="1" hangingPunct="1">
                <a:buFont typeface="Monotype Sorts" pitchFamily="2" charset="2"/>
                <a:buNone/>
              </a:pPr>
              <a:r>
                <a:rPr lang="zh-CN" altLang="en-US" sz="1800"/>
                <a:t>     读</a:t>
              </a:r>
              <a:r>
                <a:rPr lang="en-US" altLang="zh-CN" sz="1800"/>
                <a:t>B=100</a:t>
              </a:r>
              <a:endParaRPr lang="en-US" altLang="zh-CN" sz="1800"/>
            </a:p>
            <a:p>
              <a:pPr eaLnBrk="1" hangingPunct="1">
                <a:buFont typeface="Monotype Sorts" pitchFamily="2" charset="2"/>
                <a:buNone/>
              </a:pPr>
              <a:r>
                <a:rPr lang="en-US" altLang="zh-CN" sz="1800"/>
                <a:t>     UnSlock  B</a:t>
              </a:r>
              <a:endParaRPr lang="en-US" altLang="zh-CN" sz="1800"/>
            </a:p>
            <a:p>
              <a:pPr eaLnBrk="1" hangingPunct="1">
                <a:buFont typeface="Monotype Sorts" pitchFamily="2" charset="2"/>
                <a:buNone/>
              </a:pPr>
              <a:r>
                <a:rPr lang="en-US" altLang="zh-CN" sz="1800"/>
                <a:t>③ </a:t>
              </a:r>
              <a:r>
                <a:rPr lang="zh-CN" altLang="en-US" sz="1800"/>
                <a:t>求和</a:t>
              </a:r>
              <a:r>
                <a:rPr lang="en-US" altLang="zh-CN" sz="1800"/>
                <a:t>=150</a:t>
              </a:r>
              <a:endParaRPr lang="en-US" altLang="zh-CN" sz="1800"/>
            </a:p>
            <a:p>
              <a:pPr eaLnBrk="1" hangingPunct="1">
                <a:lnSpc>
                  <a:spcPct val="160000"/>
                </a:lnSpc>
                <a:spcBef>
                  <a:spcPct val="0"/>
                </a:spcBef>
                <a:buFont typeface="Monotype Sorts" pitchFamily="2" charset="2"/>
                <a:buNone/>
              </a:pPr>
              <a:endParaRPr lang="en-US" altLang="zh-CN" sz="1800"/>
            </a:p>
            <a:p>
              <a:pPr eaLnBrk="1" hangingPunct="1">
                <a:buFont typeface="Monotype Sorts" pitchFamily="2" charset="2"/>
                <a:buNone/>
              </a:pPr>
              <a:endParaRPr lang="zh-CN" altLang="en-US" sz="1800"/>
            </a:p>
          </p:txBody>
        </p:sp>
        <p:sp>
          <p:nvSpPr>
            <p:cNvPr id="10" name="Rectangle 6"/>
            <p:cNvSpPr>
              <a:spLocks noChangeArrowheads="1"/>
            </p:cNvSpPr>
            <p:nvPr/>
          </p:nvSpPr>
          <p:spPr bwMode="auto">
            <a:xfrm>
              <a:off x="1824" y="1008"/>
              <a:ext cx="1104"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zh-CN" altLang="en-US" sz="1800">
                  <a:cs typeface="Times New Roman" panose="02020603050405020304" pitchFamily="18" charset="0"/>
                </a:rPr>
                <a:t> </a:t>
              </a:r>
              <a:endParaRPr lang="zh-CN" altLang="en-US" sz="1800">
                <a:cs typeface="Times New Roman" panose="02020603050405020304" pitchFamily="18" charset="0"/>
              </a:endParaRPr>
            </a:p>
            <a:p>
              <a:pPr eaLnBrk="1" hangingPunct="1">
                <a:buFont typeface="Monotype Sorts" pitchFamily="2" charset="2"/>
                <a:buNone/>
              </a:pPr>
              <a:endParaRPr lang="zh-CN" altLang="en-US" sz="1800">
                <a:cs typeface="Times New Roman" panose="02020603050405020304" pitchFamily="18" charset="0"/>
              </a:endParaRPr>
            </a:p>
            <a:p>
              <a:pPr eaLnBrk="1" hangingPunct="1">
                <a:buFont typeface="Monotype Sorts" pitchFamily="2" charset="2"/>
                <a:buNone/>
              </a:pPr>
              <a:endParaRPr lang="zh-CN" altLang="en-US" sz="1800"/>
            </a:p>
            <a:p>
              <a:pPr eaLnBrk="1" hangingPunct="1">
                <a:buFont typeface="Monotype Sorts" pitchFamily="2" charset="2"/>
                <a:buNone/>
              </a:pPr>
              <a:endParaRPr lang="zh-CN" altLang="en-US" sz="1800"/>
            </a:p>
            <a:p>
              <a:pPr eaLnBrk="1" hangingPunct="1">
                <a:lnSpc>
                  <a:spcPct val="120000"/>
                </a:lnSpc>
                <a:buFont typeface="Monotype Sorts" pitchFamily="2" charset="2"/>
                <a:buNone/>
              </a:pPr>
              <a:endParaRPr lang="zh-CN" altLang="en-US" sz="1800"/>
            </a:p>
            <a:p>
              <a:pPr eaLnBrk="1" hangingPunct="1">
                <a:lnSpc>
                  <a:spcPct val="120000"/>
                </a:lnSpc>
                <a:buFont typeface="Monotype Sorts" pitchFamily="2" charset="2"/>
                <a:buNone/>
              </a:pPr>
              <a:r>
                <a:rPr lang="en-US" altLang="zh-CN" sz="1800"/>
                <a:t>Xlock B</a:t>
              </a:r>
              <a:endParaRPr lang="en-US" altLang="zh-CN" sz="1800">
                <a:cs typeface="Times New Roman" panose="02020603050405020304" pitchFamily="18" charset="0"/>
              </a:endParaRPr>
            </a:p>
            <a:p>
              <a:pPr eaLnBrk="1" hangingPunct="1">
                <a:lnSpc>
                  <a:spcPct val="90000"/>
                </a:lnSpc>
                <a:buFont typeface="Monotype Sorts" pitchFamily="2" charset="2"/>
                <a:buNone/>
              </a:pPr>
              <a:r>
                <a:rPr lang="zh-CN" altLang="en-US" sz="1600"/>
                <a:t>等待</a:t>
              </a:r>
              <a:endParaRPr lang="zh-CN" altLang="en-US" sz="1600"/>
            </a:p>
            <a:p>
              <a:pPr eaLnBrk="1" hangingPunct="1">
                <a:lnSpc>
                  <a:spcPct val="90000"/>
                </a:lnSpc>
                <a:buFont typeface="Monotype Sorts" pitchFamily="2" charset="2"/>
                <a:buNone/>
              </a:pPr>
              <a:r>
                <a:rPr lang="zh-CN" altLang="en-US" sz="1600"/>
                <a:t>等待</a:t>
              </a:r>
              <a:endParaRPr lang="zh-CN" altLang="en-US" sz="1600"/>
            </a:p>
            <a:p>
              <a:pPr eaLnBrk="1" hangingPunct="1">
                <a:lnSpc>
                  <a:spcPct val="90000"/>
                </a:lnSpc>
                <a:buFont typeface="Monotype Sorts" pitchFamily="2" charset="2"/>
                <a:buNone/>
              </a:pPr>
              <a:r>
                <a:rPr lang="zh-CN" altLang="en-US" sz="1800"/>
                <a:t>获得</a:t>
              </a:r>
              <a:r>
                <a:rPr lang="en-US" altLang="zh-CN" sz="1600"/>
                <a:t>Xlock B</a:t>
              </a:r>
              <a:endParaRPr lang="en-US" altLang="zh-CN" sz="1800"/>
            </a:p>
            <a:p>
              <a:pPr eaLnBrk="1" hangingPunct="1">
                <a:lnSpc>
                  <a:spcPct val="90000"/>
                </a:lnSpc>
                <a:buFont typeface="Monotype Sorts" pitchFamily="2" charset="2"/>
                <a:buNone/>
              </a:pPr>
              <a:r>
                <a:rPr lang="zh-CN" altLang="en-US" sz="1800"/>
                <a:t>读</a:t>
              </a:r>
              <a:r>
                <a:rPr lang="en-US" altLang="zh-CN" sz="1800"/>
                <a:t>B=100</a:t>
              </a:r>
              <a:endParaRPr lang="en-US" altLang="zh-CN" sz="1800"/>
            </a:p>
            <a:p>
              <a:pPr eaLnBrk="1" hangingPunct="1">
                <a:lnSpc>
                  <a:spcPct val="90000"/>
                </a:lnSpc>
                <a:buFont typeface="Monotype Sorts" pitchFamily="2" charset="2"/>
                <a:buNone/>
              </a:pPr>
              <a:r>
                <a:rPr lang="en-US" altLang="zh-CN" sz="1800"/>
                <a:t>B←B*2</a:t>
              </a:r>
              <a:endParaRPr lang="en-US" altLang="zh-CN" sz="1800"/>
            </a:p>
            <a:p>
              <a:pPr eaLnBrk="1" hangingPunct="1">
                <a:lnSpc>
                  <a:spcPct val="90000"/>
                </a:lnSpc>
                <a:buFont typeface="Monotype Sorts" pitchFamily="2" charset="2"/>
                <a:buNone/>
              </a:pPr>
              <a:r>
                <a:rPr lang="zh-CN" altLang="en-US" sz="1800"/>
                <a:t>写回</a:t>
              </a:r>
              <a:r>
                <a:rPr lang="en-US" altLang="zh-CN" sz="1800"/>
                <a:t>B=200</a:t>
              </a:r>
              <a:endParaRPr lang="en-US" altLang="zh-CN" sz="1800"/>
            </a:p>
            <a:p>
              <a:pPr eaLnBrk="1" hangingPunct="1">
                <a:lnSpc>
                  <a:spcPct val="90000"/>
                </a:lnSpc>
                <a:buFont typeface="Monotype Sorts" pitchFamily="2" charset="2"/>
                <a:buNone/>
              </a:pPr>
              <a:r>
                <a:rPr lang="en-US" altLang="zh-CN" sz="1800"/>
                <a:t>Commit</a:t>
              </a:r>
              <a:endParaRPr lang="en-US" altLang="zh-CN" sz="1800"/>
            </a:p>
            <a:p>
              <a:pPr eaLnBrk="1" hangingPunct="1">
                <a:lnSpc>
                  <a:spcPct val="90000"/>
                </a:lnSpc>
                <a:buFont typeface="Monotype Sorts" pitchFamily="2" charset="2"/>
                <a:buNone/>
              </a:pPr>
              <a:r>
                <a:rPr lang="en-US" altLang="zh-CN" sz="1800"/>
                <a:t>UnXlock B</a:t>
              </a:r>
              <a:endParaRPr lang="en-US" altLang="zh-CN" sz="1800"/>
            </a:p>
          </p:txBody>
        </p:sp>
        <p:sp>
          <p:nvSpPr>
            <p:cNvPr id="11" name="Rectangle 7"/>
            <p:cNvSpPr>
              <a:spLocks noChangeArrowheads="1"/>
            </p:cNvSpPr>
            <p:nvPr/>
          </p:nvSpPr>
          <p:spPr bwMode="auto">
            <a:xfrm>
              <a:off x="1824" y="768"/>
              <a:ext cx="105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2</a:t>
              </a:r>
              <a:endParaRPr lang="en-US" altLang="zh-CN" sz="2000" baseline="-25000"/>
            </a:p>
          </p:txBody>
        </p:sp>
        <p:sp>
          <p:nvSpPr>
            <p:cNvPr id="12" name="Rectangle 8"/>
            <p:cNvSpPr>
              <a:spLocks noChangeArrowheads="1"/>
            </p:cNvSpPr>
            <p:nvPr/>
          </p:nvSpPr>
          <p:spPr bwMode="auto">
            <a:xfrm>
              <a:off x="720" y="768"/>
              <a:ext cx="11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1</a:t>
              </a:r>
              <a:endParaRPr lang="en-US" altLang="zh-CN" sz="2000" baseline="-25000"/>
            </a:p>
          </p:txBody>
        </p:sp>
        <p:sp>
          <p:nvSpPr>
            <p:cNvPr id="13" name="Line 9"/>
            <p:cNvSpPr>
              <a:spLocks noChangeShapeType="1"/>
            </p:cNvSpPr>
            <p:nvPr/>
          </p:nvSpPr>
          <p:spPr bwMode="auto">
            <a:xfrm>
              <a:off x="720" y="768"/>
              <a:ext cx="216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 name="Line 10"/>
            <p:cNvSpPr>
              <a:spLocks noChangeShapeType="1"/>
            </p:cNvSpPr>
            <p:nvPr/>
          </p:nvSpPr>
          <p:spPr bwMode="auto">
            <a:xfrm>
              <a:off x="720" y="995"/>
              <a:ext cx="216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5" name="Line 11"/>
            <p:cNvSpPr>
              <a:spLocks noChangeShapeType="1"/>
            </p:cNvSpPr>
            <p:nvPr/>
          </p:nvSpPr>
          <p:spPr bwMode="auto">
            <a:xfrm>
              <a:off x="720" y="3744"/>
              <a:ext cx="216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6" name="Line 12"/>
            <p:cNvSpPr>
              <a:spLocks noChangeShapeType="1"/>
            </p:cNvSpPr>
            <p:nvPr/>
          </p:nvSpPr>
          <p:spPr bwMode="auto">
            <a:xfrm>
              <a:off x="720" y="768"/>
              <a:ext cx="0" cy="2976"/>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 name="Line 13"/>
            <p:cNvSpPr>
              <a:spLocks noChangeShapeType="1"/>
            </p:cNvSpPr>
            <p:nvPr/>
          </p:nvSpPr>
          <p:spPr bwMode="auto">
            <a:xfrm>
              <a:off x="1824" y="768"/>
              <a:ext cx="0" cy="297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8" name="Line 14"/>
            <p:cNvSpPr>
              <a:spLocks noChangeShapeType="1"/>
            </p:cNvSpPr>
            <p:nvPr/>
          </p:nvSpPr>
          <p:spPr bwMode="auto">
            <a:xfrm>
              <a:off x="2880" y="768"/>
              <a:ext cx="0" cy="2976"/>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9" name="Group 15"/>
          <p:cNvGrpSpPr/>
          <p:nvPr/>
        </p:nvGrpSpPr>
        <p:grpSpPr bwMode="auto">
          <a:xfrm>
            <a:off x="8375650" y="1179195"/>
            <a:ext cx="3505200" cy="5029200"/>
            <a:chOff x="3120" y="768"/>
            <a:chExt cx="2208" cy="2989"/>
          </a:xfrm>
        </p:grpSpPr>
        <p:sp>
          <p:nvSpPr>
            <p:cNvPr id="20" name="Rectangle 16"/>
            <p:cNvSpPr>
              <a:spLocks noChangeArrowheads="1"/>
            </p:cNvSpPr>
            <p:nvPr/>
          </p:nvSpPr>
          <p:spPr bwMode="auto">
            <a:xfrm>
              <a:off x="3120" y="912"/>
              <a:ext cx="1056"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0"/>
                </a:lnSpc>
                <a:buFont typeface="Monotype Sorts" pitchFamily="2" charset="2"/>
                <a:buNone/>
              </a:pPr>
              <a:endParaRPr lang="zh-CN" altLang="en-US" sz="1800"/>
            </a:p>
            <a:p>
              <a:pPr eaLnBrk="1" hangingPunct="1">
                <a:lnSpc>
                  <a:spcPct val="150000"/>
                </a:lnSpc>
                <a:buFont typeface="Monotype Sorts" pitchFamily="2" charset="2"/>
                <a:buNone/>
              </a:pPr>
              <a:r>
                <a:rPr lang="en-US" altLang="zh-CN" sz="1800"/>
                <a:t>④ Slock A</a:t>
              </a:r>
              <a:endParaRPr lang="en-US" altLang="zh-CN" sz="1800"/>
            </a:p>
            <a:p>
              <a:pPr eaLnBrk="1" hangingPunct="1">
                <a:buFont typeface="Monotype Sorts" pitchFamily="2" charset="2"/>
                <a:buNone/>
              </a:pPr>
              <a:r>
                <a:rPr lang="en-US" altLang="zh-CN" sz="1800"/>
                <a:t>     </a:t>
              </a:r>
              <a:r>
                <a:rPr lang="zh-CN" altLang="en-US" sz="1800"/>
                <a:t>获得</a:t>
              </a:r>
              <a:endParaRPr lang="zh-CN" altLang="en-US" sz="1800"/>
            </a:p>
            <a:p>
              <a:pPr eaLnBrk="1" hangingPunct="1">
                <a:buFont typeface="Monotype Sorts" pitchFamily="2" charset="2"/>
                <a:buNone/>
              </a:pPr>
              <a:r>
                <a:rPr lang="zh-CN" altLang="en-US" sz="1800"/>
                <a:t>     读</a:t>
              </a:r>
              <a:r>
                <a:rPr lang="en-US" altLang="zh-CN" sz="1800"/>
                <a:t>A=50</a:t>
              </a:r>
              <a:endParaRPr lang="en-US" altLang="zh-CN" sz="1800"/>
            </a:p>
            <a:p>
              <a:pPr eaLnBrk="1" hangingPunct="1">
                <a:buFont typeface="Monotype Sorts" pitchFamily="2" charset="2"/>
                <a:buNone/>
              </a:pPr>
              <a:r>
                <a:rPr lang="en-US" altLang="zh-CN" sz="1800"/>
                <a:t>     UnSlock A</a:t>
              </a:r>
              <a:endParaRPr lang="en-US" altLang="zh-CN" sz="1800"/>
            </a:p>
            <a:p>
              <a:pPr eaLnBrk="1" hangingPunct="1">
                <a:buFont typeface="Monotype Sorts" pitchFamily="2" charset="2"/>
                <a:buNone/>
              </a:pPr>
              <a:r>
                <a:rPr lang="en-US" altLang="zh-CN" sz="1800"/>
                <a:t>     Slock B</a:t>
              </a:r>
              <a:endParaRPr lang="en-US" altLang="zh-CN" sz="1800"/>
            </a:p>
            <a:p>
              <a:pPr eaLnBrk="1" hangingPunct="1">
                <a:buFont typeface="Monotype Sorts" pitchFamily="2" charset="2"/>
                <a:buNone/>
              </a:pPr>
              <a:r>
                <a:rPr lang="en-US" altLang="zh-CN" sz="1800"/>
                <a:t>     </a:t>
              </a:r>
              <a:r>
                <a:rPr lang="zh-CN" altLang="en-US" sz="1800"/>
                <a:t>获得</a:t>
              </a:r>
              <a:endParaRPr lang="zh-CN" altLang="en-US" sz="1800"/>
            </a:p>
            <a:p>
              <a:pPr eaLnBrk="1" hangingPunct="1">
                <a:buFont typeface="Monotype Sorts" pitchFamily="2" charset="2"/>
                <a:buNone/>
              </a:pPr>
              <a:r>
                <a:rPr lang="zh-CN" altLang="en-US" sz="1800"/>
                <a:t>     读</a:t>
              </a:r>
              <a:r>
                <a:rPr lang="en-US" altLang="zh-CN" sz="1800"/>
                <a:t>B=200</a:t>
              </a:r>
              <a:endParaRPr lang="en-US" altLang="zh-CN" sz="1800"/>
            </a:p>
            <a:p>
              <a:pPr algn="ctr" eaLnBrk="1" hangingPunct="1">
                <a:buFont typeface="Monotype Sorts" pitchFamily="2" charset="2"/>
                <a:buNone/>
              </a:pPr>
              <a:r>
                <a:rPr lang="en-US" altLang="zh-CN" sz="1800"/>
                <a:t>   UnSlock  B</a:t>
              </a:r>
              <a:endParaRPr lang="en-US" altLang="zh-CN" sz="1800"/>
            </a:p>
            <a:p>
              <a:pPr eaLnBrk="1" hangingPunct="1">
                <a:buFont typeface="Monotype Sorts" pitchFamily="2" charset="2"/>
                <a:buNone/>
              </a:pPr>
              <a:r>
                <a:rPr lang="en-US" altLang="zh-CN" sz="1800"/>
                <a:t>     </a:t>
              </a:r>
              <a:r>
                <a:rPr lang="zh-CN" altLang="en-US" sz="1800"/>
                <a:t>求和</a:t>
              </a:r>
              <a:r>
                <a:rPr lang="en-US" altLang="zh-CN" sz="1800"/>
                <a:t>=250</a:t>
              </a:r>
              <a:endParaRPr lang="en-US" altLang="zh-CN" sz="1800"/>
            </a:p>
            <a:p>
              <a:pPr eaLnBrk="1" hangingPunct="1">
                <a:buFont typeface="Monotype Sorts" pitchFamily="2" charset="2"/>
                <a:buNone/>
              </a:pPr>
              <a:r>
                <a:rPr lang="en-US" altLang="zh-CN" sz="1800"/>
                <a:t>     (</a:t>
              </a:r>
              <a:r>
                <a:rPr lang="zh-CN" altLang="en-US" sz="1800"/>
                <a:t>验算不对</a:t>
              </a:r>
              <a:r>
                <a:rPr lang="en-US" altLang="zh-CN" sz="1800"/>
                <a:t>)</a:t>
              </a:r>
              <a:endParaRPr lang="en-US" altLang="zh-CN" sz="1800"/>
            </a:p>
          </p:txBody>
        </p:sp>
        <p:sp>
          <p:nvSpPr>
            <p:cNvPr id="21" name="Rectangle 17"/>
            <p:cNvSpPr>
              <a:spLocks noChangeArrowheads="1"/>
            </p:cNvSpPr>
            <p:nvPr/>
          </p:nvSpPr>
          <p:spPr bwMode="auto">
            <a:xfrm>
              <a:off x="4224" y="1008"/>
              <a:ext cx="1104"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zh-CN" altLang="en-US" sz="1800">
                  <a:cs typeface="Times New Roman" panose="02020603050405020304" pitchFamily="18" charset="0"/>
                </a:rPr>
                <a:t>  </a:t>
              </a:r>
              <a:endParaRPr lang="zh-CN" altLang="en-US" sz="1800">
                <a:cs typeface="Times New Roman" panose="02020603050405020304" pitchFamily="18" charset="0"/>
              </a:endParaRPr>
            </a:p>
            <a:p>
              <a:pPr eaLnBrk="1" hangingPunct="1">
                <a:buFont typeface="Monotype Sorts" pitchFamily="2" charset="2"/>
                <a:buNone/>
              </a:pPr>
              <a:endParaRPr lang="zh-CN" altLang="en-US" sz="1800">
                <a:cs typeface="Times New Roman" panose="02020603050405020304" pitchFamily="18" charset="0"/>
              </a:endParaRPr>
            </a:p>
            <a:p>
              <a:pPr eaLnBrk="1" hangingPunct="1">
                <a:buFont typeface="Monotype Sorts" pitchFamily="2" charset="2"/>
                <a:buNone/>
              </a:pPr>
              <a:endParaRPr lang="zh-CN" altLang="en-US" sz="1800">
                <a:cs typeface="Times New Roman" panose="02020603050405020304" pitchFamily="18" charset="0"/>
              </a:endParaRPr>
            </a:p>
            <a:p>
              <a:pPr eaLnBrk="1" hangingPunct="1">
                <a:buFont typeface="Monotype Sorts" pitchFamily="2" charset="2"/>
                <a:buNone/>
              </a:pPr>
              <a:r>
                <a:rPr lang="zh-CN" altLang="en-US" sz="1800"/>
                <a:t> </a:t>
              </a:r>
              <a:endParaRPr lang="zh-CN" altLang="en-US" sz="1800"/>
            </a:p>
            <a:p>
              <a:pPr eaLnBrk="1" hangingPunct="1">
                <a:buFont typeface="Monotype Sorts" pitchFamily="2" charset="2"/>
                <a:buNone/>
              </a:pPr>
              <a:r>
                <a:rPr lang="zh-CN" altLang="en-US" sz="1800"/>
                <a:t> </a:t>
              </a:r>
              <a:endParaRPr lang="zh-CN" altLang="en-US" sz="1800"/>
            </a:p>
          </p:txBody>
        </p:sp>
        <p:sp>
          <p:nvSpPr>
            <p:cNvPr id="22" name="Rectangle 18"/>
            <p:cNvSpPr>
              <a:spLocks noChangeArrowheads="1"/>
            </p:cNvSpPr>
            <p:nvPr/>
          </p:nvSpPr>
          <p:spPr bwMode="auto">
            <a:xfrm>
              <a:off x="4224" y="768"/>
              <a:ext cx="105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2</a:t>
              </a:r>
              <a:endParaRPr lang="en-US" altLang="zh-CN" sz="2000" baseline="-25000"/>
            </a:p>
          </p:txBody>
        </p:sp>
        <p:sp>
          <p:nvSpPr>
            <p:cNvPr id="23" name="Rectangle 19"/>
            <p:cNvSpPr>
              <a:spLocks noChangeArrowheads="1"/>
            </p:cNvSpPr>
            <p:nvPr/>
          </p:nvSpPr>
          <p:spPr bwMode="auto">
            <a:xfrm>
              <a:off x="3120" y="768"/>
              <a:ext cx="11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1 </a:t>
              </a:r>
              <a:r>
                <a:rPr lang="en-US" altLang="zh-CN" sz="2000"/>
                <a:t>(</a:t>
              </a:r>
              <a:r>
                <a:rPr lang="zh-CN" altLang="en-US" sz="2000"/>
                <a:t>续</a:t>
              </a:r>
              <a:r>
                <a:rPr lang="en-US" altLang="zh-CN" sz="2000"/>
                <a:t>)</a:t>
              </a:r>
              <a:endParaRPr lang="en-US" altLang="zh-CN" sz="2000"/>
            </a:p>
          </p:txBody>
        </p:sp>
        <p:sp>
          <p:nvSpPr>
            <p:cNvPr id="24" name="Line 20"/>
            <p:cNvSpPr>
              <a:spLocks noChangeShapeType="1"/>
            </p:cNvSpPr>
            <p:nvPr/>
          </p:nvSpPr>
          <p:spPr bwMode="auto">
            <a:xfrm>
              <a:off x="3120" y="768"/>
              <a:ext cx="216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5" name="Line 21"/>
            <p:cNvSpPr>
              <a:spLocks noChangeShapeType="1"/>
            </p:cNvSpPr>
            <p:nvPr/>
          </p:nvSpPr>
          <p:spPr bwMode="auto">
            <a:xfrm>
              <a:off x="3120" y="995"/>
              <a:ext cx="216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6" name="Line 22"/>
            <p:cNvSpPr>
              <a:spLocks noChangeShapeType="1"/>
            </p:cNvSpPr>
            <p:nvPr/>
          </p:nvSpPr>
          <p:spPr bwMode="auto">
            <a:xfrm>
              <a:off x="3120" y="3744"/>
              <a:ext cx="216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7" name="Line 23"/>
            <p:cNvSpPr>
              <a:spLocks noChangeShapeType="1"/>
            </p:cNvSpPr>
            <p:nvPr/>
          </p:nvSpPr>
          <p:spPr bwMode="auto">
            <a:xfrm>
              <a:off x="3120" y="768"/>
              <a:ext cx="0" cy="2976"/>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8" name="Line 24"/>
            <p:cNvSpPr>
              <a:spLocks noChangeShapeType="1"/>
            </p:cNvSpPr>
            <p:nvPr/>
          </p:nvSpPr>
          <p:spPr bwMode="auto">
            <a:xfrm>
              <a:off x="4224" y="768"/>
              <a:ext cx="0" cy="297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 name="Line 25"/>
            <p:cNvSpPr>
              <a:spLocks noChangeShapeType="1"/>
            </p:cNvSpPr>
            <p:nvPr/>
          </p:nvSpPr>
          <p:spPr bwMode="auto">
            <a:xfrm>
              <a:off x="5280" y="768"/>
              <a:ext cx="0" cy="2976"/>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30" name="Rectangle 3"/>
          <p:cNvSpPr>
            <a:spLocks noChangeArrowheads="1"/>
          </p:cNvSpPr>
          <p:nvPr/>
        </p:nvSpPr>
        <p:spPr bwMode="auto">
          <a:xfrm>
            <a:off x="7040880" y="6334125"/>
            <a:ext cx="2362200" cy="410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800" b="0" dirty="0">
                <a:latin typeface="+mn-lt"/>
                <a:ea typeface="+mn-ea"/>
              </a:rPr>
              <a:t>不可重复读</a:t>
            </a:r>
            <a:endParaRPr lang="zh-CN" altLang="en-US" sz="2800" dirty="0">
              <a:latin typeface="微软雅黑 Light" panose="020B0502040204020203" pitchFamily="34" charset="-122"/>
              <a:ea typeface="微软雅黑 Light" panose="020B0502040204020203" pitchFamily="34"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三级封锁协议</a:t>
            </a:r>
            <a:endParaRPr lang="zh-CN" altLang="en-US"/>
          </a:p>
        </p:txBody>
      </p:sp>
      <p:graphicFrame>
        <p:nvGraphicFramePr>
          <p:cNvPr id="4" name="Group 15"/>
          <p:cNvGraphicFramePr>
            <a:graphicFrameLocks noGrp="1"/>
          </p:cNvGraphicFramePr>
          <p:nvPr>
            <p:custDataLst>
              <p:tags r:id="rId1"/>
            </p:custDataLst>
          </p:nvPr>
        </p:nvGraphicFramePr>
        <p:xfrm>
          <a:off x="750570" y="1009015"/>
          <a:ext cx="3606800" cy="5214620"/>
        </p:xfrm>
        <a:graphic>
          <a:graphicData uri="http://schemas.openxmlformats.org/drawingml/2006/table">
            <a:tbl>
              <a:tblPr/>
              <a:tblGrid>
                <a:gridCol w="1995170"/>
                <a:gridCol w="1611630"/>
              </a:tblGrid>
              <a:tr h="337820">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lgn="just">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lgn="just">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lgn="just">
                        <a:spcBef>
                          <a:spcPct val="20000"/>
                        </a:spcBef>
                        <a:defRPr kumimoji="1" b="1">
                          <a:solidFill>
                            <a:schemeClr val="tx1"/>
                          </a:solidFill>
                          <a:latin typeface="Times New Roman" panose="02020603050405020304" pitchFamily="18" charset="0"/>
                          <a:ea typeface="宋体" panose="02010600030101010101" pitchFamily="2" charset="-122"/>
                        </a:defRPr>
                      </a:lvl4pPr>
                      <a:lvl5pPr algn="just">
                        <a:spcBef>
                          <a:spcPct val="20000"/>
                        </a:spcBef>
                        <a:defRPr kumimoji="1" b="1">
                          <a:solidFill>
                            <a:schemeClr val="tx1"/>
                          </a:solidFill>
                          <a:latin typeface="Times New Roman" panose="02020603050405020304" pitchFamily="18" charset="0"/>
                          <a:ea typeface="宋体" panose="02010600030101010101" pitchFamily="2" charset="-122"/>
                        </a:defRPr>
                      </a:lvl5pPr>
                      <a:lvl6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lgn="just">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lgn="just">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lgn="just">
                        <a:spcBef>
                          <a:spcPct val="20000"/>
                        </a:spcBef>
                        <a:defRPr kumimoji="1" b="1">
                          <a:solidFill>
                            <a:schemeClr val="tx1"/>
                          </a:solidFill>
                          <a:latin typeface="Times New Roman" panose="02020603050405020304" pitchFamily="18" charset="0"/>
                          <a:ea typeface="宋体" panose="02010600030101010101" pitchFamily="2" charset="-122"/>
                        </a:defRPr>
                      </a:lvl4pPr>
                      <a:lvl5pPr algn="just">
                        <a:spcBef>
                          <a:spcPct val="20000"/>
                        </a:spcBef>
                        <a:defRPr kumimoji="1" b="1">
                          <a:solidFill>
                            <a:schemeClr val="tx1"/>
                          </a:solidFill>
                          <a:latin typeface="Times New Roman" panose="02020603050405020304" pitchFamily="18" charset="0"/>
                          <a:ea typeface="宋体" panose="02010600030101010101" pitchFamily="2" charset="-122"/>
                        </a:defRPr>
                      </a:lvl5pPr>
                      <a:lvl6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800">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lgn="just">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lgn="just">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lgn="just">
                        <a:spcBef>
                          <a:spcPct val="20000"/>
                        </a:spcBef>
                        <a:defRPr kumimoji="1" b="1">
                          <a:solidFill>
                            <a:schemeClr val="tx1"/>
                          </a:solidFill>
                          <a:latin typeface="Times New Roman" panose="02020603050405020304" pitchFamily="18" charset="0"/>
                          <a:ea typeface="宋体" panose="02010600030101010101" pitchFamily="2" charset="-122"/>
                        </a:defRPr>
                      </a:lvl4pPr>
                      <a:lvl5pPr algn="just">
                        <a:spcBef>
                          <a:spcPct val="20000"/>
                        </a:spcBef>
                        <a:defRPr kumimoji="1" b="1">
                          <a:solidFill>
                            <a:schemeClr val="tx1"/>
                          </a:solidFill>
                          <a:latin typeface="Times New Roman" panose="02020603050405020304" pitchFamily="18" charset="0"/>
                          <a:ea typeface="宋体" panose="02010600030101010101" pitchFamily="2" charset="-122"/>
                        </a:defRPr>
                      </a:lvl5pPr>
                      <a:lvl6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①</a:t>
                      </a: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Slock A</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读</a:t>
                      </a: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A=50</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Slock B</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读</a:t>
                      </a: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B=100</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求和</a:t>
                      </a: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②</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③   </a:t>
                      </a:r>
                      <a:r>
                        <a:rPr kumimoji="1"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读</a:t>
                      </a: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A=50</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读</a:t>
                      </a: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B=100</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求和</a:t>
                      </a: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Commit</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UnSlock A</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UnSlock B</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④  </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⑤</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lgn="just">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lgn="just">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lgn="just">
                        <a:spcBef>
                          <a:spcPct val="20000"/>
                        </a:spcBef>
                        <a:defRPr kumimoji="1" b="1">
                          <a:solidFill>
                            <a:schemeClr val="tx1"/>
                          </a:solidFill>
                          <a:latin typeface="Times New Roman" panose="02020603050405020304" pitchFamily="18" charset="0"/>
                          <a:ea typeface="宋体" panose="02010600030101010101" pitchFamily="2" charset="-122"/>
                        </a:defRPr>
                      </a:lvl4pPr>
                      <a:lvl5pPr algn="just">
                        <a:spcBef>
                          <a:spcPct val="20000"/>
                        </a:spcBef>
                        <a:defRPr kumimoji="1" b="1">
                          <a:solidFill>
                            <a:schemeClr val="tx1"/>
                          </a:solidFill>
                          <a:latin typeface="Times New Roman" panose="02020603050405020304" pitchFamily="18" charset="0"/>
                          <a:ea typeface="宋体" panose="02010600030101010101" pitchFamily="2" charset="-122"/>
                        </a:defRPr>
                      </a:lvl5pPr>
                      <a:lvl6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algn="just"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Xlock</a:t>
                      </a:r>
                      <a:r>
                        <a:rPr kumimoji="1" lang="en-US" altLang="zh-CN"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B</a:t>
                      </a:r>
                      <a:endParaRPr kumimoji="1" lang="en-US" altLang="zh-CN"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等待</a:t>
                      </a:r>
                      <a:endPar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等待</a:t>
                      </a:r>
                      <a:endPar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等待  </a:t>
                      </a:r>
                      <a:endPar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等待</a:t>
                      </a:r>
                      <a:endPar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等待</a:t>
                      </a:r>
                      <a:endPar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等待</a:t>
                      </a:r>
                      <a:endPar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等待</a:t>
                      </a:r>
                      <a:endPar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等待</a:t>
                      </a:r>
                      <a:endPar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获得</a:t>
                      </a:r>
                      <a:r>
                        <a:rPr kumimoji="1" lang="en-US" altLang="zh-CN" sz="13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Xlock</a:t>
                      </a:r>
                      <a:r>
                        <a:rPr kumimoji="1" lang="en-US" altLang="zh-CN"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B</a:t>
                      </a:r>
                      <a:endParaRPr kumimoji="1" lang="en-US" altLang="zh-CN"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读</a:t>
                      </a:r>
                      <a:r>
                        <a:rPr kumimoji="1" lang="en-US" altLang="zh-CN"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B=100</a:t>
                      </a:r>
                      <a:endParaRPr kumimoji="1" lang="en-US" altLang="zh-CN"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B←B*2</a:t>
                      </a:r>
                      <a:endParaRPr kumimoji="1" lang="en-US" altLang="zh-CN"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zh-CN" altLang="en-US"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写回</a:t>
                      </a:r>
                      <a:r>
                        <a:rPr kumimoji="1" lang="en-US" altLang="zh-CN"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B=200</a:t>
                      </a:r>
                      <a:endParaRPr kumimoji="1" lang="en-US" altLang="zh-CN"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Commit</a:t>
                      </a:r>
                      <a:endParaRPr kumimoji="1" lang="en-US" altLang="zh-CN"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pPr>
                      <a:r>
                        <a:rPr kumimoji="1" lang="en-US" altLang="zh-CN" sz="13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UnXlock</a:t>
                      </a:r>
                      <a:r>
                        <a:rPr kumimoji="1" lang="en-US" altLang="zh-CN"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B </a:t>
                      </a:r>
                      <a:endParaRPr kumimoji="1" lang="en-US" altLang="zh-CN" sz="1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文本框 4"/>
          <p:cNvSpPr txBox="1"/>
          <p:nvPr/>
        </p:nvSpPr>
        <p:spPr>
          <a:xfrm>
            <a:off x="2005330" y="6345555"/>
            <a:ext cx="1097280" cy="368300"/>
          </a:xfrm>
          <a:prstGeom prst="rect">
            <a:avLst/>
          </a:prstGeom>
          <a:noFill/>
        </p:spPr>
        <p:txBody>
          <a:bodyPr wrap="none" rtlCol="0" anchor="t">
            <a:spAutoFit/>
          </a:bodyPr>
          <a:p>
            <a:r>
              <a:rPr lang="zh-CN" altLang="en-US" dirty="0">
                <a:sym typeface="+mn-ea"/>
              </a:rPr>
              <a:t>可重复读 </a:t>
            </a:r>
            <a:endParaRPr lang="zh-CN" altLang="en-US"/>
          </a:p>
        </p:txBody>
      </p:sp>
      <p:pic>
        <p:nvPicPr>
          <p:cNvPr id="6" name="Picture 5" descr="8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09135" y="2080895"/>
            <a:ext cx="739140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活锁</a:t>
            </a:r>
            <a:endParaRPr lang="zh-CN" altLang="en-US"/>
          </a:p>
        </p:txBody>
      </p:sp>
      <p:pic>
        <p:nvPicPr>
          <p:cNvPr id="4" name="Picture 4" descr="81"/>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9735" y="1400175"/>
            <a:ext cx="7620000"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死锁</a:t>
            </a:r>
            <a:endParaRPr lang="zh-CN" altLang="en-US"/>
          </a:p>
        </p:txBody>
      </p:sp>
      <p:grpSp>
        <p:nvGrpSpPr>
          <p:cNvPr id="4" name="Group 2"/>
          <p:cNvGrpSpPr/>
          <p:nvPr/>
        </p:nvGrpSpPr>
        <p:grpSpPr bwMode="auto">
          <a:xfrm>
            <a:off x="669925" y="1352868"/>
            <a:ext cx="7078663" cy="4405312"/>
            <a:chOff x="0" y="0"/>
            <a:chExt cx="2559" cy="3627"/>
          </a:xfrm>
        </p:grpSpPr>
        <p:grpSp>
          <p:nvGrpSpPr>
            <p:cNvPr id="5" name="Group 3"/>
            <p:cNvGrpSpPr/>
            <p:nvPr/>
          </p:nvGrpSpPr>
          <p:grpSpPr bwMode="auto">
            <a:xfrm>
              <a:off x="0" y="0"/>
              <a:ext cx="853" cy="403"/>
              <a:chOff x="0" y="0"/>
              <a:chExt cx="853" cy="403"/>
            </a:xfrm>
          </p:grpSpPr>
          <p:sp>
            <p:nvSpPr>
              <p:cNvPr id="84" name="Rectangle 4"/>
              <p:cNvSpPr>
                <a:spLocks noChangeArrowheads="1"/>
              </p:cNvSpPr>
              <p:nvPr/>
            </p:nvSpPr>
            <p:spPr bwMode="auto">
              <a:xfrm>
                <a:off x="43" y="0"/>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2400">
                    <a:latin typeface="宋体" panose="02010600030101010101" pitchFamily="2" charset="-122"/>
                  </a:rPr>
                  <a:t>时间</a:t>
                </a:r>
                <a:endParaRPr kumimoji="0" lang="zh-CN" altLang="en-US" sz="2400" b="0"/>
              </a:p>
              <a:p>
                <a:pPr algn="ctr">
                  <a:spcBef>
                    <a:spcPct val="0"/>
                  </a:spcBef>
                  <a:buClrTx/>
                  <a:buSzTx/>
                  <a:buFontTx/>
                  <a:buNone/>
                </a:pPr>
                <a:endParaRPr kumimoji="0" lang="zh-CN" altLang="en-US" sz="1800" b="0"/>
              </a:p>
            </p:txBody>
          </p:sp>
          <p:sp>
            <p:nvSpPr>
              <p:cNvPr id="85" name="Rectangle 5"/>
              <p:cNvSpPr>
                <a:spLocks noChangeArrowheads="1"/>
              </p:cNvSpPr>
              <p:nvPr/>
            </p:nvSpPr>
            <p:spPr bwMode="auto">
              <a:xfrm>
                <a:off x="0" y="0"/>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6" name="Group 6"/>
            <p:cNvGrpSpPr/>
            <p:nvPr/>
          </p:nvGrpSpPr>
          <p:grpSpPr bwMode="auto">
            <a:xfrm>
              <a:off x="853" y="0"/>
              <a:ext cx="853" cy="403"/>
              <a:chOff x="853" y="0"/>
              <a:chExt cx="853" cy="403"/>
            </a:xfrm>
          </p:grpSpPr>
          <p:sp>
            <p:nvSpPr>
              <p:cNvPr id="82" name="Rectangle 7"/>
              <p:cNvSpPr>
                <a:spLocks noChangeArrowheads="1"/>
              </p:cNvSpPr>
              <p:nvPr/>
            </p:nvSpPr>
            <p:spPr bwMode="auto">
              <a:xfrm>
                <a:off x="896" y="0"/>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2400">
                    <a:latin typeface="宋体" panose="02010600030101010101" pitchFamily="2" charset="-122"/>
                  </a:rPr>
                  <a:t>事务</a:t>
                </a:r>
                <a:r>
                  <a:rPr kumimoji="0" lang="en-US" altLang="zh-CN" sz="2400">
                    <a:latin typeface="宋体" panose="02010600030101010101" pitchFamily="2" charset="-122"/>
                  </a:rPr>
                  <a:t>T</a:t>
                </a:r>
                <a:r>
                  <a:rPr kumimoji="0" lang="en-US" altLang="zh-CN" sz="2400" baseline="-30000">
                    <a:latin typeface="宋体" panose="02010600030101010101" pitchFamily="2" charset="-122"/>
                  </a:rPr>
                  <a:t>1</a:t>
                </a:r>
                <a:endParaRPr kumimoji="0" lang="en-US" altLang="zh-CN" sz="2400"/>
              </a:p>
              <a:p>
                <a:pPr algn="ctr">
                  <a:spcBef>
                    <a:spcPct val="0"/>
                  </a:spcBef>
                  <a:buClrTx/>
                  <a:buSzTx/>
                  <a:buFontTx/>
                  <a:buNone/>
                </a:pPr>
                <a:endParaRPr kumimoji="0" lang="zh-CN" altLang="en-US" sz="1800" b="0"/>
              </a:p>
            </p:txBody>
          </p:sp>
          <p:sp>
            <p:nvSpPr>
              <p:cNvPr id="83" name="Rectangle 8"/>
              <p:cNvSpPr>
                <a:spLocks noChangeArrowheads="1"/>
              </p:cNvSpPr>
              <p:nvPr/>
            </p:nvSpPr>
            <p:spPr bwMode="auto">
              <a:xfrm>
                <a:off x="853" y="0"/>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7" name="Group 9"/>
            <p:cNvGrpSpPr/>
            <p:nvPr/>
          </p:nvGrpSpPr>
          <p:grpSpPr bwMode="auto">
            <a:xfrm>
              <a:off x="1706" y="0"/>
              <a:ext cx="853" cy="403"/>
              <a:chOff x="1706" y="0"/>
              <a:chExt cx="853" cy="403"/>
            </a:xfrm>
          </p:grpSpPr>
          <p:sp>
            <p:nvSpPr>
              <p:cNvPr id="80" name="Rectangle 10"/>
              <p:cNvSpPr>
                <a:spLocks noChangeArrowheads="1"/>
              </p:cNvSpPr>
              <p:nvPr/>
            </p:nvSpPr>
            <p:spPr bwMode="auto">
              <a:xfrm>
                <a:off x="1749" y="0"/>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2400">
                    <a:latin typeface="宋体" panose="02010600030101010101" pitchFamily="2" charset="-122"/>
                  </a:rPr>
                  <a:t>事务</a:t>
                </a:r>
                <a:r>
                  <a:rPr kumimoji="0" lang="en-US" altLang="zh-CN" sz="2400">
                    <a:latin typeface="宋体" panose="02010600030101010101" pitchFamily="2" charset="-122"/>
                  </a:rPr>
                  <a:t>T</a:t>
                </a:r>
                <a:r>
                  <a:rPr kumimoji="0" lang="en-US" altLang="zh-CN" sz="2400" baseline="-30000">
                    <a:latin typeface="宋体" panose="02010600030101010101" pitchFamily="2" charset="-122"/>
                  </a:rPr>
                  <a:t>2</a:t>
                </a:r>
                <a:endParaRPr kumimoji="0" lang="en-US" altLang="zh-CN" sz="2400"/>
              </a:p>
              <a:p>
                <a:pPr algn="ctr">
                  <a:spcBef>
                    <a:spcPct val="0"/>
                  </a:spcBef>
                  <a:buClrTx/>
                  <a:buSzTx/>
                  <a:buFontTx/>
                  <a:buNone/>
                </a:pPr>
                <a:endParaRPr kumimoji="0" lang="zh-CN" altLang="en-US" sz="1800" b="0"/>
              </a:p>
            </p:txBody>
          </p:sp>
          <p:sp>
            <p:nvSpPr>
              <p:cNvPr id="81" name="Rectangle 11"/>
              <p:cNvSpPr>
                <a:spLocks noChangeArrowheads="1"/>
              </p:cNvSpPr>
              <p:nvPr/>
            </p:nvSpPr>
            <p:spPr bwMode="auto">
              <a:xfrm>
                <a:off x="1706" y="0"/>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8" name="Group 12"/>
            <p:cNvGrpSpPr/>
            <p:nvPr/>
          </p:nvGrpSpPr>
          <p:grpSpPr bwMode="auto">
            <a:xfrm>
              <a:off x="0" y="403"/>
              <a:ext cx="853" cy="403"/>
              <a:chOff x="0" y="403"/>
              <a:chExt cx="853" cy="403"/>
            </a:xfrm>
          </p:grpSpPr>
          <p:sp>
            <p:nvSpPr>
              <p:cNvPr id="78" name="Rectangle 13"/>
              <p:cNvSpPr>
                <a:spLocks noChangeArrowheads="1"/>
              </p:cNvSpPr>
              <p:nvPr/>
            </p:nvSpPr>
            <p:spPr bwMode="auto">
              <a:xfrm>
                <a:off x="43" y="403"/>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t</a:t>
                </a:r>
                <a:r>
                  <a:rPr kumimoji="0" lang="en-US" altLang="zh-CN" sz="2000" baseline="-30000">
                    <a:latin typeface="宋体" panose="02010600030101010101" pitchFamily="2" charset="-122"/>
                  </a:rPr>
                  <a:t>0</a:t>
                </a:r>
                <a:endParaRPr kumimoji="0" lang="en-US" altLang="zh-CN" sz="2400"/>
              </a:p>
              <a:p>
                <a:pPr algn="ctr">
                  <a:spcBef>
                    <a:spcPct val="0"/>
                  </a:spcBef>
                  <a:buClrTx/>
                  <a:buSzTx/>
                  <a:buFontTx/>
                  <a:buNone/>
                </a:pPr>
                <a:endParaRPr kumimoji="0" lang="zh-CN" altLang="en-US" sz="1800" b="0"/>
              </a:p>
            </p:txBody>
          </p:sp>
          <p:sp>
            <p:nvSpPr>
              <p:cNvPr id="79" name="Rectangle 14"/>
              <p:cNvSpPr>
                <a:spLocks noChangeArrowheads="1"/>
              </p:cNvSpPr>
              <p:nvPr/>
            </p:nvSpPr>
            <p:spPr bwMode="auto">
              <a:xfrm>
                <a:off x="0" y="403"/>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9" name="Group 15"/>
            <p:cNvGrpSpPr/>
            <p:nvPr/>
          </p:nvGrpSpPr>
          <p:grpSpPr bwMode="auto">
            <a:xfrm>
              <a:off x="853" y="403"/>
              <a:ext cx="853" cy="403"/>
              <a:chOff x="853" y="403"/>
              <a:chExt cx="853" cy="403"/>
            </a:xfrm>
          </p:grpSpPr>
          <p:sp>
            <p:nvSpPr>
              <p:cNvPr id="76" name="Rectangle 16"/>
              <p:cNvSpPr>
                <a:spLocks noChangeArrowheads="1"/>
              </p:cNvSpPr>
              <p:nvPr/>
            </p:nvSpPr>
            <p:spPr bwMode="auto">
              <a:xfrm>
                <a:off x="896" y="403"/>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XLOCK R</a:t>
                </a:r>
                <a:r>
                  <a:rPr kumimoji="0" lang="en-US" altLang="zh-CN" sz="2000" baseline="-30000">
                    <a:latin typeface="宋体" panose="02010600030101010101" pitchFamily="2" charset="-122"/>
                  </a:rPr>
                  <a:t>1</a:t>
                </a:r>
                <a:endParaRPr kumimoji="0" lang="zh-CN" altLang="en-US" sz="2000"/>
              </a:p>
            </p:txBody>
          </p:sp>
          <p:sp>
            <p:nvSpPr>
              <p:cNvPr id="77" name="Rectangle 17"/>
              <p:cNvSpPr>
                <a:spLocks noChangeArrowheads="1"/>
              </p:cNvSpPr>
              <p:nvPr/>
            </p:nvSpPr>
            <p:spPr bwMode="auto">
              <a:xfrm>
                <a:off x="853" y="403"/>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0" name="Group 18"/>
            <p:cNvGrpSpPr/>
            <p:nvPr/>
          </p:nvGrpSpPr>
          <p:grpSpPr bwMode="auto">
            <a:xfrm>
              <a:off x="1706" y="403"/>
              <a:ext cx="853" cy="403"/>
              <a:chOff x="1706" y="403"/>
              <a:chExt cx="853" cy="403"/>
            </a:xfrm>
          </p:grpSpPr>
          <p:sp>
            <p:nvSpPr>
              <p:cNvPr id="74" name="Rectangle 19"/>
              <p:cNvSpPr>
                <a:spLocks noChangeArrowheads="1"/>
              </p:cNvSpPr>
              <p:nvPr/>
            </p:nvSpPr>
            <p:spPr bwMode="auto">
              <a:xfrm>
                <a:off x="1749" y="403"/>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800" b="0"/>
                  <a:t> </a:t>
                </a:r>
                <a:endParaRPr kumimoji="0" lang="zh-CN" altLang="en-US" sz="1800" b="0"/>
              </a:p>
              <a:p>
                <a:pPr algn="ctr">
                  <a:spcBef>
                    <a:spcPct val="0"/>
                  </a:spcBef>
                  <a:buClrTx/>
                  <a:buSzTx/>
                  <a:buFontTx/>
                  <a:buNone/>
                </a:pPr>
                <a:endParaRPr kumimoji="0" lang="zh-CN" altLang="en-US" sz="1800" b="0"/>
              </a:p>
            </p:txBody>
          </p:sp>
          <p:sp>
            <p:nvSpPr>
              <p:cNvPr id="75" name="Rectangle 20"/>
              <p:cNvSpPr>
                <a:spLocks noChangeArrowheads="1"/>
              </p:cNvSpPr>
              <p:nvPr/>
            </p:nvSpPr>
            <p:spPr bwMode="auto">
              <a:xfrm>
                <a:off x="1706" y="403"/>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1" name="Group 21"/>
            <p:cNvGrpSpPr/>
            <p:nvPr/>
          </p:nvGrpSpPr>
          <p:grpSpPr bwMode="auto">
            <a:xfrm>
              <a:off x="0" y="806"/>
              <a:ext cx="853" cy="403"/>
              <a:chOff x="0" y="806"/>
              <a:chExt cx="853" cy="403"/>
            </a:xfrm>
          </p:grpSpPr>
          <p:sp>
            <p:nvSpPr>
              <p:cNvPr id="72" name="Rectangle 22"/>
              <p:cNvSpPr>
                <a:spLocks noChangeArrowheads="1"/>
              </p:cNvSpPr>
              <p:nvPr/>
            </p:nvSpPr>
            <p:spPr bwMode="auto">
              <a:xfrm>
                <a:off x="43" y="806"/>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t</a:t>
                </a:r>
                <a:r>
                  <a:rPr kumimoji="0" lang="en-US" altLang="zh-CN" sz="2000" baseline="-30000">
                    <a:latin typeface="宋体" panose="02010600030101010101" pitchFamily="2" charset="-122"/>
                  </a:rPr>
                  <a:t>1</a:t>
                </a:r>
                <a:endParaRPr kumimoji="0" lang="zh-CN" altLang="en-US" sz="1800" b="0"/>
              </a:p>
            </p:txBody>
          </p:sp>
          <p:sp>
            <p:nvSpPr>
              <p:cNvPr id="73" name="Rectangle 23"/>
              <p:cNvSpPr>
                <a:spLocks noChangeArrowheads="1"/>
              </p:cNvSpPr>
              <p:nvPr/>
            </p:nvSpPr>
            <p:spPr bwMode="auto">
              <a:xfrm>
                <a:off x="0" y="806"/>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2" name="Group 24"/>
            <p:cNvGrpSpPr/>
            <p:nvPr/>
          </p:nvGrpSpPr>
          <p:grpSpPr bwMode="auto">
            <a:xfrm>
              <a:off x="853" y="806"/>
              <a:ext cx="853" cy="403"/>
              <a:chOff x="853" y="806"/>
              <a:chExt cx="853" cy="403"/>
            </a:xfrm>
          </p:grpSpPr>
          <p:sp>
            <p:nvSpPr>
              <p:cNvPr id="70" name="Rectangle 25"/>
              <p:cNvSpPr>
                <a:spLocks noChangeArrowheads="1"/>
              </p:cNvSpPr>
              <p:nvPr/>
            </p:nvSpPr>
            <p:spPr bwMode="auto">
              <a:xfrm>
                <a:off x="896" y="806"/>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800" b="0"/>
                  <a:t> </a:t>
                </a:r>
                <a:endParaRPr kumimoji="0" lang="zh-CN" altLang="en-US" sz="1800" b="0"/>
              </a:p>
              <a:p>
                <a:pPr algn="ctr">
                  <a:spcBef>
                    <a:spcPct val="0"/>
                  </a:spcBef>
                  <a:buClrTx/>
                  <a:buSzTx/>
                  <a:buFontTx/>
                  <a:buNone/>
                </a:pPr>
                <a:endParaRPr kumimoji="0" lang="zh-CN" altLang="en-US" sz="1800" b="0"/>
              </a:p>
            </p:txBody>
          </p:sp>
          <p:sp>
            <p:nvSpPr>
              <p:cNvPr id="71" name="Rectangle 26"/>
              <p:cNvSpPr>
                <a:spLocks noChangeArrowheads="1"/>
              </p:cNvSpPr>
              <p:nvPr/>
            </p:nvSpPr>
            <p:spPr bwMode="auto">
              <a:xfrm>
                <a:off x="853" y="806"/>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3" name="Group 27"/>
            <p:cNvGrpSpPr/>
            <p:nvPr/>
          </p:nvGrpSpPr>
          <p:grpSpPr bwMode="auto">
            <a:xfrm>
              <a:off x="1706" y="806"/>
              <a:ext cx="853" cy="403"/>
              <a:chOff x="1706" y="806"/>
              <a:chExt cx="853" cy="403"/>
            </a:xfrm>
          </p:grpSpPr>
          <p:sp>
            <p:nvSpPr>
              <p:cNvPr id="68" name="Rectangle 28"/>
              <p:cNvSpPr>
                <a:spLocks noChangeArrowheads="1"/>
              </p:cNvSpPr>
              <p:nvPr/>
            </p:nvSpPr>
            <p:spPr bwMode="auto">
              <a:xfrm>
                <a:off x="1749" y="806"/>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XLOCK R</a:t>
                </a:r>
                <a:r>
                  <a:rPr kumimoji="0" lang="en-US" altLang="zh-CN" sz="2000" baseline="-30000">
                    <a:latin typeface="宋体" panose="02010600030101010101" pitchFamily="2" charset="-122"/>
                  </a:rPr>
                  <a:t>2</a:t>
                </a:r>
                <a:endParaRPr kumimoji="0" lang="en-US" altLang="zh-CN" sz="2000"/>
              </a:p>
              <a:p>
                <a:pPr algn="ctr">
                  <a:spcBef>
                    <a:spcPct val="0"/>
                  </a:spcBef>
                  <a:buClrTx/>
                  <a:buSzTx/>
                  <a:buFontTx/>
                  <a:buNone/>
                </a:pPr>
                <a:endParaRPr kumimoji="0" lang="zh-CN" altLang="en-US" sz="1800" b="0"/>
              </a:p>
            </p:txBody>
          </p:sp>
          <p:sp>
            <p:nvSpPr>
              <p:cNvPr id="69" name="Rectangle 29"/>
              <p:cNvSpPr>
                <a:spLocks noChangeArrowheads="1"/>
              </p:cNvSpPr>
              <p:nvPr/>
            </p:nvSpPr>
            <p:spPr bwMode="auto">
              <a:xfrm>
                <a:off x="1706" y="806"/>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4" name="Group 30"/>
            <p:cNvGrpSpPr/>
            <p:nvPr/>
          </p:nvGrpSpPr>
          <p:grpSpPr bwMode="auto">
            <a:xfrm>
              <a:off x="0" y="1209"/>
              <a:ext cx="853" cy="403"/>
              <a:chOff x="0" y="1209"/>
              <a:chExt cx="853" cy="403"/>
            </a:xfrm>
          </p:grpSpPr>
          <p:sp>
            <p:nvSpPr>
              <p:cNvPr id="66" name="Rectangle 31"/>
              <p:cNvSpPr>
                <a:spLocks noChangeArrowheads="1"/>
              </p:cNvSpPr>
              <p:nvPr/>
            </p:nvSpPr>
            <p:spPr bwMode="auto">
              <a:xfrm>
                <a:off x="43" y="1209"/>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t</a:t>
                </a:r>
                <a:r>
                  <a:rPr kumimoji="0" lang="en-US" altLang="zh-CN" sz="2000" baseline="-30000">
                    <a:latin typeface="宋体" panose="02010600030101010101" pitchFamily="2" charset="-122"/>
                  </a:rPr>
                  <a:t>2</a:t>
                </a:r>
                <a:endParaRPr kumimoji="0" lang="zh-CN" altLang="en-US" sz="2000"/>
              </a:p>
            </p:txBody>
          </p:sp>
          <p:sp>
            <p:nvSpPr>
              <p:cNvPr id="67" name="Rectangle 32"/>
              <p:cNvSpPr>
                <a:spLocks noChangeArrowheads="1"/>
              </p:cNvSpPr>
              <p:nvPr/>
            </p:nvSpPr>
            <p:spPr bwMode="auto">
              <a:xfrm>
                <a:off x="0" y="1209"/>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5" name="Group 33"/>
            <p:cNvGrpSpPr/>
            <p:nvPr/>
          </p:nvGrpSpPr>
          <p:grpSpPr bwMode="auto">
            <a:xfrm>
              <a:off x="853" y="1209"/>
              <a:ext cx="853" cy="403"/>
              <a:chOff x="853" y="1209"/>
              <a:chExt cx="853" cy="403"/>
            </a:xfrm>
          </p:grpSpPr>
          <p:sp>
            <p:nvSpPr>
              <p:cNvPr id="64" name="Rectangle 34"/>
              <p:cNvSpPr>
                <a:spLocks noChangeArrowheads="1"/>
              </p:cNvSpPr>
              <p:nvPr/>
            </p:nvSpPr>
            <p:spPr bwMode="auto">
              <a:xfrm>
                <a:off x="896" y="1209"/>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800" b="0"/>
                  <a:t> </a:t>
                </a:r>
                <a:endParaRPr kumimoji="0" lang="zh-CN" altLang="en-US" sz="1800" b="0"/>
              </a:p>
              <a:p>
                <a:pPr algn="ctr">
                  <a:spcBef>
                    <a:spcPct val="0"/>
                  </a:spcBef>
                  <a:buClrTx/>
                  <a:buSzTx/>
                  <a:buFontTx/>
                  <a:buNone/>
                </a:pPr>
                <a:endParaRPr kumimoji="0" lang="zh-CN" altLang="en-US" sz="1800" b="0"/>
              </a:p>
            </p:txBody>
          </p:sp>
          <p:sp>
            <p:nvSpPr>
              <p:cNvPr id="65" name="Rectangle 35"/>
              <p:cNvSpPr>
                <a:spLocks noChangeArrowheads="1"/>
              </p:cNvSpPr>
              <p:nvPr/>
            </p:nvSpPr>
            <p:spPr bwMode="auto">
              <a:xfrm>
                <a:off x="853" y="1209"/>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6" name="Group 36"/>
            <p:cNvGrpSpPr/>
            <p:nvPr/>
          </p:nvGrpSpPr>
          <p:grpSpPr bwMode="auto">
            <a:xfrm>
              <a:off x="1706" y="1209"/>
              <a:ext cx="853" cy="403"/>
              <a:chOff x="1706" y="1209"/>
              <a:chExt cx="853" cy="403"/>
            </a:xfrm>
          </p:grpSpPr>
          <p:sp>
            <p:nvSpPr>
              <p:cNvPr id="62" name="Rectangle 37"/>
              <p:cNvSpPr>
                <a:spLocks noChangeArrowheads="1"/>
              </p:cNvSpPr>
              <p:nvPr/>
            </p:nvSpPr>
            <p:spPr bwMode="auto">
              <a:xfrm>
                <a:off x="1749" y="1209"/>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800" b="0"/>
                  <a:t>…</a:t>
                </a:r>
                <a:endParaRPr kumimoji="0" lang="zh-CN" altLang="en-US" sz="1800" b="0"/>
              </a:p>
              <a:p>
                <a:pPr algn="ctr">
                  <a:spcBef>
                    <a:spcPct val="0"/>
                  </a:spcBef>
                  <a:buClrTx/>
                  <a:buSzTx/>
                  <a:buFontTx/>
                  <a:buNone/>
                </a:pPr>
                <a:endParaRPr kumimoji="0" lang="zh-CN" altLang="en-US" sz="1800" b="0"/>
              </a:p>
            </p:txBody>
          </p:sp>
          <p:sp>
            <p:nvSpPr>
              <p:cNvPr id="63" name="Rectangle 38"/>
              <p:cNvSpPr>
                <a:spLocks noChangeArrowheads="1"/>
              </p:cNvSpPr>
              <p:nvPr/>
            </p:nvSpPr>
            <p:spPr bwMode="auto">
              <a:xfrm>
                <a:off x="1706" y="1209"/>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7" name="Group 39"/>
            <p:cNvGrpSpPr/>
            <p:nvPr/>
          </p:nvGrpSpPr>
          <p:grpSpPr bwMode="auto">
            <a:xfrm>
              <a:off x="0" y="1612"/>
              <a:ext cx="853" cy="403"/>
              <a:chOff x="0" y="1612"/>
              <a:chExt cx="853" cy="403"/>
            </a:xfrm>
          </p:grpSpPr>
          <p:sp>
            <p:nvSpPr>
              <p:cNvPr id="60" name="Rectangle 40"/>
              <p:cNvSpPr>
                <a:spLocks noChangeArrowheads="1"/>
              </p:cNvSpPr>
              <p:nvPr/>
            </p:nvSpPr>
            <p:spPr bwMode="auto">
              <a:xfrm>
                <a:off x="43" y="1612"/>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t</a:t>
                </a:r>
                <a:r>
                  <a:rPr kumimoji="0" lang="en-US" altLang="zh-CN" sz="2000" baseline="-30000">
                    <a:latin typeface="宋体" panose="02010600030101010101" pitchFamily="2" charset="-122"/>
                  </a:rPr>
                  <a:t>3</a:t>
                </a:r>
                <a:endParaRPr kumimoji="0" lang="zh-CN" altLang="en-US" sz="2000"/>
              </a:p>
            </p:txBody>
          </p:sp>
          <p:sp>
            <p:nvSpPr>
              <p:cNvPr id="61" name="Rectangle 41"/>
              <p:cNvSpPr>
                <a:spLocks noChangeArrowheads="1"/>
              </p:cNvSpPr>
              <p:nvPr/>
            </p:nvSpPr>
            <p:spPr bwMode="auto">
              <a:xfrm>
                <a:off x="0" y="1612"/>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8" name="Group 42"/>
            <p:cNvGrpSpPr/>
            <p:nvPr/>
          </p:nvGrpSpPr>
          <p:grpSpPr bwMode="auto">
            <a:xfrm>
              <a:off x="853" y="1612"/>
              <a:ext cx="853" cy="403"/>
              <a:chOff x="853" y="1612"/>
              <a:chExt cx="853" cy="403"/>
            </a:xfrm>
          </p:grpSpPr>
          <p:sp>
            <p:nvSpPr>
              <p:cNvPr id="58" name="Rectangle 43"/>
              <p:cNvSpPr>
                <a:spLocks noChangeArrowheads="1"/>
              </p:cNvSpPr>
              <p:nvPr/>
            </p:nvSpPr>
            <p:spPr bwMode="auto">
              <a:xfrm>
                <a:off x="896" y="1612"/>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XLOCK R</a:t>
                </a:r>
                <a:r>
                  <a:rPr kumimoji="0" lang="en-US" altLang="zh-CN" sz="2000" baseline="-30000">
                    <a:latin typeface="宋体" panose="02010600030101010101" pitchFamily="2" charset="-122"/>
                  </a:rPr>
                  <a:t>2</a:t>
                </a:r>
                <a:endParaRPr kumimoji="0" lang="zh-CN" altLang="en-US" sz="1800" b="0"/>
              </a:p>
            </p:txBody>
          </p:sp>
          <p:sp>
            <p:nvSpPr>
              <p:cNvPr id="59" name="Rectangle 44"/>
              <p:cNvSpPr>
                <a:spLocks noChangeArrowheads="1"/>
              </p:cNvSpPr>
              <p:nvPr/>
            </p:nvSpPr>
            <p:spPr bwMode="auto">
              <a:xfrm>
                <a:off x="853" y="1612"/>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9" name="Group 45"/>
            <p:cNvGrpSpPr/>
            <p:nvPr/>
          </p:nvGrpSpPr>
          <p:grpSpPr bwMode="auto">
            <a:xfrm>
              <a:off x="1706" y="1612"/>
              <a:ext cx="853" cy="403"/>
              <a:chOff x="1706" y="1612"/>
              <a:chExt cx="853" cy="403"/>
            </a:xfrm>
          </p:grpSpPr>
          <p:sp>
            <p:nvSpPr>
              <p:cNvPr id="56" name="Rectangle 46"/>
              <p:cNvSpPr>
                <a:spLocks noChangeArrowheads="1"/>
              </p:cNvSpPr>
              <p:nvPr/>
            </p:nvSpPr>
            <p:spPr bwMode="auto">
              <a:xfrm>
                <a:off x="1749" y="1612"/>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800" b="0"/>
                  <a:t> </a:t>
                </a:r>
                <a:endParaRPr kumimoji="0" lang="zh-CN" altLang="en-US" sz="1800" b="0"/>
              </a:p>
              <a:p>
                <a:pPr algn="ctr">
                  <a:spcBef>
                    <a:spcPct val="0"/>
                  </a:spcBef>
                  <a:buClrTx/>
                  <a:buSzTx/>
                  <a:buFontTx/>
                  <a:buNone/>
                </a:pPr>
                <a:endParaRPr kumimoji="0" lang="zh-CN" altLang="en-US" sz="1800" b="0"/>
              </a:p>
            </p:txBody>
          </p:sp>
          <p:sp>
            <p:nvSpPr>
              <p:cNvPr id="57" name="Rectangle 47"/>
              <p:cNvSpPr>
                <a:spLocks noChangeArrowheads="1"/>
              </p:cNvSpPr>
              <p:nvPr/>
            </p:nvSpPr>
            <p:spPr bwMode="auto">
              <a:xfrm>
                <a:off x="1706" y="1612"/>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0" name="Group 48"/>
            <p:cNvGrpSpPr/>
            <p:nvPr/>
          </p:nvGrpSpPr>
          <p:grpSpPr bwMode="auto">
            <a:xfrm>
              <a:off x="0" y="2015"/>
              <a:ext cx="853" cy="403"/>
              <a:chOff x="0" y="2015"/>
              <a:chExt cx="853" cy="403"/>
            </a:xfrm>
          </p:grpSpPr>
          <p:sp>
            <p:nvSpPr>
              <p:cNvPr id="54" name="Rectangle 49"/>
              <p:cNvSpPr>
                <a:spLocks noChangeArrowheads="1"/>
              </p:cNvSpPr>
              <p:nvPr/>
            </p:nvSpPr>
            <p:spPr bwMode="auto">
              <a:xfrm>
                <a:off x="43" y="2015"/>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t</a:t>
                </a:r>
                <a:r>
                  <a:rPr kumimoji="0" lang="en-US" altLang="zh-CN" sz="2000" baseline="-30000">
                    <a:latin typeface="宋体" panose="02010600030101010101" pitchFamily="2" charset="-122"/>
                  </a:rPr>
                  <a:t>4</a:t>
                </a:r>
                <a:endParaRPr kumimoji="0" lang="zh-CN" altLang="en-US" sz="1800" b="0"/>
              </a:p>
            </p:txBody>
          </p:sp>
          <p:sp>
            <p:nvSpPr>
              <p:cNvPr id="55" name="Rectangle 50"/>
              <p:cNvSpPr>
                <a:spLocks noChangeArrowheads="1"/>
              </p:cNvSpPr>
              <p:nvPr/>
            </p:nvSpPr>
            <p:spPr bwMode="auto">
              <a:xfrm>
                <a:off x="0" y="2015"/>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1" name="Group 51"/>
            <p:cNvGrpSpPr/>
            <p:nvPr/>
          </p:nvGrpSpPr>
          <p:grpSpPr bwMode="auto">
            <a:xfrm>
              <a:off x="853" y="2015"/>
              <a:ext cx="853" cy="403"/>
              <a:chOff x="853" y="2015"/>
              <a:chExt cx="853" cy="403"/>
            </a:xfrm>
          </p:grpSpPr>
          <p:sp>
            <p:nvSpPr>
              <p:cNvPr id="52" name="Rectangle 52"/>
              <p:cNvSpPr>
                <a:spLocks noChangeArrowheads="1"/>
              </p:cNvSpPr>
              <p:nvPr/>
            </p:nvSpPr>
            <p:spPr bwMode="auto">
              <a:xfrm>
                <a:off x="896" y="2015"/>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WAIT</a:t>
                </a:r>
                <a:endParaRPr kumimoji="0" lang="zh-CN" altLang="en-US" sz="1800" b="0"/>
              </a:p>
            </p:txBody>
          </p:sp>
          <p:sp>
            <p:nvSpPr>
              <p:cNvPr id="53" name="Rectangle 53"/>
              <p:cNvSpPr>
                <a:spLocks noChangeArrowheads="1"/>
              </p:cNvSpPr>
              <p:nvPr/>
            </p:nvSpPr>
            <p:spPr bwMode="auto">
              <a:xfrm>
                <a:off x="853" y="2015"/>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2" name="Group 54"/>
            <p:cNvGrpSpPr/>
            <p:nvPr/>
          </p:nvGrpSpPr>
          <p:grpSpPr bwMode="auto">
            <a:xfrm>
              <a:off x="1706" y="2015"/>
              <a:ext cx="853" cy="403"/>
              <a:chOff x="1706" y="2015"/>
              <a:chExt cx="853" cy="403"/>
            </a:xfrm>
          </p:grpSpPr>
          <p:sp>
            <p:nvSpPr>
              <p:cNvPr id="50" name="Rectangle 55"/>
              <p:cNvSpPr>
                <a:spLocks noChangeArrowheads="1"/>
              </p:cNvSpPr>
              <p:nvPr/>
            </p:nvSpPr>
            <p:spPr bwMode="auto">
              <a:xfrm>
                <a:off x="1749" y="2015"/>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800" b="0"/>
                  <a:t> </a:t>
                </a:r>
                <a:endParaRPr kumimoji="0" lang="zh-CN" altLang="en-US" sz="1800" b="0"/>
              </a:p>
              <a:p>
                <a:pPr algn="ctr">
                  <a:spcBef>
                    <a:spcPct val="0"/>
                  </a:spcBef>
                  <a:buClrTx/>
                  <a:buSzTx/>
                  <a:buFontTx/>
                  <a:buNone/>
                </a:pPr>
                <a:endParaRPr kumimoji="0" lang="zh-CN" altLang="en-US" sz="1800" b="0"/>
              </a:p>
            </p:txBody>
          </p:sp>
          <p:sp>
            <p:nvSpPr>
              <p:cNvPr id="51" name="Rectangle 56"/>
              <p:cNvSpPr>
                <a:spLocks noChangeArrowheads="1"/>
              </p:cNvSpPr>
              <p:nvPr/>
            </p:nvSpPr>
            <p:spPr bwMode="auto">
              <a:xfrm>
                <a:off x="1706" y="2015"/>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3" name="Group 57"/>
            <p:cNvGrpSpPr/>
            <p:nvPr/>
          </p:nvGrpSpPr>
          <p:grpSpPr bwMode="auto">
            <a:xfrm>
              <a:off x="0" y="2418"/>
              <a:ext cx="853" cy="403"/>
              <a:chOff x="0" y="2418"/>
              <a:chExt cx="853" cy="403"/>
            </a:xfrm>
          </p:grpSpPr>
          <p:sp>
            <p:nvSpPr>
              <p:cNvPr id="48" name="Rectangle 58"/>
              <p:cNvSpPr>
                <a:spLocks noChangeArrowheads="1"/>
              </p:cNvSpPr>
              <p:nvPr/>
            </p:nvSpPr>
            <p:spPr bwMode="auto">
              <a:xfrm>
                <a:off x="43" y="2418"/>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t</a:t>
                </a:r>
                <a:r>
                  <a:rPr kumimoji="0" lang="en-US" altLang="zh-CN" sz="2000" baseline="-30000">
                    <a:latin typeface="宋体" panose="02010600030101010101" pitchFamily="2" charset="-122"/>
                  </a:rPr>
                  <a:t>5</a:t>
                </a:r>
                <a:endParaRPr kumimoji="0" lang="zh-CN" altLang="en-US" sz="1800" b="0"/>
              </a:p>
            </p:txBody>
          </p:sp>
          <p:sp>
            <p:nvSpPr>
              <p:cNvPr id="49" name="Rectangle 59"/>
              <p:cNvSpPr>
                <a:spLocks noChangeArrowheads="1"/>
              </p:cNvSpPr>
              <p:nvPr/>
            </p:nvSpPr>
            <p:spPr bwMode="auto">
              <a:xfrm>
                <a:off x="0" y="2418"/>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4" name="Group 60"/>
            <p:cNvGrpSpPr/>
            <p:nvPr/>
          </p:nvGrpSpPr>
          <p:grpSpPr bwMode="auto">
            <a:xfrm>
              <a:off x="853" y="2418"/>
              <a:ext cx="853" cy="403"/>
              <a:chOff x="853" y="2418"/>
              <a:chExt cx="853" cy="403"/>
            </a:xfrm>
          </p:grpSpPr>
          <p:sp>
            <p:nvSpPr>
              <p:cNvPr id="46" name="Rectangle 61"/>
              <p:cNvSpPr>
                <a:spLocks noChangeArrowheads="1"/>
              </p:cNvSpPr>
              <p:nvPr/>
            </p:nvSpPr>
            <p:spPr bwMode="auto">
              <a:xfrm>
                <a:off x="896" y="2418"/>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WAIT</a:t>
                </a:r>
                <a:endParaRPr kumimoji="0" lang="zh-CN" altLang="en-US" sz="1800" b="0"/>
              </a:p>
            </p:txBody>
          </p:sp>
          <p:sp>
            <p:nvSpPr>
              <p:cNvPr id="47" name="Rectangle 62"/>
              <p:cNvSpPr>
                <a:spLocks noChangeArrowheads="1"/>
              </p:cNvSpPr>
              <p:nvPr/>
            </p:nvSpPr>
            <p:spPr bwMode="auto">
              <a:xfrm>
                <a:off x="853" y="2418"/>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5" name="Group 63"/>
            <p:cNvGrpSpPr/>
            <p:nvPr/>
          </p:nvGrpSpPr>
          <p:grpSpPr bwMode="auto">
            <a:xfrm>
              <a:off x="1706" y="2418"/>
              <a:ext cx="853" cy="403"/>
              <a:chOff x="1706" y="2418"/>
              <a:chExt cx="853" cy="403"/>
            </a:xfrm>
          </p:grpSpPr>
          <p:sp>
            <p:nvSpPr>
              <p:cNvPr id="44" name="Rectangle 64"/>
              <p:cNvSpPr>
                <a:spLocks noChangeArrowheads="1"/>
              </p:cNvSpPr>
              <p:nvPr/>
            </p:nvSpPr>
            <p:spPr bwMode="auto">
              <a:xfrm>
                <a:off x="1749" y="2418"/>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XLOCK R</a:t>
                </a:r>
                <a:r>
                  <a:rPr kumimoji="0" lang="en-US" altLang="zh-CN" sz="2000" baseline="-30000">
                    <a:latin typeface="宋体" panose="02010600030101010101" pitchFamily="2" charset="-122"/>
                  </a:rPr>
                  <a:t>1</a:t>
                </a:r>
                <a:endParaRPr kumimoji="0" lang="zh-CN" altLang="en-US" sz="1800" b="0"/>
              </a:p>
            </p:txBody>
          </p:sp>
          <p:sp>
            <p:nvSpPr>
              <p:cNvPr id="45" name="Rectangle 65"/>
              <p:cNvSpPr>
                <a:spLocks noChangeArrowheads="1"/>
              </p:cNvSpPr>
              <p:nvPr/>
            </p:nvSpPr>
            <p:spPr bwMode="auto">
              <a:xfrm>
                <a:off x="1706" y="2418"/>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6" name="Group 66"/>
            <p:cNvGrpSpPr/>
            <p:nvPr/>
          </p:nvGrpSpPr>
          <p:grpSpPr bwMode="auto">
            <a:xfrm>
              <a:off x="0" y="2821"/>
              <a:ext cx="853" cy="403"/>
              <a:chOff x="0" y="2821"/>
              <a:chExt cx="853" cy="403"/>
            </a:xfrm>
          </p:grpSpPr>
          <p:sp>
            <p:nvSpPr>
              <p:cNvPr id="42" name="Rectangle 67"/>
              <p:cNvSpPr>
                <a:spLocks noChangeArrowheads="1"/>
              </p:cNvSpPr>
              <p:nvPr/>
            </p:nvSpPr>
            <p:spPr bwMode="auto">
              <a:xfrm>
                <a:off x="43" y="2821"/>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t</a:t>
                </a:r>
                <a:r>
                  <a:rPr kumimoji="0" lang="en-US" altLang="zh-CN" sz="2000" baseline="-30000">
                    <a:latin typeface="宋体" panose="02010600030101010101" pitchFamily="2" charset="-122"/>
                  </a:rPr>
                  <a:t>6</a:t>
                </a:r>
                <a:endParaRPr kumimoji="0" lang="zh-CN" altLang="en-US" sz="1800" b="0"/>
              </a:p>
            </p:txBody>
          </p:sp>
          <p:sp>
            <p:nvSpPr>
              <p:cNvPr id="43" name="Rectangle 68"/>
              <p:cNvSpPr>
                <a:spLocks noChangeArrowheads="1"/>
              </p:cNvSpPr>
              <p:nvPr/>
            </p:nvSpPr>
            <p:spPr bwMode="auto">
              <a:xfrm>
                <a:off x="0" y="2821"/>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7" name="Group 69"/>
            <p:cNvGrpSpPr/>
            <p:nvPr/>
          </p:nvGrpSpPr>
          <p:grpSpPr bwMode="auto">
            <a:xfrm>
              <a:off x="853" y="2821"/>
              <a:ext cx="853" cy="403"/>
              <a:chOff x="853" y="2821"/>
              <a:chExt cx="853" cy="403"/>
            </a:xfrm>
          </p:grpSpPr>
          <p:sp>
            <p:nvSpPr>
              <p:cNvPr id="40" name="Rectangle 70"/>
              <p:cNvSpPr>
                <a:spLocks noChangeArrowheads="1"/>
              </p:cNvSpPr>
              <p:nvPr/>
            </p:nvSpPr>
            <p:spPr bwMode="auto">
              <a:xfrm>
                <a:off x="896" y="2821"/>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WAIT</a:t>
                </a:r>
                <a:endParaRPr kumimoji="0" lang="zh-CN" altLang="en-US" sz="1800" b="0"/>
              </a:p>
            </p:txBody>
          </p:sp>
          <p:sp>
            <p:nvSpPr>
              <p:cNvPr id="41" name="Rectangle 71"/>
              <p:cNvSpPr>
                <a:spLocks noChangeArrowheads="1"/>
              </p:cNvSpPr>
              <p:nvPr/>
            </p:nvSpPr>
            <p:spPr bwMode="auto">
              <a:xfrm>
                <a:off x="853" y="2821"/>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8" name="Group 72"/>
            <p:cNvGrpSpPr/>
            <p:nvPr/>
          </p:nvGrpSpPr>
          <p:grpSpPr bwMode="auto">
            <a:xfrm>
              <a:off x="1706" y="2821"/>
              <a:ext cx="853" cy="403"/>
              <a:chOff x="1706" y="2821"/>
              <a:chExt cx="853" cy="403"/>
            </a:xfrm>
          </p:grpSpPr>
          <p:sp>
            <p:nvSpPr>
              <p:cNvPr id="38" name="Rectangle 73"/>
              <p:cNvSpPr>
                <a:spLocks noChangeArrowheads="1"/>
              </p:cNvSpPr>
              <p:nvPr/>
            </p:nvSpPr>
            <p:spPr bwMode="auto">
              <a:xfrm>
                <a:off x="1749" y="2821"/>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WAIT</a:t>
                </a:r>
                <a:endParaRPr kumimoji="0" lang="zh-CN" altLang="en-US" sz="1800" b="0"/>
              </a:p>
            </p:txBody>
          </p:sp>
          <p:sp>
            <p:nvSpPr>
              <p:cNvPr id="39" name="Rectangle 74"/>
              <p:cNvSpPr>
                <a:spLocks noChangeArrowheads="1"/>
              </p:cNvSpPr>
              <p:nvPr/>
            </p:nvSpPr>
            <p:spPr bwMode="auto">
              <a:xfrm>
                <a:off x="1706" y="2821"/>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9" name="Group 75"/>
            <p:cNvGrpSpPr/>
            <p:nvPr/>
          </p:nvGrpSpPr>
          <p:grpSpPr bwMode="auto">
            <a:xfrm>
              <a:off x="0" y="3224"/>
              <a:ext cx="853" cy="403"/>
              <a:chOff x="0" y="3224"/>
              <a:chExt cx="853" cy="403"/>
            </a:xfrm>
          </p:grpSpPr>
          <p:sp>
            <p:nvSpPr>
              <p:cNvPr id="36" name="Rectangle 76"/>
              <p:cNvSpPr>
                <a:spLocks noChangeArrowheads="1"/>
              </p:cNvSpPr>
              <p:nvPr/>
            </p:nvSpPr>
            <p:spPr bwMode="auto">
              <a:xfrm>
                <a:off x="43" y="3224"/>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t</a:t>
                </a:r>
                <a:r>
                  <a:rPr kumimoji="0" lang="en-US" altLang="zh-CN" sz="2000" baseline="-30000">
                    <a:latin typeface="宋体" panose="02010600030101010101" pitchFamily="2" charset="-122"/>
                  </a:rPr>
                  <a:t>7</a:t>
                </a:r>
                <a:endParaRPr kumimoji="0" lang="zh-CN" altLang="en-US" sz="2000"/>
              </a:p>
            </p:txBody>
          </p:sp>
          <p:sp>
            <p:nvSpPr>
              <p:cNvPr id="37" name="Rectangle 77"/>
              <p:cNvSpPr>
                <a:spLocks noChangeArrowheads="1"/>
              </p:cNvSpPr>
              <p:nvPr/>
            </p:nvSpPr>
            <p:spPr bwMode="auto">
              <a:xfrm>
                <a:off x="0" y="3224"/>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30" name="Group 78"/>
            <p:cNvGrpSpPr/>
            <p:nvPr/>
          </p:nvGrpSpPr>
          <p:grpSpPr bwMode="auto">
            <a:xfrm>
              <a:off x="853" y="3224"/>
              <a:ext cx="853" cy="403"/>
              <a:chOff x="853" y="3224"/>
              <a:chExt cx="853" cy="403"/>
            </a:xfrm>
          </p:grpSpPr>
          <p:sp>
            <p:nvSpPr>
              <p:cNvPr id="34" name="Rectangle 79"/>
              <p:cNvSpPr>
                <a:spLocks noChangeArrowheads="1"/>
              </p:cNvSpPr>
              <p:nvPr/>
            </p:nvSpPr>
            <p:spPr bwMode="auto">
              <a:xfrm>
                <a:off x="896" y="3224"/>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WAIT</a:t>
                </a:r>
                <a:endParaRPr kumimoji="0" lang="zh-CN" altLang="en-US" sz="1800" b="0"/>
              </a:p>
            </p:txBody>
          </p:sp>
          <p:sp>
            <p:nvSpPr>
              <p:cNvPr id="35" name="Rectangle 80"/>
              <p:cNvSpPr>
                <a:spLocks noChangeArrowheads="1"/>
              </p:cNvSpPr>
              <p:nvPr/>
            </p:nvSpPr>
            <p:spPr bwMode="auto">
              <a:xfrm>
                <a:off x="853" y="3224"/>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31" name="Group 81"/>
            <p:cNvGrpSpPr/>
            <p:nvPr/>
          </p:nvGrpSpPr>
          <p:grpSpPr bwMode="auto">
            <a:xfrm>
              <a:off x="1706" y="3224"/>
              <a:ext cx="853" cy="403"/>
              <a:chOff x="1706" y="3224"/>
              <a:chExt cx="853" cy="403"/>
            </a:xfrm>
          </p:grpSpPr>
          <p:sp>
            <p:nvSpPr>
              <p:cNvPr id="32" name="Rectangle 82"/>
              <p:cNvSpPr>
                <a:spLocks noChangeArrowheads="1"/>
              </p:cNvSpPr>
              <p:nvPr/>
            </p:nvSpPr>
            <p:spPr bwMode="auto">
              <a:xfrm>
                <a:off x="1749" y="3224"/>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WAIT</a:t>
                </a:r>
                <a:endParaRPr kumimoji="0" lang="zh-CN" altLang="en-US" sz="1800" b="0"/>
              </a:p>
            </p:txBody>
          </p:sp>
          <p:sp>
            <p:nvSpPr>
              <p:cNvPr id="33" name="Rectangle 83"/>
              <p:cNvSpPr>
                <a:spLocks noChangeArrowheads="1"/>
              </p:cNvSpPr>
              <p:nvPr/>
            </p:nvSpPr>
            <p:spPr bwMode="auto">
              <a:xfrm>
                <a:off x="1706" y="3224"/>
                <a:ext cx="853" cy="403"/>
              </a:xfrm>
              <a:prstGeom prst="rect">
                <a:avLst/>
              </a:prstGeom>
              <a:noFill/>
              <a:ln w="190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pic>
        <p:nvPicPr>
          <p:cNvPr id="86" name="Picture 4" descr="untitle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6595" y="2192020"/>
            <a:ext cx="3579495" cy="2474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一次加锁法解决死锁</a:t>
            </a:r>
            <a:endParaRPr lang="zh-CN" altLang="en-US"/>
          </a:p>
        </p:txBody>
      </p:sp>
      <p:grpSp>
        <p:nvGrpSpPr>
          <p:cNvPr id="4" name="Group 2"/>
          <p:cNvGrpSpPr/>
          <p:nvPr/>
        </p:nvGrpSpPr>
        <p:grpSpPr bwMode="auto">
          <a:xfrm>
            <a:off x="738505" y="1205865"/>
            <a:ext cx="6019165" cy="5410200"/>
            <a:chOff x="3240" y="1908"/>
            <a:chExt cx="5940" cy="8112"/>
          </a:xfrm>
        </p:grpSpPr>
        <p:sp>
          <p:nvSpPr>
            <p:cNvPr id="5" name="Text Box 3"/>
            <p:cNvSpPr txBox="1">
              <a:spLocks noChangeArrowheads="1"/>
            </p:cNvSpPr>
            <p:nvPr/>
          </p:nvSpPr>
          <p:spPr bwMode="auto">
            <a:xfrm>
              <a:off x="5760" y="908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600"/>
                <a:t>Y</a:t>
              </a:r>
              <a:endParaRPr kumimoji="0" lang="en-US" altLang="zh-CN" sz="1600"/>
            </a:p>
          </p:txBody>
        </p:sp>
        <p:grpSp>
          <p:nvGrpSpPr>
            <p:cNvPr id="6" name="Group 4"/>
            <p:cNvGrpSpPr/>
            <p:nvPr/>
          </p:nvGrpSpPr>
          <p:grpSpPr bwMode="auto">
            <a:xfrm>
              <a:off x="3240" y="4092"/>
              <a:ext cx="2340" cy="1716"/>
              <a:chOff x="3240" y="4092"/>
              <a:chExt cx="2340" cy="1716"/>
            </a:xfrm>
          </p:grpSpPr>
          <p:sp>
            <p:nvSpPr>
              <p:cNvPr id="33" name="Line 5"/>
              <p:cNvSpPr>
                <a:spLocks noChangeShapeType="1"/>
              </p:cNvSpPr>
              <p:nvPr/>
            </p:nvSpPr>
            <p:spPr bwMode="auto">
              <a:xfrm flipH="1">
                <a:off x="3240" y="4092"/>
                <a:ext cx="10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Line 6"/>
              <p:cNvSpPr>
                <a:spLocks noChangeShapeType="1"/>
              </p:cNvSpPr>
              <p:nvPr/>
            </p:nvSpPr>
            <p:spPr bwMode="auto">
              <a:xfrm>
                <a:off x="5580" y="5340"/>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 name="Text Box 7"/>
            <p:cNvSpPr txBox="1">
              <a:spLocks noChangeArrowheads="1"/>
            </p:cNvSpPr>
            <p:nvPr/>
          </p:nvSpPr>
          <p:spPr bwMode="auto">
            <a:xfrm>
              <a:off x="5940" y="440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600"/>
                <a:t>Y</a:t>
              </a:r>
              <a:endParaRPr kumimoji="0" lang="en-US" altLang="zh-CN" sz="1600"/>
            </a:p>
          </p:txBody>
        </p:sp>
        <p:sp>
          <p:nvSpPr>
            <p:cNvPr id="8" name="Text Box 8"/>
            <p:cNvSpPr txBox="1">
              <a:spLocks noChangeArrowheads="1"/>
            </p:cNvSpPr>
            <p:nvPr/>
          </p:nvSpPr>
          <p:spPr bwMode="auto">
            <a:xfrm>
              <a:off x="7020" y="565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600"/>
                <a:t>N</a:t>
              </a:r>
              <a:endParaRPr kumimoji="0" lang="en-US" altLang="zh-CN" sz="1600"/>
            </a:p>
          </p:txBody>
        </p:sp>
        <p:sp>
          <p:nvSpPr>
            <p:cNvPr id="9" name="Text Box 9"/>
            <p:cNvSpPr txBox="1">
              <a:spLocks noChangeArrowheads="1"/>
            </p:cNvSpPr>
            <p:nvPr/>
          </p:nvSpPr>
          <p:spPr bwMode="auto">
            <a:xfrm>
              <a:off x="5760" y="643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600"/>
                <a:t>Y</a:t>
              </a:r>
              <a:endParaRPr kumimoji="0" lang="en-US" altLang="zh-CN" sz="1600"/>
            </a:p>
          </p:txBody>
        </p:sp>
        <p:sp>
          <p:nvSpPr>
            <p:cNvPr id="10" name="Text Box 10"/>
            <p:cNvSpPr txBox="1">
              <a:spLocks noChangeArrowheads="1"/>
            </p:cNvSpPr>
            <p:nvPr/>
          </p:nvSpPr>
          <p:spPr bwMode="auto">
            <a:xfrm>
              <a:off x="7020" y="830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600"/>
                <a:t>N</a:t>
              </a:r>
              <a:endParaRPr kumimoji="0" lang="en-US" altLang="zh-CN" sz="1600"/>
            </a:p>
          </p:txBody>
        </p:sp>
        <p:sp>
          <p:nvSpPr>
            <p:cNvPr id="11" name="Text Box 11"/>
            <p:cNvSpPr txBox="1">
              <a:spLocks noChangeArrowheads="1"/>
            </p:cNvSpPr>
            <p:nvPr/>
          </p:nvSpPr>
          <p:spPr bwMode="auto">
            <a:xfrm>
              <a:off x="5040" y="1908"/>
              <a:ext cx="108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a:t>开始加锁</a:t>
              </a:r>
              <a:endParaRPr kumimoji="0" lang="zh-CN" altLang="en-US" sz="1600"/>
            </a:p>
          </p:txBody>
        </p:sp>
        <p:sp>
          <p:nvSpPr>
            <p:cNvPr id="12" name="Line 12"/>
            <p:cNvSpPr>
              <a:spLocks noChangeShapeType="1"/>
            </p:cNvSpPr>
            <p:nvPr/>
          </p:nvSpPr>
          <p:spPr bwMode="auto">
            <a:xfrm>
              <a:off x="5580" y="2376"/>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13"/>
            <p:cNvSpPr txBox="1">
              <a:spLocks noChangeArrowheads="1"/>
            </p:cNvSpPr>
            <p:nvPr/>
          </p:nvSpPr>
          <p:spPr bwMode="auto">
            <a:xfrm>
              <a:off x="4860" y="2844"/>
              <a:ext cx="162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a:t>加锁第1个数据</a:t>
              </a:r>
              <a:endParaRPr kumimoji="0" lang="zh-CN" altLang="en-US" sz="1600"/>
            </a:p>
          </p:txBody>
        </p:sp>
        <p:sp>
          <p:nvSpPr>
            <p:cNvPr id="14" name="Line 14"/>
            <p:cNvSpPr>
              <a:spLocks noChangeShapeType="1"/>
            </p:cNvSpPr>
            <p:nvPr/>
          </p:nvSpPr>
          <p:spPr bwMode="auto">
            <a:xfrm>
              <a:off x="5580" y="3312"/>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AutoShape 15"/>
            <p:cNvSpPr>
              <a:spLocks noChangeArrowheads="1"/>
            </p:cNvSpPr>
            <p:nvPr/>
          </p:nvSpPr>
          <p:spPr bwMode="auto">
            <a:xfrm>
              <a:off x="4320" y="3780"/>
              <a:ext cx="2520" cy="624"/>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a:t>加锁成功吗？</a:t>
              </a:r>
              <a:endParaRPr kumimoji="0" lang="zh-CN" altLang="en-US" sz="1600"/>
            </a:p>
          </p:txBody>
        </p:sp>
        <p:sp>
          <p:nvSpPr>
            <p:cNvPr id="16" name="Line 16"/>
            <p:cNvSpPr>
              <a:spLocks noChangeShapeType="1"/>
            </p:cNvSpPr>
            <p:nvPr/>
          </p:nvSpPr>
          <p:spPr bwMode="auto">
            <a:xfrm flipV="1">
              <a:off x="3240" y="2688"/>
              <a:ext cx="0" cy="14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17"/>
            <p:cNvSpPr>
              <a:spLocks noChangeShapeType="1"/>
            </p:cNvSpPr>
            <p:nvPr/>
          </p:nvSpPr>
          <p:spPr bwMode="auto">
            <a:xfrm>
              <a:off x="3240" y="2688"/>
              <a:ext cx="23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8"/>
            <p:cNvSpPr>
              <a:spLocks noChangeShapeType="1"/>
            </p:cNvSpPr>
            <p:nvPr/>
          </p:nvSpPr>
          <p:spPr bwMode="auto">
            <a:xfrm>
              <a:off x="5580" y="4404"/>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AutoShape 19"/>
            <p:cNvSpPr>
              <a:spLocks noChangeArrowheads="1"/>
            </p:cNvSpPr>
            <p:nvPr/>
          </p:nvSpPr>
          <p:spPr bwMode="auto">
            <a:xfrm>
              <a:off x="4320" y="5808"/>
              <a:ext cx="2520" cy="624"/>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a:t>加锁成功吗？</a:t>
              </a:r>
              <a:endParaRPr kumimoji="0" lang="zh-CN" altLang="en-US" sz="1600"/>
            </a:p>
          </p:txBody>
        </p:sp>
        <p:sp>
          <p:nvSpPr>
            <p:cNvPr id="20" name="Line 20"/>
            <p:cNvSpPr>
              <a:spLocks noChangeShapeType="1"/>
            </p:cNvSpPr>
            <p:nvPr/>
          </p:nvSpPr>
          <p:spPr bwMode="auto">
            <a:xfrm>
              <a:off x="5580" y="6432"/>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Text Box 21"/>
            <p:cNvSpPr txBox="1">
              <a:spLocks noChangeArrowheads="1"/>
            </p:cNvSpPr>
            <p:nvPr/>
          </p:nvSpPr>
          <p:spPr bwMode="auto">
            <a:xfrm>
              <a:off x="4680" y="7524"/>
              <a:ext cx="162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a:t>对第</a:t>
              </a:r>
              <a:r>
                <a:rPr kumimoji="0" lang="en-US" altLang="zh-CN" sz="1600"/>
                <a:t>m</a:t>
              </a:r>
              <a:r>
                <a:rPr kumimoji="0" lang="zh-CN" altLang="en-US" sz="1600"/>
                <a:t>个表加锁</a:t>
              </a:r>
              <a:endParaRPr kumimoji="0" lang="zh-CN" altLang="en-US" sz="1600"/>
            </a:p>
          </p:txBody>
        </p:sp>
        <p:sp>
          <p:nvSpPr>
            <p:cNvPr id="22" name="Line 22"/>
            <p:cNvSpPr>
              <a:spLocks noChangeShapeType="1"/>
            </p:cNvSpPr>
            <p:nvPr/>
          </p:nvSpPr>
          <p:spPr bwMode="auto">
            <a:xfrm>
              <a:off x="5580" y="7992"/>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AutoShape 23"/>
            <p:cNvSpPr>
              <a:spLocks noChangeArrowheads="1"/>
            </p:cNvSpPr>
            <p:nvPr/>
          </p:nvSpPr>
          <p:spPr bwMode="auto">
            <a:xfrm>
              <a:off x="4140" y="8460"/>
              <a:ext cx="2880" cy="624"/>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a:t>加锁成功吗？</a:t>
              </a:r>
              <a:endParaRPr kumimoji="0" lang="zh-CN" altLang="en-US" sz="1600"/>
            </a:p>
          </p:txBody>
        </p:sp>
        <p:sp>
          <p:nvSpPr>
            <p:cNvPr id="24" name="Line 24"/>
            <p:cNvSpPr>
              <a:spLocks noChangeShapeType="1"/>
            </p:cNvSpPr>
            <p:nvPr/>
          </p:nvSpPr>
          <p:spPr bwMode="auto">
            <a:xfrm>
              <a:off x="7020" y="8772"/>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5"/>
            <p:cNvSpPr>
              <a:spLocks noChangeShapeType="1"/>
            </p:cNvSpPr>
            <p:nvPr/>
          </p:nvSpPr>
          <p:spPr bwMode="auto">
            <a:xfrm flipV="1">
              <a:off x="8100" y="5340"/>
              <a:ext cx="0" cy="343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6"/>
            <p:cNvSpPr>
              <a:spLocks noChangeShapeType="1"/>
            </p:cNvSpPr>
            <p:nvPr/>
          </p:nvSpPr>
          <p:spPr bwMode="auto">
            <a:xfrm>
              <a:off x="6840" y="6120"/>
              <a:ext cx="12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Text Box 27"/>
            <p:cNvSpPr txBox="1">
              <a:spLocks noChangeArrowheads="1"/>
            </p:cNvSpPr>
            <p:nvPr/>
          </p:nvSpPr>
          <p:spPr bwMode="auto">
            <a:xfrm>
              <a:off x="4860" y="4872"/>
              <a:ext cx="162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dirty="0"/>
                <a:t>加锁第2个数据</a:t>
              </a:r>
              <a:endParaRPr kumimoji="0" lang="zh-CN" altLang="en-US" sz="1600" dirty="0"/>
            </a:p>
          </p:txBody>
        </p:sp>
        <p:sp>
          <p:nvSpPr>
            <p:cNvPr id="28" name="Text Box 28"/>
            <p:cNvSpPr txBox="1">
              <a:spLocks noChangeArrowheads="1"/>
            </p:cNvSpPr>
            <p:nvPr/>
          </p:nvSpPr>
          <p:spPr bwMode="auto">
            <a:xfrm>
              <a:off x="7020" y="4872"/>
              <a:ext cx="216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a:t>释放所有已加锁的数据</a:t>
              </a:r>
              <a:endParaRPr kumimoji="0" lang="zh-CN" altLang="en-US" sz="1600"/>
            </a:p>
          </p:txBody>
        </p:sp>
        <p:sp>
          <p:nvSpPr>
            <p:cNvPr id="29" name="Line 29"/>
            <p:cNvSpPr>
              <a:spLocks noChangeShapeType="1"/>
            </p:cNvSpPr>
            <p:nvPr/>
          </p:nvSpPr>
          <p:spPr bwMode="auto">
            <a:xfrm flipV="1">
              <a:off x="8100" y="2688"/>
              <a:ext cx="0" cy="218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30"/>
            <p:cNvSpPr>
              <a:spLocks noChangeShapeType="1"/>
            </p:cNvSpPr>
            <p:nvPr/>
          </p:nvSpPr>
          <p:spPr bwMode="auto">
            <a:xfrm flipH="1">
              <a:off x="5580" y="2688"/>
              <a:ext cx="25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31"/>
            <p:cNvSpPr>
              <a:spLocks noChangeShapeType="1"/>
            </p:cNvSpPr>
            <p:nvPr/>
          </p:nvSpPr>
          <p:spPr bwMode="auto">
            <a:xfrm>
              <a:off x="5580" y="9084"/>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Text Box 32"/>
            <p:cNvSpPr txBox="1">
              <a:spLocks noChangeArrowheads="1"/>
            </p:cNvSpPr>
            <p:nvPr/>
          </p:nvSpPr>
          <p:spPr bwMode="auto">
            <a:xfrm>
              <a:off x="3780" y="362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600"/>
                <a:t>N</a:t>
              </a:r>
              <a:endParaRPr kumimoji="0" lang="en-US" altLang="zh-CN" sz="1600"/>
            </a:p>
          </p:txBody>
        </p:sp>
        <p:sp>
          <p:nvSpPr>
            <p:cNvPr id="35" name="Text Box 33"/>
            <p:cNvSpPr txBox="1">
              <a:spLocks noChangeArrowheads="1"/>
            </p:cNvSpPr>
            <p:nvPr/>
          </p:nvSpPr>
          <p:spPr bwMode="auto">
            <a:xfrm>
              <a:off x="5400" y="6900"/>
              <a:ext cx="54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zh-CN" altLang="en-US" sz="1600"/>
                <a:t>……</a:t>
              </a:r>
              <a:endParaRPr kumimoji="0" lang="zh-CN" altLang="en-US" sz="1600"/>
            </a:p>
          </p:txBody>
        </p:sp>
        <p:sp>
          <p:nvSpPr>
            <p:cNvPr id="36" name="Text Box 34"/>
            <p:cNvSpPr txBox="1">
              <a:spLocks noChangeArrowheads="1"/>
            </p:cNvSpPr>
            <p:nvPr/>
          </p:nvSpPr>
          <p:spPr bwMode="auto">
            <a:xfrm>
              <a:off x="4680" y="9552"/>
              <a:ext cx="18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a:t>一次加锁成功</a:t>
              </a:r>
              <a:endParaRPr kumimoji="0" lang="zh-CN" altLang="en-US" sz="1600"/>
            </a:p>
          </p:txBody>
        </p:sp>
      </p:grpSp>
      <p:graphicFrame>
        <p:nvGraphicFramePr>
          <p:cNvPr id="70" name="表格 69"/>
          <p:cNvGraphicFramePr>
            <a:graphicFrameLocks noGrp="1"/>
          </p:cNvGraphicFramePr>
          <p:nvPr>
            <p:custDataLst>
              <p:tags r:id="rId1"/>
            </p:custDataLst>
          </p:nvPr>
        </p:nvGraphicFramePr>
        <p:xfrm>
          <a:off x="6822440" y="1830705"/>
          <a:ext cx="5263515" cy="3354705"/>
        </p:xfrm>
        <a:graphic>
          <a:graphicData uri="http://schemas.openxmlformats.org/drawingml/2006/table">
            <a:tbl>
              <a:tblPr firstRow="1" bandRow="1">
                <a:tableStyleId>{5C22544A-7EE6-4342-B048-85BDC9FD1C3A}</a:tableStyleId>
              </a:tblPr>
              <a:tblGrid>
                <a:gridCol w="1754505"/>
                <a:gridCol w="1754505"/>
                <a:gridCol w="1754505"/>
              </a:tblGrid>
              <a:tr h="372745">
                <a:tc>
                  <a:txBody>
                    <a:bodyPr/>
                    <a:p>
                      <a:pPr algn="ctr"/>
                      <a:r>
                        <a:rPr lang="zh-CN" altLang="en-US" dirty="0"/>
                        <a:t>时间</a:t>
                      </a:r>
                      <a:endParaRPr lang="zh-CN" altLang="en-US" dirty="0"/>
                    </a:p>
                  </a:txBody>
                  <a:tcPr/>
                </a:tc>
                <a:tc>
                  <a:txBody>
                    <a:bodyPr/>
                    <a:p>
                      <a:pPr algn="ctr"/>
                      <a:r>
                        <a:rPr lang="zh-CN" altLang="en-US" dirty="0"/>
                        <a:t>事务</a:t>
                      </a:r>
                      <a:r>
                        <a:rPr lang="en-US" altLang="zh-CN" dirty="0"/>
                        <a:t>T</a:t>
                      </a:r>
                      <a:r>
                        <a:rPr lang="en-US" altLang="zh-CN" sz="1400" dirty="0"/>
                        <a:t>1</a:t>
                      </a:r>
                      <a:endParaRPr lang="zh-CN" altLang="en-US" sz="1400" dirty="0"/>
                    </a:p>
                  </a:txBody>
                  <a:tcPr/>
                </a:tc>
                <a:tc>
                  <a:txBody>
                    <a:bodyPr/>
                    <a:p>
                      <a:pPr algn="ctr"/>
                      <a:r>
                        <a:rPr lang="zh-CN" altLang="en-US" dirty="0"/>
                        <a:t>事务</a:t>
                      </a:r>
                      <a:r>
                        <a:rPr lang="en-US" altLang="zh-CN" dirty="0"/>
                        <a:t>T</a:t>
                      </a:r>
                      <a:r>
                        <a:rPr lang="en-US" altLang="zh-CN" sz="1400" dirty="0"/>
                        <a:t>2</a:t>
                      </a:r>
                      <a:endParaRPr lang="zh-CN" altLang="en-US" sz="1400" dirty="0"/>
                    </a:p>
                  </a:txBody>
                  <a:tcPr/>
                </a:tc>
              </a:tr>
              <a:tr h="372745">
                <a:tc>
                  <a:txBody>
                    <a:bodyPr/>
                    <a:p>
                      <a:pPr algn="ctr"/>
                      <a:r>
                        <a:rPr lang="en-US" altLang="zh-CN" dirty="0"/>
                        <a:t>T0</a:t>
                      </a:r>
                      <a:endParaRPr lang="zh-CN" altLang="en-US" dirty="0"/>
                    </a:p>
                  </a:txBody>
                  <a:tcPr/>
                </a:tc>
                <a:tc>
                  <a:txBody>
                    <a:bodyPr/>
                    <a:p>
                      <a:pPr algn="ctr"/>
                      <a:r>
                        <a:rPr lang="en-US" altLang="zh-CN" dirty="0"/>
                        <a:t>XLOCK R1</a:t>
                      </a:r>
                      <a:endParaRPr lang="zh-CN" altLang="en-US" dirty="0"/>
                    </a:p>
                  </a:txBody>
                  <a:tcPr/>
                </a:tc>
                <a:tc>
                  <a:txBody>
                    <a:bodyPr/>
                    <a:p>
                      <a:pPr algn="ctr"/>
                      <a:endParaRPr lang="zh-CN" altLang="en-US" dirty="0"/>
                    </a:p>
                  </a:txBody>
                  <a:tcPr/>
                </a:tc>
              </a:tr>
              <a:tr h="372745">
                <a:tc>
                  <a:txBody>
                    <a:bodyPr/>
                    <a:p>
                      <a:pPr algn="ctr"/>
                      <a:r>
                        <a:rPr lang="en-US" altLang="zh-CN" dirty="0"/>
                        <a:t>T1</a:t>
                      </a:r>
                      <a:endParaRPr lang="zh-CN" altLang="en-US" dirty="0"/>
                    </a:p>
                  </a:txBody>
                  <a:tcPr/>
                </a:tc>
                <a:tc>
                  <a:txBody>
                    <a:bodyPr/>
                    <a:p>
                      <a:pPr algn="ctr"/>
                      <a:r>
                        <a:rPr lang="en-US" altLang="zh-CN" dirty="0"/>
                        <a:t>XLOCK R2</a:t>
                      </a:r>
                      <a:endParaRPr lang="zh-CN" altLang="en-US" dirty="0"/>
                    </a:p>
                  </a:txBody>
                  <a:tcPr/>
                </a:tc>
                <a:tc>
                  <a:txBody>
                    <a:bodyPr/>
                    <a:p>
                      <a:pPr algn="ctr"/>
                      <a:r>
                        <a:rPr lang="en-US" altLang="zh-CN" dirty="0"/>
                        <a:t>XLOCK R1</a:t>
                      </a:r>
                      <a:endParaRPr lang="zh-CN" altLang="en-US" dirty="0"/>
                    </a:p>
                  </a:txBody>
                  <a:tcPr/>
                </a:tc>
              </a:tr>
              <a:tr h="372745">
                <a:tc>
                  <a:txBody>
                    <a:bodyPr/>
                    <a:p>
                      <a:pPr algn="ctr"/>
                      <a:r>
                        <a:rPr lang="en-US" altLang="zh-CN" dirty="0"/>
                        <a:t>T2</a:t>
                      </a:r>
                      <a:endParaRPr lang="zh-CN" altLang="en-US" dirty="0"/>
                    </a:p>
                  </a:txBody>
                  <a:tcPr/>
                </a:tc>
                <a:tc>
                  <a:txBody>
                    <a:bodyPr/>
                    <a:p>
                      <a:pPr algn="ctr"/>
                      <a:r>
                        <a:rPr lang="en-US" altLang="zh-CN" dirty="0"/>
                        <a:t>……</a:t>
                      </a:r>
                      <a:endParaRPr lang="zh-CN" altLang="en-US" dirty="0"/>
                    </a:p>
                  </a:txBody>
                  <a:tcPr/>
                </a:tc>
                <a:tc>
                  <a:txBody>
                    <a:bodyPr/>
                    <a:p>
                      <a:pPr algn="ctr"/>
                      <a:r>
                        <a:rPr lang="en-US" altLang="zh-CN" dirty="0"/>
                        <a:t>WAIT</a:t>
                      </a:r>
                      <a:endParaRPr lang="zh-CN" altLang="en-US" dirty="0"/>
                    </a:p>
                  </a:txBody>
                  <a:tcPr/>
                </a:tc>
              </a:tr>
              <a:tr h="372745">
                <a:tc>
                  <a:txBody>
                    <a:bodyPr/>
                    <a:p>
                      <a:pPr algn="ctr"/>
                      <a:r>
                        <a:rPr lang="en-US" altLang="zh-CN" dirty="0"/>
                        <a:t>T3</a:t>
                      </a:r>
                      <a:endParaRPr lang="zh-CN" altLang="en-US" dirty="0"/>
                    </a:p>
                  </a:txBody>
                  <a:tcPr/>
                </a:tc>
                <a:tc>
                  <a:txBody>
                    <a:bodyPr/>
                    <a:p>
                      <a:pPr algn="ctr"/>
                      <a:endParaRPr lang="zh-CN" altLang="en-US" dirty="0"/>
                    </a:p>
                  </a:txBody>
                  <a:tcPr/>
                </a:tc>
                <a:tc>
                  <a:txBody>
                    <a:bodyPr/>
                    <a:p>
                      <a:pPr algn="ctr"/>
                      <a:r>
                        <a:rPr lang="en-US" altLang="zh-CN" dirty="0"/>
                        <a:t>WAIT</a:t>
                      </a:r>
                      <a:endParaRPr lang="zh-CN" altLang="en-US" dirty="0"/>
                    </a:p>
                  </a:txBody>
                  <a:tcPr/>
                </a:tc>
              </a:tr>
              <a:tr h="372745">
                <a:tc>
                  <a:txBody>
                    <a:bodyPr/>
                    <a:p>
                      <a:pPr algn="ctr"/>
                      <a:r>
                        <a:rPr lang="en-US" altLang="zh-CN" dirty="0"/>
                        <a:t>T4</a:t>
                      </a:r>
                      <a:endParaRPr lang="zh-CN" altLang="en-US" dirty="0"/>
                    </a:p>
                  </a:txBody>
                  <a:tcPr/>
                </a:tc>
                <a:tc>
                  <a:txBody>
                    <a:bodyPr/>
                    <a:p>
                      <a:pPr algn="ctr"/>
                      <a:r>
                        <a:rPr lang="en-US" altLang="zh-CN" dirty="0"/>
                        <a:t>UNLOCK R1</a:t>
                      </a:r>
                      <a:endParaRPr lang="zh-CN" altLang="en-US" dirty="0"/>
                    </a:p>
                  </a:txBody>
                  <a:tcPr/>
                </a:tc>
                <a:tc>
                  <a:txBody>
                    <a:bodyPr/>
                    <a:p>
                      <a:pPr algn="ctr"/>
                      <a:r>
                        <a:rPr lang="en-US" altLang="zh-CN" dirty="0"/>
                        <a:t>WAIT</a:t>
                      </a:r>
                      <a:endParaRPr lang="zh-CN" altLang="en-US" dirty="0"/>
                    </a:p>
                  </a:txBody>
                  <a:tcPr/>
                </a:tc>
              </a:tr>
              <a:tr h="372745">
                <a:tc>
                  <a:txBody>
                    <a:bodyPr/>
                    <a:p>
                      <a:pPr algn="ctr"/>
                      <a:r>
                        <a:rPr lang="en-US" altLang="zh-CN" dirty="0"/>
                        <a:t>T5</a:t>
                      </a:r>
                      <a:endParaRPr lang="zh-CN" altLang="en-US" dirty="0"/>
                    </a:p>
                  </a:txBody>
                  <a:tcPr/>
                </a:tc>
                <a:tc>
                  <a:txBody>
                    <a:bodyPr/>
                    <a:p>
                      <a:pPr algn="ctr"/>
                      <a:r>
                        <a:rPr lang="en-US" altLang="zh-CN" dirty="0"/>
                        <a:t>UNLOCK R2</a:t>
                      </a:r>
                      <a:endParaRPr lang="zh-CN" altLang="en-US" dirty="0"/>
                    </a:p>
                  </a:txBody>
                  <a:tcPr/>
                </a:tc>
                <a:tc>
                  <a:txBody>
                    <a:bodyPr/>
                    <a:p>
                      <a:pPr algn="ctr"/>
                      <a:r>
                        <a:rPr lang="en-US" altLang="zh-CN" dirty="0"/>
                        <a:t>WAIT</a:t>
                      </a:r>
                      <a:endParaRPr lang="zh-CN" altLang="en-US" dirty="0"/>
                    </a:p>
                  </a:txBody>
                  <a:tcPr/>
                </a:tc>
              </a:tr>
              <a:tr h="372745">
                <a:tc>
                  <a:txBody>
                    <a:bodyPr/>
                    <a:p>
                      <a:pPr algn="ctr"/>
                      <a:r>
                        <a:rPr lang="en-US" altLang="zh-CN" dirty="0"/>
                        <a:t>T6</a:t>
                      </a:r>
                      <a:endParaRPr lang="zh-CN" altLang="en-US" dirty="0"/>
                    </a:p>
                  </a:txBody>
                  <a:tcPr/>
                </a:tc>
                <a:tc>
                  <a:txBody>
                    <a:bodyPr/>
                    <a:p>
                      <a:pPr algn="ctr"/>
                      <a:endParaRPr lang="zh-CN" altLang="en-US"/>
                    </a:p>
                  </a:txBody>
                  <a:tcPr/>
                </a:tc>
                <a:tc>
                  <a:txBody>
                    <a:bodyPr/>
                    <a:p>
                      <a:pPr algn="ctr"/>
                      <a:r>
                        <a:rPr lang="en-US" altLang="zh-CN" dirty="0"/>
                        <a:t>XLOCK R1</a:t>
                      </a:r>
                      <a:endParaRPr lang="zh-CN" altLang="en-US" dirty="0"/>
                    </a:p>
                  </a:txBody>
                  <a:tcPr/>
                </a:tc>
              </a:tr>
              <a:tr h="372745">
                <a:tc>
                  <a:txBody>
                    <a:bodyPr/>
                    <a:p>
                      <a:pPr algn="ctr"/>
                      <a:r>
                        <a:rPr lang="en-US" altLang="zh-CN" dirty="0"/>
                        <a:t>T7</a:t>
                      </a:r>
                      <a:endParaRPr lang="zh-CN" altLang="en-US" dirty="0"/>
                    </a:p>
                  </a:txBody>
                  <a:tcPr/>
                </a:tc>
                <a:tc>
                  <a:txBody>
                    <a:bodyPr/>
                    <a:p>
                      <a:pPr algn="ctr"/>
                      <a:endParaRPr lang="zh-CN" altLang="en-US" dirty="0"/>
                    </a:p>
                  </a:txBody>
                  <a:tcPr/>
                </a:tc>
                <a:tc>
                  <a:txBody>
                    <a:bodyPr/>
                    <a:p>
                      <a:pPr algn="ctr"/>
                      <a:r>
                        <a:rPr lang="en-US" altLang="zh-CN" dirty="0"/>
                        <a:t>XLOCK R2</a:t>
                      </a:r>
                      <a:endParaRPr lang="zh-CN" altLang="en-US" dirty="0"/>
                    </a:p>
                  </a:txBody>
                  <a:tcPr/>
                </a:tc>
              </a:tr>
            </a:tbl>
          </a:graphicData>
        </a:graphic>
      </p:graphicFrame>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顺序封锁法解决死锁</a:t>
            </a:r>
            <a:endParaRPr lang="zh-CN" altLang="en-US"/>
          </a:p>
        </p:txBody>
      </p:sp>
      <p:graphicFrame>
        <p:nvGraphicFramePr>
          <p:cNvPr id="4" name="表格 3"/>
          <p:cNvGraphicFramePr>
            <a:graphicFrameLocks noGrp="1"/>
          </p:cNvGraphicFramePr>
          <p:nvPr>
            <p:custDataLst>
              <p:tags r:id="rId1"/>
            </p:custDataLst>
          </p:nvPr>
        </p:nvGraphicFramePr>
        <p:xfrm>
          <a:off x="767080" y="1223221"/>
          <a:ext cx="8128000" cy="33375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p>
                      <a:pPr algn="ctr"/>
                      <a:r>
                        <a:rPr lang="zh-CN" altLang="en-US" dirty="0"/>
                        <a:t>时间</a:t>
                      </a:r>
                      <a:endParaRPr lang="zh-CN" altLang="en-US" dirty="0"/>
                    </a:p>
                  </a:txBody>
                  <a:tcPr/>
                </a:tc>
                <a:tc>
                  <a:txBody>
                    <a:bodyPr/>
                    <a:p>
                      <a:pPr algn="ctr"/>
                      <a:r>
                        <a:rPr lang="zh-CN" altLang="en-US" dirty="0"/>
                        <a:t>事务</a:t>
                      </a:r>
                      <a:r>
                        <a:rPr lang="en-US" altLang="zh-CN" dirty="0"/>
                        <a:t>T</a:t>
                      </a:r>
                      <a:r>
                        <a:rPr lang="en-US" altLang="zh-CN" sz="1400" dirty="0"/>
                        <a:t>1</a:t>
                      </a:r>
                      <a:endParaRPr lang="zh-CN" altLang="en-US" sz="1400" dirty="0"/>
                    </a:p>
                  </a:txBody>
                  <a:tcPr/>
                </a:tc>
                <a:tc>
                  <a:txBody>
                    <a:bodyPr/>
                    <a:p>
                      <a:pPr algn="ctr"/>
                      <a:r>
                        <a:rPr lang="zh-CN" altLang="en-US" dirty="0"/>
                        <a:t>事务</a:t>
                      </a:r>
                      <a:r>
                        <a:rPr lang="en-US" altLang="zh-CN" dirty="0"/>
                        <a:t>T</a:t>
                      </a:r>
                      <a:r>
                        <a:rPr lang="en-US" altLang="zh-CN" sz="1400" dirty="0"/>
                        <a:t>2</a:t>
                      </a:r>
                      <a:endParaRPr lang="zh-CN" altLang="en-US" sz="1400" dirty="0"/>
                    </a:p>
                  </a:txBody>
                  <a:tcPr/>
                </a:tc>
              </a:tr>
              <a:tr h="370840">
                <a:tc>
                  <a:txBody>
                    <a:bodyPr/>
                    <a:p>
                      <a:pPr algn="ctr"/>
                      <a:r>
                        <a:rPr lang="en-US" altLang="zh-CN" dirty="0"/>
                        <a:t>T0</a:t>
                      </a:r>
                      <a:endParaRPr lang="zh-CN" altLang="en-US" dirty="0"/>
                    </a:p>
                  </a:txBody>
                  <a:tcPr/>
                </a:tc>
                <a:tc>
                  <a:txBody>
                    <a:bodyPr/>
                    <a:p>
                      <a:pPr algn="ctr"/>
                      <a:r>
                        <a:rPr lang="en-US" altLang="zh-CN" dirty="0"/>
                        <a:t>XLOCK R1</a:t>
                      </a:r>
                      <a:endParaRPr lang="zh-CN" altLang="en-US" dirty="0"/>
                    </a:p>
                  </a:txBody>
                  <a:tcPr/>
                </a:tc>
                <a:tc>
                  <a:txBody>
                    <a:bodyPr/>
                    <a:p>
                      <a:pPr algn="ctr"/>
                      <a:endParaRPr lang="zh-CN" altLang="en-US" dirty="0"/>
                    </a:p>
                  </a:txBody>
                  <a:tcPr/>
                </a:tc>
              </a:tr>
              <a:tr h="370840">
                <a:tc>
                  <a:txBody>
                    <a:bodyPr/>
                    <a:p>
                      <a:pPr algn="ctr"/>
                      <a:r>
                        <a:rPr lang="en-US" altLang="zh-CN" dirty="0"/>
                        <a:t>T1</a:t>
                      </a:r>
                      <a:endParaRPr lang="zh-CN" altLang="en-US" dirty="0"/>
                    </a:p>
                  </a:txBody>
                  <a:tcPr/>
                </a:tc>
                <a:tc>
                  <a:txBody>
                    <a:bodyPr/>
                    <a:p>
                      <a:pPr algn="ctr"/>
                      <a:endParaRPr lang="zh-CN" altLang="en-US" dirty="0"/>
                    </a:p>
                  </a:txBody>
                  <a:tcPr/>
                </a:tc>
                <a:tc>
                  <a:txBody>
                    <a:bodyPr/>
                    <a:p>
                      <a:pPr algn="ctr"/>
                      <a:r>
                        <a:rPr lang="en-US" altLang="zh-CN" dirty="0"/>
                        <a:t>XLOCK R1</a:t>
                      </a:r>
                      <a:endParaRPr lang="zh-CN" altLang="en-US" dirty="0"/>
                    </a:p>
                  </a:txBody>
                  <a:tcPr/>
                </a:tc>
              </a:tr>
              <a:tr h="370840">
                <a:tc>
                  <a:txBody>
                    <a:bodyPr/>
                    <a:p>
                      <a:pPr algn="ctr"/>
                      <a:r>
                        <a:rPr lang="en-US" altLang="zh-CN" dirty="0"/>
                        <a:t>T2</a:t>
                      </a:r>
                      <a:endParaRPr lang="zh-CN" altLang="en-US" dirty="0"/>
                    </a:p>
                  </a:txBody>
                  <a:tcPr/>
                </a:tc>
                <a:tc>
                  <a:txBody>
                    <a:bodyPr/>
                    <a:p>
                      <a:pPr algn="ctr"/>
                      <a:r>
                        <a:rPr lang="en-US" altLang="zh-CN" dirty="0"/>
                        <a:t>XLOCK R2</a:t>
                      </a:r>
                      <a:endParaRPr lang="zh-CN" altLang="en-US" dirty="0"/>
                    </a:p>
                  </a:txBody>
                  <a:tcPr/>
                </a:tc>
                <a:tc>
                  <a:txBody>
                    <a:bodyPr/>
                    <a:p>
                      <a:pPr algn="ctr"/>
                      <a:r>
                        <a:rPr lang="en-US" altLang="zh-CN" dirty="0"/>
                        <a:t>WAIT</a:t>
                      </a:r>
                      <a:endParaRPr lang="zh-CN" altLang="en-US" dirty="0"/>
                    </a:p>
                  </a:txBody>
                  <a:tcPr/>
                </a:tc>
              </a:tr>
              <a:tr h="370840">
                <a:tc>
                  <a:txBody>
                    <a:bodyPr/>
                    <a:p>
                      <a:pPr algn="ctr"/>
                      <a:r>
                        <a:rPr lang="en-US" altLang="zh-CN" dirty="0"/>
                        <a:t>T3</a:t>
                      </a:r>
                      <a:endParaRPr lang="zh-CN" altLang="en-US" dirty="0"/>
                    </a:p>
                  </a:txBody>
                  <a:tcPr/>
                </a:tc>
                <a:tc>
                  <a:txBody>
                    <a:bodyPr/>
                    <a:p>
                      <a:pPr algn="ctr"/>
                      <a:endParaRPr lang="zh-CN" altLang="en-US" dirty="0"/>
                    </a:p>
                  </a:txBody>
                  <a:tcPr/>
                </a:tc>
                <a:tc>
                  <a:txBody>
                    <a:bodyPr/>
                    <a:p>
                      <a:pPr algn="ctr"/>
                      <a:r>
                        <a:rPr lang="en-US" altLang="zh-CN" dirty="0"/>
                        <a:t>WAIT</a:t>
                      </a:r>
                      <a:endParaRPr lang="zh-CN" altLang="en-US" dirty="0"/>
                    </a:p>
                  </a:txBody>
                  <a:tcPr/>
                </a:tc>
              </a:tr>
              <a:tr h="370840">
                <a:tc>
                  <a:txBody>
                    <a:bodyPr/>
                    <a:p>
                      <a:pPr algn="ctr"/>
                      <a:r>
                        <a:rPr lang="en-US" altLang="zh-CN" dirty="0"/>
                        <a:t>T4</a:t>
                      </a:r>
                      <a:endParaRPr lang="zh-CN" altLang="en-US" dirty="0"/>
                    </a:p>
                  </a:txBody>
                  <a:tcPr/>
                </a:tc>
                <a:tc>
                  <a:txBody>
                    <a:bodyPr/>
                    <a:p>
                      <a:pPr algn="ctr"/>
                      <a:r>
                        <a:rPr lang="en-US" altLang="zh-CN" dirty="0"/>
                        <a:t>UNLOCK R2</a:t>
                      </a:r>
                      <a:endParaRPr lang="zh-CN" altLang="en-US" dirty="0"/>
                    </a:p>
                  </a:txBody>
                  <a:tcPr/>
                </a:tc>
                <a:tc>
                  <a:txBody>
                    <a:bodyPr/>
                    <a:p>
                      <a:pPr algn="ctr"/>
                      <a:r>
                        <a:rPr lang="en-US" altLang="zh-CN" dirty="0"/>
                        <a:t>WAIT</a:t>
                      </a:r>
                      <a:endParaRPr lang="zh-CN" altLang="en-US" dirty="0"/>
                    </a:p>
                  </a:txBody>
                  <a:tcPr/>
                </a:tc>
              </a:tr>
              <a:tr h="370840">
                <a:tc>
                  <a:txBody>
                    <a:bodyPr/>
                    <a:p>
                      <a:pPr algn="ctr"/>
                      <a:r>
                        <a:rPr lang="en-US" altLang="zh-CN" dirty="0"/>
                        <a:t>T5</a:t>
                      </a:r>
                      <a:endParaRPr lang="zh-CN" altLang="en-US" dirty="0"/>
                    </a:p>
                  </a:txBody>
                  <a:tcPr/>
                </a:tc>
                <a:tc>
                  <a:txBody>
                    <a:bodyPr/>
                    <a:p>
                      <a:pPr algn="ctr"/>
                      <a:r>
                        <a:rPr lang="en-US" altLang="zh-CN" dirty="0"/>
                        <a:t>UNLOCK R1</a:t>
                      </a:r>
                      <a:endParaRPr lang="zh-CN" altLang="en-US" dirty="0"/>
                    </a:p>
                  </a:txBody>
                  <a:tcPr/>
                </a:tc>
                <a:tc>
                  <a:txBody>
                    <a:bodyPr/>
                    <a:p>
                      <a:pPr algn="ctr"/>
                      <a:r>
                        <a:rPr lang="en-US" altLang="zh-CN" dirty="0"/>
                        <a:t>WAIT</a:t>
                      </a:r>
                      <a:endParaRPr lang="zh-CN" altLang="en-US" dirty="0"/>
                    </a:p>
                  </a:txBody>
                  <a:tcPr/>
                </a:tc>
              </a:tr>
              <a:tr h="370840">
                <a:tc>
                  <a:txBody>
                    <a:bodyPr/>
                    <a:p>
                      <a:pPr algn="ctr"/>
                      <a:r>
                        <a:rPr lang="en-US" altLang="zh-CN" dirty="0"/>
                        <a:t>T6</a:t>
                      </a:r>
                      <a:endParaRPr lang="zh-CN" altLang="en-US" dirty="0"/>
                    </a:p>
                  </a:txBody>
                  <a:tcPr/>
                </a:tc>
                <a:tc>
                  <a:txBody>
                    <a:bodyPr/>
                    <a:p>
                      <a:pPr algn="ctr"/>
                      <a:endParaRPr lang="zh-CN" altLang="en-US"/>
                    </a:p>
                  </a:txBody>
                  <a:tcPr/>
                </a:tc>
                <a:tc>
                  <a:txBody>
                    <a:bodyPr/>
                    <a:p>
                      <a:pPr algn="ctr"/>
                      <a:r>
                        <a:rPr lang="en-US" altLang="zh-CN" dirty="0"/>
                        <a:t>XLOCK R1</a:t>
                      </a:r>
                      <a:endParaRPr lang="zh-CN" altLang="en-US" dirty="0"/>
                    </a:p>
                  </a:txBody>
                  <a:tcPr/>
                </a:tc>
              </a:tr>
              <a:tr h="370840">
                <a:tc>
                  <a:txBody>
                    <a:bodyPr/>
                    <a:p>
                      <a:pPr algn="ctr"/>
                      <a:r>
                        <a:rPr lang="en-US" altLang="zh-CN" dirty="0"/>
                        <a:t>T7</a:t>
                      </a:r>
                      <a:endParaRPr lang="zh-CN" altLang="en-US" dirty="0"/>
                    </a:p>
                  </a:txBody>
                  <a:tcPr/>
                </a:tc>
                <a:tc>
                  <a:txBody>
                    <a:bodyPr/>
                    <a:p>
                      <a:pPr algn="ctr"/>
                      <a:endParaRPr lang="zh-CN" altLang="en-US" dirty="0"/>
                    </a:p>
                  </a:txBody>
                  <a:tcPr/>
                </a:tc>
                <a:tc>
                  <a:txBody>
                    <a:bodyPr/>
                    <a:p>
                      <a:pPr algn="ctr"/>
                      <a:endParaRPr lang="zh-CN" altLang="en-US" dirty="0"/>
                    </a:p>
                  </a:txBody>
                  <a:tcPr/>
                </a:tc>
              </a:tr>
            </a:tbl>
          </a:graphicData>
        </a:graphic>
      </p:graphicFrame>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两段锁协议</a:t>
            </a:r>
            <a:endParaRPr lang="zh-CN" altLang="en-US"/>
          </a:p>
        </p:txBody>
      </p:sp>
      <p:sp>
        <p:nvSpPr>
          <p:cNvPr id="3" name="内容占位符 2"/>
          <p:cNvSpPr>
            <a:spLocks noGrp="1"/>
          </p:cNvSpPr>
          <p:nvPr>
            <p:ph idx="1"/>
          </p:nvPr>
        </p:nvSpPr>
        <p:spPr/>
        <p:txBody>
          <a:bodyPr/>
          <a:p>
            <a:r>
              <a:rPr>
                <a:sym typeface="+mn-ea"/>
              </a:rPr>
              <a:t>事务</a:t>
            </a:r>
            <a:r>
              <a:rPr lang="en-US" altLang="zh-CN">
                <a:sym typeface="+mn-ea"/>
              </a:rPr>
              <a:t>1</a:t>
            </a:r>
            <a:r>
              <a:rPr>
                <a:sym typeface="+mn-ea"/>
              </a:rPr>
              <a:t>的封锁序列：</a:t>
            </a:r>
            <a:endParaRPr lang="zh-CN" altLang="en-US" dirty="0"/>
          </a:p>
          <a:p>
            <a:pPr lvl="1"/>
            <a:r>
              <a:rPr lang="en-US" altLang="zh-CN" dirty="0" err="1">
                <a:sym typeface="+mn-ea"/>
              </a:rPr>
              <a:t>Slock</a:t>
            </a:r>
            <a:r>
              <a:rPr lang="en-US" altLang="zh-CN">
                <a:sym typeface="+mn-ea"/>
              </a:rPr>
              <a:t> A ... </a:t>
            </a:r>
            <a:r>
              <a:rPr lang="en-US" altLang="zh-CN" dirty="0" err="1">
                <a:sym typeface="+mn-ea"/>
              </a:rPr>
              <a:t>Slock</a:t>
            </a:r>
            <a:r>
              <a:rPr lang="en-US" altLang="zh-CN">
                <a:sym typeface="+mn-ea"/>
              </a:rPr>
              <a:t> B ... </a:t>
            </a:r>
            <a:r>
              <a:rPr lang="en-US" altLang="zh-CN" dirty="0" err="1">
                <a:sym typeface="+mn-ea"/>
              </a:rPr>
              <a:t>Xlock</a:t>
            </a:r>
            <a:r>
              <a:rPr lang="en-US" altLang="zh-CN">
                <a:sym typeface="+mn-ea"/>
              </a:rPr>
              <a:t> C ... Unlock B ... Unlock A ... Unlock C</a:t>
            </a:r>
            <a:r>
              <a:rPr>
                <a:sym typeface="+mn-ea"/>
              </a:rPr>
              <a:t>；</a:t>
            </a:r>
            <a:endParaRPr lang="zh-CN" altLang="en-US" dirty="0"/>
          </a:p>
          <a:p>
            <a:pPr lvl="1"/>
            <a:r>
              <a:rPr lang="en-US" altLang="zh-CN">
                <a:sym typeface="+mn-ea"/>
              </a:rPr>
              <a:t>|--------- </a:t>
            </a:r>
            <a:r>
              <a:rPr>
                <a:sym typeface="+mn-ea"/>
              </a:rPr>
              <a:t>扩展阶段 </a:t>
            </a:r>
            <a:r>
              <a:rPr lang="en-US" altLang="zh-CN">
                <a:sym typeface="+mn-ea"/>
              </a:rPr>
              <a:t>----------|------------</a:t>
            </a:r>
            <a:r>
              <a:rPr>
                <a:sym typeface="+mn-ea"/>
              </a:rPr>
              <a:t>收缩阶段</a:t>
            </a:r>
            <a:r>
              <a:rPr lang="en-US" altLang="zh-CN">
                <a:sym typeface="+mn-ea"/>
              </a:rPr>
              <a:t>-------------|</a:t>
            </a:r>
            <a:endParaRPr lang="en-US" altLang="zh-CN" dirty="0"/>
          </a:p>
          <a:p>
            <a:endParaRPr lang="en-US" altLang="zh-CN" dirty="0"/>
          </a:p>
          <a:p>
            <a:r>
              <a:rPr>
                <a:sym typeface="+mn-ea"/>
              </a:rPr>
              <a:t>事务</a:t>
            </a:r>
            <a:r>
              <a:rPr lang="en-US" altLang="zh-CN">
                <a:sym typeface="+mn-ea"/>
              </a:rPr>
              <a:t>2</a:t>
            </a:r>
            <a:r>
              <a:rPr>
                <a:sym typeface="+mn-ea"/>
              </a:rPr>
              <a:t>的封锁序列：</a:t>
            </a:r>
            <a:endParaRPr lang="zh-CN" altLang="en-US" dirty="0"/>
          </a:p>
          <a:p>
            <a:pPr lvl="1"/>
            <a:r>
              <a:rPr lang="en-US" altLang="zh-CN" dirty="0" err="1">
                <a:sym typeface="+mn-ea"/>
              </a:rPr>
              <a:t>Slock</a:t>
            </a:r>
            <a:r>
              <a:rPr lang="en-US" altLang="zh-CN">
                <a:sym typeface="+mn-ea"/>
              </a:rPr>
              <a:t> A ... Unlock A ... </a:t>
            </a:r>
            <a:r>
              <a:rPr lang="en-US" altLang="zh-CN" dirty="0" err="1">
                <a:sym typeface="+mn-ea"/>
              </a:rPr>
              <a:t>Slock</a:t>
            </a:r>
            <a:r>
              <a:rPr lang="en-US" altLang="zh-CN">
                <a:sym typeface="+mn-ea"/>
              </a:rPr>
              <a:t> B ... </a:t>
            </a:r>
            <a:r>
              <a:rPr lang="en-US" altLang="zh-CN" dirty="0" err="1">
                <a:sym typeface="+mn-ea"/>
              </a:rPr>
              <a:t>Xlock</a:t>
            </a:r>
            <a:r>
              <a:rPr lang="en-US" altLang="zh-CN">
                <a:sym typeface="+mn-ea"/>
              </a:rPr>
              <a:t> C ... Unlock C ... Unlock B</a:t>
            </a:r>
            <a:r>
              <a:rPr>
                <a:sym typeface="+mn-ea"/>
              </a:rPr>
              <a:t>；</a:t>
            </a:r>
            <a:endParaRPr lang="zh-CN" altLang="en-US" dirty="0"/>
          </a:p>
          <a:p>
            <a:endParaRPr lang="zh-CN" altLang="en-US" dirty="0"/>
          </a:p>
          <a:p>
            <a:r>
              <a:rPr>
                <a:sym typeface="+mn-ea"/>
              </a:rPr>
              <a:t>结论：事务</a:t>
            </a:r>
            <a:r>
              <a:rPr lang="en-US" altLang="zh-CN">
                <a:sym typeface="+mn-ea"/>
              </a:rPr>
              <a:t>1</a:t>
            </a:r>
            <a:r>
              <a:rPr>
                <a:sym typeface="+mn-ea"/>
              </a:rPr>
              <a:t>遵守两段锁协议，而事务</a:t>
            </a:r>
            <a:r>
              <a:rPr lang="en-US" altLang="zh-CN">
                <a:sym typeface="+mn-ea"/>
              </a:rPr>
              <a:t>2</a:t>
            </a:r>
            <a:r>
              <a:rPr>
                <a:sym typeface="+mn-ea"/>
              </a:rPr>
              <a:t>不遵守两段协议。</a:t>
            </a:r>
            <a:endParaRPr lang="zh-CN" altLang="en-US" dirty="0"/>
          </a:p>
          <a:p>
            <a:endParaRPr lang="zh-CN" altLang="en-US" dirty="0"/>
          </a:p>
          <a:p>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rgbClr val="444444"/>
                </a:solidFill>
                <a:latin typeface="-apple-system"/>
                <a:sym typeface="+mn-ea"/>
              </a:rPr>
              <a:t>ANSI/ISO SQL </a:t>
            </a:r>
            <a:r>
              <a:rPr>
                <a:solidFill>
                  <a:srgbClr val="444444"/>
                </a:solidFill>
                <a:latin typeface="-apple-system"/>
                <a:sym typeface="+mn-ea"/>
              </a:rPr>
              <a:t>定义了 </a:t>
            </a:r>
            <a:r>
              <a:rPr lang="en-US" altLang="zh-CN">
                <a:solidFill>
                  <a:srgbClr val="444444"/>
                </a:solidFill>
                <a:latin typeface="-apple-system"/>
                <a:sym typeface="+mn-ea"/>
              </a:rPr>
              <a:t>4 </a:t>
            </a:r>
            <a:r>
              <a:rPr>
                <a:solidFill>
                  <a:srgbClr val="444444"/>
                </a:solidFill>
                <a:latin typeface="-apple-system"/>
                <a:sym typeface="+mn-ea"/>
              </a:rPr>
              <a:t>种标准隔离级别</a:t>
            </a:r>
            <a:endParaRPr lang="zh-CN" altLang="en-US"/>
          </a:p>
        </p:txBody>
      </p:sp>
      <p:graphicFrame>
        <p:nvGraphicFramePr>
          <p:cNvPr id="5" name="内容占位符 4"/>
          <p:cNvGraphicFramePr>
            <a:graphicFrameLocks noGrp="1"/>
          </p:cNvGraphicFramePr>
          <p:nvPr>
            <p:ph idx="1"/>
            <p:custDataLst>
              <p:tags r:id="rId1"/>
            </p:custDataLst>
          </p:nvPr>
        </p:nvGraphicFramePr>
        <p:xfrm>
          <a:off x="686633" y="1448707"/>
          <a:ext cx="10455910" cy="4351337"/>
        </p:xfrm>
        <a:graphic>
          <a:graphicData uri="http://schemas.openxmlformats.org/drawingml/2006/table">
            <a:tbl>
              <a:tblPr/>
              <a:tblGrid>
                <a:gridCol w="3027508"/>
                <a:gridCol w="1854030"/>
                <a:gridCol w="2089416"/>
                <a:gridCol w="1908385"/>
                <a:gridCol w="1576493"/>
              </a:tblGrid>
              <a:tr h="715885">
                <a:tc>
                  <a:txBody>
                    <a:bodyPr/>
                    <a:p>
                      <a:pPr algn="l"/>
                      <a:r>
                        <a:rPr lang="zh-CN" altLang="en-US" sz="1500" dirty="0">
                          <a:effectLst/>
                        </a:rPr>
                        <a:t>事务隔离级别</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dirty="0">
                          <a:effectLst/>
                        </a:rPr>
                        <a:t>脏读</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dirty="0">
                          <a:effectLst/>
                        </a:rPr>
                        <a:t>不可重复读</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a:effectLst/>
                        </a:rPr>
                        <a:t>幻读</a:t>
                      </a:r>
                      <a:endParaRPr lang="zh-CN" altLang="en-US" sz="150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dirty="0" smtClean="0">
                          <a:effectLst/>
                        </a:rPr>
                        <a:t>丢失更新</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020915">
                <a:tc>
                  <a:txBody>
                    <a:bodyPr/>
                    <a:p>
                      <a:r>
                        <a:rPr lang="zh-CN" altLang="en-US" sz="1500" dirty="0">
                          <a:effectLst/>
                        </a:rPr>
                        <a:t>读未提交（</a:t>
                      </a:r>
                      <a:r>
                        <a:rPr lang="en-US" sz="1500" dirty="0">
                          <a:effectLst/>
                        </a:rPr>
                        <a:t>read-uncommitted）</a:t>
                      </a:r>
                      <a:endParaRPr lang="en-US" sz="1500" dirty="0">
                        <a:effectLst/>
                      </a:endParaRPr>
                    </a:p>
                    <a:p>
                      <a:r>
                        <a:rPr lang="zh-CN" altLang="en-US" sz="1500" dirty="0">
                          <a:effectLst/>
                        </a:rPr>
                        <a:t>【</a:t>
                      </a:r>
                      <a:r>
                        <a:rPr lang="zh-CN" altLang="en-US" sz="1500" dirty="0">
                          <a:sym typeface="+mn-ea"/>
                        </a:rPr>
                        <a:t>并发度最高，但数据的一致性最差</a:t>
                      </a:r>
                      <a:r>
                        <a:rPr lang="zh-CN" altLang="en-US" sz="1500" dirty="0">
                          <a:effectLst/>
                        </a:rPr>
                        <a:t>】</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dirty="0">
                          <a:effectLst/>
                        </a:rPr>
                        <a:t>是</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dirty="0">
                          <a:effectLst/>
                        </a:rPr>
                        <a:t>是</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dirty="0">
                          <a:effectLst/>
                        </a:rPr>
                        <a:t>是</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dirty="0">
                          <a:effectLst/>
                        </a:rPr>
                        <a:t>是</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020915">
                <a:tc>
                  <a:txBody>
                    <a:bodyPr/>
                    <a:p>
                      <a:r>
                        <a:rPr lang="zh-CN" altLang="en-US" sz="1500" dirty="0" smtClean="0">
                          <a:effectLst/>
                        </a:rPr>
                        <a:t>读已提交（</a:t>
                      </a:r>
                      <a:r>
                        <a:rPr lang="en-US" sz="1500" dirty="0">
                          <a:effectLst/>
                        </a:rPr>
                        <a:t>read-committed）</a:t>
                      </a:r>
                      <a:endParaRPr lang="en-US" sz="1500" dirty="0">
                        <a:effectLst/>
                      </a:endParaRPr>
                    </a:p>
                    <a:p>
                      <a:pPr marL="0" lvl="1"/>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a:effectLst/>
                        </a:rPr>
                        <a:t>否</a:t>
                      </a:r>
                      <a:endParaRPr lang="zh-CN" altLang="en-US" sz="150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a:effectLst/>
                        </a:rPr>
                        <a:t>是</a:t>
                      </a:r>
                      <a:endParaRPr lang="zh-CN" altLang="en-US" sz="150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dirty="0">
                          <a:effectLst/>
                        </a:rPr>
                        <a:t>是</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dirty="0">
                          <a:effectLst/>
                        </a:rPr>
                        <a:t>是</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796811">
                <a:tc>
                  <a:txBody>
                    <a:bodyPr/>
                    <a:p>
                      <a:r>
                        <a:rPr lang="zh-CN" altLang="en-US" sz="1500">
                          <a:effectLst/>
                        </a:rPr>
                        <a:t>可重复读（</a:t>
                      </a:r>
                      <a:r>
                        <a:rPr lang="en-US" sz="1500">
                          <a:effectLst/>
                        </a:rPr>
                        <a:t>repeatable-read）</a:t>
                      </a:r>
                      <a:endParaRPr lang="en-US" sz="150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a:effectLst/>
                        </a:rPr>
                        <a:t>否</a:t>
                      </a:r>
                      <a:endParaRPr lang="zh-CN" altLang="en-US" sz="150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a:effectLst/>
                        </a:rPr>
                        <a:t>否</a:t>
                      </a:r>
                      <a:endParaRPr lang="zh-CN" altLang="en-US" sz="150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dirty="0">
                          <a:effectLst/>
                        </a:rPr>
                        <a:t>是</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dirty="0" smtClean="0">
                          <a:effectLst/>
                        </a:rPr>
                        <a:t>否</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796811">
                <a:tc>
                  <a:txBody>
                    <a:bodyPr/>
                    <a:p>
                      <a:r>
                        <a:rPr lang="zh-CN" altLang="en-US" sz="1500">
                          <a:effectLst/>
                        </a:rPr>
                        <a:t>串行化（</a:t>
                      </a:r>
                      <a:r>
                        <a:rPr lang="en-US" sz="1500">
                          <a:effectLst/>
                        </a:rPr>
                        <a:t>serializable）</a:t>
                      </a:r>
                      <a:endParaRPr lang="en-US" sz="150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a:effectLst/>
                        </a:rPr>
                        <a:t>否</a:t>
                      </a:r>
                      <a:endParaRPr lang="zh-CN" altLang="en-US" sz="150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a:effectLst/>
                        </a:rPr>
                        <a:t>否</a:t>
                      </a:r>
                      <a:endParaRPr lang="zh-CN" altLang="en-US" sz="150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dirty="0">
                          <a:effectLst/>
                        </a:rPr>
                        <a:t>否</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p>
                      <a:r>
                        <a:rPr lang="zh-CN" altLang="en-US" sz="1500" dirty="0">
                          <a:effectLst/>
                        </a:rPr>
                        <a:t>否</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SQL</a:t>
            </a:r>
            <a:r>
              <a:t>例题1</a:t>
            </a:r>
            <a:endParaRPr lang="en-US" altLang="zh-CN"/>
          </a:p>
        </p:txBody>
      </p:sp>
      <p:sp>
        <p:nvSpPr>
          <p:cNvPr id="3" name="内容占位符 2"/>
          <p:cNvSpPr>
            <a:spLocks noGrp="1"/>
          </p:cNvSpPr>
          <p:nvPr>
            <p:ph idx="1"/>
          </p:nvPr>
        </p:nvSpPr>
        <p:spPr>
          <a:xfrm>
            <a:off x="5484495" y="1435100"/>
            <a:ext cx="6707505" cy="4594860"/>
          </a:xfrm>
        </p:spPr>
        <p:txBody>
          <a:bodyPr/>
          <a:p>
            <a:pPr marL="0" indent="0">
              <a:lnSpc>
                <a:spcPct val="60000"/>
              </a:lnSpc>
              <a:buNone/>
            </a:pPr>
            <a:r>
              <a:rPr lang="zh-CN" altLang="en-US">
                <a:solidFill>
                  <a:srgbClr val="0070C0"/>
                </a:solidFill>
              </a:rPr>
              <a:t>delete from Person</a:t>
            </a:r>
            <a:endParaRPr lang="zh-CN" altLang="en-US">
              <a:solidFill>
                <a:srgbClr val="0070C0"/>
              </a:solidFill>
            </a:endParaRPr>
          </a:p>
          <a:p>
            <a:pPr marL="0" indent="0">
              <a:lnSpc>
                <a:spcPct val="60000"/>
              </a:lnSpc>
              <a:buNone/>
            </a:pPr>
            <a:r>
              <a:rPr lang="zh-CN" altLang="en-US">
                <a:solidFill>
                  <a:srgbClr val="0070C0"/>
                </a:solidFill>
              </a:rPr>
              <a:t>where Id in(</a:t>
            </a:r>
            <a:endParaRPr lang="zh-CN" altLang="en-US">
              <a:solidFill>
                <a:srgbClr val="0070C0"/>
              </a:solidFill>
            </a:endParaRPr>
          </a:p>
          <a:p>
            <a:pPr marL="0" indent="0">
              <a:lnSpc>
                <a:spcPct val="60000"/>
              </a:lnSpc>
              <a:buNone/>
            </a:pPr>
            <a:r>
              <a:rPr lang="zh-CN" altLang="en-US">
                <a:solidFill>
                  <a:srgbClr val="FF0000"/>
                </a:solidFill>
              </a:rPr>
              <a:t>select Id</a:t>
            </a:r>
            <a:endParaRPr lang="zh-CN" altLang="en-US">
              <a:solidFill>
                <a:srgbClr val="FF0000"/>
              </a:solidFill>
            </a:endParaRPr>
          </a:p>
          <a:p>
            <a:pPr marL="0" indent="0">
              <a:lnSpc>
                <a:spcPct val="60000"/>
              </a:lnSpc>
              <a:buNone/>
            </a:pPr>
            <a:r>
              <a:rPr lang="zh-CN" altLang="en-US">
                <a:solidFill>
                  <a:srgbClr val="FF0000"/>
                </a:solidFill>
              </a:rPr>
              <a:t>from</a:t>
            </a:r>
            <a:r>
              <a:rPr lang="zh-CN" altLang="en-US">
                <a:solidFill>
                  <a:srgbClr val="0070C0"/>
                </a:solidFill>
              </a:rPr>
              <a:t> (</a:t>
            </a:r>
            <a:endParaRPr lang="zh-CN" altLang="en-US">
              <a:solidFill>
                <a:srgbClr val="0070C0"/>
              </a:solidFill>
            </a:endParaRPr>
          </a:p>
          <a:p>
            <a:pPr marL="0" indent="0">
              <a:lnSpc>
                <a:spcPct val="60000"/>
              </a:lnSpc>
              <a:buNone/>
            </a:pPr>
            <a:r>
              <a:rPr lang="zh-CN" altLang="en-US">
                <a:solidFill>
                  <a:srgbClr val="0070C0"/>
                </a:solidFill>
              </a:rPr>
              <a:t>    select first.Id,first.Email</a:t>
            </a:r>
            <a:endParaRPr lang="zh-CN" altLang="en-US">
              <a:solidFill>
                <a:srgbClr val="0070C0"/>
              </a:solidFill>
            </a:endParaRPr>
          </a:p>
          <a:p>
            <a:pPr marL="0" indent="0">
              <a:lnSpc>
                <a:spcPct val="60000"/>
              </a:lnSpc>
              <a:buNone/>
            </a:pPr>
            <a:r>
              <a:rPr lang="zh-CN" altLang="en-US">
                <a:solidFill>
                  <a:srgbClr val="0070C0"/>
                </a:solidFill>
              </a:rPr>
              <a:t>    from Person first,Person second</a:t>
            </a:r>
            <a:endParaRPr lang="zh-CN" altLang="en-US">
              <a:solidFill>
                <a:srgbClr val="0070C0"/>
              </a:solidFill>
            </a:endParaRPr>
          </a:p>
          <a:p>
            <a:pPr marL="0" indent="0">
              <a:lnSpc>
                <a:spcPct val="60000"/>
              </a:lnSpc>
              <a:buNone/>
            </a:pPr>
            <a:r>
              <a:rPr lang="zh-CN" altLang="en-US">
                <a:solidFill>
                  <a:srgbClr val="0070C0"/>
                </a:solidFill>
              </a:rPr>
              <a:t>    where first.Id&gt;second.Id and first.Email=second.Email</a:t>
            </a:r>
            <a:endParaRPr lang="zh-CN" altLang="en-US">
              <a:solidFill>
                <a:srgbClr val="0070C0"/>
              </a:solidFill>
            </a:endParaRPr>
          </a:p>
          <a:p>
            <a:pPr marL="0" indent="0">
              <a:lnSpc>
                <a:spcPct val="60000"/>
              </a:lnSpc>
              <a:buNone/>
            </a:pPr>
            <a:r>
              <a:rPr lang="zh-CN" altLang="en-US">
                <a:solidFill>
                  <a:srgbClr val="0070C0"/>
                </a:solidFill>
              </a:rPr>
              <a:t>)</a:t>
            </a:r>
            <a:r>
              <a:rPr lang="zh-CN" altLang="en-US">
                <a:solidFill>
                  <a:srgbClr val="FF0000"/>
                </a:solidFill>
              </a:rPr>
              <a:t>as Tab1</a:t>
            </a:r>
            <a:r>
              <a:rPr lang="zh-CN" altLang="en-US">
                <a:solidFill>
                  <a:srgbClr val="0070C0"/>
                </a:solidFill>
              </a:rPr>
              <a:t>) ;</a:t>
            </a:r>
            <a:endParaRPr lang="zh-CN" altLang="en-US">
              <a:solidFill>
                <a:srgbClr val="0070C0"/>
              </a:solidFill>
            </a:endParaRPr>
          </a:p>
          <a:p>
            <a:pPr marL="0" indent="0">
              <a:lnSpc>
                <a:spcPct val="60000"/>
              </a:lnSpc>
              <a:buNone/>
            </a:pPr>
            <a:endParaRPr lang="zh-CN" altLang="en-US">
              <a:solidFill>
                <a:srgbClr val="0070C0"/>
              </a:solidFill>
            </a:endParaRPr>
          </a:p>
          <a:p>
            <a:pPr marL="0" indent="0">
              <a:lnSpc>
                <a:spcPct val="60000"/>
              </a:lnSpc>
              <a:buNone/>
            </a:pPr>
            <a:r>
              <a:rPr lang="zh-CN" altLang="en-US">
                <a:solidFill>
                  <a:srgbClr val="0070C0"/>
                </a:solidFill>
              </a:rPr>
              <a:t>select *</a:t>
            </a:r>
            <a:endParaRPr lang="zh-CN" altLang="en-US">
              <a:solidFill>
                <a:srgbClr val="0070C0"/>
              </a:solidFill>
            </a:endParaRPr>
          </a:p>
          <a:p>
            <a:pPr marL="0" indent="0">
              <a:lnSpc>
                <a:spcPct val="60000"/>
              </a:lnSpc>
              <a:buNone/>
            </a:pPr>
            <a:r>
              <a:rPr lang="zh-CN" altLang="en-US">
                <a:solidFill>
                  <a:srgbClr val="0070C0"/>
                </a:solidFill>
              </a:rPr>
              <a:t>from Person;</a:t>
            </a:r>
            <a:endParaRPr lang="zh-CN" altLang="en-US">
              <a:solidFill>
                <a:srgbClr val="0070C0"/>
              </a:solidFill>
            </a:endParaRPr>
          </a:p>
          <a:p>
            <a:pPr marL="0" indent="0">
              <a:lnSpc>
                <a:spcPct val="60000"/>
              </a:lnSpc>
              <a:buNone/>
            </a:pPr>
            <a:endParaRPr lang="zh-CN" altLang="en-US"/>
          </a:p>
          <a:p>
            <a:pPr marL="0" indent="0">
              <a:lnSpc>
                <a:spcPct val="60000"/>
              </a:lnSpc>
              <a:buNone/>
            </a:pPr>
            <a:endParaRPr lang="zh-CN" altLang="en-US"/>
          </a:p>
          <a:p>
            <a:pPr marL="0" indent="0">
              <a:lnSpc>
                <a:spcPct val="60000"/>
              </a:lnSpc>
              <a:buNone/>
            </a:pPr>
            <a:r>
              <a:rPr lang="zh-CN" altLang="en-US"/>
              <a:t>注意：</a:t>
            </a:r>
            <a:endParaRPr lang="zh-CN" altLang="en-US"/>
          </a:p>
          <a:p>
            <a:pPr marL="0" indent="0">
              <a:lnSpc>
                <a:spcPct val="60000"/>
              </a:lnSpc>
              <a:buNone/>
            </a:pPr>
            <a:r>
              <a:rPr lang="en-US" altLang="zh-CN"/>
              <a:t>1.delete</a:t>
            </a:r>
            <a:r>
              <a:t>不能边删边查，必须嵌套建立子表，然后在子表里查</a:t>
            </a:r>
            <a:r>
              <a:rPr lang="en-US" altLang="zh-CN"/>
              <a:t>in</a:t>
            </a:r>
            <a:r>
              <a:t>还是</a:t>
            </a:r>
            <a:r>
              <a:rPr lang="en-US" altLang="zh-CN"/>
              <a:t>not in</a:t>
            </a:r>
          </a:p>
          <a:p>
            <a:pPr marL="0" indent="0">
              <a:lnSpc>
                <a:spcPct val="60000"/>
              </a:lnSpc>
              <a:buNone/>
            </a:pPr>
            <a:r>
              <a:rPr lang="en-US" altLang="zh-CN"/>
              <a:t>2.</a:t>
            </a:r>
            <a:r>
              <a:t>建立的子表必须有名字</a:t>
            </a:r>
          </a:p>
        </p:txBody>
      </p:sp>
      <p:sp>
        <p:nvSpPr>
          <p:cNvPr id="4" name="文本框 3"/>
          <p:cNvSpPr txBox="1"/>
          <p:nvPr/>
        </p:nvSpPr>
        <p:spPr>
          <a:xfrm>
            <a:off x="669925" y="1079500"/>
            <a:ext cx="4200525" cy="5354320"/>
          </a:xfrm>
          <a:prstGeom prst="rect">
            <a:avLst/>
          </a:prstGeom>
          <a:noFill/>
        </p:spPr>
        <p:txBody>
          <a:bodyPr wrap="square" rtlCol="0">
            <a:spAutoFit/>
          </a:bodyPr>
          <a:p>
            <a:r>
              <a:rPr lang="zh-CN" altLang="en-US"/>
              <a:t>删除 Person 表中所有重复的电子邮箱，重复的邮箱里只保留 Id 最小 的那个。</a:t>
            </a:r>
            <a:endParaRPr lang="zh-CN" altLang="en-US"/>
          </a:p>
          <a:p>
            <a:r>
              <a:rPr lang="zh-CN" altLang="en-US"/>
              <a:t>+----+-------------</a:t>
            </a:r>
            <a:r>
              <a:rPr lang="en-US" altLang="zh-CN"/>
              <a:t>----------</a:t>
            </a:r>
            <a:r>
              <a:rPr lang="zh-CN" altLang="en-US"/>
              <a:t>-----+</a:t>
            </a:r>
            <a:endParaRPr lang="zh-CN" altLang="en-US"/>
          </a:p>
          <a:p>
            <a:r>
              <a:rPr lang="zh-CN" altLang="en-US"/>
              <a:t>| Id   | Email                        |</a:t>
            </a:r>
            <a:endParaRPr lang="zh-CN" altLang="en-US"/>
          </a:p>
          <a:p>
            <a:r>
              <a:rPr lang="zh-CN" altLang="en-US"/>
              <a:t>+----+-----------------</a:t>
            </a:r>
            <a:r>
              <a:rPr lang="en-US" altLang="zh-CN"/>
              <a:t>--</a:t>
            </a:r>
            <a:r>
              <a:rPr lang="zh-CN" altLang="en-US"/>
              <a:t>-</a:t>
            </a:r>
            <a:r>
              <a:rPr lang="en-US" altLang="zh-CN"/>
              <a:t>--------</a:t>
            </a:r>
            <a:r>
              <a:rPr lang="zh-CN" altLang="en-US"/>
              <a:t>+</a:t>
            </a:r>
            <a:endParaRPr lang="zh-CN" altLang="en-US"/>
          </a:p>
          <a:p>
            <a:r>
              <a:rPr lang="zh-CN" altLang="en-US"/>
              <a:t>| 1    | john@example.com |</a:t>
            </a:r>
            <a:endParaRPr lang="zh-CN" altLang="en-US"/>
          </a:p>
          <a:p>
            <a:r>
              <a:rPr lang="zh-CN" altLang="en-US"/>
              <a:t>| 2    | bob@example.com  |</a:t>
            </a:r>
            <a:endParaRPr lang="zh-CN" altLang="en-US"/>
          </a:p>
          <a:p>
            <a:r>
              <a:rPr lang="zh-CN" altLang="en-US"/>
              <a:t>| 3    | john@example.com |</a:t>
            </a:r>
            <a:endParaRPr lang="zh-CN" altLang="en-US"/>
          </a:p>
          <a:p>
            <a:r>
              <a:rPr lang="zh-CN" altLang="en-US"/>
              <a:t>+----+-----------------</a:t>
            </a:r>
            <a:r>
              <a:rPr lang="en-US" altLang="zh-CN"/>
              <a:t>--</a:t>
            </a:r>
            <a:r>
              <a:rPr lang="zh-CN" altLang="en-US"/>
              <a:t>-</a:t>
            </a:r>
            <a:r>
              <a:rPr lang="en-US" altLang="zh-CN"/>
              <a:t>--------</a:t>
            </a:r>
            <a:r>
              <a:rPr lang="zh-CN" altLang="en-US"/>
              <a:t>+</a:t>
            </a:r>
            <a:endParaRPr lang="zh-CN" altLang="en-US"/>
          </a:p>
          <a:p>
            <a:r>
              <a:rPr lang="zh-CN" altLang="en-US"/>
              <a:t>Id 是这个表的主键。</a:t>
            </a:r>
            <a:endParaRPr lang="zh-CN" altLang="en-US"/>
          </a:p>
          <a:p>
            <a:endParaRPr lang="zh-CN" altLang="en-US"/>
          </a:p>
          <a:p>
            <a:r>
              <a:rPr lang="zh-CN" altLang="en-US"/>
              <a:t>上面的 Person 表应返回以下几行:</a:t>
            </a:r>
            <a:endParaRPr lang="zh-CN" altLang="en-US"/>
          </a:p>
          <a:p>
            <a:endParaRPr lang="zh-CN" altLang="en-US"/>
          </a:p>
          <a:p>
            <a:r>
              <a:rPr lang="zh-CN" altLang="en-US"/>
              <a:t>+----+--------</a:t>
            </a:r>
            <a:r>
              <a:rPr lang="en-US" altLang="zh-CN"/>
              <a:t>--------</a:t>
            </a:r>
            <a:r>
              <a:rPr lang="zh-CN" altLang="en-US"/>
              <a:t>-------</a:t>
            </a:r>
            <a:r>
              <a:rPr lang="en-US" altLang="zh-CN"/>
              <a:t>--</a:t>
            </a:r>
            <a:r>
              <a:rPr lang="zh-CN" altLang="en-US"/>
              <a:t>---+</a:t>
            </a:r>
            <a:endParaRPr lang="zh-CN" altLang="en-US"/>
          </a:p>
          <a:p>
            <a:r>
              <a:rPr lang="zh-CN" altLang="en-US"/>
              <a:t>| Id   | Email                        |</a:t>
            </a:r>
            <a:endParaRPr lang="zh-CN" altLang="en-US"/>
          </a:p>
          <a:p>
            <a:r>
              <a:rPr lang="zh-CN" altLang="en-US"/>
              <a:t>+----+-------------</a:t>
            </a:r>
            <a:r>
              <a:rPr lang="en-US" altLang="zh-CN"/>
              <a:t>--------</a:t>
            </a:r>
            <a:r>
              <a:rPr lang="zh-CN" altLang="en-US"/>
              <a:t>---</a:t>
            </a:r>
            <a:r>
              <a:rPr lang="en-US" altLang="zh-CN"/>
              <a:t>--</a:t>
            </a:r>
            <a:r>
              <a:rPr lang="zh-CN" altLang="en-US"/>
              <a:t>--+</a:t>
            </a:r>
            <a:endParaRPr lang="zh-CN" altLang="en-US"/>
          </a:p>
          <a:p>
            <a:r>
              <a:rPr lang="zh-CN" altLang="en-US"/>
              <a:t>| 1    | john@example.com |</a:t>
            </a:r>
            <a:endParaRPr lang="zh-CN" altLang="en-US"/>
          </a:p>
          <a:p>
            <a:r>
              <a:rPr lang="zh-CN" altLang="en-US"/>
              <a:t>| 2    | bob@example.com  |</a:t>
            </a:r>
            <a:endParaRPr lang="zh-CN" altLang="en-US"/>
          </a:p>
          <a:p>
            <a:r>
              <a:rPr lang="zh-CN" altLang="en-US"/>
              <a:t>+----+----------------</a:t>
            </a:r>
            <a:r>
              <a:rPr lang="en-US" altLang="zh-CN"/>
              <a:t>----------</a:t>
            </a:r>
            <a:r>
              <a:rPr lang="zh-CN" altLang="en-US"/>
              <a:t>--+</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SQL</a:t>
            </a:r>
            <a:r>
              <a:t>例题</a:t>
            </a:r>
            <a:r>
              <a:rPr lang="en-US" altLang="zh-CN"/>
              <a:t>2</a:t>
            </a:r>
            <a:endParaRPr lang="en-US" altLang="zh-CN"/>
          </a:p>
        </p:txBody>
      </p:sp>
      <p:sp>
        <p:nvSpPr>
          <p:cNvPr id="3" name="内容占位符 2"/>
          <p:cNvSpPr>
            <a:spLocks noGrp="1"/>
          </p:cNvSpPr>
          <p:nvPr>
            <p:ph idx="1"/>
          </p:nvPr>
        </p:nvSpPr>
        <p:spPr>
          <a:xfrm>
            <a:off x="6116955" y="1079500"/>
            <a:ext cx="6201410" cy="1771650"/>
          </a:xfrm>
        </p:spPr>
        <p:txBody>
          <a:bodyPr/>
          <a:p>
            <a:pPr marL="0" indent="0">
              <a:lnSpc>
                <a:spcPct val="90000"/>
              </a:lnSpc>
              <a:buNone/>
            </a:pPr>
            <a:r>
              <a:rPr lang="zh-CN" altLang="en-US">
                <a:solidFill>
                  <a:schemeClr val="accent5"/>
                </a:solidFill>
              </a:rPr>
              <a:t>select second.Id</a:t>
            </a:r>
            <a:endParaRPr lang="zh-CN" altLang="en-US">
              <a:solidFill>
                <a:schemeClr val="accent5"/>
              </a:solidFill>
            </a:endParaRPr>
          </a:p>
          <a:p>
            <a:pPr marL="0" indent="0">
              <a:lnSpc>
                <a:spcPct val="90000"/>
              </a:lnSpc>
              <a:buNone/>
            </a:pPr>
            <a:r>
              <a:rPr lang="zh-CN" altLang="en-US">
                <a:solidFill>
                  <a:schemeClr val="accent5"/>
                </a:solidFill>
              </a:rPr>
              <a:t>from Weather first ,Weather second</a:t>
            </a:r>
            <a:endParaRPr lang="zh-CN" altLang="en-US">
              <a:solidFill>
                <a:schemeClr val="accent5"/>
              </a:solidFill>
            </a:endParaRPr>
          </a:p>
          <a:p>
            <a:pPr marL="0" indent="0">
              <a:lnSpc>
                <a:spcPct val="90000"/>
              </a:lnSpc>
              <a:buNone/>
            </a:pPr>
            <a:r>
              <a:rPr lang="zh-CN" altLang="en-US">
                <a:solidFill>
                  <a:schemeClr val="accent5"/>
                </a:solidFill>
              </a:rPr>
              <a:t>where first.Temperature&lt;second.Temperature</a:t>
            </a:r>
            <a:endParaRPr lang="zh-CN" altLang="en-US">
              <a:solidFill>
                <a:schemeClr val="accent5"/>
              </a:solidFill>
            </a:endParaRPr>
          </a:p>
          <a:p>
            <a:pPr marL="0" indent="0">
              <a:lnSpc>
                <a:spcPct val="90000"/>
              </a:lnSpc>
              <a:buNone/>
            </a:pPr>
            <a:r>
              <a:rPr lang="zh-CN" altLang="en-US">
                <a:solidFill>
                  <a:schemeClr val="accent5"/>
                </a:solidFill>
              </a:rPr>
              <a:t>and </a:t>
            </a:r>
            <a:r>
              <a:rPr lang="zh-CN" altLang="en-US">
                <a:solidFill>
                  <a:srgbClr val="FF0000"/>
                </a:solidFill>
              </a:rPr>
              <a:t>datediff(second.RecordDate,first.RecordDate)</a:t>
            </a:r>
            <a:r>
              <a:rPr lang="zh-CN" altLang="en-US">
                <a:solidFill>
                  <a:schemeClr val="accent5"/>
                </a:solidFill>
              </a:rPr>
              <a:t>=1;</a:t>
            </a:r>
            <a:endParaRPr lang="zh-CN" altLang="en-US">
              <a:solidFill>
                <a:schemeClr val="accent5"/>
              </a:solidFill>
            </a:endParaRPr>
          </a:p>
          <a:p>
            <a:pPr marL="0" indent="0">
              <a:lnSpc>
                <a:spcPct val="90000"/>
              </a:lnSpc>
              <a:buNone/>
            </a:pPr>
            <a:endParaRPr lang="zh-CN" altLang="en-US">
              <a:solidFill>
                <a:schemeClr val="accent5"/>
              </a:solidFill>
            </a:endParaRPr>
          </a:p>
          <a:p>
            <a:pPr marL="0" indent="0">
              <a:lnSpc>
                <a:spcPct val="90000"/>
              </a:lnSpc>
              <a:buNone/>
            </a:pPr>
            <a:r>
              <a:rPr lang="zh-CN" altLang="en-US">
                <a:solidFill>
                  <a:schemeClr val="tx1"/>
                </a:solidFill>
              </a:rPr>
              <a:t>注意：</a:t>
            </a:r>
            <a:endParaRPr lang="zh-CN" altLang="en-US">
              <a:solidFill>
                <a:schemeClr val="tx1"/>
              </a:solidFill>
            </a:endParaRPr>
          </a:p>
          <a:p>
            <a:pPr marL="0" indent="0">
              <a:lnSpc>
                <a:spcPct val="90000"/>
              </a:lnSpc>
              <a:buNone/>
            </a:pPr>
            <a:r>
              <a:rPr lang="en-US" altLang="zh-CN">
                <a:solidFill>
                  <a:schemeClr val="tx1"/>
                </a:solidFill>
              </a:rPr>
              <a:t>1.</a:t>
            </a:r>
            <a:r>
              <a:rPr>
                <a:solidFill>
                  <a:schemeClr val="tx1"/>
                </a:solidFill>
              </a:rPr>
              <a:t>日期相关用法：</a:t>
            </a:r>
            <a:endParaRPr>
              <a:solidFill>
                <a:schemeClr val="tx1"/>
              </a:solidFill>
            </a:endParaRPr>
          </a:p>
          <a:p>
            <a:pPr marL="0" indent="0">
              <a:lnSpc>
                <a:spcPct val="90000"/>
              </a:lnSpc>
              <a:buNone/>
            </a:pPr>
            <a:r>
              <a:rPr>
                <a:solidFill>
                  <a:schemeClr val="tx1"/>
                </a:solidFill>
              </a:rPr>
              <a:t>now ()</a:t>
            </a:r>
            <a:r>
              <a:rPr lang="en-US" altLang="zh-CN">
                <a:solidFill>
                  <a:schemeClr val="tx1"/>
                </a:solidFill>
              </a:rPr>
              <a:t>——</a:t>
            </a:r>
            <a:r>
              <a:rPr>
                <a:solidFill>
                  <a:schemeClr val="tx1"/>
                </a:solidFill>
              </a:rPr>
              <a:t>当前具体的日期和时间</a:t>
            </a:r>
            <a:endParaRPr>
              <a:solidFill>
                <a:schemeClr val="tx1"/>
              </a:solidFill>
            </a:endParaRPr>
          </a:p>
          <a:p>
            <a:pPr marL="0" indent="0">
              <a:lnSpc>
                <a:spcPct val="90000"/>
              </a:lnSpc>
              <a:buNone/>
            </a:pPr>
            <a:r>
              <a:rPr>
                <a:solidFill>
                  <a:schemeClr val="tx1"/>
                </a:solidFill>
              </a:rPr>
              <a:t>curdate ()</a:t>
            </a:r>
            <a:r>
              <a:rPr lang="en-US" altLang="zh-CN">
                <a:solidFill>
                  <a:schemeClr val="tx1"/>
                </a:solidFill>
              </a:rPr>
              <a:t>——</a:t>
            </a:r>
            <a:r>
              <a:rPr>
                <a:solidFill>
                  <a:schemeClr val="tx1"/>
                </a:solidFill>
              </a:rPr>
              <a:t>当前日期</a:t>
            </a:r>
            <a:endParaRPr>
              <a:solidFill>
                <a:schemeClr val="tx1"/>
              </a:solidFill>
            </a:endParaRPr>
          </a:p>
          <a:p>
            <a:pPr marL="0" indent="0">
              <a:lnSpc>
                <a:spcPct val="90000"/>
              </a:lnSpc>
              <a:buNone/>
            </a:pPr>
            <a:r>
              <a:rPr>
                <a:solidFill>
                  <a:schemeClr val="tx1"/>
                </a:solidFill>
              </a:rPr>
              <a:t>curtime()</a:t>
            </a:r>
            <a:r>
              <a:rPr lang="en-US" altLang="zh-CN">
                <a:solidFill>
                  <a:schemeClr val="tx1"/>
                </a:solidFill>
              </a:rPr>
              <a:t>——</a:t>
            </a:r>
            <a:r>
              <a:rPr>
                <a:solidFill>
                  <a:schemeClr val="tx1"/>
                </a:solidFill>
              </a:rPr>
              <a:t>当前时间</a:t>
            </a:r>
            <a:endParaRPr>
              <a:solidFill>
                <a:schemeClr val="tx1"/>
              </a:solidFill>
            </a:endParaRPr>
          </a:p>
          <a:p>
            <a:pPr marL="0" indent="0">
              <a:lnSpc>
                <a:spcPct val="90000"/>
              </a:lnSpc>
              <a:buNone/>
            </a:pPr>
            <a:r>
              <a:rPr>
                <a:solidFill>
                  <a:schemeClr val="tx1"/>
                </a:solidFill>
              </a:rPr>
              <a:t>date_add(日期时间</a:t>
            </a:r>
            <a:r>
              <a:rPr>
                <a:solidFill>
                  <a:schemeClr val="tx1"/>
                </a:solidFill>
              </a:rPr>
              <a:t>,interval 1 时间种类名);</a:t>
            </a:r>
            <a:endParaRPr>
              <a:solidFill>
                <a:schemeClr val="tx1"/>
              </a:solidFill>
            </a:endParaRPr>
          </a:p>
          <a:p>
            <a:pPr marL="0" indent="0">
              <a:lnSpc>
                <a:spcPct val="90000"/>
              </a:lnSpc>
              <a:buNone/>
            </a:pPr>
            <a:r>
              <a:rPr>
                <a:solidFill>
                  <a:schemeClr val="tx1"/>
                </a:solidFill>
              </a:rPr>
              <a:t>date_sub(</a:t>
            </a:r>
            <a:r>
              <a:rPr>
                <a:solidFill>
                  <a:schemeClr val="tx1"/>
                </a:solidFill>
                <a:sym typeface="+mn-ea"/>
              </a:rPr>
              <a:t>日期时间,interval 1 时间种类名</a:t>
            </a:r>
            <a:r>
              <a:rPr>
                <a:solidFill>
                  <a:schemeClr val="tx1"/>
                </a:solidFill>
              </a:rPr>
              <a:t>)；</a:t>
            </a:r>
            <a:endParaRPr>
              <a:solidFill>
                <a:schemeClr val="tx1"/>
              </a:solidFill>
            </a:endParaRPr>
          </a:p>
          <a:p>
            <a:pPr marL="0" indent="0">
              <a:lnSpc>
                <a:spcPct val="90000"/>
              </a:lnSpc>
              <a:buNone/>
            </a:pPr>
            <a:r>
              <a:rPr>
                <a:solidFill>
                  <a:schemeClr val="tx1"/>
                </a:solidFill>
              </a:rPr>
              <a:t>时间种类名：</a:t>
            </a:r>
            <a:r>
              <a:rPr>
                <a:solidFill>
                  <a:schemeClr val="tx1"/>
                </a:solidFill>
              </a:rPr>
              <a:t>quarter:季，week:周，day:天，hour:小时，minuter:分钟，second:秒，microsecond:毫秒</a:t>
            </a:r>
            <a:endParaRPr>
              <a:solidFill>
                <a:schemeClr val="tx1"/>
              </a:solidFill>
            </a:endParaRPr>
          </a:p>
          <a:p>
            <a:pPr marL="0" indent="0">
              <a:lnSpc>
                <a:spcPct val="90000"/>
              </a:lnSpc>
              <a:buNone/>
            </a:pPr>
            <a:r>
              <a:rPr>
                <a:solidFill>
                  <a:schemeClr val="tx1"/>
                </a:solidFill>
              </a:rPr>
              <a:t>datediff(date1,date2)</a:t>
            </a:r>
            <a:r>
              <a:rPr lang="en-US" altLang="zh-CN">
                <a:solidFill>
                  <a:schemeClr val="tx1"/>
                </a:solidFill>
              </a:rPr>
              <a:t>——</a:t>
            </a:r>
            <a:r>
              <a:rPr>
                <a:solidFill>
                  <a:schemeClr val="tx1"/>
                </a:solidFill>
              </a:rPr>
              <a:t>date1减date2的天数</a:t>
            </a:r>
            <a:endParaRPr>
              <a:solidFill>
                <a:schemeClr val="tx1"/>
              </a:solidFill>
            </a:endParaRPr>
          </a:p>
          <a:p>
            <a:pPr marL="0" indent="0">
              <a:lnSpc>
                <a:spcPct val="90000"/>
              </a:lnSpc>
              <a:buNone/>
            </a:pPr>
            <a:r>
              <a:rPr>
                <a:solidFill>
                  <a:schemeClr val="tx1"/>
                </a:solidFill>
              </a:rPr>
              <a:t>timediff(time1,time2)</a:t>
            </a:r>
            <a:r>
              <a:rPr lang="en-US" altLang="zh-CN">
                <a:solidFill>
                  <a:schemeClr val="tx1"/>
                </a:solidFill>
              </a:rPr>
              <a:t>——</a:t>
            </a:r>
            <a:r>
              <a:rPr>
                <a:solidFill>
                  <a:schemeClr val="tx1"/>
                </a:solidFill>
              </a:rPr>
              <a:t>time1减time2的差值</a:t>
            </a:r>
            <a:endParaRPr>
              <a:solidFill>
                <a:schemeClr val="tx1"/>
              </a:solidFill>
            </a:endParaRPr>
          </a:p>
        </p:txBody>
      </p:sp>
      <p:sp>
        <p:nvSpPr>
          <p:cNvPr id="4" name="文本框 3"/>
          <p:cNvSpPr txBox="1"/>
          <p:nvPr/>
        </p:nvSpPr>
        <p:spPr>
          <a:xfrm>
            <a:off x="669925" y="1079500"/>
            <a:ext cx="5447030" cy="5631180"/>
          </a:xfrm>
          <a:prstGeom prst="rect">
            <a:avLst/>
          </a:prstGeom>
          <a:noFill/>
        </p:spPr>
        <p:txBody>
          <a:bodyPr wrap="square" rtlCol="0">
            <a:spAutoFit/>
          </a:bodyPr>
          <a:p>
            <a:r>
              <a:rPr lang="zh-CN" altLang="en-US"/>
              <a:t>给定一个 Weather 表，查找与之前（昨天的）日期相比温度更高的所有日期的 Id。</a:t>
            </a:r>
            <a:endParaRPr lang="zh-CN" altLang="en-US"/>
          </a:p>
          <a:p>
            <a:endParaRPr lang="zh-CN" altLang="en-US"/>
          </a:p>
          <a:p>
            <a:r>
              <a:rPr lang="zh-CN" altLang="en-US"/>
              <a:t>+---------</a:t>
            </a:r>
            <a:r>
              <a:rPr lang="en-US" altLang="zh-CN"/>
              <a:t>-</a:t>
            </a:r>
            <a:r>
              <a:rPr lang="zh-CN" altLang="en-US"/>
              <a:t>+----------------</a:t>
            </a:r>
            <a:r>
              <a:rPr lang="en-US" altLang="zh-CN"/>
              <a:t>--------</a:t>
            </a:r>
            <a:r>
              <a:rPr lang="zh-CN" altLang="en-US"/>
              <a:t>--+----</a:t>
            </a:r>
            <a:r>
              <a:rPr lang="en-US" altLang="zh-CN"/>
              <a:t>------</a:t>
            </a:r>
            <a:r>
              <a:rPr lang="zh-CN" altLang="en-US"/>
              <a:t>--------------+</a:t>
            </a:r>
            <a:endParaRPr lang="zh-CN" altLang="en-US"/>
          </a:p>
          <a:p>
            <a:r>
              <a:rPr lang="zh-CN" altLang="en-US"/>
              <a:t>| Id(INT) | RecordDate(DATE) | Temperature(INT) |</a:t>
            </a:r>
            <a:endParaRPr lang="zh-CN" altLang="en-US"/>
          </a:p>
          <a:p>
            <a:r>
              <a:rPr lang="zh-CN" altLang="en-US"/>
              <a:t>+---------+----------------</a:t>
            </a:r>
            <a:r>
              <a:rPr lang="en-US" altLang="zh-CN"/>
              <a:t>---------</a:t>
            </a:r>
            <a:r>
              <a:rPr lang="zh-CN" altLang="en-US"/>
              <a:t>--+-----</a:t>
            </a:r>
            <a:r>
              <a:rPr lang="en-US" altLang="zh-CN"/>
              <a:t>------</a:t>
            </a:r>
            <a:r>
              <a:rPr lang="zh-CN" altLang="en-US"/>
              <a:t>-------------+</a:t>
            </a:r>
            <a:endParaRPr lang="zh-CN" altLang="en-US"/>
          </a:p>
          <a:p>
            <a:r>
              <a:rPr lang="zh-CN" altLang="en-US"/>
              <a:t>|         1 | </a:t>
            </a:r>
            <a:r>
              <a:rPr lang="zh-CN" altLang="en-US">
                <a:sym typeface="+mn-ea"/>
              </a:rPr>
              <a:t>             </a:t>
            </a:r>
            <a:r>
              <a:rPr lang="zh-CN" altLang="en-US"/>
              <a:t> 2015-01-01 |    </a:t>
            </a:r>
            <a:r>
              <a:rPr lang="zh-CN" altLang="en-US">
                <a:sym typeface="+mn-ea"/>
              </a:rPr>
              <a:t>         </a:t>
            </a:r>
            <a:r>
              <a:rPr lang="zh-CN" altLang="en-US">
                <a:sym typeface="+mn-ea"/>
              </a:rPr>
              <a:t> </a:t>
            </a:r>
            <a:r>
              <a:rPr lang="zh-CN" altLang="en-US"/>
              <a:t>           10 |</a:t>
            </a:r>
            <a:endParaRPr lang="zh-CN" altLang="en-US"/>
          </a:p>
          <a:p>
            <a:r>
              <a:rPr lang="zh-CN" altLang="en-US"/>
              <a:t>|         2 |     </a:t>
            </a:r>
            <a:r>
              <a:rPr lang="zh-CN" altLang="en-US">
                <a:sym typeface="+mn-ea"/>
              </a:rPr>
              <a:t>       </a:t>
            </a:r>
            <a:r>
              <a:rPr lang="zh-CN" altLang="en-US">
                <a:sym typeface="+mn-ea"/>
              </a:rPr>
              <a:t> </a:t>
            </a:r>
            <a:r>
              <a:rPr lang="zh-CN" altLang="en-US"/>
              <a:t>  2015-01-02 |   </a:t>
            </a:r>
            <a:r>
              <a:rPr lang="zh-CN" altLang="en-US">
                <a:sym typeface="+mn-ea"/>
              </a:rPr>
              <a:t>         </a:t>
            </a:r>
            <a:r>
              <a:rPr lang="zh-CN" altLang="en-US">
                <a:sym typeface="+mn-ea"/>
              </a:rPr>
              <a:t> </a:t>
            </a:r>
            <a:r>
              <a:rPr lang="zh-CN" altLang="en-US"/>
              <a:t>            25 |</a:t>
            </a:r>
            <a:endParaRPr lang="zh-CN" altLang="en-US"/>
          </a:p>
          <a:p>
            <a:r>
              <a:rPr lang="zh-CN" altLang="en-US"/>
              <a:t>|         3 |     </a:t>
            </a:r>
            <a:r>
              <a:rPr lang="zh-CN" altLang="en-US">
                <a:sym typeface="+mn-ea"/>
              </a:rPr>
              <a:t>       </a:t>
            </a:r>
            <a:r>
              <a:rPr lang="zh-CN" altLang="en-US">
                <a:sym typeface="+mn-ea"/>
              </a:rPr>
              <a:t> </a:t>
            </a:r>
            <a:r>
              <a:rPr lang="zh-CN" altLang="en-US"/>
              <a:t>  2015-01-03 |     </a:t>
            </a:r>
            <a:r>
              <a:rPr lang="zh-CN" altLang="en-US">
                <a:sym typeface="+mn-ea"/>
              </a:rPr>
              <a:t>         </a:t>
            </a:r>
            <a:r>
              <a:rPr lang="zh-CN" altLang="en-US">
                <a:sym typeface="+mn-ea"/>
              </a:rPr>
              <a:t> </a:t>
            </a:r>
            <a:r>
              <a:rPr lang="zh-CN" altLang="en-US"/>
              <a:t>          20 |</a:t>
            </a:r>
            <a:endParaRPr lang="zh-CN" altLang="en-US"/>
          </a:p>
          <a:p>
            <a:r>
              <a:rPr lang="zh-CN" altLang="en-US"/>
              <a:t>|         4 |      </a:t>
            </a:r>
            <a:r>
              <a:rPr lang="zh-CN" altLang="en-US">
                <a:sym typeface="+mn-ea"/>
              </a:rPr>
              <a:t>       </a:t>
            </a:r>
            <a:r>
              <a:rPr lang="zh-CN" altLang="en-US">
                <a:sym typeface="+mn-ea"/>
              </a:rPr>
              <a:t> </a:t>
            </a:r>
            <a:r>
              <a:rPr lang="zh-CN" altLang="en-US"/>
              <a:t> 2015-01-04 |      </a:t>
            </a:r>
            <a:r>
              <a:rPr lang="zh-CN" altLang="en-US">
                <a:sym typeface="+mn-ea"/>
              </a:rPr>
              <a:t>       </a:t>
            </a:r>
            <a:r>
              <a:rPr lang="zh-CN" altLang="en-US">
                <a:sym typeface="+mn-ea"/>
              </a:rPr>
              <a:t>   </a:t>
            </a:r>
            <a:r>
              <a:rPr lang="zh-CN" altLang="en-US"/>
              <a:t>         30 |</a:t>
            </a:r>
            <a:endParaRPr lang="zh-CN" altLang="en-US"/>
          </a:p>
          <a:p>
            <a:r>
              <a:rPr lang="zh-CN" altLang="en-US"/>
              <a:t>+---------+----------</a:t>
            </a:r>
            <a:r>
              <a:rPr lang="en-US" altLang="zh-CN">
                <a:sym typeface="+mn-ea"/>
              </a:rPr>
              <a:t>------</a:t>
            </a:r>
            <a:r>
              <a:rPr lang="zh-CN" altLang="en-US">
                <a:sym typeface="+mn-ea"/>
              </a:rPr>
              <a:t>--</a:t>
            </a:r>
            <a:r>
              <a:rPr lang="en-US" altLang="zh-CN">
                <a:sym typeface="+mn-ea"/>
              </a:rPr>
              <a:t>-</a:t>
            </a:r>
            <a:r>
              <a:rPr lang="zh-CN" altLang="en-US"/>
              <a:t>--------+------</a:t>
            </a:r>
            <a:r>
              <a:rPr lang="en-US" altLang="zh-CN">
                <a:sym typeface="+mn-ea"/>
              </a:rPr>
              <a:t>------</a:t>
            </a:r>
            <a:r>
              <a:rPr lang="zh-CN" altLang="en-US"/>
              <a:t>------------+</a:t>
            </a:r>
            <a:endParaRPr lang="zh-CN" altLang="en-US"/>
          </a:p>
          <a:p>
            <a:endParaRPr lang="zh-CN" altLang="en-US"/>
          </a:p>
          <a:p>
            <a:r>
              <a:rPr lang="zh-CN" altLang="en-US"/>
              <a:t>例如，根据上述给定的 Weather 表格，返回如下 Id:</a:t>
            </a:r>
            <a:endParaRPr lang="zh-CN" altLang="en-US"/>
          </a:p>
          <a:p>
            <a:endParaRPr lang="zh-CN" altLang="en-US"/>
          </a:p>
          <a:p>
            <a:r>
              <a:rPr lang="zh-CN" altLang="en-US"/>
              <a:t>+---+</a:t>
            </a:r>
            <a:endParaRPr lang="zh-CN" altLang="en-US"/>
          </a:p>
          <a:p>
            <a:r>
              <a:rPr lang="zh-CN" altLang="en-US"/>
              <a:t>| Id |</a:t>
            </a:r>
            <a:endParaRPr lang="zh-CN" altLang="en-US"/>
          </a:p>
          <a:p>
            <a:r>
              <a:rPr lang="zh-CN" altLang="en-US"/>
              <a:t>+---+</a:t>
            </a:r>
            <a:endParaRPr lang="zh-CN" altLang="en-US"/>
          </a:p>
          <a:p>
            <a:r>
              <a:rPr lang="zh-CN" altLang="en-US"/>
              <a:t>|  2 |</a:t>
            </a:r>
            <a:endParaRPr lang="zh-CN" altLang="en-US"/>
          </a:p>
          <a:p>
            <a:r>
              <a:rPr lang="zh-CN" altLang="en-US"/>
              <a:t>|  4 |</a:t>
            </a:r>
            <a:endParaRPr lang="zh-CN" altLang="en-US"/>
          </a:p>
          <a:p>
            <a:r>
              <a:rPr lang="zh-CN" altLang="en-US"/>
              <a:t>+---+</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288030" y="3304540"/>
            <a:ext cx="5615940" cy="647700"/>
          </a:xfrm>
        </p:spPr>
        <p:txBody>
          <a:bodyPr/>
          <a:p>
            <a:r>
              <a:rPr lang="zh-CN" altLang="en-US">
                <a:cs typeface="+mj-lt"/>
              </a:rPr>
              <a:t>关系数据库理论</a:t>
            </a:r>
            <a:r>
              <a:rPr lang="en-US" altLang="zh-CN">
                <a:cs typeface="+mj-lt"/>
              </a:rPr>
              <a:t>——</a:t>
            </a:r>
            <a:r>
              <a:rPr lang="zh-CN" altLang="en-US">
                <a:cs typeface="+mj-lt"/>
              </a:rPr>
              <a:t>范式的改进</a:t>
            </a:r>
            <a:endParaRPr lang="zh-CN" altLang="en-US">
              <a:cs typeface="+mj-lt"/>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5975" y="1645285"/>
            <a:ext cx="10560685" cy="3692525"/>
          </a:xfrm>
          <a:prstGeom prst="rect">
            <a:avLst/>
          </a:prstGeom>
          <a:noFill/>
        </p:spPr>
        <p:txBody>
          <a:bodyPr wrap="square" rtlCol="0">
            <a:spAutoFit/>
          </a:bodyPr>
          <a:p>
            <a:r>
              <a:rPr lang="en-US" altLang="zh-CN" b="1" dirty="0">
                <a:sym typeface="+mn-ea"/>
              </a:rPr>
              <a:t>School(</a:t>
            </a:r>
            <a:r>
              <a:rPr lang="en-US" altLang="zh-CN" b="1" dirty="0" err="1">
                <a:sym typeface="+mn-ea"/>
              </a:rPr>
              <a:t>Sno,Sname,Ssex,Sage,Sdept,Dhead</a:t>
            </a:r>
            <a:r>
              <a:rPr lang="en-US" altLang="zh-CN" b="1" dirty="0">
                <a:sym typeface="+mn-ea"/>
              </a:rPr>
              <a:t>, </a:t>
            </a:r>
            <a:r>
              <a:rPr lang="en-US" altLang="zh-CN" b="1" dirty="0" err="1">
                <a:sym typeface="+mn-ea"/>
              </a:rPr>
              <a:t>Daddress,Cno,Cname,Cpno,Ccredit,Grade</a:t>
            </a:r>
            <a:r>
              <a:rPr lang="en-US" altLang="zh-CN" b="1" dirty="0">
                <a:sym typeface="+mn-ea"/>
              </a:rPr>
              <a:t>) </a:t>
            </a:r>
            <a:r>
              <a:rPr lang="en-US" altLang="zh-CN" dirty="0">
                <a:sym typeface="+mn-ea"/>
              </a:rPr>
              <a:t>∈</a:t>
            </a:r>
            <a:r>
              <a:rPr lang="en-US" altLang="zh-CN" b="1" dirty="0">
                <a:sym typeface="+mn-ea"/>
              </a:rPr>
              <a:t>1NF</a:t>
            </a:r>
            <a:endParaRPr lang="en-US" altLang="zh-CN" b="1" dirty="0"/>
          </a:p>
          <a:p>
            <a:r>
              <a:rPr lang="zh-CN" altLang="en-US" dirty="0">
                <a:sym typeface="+mn-ea"/>
              </a:rPr>
              <a:t>主码是</a:t>
            </a:r>
            <a:r>
              <a:rPr lang="en-US" altLang="zh-CN" b="1" dirty="0">
                <a:sym typeface="+mn-ea"/>
              </a:rPr>
              <a:t>(</a:t>
            </a:r>
            <a:r>
              <a:rPr lang="en-US" altLang="zh-CN" b="1" dirty="0" err="1">
                <a:sym typeface="+mn-ea"/>
              </a:rPr>
              <a:t>Sno,Cno</a:t>
            </a:r>
            <a:r>
              <a:rPr lang="en-US" altLang="zh-CN" b="1" dirty="0">
                <a:sym typeface="+mn-ea"/>
              </a:rPr>
              <a:t>)</a:t>
            </a:r>
            <a:r>
              <a:rPr lang="zh-CN" altLang="en-US" dirty="0">
                <a:sym typeface="+mn-ea"/>
              </a:rPr>
              <a:t>属性组合</a:t>
            </a:r>
            <a:endParaRPr lang="zh-CN" altLang="en-US" dirty="0"/>
          </a:p>
          <a:p>
            <a:r>
              <a:rPr lang="zh-CN" altLang="en-US" dirty="0">
                <a:sym typeface="+mn-ea"/>
              </a:rPr>
              <a:t>非主属性对码的函数依赖有：</a:t>
            </a:r>
            <a:endParaRPr lang="zh-CN" altLang="en-US" dirty="0"/>
          </a:p>
          <a:p>
            <a:r>
              <a:rPr lang="en-US" altLang="zh-CN" b="1" dirty="0">
                <a:sym typeface="+mn-ea"/>
              </a:rPr>
              <a:t>(</a:t>
            </a:r>
            <a:r>
              <a:rPr lang="en-US" altLang="zh-CN" b="1" dirty="0" err="1">
                <a:sym typeface="+mn-ea"/>
              </a:rPr>
              <a:t>Sno,Cno</a:t>
            </a:r>
            <a:r>
              <a:rPr lang="en-US" altLang="zh-CN" b="1" dirty="0">
                <a:sym typeface="+mn-ea"/>
              </a:rPr>
              <a:t>) </a:t>
            </a:r>
            <a:r>
              <a:rPr lang="en-US" altLang="zh-CN" dirty="0">
                <a:sym typeface="+mn-ea"/>
              </a:rPr>
              <a:t>       </a:t>
            </a:r>
            <a:r>
              <a:rPr lang="en-US" altLang="zh-CN" b="1" dirty="0" err="1">
                <a:sym typeface="+mn-ea"/>
              </a:rPr>
              <a:t>Sname,Ssex,Sage,Sdept,Dhead,Daddress</a:t>
            </a:r>
            <a:endParaRPr lang="en-US" altLang="zh-CN" b="1" dirty="0"/>
          </a:p>
          <a:p>
            <a:r>
              <a:rPr lang="en-US" altLang="zh-CN" dirty="0">
                <a:sym typeface="+mn-ea"/>
              </a:rPr>
              <a:t>∵ </a:t>
            </a:r>
            <a:r>
              <a:rPr lang="en-US" altLang="zh-CN" b="1" dirty="0" err="1">
                <a:sym typeface="+mn-ea"/>
              </a:rPr>
              <a:t>Sno</a:t>
            </a:r>
            <a:r>
              <a:rPr lang="en-US" altLang="zh-CN" b="1" dirty="0">
                <a:sym typeface="+mn-ea"/>
              </a:rPr>
              <a:t> </a:t>
            </a:r>
            <a:r>
              <a:rPr lang="en-US" altLang="zh-CN" dirty="0">
                <a:sym typeface="+mn-ea"/>
              </a:rPr>
              <a:t>→ </a:t>
            </a:r>
            <a:r>
              <a:rPr lang="en-US" altLang="zh-CN" b="1" dirty="0" err="1">
                <a:sym typeface="+mn-ea"/>
              </a:rPr>
              <a:t>Sname,Ssex,Sage,Sdept,Dhead,Daddress</a:t>
            </a:r>
            <a:endParaRPr lang="en-US" altLang="zh-CN" b="1" dirty="0" err="1">
              <a:sym typeface="+mn-ea"/>
            </a:endParaRPr>
          </a:p>
          <a:p>
            <a:endParaRPr lang="en-US" altLang="zh-CN" b="1" dirty="0"/>
          </a:p>
          <a:p>
            <a:r>
              <a:rPr lang="en-US" altLang="zh-CN" b="1" dirty="0">
                <a:sym typeface="+mn-ea"/>
              </a:rPr>
              <a:t>(</a:t>
            </a:r>
            <a:r>
              <a:rPr lang="en-US" altLang="zh-CN" b="1" dirty="0" err="1">
                <a:sym typeface="+mn-ea"/>
              </a:rPr>
              <a:t>Sno,Cno</a:t>
            </a:r>
            <a:r>
              <a:rPr lang="en-US" altLang="zh-CN" b="1" dirty="0">
                <a:sym typeface="+mn-ea"/>
              </a:rPr>
              <a:t>) </a:t>
            </a:r>
            <a:r>
              <a:rPr lang="en-US" altLang="zh-CN" dirty="0">
                <a:sym typeface="+mn-ea"/>
              </a:rPr>
              <a:t>       </a:t>
            </a:r>
            <a:r>
              <a:rPr lang="en-US" altLang="zh-CN" b="1" dirty="0" err="1">
                <a:sym typeface="+mn-ea"/>
              </a:rPr>
              <a:t>Cname,Cpno,Ccredit</a:t>
            </a:r>
            <a:endParaRPr lang="en-US" altLang="zh-CN" b="1" dirty="0"/>
          </a:p>
          <a:p>
            <a:r>
              <a:rPr lang="en-US" altLang="zh-CN" dirty="0">
                <a:sym typeface="+mn-ea"/>
              </a:rPr>
              <a:t>∵ </a:t>
            </a:r>
            <a:r>
              <a:rPr lang="en-US" altLang="zh-CN" b="1" dirty="0" err="1">
                <a:sym typeface="+mn-ea"/>
              </a:rPr>
              <a:t>Cno</a:t>
            </a:r>
            <a:r>
              <a:rPr lang="en-US" altLang="zh-CN" dirty="0">
                <a:sym typeface="+mn-ea"/>
              </a:rPr>
              <a:t> → </a:t>
            </a:r>
            <a:r>
              <a:rPr lang="en-US" altLang="zh-CN" b="1" dirty="0" err="1">
                <a:sym typeface="+mn-ea"/>
              </a:rPr>
              <a:t>Cname,Cpno,Ccredit</a:t>
            </a:r>
            <a:endParaRPr lang="en-US" altLang="zh-CN" b="1" dirty="0" err="1">
              <a:sym typeface="+mn-ea"/>
            </a:endParaRPr>
          </a:p>
          <a:p>
            <a:endParaRPr lang="en-US" altLang="zh-CN" b="1" dirty="0"/>
          </a:p>
          <a:p>
            <a:r>
              <a:rPr lang="en-US" altLang="zh-CN" b="1" dirty="0">
                <a:sym typeface="+mn-ea"/>
              </a:rPr>
              <a:t>(</a:t>
            </a:r>
            <a:r>
              <a:rPr lang="en-US" altLang="zh-CN" b="1" dirty="0" err="1">
                <a:sym typeface="+mn-ea"/>
              </a:rPr>
              <a:t>Sno,Cno</a:t>
            </a:r>
            <a:r>
              <a:rPr lang="en-US" altLang="zh-CN" b="1" dirty="0">
                <a:sym typeface="+mn-ea"/>
              </a:rPr>
              <a:t>) </a:t>
            </a:r>
            <a:r>
              <a:rPr lang="en-US" altLang="zh-CN" dirty="0">
                <a:sym typeface="+mn-ea"/>
              </a:rPr>
              <a:t>      </a:t>
            </a:r>
            <a:r>
              <a:rPr lang="en-US" altLang="zh-CN" b="1" dirty="0">
                <a:sym typeface="+mn-ea"/>
              </a:rPr>
              <a:t>Grade</a:t>
            </a:r>
            <a:endParaRPr lang="en-US" altLang="zh-CN" b="1" dirty="0"/>
          </a:p>
          <a:p>
            <a:r>
              <a:rPr lang="zh-CN" altLang="en-US" dirty="0">
                <a:sym typeface="+mn-ea"/>
              </a:rPr>
              <a:t>∵存在非主属性</a:t>
            </a:r>
            <a:r>
              <a:rPr lang="en-US" altLang="zh-CN" b="1" dirty="0" err="1">
                <a:sym typeface="+mn-ea"/>
              </a:rPr>
              <a:t>Sdept</a:t>
            </a:r>
            <a:r>
              <a:rPr lang="zh-CN" altLang="en-US" dirty="0">
                <a:sym typeface="+mn-ea"/>
              </a:rPr>
              <a:t>、</a:t>
            </a:r>
            <a:r>
              <a:rPr lang="en-US" altLang="zh-CN" b="1" dirty="0" err="1">
                <a:sym typeface="+mn-ea"/>
              </a:rPr>
              <a:t>Cname</a:t>
            </a:r>
            <a:r>
              <a:rPr lang="zh-CN" altLang="en-US" dirty="0">
                <a:sym typeface="+mn-ea"/>
              </a:rPr>
              <a:t>等对码的部分函数依赖</a:t>
            </a:r>
            <a:endParaRPr lang="zh-CN" altLang="en-US" dirty="0"/>
          </a:p>
          <a:p>
            <a:r>
              <a:rPr lang="en-US" altLang="zh-CN" dirty="0">
                <a:sym typeface="+mn-ea"/>
              </a:rPr>
              <a:t>∴ </a:t>
            </a:r>
            <a:r>
              <a:rPr lang="en-US" altLang="zh-CN" b="1" dirty="0">
                <a:sym typeface="+mn-ea"/>
              </a:rPr>
              <a:t>School</a:t>
            </a:r>
            <a:r>
              <a:rPr lang="zh-CN" altLang="en-US" dirty="0">
                <a:sym typeface="+mn-ea"/>
              </a:rPr>
              <a:t> ∉</a:t>
            </a:r>
            <a:r>
              <a:rPr lang="en-US" altLang="zh-CN" b="1" dirty="0">
                <a:sym typeface="+mn-ea"/>
              </a:rPr>
              <a:t>2NF</a:t>
            </a:r>
            <a:endParaRPr lang="zh-CN" altLang="en-US" dirty="0"/>
          </a:p>
          <a:p>
            <a:endParaRPr lang="zh-CN" altLang="en-US"/>
          </a:p>
        </p:txBody>
      </p:sp>
      <p:pic>
        <p:nvPicPr>
          <p:cNvPr id="7" name="图片 6"/>
          <p:cNvPicPr>
            <a:picLocks noChangeAspect="1"/>
          </p:cNvPicPr>
          <p:nvPr/>
        </p:nvPicPr>
        <p:blipFill>
          <a:blip r:embed="rId1"/>
          <a:stretch>
            <a:fillRect/>
          </a:stretch>
        </p:blipFill>
        <p:spPr>
          <a:xfrm>
            <a:off x="1630625" y="2513432"/>
            <a:ext cx="233363" cy="219075"/>
          </a:xfrm>
          <a:prstGeom prst="rect">
            <a:avLst/>
          </a:prstGeom>
        </p:spPr>
      </p:pic>
      <p:pic>
        <p:nvPicPr>
          <p:cNvPr id="8" name="图片 7"/>
          <p:cNvPicPr>
            <a:picLocks noChangeAspect="1"/>
          </p:cNvPicPr>
          <p:nvPr/>
        </p:nvPicPr>
        <p:blipFill>
          <a:blip r:embed="rId1"/>
          <a:stretch>
            <a:fillRect/>
          </a:stretch>
        </p:blipFill>
        <p:spPr>
          <a:xfrm>
            <a:off x="1647135" y="3382112"/>
            <a:ext cx="233363" cy="219075"/>
          </a:xfrm>
          <a:prstGeom prst="rect">
            <a:avLst/>
          </a:prstGeom>
        </p:spPr>
      </p:pic>
      <p:pic>
        <p:nvPicPr>
          <p:cNvPr id="9" name="图片 8"/>
          <p:cNvPicPr>
            <a:picLocks noChangeAspect="1"/>
          </p:cNvPicPr>
          <p:nvPr/>
        </p:nvPicPr>
        <p:blipFill>
          <a:blip r:embed="rId2"/>
          <a:stretch>
            <a:fillRect/>
          </a:stretch>
        </p:blipFill>
        <p:spPr>
          <a:xfrm>
            <a:off x="1614433" y="4197331"/>
            <a:ext cx="266700" cy="242888"/>
          </a:xfrm>
          <a:prstGeom prst="rect">
            <a:avLst/>
          </a:prstGeom>
        </p:spPr>
      </p:pic>
      <p:sp>
        <p:nvSpPr>
          <p:cNvPr id="12" name="标题 5"/>
          <p:cNvSpPr>
            <a:spLocks noGrp="1"/>
          </p:cNvSpPr>
          <p:nvPr/>
        </p:nvSpPr>
        <p:spPr>
          <a:xfrm>
            <a:off x="669882" y="432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a:t>第二</a:t>
            </a:r>
            <a:r>
              <a:rPr lang="zh-CN" altLang="en-US"/>
              <a:t>范式改进</a:t>
            </a: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Font typeface="Wingdings" panose="05000000000000000000" pitchFamily="2" charset="2"/>
              <a:buNone/>
            </a:pPr>
            <a:r>
              <a:rPr>
                <a:sym typeface="+mn-ea"/>
              </a:rPr>
              <a:t>插入异常</a:t>
            </a:r>
            <a:r>
              <a:rPr lang="en-US" altLang="zh-CN" b="1">
                <a:sym typeface="+mn-ea"/>
              </a:rPr>
              <a:t>——</a:t>
            </a:r>
            <a:r>
              <a:rPr lang="en-US" altLang="zh-CN" b="1">
                <a:sym typeface="+mn-ea"/>
              </a:rPr>
              <a:t>(</a:t>
            </a:r>
            <a:r>
              <a:rPr lang="en-US" altLang="zh-CN" b="1" dirty="0" err="1">
                <a:sym typeface="+mn-ea"/>
              </a:rPr>
              <a:t>Sno,Cno</a:t>
            </a:r>
            <a:r>
              <a:rPr lang="en-US" altLang="zh-CN" b="1">
                <a:sym typeface="+mn-ea"/>
              </a:rPr>
              <a:t>)</a:t>
            </a:r>
            <a:r>
              <a:rPr>
                <a:sym typeface="+mn-ea"/>
              </a:rPr>
              <a:t>为空或部分为空，则无法加入非主属性</a:t>
            </a:r>
            <a:r>
              <a:rPr lang="en-US" altLang="zh-CN" b="1" dirty="0" err="1">
                <a:sym typeface="+mn-ea"/>
              </a:rPr>
              <a:t>Sdept</a:t>
            </a:r>
            <a:r>
              <a:rPr>
                <a:sym typeface="+mn-ea"/>
              </a:rPr>
              <a:t>、</a:t>
            </a:r>
            <a:r>
              <a:rPr lang="en-US" altLang="zh-CN" b="1" dirty="0" err="1">
                <a:sym typeface="+mn-ea"/>
              </a:rPr>
              <a:t>Sname</a:t>
            </a:r>
            <a:r>
              <a:rPr>
                <a:sym typeface="+mn-ea"/>
              </a:rPr>
              <a:t>等</a:t>
            </a:r>
            <a:endParaRPr>
              <a:sym typeface="+mn-ea"/>
            </a:endParaRPr>
          </a:p>
          <a:p>
            <a:pPr marL="0" indent="0">
              <a:buFont typeface="Wingdings" panose="05000000000000000000" pitchFamily="2" charset="2"/>
              <a:buNone/>
            </a:pPr>
            <a:r>
              <a:rPr>
                <a:sym typeface="+mn-ea"/>
              </a:rPr>
              <a:t>删除异常</a:t>
            </a:r>
            <a:r>
              <a:rPr lang="en-US" altLang="zh-CN" b="1">
                <a:sym typeface="+mn-ea"/>
              </a:rPr>
              <a:t>——</a:t>
            </a:r>
            <a:r>
              <a:rPr lang="en-US" altLang="zh-CN" b="1" dirty="0" err="1">
                <a:sym typeface="+mn-ea"/>
              </a:rPr>
              <a:t>Sdept</a:t>
            </a:r>
            <a:r>
              <a:rPr>
                <a:sym typeface="+mn-ea"/>
              </a:rPr>
              <a:t>和</a:t>
            </a:r>
            <a:r>
              <a:rPr lang="en-US" altLang="zh-CN" b="1" dirty="0" err="1">
                <a:sym typeface="+mn-ea"/>
              </a:rPr>
              <a:t>Sname</a:t>
            </a:r>
            <a:r>
              <a:rPr>
                <a:sym typeface="+mn-ea"/>
              </a:rPr>
              <a:t>会随码的删除而删除</a:t>
            </a:r>
            <a:endParaRPr>
              <a:sym typeface="+mn-ea"/>
            </a:endParaRPr>
          </a:p>
          <a:p>
            <a:pPr marL="0" indent="0">
              <a:buFont typeface="Wingdings" panose="05000000000000000000" pitchFamily="2" charset="2"/>
              <a:buNone/>
            </a:pPr>
            <a:r>
              <a:rPr altLang="pt-BR">
                <a:sym typeface="+mn-ea"/>
              </a:rPr>
              <a:t>同理可分析</a:t>
            </a:r>
            <a:r>
              <a:rPr lang="pt-BR" altLang="zh-CN" b="1">
                <a:sym typeface="+mn-ea"/>
              </a:rPr>
              <a:t>Cname</a:t>
            </a:r>
            <a:r>
              <a:rPr altLang="pt-BR">
                <a:sym typeface="+mn-ea"/>
              </a:rPr>
              <a:t>、</a:t>
            </a:r>
            <a:r>
              <a:rPr lang="pt-BR" altLang="zh-CN" b="1">
                <a:sym typeface="+mn-ea"/>
              </a:rPr>
              <a:t>Cpno</a:t>
            </a:r>
            <a:r>
              <a:rPr altLang="pt-BR">
                <a:sym typeface="+mn-ea"/>
              </a:rPr>
              <a:t>等</a:t>
            </a:r>
            <a:endParaRPr lang="zh-CN" altLang="en-US" dirty="0"/>
          </a:p>
          <a:p>
            <a:endParaRPr lang="zh-CN" altLang="en-US"/>
          </a:p>
        </p:txBody>
      </p:sp>
      <p:pic>
        <p:nvPicPr>
          <p:cNvPr id="5" name="图片 4"/>
          <p:cNvPicPr>
            <a:picLocks noChangeAspect="1"/>
          </p:cNvPicPr>
          <p:nvPr>
            <p:custDataLst>
              <p:tags r:id="rId1"/>
            </p:custDataLst>
          </p:nvPr>
        </p:nvPicPr>
        <p:blipFill>
          <a:blip r:embed="rId2"/>
          <a:stretch>
            <a:fillRect/>
          </a:stretch>
        </p:blipFill>
        <p:spPr>
          <a:xfrm>
            <a:off x="805747" y="3132587"/>
            <a:ext cx="5158046" cy="2930500"/>
          </a:xfrm>
          <a:prstGeom prst="rect">
            <a:avLst/>
          </a:prstGeom>
        </p:spPr>
      </p:pic>
      <p:sp>
        <p:nvSpPr>
          <p:cNvPr id="6" name="标题 5"/>
          <p:cNvSpPr>
            <a:spLocks noGrp="1"/>
          </p:cNvSpPr>
          <p:nvPr>
            <p:ph type="title"/>
          </p:nvPr>
        </p:nvSpPr>
        <p:spPr/>
        <p:txBody>
          <a:bodyPr/>
          <a:p>
            <a:r>
              <a:rPr lang="zh-CN" altLang="en-US"/>
              <a:t>第二</a:t>
            </a:r>
            <a:r>
              <a:rPr lang="zh-CN" altLang="en-US"/>
              <a:t>范式改进</a:t>
            </a:r>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5"/>
          <p:cNvPicPr>
            <a:picLocks noChangeAspect="1"/>
          </p:cNvPicPr>
          <p:nvPr>
            <p:ph idx="1"/>
            <p:custDataLst>
              <p:tags r:id="rId1"/>
            </p:custDataLst>
          </p:nvPr>
        </p:nvPicPr>
        <p:blipFill>
          <a:blip r:embed="rId2"/>
          <a:stretch>
            <a:fillRect/>
          </a:stretch>
        </p:blipFill>
        <p:spPr>
          <a:xfrm>
            <a:off x="553085" y="982980"/>
            <a:ext cx="3848100" cy="3638550"/>
          </a:xfrm>
          <a:prstGeom prst="rect">
            <a:avLst/>
          </a:prstGeom>
        </p:spPr>
      </p:pic>
      <p:pic>
        <p:nvPicPr>
          <p:cNvPr id="7" name="图片 6"/>
          <p:cNvPicPr>
            <a:picLocks noChangeAspect="1"/>
          </p:cNvPicPr>
          <p:nvPr/>
        </p:nvPicPr>
        <p:blipFill>
          <a:blip r:embed="rId3"/>
          <a:stretch>
            <a:fillRect/>
          </a:stretch>
        </p:blipFill>
        <p:spPr>
          <a:xfrm>
            <a:off x="553085" y="4647989"/>
            <a:ext cx="3009900" cy="2209800"/>
          </a:xfrm>
          <a:prstGeom prst="rect">
            <a:avLst/>
          </a:prstGeom>
        </p:spPr>
      </p:pic>
      <p:sp>
        <p:nvSpPr>
          <p:cNvPr id="4" name="文本框 3"/>
          <p:cNvSpPr txBox="1"/>
          <p:nvPr/>
        </p:nvSpPr>
        <p:spPr>
          <a:xfrm>
            <a:off x="4650105" y="982980"/>
            <a:ext cx="7444105" cy="5354320"/>
          </a:xfrm>
          <a:prstGeom prst="rect">
            <a:avLst/>
          </a:prstGeom>
          <a:noFill/>
        </p:spPr>
        <p:txBody>
          <a:bodyPr wrap="square" rtlCol="0">
            <a:spAutoFit/>
          </a:bodyPr>
          <a:p>
            <a:endParaRPr lang="en-US" altLang="zh-CN" b="1" dirty="0">
              <a:sym typeface="+mn-ea"/>
            </a:endParaRPr>
          </a:p>
          <a:p>
            <a:endParaRPr lang="en-US" altLang="zh-CN" b="1" dirty="0">
              <a:sym typeface="+mn-ea"/>
            </a:endParaRPr>
          </a:p>
          <a:p>
            <a:r>
              <a:rPr lang="en-US" altLang="zh-CN" b="1" dirty="0">
                <a:sym typeface="+mn-ea"/>
              </a:rPr>
              <a:t>School[</a:t>
            </a:r>
            <a:r>
              <a:rPr lang="en-US" altLang="zh-CN" b="1" dirty="0" err="1">
                <a:sym typeface="+mn-ea"/>
              </a:rPr>
              <a:t>Sno,Sname,Ssex,Sage,Sdept,Dhead,Daddress</a:t>
            </a:r>
            <a:r>
              <a:rPr lang="en-US" altLang="zh-CN" b="1" dirty="0">
                <a:sym typeface="+mn-ea"/>
              </a:rPr>
              <a:t>] =&gt;</a:t>
            </a:r>
            <a:endParaRPr lang="en-US" altLang="zh-CN" b="1" dirty="0"/>
          </a:p>
          <a:p>
            <a:r>
              <a:rPr lang="en-US" altLang="zh-CN" b="1" dirty="0">
                <a:sym typeface="+mn-ea"/>
              </a:rPr>
              <a:t>Student(</a:t>
            </a:r>
            <a:r>
              <a:rPr lang="en-US" altLang="zh-CN" b="1" i="1" dirty="0" err="1">
                <a:sym typeface="+mn-ea"/>
              </a:rPr>
              <a:t>Sno</a:t>
            </a:r>
            <a:r>
              <a:rPr lang="en-US" altLang="zh-CN" b="1" dirty="0" err="1">
                <a:sym typeface="+mn-ea"/>
              </a:rPr>
              <a:t>,Sname,Ssex,Sage,Sdept,Dhead,Daddress</a:t>
            </a:r>
            <a:r>
              <a:rPr lang="en-US" altLang="zh-CN" b="1" dirty="0">
                <a:sym typeface="+mn-ea"/>
              </a:rPr>
              <a:t>)</a:t>
            </a:r>
            <a:endParaRPr lang="en-US" altLang="zh-CN" b="1" dirty="0">
              <a:sym typeface="+mn-ea"/>
            </a:endParaRPr>
          </a:p>
          <a:p>
            <a:endParaRPr lang="en-US" altLang="zh-CN" b="1" dirty="0"/>
          </a:p>
          <a:p>
            <a:endParaRPr lang="en-US" altLang="zh-CN" b="1" dirty="0"/>
          </a:p>
          <a:p>
            <a:endParaRPr lang="en-US" altLang="zh-CN" b="1" dirty="0"/>
          </a:p>
          <a:p>
            <a:endParaRPr lang="en-US" altLang="zh-CN" b="1" dirty="0"/>
          </a:p>
          <a:p>
            <a:endParaRPr lang="en-US" altLang="zh-CN" b="1" dirty="0"/>
          </a:p>
          <a:p>
            <a:r>
              <a:rPr lang="en-US" altLang="zh-CN" b="1" dirty="0">
                <a:sym typeface="+mn-ea"/>
              </a:rPr>
              <a:t>School[</a:t>
            </a:r>
            <a:r>
              <a:rPr lang="en-US" altLang="zh-CN" b="1" dirty="0" err="1">
                <a:sym typeface="+mn-ea"/>
              </a:rPr>
              <a:t>Cno,Cname,Cpno,Ccredit</a:t>
            </a:r>
            <a:r>
              <a:rPr lang="en-US" altLang="zh-CN" b="1" dirty="0">
                <a:sym typeface="+mn-ea"/>
              </a:rPr>
              <a:t>]=&gt;</a:t>
            </a:r>
            <a:endParaRPr lang="en-US" altLang="zh-CN" b="1" dirty="0">
              <a:sym typeface="+mn-ea"/>
            </a:endParaRPr>
          </a:p>
          <a:p>
            <a:r>
              <a:rPr lang="en-US" altLang="zh-CN" b="1" dirty="0">
                <a:sym typeface="+mn-ea"/>
              </a:rPr>
              <a:t>Course(</a:t>
            </a:r>
            <a:r>
              <a:rPr lang="en-US" altLang="zh-CN" b="1" i="1" dirty="0" err="1">
                <a:sym typeface="+mn-ea"/>
              </a:rPr>
              <a:t>Cno</a:t>
            </a:r>
            <a:r>
              <a:rPr lang="en-US" altLang="zh-CN" b="1" dirty="0" err="1">
                <a:sym typeface="+mn-ea"/>
              </a:rPr>
              <a:t>,Cname,Cpno,Ccredit</a:t>
            </a:r>
            <a:r>
              <a:rPr lang="en-US" altLang="zh-CN" b="1" dirty="0">
                <a:sym typeface="+mn-ea"/>
              </a:rPr>
              <a:t>)</a:t>
            </a:r>
            <a:endParaRPr lang="en-US" altLang="zh-CN" b="1" dirty="0"/>
          </a:p>
          <a:p>
            <a:endParaRPr lang="zh-CN" altLang="en-US"/>
          </a:p>
          <a:p>
            <a:endParaRPr lang="zh-CN" altLang="en-US"/>
          </a:p>
          <a:p>
            <a:endParaRPr lang="zh-CN" altLang="en-US"/>
          </a:p>
          <a:p>
            <a:endParaRPr lang="zh-CN" altLang="en-US"/>
          </a:p>
          <a:p>
            <a:endParaRPr lang="zh-CN" altLang="en-US"/>
          </a:p>
          <a:p>
            <a:endParaRPr lang="zh-CN" altLang="en-US"/>
          </a:p>
          <a:p>
            <a:r>
              <a:rPr lang="en-US" altLang="zh-CN" b="1" dirty="0">
                <a:sym typeface="+mn-ea"/>
              </a:rPr>
              <a:t>School[</a:t>
            </a:r>
            <a:r>
              <a:rPr lang="en-US" altLang="zh-CN" b="1" dirty="0" err="1">
                <a:sym typeface="+mn-ea"/>
              </a:rPr>
              <a:t>Sno,Cno,Grade</a:t>
            </a:r>
            <a:r>
              <a:rPr lang="en-US" altLang="zh-CN" b="1" dirty="0">
                <a:sym typeface="+mn-ea"/>
              </a:rPr>
              <a:t>]</a:t>
            </a:r>
            <a:endParaRPr lang="en-US" altLang="zh-CN" b="1" dirty="0">
              <a:sym typeface="+mn-ea"/>
            </a:endParaRPr>
          </a:p>
          <a:p>
            <a:r>
              <a:rPr lang="en-US" altLang="zh-CN" b="1" dirty="0">
                <a:sym typeface="+mn-ea"/>
              </a:rPr>
              <a:t> =&gt; SC(</a:t>
            </a:r>
            <a:r>
              <a:rPr lang="en-US" altLang="zh-CN" b="1" i="1" dirty="0" err="1">
                <a:sym typeface="+mn-ea"/>
              </a:rPr>
              <a:t>Sno,Cno</a:t>
            </a:r>
            <a:r>
              <a:rPr lang="en-US" altLang="zh-CN" b="1" dirty="0" err="1">
                <a:sym typeface="+mn-ea"/>
              </a:rPr>
              <a:t>,Grade</a:t>
            </a:r>
            <a:r>
              <a:rPr lang="en-US" altLang="zh-CN" b="1" dirty="0">
                <a:sym typeface="+mn-ea"/>
              </a:rPr>
              <a:t>)</a:t>
            </a:r>
            <a:endParaRPr lang="zh-CN" altLang="en-US"/>
          </a:p>
        </p:txBody>
      </p:sp>
      <p:sp>
        <p:nvSpPr>
          <p:cNvPr id="8" name="标题 7"/>
          <p:cNvSpPr>
            <a:spLocks noGrp="1"/>
          </p:cNvSpPr>
          <p:nvPr>
            <p:ph type="title"/>
          </p:nvPr>
        </p:nvSpPr>
        <p:spPr/>
        <p:txBody>
          <a:bodyPr/>
          <a:p>
            <a:r>
              <a:rPr lang="zh-CN" altLang="en-US"/>
              <a:t>第二</a:t>
            </a:r>
            <a:r>
              <a:rPr lang="zh-CN" altLang="en-US"/>
              <a:t>范式改进</a:t>
            </a:r>
            <a:endParaRPr lang="zh-CN" altLang="en-US"/>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5"/>
          <p:cNvPicPr>
            <a:picLocks noChangeAspect="1"/>
          </p:cNvPicPr>
          <p:nvPr>
            <p:ph idx="1"/>
            <p:custDataLst>
              <p:tags r:id="rId1"/>
            </p:custDataLst>
          </p:nvPr>
        </p:nvPicPr>
        <p:blipFill>
          <a:blip r:embed="rId2"/>
          <a:stretch>
            <a:fillRect/>
          </a:stretch>
        </p:blipFill>
        <p:spPr>
          <a:xfrm>
            <a:off x="523240" y="969645"/>
            <a:ext cx="3848100" cy="3638550"/>
          </a:xfrm>
          <a:prstGeom prst="rect">
            <a:avLst/>
          </a:prstGeom>
        </p:spPr>
      </p:pic>
      <p:pic>
        <p:nvPicPr>
          <p:cNvPr id="7" name="图片 6"/>
          <p:cNvPicPr>
            <a:picLocks noChangeAspect="1"/>
          </p:cNvPicPr>
          <p:nvPr/>
        </p:nvPicPr>
        <p:blipFill>
          <a:blip r:embed="rId3"/>
          <a:stretch>
            <a:fillRect/>
          </a:stretch>
        </p:blipFill>
        <p:spPr>
          <a:xfrm>
            <a:off x="523240" y="4647989"/>
            <a:ext cx="3009900" cy="2209800"/>
          </a:xfrm>
          <a:prstGeom prst="rect">
            <a:avLst/>
          </a:prstGeom>
        </p:spPr>
      </p:pic>
      <p:sp>
        <p:nvSpPr>
          <p:cNvPr id="5" name="文本框 4"/>
          <p:cNvSpPr txBox="1"/>
          <p:nvPr/>
        </p:nvSpPr>
        <p:spPr>
          <a:xfrm>
            <a:off x="4627245" y="1217930"/>
            <a:ext cx="6475095" cy="5077460"/>
          </a:xfrm>
          <a:prstGeom prst="rect">
            <a:avLst/>
          </a:prstGeom>
          <a:noFill/>
        </p:spPr>
        <p:txBody>
          <a:bodyPr wrap="square" rtlCol="0" anchor="t">
            <a:spAutoFit/>
          </a:bodyPr>
          <a:p>
            <a:pPr lvl="0" indent="0">
              <a:buFont typeface="Wingdings" panose="05000000000000000000" pitchFamily="2" charset="2"/>
              <a:buNone/>
            </a:pPr>
            <a:endParaRPr lang="zh-CN" altLang="en-US" dirty="0">
              <a:sym typeface="+mn-ea"/>
            </a:endParaRPr>
          </a:p>
          <a:p>
            <a:pPr lvl="0" indent="0">
              <a:buFont typeface="Wingdings" panose="05000000000000000000" pitchFamily="2" charset="2"/>
              <a:buNone/>
            </a:pPr>
            <a:r>
              <a:rPr lang="zh-CN" altLang="en-US" dirty="0">
                <a:sym typeface="+mn-ea"/>
              </a:rPr>
              <a:t>在</a:t>
            </a:r>
            <a:r>
              <a:rPr lang="en-US" altLang="zh-CN" b="1" dirty="0">
                <a:sym typeface="+mn-ea"/>
              </a:rPr>
              <a:t>Student</a:t>
            </a:r>
            <a:r>
              <a:rPr lang="zh-CN" altLang="en-US" dirty="0">
                <a:sym typeface="+mn-ea"/>
              </a:rPr>
              <a:t>中，主码为</a:t>
            </a:r>
            <a:r>
              <a:rPr lang="en-US" altLang="zh-CN" b="1" dirty="0" err="1">
                <a:sym typeface="+mn-ea"/>
              </a:rPr>
              <a:t>Sno</a:t>
            </a:r>
            <a:r>
              <a:rPr lang="zh-CN" altLang="en-US" dirty="0">
                <a:sym typeface="+mn-ea"/>
              </a:rPr>
              <a:t>，非主属性</a:t>
            </a:r>
            <a:r>
              <a:rPr lang="en-US" altLang="zh-CN" b="1" dirty="0" err="1">
                <a:sym typeface="+mn-ea"/>
              </a:rPr>
              <a:t>Sname</a:t>
            </a:r>
            <a:r>
              <a:rPr lang="zh-CN" altLang="en-US" dirty="0">
                <a:sym typeface="+mn-ea"/>
              </a:rPr>
              <a:t>、</a:t>
            </a:r>
            <a:r>
              <a:rPr lang="en-US" altLang="zh-CN" b="1" dirty="0" err="1">
                <a:sym typeface="+mn-ea"/>
              </a:rPr>
              <a:t>Sdept</a:t>
            </a:r>
            <a:r>
              <a:rPr lang="zh-CN" altLang="en-US" dirty="0">
                <a:sym typeface="+mn-ea"/>
              </a:rPr>
              <a:t>等完全函数依赖于主码</a:t>
            </a:r>
            <a:endParaRPr lang="zh-CN" altLang="en-US" dirty="0">
              <a:sym typeface="+mn-ea"/>
            </a:endParaRPr>
          </a:p>
          <a:p>
            <a:pPr lvl="0" indent="0">
              <a:buFont typeface="Wingdings" panose="05000000000000000000" pitchFamily="2" charset="2"/>
              <a:buNone/>
            </a:pPr>
            <a:r>
              <a:rPr lang="zh-CN" altLang="en-US" dirty="0">
                <a:sym typeface="+mn-ea"/>
              </a:rPr>
              <a:t>故</a:t>
            </a:r>
            <a:r>
              <a:rPr lang="en-US" altLang="zh-CN" b="1" dirty="0">
                <a:sym typeface="+mn-ea"/>
              </a:rPr>
              <a:t>Student</a:t>
            </a:r>
            <a:r>
              <a:rPr lang="zh-CN" altLang="en-US" dirty="0">
                <a:sym typeface="+mn-ea"/>
              </a:rPr>
              <a:t>属于</a:t>
            </a:r>
            <a:r>
              <a:rPr lang="en-US" altLang="zh-CN" b="1" dirty="0">
                <a:sym typeface="+mn-ea"/>
              </a:rPr>
              <a:t>2NF</a:t>
            </a:r>
            <a:r>
              <a:rPr lang="zh-CN" altLang="en-US" dirty="0">
                <a:sym typeface="+mn-ea"/>
              </a:rPr>
              <a:t>。</a:t>
            </a:r>
            <a:endParaRPr lang="zh-CN" altLang="en-US" dirty="0">
              <a:sym typeface="+mn-ea"/>
            </a:endParaRPr>
          </a:p>
          <a:p>
            <a:pPr lvl="1" indent="0">
              <a:buFont typeface="Wingdings" panose="05000000000000000000" pitchFamily="2" charset="2"/>
              <a:buNone/>
            </a:pPr>
            <a:endParaRPr lang="zh-CN" altLang="en-US" dirty="0">
              <a:sym typeface="+mn-ea"/>
            </a:endParaRPr>
          </a:p>
          <a:p>
            <a:pPr lvl="1" indent="0">
              <a:buFont typeface="Wingdings" panose="05000000000000000000" pitchFamily="2" charset="2"/>
              <a:buNone/>
            </a:pPr>
            <a:endParaRPr lang="zh-CN" altLang="en-US" dirty="0">
              <a:sym typeface="+mn-ea"/>
            </a:endParaRPr>
          </a:p>
          <a:p>
            <a:pPr lvl="1" indent="0">
              <a:buFont typeface="Wingdings" panose="05000000000000000000" pitchFamily="2" charset="2"/>
              <a:buNone/>
            </a:pPr>
            <a:endParaRPr lang="zh-CN" altLang="en-US" dirty="0">
              <a:sym typeface="+mn-ea"/>
            </a:endParaRPr>
          </a:p>
          <a:p>
            <a:pPr lvl="1" indent="0">
              <a:buFont typeface="Wingdings" panose="05000000000000000000" pitchFamily="2" charset="2"/>
              <a:buNone/>
            </a:pPr>
            <a:endParaRPr lang="zh-CN" altLang="en-US" dirty="0">
              <a:sym typeface="+mn-ea"/>
            </a:endParaRPr>
          </a:p>
          <a:p>
            <a:pPr marL="0" lvl="1" indent="0">
              <a:buFont typeface="Wingdings" panose="05000000000000000000" pitchFamily="2" charset="2"/>
              <a:buNone/>
            </a:pPr>
            <a:r>
              <a:rPr lang="en-US" altLang="zh-CN" b="1" dirty="0">
                <a:sym typeface="+mn-ea"/>
              </a:rPr>
              <a:t>Course</a:t>
            </a:r>
            <a:r>
              <a:rPr lang="zh-CN" altLang="en-US" dirty="0">
                <a:sym typeface="+mn-ea"/>
              </a:rPr>
              <a:t>中主码为</a:t>
            </a:r>
            <a:r>
              <a:rPr lang="en-US" altLang="zh-CN" b="1" dirty="0" err="1">
                <a:sym typeface="+mn-ea"/>
              </a:rPr>
              <a:t>Cno</a:t>
            </a:r>
            <a:r>
              <a:rPr lang="zh-CN" altLang="en-US" dirty="0">
                <a:sym typeface="+mn-ea"/>
              </a:rPr>
              <a:t>，非主属性均完全函数依赖于主码</a:t>
            </a:r>
            <a:endParaRPr lang="zh-CN" altLang="en-US" dirty="0">
              <a:sym typeface="+mn-ea"/>
            </a:endParaRPr>
          </a:p>
          <a:p>
            <a:pPr marL="0" lvl="1" indent="0">
              <a:buFont typeface="Wingdings" panose="05000000000000000000" pitchFamily="2" charset="2"/>
              <a:buNone/>
            </a:pPr>
            <a:r>
              <a:rPr lang="zh-CN" altLang="en-US" dirty="0">
                <a:sym typeface="+mn-ea"/>
              </a:rPr>
              <a:t>故</a:t>
            </a:r>
            <a:r>
              <a:rPr lang="en-US" altLang="zh-CN" b="1" dirty="0">
                <a:sym typeface="+mn-ea"/>
              </a:rPr>
              <a:t>SC </a:t>
            </a:r>
            <a:r>
              <a:rPr lang="zh-CN" altLang="en-US" dirty="0">
                <a:sym typeface="+mn-ea"/>
              </a:rPr>
              <a:t>∈</a:t>
            </a:r>
            <a:r>
              <a:rPr lang="en-US" altLang="zh-CN" b="1" dirty="0">
                <a:sym typeface="+mn-ea"/>
              </a:rPr>
              <a:t>2NF</a:t>
            </a:r>
            <a:endParaRPr lang="zh-CN" altLang="en-US"/>
          </a:p>
          <a:p>
            <a:pPr lvl="1" indent="0">
              <a:buFont typeface="Wingdings" panose="05000000000000000000" pitchFamily="2" charset="2"/>
              <a:buNone/>
            </a:pPr>
            <a:endParaRPr lang="zh-CN" altLang="en-US" dirty="0">
              <a:sym typeface="+mn-ea"/>
            </a:endParaRPr>
          </a:p>
          <a:p>
            <a:pPr lvl="1" indent="0">
              <a:buFont typeface="Wingdings" panose="05000000000000000000" pitchFamily="2" charset="2"/>
              <a:buNone/>
            </a:pPr>
            <a:endParaRPr lang="zh-CN" altLang="en-US" dirty="0">
              <a:sym typeface="+mn-ea"/>
            </a:endParaRPr>
          </a:p>
          <a:p>
            <a:pPr lvl="1" indent="0">
              <a:buFont typeface="Wingdings" panose="05000000000000000000" pitchFamily="2" charset="2"/>
              <a:buNone/>
            </a:pPr>
            <a:endParaRPr lang="zh-CN" altLang="en-US" dirty="0">
              <a:sym typeface="+mn-ea"/>
            </a:endParaRPr>
          </a:p>
          <a:p>
            <a:pPr marL="742950" lvl="1" indent="-285750">
              <a:buFont typeface="Wingdings" panose="05000000000000000000" pitchFamily="2" charset="2"/>
              <a:buChar char="p"/>
            </a:pPr>
            <a:endParaRPr lang="zh-CN" altLang="en-US" dirty="0">
              <a:sym typeface="+mn-ea"/>
            </a:endParaRPr>
          </a:p>
          <a:p>
            <a:pPr marL="742950" lvl="1" indent="-285750">
              <a:buFont typeface="Wingdings" panose="05000000000000000000" pitchFamily="2" charset="2"/>
              <a:buChar char="p"/>
            </a:pPr>
            <a:endParaRPr lang="zh-CN" altLang="en-US" dirty="0">
              <a:sym typeface="+mn-ea"/>
            </a:endParaRPr>
          </a:p>
          <a:p>
            <a:pPr lvl="0" indent="0">
              <a:buFont typeface="Wingdings" panose="05000000000000000000" pitchFamily="2" charset="2"/>
              <a:buNone/>
            </a:pPr>
            <a:r>
              <a:rPr lang="zh-CN" altLang="en-US" dirty="0">
                <a:sym typeface="+mn-ea"/>
              </a:rPr>
              <a:t>在</a:t>
            </a:r>
            <a:r>
              <a:rPr lang="en-US" altLang="zh-CN" b="1" dirty="0">
                <a:sym typeface="+mn-ea"/>
              </a:rPr>
              <a:t>SC</a:t>
            </a:r>
            <a:r>
              <a:rPr lang="zh-CN" altLang="en-US" dirty="0">
                <a:sym typeface="+mn-ea"/>
              </a:rPr>
              <a:t>中，主码为</a:t>
            </a:r>
            <a:r>
              <a:rPr lang="en-US" altLang="zh-CN" b="1" dirty="0">
                <a:sym typeface="+mn-ea"/>
              </a:rPr>
              <a:t>(</a:t>
            </a:r>
            <a:r>
              <a:rPr lang="en-US" altLang="zh-CN" b="1" dirty="0" err="1">
                <a:sym typeface="+mn-ea"/>
              </a:rPr>
              <a:t>Sno,Cno</a:t>
            </a:r>
            <a:r>
              <a:rPr lang="en-US" altLang="zh-CN" b="1" dirty="0">
                <a:sym typeface="+mn-ea"/>
              </a:rPr>
              <a:t>)</a:t>
            </a:r>
            <a:r>
              <a:rPr lang="zh-CN" altLang="en-US" dirty="0">
                <a:sym typeface="+mn-ea"/>
              </a:rPr>
              <a:t>，有</a:t>
            </a:r>
            <a:r>
              <a:rPr lang="en-US" altLang="zh-CN" b="1" dirty="0">
                <a:sym typeface="+mn-ea"/>
              </a:rPr>
              <a:t>(</a:t>
            </a:r>
            <a:r>
              <a:rPr lang="en-US" altLang="zh-CN" b="1" dirty="0" err="1">
                <a:sym typeface="+mn-ea"/>
              </a:rPr>
              <a:t>Sno,Cno</a:t>
            </a:r>
            <a:r>
              <a:rPr lang="en-US" altLang="zh-CN" b="1" dirty="0">
                <a:sym typeface="+mn-ea"/>
              </a:rPr>
              <a:t>)</a:t>
            </a:r>
            <a:r>
              <a:rPr lang="en-US" altLang="zh-CN" dirty="0">
                <a:sym typeface="+mn-ea"/>
              </a:rPr>
              <a:t>     </a:t>
            </a:r>
            <a:r>
              <a:rPr lang="en-US" altLang="zh-CN" b="1" dirty="0">
                <a:sym typeface="+mn-ea"/>
              </a:rPr>
              <a:t>Grade</a:t>
            </a:r>
            <a:r>
              <a:rPr lang="zh-CN" altLang="en-US" dirty="0">
                <a:sym typeface="+mn-ea"/>
              </a:rPr>
              <a:t>，非主属性</a:t>
            </a:r>
            <a:r>
              <a:rPr lang="en-US" altLang="zh-CN" b="1" dirty="0">
                <a:sym typeface="+mn-ea"/>
              </a:rPr>
              <a:t>Grade</a:t>
            </a:r>
            <a:r>
              <a:rPr lang="zh-CN" altLang="en-US" dirty="0">
                <a:sym typeface="+mn-ea"/>
              </a:rPr>
              <a:t>完全函数依赖于主码</a:t>
            </a:r>
            <a:endParaRPr lang="zh-CN" altLang="en-US" dirty="0">
              <a:sym typeface="+mn-ea"/>
            </a:endParaRPr>
          </a:p>
          <a:p>
            <a:pPr lvl="0" indent="0">
              <a:buFont typeface="Wingdings" panose="05000000000000000000" pitchFamily="2" charset="2"/>
              <a:buNone/>
            </a:pPr>
            <a:r>
              <a:rPr lang="zh-CN" altLang="en-US" dirty="0">
                <a:sym typeface="+mn-ea"/>
              </a:rPr>
              <a:t>故</a:t>
            </a:r>
            <a:r>
              <a:rPr lang="en-US" altLang="zh-CN" b="1" dirty="0">
                <a:sym typeface="+mn-ea"/>
              </a:rPr>
              <a:t>SC </a:t>
            </a:r>
            <a:r>
              <a:rPr lang="zh-CN" altLang="en-US" dirty="0">
                <a:sym typeface="+mn-ea"/>
              </a:rPr>
              <a:t>∈</a:t>
            </a:r>
            <a:r>
              <a:rPr lang="en-US" altLang="zh-CN" b="1" dirty="0">
                <a:sym typeface="+mn-ea"/>
              </a:rPr>
              <a:t>2NF</a:t>
            </a:r>
            <a:endParaRPr lang="zh-CN" altLang="en-US"/>
          </a:p>
        </p:txBody>
      </p:sp>
      <p:sp>
        <p:nvSpPr>
          <p:cNvPr id="2" name="标题 1"/>
          <p:cNvSpPr>
            <a:spLocks noGrp="1"/>
          </p:cNvSpPr>
          <p:nvPr>
            <p:ph type="title"/>
          </p:nvPr>
        </p:nvSpPr>
        <p:spPr/>
        <p:txBody>
          <a:bodyPr/>
          <a:p>
            <a:r>
              <a:rPr lang="zh-CN" altLang="en-US"/>
              <a:t>第二</a:t>
            </a:r>
            <a:r>
              <a:rPr lang="zh-CN" altLang="en-US"/>
              <a:t>范式改进</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BEAUTIFY_FLAG" val="#wm#"/>
  <p:tag name="KSO_WM_TEMPLATE_CATEGORY" val="custom"/>
  <p:tag name="KSO_WM_TEMPLATE_INDEX" val="20187308"/>
</p:tagLst>
</file>

<file path=ppt/tags/tag63.xml><?xml version="1.0" encoding="utf-8"?>
<p:tagLst xmlns:p="http://schemas.openxmlformats.org/presentationml/2006/main">
  <p:tag name="KSO_WM_BEAUTIFY_FLAG" val="#wm#"/>
  <p:tag name="KSO_WM_TEMPLATE_CATEGORY" val="custom"/>
  <p:tag name="KSO_WM_TEMPLATE_INDEX" val="20187308"/>
</p:tagLst>
</file>

<file path=ppt/tags/tag64.xml><?xml version="1.0" encoding="utf-8"?>
<p:tagLst xmlns:p="http://schemas.openxmlformats.org/presentationml/2006/main">
  <p:tag name="KSO_WM_BEAUTIFY_FLAG" val="#wm#"/>
  <p:tag name="KSO_WM_TEMPLATE_CATEGORY" val="custom"/>
  <p:tag name="KSO_WM_TEMPLATE_INDEX" val="20187308"/>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p="http://schemas.openxmlformats.org/presentationml/2006/main">
  <p:tag name="REFSHAPE" val="422910220"/>
  <p:tag name="KSO_WM_UNIT_PLACING_PICTURE_USER_VIEWPORT" val="{&quot;height&quot;:4614.9606299212601,&quot;width&quot;:8122.907086614172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REFSHAPE" val="398975236"/>
  <p:tag name="KSO_WM_UNIT_PLACING_PICTURE_USER_VIEWPORT" val="{&quot;height&quot;:5730,&quot;width&quot;:6060}"/>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REFSHAPE" val="398975236"/>
  <p:tag name="KSO_WM_UNIT_PLACING_PICTURE_USER_VIEWPORT" val="{&quot;height&quot;:5730,&quot;width&quot;:6060}"/>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UNIT_TABLE_BEAUTIFY" val="smartTable{08fa66ca-b3d8-4586-bf26-ed5b6b7ecbe4}"/>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UNIT_TABLE_BEAUTIFY" val="smartTable{d1de8704-89e9-4688-9555-0079dbb2dea5}"/>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UNIT_TABLE_BEAUTIFY" val="smartTable{bed70ada-a0dd-4ff3-9cef-4493d53a82e4}"/>
</p:tagLst>
</file>

<file path=ppt/tags/tag88.xml><?xml version="1.0" encoding="utf-8"?>
<p:tagLst xmlns:p="http://schemas.openxmlformats.org/presentationml/2006/main">
  <p:tag name="KSO_WM_BEAUTIFY_FLAG" val="#wm#"/>
  <p:tag name="KSO_WM_TEMPLATE_CATEGORY" val="custom"/>
  <p:tag name="KSO_WM_TEMPLATE_INDEX" val="20187308"/>
</p:tagLst>
</file>

<file path=ppt/tags/tag89.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308"/>
</p:tagLst>
</file>

<file path=ppt/tags/tag91.xml><?xml version="1.0" encoding="utf-8"?>
<p:tagLst xmlns:p="http://schemas.openxmlformats.org/presentationml/2006/main">
  <p:tag name="KSO_WM_UNIT_TABLE_BEAUTIFY" val="smartTable{ef843c8b-dd64-446d-ba43-ea76fd63030b}"/>
</p:tagLst>
</file>

<file path=ppt/tags/tag92.xml><?xml version="1.0" encoding="utf-8"?>
<p:tagLst xmlns:p="http://schemas.openxmlformats.org/presentationml/2006/main">
  <p:tag name="KSO_WM_BEAUTIFY_FLAG" val="#wm#"/>
  <p:tag name="KSO_WM_TEMPLATE_CATEGORY" val="custom"/>
  <p:tag name="KSO_WM_TEMPLATE_INDEX" val="20187308"/>
</p:tagLst>
</file>

<file path=ppt/tags/tag93.xml><?xml version="1.0" encoding="utf-8"?>
<p:tagLst xmlns:p="http://schemas.openxmlformats.org/presentationml/2006/main">
  <p:tag name="KSO_WM_UNIT_TABLE_BEAUTIFY" val="smartTable{9d2b17c8-f69b-4273-8ed4-8c7842d35b56}"/>
</p:tagLst>
</file>

<file path=ppt/tags/tag94.xml><?xml version="1.0" encoding="utf-8"?>
<p:tagLst xmlns:p="http://schemas.openxmlformats.org/presentationml/2006/main">
  <p:tag name="KSO_WM_BEAUTIFY_FLAG" val="#wm#"/>
  <p:tag name="KSO_WM_TEMPLATE_CATEGORY" val="custom"/>
  <p:tag name="KSO_WM_TEMPLATE_INDEX" val="20187308"/>
</p:tagLst>
</file>

<file path=ppt/tags/tag95.xml><?xml version="1.0" encoding="utf-8"?>
<p:tagLst xmlns:p="http://schemas.openxmlformats.org/presentationml/2006/main">
  <p:tag name="KSO_WM_BEAUTIFY_FLAG" val="#wm#"/>
  <p:tag name="KSO_WM_TEMPLATE_CATEGORY" val="custom"/>
  <p:tag name="KSO_WM_TEMPLATE_INDEX" val="20187308"/>
</p:tagLst>
</file>

<file path=ppt/tags/tag96.xml><?xml version="1.0" encoding="utf-8"?>
<p:tagLst xmlns:p="http://schemas.openxmlformats.org/presentationml/2006/main">
  <p:tag name="KSO_WM_UNIT_TABLE_BEAUTIFY" val="smartTable{b131bc7f-86ba-4cac-83a7-d8aa090ca32f}"/>
</p:tagLst>
</file>

<file path=ppt/tags/tag97.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5979</Words>
  <Application>WPS 演示</Application>
  <PresentationFormat>宽屏</PresentationFormat>
  <Paragraphs>720</Paragraphs>
  <Slides>27</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宋体</vt:lpstr>
      <vt:lpstr>Wingdings</vt:lpstr>
      <vt:lpstr>微软雅黑</vt:lpstr>
      <vt:lpstr>Arial Unicode MS</vt:lpstr>
      <vt:lpstr>Monotype Sorts</vt:lpstr>
      <vt:lpstr>Times New Roman</vt:lpstr>
      <vt:lpstr>Wingdings</vt:lpstr>
      <vt:lpstr>微软雅黑 Light</vt:lpstr>
      <vt:lpstr>-apple-system</vt:lpstr>
      <vt:lpstr>Segoe Print</vt:lpstr>
      <vt:lpstr>华文细黑</vt:lpstr>
      <vt:lpstr>Office 主题​​</vt:lpstr>
      <vt:lpstr>数据库复习样例总结</vt:lpstr>
      <vt:lpstr>PowerPoint 演示文稿</vt:lpstr>
      <vt:lpstr>PowerPoint 演示文稿</vt:lpstr>
      <vt:lpstr>PowerPoint 演示文稿</vt:lpstr>
      <vt:lpstr>一、关系数据库理论——范式的改进</vt:lpstr>
      <vt:lpstr>PowerPoint 演示文稿</vt:lpstr>
      <vt:lpstr>第二范式改进</vt:lpstr>
      <vt:lpstr>第二范式改进</vt:lpstr>
      <vt:lpstr>第二范式改进</vt:lpstr>
      <vt:lpstr>第二范式改进</vt:lpstr>
      <vt:lpstr>第三范式改进</vt:lpstr>
      <vt:lpstr>PowerPoint 演示文稿</vt:lpstr>
      <vt:lpstr>PowerPoint 演示文稿</vt:lpstr>
      <vt:lpstr>PowerPoint 演示文稿</vt:lpstr>
      <vt:lpstr>二、关系数据库设计——消除冗余</vt:lpstr>
      <vt:lpstr>分E-R图</vt:lpstr>
      <vt:lpstr>基本E-R图</vt:lpstr>
      <vt:lpstr>三、封锁</vt:lpstr>
      <vt:lpstr>一级封锁协议</vt:lpstr>
      <vt:lpstr>二级封锁协议</vt:lpstr>
      <vt:lpstr>三级封锁协议</vt:lpstr>
      <vt:lpstr>活锁</vt:lpstr>
      <vt:lpstr>死锁</vt:lpstr>
      <vt:lpstr>一次加锁法解决死锁</vt:lpstr>
      <vt:lpstr>顺序封锁法解决死锁</vt:lpstr>
      <vt:lpstr>两段锁协议</vt:lpstr>
      <vt:lpstr>ANSI/ISO SQL 定义了 4 种标准隔离级别</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微言、精义</cp:lastModifiedBy>
  <cp:revision>32</cp:revision>
  <dcterms:created xsi:type="dcterms:W3CDTF">2019-06-19T02:08:00Z</dcterms:created>
  <dcterms:modified xsi:type="dcterms:W3CDTF">2020-01-06T13:45:29Z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