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18" r:id="rId2"/>
    <p:sldId id="319" r:id="rId3"/>
    <p:sldId id="327" r:id="rId4"/>
    <p:sldId id="326" r:id="rId5"/>
    <p:sldId id="325" r:id="rId6"/>
    <p:sldId id="321" r:id="rId7"/>
    <p:sldId id="322" r:id="rId8"/>
    <p:sldId id="323" r:id="rId9"/>
    <p:sldId id="32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24" autoAdjust="0"/>
  </p:normalViewPr>
  <p:slideViewPr>
    <p:cSldViewPr snapToGrid="0">
      <p:cViewPr varScale="1">
        <p:scale>
          <a:sx n="128" d="100"/>
          <a:sy n="128" d="100"/>
        </p:scale>
        <p:origin x="153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数据库系统是信息基础设施的一个核心技术和基础。数据库管理系统包括：核心软件、工具套件和解决方案</a:t>
            </a:r>
          </a:p>
          <a:p>
            <a:r>
              <a:rPr lang="en-US" altLang="zh-CN" sz="1200" dirty="0">
                <a:solidFill>
                  <a:srgbClr val="0000CC"/>
                </a:solidFill>
              </a:rPr>
              <a:t>Charles W. Bachman </a:t>
            </a:r>
            <a:r>
              <a:rPr lang="zh-CN" altLang="en-US" sz="1200" dirty="0">
                <a:solidFill>
                  <a:srgbClr val="0000CC"/>
                </a:solidFill>
              </a:rPr>
              <a:t>为通用研发了第一代网状数据库系统</a:t>
            </a:r>
            <a:r>
              <a:rPr lang="en-US" altLang="zh-CN" sz="1200" dirty="0">
                <a:solidFill>
                  <a:srgbClr val="0000CC"/>
                </a:solidFill>
              </a:rPr>
              <a:t>IDS</a:t>
            </a:r>
            <a:r>
              <a:rPr lang="zh-CN" altLang="en-US" sz="1200" dirty="0">
                <a:solidFill>
                  <a:srgbClr val="0000CC"/>
                </a:solidFill>
              </a:rPr>
              <a:t>，参与</a:t>
            </a:r>
            <a:r>
              <a:rPr lang="en-US" altLang="zh-CN" sz="1200" dirty="0">
                <a:solidFill>
                  <a:srgbClr val="0000CC"/>
                </a:solidFill>
              </a:rPr>
              <a:t>database task group</a:t>
            </a:r>
            <a:r>
              <a:rPr lang="zh-CN" altLang="en-US" sz="1200" dirty="0">
                <a:solidFill>
                  <a:srgbClr val="0000CC"/>
                </a:solidFill>
              </a:rPr>
              <a:t>，研究包括数据库的标准、模型、存储及语言</a:t>
            </a:r>
          </a:p>
          <a:p>
            <a:r>
              <a:rPr lang="en-US" altLang="zh-CN" sz="1200" dirty="0">
                <a:solidFill>
                  <a:srgbClr val="0000CC"/>
                </a:solidFill>
              </a:rPr>
              <a:t>E.F </a:t>
            </a:r>
            <a:r>
              <a:rPr lang="en-US" altLang="zh-CN" sz="1200" dirty="0" err="1">
                <a:solidFill>
                  <a:srgbClr val="0000CC"/>
                </a:solidFill>
              </a:rPr>
              <a:t>Codd</a:t>
            </a:r>
            <a:r>
              <a:rPr lang="en-US" altLang="zh-CN" sz="1200" dirty="0">
                <a:solidFill>
                  <a:srgbClr val="0000CC"/>
                </a:solidFill>
              </a:rPr>
              <a:t> </a:t>
            </a:r>
            <a:r>
              <a:rPr lang="zh-CN" altLang="en-US" sz="1200" dirty="0">
                <a:solidFill>
                  <a:srgbClr val="0000CC"/>
                </a:solidFill>
              </a:rPr>
              <a:t>数学出身，英国人，二战中应征入伍参加空战。英国牛津大学数学学士和硕士。到</a:t>
            </a:r>
            <a:r>
              <a:rPr lang="en-US" altLang="zh-CN" sz="1200" dirty="0">
                <a:solidFill>
                  <a:srgbClr val="0000CC"/>
                </a:solidFill>
              </a:rPr>
              <a:t>IBM</a:t>
            </a:r>
            <a:r>
              <a:rPr lang="zh-CN" altLang="en-US" sz="1200" dirty="0">
                <a:solidFill>
                  <a:srgbClr val="0000CC"/>
                </a:solidFill>
              </a:rPr>
              <a:t>从事操作系统和自动机理论研究。在</a:t>
            </a:r>
            <a:r>
              <a:rPr lang="en-US" altLang="zh-CN" sz="1200" dirty="0">
                <a:solidFill>
                  <a:srgbClr val="0000CC"/>
                </a:solidFill>
              </a:rPr>
              <a:t>40</a:t>
            </a:r>
            <a:r>
              <a:rPr lang="zh-CN" altLang="en-US" sz="1200" dirty="0">
                <a:solidFill>
                  <a:srgbClr val="0000CC"/>
                </a:solidFill>
              </a:rPr>
              <a:t>岁重新回到密西根大学学习计算机和通信，</a:t>
            </a:r>
            <a:r>
              <a:rPr lang="en-US" altLang="zh-CN" sz="1200" dirty="0">
                <a:solidFill>
                  <a:srgbClr val="0000CC"/>
                </a:solidFill>
              </a:rPr>
              <a:t>63</a:t>
            </a:r>
            <a:r>
              <a:rPr lang="zh-CN" altLang="en-US" sz="1200" dirty="0">
                <a:solidFill>
                  <a:srgbClr val="0000CC"/>
                </a:solidFill>
              </a:rPr>
              <a:t>年获得硕士，</a:t>
            </a:r>
            <a:r>
              <a:rPr lang="en-US" altLang="zh-CN" sz="1200" dirty="0">
                <a:solidFill>
                  <a:srgbClr val="0000CC"/>
                </a:solidFill>
              </a:rPr>
              <a:t>65</a:t>
            </a:r>
            <a:r>
              <a:rPr lang="zh-CN" altLang="en-US" sz="1200" dirty="0">
                <a:solidFill>
                  <a:srgbClr val="0000CC"/>
                </a:solidFill>
              </a:rPr>
              <a:t>年获得博士学位。</a:t>
            </a:r>
            <a:r>
              <a:rPr lang="en-US" altLang="zh-CN" sz="1200" dirty="0">
                <a:solidFill>
                  <a:srgbClr val="0000CC"/>
                </a:solidFill>
              </a:rPr>
              <a:t>70</a:t>
            </a:r>
            <a:r>
              <a:rPr lang="zh-CN" altLang="en-US" sz="1200" dirty="0">
                <a:solidFill>
                  <a:srgbClr val="0000CC"/>
                </a:solidFill>
              </a:rPr>
              <a:t>年提出关系模型，发表了一篇论文在</a:t>
            </a:r>
            <a:r>
              <a:rPr lang="en-US" altLang="zh-CN" sz="1200" dirty="0">
                <a:solidFill>
                  <a:srgbClr val="0000CC"/>
                </a:solidFill>
              </a:rPr>
              <a:t>CSCM</a:t>
            </a:r>
            <a:r>
              <a:rPr lang="zh-CN" altLang="en-US" sz="1200" dirty="0">
                <a:solidFill>
                  <a:srgbClr val="0000CC"/>
                </a:solidFill>
              </a:rPr>
              <a:t>，别评为上个世纪最有影响的</a:t>
            </a:r>
            <a:r>
              <a:rPr lang="en-US" altLang="zh-CN" sz="1200" dirty="0">
                <a:solidFill>
                  <a:srgbClr val="0000CC"/>
                </a:solidFill>
              </a:rPr>
              <a:t>25</a:t>
            </a:r>
            <a:r>
              <a:rPr lang="zh-CN" altLang="en-US" sz="1200" dirty="0">
                <a:solidFill>
                  <a:srgbClr val="0000CC"/>
                </a:solidFill>
              </a:rPr>
              <a:t>篇论文之一。还创建了很多公司，</a:t>
            </a:r>
            <a:r>
              <a:rPr lang="en-US" altLang="zh-CN" sz="1200" dirty="0">
                <a:solidFill>
                  <a:srgbClr val="0000CC"/>
                </a:solidFill>
              </a:rPr>
              <a:t>03</a:t>
            </a:r>
            <a:r>
              <a:rPr lang="zh-CN" altLang="en-US" sz="1200" dirty="0">
                <a:solidFill>
                  <a:srgbClr val="0000CC"/>
                </a:solidFill>
              </a:rPr>
              <a:t>年去世。为关系数据库的理论、发展和推广做了贡献。</a:t>
            </a:r>
          </a:p>
          <a:p>
            <a:r>
              <a:rPr lang="en-US" altLang="zh-CN" sz="1200" dirty="0">
                <a:solidFill>
                  <a:srgbClr val="0000CC"/>
                </a:solidFill>
              </a:rPr>
              <a:t>Jim Gray</a:t>
            </a:r>
            <a:r>
              <a:rPr lang="zh-CN" altLang="en-US" sz="1200" dirty="0">
                <a:solidFill>
                  <a:srgbClr val="0000CC"/>
                </a:solidFill>
              </a:rPr>
              <a:t>，数据库的核心是</a:t>
            </a:r>
            <a:r>
              <a:rPr lang="zh-CN" altLang="en-US" dirty="0"/>
              <a:t>事务的管理，并发，安全性和完整性；把原型系统到产品的转化，在微软，西雅图气候不好，他愿意在加州生活，微软专门为他建立了研究所，出海为母亲撒骨灰，失踪了。</a:t>
            </a:r>
          </a:p>
          <a:p>
            <a:r>
              <a:rPr lang="en-US" altLang="zh-CN" sz="1200" dirty="0">
                <a:solidFill>
                  <a:srgbClr val="0000CC"/>
                </a:solidFill>
              </a:rPr>
              <a:t>Michael </a:t>
            </a:r>
            <a:r>
              <a:rPr lang="en-US" altLang="zh-CN" sz="1200" dirty="0" err="1">
                <a:solidFill>
                  <a:srgbClr val="0000CC"/>
                </a:solidFill>
              </a:rPr>
              <a:t>Stonebraker</a:t>
            </a:r>
            <a:r>
              <a:rPr lang="en-US" altLang="zh-CN" sz="1200" dirty="0">
                <a:solidFill>
                  <a:srgbClr val="0000CC"/>
                </a:solidFill>
              </a:rPr>
              <a:t> </a:t>
            </a:r>
            <a:r>
              <a:rPr lang="zh-CN" altLang="en-US" sz="1200" dirty="0">
                <a:solidFill>
                  <a:srgbClr val="0000CC"/>
                </a:solidFill>
              </a:rPr>
              <a:t>：工作在</a:t>
            </a:r>
            <a:r>
              <a:rPr lang="en-US" altLang="zh-CN" sz="1200" dirty="0">
                <a:solidFill>
                  <a:srgbClr val="0000CC"/>
                </a:solidFill>
              </a:rPr>
              <a:t>MIT</a:t>
            </a:r>
            <a:r>
              <a:rPr lang="zh-CN" altLang="en-US" sz="1200" dirty="0">
                <a:solidFill>
                  <a:srgbClr val="0000CC"/>
                </a:solidFill>
              </a:rPr>
              <a:t>。</a:t>
            </a:r>
            <a:r>
              <a:rPr lang="en-US" altLang="zh-CN" sz="1200" dirty="0">
                <a:solidFill>
                  <a:srgbClr val="0000CC"/>
                </a:solidFill>
              </a:rPr>
              <a:t>NOSQL</a:t>
            </a:r>
            <a:r>
              <a:rPr lang="zh-CN" altLang="en-US" sz="1200" dirty="0">
                <a:solidFill>
                  <a:srgbClr val="0000CC"/>
                </a:solidFill>
              </a:rPr>
              <a:t>，预言未来的</a:t>
            </a:r>
            <a:r>
              <a:rPr lang="en-US" altLang="zh-CN" sz="1200" dirty="0">
                <a:solidFill>
                  <a:srgbClr val="0000CC"/>
                </a:solidFill>
              </a:rPr>
              <a:t>10</a:t>
            </a:r>
            <a:r>
              <a:rPr lang="zh-CN" altLang="en-US" sz="1200" dirty="0">
                <a:solidFill>
                  <a:srgbClr val="0000CC"/>
                </a:solidFill>
              </a:rPr>
              <a:t>年关系数据库将大大收缩市场份额</a:t>
            </a:r>
          </a:p>
          <a:p>
            <a:r>
              <a:rPr lang="en-US" altLang="zh-CN" dirty="0"/>
              <a:t>2015</a:t>
            </a:r>
            <a:r>
              <a:rPr lang="zh-CN" altLang="en-US" dirty="0"/>
              <a:t>年</a:t>
            </a:r>
            <a:r>
              <a:rPr lang="en-US" altLang="zh-CN" dirty="0"/>
              <a:t>3</a:t>
            </a:r>
            <a:r>
              <a:rPr lang="zh-CN" altLang="en-US" dirty="0"/>
              <a:t>月</a:t>
            </a:r>
            <a:r>
              <a:rPr lang="en-US" altLang="zh-CN" dirty="0"/>
              <a:t>ACM</a:t>
            </a:r>
            <a:r>
              <a:rPr lang="zh-CN" altLang="en-US" dirty="0"/>
              <a:t>在通告中称</a:t>
            </a:r>
            <a:r>
              <a:rPr lang="en-US" altLang="zh-CN" dirty="0" err="1"/>
              <a:t>Stonebraker</a:t>
            </a:r>
            <a:r>
              <a:rPr lang="zh-CN" altLang="en-US" dirty="0"/>
              <a:t>发明了许多几乎应用在所有现代数据库系统中的概念，并且创立多家公司，成功地商业化了他关于数据库技术的开创性工作。因为</a:t>
            </a:r>
            <a:r>
              <a:rPr lang="en-US" altLang="zh-CN" dirty="0"/>
              <a:t>Google</a:t>
            </a:r>
            <a:r>
              <a:rPr lang="zh-CN" altLang="en-US" dirty="0"/>
              <a:t>的资助，从本次颁奖起图灵奖金额变为</a:t>
            </a:r>
            <a:r>
              <a:rPr lang="en-US" altLang="zh-CN" dirty="0"/>
              <a:t>100</a:t>
            </a:r>
            <a:r>
              <a:rPr lang="zh-CN" altLang="en-US" dirty="0"/>
              <a:t>万美元。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7</a:t>
            </a:fld>
            <a:endParaRPr lang="zh-CN" altLang="en-US"/>
          </a:p>
        </p:txBody>
      </p:sp>
    </p:spTree>
    <p:extLst>
      <p:ext uri="{BB962C8B-B14F-4D97-AF65-F5344CB8AC3E}">
        <p14:creationId xmlns:p14="http://schemas.microsoft.com/office/powerpoint/2010/main" val="97832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拉里</a:t>
            </a:r>
            <a:endParaRPr lang="en-US" altLang="zh-CN" dirty="0"/>
          </a:p>
          <a:p>
            <a:r>
              <a:rPr lang="en-US" altLang="zh-CN" dirty="0"/>
              <a:t>80</a:t>
            </a:r>
            <a:r>
              <a:rPr lang="zh-CN" altLang="en-US" dirty="0"/>
              <a:t>年代电信、银行</a:t>
            </a:r>
            <a:endParaRPr lang="en-US" altLang="zh-CN" dirty="0"/>
          </a:p>
          <a:p>
            <a:r>
              <a:rPr lang="en-US" altLang="zh-CN" dirty="0"/>
              <a:t>99</a:t>
            </a:r>
            <a:r>
              <a:rPr lang="zh-CN" altLang="en-US" dirty="0"/>
              <a:t>年瑞典，</a:t>
            </a:r>
            <a:r>
              <a:rPr lang="en-US" altLang="zh-CN" dirty="0" err="1"/>
              <a:t>mysql</a:t>
            </a:r>
            <a:endParaRPr lang="en-US" altLang="zh-CN" dirty="0"/>
          </a:p>
          <a:p>
            <a:r>
              <a:rPr lang="en-US" altLang="zh-CN" dirty="0"/>
              <a:t>09</a:t>
            </a:r>
            <a:r>
              <a:rPr lang="zh-CN" altLang="en-US" dirty="0"/>
              <a:t>年阿里</a:t>
            </a:r>
            <a:endParaRPr lang="en-US" altLang="zh-CN" dirty="0"/>
          </a:p>
          <a:p>
            <a:r>
              <a:rPr lang="zh-CN" altLang="en-US" dirty="0"/>
              <a:t>搞得</a:t>
            </a:r>
            <a:r>
              <a:rPr lang="en-US" altLang="zh-CN" dirty="0" err="1"/>
              <a:t>mysql</a:t>
            </a:r>
            <a:r>
              <a:rPr lang="en-US" altLang="zh-CN" dirty="0"/>
              <a:t> </a:t>
            </a:r>
            <a:r>
              <a:rPr lang="zh-CN" altLang="en-US" dirty="0"/>
              <a:t>方为人上人</a:t>
            </a:r>
            <a:endParaRPr lang="en-US" altLang="zh-CN" dirty="0"/>
          </a:p>
          <a:p>
            <a:r>
              <a:rPr lang="en-US" altLang="zh-CN" dirty="0"/>
              <a:t>13</a:t>
            </a:r>
            <a:r>
              <a:rPr lang="zh-CN" altLang="en-US" dirty="0"/>
              <a:t>年棱镜门，去</a:t>
            </a:r>
            <a:r>
              <a:rPr lang="en-US" altLang="zh-CN" dirty="0"/>
              <a:t>oracle</a:t>
            </a:r>
            <a:r>
              <a:rPr lang="zh-CN" altLang="en-US" dirty="0"/>
              <a:t>，去</a:t>
            </a:r>
            <a:r>
              <a:rPr lang="en-US" altLang="zh-CN" dirty="0" err="1" smtClean="0"/>
              <a:t>mysql</a:t>
            </a:r>
            <a:endParaRPr lang="en-US" altLang="zh-CN" dirty="0" smtClean="0"/>
          </a:p>
          <a:p>
            <a:pPr lvl="1"/>
            <a:r>
              <a:rPr lang="zh-CN" altLang="en-US" dirty="0" smtClean="0"/>
              <a:t>阿里巴巴</a:t>
            </a:r>
            <a:r>
              <a:rPr lang="en-US" altLang="zh-CN" dirty="0" smtClean="0"/>
              <a:t>/</a:t>
            </a:r>
            <a:r>
              <a:rPr lang="zh-CN" altLang="en-US" dirty="0" smtClean="0"/>
              <a:t>蚂蚁金服主要使用两种关系数据库：</a:t>
            </a:r>
            <a:r>
              <a:rPr lang="en-US" altLang="zh-CN" dirty="0" err="1" smtClean="0"/>
              <a:t>OceanBase</a:t>
            </a:r>
            <a:r>
              <a:rPr lang="zh-CN" altLang="en-US" dirty="0" smtClean="0"/>
              <a:t>和</a:t>
            </a:r>
            <a:r>
              <a:rPr lang="en-US" altLang="zh-CN" dirty="0" err="1" smtClean="0"/>
              <a:t>MySQ</a:t>
            </a:r>
            <a:r>
              <a:rPr lang="zh-CN" altLang="en-US" dirty="0" smtClean="0"/>
              <a:t>，</a:t>
            </a:r>
            <a:r>
              <a:rPr lang="en-US" altLang="zh-CN" dirty="0" smtClean="0"/>
              <a:t>MySQL</a:t>
            </a:r>
            <a:r>
              <a:rPr lang="zh-CN" altLang="en-US" dirty="0" smtClean="0"/>
              <a:t>单台机器</a:t>
            </a:r>
            <a:r>
              <a:rPr lang="en-US" altLang="zh-CN" dirty="0" smtClean="0"/>
              <a:t>TB</a:t>
            </a:r>
            <a:r>
              <a:rPr lang="zh-CN" altLang="en-US" dirty="0" smtClean="0"/>
              <a:t>级</a:t>
            </a:r>
            <a:endParaRPr lang="en-US" altLang="zh-CN" dirty="0" smtClean="0"/>
          </a:p>
          <a:p>
            <a:pPr lvl="1"/>
            <a:r>
              <a:rPr lang="zh-CN" altLang="en-US" dirty="0" smtClean="0"/>
              <a:t>去哪儿，</a:t>
            </a:r>
            <a:r>
              <a:rPr lang="en-US" altLang="zh-CN" dirty="0" smtClean="0"/>
              <a:t>MySQL</a:t>
            </a:r>
            <a:r>
              <a:rPr lang="zh-CN" altLang="en-US" dirty="0" smtClean="0"/>
              <a:t>支撑公司大部分</a:t>
            </a:r>
            <a:r>
              <a:rPr lang="en-US" altLang="zh-CN" dirty="0" smtClean="0"/>
              <a:t>OLTP</a:t>
            </a:r>
            <a:r>
              <a:rPr lang="zh-CN" altLang="en-US" dirty="0" smtClean="0"/>
              <a:t>业务，有上千台规模</a:t>
            </a:r>
            <a:endParaRPr lang="en-US" altLang="zh-CN" dirty="0" smtClean="0"/>
          </a:p>
          <a:p>
            <a:pPr lvl="1"/>
            <a:r>
              <a:rPr lang="zh-CN" altLang="en-US" dirty="0" smtClean="0"/>
              <a:t>腾讯，社交网络主要使用深度定制</a:t>
            </a:r>
            <a:r>
              <a:rPr lang="en-US" altLang="zh-CN" dirty="0" smtClean="0"/>
              <a:t>MySQL</a:t>
            </a:r>
            <a:r>
              <a:rPr lang="zh-CN" altLang="en-US" dirty="0" smtClean="0"/>
              <a:t>数据库</a:t>
            </a:r>
            <a:r>
              <a:rPr lang="en-US" altLang="zh-CN" dirty="0" smtClean="0"/>
              <a:t>+</a:t>
            </a:r>
            <a:r>
              <a:rPr lang="zh-CN" altLang="en-US" dirty="0" smtClean="0"/>
              <a:t>自研</a:t>
            </a:r>
            <a:r>
              <a:rPr lang="en-US" altLang="zh-CN" dirty="0" smtClean="0"/>
              <a:t>NoSQL</a:t>
            </a:r>
            <a:r>
              <a:rPr lang="zh-CN" altLang="en-US" dirty="0" smtClean="0"/>
              <a:t>，规模万台以上服务器，千万级</a:t>
            </a:r>
            <a:r>
              <a:rPr lang="en-US" altLang="zh-CN" dirty="0" err="1" smtClean="0"/>
              <a:t>qps</a:t>
            </a:r>
            <a:endParaRPr lang="zh-CN" altLang="en-US" dirty="0" smtClean="0"/>
          </a:p>
          <a:p>
            <a:endParaRPr lang="en-US" altLang="zh-CN"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8</a:t>
            </a:fld>
            <a:endParaRPr lang="zh-CN" altLang="en-US"/>
          </a:p>
        </p:txBody>
      </p:sp>
    </p:spTree>
    <p:extLst>
      <p:ext uri="{BB962C8B-B14F-4D97-AF65-F5344CB8AC3E}">
        <p14:creationId xmlns:p14="http://schemas.microsoft.com/office/powerpoint/2010/main" val="30036243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420600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7400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237001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sz="2800"/>
            </a:lvl1pPr>
            <a:lvl2pPr>
              <a:defRPr sz="2600"/>
            </a:lvl2pPr>
            <a:lvl3pPr>
              <a:defRPr sz="2400"/>
            </a:lvl3pPr>
            <a:lvl4pPr>
              <a:defRPr sz="2000"/>
            </a:lvl4pPr>
            <a:lvl5pPr>
              <a:defRPr sz="20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83891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2019/3/5</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209297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104890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2019/3/5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120639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2019/3/5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280861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2019/3/5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60593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167944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2019/3/5</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190811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2019/3/5</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2471369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dirty="0"/>
              <a:t>课程介绍</a:t>
            </a:r>
          </a:p>
        </p:txBody>
      </p:sp>
      <p:sp>
        <p:nvSpPr>
          <p:cNvPr id="3" name="副标题 2"/>
          <p:cNvSpPr>
            <a:spLocks noGrp="1"/>
          </p:cNvSpPr>
          <p:nvPr>
            <p:ph type="subTitle" idx="1"/>
          </p:nvPr>
        </p:nvSpPr>
        <p:spPr/>
        <p:txBody>
          <a:bodyPr/>
          <a:lstStyle/>
          <a:p>
            <a:r>
              <a:rPr lang="zh-CN" altLang="en-US" dirty="0"/>
              <a:t>计算机学院</a:t>
            </a:r>
            <a:endParaRPr lang="en-US" altLang="zh-CN" dirty="0"/>
          </a:p>
          <a:p>
            <a:r>
              <a:rPr lang="zh-CN" altLang="en-US" dirty="0"/>
              <a:t>温宇俊</a:t>
            </a:r>
          </a:p>
          <a:p>
            <a:endParaRPr lang="zh-CN" altLang="en-US" dirty="0"/>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27825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概要</a:t>
            </a:r>
          </a:p>
        </p:txBody>
      </p:sp>
      <p:sp>
        <p:nvSpPr>
          <p:cNvPr id="3" name="内容占位符 2"/>
          <p:cNvSpPr>
            <a:spLocks noGrp="1"/>
          </p:cNvSpPr>
          <p:nvPr>
            <p:ph idx="1"/>
          </p:nvPr>
        </p:nvSpPr>
        <p:spPr>
          <a:xfrm>
            <a:off x="1069848" y="1739589"/>
            <a:ext cx="10058400" cy="4783873"/>
          </a:xfrm>
        </p:spPr>
        <p:txBody>
          <a:bodyPr>
            <a:normAutofit lnSpcReduction="10000"/>
          </a:bodyPr>
          <a:lstStyle/>
          <a:p>
            <a:r>
              <a:rPr lang="zh-CN" altLang="en-US" dirty="0"/>
              <a:t>课程介绍</a:t>
            </a:r>
            <a:endParaRPr lang="en-US" altLang="zh-CN" dirty="0"/>
          </a:p>
          <a:p>
            <a:pPr lvl="1"/>
            <a:r>
              <a:rPr lang="zh-CN" altLang="en-US" dirty="0"/>
              <a:t>课时：</a:t>
            </a:r>
            <a:r>
              <a:rPr lang="en-US" altLang="zh-CN" dirty="0"/>
              <a:t>64</a:t>
            </a:r>
            <a:r>
              <a:rPr lang="zh-CN" altLang="en-US" dirty="0"/>
              <a:t>，</a:t>
            </a:r>
            <a:r>
              <a:rPr lang="en-US" altLang="zh-CN" dirty="0"/>
              <a:t>48</a:t>
            </a:r>
            <a:r>
              <a:rPr lang="zh-CN" altLang="en-US" dirty="0"/>
              <a:t>讲述，</a:t>
            </a:r>
            <a:r>
              <a:rPr lang="en-US" altLang="zh-CN" dirty="0"/>
              <a:t>16</a:t>
            </a:r>
            <a:r>
              <a:rPr lang="zh-CN" altLang="en-US" dirty="0"/>
              <a:t>上机</a:t>
            </a:r>
            <a:endParaRPr lang="en-US" altLang="zh-CN" dirty="0"/>
          </a:p>
          <a:p>
            <a:pPr lvl="1"/>
            <a:r>
              <a:rPr lang="zh-CN" altLang="en-US" dirty="0"/>
              <a:t>考核方式</a:t>
            </a:r>
            <a:endParaRPr lang="en-US" altLang="zh-CN" dirty="0"/>
          </a:p>
          <a:p>
            <a:pPr lvl="2"/>
            <a:r>
              <a:rPr lang="zh-CN" altLang="en-US" dirty="0"/>
              <a:t>期末笔试</a:t>
            </a:r>
            <a:r>
              <a:rPr lang="en-US" altLang="zh-CN" dirty="0" smtClean="0"/>
              <a:t>(70</a:t>
            </a:r>
            <a:r>
              <a:rPr lang="en-US" altLang="zh-CN" dirty="0"/>
              <a:t>)</a:t>
            </a:r>
            <a:r>
              <a:rPr lang="zh-CN" altLang="en-US" dirty="0"/>
              <a:t> </a:t>
            </a:r>
            <a:r>
              <a:rPr lang="zh-CN" altLang="en-US" dirty="0" smtClean="0"/>
              <a:t>，考勤</a:t>
            </a:r>
            <a:r>
              <a:rPr lang="en-US" altLang="zh-CN" dirty="0"/>
              <a:t>(10)</a:t>
            </a:r>
            <a:r>
              <a:rPr lang="zh-CN" altLang="en-US" dirty="0"/>
              <a:t>，</a:t>
            </a:r>
            <a:r>
              <a:rPr lang="zh-CN" altLang="en-US" dirty="0" smtClean="0"/>
              <a:t>上机</a:t>
            </a:r>
            <a:r>
              <a:rPr lang="en-US" altLang="zh-CN" dirty="0" smtClean="0"/>
              <a:t>+</a:t>
            </a:r>
            <a:r>
              <a:rPr lang="zh-CN" altLang="en-US" dirty="0" smtClean="0"/>
              <a:t>作业</a:t>
            </a:r>
            <a:r>
              <a:rPr lang="en-US" altLang="zh-CN" dirty="0" smtClean="0"/>
              <a:t>(20</a:t>
            </a:r>
            <a:r>
              <a:rPr lang="en-US" altLang="zh-CN" dirty="0"/>
              <a:t>)</a:t>
            </a:r>
          </a:p>
          <a:p>
            <a:pPr lvl="1"/>
            <a:r>
              <a:rPr lang="zh-CN" altLang="en-US" dirty="0"/>
              <a:t>课件下载</a:t>
            </a:r>
            <a:endParaRPr lang="en-US" altLang="zh-CN" dirty="0"/>
          </a:p>
          <a:p>
            <a:pPr lvl="2"/>
            <a:r>
              <a:rPr lang="zh-CN" altLang="en-US" dirty="0"/>
              <a:t>网络教学平台</a:t>
            </a:r>
            <a:endParaRPr lang="en-US" altLang="zh-CN" dirty="0"/>
          </a:p>
          <a:p>
            <a:pPr lvl="1"/>
            <a:r>
              <a:rPr lang="zh-CN" altLang="en-US" dirty="0"/>
              <a:t>作业提交：</a:t>
            </a:r>
            <a:endParaRPr lang="en-US" altLang="zh-CN" dirty="0"/>
          </a:p>
          <a:p>
            <a:pPr lvl="2"/>
            <a:r>
              <a:rPr lang="zh-CN" altLang="en-US" dirty="0"/>
              <a:t>网络教学平台</a:t>
            </a:r>
            <a:endParaRPr lang="en-US" altLang="zh-CN" dirty="0"/>
          </a:p>
          <a:p>
            <a:r>
              <a:rPr lang="zh-CN" altLang="en-US" dirty="0"/>
              <a:t>联系方式</a:t>
            </a:r>
            <a:endParaRPr lang="en-US" altLang="zh-CN" dirty="0"/>
          </a:p>
          <a:p>
            <a:pPr lvl="1"/>
            <a:r>
              <a:rPr lang="zh-CN" altLang="en-US" dirty="0"/>
              <a:t>办公地点：综合楼</a:t>
            </a:r>
            <a:r>
              <a:rPr lang="en-US" altLang="zh-CN" dirty="0"/>
              <a:t>1506</a:t>
            </a:r>
          </a:p>
          <a:p>
            <a:pPr lvl="1"/>
            <a:r>
              <a:rPr lang="zh-CN" altLang="en-US" dirty="0"/>
              <a:t>电话：</a:t>
            </a:r>
            <a:r>
              <a:rPr lang="en-US" altLang="zh-CN" dirty="0"/>
              <a:t>18611983537</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a:t>
            </a:fld>
            <a:endParaRPr lang="zh-CN" altLang="en-US"/>
          </a:p>
        </p:txBody>
      </p:sp>
    </p:spTree>
    <p:extLst>
      <p:ext uri="{BB962C8B-B14F-4D97-AF65-F5344CB8AC3E}">
        <p14:creationId xmlns:p14="http://schemas.microsoft.com/office/powerpoint/2010/main" val="56054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pic>
        <p:nvPicPr>
          <p:cNvPr id="5" name="图片 4"/>
          <p:cNvPicPr>
            <a:picLocks noChangeAspect="1"/>
          </p:cNvPicPr>
          <p:nvPr/>
        </p:nvPicPr>
        <p:blipFill>
          <a:blip r:embed="rId2"/>
          <a:stretch>
            <a:fillRect/>
          </a:stretch>
        </p:blipFill>
        <p:spPr>
          <a:xfrm>
            <a:off x="4442397" y="1565144"/>
            <a:ext cx="2857500" cy="4162425"/>
          </a:xfrm>
          <a:prstGeom prst="rect">
            <a:avLst/>
          </a:prstGeom>
        </p:spPr>
      </p:pic>
    </p:spTree>
    <p:extLst>
      <p:ext uri="{BB962C8B-B14F-4D97-AF65-F5344CB8AC3E}">
        <p14:creationId xmlns:p14="http://schemas.microsoft.com/office/powerpoint/2010/main" val="135492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教材</a:t>
            </a:r>
          </a:p>
        </p:txBody>
      </p:sp>
      <p:sp>
        <p:nvSpPr>
          <p:cNvPr id="3" name="内容占位符 2"/>
          <p:cNvSpPr>
            <a:spLocks noGrp="1"/>
          </p:cNvSpPr>
          <p:nvPr>
            <p:ph idx="1"/>
          </p:nvPr>
        </p:nvSpPr>
        <p:spPr/>
        <p:txBody>
          <a:bodyPr/>
          <a:lstStyle/>
          <a:p>
            <a:pPr marL="228600" lvl="1">
              <a:spcBef>
                <a:spcPts val="1000"/>
              </a:spcBef>
            </a:pPr>
            <a:r>
              <a:rPr lang="zh-CN" altLang="en-US" sz="2800" dirty="0"/>
              <a:t>王珊</a:t>
            </a:r>
            <a:r>
              <a:rPr lang="en-US" altLang="zh-CN" sz="2800" dirty="0"/>
              <a:t>,</a:t>
            </a:r>
            <a:r>
              <a:rPr lang="zh-CN" altLang="en-US" sz="2800" dirty="0"/>
              <a:t>萨师煊</a:t>
            </a:r>
            <a:r>
              <a:rPr lang="en-US" altLang="zh-CN" sz="2800" dirty="0"/>
              <a:t>.</a:t>
            </a:r>
            <a:r>
              <a:rPr lang="zh-CN" altLang="en-US" sz="2800" dirty="0"/>
              <a:t>数据库系统概论（第</a:t>
            </a:r>
            <a:r>
              <a:rPr lang="en-US" altLang="zh-CN" sz="2800" dirty="0"/>
              <a:t>5</a:t>
            </a:r>
            <a:r>
              <a:rPr lang="zh-CN" altLang="en-US" sz="2800" dirty="0"/>
              <a:t>版）</a:t>
            </a:r>
            <a:r>
              <a:rPr lang="en-US" altLang="zh-CN" sz="2800" dirty="0"/>
              <a:t> .</a:t>
            </a:r>
            <a:r>
              <a:rPr lang="zh-CN" altLang="en-US" sz="2800" dirty="0"/>
              <a:t>北京</a:t>
            </a:r>
            <a:r>
              <a:rPr lang="en-US" altLang="zh-CN" sz="2800" dirty="0"/>
              <a:t>:</a:t>
            </a:r>
            <a:r>
              <a:rPr lang="zh-CN" altLang="en-US" sz="2800" dirty="0"/>
              <a:t>高等教育出版社，</a:t>
            </a:r>
            <a:r>
              <a:rPr lang="en-US" altLang="zh-CN" sz="2800" dirty="0"/>
              <a:t>2014.9</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pic>
        <p:nvPicPr>
          <p:cNvPr id="5" name="图片 4"/>
          <p:cNvPicPr>
            <a:picLocks noChangeAspect="1"/>
          </p:cNvPicPr>
          <p:nvPr/>
        </p:nvPicPr>
        <p:blipFill>
          <a:blip r:embed="rId2"/>
          <a:stretch>
            <a:fillRect/>
          </a:stretch>
        </p:blipFill>
        <p:spPr>
          <a:xfrm>
            <a:off x="4506574" y="2750071"/>
            <a:ext cx="3028950" cy="3276600"/>
          </a:xfrm>
          <a:prstGeom prst="rect">
            <a:avLst/>
          </a:prstGeom>
        </p:spPr>
      </p:pic>
    </p:spTree>
    <p:extLst>
      <p:ext uri="{BB962C8B-B14F-4D97-AF65-F5344CB8AC3E}">
        <p14:creationId xmlns:p14="http://schemas.microsoft.com/office/powerpoint/2010/main" val="353254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444"/>
            <a:ext cx="10515600" cy="5775519"/>
          </a:xfrm>
        </p:spPr>
        <p:txBody>
          <a:bodyPr>
            <a:normAutofit lnSpcReduction="10000"/>
          </a:bodyPr>
          <a:lstStyle/>
          <a:p>
            <a:r>
              <a:rPr lang="zh-CN" altLang="en-US" dirty="0"/>
              <a:t>参考书</a:t>
            </a:r>
          </a:p>
          <a:p>
            <a:pPr lvl="1"/>
            <a:r>
              <a:rPr lang="en-US" altLang="zh-CN" dirty="0"/>
              <a:t>A First Course in Database Systems </a:t>
            </a:r>
          </a:p>
          <a:p>
            <a:pPr marL="457200" lvl="1" indent="0">
              <a:buNone/>
            </a:pPr>
            <a:r>
              <a:rPr lang="en-US" altLang="zh-CN" dirty="0"/>
              <a:t>	</a:t>
            </a:r>
            <a:r>
              <a:rPr lang="en-US" altLang="zh-CN" dirty="0" err="1"/>
              <a:t>Jeffrey.D.Ullman</a:t>
            </a:r>
            <a:r>
              <a:rPr lang="en-US" altLang="zh-CN" dirty="0"/>
              <a:t>, Jennifer </a:t>
            </a:r>
            <a:r>
              <a:rPr lang="en-US" altLang="zh-CN" dirty="0" err="1"/>
              <a:t>Widom</a:t>
            </a:r>
            <a:r>
              <a:rPr lang="en-US" altLang="zh-CN" dirty="0"/>
              <a:t> </a:t>
            </a:r>
          </a:p>
          <a:p>
            <a:pPr marL="457200" lvl="1" indent="0">
              <a:buNone/>
            </a:pPr>
            <a:r>
              <a:rPr lang="en-US" altLang="zh-CN" dirty="0"/>
              <a:t>	Dept. Of Computer Science Stanford University </a:t>
            </a:r>
          </a:p>
          <a:p>
            <a:pPr lvl="1"/>
            <a:r>
              <a:rPr lang="en-US" altLang="zh-CN" dirty="0"/>
              <a:t>Database System Concepts</a:t>
            </a:r>
            <a:r>
              <a:rPr lang="zh-CN" altLang="en-US" dirty="0"/>
              <a:t>（数据库系统概念） </a:t>
            </a:r>
          </a:p>
          <a:p>
            <a:pPr marL="457200" lvl="1" indent="0">
              <a:buNone/>
            </a:pPr>
            <a:r>
              <a:rPr lang="en-US" altLang="zh-CN" dirty="0"/>
              <a:t>	Abraham </a:t>
            </a:r>
            <a:r>
              <a:rPr lang="en-US" altLang="zh-CN" dirty="0" err="1"/>
              <a:t>Silberschatz</a:t>
            </a:r>
            <a:r>
              <a:rPr lang="zh-CN" altLang="en-US" dirty="0"/>
              <a:t>，</a:t>
            </a:r>
            <a:r>
              <a:rPr lang="en-US" altLang="zh-CN" dirty="0"/>
              <a:t>Henry </a:t>
            </a:r>
            <a:r>
              <a:rPr lang="en-US" altLang="zh-CN" dirty="0" err="1"/>
              <a:t>F.Korth</a:t>
            </a:r>
            <a:r>
              <a:rPr lang="zh-CN" altLang="en-US" dirty="0"/>
              <a:t>，</a:t>
            </a:r>
            <a:r>
              <a:rPr lang="en-US" altLang="zh-CN" dirty="0" err="1"/>
              <a:t>S.Sudarshan</a:t>
            </a:r>
            <a:endParaRPr lang="en-US" altLang="zh-CN" dirty="0"/>
          </a:p>
          <a:p>
            <a:pPr lvl="1"/>
            <a:r>
              <a:rPr lang="en-US" altLang="zh-CN" dirty="0"/>
              <a:t>An Introduction to Database System (Ed.8), Addison-Wesley,2003</a:t>
            </a:r>
          </a:p>
          <a:p>
            <a:pPr lvl="1"/>
            <a:r>
              <a:rPr lang="zh-CN" altLang="en-US" dirty="0"/>
              <a:t>内存数据管理（第</a:t>
            </a:r>
            <a:r>
              <a:rPr lang="en-US" altLang="zh-CN" dirty="0"/>
              <a:t>2</a:t>
            </a:r>
            <a:r>
              <a:rPr lang="zh-CN" altLang="en-US" dirty="0"/>
              <a:t>版）</a:t>
            </a:r>
          </a:p>
          <a:p>
            <a:pPr lvl="1"/>
            <a:r>
              <a:rPr lang="zh-CN" altLang="en-US" dirty="0"/>
              <a:t>云计算与分布式系统</a:t>
            </a:r>
          </a:p>
          <a:p>
            <a:pPr lvl="1"/>
            <a:r>
              <a:rPr lang="zh-CN" altLang="en-US" dirty="0"/>
              <a:t>大数据时代</a:t>
            </a:r>
          </a:p>
          <a:p>
            <a:r>
              <a:rPr lang="zh-CN" altLang="en-US" dirty="0"/>
              <a:t>上机</a:t>
            </a:r>
            <a:r>
              <a:rPr lang="zh-CN" altLang="en-US" dirty="0" smtClean="0"/>
              <a:t>软件</a:t>
            </a:r>
            <a:endParaRPr lang="en-US" altLang="zh-CN" dirty="0" smtClean="0"/>
          </a:p>
          <a:p>
            <a:pPr lvl="1"/>
            <a:r>
              <a:rPr lang="en-US" altLang="zh-CN" dirty="0" smtClean="0"/>
              <a:t>Mysql5.6</a:t>
            </a:r>
            <a:r>
              <a:rPr lang="zh-CN" altLang="en-US" dirty="0" smtClean="0"/>
              <a:t>以后版本</a:t>
            </a:r>
            <a:endParaRPr lang="zh-CN" altLang="en-US" dirty="0"/>
          </a:p>
          <a:p>
            <a:pPr lvl="1"/>
            <a:r>
              <a:rPr lang="en-US" altLang="zh-CN" dirty="0" smtClean="0"/>
              <a:t>SQL </a:t>
            </a:r>
            <a:r>
              <a:rPr lang="en-US" altLang="zh-CN" dirty="0"/>
              <a:t>Server </a:t>
            </a:r>
            <a:r>
              <a:rPr lang="en-US" altLang="zh-CN" dirty="0" smtClean="0"/>
              <a:t>20XX</a:t>
            </a:r>
            <a:endParaRPr lang="en-US" altLang="zh-CN"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127859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作为一种有效的管理数据的手段，数据库技术与计算机领域的其他技术相融合已成为计算机学科中发展最快和应用最广的技术之一</a:t>
            </a:r>
            <a:endParaRPr lang="en-US" altLang="zh-CN" dirty="0"/>
          </a:p>
          <a:p>
            <a:pPr lvl="1"/>
            <a:r>
              <a:rPr lang="zh-CN" altLang="en-US" dirty="0" smtClean="0"/>
              <a:t>关系型数据库</a:t>
            </a:r>
            <a:endParaRPr lang="en-US" altLang="zh-CN" dirty="0" smtClean="0"/>
          </a:p>
          <a:p>
            <a:pPr lvl="1"/>
            <a:r>
              <a:rPr lang="zh-CN" altLang="en-US" dirty="0" smtClean="0"/>
              <a:t>非关系型数据库</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65800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825625"/>
            <a:ext cx="4860073" cy="4351338"/>
          </a:xfrm>
        </p:spPr>
        <p:txBody>
          <a:bodyPr/>
          <a:lstStyle/>
          <a:p>
            <a:r>
              <a:rPr lang="zh-CN" altLang="en-US" dirty="0"/>
              <a:t>四位计算机图灵奖得主</a:t>
            </a:r>
            <a:endParaRPr lang="en-US" altLang="zh-CN" dirty="0"/>
          </a:p>
          <a:p>
            <a:pPr lvl="1"/>
            <a:r>
              <a:rPr lang="en-US" altLang="zh-CN" sz="1900" dirty="0"/>
              <a:t>1973</a:t>
            </a:r>
            <a:r>
              <a:rPr lang="zh-CN" altLang="en-US" sz="1900" dirty="0"/>
              <a:t> </a:t>
            </a:r>
            <a:r>
              <a:rPr lang="en-US" altLang="zh-CN" sz="1900" dirty="0">
                <a:solidFill>
                  <a:srgbClr val="0000CC"/>
                </a:solidFill>
              </a:rPr>
              <a:t>Charles W. Bachman</a:t>
            </a:r>
            <a:r>
              <a:rPr lang="zh-CN" altLang="en-US" sz="1900" dirty="0"/>
              <a:t>，网状数据库（通用电器</a:t>
            </a:r>
            <a:r>
              <a:rPr lang="en-US" altLang="zh-CN" sz="1900" dirty="0"/>
              <a:t>IDS</a:t>
            </a:r>
            <a:r>
              <a:rPr lang="zh-CN" altLang="en-US" sz="1900" dirty="0"/>
              <a:t>）、标准（</a:t>
            </a:r>
            <a:r>
              <a:rPr lang="en-US" altLang="zh-CN" sz="1900" dirty="0"/>
              <a:t>DBTG</a:t>
            </a:r>
            <a:r>
              <a:rPr lang="zh-CN" altLang="en-US" sz="1900" dirty="0"/>
              <a:t>报告）</a:t>
            </a:r>
          </a:p>
          <a:p>
            <a:pPr lvl="1"/>
            <a:r>
              <a:rPr lang="en-US" altLang="zh-CN" sz="1900" dirty="0"/>
              <a:t>1981</a:t>
            </a:r>
            <a:r>
              <a:rPr lang="zh-CN" altLang="en-US" sz="1900" dirty="0"/>
              <a:t> </a:t>
            </a:r>
            <a:r>
              <a:rPr lang="en-US" altLang="zh-CN" sz="1900" dirty="0">
                <a:solidFill>
                  <a:srgbClr val="0000CC"/>
                </a:solidFill>
              </a:rPr>
              <a:t>E.F </a:t>
            </a:r>
            <a:r>
              <a:rPr lang="en-US" altLang="zh-CN" sz="1900" dirty="0" err="1">
                <a:solidFill>
                  <a:srgbClr val="0000CC"/>
                </a:solidFill>
              </a:rPr>
              <a:t>Codd</a:t>
            </a:r>
            <a:r>
              <a:rPr lang="zh-CN" altLang="en-US" sz="1900" dirty="0"/>
              <a:t>，关系型数据库，提高了用户生产力</a:t>
            </a:r>
          </a:p>
          <a:p>
            <a:pPr lvl="1"/>
            <a:r>
              <a:rPr lang="en-US" altLang="zh-CN" sz="1900" dirty="0"/>
              <a:t>1998</a:t>
            </a:r>
            <a:r>
              <a:rPr lang="zh-CN" altLang="en-US" sz="1900" dirty="0"/>
              <a:t> </a:t>
            </a:r>
            <a:r>
              <a:rPr lang="en-US" altLang="zh-CN" sz="1900" dirty="0">
                <a:solidFill>
                  <a:srgbClr val="0000CC"/>
                </a:solidFill>
              </a:rPr>
              <a:t>Jim Gray</a:t>
            </a:r>
            <a:r>
              <a:rPr lang="zh-CN" altLang="en-US" sz="1900" dirty="0"/>
              <a:t>，数据库技术与事务处理专家</a:t>
            </a:r>
          </a:p>
          <a:p>
            <a:pPr lvl="1"/>
            <a:r>
              <a:rPr lang="en-US" altLang="zh-CN" sz="1900" dirty="0"/>
              <a:t>2015</a:t>
            </a:r>
            <a:r>
              <a:rPr lang="zh-CN" altLang="en-US" sz="1900" dirty="0"/>
              <a:t> </a:t>
            </a:r>
            <a:r>
              <a:rPr lang="en-US" altLang="zh-CN" sz="1900" dirty="0">
                <a:solidFill>
                  <a:srgbClr val="0000CC"/>
                </a:solidFill>
              </a:rPr>
              <a:t>Michael </a:t>
            </a:r>
            <a:r>
              <a:rPr lang="en-US" altLang="zh-CN" sz="1900" dirty="0" err="1">
                <a:solidFill>
                  <a:srgbClr val="0000CC"/>
                </a:solidFill>
              </a:rPr>
              <a:t>Stonebraker</a:t>
            </a:r>
            <a:r>
              <a:rPr lang="zh-CN" altLang="en-US" sz="1900" dirty="0"/>
              <a:t>，对现代数据库系统底层的概念与实践所做出基础性贡献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251" y="1945481"/>
            <a:ext cx="6390749"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372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为例</a:t>
            </a:r>
            <a:endParaRPr lang="zh-CN" altLang="en-US" dirty="0"/>
          </a:p>
        </p:txBody>
      </p:sp>
      <p:sp>
        <p:nvSpPr>
          <p:cNvPr id="3" name="内容占位符 2"/>
          <p:cNvSpPr>
            <a:spLocks noGrp="1"/>
          </p:cNvSpPr>
          <p:nvPr>
            <p:ph idx="1"/>
          </p:nvPr>
        </p:nvSpPr>
        <p:spPr/>
        <p:txBody>
          <a:bodyPr>
            <a:normAutofit/>
          </a:bodyPr>
          <a:lstStyle/>
          <a:p>
            <a:r>
              <a:rPr lang="zh-CN" altLang="en-US" dirty="0" smtClean="0"/>
              <a:t>场景</a:t>
            </a:r>
            <a:endParaRPr lang="en-US" altLang="zh-CN" dirty="0" smtClean="0"/>
          </a:p>
          <a:p>
            <a:pPr lvl="1"/>
            <a:r>
              <a:rPr lang="en-US" altLang="zh-CN" dirty="0"/>
              <a:t>Web</a:t>
            </a:r>
            <a:r>
              <a:rPr lang="zh-CN" altLang="en-US" dirty="0"/>
              <a:t>网站</a:t>
            </a:r>
            <a:r>
              <a:rPr lang="zh-CN" altLang="en-US" dirty="0" smtClean="0"/>
              <a:t>系统</a:t>
            </a:r>
            <a:endParaRPr lang="en-US" altLang="zh-CN" dirty="0" smtClean="0"/>
          </a:p>
          <a:p>
            <a:pPr lvl="1"/>
            <a:r>
              <a:rPr lang="zh-CN" altLang="en-US" dirty="0"/>
              <a:t>日志</a:t>
            </a:r>
            <a:r>
              <a:rPr lang="zh-CN" altLang="en-US" dirty="0" smtClean="0"/>
              <a:t>记录</a:t>
            </a:r>
            <a:endParaRPr lang="en-US" altLang="zh-CN" dirty="0" smtClean="0"/>
          </a:p>
          <a:p>
            <a:pPr lvl="1"/>
            <a:r>
              <a:rPr lang="zh-CN" altLang="en-US" dirty="0"/>
              <a:t>数据</a:t>
            </a:r>
            <a:r>
              <a:rPr lang="zh-CN" altLang="en-US" dirty="0" smtClean="0"/>
              <a:t>仓库</a:t>
            </a:r>
            <a:endParaRPr lang="en-US" altLang="zh-CN" dirty="0" smtClean="0"/>
          </a:p>
          <a:p>
            <a:pPr lvl="1"/>
            <a:r>
              <a:rPr lang="zh-CN" altLang="en-US" dirty="0"/>
              <a:t>嵌入式</a:t>
            </a:r>
            <a:r>
              <a:rPr lang="zh-CN" altLang="en-US" dirty="0" smtClean="0"/>
              <a:t>系统</a:t>
            </a:r>
            <a:endParaRPr lang="en-US" altLang="zh-CN" dirty="0" smtClean="0"/>
          </a:p>
          <a:p>
            <a:r>
              <a:rPr lang="zh-CN" altLang="en-US" dirty="0" smtClean="0"/>
              <a:t>企业</a:t>
            </a:r>
            <a:endParaRPr lang="en-US" altLang="zh-CN" dirty="0" smtClean="0"/>
          </a:p>
          <a:p>
            <a:pPr lvl="1"/>
            <a:r>
              <a:rPr lang="en-US" altLang="zh-CN" dirty="0" smtClean="0"/>
              <a:t>Facebook</a:t>
            </a:r>
            <a:r>
              <a:rPr lang="zh-CN" altLang="en-US" dirty="0" smtClean="0"/>
              <a:t>、阿里巴巴</a:t>
            </a:r>
            <a:r>
              <a:rPr lang="en-US" altLang="zh-CN" dirty="0"/>
              <a:t>/</a:t>
            </a:r>
            <a:r>
              <a:rPr lang="zh-CN" altLang="en-US" dirty="0"/>
              <a:t>蚂蚁金</a:t>
            </a:r>
            <a:r>
              <a:rPr lang="zh-CN" altLang="en-US" dirty="0" smtClean="0"/>
              <a:t>服</a:t>
            </a:r>
            <a:r>
              <a:rPr lang="zh-CN" altLang="en-US" dirty="0"/>
              <a:t>、</a:t>
            </a:r>
            <a:r>
              <a:rPr lang="zh-CN" altLang="en-US" dirty="0" smtClean="0"/>
              <a:t>去哪儿</a:t>
            </a:r>
            <a:r>
              <a:rPr lang="zh-CN" altLang="en-US" dirty="0"/>
              <a:t>、</a:t>
            </a:r>
            <a:r>
              <a:rPr lang="zh-CN" altLang="en-US" dirty="0" smtClean="0"/>
              <a:t>腾讯、百度外卖</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sp>
        <p:nvSpPr>
          <p:cNvPr id="5" name="矩形 4"/>
          <p:cNvSpPr/>
          <p:nvPr/>
        </p:nvSpPr>
        <p:spPr>
          <a:xfrm>
            <a:off x="7105338" y="1528997"/>
            <a:ext cx="4022910" cy="1266669"/>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搞得</a:t>
            </a:r>
            <a:r>
              <a:rPr lang="en-US" altLang="zh-CN" dirty="0" smtClean="0"/>
              <a:t>MYSQL</a:t>
            </a:r>
            <a:r>
              <a:rPr lang="zh-CN" altLang="en-US" dirty="0" smtClean="0"/>
              <a:t>，方为人上人</a:t>
            </a:r>
            <a:endParaRPr lang="zh-CN" altLang="en-US" dirty="0"/>
          </a:p>
        </p:txBody>
      </p:sp>
    </p:spTree>
    <p:extLst>
      <p:ext uri="{BB962C8B-B14F-4D97-AF65-F5344CB8AC3E}">
        <p14:creationId xmlns:p14="http://schemas.microsoft.com/office/powerpoint/2010/main" val="311584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p>
        </p:txBody>
      </p:sp>
      <p:sp>
        <p:nvSpPr>
          <p:cNvPr id="3" name="内容占位符 2"/>
          <p:cNvSpPr>
            <a:spLocks noGrp="1"/>
          </p:cNvSpPr>
          <p:nvPr>
            <p:ph sz="half" idx="1"/>
          </p:nvPr>
        </p:nvSpPr>
        <p:spPr/>
        <p:txBody>
          <a:bodyPr/>
          <a:lstStyle/>
          <a:p>
            <a:pPr>
              <a:buNone/>
            </a:pPr>
            <a:r>
              <a:rPr lang="zh-CN" altLang="en-US" dirty="0">
                <a:ea typeface="隶书" panose="02010509060101010101" pitchFamily="49" charset="-122"/>
              </a:rPr>
              <a:t>基础篇</a:t>
            </a:r>
          </a:p>
          <a:p>
            <a:pPr lvl="1"/>
            <a:r>
              <a:rPr lang="zh-CN" altLang="en-US" dirty="0"/>
              <a:t>第一章：绪论</a:t>
            </a:r>
          </a:p>
          <a:p>
            <a:pPr lvl="1"/>
            <a:r>
              <a:rPr lang="zh-CN" altLang="en-US" dirty="0"/>
              <a:t>第二章：关系数据库</a:t>
            </a:r>
          </a:p>
          <a:p>
            <a:pPr lvl="1"/>
            <a:r>
              <a:rPr lang="zh-CN" altLang="en-US" dirty="0"/>
              <a:t>第三章：关系数据库标准语言</a:t>
            </a:r>
            <a:r>
              <a:rPr lang="en-US" altLang="zh-CN" dirty="0"/>
              <a:t>SQL</a:t>
            </a:r>
          </a:p>
          <a:p>
            <a:pPr lvl="1"/>
            <a:r>
              <a:rPr lang="zh-CN" altLang="en-US" dirty="0"/>
              <a:t>第四章：数据库安全性</a:t>
            </a:r>
          </a:p>
          <a:p>
            <a:pPr lvl="1"/>
            <a:r>
              <a:rPr lang="zh-CN" altLang="en-US" dirty="0"/>
              <a:t>第五章：数据库完整性</a:t>
            </a:r>
          </a:p>
          <a:p>
            <a:pPr>
              <a:buNone/>
            </a:pPr>
            <a:r>
              <a:rPr lang="zh-CN" altLang="en-US" dirty="0">
                <a:ea typeface="隶书" panose="02010509060101010101" pitchFamily="49" charset="-122"/>
              </a:rPr>
              <a:t>设计应用开发篇</a:t>
            </a:r>
          </a:p>
          <a:p>
            <a:pPr lvl="1"/>
            <a:r>
              <a:rPr lang="zh-CN" altLang="en-US" dirty="0"/>
              <a:t>第六章：关系数据理论</a:t>
            </a:r>
          </a:p>
          <a:p>
            <a:pPr lvl="1"/>
            <a:r>
              <a:rPr lang="zh-CN" altLang="en-US" dirty="0"/>
              <a:t>第七章：数据库设计</a:t>
            </a:r>
          </a:p>
          <a:p>
            <a:pPr lvl="1"/>
            <a:r>
              <a:rPr lang="zh-CN" altLang="en-US" dirty="0"/>
              <a:t>第八章：数据库编程</a:t>
            </a:r>
          </a:p>
          <a:p>
            <a:endParaRPr lang="zh-CN" altLang="en-US" dirty="0"/>
          </a:p>
        </p:txBody>
      </p:sp>
      <p:sp>
        <p:nvSpPr>
          <p:cNvPr id="4" name="内容占位符 3"/>
          <p:cNvSpPr>
            <a:spLocks noGrp="1"/>
          </p:cNvSpPr>
          <p:nvPr>
            <p:ph sz="half" idx="2"/>
          </p:nvPr>
        </p:nvSpPr>
        <p:spPr/>
        <p:txBody>
          <a:bodyPr/>
          <a:lstStyle/>
          <a:p>
            <a:pPr>
              <a:buNone/>
            </a:pPr>
            <a:r>
              <a:rPr lang="zh-CN" altLang="en-US" dirty="0">
                <a:ea typeface="隶书" panose="02010509060101010101" pitchFamily="49" charset="-122"/>
              </a:rPr>
              <a:t>系统篇</a:t>
            </a:r>
          </a:p>
          <a:p>
            <a:pPr lvl="1"/>
            <a:r>
              <a:rPr lang="zh-CN" altLang="en-US" dirty="0"/>
              <a:t>第九章：关系查询处理和查询优化</a:t>
            </a:r>
            <a:endParaRPr lang="en-US" altLang="zh-CN" dirty="0"/>
          </a:p>
          <a:p>
            <a:pPr lvl="1"/>
            <a:r>
              <a:rPr lang="zh-CN" altLang="en-US" dirty="0"/>
              <a:t>第十章：数据库恢复技术</a:t>
            </a:r>
            <a:endParaRPr lang="en-US" altLang="zh-CN" dirty="0"/>
          </a:p>
          <a:p>
            <a:pPr lvl="1"/>
            <a:r>
              <a:rPr lang="zh-CN" altLang="en-US" dirty="0"/>
              <a:t>第十一章：并发控制</a:t>
            </a:r>
            <a:endParaRPr lang="en-US" altLang="zh-CN" dirty="0"/>
          </a:p>
          <a:p>
            <a:pPr marL="228600" lvl="1">
              <a:spcBef>
                <a:spcPts val="1000"/>
              </a:spcBef>
              <a:buSzPct val="100000"/>
              <a:buNone/>
            </a:pPr>
            <a:r>
              <a:rPr lang="zh-CN" altLang="en-US" sz="2800" dirty="0">
                <a:ea typeface="隶书" panose="02010509060101010101" pitchFamily="49" charset="-122"/>
              </a:rPr>
              <a:t>*新技术篇*</a:t>
            </a:r>
            <a:endParaRPr lang="en-US" altLang="zh-CN" sz="2800" dirty="0">
              <a:ea typeface="隶书" panose="02010509060101010101" pitchFamily="49" charset="-122"/>
            </a:endParaRPr>
          </a:p>
          <a:p>
            <a:pPr lvl="1">
              <a:buSzPct val="100000"/>
            </a:pPr>
            <a:r>
              <a:rPr lang="zh-CN" altLang="en-US" dirty="0"/>
              <a:t>数据管理技术发展概述</a:t>
            </a:r>
            <a:endParaRPr lang="en-US" altLang="zh-CN" dirty="0"/>
          </a:p>
          <a:p>
            <a:pPr lvl="1">
              <a:buSzPct val="100000"/>
            </a:pPr>
            <a:r>
              <a:rPr lang="zh-CN" altLang="en-US" dirty="0"/>
              <a:t>大数据管理</a:t>
            </a:r>
            <a:endParaRPr lang="en-US" altLang="zh-CN" dirty="0"/>
          </a:p>
          <a:p>
            <a:pPr lvl="1">
              <a:buSzPct val="100000"/>
            </a:pPr>
            <a:r>
              <a:rPr lang="zh-CN" altLang="en-US" dirty="0"/>
              <a:t>内存数据库</a:t>
            </a:r>
            <a:endParaRPr lang="en-US" altLang="zh-CN" dirty="0"/>
          </a:p>
          <a:p>
            <a:pPr lvl="1">
              <a:buSzPct val="100000"/>
            </a:pPr>
            <a:r>
              <a:rPr lang="zh-CN" altLang="en-US" dirty="0"/>
              <a:t>数据仓库与联机分析处理</a:t>
            </a:r>
          </a:p>
          <a:p>
            <a:endParaRPr lang="zh-CN" altLang="en-US" dirty="0"/>
          </a:p>
        </p:txBody>
      </p:sp>
      <p:sp>
        <p:nvSpPr>
          <p:cNvPr id="5" name="灯片编号占位符 4"/>
          <p:cNvSpPr>
            <a:spLocks noGrp="1"/>
          </p:cNvSpPr>
          <p:nvPr>
            <p:ph type="sldNum" sz="quarter" idx="12"/>
          </p:nvPr>
        </p:nvSpPr>
        <p:spPr/>
        <p:txBody>
          <a:bodyPr/>
          <a:lstStyle/>
          <a:p>
            <a:fld id="{A272BE42-2029-47E3-BD9B-2F539B27DEE1}" type="slidenum">
              <a:rPr lang="zh-CN" altLang="en-US" smtClean="0"/>
              <a:pPr/>
              <a:t>9</a:t>
            </a:fld>
            <a:endParaRPr lang="zh-CN" altLang="en-US"/>
          </a:p>
        </p:txBody>
      </p:sp>
    </p:spTree>
    <p:extLst>
      <p:ext uri="{BB962C8B-B14F-4D97-AF65-F5344CB8AC3E}">
        <p14:creationId xmlns:p14="http://schemas.microsoft.com/office/powerpoint/2010/main" val="559605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2221</TotalTime>
  <Pages>0</Pages>
  <Words>709</Words>
  <Characters>0</Characters>
  <Application>Microsoft Office PowerPoint</Application>
  <DocSecurity>0</DocSecurity>
  <PresentationFormat>宽屏</PresentationFormat>
  <Lines>0</Lines>
  <Paragraphs>94</Paragraphs>
  <Slides>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Rockwell</vt:lpstr>
      <vt:lpstr>Rockwell Condensed</vt:lpstr>
      <vt:lpstr>等线</vt:lpstr>
      <vt:lpstr>方正姚体</vt:lpstr>
      <vt:lpstr>隶书</vt:lpstr>
      <vt:lpstr>Wingdings</vt:lpstr>
      <vt:lpstr>木活字</vt:lpstr>
      <vt:lpstr>课程介绍</vt:lpstr>
      <vt:lpstr>概要</vt:lpstr>
      <vt:lpstr>教材</vt:lpstr>
      <vt:lpstr>教材</vt:lpstr>
      <vt:lpstr>PowerPoint 演示文稿</vt:lpstr>
      <vt:lpstr>PowerPoint 演示文稿</vt:lpstr>
      <vt:lpstr>PowerPoint 演示文稿</vt:lpstr>
      <vt:lpstr>Mysql为例</vt:lpstr>
      <vt:lpstr>学习内容</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107</cp:revision>
  <dcterms:created xsi:type="dcterms:W3CDTF">2013-11-21T07:51:28Z</dcterms:created>
  <dcterms:modified xsi:type="dcterms:W3CDTF">2019-03-05T06:36:52Z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