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350" r:id="rId2"/>
    <p:sldId id="323" r:id="rId3"/>
    <p:sldId id="324" r:id="rId4"/>
    <p:sldId id="325" r:id="rId5"/>
    <p:sldId id="294" r:id="rId6"/>
    <p:sldId id="297" r:id="rId7"/>
    <p:sldId id="298" r:id="rId8"/>
    <p:sldId id="299" r:id="rId9"/>
    <p:sldId id="326" r:id="rId10"/>
    <p:sldId id="327" r:id="rId11"/>
    <p:sldId id="351" r:id="rId12"/>
    <p:sldId id="328" r:id="rId13"/>
    <p:sldId id="352" r:id="rId14"/>
    <p:sldId id="353" r:id="rId15"/>
    <p:sldId id="354" r:id="rId16"/>
    <p:sldId id="355" r:id="rId17"/>
    <p:sldId id="329" r:id="rId18"/>
    <p:sldId id="356" r:id="rId19"/>
    <p:sldId id="357" r:id="rId20"/>
    <p:sldId id="358" r:id="rId21"/>
    <p:sldId id="359" r:id="rId22"/>
    <p:sldId id="360" r:id="rId23"/>
    <p:sldId id="361" r:id="rId24"/>
    <p:sldId id="362" r:id="rId25"/>
    <p:sldId id="363" r:id="rId26"/>
    <p:sldId id="330" r:id="rId27"/>
    <p:sldId id="331" r:id="rId28"/>
    <p:sldId id="332" r:id="rId29"/>
    <p:sldId id="364" r:id="rId30"/>
    <p:sldId id="365" r:id="rId31"/>
    <p:sldId id="333" r:id="rId32"/>
    <p:sldId id="334" r:id="rId33"/>
    <p:sldId id="366" r:id="rId34"/>
    <p:sldId id="367" r:id="rId35"/>
    <p:sldId id="368" r:id="rId36"/>
    <p:sldId id="369" r:id="rId37"/>
    <p:sldId id="370" r:id="rId38"/>
    <p:sldId id="371" r:id="rId39"/>
    <p:sldId id="372" r:id="rId40"/>
    <p:sldId id="335" r:id="rId41"/>
    <p:sldId id="336" r:id="rId42"/>
    <p:sldId id="337" r:id="rId43"/>
    <p:sldId id="338" r:id="rId44"/>
    <p:sldId id="373" r:id="rId45"/>
    <p:sldId id="374" r:id="rId46"/>
    <p:sldId id="375" r:id="rId47"/>
    <p:sldId id="376" r:id="rId48"/>
    <p:sldId id="377" r:id="rId49"/>
    <p:sldId id="378" r:id="rId50"/>
    <p:sldId id="339" r:id="rId51"/>
    <p:sldId id="379" r:id="rId52"/>
    <p:sldId id="262"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263" r:id="rId77"/>
    <p:sldId id="347" r:id="rId78"/>
    <p:sldId id="348" r:id="rId79"/>
    <p:sldId id="340" r:id="rId80"/>
    <p:sldId id="341" r:id="rId81"/>
    <p:sldId id="342" r:id="rId82"/>
    <p:sldId id="343" r:id="rId83"/>
    <p:sldId id="344" r:id="rId84"/>
    <p:sldId id="345" r:id="rId85"/>
    <p:sldId id="346"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24" autoAdjust="0"/>
  </p:normalViewPr>
  <p:slideViewPr>
    <p:cSldViewPr snapToGrid="0">
      <p:cViewPr varScale="1">
        <p:scale>
          <a:sx n="128" d="100"/>
          <a:sy n="128" d="100"/>
        </p:scale>
        <p:origin x="1536"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2019/3/5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2019/3/5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2019/3/5</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2019/3/5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2019/3/5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2019/3/5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2019/3/5</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2019/3/5</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2019/3/5</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jpeg"/><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第一章 绪论</a:t>
            </a:r>
            <a:r>
              <a:rPr lang="en-US" altLang="zh-CN" sz="6600" dirty="0">
                <a:solidFill>
                  <a:srgbClr val="595959"/>
                </a:solidFill>
                <a:latin typeface="微软雅黑" panose="020B0503020204020204" pitchFamily="34" charset="-122"/>
                <a:ea typeface="微软雅黑" panose="020B0503020204020204" pitchFamily="34" charset="-122"/>
              </a:rPr>
              <a:t>(2)</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层次模型</a:t>
            </a:r>
          </a:p>
        </p:txBody>
      </p:sp>
      <p:sp>
        <p:nvSpPr>
          <p:cNvPr id="3" name="内容占位符 2"/>
          <p:cNvSpPr>
            <a:spLocks noGrp="1"/>
          </p:cNvSpPr>
          <p:nvPr>
            <p:ph idx="1"/>
          </p:nvPr>
        </p:nvSpPr>
        <p:spPr>
          <a:xfrm>
            <a:off x="1069848" y="1750741"/>
            <a:ext cx="10058400" cy="4421459"/>
          </a:xfrm>
        </p:spPr>
        <p:txBody>
          <a:bodyPr>
            <a:normAutofit fontScale="85000" lnSpcReduction="10000"/>
          </a:bodyPr>
          <a:lstStyle/>
          <a:p>
            <a:pPr>
              <a:lnSpc>
                <a:spcPct val="120000"/>
              </a:lnSpc>
            </a:pPr>
            <a:r>
              <a:rPr lang="zh-CN" altLang="en-US" dirty="0"/>
              <a:t>是数据库系统中最早出现的数据模型，采用层次模型的数据库的典型代表是</a:t>
            </a:r>
            <a:r>
              <a:rPr lang="en-US" altLang="zh-CN" dirty="0"/>
              <a:t>IBM</a:t>
            </a:r>
            <a:r>
              <a:rPr lang="zh-CN" altLang="en-US" dirty="0"/>
              <a:t>公司的</a:t>
            </a:r>
            <a:r>
              <a:rPr lang="en-US" altLang="zh-CN" dirty="0"/>
              <a:t>IMS</a:t>
            </a:r>
            <a:r>
              <a:rPr lang="zh-CN" altLang="en-US" dirty="0"/>
              <a:t>数据库管理系统（</a:t>
            </a:r>
            <a:r>
              <a:rPr lang="en-US" altLang="zh-CN" dirty="0"/>
              <a:t>Information Management System</a:t>
            </a:r>
            <a:r>
              <a:rPr lang="zh-CN" altLang="en-US" dirty="0"/>
              <a:t>）。</a:t>
            </a:r>
          </a:p>
          <a:p>
            <a:pPr>
              <a:lnSpc>
                <a:spcPct val="110000"/>
              </a:lnSpc>
            </a:pPr>
            <a:r>
              <a:rPr lang="zh-CN" altLang="en-US" dirty="0"/>
              <a:t>现实世界中，许多实体之间的联系都表现出一种很自然的层次关系，如家族关系，行政机构等。</a:t>
            </a:r>
          </a:p>
          <a:p>
            <a:pPr>
              <a:lnSpc>
                <a:spcPct val="110000"/>
              </a:lnSpc>
            </a:pPr>
            <a:r>
              <a:rPr lang="zh-CN" altLang="en-US" dirty="0"/>
              <a:t>层次模型用一棵“有向树”的数据结构来表示各类实体以及实体间的联系。</a:t>
            </a:r>
          </a:p>
          <a:p>
            <a:pPr lvl="1">
              <a:lnSpc>
                <a:spcPct val="120000"/>
              </a:lnSpc>
            </a:pPr>
            <a:r>
              <a:rPr lang="zh-CN" altLang="en-US" dirty="0"/>
              <a:t>在树中，每个结点表示一个记录类型，结点间的连线（或边）表示记录类型间的关系，每个记录类型可包含若干个字段，记录类型描述的是实体，字段描述实体的属性，各个记录类型及其字段都必须命名。</a:t>
            </a:r>
          </a:p>
          <a:p>
            <a:pPr lvl="1">
              <a:lnSpc>
                <a:spcPct val="120000"/>
              </a:lnSpc>
            </a:pPr>
            <a:r>
              <a:rPr lang="zh-CN" altLang="en-US" dirty="0"/>
              <a:t>如果要存取某一记录型的记录，可以从根结点起，按照有向树层次向下查找。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spTree>
    <p:extLst>
      <p:ext uri="{BB962C8B-B14F-4D97-AF65-F5344CB8AC3E}">
        <p14:creationId xmlns:p14="http://schemas.microsoft.com/office/powerpoint/2010/main" val="4622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381" y="878494"/>
            <a:ext cx="7266426" cy="456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95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层次模型的特征</a:t>
            </a:r>
          </a:p>
        </p:txBody>
      </p:sp>
      <p:sp>
        <p:nvSpPr>
          <p:cNvPr id="3" name="内容占位符 2"/>
          <p:cNvSpPr>
            <a:spLocks noGrp="1"/>
          </p:cNvSpPr>
          <p:nvPr>
            <p:ph idx="1"/>
          </p:nvPr>
        </p:nvSpPr>
        <p:spPr/>
        <p:txBody>
          <a:bodyPr/>
          <a:lstStyle/>
          <a:p>
            <a:r>
              <a:rPr lang="zh-CN" altLang="en-US" dirty="0"/>
              <a:t>①有且仅有一个结点没有双亲，该结点就是根结点；</a:t>
            </a:r>
          </a:p>
          <a:p>
            <a:r>
              <a:rPr lang="zh-CN" altLang="en-US" dirty="0"/>
              <a:t>②根以外的其他结点有且仅有一个双亲结点，这就使得层次数据库系统只能直接处理一对多的实体关系；</a:t>
            </a:r>
          </a:p>
          <a:p>
            <a:r>
              <a:rPr lang="zh-CN" altLang="en-US" dirty="0"/>
              <a:t>③任何一个给定的记录值只有按其路径查看时，才能显出它的全部意义，没有一个子女记录值能够脱离双亲记录值而独立存在。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Tree>
    <p:extLst>
      <p:ext uri="{BB962C8B-B14F-4D97-AF65-F5344CB8AC3E}">
        <p14:creationId xmlns:p14="http://schemas.microsoft.com/office/powerpoint/2010/main" val="105499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grpSp>
        <p:nvGrpSpPr>
          <p:cNvPr id="6" name="Group 223"/>
          <p:cNvGrpSpPr>
            <a:grpSpLocks/>
          </p:cNvGrpSpPr>
          <p:nvPr/>
        </p:nvGrpSpPr>
        <p:grpSpPr bwMode="auto">
          <a:xfrm>
            <a:off x="2510843" y="471643"/>
            <a:ext cx="6989995" cy="5616922"/>
            <a:chOff x="1524" y="1285"/>
            <a:chExt cx="2692" cy="2327"/>
          </a:xfrm>
        </p:grpSpPr>
        <p:grpSp>
          <p:nvGrpSpPr>
            <p:cNvPr id="7" name="Group 205"/>
            <p:cNvGrpSpPr>
              <a:grpSpLocks/>
            </p:cNvGrpSpPr>
            <p:nvPr/>
          </p:nvGrpSpPr>
          <p:grpSpPr bwMode="auto">
            <a:xfrm>
              <a:off x="1524" y="1285"/>
              <a:ext cx="2692" cy="1877"/>
              <a:chOff x="1524" y="1285"/>
              <a:chExt cx="2692" cy="1877"/>
            </a:xfrm>
          </p:grpSpPr>
          <p:sp>
            <p:nvSpPr>
              <p:cNvPr id="25" name="Rectangle 5"/>
              <p:cNvSpPr>
                <a:spLocks noChangeArrowheads="1"/>
              </p:cNvSpPr>
              <p:nvPr/>
            </p:nvSpPr>
            <p:spPr bwMode="auto">
              <a:xfrm>
                <a:off x="1524" y="1314"/>
                <a:ext cx="50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latin typeface="黑体" panose="02010609060101010101" pitchFamily="49" charset="-122"/>
                    <a:ea typeface="黑体" panose="02010609060101010101" pitchFamily="49" charset="-122"/>
                  </a:rPr>
                  <a:t>         </a:t>
                </a:r>
                <a:endParaRPr kumimoji="1" lang="en-US" altLang="zh-CN" sz="2400" b="1"/>
              </a:p>
            </p:txBody>
          </p:sp>
          <p:sp>
            <p:nvSpPr>
              <p:cNvPr id="26" name="Rectangle 6"/>
              <p:cNvSpPr>
                <a:spLocks noChangeArrowheads="1"/>
              </p:cNvSpPr>
              <p:nvPr/>
            </p:nvSpPr>
            <p:spPr bwMode="auto">
              <a:xfrm>
                <a:off x="2134" y="1306"/>
                <a:ext cx="30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27" name="Rectangle 7"/>
              <p:cNvSpPr>
                <a:spLocks noChangeArrowheads="1"/>
              </p:cNvSpPr>
              <p:nvPr/>
            </p:nvSpPr>
            <p:spPr bwMode="auto">
              <a:xfrm>
                <a:off x="2814" y="130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28" name="Rectangle 8"/>
              <p:cNvSpPr>
                <a:spLocks noChangeArrowheads="1"/>
              </p:cNvSpPr>
              <p:nvPr/>
            </p:nvSpPr>
            <p:spPr bwMode="auto">
              <a:xfrm>
                <a:off x="2898" y="130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29" name="Rectangle 9"/>
              <p:cNvSpPr>
                <a:spLocks noChangeArrowheads="1"/>
              </p:cNvSpPr>
              <p:nvPr/>
            </p:nvSpPr>
            <p:spPr bwMode="auto">
              <a:xfrm>
                <a:off x="2960" y="1314"/>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1</a:t>
                </a:r>
                <a:endParaRPr kumimoji="1" lang="zh-CN" altLang="en-US" sz="2400" b="1"/>
              </a:p>
            </p:txBody>
          </p:sp>
          <p:sp>
            <p:nvSpPr>
              <p:cNvPr id="30" name="Rectangle 11"/>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1" name="Line 12"/>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3"/>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14"/>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4" name="Line 15"/>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6"/>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Rectangle 17"/>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7" name="Line 18"/>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19"/>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9" name="Line 20"/>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22"/>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2" name="Line 23"/>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4"/>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25"/>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5" name="Line 26"/>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27"/>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7" name="Line 28"/>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Rectangle 29"/>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49" name="Line 30"/>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1"/>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Rectangle 32"/>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2" name="Line 33"/>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34"/>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Rectangle 35"/>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5" name="Line 36"/>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Rectangle 37"/>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57" name="Line 38"/>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9"/>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40"/>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0" name="Line 41"/>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42"/>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43"/>
              <p:cNvSpPr>
                <a:spLocks noChangeArrowheads="1"/>
              </p:cNvSpPr>
              <p:nvPr/>
            </p:nvSpPr>
            <p:spPr bwMode="auto">
              <a:xfrm>
                <a:off x="3312" y="130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63" name="Rectangle 44"/>
              <p:cNvSpPr>
                <a:spLocks noChangeArrowheads="1"/>
              </p:cNvSpPr>
              <p:nvPr/>
            </p:nvSpPr>
            <p:spPr bwMode="auto">
              <a:xfrm>
                <a:off x="3439" y="1314"/>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根结点</a:t>
                </a:r>
                <a:endParaRPr kumimoji="1" lang="zh-CN" altLang="en-US" sz="3200" b="1"/>
              </a:p>
            </p:txBody>
          </p:sp>
          <p:sp>
            <p:nvSpPr>
              <p:cNvPr id="64" name="Rectangle 45"/>
              <p:cNvSpPr>
                <a:spLocks noChangeArrowheads="1"/>
              </p:cNvSpPr>
              <p:nvPr/>
            </p:nvSpPr>
            <p:spPr bwMode="auto">
              <a:xfrm>
                <a:off x="1524" y="1806"/>
                <a:ext cx="12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65" name="Rectangle 46"/>
              <p:cNvSpPr>
                <a:spLocks noChangeArrowheads="1"/>
              </p:cNvSpPr>
              <p:nvPr/>
            </p:nvSpPr>
            <p:spPr bwMode="auto">
              <a:xfrm>
                <a:off x="1524" y="2026"/>
                <a:ext cx="24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66" name="Rectangle 47"/>
              <p:cNvSpPr>
                <a:spLocks noChangeArrowheads="1"/>
              </p:cNvSpPr>
              <p:nvPr/>
            </p:nvSpPr>
            <p:spPr bwMode="auto">
              <a:xfrm>
                <a:off x="2072"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67" name="Rectangle 48"/>
              <p:cNvSpPr>
                <a:spLocks noChangeArrowheads="1"/>
              </p:cNvSpPr>
              <p:nvPr/>
            </p:nvSpPr>
            <p:spPr bwMode="auto">
              <a:xfrm>
                <a:off x="2156"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68" name="Rectangle 49"/>
              <p:cNvSpPr>
                <a:spLocks noChangeArrowheads="1"/>
              </p:cNvSpPr>
              <p:nvPr/>
            </p:nvSpPr>
            <p:spPr bwMode="auto">
              <a:xfrm>
                <a:off x="2218" y="2033"/>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2</a:t>
                </a:r>
                <a:endParaRPr kumimoji="1" lang="zh-CN" altLang="en-US" sz="2400" b="1"/>
              </a:p>
            </p:txBody>
          </p:sp>
          <p:sp>
            <p:nvSpPr>
              <p:cNvPr id="69" name="Rectangle 51"/>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0" name="Line 52"/>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3"/>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Rectangle 54"/>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3" name="Line 55"/>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56"/>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Rectangle 57"/>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6" name="Line 58"/>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Rectangle 59"/>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8" name="Line 60"/>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61"/>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Rectangle 62"/>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81" name="Line 63"/>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64"/>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Rectangle 65"/>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84" name="Line 66"/>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Rectangle 67"/>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86" name="Line 68"/>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Rectangle 69"/>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88" name="Line 70"/>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1"/>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72"/>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1" name="Line 73"/>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74"/>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Rectangle 75"/>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4" name="Line 76"/>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Rectangle 77"/>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6" name="Line 78"/>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79"/>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Rectangle 80"/>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9" name="Line 81"/>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82"/>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Rectangle 83"/>
              <p:cNvSpPr>
                <a:spLocks noChangeArrowheads="1"/>
              </p:cNvSpPr>
              <p:nvPr/>
            </p:nvSpPr>
            <p:spPr bwMode="auto">
              <a:xfrm>
                <a:off x="2635"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02" name="Rectangle 84"/>
              <p:cNvSpPr>
                <a:spLocks noChangeArrowheads="1"/>
              </p:cNvSpPr>
              <p:nvPr/>
            </p:nvSpPr>
            <p:spPr bwMode="auto">
              <a:xfrm>
                <a:off x="2770"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03" name="Rectangle 85"/>
              <p:cNvSpPr>
                <a:spLocks noChangeArrowheads="1"/>
              </p:cNvSpPr>
              <p:nvPr/>
            </p:nvSpPr>
            <p:spPr bwMode="auto">
              <a:xfrm>
                <a:off x="2683" y="2021"/>
                <a:ext cx="5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兄弟结点</a:t>
                </a:r>
                <a:endParaRPr kumimoji="1" lang="zh-CN" altLang="en-US" sz="3200" b="1"/>
              </a:p>
            </p:txBody>
          </p:sp>
          <p:sp>
            <p:nvSpPr>
              <p:cNvPr id="104" name="Rectangle 86"/>
              <p:cNvSpPr>
                <a:spLocks noChangeArrowheads="1"/>
              </p:cNvSpPr>
              <p:nvPr/>
            </p:nvSpPr>
            <p:spPr bwMode="auto">
              <a:xfrm>
                <a:off x="3380"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05" name="Rectangle 87"/>
              <p:cNvSpPr>
                <a:spLocks noChangeArrowheads="1"/>
              </p:cNvSpPr>
              <p:nvPr/>
            </p:nvSpPr>
            <p:spPr bwMode="auto">
              <a:xfrm>
                <a:off x="3508" y="2033"/>
                <a:ext cx="11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　</a:t>
                </a:r>
                <a:endParaRPr kumimoji="1" lang="zh-CN" altLang="en-US" sz="2400" b="1"/>
              </a:p>
            </p:txBody>
          </p:sp>
          <p:sp>
            <p:nvSpPr>
              <p:cNvPr id="106" name="Rectangle 88"/>
              <p:cNvSpPr>
                <a:spLocks noChangeArrowheads="1"/>
              </p:cNvSpPr>
              <p:nvPr/>
            </p:nvSpPr>
            <p:spPr bwMode="auto">
              <a:xfrm>
                <a:off x="3658"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07" name="Rectangle 89"/>
              <p:cNvSpPr>
                <a:spLocks noChangeArrowheads="1"/>
              </p:cNvSpPr>
              <p:nvPr/>
            </p:nvSpPr>
            <p:spPr bwMode="auto">
              <a:xfrm>
                <a:off x="3742" y="2026"/>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08" name="Rectangle 90"/>
              <p:cNvSpPr>
                <a:spLocks noChangeArrowheads="1"/>
              </p:cNvSpPr>
              <p:nvPr/>
            </p:nvSpPr>
            <p:spPr bwMode="auto">
              <a:xfrm>
                <a:off x="3804" y="2033"/>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3</a:t>
                </a:r>
                <a:endParaRPr kumimoji="1" lang="zh-CN" altLang="en-US" sz="2400" b="1"/>
              </a:p>
            </p:txBody>
          </p:sp>
          <p:sp>
            <p:nvSpPr>
              <p:cNvPr id="109" name="Rectangle 92"/>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0" name="Line 93"/>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94"/>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Rectangle 95"/>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3" name="Line 96"/>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97"/>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Rectangle 98"/>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6" name="Line 99"/>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Rectangle 100"/>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8" name="Line 101"/>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02"/>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Rectangle 103"/>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1" name="Line 104"/>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Line 105"/>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Rectangle 106"/>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4" name="Line 107"/>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Rectangle 108"/>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6" name="Line 109"/>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Rectangle 110"/>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28" name="Line 111"/>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12"/>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Rectangle 113"/>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1" name="Line 114"/>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115"/>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Rectangle 116"/>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4" name="Line 117"/>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 name="Rectangle 118"/>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6" name="Line 119"/>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120"/>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Rectangle 121"/>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39" name="Line 122"/>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Line 123"/>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Rectangle 124"/>
              <p:cNvSpPr>
                <a:spLocks noChangeArrowheads="1"/>
              </p:cNvSpPr>
              <p:nvPr/>
            </p:nvSpPr>
            <p:spPr bwMode="auto">
              <a:xfrm>
                <a:off x="4155" y="2026"/>
                <a:ext cx="6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42" name="Rectangle 125"/>
              <p:cNvSpPr>
                <a:spLocks noChangeArrowheads="1"/>
              </p:cNvSpPr>
              <p:nvPr/>
            </p:nvSpPr>
            <p:spPr bwMode="auto">
              <a:xfrm>
                <a:off x="1524" y="2274"/>
                <a:ext cx="9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43" name="Rectangle 126"/>
              <p:cNvSpPr>
                <a:spLocks noChangeArrowheads="1"/>
              </p:cNvSpPr>
              <p:nvPr/>
            </p:nvSpPr>
            <p:spPr bwMode="auto">
              <a:xfrm>
                <a:off x="3680" y="2282"/>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sp>
            <p:nvSpPr>
              <p:cNvPr id="144" name="Rectangle 127"/>
              <p:cNvSpPr>
                <a:spLocks noChangeArrowheads="1"/>
              </p:cNvSpPr>
              <p:nvPr/>
            </p:nvSpPr>
            <p:spPr bwMode="auto">
              <a:xfrm>
                <a:off x="1531"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45" name="Rectangle 128"/>
              <p:cNvSpPr>
                <a:spLocks noChangeArrowheads="1"/>
              </p:cNvSpPr>
              <p:nvPr/>
            </p:nvSpPr>
            <p:spPr bwMode="auto">
              <a:xfrm>
                <a:off x="1612" y="2752"/>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4</a:t>
                </a:r>
                <a:endParaRPr kumimoji="1" lang="zh-CN" altLang="en-US" sz="2400" b="1"/>
              </a:p>
            </p:txBody>
          </p:sp>
          <p:sp>
            <p:nvSpPr>
              <p:cNvPr id="146" name="Rectangle 130"/>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47" name="Line 131"/>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132"/>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Rectangle 133"/>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0" name="Line 134"/>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135"/>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Rectangle 136"/>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3" name="Line 137"/>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Rectangle 138"/>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5" name="Line 139"/>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40"/>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Rectangle 141"/>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8" name="Line 142"/>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143"/>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Rectangle 144"/>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1" name="Line 145"/>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Rectangle 146"/>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3" name="Line 147"/>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Rectangle 148"/>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5" name="Line 149"/>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150"/>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Rectangle 151"/>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68" name="Line 152"/>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153"/>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Rectangle 154"/>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1" name="Line 155"/>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56"/>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3" name="Line 157"/>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Line 158"/>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Rectangle 159"/>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76" name="Line 160"/>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161"/>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Rectangle 162"/>
              <p:cNvSpPr>
                <a:spLocks noChangeArrowheads="1"/>
              </p:cNvSpPr>
              <p:nvPr/>
            </p:nvSpPr>
            <p:spPr bwMode="auto">
              <a:xfrm>
                <a:off x="1962" y="2744"/>
                <a:ext cx="9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79" name="Rectangle 163"/>
              <p:cNvSpPr>
                <a:spLocks noChangeArrowheads="1"/>
              </p:cNvSpPr>
              <p:nvPr/>
            </p:nvSpPr>
            <p:spPr bwMode="auto">
              <a:xfrm>
                <a:off x="1995" y="2717"/>
                <a:ext cx="54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兄弟结点</a:t>
                </a:r>
                <a:endParaRPr kumimoji="1" lang="zh-CN" altLang="en-US" sz="3200" b="1"/>
              </a:p>
            </p:txBody>
          </p:sp>
          <p:sp>
            <p:nvSpPr>
              <p:cNvPr id="180" name="Rectangle 164"/>
              <p:cNvSpPr>
                <a:spLocks noChangeArrowheads="1"/>
              </p:cNvSpPr>
              <p:nvPr/>
            </p:nvSpPr>
            <p:spPr bwMode="auto">
              <a:xfrm>
                <a:off x="2708"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81" name="Rectangle 165"/>
              <p:cNvSpPr>
                <a:spLocks noChangeArrowheads="1"/>
              </p:cNvSpPr>
              <p:nvPr/>
            </p:nvSpPr>
            <p:spPr bwMode="auto">
              <a:xfrm>
                <a:off x="2770" y="2752"/>
                <a:ext cx="11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　</a:t>
                </a:r>
                <a:endParaRPr kumimoji="1" lang="zh-CN" altLang="en-US" sz="2400" b="1"/>
              </a:p>
            </p:txBody>
          </p:sp>
          <p:sp>
            <p:nvSpPr>
              <p:cNvPr id="182" name="Rectangle 166"/>
              <p:cNvSpPr>
                <a:spLocks noChangeArrowheads="1"/>
              </p:cNvSpPr>
              <p:nvPr/>
            </p:nvSpPr>
            <p:spPr bwMode="auto">
              <a:xfrm>
                <a:off x="2916" y="2744"/>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183" name="Rectangle 167"/>
              <p:cNvSpPr>
                <a:spLocks noChangeArrowheads="1"/>
              </p:cNvSpPr>
              <p:nvPr/>
            </p:nvSpPr>
            <p:spPr bwMode="auto">
              <a:xfrm>
                <a:off x="2993" y="2752"/>
                <a:ext cx="16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700" b="1">
                    <a:solidFill>
                      <a:srgbClr val="000000"/>
                    </a:solidFill>
                    <a:latin typeface="宋体" panose="02010600030101010101" pitchFamily="2" charset="-122"/>
                  </a:rPr>
                  <a:t>Ｒ</a:t>
                </a:r>
                <a:r>
                  <a:rPr kumimoji="1" lang="en-US" altLang="zh-CN" sz="1700" b="1">
                    <a:solidFill>
                      <a:srgbClr val="000000"/>
                    </a:solidFill>
                    <a:latin typeface="宋体" panose="02010600030101010101" pitchFamily="2" charset="-122"/>
                  </a:rPr>
                  <a:t>5</a:t>
                </a:r>
                <a:endParaRPr kumimoji="1" lang="zh-CN" altLang="en-US" sz="2400" b="1"/>
              </a:p>
            </p:txBody>
          </p:sp>
          <p:sp>
            <p:nvSpPr>
              <p:cNvPr id="184" name="Rectangle 169"/>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5" name="Line 170"/>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71"/>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Rectangle 172"/>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88" name="Line 173"/>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Line 174"/>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 name="Rectangle 175"/>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1" name="Line 176"/>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Rectangle 177"/>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3" name="Line 178"/>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Line 179"/>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Rectangle 180"/>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6" name="Line 181"/>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182"/>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Rectangle 183"/>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99" name="Line 184"/>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Rectangle 185"/>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1" name="Line 186"/>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187"/>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3" name="Line 188"/>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189"/>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Rectangle 190"/>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6" name="Line 191"/>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Line 192"/>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 name="Rectangle 193"/>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09" name="Line 194"/>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Rectangle 195"/>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1" name="Line 196"/>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197"/>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Rectangle 198"/>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4" name="Line 199"/>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200"/>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Rectangle 201"/>
              <p:cNvSpPr>
                <a:spLocks noChangeArrowheads="1"/>
              </p:cNvSpPr>
              <p:nvPr/>
            </p:nvSpPr>
            <p:spPr bwMode="auto">
              <a:xfrm>
                <a:off x="1524" y="2992"/>
                <a:ext cx="3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217" name="Rectangle 202"/>
              <p:cNvSpPr>
                <a:spLocks noChangeArrowheads="1"/>
              </p:cNvSpPr>
              <p:nvPr/>
            </p:nvSpPr>
            <p:spPr bwMode="auto">
              <a:xfrm>
                <a:off x="1586" y="3001"/>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sp>
            <p:nvSpPr>
              <p:cNvPr id="218" name="Rectangle 203"/>
              <p:cNvSpPr>
                <a:spLocks noChangeArrowheads="1"/>
              </p:cNvSpPr>
              <p:nvPr/>
            </p:nvSpPr>
            <p:spPr bwMode="auto">
              <a:xfrm>
                <a:off x="2003" y="2992"/>
                <a:ext cx="39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700" b="1">
                    <a:solidFill>
                      <a:srgbClr val="000000"/>
                    </a:solidFill>
                  </a:rPr>
                  <a:t>             </a:t>
                </a:r>
                <a:endParaRPr kumimoji="1" lang="en-US" altLang="zh-CN" sz="2400" b="1"/>
              </a:p>
            </p:txBody>
          </p:sp>
          <p:sp>
            <p:nvSpPr>
              <p:cNvPr id="219" name="Rectangle 204"/>
              <p:cNvSpPr>
                <a:spLocks noChangeArrowheads="1"/>
              </p:cNvSpPr>
              <p:nvPr/>
            </p:nvSpPr>
            <p:spPr bwMode="auto">
              <a:xfrm>
                <a:off x="2868" y="3001"/>
                <a:ext cx="40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叶结点</a:t>
                </a:r>
                <a:endParaRPr kumimoji="1" lang="zh-CN" altLang="en-US" sz="3200" b="1"/>
              </a:p>
            </p:txBody>
          </p:sp>
        </p:grpSp>
        <p:sp>
          <p:nvSpPr>
            <p:cNvPr id="8" name="Rectangle 206"/>
            <p:cNvSpPr>
              <a:spLocks noChangeArrowheads="1"/>
            </p:cNvSpPr>
            <p:nvPr/>
          </p:nvSpPr>
          <p:spPr bwMode="auto">
            <a:xfrm>
              <a:off x="2445" y="3428"/>
              <a:ext cx="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b="1"/>
            </a:p>
          </p:txBody>
        </p:sp>
        <p:sp>
          <p:nvSpPr>
            <p:cNvPr id="9"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 name="T6" fmla="*/ 0 w 1534"/>
                <a:gd name="T7" fmla="*/ 0 h 6"/>
                <a:gd name="T8" fmla="*/ 1534 w 1534"/>
                <a:gd name="T9" fmla="*/ 6 h 6"/>
              </a:gdLst>
              <a:ahLst/>
              <a:cxnLst>
                <a:cxn ang="T4">
                  <a:pos x="T0" y="T1"/>
                </a:cxn>
                <a:cxn ang="T5">
                  <a:pos x="T2" y="T3"/>
                </a:cxn>
              </a:cxnLst>
              <a:rect l="T6" t="T7" r="T8" b="T9"/>
              <a:pathLst>
                <a:path w="1534" h="6">
                  <a:moveTo>
                    <a:pt x="0" y="6"/>
                  </a:moveTo>
                  <a:lnTo>
                    <a:pt x="1534" y="0"/>
                  </a:lnTo>
                </a:path>
              </a:pathLst>
            </a:custGeom>
            <a:solidFill>
              <a:srgbClr val="FFFFFF"/>
            </a:solidFill>
            <a:ln w="17463">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 name="Group 211"/>
            <p:cNvGrpSpPr>
              <a:grpSpLocks/>
            </p:cNvGrpSpPr>
            <p:nvPr/>
          </p:nvGrpSpPr>
          <p:grpSpPr bwMode="auto">
            <a:xfrm>
              <a:off x="3810" y="1728"/>
              <a:ext cx="121" cy="303"/>
              <a:chOff x="3866" y="1960"/>
              <a:chExt cx="121" cy="303"/>
            </a:xfrm>
          </p:grpSpPr>
          <p:sp>
            <p:nvSpPr>
              <p:cNvPr id="23" name="Line 209"/>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 name="Group 214"/>
            <p:cNvGrpSpPr>
              <a:grpSpLocks/>
            </p:cNvGrpSpPr>
            <p:nvPr/>
          </p:nvGrpSpPr>
          <p:grpSpPr bwMode="auto">
            <a:xfrm>
              <a:off x="2290" y="1728"/>
              <a:ext cx="121" cy="303"/>
              <a:chOff x="2346" y="1960"/>
              <a:chExt cx="121" cy="303"/>
            </a:xfrm>
          </p:grpSpPr>
          <p:sp>
            <p:nvSpPr>
              <p:cNvPr id="21" name="Line 212"/>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219"/>
            <p:cNvGrpSpPr>
              <a:grpSpLocks/>
            </p:cNvGrpSpPr>
            <p:nvPr/>
          </p:nvGrpSpPr>
          <p:grpSpPr bwMode="auto">
            <a:xfrm>
              <a:off x="3138" y="2448"/>
              <a:ext cx="121" cy="303"/>
              <a:chOff x="3146" y="2676"/>
              <a:chExt cx="121" cy="303"/>
            </a:xfrm>
          </p:grpSpPr>
          <p:sp>
            <p:nvSpPr>
              <p:cNvPr id="19" name="Line 217"/>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 name="Group 222"/>
            <p:cNvGrpSpPr>
              <a:grpSpLocks/>
            </p:cNvGrpSpPr>
            <p:nvPr/>
          </p:nvGrpSpPr>
          <p:grpSpPr bwMode="auto">
            <a:xfrm>
              <a:off x="1618" y="2448"/>
              <a:ext cx="121" cy="303"/>
              <a:chOff x="1626" y="2676"/>
              <a:chExt cx="121" cy="303"/>
            </a:xfrm>
          </p:grpSpPr>
          <p:sp>
            <p:nvSpPr>
              <p:cNvPr id="17" name="Line 220"/>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20" name="Text Box 224"/>
          <p:cNvSpPr txBox="1">
            <a:spLocks noChangeArrowheads="1"/>
          </p:cNvSpPr>
          <p:nvPr/>
        </p:nvSpPr>
        <p:spPr bwMode="auto">
          <a:xfrm>
            <a:off x="5134680" y="5483619"/>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lt"/>
                <a:ea typeface="+mn-ea"/>
              </a:rPr>
              <a:t>一个层次模型的示例</a:t>
            </a:r>
          </a:p>
        </p:txBody>
      </p:sp>
    </p:spTree>
    <p:extLst>
      <p:ext uri="{BB962C8B-B14F-4D97-AF65-F5344CB8AC3E}">
        <p14:creationId xmlns:p14="http://schemas.microsoft.com/office/powerpoint/2010/main" val="250489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层次模型的数据结构</a:t>
            </a:r>
          </a:p>
        </p:txBody>
      </p:sp>
      <p:sp>
        <p:nvSpPr>
          <p:cNvPr id="3" name="内容占位符 2"/>
          <p:cNvSpPr>
            <a:spLocks noGrp="1"/>
          </p:cNvSpPr>
          <p:nvPr>
            <p:ph idx="1"/>
          </p:nvPr>
        </p:nvSpPr>
        <p:spPr/>
        <p:txBody>
          <a:bodyPr/>
          <a:lstStyle/>
          <a:p>
            <a:r>
              <a:rPr lang="zh-CN" altLang="en-US" dirty="0"/>
              <a:t>在树中每个节点表示一个</a:t>
            </a:r>
            <a:r>
              <a:rPr lang="zh-CN" altLang="en-US" dirty="0">
                <a:solidFill>
                  <a:srgbClr val="FF0000"/>
                </a:solidFill>
              </a:rPr>
              <a:t>记录类型</a:t>
            </a:r>
            <a:r>
              <a:rPr lang="zh-CN" altLang="en-US" dirty="0"/>
              <a:t>，节点间的连线（或边）表示</a:t>
            </a:r>
            <a:r>
              <a:rPr lang="zh-CN" altLang="en-US" dirty="0">
                <a:solidFill>
                  <a:srgbClr val="FF0000"/>
                </a:solidFill>
              </a:rPr>
              <a:t>记录类型之间的联系</a:t>
            </a:r>
            <a:r>
              <a:rPr lang="zh-CN" altLang="en-US" dirty="0"/>
              <a:t>，每个记录类型可以包含若干个</a:t>
            </a:r>
            <a:r>
              <a:rPr lang="zh-CN" altLang="en-US" dirty="0">
                <a:solidFill>
                  <a:srgbClr val="FF0000"/>
                </a:solidFill>
              </a:rPr>
              <a:t>字段</a:t>
            </a:r>
            <a:r>
              <a:rPr lang="zh-CN" altLang="en-US" dirty="0"/>
              <a:t>，记录类型描述的是实体，字段描述实体的属性，各个记录类型及其字段都必须命名。</a:t>
            </a:r>
          </a:p>
          <a:p>
            <a:r>
              <a:rPr lang="zh-CN" altLang="en-US" dirty="0"/>
              <a:t>如果要存取某一记录型的记录，可以从根节点起，按照</a:t>
            </a:r>
            <a:r>
              <a:rPr lang="zh-CN" altLang="en-US" dirty="0">
                <a:solidFill>
                  <a:srgbClr val="FF0000"/>
                </a:solidFill>
              </a:rPr>
              <a:t>有向图</a:t>
            </a:r>
            <a:r>
              <a:rPr lang="zh-CN" altLang="en-US" dirty="0"/>
              <a:t>层次向下查找。</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spTree>
    <p:extLst>
      <p:ext uri="{BB962C8B-B14F-4D97-AF65-F5344CB8AC3E}">
        <p14:creationId xmlns:p14="http://schemas.microsoft.com/office/powerpoint/2010/main" val="231623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层次模型的数据结构</a:t>
            </a:r>
          </a:p>
        </p:txBody>
      </p:sp>
      <p:sp>
        <p:nvSpPr>
          <p:cNvPr id="3" name="内容占位符 2"/>
          <p:cNvSpPr>
            <a:spLocks noGrp="1"/>
          </p:cNvSpPr>
          <p:nvPr>
            <p:ph idx="1"/>
          </p:nvPr>
        </p:nvSpPr>
        <p:spPr/>
        <p:txBody>
          <a:bodyPr/>
          <a:lstStyle/>
          <a:p>
            <a:r>
              <a:rPr lang="zh-CN" altLang="en-US" dirty="0"/>
              <a:t>层次模型的特点：</a:t>
            </a:r>
          </a:p>
          <a:p>
            <a:pPr lvl="1"/>
            <a:r>
              <a:rPr lang="zh-CN" altLang="en-US" dirty="0"/>
              <a:t>结点的双亲是唯一的</a:t>
            </a:r>
          </a:p>
          <a:p>
            <a:pPr lvl="1"/>
            <a:r>
              <a:rPr lang="zh-CN" altLang="en-US" dirty="0"/>
              <a:t>只能直接处理一对多的实体联系</a:t>
            </a:r>
          </a:p>
          <a:p>
            <a:pPr lvl="1"/>
            <a:r>
              <a:rPr lang="zh-CN" altLang="en-US" dirty="0"/>
              <a:t>每个记录类型可以定义一个排序字段，也称为码字段</a:t>
            </a:r>
          </a:p>
          <a:p>
            <a:pPr lvl="1"/>
            <a:r>
              <a:rPr lang="zh-CN" altLang="en-US" dirty="0"/>
              <a:t>任何记录值只有按其路径查看时，才能显出它的全部意义</a:t>
            </a:r>
          </a:p>
          <a:p>
            <a:pPr lvl="1"/>
            <a:r>
              <a:rPr lang="zh-CN" altLang="en-US" dirty="0"/>
              <a:t>没有一个子女记录值能够脱离双亲记录值而独立存在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spTree>
    <p:extLst>
      <p:ext uri="{BB962C8B-B14F-4D97-AF65-F5344CB8AC3E}">
        <p14:creationId xmlns:p14="http://schemas.microsoft.com/office/powerpoint/2010/main" val="318270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sp>
        <p:nvSpPr>
          <p:cNvPr id="5" name="Rectangle 2051"/>
          <p:cNvSpPr txBox="1">
            <a:spLocks noChangeArrowheads="1"/>
          </p:cNvSpPr>
          <p:nvPr/>
        </p:nvSpPr>
        <p:spPr>
          <a:xfrm>
            <a:off x="4618347" y="5092312"/>
            <a:ext cx="4330700" cy="3762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2pPr>
            <a:lvl3pPr marL="73152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4pPr>
            <a:lvl5pPr marL="128016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90000"/>
              </a:lnSpc>
              <a:buFont typeface="Wingdings" pitchFamily="2" charset="2"/>
              <a:buNone/>
            </a:pPr>
            <a:r>
              <a:rPr lang="zh-CN" altLang="en-US" sz="1800" dirty="0"/>
              <a:t>教员学生层次数据库模型 </a:t>
            </a:r>
          </a:p>
        </p:txBody>
      </p:sp>
      <p:pic>
        <p:nvPicPr>
          <p:cNvPr id="6" name="Picture 2052"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559" y="1420425"/>
            <a:ext cx="6985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055"/>
          <p:cNvSpPr>
            <a:spLocks noChangeArrowheads="1"/>
          </p:cNvSpPr>
          <p:nvPr/>
        </p:nvSpPr>
        <p:spPr bwMode="auto">
          <a:xfrm>
            <a:off x="8722034" y="1204525"/>
            <a:ext cx="1706563" cy="503237"/>
          </a:xfrm>
          <a:prstGeom prst="wedgeEllipseCallout">
            <a:avLst>
              <a:gd name="adj1" fmla="val -49347"/>
              <a:gd name="adj2" fmla="val 73028"/>
            </a:avLst>
          </a:prstGeom>
          <a:solidFill>
            <a:srgbClr val="FF9900"/>
          </a:solidFill>
          <a:ln w="25400" algn="ctr">
            <a:solidFill>
              <a:schemeClr val="tx1"/>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 </a:t>
            </a:r>
            <a:r>
              <a:rPr lang="zh-CN" altLang="en-US" b="1"/>
              <a:t>根结点</a:t>
            </a:r>
          </a:p>
        </p:txBody>
      </p:sp>
      <p:sp>
        <p:nvSpPr>
          <p:cNvPr id="8" name="AutoShape 2056"/>
          <p:cNvSpPr>
            <a:spLocks noChangeArrowheads="1"/>
          </p:cNvSpPr>
          <p:nvPr/>
        </p:nvSpPr>
        <p:spPr bwMode="auto">
          <a:xfrm>
            <a:off x="1918009" y="1204525"/>
            <a:ext cx="2771775" cy="1582737"/>
          </a:xfrm>
          <a:prstGeom prst="cloudCallout">
            <a:avLst>
              <a:gd name="adj1" fmla="val 25486"/>
              <a:gd name="adj2" fmla="val 49597"/>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p>
            <a:pPr marL="342900" indent="-342900"/>
            <a:r>
              <a:rPr lang="zh-CN" altLang="en-US" sz="1600" b="1" dirty="0">
                <a:solidFill>
                  <a:schemeClr val="tx1"/>
                </a:solidFill>
                <a:latin typeface="Arial" panose="020B0604020202020204" pitchFamily="34" charset="0"/>
                <a:ea typeface="宋体" panose="02010600030101010101" pitchFamily="2" charset="-122"/>
              </a:rPr>
              <a:t>记录型系的子女结点</a:t>
            </a:r>
          </a:p>
          <a:p>
            <a:pPr marL="342900" indent="-342900"/>
            <a:r>
              <a:rPr lang="zh-CN" altLang="en-US" sz="1600" b="1" dirty="0">
                <a:solidFill>
                  <a:schemeClr val="tx1"/>
                </a:solidFill>
                <a:latin typeface="Arial" panose="020B0604020202020204" pitchFamily="34" charset="0"/>
                <a:ea typeface="宋体" panose="02010600030101010101" pitchFamily="2" charset="-122"/>
              </a:rPr>
              <a:t>记录型教员的双亲结点</a:t>
            </a:r>
          </a:p>
        </p:txBody>
      </p:sp>
      <p:sp>
        <p:nvSpPr>
          <p:cNvPr id="9" name="AutoShape 2057"/>
          <p:cNvSpPr>
            <a:spLocks noChangeArrowheads="1"/>
          </p:cNvSpPr>
          <p:nvPr/>
        </p:nvSpPr>
        <p:spPr bwMode="auto">
          <a:xfrm>
            <a:off x="9730097" y="2499925"/>
            <a:ext cx="1331912"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叶结点</a:t>
            </a:r>
          </a:p>
        </p:txBody>
      </p:sp>
      <p:sp>
        <p:nvSpPr>
          <p:cNvPr id="10" name="AutoShape 2058"/>
          <p:cNvSpPr>
            <a:spLocks noChangeArrowheads="1"/>
          </p:cNvSpPr>
          <p:nvPr/>
        </p:nvSpPr>
        <p:spPr bwMode="auto">
          <a:xfrm>
            <a:off x="7785409" y="4012812"/>
            <a:ext cx="1331913" cy="576263"/>
          </a:xfrm>
          <a:prstGeom prst="cloudCallout">
            <a:avLst>
              <a:gd name="adj1" fmla="val -84685"/>
              <a:gd name="adj2" fmla="val 4819"/>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叶结点</a:t>
            </a:r>
          </a:p>
        </p:txBody>
      </p:sp>
      <p:sp>
        <p:nvSpPr>
          <p:cNvPr id="11" name="AutoShape 2059"/>
          <p:cNvSpPr>
            <a:spLocks noChangeArrowheads="1"/>
          </p:cNvSpPr>
          <p:nvPr/>
        </p:nvSpPr>
        <p:spPr bwMode="auto">
          <a:xfrm>
            <a:off x="5769284" y="556825"/>
            <a:ext cx="914400" cy="914400"/>
          </a:xfrm>
          <a:prstGeom prst="irregularSeal1">
            <a:avLst/>
          </a:prstGeom>
          <a:gradFill rotWithShape="0">
            <a:gsLst>
              <a:gs pos="0">
                <a:srgbClr val="FFFFFF"/>
              </a:gs>
              <a:gs pos="100000">
                <a:srgbClr val="BBBBBB"/>
              </a:gs>
            </a:gsLst>
            <a:lin ang="5400000" scaled="1"/>
          </a:gradFill>
          <a:ln w="25400" algn="ctr">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1005F5"/>
                </a:solidFill>
              </a:rPr>
              <a:t>字段</a:t>
            </a:r>
          </a:p>
        </p:txBody>
      </p:sp>
    </p:spTree>
    <p:extLst>
      <p:ext uri="{BB962C8B-B14F-4D97-AF65-F5344CB8AC3E}">
        <p14:creationId xmlns:p14="http://schemas.microsoft.com/office/powerpoint/2010/main" val="282889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层次模型举例</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pic>
        <p:nvPicPr>
          <p:cNvPr id="27" name="图片 5" descr="jiaoming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3826" y="1472290"/>
            <a:ext cx="8791343" cy="455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3"/>
          <p:cNvSpPr txBox="1">
            <a:spLocks noChangeArrowheads="1"/>
          </p:cNvSpPr>
          <p:nvPr/>
        </p:nvSpPr>
        <p:spPr bwMode="auto">
          <a:xfrm>
            <a:off x="4406474" y="6311900"/>
            <a:ext cx="49688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1800" dirty="0"/>
              <a:t>教员学生层次数据库的一个值 </a:t>
            </a:r>
          </a:p>
        </p:txBody>
      </p:sp>
    </p:spTree>
    <p:extLst>
      <p:ext uri="{BB962C8B-B14F-4D97-AF65-F5344CB8AC3E}">
        <p14:creationId xmlns:p14="http://schemas.microsoft.com/office/powerpoint/2010/main" val="280772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层次模型的数据操纵与完整性约束</a:t>
            </a:r>
          </a:p>
        </p:txBody>
      </p:sp>
      <p:sp>
        <p:nvSpPr>
          <p:cNvPr id="3" name="内容占位符 2"/>
          <p:cNvSpPr>
            <a:spLocks noGrp="1"/>
          </p:cNvSpPr>
          <p:nvPr>
            <p:ph idx="1"/>
          </p:nvPr>
        </p:nvSpPr>
        <p:spPr/>
        <p:txBody>
          <a:bodyPr/>
          <a:lstStyle/>
          <a:p>
            <a:r>
              <a:rPr lang="zh-CN" altLang="en-US" dirty="0"/>
              <a:t>层次模型的数据操纵</a:t>
            </a:r>
          </a:p>
          <a:p>
            <a:pPr lvl="1"/>
            <a:r>
              <a:rPr lang="zh-CN" altLang="en-US" dirty="0"/>
              <a:t>查询</a:t>
            </a:r>
          </a:p>
          <a:p>
            <a:pPr lvl="1"/>
            <a:r>
              <a:rPr lang="zh-CN" altLang="en-US" dirty="0"/>
              <a:t>插入</a:t>
            </a:r>
          </a:p>
          <a:p>
            <a:pPr lvl="1"/>
            <a:r>
              <a:rPr lang="zh-CN" altLang="en-US" dirty="0"/>
              <a:t>删除</a:t>
            </a:r>
          </a:p>
          <a:p>
            <a:pPr lvl="1"/>
            <a:r>
              <a:rPr lang="zh-CN" altLang="en-US" dirty="0"/>
              <a:t>更新 </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spTree>
    <p:extLst>
      <p:ext uri="{BB962C8B-B14F-4D97-AF65-F5344CB8AC3E}">
        <p14:creationId xmlns:p14="http://schemas.microsoft.com/office/powerpoint/2010/main" val="2879315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层次模型的完整性约束条件（续）</a:t>
            </a:r>
          </a:p>
        </p:txBody>
      </p:sp>
      <p:sp>
        <p:nvSpPr>
          <p:cNvPr id="3" name="内容占位符 2"/>
          <p:cNvSpPr>
            <a:spLocks noGrp="1"/>
          </p:cNvSpPr>
          <p:nvPr>
            <p:ph idx="1"/>
          </p:nvPr>
        </p:nvSpPr>
        <p:spPr/>
        <p:txBody>
          <a:bodyPr/>
          <a:lstStyle/>
          <a:p>
            <a:r>
              <a:rPr lang="zh-CN" altLang="en-US" dirty="0"/>
              <a:t>层次模型的完整性约束条件 </a:t>
            </a:r>
          </a:p>
          <a:p>
            <a:pPr lvl="1"/>
            <a:r>
              <a:rPr lang="zh-CN" altLang="en-US" dirty="0"/>
              <a:t>无相应的双亲结点值就不能插入子女结点值</a:t>
            </a:r>
          </a:p>
          <a:p>
            <a:pPr lvl="1"/>
            <a:r>
              <a:rPr lang="zh-CN" altLang="en-US" dirty="0"/>
              <a:t>如果删除双亲结点值，则相应的子女结点值也被同时删除</a:t>
            </a:r>
          </a:p>
          <a:p>
            <a:pPr lvl="1"/>
            <a:r>
              <a:rPr lang="zh-CN" altLang="en-US" dirty="0"/>
              <a:t>更新操作时，应更新所有相应记录，以保证数据的一致性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spTree>
    <p:extLst>
      <p:ext uri="{BB962C8B-B14F-4D97-AF65-F5344CB8AC3E}">
        <p14:creationId xmlns:p14="http://schemas.microsoft.com/office/powerpoint/2010/main" val="396433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计算机世界中的基本概念</a:t>
            </a:r>
          </a:p>
        </p:txBody>
      </p:sp>
      <p:sp>
        <p:nvSpPr>
          <p:cNvPr id="3" name="内容占位符 2"/>
          <p:cNvSpPr>
            <a:spLocks noGrp="1"/>
          </p:cNvSpPr>
          <p:nvPr>
            <p:ph idx="1"/>
          </p:nvPr>
        </p:nvSpPr>
        <p:spPr>
          <a:xfrm>
            <a:off x="838200" y="1680658"/>
            <a:ext cx="10515600" cy="4753596"/>
          </a:xfrm>
        </p:spPr>
        <p:txBody>
          <a:bodyPr>
            <a:normAutofit fontScale="92500" lnSpcReduction="20000"/>
          </a:bodyPr>
          <a:lstStyle/>
          <a:p>
            <a:pPr>
              <a:lnSpc>
                <a:spcPct val="110000"/>
              </a:lnSpc>
            </a:pPr>
            <a:r>
              <a:rPr lang="zh-CN" altLang="en-US" dirty="0"/>
              <a:t>信息世界中的实体抽象为计算机世界中的数据，存储在计算机中。常用的主要概念如下：</a:t>
            </a:r>
          </a:p>
          <a:p>
            <a:r>
              <a:rPr lang="zh-CN" altLang="en-US" dirty="0"/>
              <a:t>①字段（</a:t>
            </a:r>
            <a:r>
              <a:rPr lang="en-US" altLang="zh-CN" dirty="0"/>
              <a:t>Field</a:t>
            </a:r>
            <a:r>
              <a:rPr lang="zh-CN" altLang="en-US" dirty="0"/>
              <a:t>）</a:t>
            </a:r>
          </a:p>
          <a:p>
            <a:pPr lvl="1"/>
            <a:r>
              <a:rPr lang="zh-CN" altLang="en-US" dirty="0"/>
              <a:t>对应于属性的数据称为字段，也称为数据项。字段的命名往往和属性名相同。</a:t>
            </a:r>
          </a:p>
          <a:p>
            <a:pPr lvl="1"/>
            <a:r>
              <a:rPr lang="zh-CN" altLang="en-US" dirty="0"/>
              <a:t>如学生有学号、姓名、年龄、性别、系等字段。</a:t>
            </a:r>
          </a:p>
          <a:p>
            <a:r>
              <a:rPr lang="zh-CN" altLang="en-US" dirty="0"/>
              <a:t>②记录（</a:t>
            </a:r>
            <a:r>
              <a:rPr lang="en-US" altLang="zh-CN" dirty="0"/>
              <a:t>Record</a:t>
            </a:r>
            <a:r>
              <a:rPr lang="zh-CN" altLang="en-US" dirty="0"/>
              <a:t>）</a:t>
            </a:r>
          </a:p>
          <a:p>
            <a:pPr lvl="1"/>
            <a:r>
              <a:rPr lang="zh-CN" altLang="en-US" dirty="0"/>
              <a:t>对应于每个实体的数据称为记录。</a:t>
            </a:r>
          </a:p>
          <a:p>
            <a:pPr lvl="1"/>
            <a:r>
              <a:rPr lang="zh-CN" altLang="en-US" dirty="0"/>
              <a:t>如一个学生记录（</a:t>
            </a:r>
            <a:r>
              <a:rPr lang="en-US" altLang="zh-CN" dirty="0"/>
              <a:t>990001</a:t>
            </a:r>
            <a:r>
              <a:rPr lang="zh-CN" altLang="en-US" dirty="0"/>
              <a:t>，张立，</a:t>
            </a:r>
            <a:r>
              <a:rPr lang="en-US" altLang="zh-CN" dirty="0"/>
              <a:t>20</a:t>
            </a:r>
            <a:r>
              <a:rPr lang="zh-CN" altLang="en-US" dirty="0"/>
              <a:t>，男，计算机）</a:t>
            </a:r>
          </a:p>
          <a:p>
            <a:r>
              <a:rPr lang="zh-CN" altLang="en-US" dirty="0"/>
              <a:t>③ 文件（</a:t>
            </a:r>
            <a:r>
              <a:rPr lang="en-US" altLang="zh-CN" dirty="0"/>
              <a:t>File</a:t>
            </a:r>
            <a:r>
              <a:rPr lang="zh-CN" altLang="en-US" dirty="0"/>
              <a:t>）</a:t>
            </a:r>
          </a:p>
          <a:p>
            <a:pPr lvl="1"/>
            <a:r>
              <a:rPr lang="zh-CN" altLang="en-US" dirty="0"/>
              <a:t>对应于实体集的数据称为文件。</a:t>
            </a:r>
          </a:p>
          <a:p>
            <a:pPr lvl="1"/>
            <a:r>
              <a:rPr lang="zh-CN" altLang="en-US" dirty="0"/>
              <a:t>如所有学生的记录组成了一个学生文件</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a:t>
            </a:fld>
            <a:endParaRPr lang="zh-CN" altLang="en-US"/>
          </a:p>
        </p:txBody>
      </p:sp>
    </p:spTree>
    <p:extLst>
      <p:ext uri="{BB962C8B-B14F-4D97-AF65-F5344CB8AC3E}">
        <p14:creationId xmlns:p14="http://schemas.microsoft.com/office/powerpoint/2010/main" val="252096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a:t>
            </a:r>
          </a:p>
        </p:txBody>
      </p:sp>
      <p:sp>
        <p:nvSpPr>
          <p:cNvPr id="3" name="内容占位符 2"/>
          <p:cNvSpPr>
            <a:spLocks noGrp="1"/>
          </p:cNvSpPr>
          <p:nvPr>
            <p:ph idx="1"/>
          </p:nvPr>
        </p:nvSpPr>
        <p:spPr/>
        <p:txBody>
          <a:bodyPr/>
          <a:lstStyle/>
          <a:p>
            <a:r>
              <a:rPr lang="zh-CN" altLang="en-US" dirty="0"/>
              <a:t>数据和数据之间的联系是一起存的</a:t>
            </a:r>
          </a:p>
          <a:p>
            <a:pPr lvl="1"/>
            <a:r>
              <a:rPr lang="zh-CN" altLang="en-US" dirty="0">
                <a:solidFill>
                  <a:srgbClr val="FF0000"/>
                </a:solidFill>
              </a:rPr>
              <a:t>邻接法</a:t>
            </a:r>
            <a:r>
              <a:rPr lang="zh-CN" altLang="en-US" dirty="0"/>
              <a:t>：用位置相邻表示联系</a:t>
            </a:r>
          </a:p>
          <a:p>
            <a:pPr lvl="1"/>
            <a:r>
              <a:rPr lang="zh-CN" altLang="en-US" dirty="0">
                <a:solidFill>
                  <a:srgbClr val="FF0000"/>
                </a:solidFill>
              </a:rPr>
              <a:t>链接法</a:t>
            </a:r>
            <a:r>
              <a:rPr lang="zh-CN" altLang="en-US" dirty="0"/>
              <a:t>：用指针表示联系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spTree>
    <p:extLst>
      <p:ext uri="{BB962C8B-B14F-4D97-AF65-F5344CB8AC3E}">
        <p14:creationId xmlns:p14="http://schemas.microsoft.com/office/powerpoint/2010/main" val="390375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a:t>
            </a:r>
          </a:p>
        </p:txBody>
      </p:sp>
      <p:sp>
        <p:nvSpPr>
          <p:cNvPr id="3" name="内容占位符 2"/>
          <p:cNvSpPr>
            <a:spLocks noGrp="1"/>
          </p:cNvSpPr>
          <p:nvPr>
            <p:ph idx="1"/>
          </p:nvPr>
        </p:nvSpPr>
        <p:spPr/>
        <p:txBody>
          <a:bodyPr/>
          <a:lstStyle/>
          <a:p>
            <a:r>
              <a:rPr lang="zh-CN" altLang="en-US" dirty="0"/>
              <a:t>邻接法</a:t>
            </a:r>
          </a:p>
          <a:p>
            <a:pPr lvl="1"/>
            <a:r>
              <a:rPr lang="zh-CN" altLang="en-US" dirty="0"/>
              <a:t>按照层次树前序遍历的顺序把所有记录值依次邻接存</a:t>
            </a:r>
          </a:p>
          <a:p>
            <a:pPr lvl="1"/>
            <a:r>
              <a:rPr lang="zh-CN" altLang="en-US" dirty="0"/>
              <a:t>放，即通过物理空间的位置相邻来实现层次顺序</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spTree>
    <p:extLst>
      <p:ext uri="{BB962C8B-B14F-4D97-AF65-F5344CB8AC3E}">
        <p14:creationId xmlns:p14="http://schemas.microsoft.com/office/powerpoint/2010/main" val="1425227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层次数据模型的存储结构（续）</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pic>
        <p:nvPicPr>
          <p:cNvPr id="5" name="Picture 3" descr="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3636" y="2121408"/>
            <a:ext cx="56388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4939836" y="4483608"/>
            <a:ext cx="3057525"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b="1">
                <a:latin typeface="Times New Roman" panose="02020603050405020304" pitchFamily="18" charset="0"/>
              </a:rPr>
              <a:t>图</a:t>
            </a:r>
            <a:r>
              <a:rPr lang="en-US" altLang="zh-CN" b="1">
                <a:latin typeface="Times New Roman" panose="02020603050405020304" pitchFamily="18" charset="0"/>
              </a:rPr>
              <a:t>1.20  </a:t>
            </a:r>
            <a:r>
              <a:rPr lang="zh-CN" altLang="en-US" b="1">
                <a:latin typeface="Times New Roman" panose="02020603050405020304" pitchFamily="18" charset="0"/>
              </a:rPr>
              <a:t>层次数据库及其实例 </a:t>
            </a:r>
          </a:p>
        </p:txBody>
      </p:sp>
      <p:grpSp>
        <p:nvGrpSpPr>
          <p:cNvPr id="7" name="Group 5"/>
          <p:cNvGrpSpPr>
            <a:grpSpLocks/>
          </p:cNvGrpSpPr>
          <p:nvPr/>
        </p:nvGrpSpPr>
        <p:grpSpPr bwMode="auto">
          <a:xfrm>
            <a:off x="2214099" y="5017008"/>
            <a:ext cx="8229600" cy="927100"/>
            <a:chOff x="385" y="3385"/>
            <a:chExt cx="5184" cy="584"/>
          </a:xfrm>
        </p:grpSpPr>
        <p:sp>
          <p:nvSpPr>
            <p:cNvPr id="8" name="Rectangle 6"/>
            <p:cNvSpPr>
              <a:spLocks noChangeArrowheads="1"/>
            </p:cNvSpPr>
            <p:nvPr/>
          </p:nvSpPr>
          <p:spPr bwMode="auto">
            <a:xfrm>
              <a:off x="5271" y="3385"/>
              <a:ext cx="298"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a:t>
              </a:r>
            </a:p>
          </p:txBody>
        </p:sp>
        <p:sp>
          <p:nvSpPr>
            <p:cNvPr id="9" name="Rectangle 7"/>
            <p:cNvSpPr>
              <a:spLocks noChangeArrowheads="1"/>
            </p:cNvSpPr>
            <p:nvPr/>
          </p:nvSpPr>
          <p:spPr bwMode="auto">
            <a:xfrm>
              <a:off x="494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A1</a:t>
              </a:r>
            </a:p>
          </p:txBody>
        </p:sp>
        <p:sp>
          <p:nvSpPr>
            <p:cNvPr id="10" name="Rectangle 8"/>
            <p:cNvSpPr>
              <a:spLocks noChangeArrowheads="1"/>
            </p:cNvSpPr>
            <p:nvPr/>
          </p:nvSpPr>
          <p:spPr bwMode="auto">
            <a:xfrm>
              <a:off x="4622" y="3385"/>
              <a:ext cx="324"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A2</a:t>
              </a:r>
            </a:p>
          </p:txBody>
        </p:sp>
        <p:sp>
          <p:nvSpPr>
            <p:cNvPr id="11" name="Rectangle 9"/>
            <p:cNvSpPr>
              <a:spLocks noChangeArrowheads="1"/>
            </p:cNvSpPr>
            <p:nvPr/>
          </p:nvSpPr>
          <p:spPr bwMode="auto">
            <a:xfrm>
              <a:off x="429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C8</a:t>
              </a:r>
            </a:p>
          </p:txBody>
        </p:sp>
        <p:sp>
          <p:nvSpPr>
            <p:cNvPr id="12" name="Rectangle 10"/>
            <p:cNvSpPr>
              <a:spLocks noChangeArrowheads="1"/>
            </p:cNvSpPr>
            <p:nvPr/>
          </p:nvSpPr>
          <p:spPr bwMode="auto">
            <a:xfrm>
              <a:off x="397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C6</a:t>
              </a:r>
            </a:p>
          </p:txBody>
        </p:sp>
        <p:sp>
          <p:nvSpPr>
            <p:cNvPr id="13" name="Rectangle 11"/>
            <p:cNvSpPr>
              <a:spLocks noChangeArrowheads="1"/>
            </p:cNvSpPr>
            <p:nvPr/>
          </p:nvSpPr>
          <p:spPr bwMode="auto">
            <a:xfrm>
              <a:off x="364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C4</a:t>
              </a:r>
            </a:p>
          </p:txBody>
        </p:sp>
        <p:sp>
          <p:nvSpPr>
            <p:cNvPr id="14" name="Rectangle 12"/>
            <p:cNvSpPr>
              <a:spLocks noChangeArrowheads="1"/>
            </p:cNvSpPr>
            <p:nvPr/>
          </p:nvSpPr>
          <p:spPr bwMode="auto">
            <a:xfrm>
              <a:off x="332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B6</a:t>
              </a:r>
            </a:p>
          </p:txBody>
        </p:sp>
        <p:sp>
          <p:nvSpPr>
            <p:cNvPr id="15" name="Rectangle 13"/>
            <p:cNvSpPr>
              <a:spLocks noChangeArrowheads="1"/>
            </p:cNvSpPr>
            <p:nvPr/>
          </p:nvSpPr>
          <p:spPr bwMode="auto">
            <a:xfrm>
              <a:off x="299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C9</a:t>
              </a:r>
            </a:p>
          </p:txBody>
        </p:sp>
        <p:sp>
          <p:nvSpPr>
            <p:cNvPr id="16" name="Rectangle 14"/>
            <p:cNvSpPr>
              <a:spLocks noChangeArrowheads="1"/>
            </p:cNvSpPr>
            <p:nvPr/>
          </p:nvSpPr>
          <p:spPr bwMode="auto">
            <a:xfrm>
              <a:off x="267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C2</a:t>
              </a:r>
            </a:p>
          </p:txBody>
        </p:sp>
        <p:sp>
          <p:nvSpPr>
            <p:cNvPr id="17" name="Rectangle 15"/>
            <p:cNvSpPr>
              <a:spLocks noChangeArrowheads="1"/>
            </p:cNvSpPr>
            <p:nvPr/>
          </p:nvSpPr>
          <p:spPr bwMode="auto">
            <a:xfrm>
              <a:off x="2348" y="3385"/>
              <a:ext cx="324"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B4</a:t>
              </a:r>
            </a:p>
          </p:txBody>
        </p:sp>
        <p:sp>
          <p:nvSpPr>
            <p:cNvPr id="18" name="Rectangle 16"/>
            <p:cNvSpPr>
              <a:spLocks noChangeArrowheads="1"/>
            </p:cNvSpPr>
            <p:nvPr/>
          </p:nvSpPr>
          <p:spPr bwMode="auto">
            <a:xfrm>
              <a:off x="2011" y="3385"/>
              <a:ext cx="337"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C14</a:t>
              </a:r>
            </a:p>
          </p:txBody>
        </p:sp>
        <p:sp>
          <p:nvSpPr>
            <p:cNvPr id="19" name="Rectangle 17"/>
            <p:cNvSpPr>
              <a:spLocks noChangeArrowheads="1"/>
            </p:cNvSpPr>
            <p:nvPr/>
          </p:nvSpPr>
          <p:spPr bwMode="auto">
            <a:xfrm>
              <a:off x="168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C7</a:t>
              </a:r>
            </a:p>
          </p:txBody>
        </p:sp>
        <p:sp>
          <p:nvSpPr>
            <p:cNvPr id="20" name="Rectangle 18"/>
            <p:cNvSpPr>
              <a:spLocks noChangeArrowheads="1"/>
            </p:cNvSpPr>
            <p:nvPr/>
          </p:nvSpPr>
          <p:spPr bwMode="auto">
            <a:xfrm>
              <a:off x="1361"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C5</a:t>
              </a:r>
            </a:p>
          </p:txBody>
        </p:sp>
        <p:sp>
          <p:nvSpPr>
            <p:cNvPr id="21" name="Rectangle 19"/>
            <p:cNvSpPr>
              <a:spLocks noChangeArrowheads="1"/>
            </p:cNvSpPr>
            <p:nvPr/>
          </p:nvSpPr>
          <p:spPr bwMode="auto">
            <a:xfrm>
              <a:off x="103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C3</a:t>
              </a:r>
            </a:p>
          </p:txBody>
        </p:sp>
        <p:sp>
          <p:nvSpPr>
            <p:cNvPr id="22" name="Rectangle 20"/>
            <p:cNvSpPr>
              <a:spLocks noChangeArrowheads="1"/>
            </p:cNvSpPr>
            <p:nvPr/>
          </p:nvSpPr>
          <p:spPr bwMode="auto">
            <a:xfrm>
              <a:off x="711"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B1</a:t>
              </a:r>
            </a:p>
          </p:txBody>
        </p:sp>
        <p:sp>
          <p:nvSpPr>
            <p:cNvPr id="23" name="Rectangle 21"/>
            <p:cNvSpPr>
              <a:spLocks noChangeArrowheads="1"/>
            </p:cNvSpPr>
            <p:nvPr/>
          </p:nvSpPr>
          <p:spPr bwMode="auto">
            <a:xfrm>
              <a:off x="385" y="3385"/>
              <a:ext cx="326"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SzPct val="10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b="1">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1600">
                  <a:latin typeface="Times New Roman" panose="02020603050405020304" pitchFamily="18" charset="0"/>
                </a:rPr>
                <a:t>A1</a:t>
              </a:r>
            </a:p>
          </p:txBody>
        </p:sp>
        <p:sp>
          <p:nvSpPr>
            <p:cNvPr id="24" name="Line 22"/>
            <p:cNvSpPr>
              <a:spLocks noChangeShapeType="1"/>
            </p:cNvSpPr>
            <p:nvPr/>
          </p:nvSpPr>
          <p:spPr bwMode="auto">
            <a:xfrm>
              <a:off x="385" y="3385"/>
              <a:ext cx="518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p:nvSpPr>
          <p:spPr bwMode="auto">
            <a:xfrm>
              <a:off x="385" y="3612"/>
              <a:ext cx="518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p:nvSpPr>
          <p:spPr bwMode="auto">
            <a:xfrm>
              <a:off x="385"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p:nvSpPr>
          <p:spPr bwMode="auto">
            <a:xfrm>
              <a:off x="5569"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p:nvSpPr>
          <p:spPr bwMode="auto">
            <a:xfrm>
              <a:off x="71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a:off x="103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a:off x="136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p:nvSpPr>
          <p:spPr bwMode="auto">
            <a:xfrm>
              <a:off x="168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p:nvSpPr>
          <p:spPr bwMode="auto">
            <a:xfrm>
              <a:off x="201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p:nvSpPr>
          <p:spPr bwMode="auto">
            <a:xfrm>
              <a:off x="2348"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p:nvSpPr>
          <p:spPr bwMode="auto">
            <a:xfrm>
              <a:off x="267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p:nvSpPr>
          <p:spPr bwMode="auto">
            <a:xfrm>
              <a:off x="299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p:nvSpPr>
          <p:spPr bwMode="auto">
            <a:xfrm>
              <a:off x="332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364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397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429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p:nvSpPr>
          <p:spPr bwMode="auto">
            <a:xfrm>
              <a:off x="462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p:nvSpPr>
          <p:spPr bwMode="auto">
            <a:xfrm>
              <a:off x="494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p:nvSpPr>
          <p:spPr bwMode="auto">
            <a:xfrm>
              <a:off x="527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41"/>
            <p:cNvSpPr txBox="1">
              <a:spLocks noChangeArrowheads="1"/>
            </p:cNvSpPr>
            <p:nvPr/>
          </p:nvSpPr>
          <p:spPr bwMode="auto">
            <a:xfrm>
              <a:off x="2668" y="3738"/>
              <a:ext cx="116"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endParaRPr lang="zh-CN" altLang="en-US" b="1">
                <a:latin typeface="Times New Roman" panose="02020603050405020304" pitchFamily="18" charset="0"/>
              </a:endParaRPr>
            </a:p>
          </p:txBody>
        </p:sp>
      </p:grpSp>
      <p:sp>
        <p:nvSpPr>
          <p:cNvPr id="44" name="AutoShape 42"/>
          <p:cNvSpPr>
            <a:spLocks noChangeArrowheads="1"/>
          </p:cNvSpPr>
          <p:nvPr/>
        </p:nvSpPr>
        <p:spPr bwMode="auto">
          <a:xfrm>
            <a:off x="1694986" y="2197608"/>
            <a:ext cx="3159125" cy="1971675"/>
          </a:xfrm>
          <a:prstGeom prst="cloudCallout">
            <a:avLst>
              <a:gd name="adj1" fmla="val 25681"/>
              <a:gd name="adj2" fmla="val 98551"/>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b="1" dirty="0">
                <a:latin typeface="Times New Roman" panose="02020603050405020304" pitchFamily="18" charset="0"/>
              </a:rPr>
              <a:t>按邻接法存放以根记录</a:t>
            </a:r>
            <a:r>
              <a:rPr lang="en-US" altLang="zh-CN" b="1" dirty="0">
                <a:latin typeface="Times New Roman" panose="02020603050405020304" pitchFamily="18" charset="0"/>
              </a:rPr>
              <a:t>A1</a:t>
            </a:r>
            <a:r>
              <a:rPr lang="zh-CN" altLang="en-US" b="1" dirty="0">
                <a:latin typeface="Times New Roman" panose="02020603050405020304" pitchFamily="18" charset="0"/>
              </a:rPr>
              <a:t>为首的层次</a:t>
            </a:r>
          </a:p>
          <a:p>
            <a:pPr algn="ctr" eaLnBrk="1" hangingPunct="1">
              <a:buFontTx/>
              <a:buNone/>
            </a:pPr>
            <a:r>
              <a:rPr lang="zh-CN" altLang="en-US" b="1" dirty="0">
                <a:latin typeface="Times New Roman" panose="02020603050405020304" pitchFamily="18" charset="0"/>
              </a:rPr>
              <a:t>记录实例集</a:t>
            </a:r>
          </a:p>
          <a:p>
            <a:pPr algn="ctr" eaLnBrk="1" hangingPunct="1">
              <a:buFontTx/>
              <a:buNone/>
            </a:pPr>
            <a:endParaRPr lang="zh-CN" altLang="en-US" sz="1400" b="1" dirty="0">
              <a:latin typeface="Times New Roman" panose="02020603050405020304" pitchFamily="18" charset="0"/>
            </a:endParaRPr>
          </a:p>
        </p:txBody>
      </p:sp>
      <p:sp>
        <p:nvSpPr>
          <p:cNvPr id="45" name="Rectangle 43"/>
          <p:cNvSpPr>
            <a:spLocks noChangeArrowheads="1"/>
          </p:cNvSpPr>
          <p:nvPr/>
        </p:nvSpPr>
        <p:spPr bwMode="auto">
          <a:xfrm>
            <a:off x="3111036" y="1664208"/>
            <a:ext cx="567690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None/>
            </a:pPr>
            <a:r>
              <a:rPr kumimoji="1" lang="zh-CN" altLang="en-US" sz="2000" b="1" dirty="0">
                <a:latin typeface="Times New Roman" panose="02020603050405020304" pitchFamily="18" charset="0"/>
              </a:rPr>
              <a:t>按邻接法存放以根记录</a:t>
            </a:r>
            <a:r>
              <a:rPr kumimoji="1" lang="en-US" altLang="zh-CN" sz="2000" b="1" dirty="0">
                <a:latin typeface="Times New Roman" panose="02020603050405020304" pitchFamily="18" charset="0"/>
              </a:rPr>
              <a:t>A1</a:t>
            </a:r>
            <a:r>
              <a:rPr kumimoji="1" lang="zh-CN" altLang="en-US" sz="2000" b="1" dirty="0">
                <a:latin typeface="Times New Roman" panose="02020603050405020304" pitchFamily="18" charset="0"/>
              </a:rPr>
              <a:t>为首的层次记录实例集</a:t>
            </a:r>
            <a:r>
              <a:rPr kumimoji="1" lang="zh-CN" altLang="en-US" sz="2200" b="1" dirty="0">
                <a:latin typeface="Times New Roman" panose="02020603050405020304" pitchFamily="18" charset="0"/>
              </a:rPr>
              <a:t> </a:t>
            </a:r>
          </a:p>
        </p:txBody>
      </p:sp>
      <p:sp>
        <p:nvSpPr>
          <p:cNvPr id="46" name="Text Box 44"/>
          <p:cNvSpPr txBox="1">
            <a:spLocks noChangeArrowheads="1"/>
          </p:cNvSpPr>
          <p:nvPr/>
        </p:nvSpPr>
        <p:spPr bwMode="auto">
          <a:xfrm>
            <a:off x="2214099" y="5527674"/>
            <a:ext cx="8229599" cy="101566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r>
              <a:rPr lang="zh-CN" altLang="en-US" sz="2000" dirty="0">
                <a:solidFill>
                  <a:srgbClr val="0070C0"/>
                </a:solidFill>
              </a:rPr>
              <a:t>前序遍历是二叉树遍历的一种 。前序遍历首先访问根结点然后遍历左子树，最后遍历右子树。在遍历左、右子树时，仍然先访问根结点，然后遍历左子树，最后遍历右子树。 </a:t>
            </a:r>
          </a:p>
        </p:txBody>
      </p:sp>
    </p:spTree>
    <p:extLst>
      <p:ext uri="{BB962C8B-B14F-4D97-AF65-F5344CB8AC3E}">
        <p14:creationId xmlns:p14="http://schemas.microsoft.com/office/powerpoint/2010/main" val="3383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1000" fill="hold"/>
                                        <p:tgtEl>
                                          <p:spTgt spid="44"/>
                                        </p:tgtEl>
                                        <p:attrNameLst>
                                          <p:attrName>ppt_x</p:attrName>
                                        </p:attrNameLst>
                                      </p:cBhvr>
                                      <p:tavLst>
                                        <p:tav tm="0">
                                          <p:val>
                                            <p:strVal val="0-#ppt_w/2"/>
                                          </p:val>
                                        </p:tav>
                                        <p:tav tm="100000">
                                          <p:val>
                                            <p:strVal val="#ppt_x"/>
                                          </p:val>
                                        </p:tav>
                                      </p:tavLst>
                                    </p:anim>
                                    <p:anim calcmode="lin" valueType="num">
                                      <p:cBhvr additive="base">
                                        <p:cTn id="13" dur="1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ppt_x"/>
                                          </p:val>
                                        </p:tav>
                                        <p:tav tm="100000">
                                          <p:val>
                                            <p:strVal val="#ppt_x"/>
                                          </p:val>
                                        </p:tav>
                                      </p:tavLst>
                                    </p:anim>
                                    <p:anim calcmode="lin" valueType="num">
                                      <p:cBhvr additive="base">
                                        <p:cTn id="19"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层次数据模型的存储结构（续）</a:t>
            </a:r>
          </a:p>
        </p:txBody>
      </p:sp>
      <p:sp>
        <p:nvSpPr>
          <p:cNvPr id="3" name="内容占位符 2"/>
          <p:cNvSpPr>
            <a:spLocks noGrp="1"/>
          </p:cNvSpPr>
          <p:nvPr>
            <p:ph idx="1"/>
          </p:nvPr>
        </p:nvSpPr>
        <p:spPr/>
        <p:txBody>
          <a:bodyPr/>
          <a:lstStyle/>
          <a:p>
            <a:r>
              <a:rPr lang="zh-CN" altLang="en-US" dirty="0"/>
              <a:t>链接法</a:t>
            </a:r>
          </a:p>
          <a:p>
            <a:pPr lvl="1"/>
            <a:r>
              <a:rPr lang="zh-CN" altLang="en-US" dirty="0"/>
              <a:t>用指引来反映数据之间的层次联系</a:t>
            </a:r>
          </a:p>
          <a:p>
            <a:pPr lvl="1"/>
            <a:r>
              <a:rPr lang="zh-CN" altLang="en-US" dirty="0"/>
              <a:t>子女－兄弟链接法</a:t>
            </a:r>
          </a:p>
          <a:p>
            <a:pPr lvl="1"/>
            <a:r>
              <a:rPr lang="zh-CN" altLang="en-US" dirty="0"/>
              <a:t>层次序列链接法</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spTree>
    <p:extLst>
      <p:ext uri="{BB962C8B-B14F-4D97-AF65-F5344CB8AC3E}">
        <p14:creationId xmlns:p14="http://schemas.microsoft.com/office/powerpoint/2010/main" val="905698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层次数据模型的存储结构（续）</a:t>
            </a:r>
          </a:p>
        </p:txBody>
      </p:sp>
      <p:sp>
        <p:nvSpPr>
          <p:cNvPr id="3" name="内容占位符 2"/>
          <p:cNvSpPr>
            <a:spLocks noGrp="1"/>
          </p:cNvSpPr>
          <p:nvPr>
            <p:ph idx="1"/>
          </p:nvPr>
        </p:nvSpPr>
        <p:spPr/>
        <p:txBody>
          <a:bodyPr/>
          <a:lstStyle/>
          <a:p>
            <a:r>
              <a:rPr lang="zh-CN" altLang="en-US" dirty="0"/>
              <a:t>子女</a:t>
            </a:r>
            <a:r>
              <a:rPr lang="en-US" altLang="zh-CN" dirty="0"/>
              <a:t>-</a:t>
            </a:r>
            <a:r>
              <a:rPr lang="zh-CN" altLang="en-US" dirty="0"/>
              <a:t>兄弟链接法</a:t>
            </a:r>
          </a:p>
          <a:p>
            <a:pPr lvl="1"/>
            <a:r>
              <a:rPr lang="zh-CN" altLang="en-US" dirty="0"/>
              <a:t>每个记录设两类指针，分别指向最左边的子女（每个记录型对应一个）和最近的兄弟</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pic>
        <p:nvPicPr>
          <p:cNvPr id="5" name="Picture 3" desc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594" y="3473450"/>
            <a:ext cx="6408738" cy="269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4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层次数据模型的存储结构（续）</a:t>
            </a:r>
          </a:p>
        </p:txBody>
      </p:sp>
      <p:sp>
        <p:nvSpPr>
          <p:cNvPr id="3" name="内容占位符 2"/>
          <p:cNvSpPr>
            <a:spLocks noGrp="1"/>
          </p:cNvSpPr>
          <p:nvPr>
            <p:ph idx="1"/>
          </p:nvPr>
        </p:nvSpPr>
        <p:spPr/>
        <p:txBody>
          <a:bodyPr/>
          <a:lstStyle/>
          <a:p>
            <a:r>
              <a:rPr lang="zh-CN" altLang="en-US" dirty="0"/>
              <a:t>层次序列链接法</a:t>
            </a:r>
          </a:p>
          <a:p>
            <a:pPr lvl="1"/>
            <a:r>
              <a:rPr lang="zh-CN" altLang="en-US" dirty="0"/>
              <a:t>按树的前序穿越顺序链接各记录值</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pic>
        <p:nvPicPr>
          <p:cNvPr id="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989" y="3173880"/>
            <a:ext cx="4993423" cy="328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层次模型的优缺点</a:t>
            </a:r>
          </a:p>
        </p:txBody>
      </p:sp>
      <p:sp>
        <p:nvSpPr>
          <p:cNvPr id="3" name="内容占位符 2"/>
          <p:cNvSpPr>
            <a:spLocks noGrp="1"/>
          </p:cNvSpPr>
          <p:nvPr>
            <p:ph idx="1"/>
          </p:nvPr>
        </p:nvSpPr>
        <p:spPr/>
        <p:txBody>
          <a:bodyPr>
            <a:normAutofit lnSpcReduction="10000"/>
          </a:bodyPr>
          <a:lstStyle/>
          <a:p>
            <a:r>
              <a:rPr lang="zh-CN" altLang="en-US" dirty="0"/>
              <a:t>优点</a:t>
            </a:r>
          </a:p>
          <a:p>
            <a:pPr lvl="1"/>
            <a:r>
              <a:rPr lang="zh-CN" altLang="en-US" dirty="0"/>
              <a:t>层次数据模型简单，对具有一对多的层次关系的部门描述自然、直观，容易理解</a:t>
            </a:r>
          </a:p>
          <a:p>
            <a:pPr lvl="1"/>
            <a:r>
              <a:rPr lang="zh-CN" altLang="en-US" dirty="0"/>
              <a:t>性能优于关系模型，不低于网状模型</a:t>
            </a:r>
          </a:p>
          <a:p>
            <a:pPr lvl="1"/>
            <a:r>
              <a:rPr lang="zh-CN" altLang="en-US" dirty="0"/>
              <a:t>层次数据模型提供了良好的完整性支持</a:t>
            </a:r>
          </a:p>
          <a:p>
            <a:r>
              <a:rPr lang="zh-CN" altLang="en-US" dirty="0"/>
              <a:t>缺点</a:t>
            </a:r>
          </a:p>
          <a:p>
            <a:pPr lvl="1"/>
            <a:r>
              <a:rPr lang="zh-CN" altLang="en-US" dirty="0"/>
              <a:t>多对多联系表示不自然</a:t>
            </a:r>
          </a:p>
          <a:p>
            <a:pPr lvl="1"/>
            <a:r>
              <a:rPr lang="zh-CN" altLang="en-US" dirty="0"/>
              <a:t>对插入和删除操作的限制多</a:t>
            </a:r>
          </a:p>
          <a:p>
            <a:pPr lvl="1"/>
            <a:r>
              <a:rPr lang="zh-CN" altLang="en-US" dirty="0"/>
              <a:t>查询子女结点必须通过双亲结点</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spTree>
    <p:extLst>
      <p:ext uri="{BB962C8B-B14F-4D97-AF65-F5344CB8AC3E}">
        <p14:creationId xmlns:p14="http://schemas.microsoft.com/office/powerpoint/2010/main" val="2168587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网状模型</a:t>
            </a:r>
          </a:p>
        </p:txBody>
      </p:sp>
      <p:sp>
        <p:nvSpPr>
          <p:cNvPr id="3" name="内容占位符 2"/>
          <p:cNvSpPr>
            <a:spLocks noGrp="1"/>
          </p:cNvSpPr>
          <p:nvPr>
            <p:ph idx="1"/>
          </p:nvPr>
        </p:nvSpPr>
        <p:spPr/>
        <p:txBody>
          <a:bodyPr>
            <a:normAutofit fontScale="92500" lnSpcReduction="10000"/>
          </a:bodyPr>
          <a:lstStyle/>
          <a:p>
            <a:r>
              <a:rPr lang="zh-CN" altLang="en-US" dirty="0"/>
              <a:t>现实世界中事物之间的联系更多的是非层次关系的，用层次模型表示这种关系很不直观，网状模型克服了这一弊病，可以清晰的表示这种非层次关系。</a:t>
            </a:r>
          </a:p>
          <a:p>
            <a:r>
              <a:rPr lang="en-US" altLang="zh-CN" dirty="0"/>
              <a:t>20</a:t>
            </a:r>
            <a:r>
              <a:rPr lang="zh-CN" altLang="en-US" dirty="0"/>
              <a:t>世纪</a:t>
            </a:r>
            <a:r>
              <a:rPr lang="en-US" altLang="zh-CN" dirty="0"/>
              <a:t>70</a:t>
            </a:r>
            <a:r>
              <a:rPr lang="zh-CN" altLang="en-US" dirty="0"/>
              <a:t>年代，数据系统语言研究会</a:t>
            </a:r>
            <a:r>
              <a:rPr lang="en-US" altLang="zh-CN" dirty="0"/>
              <a:t>CODASYL</a:t>
            </a:r>
            <a:r>
              <a:rPr lang="zh-CN" altLang="en-US" dirty="0"/>
              <a:t>（</a:t>
            </a:r>
            <a:r>
              <a:rPr lang="en-US" altLang="zh-CN" dirty="0"/>
              <a:t>Conference On Data System Language</a:t>
            </a:r>
            <a:r>
              <a:rPr lang="zh-CN" altLang="en-US" dirty="0"/>
              <a:t>）下属的数据库任务组</a:t>
            </a:r>
            <a:r>
              <a:rPr lang="en-US" altLang="zh-CN" dirty="0"/>
              <a:t>DBTG</a:t>
            </a:r>
            <a:r>
              <a:rPr lang="zh-CN" altLang="en-US" dirty="0"/>
              <a:t>（</a:t>
            </a:r>
            <a:r>
              <a:rPr lang="en-US" altLang="zh-CN" dirty="0"/>
              <a:t>Data Base Task Group</a:t>
            </a:r>
            <a:r>
              <a:rPr lang="zh-CN" altLang="en-US" dirty="0"/>
              <a:t>）提出了一个系统方案，</a:t>
            </a:r>
            <a:r>
              <a:rPr lang="en-US" altLang="zh-CN" dirty="0"/>
              <a:t>DBTG</a:t>
            </a:r>
            <a:r>
              <a:rPr lang="zh-CN" altLang="en-US" dirty="0"/>
              <a:t>系统也称</a:t>
            </a:r>
            <a:r>
              <a:rPr lang="en-US" altLang="zh-CN" dirty="0"/>
              <a:t>CODASYL</a:t>
            </a:r>
            <a:r>
              <a:rPr lang="zh-CN" altLang="en-US" dirty="0"/>
              <a:t>系统，成为了网状模型的代表。</a:t>
            </a:r>
          </a:p>
          <a:p>
            <a:r>
              <a:rPr lang="zh-CN" altLang="en-US" dirty="0"/>
              <a:t>网状模型中每个结点表示一个记录型（实体），每个记录型可包含若干个字段（实体的属性），结点间的连线表示记录类型（实体）间的父子关系。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spTree>
    <p:extLst>
      <p:ext uri="{BB962C8B-B14F-4D97-AF65-F5344CB8AC3E}">
        <p14:creationId xmlns:p14="http://schemas.microsoft.com/office/powerpoint/2010/main" val="2383750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网状模型的特征</a:t>
            </a:r>
          </a:p>
        </p:txBody>
      </p:sp>
      <p:sp>
        <p:nvSpPr>
          <p:cNvPr id="3" name="内容占位符 2"/>
          <p:cNvSpPr>
            <a:spLocks noGrp="1"/>
          </p:cNvSpPr>
          <p:nvPr>
            <p:ph idx="1"/>
          </p:nvPr>
        </p:nvSpPr>
        <p:spPr/>
        <p:txBody>
          <a:bodyPr/>
          <a:lstStyle/>
          <a:p>
            <a:r>
              <a:rPr lang="zh-CN" altLang="en-US" dirty="0"/>
              <a:t>①有一个以上的结点没有双亲</a:t>
            </a:r>
          </a:p>
          <a:p>
            <a:r>
              <a:rPr lang="zh-CN" altLang="en-US" dirty="0"/>
              <a:t>②至少有一个结点可以有多于一个双亲</a:t>
            </a:r>
          </a:p>
          <a:p>
            <a:r>
              <a:rPr lang="zh-CN" altLang="en-US" dirty="0"/>
              <a:t>即允许两个或两个以上的结点没有双亲结点，允许某个结点有多个双亲结点，则此时有向树变成了有向图，该有向图描述了网状模型。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spTree>
    <p:extLst>
      <p:ext uri="{BB962C8B-B14F-4D97-AF65-F5344CB8AC3E}">
        <p14:creationId xmlns:p14="http://schemas.microsoft.com/office/powerpoint/2010/main" val="381886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r>
              <a:rPr lang="zh-CN" altLang="en-US" dirty="0"/>
              <a:t>表示方法（与层次数据模型相同）</a:t>
            </a:r>
          </a:p>
          <a:p>
            <a:pPr lvl="1"/>
            <a:r>
              <a:rPr lang="zh-CN" altLang="en-US" dirty="0"/>
              <a:t>实体型：用记录类型描述每个结点表示一个记录类型（实体）</a:t>
            </a:r>
          </a:p>
          <a:p>
            <a:pPr lvl="1"/>
            <a:r>
              <a:rPr lang="zh-CN" altLang="en-US" dirty="0"/>
              <a:t>属性：用字段描述每个记录类型可包含若干个字段</a:t>
            </a:r>
          </a:p>
          <a:p>
            <a:pPr lvl="1"/>
            <a:r>
              <a:rPr lang="zh-CN" altLang="en-US" dirty="0"/>
              <a:t>联系：用结点之间的连线表示记录类型（实体）之间的一对多的父子联系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spTree>
    <p:extLst>
      <p:ext uri="{BB962C8B-B14F-4D97-AF65-F5344CB8AC3E}">
        <p14:creationId xmlns:p14="http://schemas.microsoft.com/office/powerpoint/2010/main" val="392318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计算机世界中的基本概念</a:t>
            </a:r>
          </a:p>
        </p:txBody>
      </p:sp>
      <p:sp>
        <p:nvSpPr>
          <p:cNvPr id="3" name="内容占位符 2"/>
          <p:cNvSpPr>
            <a:spLocks noGrp="1"/>
          </p:cNvSpPr>
          <p:nvPr>
            <p:ph idx="1"/>
          </p:nvPr>
        </p:nvSpPr>
        <p:spPr/>
        <p:txBody>
          <a:bodyPr/>
          <a:lstStyle/>
          <a:p>
            <a:pPr marL="365760" indent="-256032">
              <a:spcAft>
                <a:spcPts val="0"/>
              </a:spcAft>
              <a:buFont typeface="Wingdings 3"/>
              <a:buChar char=""/>
              <a:defRPr/>
            </a:pPr>
            <a:r>
              <a:rPr lang="zh-CN" altLang="en-US" dirty="0"/>
              <a:t>在计算机世界中，信息模型被抽象为数据模型，实体型内部的联系抽象为同一记录内部各字段间的联系，实体型之间的联系抽象为记录与记录之间的联系。</a:t>
            </a:r>
          </a:p>
          <a:p>
            <a:pPr marL="365760" indent="-256032">
              <a:spcAft>
                <a:spcPts val="0"/>
              </a:spcAft>
              <a:buFont typeface="Wingdings 3"/>
              <a:buChar char=""/>
              <a:defRPr/>
            </a:pPr>
            <a:r>
              <a:rPr lang="zh-CN" altLang="en-US" dirty="0"/>
              <a:t>现实世界是设计数据库的出发点，也是使用数据库的最终归宿。</a:t>
            </a:r>
          </a:p>
          <a:p>
            <a:pPr marL="365760" indent="-256032">
              <a:spcAft>
                <a:spcPts val="0"/>
              </a:spcAft>
              <a:buFont typeface="Wingdings 3"/>
              <a:buChar char=""/>
              <a:defRPr/>
            </a:pPr>
            <a:r>
              <a:rPr lang="zh-CN" altLang="en-US" dirty="0">
                <a:solidFill>
                  <a:srgbClr val="FF0000"/>
                </a:solidFill>
              </a:rPr>
              <a:t>实体模型</a:t>
            </a:r>
            <a:r>
              <a:rPr lang="zh-CN" altLang="en-US" dirty="0"/>
              <a:t>和</a:t>
            </a:r>
            <a:r>
              <a:rPr lang="zh-CN" altLang="en-US" dirty="0">
                <a:solidFill>
                  <a:srgbClr val="FF0000"/>
                </a:solidFill>
              </a:rPr>
              <a:t>数据模型</a:t>
            </a:r>
            <a:r>
              <a:rPr lang="zh-CN" altLang="en-US" dirty="0"/>
              <a:t>是现实世界事物及其联系的两级抽象，而数据模型是实现数据库系统的根据。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105615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r>
              <a:rPr lang="zh-CN" altLang="en-US" dirty="0"/>
              <a:t>网状模型与层次模型的区别</a:t>
            </a:r>
          </a:p>
          <a:p>
            <a:pPr lvl="1"/>
            <a:r>
              <a:rPr lang="zh-CN" altLang="en-US" dirty="0"/>
              <a:t>网状模型允许多个结点没有双亲结点</a:t>
            </a:r>
          </a:p>
          <a:p>
            <a:pPr lvl="1"/>
            <a:r>
              <a:rPr lang="zh-CN" altLang="en-US" dirty="0"/>
              <a:t>网状模型允许结点有多个双亲结点</a:t>
            </a:r>
          </a:p>
          <a:p>
            <a:pPr lvl="1"/>
            <a:r>
              <a:rPr lang="zh-CN" altLang="en-US" dirty="0"/>
              <a:t>网状模型允许两个结点之间有多种联系（复合联系）</a:t>
            </a:r>
          </a:p>
          <a:p>
            <a:pPr lvl="1"/>
            <a:r>
              <a:rPr lang="zh-CN" altLang="en-US" dirty="0"/>
              <a:t>网状模型可以更直接地描述现实世界</a:t>
            </a:r>
          </a:p>
          <a:p>
            <a:pPr lvl="1"/>
            <a:r>
              <a:rPr lang="zh-CN" altLang="en-US" dirty="0">
                <a:solidFill>
                  <a:srgbClr val="FF0000"/>
                </a:solidFill>
              </a:rPr>
              <a:t>层次模型实际上是网状模型的一个特例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spTree>
    <p:extLst>
      <p:ext uri="{BB962C8B-B14F-4D97-AF65-F5344CB8AC3E}">
        <p14:creationId xmlns:p14="http://schemas.microsoft.com/office/powerpoint/2010/main" val="1677400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grpSp>
        <p:nvGrpSpPr>
          <p:cNvPr id="5" name="Group 3"/>
          <p:cNvGrpSpPr>
            <a:grpSpLocks/>
          </p:cNvGrpSpPr>
          <p:nvPr/>
        </p:nvGrpSpPr>
        <p:grpSpPr bwMode="auto">
          <a:xfrm>
            <a:off x="2906485" y="1752601"/>
            <a:ext cx="5562600" cy="4038600"/>
            <a:chOff x="1056" y="1296"/>
            <a:chExt cx="3504" cy="2544"/>
          </a:xfrm>
        </p:grpSpPr>
        <p:sp>
          <p:nvSpPr>
            <p:cNvPr id="6" name="Rectangle 4"/>
            <p:cNvSpPr>
              <a:spLocks noChangeArrowheads="1"/>
            </p:cNvSpPr>
            <p:nvPr/>
          </p:nvSpPr>
          <p:spPr bwMode="auto">
            <a:xfrm>
              <a:off x="1200" y="1296"/>
              <a:ext cx="432" cy="288"/>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R1</a:t>
              </a:r>
              <a:endParaRPr lang="en-US" altLang="zh-CN">
                <a:latin typeface="Times New Roman" panose="02020603050405020304" pitchFamily="18" charset="0"/>
              </a:endParaRPr>
            </a:p>
          </p:txBody>
        </p:sp>
        <p:sp>
          <p:nvSpPr>
            <p:cNvPr id="7" name="Rectangle 5"/>
            <p:cNvSpPr>
              <a:spLocks noChangeArrowheads="1"/>
            </p:cNvSpPr>
            <p:nvPr/>
          </p:nvSpPr>
          <p:spPr bwMode="auto">
            <a:xfrm>
              <a:off x="1200" y="1872"/>
              <a:ext cx="432"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R2</a:t>
              </a:r>
              <a:endParaRPr lang="en-US" altLang="zh-CN">
                <a:latin typeface="Times New Roman" panose="02020603050405020304" pitchFamily="18" charset="0"/>
              </a:endParaRPr>
            </a:p>
          </p:txBody>
        </p:sp>
        <p:sp>
          <p:nvSpPr>
            <p:cNvPr id="8" name="Rectangle 6"/>
            <p:cNvSpPr>
              <a:spLocks noChangeArrowheads="1"/>
            </p:cNvSpPr>
            <p:nvPr/>
          </p:nvSpPr>
          <p:spPr bwMode="auto">
            <a:xfrm>
              <a:off x="1824" y="1872"/>
              <a:ext cx="432"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R3</a:t>
              </a:r>
              <a:endParaRPr lang="en-US" altLang="zh-CN">
                <a:latin typeface="Times New Roman" panose="02020603050405020304" pitchFamily="18" charset="0"/>
              </a:endParaRPr>
            </a:p>
          </p:txBody>
        </p:sp>
        <p:sp>
          <p:nvSpPr>
            <p:cNvPr id="9" name="Rectangle 7"/>
            <p:cNvSpPr>
              <a:spLocks noChangeArrowheads="1"/>
            </p:cNvSpPr>
            <p:nvPr/>
          </p:nvSpPr>
          <p:spPr bwMode="auto">
            <a:xfrm>
              <a:off x="1056" y="2448"/>
              <a:ext cx="432" cy="288"/>
            </a:xfrm>
            <a:prstGeom prst="rect">
              <a:avLst/>
            </a:prstGeom>
            <a:solidFill>
              <a:srgbClr val="FFFF99"/>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R4</a:t>
              </a:r>
              <a:endParaRPr lang="en-US" altLang="zh-CN">
                <a:latin typeface="Times New Roman" panose="02020603050405020304" pitchFamily="18" charset="0"/>
              </a:endParaRPr>
            </a:p>
          </p:txBody>
        </p:sp>
        <p:sp>
          <p:nvSpPr>
            <p:cNvPr id="10" name="Rectangle 8"/>
            <p:cNvSpPr>
              <a:spLocks noChangeArrowheads="1"/>
            </p:cNvSpPr>
            <p:nvPr/>
          </p:nvSpPr>
          <p:spPr bwMode="auto">
            <a:xfrm>
              <a:off x="3168" y="1296"/>
              <a:ext cx="432" cy="288"/>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R1</a:t>
              </a:r>
              <a:endParaRPr lang="en-US" altLang="zh-CN">
                <a:latin typeface="Times New Roman" panose="02020603050405020304" pitchFamily="18" charset="0"/>
              </a:endParaRPr>
            </a:p>
          </p:txBody>
        </p:sp>
        <p:sp>
          <p:nvSpPr>
            <p:cNvPr id="11" name="Rectangle 9"/>
            <p:cNvSpPr>
              <a:spLocks noChangeArrowheads="1"/>
            </p:cNvSpPr>
            <p:nvPr/>
          </p:nvSpPr>
          <p:spPr bwMode="auto">
            <a:xfrm>
              <a:off x="4128" y="1296"/>
              <a:ext cx="432" cy="288"/>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R2</a:t>
              </a:r>
              <a:endParaRPr lang="en-US" altLang="zh-CN">
                <a:latin typeface="Times New Roman" panose="02020603050405020304" pitchFamily="18" charset="0"/>
              </a:endParaRPr>
            </a:p>
          </p:txBody>
        </p:sp>
        <p:sp>
          <p:nvSpPr>
            <p:cNvPr id="12" name="Rectangle 10"/>
            <p:cNvSpPr>
              <a:spLocks noChangeArrowheads="1"/>
            </p:cNvSpPr>
            <p:nvPr/>
          </p:nvSpPr>
          <p:spPr bwMode="auto">
            <a:xfrm>
              <a:off x="3168" y="1872"/>
              <a:ext cx="432" cy="288"/>
            </a:xfrm>
            <a:prstGeom prst="rect">
              <a:avLst/>
            </a:prstGeom>
            <a:solidFill>
              <a:srgbClr val="FFFF99"/>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R3</a:t>
              </a:r>
              <a:endParaRPr lang="en-US" altLang="zh-CN">
                <a:latin typeface="Times New Roman" panose="02020603050405020304" pitchFamily="18" charset="0"/>
              </a:endParaRPr>
            </a:p>
          </p:txBody>
        </p:sp>
        <p:sp>
          <p:nvSpPr>
            <p:cNvPr id="13" name="Rectangle 11"/>
            <p:cNvSpPr>
              <a:spLocks noChangeArrowheads="1"/>
            </p:cNvSpPr>
            <p:nvPr/>
          </p:nvSpPr>
          <p:spPr bwMode="auto">
            <a:xfrm>
              <a:off x="4128" y="2448"/>
              <a:ext cx="432" cy="288"/>
            </a:xfrm>
            <a:prstGeom prst="rect">
              <a:avLst/>
            </a:prstGeom>
            <a:solidFill>
              <a:srgbClr val="FFFF99"/>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R4</a:t>
              </a:r>
              <a:endParaRPr lang="en-US" altLang="zh-CN">
                <a:latin typeface="Times New Roman" panose="02020603050405020304" pitchFamily="18" charset="0"/>
              </a:endParaRPr>
            </a:p>
          </p:txBody>
        </p:sp>
        <p:sp>
          <p:nvSpPr>
            <p:cNvPr id="14" name="Rectangle 12"/>
            <p:cNvSpPr>
              <a:spLocks noChangeArrowheads="1"/>
            </p:cNvSpPr>
            <p:nvPr/>
          </p:nvSpPr>
          <p:spPr bwMode="auto">
            <a:xfrm>
              <a:off x="2112" y="2976"/>
              <a:ext cx="432" cy="288"/>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R1</a:t>
              </a:r>
              <a:endParaRPr lang="en-US" altLang="zh-CN">
                <a:latin typeface="Times New Roman" panose="02020603050405020304" pitchFamily="18" charset="0"/>
              </a:endParaRPr>
            </a:p>
          </p:txBody>
        </p:sp>
        <p:sp>
          <p:nvSpPr>
            <p:cNvPr id="15" name="Rectangle 13"/>
            <p:cNvSpPr>
              <a:spLocks noChangeArrowheads="1"/>
            </p:cNvSpPr>
            <p:nvPr/>
          </p:nvSpPr>
          <p:spPr bwMode="auto">
            <a:xfrm>
              <a:off x="2976" y="2976"/>
              <a:ext cx="432" cy="288"/>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R2</a:t>
              </a:r>
              <a:endParaRPr lang="en-US" altLang="zh-CN">
                <a:latin typeface="Times New Roman" panose="02020603050405020304" pitchFamily="18" charset="0"/>
              </a:endParaRPr>
            </a:p>
          </p:txBody>
        </p:sp>
        <p:sp>
          <p:nvSpPr>
            <p:cNvPr id="16" name="Rectangle 14"/>
            <p:cNvSpPr>
              <a:spLocks noChangeArrowheads="1"/>
            </p:cNvSpPr>
            <p:nvPr/>
          </p:nvSpPr>
          <p:spPr bwMode="auto">
            <a:xfrm>
              <a:off x="2544" y="3552"/>
              <a:ext cx="432" cy="288"/>
            </a:xfrm>
            <a:prstGeom prst="rect">
              <a:avLst/>
            </a:prstGeom>
            <a:solidFill>
              <a:srgbClr val="FFFF99"/>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R3</a:t>
              </a:r>
              <a:endParaRPr lang="en-US" altLang="zh-CN">
                <a:latin typeface="Times New Roman" panose="02020603050405020304" pitchFamily="18" charset="0"/>
              </a:endParaRPr>
            </a:p>
          </p:txBody>
        </p:sp>
        <p:sp>
          <p:nvSpPr>
            <p:cNvPr id="17" name="Line 15"/>
            <p:cNvSpPr>
              <a:spLocks noChangeShapeType="1"/>
            </p:cNvSpPr>
            <p:nvPr/>
          </p:nvSpPr>
          <p:spPr bwMode="auto">
            <a:xfrm>
              <a:off x="1392" y="158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1488" y="158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a:off x="1488" y="1728"/>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p:cNvSpPr>
              <a:spLocks noChangeShapeType="1"/>
            </p:cNvSpPr>
            <p:nvPr/>
          </p:nvSpPr>
          <p:spPr bwMode="auto">
            <a:xfrm>
              <a:off x="2016" y="172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1296" y="158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flipH="1">
              <a:off x="1104" y="172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1104" y="1728"/>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2304" y="3264"/>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2304" y="36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 name="Group 24"/>
            <p:cNvGrpSpPr>
              <a:grpSpLocks/>
            </p:cNvGrpSpPr>
            <p:nvPr/>
          </p:nvGrpSpPr>
          <p:grpSpPr bwMode="auto">
            <a:xfrm flipH="1">
              <a:off x="2976" y="3264"/>
              <a:ext cx="240" cy="432"/>
              <a:chOff x="3072" y="3264"/>
              <a:chExt cx="240" cy="432"/>
            </a:xfrm>
          </p:grpSpPr>
          <p:sp>
            <p:nvSpPr>
              <p:cNvPr id="34" name="Line 25"/>
              <p:cNvSpPr>
                <a:spLocks noChangeShapeType="1"/>
              </p:cNvSpPr>
              <p:nvPr/>
            </p:nvSpPr>
            <p:spPr bwMode="auto">
              <a:xfrm>
                <a:off x="3072" y="3264"/>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6"/>
              <p:cNvSpPr>
                <a:spLocks noChangeShapeType="1"/>
              </p:cNvSpPr>
              <p:nvPr/>
            </p:nvSpPr>
            <p:spPr bwMode="auto">
              <a:xfrm>
                <a:off x="3072" y="369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 name="Line 27"/>
            <p:cNvSpPr>
              <a:spLocks noChangeShapeType="1"/>
            </p:cNvSpPr>
            <p:nvPr/>
          </p:nvSpPr>
          <p:spPr bwMode="auto">
            <a:xfrm>
              <a:off x="3360" y="1584"/>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3360" y="2160"/>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9"/>
            <p:cNvSpPr>
              <a:spLocks noChangeShapeType="1"/>
            </p:cNvSpPr>
            <p:nvPr/>
          </p:nvSpPr>
          <p:spPr bwMode="auto">
            <a:xfrm>
              <a:off x="4416" y="1584"/>
              <a:ext cx="0" cy="8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0"/>
            <p:cNvSpPr>
              <a:spLocks noChangeShapeType="1"/>
            </p:cNvSpPr>
            <p:nvPr/>
          </p:nvSpPr>
          <p:spPr bwMode="auto">
            <a:xfrm>
              <a:off x="4272" y="1584"/>
              <a:ext cx="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1"/>
            <p:cNvSpPr>
              <a:spLocks noChangeShapeType="1"/>
            </p:cNvSpPr>
            <p:nvPr/>
          </p:nvSpPr>
          <p:spPr bwMode="auto">
            <a:xfrm>
              <a:off x="3600" y="2016"/>
              <a:ext cx="6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3360" y="2592"/>
              <a:ext cx="7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1392" y="216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6" name="Group 35"/>
          <p:cNvGrpSpPr>
            <a:grpSpLocks/>
          </p:cNvGrpSpPr>
          <p:nvPr/>
        </p:nvGrpSpPr>
        <p:grpSpPr bwMode="auto">
          <a:xfrm>
            <a:off x="1153885" y="4724401"/>
            <a:ext cx="2667000" cy="990600"/>
            <a:chOff x="240" y="3120"/>
            <a:chExt cx="1680" cy="624"/>
          </a:xfrm>
        </p:grpSpPr>
        <p:sp>
          <p:nvSpPr>
            <p:cNvPr id="37" name="Rectangle 36"/>
            <p:cNvSpPr>
              <a:spLocks noChangeArrowheads="1"/>
            </p:cNvSpPr>
            <p:nvPr/>
          </p:nvSpPr>
          <p:spPr bwMode="auto">
            <a:xfrm>
              <a:off x="240" y="3168"/>
              <a:ext cx="288" cy="192"/>
            </a:xfrm>
            <a:prstGeom prst="rect">
              <a:avLst/>
            </a:prstGeom>
            <a:solidFill>
              <a:srgbClr val="66FFFF"/>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8" name="Text Box 37"/>
            <p:cNvSpPr txBox="1">
              <a:spLocks noChangeArrowheads="1"/>
            </p:cNvSpPr>
            <p:nvPr/>
          </p:nvSpPr>
          <p:spPr bwMode="auto">
            <a:xfrm>
              <a:off x="720" y="312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无双亲结点</a:t>
              </a:r>
            </a:p>
          </p:txBody>
        </p:sp>
        <p:sp>
          <p:nvSpPr>
            <p:cNvPr id="39" name="Rectangle 38"/>
            <p:cNvSpPr>
              <a:spLocks noChangeArrowheads="1"/>
            </p:cNvSpPr>
            <p:nvPr/>
          </p:nvSpPr>
          <p:spPr bwMode="auto">
            <a:xfrm>
              <a:off x="240" y="3504"/>
              <a:ext cx="288" cy="192"/>
            </a:xfrm>
            <a:prstGeom prst="rect">
              <a:avLst/>
            </a:prstGeom>
            <a:solidFill>
              <a:srgbClr val="FFFF66"/>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0" name="Text Box 39"/>
            <p:cNvSpPr txBox="1">
              <a:spLocks noChangeArrowheads="1"/>
            </p:cNvSpPr>
            <p:nvPr/>
          </p:nvSpPr>
          <p:spPr bwMode="auto">
            <a:xfrm>
              <a:off x="720" y="3456"/>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多双亲结点</a:t>
              </a:r>
            </a:p>
          </p:txBody>
        </p:sp>
      </p:grpSp>
    </p:spTree>
    <p:extLst>
      <p:ext uri="{BB962C8B-B14F-4D97-AF65-F5344CB8AC3E}">
        <p14:creationId xmlns:p14="http://schemas.microsoft.com/office/powerpoint/2010/main" val="371523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网状模型举例</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grpSp>
        <p:nvGrpSpPr>
          <p:cNvPr id="5" name="Group 3"/>
          <p:cNvGrpSpPr>
            <a:grpSpLocks/>
          </p:cNvGrpSpPr>
          <p:nvPr/>
        </p:nvGrpSpPr>
        <p:grpSpPr bwMode="auto">
          <a:xfrm>
            <a:off x="1197428" y="2113188"/>
            <a:ext cx="4876800" cy="3133725"/>
            <a:chOff x="1248" y="1344"/>
            <a:chExt cx="3072" cy="1974"/>
          </a:xfrm>
        </p:grpSpPr>
        <p:sp>
          <p:nvSpPr>
            <p:cNvPr id="6" name="Text Box 4"/>
            <p:cNvSpPr txBox="1">
              <a:spLocks noChangeArrowheads="1"/>
            </p:cNvSpPr>
            <p:nvPr/>
          </p:nvSpPr>
          <p:spPr bwMode="auto">
            <a:xfrm>
              <a:off x="1248" y="1344"/>
              <a:ext cx="912" cy="29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学生宿舍</a:t>
              </a:r>
            </a:p>
          </p:txBody>
        </p:sp>
        <p:sp>
          <p:nvSpPr>
            <p:cNvPr id="7" name="Text Box 5"/>
            <p:cNvSpPr txBox="1">
              <a:spLocks noChangeArrowheads="1"/>
            </p:cNvSpPr>
            <p:nvPr/>
          </p:nvSpPr>
          <p:spPr bwMode="auto">
            <a:xfrm>
              <a:off x="1968" y="2256"/>
              <a:ext cx="912" cy="29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dirty="0">
                  <a:latin typeface="Times New Roman" panose="02020603050405020304" pitchFamily="18" charset="0"/>
                </a:rPr>
                <a:t>学生</a:t>
              </a:r>
            </a:p>
          </p:txBody>
        </p:sp>
        <p:sp>
          <p:nvSpPr>
            <p:cNvPr id="8" name="Text Box 6"/>
            <p:cNvSpPr txBox="1">
              <a:spLocks noChangeArrowheads="1"/>
            </p:cNvSpPr>
            <p:nvPr/>
          </p:nvSpPr>
          <p:spPr bwMode="auto">
            <a:xfrm>
              <a:off x="3360" y="2256"/>
              <a:ext cx="912" cy="29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教研室</a:t>
              </a:r>
            </a:p>
          </p:txBody>
        </p:sp>
        <p:sp>
          <p:nvSpPr>
            <p:cNvPr id="9" name="Text Box 7"/>
            <p:cNvSpPr txBox="1">
              <a:spLocks noChangeArrowheads="1"/>
            </p:cNvSpPr>
            <p:nvPr/>
          </p:nvSpPr>
          <p:spPr bwMode="auto">
            <a:xfrm>
              <a:off x="2784" y="1344"/>
              <a:ext cx="912" cy="29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系</a:t>
              </a:r>
            </a:p>
          </p:txBody>
        </p:sp>
        <p:sp>
          <p:nvSpPr>
            <p:cNvPr id="10" name="Text Box 8"/>
            <p:cNvSpPr txBox="1">
              <a:spLocks noChangeArrowheads="1"/>
            </p:cNvSpPr>
            <p:nvPr/>
          </p:nvSpPr>
          <p:spPr bwMode="auto">
            <a:xfrm>
              <a:off x="3408" y="3024"/>
              <a:ext cx="912" cy="294"/>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教师</a:t>
              </a:r>
            </a:p>
          </p:txBody>
        </p:sp>
        <p:sp>
          <p:nvSpPr>
            <p:cNvPr id="11" name="Line 9"/>
            <p:cNvSpPr>
              <a:spLocks noChangeShapeType="1"/>
            </p:cNvSpPr>
            <p:nvPr/>
          </p:nvSpPr>
          <p:spPr bwMode="auto">
            <a:xfrm>
              <a:off x="1680" y="1632"/>
              <a:ext cx="624" cy="624"/>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2" name="Line 10"/>
            <p:cNvSpPr>
              <a:spLocks noChangeShapeType="1"/>
            </p:cNvSpPr>
            <p:nvPr/>
          </p:nvSpPr>
          <p:spPr bwMode="auto">
            <a:xfrm flipH="1">
              <a:off x="2448" y="1632"/>
              <a:ext cx="768" cy="624"/>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3" name="Line 11"/>
            <p:cNvSpPr>
              <a:spLocks noChangeShapeType="1"/>
            </p:cNvSpPr>
            <p:nvPr/>
          </p:nvSpPr>
          <p:spPr bwMode="auto">
            <a:xfrm>
              <a:off x="3264" y="1632"/>
              <a:ext cx="528" cy="624"/>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4" name="Line 12"/>
            <p:cNvSpPr>
              <a:spLocks noChangeShapeType="1"/>
            </p:cNvSpPr>
            <p:nvPr/>
          </p:nvSpPr>
          <p:spPr bwMode="auto">
            <a:xfrm>
              <a:off x="3840" y="2544"/>
              <a:ext cx="0" cy="48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grpSp>
      <p:sp>
        <p:nvSpPr>
          <p:cNvPr id="16" name="Text Box 15"/>
          <p:cNvSpPr txBox="1">
            <a:spLocks noChangeArrowheads="1"/>
          </p:cNvSpPr>
          <p:nvPr/>
        </p:nvSpPr>
        <p:spPr bwMode="auto">
          <a:xfrm>
            <a:off x="6683828" y="2036988"/>
            <a:ext cx="1066800" cy="466725"/>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人</a:t>
            </a:r>
            <a:endParaRPr lang="zh-CN" altLang="en-US">
              <a:latin typeface="Times New Roman" panose="02020603050405020304" pitchFamily="18" charset="0"/>
            </a:endParaRPr>
          </a:p>
        </p:txBody>
      </p:sp>
      <p:sp>
        <p:nvSpPr>
          <p:cNvPr id="17" name="Text Box 17"/>
          <p:cNvSpPr txBox="1">
            <a:spLocks noChangeArrowheads="1"/>
          </p:cNvSpPr>
          <p:nvPr/>
        </p:nvSpPr>
        <p:spPr bwMode="auto">
          <a:xfrm>
            <a:off x="6683828" y="3941988"/>
            <a:ext cx="1066800" cy="466725"/>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dirty="0">
                <a:latin typeface="Times New Roman" panose="02020603050405020304" pitchFamily="18" charset="0"/>
              </a:rPr>
              <a:t>树</a:t>
            </a:r>
            <a:endParaRPr lang="zh-CN" altLang="en-US" dirty="0">
              <a:latin typeface="Times New Roman" panose="02020603050405020304" pitchFamily="18" charset="0"/>
            </a:endParaRPr>
          </a:p>
        </p:txBody>
      </p:sp>
      <p:sp>
        <p:nvSpPr>
          <p:cNvPr id="18" name="Line 18"/>
          <p:cNvSpPr>
            <a:spLocks noChangeShapeType="1"/>
          </p:cNvSpPr>
          <p:nvPr/>
        </p:nvSpPr>
        <p:spPr bwMode="auto">
          <a:xfrm>
            <a:off x="6988628" y="2494188"/>
            <a:ext cx="0" cy="14478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9" name="Line 19"/>
          <p:cNvSpPr>
            <a:spLocks noChangeShapeType="1"/>
          </p:cNvSpPr>
          <p:nvPr/>
        </p:nvSpPr>
        <p:spPr bwMode="auto">
          <a:xfrm>
            <a:off x="7445828" y="2494188"/>
            <a:ext cx="0" cy="14478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0" name="Text Box 22"/>
          <p:cNvSpPr txBox="1">
            <a:spLocks noChangeArrowheads="1"/>
          </p:cNvSpPr>
          <p:nvPr/>
        </p:nvSpPr>
        <p:spPr bwMode="auto">
          <a:xfrm>
            <a:off x="6455228" y="2798988"/>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dirty="0">
                <a:latin typeface="Times New Roman" panose="02020603050405020304" pitchFamily="18" charset="0"/>
              </a:rPr>
              <a:t>种植</a:t>
            </a:r>
            <a:endParaRPr lang="zh-CN" altLang="en-US" dirty="0">
              <a:latin typeface="Times New Roman" panose="02020603050405020304" pitchFamily="18" charset="0"/>
            </a:endParaRPr>
          </a:p>
        </p:txBody>
      </p:sp>
      <p:sp>
        <p:nvSpPr>
          <p:cNvPr id="21" name="Text Box 23"/>
          <p:cNvSpPr txBox="1">
            <a:spLocks noChangeArrowheads="1"/>
          </p:cNvSpPr>
          <p:nvPr/>
        </p:nvSpPr>
        <p:spPr bwMode="auto">
          <a:xfrm>
            <a:off x="7522028" y="2875188"/>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dirty="0">
                <a:latin typeface="Times New Roman" panose="02020603050405020304" pitchFamily="18" charset="0"/>
              </a:rPr>
              <a:t>砍伐</a:t>
            </a:r>
            <a:endParaRPr lang="zh-CN" altLang="en-US" dirty="0">
              <a:latin typeface="Times New Roman" panose="02020603050405020304" pitchFamily="18" charset="0"/>
            </a:endParaRPr>
          </a:p>
        </p:txBody>
      </p:sp>
      <p:sp>
        <p:nvSpPr>
          <p:cNvPr id="23" name="Text Box 14"/>
          <p:cNvSpPr txBox="1">
            <a:spLocks noChangeArrowheads="1"/>
          </p:cNvSpPr>
          <p:nvPr/>
        </p:nvSpPr>
        <p:spPr bwMode="auto">
          <a:xfrm>
            <a:off x="8588828" y="2036988"/>
            <a:ext cx="1066800" cy="466725"/>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父母</a:t>
            </a:r>
            <a:endParaRPr lang="zh-CN" altLang="en-US">
              <a:latin typeface="Times New Roman" panose="02020603050405020304" pitchFamily="18" charset="0"/>
            </a:endParaRPr>
          </a:p>
        </p:txBody>
      </p:sp>
      <p:sp>
        <p:nvSpPr>
          <p:cNvPr id="24" name="Text Box 16"/>
          <p:cNvSpPr txBox="1">
            <a:spLocks noChangeArrowheads="1"/>
          </p:cNvSpPr>
          <p:nvPr/>
        </p:nvSpPr>
        <p:spPr bwMode="auto">
          <a:xfrm>
            <a:off x="8665028" y="4018188"/>
            <a:ext cx="1066800" cy="466725"/>
          </a:xfrm>
          <a:prstGeom prst="rect">
            <a:avLst/>
          </a:prstGeom>
          <a:ln>
            <a:headEnd/>
            <a:tailEnd/>
          </a:ln>
          <a:extLst/>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子女</a:t>
            </a:r>
          </a:p>
        </p:txBody>
      </p:sp>
      <p:sp>
        <p:nvSpPr>
          <p:cNvPr id="25" name="Line 20"/>
          <p:cNvSpPr>
            <a:spLocks noChangeShapeType="1"/>
          </p:cNvSpPr>
          <p:nvPr/>
        </p:nvSpPr>
        <p:spPr bwMode="auto">
          <a:xfrm>
            <a:off x="8969828" y="2494188"/>
            <a:ext cx="0" cy="15240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6" name="Line 21"/>
          <p:cNvSpPr>
            <a:spLocks noChangeShapeType="1"/>
          </p:cNvSpPr>
          <p:nvPr/>
        </p:nvSpPr>
        <p:spPr bwMode="auto">
          <a:xfrm flipV="1">
            <a:off x="9350828" y="2494188"/>
            <a:ext cx="0" cy="15240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7" name="Text Box 24"/>
          <p:cNvSpPr txBox="1">
            <a:spLocks noChangeArrowheads="1"/>
          </p:cNvSpPr>
          <p:nvPr/>
        </p:nvSpPr>
        <p:spPr bwMode="auto">
          <a:xfrm>
            <a:off x="8360228" y="2798988"/>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养育</a:t>
            </a:r>
            <a:endParaRPr lang="zh-CN" altLang="en-US">
              <a:latin typeface="Times New Roman" panose="02020603050405020304" pitchFamily="18" charset="0"/>
            </a:endParaRPr>
          </a:p>
        </p:txBody>
      </p:sp>
      <p:sp>
        <p:nvSpPr>
          <p:cNvPr id="28" name="Text Box 25"/>
          <p:cNvSpPr txBox="1">
            <a:spLocks noChangeArrowheads="1"/>
          </p:cNvSpPr>
          <p:nvPr/>
        </p:nvSpPr>
        <p:spPr bwMode="auto">
          <a:xfrm>
            <a:off x="9427028" y="2798988"/>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b="1">
                <a:latin typeface="Times New Roman" panose="02020603050405020304" pitchFamily="18" charset="0"/>
              </a:rPr>
              <a:t>赡养</a:t>
            </a:r>
            <a:endParaRPr lang="zh-CN" altLang="en-US">
              <a:latin typeface="Times New Roman" panose="02020603050405020304" pitchFamily="18" charset="0"/>
            </a:endParaRPr>
          </a:p>
        </p:txBody>
      </p:sp>
    </p:spTree>
    <p:extLst>
      <p:ext uri="{BB962C8B-B14F-4D97-AF65-F5344CB8AC3E}">
        <p14:creationId xmlns:p14="http://schemas.microsoft.com/office/powerpoint/2010/main" val="691501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r>
              <a:rPr lang="zh-CN" altLang="en-US" dirty="0"/>
              <a:t>网状模型中子女结点与双亲结点的联系可以不唯一</a:t>
            </a:r>
          </a:p>
          <a:p>
            <a:pPr lvl="1"/>
            <a:r>
              <a:rPr lang="zh-CN" altLang="en-US" dirty="0"/>
              <a:t>要为每个联系命名，并指出与该联系有关的双亲记录和子女记录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sp>
        <p:nvSpPr>
          <p:cNvPr id="5" name="AutoShape 1336"/>
          <p:cNvSpPr>
            <a:spLocks noChangeArrowheads="1"/>
          </p:cNvSpPr>
          <p:nvPr/>
        </p:nvSpPr>
        <p:spPr bwMode="auto">
          <a:xfrm>
            <a:off x="1761855" y="3772472"/>
            <a:ext cx="2232025" cy="1152525"/>
          </a:xfrm>
          <a:prstGeom prst="cloudCallout">
            <a:avLst>
              <a:gd name="adj1" fmla="val 86083"/>
              <a:gd name="adj2" fmla="val 34505"/>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R1</a:t>
            </a:r>
            <a:r>
              <a:rPr lang="zh-CN" altLang="en-US" sz="1600" b="1" dirty="0"/>
              <a:t>与</a:t>
            </a:r>
            <a:r>
              <a:rPr lang="en-US" altLang="zh-CN" sz="1600" b="1" dirty="0"/>
              <a:t>R3</a:t>
            </a:r>
            <a:r>
              <a:rPr lang="zh-CN" altLang="en-US" sz="1600" b="1" dirty="0"/>
              <a:t>之间的联系</a:t>
            </a:r>
            <a:r>
              <a:rPr lang="en-US" altLang="zh-CN" sz="1600" b="1" i="1" dirty="0"/>
              <a:t>L</a:t>
            </a:r>
            <a:r>
              <a:rPr lang="en-US" altLang="zh-CN" sz="1600" b="1" dirty="0"/>
              <a:t>1</a:t>
            </a:r>
          </a:p>
        </p:txBody>
      </p:sp>
      <p:sp>
        <p:nvSpPr>
          <p:cNvPr id="6" name="AutoShape 1338"/>
          <p:cNvSpPr>
            <a:spLocks noChangeArrowheads="1"/>
          </p:cNvSpPr>
          <p:nvPr/>
        </p:nvSpPr>
        <p:spPr bwMode="auto">
          <a:xfrm>
            <a:off x="8242030" y="3053334"/>
            <a:ext cx="1901825" cy="1152525"/>
          </a:xfrm>
          <a:prstGeom prst="cloudCallout">
            <a:avLst>
              <a:gd name="adj1" fmla="val -120282"/>
              <a:gd name="adj2" fmla="val 94079"/>
            </a:avLst>
          </a:prstGeom>
          <a:gradFill rotWithShape="0">
            <a:gsLst>
              <a:gs pos="0">
                <a:srgbClr val="FFFFFF"/>
              </a:gs>
              <a:gs pos="100000">
                <a:srgbClr val="BBBBBB"/>
              </a:gs>
            </a:gsLst>
            <a:lin ang="5400000" scaled="1"/>
          </a:gradFill>
          <a:ln w="25400">
            <a:solidFill>
              <a:schemeClr val="tx1"/>
            </a:solidFill>
            <a:round/>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t>R2</a:t>
            </a:r>
            <a:r>
              <a:rPr lang="zh-CN" altLang="en-US" sz="1600" b="1" dirty="0"/>
              <a:t>与</a:t>
            </a:r>
            <a:r>
              <a:rPr lang="en-US" altLang="zh-CN" sz="1600" b="1" dirty="0"/>
              <a:t>R3</a:t>
            </a:r>
            <a:r>
              <a:rPr lang="zh-CN" altLang="en-US" sz="1600" b="1" dirty="0"/>
              <a:t>之间的联系</a:t>
            </a:r>
            <a:r>
              <a:rPr lang="en-US" altLang="zh-CN" sz="1600" b="1" i="1" dirty="0"/>
              <a:t>L</a:t>
            </a:r>
            <a:r>
              <a:rPr lang="en-US" altLang="zh-CN" sz="1600" b="1" dirty="0"/>
              <a:t>2 </a:t>
            </a:r>
            <a:endParaRPr lang="en-US" altLang="zh-CN" sz="1600" dirty="0"/>
          </a:p>
        </p:txBody>
      </p:sp>
      <p:graphicFrame>
        <p:nvGraphicFramePr>
          <p:cNvPr id="7" name="Object 1024"/>
          <p:cNvGraphicFramePr>
            <a:graphicFrameLocks noChangeAspect="1"/>
          </p:cNvGraphicFramePr>
          <p:nvPr>
            <p:extLst>
              <p:ext uri="{D42A27DB-BD31-4B8C-83A1-F6EECF244321}">
                <p14:modId xmlns:p14="http://schemas.microsoft.com/office/powerpoint/2010/main" val="1157135351"/>
              </p:ext>
            </p:extLst>
          </p:nvPr>
        </p:nvGraphicFramePr>
        <p:xfrm>
          <a:off x="4406630" y="3556572"/>
          <a:ext cx="2630487" cy="3081337"/>
        </p:xfrm>
        <a:graphic>
          <a:graphicData uri="http://schemas.openxmlformats.org/presentationml/2006/ole">
            <mc:AlternateContent xmlns:mc="http://schemas.openxmlformats.org/markup-compatibility/2006">
              <mc:Choice xmlns:v="urn:schemas-microsoft-com:vml" Requires="v">
                <p:oleObj spid="_x0000_s9227" name="Image" r:id="rId3" imgW="8203175" imgH="8711111" progId="Photoshop.Image.7">
                  <p:embed/>
                </p:oleObj>
              </mc:Choice>
              <mc:Fallback>
                <p:oleObj name="Image" r:id="rId3" imgW="8203175" imgH="8711111" progId="Photoshop.Image.7">
                  <p:embed/>
                  <p:pic>
                    <p:nvPicPr>
                      <p:cNvPr id="557056"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630" y="3556572"/>
                        <a:ext cx="2630487" cy="30813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8519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r>
              <a:rPr lang="zh-CN" altLang="en-US" dirty="0"/>
              <a:t>多对多联系在网状模型中的表示</a:t>
            </a:r>
          </a:p>
          <a:p>
            <a:pPr lvl="1"/>
            <a:r>
              <a:rPr lang="zh-CN" altLang="en-US" dirty="0"/>
              <a:t>用网状模型间接表示多对多联系</a:t>
            </a:r>
          </a:p>
          <a:p>
            <a:pPr lvl="1"/>
            <a:r>
              <a:rPr lang="zh-CN" altLang="en-US" dirty="0"/>
              <a:t>方法：将多对多联系直接分解成一对多联系</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spTree>
    <p:extLst>
      <p:ext uri="{BB962C8B-B14F-4D97-AF65-F5344CB8AC3E}">
        <p14:creationId xmlns:p14="http://schemas.microsoft.com/office/powerpoint/2010/main" val="1606550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r>
              <a:rPr lang="zh-CN" altLang="en-US" dirty="0"/>
              <a:t>例如：一个学生可以选修若干门课程，某一课程可以被多个学生选修，学生与课程之间是多对多联系 </a:t>
            </a:r>
          </a:p>
          <a:p>
            <a:r>
              <a:rPr lang="zh-CN" altLang="en-US" dirty="0"/>
              <a:t>引进一个学生选课的联结记录，由</a:t>
            </a:r>
            <a:r>
              <a:rPr lang="en-US" altLang="zh-CN" dirty="0"/>
              <a:t>3</a:t>
            </a:r>
            <a:r>
              <a:rPr lang="zh-CN" altLang="en-US" dirty="0"/>
              <a:t>个数据项组成</a:t>
            </a:r>
          </a:p>
          <a:p>
            <a:pPr lvl="1"/>
            <a:r>
              <a:rPr lang="zh-CN" altLang="en-US" dirty="0"/>
              <a:t>学号</a:t>
            </a:r>
          </a:p>
          <a:p>
            <a:pPr lvl="1"/>
            <a:r>
              <a:rPr lang="zh-CN" altLang="en-US" dirty="0"/>
              <a:t>课程号</a:t>
            </a:r>
          </a:p>
          <a:p>
            <a:pPr lvl="1"/>
            <a:r>
              <a:rPr lang="zh-CN" altLang="en-US" dirty="0"/>
              <a:t>成绩</a:t>
            </a:r>
          </a:p>
          <a:p>
            <a:pPr lvl="1"/>
            <a:r>
              <a:rPr lang="zh-CN" altLang="en-US" dirty="0"/>
              <a:t>表示某个学生选修某一门课程及其成绩 </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1015126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网状模型的数据结构（续）</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pic>
        <p:nvPicPr>
          <p:cNvPr id="5" name="Picture 1028"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092" y="2397706"/>
            <a:ext cx="72723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001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网状模型的操纵与完整性约束</a:t>
            </a:r>
          </a:p>
        </p:txBody>
      </p:sp>
      <p:sp>
        <p:nvSpPr>
          <p:cNvPr id="3" name="内容占位符 2"/>
          <p:cNvSpPr>
            <a:spLocks noGrp="1"/>
          </p:cNvSpPr>
          <p:nvPr>
            <p:ph idx="1"/>
          </p:nvPr>
        </p:nvSpPr>
        <p:spPr/>
        <p:txBody>
          <a:bodyPr/>
          <a:lstStyle/>
          <a:p>
            <a:r>
              <a:rPr lang="zh-CN" altLang="en-US" dirty="0"/>
              <a:t>网状数据库系统（如</a:t>
            </a:r>
            <a:r>
              <a:rPr lang="en-US" altLang="zh-CN" dirty="0"/>
              <a:t>DBTG</a:t>
            </a:r>
            <a:r>
              <a:rPr lang="zh-CN" altLang="en-US" dirty="0"/>
              <a:t>）对数据操纵加了一些限制，提供了一定的完整性约束</a:t>
            </a:r>
          </a:p>
          <a:p>
            <a:pPr lvl="1"/>
            <a:r>
              <a:rPr lang="zh-CN" altLang="en-US" dirty="0"/>
              <a:t>码：唯一标识记录的数据项的集合 </a:t>
            </a:r>
          </a:p>
          <a:p>
            <a:pPr lvl="1"/>
            <a:r>
              <a:rPr lang="zh-CN" altLang="en-US" dirty="0"/>
              <a:t>一个联系中双亲记录与子女记录之间是一对多联系</a:t>
            </a:r>
          </a:p>
          <a:p>
            <a:pPr lvl="1"/>
            <a:r>
              <a:rPr lang="zh-CN" altLang="en-US" dirty="0"/>
              <a:t>支持双亲记录和子女记录之间某些约束条件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spTree>
    <p:extLst>
      <p:ext uri="{BB962C8B-B14F-4D97-AF65-F5344CB8AC3E}">
        <p14:creationId xmlns:p14="http://schemas.microsoft.com/office/powerpoint/2010/main" val="2968827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网状数据模型的存储结构</a:t>
            </a:r>
          </a:p>
        </p:txBody>
      </p:sp>
      <p:sp>
        <p:nvSpPr>
          <p:cNvPr id="3" name="内容占位符 2"/>
          <p:cNvSpPr>
            <a:spLocks noGrp="1"/>
          </p:cNvSpPr>
          <p:nvPr>
            <p:ph idx="1"/>
          </p:nvPr>
        </p:nvSpPr>
        <p:spPr/>
        <p:txBody>
          <a:bodyPr/>
          <a:lstStyle/>
          <a:p>
            <a:r>
              <a:rPr lang="zh-CN" altLang="en-US" dirty="0"/>
              <a:t>关键</a:t>
            </a:r>
          </a:p>
          <a:p>
            <a:pPr lvl="1"/>
            <a:r>
              <a:rPr lang="zh-CN" altLang="en-US" dirty="0"/>
              <a:t>实现记录之间的联系</a:t>
            </a:r>
          </a:p>
          <a:p>
            <a:r>
              <a:rPr lang="zh-CN" altLang="en-US" dirty="0"/>
              <a:t>常用方法</a:t>
            </a:r>
          </a:p>
          <a:p>
            <a:pPr lvl="1"/>
            <a:r>
              <a:rPr lang="zh-CN" altLang="en-US" dirty="0"/>
              <a:t>单向链接</a:t>
            </a:r>
          </a:p>
          <a:p>
            <a:pPr lvl="1"/>
            <a:r>
              <a:rPr lang="zh-CN" altLang="en-US" dirty="0"/>
              <a:t>双向链接</a:t>
            </a:r>
            <a:endParaRPr lang="en-US" altLang="zh-CN" dirty="0"/>
          </a:p>
          <a:p>
            <a:pPr lvl="1"/>
            <a:r>
              <a:rPr lang="en-US" altLang="zh-CN" dirty="0"/>
              <a:t>……</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spTree>
    <p:extLst>
      <p:ext uri="{BB962C8B-B14F-4D97-AF65-F5344CB8AC3E}">
        <p14:creationId xmlns:p14="http://schemas.microsoft.com/office/powerpoint/2010/main" val="3823084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sp>
        <p:nvSpPr>
          <p:cNvPr id="5" name="Rectangle 3"/>
          <p:cNvSpPr txBox="1">
            <a:spLocks noChangeArrowheads="1"/>
          </p:cNvSpPr>
          <p:nvPr/>
        </p:nvSpPr>
        <p:spPr>
          <a:xfrm>
            <a:off x="4124674" y="4970656"/>
            <a:ext cx="5257800" cy="3762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mn-lt"/>
                <a:ea typeface="+mn-ea"/>
                <a:cs typeface="+mn-cs"/>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mn-lt"/>
                <a:ea typeface="+mn-ea"/>
                <a:cs typeface="+mn-cs"/>
              </a:defRPr>
            </a:lvl2pPr>
            <a:lvl3pPr marL="73152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3pPr>
            <a:lvl4pPr marL="100584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4pPr>
            <a:lvl5pPr marL="128016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90000"/>
              </a:lnSpc>
              <a:buFont typeface="Wingdings" pitchFamily="2" charset="2"/>
              <a:buNone/>
            </a:pPr>
            <a:r>
              <a:rPr lang="zh-CN" altLang="en-US" sz="1800"/>
              <a:t>学生</a:t>
            </a:r>
            <a:r>
              <a:rPr lang="en-US" altLang="zh-CN" sz="1800"/>
              <a:t>/</a:t>
            </a:r>
            <a:r>
              <a:rPr lang="zh-CN" altLang="en-US" sz="1800"/>
              <a:t>选课</a:t>
            </a:r>
            <a:r>
              <a:rPr lang="en-US" altLang="zh-CN" sz="1800"/>
              <a:t>/</a:t>
            </a:r>
            <a:r>
              <a:rPr lang="zh-CN" altLang="en-US" sz="1800"/>
              <a:t>课程的网状数据库实例</a:t>
            </a:r>
            <a:r>
              <a:rPr lang="zh-CN" altLang="en-US" sz="2000"/>
              <a:t> </a:t>
            </a:r>
          </a:p>
        </p:txBody>
      </p:sp>
      <p:pic>
        <p:nvPicPr>
          <p:cNvPr id="6" name="Picture 4" descr="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4674" y="1163831"/>
            <a:ext cx="46799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5"/>
          <p:cNvSpPr>
            <a:spLocks noChangeArrowheads="1"/>
          </p:cNvSpPr>
          <p:nvPr/>
        </p:nvSpPr>
        <p:spPr bwMode="auto">
          <a:xfrm>
            <a:off x="2767361" y="1773431"/>
            <a:ext cx="914400" cy="609600"/>
          </a:xfrm>
          <a:prstGeom prst="wedgeRectCallout">
            <a:avLst>
              <a:gd name="adj1" fmla="val 122222"/>
              <a:gd name="adj2" fmla="val 5599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latin typeface="Times New Roman" panose="02020603050405020304" pitchFamily="18" charset="0"/>
              </a:rPr>
              <a:t>学生记录</a:t>
            </a:r>
          </a:p>
        </p:txBody>
      </p:sp>
      <p:sp>
        <p:nvSpPr>
          <p:cNvPr id="8" name="AutoShape 6"/>
          <p:cNvSpPr>
            <a:spLocks noChangeArrowheads="1"/>
          </p:cNvSpPr>
          <p:nvPr/>
        </p:nvSpPr>
        <p:spPr bwMode="auto">
          <a:xfrm>
            <a:off x="9244361" y="1849631"/>
            <a:ext cx="914400" cy="609600"/>
          </a:xfrm>
          <a:prstGeom prst="wedgeRectCallout">
            <a:avLst>
              <a:gd name="adj1" fmla="val -110417"/>
              <a:gd name="adj2" fmla="val 9817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latin typeface="Times New Roman" panose="02020603050405020304" pitchFamily="18" charset="0"/>
              </a:rPr>
              <a:t>课程记录</a:t>
            </a:r>
          </a:p>
        </p:txBody>
      </p:sp>
      <p:sp>
        <p:nvSpPr>
          <p:cNvPr id="9" name="AutoShape 7"/>
          <p:cNvSpPr>
            <a:spLocks noChangeArrowheads="1"/>
          </p:cNvSpPr>
          <p:nvPr/>
        </p:nvSpPr>
        <p:spPr bwMode="auto">
          <a:xfrm>
            <a:off x="8558561" y="1011431"/>
            <a:ext cx="914400" cy="609600"/>
          </a:xfrm>
          <a:prstGeom prst="wedgeRectCallout">
            <a:avLst>
              <a:gd name="adj1" fmla="val -272051"/>
              <a:gd name="adj2" fmla="val 9349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latin typeface="Times New Roman" panose="02020603050405020304" pitchFamily="18" charset="0"/>
              </a:rPr>
              <a:t>选课记录</a:t>
            </a:r>
          </a:p>
        </p:txBody>
      </p:sp>
    </p:spTree>
    <p:extLst>
      <p:ext uri="{BB962C8B-B14F-4D97-AF65-F5344CB8AC3E}">
        <p14:creationId xmlns:p14="http://schemas.microsoft.com/office/powerpoint/2010/main" val="405243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三个世界中各术语的对应关系</a:t>
            </a:r>
          </a:p>
        </p:txBody>
      </p:sp>
      <p:sp>
        <p:nvSpPr>
          <p:cNvPr id="3" name="内容占位符 2"/>
          <p:cNvSpPr>
            <a:spLocks noGrp="1"/>
          </p:cNvSpPr>
          <p:nvPr>
            <p:ph idx="1"/>
          </p:nvPr>
        </p:nvSpPr>
        <p:spPr/>
        <p:txBody>
          <a:bodyPr/>
          <a:lstStyle/>
          <a:p>
            <a:pPr marL="365760" indent="-256032">
              <a:defRPr/>
            </a:pPr>
            <a:r>
              <a:rPr lang="zh-CN" altLang="en-US" dirty="0">
                <a:solidFill>
                  <a:srgbClr val="0000FF"/>
                </a:solidFill>
              </a:rPr>
              <a:t>现实世界		  信息世界               计算机世界</a:t>
            </a:r>
          </a:p>
          <a:p>
            <a:pPr marL="365760" indent="-256032">
              <a:defRPr/>
            </a:pPr>
            <a:r>
              <a:rPr lang="zh-CN" altLang="en-US" dirty="0">
                <a:solidFill>
                  <a:srgbClr val="0000FF"/>
                </a:solidFill>
              </a:rPr>
              <a:t>事物总体		  实体集                  文件</a:t>
            </a:r>
          </a:p>
          <a:p>
            <a:pPr marL="365760" indent="-256032">
              <a:defRPr/>
            </a:pPr>
            <a:r>
              <a:rPr lang="zh-CN" altLang="en-US" dirty="0">
                <a:solidFill>
                  <a:srgbClr val="0000FF"/>
                </a:solidFill>
              </a:rPr>
              <a:t>事物个体		  实体                      记录</a:t>
            </a:r>
          </a:p>
          <a:p>
            <a:pPr marL="365760" indent="-256032">
              <a:defRPr/>
            </a:pPr>
            <a:r>
              <a:rPr lang="zh-CN" altLang="en-US" dirty="0">
                <a:solidFill>
                  <a:srgbClr val="0000FF"/>
                </a:solidFill>
              </a:rPr>
              <a:t>特征		  属性                      字段</a:t>
            </a:r>
          </a:p>
          <a:p>
            <a:pPr marL="365760" indent="-256032">
              <a:defRPr/>
            </a:pPr>
            <a:r>
              <a:rPr lang="zh-CN" altLang="en-US" dirty="0">
                <a:solidFill>
                  <a:srgbClr val="0000FF"/>
                </a:solidFill>
              </a:rPr>
              <a:t>事物间联系	  实体模型               数据模型</a:t>
            </a:r>
            <a:endParaRPr lang="en-US" altLang="zh-CN" dirty="0">
              <a:solidFill>
                <a:srgbClr val="0000FF"/>
              </a:solidFill>
            </a:endParaRPr>
          </a:p>
          <a:p>
            <a:pPr marL="2395728" lvl="5" indent="0">
              <a:buNone/>
              <a:defRPr/>
            </a:pPr>
            <a:r>
              <a:rPr lang="en-US" altLang="zh-CN" sz="2800" dirty="0">
                <a:solidFill>
                  <a:srgbClr val="0000FF"/>
                </a:solidFill>
                <a:latin typeface="微软雅黑 Light" panose="020B0502040204020203" pitchFamily="34" charset="-122"/>
                <a:ea typeface="微软雅黑 Light" panose="020B0502040204020203" pitchFamily="34" charset="-122"/>
              </a:rPr>
              <a:t>    (</a:t>
            </a:r>
            <a:r>
              <a:rPr lang="zh-CN" altLang="en-US" sz="2800" dirty="0">
                <a:solidFill>
                  <a:srgbClr val="0000FF"/>
                </a:solidFill>
                <a:latin typeface="微软雅黑 Light" panose="020B0502040204020203" pitchFamily="34" charset="-122"/>
                <a:ea typeface="微软雅黑 Light" panose="020B0502040204020203" pitchFamily="34" charset="-122"/>
              </a:rPr>
              <a:t>信息模型</a:t>
            </a:r>
            <a:r>
              <a:rPr lang="en-US" altLang="zh-CN" sz="2800" dirty="0">
                <a:solidFill>
                  <a:srgbClr val="0000FF"/>
                </a:solidFill>
                <a:latin typeface="微软雅黑 Light" panose="020B0502040204020203" pitchFamily="34" charset="-122"/>
                <a:ea typeface="微软雅黑 Light" panose="020B0502040204020203" pitchFamily="34" charset="-122"/>
              </a:rPr>
              <a:t>)</a:t>
            </a:r>
            <a:endParaRPr lang="zh-CN" altLang="en-US" sz="2800" dirty="0">
              <a:solidFill>
                <a:srgbClr val="0000FF"/>
              </a:solidFill>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sp>
        <p:nvSpPr>
          <p:cNvPr id="5" name="Line 1028"/>
          <p:cNvSpPr>
            <a:spLocks noChangeShapeType="1"/>
          </p:cNvSpPr>
          <p:nvPr/>
        </p:nvSpPr>
        <p:spPr bwMode="auto">
          <a:xfrm>
            <a:off x="5737196" y="2270318"/>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1028"/>
          <p:cNvSpPr>
            <a:spLocks noChangeShapeType="1"/>
          </p:cNvSpPr>
          <p:nvPr/>
        </p:nvSpPr>
        <p:spPr bwMode="auto">
          <a:xfrm>
            <a:off x="3434015" y="2270318"/>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028"/>
          <p:cNvSpPr>
            <a:spLocks noChangeShapeType="1"/>
          </p:cNvSpPr>
          <p:nvPr/>
        </p:nvSpPr>
        <p:spPr bwMode="auto">
          <a:xfrm>
            <a:off x="3434015" y="3430043"/>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28"/>
          <p:cNvSpPr>
            <a:spLocks noChangeShapeType="1"/>
          </p:cNvSpPr>
          <p:nvPr/>
        </p:nvSpPr>
        <p:spPr bwMode="auto">
          <a:xfrm>
            <a:off x="3473324" y="3954149"/>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028"/>
          <p:cNvSpPr>
            <a:spLocks noChangeShapeType="1"/>
          </p:cNvSpPr>
          <p:nvPr/>
        </p:nvSpPr>
        <p:spPr bwMode="auto">
          <a:xfrm>
            <a:off x="3473324" y="4455954"/>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28"/>
          <p:cNvSpPr>
            <a:spLocks noChangeShapeType="1"/>
          </p:cNvSpPr>
          <p:nvPr/>
        </p:nvSpPr>
        <p:spPr bwMode="auto">
          <a:xfrm>
            <a:off x="5737196" y="2890252"/>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28"/>
          <p:cNvSpPr>
            <a:spLocks noChangeShapeType="1"/>
          </p:cNvSpPr>
          <p:nvPr/>
        </p:nvSpPr>
        <p:spPr bwMode="auto">
          <a:xfrm>
            <a:off x="5737196" y="3405293"/>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28"/>
          <p:cNvSpPr>
            <a:spLocks noChangeShapeType="1"/>
          </p:cNvSpPr>
          <p:nvPr/>
        </p:nvSpPr>
        <p:spPr bwMode="auto">
          <a:xfrm>
            <a:off x="5737196" y="3940550"/>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028"/>
          <p:cNvSpPr>
            <a:spLocks noChangeShapeType="1"/>
          </p:cNvSpPr>
          <p:nvPr/>
        </p:nvSpPr>
        <p:spPr bwMode="auto">
          <a:xfrm>
            <a:off x="5737196" y="4460124"/>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028"/>
          <p:cNvSpPr>
            <a:spLocks noChangeShapeType="1"/>
          </p:cNvSpPr>
          <p:nvPr/>
        </p:nvSpPr>
        <p:spPr bwMode="auto">
          <a:xfrm>
            <a:off x="3434015" y="2829965"/>
            <a:ext cx="5572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43033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网状模型的优缺点</a:t>
            </a:r>
          </a:p>
        </p:txBody>
      </p:sp>
      <p:sp>
        <p:nvSpPr>
          <p:cNvPr id="3" name="内容占位符 2"/>
          <p:cNvSpPr>
            <a:spLocks noGrp="1"/>
          </p:cNvSpPr>
          <p:nvPr>
            <p:ph idx="1"/>
          </p:nvPr>
        </p:nvSpPr>
        <p:spPr/>
        <p:txBody>
          <a:bodyPr>
            <a:normAutofit lnSpcReduction="10000"/>
          </a:bodyPr>
          <a:lstStyle/>
          <a:p>
            <a:r>
              <a:rPr lang="zh-CN" altLang="en-US" dirty="0"/>
              <a:t>优点</a:t>
            </a:r>
          </a:p>
          <a:p>
            <a:pPr lvl="1"/>
            <a:r>
              <a:rPr lang="zh-CN" altLang="en-US" dirty="0"/>
              <a:t>能够更为直接地描述现实世界，可表示实体间的多种复杂联系，如一个结点可以有多个双亲。</a:t>
            </a:r>
          </a:p>
          <a:p>
            <a:pPr lvl="1"/>
            <a:r>
              <a:rPr lang="zh-CN" altLang="en-US" dirty="0"/>
              <a:t>具有良好的性能，存取效率较高</a:t>
            </a:r>
          </a:p>
          <a:p>
            <a:r>
              <a:rPr lang="zh-CN" altLang="en-US" dirty="0"/>
              <a:t>缺点</a:t>
            </a:r>
          </a:p>
          <a:p>
            <a:pPr lvl="1"/>
            <a:r>
              <a:rPr lang="zh-CN" altLang="en-US" dirty="0"/>
              <a:t>结构复杂，其</a:t>
            </a:r>
            <a:r>
              <a:rPr lang="en-US" altLang="zh-CN" dirty="0"/>
              <a:t>DDL</a:t>
            </a:r>
            <a:r>
              <a:rPr lang="zh-CN" altLang="en-US" dirty="0"/>
              <a:t>语言极其复杂。</a:t>
            </a:r>
            <a:endParaRPr lang="en-US" altLang="zh-CN" dirty="0"/>
          </a:p>
          <a:p>
            <a:pPr lvl="1"/>
            <a:r>
              <a:rPr lang="en-US" altLang="zh-CN" dirty="0"/>
              <a:t>DDL</a:t>
            </a:r>
            <a:r>
              <a:rPr lang="zh-CN" altLang="en-US" dirty="0"/>
              <a:t>、</a:t>
            </a:r>
            <a:r>
              <a:rPr lang="en-US" altLang="zh-CN" dirty="0"/>
              <a:t>DML</a:t>
            </a:r>
            <a:r>
              <a:rPr lang="zh-CN" altLang="en-US" dirty="0"/>
              <a:t>语言复杂，用户不容易使用</a:t>
            </a:r>
          </a:p>
          <a:p>
            <a:pPr lvl="1"/>
            <a:r>
              <a:rPr lang="zh-CN" altLang="en-US" dirty="0"/>
              <a:t>数据独立性差，由于实体间的联系本质上是通过存取路径表示的，因此应用程序在访问数据时要指定存取路径。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Tree>
    <p:extLst>
      <p:ext uri="{BB962C8B-B14F-4D97-AF65-F5344CB8AC3E}">
        <p14:creationId xmlns:p14="http://schemas.microsoft.com/office/powerpoint/2010/main" val="1637817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关系模型</a:t>
            </a:r>
          </a:p>
        </p:txBody>
      </p:sp>
      <p:sp>
        <p:nvSpPr>
          <p:cNvPr id="3" name="内容占位符 2"/>
          <p:cNvSpPr>
            <a:spLocks noGrp="1"/>
          </p:cNvSpPr>
          <p:nvPr>
            <p:ph idx="1"/>
          </p:nvPr>
        </p:nvSpPr>
        <p:spPr/>
        <p:txBody>
          <a:bodyPr/>
          <a:lstStyle/>
          <a:p>
            <a:pPr>
              <a:spcBef>
                <a:spcPct val="30000"/>
              </a:spcBef>
            </a:pPr>
            <a:r>
              <a:rPr lang="zh-CN" altLang="en-US" dirty="0"/>
              <a:t>最重要的一种数据模型，也是目前主要采用的数据模型，是本课程的重点。</a:t>
            </a:r>
          </a:p>
          <a:p>
            <a:pPr>
              <a:spcBef>
                <a:spcPct val="30000"/>
              </a:spcBef>
            </a:pPr>
            <a:r>
              <a:rPr lang="en-US" altLang="zh-CN" dirty="0"/>
              <a:t>1970</a:t>
            </a:r>
            <a:r>
              <a:rPr lang="zh-CN" altLang="en-US" dirty="0"/>
              <a:t>年由美国</a:t>
            </a:r>
            <a:r>
              <a:rPr lang="en-US" altLang="zh-CN" dirty="0"/>
              <a:t>IBM</a:t>
            </a:r>
            <a:r>
              <a:rPr lang="zh-CN" altLang="en-US" dirty="0"/>
              <a:t>公司</a:t>
            </a:r>
            <a:r>
              <a:rPr lang="en-US" altLang="zh-CN" dirty="0"/>
              <a:t>San Jose</a:t>
            </a:r>
            <a:r>
              <a:rPr lang="zh-CN" altLang="en-US" dirty="0"/>
              <a:t>研究室的研究员</a:t>
            </a:r>
            <a:r>
              <a:rPr lang="en-US" altLang="zh-CN" dirty="0" err="1"/>
              <a:t>E.F.Codd</a:t>
            </a:r>
            <a:r>
              <a:rPr lang="zh-CN" altLang="en-US" dirty="0"/>
              <a:t>提出</a:t>
            </a:r>
          </a:p>
          <a:p>
            <a:pPr>
              <a:spcBef>
                <a:spcPct val="30000"/>
              </a:spcBef>
            </a:pPr>
            <a:r>
              <a:rPr lang="en-US" altLang="zh-CN" dirty="0">
                <a:solidFill>
                  <a:srgbClr val="000000"/>
                </a:solidFill>
              </a:rPr>
              <a:t>1977</a:t>
            </a:r>
            <a:r>
              <a:rPr lang="zh-CN" altLang="en-US" dirty="0">
                <a:solidFill>
                  <a:srgbClr val="000000"/>
                </a:solidFill>
              </a:rPr>
              <a:t>年</a:t>
            </a:r>
            <a:r>
              <a:rPr lang="en-US" altLang="zh-CN" dirty="0"/>
              <a:t>IBM</a:t>
            </a:r>
            <a:r>
              <a:rPr lang="zh-CN" altLang="en-US" dirty="0"/>
              <a:t>公司研制的关系数据库的代表</a:t>
            </a:r>
            <a:r>
              <a:rPr lang="en-US" altLang="zh-CN" dirty="0">
                <a:solidFill>
                  <a:srgbClr val="0000FF"/>
                </a:solidFill>
              </a:rPr>
              <a:t>System R</a:t>
            </a:r>
            <a:r>
              <a:rPr lang="zh-CN" altLang="en-US" dirty="0"/>
              <a:t>开始运行，其后又进行了不断的改进和扩充，出现了基于</a:t>
            </a:r>
            <a:r>
              <a:rPr lang="en-US" altLang="zh-CN" dirty="0"/>
              <a:t>System R</a:t>
            </a:r>
            <a:r>
              <a:rPr lang="zh-CN" altLang="en-US" dirty="0"/>
              <a:t>的数据库系统</a:t>
            </a:r>
            <a:r>
              <a:rPr lang="en-US" altLang="zh-CN" dirty="0"/>
              <a:t>DB2</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spTree>
    <p:extLst>
      <p:ext uri="{BB962C8B-B14F-4D97-AF65-F5344CB8AC3E}">
        <p14:creationId xmlns:p14="http://schemas.microsoft.com/office/powerpoint/2010/main" val="233606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0722"/>
            <a:ext cx="10515600" cy="5976241"/>
          </a:xfrm>
        </p:spPr>
        <p:txBody>
          <a:bodyPr/>
          <a:lstStyle/>
          <a:p>
            <a:r>
              <a:rPr lang="zh-CN" altLang="en-US" dirty="0"/>
              <a:t>支持关系模型的</a:t>
            </a:r>
            <a:r>
              <a:rPr lang="en-US" altLang="zh-CN" dirty="0"/>
              <a:t>DBMS</a:t>
            </a:r>
            <a:r>
              <a:rPr lang="zh-CN" altLang="en-US" dirty="0"/>
              <a:t>称为关系型数据库管理系统（</a:t>
            </a:r>
            <a:r>
              <a:rPr lang="en-US" altLang="zh-CN" dirty="0"/>
              <a:t>RDBMS</a:t>
            </a:r>
            <a:r>
              <a:rPr lang="zh-CN" altLang="en-US" dirty="0"/>
              <a:t>：</a:t>
            </a:r>
            <a:r>
              <a:rPr lang="en-US" altLang="zh-CN" dirty="0"/>
              <a:t>Relational Data Base Management System</a:t>
            </a:r>
            <a:r>
              <a:rPr lang="zh-CN" altLang="en-US" dirty="0"/>
              <a:t>）。与其他的数据模型相同，关系模型也是由数据结构、数据操作和完整性约束三部分组成。</a:t>
            </a:r>
          </a:p>
          <a:p>
            <a:r>
              <a:rPr lang="zh-CN" altLang="en-US" dirty="0"/>
              <a:t>在关系模型中，数据的逻辑结构是一张张二维表。下图给出两个实体职工和项目之间具有参加联系的概念模型，而下表则为与之对应的关系模型的三张二维表。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graphicFrame>
        <p:nvGraphicFramePr>
          <p:cNvPr id="5" name="Object 1024"/>
          <p:cNvGraphicFramePr>
            <a:graphicFrameLocks noChangeAspect="1"/>
          </p:cNvGraphicFramePr>
          <p:nvPr>
            <p:extLst>
              <p:ext uri="{D42A27DB-BD31-4B8C-83A1-F6EECF244321}">
                <p14:modId xmlns:p14="http://schemas.microsoft.com/office/powerpoint/2010/main" val="2943984091"/>
              </p:ext>
            </p:extLst>
          </p:nvPr>
        </p:nvGraphicFramePr>
        <p:xfrm>
          <a:off x="1019932" y="3759560"/>
          <a:ext cx="1862288" cy="2695786"/>
        </p:xfrm>
        <a:graphic>
          <a:graphicData uri="http://schemas.openxmlformats.org/presentationml/2006/ole">
            <mc:AlternateContent xmlns:mc="http://schemas.openxmlformats.org/markup-compatibility/2006">
              <mc:Choice xmlns:v="urn:schemas-microsoft-com:vml" Requires="v">
                <p:oleObj spid="_x0000_s8213" name="VISIO" r:id="rId3" imgW="790560" imgH="1145160" progId="Visio.Drawing.4">
                  <p:embed/>
                </p:oleObj>
              </mc:Choice>
              <mc:Fallback>
                <p:oleObj name="VISIO" r:id="rId3" imgW="790560" imgH="1145160" progId="Visio.Drawing.4">
                  <p:embed/>
                  <p:pic>
                    <p:nvPicPr>
                      <p:cNvPr id="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932" y="3759560"/>
                        <a:ext cx="1862288" cy="2695786"/>
                      </a:xfrm>
                      <a:prstGeom prst="rect">
                        <a:avLst/>
                      </a:prstGeom>
                      <a:noFill/>
                      <a:ln>
                        <a:noFill/>
                      </a:ln>
                      <a:effectLst/>
                    </p:spPr>
                  </p:pic>
                </p:oleObj>
              </mc:Fallback>
            </mc:AlternateContent>
          </a:graphicData>
        </a:graphic>
      </p:graphicFrame>
      <p:pic>
        <p:nvPicPr>
          <p:cNvPr id="6" name="Picture 3" descr="C:\WINDOWS\Desktop\新建文件夹\Img0022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3952" y="3500448"/>
            <a:ext cx="6990560" cy="321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39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关系数据模型的数据结构</a:t>
            </a:r>
          </a:p>
        </p:txBody>
      </p:sp>
      <p:sp>
        <p:nvSpPr>
          <p:cNvPr id="3" name="内容占位符 2"/>
          <p:cNvSpPr>
            <a:spLocks noGrp="1"/>
          </p:cNvSpPr>
          <p:nvPr>
            <p:ph idx="1"/>
          </p:nvPr>
        </p:nvSpPr>
        <p:spPr/>
        <p:txBody>
          <a:bodyPr/>
          <a:lstStyle/>
          <a:p>
            <a:r>
              <a:rPr lang="zh-CN" altLang="en-US" dirty="0"/>
              <a:t>关系模型中数据的逻辑结构是“</a:t>
            </a:r>
            <a:r>
              <a:rPr lang="zh-CN" altLang="en-US" dirty="0">
                <a:solidFill>
                  <a:srgbClr val="0000FF"/>
                </a:solidFill>
              </a:rPr>
              <a:t>二维表框架</a:t>
            </a:r>
            <a:r>
              <a:rPr lang="zh-CN" altLang="en-US" dirty="0"/>
              <a:t>”组成的集合，每个二维表又可称为</a:t>
            </a:r>
            <a:r>
              <a:rPr lang="zh-CN" altLang="en-US" dirty="0">
                <a:solidFill>
                  <a:srgbClr val="0000FF"/>
                </a:solidFill>
              </a:rPr>
              <a:t>关系</a:t>
            </a:r>
            <a:r>
              <a:rPr lang="zh-CN" altLang="en-US" dirty="0"/>
              <a:t>，所以关系模型是“关系框架”的集合。</a:t>
            </a:r>
          </a:p>
          <a:p>
            <a:r>
              <a:rPr lang="zh-CN" altLang="en-US" dirty="0"/>
              <a:t>关系模型与层次模型、网状模型不同，它是建立在严格的数学概念之上的。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spTree>
    <p:extLst>
      <p:ext uri="{BB962C8B-B14F-4D97-AF65-F5344CB8AC3E}">
        <p14:creationId xmlns:p14="http://schemas.microsoft.com/office/powerpoint/2010/main" val="88772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关系模型的数据结构</a:t>
            </a:r>
          </a:p>
        </p:txBody>
      </p:sp>
      <p:sp>
        <p:nvSpPr>
          <p:cNvPr id="3" name="内容占位符 2"/>
          <p:cNvSpPr>
            <a:spLocks noGrp="1"/>
          </p:cNvSpPr>
          <p:nvPr>
            <p:ph idx="1"/>
          </p:nvPr>
        </p:nvSpPr>
        <p:spPr/>
        <p:txBody>
          <a:bodyPr>
            <a:normAutofit lnSpcReduction="10000"/>
          </a:bodyPr>
          <a:lstStyle/>
          <a:p>
            <a:r>
              <a:rPr lang="zh-CN" altLang="en-US" dirty="0"/>
              <a:t>关系（</a:t>
            </a:r>
            <a:r>
              <a:rPr lang="en-US" altLang="zh-CN" dirty="0"/>
              <a:t>Relation</a:t>
            </a:r>
            <a:r>
              <a:rPr lang="zh-CN" altLang="en-US" dirty="0"/>
              <a:t>）</a:t>
            </a:r>
          </a:p>
          <a:p>
            <a:pPr lvl="1"/>
            <a:r>
              <a:rPr lang="zh-CN" altLang="en-US" dirty="0"/>
              <a:t>一个关系对应通常说的一张表</a:t>
            </a:r>
          </a:p>
          <a:p>
            <a:r>
              <a:rPr lang="zh-CN" altLang="en-US" dirty="0"/>
              <a:t>元组（</a:t>
            </a:r>
            <a:r>
              <a:rPr lang="en-US" altLang="zh-CN" dirty="0"/>
              <a:t>Tuple</a:t>
            </a:r>
            <a:r>
              <a:rPr lang="zh-CN" altLang="en-US" dirty="0"/>
              <a:t>）</a:t>
            </a:r>
          </a:p>
          <a:p>
            <a:pPr lvl="1"/>
            <a:r>
              <a:rPr lang="zh-CN" altLang="en-US" dirty="0"/>
              <a:t>表中的一行即为一个元组</a:t>
            </a:r>
          </a:p>
          <a:p>
            <a:r>
              <a:rPr lang="zh-CN" altLang="en-US" dirty="0"/>
              <a:t>属性（</a:t>
            </a:r>
            <a:r>
              <a:rPr lang="en-US" altLang="zh-CN" dirty="0"/>
              <a:t>Attribute</a:t>
            </a:r>
            <a:r>
              <a:rPr lang="zh-CN" altLang="en-US" dirty="0"/>
              <a:t>）</a:t>
            </a:r>
          </a:p>
          <a:p>
            <a:pPr lvl="1"/>
            <a:r>
              <a:rPr lang="zh-CN" altLang="en-US" dirty="0"/>
              <a:t>表中的一列即为一个属性，给每一个属性起一个名称即属性名</a:t>
            </a:r>
          </a:p>
          <a:p>
            <a:r>
              <a:rPr lang="zh-CN" altLang="en-US" dirty="0"/>
              <a:t>主码（</a:t>
            </a:r>
            <a:r>
              <a:rPr lang="en-US" altLang="zh-CN" dirty="0"/>
              <a:t>Key</a:t>
            </a:r>
            <a:r>
              <a:rPr lang="zh-CN" altLang="en-US" dirty="0"/>
              <a:t>）</a:t>
            </a:r>
          </a:p>
          <a:p>
            <a:pPr lvl="1"/>
            <a:r>
              <a:rPr lang="zh-CN" altLang="en-US" dirty="0"/>
              <a:t>也称码键。表中的某个属性组，它可以唯一确定一个元组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spTree>
    <p:extLst>
      <p:ext uri="{BB962C8B-B14F-4D97-AF65-F5344CB8AC3E}">
        <p14:creationId xmlns:p14="http://schemas.microsoft.com/office/powerpoint/2010/main" val="102159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关系模型的数据结构</a:t>
            </a:r>
          </a:p>
        </p:txBody>
      </p:sp>
      <p:sp>
        <p:nvSpPr>
          <p:cNvPr id="3" name="内容占位符 2"/>
          <p:cNvSpPr>
            <a:spLocks noGrp="1"/>
          </p:cNvSpPr>
          <p:nvPr>
            <p:ph idx="1"/>
          </p:nvPr>
        </p:nvSpPr>
        <p:spPr/>
        <p:txBody>
          <a:bodyPr>
            <a:normAutofit fontScale="92500"/>
          </a:bodyPr>
          <a:lstStyle/>
          <a:p>
            <a:r>
              <a:rPr lang="zh-CN" altLang="en-US" dirty="0"/>
              <a:t>域（</a:t>
            </a:r>
            <a:r>
              <a:rPr lang="en-US" altLang="zh-CN" dirty="0"/>
              <a:t>Domain</a:t>
            </a:r>
            <a:r>
              <a:rPr lang="zh-CN" altLang="en-US" dirty="0"/>
              <a:t>）</a:t>
            </a:r>
          </a:p>
          <a:p>
            <a:pPr lvl="1"/>
            <a:r>
              <a:rPr lang="zh-CN" altLang="en-US" dirty="0"/>
              <a:t>是一组具有相同数据类型的值的集合。属性的取值范围来自某个域。</a:t>
            </a:r>
          </a:p>
          <a:p>
            <a:r>
              <a:rPr lang="zh-CN" altLang="en-US" dirty="0"/>
              <a:t>分量</a:t>
            </a:r>
          </a:p>
          <a:p>
            <a:pPr lvl="1"/>
            <a:r>
              <a:rPr lang="zh-CN" altLang="en-US" dirty="0"/>
              <a:t>元组中的一个属性值。</a:t>
            </a:r>
          </a:p>
          <a:p>
            <a:r>
              <a:rPr lang="zh-CN" altLang="en-US" dirty="0"/>
              <a:t>关系模式（</a:t>
            </a:r>
            <a:r>
              <a:rPr lang="en-US" altLang="zh-CN" dirty="0"/>
              <a:t>Schema</a:t>
            </a:r>
            <a:r>
              <a:rPr lang="zh-CN" altLang="en-US" dirty="0"/>
              <a:t>）</a:t>
            </a:r>
          </a:p>
          <a:p>
            <a:pPr lvl="1"/>
            <a:r>
              <a:rPr lang="zh-CN" altLang="en-US" dirty="0"/>
              <a:t>对关系的描述</a:t>
            </a:r>
          </a:p>
          <a:p>
            <a:r>
              <a:rPr lang="zh-CN" altLang="en-US" dirty="0"/>
              <a:t>关系名（属性</a:t>
            </a:r>
            <a:r>
              <a:rPr lang="en-US" altLang="zh-CN" dirty="0"/>
              <a:t>1</a:t>
            </a:r>
            <a:r>
              <a:rPr lang="zh-CN" altLang="en-US" dirty="0"/>
              <a:t>，属性</a:t>
            </a:r>
            <a:r>
              <a:rPr lang="en-US" altLang="zh-CN" dirty="0"/>
              <a:t>2</a:t>
            </a:r>
            <a:r>
              <a:rPr lang="zh-CN" altLang="en-US" dirty="0"/>
              <a:t>，</a:t>
            </a:r>
            <a:r>
              <a:rPr lang="en-US" altLang="zh-CN" dirty="0"/>
              <a:t>…</a:t>
            </a:r>
            <a:r>
              <a:rPr lang="zh-CN" altLang="en-US" dirty="0"/>
              <a:t>，属性</a:t>
            </a:r>
            <a:r>
              <a:rPr lang="en-US" altLang="zh-CN" dirty="0"/>
              <a:t>n</a:t>
            </a:r>
            <a:r>
              <a:rPr lang="zh-CN" altLang="en-US" dirty="0"/>
              <a:t>）</a:t>
            </a:r>
          </a:p>
          <a:p>
            <a:pPr lvl="1"/>
            <a:r>
              <a:rPr lang="zh-CN" altLang="en-US" dirty="0"/>
              <a:t>学生（学号，姓名，年龄，性别，系名，年级）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spTree>
    <p:extLst>
      <p:ext uri="{BB962C8B-B14F-4D97-AF65-F5344CB8AC3E}">
        <p14:creationId xmlns:p14="http://schemas.microsoft.com/office/powerpoint/2010/main" val="492645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关系模型的数据结构</a:t>
            </a:r>
          </a:p>
        </p:txBody>
      </p:sp>
      <p:sp>
        <p:nvSpPr>
          <p:cNvPr id="3" name="内容占位符 2"/>
          <p:cNvSpPr>
            <a:spLocks noGrp="1"/>
          </p:cNvSpPr>
          <p:nvPr>
            <p:ph idx="1"/>
          </p:nvPr>
        </p:nvSpPr>
        <p:spPr/>
        <p:txBody>
          <a:bodyPr/>
          <a:lstStyle/>
          <a:p>
            <a:r>
              <a:rPr lang="zh-CN" altLang="en-US" dirty="0"/>
              <a:t>关系必须是规范化的，满足一定的规范条件</a:t>
            </a:r>
          </a:p>
          <a:p>
            <a:pPr lvl="1"/>
            <a:r>
              <a:rPr lang="zh-CN" altLang="en-US" dirty="0"/>
              <a:t>最基本的规范条件：关系的每一个分量必须是一个不可分的</a:t>
            </a:r>
          </a:p>
          <a:p>
            <a:pPr lvl="1"/>
            <a:r>
              <a:rPr lang="zh-CN" altLang="en-US" dirty="0"/>
              <a:t>数据项</a:t>
            </a:r>
            <a:r>
              <a:rPr lang="en-US" altLang="zh-CN" dirty="0"/>
              <a:t>, </a:t>
            </a:r>
            <a:r>
              <a:rPr lang="zh-CN" altLang="en-US" dirty="0"/>
              <a:t>不允许表中还有表 </a:t>
            </a:r>
          </a:p>
          <a:p>
            <a:pPr lvl="1"/>
            <a:r>
              <a:rPr lang="zh-CN" altLang="en-US" dirty="0"/>
              <a:t>图中工资和扣除是可分的数据项 </a:t>
            </a:r>
            <a:r>
              <a:rPr lang="en-US" altLang="zh-CN" dirty="0"/>
              <a:t>,</a:t>
            </a:r>
            <a:r>
              <a:rPr lang="zh-CN" altLang="en-US" dirty="0"/>
              <a:t>不符合关系模型要求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46</a:t>
            </a:fld>
            <a:endParaRPr lang="zh-CN" altLang="en-US"/>
          </a:p>
        </p:txBody>
      </p:sp>
      <p:graphicFrame>
        <p:nvGraphicFramePr>
          <p:cNvPr id="5" name="Group 400"/>
          <p:cNvGraphicFramePr>
            <a:graphicFrameLocks noGrp="1"/>
          </p:cNvGraphicFramePr>
          <p:nvPr>
            <p:extLst>
              <p:ext uri="{D42A27DB-BD31-4B8C-83A1-F6EECF244321}">
                <p14:modId xmlns:p14="http://schemas.microsoft.com/office/powerpoint/2010/main" val="1952835280"/>
              </p:ext>
            </p:extLst>
          </p:nvPr>
        </p:nvGraphicFramePr>
        <p:xfrm>
          <a:off x="1655375" y="4183633"/>
          <a:ext cx="8569326" cy="2089151"/>
        </p:xfrm>
        <a:graphic>
          <a:graphicData uri="http://schemas.openxmlformats.org/drawingml/2006/table">
            <a:tbl>
              <a:tblPr/>
              <a:tblGrid>
                <a:gridCol w="912144">
                  <a:extLst>
                    <a:ext uri="{9D8B030D-6E8A-4147-A177-3AD203B41FA5}">
                      <a16:colId xmlns:a16="http://schemas.microsoft.com/office/drawing/2014/main" val="20000"/>
                    </a:ext>
                  </a:extLst>
                </a:gridCol>
                <a:gridCol w="657307">
                  <a:extLst>
                    <a:ext uri="{9D8B030D-6E8A-4147-A177-3AD203B41FA5}">
                      <a16:colId xmlns:a16="http://schemas.microsoft.com/office/drawing/2014/main" val="20001"/>
                    </a:ext>
                  </a:extLst>
                </a:gridCol>
                <a:gridCol w="662895">
                  <a:extLst>
                    <a:ext uri="{9D8B030D-6E8A-4147-A177-3AD203B41FA5}">
                      <a16:colId xmlns:a16="http://schemas.microsoft.com/office/drawing/2014/main" val="20002"/>
                    </a:ext>
                  </a:extLst>
                </a:gridCol>
                <a:gridCol w="1152178">
                  <a:extLst>
                    <a:ext uri="{9D8B030D-6E8A-4147-A177-3AD203B41FA5}">
                      <a16:colId xmlns:a16="http://schemas.microsoft.com/office/drawing/2014/main" val="20003"/>
                    </a:ext>
                  </a:extLst>
                </a:gridCol>
                <a:gridCol w="1160870">
                  <a:extLst>
                    <a:ext uri="{9D8B030D-6E8A-4147-A177-3AD203B41FA5}">
                      <a16:colId xmlns:a16="http://schemas.microsoft.com/office/drawing/2014/main" val="20004"/>
                    </a:ext>
                  </a:extLst>
                </a:gridCol>
                <a:gridCol w="1143487">
                  <a:extLst>
                    <a:ext uri="{9D8B030D-6E8A-4147-A177-3AD203B41FA5}">
                      <a16:colId xmlns:a16="http://schemas.microsoft.com/office/drawing/2014/main" val="20005"/>
                    </a:ext>
                  </a:extLst>
                </a:gridCol>
                <a:gridCol w="720112">
                  <a:extLst>
                    <a:ext uri="{9D8B030D-6E8A-4147-A177-3AD203B41FA5}">
                      <a16:colId xmlns:a16="http://schemas.microsoft.com/office/drawing/2014/main" val="20006"/>
                    </a:ext>
                  </a:extLst>
                </a:gridCol>
                <a:gridCol w="1368212">
                  <a:extLst>
                    <a:ext uri="{9D8B030D-6E8A-4147-A177-3AD203B41FA5}">
                      <a16:colId xmlns:a16="http://schemas.microsoft.com/office/drawing/2014/main" val="20007"/>
                    </a:ext>
                  </a:extLst>
                </a:gridCol>
                <a:gridCol w="792121">
                  <a:extLst>
                    <a:ext uri="{9D8B030D-6E8A-4147-A177-3AD203B41FA5}">
                      <a16:colId xmlns:a16="http://schemas.microsoft.com/office/drawing/2014/main" val="20008"/>
                    </a:ext>
                  </a:extLst>
                </a:gridCol>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职工号</a:t>
                      </a: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姓名</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职称</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工 资</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rPr>
                        <a:t>扣 除</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 发</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基本工资</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岗位津贴</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业绩津贴</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三险</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个人所得税</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86051</a:t>
                      </a: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陈平</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rPr>
                        <a:t>讲师</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1305</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1200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1850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160</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rPr>
                        <a:t>112</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rPr>
                        <a:t>4083</a:t>
                      </a: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Object 387"/>
          <p:cNvGraphicFramePr>
            <a:graphicFrameLocks noChangeAspect="1"/>
          </p:cNvGraphicFramePr>
          <p:nvPr>
            <p:extLst>
              <p:ext uri="{D42A27DB-BD31-4B8C-83A1-F6EECF244321}">
                <p14:modId xmlns:p14="http://schemas.microsoft.com/office/powerpoint/2010/main" val="3102258957"/>
              </p:ext>
            </p:extLst>
          </p:nvPr>
        </p:nvGraphicFramePr>
        <p:xfrm>
          <a:off x="2817978" y="5623370"/>
          <a:ext cx="250825" cy="576262"/>
        </p:xfrm>
        <a:graphic>
          <a:graphicData uri="http://schemas.openxmlformats.org/presentationml/2006/ole">
            <mc:AlternateContent xmlns:mc="http://schemas.openxmlformats.org/markup-compatibility/2006">
              <mc:Choice xmlns:v="urn:schemas-microsoft-com:vml" Requires="v">
                <p:oleObj spid="_x0000_s10314" r:id="rId3" imgW="76035" imgH="177415" progId="Equation.DSMT4">
                  <p:embed/>
                </p:oleObj>
              </mc:Choice>
              <mc:Fallback>
                <p:oleObj r:id="rId3" imgW="76035" imgH="177415" progId="Equation.DSMT4">
                  <p:embed/>
                  <p:pic>
                    <p:nvPicPr>
                      <p:cNvPr id="2053"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978" y="5623370"/>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87"/>
          <p:cNvGraphicFramePr>
            <a:graphicFrameLocks noChangeAspect="1"/>
          </p:cNvGraphicFramePr>
          <p:nvPr>
            <p:extLst>
              <p:ext uri="{D42A27DB-BD31-4B8C-83A1-F6EECF244321}">
                <p14:modId xmlns:p14="http://schemas.microsoft.com/office/powerpoint/2010/main" val="896009140"/>
              </p:ext>
            </p:extLst>
          </p:nvPr>
        </p:nvGraphicFramePr>
        <p:xfrm>
          <a:off x="1985851" y="5623370"/>
          <a:ext cx="250825" cy="576262"/>
        </p:xfrm>
        <a:graphic>
          <a:graphicData uri="http://schemas.openxmlformats.org/presentationml/2006/ole">
            <mc:AlternateContent xmlns:mc="http://schemas.openxmlformats.org/markup-compatibility/2006">
              <mc:Choice xmlns:v="urn:schemas-microsoft-com:vml" Requires="v">
                <p:oleObj spid="_x0000_s10315" r:id="rId3" imgW="76035" imgH="177415" progId="Equation.DSMT4">
                  <p:embed/>
                </p:oleObj>
              </mc:Choice>
              <mc:Fallback>
                <p:oleObj r:id="rId3" imgW="76035" imgH="177415" progId="Equation.DSMT4">
                  <p:embed/>
                  <p:pic>
                    <p:nvPicPr>
                      <p:cNvPr id="6"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851" y="5623370"/>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387"/>
          <p:cNvGraphicFramePr>
            <a:graphicFrameLocks noChangeAspect="1"/>
          </p:cNvGraphicFramePr>
          <p:nvPr>
            <p:extLst>
              <p:ext uri="{D42A27DB-BD31-4B8C-83A1-F6EECF244321}">
                <p14:modId xmlns:p14="http://schemas.microsoft.com/office/powerpoint/2010/main" val="261312567"/>
              </p:ext>
            </p:extLst>
          </p:nvPr>
        </p:nvGraphicFramePr>
        <p:xfrm>
          <a:off x="3399280" y="5623370"/>
          <a:ext cx="250825" cy="576262"/>
        </p:xfrm>
        <a:graphic>
          <a:graphicData uri="http://schemas.openxmlformats.org/presentationml/2006/ole">
            <mc:AlternateContent xmlns:mc="http://schemas.openxmlformats.org/markup-compatibility/2006">
              <mc:Choice xmlns:v="urn:schemas-microsoft-com:vml" Requires="v">
                <p:oleObj spid="_x0000_s10316" r:id="rId3" imgW="76035" imgH="177415" progId="Equation.DSMT4">
                  <p:embed/>
                </p:oleObj>
              </mc:Choice>
              <mc:Fallback>
                <p:oleObj r:id="rId3" imgW="76035" imgH="177415" progId="Equation.DSMT4">
                  <p:embed/>
                  <p:pic>
                    <p:nvPicPr>
                      <p:cNvPr id="6"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280" y="5623370"/>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87"/>
          <p:cNvGraphicFramePr>
            <a:graphicFrameLocks noChangeAspect="1"/>
          </p:cNvGraphicFramePr>
          <p:nvPr>
            <p:extLst>
              <p:ext uri="{D42A27DB-BD31-4B8C-83A1-F6EECF244321}">
                <p14:modId xmlns:p14="http://schemas.microsoft.com/office/powerpoint/2010/main" val="1084317467"/>
              </p:ext>
            </p:extLst>
          </p:nvPr>
        </p:nvGraphicFramePr>
        <p:xfrm>
          <a:off x="4239288" y="5609654"/>
          <a:ext cx="250825" cy="576262"/>
        </p:xfrm>
        <a:graphic>
          <a:graphicData uri="http://schemas.openxmlformats.org/presentationml/2006/ole">
            <mc:AlternateContent xmlns:mc="http://schemas.openxmlformats.org/markup-compatibility/2006">
              <mc:Choice xmlns:v="urn:schemas-microsoft-com:vml" Requires="v">
                <p:oleObj spid="_x0000_s10317" r:id="rId3" imgW="76035" imgH="177415" progId="Equation.DSMT4">
                  <p:embed/>
                </p:oleObj>
              </mc:Choice>
              <mc:Fallback>
                <p:oleObj r:id="rId3" imgW="76035" imgH="177415" progId="Equation.DSMT4">
                  <p:embed/>
                  <p:pic>
                    <p:nvPicPr>
                      <p:cNvPr id="8"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9288" y="5609654"/>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87"/>
          <p:cNvGraphicFramePr>
            <a:graphicFrameLocks noChangeAspect="1"/>
          </p:cNvGraphicFramePr>
          <p:nvPr>
            <p:extLst>
              <p:ext uri="{D42A27DB-BD31-4B8C-83A1-F6EECF244321}">
                <p14:modId xmlns:p14="http://schemas.microsoft.com/office/powerpoint/2010/main" val="2443021488"/>
              </p:ext>
            </p:extLst>
          </p:nvPr>
        </p:nvGraphicFramePr>
        <p:xfrm>
          <a:off x="5533728" y="5647194"/>
          <a:ext cx="250825" cy="576262"/>
        </p:xfrm>
        <a:graphic>
          <a:graphicData uri="http://schemas.openxmlformats.org/presentationml/2006/ole">
            <mc:AlternateContent xmlns:mc="http://schemas.openxmlformats.org/markup-compatibility/2006">
              <mc:Choice xmlns:v="urn:schemas-microsoft-com:vml" Requires="v">
                <p:oleObj spid="_x0000_s10318" r:id="rId3" imgW="76035" imgH="177415" progId="Equation.DSMT4">
                  <p:embed/>
                </p:oleObj>
              </mc:Choice>
              <mc:Fallback>
                <p:oleObj r:id="rId3" imgW="76035" imgH="177415" progId="Equation.DSMT4">
                  <p:embed/>
                  <p:pic>
                    <p:nvPicPr>
                      <p:cNvPr id="9"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3728" y="5647194"/>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87"/>
          <p:cNvGraphicFramePr>
            <a:graphicFrameLocks noChangeAspect="1"/>
          </p:cNvGraphicFramePr>
          <p:nvPr>
            <p:extLst>
              <p:ext uri="{D42A27DB-BD31-4B8C-83A1-F6EECF244321}">
                <p14:modId xmlns:p14="http://schemas.microsoft.com/office/powerpoint/2010/main" val="874547317"/>
              </p:ext>
            </p:extLst>
          </p:nvPr>
        </p:nvGraphicFramePr>
        <p:xfrm>
          <a:off x="7542763" y="5647194"/>
          <a:ext cx="250825" cy="576262"/>
        </p:xfrm>
        <a:graphic>
          <a:graphicData uri="http://schemas.openxmlformats.org/presentationml/2006/ole">
            <mc:AlternateContent xmlns:mc="http://schemas.openxmlformats.org/markup-compatibility/2006">
              <mc:Choice xmlns:v="urn:schemas-microsoft-com:vml" Requires="v">
                <p:oleObj spid="_x0000_s10319" r:id="rId3" imgW="76035" imgH="177415" progId="Equation.DSMT4">
                  <p:embed/>
                </p:oleObj>
              </mc:Choice>
              <mc:Fallback>
                <p:oleObj r:id="rId3" imgW="76035" imgH="177415" progId="Equation.DSMT4">
                  <p:embed/>
                  <p:pic>
                    <p:nvPicPr>
                      <p:cNvPr id="10"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763" y="5647194"/>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87"/>
          <p:cNvGraphicFramePr>
            <a:graphicFrameLocks noChangeAspect="1"/>
          </p:cNvGraphicFramePr>
          <p:nvPr>
            <p:extLst>
              <p:ext uri="{D42A27DB-BD31-4B8C-83A1-F6EECF244321}">
                <p14:modId xmlns:p14="http://schemas.microsoft.com/office/powerpoint/2010/main" val="2504647755"/>
              </p:ext>
            </p:extLst>
          </p:nvPr>
        </p:nvGraphicFramePr>
        <p:xfrm>
          <a:off x="6639216" y="5647194"/>
          <a:ext cx="250825" cy="576262"/>
        </p:xfrm>
        <a:graphic>
          <a:graphicData uri="http://schemas.openxmlformats.org/presentationml/2006/ole">
            <mc:AlternateContent xmlns:mc="http://schemas.openxmlformats.org/markup-compatibility/2006">
              <mc:Choice xmlns:v="urn:schemas-microsoft-com:vml" Requires="v">
                <p:oleObj spid="_x0000_s10320" r:id="rId3" imgW="76035" imgH="177415" progId="Equation.DSMT4">
                  <p:embed/>
                </p:oleObj>
              </mc:Choice>
              <mc:Fallback>
                <p:oleObj r:id="rId3" imgW="76035" imgH="177415" progId="Equation.DSMT4">
                  <p:embed/>
                  <p:pic>
                    <p:nvPicPr>
                      <p:cNvPr id="11"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216" y="5647194"/>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87"/>
          <p:cNvGraphicFramePr>
            <a:graphicFrameLocks noChangeAspect="1"/>
          </p:cNvGraphicFramePr>
          <p:nvPr>
            <p:extLst>
              <p:ext uri="{D42A27DB-BD31-4B8C-83A1-F6EECF244321}">
                <p14:modId xmlns:p14="http://schemas.microsoft.com/office/powerpoint/2010/main" val="3802705042"/>
              </p:ext>
            </p:extLst>
          </p:nvPr>
        </p:nvGraphicFramePr>
        <p:xfrm>
          <a:off x="8632907" y="5647194"/>
          <a:ext cx="250825" cy="576262"/>
        </p:xfrm>
        <a:graphic>
          <a:graphicData uri="http://schemas.openxmlformats.org/presentationml/2006/ole">
            <mc:AlternateContent xmlns:mc="http://schemas.openxmlformats.org/markup-compatibility/2006">
              <mc:Choice xmlns:v="urn:schemas-microsoft-com:vml" Requires="v">
                <p:oleObj spid="_x0000_s10321" r:id="rId3" imgW="76035" imgH="177415" progId="Equation.DSMT4">
                  <p:embed/>
                </p:oleObj>
              </mc:Choice>
              <mc:Fallback>
                <p:oleObj r:id="rId3" imgW="76035" imgH="177415" progId="Equation.DSMT4">
                  <p:embed/>
                  <p:pic>
                    <p:nvPicPr>
                      <p:cNvPr id="12"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2907" y="5647194"/>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87"/>
          <p:cNvGraphicFramePr>
            <a:graphicFrameLocks noChangeAspect="1"/>
          </p:cNvGraphicFramePr>
          <p:nvPr>
            <p:extLst>
              <p:ext uri="{D42A27DB-BD31-4B8C-83A1-F6EECF244321}">
                <p14:modId xmlns:p14="http://schemas.microsoft.com/office/powerpoint/2010/main" val="3802705042"/>
              </p:ext>
            </p:extLst>
          </p:nvPr>
        </p:nvGraphicFramePr>
        <p:xfrm>
          <a:off x="9719261" y="5634967"/>
          <a:ext cx="250825" cy="576262"/>
        </p:xfrm>
        <a:graphic>
          <a:graphicData uri="http://schemas.openxmlformats.org/presentationml/2006/ole">
            <mc:AlternateContent xmlns:mc="http://schemas.openxmlformats.org/markup-compatibility/2006">
              <mc:Choice xmlns:v="urn:schemas-microsoft-com:vml" Requires="v">
                <p:oleObj spid="_x0000_s10322" r:id="rId3" imgW="76035" imgH="177415" progId="Equation.DSMT4">
                  <p:embed/>
                </p:oleObj>
              </mc:Choice>
              <mc:Fallback>
                <p:oleObj r:id="rId3" imgW="76035" imgH="177415" progId="Equation.DSMT4">
                  <p:embed/>
                  <p:pic>
                    <p:nvPicPr>
                      <p:cNvPr id="13"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9261" y="5634967"/>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3749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关系模型的数据结构</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47</a:t>
            </a:fld>
            <a:endParaRPr lang="zh-CN" altLang="en-US"/>
          </a:p>
        </p:txBody>
      </p:sp>
      <p:graphicFrame>
        <p:nvGraphicFramePr>
          <p:cNvPr id="5" name="Group 40"/>
          <p:cNvGraphicFramePr>
            <a:graphicFrameLocks/>
          </p:cNvGraphicFramePr>
          <p:nvPr>
            <p:extLst>
              <p:ext uri="{D42A27DB-BD31-4B8C-83A1-F6EECF244321}">
                <p14:modId xmlns:p14="http://schemas.microsoft.com/office/powerpoint/2010/main" val="2547765962"/>
              </p:ext>
            </p:extLst>
          </p:nvPr>
        </p:nvGraphicFramePr>
        <p:xfrm>
          <a:off x="1160618" y="2013204"/>
          <a:ext cx="6985000" cy="4267200"/>
        </p:xfrm>
        <a:graphic>
          <a:graphicData uri="http://schemas.openxmlformats.org/drawingml/2006/table">
            <a:tbl>
              <a:tblPr/>
              <a:tblGrid>
                <a:gridCol w="3278187">
                  <a:extLst>
                    <a:ext uri="{9D8B030D-6E8A-4147-A177-3AD203B41FA5}">
                      <a16:colId xmlns:a16="http://schemas.microsoft.com/office/drawing/2014/main" val="3542592015"/>
                    </a:ext>
                  </a:extLst>
                </a:gridCol>
                <a:gridCol w="3706813">
                  <a:extLst>
                    <a:ext uri="{9D8B030D-6E8A-4147-A177-3AD203B41FA5}">
                      <a16:colId xmlns:a16="http://schemas.microsoft.com/office/drawing/2014/main" val="3573200297"/>
                    </a:ext>
                  </a:extLst>
                </a:gridCol>
              </a:tblGrid>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rPr>
                        <a:t>关系术语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一般表格的术语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571897"/>
                  </a:ext>
                </a:extLst>
              </a:tr>
              <a:tr h="39846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890053"/>
                  </a:ext>
                </a:extLst>
              </a:tr>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关系模式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表头（表格的描述）</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48335"/>
                  </a:ext>
                </a:extLst>
              </a:tr>
              <a:tr h="39846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（一张）二维表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3327641"/>
                  </a:ext>
                </a:extLst>
              </a:tr>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记录或行</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6655582"/>
                  </a:ext>
                </a:extLst>
              </a:tr>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3701724"/>
                  </a:ext>
                </a:extLst>
              </a:tr>
              <a:tr h="39846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5435216"/>
                  </a:ext>
                </a:extLst>
              </a:tr>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2926359"/>
                  </a:ext>
                </a:extLst>
              </a:tr>
              <a:tr h="398463">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一条记录中的一个列值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653262"/>
                  </a:ext>
                </a:extLst>
              </a:tr>
              <a:tr h="39687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非规范关系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表中有表（大表中嵌有小表）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1443192"/>
                  </a:ext>
                </a:extLst>
              </a:tr>
            </a:tbl>
          </a:graphicData>
        </a:graphic>
      </p:graphicFrame>
    </p:spTree>
    <p:extLst>
      <p:ext uri="{BB962C8B-B14F-4D97-AF65-F5344CB8AC3E}">
        <p14:creationId xmlns:p14="http://schemas.microsoft.com/office/powerpoint/2010/main" val="1362762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关系模型的操纵与完整性约束</a:t>
            </a:r>
          </a:p>
        </p:txBody>
      </p:sp>
      <p:sp>
        <p:nvSpPr>
          <p:cNvPr id="3" name="内容占位符 2"/>
          <p:cNvSpPr>
            <a:spLocks noGrp="1"/>
          </p:cNvSpPr>
          <p:nvPr>
            <p:ph idx="1"/>
          </p:nvPr>
        </p:nvSpPr>
        <p:spPr/>
        <p:txBody>
          <a:bodyPr/>
          <a:lstStyle/>
          <a:p>
            <a:r>
              <a:rPr lang="zh-CN" altLang="en-US" dirty="0"/>
              <a:t>数据操作是集合操作，操作对象和操作结果都是关系</a:t>
            </a:r>
          </a:p>
          <a:p>
            <a:pPr lvl="1"/>
            <a:r>
              <a:rPr lang="zh-CN" altLang="en-US" dirty="0"/>
              <a:t>查询</a:t>
            </a:r>
          </a:p>
          <a:p>
            <a:pPr lvl="1"/>
            <a:r>
              <a:rPr lang="zh-CN" altLang="en-US" dirty="0"/>
              <a:t>插入</a:t>
            </a:r>
          </a:p>
          <a:p>
            <a:pPr lvl="1"/>
            <a:r>
              <a:rPr lang="zh-CN" altLang="en-US" dirty="0"/>
              <a:t>删除</a:t>
            </a:r>
          </a:p>
          <a:p>
            <a:pPr lvl="1"/>
            <a:r>
              <a:rPr lang="zh-CN" altLang="en-US" dirty="0"/>
              <a:t>更新</a:t>
            </a:r>
          </a:p>
          <a:p>
            <a:r>
              <a:rPr lang="zh-CN" altLang="en-US" dirty="0"/>
              <a:t>存取路径对用户隐蔽，用户只要指出“干什么”，不必详细说明“怎么干”</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spTree>
    <p:extLst>
      <p:ext uri="{BB962C8B-B14F-4D97-AF65-F5344CB8AC3E}">
        <p14:creationId xmlns:p14="http://schemas.microsoft.com/office/powerpoint/2010/main" val="2476597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关系模型的操纵与完整性约束</a:t>
            </a:r>
          </a:p>
        </p:txBody>
      </p:sp>
      <p:sp>
        <p:nvSpPr>
          <p:cNvPr id="3" name="内容占位符 2"/>
          <p:cNvSpPr>
            <a:spLocks noGrp="1"/>
          </p:cNvSpPr>
          <p:nvPr>
            <p:ph idx="1"/>
          </p:nvPr>
        </p:nvSpPr>
        <p:spPr/>
        <p:txBody>
          <a:bodyPr/>
          <a:lstStyle/>
          <a:p>
            <a:r>
              <a:rPr lang="zh-CN" altLang="en-US" dirty="0"/>
              <a:t>关系的完整性约束条件 </a:t>
            </a:r>
          </a:p>
          <a:p>
            <a:pPr lvl="1"/>
            <a:r>
              <a:rPr lang="zh-CN" altLang="en-US" dirty="0"/>
              <a:t>实体完整性</a:t>
            </a:r>
          </a:p>
          <a:p>
            <a:pPr lvl="1"/>
            <a:r>
              <a:rPr lang="zh-CN" altLang="en-US" dirty="0"/>
              <a:t>参照完整性</a:t>
            </a:r>
          </a:p>
          <a:p>
            <a:pPr lvl="1"/>
            <a:r>
              <a:rPr lang="zh-CN" altLang="en-US" dirty="0"/>
              <a:t>用户定义的完整性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spTree>
    <p:extLst>
      <p:ext uri="{BB962C8B-B14F-4D97-AF65-F5344CB8AC3E}">
        <p14:creationId xmlns:p14="http://schemas.microsoft.com/office/powerpoint/2010/main" val="28383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a:t>
            </a:r>
          </a:p>
        </p:txBody>
      </p:sp>
      <p:sp>
        <p:nvSpPr>
          <p:cNvPr id="3" name="内容占位符 2"/>
          <p:cNvSpPr>
            <a:spLocks noGrp="1"/>
          </p:cNvSpPr>
          <p:nvPr>
            <p:ph idx="1"/>
          </p:nvPr>
        </p:nvSpPr>
        <p:spPr/>
        <p:txBody>
          <a:bodyPr/>
          <a:lstStyle/>
          <a:p>
            <a:r>
              <a:rPr lang="zh-CN" altLang="en-US" dirty="0"/>
              <a:t>数据库中的数据是结构化的，是按某种数据模型来组织数据的。</a:t>
            </a:r>
          </a:p>
          <a:p>
            <a:r>
              <a:rPr lang="zh-CN" altLang="en-US" dirty="0">
                <a:solidFill>
                  <a:srgbClr val="0070C0"/>
                </a:solidFill>
              </a:rPr>
              <a:t>数据模型</a:t>
            </a:r>
            <a:r>
              <a:rPr lang="zh-CN" altLang="en-US" dirty="0"/>
              <a:t>就是反映数据库中数据及其数据之间联系的结构形式。</a:t>
            </a:r>
          </a:p>
          <a:p>
            <a:r>
              <a:rPr lang="zh-CN" altLang="en-US" dirty="0"/>
              <a:t>广义的数据模型除表示数据结构形式外，还应包括数据操作的集合和完整性规则集合等方面，所以常把</a:t>
            </a:r>
            <a:r>
              <a:rPr lang="zh-CN" altLang="en-US" i="1" u="sng" dirty="0">
                <a:solidFill>
                  <a:srgbClr val="FF0000"/>
                </a:solidFill>
              </a:rPr>
              <a:t>数据结构、数据操作和数据的完整性约束</a:t>
            </a:r>
            <a:r>
              <a:rPr lang="zh-CN" altLang="en-US" dirty="0"/>
              <a:t>称为数据模型的</a:t>
            </a:r>
            <a:r>
              <a:rPr lang="zh-CN" altLang="en-US" dirty="0">
                <a:solidFill>
                  <a:srgbClr val="FF0000"/>
                </a:solidFill>
              </a:rPr>
              <a:t>三要素</a:t>
            </a:r>
            <a:r>
              <a:rPr lang="zh-CN" altLang="en-US" dirty="0"/>
              <a:t>。</a:t>
            </a:r>
            <a:endParaRPr lang="en-US" altLang="zh-CN" dirty="0"/>
          </a:p>
          <a:p>
            <a:pPr lvl="1"/>
            <a:r>
              <a:rPr lang="zh-CN" altLang="en-US" dirty="0"/>
              <a:t>静态特性</a:t>
            </a:r>
            <a:r>
              <a:rPr lang="en-US" altLang="zh-CN" dirty="0"/>
              <a:t>——</a:t>
            </a:r>
            <a:r>
              <a:rPr lang="zh-CN" altLang="en-US" dirty="0"/>
              <a:t>数据结构</a:t>
            </a:r>
            <a:endParaRPr lang="en-US" altLang="zh-CN" dirty="0"/>
          </a:p>
          <a:p>
            <a:pPr lvl="1"/>
            <a:r>
              <a:rPr lang="zh-CN" altLang="en-US" dirty="0"/>
              <a:t>动态特性</a:t>
            </a:r>
            <a:r>
              <a:rPr lang="en-US" altLang="zh-CN" dirty="0"/>
              <a:t>——</a:t>
            </a:r>
            <a:r>
              <a:rPr lang="zh-CN" altLang="en-US" dirty="0"/>
              <a:t>数据操作</a:t>
            </a:r>
            <a:endParaRPr lang="en-US" altLang="zh-CN" dirty="0"/>
          </a:p>
          <a:p>
            <a:pPr lvl="1"/>
            <a:r>
              <a:rPr lang="zh-CN" altLang="en-US" dirty="0"/>
              <a:t>完整性约束条件</a:t>
            </a:r>
            <a:r>
              <a:rPr lang="en-US" altLang="zh-CN" dirty="0"/>
              <a:t>——</a:t>
            </a:r>
            <a:r>
              <a:rPr lang="zh-CN" altLang="en-US" dirty="0"/>
              <a:t>数据的完整性约束条件</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spTree>
    <p:extLst>
      <p:ext uri="{BB962C8B-B14F-4D97-AF65-F5344CB8AC3E}">
        <p14:creationId xmlns:p14="http://schemas.microsoft.com/office/powerpoint/2010/main" val="2443323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关系模型的优缺点</a:t>
            </a:r>
          </a:p>
        </p:txBody>
      </p:sp>
      <p:sp>
        <p:nvSpPr>
          <p:cNvPr id="3" name="内容占位符 2"/>
          <p:cNvSpPr>
            <a:spLocks noGrp="1"/>
          </p:cNvSpPr>
          <p:nvPr>
            <p:ph idx="1"/>
          </p:nvPr>
        </p:nvSpPr>
        <p:spPr/>
        <p:txBody>
          <a:bodyPr/>
          <a:lstStyle/>
          <a:p>
            <a:r>
              <a:rPr lang="zh-CN" altLang="en-US" dirty="0"/>
              <a:t>优点</a:t>
            </a:r>
          </a:p>
          <a:p>
            <a:pPr lvl="1"/>
            <a:r>
              <a:rPr lang="zh-CN" altLang="en-US" dirty="0"/>
              <a:t>建立在严格的数学概念的基础上</a:t>
            </a:r>
          </a:p>
          <a:p>
            <a:pPr lvl="1"/>
            <a:r>
              <a:rPr lang="zh-CN" altLang="en-US" dirty="0"/>
              <a:t>概念单一，数据结构简单、清晰，用户易懂易用</a:t>
            </a:r>
          </a:p>
          <a:p>
            <a:pPr lvl="1"/>
            <a:r>
              <a:rPr lang="zh-CN" altLang="en-US" dirty="0"/>
              <a:t>关系模型的存取路径对用户透明</a:t>
            </a:r>
          </a:p>
          <a:p>
            <a:r>
              <a:rPr lang="zh-CN" altLang="en-US" dirty="0"/>
              <a:t>缺点</a:t>
            </a:r>
          </a:p>
          <a:p>
            <a:pPr lvl="1"/>
            <a:r>
              <a:rPr lang="zh-CN" altLang="en-US" dirty="0"/>
              <a:t>存取路径对用户透明导致查询效率往往不如非关系数据模型</a:t>
            </a:r>
          </a:p>
          <a:p>
            <a:pPr lvl="1"/>
            <a:r>
              <a:rPr lang="zh-CN" altLang="en-US" dirty="0"/>
              <a:t>为提高性能，必须对用户的查询请求进行优化，增加了开发数据库管理系统的难度</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50</a:t>
            </a:fld>
            <a:endParaRPr lang="zh-CN" altLang="en-US"/>
          </a:p>
        </p:txBody>
      </p:sp>
    </p:spTree>
    <p:extLst>
      <p:ext uri="{BB962C8B-B14F-4D97-AF65-F5344CB8AC3E}">
        <p14:creationId xmlns:p14="http://schemas.microsoft.com/office/powerpoint/2010/main" val="957303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关系数据模型的存储结构</a:t>
            </a:r>
          </a:p>
        </p:txBody>
      </p:sp>
      <p:sp>
        <p:nvSpPr>
          <p:cNvPr id="3" name="内容占位符 2"/>
          <p:cNvSpPr>
            <a:spLocks noGrp="1"/>
          </p:cNvSpPr>
          <p:nvPr>
            <p:ph idx="1"/>
          </p:nvPr>
        </p:nvSpPr>
        <p:spPr/>
        <p:txBody>
          <a:bodyPr/>
          <a:lstStyle/>
          <a:p>
            <a:r>
              <a:rPr lang="zh-CN" altLang="en-US" dirty="0"/>
              <a:t>实体及实体间的联系都用表来表示</a:t>
            </a:r>
          </a:p>
          <a:p>
            <a:r>
              <a:rPr lang="zh-CN" altLang="en-US" dirty="0"/>
              <a:t>表以文件形式存储</a:t>
            </a:r>
          </a:p>
          <a:p>
            <a:pPr lvl="1"/>
            <a:r>
              <a:rPr lang="zh-CN" altLang="en-US" dirty="0"/>
              <a:t>有的</a:t>
            </a:r>
            <a:r>
              <a:rPr lang="en-US" altLang="zh-CN" dirty="0"/>
              <a:t>DBMS</a:t>
            </a:r>
            <a:r>
              <a:rPr lang="zh-CN" altLang="en-US" dirty="0"/>
              <a:t>一个表对应一个操作系统文件</a:t>
            </a:r>
          </a:p>
          <a:p>
            <a:pPr lvl="1"/>
            <a:r>
              <a:rPr lang="zh-CN" altLang="en-US" dirty="0"/>
              <a:t>有的</a:t>
            </a:r>
            <a:r>
              <a:rPr lang="en-US" altLang="zh-CN" dirty="0"/>
              <a:t>DBMS</a:t>
            </a:r>
            <a:r>
              <a:rPr lang="zh-CN" altLang="en-US" dirty="0"/>
              <a:t>自己设计文件结构</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spTree>
    <p:extLst>
      <p:ext uri="{BB962C8B-B14F-4D97-AF65-F5344CB8AC3E}">
        <p14:creationId xmlns:p14="http://schemas.microsoft.com/office/powerpoint/2010/main" val="1015704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数据库系统概述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数据模型</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FF0000"/>
                </a:solidFill>
                <a:latin typeface="微软雅黑" panose="020B0503020204020204" pitchFamily="34" charset="-122"/>
                <a:ea typeface="微软雅黑" panose="020B0503020204020204" pitchFamily="34" charset="-122"/>
              </a:rPr>
              <a:t>数据库系统的结构</a:t>
            </a:r>
          </a:p>
        </p:txBody>
      </p:sp>
      <p:sp>
        <p:nvSpPr>
          <p:cNvPr id="4125" name="文本框 31"/>
          <p:cNvSpPr txBox="1">
            <a:spLocks noChangeArrowheads="1"/>
          </p:cNvSpPr>
          <p:nvPr/>
        </p:nvSpPr>
        <p:spPr bwMode="auto">
          <a:xfrm>
            <a:off x="2168525" y="3790950"/>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个基本概念</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数据管理技术的产生和发展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数据库系统的特点</a:t>
            </a:r>
          </a:p>
        </p:txBody>
      </p:sp>
      <p:sp>
        <p:nvSpPr>
          <p:cNvPr id="4126" name="文本框 31"/>
          <p:cNvSpPr txBox="1">
            <a:spLocks noChangeArrowheads="1"/>
          </p:cNvSpPr>
          <p:nvPr/>
        </p:nvSpPr>
        <p:spPr bwMode="auto">
          <a:xfrm>
            <a:off x="5421313" y="3790950"/>
            <a:ext cx="23161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两类数据模型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概念模型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数据模型的组成要素</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常用的数据模型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层次模型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网状模型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关系模型</a:t>
            </a:r>
          </a:p>
        </p:txBody>
      </p:sp>
      <p:sp>
        <p:nvSpPr>
          <p:cNvPr id="4127" name="文本框 31"/>
          <p:cNvSpPr txBox="1">
            <a:spLocks noChangeArrowheads="1"/>
          </p:cNvSpPr>
          <p:nvPr/>
        </p:nvSpPr>
        <p:spPr bwMode="auto">
          <a:xfrm>
            <a:off x="8466137" y="3790950"/>
            <a:ext cx="30642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rgbClr val="FF0000"/>
                </a:solidFill>
                <a:latin typeface="微软雅黑" panose="020B0503020204020204" pitchFamily="34" charset="-122"/>
                <a:ea typeface="微软雅黑" panose="020B0503020204020204" pitchFamily="34" charset="-122"/>
              </a:rPr>
              <a:t>数据库系统模式的概念</a:t>
            </a:r>
            <a:endParaRPr lang="en-US" altLang="zh-CN" sz="16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rgbClr val="FF0000"/>
                </a:solidFill>
                <a:latin typeface="微软雅黑" panose="020B0503020204020204" pitchFamily="34" charset="-122"/>
                <a:ea typeface="微软雅黑" panose="020B0503020204020204" pitchFamily="34" charset="-122"/>
              </a:rPr>
              <a:t>数据库系统的三级模式结构</a:t>
            </a:r>
            <a:endParaRPr lang="en-US" altLang="zh-CN" sz="16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rgbClr val="FF0000"/>
                </a:solidFill>
                <a:latin typeface="微软雅黑" panose="020B0503020204020204" pitchFamily="34" charset="-122"/>
                <a:ea typeface="微软雅黑" panose="020B0503020204020204" pitchFamily="34" charset="-122"/>
              </a:rPr>
              <a:t>数据库的二级映像与数据独立性</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数据库系统的组成</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硬件平台及数据库</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软件</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人员</a:t>
            </a:r>
            <a:endParaRPr lang="en-US" altLang="zh-CN" sz="16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52</a:t>
            </a:fld>
            <a:endParaRPr lang="zh-CN" altLang="en-US"/>
          </a:p>
        </p:txBody>
      </p:sp>
    </p:spTree>
    <p:extLst>
      <p:ext uri="{BB962C8B-B14F-4D97-AF65-F5344CB8AC3E}">
        <p14:creationId xmlns:p14="http://schemas.microsoft.com/office/powerpoint/2010/main" val="3962960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数据库系统</a:t>
            </a:r>
            <a:r>
              <a:rPr lang="zh-CN" altLang="en-US" dirty="0"/>
              <a:t>的</a:t>
            </a:r>
            <a:r>
              <a:rPr lang="zh-CN" altLang="zh-CN" dirty="0"/>
              <a:t>结构</a:t>
            </a:r>
            <a:endParaRPr lang="zh-CN" altLang="en-US" dirty="0"/>
          </a:p>
        </p:txBody>
      </p:sp>
      <p:sp>
        <p:nvSpPr>
          <p:cNvPr id="3" name="内容占位符 2"/>
          <p:cNvSpPr>
            <a:spLocks noGrp="1"/>
          </p:cNvSpPr>
          <p:nvPr>
            <p:ph idx="1"/>
          </p:nvPr>
        </p:nvSpPr>
        <p:spPr/>
        <p:txBody>
          <a:bodyPr>
            <a:normAutofit/>
          </a:bodyPr>
          <a:lstStyle/>
          <a:p>
            <a:r>
              <a:rPr lang="zh-CN" altLang="en-US" dirty="0"/>
              <a:t>从</a:t>
            </a:r>
            <a:r>
              <a:rPr lang="zh-CN" altLang="en-US" dirty="0">
                <a:solidFill>
                  <a:srgbClr val="FF0000"/>
                </a:solidFill>
              </a:rPr>
              <a:t>数据库应用开发人员</a:t>
            </a:r>
            <a:r>
              <a:rPr lang="zh-CN" altLang="en-US" dirty="0"/>
              <a:t>角度看，数据库系统通常采用三级模式结构，是数据库系统内部的系统结构 </a:t>
            </a:r>
          </a:p>
          <a:p>
            <a:r>
              <a:rPr lang="zh-CN" altLang="en-US" dirty="0"/>
              <a:t>从</a:t>
            </a:r>
            <a:r>
              <a:rPr lang="zh-CN" altLang="en-US" dirty="0">
                <a:solidFill>
                  <a:srgbClr val="FF0000"/>
                </a:solidFill>
              </a:rPr>
              <a:t>数据库最终用户</a:t>
            </a:r>
            <a:r>
              <a:rPr lang="zh-CN" altLang="en-US" dirty="0"/>
              <a:t>角度看，数据库系统的结构分为</a:t>
            </a:r>
            <a:r>
              <a:rPr lang="en-US" altLang="zh-CN" dirty="0"/>
              <a:t>:</a:t>
            </a:r>
          </a:p>
          <a:p>
            <a:pPr lvl="1"/>
            <a:r>
              <a:rPr lang="zh-CN" altLang="en-US" dirty="0"/>
              <a:t>单用户结构</a:t>
            </a:r>
          </a:p>
          <a:p>
            <a:pPr lvl="1"/>
            <a:r>
              <a:rPr lang="zh-CN" altLang="en-US" dirty="0"/>
              <a:t>主从式结构</a:t>
            </a:r>
          </a:p>
          <a:p>
            <a:pPr lvl="1"/>
            <a:r>
              <a:rPr lang="zh-CN" altLang="en-US" dirty="0"/>
              <a:t>分布式结构</a:t>
            </a:r>
          </a:p>
          <a:p>
            <a:pPr lvl="1"/>
            <a:r>
              <a:rPr lang="zh-CN" altLang="en-US" dirty="0"/>
              <a:t>客户</a:t>
            </a:r>
            <a:r>
              <a:rPr lang="en-US" altLang="zh-CN" dirty="0"/>
              <a:t>-</a:t>
            </a:r>
            <a:r>
              <a:rPr lang="zh-CN" altLang="en-US" dirty="0"/>
              <a:t>服务器</a:t>
            </a:r>
          </a:p>
          <a:p>
            <a:pPr lvl="1"/>
            <a:r>
              <a:rPr lang="zh-CN" altLang="en-US" dirty="0"/>
              <a:t>浏览器</a:t>
            </a:r>
            <a:r>
              <a:rPr lang="en-US" altLang="zh-CN" dirty="0"/>
              <a:t>-</a:t>
            </a:r>
            <a:r>
              <a:rPr lang="zh-CN" altLang="en-US" dirty="0"/>
              <a:t>应用服务器／数据库服务器多层结构等</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53</a:t>
            </a:fld>
            <a:endParaRPr lang="zh-CN" altLang="en-US"/>
          </a:p>
        </p:txBody>
      </p:sp>
    </p:spTree>
    <p:extLst>
      <p:ext uri="{BB962C8B-B14F-4D97-AF65-F5344CB8AC3E}">
        <p14:creationId xmlns:p14="http://schemas.microsoft.com/office/powerpoint/2010/main" val="3401142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数据库系统模式的概念</a:t>
            </a:r>
          </a:p>
        </p:txBody>
      </p:sp>
      <p:sp>
        <p:nvSpPr>
          <p:cNvPr id="3" name="内容占位符 2"/>
          <p:cNvSpPr>
            <a:spLocks noGrp="1"/>
          </p:cNvSpPr>
          <p:nvPr>
            <p:ph idx="1"/>
          </p:nvPr>
        </p:nvSpPr>
        <p:spPr/>
        <p:txBody>
          <a:bodyPr>
            <a:normAutofit lnSpcReduction="10000"/>
          </a:bodyPr>
          <a:lstStyle/>
          <a:p>
            <a:r>
              <a:rPr lang="zh-CN" altLang="en-US" dirty="0"/>
              <a:t>“型” 和“值” 的概念</a:t>
            </a:r>
          </a:p>
          <a:p>
            <a:pPr lvl="1"/>
            <a:r>
              <a:rPr lang="zh-CN" altLang="en-US" dirty="0"/>
              <a:t>型（</a:t>
            </a:r>
            <a:r>
              <a:rPr lang="en-US" altLang="zh-CN" dirty="0"/>
              <a:t>Type</a:t>
            </a:r>
            <a:r>
              <a:rPr lang="zh-CN" altLang="en-US" dirty="0"/>
              <a:t>）</a:t>
            </a:r>
            <a:r>
              <a:rPr lang="en-US" altLang="zh-CN" dirty="0"/>
              <a:t>:</a:t>
            </a:r>
            <a:r>
              <a:rPr lang="zh-CN" altLang="en-US" dirty="0"/>
              <a:t>对某一类数据的结构和属性的说明</a:t>
            </a:r>
          </a:p>
          <a:p>
            <a:pPr lvl="1"/>
            <a:r>
              <a:rPr lang="zh-CN" altLang="en-US" dirty="0"/>
              <a:t>值（</a:t>
            </a:r>
            <a:r>
              <a:rPr lang="en-US" altLang="zh-CN" dirty="0"/>
              <a:t>Value</a:t>
            </a:r>
            <a:r>
              <a:rPr lang="zh-CN" altLang="en-US" dirty="0"/>
              <a:t>）</a:t>
            </a:r>
            <a:r>
              <a:rPr lang="en-US" altLang="zh-CN" dirty="0"/>
              <a:t>:</a:t>
            </a:r>
            <a:r>
              <a:rPr lang="zh-CN" altLang="en-US" dirty="0"/>
              <a:t>是型的一个具体赋值</a:t>
            </a:r>
          </a:p>
          <a:p>
            <a:r>
              <a:rPr lang="zh-CN" altLang="en-US" dirty="0"/>
              <a:t>例如</a:t>
            </a:r>
          </a:p>
          <a:p>
            <a:r>
              <a:rPr lang="zh-CN" altLang="en-US" dirty="0"/>
              <a:t>学生记录：</a:t>
            </a:r>
          </a:p>
          <a:p>
            <a:pPr lvl="1"/>
            <a:r>
              <a:rPr lang="zh-CN" altLang="en-US" dirty="0"/>
              <a:t>（学号，姓名，性别，系别，年龄，籍贯）</a:t>
            </a:r>
          </a:p>
          <a:p>
            <a:r>
              <a:rPr lang="zh-CN" altLang="en-US" dirty="0"/>
              <a:t>一个记录值：</a:t>
            </a:r>
          </a:p>
          <a:p>
            <a:pPr lvl="1"/>
            <a:r>
              <a:rPr lang="zh-CN" altLang="en-US" dirty="0"/>
              <a:t>（</a:t>
            </a:r>
            <a:r>
              <a:rPr lang="en-US" altLang="zh-CN" dirty="0"/>
              <a:t>201315130</a:t>
            </a:r>
            <a:r>
              <a:rPr lang="zh-CN" altLang="en-US" dirty="0"/>
              <a:t>，李明，男，计算机系，</a:t>
            </a:r>
            <a:r>
              <a:rPr lang="en-US" altLang="zh-CN" dirty="0"/>
              <a:t>19</a:t>
            </a:r>
            <a:r>
              <a:rPr lang="zh-CN" altLang="en-US" dirty="0"/>
              <a:t>，江苏南京市）</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54</a:t>
            </a:fld>
            <a:endParaRPr lang="zh-CN" altLang="en-US"/>
          </a:p>
        </p:txBody>
      </p:sp>
    </p:spTree>
    <p:extLst>
      <p:ext uri="{BB962C8B-B14F-4D97-AF65-F5344CB8AC3E}">
        <p14:creationId xmlns:p14="http://schemas.microsoft.com/office/powerpoint/2010/main" val="402819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数据库系统模式的概念</a:t>
            </a:r>
          </a:p>
        </p:txBody>
      </p:sp>
      <p:sp>
        <p:nvSpPr>
          <p:cNvPr id="3" name="内容占位符 2"/>
          <p:cNvSpPr>
            <a:spLocks noGrp="1"/>
          </p:cNvSpPr>
          <p:nvPr>
            <p:ph idx="1"/>
          </p:nvPr>
        </p:nvSpPr>
        <p:spPr>
          <a:xfrm>
            <a:off x="1069848" y="1694985"/>
            <a:ext cx="10058400" cy="4942923"/>
          </a:xfrm>
        </p:spPr>
        <p:txBody>
          <a:bodyPr>
            <a:normAutofit/>
          </a:bodyPr>
          <a:lstStyle/>
          <a:p>
            <a:r>
              <a:rPr lang="zh-CN" altLang="en-US" dirty="0"/>
              <a:t>模式（</a:t>
            </a:r>
            <a:r>
              <a:rPr lang="en-US" altLang="zh-CN" dirty="0"/>
              <a:t>Schema</a:t>
            </a:r>
            <a:r>
              <a:rPr lang="zh-CN" altLang="en-US" dirty="0"/>
              <a:t>）</a:t>
            </a:r>
          </a:p>
          <a:p>
            <a:pPr lvl="1"/>
            <a:r>
              <a:rPr lang="zh-CN" altLang="en-US" dirty="0"/>
              <a:t>数据库逻辑结构和特征的描述</a:t>
            </a:r>
          </a:p>
          <a:p>
            <a:pPr lvl="1"/>
            <a:r>
              <a:rPr lang="zh-CN" altLang="en-US" dirty="0"/>
              <a:t>是型的描述，不涉及具体值</a:t>
            </a:r>
          </a:p>
          <a:p>
            <a:pPr lvl="1"/>
            <a:r>
              <a:rPr lang="zh-CN" altLang="en-US" dirty="0"/>
              <a:t>反映的是数据的结构及其联系</a:t>
            </a:r>
          </a:p>
          <a:p>
            <a:pPr lvl="1"/>
            <a:r>
              <a:rPr lang="zh-CN" altLang="en-US" dirty="0"/>
              <a:t>模式是相对稳定的</a:t>
            </a:r>
          </a:p>
          <a:p>
            <a:r>
              <a:rPr lang="zh-CN" altLang="en-US" dirty="0"/>
              <a:t>实例（</a:t>
            </a:r>
            <a:r>
              <a:rPr lang="en-US" altLang="zh-CN" dirty="0"/>
              <a:t>Instance</a:t>
            </a:r>
            <a:r>
              <a:rPr lang="zh-CN" altLang="en-US" dirty="0"/>
              <a:t>）</a:t>
            </a:r>
          </a:p>
          <a:p>
            <a:pPr lvl="1"/>
            <a:r>
              <a:rPr lang="zh-CN" altLang="en-US" dirty="0"/>
              <a:t>模式的一个具体值</a:t>
            </a:r>
          </a:p>
          <a:p>
            <a:pPr lvl="1"/>
            <a:r>
              <a:rPr lang="zh-CN" altLang="en-US" dirty="0"/>
              <a:t>反映数据库某一时刻的状态</a:t>
            </a:r>
          </a:p>
          <a:p>
            <a:pPr lvl="1"/>
            <a:r>
              <a:rPr lang="zh-CN" altLang="en-US" dirty="0"/>
              <a:t>同一个模式可以有很多实例</a:t>
            </a:r>
          </a:p>
          <a:p>
            <a:pPr lvl="1"/>
            <a:r>
              <a:rPr lang="zh-CN" altLang="en-US" dirty="0"/>
              <a:t>实例随数据库中的数据的更新而变动</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55</a:t>
            </a:fld>
            <a:endParaRPr lang="zh-CN" altLang="en-US"/>
          </a:p>
        </p:txBody>
      </p:sp>
    </p:spTree>
    <p:extLst>
      <p:ext uri="{BB962C8B-B14F-4D97-AF65-F5344CB8AC3E}">
        <p14:creationId xmlns:p14="http://schemas.microsoft.com/office/powerpoint/2010/main" val="3089187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数据库系统模式的概念</a:t>
            </a:r>
          </a:p>
        </p:txBody>
      </p:sp>
      <p:sp>
        <p:nvSpPr>
          <p:cNvPr id="3" name="内容占位符 2"/>
          <p:cNvSpPr>
            <a:spLocks noGrp="1"/>
          </p:cNvSpPr>
          <p:nvPr>
            <p:ph idx="1"/>
          </p:nvPr>
        </p:nvSpPr>
        <p:spPr>
          <a:xfrm>
            <a:off x="1069848" y="1795345"/>
            <a:ext cx="10058400" cy="4842563"/>
          </a:xfrm>
        </p:spPr>
        <p:txBody>
          <a:bodyPr>
            <a:normAutofit/>
          </a:bodyPr>
          <a:lstStyle/>
          <a:p>
            <a:r>
              <a:rPr lang="zh-CN" altLang="en-US" dirty="0">
                <a:solidFill>
                  <a:srgbClr val="0070C0"/>
                </a:solidFill>
              </a:rPr>
              <a:t>例如：在学生选课数据库模式中，包含学生记录、课程记录和学生选课记录</a:t>
            </a:r>
          </a:p>
          <a:p>
            <a:pPr lvl="1"/>
            <a:r>
              <a:rPr lang="en-US" altLang="zh-CN" dirty="0"/>
              <a:t>2013</a:t>
            </a:r>
            <a:r>
              <a:rPr lang="zh-CN" altLang="en-US" dirty="0"/>
              <a:t>年的一个学生数据库实例，包含：</a:t>
            </a:r>
          </a:p>
          <a:p>
            <a:pPr lvl="2"/>
            <a:r>
              <a:rPr lang="en-US" altLang="zh-CN" dirty="0"/>
              <a:t>2013</a:t>
            </a:r>
            <a:r>
              <a:rPr lang="zh-CN" altLang="en-US" dirty="0"/>
              <a:t>年学校中所有学生的记录</a:t>
            </a:r>
          </a:p>
          <a:p>
            <a:pPr lvl="2"/>
            <a:r>
              <a:rPr lang="zh-CN" altLang="en-US" dirty="0"/>
              <a:t>学校开设的所有课程的记录</a:t>
            </a:r>
          </a:p>
          <a:p>
            <a:pPr lvl="2"/>
            <a:r>
              <a:rPr lang="zh-CN" altLang="en-US" dirty="0"/>
              <a:t>所有学生选课的记录 </a:t>
            </a:r>
          </a:p>
          <a:p>
            <a:r>
              <a:rPr lang="en-US" altLang="zh-CN" dirty="0"/>
              <a:t>2012</a:t>
            </a:r>
            <a:r>
              <a:rPr lang="zh-CN" altLang="en-US" dirty="0"/>
              <a:t>年度学生数据库模式对应的实例与</a:t>
            </a:r>
            <a:r>
              <a:rPr lang="en-US" altLang="zh-CN" dirty="0"/>
              <a:t>2013</a:t>
            </a:r>
            <a:r>
              <a:rPr lang="zh-CN" altLang="en-US" dirty="0"/>
              <a:t>年度学生数据库模式对应的实例是不同的 </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56</a:t>
            </a:fld>
            <a:endParaRPr lang="zh-CN" altLang="en-US"/>
          </a:p>
        </p:txBody>
      </p:sp>
    </p:spTree>
    <p:extLst>
      <p:ext uri="{BB962C8B-B14F-4D97-AF65-F5344CB8AC3E}">
        <p14:creationId xmlns:p14="http://schemas.microsoft.com/office/powerpoint/2010/main" val="232085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数据库系统的三级模式结构</a:t>
            </a:r>
          </a:p>
        </p:txBody>
      </p:sp>
      <p:sp>
        <p:nvSpPr>
          <p:cNvPr id="3" name="内容占位符 2"/>
          <p:cNvSpPr>
            <a:spLocks noGrp="1"/>
          </p:cNvSpPr>
          <p:nvPr>
            <p:ph idx="1"/>
          </p:nvPr>
        </p:nvSpPr>
        <p:spPr/>
        <p:txBody>
          <a:bodyPr/>
          <a:lstStyle/>
          <a:p>
            <a:r>
              <a:rPr lang="zh-CN" altLang="en-US" dirty="0"/>
              <a:t>模式（</a:t>
            </a:r>
            <a:r>
              <a:rPr lang="en-US" altLang="zh-CN" dirty="0"/>
              <a:t>Schema</a:t>
            </a:r>
            <a:r>
              <a:rPr lang="zh-CN" altLang="en-US" dirty="0"/>
              <a:t>）</a:t>
            </a:r>
          </a:p>
          <a:p>
            <a:pPr marL="0" indent="0">
              <a:buNone/>
            </a:pPr>
            <a:endParaRPr lang="zh-CN" altLang="en-US" dirty="0"/>
          </a:p>
          <a:p>
            <a:r>
              <a:rPr lang="zh-CN" altLang="en-US" dirty="0"/>
              <a:t>外模式（</a:t>
            </a:r>
            <a:r>
              <a:rPr lang="en-US" altLang="zh-CN" dirty="0"/>
              <a:t>External Schema</a:t>
            </a:r>
            <a:r>
              <a:rPr lang="zh-CN" altLang="en-US" dirty="0"/>
              <a:t>）</a:t>
            </a:r>
          </a:p>
          <a:p>
            <a:endParaRPr lang="zh-CN" altLang="en-US" dirty="0"/>
          </a:p>
          <a:p>
            <a:r>
              <a:rPr lang="zh-CN" altLang="en-US" dirty="0"/>
              <a:t>内模式（</a:t>
            </a:r>
            <a:r>
              <a:rPr lang="en-US" altLang="zh-CN" dirty="0"/>
              <a:t>Internal Schema</a:t>
            </a:r>
            <a:r>
              <a:rPr lang="zh-CN" altLang="en-US" dirty="0"/>
              <a:t>）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57</a:t>
            </a:fld>
            <a:endParaRPr lang="zh-CN" altLang="en-US"/>
          </a:p>
        </p:txBody>
      </p:sp>
    </p:spTree>
    <p:extLst>
      <p:ext uri="{BB962C8B-B14F-4D97-AF65-F5344CB8AC3E}">
        <p14:creationId xmlns:p14="http://schemas.microsoft.com/office/powerpoint/2010/main" val="4107596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数据库系统的三级模式结构</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58</a:t>
            </a:fld>
            <a:endParaRPr lang="zh-CN" altLang="en-US"/>
          </a:p>
        </p:txBody>
      </p:sp>
      <p:pic>
        <p:nvPicPr>
          <p:cNvPr id="5" name="Picture 2055"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462" y="1847772"/>
            <a:ext cx="6480175"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88735" y="6268577"/>
            <a:ext cx="3012363" cy="369332"/>
          </a:xfrm>
          <a:prstGeom prst="rect">
            <a:avLst/>
          </a:prstGeom>
        </p:spPr>
        <p:txBody>
          <a:bodyPr wrap="none">
            <a:spAutoFit/>
          </a:bodyPr>
          <a:lstStyle/>
          <a:p>
            <a:r>
              <a:rPr lang="zh-CN" altLang="en-US" dirty="0"/>
              <a:t>数据库系统的三级模式结构 </a:t>
            </a:r>
          </a:p>
        </p:txBody>
      </p:sp>
    </p:spTree>
    <p:extLst>
      <p:ext uri="{BB962C8B-B14F-4D97-AF65-F5344CB8AC3E}">
        <p14:creationId xmlns:p14="http://schemas.microsoft.com/office/powerpoint/2010/main" val="3141510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模式（</a:t>
            </a:r>
            <a:r>
              <a:rPr lang="en-US" altLang="zh-CN" dirty="0"/>
              <a:t>Schema</a:t>
            </a:r>
            <a:r>
              <a:rPr lang="zh-CN" altLang="en-US" dirty="0"/>
              <a:t>）</a:t>
            </a:r>
          </a:p>
        </p:txBody>
      </p:sp>
      <p:sp>
        <p:nvSpPr>
          <p:cNvPr id="3" name="内容占位符 2"/>
          <p:cNvSpPr>
            <a:spLocks noGrp="1"/>
          </p:cNvSpPr>
          <p:nvPr>
            <p:ph idx="1"/>
          </p:nvPr>
        </p:nvSpPr>
        <p:spPr/>
        <p:txBody>
          <a:bodyPr/>
          <a:lstStyle/>
          <a:p>
            <a:r>
              <a:rPr lang="zh-CN" altLang="en-US" dirty="0">
                <a:solidFill>
                  <a:srgbClr val="0070C0"/>
                </a:solidFill>
              </a:rPr>
              <a:t>模式（也称逻辑模式）</a:t>
            </a:r>
          </a:p>
          <a:p>
            <a:pPr lvl="1"/>
            <a:r>
              <a:rPr lang="zh-CN" altLang="en-US" dirty="0"/>
              <a:t>数据库中全体数据的逻辑结构和特征的描述</a:t>
            </a:r>
          </a:p>
          <a:p>
            <a:pPr lvl="1"/>
            <a:r>
              <a:rPr lang="zh-CN" altLang="en-US" dirty="0"/>
              <a:t>所有用户的公共数据视图</a:t>
            </a:r>
          </a:p>
          <a:p>
            <a:r>
              <a:rPr lang="zh-CN" altLang="en-US" dirty="0"/>
              <a:t>一个数据库</a:t>
            </a:r>
            <a:r>
              <a:rPr lang="zh-CN" altLang="en-US" dirty="0">
                <a:solidFill>
                  <a:srgbClr val="0070C0"/>
                </a:solidFill>
              </a:rPr>
              <a:t>只有一个</a:t>
            </a:r>
            <a:r>
              <a:rPr lang="zh-CN" altLang="en-US" dirty="0"/>
              <a:t>模式</a:t>
            </a:r>
          </a:p>
          <a:p>
            <a:r>
              <a:rPr lang="zh-CN" altLang="en-US" dirty="0"/>
              <a:t>模式的地位：是数据库系统模式结构的中间层</a:t>
            </a:r>
          </a:p>
          <a:p>
            <a:pPr lvl="1"/>
            <a:r>
              <a:rPr lang="zh-CN" altLang="en-US" dirty="0"/>
              <a:t>与数据的物理存储细节和硬件环境无关</a:t>
            </a:r>
          </a:p>
          <a:p>
            <a:pPr lvl="1"/>
            <a:r>
              <a:rPr lang="zh-CN" altLang="en-US" dirty="0"/>
              <a:t>与具体的应用程序、开发工具及高级程序设计语言无关</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59</a:t>
            </a:fld>
            <a:endParaRPr lang="zh-CN" altLang="en-US"/>
          </a:p>
        </p:txBody>
      </p:sp>
    </p:spTree>
    <p:extLst>
      <p:ext uri="{BB962C8B-B14F-4D97-AF65-F5344CB8AC3E}">
        <p14:creationId xmlns:p14="http://schemas.microsoft.com/office/powerpoint/2010/main" val="39965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数据结构</a:t>
            </a:r>
          </a:p>
        </p:txBody>
      </p:sp>
      <p:sp>
        <p:nvSpPr>
          <p:cNvPr id="3" name="内容占位符 2"/>
          <p:cNvSpPr>
            <a:spLocks noGrp="1"/>
          </p:cNvSpPr>
          <p:nvPr>
            <p:ph idx="1"/>
          </p:nvPr>
        </p:nvSpPr>
        <p:spPr/>
        <p:txBody>
          <a:bodyPr/>
          <a:lstStyle/>
          <a:p>
            <a:r>
              <a:rPr lang="zh-CN" altLang="en-US" dirty="0"/>
              <a:t>什么是数据结构</a:t>
            </a:r>
            <a:r>
              <a:rPr lang="en-US" altLang="zh-CN" dirty="0"/>
              <a:t>?</a:t>
            </a:r>
          </a:p>
          <a:p>
            <a:pPr lvl="1"/>
            <a:r>
              <a:rPr lang="zh-CN" altLang="en-US" dirty="0"/>
              <a:t>数据对象类型</a:t>
            </a:r>
            <a:r>
              <a:rPr lang="en-US" altLang="zh-CN" dirty="0"/>
              <a:t>(Type)</a:t>
            </a:r>
            <a:r>
              <a:rPr lang="zh-CN" altLang="en-US" dirty="0"/>
              <a:t>的集合</a:t>
            </a:r>
          </a:p>
          <a:p>
            <a:r>
              <a:rPr lang="zh-CN" altLang="en-US" dirty="0"/>
              <a:t>数据结构是对系统静态特性的描述</a:t>
            </a:r>
          </a:p>
          <a:p>
            <a:r>
              <a:rPr lang="zh-CN" altLang="en-US" dirty="0"/>
              <a:t>通常按照其数据结构的类型来命名数据模型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spTree>
    <p:extLst>
      <p:ext uri="{BB962C8B-B14F-4D97-AF65-F5344CB8AC3E}">
        <p14:creationId xmlns:p14="http://schemas.microsoft.com/office/powerpoint/2010/main" val="2707091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模式（</a:t>
            </a:r>
            <a:r>
              <a:rPr lang="en-US" altLang="zh-CN" dirty="0"/>
              <a:t>Schema</a:t>
            </a:r>
            <a:r>
              <a:rPr lang="zh-CN" altLang="en-US" dirty="0"/>
              <a:t>）</a:t>
            </a:r>
          </a:p>
        </p:txBody>
      </p:sp>
      <p:sp>
        <p:nvSpPr>
          <p:cNvPr id="3" name="内容占位符 2"/>
          <p:cNvSpPr>
            <a:spLocks noGrp="1"/>
          </p:cNvSpPr>
          <p:nvPr>
            <p:ph idx="1"/>
          </p:nvPr>
        </p:nvSpPr>
        <p:spPr/>
        <p:txBody>
          <a:bodyPr/>
          <a:lstStyle/>
          <a:p>
            <a:r>
              <a:rPr lang="zh-CN" altLang="en-US" dirty="0"/>
              <a:t>模式的定义</a:t>
            </a:r>
          </a:p>
          <a:p>
            <a:pPr lvl="1"/>
            <a:r>
              <a:rPr lang="zh-CN" altLang="en-US" dirty="0"/>
              <a:t>数据的逻辑结构（数据项的名字、类型、取值范围等）</a:t>
            </a:r>
          </a:p>
          <a:p>
            <a:pPr lvl="1"/>
            <a:r>
              <a:rPr lang="zh-CN" altLang="en-US" dirty="0"/>
              <a:t>数据之间的联系</a:t>
            </a:r>
          </a:p>
          <a:p>
            <a:pPr lvl="1"/>
            <a:r>
              <a:rPr lang="zh-CN" altLang="en-US" dirty="0"/>
              <a:t>数据有关的安全性、完整性要求</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60</a:t>
            </a:fld>
            <a:endParaRPr lang="zh-CN" altLang="en-US"/>
          </a:p>
        </p:txBody>
      </p:sp>
    </p:spTree>
    <p:extLst>
      <p:ext uri="{BB962C8B-B14F-4D97-AF65-F5344CB8AC3E}">
        <p14:creationId xmlns:p14="http://schemas.microsoft.com/office/powerpoint/2010/main" val="4225197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2.  </a:t>
            </a:r>
            <a:r>
              <a:rPr lang="zh-CN" altLang="en-US" sz="4800" dirty="0"/>
              <a:t>外模式（</a:t>
            </a:r>
            <a:r>
              <a:rPr lang="en-US" altLang="zh-CN" sz="4800" dirty="0"/>
              <a:t>External Schema</a:t>
            </a:r>
            <a:r>
              <a:rPr lang="zh-CN" altLang="en-US" sz="4800" dirty="0"/>
              <a:t>）</a:t>
            </a:r>
          </a:p>
        </p:txBody>
      </p:sp>
      <p:sp>
        <p:nvSpPr>
          <p:cNvPr id="3" name="内容占位符 2"/>
          <p:cNvSpPr>
            <a:spLocks noGrp="1"/>
          </p:cNvSpPr>
          <p:nvPr>
            <p:ph idx="1"/>
          </p:nvPr>
        </p:nvSpPr>
        <p:spPr/>
        <p:txBody>
          <a:bodyPr/>
          <a:lstStyle/>
          <a:p>
            <a:r>
              <a:rPr lang="zh-CN" altLang="en-US" dirty="0">
                <a:solidFill>
                  <a:srgbClr val="0070C0"/>
                </a:solidFill>
              </a:rPr>
              <a:t>外模式（也称子模式或用户模式）</a:t>
            </a:r>
          </a:p>
          <a:p>
            <a:pPr lvl="1"/>
            <a:r>
              <a:rPr lang="zh-CN" altLang="en-US" dirty="0"/>
              <a:t>数据库用户（包括应用程序员和最终用户）使用的局部数据的逻辑结构和特征的描述</a:t>
            </a:r>
          </a:p>
          <a:p>
            <a:pPr lvl="1"/>
            <a:r>
              <a:rPr lang="zh-CN" altLang="en-US" dirty="0"/>
              <a:t>数据库用户的数据视图，是与某一应用有关的数据的逻辑表示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61</a:t>
            </a:fld>
            <a:endParaRPr lang="zh-CN" altLang="en-US"/>
          </a:p>
        </p:txBody>
      </p:sp>
    </p:spTree>
    <p:extLst>
      <p:ext uri="{BB962C8B-B14F-4D97-AF65-F5344CB8AC3E}">
        <p14:creationId xmlns:p14="http://schemas.microsoft.com/office/powerpoint/2010/main" val="2684561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2.  </a:t>
            </a:r>
            <a:r>
              <a:rPr lang="zh-CN" altLang="en-US" sz="4800" dirty="0"/>
              <a:t>外模式（</a:t>
            </a:r>
            <a:r>
              <a:rPr lang="en-US" altLang="zh-CN" sz="4800" dirty="0"/>
              <a:t>External Schema</a:t>
            </a:r>
            <a:r>
              <a:rPr lang="zh-CN" altLang="en-US" sz="4800" dirty="0"/>
              <a:t>）</a:t>
            </a:r>
          </a:p>
        </p:txBody>
      </p:sp>
      <p:sp>
        <p:nvSpPr>
          <p:cNvPr id="3" name="内容占位符 2"/>
          <p:cNvSpPr>
            <a:spLocks noGrp="1"/>
          </p:cNvSpPr>
          <p:nvPr>
            <p:ph idx="1"/>
          </p:nvPr>
        </p:nvSpPr>
        <p:spPr>
          <a:xfrm>
            <a:off x="1069848" y="1717288"/>
            <a:ext cx="10058400" cy="5140712"/>
          </a:xfrm>
        </p:spPr>
        <p:txBody>
          <a:bodyPr>
            <a:normAutofit/>
          </a:bodyPr>
          <a:lstStyle/>
          <a:p>
            <a:r>
              <a:rPr lang="zh-CN" altLang="en-US" dirty="0"/>
              <a:t>外模式的地位：介于模式与应用之间</a:t>
            </a:r>
          </a:p>
          <a:p>
            <a:pPr lvl="1"/>
            <a:r>
              <a:rPr lang="zh-CN" altLang="en-US" dirty="0"/>
              <a:t>模式与外模式的关系：一对多</a:t>
            </a:r>
          </a:p>
          <a:p>
            <a:pPr lvl="2"/>
            <a:r>
              <a:rPr lang="zh-CN" altLang="en-US" dirty="0"/>
              <a:t>外模式通常是模式的子集</a:t>
            </a:r>
          </a:p>
          <a:p>
            <a:pPr lvl="2"/>
            <a:r>
              <a:rPr lang="zh-CN" altLang="en-US" dirty="0"/>
              <a:t>一个数据库可以有多个外模式。反映了不同的用户的应用需求、看待数据的方式、对数据保密的要求</a:t>
            </a:r>
          </a:p>
          <a:p>
            <a:pPr lvl="2"/>
            <a:r>
              <a:rPr lang="zh-CN" altLang="en-US" dirty="0"/>
              <a:t>对模式中同一数据，在外模式中的结构、类型、长度、保密级别等都可以不同</a:t>
            </a:r>
          </a:p>
          <a:p>
            <a:pPr lvl="1"/>
            <a:r>
              <a:rPr lang="zh-CN" altLang="en-US" dirty="0"/>
              <a:t>外模式与应用的关系：一对多</a:t>
            </a:r>
          </a:p>
          <a:p>
            <a:pPr lvl="2"/>
            <a:r>
              <a:rPr lang="zh-CN" altLang="en-US" dirty="0"/>
              <a:t>同一外模式也可以为某一用户的多个应用系统所使用</a:t>
            </a:r>
          </a:p>
          <a:p>
            <a:pPr lvl="2"/>
            <a:r>
              <a:rPr lang="zh-CN" altLang="en-US" dirty="0"/>
              <a:t>但一个应用程序只能使用一个外模式</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62</a:t>
            </a:fld>
            <a:endParaRPr lang="zh-CN" altLang="en-US"/>
          </a:p>
        </p:txBody>
      </p:sp>
    </p:spTree>
    <p:extLst>
      <p:ext uri="{BB962C8B-B14F-4D97-AF65-F5344CB8AC3E}">
        <p14:creationId xmlns:p14="http://schemas.microsoft.com/office/powerpoint/2010/main" val="145712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外模式（</a:t>
            </a:r>
            <a:r>
              <a:rPr lang="en-US" altLang="zh-CN" dirty="0"/>
              <a:t>External Schema</a:t>
            </a:r>
            <a:r>
              <a:rPr lang="zh-CN" altLang="en-US" dirty="0"/>
              <a:t>）</a:t>
            </a:r>
          </a:p>
        </p:txBody>
      </p:sp>
      <p:sp>
        <p:nvSpPr>
          <p:cNvPr id="3" name="内容占位符 2"/>
          <p:cNvSpPr>
            <a:spLocks noGrp="1"/>
          </p:cNvSpPr>
          <p:nvPr>
            <p:ph idx="1"/>
          </p:nvPr>
        </p:nvSpPr>
        <p:spPr/>
        <p:txBody>
          <a:bodyPr/>
          <a:lstStyle/>
          <a:p>
            <a:r>
              <a:rPr lang="zh-CN" altLang="en-US" dirty="0"/>
              <a:t>外模式的用途</a:t>
            </a:r>
          </a:p>
          <a:p>
            <a:pPr lvl="1"/>
            <a:r>
              <a:rPr lang="zh-CN" altLang="en-US" dirty="0"/>
              <a:t>保证数据库安全性的一个有力措施</a:t>
            </a:r>
          </a:p>
          <a:p>
            <a:pPr lvl="1"/>
            <a:r>
              <a:rPr lang="zh-CN" altLang="en-US" dirty="0"/>
              <a:t>每个用户只能看见和访问所对应的外模式中的数据</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63</a:t>
            </a:fld>
            <a:endParaRPr lang="zh-CN" altLang="en-US"/>
          </a:p>
        </p:txBody>
      </p:sp>
    </p:spTree>
    <p:extLst>
      <p:ext uri="{BB962C8B-B14F-4D97-AF65-F5344CB8AC3E}">
        <p14:creationId xmlns:p14="http://schemas.microsoft.com/office/powerpoint/2010/main" val="3601872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3. </a:t>
            </a:r>
            <a:r>
              <a:rPr lang="zh-CN" altLang="en-US" sz="4800" dirty="0"/>
              <a:t>内模式（</a:t>
            </a:r>
            <a:r>
              <a:rPr lang="en-US" altLang="zh-CN" sz="4800" dirty="0"/>
              <a:t>Internal Schema</a:t>
            </a:r>
            <a:r>
              <a:rPr lang="zh-CN" altLang="en-US" sz="4800" dirty="0"/>
              <a:t>）</a:t>
            </a:r>
          </a:p>
        </p:txBody>
      </p:sp>
      <p:sp>
        <p:nvSpPr>
          <p:cNvPr id="3" name="内容占位符 2"/>
          <p:cNvSpPr>
            <a:spLocks noGrp="1"/>
          </p:cNvSpPr>
          <p:nvPr>
            <p:ph idx="1"/>
          </p:nvPr>
        </p:nvSpPr>
        <p:spPr>
          <a:xfrm>
            <a:off x="1069848" y="1672683"/>
            <a:ext cx="10058400" cy="4965226"/>
          </a:xfrm>
        </p:spPr>
        <p:txBody>
          <a:bodyPr>
            <a:normAutofit/>
          </a:bodyPr>
          <a:lstStyle/>
          <a:p>
            <a:r>
              <a:rPr lang="zh-CN" altLang="en-US" dirty="0"/>
              <a:t>内模式（也称存储模式）</a:t>
            </a:r>
          </a:p>
          <a:p>
            <a:pPr lvl="1"/>
            <a:r>
              <a:rPr lang="zh-CN" altLang="en-US" dirty="0"/>
              <a:t>是数据物理结构和存储方式的描述</a:t>
            </a:r>
          </a:p>
          <a:p>
            <a:pPr lvl="1"/>
            <a:r>
              <a:rPr lang="zh-CN" altLang="en-US" dirty="0"/>
              <a:t>是数据在数据库内部的表示方式</a:t>
            </a:r>
          </a:p>
          <a:p>
            <a:pPr lvl="2"/>
            <a:r>
              <a:rPr lang="zh-CN" altLang="en-US" dirty="0"/>
              <a:t>记录的存储方式（例如，顺序存储，按照</a:t>
            </a:r>
            <a:r>
              <a:rPr lang="en-US" altLang="zh-CN" dirty="0"/>
              <a:t>B+</a:t>
            </a:r>
            <a:r>
              <a:rPr lang="zh-CN" altLang="en-US" dirty="0"/>
              <a:t>树结构存储，按</a:t>
            </a:r>
            <a:r>
              <a:rPr lang="en-US" altLang="zh-CN" dirty="0"/>
              <a:t>hash</a:t>
            </a:r>
            <a:r>
              <a:rPr lang="zh-CN" altLang="en-US" dirty="0"/>
              <a:t>方法存储等）</a:t>
            </a:r>
          </a:p>
          <a:p>
            <a:pPr lvl="2"/>
            <a:r>
              <a:rPr lang="zh-CN" altLang="en-US" dirty="0"/>
              <a:t>索引的组织方式</a:t>
            </a:r>
          </a:p>
          <a:p>
            <a:pPr lvl="2"/>
            <a:r>
              <a:rPr lang="zh-CN" altLang="en-US" dirty="0"/>
              <a:t>数据是否压缩存储</a:t>
            </a:r>
          </a:p>
          <a:p>
            <a:pPr lvl="2"/>
            <a:r>
              <a:rPr lang="zh-CN" altLang="en-US" dirty="0"/>
              <a:t>数据是否加密</a:t>
            </a:r>
          </a:p>
          <a:p>
            <a:pPr lvl="2"/>
            <a:r>
              <a:rPr lang="zh-CN" altLang="en-US" dirty="0"/>
              <a:t>数据存储记录结构的规定</a:t>
            </a:r>
          </a:p>
          <a:p>
            <a:r>
              <a:rPr lang="zh-CN" altLang="en-US" dirty="0"/>
              <a:t>一个数据库只有一个内模式</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64</a:t>
            </a:fld>
            <a:endParaRPr lang="zh-CN" altLang="en-US"/>
          </a:p>
        </p:txBody>
      </p:sp>
    </p:spTree>
    <p:extLst>
      <p:ext uri="{BB962C8B-B14F-4D97-AF65-F5344CB8AC3E}">
        <p14:creationId xmlns:p14="http://schemas.microsoft.com/office/powerpoint/2010/main" val="609232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三级模式是对数据的三个抽象级别</a:t>
            </a:r>
          </a:p>
          <a:p>
            <a:endParaRPr lang="zh-CN" altLang="en-US" dirty="0"/>
          </a:p>
          <a:p>
            <a:r>
              <a:rPr lang="zh-CN" altLang="en-US" dirty="0"/>
              <a:t>二级映象在数据库管理系统内部实现这三个抽象层次的联系和转换</a:t>
            </a:r>
          </a:p>
          <a:p>
            <a:pPr lvl="1"/>
            <a:r>
              <a:rPr lang="zh-CN" altLang="en-US" dirty="0"/>
              <a:t>外模式／模式映像</a:t>
            </a:r>
          </a:p>
          <a:p>
            <a:pPr lvl="1"/>
            <a:r>
              <a:rPr lang="zh-CN" altLang="en-US" dirty="0"/>
              <a:t>模式／内模式映像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65</a:t>
            </a:fld>
            <a:endParaRPr lang="zh-CN" altLang="en-US"/>
          </a:p>
        </p:txBody>
      </p:sp>
    </p:spTree>
    <p:extLst>
      <p:ext uri="{BB962C8B-B14F-4D97-AF65-F5344CB8AC3E}">
        <p14:creationId xmlns:p14="http://schemas.microsoft.com/office/powerpoint/2010/main" val="3909517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外模式／模式映像</a:t>
            </a:r>
          </a:p>
        </p:txBody>
      </p:sp>
      <p:sp>
        <p:nvSpPr>
          <p:cNvPr id="3" name="内容占位符 2"/>
          <p:cNvSpPr>
            <a:spLocks noGrp="1"/>
          </p:cNvSpPr>
          <p:nvPr>
            <p:ph idx="1"/>
          </p:nvPr>
        </p:nvSpPr>
        <p:spPr/>
        <p:txBody>
          <a:bodyPr/>
          <a:lstStyle/>
          <a:p>
            <a:r>
              <a:rPr lang="zh-CN" altLang="en-US" dirty="0"/>
              <a:t>模式：描述的是数据的全局逻辑结构</a:t>
            </a:r>
          </a:p>
          <a:p>
            <a:r>
              <a:rPr lang="zh-CN" altLang="en-US" dirty="0"/>
              <a:t>外模式：描述的是数据的局部逻辑结构 </a:t>
            </a:r>
          </a:p>
          <a:p>
            <a:r>
              <a:rPr lang="zh-CN" altLang="en-US" dirty="0"/>
              <a:t>同一个模式可以有任意多个外模式 </a:t>
            </a:r>
          </a:p>
          <a:p>
            <a:r>
              <a:rPr lang="zh-CN" altLang="en-US" dirty="0"/>
              <a:t>每一个外模式，数据库系统都有一个</a:t>
            </a:r>
            <a:r>
              <a:rPr lang="zh-CN" altLang="en-US" dirty="0">
                <a:solidFill>
                  <a:srgbClr val="0070C0"/>
                </a:solidFill>
              </a:rPr>
              <a:t>外模式／模式</a:t>
            </a:r>
            <a:r>
              <a:rPr lang="zh-CN" altLang="en-US" dirty="0"/>
              <a:t>映象，定义外模式与模式之间的对应关系</a:t>
            </a:r>
          </a:p>
          <a:p>
            <a:r>
              <a:rPr lang="zh-CN" altLang="en-US" dirty="0"/>
              <a:t>映象定义通常包含在各自外模式的描述中</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66</a:t>
            </a:fld>
            <a:endParaRPr lang="zh-CN" altLang="en-US"/>
          </a:p>
        </p:txBody>
      </p:sp>
    </p:spTree>
    <p:extLst>
      <p:ext uri="{BB962C8B-B14F-4D97-AF65-F5344CB8AC3E}">
        <p14:creationId xmlns:p14="http://schemas.microsoft.com/office/powerpoint/2010/main" val="3522990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外模式／模式映像</a:t>
            </a:r>
          </a:p>
        </p:txBody>
      </p:sp>
      <p:sp>
        <p:nvSpPr>
          <p:cNvPr id="3" name="内容占位符 2"/>
          <p:cNvSpPr>
            <a:spLocks noGrp="1"/>
          </p:cNvSpPr>
          <p:nvPr>
            <p:ph idx="1"/>
          </p:nvPr>
        </p:nvSpPr>
        <p:spPr/>
        <p:txBody>
          <a:bodyPr/>
          <a:lstStyle/>
          <a:p>
            <a:r>
              <a:rPr lang="zh-CN" altLang="en-US" dirty="0"/>
              <a:t>保证数据的逻辑独立性</a:t>
            </a:r>
          </a:p>
          <a:p>
            <a:pPr lvl="1"/>
            <a:r>
              <a:rPr lang="zh-CN" altLang="en-US" dirty="0"/>
              <a:t>当模式改变时，数据库管理员对外模式／模式映象作相应改变，使外模式保持不变</a:t>
            </a:r>
          </a:p>
          <a:p>
            <a:pPr lvl="1"/>
            <a:r>
              <a:rPr lang="zh-CN" altLang="en-US" dirty="0"/>
              <a:t>应用程序是依据数据的外模式编写的，应用程序不必修改，保证了数据与程序的逻辑独立性，简称数据的逻辑独立性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67</a:t>
            </a:fld>
            <a:endParaRPr lang="zh-CN" altLang="en-US"/>
          </a:p>
        </p:txBody>
      </p:sp>
    </p:spTree>
    <p:extLst>
      <p:ext uri="{BB962C8B-B14F-4D97-AF65-F5344CB8AC3E}">
        <p14:creationId xmlns:p14="http://schemas.microsoft.com/office/powerpoint/2010/main" val="3684573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模式／内模式映像</a:t>
            </a:r>
          </a:p>
        </p:txBody>
      </p:sp>
      <p:sp>
        <p:nvSpPr>
          <p:cNvPr id="3" name="内容占位符 2"/>
          <p:cNvSpPr>
            <a:spLocks noGrp="1"/>
          </p:cNvSpPr>
          <p:nvPr>
            <p:ph idx="1"/>
          </p:nvPr>
        </p:nvSpPr>
        <p:spPr/>
        <p:txBody>
          <a:bodyPr/>
          <a:lstStyle/>
          <a:p>
            <a:r>
              <a:rPr lang="zh-CN" altLang="en-US" dirty="0"/>
              <a:t>模式／内模式映象定义了数据全局逻辑结构与存储结构之间的对应关系。</a:t>
            </a:r>
          </a:p>
          <a:p>
            <a:pPr lvl="1"/>
            <a:r>
              <a:rPr lang="zh-CN" altLang="en-US" dirty="0"/>
              <a:t>例如，说明逻辑记录和字段在内部是如何表示的</a:t>
            </a:r>
          </a:p>
          <a:p>
            <a:r>
              <a:rPr lang="zh-CN" altLang="en-US" dirty="0"/>
              <a:t>数据库中模式／内模式映象是唯一的</a:t>
            </a:r>
          </a:p>
          <a:p>
            <a:r>
              <a:rPr lang="zh-CN" altLang="en-US" dirty="0"/>
              <a:t>该映象定义通常包含在模式描述中</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68</a:t>
            </a:fld>
            <a:endParaRPr lang="zh-CN" altLang="en-US"/>
          </a:p>
        </p:txBody>
      </p:sp>
    </p:spTree>
    <p:extLst>
      <p:ext uri="{BB962C8B-B14F-4D97-AF65-F5344CB8AC3E}">
        <p14:creationId xmlns:p14="http://schemas.microsoft.com/office/powerpoint/2010/main" val="973697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模式／内模式映像</a:t>
            </a:r>
          </a:p>
        </p:txBody>
      </p:sp>
      <p:sp>
        <p:nvSpPr>
          <p:cNvPr id="3" name="内容占位符 2"/>
          <p:cNvSpPr>
            <a:spLocks noGrp="1"/>
          </p:cNvSpPr>
          <p:nvPr>
            <p:ph idx="1"/>
          </p:nvPr>
        </p:nvSpPr>
        <p:spPr/>
        <p:txBody>
          <a:bodyPr/>
          <a:lstStyle/>
          <a:p>
            <a:r>
              <a:rPr lang="zh-CN" altLang="en-US" dirty="0"/>
              <a:t>保证数据的物理独立性</a:t>
            </a:r>
          </a:p>
          <a:p>
            <a:pPr lvl="1"/>
            <a:r>
              <a:rPr lang="zh-CN" altLang="en-US" dirty="0"/>
              <a:t>当数据库的存储结构改变了（例如选用了另一种存储结构），数据库管理员修改模式／内模式映象，使模式保持不变。</a:t>
            </a:r>
          </a:p>
          <a:p>
            <a:pPr lvl="1"/>
            <a:r>
              <a:rPr lang="zh-CN" altLang="en-US" dirty="0"/>
              <a:t>应用程序不受影响。保证了数据与程序的物理独立性，简称数据的物理独立性。</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69</a:t>
            </a:fld>
            <a:endParaRPr lang="zh-CN" altLang="en-US"/>
          </a:p>
        </p:txBody>
      </p:sp>
    </p:spTree>
    <p:extLst>
      <p:ext uri="{BB962C8B-B14F-4D97-AF65-F5344CB8AC3E}">
        <p14:creationId xmlns:p14="http://schemas.microsoft.com/office/powerpoint/2010/main" val="129666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数据操作 </a:t>
            </a:r>
          </a:p>
        </p:txBody>
      </p:sp>
      <p:sp>
        <p:nvSpPr>
          <p:cNvPr id="3" name="内容占位符 2"/>
          <p:cNvSpPr>
            <a:spLocks noGrp="1"/>
          </p:cNvSpPr>
          <p:nvPr>
            <p:ph idx="1"/>
          </p:nvPr>
        </p:nvSpPr>
        <p:spPr/>
        <p:txBody>
          <a:bodyPr/>
          <a:lstStyle/>
          <a:p>
            <a:r>
              <a:rPr lang="zh-CN" altLang="en-US" dirty="0"/>
              <a:t>什么是数据操作</a:t>
            </a:r>
            <a:r>
              <a:rPr lang="en-US" altLang="zh-CN" dirty="0"/>
              <a:t>?</a:t>
            </a:r>
          </a:p>
          <a:p>
            <a:pPr lvl="1"/>
            <a:r>
              <a:rPr lang="zh-CN" altLang="en-US" dirty="0"/>
              <a:t>对数据库中各种对象（型）的实例（值）允许执行的操作及有关的操作规则</a:t>
            </a:r>
          </a:p>
          <a:p>
            <a:pPr lvl="1"/>
            <a:r>
              <a:rPr lang="zh-CN" altLang="en-US" dirty="0"/>
              <a:t>操作的含义、运算符、优先级、实现操作的语言</a:t>
            </a:r>
          </a:p>
          <a:p>
            <a:r>
              <a:rPr lang="zh-CN" altLang="en-US" dirty="0"/>
              <a:t>数据操作的类型</a:t>
            </a:r>
          </a:p>
          <a:p>
            <a:pPr lvl="1"/>
            <a:r>
              <a:rPr lang="zh-CN" altLang="en-US" dirty="0"/>
              <a:t>检索</a:t>
            </a:r>
          </a:p>
          <a:p>
            <a:pPr lvl="1"/>
            <a:r>
              <a:rPr lang="zh-CN" altLang="en-US" dirty="0"/>
              <a:t>更新（包括插入、删除、修改）</a:t>
            </a:r>
          </a:p>
          <a:p>
            <a:r>
              <a:rPr lang="zh-CN" altLang="en-US" dirty="0"/>
              <a:t>数据操作是对系统动态特性的描述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spTree>
    <p:extLst>
      <p:ext uri="{BB962C8B-B14F-4D97-AF65-F5344CB8AC3E}">
        <p14:creationId xmlns:p14="http://schemas.microsoft.com/office/powerpoint/2010/main" val="1201293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数据库模式</a:t>
            </a:r>
          </a:p>
          <a:p>
            <a:pPr lvl="1"/>
            <a:r>
              <a:rPr lang="zh-CN" altLang="en-US" dirty="0"/>
              <a:t>即全局逻辑结构是数据库的中心与关键 </a:t>
            </a:r>
          </a:p>
          <a:p>
            <a:pPr lvl="1"/>
            <a:r>
              <a:rPr lang="zh-CN" altLang="en-US" dirty="0"/>
              <a:t>独立于数据库的其他层次 </a:t>
            </a:r>
          </a:p>
          <a:p>
            <a:pPr lvl="1"/>
            <a:r>
              <a:rPr lang="zh-CN" altLang="en-US" dirty="0"/>
              <a:t>设计数据库模式结构时应首先确定数据库的逻辑模式</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70</a:t>
            </a:fld>
            <a:endParaRPr lang="zh-CN" altLang="en-US"/>
          </a:p>
        </p:txBody>
      </p:sp>
    </p:spTree>
    <p:extLst>
      <p:ext uri="{BB962C8B-B14F-4D97-AF65-F5344CB8AC3E}">
        <p14:creationId xmlns:p14="http://schemas.microsoft.com/office/powerpoint/2010/main" val="4097383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数据库的内模式</a:t>
            </a:r>
          </a:p>
          <a:p>
            <a:pPr lvl="1"/>
            <a:r>
              <a:rPr lang="zh-CN" altLang="en-US" dirty="0"/>
              <a:t>依赖于它的全局逻辑结构</a:t>
            </a:r>
          </a:p>
          <a:p>
            <a:pPr lvl="1"/>
            <a:r>
              <a:rPr lang="zh-CN" altLang="en-US" dirty="0"/>
              <a:t>独立于数据库的用户视图，即外模式</a:t>
            </a:r>
          </a:p>
          <a:p>
            <a:pPr lvl="1"/>
            <a:r>
              <a:rPr lang="zh-CN" altLang="en-US" dirty="0"/>
              <a:t>独立于具体的存储设备  </a:t>
            </a:r>
          </a:p>
          <a:p>
            <a:pPr lvl="1"/>
            <a:r>
              <a:rPr lang="zh-CN" altLang="en-US" dirty="0"/>
              <a:t>将全局逻辑结构中所定义的数据结构及其联系按照一定的物理存储策略进行组织，以达到较好的时间与空间效率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71</a:t>
            </a:fld>
            <a:endParaRPr lang="zh-CN" altLang="en-US"/>
          </a:p>
        </p:txBody>
      </p:sp>
    </p:spTree>
    <p:extLst>
      <p:ext uri="{BB962C8B-B14F-4D97-AF65-F5344CB8AC3E}">
        <p14:creationId xmlns:p14="http://schemas.microsoft.com/office/powerpoint/2010/main" val="3731590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数据库的外模式</a:t>
            </a:r>
          </a:p>
          <a:p>
            <a:pPr lvl="1"/>
            <a:r>
              <a:rPr lang="zh-CN" altLang="en-US" dirty="0"/>
              <a:t>面向具体的应用程序</a:t>
            </a:r>
          </a:p>
          <a:p>
            <a:pPr lvl="1"/>
            <a:r>
              <a:rPr lang="zh-CN" altLang="en-US" dirty="0"/>
              <a:t>定义在逻辑模式之上</a:t>
            </a:r>
          </a:p>
          <a:p>
            <a:pPr lvl="1"/>
            <a:r>
              <a:rPr lang="zh-CN" altLang="en-US" dirty="0"/>
              <a:t>独立于存储模式和存储设备</a:t>
            </a:r>
          </a:p>
          <a:p>
            <a:pPr lvl="1"/>
            <a:r>
              <a:rPr lang="zh-CN" altLang="en-US" dirty="0"/>
              <a:t>当应用需求发生较大变化，相应外模式不能满足其视图要求时，该外模式就得做相应改动 </a:t>
            </a:r>
          </a:p>
          <a:p>
            <a:pPr lvl="1"/>
            <a:r>
              <a:rPr lang="zh-CN" altLang="en-US" dirty="0"/>
              <a:t>设计外模式时应充分考虑到应用的扩充性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72</a:t>
            </a:fld>
            <a:endParaRPr lang="zh-CN" altLang="en-US"/>
          </a:p>
        </p:txBody>
      </p:sp>
    </p:spTree>
    <p:extLst>
      <p:ext uri="{BB962C8B-B14F-4D97-AF65-F5344CB8AC3E}">
        <p14:creationId xmlns:p14="http://schemas.microsoft.com/office/powerpoint/2010/main" val="3068869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特定的应用程序</a:t>
            </a:r>
          </a:p>
          <a:p>
            <a:pPr lvl="1"/>
            <a:r>
              <a:rPr lang="zh-CN" altLang="en-US" dirty="0"/>
              <a:t>在外模式描述的数据结构上编制的</a:t>
            </a:r>
          </a:p>
          <a:p>
            <a:pPr lvl="1"/>
            <a:r>
              <a:rPr lang="zh-CN" altLang="en-US" dirty="0"/>
              <a:t>依赖于特定的外模式</a:t>
            </a:r>
          </a:p>
          <a:p>
            <a:pPr lvl="1"/>
            <a:r>
              <a:rPr lang="zh-CN" altLang="en-US" dirty="0"/>
              <a:t>与数据库的模式和存储结构独立</a:t>
            </a:r>
          </a:p>
          <a:p>
            <a:pPr lvl="1"/>
            <a:r>
              <a:rPr lang="zh-CN" altLang="en-US" dirty="0"/>
              <a:t>不同的应用程序有时可以共用同一个外模式</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73</a:t>
            </a:fld>
            <a:endParaRPr lang="zh-CN" altLang="en-US"/>
          </a:p>
        </p:txBody>
      </p:sp>
    </p:spTree>
    <p:extLst>
      <p:ext uri="{BB962C8B-B14F-4D97-AF65-F5344CB8AC3E}">
        <p14:creationId xmlns:p14="http://schemas.microsoft.com/office/powerpoint/2010/main" val="3528026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数据库的二级映像</a:t>
            </a:r>
          </a:p>
          <a:p>
            <a:pPr lvl="1"/>
            <a:r>
              <a:rPr lang="zh-CN" altLang="en-US" dirty="0"/>
              <a:t>保证了数据库外模式的稳定性</a:t>
            </a:r>
          </a:p>
          <a:p>
            <a:pPr lvl="1"/>
            <a:r>
              <a:rPr lang="zh-CN" altLang="en-US" dirty="0"/>
              <a:t>从底层保证了应用程序的稳定性，除非应用需求本身发生变化，否则应用程序一般不需要修改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74</a:t>
            </a:fld>
            <a:endParaRPr lang="zh-CN" altLang="en-US"/>
          </a:p>
        </p:txBody>
      </p:sp>
    </p:spTree>
    <p:extLst>
      <p:ext uri="{BB962C8B-B14F-4D97-AF65-F5344CB8AC3E}">
        <p14:creationId xmlns:p14="http://schemas.microsoft.com/office/powerpoint/2010/main" val="1353118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数据库的二级映像功能与数据独立性</a:t>
            </a:r>
          </a:p>
        </p:txBody>
      </p:sp>
      <p:sp>
        <p:nvSpPr>
          <p:cNvPr id="3" name="内容占位符 2"/>
          <p:cNvSpPr>
            <a:spLocks noGrp="1"/>
          </p:cNvSpPr>
          <p:nvPr>
            <p:ph idx="1"/>
          </p:nvPr>
        </p:nvSpPr>
        <p:spPr/>
        <p:txBody>
          <a:bodyPr/>
          <a:lstStyle/>
          <a:p>
            <a:r>
              <a:rPr lang="zh-CN" altLang="en-US" dirty="0"/>
              <a:t>数据与程序之间的独立性，使得数据的定义和描述可以从应用程序中分离出去 </a:t>
            </a:r>
          </a:p>
          <a:p>
            <a:endParaRPr lang="zh-CN" altLang="en-US" dirty="0"/>
          </a:p>
          <a:p>
            <a:r>
              <a:rPr lang="zh-CN" altLang="en-US" dirty="0"/>
              <a:t>数据的存取由数据库管理系统管理</a:t>
            </a:r>
          </a:p>
          <a:p>
            <a:pPr lvl="1"/>
            <a:r>
              <a:rPr lang="zh-CN" altLang="en-US" dirty="0"/>
              <a:t>简化了应用程序的编制</a:t>
            </a:r>
          </a:p>
          <a:p>
            <a:pPr lvl="1"/>
            <a:r>
              <a:rPr lang="zh-CN" altLang="en-US" dirty="0"/>
              <a:t>大大减少了应用程序的维护和修改 </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75</a:t>
            </a:fld>
            <a:endParaRPr lang="zh-CN" altLang="en-US"/>
          </a:p>
        </p:txBody>
      </p:sp>
    </p:spTree>
    <p:extLst>
      <p:ext uri="{BB962C8B-B14F-4D97-AF65-F5344CB8AC3E}">
        <p14:creationId xmlns:p14="http://schemas.microsoft.com/office/powerpoint/2010/main" val="4119533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chemeClr val="accent6">
                    <a:lumMod val="75000"/>
                  </a:schemeClr>
                </a:solidFill>
              </a:rPr>
              <a:t>1</a:t>
            </a:r>
            <a:endParaRPr lang="zh-CN" altLang="en-US" sz="3200" dirty="0">
              <a:solidFill>
                <a:schemeClr val="accent6">
                  <a:lumMod val="75000"/>
                </a:schemeClr>
              </a:solidFill>
            </a:endParaRPr>
          </a:p>
        </p:txBody>
      </p:sp>
      <p:cxnSp>
        <p:nvCxnSpPr>
          <p:cNvPr id="4117" name="直接连接符 35"/>
          <p:cNvCxnSpPr>
            <a:cxnSpLocks noChangeShapeType="1"/>
          </p:cNvCxnSpPr>
          <p:nvPr/>
        </p:nvCxnSpPr>
        <p:spPr bwMode="auto">
          <a:xfrm flipH="1">
            <a:off x="1930400"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5" y="337026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数据库系统概述</a:t>
            </a:r>
          </a:p>
        </p:txBody>
      </p:sp>
      <p:sp>
        <p:nvSpPr>
          <p:cNvPr id="4119" name="文本框 27"/>
          <p:cNvSpPr txBox="1">
            <a:spLocks noChangeArrowheads="1"/>
          </p:cNvSpPr>
          <p:nvPr/>
        </p:nvSpPr>
        <p:spPr bwMode="auto">
          <a:xfrm>
            <a:off x="5111750"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3370263"/>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数据模型</a:t>
            </a:r>
          </a:p>
        </p:txBody>
      </p:sp>
      <p:sp>
        <p:nvSpPr>
          <p:cNvPr id="4122" name="文本框 31"/>
          <p:cNvSpPr txBox="1">
            <a:spLocks noChangeArrowheads="1"/>
          </p:cNvSpPr>
          <p:nvPr/>
        </p:nvSpPr>
        <p:spPr bwMode="auto">
          <a:xfrm>
            <a:off x="8158163" y="3016250"/>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3160713"/>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3370263"/>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数据库系统的结构</a:t>
            </a:r>
          </a:p>
        </p:txBody>
      </p:sp>
      <p:sp>
        <p:nvSpPr>
          <p:cNvPr id="4125" name="文本框 31"/>
          <p:cNvSpPr txBox="1">
            <a:spLocks noChangeArrowheads="1"/>
          </p:cNvSpPr>
          <p:nvPr/>
        </p:nvSpPr>
        <p:spPr bwMode="auto">
          <a:xfrm>
            <a:off x="2168525" y="3790950"/>
            <a:ext cx="2693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个基本概念</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数据管理技术的产生和发展</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数据库系统的特点</a:t>
            </a:r>
          </a:p>
        </p:txBody>
      </p:sp>
      <p:sp>
        <p:nvSpPr>
          <p:cNvPr id="4126" name="文本框 31"/>
          <p:cNvSpPr txBox="1">
            <a:spLocks noChangeArrowheads="1"/>
          </p:cNvSpPr>
          <p:nvPr/>
        </p:nvSpPr>
        <p:spPr bwMode="auto">
          <a:xfrm>
            <a:off x="5421313" y="3790950"/>
            <a:ext cx="23161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两类数据模型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概念模型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数据模型的组成要素</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常用的数据模型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层次模型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网状模型</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关系模型</a:t>
            </a:r>
          </a:p>
        </p:txBody>
      </p:sp>
      <p:sp>
        <p:nvSpPr>
          <p:cNvPr id="4127" name="文本框 31"/>
          <p:cNvSpPr txBox="1">
            <a:spLocks noChangeArrowheads="1"/>
          </p:cNvSpPr>
          <p:nvPr/>
        </p:nvSpPr>
        <p:spPr bwMode="auto">
          <a:xfrm>
            <a:off x="8466137" y="3790950"/>
            <a:ext cx="30642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数据库系统模式的概念</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数据库系统的三级模式结构</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数据库的二级映像与数据独立性</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rgbClr val="404040"/>
                </a:solidFill>
              </a:rPr>
              <a:t>4</a:t>
            </a:r>
            <a:endParaRPr lang="zh-CN" altLang="en-US" sz="3200" dirty="0">
              <a:solidFill>
                <a:srgbClr val="404040"/>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6">
                    <a:lumMod val="75000"/>
                  </a:schemeClr>
                </a:solidFill>
                <a:latin typeface="微软雅黑" panose="020B0503020204020204" pitchFamily="34" charset="-122"/>
                <a:ea typeface="微软雅黑" panose="020B0503020204020204" pitchFamily="34" charset="-122"/>
              </a:rPr>
              <a:t>数据库系统的组成</a:t>
            </a:r>
          </a:p>
        </p:txBody>
      </p:sp>
      <p:sp>
        <p:nvSpPr>
          <p:cNvPr id="35" name="文本框 31"/>
          <p:cNvSpPr txBox="1">
            <a:spLocks noChangeArrowheads="1"/>
          </p:cNvSpPr>
          <p:nvPr/>
        </p:nvSpPr>
        <p:spPr bwMode="auto">
          <a:xfrm>
            <a:off x="2170113" y="5507734"/>
            <a:ext cx="231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硬件平台及数据库</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软件</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人员</a:t>
            </a:r>
            <a:endParaRPr lang="en-US" altLang="zh-CN" sz="16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76</a:t>
            </a:fld>
            <a:endParaRPr lang="zh-CN" altLang="en-US"/>
          </a:p>
        </p:txBody>
      </p:sp>
    </p:spTree>
    <p:extLst>
      <p:ext uri="{BB962C8B-B14F-4D97-AF65-F5344CB8AC3E}">
        <p14:creationId xmlns:p14="http://schemas.microsoft.com/office/powerpoint/2010/main" val="3764352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硬件平台及数据库</a:t>
            </a:r>
          </a:p>
        </p:txBody>
      </p:sp>
      <p:sp>
        <p:nvSpPr>
          <p:cNvPr id="3" name="内容占位符 2"/>
          <p:cNvSpPr>
            <a:spLocks noGrp="1"/>
          </p:cNvSpPr>
          <p:nvPr>
            <p:ph idx="1"/>
          </p:nvPr>
        </p:nvSpPr>
        <p:spPr/>
        <p:txBody>
          <a:bodyPr/>
          <a:lstStyle/>
          <a:p>
            <a:r>
              <a:rPr lang="en-US" altLang="zh-CN" dirty="0"/>
              <a:t>1</a:t>
            </a:r>
            <a:r>
              <a:rPr lang="zh-CN" altLang="en-US" dirty="0"/>
              <a:t>、内存足够大</a:t>
            </a:r>
            <a:endParaRPr lang="en-US" altLang="zh-CN" dirty="0"/>
          </a:p>
          <a:p>
            <a:r>
              <a:rPr lang="en-US" altLang="zh-CN" dirty="0"/>
              <a:t>2</a:t>
            </a:r>
            <a:r>
              <a:rPr lang="zh-CN" altLang="en-US" dirty="0"/>
              <a:t>、存储空间足够大</a:t>
            </a:r>
            <a:endParaRPr lang="en-US" altLang="zh-CN" dirty="0"/>
          </a:p>
          <a:p>
            <a:r>
              <a:rPr lang="en-US" altLang="zh-CN" dirty="0"/>
              <a:t>3</a:t>
            </a:r>
            <a:r>
              <a:rPr lang="zh-CN" altLang="en-US" dirty="0"/>
              <a:t>、有较高的通道能力</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77</a:t>
            </a:fld>
            <a:endParaRPr lang="zh-CN" altLang="en-US"/>
          </a:p>
        </p:txBody>
      </p:sp>
    </p:spTree>
    <p:extLst>
      <p:ext uri="{BB962C8B-B14F-4D97-AF65-F5344CB8AC3E}">
        <p14:creationId xmlns:p14="http://schemas.microsoft.com/office/powerpoint/2010/main" val="39491558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p>
        </p:txBody>
      </p:sp>
      <p:sp>
        <p:nvSpPr>
          <p:cNvPr id="3" name="内容占位符 2"/>
          <p:cNvSpPr>
            <a:spLocks noGrp="1"/>
          </p:cNvSpPr>
          <p:nvPr>
            <p:ph idx="1"/>
          </p:nvPr>
        </p:nvSpPr>
        <p:spPr/>
        <p:txBody>
          <a:bodyPr/>
          <a:lstStyle/>
          <a:p>
            <a:r>
              <a:rPr lang="zh-CN" altLang="en-US" dirty="0"/>
              <a:t>数据库管理系统</a:t>
            </a:r>
            <a:endParaRPr lang="en-US" altLang="zh-CN" dirty="0"/>
          </a:p>
          <a:p>
            <a:r>
              <a:rPr lang="zh-CN" altLang="en-US" dirty="0"/>
              <a:t>支持数据库管理系统运行的操作系统</a:t>
            </a:r>
            <a:endParaRPr lang="en-US" altLang="zh-CN" dirty="0"/>
          </a:p>
          <a:p>
            <a:r>
              <a:rPr lang="zh-CN" altLang="en-US" dirty="0"/>
              <a:t>与数据库接口的高级语言及其编译系统</a:t>
            </a:r>
            <a:endParaRPr lang="en-US" altLang="zh-CN" dirty="0"/>
          </a:p>
          <a:p>
            <a:r>
              <a:rPr lang="zh-CN" altLang="en-US" dirty="0"/>
              <a:t>以数据库管理系统为核心的应用开发工具</a:t>
            </a:r>
            <a:endParaRPr lang="en-US" altLang="zh-CN" dirty="0"/>
          </a:p>
          <a:p>
            <a:r>
              <a:rPr lang="zh-CN" altLang="en-US" dirty="0"/>
              <a:t>为特定应用环境开发的数据库应用系统</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78</a:t>
            </a:fld>
            <a:endParaRPr lang="zh-CN" altLang="en-US"/>
          </a:p>
        </p:txBody>
      </p:sp>
    </p:spTree>
    <p:extLst>
      <p:ext uri="{BB962C8B-B14F-4D97-AF65-F5344CB8AC3E}">
        <p14:creationId xmlns:p14="http://schemas.microsoft.com/office/powerpoint/2010/main" val="37689917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人员</a:t>
            </a:r>
          </a:p>
        </p:txBody>
      </p:sp>
      <p:sp>
        <p:nvSpPr>
          <p:cNvPr id="3" name="内容占位符 2"/>
          <p:cNvSpPr>
            <a:spLocks noGrp="1"/>
          </p:cNvSpPr>
          <p:nvPr>
            <p:ph idx="1"/>
          </p:nvPr>
        </p:nvSpPr>
        <p:spPr/>
        <p:txBody>
          <a:bodyPr/>
          <a:lstStyle/>
          <a:p>
            <a:r>
              <a:rPr lang="zh-CN" altLang="en-US" dirty="0"/>
              <a:t>用户对数据库的操作即为数据库应用</a:t>
            </a:r>
          </a:p>
          <a:p>
            <a:r>
              <a:rPr lang="zh-CN" altLang="en-US" dirty="0"/>
              <a:t>在数据库应用的开发、管理和使用过程中涉及到的人员主要有：</a:t>
            </a:r>
          </a:p>
          <a:p>
            <a:pPr lvl="1"/>
            <a:r>
              <a:rPr lang="zh-CN" altLang="en-US" dirty="0">
                <a:latin typeface="Times New Roman" panose="02020603050405020304" pitchFamily="18" charset="0"/>
              </a:rPr>
              <a:t>开发人员（系统分析员、数据库设计人员、应用程序员）</a:t>
            </a:r>
          </a:p>
          <a:p>
            <a:pPr lvl="1"/>
            <a:r>
              <a:rPr lang="zh-CN" altLang="en-US" dirty="0">
                <a:latin typeface="Times New Roman" panose="02020603050405020304" pitchFamily="18" charset="0"/>
              </a:rPr>
              <a:t>数据库管理员</a:t>
            </a:r>
          </a:p>
          <a:p>
            <a:pPr lvl="1">
              <a:buNone/>
            </a:pPr>
            <a:r>
              <a:rPr lang="en-US" altLang="zh-CN" dirty="0"/>
              <a:t>(</a:t>
            </a:r>
            <a:r>
              <a:rPr lang="en-US" altLang="zh-CN" dirty="0" err="1"/>
              <a:t>DataBase</a:t>
            </a:r>
            <a:r>
              <a:rPr lang="en-US" altLang="zh-CN" dirty="0"/>
              <a:t> Administrator</a:t>
            </a:r>
            <a:r>
              <a:rPr lang="zh-CN" altLang="en-US" dirty="0"/>
              <a:t>，简称</a:t>
            </a:r>
            <a:r>
              <a:rPr lang="en-US" altLang="zh-CN" dirty="0"/>
              <a:t>DBA)</a:t>
            </a:r>
            <a:endParaRPr lang="en-US" altLang="zh-CN" dirty="0">
              <a:latin typeface="Times New Roman" panose="02020603050405020304" pitchFamily="18" charset="0"/>
            </a:endParaRPr>
          </a:p>
          <a:p>
            <a:pPr lvl="1"/>
            <a:r>
              <a:rPr lang="zh-CN" altLang="en-US" dirty="0">
                <a:latin typeface="Times New Roman" panose="02020603050405020304" pitchFamily="18" charset="0"/>
              </a:rPr>
              <a:t>最终用户</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79</a:t>
            </a:fld>
            <a:endParaRPr lang="zh-CN" altLang="en-US"/>
          </a:p>
        </p:txBody>
      </p:sp>
    </p:spTree>
    <p:extLst>
      <p:ext uri="{BB962C8B-B14F-4D97-AF65-F5344CB8AC3E}">
        <p14:creationId xmlns:p14="http://schemas.microsoft.com/office/powerpoint/2010/main" val="375632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数据的约束条件 </a:t>
            </a:r>
          </a:p>
        </p:txBody>
      </p:sp>
      <p:sp>
        <p:nvSpPr>
          <p:cNvPr id="3" name="内容占位符 2"/>
          <p:cNvSpPr>
            <a:spLocks noGrp="1"/>
          </p:cNvSpPr>
          <p:nvPr>
            <p:ph idx="1"/>
          </p:nvPr>
        </p:nvSpPr>
        <p:spPr/>
        <p:txBody>
          <a:bodyPr/>
          <a:lstStyle/>
          <a:p>
            <a:r>
              <a:rPr lang="zh-CN" altLang="en-US" dirty="0"/>
              <a:t>什么是数据的约束条件</a:t>
            </a:r>
            <a:r>
              <a:rPr lang="en-US" altLang="zh-CN" dirty="0"/>
              <a:t>?</a:t>
            </a:r>
          </a:p>
          <a:p>
            <a:pPr lvl="1"/>
            <a:r>
              <a:rPr lang="zh-CN" altLang="en-US" dirty="0"/>
              <a:t>一组完整性规则的集合</a:t>
            </a:r>
          </a:p>
          <a:p>
            <a:r>
              <a:rPr lang="zh-CN" altLang="en-US" dirty="0"/>
              <a:t>完整性规则</a:t>
            </a:r>
          </a:p>
          <a:p>
            <a:pPr lvl="1"/>
            <a:r>
              <a:rPr lang="zh-CN" altLang="en-US" dirty="0"/>
              <a:t>是给定的数据模型中数据及其联系应满足的制约和储存规则，用以限定符合数据模型的数据库状态以及状态的变化，以保证数据的正确、有效、相容。</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spTree>
    <p:extLst>
      <p:ext uri="{BB962C8B-B14F-4D97-AF65-F5344CB8AC3E}">
        <p14:creationId xmlns:p14="http://schemas.microsoft.com/office/powerpoint/2010/main" val="894855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系统分析员</a:t>
            </a:r>
          </a:p>
        </p:txBody>
      </p:sp>
      <p:sp>
        <p:nvSpPr>
          <p:cNvPr id="3" name="内容占位符 2"/>
          <p:cNvSpPr>
            <a:spLocks noGrp="1"/>
          </p:cNvSpPr>
          <p:nvPr>
            <p:ph idx="1"/>
          </p:nvPr>
        </p:nvSpPr>
        <p:spPr/>
        <p:txBody>
          <a:bodyPr/>
          <a:lstStyle/>
          <a:p>
            <a:r>
              <a:rPr lang="zh-CN" altLang="en-US" dirty="0"/>
              <a:t>负责应用系统的需求分析和规范说明</a:t>
            </a:r>
          </a:p>
          <a:p>
            <a:r>
              <a:rPr lang="zh-CN" altLang="en-US" dirty="0"/>
              <a:t>与用户及</a:t>
            </a:r>
            <a:r>
              <a:rPr lang="en-US" altLang="zh-CN" dirty="0"/>
              <a:t>DBA</a:t>
            </a:r>
            <a:r>
              <a:rPr lang="zh-CN" altLang="en-US" dirty="0"/>
              <a:t>协商，确定系统的硬软件配置</a:t>
            </a:r>
          </a:p>
          <a:p>
            <a:r>
              <a:rPr lang="zh-CN" altLang="en-US" dirty="0"/>
              <a:t>参与数据库系统的概要设计</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80</a:t>
            </a:fld>
            <a:endParaRPr lang="zh-CN" altLang="en-US"/>
          </a:p>
        </p:txBody>
      </p:sp>
    </p:spTree>
    <p:extLst>
      <p:ext uri="{BB962C8B-B14F-4D97-AF65-F5344CB8AC3E}">
        <p14:creationId xmlns:p14="http://schemas.microsoft.com/office/powerpoint/2010/main" val="40016589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数据库设计人员</a:t>
            </a:r>
          </a:p>
        </p:txBody>
      </p:sp>
      <p:sp>
        <p:nvSpPr>
          <p:cNvPr id="3" name="内容占位符 2"/>
          <p:cNvSpPr>
            <a:spLocks noGrp="1"/>
          </p:cNvSpPr>
          <p:nvPr>
            <p:ph idx="1"/>
          </p:nvPr>
        </p:nvSpPr>
        <p:spPr/>
        <p:txBody>
          <a:bodyPr/>
          <a:lstStyle/>
          <a:p>
            <a:r>
              <a:rPr lang="zh-CN" altLang="en-US" dirty="0"/>
              <a:t>参加用户需求调查和系统分析</a:t>
            </a:r>
          </a:p>
          <a:p>
            <a:r>
              <a:rPr lang="zh-CN" altLang="en-US" dirty="0"/>
              <a:t>确定数据库中的数据</a:t>
            </a:r>
          </a:p>
          <a:p>
            <a:r>
              <a:rPr lang="zh-CN" altLang="en-US" dirty="0"/>
              <a:t>设计数据库各级模式</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81</a:t>
            </a:fld>
            <a:endParaRPr lang="zh-CN" altLang="en-US"/>
          </a:p>
        </p:txBody>
      </p:sp>
    </p:spTree>
    <p:extLst>
      <p:ext uri="{BB962C8B-B14F-4D97-AF65-F5344CB8AC3E}">
        <p14:creationId xmlns:p14="http://schemas.microsoft.com/office/powerpoint/2010/main" val="4016095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应用程序员</a:t>
            </a:r>
          </a:p>
        </p:txBody>
      </p:sp>
      <p:sp>
        <p:nvSpPr>
          <p:cNvPr id="3" name="内容占位符 2"/>
          <p:cNvSpPr>
            <a:spLocks noGrp="1"/>
          </p:cNvSpPr>
          <p:nvPr>
            <p:ph idx="1"/>
          </p:nvPr>
        </p:nvSpPr>
        <p:spPr/>
        <p:txBody>
          <a:bodyPr/>
          <a:lstStyle/>
          <a:p>
            <a:r>
              <a:rPr lang="zh-CN" altLang="en-US" dirty="0"/>
              <a:t>设计和编写应用系统的程序模块</a:t>
            </a:r>
          </a:p>
          <a:p>
            <a:r>
              <a:rPr lang="zh-CN" altLang="en-US" dirty="0"/>
              <a:t>进行调试和安装</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82</a:t>
            </a:fld>
            <a:endParaRPr lang="zh-CN" altLang="en-US"/>
          </a:p>
        </p:txBody>
      </p:sp>
    </p:spTree>
    <p:extLst>
      <p:ext uri="{BB962C8B-B14F-4D97-AF65-F5344CB8AC3E}">
        <p14:creationId xmlns:p14="http://schemas.microsoft.com/office/powerpoint/2010/main" val="11667494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rPr>
              <a:t>数据库管理员（</a:t>
            </a:r>
            <a:r>
              <a:rPr lang="en-US" altLang="zh-CN" dirty="0">
                <a:latin typeface="Times New Roman" pitchFamily="18" charset="0"/>
              </a:rPr>
              <a:t>DBA</a:t>
            </a:r>
            <a:r>
              <a:rPr lang="zh-CN" altLang="en-US" dirty="0">
                <a:latin typeface="Times New Roman" pitchFamily="18" charset="0"/>
              </a:rPr>
              <a:t>）</a:t>
            </a:r>
            <a:r>
              <a:rPr lang="zh-CN" altLang="en-US" dirty="0"/>
              <a:t>的</a:t>
            </a:r>
            <a:r>
              <a:rPr lang="zh-CN" altLang="zh-CN" dirty="0"/>
              <a:t>职责</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参与数据库系统的设计</a:t>
            </a:r>
            <a:r>
              <a:rPr lang="en-US" altLang="zh-CN" dirty="0"/>
              <a:t>——</a:t>
            </a:r>
            <a:r>
              <a:rPr lang="zh-CN" altLang="en-US" dirty="0"/>
              <a:t>决定数据库中要存储的数据内容、数据结构和存取策略。</a:t>
            </a:r>
          </a:p>
          <a:p>
            <a:r>
              <a:rPr lang="en-US" altLang="zh-CN" dirty="0"/>
              <a:t>2.</a:t>
            </a:r>
            <a:r>
              <a:rPr lang="zh-CN" altLang="en-US" dirty="0"/>
              <a:t>管理用户</a:t>
            </a:r>
            <a:r>
              <a:rPr lang="en-US" altLang="zh-CN" dirty="0"/>
              <a:t>——</a:t>
            </a:r>
            <a:r>
              <a:rPr lang="zh-CN" altLang="en-US" dirty="0"/>
              <a:t>定义数据的安全性和完整性，负责分配用户对数据库的使用权限和口令管理；</a:t>
            </a:r>
          </a:p>
          <a:p>
            <a:r>
              <a:rPr lang="en-US" altLang="zh-CN" dirty="0"/>
              <a:t>3.</a:t>
            </a:r>
            <a:r>
              <a:rPr lang="zh-CN" altLang="en-US" dirty="0"/>
              <a:t>管理系统</a:t>
            </a:r>
            <a:r>
              <a:rPr lang="en-US" altLang="zh-CN" dirty="0"/>
              <a:t>——</a:t>
            </a:r>
            <a:r>
              <a:rPr lang="zh-CN" altLang="en-US" dirty="0"/>
              <a:t>监督控制数据库的使用和运行，改进和重新构造数据库系统。当数据库受到破坏时，应负责恢复数据库；当数据库的结构需要改变时，完成对数据结构的修改。</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83</a:t>
            </a:fld>
            <a:endParaRPr lang="zh-CN" altLang="en-US"/>
          </a:p>
        </p:txBody>
      </p:sp>
    </p:spTree>
    <p:extLst>
      <p:ext uri="{BB962C8B-B14F-4D97-AF65-F5344CB8AC3E}">
        <p14:creationId xmlns:p14="http://schemas.microsoft.com/office/powerpoint/2010/main" val="30383968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不同人员在数据库系统中的位置</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84</a:t>
            </a:fld>
            <a:endParaRPr lang="zh-CN" altLang="en-US"/>
          </a:p>
        </p:txBody>
      </p:sp>
      <p:sp>
        <p:nvSpPr>
          <p:cNvPr id="5" name="Rectangle 3"/>
          <p:cNvSpPr>
            <a:spLocks noChangeArrowheads="1"/>
          </p:cNvSpPr>
          <p:nvPr/>
        </p:nvSpPr>
        <p:spPr bwMode="auto">
          <a:xfrm>
            <a:off x="2645229" y="1737360"/>
            <a:ext cx="12954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最终用户</a:t>
            </a:r>
            <a:endParaRPr lang="zh-CN" altLang="en-US">
              <a:latin typeface="Times New Roman" panose="02020603050405020304" pitchFamily="18" charset="0"/>
            </a:endParaRPr>
          </a:p>
        </p:txBody>
      </p:sp>
      <p:sp>
        <p:nvSpPr>
          <p:cNvPr id="6" name="AutoShape 4"/>
          <p:cNvSpPr>
            <a:spLocks noChangeArrowheads="1"/>
          </p:cNvSpPr>
          <p:nvPr/>
        </p:nvSpPr>
        <p:spPr bwMode="auto">
          <a:xfrm>
            <a:off x="4169229" y="2727960"/>
            <a:ext cx="1905000" cy="457200"/>
          </a:xfrm>
          <a:prstGeom prst="hexagon">
            <a:avLst>
              <a:gd name="adj" fmla="val 104167"/>
              <a:gd name="vf" fmla="val 1154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应用系统</a:t>
            </a:r>
            <a:endParaRPr lang="zh-CN" altLang="en-US">
              <a:latin typeface="Times New Roman" panose="02020603050405020304" pitchFamily="18" charset="0"/>
            </a:endParaRPr>
          </a:p>
        </p:txBody>
      </p:sp>
      <p:sp>
        <p:nvSpPr>
          <p:cNvPr id="7" name="AutoShape 5"/>
          <p:cNvSpPr>
            <a:spLocks noChangeArrowheads="1"/>
          </p:cNvSpPr>
          <p:nvPr/>
        </p:nvSpPr>
        <p:spPr bwMode="auto">
          <a:xfrm>
            <a:off x="3864429" y="3413760"/>
            <a:ext cx="2590800" cy="457200"/>
          </a:xfrm>
          <a:prstGeom prst="hexagon">
            <a:avLst>
              <a:gd name="adj" fmla="val 141667"/>
              <a:gd name="vf" fmla="val 1154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应用开发工具</a:t>
            </a:r>
            <a:endParaRPr lang="zh-CN" altLang="en-US">
              <a:latin typeface="Times New Roman" panose="02020603050405020304" pitchFamily="18" charset="0"/>
            </a:endParaRPr>
          </a:p>
        </p:txBody>
      </p:sp>
      <p:sp>
        <p:nvSpPr>
          <p:cNvPr id="8" name="AutoShape 6"/>
          <p:cNvSpPr>
            <a:spLocks noChangeArrowheads="1"/>
          </p:cNvSpPr>
          <p:nvPr/>
        </p:nvSpPr>
        <p:spPr bwMode="auto">
          <a:xfrm>
            <a:off x="4169229" y="4099560"/>
            <a:ext cx="1905000" cy="533400"/>
          </a:xfrm>
          <a:prstGeom prst="hexagon">
            <a:avLst>
              <a:gd name="adj" fmla="val 89286"/>
              <a:gd name="vf" fmla="val 1154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DBMS</a:t>
            </a:r>
            <a:endParaRPr lang="en-US" altLang="zh-CN">
              <a:latin typeface="Times New Roman" panose="02020603050405020304" pitchFamily="18" charset="0"/>
            </a:endParaRPr>
          </a:p>
        </p:txBody>
      </p:sp>
      <p:sp>
        <p:nvSpPr>
          <p:cNvPr id="9" name="AutoShape 7"/>
          <p:cNvSpPr>
            <a:spLocks noChangeArrowheads="1"/>
          </p:cNvSpPr>
          <p:nvPr/>
        </p:nvSpPr>
        <p:spPr bwMode="auto">
          <a:xfrm>
            <a:off x="4169229" y="4937760"/>
            <a:ext cx="1905000" cy="533400"/>
          </a:xfrm>
          <a:prstGeom prst="hexagon">
            <a:avLst>
              <a:gd name="adj" fmla="val 89286"/>
              <a:gd name="vf" fmla="val 11547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OS</a:t>
            </a:r>
            <a:endParaRPr lang="en-US" altLang="zh-CN">
              <a:latin typeface="Times New Roman" panose="02020603050405020304" pitchFamily="18" charset="0"/>
            </a:endParaRPr>
          </a:p>
        </p:txBody>
      </p:sp>
      <p:sp>
        <p:nvSpPr>
          <p:cNvPr id="10" name="AutoShape 8"/>
          <p:cNvSpPr>
            <a:spLocks noChangeArrowheads="1"/>
          </p:cNvSpPr>
          <p:nvPr/>
        </p:nvSpPr>
        <p:spPr bwMode="auto">
          <a:xfrm>
            <a:off x="4550229" y="5852160"/>
            <a:ext cx="1143000" cy="685800"/>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数据库</a:t>
            </a:r>
            <a:endParaRPr lang="zh-CN" altLang="en-US">
              <a:latin typeface="Times New Roman" panose="02020603050405020304" pitchFamily="18" charset="0"/>
            </a:endParaRPr>
          </a:p>
        </p:txBody>
      </p:sp>
      <p:sp>
        <p:nvSpPr>
          <p:cNvPr id="11" name="Line 9"/>
          <p:cNvSpPr>
            <a:spLocks noChangeShapeType="1"/>
          </p:cNvSpPr>
          <p:nvPr/>
        </p:nvSpPr>
        <p:spPr bwMode="auto">
          <a:xfrm>
            <a:off x="5083629" y="3185160"/>
            <a:ext cx="0" cy="228600"/>
          </a:xfrm>
          <a:prstGeom prst="lin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2" name="Line 10"/>
          <p:cNvSpPr>
            <a:spLocks noChangeShapeType="1"/>
          </p:cNvSpPr>
          <p:nvPr/>
        </p:nvSpPr>
        <p:spPr bwMode="auto">
          <a:xfrm>
            <a:off x="5083629" y="3870960"/>
            <a:ext cx="0" cy="228600"/>
          </a:xfrm>
          <a:prstGeom prst="lin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3" name="Line 11"/>
          <p:cNvSpPr>
            <a:spLocks noChangeShapeType="1"/>
          </p:cNvSpPr>
          <p:nvPr/>
        </p:nvSpPr>
        <p:spPr bwMode="auto">
          <a:xfrm>
            <a:off x="5083629" y="4632960"/>
            <a:ext cx="0" cy="304800"/>
          </a:xfrm>
          <a:prstGeom prst="lin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4" name="Line 12"/>
          <p:cNvSpPr>
            <a:spLocks noChangeShapeType="1"/>
          </p:cNvSpPr>
          <p:nvPr/>
        </p:nvSpPr>
        <p:spPr bwMode="auto">
          <a:xfrm>
            <a:off x="5083629" y="5471160"/>
            <a:ext cx="0" cy="381000"/>
          </a:xfrm>
          <a:prstGeom prst="lin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5" name="Line 13"/>
          <p:cNvSpPr>
            <a:spLocks noChangeShapeType="1"/>
          </p:cNvSpPr>
          <p:nvPr/>
        </p:nvSpPr>
        <p:spPr bwMode="auto">
          <a:xfrm>
            <a:off x="3940629" y="2194560"/>
            <a:ext cx="533400" cy="6096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6" name="Line 14"/>
          <p:cNvSpPr>
            <a:spLocks noChangeShapeType="1"/>
          </p:cNvSpPr>
          <p:nvPr/>
        </p:nvSpPr>
        <p:spPr bwMode="auto">
          <a:xfrm>
            <a:off x="5007429" y="2194560"/>
            <a:ext cx="0" cy="5334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 name="Line 15"/>
          <p:cNvSpPr>
            <a:spLocks noChangeShapeType="1"/>
          </p:cNvSpPr>
          <p:nvPr/>
        </p:nvSpPr>
        <p:spPr bwMode="auto">
          <a:xfrm flipH="1">
            <a:off x="5769429" y="2194560"/>
            <a:ext cx="609600" cy="60960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8" name="Rectangle 16"/>
          <p:cNvSpPr>
            <a:spLocks noChangeArrowheads="1"/>
          </p:cNvSpPr>
          <p:nvPr/>
        </p:nvSpPr>
        <p:spPr bwMode="auto">
          <a:xfrm>
            <a:off x="6836229" y="4099560"/>
            <a:ext cx="2057400" cy="533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数据库管理员</a:t>
            </a:r>
            <a:endParaRPr lang="zh-CN" altLang="en-US">
              <a:latin typeface="Times New Roman" panose="02020603050405020304" pitchFamily="18" charset="0"/>
            </a:endParaRPr>
          </a:p>
        </p:txBody>
      </p:sp>
      <p:sp>
        <p:nvSpPr>
          <p:cNvPr id="19" name="Line 17"/>
          <p:cNvSpPr>
            <a:spLocks noChangeShapeType="1"/>
          </p:cNvSpPr>
          <p:nvPr/>
        </p:nvSpPr>
        <p:spPr bwMode="auto">
          <a:xfrm flipH="1">
            <a:off x="6074229" y="4404360"/>
            <a:ext cx="762000" cy="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0" name="Line 18"/>
          <p:cNvSpPr>
            <a:spLocks noChangeShapeType="1"/>
          </p:cNvSpPr>
          <p:nvPr/>
        </p:nvSpPr>
        <p:spPr bwMode="auto">
          <a:xfrm flipH="1">
            <a:off x="6074229" y="5242560"/>
            <a:ext cx="1676400" cy="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1" name="Line 19"/>
          <p:cNvSpPr>
            <a:spLocks noChangeShapeType="1"/>
          </p:cNvSpPr>
          <p:nvPr/>
        </p:nvSpPr>
        <p:spPr bwMode="auto">
          <a:xfrm>
            <a:off x="7750629" y="4632960"/>
            <a:ext cx="0" cy="609600"/>
          </a:xfrm>
          <a:prstGeom prst="line">
            <a:avLst/>
          </a:prstGeom>
          <a:ln>
            <a:headEnd/>
            <a:tailEn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2" name="Rectangle 20"/>
          <p:cNvSpPr>
            <a:spLocks noChangeArrowheads="1"/>
          </p:cNvSpPr>
          <p:nvPr/>
        </p:nvSpPr>
        <p:spPr bwMode="auto">
          <a:xfrm>
            <a:off x="7141029" y="3337560"/>
            <a:ext cx="2057400" cy="533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应用程序员</a:t>
            </a:r>
            <a:endParaRPr lang="zh-CN" altLang="en-US">
              <a:latin typeface="Times New Roman" panose="02020603050405020304" pitchFamily="18" charset="0"/>
            </a:endParaRPr>
          </a:p>
        </p:txBody>
      </p:sp>
      <p:sp>
        <p:nvSpPr>
          <p:cNvPr id="23" name="Line 21"/>
          <p:cNvSpPr>
            <a:spLocks noChangeShapeType="1"/>
          </p:cNvSpPr>
          <p:nvPr/>
        </p:nvSpPr>
        <p:spPr bwMode="auto">
          <a:xfrm flipH="1">
            <a:off x="6379029" y="3642360"/>
            <a:ext cx="762000" cy="0"/>
          </a:xfrm>
          <a:prstGeom prst="line">
            <a:avLst/>
          </a:prstGeom>
          <a:ln>
            <a:headEnd/>
            <a:tailEnd type="triangle" w="med" len="med"/>
          </a:ln>
          <a:extLst/>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24" name="Rectangle 22"/>
          <p:cNvSpPr>
            <a:spLocks noChangeArrowheads="1"/>
          </p:cNvSpPr>
          <p:nvPr/>
        </p:nvSpPr>
        <p:spPr bwMode="auto">
          <a:xfrm>
            <a:off x="4321629" y="1737360"/>
            <a:ext cx="14478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rPr>
              <a:t>最终用户</a:t>
            </a:r>
            <a:endParaRPr lang="zh-CN" altLang="en-US" dirty="0">
              <a:latin typeface="Times New Roman" panose="02020603050405020304" pitchFamily="18" charset="0"/>
            </a:endParaRPr>
          </a:p>
        </p:txBody>
      </p:sp>
      <p:sp>
        <p:nvSpPr>
          <p:cNvPr id="25" name="Rectangle 23"/>
          <p:cNvSpPr>
            <a:spLocks noChangeArrowheads="1"/>
          </p:cNvSpPr>
          <p:nvPr/>
        </p:nvSpPr>
        <p:spPr bwMode="auto">
          <a:xfrm>
            <a:off x="6379029" y="1737360"/>
            <a:ext cx="129540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最终用户</a:t>
            </a:r>
            <a:endParaRPr lang="zh-CN" altLang="en-US">
              <a:latin typeface="Times New Roman" panose="02020603050405020304" pitchFamily="18" charset="0"/>
            </a:endParaRPr>
          </a:p>
        </p:txBody>
      </p:sp>
    </p:spTree>
    <p:extLst>
      <p:ext uri="{BB962C8B-B14F-4D97-AF65-F5344CB8AC3E}">
        <p14:creationId xmlns:p14="http://schemas.microsoft.com/office/powerpoint/2010/main" val="1773367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数据库在计算机系统中的地位</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85</a:t>
            </a:fld>
            <a:endParaRPr lang="zh-CN" altLang="en-US"/>
          </a:p>
        </p:txBody>
      </p:sp>
      <p:sp>
        <p:nvSpPr>
          <p:cNvPr id="5" name="Oval 2"/>
          <p:cNvSpPr>
            <a:spLocks noChangeArrowheads="1"/>
          </p:cNvSpPr>
          <p:nvPr/>
        </p:nvSpPr>
        <p:spPr bwMode="auto">
          <a:xfrm>
            <a:off x="3407229" y="1737360"/>
            <a:ext cx="4724400" cy="48006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 name="Oval 4"/>
          <p:cNvSpPr>
            <a:spLocks noChangeArrowheads="1"/>
          </p:cNvSpPr>
          <p:nvPr/>
        </p:nvSpPr>
        <p:spPr bwMode="auto">
          <a:xfrm>
            <a:off x="3864429" y="2194560"/>
            <a:ext cx="3810000" cy="38862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 name="Oval 5"/>
          <p:cNvSpPr>
            <a:spLocks noChangeArrowheads="1"/>
          </p:cNvSpPr>
          <p:nvPr/>
        </p:nvSpPr>
        <p:spPr bwMode="auto">
          <a:xfrm>
            <a:off x="4321629" y="2651760"/>
            <a:ext cx="2895600" cy="30480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Oval 6"/>
          <p:cNvSpPr>
            <a:spLocks noChangeArrowheads="1"/>
          </p:cNvSpPr>
          <p:nvPr/>
        </p:nvSpPr>
        <p:spPr bwMode="auto">
          <a:xfrm>
            <a:off x="4778829" y="3185160"/>
            <a:ext cx="1981200" cy="2057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 name="Oval 7"/>
          <p:cNvSpPr>
            <a:spLocks noChangeArrowheads="1"/>
          </p:cNvSpPr>
          <p:nvPr/>
        </p:nvSpPr>
        <p:spPr bwMode="auto">
          <a:xfrm>
            <a:off x="5236029" y="3642360"/>
            <a:ext cx="1066800" cy="11430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 name="Text Box 8"/>
          <p:cNvSpPr txBox="1">
            <a:spLocks noChangeArrowheads="1"/>
          </p:cNvSpPr>
          <p:nvPr/>
        </p:nvSpPr>
        <p:spPr bwMode="auto">
          <a:xfrm>
            <a:off x="5388429" y="402336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硬件</a:t>
            </a:r>
          </a:p>
        </p:txBody>
      </p:sp>
      <p:sp>
        <p:nvSpPr>
          <p:cNvPr id="11" name="Text Box 9"/>
          <p:cNvSpPr txBox="1">
            <a:spLocks noChangeArrowheads="1"/>
          </p:cNvSpPr>
          <p:nvPr/>
        </p:nvSpPr>
        <p:spPr bwMode="auto">
          <a:xfrm>
            <a:off x="4778829" y="3794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操</a:t>
            </a:r>
          </a:p>
        </p:txBody>
      </p:sp>
      <p:sp>
        <p:nvSpPr>
          <p:cNvPr id="12" name="Text Box 10"/>
          <p:cNvSpPr txBox="1">
            <a:spLocks noChangeArrowheads="1"/>
          </p:cNvSpPr>
          <p:nvPr/>
        </p:nvSpPr>
        <p:spPr bwMode="auto">
          <a:xfrm>
            <a:off x="5236029" y="32613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作</a:t>
            </a:r>
          </a:p>
        </p:txBody>
      </p:sp>
      <p:sp>
        <p:nvSpPr>
          <p:cNvPr id="13" name="Text Box 11"/>
          <p:cNvSpPr txBox="1">
            <a:spLocks noChangeArrowheads="1"/>
          </p:cNvSpPr>
          <p:nvPr/>
        </p:nvSpPr>
        <p:spPr bwMode="auto">
          <a:xfrm>
            <a:off x="5845629" y="32613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系</a:t>
            </a:r>
          </a:p>
        </p:txBody>
      </p:sp>
      <p:sp>
        <p:nvSpPr>
          <p:cNvPr id="14" name="Text Box 12"/>
          <p:cNvSpPr txBox="1">
            <a:spLocks noChangeArrowheads="1"/>
          </p:cNvSpPr>
          <p:nvPr/>
        </p:nvSpPr>
        <p:spPr bwMode="auto">
          <a:xfrm>
            <a:off x="6302829" y="379476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统</a:t>
            </a:r>
          </a:p>
        </p:txBody>
      </p:sp>
      <p:sp>
        <p:nvSpPr>
          <p:cNvPr id="15" name="Text Box 13"/>
          <p:cNvSpPr txBox="1">
            <a:spLocks noChangeArrowheads="1"/>
          </p:cNvSpPr>
          <p:nvPr/>
        </p:nvSpPr>
        <p:spPr bwMode="auto">
          <a:xfrm>
            <a:off x="5312229" y="272796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a:latin typeface="Times New Roman" panose="02020603050405020304" pitchFamily="18" charset="0"/>
              </a:rPr>
              <a:t>DBMS</a:t>
            </a:r>
          </a:p>
        </p:txBody>
      </p:sp>
      <p:sp>
        <p:nvSpPr>
          <p:cNvPr id="16" name="Text Box 14"/>
          <p:cNvSpPr txBox="1">
            <a:spLocks noChangeArrowheads="1"/>
          </p:cNvSpPr>
          <p:nvPr/>
        </p:nvSpPr>
        <p:spPr bwMode="auto">
          <a:xfrm>
            <a:off x="5083629" y="516636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dirty="0">
                <a:latin typeface="Times New Roman" panose="02020603050405020304" pitchFamily="18" charset="0"/>
              </a:rPr>
              <a:t>编译系统</a:t>
            </a:r>
          </a:p>
        </p:txBody>
      </p:sp>
      <p:sp>
        <p:nvSpPr>
          <p:cNvPr id="17" name="Text Box 15"/>
          <p:cNvSpPr txBox="1">
            <a:spLocks noChangeArrowheads="1"/>
          </p:cNvSpPr>
          <p:nvPr/>
        </p:nvSpPr>
        <p:spPr bwMode="auto">
          <a:xfrm>
            <a:off x="3940629" y="34899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应</a:t>
            </a:r>
          </a:p>
        </p:txBody>
      </p:sp>
      <p:sp>
        <p:nvSpPr>
          <p:cNvPr id="18" name="Text Box 16"/>
          <p:cNvSpPr txBox="1">
            <a:spLocks noChangeArrowheads="1"/>
          </p:cNvSpPr>
          <p:nvPr/>
        </p:nvSpPr>
        <p:spPr bwMode="auto">
          <a:xfrm>
            <a:off x="4169229" y="28803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用</a:t>
            </a:r>
          </a:p>
        </p:txBody>
      </p:sp>
      <p:sp>
        <p:nvSpPr>
          <p:cNvPr id="19" name="Text Box 17"/>
          <p:cNvSpPr txBox="1">
            <a:spLocks noChangeArrowheads="1"/>
          </p:cNvSpPr>
          <p:nvPr/>
        </p:nvSpPr>
        <p:spPr bwMode="auto">
          <a:xfrm>
            <a:off x="4702629" y="24231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开</a:t>
            </a:r>
          </a:p>
        </p:txBody>
      </p:sp>
      <p:sp>
        <p:nvSpPr>
          <p:cNvPr id="20" name="Text Box 18"/>
          <p:cNvSpPr txBox="1">
            <a:spLocks noChangeArrowheads="1"/>
          </p:cNvSpPr>
          <p:nvPr/>
        </p:nvSpPr>
        <p:spPr bwMode="auto">
          <a:xfrm>
            <a:off x="5464629" y="21945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发</a:t>
            </a:r>
          </a:p>
        </p:txBody>
      </p:sp>
      <p:sp>
        <p:nvSpPr>
          <p:cNvPr id="21" name="Text Box 19"/>
          <p:cNvSpPr txBox="1">
            <a:spLocks noChangeArrowheads="1"/>
          </p:cNvSpPr>
          <p:nvPr/>
        </p:nvSpPr>
        <p:spPr bwMode="auto">
          <a:xfrm>
            <a:off x="6074229" y="2270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工</a:t>
            </a:r>
          </a:p>
        </p:txBody>
      </p:sp>
      <p:sp>
        <p:nvSpPr>
          <p:cNvPr id="22" name="Text Box 20"/>
          <p:cNvSpPr txBox="1">
            <a:spLocks noChangeArrowheads="1"/>
          </p:cNvSpPr>
          <p:nvPr/>
        </p:nvSpPr>
        <p:spPr bwMode="auto">
          <a:xfrm>
            <a:off x="6531429" y="25755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具</a:t>
            </a:r>
          </a:p>
        </p:txBody>
      </p:sp>
      <p:sp>
        <p:nvSpPr>
          <p:cNvPr id="23" name="Text Box 21"/>
          <p:cNvSpPr txBox="1">
            <a:spLocks noChangeArrowheads="1"/>
          </p:cNvSpPr>
          <p:nvPr/>
        </p:nvSpPr>
        <p:spPr bwMode="auto">
          <a:xfrm>
            <a:off x="6912429" y="29565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软</a:t>
            </a:r>
          </a:p>
        </p:txBody>
      </p:sp>
      <p:sp>
        <p:nvSpPr>
          <p:cNvPr id="24" name="Text Box 22"/>
          <p:cNvSpPr txBox="1">
            <a:spLocks noChangeArrowheads="1"/>
          </p:cNvSpPr>
          <p:nvPr/>
        </p:nvSpPr>
        <p:spPr bwMode="auto">
          <a:xfrm>
            <a:off x="7141029" y="34899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件</a:t>
            </a:r>
          </a:p>
        </p:txBody>
      </p:sp>
      <p:sp>
        <p:nvSpPr>
          <p:cNvPr id="25" name="Text Box 23"/>
          <p:cNvSpPr txBox="1">
            <a:spLocks noChangeArrowheads="1"/>
          </p:cNvSpPr>
          <p:nvPr/>
        </p:nvSpPr>
        <p:spPr bwMode="auto">
          <a:xfrm>
            <a:off x="6074229" y="18135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系</a:t>
            </a:r>
          </a:p>
        </p:txBody>
      </p:sp>
      <p:sp>
        <p:nvSpPr>
          <p:cNvPr id="26" name="Text Box 24"/>
          <p:cNvSpPr txBox="1">
            <a:spLocks noChangeArrowheads="1"/>
          </p:cNvSpPr>
          <p:nvPr/>
        </p:nvSpPr>
        <p:spPr bwMode="auto">
          <a:xfrm>
            <a:off x="7064829" y="234696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统</a:t>
            </a:r>
          </a:p>
        </p:txBody>
      </p:sp>
      <p:sp>
        <p:nvSpPr>
          <p:cNvPr id="27" name="Text Box 25"/>
          <p:cNvSpPr txBox="1">
            <a:spLocks noChangeArrowheads="1"/>
          </p:cNvSpPr>
          <p:nvPr/>
        </p:nvSpPr>
        <p:spPr bwMode="auto">
          <a:xfrm>
            <a:off x="4093029" y="2270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应</a:t>
            </a:r>
          </a:p>
        </p:txBody>
      </p:sp>
      <p:sp>
        <p:nvSpPr>
          <p:cNvPr id="28" name="Text Box 26"/>
          <p:cNvSpPr txBox="1">
            <a:spLocks noChangeArrowheads="1"/>
          </p:cNvSpPr>
          <p:nvPr/>
        </p:nvSpPr>
        <p:spPr bwMode="auto">
          <a:xfrm>
            <a:off x="5007429" y="18135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latin typeface="Times New Roman" panose="02020603050405020304" pitchFamily="18" charset="0"/>
              </a:rPr>
              <a:t>用</a:t>
            </a:r>
          </a:p>
        </p:txBody>
      </p:sp>
    </p:spTree>
    <p:extLst>
      <p:ext uri="{BB962C8B-B14F-4D97-AF65-F5344CB8AC3E}">
        <p14:creationId xmlns:p14="http://schemas.microsoft.com/office/powerpoint/2010/main" val="317492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数据模型的分类</a:t>
            </a:r>
          </a:p>
        </p:txBody>
      </p:sp>
      <p:sp>
        <p:nvSpPr>
          <p:cNvPr id="3" name="内容占位符 2"/>
          <p:cNvSpPr>
            <a:spLocks noGrp="1"/>
          </p:cNvSpPr>
          <p:nvPr>
            <p:ph idx="1"/>
          </p:nvPr>
        </p:nvSpPr>
        <p:spPr>
          <a:xfrm>
            <a:off x="1069848" y="1795347"/>
            <a:ext cx="10058400" cy="4984594"/>
          </a:xfrm>
        </p:spPr>
        <p:txBody>
          <a:bodyPr>
            <a:normAutofit fontScale="92500" lnSpcReduction="20000"/>
          </a:bodyPr>
          <a:lstStyle/>
          <a:p>
            <a:r>
              <a:rPr lang="zh-CN" altLang="en-US" dirty="0"/>
              <a:t>数据模型的好坏，直接影响数据库的性能。</a:t>
            </a:r>
          </a:p>
          <a:p>
            <a:r>
              <a:rPr lang="zh-CN" altLang="en-US" dirty="0"/>
              <a:t>数据模型的选择，是设计数据库的一项首要任务。</a:t>
            </a:r>
          </a:p>
          <a:p>
            <a:r>
              <a:rPr lang="zh-CN" altLang="en-US" dirty="0"/>
              <a:t>数据模型有</a:t>
            </a:r>
            <a:r>
              <a:rPr lang="zh-CN" altLang="en-US" dirty="0">
                <a:solidFill>
                  <a:srgbClr val="FF0000"/>
                </a:solidFill>
              </a:rPr>
              <a:t>层次模型</a:t>
            </a:r>
            <a:r>
              <a:rPr lang="zh-CN" altLang="en-US" dirty="0"/>
              <a:t>（</a:t>
            </a:r>
            <a:r>
              <a:rPr lang="en-US" altLang="zh-CN" dirty="0"/>
              <a:t>Hierarchical Model</a:t>
            </a:r>
            <a:r>
              <a:rPr lang="zh-CN" altLang="en-US" dirty="0"/>
              <a:t>）、</a:t>
            </a:r>
            <a:r>
              <a:rPr lang="zh-CN" altLang="en-US" dirty="0">
                <a:solidFill>
                  <a:srgbClr val="FF0000"/>
                </a:solidFill>
              </a:rPr>
              <a:t>网状模型</a:t>
            </a:r>
            <a:r>
              <a:rPr lang="zh-CN" altLang="en-US" dirty="0"/>
              <a:t>（</a:t>
            </a:r>
            <a:r>
              <a:rPr lang="en-US" altLang="zh-CN" dirty="0"/>
              <a:t>Network Model</a:t>
            </a:r>
            <a:r>
              <a:rPr lang="zh-CN" altLang="en-US" dirty="0"/>
              <a:t>）和</a:t>
            </a:r>
            <a:r>
              <a:rPr lang="zh-CN" altLang="en-US" dirty="0">
                <a:solidFill>
                  <a:srgbClr val="FF0000"/>
                </a:solidFill>
              </a:rPr>
              <a:t>关系模型</a:t>
            </a:r>
            <a:r>
              <a:rPr lang="zh-CN" altLang="en-US" dirty="0"/>
              <a:t>（</a:t>
            </a:r>
            <a:r>
              <a:rPr lang="en-US" altLang="zh-CN" dirty="0"/>
              <a:t>Relational Model</a:t>
            </a:r>
            <a:r>
              <a:rPr lang="zh-CN" altLang="en-US" dirty="0"/>
              <a:t>）。</a:t>
            </a:r>
          </a:p>
          <a:p>
            <a:r>
              <a:rPr lang="zh-CN" altLang="en-US" dirty="0"/>
              <a:t>这三种数据模型的根区别在于数据结构不同，即数据之间联系的表示方式不同。</a:t>
            </a:r>
          </a:p>
          <a:p>
            <a:pPr lvl="1"/>
            <a:r>
              <a:rPr lang="zh-CN" altLang="en-US" dirty="0"/>
              <a:t>层次模型用“树结构”来表示数据之间的联系；</a:t>
            </a:r>
          </a:p>
          <a:p>
            <a:pPr lvl="1"/>
            <a:r>
              <a:rPr lang="zh-CN" altLang="en-US" dirty="0"/>
              <a:t>网状模型是用“图结构”来表示数据之间的联系；</a:t>
            </a:r>
          </a:p>
          <a:p>
            <a:pPr lvl="1"/>
            <a:r>
              <a:rPr lang="zh-CN" altLang="en-US" dirty="0"/>
              <a:t>关系模型是用“二维表”来表示数据之间的联系。</a:t>
            </a:r>
            <a:endParaRPr lang="en-US" altLang="zh-CN" dirty="0"/>
          </a:p>
          <a:p>
            <a:pPr lvl="1"/>
            <a:r>
              <a:rPr lang="zh-CN" altLang="en-US" dirty="0"/>
              <a:t>面向对象数据模型</a:t>
            </a:r>
            <a:endParaRPr lang="en-US" altLang="zh-CN" dirty="0"/>
          </a:p>
          <a:p>
            <a:pPr lvl="1"/>
            <a:r>
              <a:rPr lang="zh-CN" altLang="en-US" dirty="0"/>
              <a:t>对象关系数据模型</a:t>
            </a:r>
            <a:endParaRPr lang="en-US" altLang="zh-CN" dirty="0"/>
          </a:p>
          <a:p>
            <a:pPr lvl="1"/>
            <a:r>
              <a:rPr lang="zh-CN" altLang="en-US" dirty="0"/>
              <a:t>半结构化数据模型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spTree>
    <p:extLst>
      <p:ext uri="{BB962C8B-B14F-4D97-AF65-F5344CB8AC3E}">
        <p14:creationId xmlns:p14="http://schemas.microsoft.com/office/powerpoint/2010/main" val="1144512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1334</TotalTime>
  <Pages>0</Pages>
  <Words>4645</Words>
  <Characters>0</Characters>
  <Application>Microsoft Office PowerPoint</Application>
  <DocSecurity>0</DocSecurity>
  <PresentationFormat>宽屏</PresentationFormat>
  <Lines>0</Lines>
  <Paragraphs>712</Paragraphs>
  <Slides>85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103" baseType="lpstr">
      <vt:lpstr>Rockwell</vt:lpstr>
      <vt:lpstr>Rockwell Condensed</vt:lpstr>
      <vt:lpstr>等线</vt:lpstr>
      <vt:lpstr>方正姚体</vt:lpstr>
      <vt:lpstr>黑体</vt:lpstr>
      <vt:lpstr>宋体</vt:lpstr>
      <vt:lpstr>微软雅黑</vt:lpstr>
      <vt:lpstr>微软雅黑 Light</vt:lpstr>
      <vt:lpstr>Arial</vt:lpstr>
      <vt:lpstr>Calibri</vt:lpstr>
      <vt:lpstr>Tahoma</vt:lpstr>
      <vt:lpstr>Times New Roman</vt:lpstr>
      <vt:lpstr>Wingdings</vt:lpstr>
      <vt:lpstr>Wingdings 3</vt:lpstr>
      <vt:lpstr>木活字</vt:lpstr>
      <vt:lpstr>Image</vt:lpstr>
      <vt:lpstr>VISIO</vt:lpstr>
      <vt:lpstr>Equation.DSMT4</vt:lpstr>
      <vt:lpstr>第一章 绪论(2)</vt:lpstr>
      <vt:lpstr>计算机世界中的基本概念</vt:lpstr>
      <vt:lpstr>计算机世界中的基本概念</vt:lpstr>
      <vt:lpstr>三个世界中各术语的对应关系</vt:lpstr>
      <vt:lpstr>数据模型</vt:lpstr>
      <vt:lpstr>(1) 数据结构</vt:lpstr>
      <vt:lpstr>(2) 数据操作 </vt:lpstr>
      <vt:lpstr>(3) 数据的约束条件 </vt:lpstr>
      <vt:lpstr>数据模型的分类</vt:lpstr>
      <vt:lpstr>(1)  层次模型</vt:lpstr>
      <vt:lpstr>PowerPoint 演示文稿</vt:lpstr>
      <vt:lpstr>层次模型的特征</vt:lpstr>
      <vt:lpstr>PowerPoint 演示文稿</vt:lpstr>
      <vt:lpstr>层次模型的数据结构</vt:lpstr>
      <vt:lpstr>层次模型的数据结构</vt:lpstr>
      <vt:lpstr>PowerPoint 演示文稿</vt:lpstr>
      <vt:lpstr>层次模型举例</vt:lpstr>
      <vt:lpstr>层次模型的数据操纵与完整性约束</vt:lpstr>
      <vt:lpstr>层次模型的完整性约束条件（续）</vt:lpstr>
      <vt:lpstr>层次数据模型的存储结构</vt:lpstr>
      <vt:lpstr>层次数据模型的存储结构</vt:lpstr>
      <vt:lpstr>层次数据模型的存储结构（续）</vt:lpstr>
      <vt:lpstr>层次数据模型的存储结构（续）</vt:lpstr>
      <vt:lpstr>层次数据模型的存储结构（续）</vt:lpstr>
      <vt:lpstr>层次数据模型的存储结构（续）</vt:lpstr>
      <vt:lpstr>层次模型的优缺点</vt:lpstr>
      <vt:lpstr>(2) 网状模型</vt:lpstr>
      <vt:lpstr>网状模型的特征</vt:lpstr>
      <vt:lpstr>网状模型的数据结构（续）</vt:lpstr>
      <vt:lpstr>网状模型的数据结构（续）</vt:lpstr>
      <vt:lpstr>网状模型的数据结构</vt:lpstr>
      <vt:lpstr>网状模型举例</vt:lpstr>
      <vt:lpstr>网状模型的数据结构（续）</vt:lpstr>
      <vt:lpstr>网状模型的数据结构（续）</vt:lpstr>
      <vt:lpstr>网状模型的数据结构（续）</vt:lpstr>
      <vt:lpstr>网状模型的数据结构（续）</vt:lpstr>
      <vt:lpstr>网状模型的操纵与完整性约束</vt:lpstr>
      <vt:lpstr>网状数据模型的存储结构</vt:lpstr>
      <vt:lpstr>PowerPoint 演示文稿</vt:lpstr>
      <vt:lpstr>网状模型的优缺点</vt:lpstr>
      <vt:lpstr>(3)关系模型</vt:lpstr>
      <vt:lpstr>PowerPoint 演示文稿</vt:lpstr>
      <vt:lpstr>关系数据模型的数据结构</vt:lpstr>
      <vt:lpstr>关系模型的数据结构</vt:lpstr>
      <vt:lpstr>关系模型的数据结构</vt:lpstr>
      <vt:lpstr>关系模型的数据结构</vt:lpstr>
      <vt:lpstr>关系模型的数据结构</vt:lpstr>
      <vt:lpstr>关系模型的操纵与完整性约束</vt:lpstr>
      <vt:lpstr>关系模型的操纵与完整性约束</vt:lpstr>
      <vt:lpstr>关系模型的优缺点</vt:lpstr>
      <vt:lpstr>关系数据模型的存储结构</vt:lpstr>
      <vt:lpstr>PowerPoint 演示文稿</vt:lpstr>
      <vt:lpstr>数据库系统的结构</vt:lpstr>
      <vt:lpstr>数据库系统模式的概念</vt:lpstr>
      <vt:lpstr>数据库系统模式的概念</vt:lpstr>
      <vt:lpstr>数据库系统模式的概念</vt:lpstr>
      <vt:lpstr>数据库系统的三级模式结构</vt:lpstr>
      <vt:lpstr>数据库系统的三级模式结构</vt:lpstr>
      <vt:lpstr>1.  模式（Schema）</vt:lpstr>
      <vt:lpstr>1.  模式（Schema）</vt:lpstr>
      <vt:lpstr>2.  外模式（External Schema）</vt:lpstr>
      <vt:lpstr>2.  外模式（External Schema）</vt:lpstr>
      <vt:lpstr>2.  外模式（External Schema）</vt:lpstr>
      <vt:lpstr>3. 内模式（Internal Schema）</vt:lpstr>
      <vt:lpstr>数据库的二级映像功能与数据独立性</vt:lpstr>
      <vt:lpstr>1.  外模式／模式映像</vt:lpstr>
      <vt:lpstr>1.  外模式／模式映像</vt:lpstr>
      <vt:lpstr>2.  模式／内模式映像</vt:lpstr>
      <vt:lpstr>2.  模式／内模式映像</vt:lpstr>
      <vt:lpstr>数据库的二级映像功能与数据独立性</vt:lpstr>
      <vt:lpstr>数据库的二级映像功能与数据独立性</vt:lpstr>
      <vt:lpstr>数据库的二级映像功能与数据独立性</vt:lpstr>
      <vt:lpstr>数据库的二级映像功能与数据独立性</vt:lpstr>
      <vt:lpstr>数据库的二级映像功能与数据独立性</vt:lpstr>
      <vt:lpstr>数据库的二级映像功能与数据独立性</vt:lpstr>
      <vt:lpstr>PowerPoint 演示文稿</vt:lpstr>
      <vt:lpstr>硬件平台及数据库</vt:lpstr>
      <vt:lpstr>软件</vt:lpstr>
      <vt:lpstr>人员</vt:lpstr>
      <vt:lpstr>系统分析员</vt:lpstr>
      <vt:lpstr>数据库设计人员</vt:lpstr>
      <vt:lpstr>应用程序员</vt:lpstr>
      <vt:lpstr>数据库管理员（DBA）的职责</vt:lpstr>
      <vt:lpstr>不同人员在数据库系统中的位置</vt:lpstr>
      <vt:lpstr>数据库在计算机系统中的地位</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温宇俊</cp:lastModifiedBy>
  <cp:revision>127</cp:revision>
  <dcterms:created xsi:type="dcterms:W3CDTF">2013-11-21T07:51:28Z</dcterms:created>
  <dcterms:modified xsi:type="dcterms:W3CDTF">2019-03-05T09:54:18Z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