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350" r:id="rId2"/>
    <p:sldId id="407" r:id="rId3"/>
    <p:sldId id="403" r:id="rId4"/>
    <p:sldId id="409" r:id="rId5"/>
    <p:sldId id="410" r:id="rId6"/>
    <p:sldId id="411" r:id="rId7"/>
    <p:sldId id="412" r:id="rId8"/>
    <p:sldId id="413" r:id="rId9"/>
    <p:sldId id="414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75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04" r:id="rId41"/>
    <p:sldId id="446" r:id="rId42"/>
    <p:sldId id="447" r:id="rId43"/>
    <p:sldId id="474" r:id="rId44"/>
    <p:sldId id="405" r:id="rId45"/>
    <p:sldId id="449" r:id="rId46"/>
    <p:sldId id="448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  <p:sldId id="472" r:id="rId70"/>
    <p:sldId id="47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35"/>
    <a:srgbClr val="A5C2E0"/>
    <a:srgbClr val="E19BC2"/>
    <a:srgbClr val="FE9374"/>
    <a:srgbClr val="FDC340"/>
    <a:srgbClr val="FCAF00"/>
    <a:srgbClr val="F1EB00"/>
    <a:srgbClr val="B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24" autoAdjust="0"/>
  </p:normalViewPr>
  <p:slideViewPr>
    <p:cSldViewPr snapToGrid="0">
      <p:cViewPr varScale="1">
        <p:scale>
          <a:sx n="128" d="100"/>
          <a:sy n="128" d="100"/>
        </p:scale>
        <p:origin x="15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49628-C50D-46DE-95D1-F56F8CDDF837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B7F9-0B98-41FF-B268-342E760C7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68BB-17E3-42B7-A147-CB5F31377922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22FB48-3995-40E0-9D7E-DF50111B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07F0-49AB-4585-8531-0800EB706134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50-5DAF-484A-9553-47DA44B40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F641-F1B6-48DF-9B1C-3991E104261B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2C4C-6338-4AB2-B6A2-E676F6F7F1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00000"/>
              </a:lnSpc>
              <a:defRPr sz="2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0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8E62-7DC2-477F-BCDA-57F4B9796151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58EB04-B74F-490A-8396-68B0B81C24B6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2947E0-CF6E-4C9D-9D69-76C0C6E94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E6BE-4CD1-4504-B97C-06A5781EB05A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42-2029-47E3-BD9B-2F539B27DE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482-88B7-435F-A13C-C19E4682F1A3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A598-CE48-4FE9-B070-F75262AA96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27F6-33F4-4139-B506-BC3F43298B00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FAF6-2FE9-4CCD-9236-1A3CD5281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673D-846D-478E-B717-145266FBB345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473-B232-4B69-ACE8-5CAEBA6CA593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F596-1C38-4E7D-AB1B-96AFDC32A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1D95-C901-4B41-903D-FBA729B8C2E3}" type="datetime1">
              <a:rPr lang="zh-CN" altLang="en-US" smtClean="0"/>
              <a:t>2019/3/12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BD0-EC37-4B9B-A84F-C0E4E55ED3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F89F12-1AC6-49B3-BDC9-E8AF0C41EACF}" type="datetime1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288E30-4A55-486A-A62B-08E94C446F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关系数据库（</a:t>
            </a:r>
            <a:r>
              <a:rPr lang="en-US" altLang="zh-CN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48-3995-40E0-9D7E-DF50111BA26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3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01805"/>
            <a:ext cx="10058400" cy="5670395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例如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给出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zh-CN" b="1" dirty="0">
                <a:solidFill>
                  <a:srgbClr val="FF0000"/>
                </a:solidFill>
              </a:rPr>
              <a:t>个域：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</a:t>
            </a:r>
            <a:r>
              <a:rPr lang="zh-CN" altLang="zh-CN" b="1" dirty="0"/>
              <a:t>导师集合</a:t>
            </a:r>
            <a:r>
              <a:rPr lang="en-US" altLang="zh-CN" b="1" dirty="0"/>
              <a:t>SUPERVISOR=</a:t>
            </a:r>
            <a:r>
              <a:rPr lang="zh-CN" altLang="zh-CN" b="1" dirty="0"/>
              <a:t>｛张清玫，刘逸｝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</a:t>
            </a:r>
            <a:r>
              <a:rPr lang="zh-CN" altLang="zh-CN" b="1" dirty="0"/>
              <a:t>专业集合</a:t>
            </a:r>
            <a:r>
              <a:rPr lang="en-US" altLang="zh-CN" b="1" dirty="0"/>
              <a:t>SPECIALITY=</a:t>
            </a:r>
            <a:r>
              <a:rPr lang="zh-CN" altLang="zh-CN" b="1" dirty="0"/>
              <a:t>｛计算机专业，信息专业｝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b="1" dirty="0"/>
              <a:t>D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=</a:t>
            </a:r>
            <a:r>
              <a:rPr lang="zh-CN" altLang="zh-CN" b="1" dirty="0"/>
              <a:t>研究生集合</a:t>
            </a:r>
            <a:r>
              <a:rPr lang="en-US" altLang="zh-CN" b="1" dirty="0"/>
              <a:t>POSTGRADUATE=</a:t>
            </a:r>
            <a:r>
              <a:rPr lang="zh-CN" altLang="zh-CN" b="1" dirty="0"/>
              <a:t>｛李勇，刘晨，王敏｝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3</a:t>
            </a:r>
            <a:r>
              <a:rPr lang="zh-CN" altLang="zh-CN" b="1" dirty="0"/>
              <a:t>的笛卡尔积为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01805" y="419643"/>
            <a:ext cx="1439863" cy="468313"/>
          </a:xfrm>
          <a:prstGeom prst="wedgeEllipseCallout">
            <a:avLst>
              <a:gd name="adj1" fmla="val -22657"/>
              <a:gd name="adj2" fmla="val 12288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/>
              <a:t>基数为</a:t>
            </a:r>
            <a:r>
              <a:rPr lang="en-US" altLang="zh-CN" dirty="0"/>
              <a:t>2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406731" y="973080"/>
            <a:ext cx="1439862" cy="468312"/>
          </a:xfrm>
          <a:prstGeom prst="wedgeEllipseCallout">
            <a:avLst>
              <a:gd name="adj1" fmla="val -103806"/>
              <a:gd name="adj2" fmla="val 15203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基数为</a:t>
            </a:r>
            <a:r>
              <a:rPr lang="en-US" altLang="zh-CN"/>
              <a:t>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6800" y="3450430"/>
            <a:ext cx="1439862" cy="468313"/>
          </a:xfrm>
          <a:prstGeom prst="wedgeEllipseCallout">
            <a:avLst>
              <a:gd name="adj1" fmla="val -40296"/>
              <a:gd name="adj2" fmla="val -151356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/>
              <a:t>基数为</a:t>
            </a:r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48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23385"/>
            <a:ext cx="10058400" cy="58488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×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×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3</a:t>
            </a:r>
            <a:r>
              <a:rPr lang="zh-CN" altLang="zh-CN" sz="2400" b="1" dirty="0"/>
              <a:t>＝｛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张清玫，计算机专业，李勇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张清玫，计算机专业，刘晨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张清玫，计算机专业，王敏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张清玫，信息专业，李勇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张清玫，信息专业，刘晨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张清玫，信息专业，王敏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刘逸，计算机专业，李勇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刘逸，计算机专业，刘晨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刘逸，计算机专业，王敏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刘逸，信息专业，李勇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b="1" dirty="0"/>
              <a:t>(</a:t>
            </a:r>
            <a:r>
              <a:rPr lang="zh-CN" altLang="zh-CN" b="1" dirty="0"/>
              <a:t>刘逸，信息专业，刘晨</a:t>
            </a:r>
            <a:r>
              <a:rPr lang="en-US" altLang="zh-CN" b="1" dirty="0"/>
              <a:t>)</a:t>
            </a:r>
            <a:r>
              <a:rPr lang="zh-CN" altLang="zh-CN" b="1" dirty="0"/>
              <a:t>，</a:t>
            </a:r>
            <a:r>
              <a:rPr lang="en-US" altLang="zh-CN" b="1" dirty="0"/>
              <a:t>(</a:t>
            </a:r>
            <a:r>
              <a:rPr lang="zh-CN" altLang="zh-CN" b="1" dirty="0"/>
              <a:t>刘逸，信息专业，王敏</a:t>
            </a:r>
            <a:r>
              <a:rPr lang="en-US" altLang="zh-CN" b="1" dirty="0"/>
              <a:t>) </a:t>
            </a:r>
            <a:r>
              <a:rPr lang="zh-CN" altLang="zh-CN" b="1" dirty="0"/>
              <a:t>｝</a:t>
            </a:r>
            <a:endParaRPr lang="en-US" altLang="zh-CN" b="1" dirty="0"/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zh-CN" b="1" dirty="0">
                <a:solidFill>
                  <a:srgbClr val="FF0000"/>
                </a:solidFill>
              </a:rPr>
              <a:t>基数为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×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×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zh-CN" b="1" dirty="0">
                <a:solidFill>
                  <a:srgbClr val="FF0000"/>
                </a:solidFill>
              </a:rPr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65597"/>
              </p:ext>
            </p:extLst>
          </p:nvPr>
        </p:nvGraphicFramePr>
        <p:xfrm>
          <a:off x="1963079" y="-72286"/>
          <a:ext cx="8407555" cy="693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ocument" r:id="rId3" imgW="3940632" imgH="3248788" progId="Word.Document.8">
                  <p:embed/>
                </p:oleObj>
              </mc:Choice>
              <mc:Fallback>
                <p:oleObj name="Document" r:id="rId3" imgW="3940632" imgH="3248788" progId="Word.Document.8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079" y="-72286"/>
                        <a:ext cx="8407555" cy="693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5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笛卡儿积的二维表示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308944" y="2121408"/>
            <a:ext cx="4397828" cy="1961123"/>
            <a:chOff x="768" y="624"/>
            <a:chExt cx="3408" cy="1680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>
              <a:off x="2400" y="1488"/>
              <a:ext cx="528" cy="24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912" y="1344"/>
              <a:ext cx="432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0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1632" y="1104"/>
              <a:ext cx="432" cy="1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c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68" y="81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∈D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344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×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488" y="624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∈D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768" y="100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m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=2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488" y="81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m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=3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3408" y="768"/>
              <a:ext cx="768" cy="15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(0,a)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(0,b)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(0,c)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(1,a)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(1,b)</a:t>
              </a:r>
            </a:p>
            <a:p>
              <a:pPr algn="ctr"/>
              <a:r>
                <a:rPr lang="en-US" altLang="zh-CN" b="1">
                  <a:latin typeface="Times New Roman" pitchFamily="18" charset="0"/>
                </a:rPr>
                <a:t>(1,c)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784" y="6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×D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024369" y="4148222"/>
            <a:ext cx="6370320" cy="2233495"/>
            <a:chOff x="1008" y="2448"/>
            <a:chExt cx="4752" cy="1632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304" y="3168"/>
              <a:ext cx="528" cy="24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3168" y="2448"/>
              <a:ext cx="2592" cy="1632"/>
              <a:chOff x="3168" y="2304"/>
              <a:chExt cx="2592" cy="1632"/>
            </a:xfrm>
          </p:grpSpPr>
          <p:grpSp>
            <p:nvGrpSpPr>
              <p:cNvPr id="26" name="Group 5"/>
              <p:cNvGrpSpPr>
                <a:grpSpLocks/>
              </p:cNvGrpSpPr>
              <p:nvPr/>
            </p:nvGrpSpPr>
            <p:grpSpPr bwMode="auto">
              <a:xfrm>
                <a:off x="3168" y="2304"/>
                <a:ext cx="1008" cy="1632"/>
                <a:chOff x="3168" y="2304"/>
                <a:chExt cx="1008" cy="1632"/>
              </a:xfrm>
            </p:grpSpPr>
            <p:sp>
              <p:nvSpPr>
                <p:cNvPr id="31" name="Rectangle 6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1008" cy="16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D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1</a:t>
                  </a:r>
                  <a:r>
                    <a:rPr lang="en-US" altLang="zh-CN" b="1">
                      <a:latin typeface="Times New Roman" pitchFamily="18" charset="0"/>
                    </a:rPr>
                    <a:t>    D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2</a:t>
                  </a:r>
                  <a:endParaRPr lang="en-US" altLang="zh-CN" b="1">
                    <a:latin typeface="Times New Roman" pitchFamily="18" charset="0"/>
                  </a:endParaRP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0      a</a:t>
                  </a: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0      b</a:t>
                  </a: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0      c</a:t>
                  </a: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1      a</a:t>
                  </a: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1      b</a:t>
                  </a:r>
                </a:p>
                <a:p>
                  <a:pPr algn="ctr"/>
                  <a:r>
                    <a:rPr lang="en-US" altLang="zh-CN" b="1">
                      <a:latin typeface="Times New Roman" pitchFamily="18" charset="0"/>
                    </a:rPr>
                    <a:t>1      c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auto">
                <a:xfrm>
                  <a:off x="3168" y="2616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8"/>
                <p:cNvSpPr>
                  <a:spLocks noChangeShapeType="1"/>
                </p:cNvSpPr>
                <p:nvPr/>
              </p:nvSpPr>
              <p:spPr bwMode="auto">
                <a:xfrm>
                  <a:off x="3648" y="2304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4416" y="254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</a:rPr>
                  <a:t>行为元组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4416" y="2832"/>
                <a:ext cx="110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</a:rPr>
                  <a:t>每列数据来自同一域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4272" y="3370"/>
                <a:ext cx="148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</a:rPr>
                  <a:t>基数</a:t>
                </a:r>
                <a:r>
                  <a:rPr lang="en-US" altLang="zh-CN" b="1">
                    <a:latin typeface="Times New Roman" pitchFamily="18" charset="0"/>
                  </a:rPr>
                  <a:t>m=m</a:t>
                </a:r>
                <a:r>
                  <a:rPr lang="en-US" altLang="zh-CN" b="1" baseline="-25000">
                    <a:latin typeface="Times New Roman" pitchFamily="18" charset="0"/>
                  </a:rPr>
                  <a:t>1</a:t>
                </a:r>
                <a:r>
                  <a:rPr lang="en-US" altLang="zh-CN" b="1">
                    <a:latin typeface="Times New Roman" pitchFamily="18" charset="0"/>
                  </a:rPr>
                  <a:t>×m</a:t>
                </a:r>
                <a:r>
                  <a:rPr lang="en-US" altLang="zh-CN" b="1" baseline="-25000">
                    <a:latin typeface="Times New Roman" pitchFamily="18" charset="0"/>
                  </a:rPr>
                  <a:t>2         </a:t>
                </a:r>
                <a:r>
                  <a:rPr lang="en-US" altLang="zh-CN" b="1">
                    <a:latin typeface="Times New Roman" pitchFamily="18" charset="0"/>
                  </a:rPr>
                  <a:t>=2×3=6</a:t>
                </a:r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1008" y="2832"/>
              <a:ext cx="1008" cy="768"/>
              <a:chOff x="1008" y="2832"/>
              <a:chExt cx="1008" cy="768"/>
            </a:xfrm>
          </p:grpSpPr>
          <p:grpSp>
            <p:nvGrpSpPr>
              <p:cNvPr id="20" name="Group 24"/>
              <p:cNvGrpSpPr>
                <a:grpSpLocks/>
              </p:cNvGrpSpPr>
              <p:nvPr/>
            </p:nvGrpSpPr>
            <p:grpSpPr bwMode="auto">
              <a:xfrm>
                <a:off x="1008" y="2832"/>
                <a:ext cx="1008" cy="768"/>
                <a:chOff x="624" y="3504"/>
                <a:chExt cx="1008" cy="768"/>
              </a:xfrm>
            </p:grpSpPr>
            <p:sp>
              <p:nvSpPr>
                <p:cNvPr id="22" name="Rectangle 25"/>
                <p:cNvSpPr>
                  <a:spLocks noChangeArrowheads="1"/>
                </p:cNvSpPr>
                <p:nvPr/>
              </p:nvSpPr>
              <p:spPr bwMode="auto">
                <a:xfrm>
                  <a:off x="624" y="3504"/>
                  <a:ext cx="336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Aft>
                      <a:spcPct val="40000"/>
                    </a:spcAft>
                  </a:pPr>
                  <a:r>
                    <a:rPr lang="en-US" altLang="zh-CN" b="1" dirty="0">
                      <a:latin typeface="Times New Roman" pitchFamily="18" charset="0"/>
                    </a:rPr>
                    <a:t>D</a:t>
                  </a:r>
                  <a:r>
                    <a:rPr lang="en-US" altLang="zh-CN" b="1" baseline="-25000" dirty="0">
                      <a:latin typeface="Times New Roman" pitchFamily="18" charset="0"/>
                    </a:rPr>
                    <a:t>1</a:t>
                  </a:r>
                  <a:endParaRPr lang="en-US" altLang="zh-CN" b="1" dirty="0">
                    <a:latin typeface="Times New Roman" pitchFamily="18" charset="0"/>
                  </a:endParaRPr>
                </a:p>
                <a:p>
                  <a:pPr algn="ctr"/>
                  <a:r>
                    <a:rPr lang="en-US" altLang="zh-CN" b="1" dirty="0">
                      <a:latin typeface="Times New Roman" pitchFamily="18" charset="0"/>
                    </a:rPr>
                    <a:t>0</a:t>
                  </a:r>
                </a:p>
                <a:p>
                  <a:pPr algn="ctr"/>
                  <a:r>
                    <a:rPr lang="en-US" altLang="zh-CN" b="1" dirty="0">
                      <a:latin typeface="Times New Roman" pitchFamily="18" charset="0"/>
                    </a:rPr>
                    <a:t>1</a:t>
                  </a:r>
                  <a:endParaRPr lang="en-US" altLang="zh-CN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624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6" y="3504"/>
                  <a:ext cx="336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Aft>
                      <a:spcPct val="40000"/>
                    </a:spcAft>
                  </a:pPr>
                  <a:r>
                    <a:rPr lang="en-US" altLang="zh-CN" b="1">
                      <a:latin typeface="Times New Roman" pitchFamily="18" charset="0"/>
                    </a:rPr>
                    <a:t>D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2</a:t>
                  </a:r>
                  <a:endParaRPr lang="en-US" altLang="zh-CN" b="1">
                    <a:latin typeface="Times New Roman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b="1">
                      <a:latin typeface="Times New Roman" pitchFamily="18" charset="0"/>
                    </a:rPr>
                    <a:t>a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b="1">
                      <a:latin typeface="Times New Roman" pitchFamily="18" charset="0"/>
                    </a:rPr>
                    <a:t>b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b="1">
                      <a:latin typeface="Times New Roman" pitchFamily="18" charset="0"/>
                    </a:rPr>
                    <a:t>c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Text Box 29"/>
              <p:cNvSpPr txBox="1">
                <a:spLocks noChangeArrowheads="1"/>
              </p:cNvSpPr>
              <p:nvPr/>
            </p:nvSpPr>
            <p:spPr bwMode="auto">
              <a:xfrm>
                <a:off x="1392" y="307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×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92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关系</a:t>
            </a:r>
          </a:p>
          <a:p>
            <a:pPr lvl="1" algn="just">
              <a:lnSpc>
                <a:spcPct val="11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</a:t>
            </a:r>
            <a:r>
              <a:rPr lang="zh-CN" altLang="en-US" sz="2800" u="sng" dirty="0">
                <a:solidFill>
                  <a:schemeClr val="accent2"/>
                </a:solidFill>
              </a:rPr>
              <a:t>子集</a:t>
            </a:r>
            <a:r>
              <a:rPr lang="zh-CN" altLang="en-US" dirty="0"/>
              <a:t>叫作在域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上的</a:t>
            </a:r>
          </a:p>
          <a:p>
            <a:pPr lvl="1" algn="just">
              <a:lnSpc>
                <a:spcPct val="11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关系</a:t>
            </a:r>
            <a:r>
              <a:rPr lang="zh-CN" altLang="en-US" dirty="0"/>
              <a:t>，表示为</a:t>
            </a:r>
          </a:p>
          <a:p>
            <a:pPr lvl="1" algn="just">
              <a:buNone/>
            </a:pPr>
            <a:endParaRPr lang="zh-CN" altLang="en-US" dirty="0"/>
          </a:p>
          <a:p>
            <a:pPr lvl="1" algn="just">
              <a:buNone/>
            </a:pPr>
            <a:r>
              <a:rPr lang="zh-CN" altLang="en-US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…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i="1" dirty="0" err="1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</a:p>
          <a:p>
            <a:pPr lvl="1" algn="just">
              <a:buNone/>
            </a:pPr>
            <a:r>
              <a:rPr lang="zh-CN" altLang="en-US" dirty="0"/>
              <a:t>         </a:t>
            </a:r>
          </a:p>
          <a:p>
            <a:pPr lvl="2" algn="just">
              <a:buSzPct val="75000"/>
              <a:buFont typeface="Wingdings" panose="05000000000000000000" pitchFamily="2" charset="2"/>
              <a:buChar char="n"/>
            </a:pPr>
            <a:r>
              <a:rPr lang="en-US" altLang="zh-CN" i="1" dirty="0"/>
              <a:t>R</a:t>
            </a:r>
            <a:r>
              <a:rPr lang="zh-CN" altLang="en-US" i="1" dirty="0"/>
              <a:t>：</a:t>
            </a:r>
            <a:r>
              <a:rPr lang="zh-CN" altLang="en-US" dirty="0"/>
              <a:t>关系名</a:t>
            </a:r>
          </a:p>
          <a:p>
            <a:pPr lvl="2" algn="just">
              <a:buSzPct val="75000"/>
              <a:buFont typeface="Wingdings" panose="05000000000000000000" pitchFamily="2" charset="2"/>
              <a:buChar char="n"/>
            </a:pPr>
            <a:r>
              <a:rPr lang="en-US" altLang="zh-CN" i="1" dirty="0"/>
              <a:t>n</a:t>
            </a:r>
            <a:r>
              <a:rPr lang="zh-CN" altLang="en-US" i="1" dirty="0"/>
              <a:t>：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目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度</a:t>
            </a:r>
            <a:r>
              <a:rPr lang="zh-CN" altLang="en-US" dirty="0"/>
              <a:t>（</a:t>
            </a:r>
            <a:r>
              <a:rPr lang="en-US" altLang="zh-CN" dirty="0"/>
              <a:t>Degree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45094" y="3353769"/>
            <a:ext cx="1008062" cy="468312"/>
          </a:xfrm>
          <a:prstGeom prst="wedgeEllipseCallout">
            <a:avLst>
              <a:gd name="adj1" fmla="val -49843"/>
              <a:gd name="adj2" fmla="val 112713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03228" y="4741747"/>
            <a:ext cx="2214137" cy="468313"/>
          </a:xfrm>
          <a:prstGeom prst="wedgeEllipseCallout">
            <a:avLst>
              <a:gd name="adj1" fmla="val -144574"/>
              <a:gd name="adj2" fmla="val 13203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/>
              <a:t>有几个属性</a:t>
            </a:r>
          </a:p>
        </p:txBody>
      </p:sp>
    </p:spTree>
    <p:extLst>
      <p:ext uri="{BB962C8B-B14F-4D97-AF65-F5344CB8AC3E}">
        <p14:creationId xmlns:p14="http://schemas.microsoft.com/office/powerpoint/2010/main" val="40024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9964"/>
            <a:ext cx="10058400" cy="405079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600" i="1" dirty="0"/>
              <a:t>D</a:t>
            </a:r>
            <a:r>
              <a:rPr lang="en-US" altLang="zh-CN" sz="26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D</a:t>
            </a:r>
            <a:r>
              <a:rPr lang="en-US" altLang="zh-CN" sz="26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 err="1"/>
              <a:t>D</a:t>
            </a:r>
            <a:r>
              <a:rPr lang="en-US" altLang="zh-CN" sz="2600" dirty="0" err="1"/>
              <a:t>n</a:t>
            </a:r>
            <a:r>
              <a:rPr lang="zh-CN" altLang="en-US" sz="2600" dirty="0"/>
              <a:t>的笛卡尔积的</a:t>
            </a:r>
            <a:r>
              <a:rPr lang="zh-CN" altLang="en-US" sz="2600" dirty="0">
                <a:solidFill>
                  <a:srgbClr val="0000FF"/>
                </a:solidFill>
              </a:rPr>
              <a:t>某个子集</a:t>
            </a:r>
            <a:r>
              <a:rPr lang="zh-CN" altLang="en-US" sz="2600" dirty="0"/>
              <a:t>才有实际含义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/>
              <a:t>例：表</a:t>
            </a:r>
            <a:r>
              <a:rPr lang="en-US" altLang="zh-CN" sz="2200" dirty="0">
                <a:ea typeface="黑体" panose="02010609060101010101" pitchFamily="49" charset="-122"/>
              </a:rPr>
              <a:t>2.</a:t>
            </a:r>
            <a:r>
              <a:rPr lang="en-US" altLang="zh-CN" sz="2200" dirty="0"/>
              <a:t>1 </a:t>
            </a:r>
            <a:r>
              <a:rPr lang="zh-CN" altLang="en-US" sz="2200" dirty="0"/>
              <a:t>的笛卡尔积没有实际意义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/>
              <a:t>      取出有实际意义的元组来构造关系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/>
              <a:t>关系：</a:t>
            </a:r>
            <a:r>
              <a:rPr lang="en-US" altLang="zh-CN" sz="2200" dirty="0"/>
              <a:t>SAP(SUPERVISOR</a:t>
            </a:r>
            <a:r>
              <a:rPr lang="zh-CN" altLang="en-US" sz="2200" dirty="0"/>
              <a:t>，</a:t>
            </a:r>
            <a:r>
              <a:rPr lang="en-US" altLang="zh-CN" sz="2200" dirty="0"/>
              <a:t>SPECIALITY</a:t>
            </a:r>
            <a:r>
              <a:rPr lang="zh-CN" altLang="en-US" sz="2200" dirty="0"/>
              <a:t>，</a:t>
            </a:r>
            <a:r>
              <a:rPr lang="en-US" altLang="zh-CN" sz="2200" u="sng" dirty="0"/>
              <a:t>POSTGRADUATE</a:t>
            </a:r>
            <a:r>
              <a:rPr lang="en-US" altLang="zh-CN" sz="2200" dirty="0"/>
              <a:t>)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/>
              <a:t>      假设：导师与专业：</a:t>
            </a:r>
            <a:r>
              <a:rPr lang="en-US" altLang="zh-CN" sz="2200" dirty="0"/>
              <a:t>n:1</a:t>
            </a:r>
            <a:r>
              <a:rPr lang="zh-CN" altLang="en-US" sz="2200" dirty="0"/>
              <a:t>，   导师与研究生：</a:t>
            </a:r>
            <a:r>
              <a:rPr lang="en-US" altLang="zh-CN" sz="2200" dirty="0"/>
              <a:t>1:n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主码：</a:t>
            </a:r>
            <a:r>
              <a:rPr lang="en-US" altLang="zh-CN" sz="2200" dirty="0">
                <a:solidFill>
                  <a:srgbClr val="FF0000"/>
                </a:solidFill>
              </a:rPr>
              <a:t>POSTGRADUATE</a:t>
            </a:r>
            <a:r>
              <a:rPr lang="zh-CN" altLang="en-US" sz="2200" dirty="0"/>
              <a:t>（假设研究生不会重名） 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000" dirty="0"/>
              <a:t>      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80216"/>
              </p:ext>
            </p:extLst>
          </p:nvPr>
        </p:nvGraphicFramePr>
        <p:xfrm>
          <a:off x="4354396" y="4885826"/>
          <a:ext cx="6408738" cy="1752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刘晨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王敏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1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关系中的每个元素是关系中的元组，通常用 </a:t>
            </a:r>
            <a:r>
              <a:rPr lang="en-US" altLang="zh-CN" i="1" dirty="0">
                <a:solidFill>
                  <a:srgbClr val="0000FF"/>
                </a:solidFill>
              </a:rPr>
              <a:t>t </a:t>
            </a:r>
            <a:r>
              <a:rPr lang="zh-CN" altLang="en-US" dirty="0"/>
              <a:t>表示。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单元关系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二元关系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单元</a:t>
            </a:r>
            <a:r>
              <a:rPr lang="zh-CN" altLang="en-US" dirty="0"/>
              <a:t>关系（</a:t>
            </a:r>
            <a:r>
              <a:rPr lang="en-US" altLang="zh-CN" dirty="0"/>
              <a:t>Unary relation</a:t>
            </a:r>
            <a:r>
              <a:rPr lang="zh-CN" altLang="en-US" dirty="0"/>
              <a:t>）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                               或</a:t>
            </a:r>
            <a:r>
              <a:rPr lang="zh-CN" altLang="en-US" dirty="0">
                <a:ea typeface="黑体" panose="02010609060101010101" pitchFamily="49" charset="-122"/>
              </a:rPr>
              <a:t>一元</a:t>
            </a:r>
            <a:r>
              <a:rPr lang="zh-CN" altLang="en-US" dirty="0"/>
              <a:t>关系                            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=2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二元</a:t>
            </a:r>
            <a:r>
              <a:rPr lang="zh-CN" altLang="en-US" dirty="0"/>
              <a:t>关系（</a:t>
            </a:r>
            <a:r>
              <a:rPr lang="en-US" altLang="zh-CN" dirty="0"/>
              <a:t>Binary relation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1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关系的表示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dirty="0"/>
              <a:t>关系也是一个</a:t>
            </a:r>
            <a:r>
              <a:rPr lang="zh-CN" altLang="en-US" dirty="0">
                <a:solidFill>
                  <a:srgbClr val="0000FF"/>
                </a:solidFill>
              </a:rPr>
              <a:t>二维表</a:t>
            </a:r>
            <a:r>
              <a:rPr lang="zh-CN" altLang="en-US" dirty="0"/>
              <a:t>，表的</a:t>
            </a:r>
            <a:r>
              <a:rPr lang="zh-CN" altLang="en-US" dirty="0">
                <a:solidFill>
                  <a:srgbClr val="0000FF"/>
                </a:solidFill>
              </a:rPr>
              <a:t>每行</a:t>
            </a:r>
            <a:r>
              <a:rPr lang="zh-CN" altLang="en-US" dirty="0"/>
              <a:t>对应一个</a:t>
            </a:r>
            <a:r>
              <a:rPr lang="zh-CN" altLang="en-US" dirty="0">
                <a:solidFill>
                  <a:srgbClr val="0000FF"/>
                </a:solidFill>
              </a:rPr>
              <a:t>元组</a:t>
            </a:r>
            <a:r>
              <a:rPr lang="zh-CN" altLang="en-US" dirty="0"/>
              <a:t>，表的</a:t>
            </a:r>
            <a:r>
              <a:rPr lang="zh-CN" altLang="en-US" dirty="0">
                <a:solidFill>
                  <a:srgbClr val="0000FF"/>
                </a:solidFill>
              </a:rPr>
              <a:t>每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列</a:t>
            </a:r>
            <a:r>
              <a:rPr lang="zh-CN" altLang="en-US" dirty="0"/>
              <a:t>对应一个</a:t>
            </a:r>
            <a:r>
              <a:rPr lang="zh-CN" altLang="en-US" dirty="0">
                <a:solidFill>
                  <a:srgbClr val="0000FF"/>
                </a:solidFill>
              </a:rPr>
              <a:t>域</a:t>
            </a:r>
          </a:p>
          <a:p>
            <a:endParaRPr lang="zh-CN" altLang="en-US" dirty="0"/>
          </a:p>
          <a:p>
            <a:r>
              <a:rPr lang="zh-CN" altLang="en-US" dirty="0"/>
              <a:t>关系是笛卡尔积的有限子集，无限关系在数据库系统中是无意义的。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45327"/>
            <a:ext cx="10058400" cy="8140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059367"/>
            <a:ext cx="10058400" cy="51128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从笛卡儿乘积中构造一符合实际的关系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设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</a:rPr>
              <a:t>丈夫集合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zh-CN" altLang="zh-CN" dirty="0">
                <a:latin typeface="Times New Roman" panose="02020603050405020304" pitchFamily="18" charset="0"/>
              </a:rPr>
              <a:t>李平</a:t>
            </a:r>
            <a:r>
              <a:rPr lang="zh-CN" altLang="en-US" dirty="0">
                <a:latin typeface="Times New Roman" panose="02020603050405020304" pitchFamily="18" charset="0"/>
              </a:rPr>
              <a:t>，张英，王兵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</a:rPr>
              <a:t>妻子集合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zh-CN" altLang="en-US" dirty="0">
                <a:latin typeface="Times New Roman" panose="02020603050405020304" pitchFamily="18" charset="0"/>
              </a:rPr>
              <a:t>丁红，肖芳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子女集合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zh-CN" altLang="zh-CN" dirty="0">
                <a:latin typeface="Times New Roman" panose="02020603050405020304" pitchFamily="18" charset="0"/>
              </a:rPr>
              <a:t>李一，李二，王一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D=D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×D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×D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={(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),(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</a:rPr>
              <a:t>李平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张英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丁红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(</a:t>
            </a:r>
            <a:r>
              <a:rPr lang="zh-CN" altLang="en-US" dirty="0"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李一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zh-CN" altLang="en-US" dirty="0"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李二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王兵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肖芳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王一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3686" y="1059366"/>
            <a:ext cx="3240088" cy="1512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MAN         WOMAN    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zh-CN" sz="2000" b="1" dirty="0">
                <a:latin typeface="Times New Roman" panose="02020603050405020304" pitchFamily="18" charset="0"/>
              </a:rPr>
              <a:t>李平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丁红             李一</a:t>
            </a:r>
          </a:p>
          <a:p>
            <a:pPr eaLnBrk="1" hangingPunct="1"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  李平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  丁红             李二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王兵        肖芳             王一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362664" y="6172201"/>
            <a:ext cx="2886075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/>
              <a:t>基数</a:t>
            </a:r>
            <a:r>
              <a:rPr lang="en-US" altLang="zh-CN" sz="2400" b="1" dirty="0"/>
              <a:t>m=3×2×3=18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81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95346"/>
            <a:ext cx="10058400" cy="5062654"/>
          </a:xfrm>
        </p:spPr>
        <p:txBody>
          <a:bodyPr>
            <a:normAutofit lnSpcReduction="10000"/>
          </a:bodyPr>
          <a:lstStyle/>
          <a:p>
            <a:pPr marL="90488" indent="-90488"/>
            <a:r>
              <a:rPr lang="zh-CN" altLang="en-US" dirty="0"/>
              <a:t>笛卡尔积不满足交换律，即</a:t>
            </a:r>
          </a:p>
          <a:p>
            <a:pPr marL="90488" indent="-90488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</a:t>
            </a:r>
            <a:r>
              <a:rPr lang="en-US" altLang="zh-CN" sz="2400" i="1" dirty="0">
                <a:solidFill>
                  <a:srgbClr val="0000FF"/>
                </a:solidFill>
              </a:rPr>
              <a:t>(d1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d2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…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 err="1">
                <a:solidFill>
                  <a:srgbClr val="0000FF"/>
                </a:solidFill>
              </a:rPr>
              <a:t>dn</a:t>
            </a:r>
            <a:r>
              <a:rPr lang="en-US" altLang="zh-CN" sz="2400" i="1" dirty="0">
                <a:solidFill>
                  <a:srgbClr val="0000FF"/>
                </a:solidFill>
              </a:rPr>
              <a:t>)≠(d2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d1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…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 err="1">
                <a:solidFill>
                  <a:srgbClr val="0000FF"/>
                </a:solidFill>
              </a:rPr>
              <a:t>dn</a:t>
            </a:r>
            <a:r>
              <a:rPr lang="en-US" altLang="zh-CN" sz="2400" i="1" dirty="0">
                <a:solidFill>
                  <a:srgbClr val="0000FF"/>
                </a:solidFill>
              </a:rPr>
              <a:t>)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</a:p>
          <a:p>
            <a:pPr marL="90488" indent="-90488"/>
            <a:r>
              <a:rPr lang="zh-CN" altLang="en-US" dirty="0"/>
              <a:t>关系满足交换律，即：</a:t>
            </a:r>
          </a:p>
          <a:p>
            <a:pPr lvl="1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(d1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d2 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…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FF0000"/>
                </a:solidFill>
              </a:rPr>
              <a:t>di </a:t>
            </a:r>
            <a:r>
              <a:rPr lang="zh-CN" altLang="en-US" i="1" dirty="0">
                <a:solidFill>
                  <a:srgbClr val="FF0000"/>
                </a:solidFill>
              </a:rPr>
              <a:t>，</a:t>
            </a:r>
            <a:r>
              <a:rPr lang="en-US" altLang="zh-CN" i="1" dirty="0" err="1">
                <a:solidFill>
                  <a:srgbClr val="FF0000"/>
                </a:solidFill>
              </a:rPr>
              <a:t>dj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…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 err="1">
                <a:solidFill>
                  <a:srgbClr val="0000FF"/>
                </a:solidFill>
              </a:rPr>
              <a:t>dn</a:t>
            </a:r>
            <a:r>
              <a:rPr lang="zh-CN" altLang="en-US" i="1" dirty="0">
                <a:solidFill>
                  <a:srgbClr val="0000FF"/>
                </a:solidFill>
              </a:rPr>
              <a:t>）</a:t>
            </a:r>
            <a:r>
              <a:rPr lang="en-US" altLang="zh-CN" i="1" dirty="0">
                <a:solidFill>
                  <a:srgbClr val="0000FF"/>
                </a:solidFill>
              </a:rPr>
              <a:t>=</a:t>
            </a:r>
            <a:r>
              <a:rPr lang="zh-CN" altLang="en-US" i="1" dirty="0">
                <a:solidFill>
                  <a:srgbClr val="0000FF"/>
                </a:solidFill>
              </a:rPr>
              <a:t>（</a:t>
            </a:r>
            <a:r>
              <a:rPr lang="en-US" altLang="zh-CN" i="1" dirty="0">
                <a:solidFill>
                  <a:srgbClr val="0000FF"/>
                </a:solidFill>
              </a:rPr>
              <a:t>d1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d2 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…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 err="1">
                <a:solidFill>
                  <a:srgbClr val="FF0000"/>
                </a:solidFill>
              </a:rPr>
              <a:t>dj</a:t>
            </a:r>
            <a:r>
              <a:rPr lang="en-US" altLang="zh-CN" i="1" dirty="0">
                <a:solidFill>
                  <a:srgbClr val="FF0000"/>
                </a:solidFill>
              </a:rPr>
              <a:t>  </a:t>
            </a:r>
            <a:r>
              <a:rPr lang="zh-CN" altLang="en-US" i="1" dirty="0">
                <a:solidFill>
                  <a:srgbClr val="FF0000"/>
                </a:solidFill>
              </a:rPr>
              <a:t>，</a:t>
            </a:r>
            <a:r>
              <a:rPr lang="en-US" altLang="zh-CN" i="1" dirty="0">
                <a:solidFill>
                  <a:srgbClr val="FF0000"/>
                </a:solidFill>
              </a:rPr>
              <a:t>di</a:t>
            </a:r>
            <a:r>
              <a:rPr lang="en-US" altLang="zh-CN" i="1" dirty="0">
                <a:solidFill>
                  <a:srgbClr val="0000FF"/>
                </a:solidFill>
              </a:rPr>
              <a:t>  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…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 err="1">
                <a:solidFill>
                  <a:srgbClr val="0000FF"/>
                </a:solidFill>
              </a:rPr>
              <a:t>dn</a:t>
            </a:r>
            <a:r>
              <a:rPr lang="zh-CN" altLang="en-US" i="1" dirty="0">
                <a:solidFill>
                  <a:srgbClr val="0000FF"/>
                </a:solidFill>
              </a:rPr>
              <a:t>）（</a:t>
            </a:r>
            <a:r>
              <a:rPr lang="en-US" altLang="zh-CN" i="1" dirty="0" err="1">
                <a:solidFill>
                  <a:srgbClr val="0000FF"/>
                </a:solidFill>
              </a:rPr>
              <a:t>i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j = 1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2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…</a:t>
            </a:r>
            <a:r>
              <a:rPr lang="zh-CN" altLang="en-US" i="1" dirty="0">
                <a:solidFill>
                  <a:srgbClr val="0000FF"/>
                </a:solidFill>
              </a:rPr>
              <a:t>，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i="1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90488" indent="-90488"/>
            <a:r>
              <a:rPr lang="zh-CN" altLang="en-US" sz="2000" dirty="0"/>
              <a:t>解决方法：为关系的每个列附加一个属性名以取消关系元组的有序性</a:t>
            </a:r>
          </a:p>
          <a:p>
            <a:pPr marL="90488" indent="-90488" algn="just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</a:p>
          <a:p>
            <a:pPr lvl="1" algn="just">
              <a:buSzPct val="75000"/>
            </a:pPr>
            <a:r>
              <a:rPr lang="zh-CN" altLang="en-US" dirty="0"/>
              <a:t>关系中不同列可以对应相同的域</a:t>
            </a:r>
          </a:p>
          <a:p>
            <a:pPr lvl="1" algn="just">
              <a:buSzPct val="75000"/>
            </a:pPr>
            <a:r>
              <a:rPr lang="zh-CN" altLang="en-US" dirty="0"/>
              <a:t>为了加以区分，必须对每列起一个名字，称为属性（</a:t>
            </a:r>
            <a:r>
              <a:rPr lang="en-US" altLang="zh-CN" dirty="0"/>
              <a:t>Attribute</a:t>
            </a:r>
            <a:r>
              <a:rPr lang="zh-CN" altLang="en-US" dirty="0"/>
              <a:t>）</a:t>
            </a:r>
          </a:p>
          <a:p>
            <a:pPr lvl="1" algn="just">
              <a:buSzPct val="75000"/>
            </a:pP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目</a:t>
            </a:r>
            <a:r>
              <a:rPr lang="zh-CN" altLang="en-US" dirty="0"/>
              <a:t>关系必有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06137"/>
            <a:ext cx="10058400" cy="493177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关系数据库系统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000" dirty="0"/>
              <a:t>是建立在</a:t>
            </a:r>
            <a:r>
              <a:rPr lang="zh-CN" altLang="en-US" sz="2000" dirty="0">
                <a:solidFill>
                  <a:srgbClr val="0066FF"/>
                </a:solidFill>
              </a:rPr>
              <a:t>关系模型</a:t>
            </a:r>
            <a:r>
              <a:rPr lang="zh-CN" altLang="en-US" sz="2000" dirty="0"/>
              <a:t>上的数据库系统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000" dirty="0"/>
              <a:t>关系模型应用</a:t>
            </a:r>
            <a:r>
              <a:rPr lang="zh-CN" altLang="en-US" sz="2000" dirty="0">
                <a:solidFill>
                  <a:srgbClr val="0066FF"/>
                </a:solidFill>
              </a:rPr>
              <a:t>数学</a:t>
            </a:r>
            <a:r>
              <a:rPr lang="zh-CN" altLang="en-US" sz="2000" dirty="0"/>
              <a:t>方法来处理数据库中的数据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dirty="0"/>
              <a:t>系统、严格地提出关系模型</a:t>
            </a:r>
            <a:r>
              <a:rPr lang="en-US" altLang="zh-CN" sz="2400" dirty="0"/>
              <a:t>——</a:t>
            </a:r>
            <a:r>
              <a:rPr lang="zh-CN" altLang="en-US" sz="2400" dirty="0"/>
              <a:t>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E.F.Codd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40000"/>
              </a:lnSpc>
            </a:pPr>
            <a:r>
              <a:rPr lang="en-US" altLang="zh-CN" sz="2000" dirty="0"/>
              <a:t>1970</a:t>
            </a:r>
            <a:r>
              <a:rPr lang="zh-CN" altLang="en-US" sz="2000" dirty="0"/>
              <a:t>年提出关系数据模型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dirty="0" err="1"/>
              <a:t>E.F.Codd</a:t>
            </a:r>
            <a:r>
              <a:rPr lang="en-US" altLang="zh-CN" dirty="0"/>
              <a:t>, “A Relational Model of Data for Large 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dirty="0"/>
              <a:t>Shared Data Banks”, 《Communication of the 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dirty="0"/>
              <a:t>ACM》,1970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000" dirty="0"/>
              <a:t>之后，提出了关系代数和关系演算的概念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000" dirty="0"/>
              <a:t>1972</a:t>
            </a:r>
            <a:r>
              <a:rPr lang="zh-CN" altLang="en-US" sz="2000" dirty="0"/>
              <a:t>年提出了关系的第一、第二、第三范式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000" dirty="0"/>
              <a:t>1974</a:t>
            </a:r>
            <a:r>
              <a:rPr lang="zh-CN" altLang="en-US" sz="2000" dirty="0"/>
              <a:t>年提出了关系的</a:t>
            </a:r>
            <a:r>
              <a:rPr lang="en-US" altLang="zh-CN" sz="2000" dirty="0">
                <a:latin typeface="Times New Roman" panose="02020603050405020304" pitchFamily="18" charset="0"/>
              </a:rPr>
              <a:t>BC</a:t>
            </a:r>
            <a:r>
              <a:rPr lang="zh-CN" altLang="en-US" sz="2000" dirty="0"/>
              <a:t>范式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5" name="Picture 2" descr="E. F. Co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713" y="293876"/>
            <a:ext cx="2518975" cy="3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03936" y="4843037"/>
            <a:ext cx="4883150" cy="3667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1983</a:t>
            </a:r>
            <a:r>
              <a:rPr lang="zh-CN" altLang="en-US" dirty="0"/>
              <a:t>被</a:t>
            </a:r>
            <a:r>
              <a:rPr lang="en-US" altLang="zh-CN" dirty="0"/>
              <a:t>ACM</a:t>
            </a:r>
            <a:r>
              <a:rPr lang="zh-CN" altLang="en-US" dirty="0"/>
              <a:t>评为具有里程碑式的</a:t>
            </a:r>
            <a:r>
              <a:rPr lang="en-US" altLang="zh-CN" dirty="0"/>
              <a:t>25</a:t>
            </a:r>
            <a:r>
              <a:rPr lang="zh-CN" altLang="en-US" dirty="0"/>
              <a:t>篇论文之一</a:t>
            </a:r>
          </a:p>
        </p:txBody>
      </p:sp>
    </p:spTree>
    <p:extLst>
      <p:ext uri="{BB962C8B-B14F-4D97-AF65-F5344CB8AC3E}">
        <p14:creationId xmlns:p14="http://schemas.microsoft.com/office/powerpoint/2010/main" val="40892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码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>
                <a:solidFill>
                  <a:srgbClr val="FF0000"/>
                </a:solidFill>
              </a:rPr>
              <a:t>候选码</a:t>
            </a:r>
            <a:r>
              <a:rPr lang="zh-CN" altLang="en-US" dirty="0"/>
              <a:t>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200" dirty="0"/>
              <a:t>    </a:t>
            </a:r>
            <a:r>
              <a:rPr lang="zh-CN" altLang="en-US" sz="2200" dirty="0">
                <a:solidFill>
                  <a:srgbClr val="0000FF"/>
                </a:solidFill>
              </a:rPr>
              <a:t>若关系中的某一</a:t>
            </a:r>
            <a:r>
              <a:rPr lang="zh-CN" altLang="en-US" sz="2200" i="1" u="sng" dirty="0">
                <a:solidFill>
                  <a:srgbClr val="0000FF"/>
                </a:solidFill>
              </a:rPr>
              <a:t>属性组</a:t>
            </a:r>
            <a:r>
              <a:rPr lang="zh-CN" altLang="en-US" sz="2200" dirty="0">
                <a:solidFill>
                  <a:srgbClr val="0000FF"/>
                </a:solidFill>
              </a:rPr>
              <a:t>的值能唯一地标识一个元组，则称该属性组为候选码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200" dirty="0"/>
              <a:t>    简单的情况：候选码只包含一个属性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>
                <a:solidFill>
                  <a:srgbClr val="FF0000"/>
                </a:solidFill>
              </a:rPr>
              <a:t>全码</a:t>
            </a:r>
            <a:r>
              <a:rPr lang="zh-CN" altLang="en-US" dirty="0"/>
              <a:t>（</a:t>
            </a:r>
            <a:r>
              <a:rPr lang="en-US" altLang="zh-CN" dirty="0"/>
              <a:t>All-key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200" dirty="0"/>
              <a:t>    最极端的情况：关系模式的所有属性组是这个关系模式的候选码，称为全码（</a:t>
            </a:r>
            <a:r>
              <a:rPr lang="en-US" altLang="zh-CN" sz="2200" dirty="0"/>
              <a:t>All-key</a:t>
            </a:r>
            <a:r>
              <a:rPr lang="zh-CN" altLang="en-US" sz="2200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4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码</a:t>
            </a:r>
            <a:endParaRPr lang="en-US" altLang="zh-CN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>
                <a:solidFill>
                  <a:srgbClr val="0000FF"/>
                </a:solidFill>
              </a:rPr>
              <a:t>主码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200" dirty="0"/>
              <a:t>若一个关系有多个候选码，则选定其中一个为</a:t>
            </a:r>
            <a:r>
              <a:rPr lang="zh-CN" altLang="en-US" sz="2200" dirty="0">
                <a:ea typeface="黑体" panose="02010609060101010101" pitchFamily="49" charset="-122"/>
              </a:rPr>
              <a:t>主码</a:t>
            </a:r>
            <a:r>
              <a:rPr lang="zh-CN" altLang="en-US" sz="2200" dirty="0"/>
              <a:t>（</a:t>
            </a:r>
            <a:r>
              <a:rPr lang="en-US" altLang="zh-CN" sz="2200" dirty="0"/>
              <a:t>Primary key</a:t>
            </a:r>
            <a:r>
              <a:rPr lang="zh-CN" altLang="en-US" sz="2200" dirty="0"/>
              <a:t>）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>
                <a:solidFill>
                  <a:srgbClr val="0000FF"/>
                </a:solidFill>
              </a:rPr>
              <a:t>主属性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200" dirty="0"/>
              <a:t>候选码的诸属性称为主属性（</a:t>
            </a:r>
            <a:r>
              <a:rPr lang="en-US" altLang="zh-CN" sz="2200" dirty="0"/>
              <a:t>Prime attribute</a:t>
            </a:r>
            <a:r>
              <a:rPr lang="zh-CN" altLang="en-US" sz="2200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200" dirty="0"/>
              <a:t>不包含在任何侯选码中的属性称为</a:t>
            </a:r>
            <a:r>
              <a:rPr lang="zh-CN" altLang="en-US" sz="2200" dirty="0">
                <a:solidFill>
                  <a:srgbClr val="0000FF"/>
                </a:solidFill>
              </a:rPr>
              <a:t>非主属性</a:t>
            </a:r>
            <a:r>
              <a:rPr lang="zh-CN" altLang="en-US" sz="2200" dirty="0"/>
              <a:t>（</a:t>
            </a:r>
            <a:r>
              <a:rPr lang="en-US" altLang="zh-CN" sz="2200" dirty="0"/>
              <a:t>Non-Prime attribute</a:t>
            </a:r>
            <a:r>
              <a:rPr lang="zh-CN" altLang="en-US" sz="2200" dirty="0"/>
              <a:t>）或非码属性（</a:t>
            </a:r>
            <a:r>
              <a:rPr lang="en-US" altLang="zh-CN" sz="2200" dirty="0"/>
              <a:t>Non-key attribute</a:t>
            </a:r>
            <a:r>
              <a:rPr lang="zh-CN" altLang="en-US" sz="2200" dirty="0"/>
              <a:t>）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9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8714-2F65-4080-A71A-A011D14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主码的例子：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16A53B4-AD6B-42F6-AA32-21CAA4173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7885"/>
              </p:ext>
            </p:extLst>
          </p:nvPr>
        </p:nvGraphicFramePr>
        <p:xfrm>
          <a:off x="1069975" y="2120900"/>
          <a:ext cx="3592336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84">
                  <a:extLst>
                    <a:ext uri="{9D8B030D-6E8A-4147-A177-3AD203B41FA5}">
                      <a16:colId xmlns:a16="http://schemas.microsoft.com/office/drawing/2014/main" val="625029095"/>
                    </a:ext>
                  </a:extLst>
                </a:gridCol>
                <a:gridCol w="898084">
                  <a:extLst>
                    <a:ext uri="{9D8B030D-6E8A-4147-A177-3AD203B41FA5}">
                      <a16:colId xmlns:a16="http://schemas.microsoft.com/office/drawing/2014/main" val="5851048"/>
                    </a:ext>
                  </a:extLst>
                </a:gridCol>
                <a:gridCol w="898084">
                  <a:extLst>
                    <a:ext uri="{9D8B030D-6E8A-4147-A177-3AD203B41FA5}">
                      <a16:colId xmlns:a16="http://schemas.microsoft.com/office/drawing/2014/main" val="1628413897"/>
                    </a:ext>
                  </a:extLst>
                </a:gridCol>
                <a:gridCol w="898084">
                  <a:extLst>
                    <a:ext uri="{9D8B030D-6E8A-4147-A177-3AD203B41FA5}">
                      <a16:colId xmlns:a16="http://schemas.microsoft.com/office/drawing/2014/main" val="412768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王小燕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1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0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陈志坚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263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C14C3-3056-4965-A4D6-43923B6E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3F377F2D-B383-404C-819B-B780F13CE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71250"/>
              </p:ext>
            </p:extLst>
          </p:nvPr>
        </p:nvGraphicFramePr>
        <p:xfrm>
          <a:off x="5180347" y="4783709"/>
          <a:ext cx="359798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327">
                  <a:extLst>
                    <a:ext uri="{9D8B030D-6E8A-4147-A177-3AD203B41FA5}">
                      <a16:colId xmlns:a16="http://schemas.microsoft.com/office/drawing/2014/main" val="625029095"/>
                    </a:ext>
                  </a:extLst>
                </a:gridCol>
                <a:gridCol w="1199327">
                  <a:extLst>
                    <a:ext uri="{9D8B030D-6E8A-4147-A177-3AD203B41FA5}">
                      <a16:colId xmlns:a16="http://schemas.microsoft.com/office/drawing/2014/main" val="5851048"/>
                    </a:ext>
                  </a:extLst>
                </a:gridCol>
                <a:gridCol w="1199327">
                  <a:extLst>
                    <a:ext uri="{9D8B030D-6E8A-4147-A177-3AD203B41FA5}">
                      <a16:colId xmlns:a16="http://schemas.microsoft.com/office/drawing/2014/main" val="1628413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高等数学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1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0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6798"/>
                  </a:ext>
                </a:extLst>
              </a:tr>
            </a:tbl>
          </a:graphicData>
        </a:graphic>
      </p:graphicFrame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4F1007C7-CEFE-4538-9C79-708D02AE4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619361"/>
              </p:ext>
            </p:extLst>
          </p:nvPr>
        </p:nvGraphicFramePr>
        <p:xfrm>
          <a:off x="5180347" y="152749"/>
          <a:ext cx="3597981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327">
                  <a:extLst>
                    <a:ext uri="{9D8B030D-6E8A-4147-A177-3AD203B41FA5}">
                      <a16:colId xmlns:a16="http://schemas.microsoft.com/office/drawing/2014/main" val="625029095"/>
                    </a:ext>
                  </a:extLst>
                </a:gridCol>
                <a:gridCol w="1199327">
                  <a:extLst>
                    <a:ext uri="{9D8B030D-6E8A-4147-A177-3AD203B41FA5}">
                      <a16:colId xmlns:a16="http://schemas.microsoft.com/office/drawing/2014/main" val="5851048"/>
                    </a:ext>
                  </a:extLst>
                </a:gridCol>
                <a:gridCol w="1199327">
                  <a:extLst>
                    <a:ext uri="{9D8B030D-6E8A-4147-A177-3AD203B41FA5}">
                      <a16:colId xmlns:a16="http://schemas.microsoft.com/office/drawing/2014/main" val="1628413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1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0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7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6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7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78605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2055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7D29F6A-81F2-4F8A-8666-1D1A641D71F4}"/>
              </a:ext>
            </a:extLst>
          </p:cNvPr>
          <p:cNvSpPr/>
          <p:nvPr/>
        </p:nvSpPr>
        <p:spPr>
          <a:xfrm>
            <a:off x="1064329" y="2120900"/>
            <a:ext cx="888649" cy="361245"/>
          </a:xfrm>
          <a:prstGeom prst="rect">
            <a:avLst/>
          </a:prstGeom>
          <a:solidFill>
            <a:srgbClr val="00B0F0">
              <a:alpha val="4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51C08-7B41-41B8-87D2-22C973AF630C}"/>
              </a:ext>
            </a:extLst>
          </p:cNvPr>
          <p:cNvSpPr/>
          <p:nvPr/>
        </p:nvSpPr>
        <p:spPr>
          <a:xfrm>
            <a:off x="5180347" y="4783709"/>
            <a:ext cx="1193449" cy="361245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3711DD-6945-4064-8B67-0DF05F507F31}"/>
              </a:ext>
            </a:extLst>
          </p:cNvPr>
          <p:cNvSpPr/>
          <p:nvPr/>
        </p:nvSpPr>
        <p:spPr>
          <a:xfrm>
            <a:off x="5180347" y="152749"/>
            <a:ext cx="2404533" cy="361245"/>
          </a:xfrm>
          <a:prstGeom prst="rect">
            <a:avLst/>
          </a:prstGeom>
          <a:solidFill>
            <a:srgbClr val="00B0F0">
              <a:alpha val="4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69EFE3D-4283-430D-A55F-EFD02CE2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770" y="1710150"/>
            <a:ext cx="177165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学生关系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XS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884C69FF-B96B-4745-8C2A-BB51613E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674" y="5344096"/>
            <a:ext cx="177165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课程关系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KC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EDE1213-480D-4717-9399-087B2FB2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894" y="922592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选课关系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XK</a:t>
            </a:r>
          </a:p>
        </p:txBody>
      </p:sp>
    </p:spTree>
    <p:extLst>
      <p:ext uri="{BB962C8B-B14F-4D97-AF65-F5344CB8AC3E}">
        <p14:creationId xmlns:p14="http://schemas.microsoft.com/office/powerpoint/2010/main" val="30472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全码的例子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-90488">
              <a:buNone/>
            </a:pPr>
            <a:r>
              <a:rPr lang="zh-CN" altLang="en-US" dirty="0"/>
              <a:t>音乐会关系</a:t>
            </a:r>
            <a:r>
              <a:rPr lang="en-US" altLang="zh-CN" dirty="0"/>
              <a:t>PMA</a:t>
            </a:r>
            <a:r>
              <a:rPr lang="zh-CN" altLang="en-US" dirty="0"/>
              <a:t>：演奏者（</a:t>
            </a:r>
            <a:r>
              <a:rPr lang="en-US" altLang="zh-CN" dirty="0"/>
              <a:t>Player</a:t>
            </a:r>
            <a:r>
              <a:rPr lang="zh-CN" altLang="en-US" dirty="0"/>
              <a:t>）、观众（</a:t>
            </a:r>
            <a:r>
              <a:rPr lang="en-US" altLang="zh-CN" dirty="0"/>
              <a:t>Audience</a:t>
            </a:r>
            <a:r>
              <a:rPr lang="zh-CN" altLang="en-US" dirty="0"/>
              <a:t>）、乐曲（</a:t>
            </a:r>
            <a:r>
              <a:rPr lang="en-US" altLang="zh-CN" dirty="0"/>
              <a:t>Music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800" dirty="0"/>
              <a:t>一个演奏者可以为多个听众演奏多首乐曲</a:t>
            </a:r>
            <a:endParaRPr lang="en-US" altLang="zh-CN" sz="2800" dirty="0"/>
          </a:p>
          <a:p>
            <a:pPr lvl="1"/>
            <a:r>
              <a:rPr lang="zh-CN" altLang="en-US" sz="2800" dirty="0"/>
              <a:t>一首乐曲可以被多个演奏者演奏</a:t>
            </a:r>
            <a:endParaRPr lang="en-US" altLang="zh-CN" sz="2800" dirty="0"/>
          </a:p>
          <a:p>
            <a:pPr lvl="1"/>
            <a:r>
              <a:rPr lang="zh-CN" altLang="en-US" sz="2800" dirty="0"/>
              <a:t>一个听众可以听多位演奏者演奏</a:t>
            </a:r>
            <a:endParaRPr lang="en-US" altLang="zh-CN" sz="2800" dirty="0"/>
          </a:p>
          <a:p>
            <a:pPr lvl="1"/>
            <a:r>
              <a:rPr lang="zh-CN" altLang="en-US" sz="2800" dirty="0"/>
              <a:t>（</a:t>
            </a:r>
            <a:r>
              <a:rPr lang="en-US" altLang="zh-CN" sz="2800" dirty="0"/>
              <a:t>P</a:t>
            </a:r>
            <a:r>
              <a:rPr lang="zh-CN" altLang="en-US" sz="2800" dirty="0"/>
              <a:t>、</a:t>
            </a:r>
            <a:r>
              <a:rPr lang="en-US" altLang="zh-CN" sz="2800" dirty="0"/>
              <a:t>M</a:t>
            </a:r>
            <a:r>
              <a:rPr lang="zh-CN" altLang="en-US" sz="2800" dirty="0"/>
              <a:t>、</a:t>
            </a:r>
            <a:r>
              <a:rPr lang="en-US" altLang="zh-CN" sz="2800" dirty="0"/>
              <a:t>A</a:t>
            </a:r>
            <a:r>
              <a:rPr lang="zh-CN" altLang="en-US" sz="2800" dirty="0"/>
              <a:t>）关系，此刻可以选择使用</a:t>
            </a:r>
            <a:r>
              <a:rPr lang="zh-CN" altLang="en-US" sz="2800" dirty="0">
                <a:solidFill>
                  <a:srgbClr val="0000FF"/>
                </a:solidFill>
              </a:rPr>
              <a:t>所有属性</a:t>
            </a:r>
            <a:r>
              <a:rPr lang="zh-CN" altLang="en-US" sz="2800" dirty="0"/>
              <a:t>来组成候选码，称为全码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三类关系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基本关系</a:t>
            </a:r>
            <a:r>
              <a:rPr lang="zh-CN" altLang="en-US" dirty="0"/>
              <a:t>（基本表或基表）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dirty="0"/>
              <a:t>实际存在的表，是实际存储数据的逻辑表示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查询表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zh-CN" altLang="en-US" dirty="0"/>
              <a:t>查询结果对应的表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视图表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zh-CN" altLang="en-US" dirty="0"/>
              <a:t>由基本表或其他视图表导出的表，是虚表，不对应实际存储的数据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1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84195"/>
            <a:ext cx="10058400" cy="438800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8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基本关系</a:t>
            </a:r>
            <a:r>
              <a:rPr lang="zh-CN" altLang="en-US" dirty="0"/>
              <a:t>的性质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① </a:t>
            </a:r>
            <a:r>
              <a:rPr lang="zh-CN" altLang="en-US" dirty="0">
                <a:solidFill>
                  <a:srgbClr val="0000FF"/>
                </a:solidFill>
              </a:rPr>
              <a:t>列是同质的</a:t>
            </a:r>
            <a:r>
              <a:rPr lang="zh-CN" altLang="en-US" dirty="0"/>
              <a:t>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② </a:t>
            </a:r>
            <a:r>
              <a:rPr lang="zh-CN" altLang="en-US" dirty="0">
                <a:solidFill>
                  <a:srgbClr val="0000FF"/>
                </a:solidFill>
              </a:rPr>
              <a:t>不同的列可出自同一个域，</a:t>
            </a:r>
            <a:r>
              <a:rPr lang="zh-CN" altLang="en-US" dirty="0"/>
              <a:t>如：年龄、成绩</a:t>
            </a:r>
          </a:p>
          <a:p>
            <a:pPr lvl="2" algn="just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其中的每一列称为一个属性</a:t>
            </a:r>
          </a:p>
          <a:p>
            <a:pPr lvl="2" algn="just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</a:p>
          <a:p>
            <a:pPr lvl="1" algn="just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</a:t>
            </a:r>
            <a:r>
              <a:rPr lang="zh-CN" altLang="en-US" dirty="0">
                <a:solidFill>
                  <a:srgbClr val="0000FF"/>
                </a:solidFill>
              </a:rPr>
              <a:t>列的顺序无所谓</a:t>
            </a:r>
            <a:r>
              <a:rPr lang="zh-CN" altLang="en-US" dirty="0"/>
              <a:t>，列的次序可以任意交换</a:t>
            </a:r>
          </a:p>
          <a:p>
            <a:pPr lvl="1">
              <a:lnSpc>
                <a:spcPct val="140000"/>
              </a:lnSpc>
              <a:buNone/>
            </a:pPr>
            <a:r>
              <a:rPr lang="zh-CN" altLang="en-US" dirty="0"/>
              <a:t>④ </a:t>
            </a:r>
            <a:r>
              <a:rPr lang="zh-CN" altLang="en-US" dirty="0">
                <a:solidFill>
                  <a:srgbClr val="0000FF"/>
                </a:solidFill>
              </a:rPr>
              <a:t>任意两个元组的候选码不能相同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dirty="0"/>
              <a:t>⑤ </a:t>
            </a:r>
            <a:r>
              <a:rPr lang="zh-CN" altLang="en-US" dirty="0">
                <a:solidFill>
                  <a:srgbClr val="0000FF"/>
                </a:solidFill>
              </a:rPr>
              <a:t>行的顺序无所谓</a:t>
            </a:r>
            <a:r>
              <a:rPr lang="zh-CN" altLang="en-US" dirty="0"/>
              <a:t>，行的次序可以任意交换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49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职业与兼职是两个不同的属性，但它们取自同一个域，职业＝｛教师，工人，辅导员｝。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70106" y="3284306"/>
            <a:ext cx="3894137" cy="1893887"/>
            <a:chOff x="-3" y="-3"/>
            <a:chExt cx="1854" cy="161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0" y="0"/>
              <a:ext cx="1848" cy="1612"/>
              <a:chOff x="0" y="0"/>
              <a:chExt cx="1848" cy="1612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05" cy="403"/>
                <a:chOff x="0" y="0"/>
                <a:chExt cx="605" cy="403"/>
              </a:xfrm>
            </p:grpSpPr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姓名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605" y="0"/>
                <a:ext cx="679" cy="403"/>
                <a:chOff x="605" y="0"/>
                <a:chExt cx="679" cy="403"/>
              </a:xfrm>
            </p:grpSpPr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648" y="0"/>
                  <a:ext cx="59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职业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11"/>
                <p:cNvSpPr>
                  <a:spLocks noChangeArrowheads="1"/>
                </p:cNvSpPr>
                <p:nvPr/>
              </p:nvSpPr>
              <p:spPr bwMode="auto">
                <a:xfrm>
                  <a:off x="605" y="0"/>
                  <a:ext cx="67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1284" y="0"/>
                <a:ext cx="564" cy="403"/>
                <a:chOff x="1284" y="0"/>
                <a:chExt cx="564" cy="403"/>
              </a:xfrm>
            </p:grpSpPr>
            <p:sp>
              <p:nvSpPr>
                <p:cNvPr id="38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7" y="0"/>
                  <a:ext cx="47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兼职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14"/>
                <p:cNvSpPr>
                  <a:spLocks noChangeArrowheads="1"/>
                </p:cNvSpPr>
                <p:nvPr/>
              </p:nvSpPr>
              <p:spPr bwMode="auto">
                <a:xfrm>
                  <a:off x="1284" y="0"/>
                  <a:ext cx="5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0" y="403"/>
                <a:ext cx="605" cy="403"/>
                <a:chOff x="0" y="403"/>
                <a:chExt cx="605" cy="403"/>
              </a:xfrm>
            </p:grpSpPr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51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张强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60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605" y="403"/>
                <a:ext cx="679" cy="403"/>
                <a:chOff x="605" y="403"/>
                <a:chExt cx="679" cy="403"/>
              </a:xfrm>
            </p:grpSpPr>
            <p:sp>
              <p:nvSpPr>
                <p:cNvPr id="34" name="Rectangle 19"/>
                <p:cNvSpPr>
                  <a:spLocks noChangeArrowheads="1"/>
                </p:cNvSpPr>
                <p:nvPr/>
              </p:nvSpPr>
              <p:spPr bwMode="auto">
                <a:xfrm>
                  <a:off x="648" y="403"/>
                  <a:ext cx="59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教师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20"/>
                <p:cNvSpPr>
                  <a:spLocks noChangeArrowheads="1"/>
                </p:cNvSpPr>
                <p:nvPr/>
              </p:nvSpPr>
              <p:spPr bwMode="auto">
                <a:xfrm>
                  <a:off x="605" y="403"/>
                  <a:ext cx="67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1284" y="403"/>
                <a:ext cx="564" cy="403"/>
                <a:chOff x="1284" y="403"/>
                <a:chExt cx="564" cy="403"/>
              </a:xfrm>
            </p:grpSpPr>
            <p:sp>
              <p:nvSpPr>
                <p:cNvPr id="32" name="Rectangle 22"/>
                <p:cNvSpPr>
                  <a:spLocks noChangeArrowheads="1"/>
                </p:cNvSpPr>
                <p:nvPr/>
              </p:nvSpPr>
              <p:spPr bwMode="auto">
                <a:xfrm>
                  <a:off x="1327" y="403"/>
                  <a:ext cx="47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辅导员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23"/>
                <p:cNvSpPr>
                  <a:spLocks noChangeArrowheads="1"/>
                </p:cNvSpPr>
                <p:nvPr/>
              </p:nvSpPr>
              <p:spPr bwMode="auto">
                <a:xfrm>
                  <a:off x="1284" y="403"/>
                  <a:ext cx="5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0" y="806"/>
                <a:ext cx="605" cy="403"/>
                <a:chOff x="0" y="806"/>
                <a:chExt cx="605" cy="403"/>
              </a:xfrm>
            </p:grpSpPr>
            <p:sp>
              <p:nvSpPr>
                <p:cNvPr id="30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51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王丽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60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605" y="806"/>
                <a:ext cx="679" cy="403"/>
                <a:chOff x="605" y="806"/>
                <a:chExt cx="679" cy="403"/>
              </a:xfrm>
            </p:grpSpPr>
            <p:sp>
              <p:nvSpPr>
                <p:cNvPr id="28" name="Rectangle 28"/>
                <p:cNvSpPr>
                  <a:spLocks noChangeArrowheads="1"/>
                </p:cNvSpPr>
                <p:nvPr/>
              </p:nvSpPr>
              <p:spPr bwMode="auto">
                <a:xfrm>
                  <a:off x="648" y="806"/>
                  <a:ext cx="59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工人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9"/>
                <p:cNvSpPr>
                  <a:spLocks noChangeArrowheads="1"/>
                </p:cNvSpPr>
                <p:nvPr/>
              </p:nvSpPr>
              <p:spPr bwMode="auto">
                <a:xfrm>
                  <a:off x="605" y="806"/>
                  <a:ext cx="67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1284" y="806"/>
                <a:ext cx="564" cy="403"/>
                <a:chOff x="1284" y="806"/>
                <a:chExt cx="564" cy="403"/>
              </a:xfrm>
            </p:grpSpPr>
            <p:sp>
              <p:nvSpPr>
                <p:cNvPr id="26" name="Rectangle 31"/>
                <p:cNvSpPr>
                  <a:spLocks noChangeArrowheads="1"/>
                </p:cNvSpPr>
                <p:nvPr/>
              </p:nvSpPr>
              <p:spPr bwMode="auto">
                <a:xfrm>
                  <a:off x="1327" y="806"/>
                  <a:ext cx="47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教师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4" y="806"/>
                  <a:ext cx="5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>
                <a:off x="0" y="1209"/>
                <a:ext cx="605" cy="403"/>
                <a:chOff x="0" y="1209"/>
                <a:chExt cx="605" cy="403"/>
              </a:xfrm>
            </p:grpSpPr>
            <p:sp>
              <p:nvSpPr>
                <p:cNvPr id="2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51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刘宁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60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>
                <a:off x="605" y="1209"/>
                <a:ext cx="679" cy="403"/>
                <a:chOff x="605" y="1209"/>
                <a:chExt cx="679" cy="403"/>
              </a:xfrm>
            </p:grpSpPr>
            <p:sp>
              <p:nvSpPr>
                <p:cNvPr id="22" name="Rectangle 37"/>
                <p:cNvSpPr>
                  <a:spLocks noChangeArrowheads="1"/>
                </p:cNvSpPr>
                <p:nvPr/>
              </p:nvSpPr>
              <p:spPr bwMode="auto">
                <a:xfrm>
                  <a:off x="648" y="1209"/>
                  <a:ext cx="59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辅导员</a:t>
                  </a:r>
                </a:p>
                <a:p>
                  <a:pPr algn="ctr">
                    <a:buFontTx/>
                    <a:buNone/>
                  </a:pP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38"/>
                <p:cNvSpPr>
                  <a:spLocks noChangeArrowheads="1"/>
                </p:cNvSpPr>
                <p:nvPr/>
              </p:nvSpPr>
              <p:spPr bwMode="auto">
                <a:xfrm>
                  <a:off x="605" y="1209"/>
                  <a:ext cx="67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1284" y="1209"/>
                <a:ext cx="564" cy="403"/>
                <a:chOff x="1284" y="1209"/>
                <a:chExt cx="564" cy="403"/>
              </a:xfrm>
            </p:grpSpPr>
            <p:sp>
              <p:nvSpPr>
                <p:cNvPr id="20" name="Rectangle 40"/>
                <p:cNvSpPr>
                  <a:spLocks noChangeArrowheads="1"/>
                </p:cNvSpPr>
                <p:nvPr/>
              </p:nvSpPr>
              <p:spPr bwMode="auto">
                <a:xfrm>
                  <a:off x="1327" y="1209"/>
                  <a:ext cx="47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工人</a:t>
                  </a:r>
                </a:p>
              </p:txBody>
            </p:sp>
            <p:sp>
              <p:nvSpPr>
                <p:cNvPr id="21" name="Rectangle 41"/>
                <p:cNvSpPr>
                  <a:spLocks noChangeArrowheads="1"/>
                </p:cNvSpPr>
                <p:nvPr/>
              </p:nvSpPr>
              <p:spPr bwMode="auto">
                <a:xfrm>
                  <a:off x="1284" y="1209"/>
                  <a:ext cx="5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1854" cy="161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238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基本关系的性质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⑥ </a:t>
            </a:r>
            <a:r>
              <a:rPr lang="zh-CN" altLang="en-US" sz="2400" dirty="0">
                <a:solidFill>
                  <a:srgbClr val="0000FF"/>
                </a:solidFill>
              </a:rPr>
              <a:t>分量必须取</a:t>
            </a:r>
            <a:r>
              <a:rPr lang="zh-CN" altLang="en-US" sz="2400" dirty="0">
                <a:solidFill>
                  <a:srgbClr val="FF0000"/>
                </a:solidFill>
              </a:rPr>
              <a:t>原子值（代数运算，一阶谓词）</a:t>
            </a:r>
          </a:p>
          <a:p>
            <a:pPr lvl="1">
              <a:buSzPct val="75000"/>
              <a:buNone/>
            </a:pPr>
            <a:r>
              <a:rPr lang="zh-CN" altLang="en-US" dirty="0"/>
              <a:t>这是规范条件中最基本的一条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28245"/>
              </p:ext>
            </p:extLst>
          </p:nvPr>
        </p:nvGraphicFramePr>
        <p:xfrm>
          <a:off x="1403350" y="3573463"/>
          <a:ext cx="9402183" cy="22028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9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7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/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计算机专业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李勇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刘晨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1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/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信息专业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王敏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非规范化关系举例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56205"/>
              </p:ext>
            </p:extLst>
          </p:nvPr>
        </p:nvGraphicFramePr>
        <p:xfrm>
          <a:off x="2195823" y="2645859"/>
          <a:ext cx="50260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文档" r:id="rId3" imgW="7573574" imgH="2605483" progId="Word.Document.8">
                  <p:embed/>
                </p:oleObj>
              </mc:Choice>
              <mc:Fallback>
                <p:oleObj name="文档" r:id="rId3" imgW="7573574" imgH="2605483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823" y="2645859"/>
                        <a:ext cx="5026025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44147"/>
              </p:ext>
            </p:extLst>
          </p:nvPr>
        </p:nvGraphicFramePr>
        <p:xfrm>
          <a:off x="4162735" y="4877884"/>
          <a:ext cx="539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文档" r:id="rId5" imgW="7505828" imgH="2081215" progId="Word.Document.8">
                  <p:embed/>
                </p:oleObj>
              </mc:Choice>
              <mc:Fallback>
                <p:oleObj name="文档" r:id="rId5" imgW="7505828" imgH="2081215" progId="Word.Documen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735" y="4877884"/>
                        <a:ext cx="5399088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1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非规范化关系举例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2" y="1857994"/>
            <a:ext cx="68945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93" y="2294480"/>
            <a:ext cx="38893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57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2759271"/>
            <a:ext cx="476250" cy="581025"/>
          </a:xfrm>
          <a:prstGeom prst="line">
            <a:avLst/>
          </a:prstGeom>
          <a:noFill/>
          <a:ln w="12700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4" y="2968821"/>
            <a:ext cx="2214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关系数据结构及形式化定义</a:t>
            </a: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51117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5183188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421313" y="2968821"/>
            <a:ext cx="2487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2968821"/>
            <a:ext cx="2455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524" y="3590037"/>
            <a:ext cx="26934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关系模型的存储结构</a:t>
            </a: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421313" y="3389508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基本的关系操作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关系数据语言的分类</a:t>
            </a: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7" y="3389508"/>
            <a:ext cx="306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用户定义的完整性</a:t>
            </a:r>
          </a:p>
        </p:txBody>
      </p:sp>
      <p:sp>
        <p:nvSpPr>
          <p:cNvPr id="32" name="文本框 27"/>
          <p:cNvSpPr txBox="1">
            <a:spLocks noChangeArrowheads="1"/>
          </p:cNvSpPr>
          <p:nvPr/>
        </p:nvSpPr>
        <p:spPr bwMode="auto">
          <a:xfrm>
            <a:off x="18605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1931988" y="4877497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21701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</a:p>
        </p:txBody>
      </p:sp>
      <p:sp>
        <p:nvSpPr>
          <p:cNvPr id="35" name="文本框 31"/>
          <p:cNvSpPr txBox="1">
            <a:spLocks noChangeArrowheads="1"/>
          </p:cNvSpPr>
          <p:nvPr/>
        </p:nvSpPr>
        <p:spPr bwMode="auto">
          <a:xfrm>
            <a:off x="2170113" y="5507734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传统的集合操作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专门的关系运算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82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9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关系模式（</a:t>
            </a:r>
            <a:r>
              <a:rPr lang="en-US" altLang="zh-CN" dirty="0"/>
              <a:t>Relation Schema</a:t>
            </a:r>
            <a:r>
              <a:rPr lang="zh-CN" altLang="en-US" dirty="0"/>
              <a:t>）是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</a:p>
          <a:p>
            <a:pPr algn="just">
              <a:lnSpc>
                <a:spcPct val="130000"/>
              </a:lnSpc>
            </a:pPr>
            <a:r>
              <a:rPr lang="zh-CN" altLang="en-US" dirty="0"/>
              <a:t>关系是</a:t>
            </a:r>
            <a:r>
              <a:rPr lang="zh-CN" altLang="en-US" dirty="0">
                <a:solidFill>
                  <a:srgbClr val="0000FF"/>
                </a:solidFill>
              </a:rPr>
              <a:t>值</a:t>
            </a:r>
          </a:p>
          <a:p>
            <a:pPr algn="just">
              <a:lnSpc>
                <a:spcPct val="130000"/>
              </a:lnSpc>
            </a:pPr>
            <a:r>
              <a:rPr lang="zh-CN" altLang="en-US" dirty="0"/>
              <a:t>关系模式是对关系的描述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元组集合的结构</a:t>
            </a:r>
          </a:p>
          <a:p>
            <a:pPr lvl="3" algn="just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FF"/>
                </a:solidFill>
              </a:rPr>
              <a:t>属性</a:t>
            </a:r>
            <a:r>
              <a:rPr lang="zh-CN" altLang="en-US" sz="2200" dirty="0"/>
              <a:t>构成</a:t>
            </a:r>
          </a:p>
          <a:p>
            <a:pPr lvl="3" algn="just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属性来自的</a:t>
            </a:r>
            <a:r>
              <a:rPr lang="zh-CN" altLang="en-US" sz="2200" dirty="0">
                <a:solidFill>
                  <a:srgbClr val="0000FF"/>
                </a:solidFill>
              </a:rPr>
              <a:t>域</a:t>
            </a:r>
            <a:r>
              <a:rPr lang="zh-CN" altLang="en-US" sz="2200" dirty="0"/>
              <a:t>           </a:t>
            </a:r>
          </a:p>
          <a:p>
            <a:pPr lvl="3" algn="just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属性与域之间的</a:t>
            </a:r>
            <a:r>
              <a:rPr lang="zh-CN" altLang="en-US" sz="2200" dirty="0">
                <a:solidFill>
                  <a:srgbClr val="0000FF"/>
                </a:solidFill>
              </a:rPr>
              <a:t>映象关系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完整性约束条件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FF0000"/>
                </a:solidFill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i="1" dirty="0">
                <a:solidFill>
                  <a:srgbClr val="FF0000"/>
                </a:solidFill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</a:rPr>
              <a:t>U</a:t>
            </a:r>
            <a:r>
              <a:rPr lang="zh-CN" altLang="en-US" sz="2800" i="1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zh-CN" altLang="en-US" sz="2800" i="1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DOM</a:t>
            </a:r>
            <a:r>
              <a:rPr lang="zh-CN" altLang="en-US" sz="2800" i="1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F</a:t>
            </a:r>
            <a:r>
              <a:rPr lang="zh-CN" altLang="en-US" sz="2800" i="1" dirty="0">
                <a:solidFill>
                  <a:srgbClr val="FF0000"/>
                </a:solidFill>
              </a:rPr>
              <a:t>）</a:t>
            </a:r>
            <a:endParaRPr lang="zh-CN" altLang="en-US" i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         </a:t>
            </a:r>
            <a:r>
              <a:rPr lang="zh-CN" altLang="en-US" dirty="0"/>
              <a:t>关系名</a:t>
            </a:r>
          </a:p>
          <a:p>
            <a:pPr lvl="1" algn="just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</a:t>
            </a:r>
            <a:r>
              <a:rPr lang="zh-CN" altLang="en-US" dirty="0">
                <a:solidFill>
                  <a:srgbClr val="0000FF"/>
                </a:solidFill>
              </a:rPr>
              <a:t>属性名集合</a:t>
            </a:r>
          </a:p>
          <a:p>
            <a:pPr lvl="1" algn="just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</a:t>
            </a:r>
            <a:r>
              <a:rPr lang="zh-CN" altLang="en-US" dirty="0">
                <a:solidFill>
                  <a:srgbClr val="0000FF"/>
                </a:solidFill>
              </a:rPr>
              <a:t>域</a:t>
            </a:r>
          </a:p>
          <a:p>
            <a:pPr lvl="1" algn="just"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</a:t>
            </a:r>
            <a:r>
              <a:rPr lang="zh-CN" altLang="en-US" dirty="0">
                <a:solidFill>
                  <a:srgbClr val="0000FF"/>
                </a:solidFill>
              </a:rPr>
              <a:t>映象集合</a:t>
            </a:r>
          </a:p>
          <a:p>
            <a:pPr lvl="1" algn="just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</a:t>
            </a:r>
            <a:r>
              <a:rPr lang="zh-CN" altLang="en-US" dirty="0">
                <a:solidFill>
                  <a:srgbClr val="0000FF"/>
                </a:solidFill>
              </a:rPr>
              <a:t>依赖关系</a:t>
            </a:r>
            <a:r>
              <a:rPr lang="zh-CN" altLang="en-US" dirty="0"/>
              <a:t>的集合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84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39589"/>
            <a:ext cx="10058400" cy="49845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u="sng" dirty="0">
                <a:solidFill>
                  <a:srgbClr val="0000FF"/>
                </a:solidFill>
              </a:rPr>
              <a:t>导师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rgbClr val="0000FF"/>
                </a:solidFill>
              </a:rPr>
              <a:t>研究生</a:t>
            </a:r>
            <a:r>
              <a:rPr lang="zh-CN" altLang="en-US" dirty="0"/>
              <a:t>出自同一个域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  <a:r>
              <a:rPr lang="zh-CN" altLang="en-US" dirty="0"/>
              <a:t>，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取不同的</a:t>
            </a:r>
            <a:r>
              <a:rPr lang="zh-CN" altLang="en-US" dirty="0">
                <a:solidFill>
                  <a:srgbClr val="FF0000"/>
                </a:solidFill>
              </a:rPr>
              <a:t>属性名</a:t>
            </a:r>
            <a:r>
              <a:rPr lang="zh-CN" altLang="en-US" dirty="0"/>
              <a:t>，并在模式中定义属性向域的</a:t>
            </a:r>
            <a:r>
              <a:rPr lang="zh-CN" altLang="en-US" dirty="0">
                <a:solidFill>
                  <a:srgbClr val="FF0000"/>
                </a:solidFill>
              </a:rPr>
              <a:t>映象</a:t>
            </a:r>
            <a:r>
              <a:rPr lang="zh-CN" altLang="en-US" dirty="0"/>
              <a:t>，即说明它们分别出自哪个域：</a:t>
            </a:r>
          </a:p>
          <a:p>
            <a:pPr lvl="2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300" dirty="0"/>
              <a:t>关系模式：</a:t>
            </a:r>
          </a:p>
          <a:p>
            <a:pPr lvl="2">
              <a:buClr>
                <a:srgbClr val="0000FF"/>
              </a:buClr>
              <a:buNone/>
            </a:pPr>
            <a:r>
              <a:rPr lang="en-US" altLang="zh-CN" sz="2300" dirty="0"/>
              <a:t> SAP(SUPERVISOR,SPECIALITY, POSTGRADUATE)</a:t>
            </a:r>
          </a:p>
          <a:p>
            <a:pPr lvl="2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300" dirty="0"/>
              <a:t>域：</a:t>
            </a:r>
            <a:r>
              <a:rPr lang="en-US" altLang="zh-CN" sz="2300" dirty="0"/>
              <a:t>D1</a:t>
            </a:r>
            <a:r>
              <a:rPr lang="zh-CN" altLang="en-US" sz="2300" dirty="0"/>
              <a:t>：</a:t>
            </a:r>
            <a:r>
              <a:rPr lang="en-US" altLang="zh-CN" sz="2300" dirty="0"/>
              <a:t>PERSON  D2</a:t>
            </a:r>
            <a:r>
              <a:rPr lang="zh-CN" altLang="en-US" sz="2300" dirty="0"/>
              <a:t>：</a:t>
            </a:r>
            <a:r>
              <a:rPr lang="en-US" altLang="zh-CN" sz="2300" dirty="0"/>
              <a:t>SPECIALITY</a:t>
            </a:r>
          </a:p>
          <a:p>
            <a:pPr lvl="2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300" dirty="0"/>
              <a:t>映像：</a:t>
            </a:r>
          </a:p>
          <a:p>
            <a:pPr lvl="2">
              <a:buClr>
                <a:srgbClr val="0000FF"/>
              </a:buClr>
              <a:buNone/>
            </a:pPr>
            <a:r>
              <a:rPr lang="en-US" altLang="zh-CN" sz="2300" dirty="0"/>
              <a:t>  DOM</a:t>
            </a:r>
            <a:r>
              <a:rPr lang="zh-CN" altLang="en-US" sz="2300" dirty="0"/>
              <a:t>（</a:t>
            </a:r>
            <a:r>
              <a:rPr lang="en-US" altLang="zh-CN" sz="2300" dirty="0"/>
              <a:t>SUPERVISOR-PERSON</a:t>
            </a:r>
            <a:r>
              <a:rPr lang="zh-CN" altLang="en-US" sz="2300" dirty="0"/>
              <a:t>）</a:t>
            </a:r>
          </a:p>
          <a:p>
            <a:pPr lvl="2">
              <a:buNone/>
            </a:pPr>
            <a:r>
              <a:rPr lang="en-US" altLang="zh-CN" sz="2300" dirty="0"/>
              <a:t>= DOM</a:t>
            </a:r>
            <a:r>
              <a:rPr lang="zh-CN" altLang="en-US" sz="2300" dirty="0"/>
              <a:t>（</a:t>
            </a:r>
            <a:r>
              <a:rPr lang="en-US" altLang="zh-CN" sz="2300" dirty="0"/>
              <a:t>POSTGRADUATE-PERSON</a:t>
            </a:r>
            <a:r>
              <a:rPr lang="zh-CN" altLang="en-US" sz="2300" dirty="0"/>
              <a:t>）</a:t>
            </a:r>
          </a:p>
          <a:p>
            <a:pPr lvl="2">
              <a:buNone/>
            </a:pPr>
            <a:r>
              <a:rPr lang="en-US" altLang="zh-CN" sz="2300" dirty="0"/>
              <a:t>= PERSON</a:t>
            </a:r>
            <a:endParaRPr lang="en-US" altLang="zh-CN" sz="2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4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45327"/>
            <a:ext cx="10058400" cy="6392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关系模式通常可以简记为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	</a:t>
            </a:r>
            <a:r>
              <a:rPr lang="en-US" altLang="zh-CN" sz="2400" i="1" dirty="0">
                <a:solidFill>
                  <a:srgbClr val="0000FF"/>
                </a:solidFill>
              </a:rPr>
              <a:t>R (U)</a:t>
            </a:r>
            <a:r>
              <a:rPr lang="en-US" altLang="zh-CN" sz="2400" i="1" dirty="0"/>
              <a:t>    </a:t>
            </a:r>
            <a:r>
              <a:rPr lang="zh-CN" altLang="en-US" sz="2400" i="1" dirty="0"/>
              <a:t>或    </a:t>
            </a:r>
            <a:r>
              <a:rPr lang="en-US" altLang="zh-CN" sz="2400" i="1" dirty="0">
                <a:solidFill>
                  <a:srgbClr val="0000FF"/>
                </a:solidFill>
              </a:rPr>
              <a:t>R (A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1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2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…</a:t>
            </a:r>
            <a:r>
              <a:rPr lang="zh-CN" altLang="en-US" sz="2400" i="1" dirty="0">
                <a:solidFill>
                  <a:srgbClr val="0000FF"/>
                </a:solidFill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400" i="1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2000" i="1" dirty="0"/>
              <a:t>R: </a:t>
            </a:r>
            <a:r>
              <a:rPr lang="zh-CN" altLang="en-US" sz="2000" dirty="0"/>
              <a:t>关系名</a:t>
            </a:r>
          </a:p>
          <a:p>
            <a:pPr lvl="1">
              <a:lnSpc>
                <a:spcPct val="130000"/>
              </a:lnSpc>
              <a:buSzPct val="75000"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  </a:t>
            </a:r>
            <a:r>
              <a:rPr lang="en-US" altLang="zh-CN" sz="2000" dirty="0"/>
              <a:t>: </a:t>
            </a:r>
            <a:r>
              <a:rPr lang="zh-CN" altLang="en-US" sz="2000" dirty="0"/>
              <a:t>属性名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en-US" sz="2000" dirty="0"/>
              <a:t>注：</a:t>
            </a:r>
            <a:r>
              <a:rPr lang="zh-CN" altLang="en-US" sz="2000" dirty="0">
                <a:solidFill>
                  <a:srgbClr val="FF0000"/>
                </a:solidFill>
              </a:rPr>
              <a:t>域名</a:t>
            </a:r>
            <a:r>
              <a:rPr lang="zh-CN" altLang="en-US" sz="2000" dirty="0"/>
              <a:t>及</a:t>
            </a:r>
            <a:r>
              <a:rPr lang="zh-CN" altLang="en-US" sz="2000" dirty="0">
                <a:solidFill>
                  <a:srgbClr val="FF0000"/>
                </a:solidFill>
              </a:rPr>
              <a:t>属性向域的映象</a:t>
            </a:r>
            <a:r>
              <a:rPr lang="zh-CN" altLang="en-US" sz="2000" dirty="0"/>
              <a:t>常常直接说明为</a:t>
            </a:r>
            <a:r>
              <a:rPr lang="zh-CN" alt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属性的类型、长度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000" dirty="0"/>
              <a:t>CREATE TABLE Student 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9</a:t>
            </a:r>
            <a:r>
              <a:rPr lang="zh-CN" altLang="en-US" sz="2000" dirty="0"/>
              <a:t>)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PRIMARY KEY</a:t>
            </a:r>
            <a:r>
              <a:rPr lang="zh-CN" altLang="en-US" sz="2000" dirty="0"/>
              <a:t>,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                                   /* </a:t>
            </a:r>
            <a:r>
              <a:rPr lang="zh-CN" altLang="en-US" sz="2000" dirty="0"/>
              <a:t>列级完整性约束条件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是主码*</a:t>
            </a:r>
            <a:r>
              <a:rPr lang="en-US" altLang="zh-CN" sz="2000" dirty="0"/>
              <a:t>/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  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CHAR</a:t>
            </a:r>
            <a:r>
              <a:rPr lang="zh-CN" altLang="en-US" sz="2000" dirty="0"/>
              <a:t>(</a:t>
            </a:r>
            <a:r>
              <a:rPr lang="en-US" altLang="zh-CN" sz="2000" dirty="0"/>
              <a:t>20</a:t>
            </a:r>
            <a:r>
              <a:rPr lang="zh-CN" altLang="en-US" sz="2000" dirty="0"/>
              <a:t>)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UNIQUE</a:t>
            </a:r>
            <a:r>
              <a:rPr lang="zh-CN" altLang="en-US" sz="2000" dirty="0"/>
              <a:t>,             </a:t>
            </a:r>
            <a:r>
              <a:rPr lang="en-US" altLang="zh-CN" sz="2000" dirty="0"/>
              <a:t>/*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取唯一值*</a:t>
            </a:r>
            <a:r>
              <a:rPr lang="en-US" altLang="zh-CN" sz="2000" dirty="0"/>
              <a:t>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   CHAR</a:t>
            </a:r>
            <a:r>
              <a:rPr lang="zh-CN" altLang="en-US" sz="2000" dirty="0"/>
              <a:t>(</a:t>
            </a:r>
            <a:r>
              <a:rPr lang="en-US" altLang="zh-CN" sz="2000" dirty="0"/>
              <a:t>2</a:t>
            </a:r>
            <a:r>
              <a:rPr lang="zh-CN" altLang="en-US" sz="2000" dirty="0"/>
              <a:t>),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Sage   SMALLINT</a:t>
            </a:r>
            <a:r>
              <a:rPr lang="zh-CN" altLang="en-US" sz="2000" dirty="0"/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 CHAR</a:t>
            </a:r>
            <a:r>
              <a:rPr lang="zh-CN" altLang="en-US" sz="2000" dirty="0"/>
              <a:t>(</a:t>
            </a:r>
            <a:r>
              <a:rPr lang="en-US" altLang="zh-CN" sz="2000" dirty="0"/>
              <a:t>20</a:t>
            </a:r>
            <a:r>
              <a:rPr lang="zh-CN" altLang="en-US" sz="20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43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</a:rPr>
              <a:t>关系模式</a:t>
            </a:r>
          </a:p>
          <a:p>
            <a:pPr lvl="1" algn="just">
              <a:buSzPct val="75000"/>
            </a:pPr>
            <a:r>
              <a:rPr lang="zh-CN" altLang="en-US" dirty="0"/>
              <a:t>对关系的描述</a:t>
            </a:r>
          </a:p>
          <a:p>
            <a:pPr lvl="1" algn="just">
              <a:buSzPct val="75000"/>
            </a:pPr>
            <a:r>
              <a:rPr lang="zh-CN" altLang="en-US" dirty="0"/>
              <a:t>静态的、稳定的</a:t>
            </a:r>
          </a:p>
          <a:p>
            <a:pPr algn="just"/>
            <a:r>
              <a:rPr lang="zh-CN" altLang="en-US" dirty="0">
                <a:solidFill>
                  <a:srgbClr val="0000FF"/>
                </a:solidFill>
              </a:rPr>
              <a:t>关系</a:t>
            </a:r>
          </a:p>
          <a:p>
            <a:pPr lvl="1" algn="just">
              <a:buSzPct val="75000"/>
            </a:pPr>
            <a:r>
              <a:rPr lang="zh-CN" altLang="en-US" dirty="0"/>
              <a:t>关系模式在某一时刻的状态或内容</a:t>
            </a:r>
          </a:p>
          <a:p>
            <a:pPr lvl="1" algn="just">
              <a:buSzPct val="75000"/>
            </a:pPr>
            <a:r>
              <a:rPr lang="zh-CN" altLang="en-US" dirty="0"/>
              <a:t>动态的、随时间不断变化的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dirty="0"/>
              <a:t>关系模式和关系往往笼统称为关系</a:t>
            </a:r>
          </a:p>
          <a:p>
            <a:pPr algn="just">
              <a:lnSpc>
                <a:spcPct val="140000"/>
              </a:lnSpc>
              <a:buNone/>
            </a:pPr>
            <a:r>
              <a:rPr lang="zh-CN" altLang="en-US" sz="2400" dirty="0"/>
              <a:t>     通过上下文加以区别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97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关系数据库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在一个给定的应用领域中，</a:t>
            </a:r>
            <a:r>
              <a:rPr lang="zh-CN" altLang="en-US" dirty="0">
                <a:solidFill>
                  <a:srgbClr val="0000FF"/>
                </a:solidFill>
              </a:rPr>
              <a:t>所有关系的集合</a:t>
            </a:r>
            <a:r>
              <a:rPr lang="zh-CN" altLang="en-US" dirty="0"/>
              <a:t>构成一个关系数据库</a:t>
            </a:r>
          </a:p>
          <a:p>
            <a:pPr algn="just">
              <a:lnSpc>
                <a:spcPct val="120000"/>
              </a:lnSpc>
            </a:pPr>
            <a:r>
              <a:rPr lang="zh-CN" altLang="en-US" dirty="0"/>
              <a:t>关系数据库的型与值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关系数据库的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关系数据库模式</a:t>
            </a:r>
            <a:r>
              <a:rPr lang="zh-CN" altLang="en-US" dirty="0"/>
              <a:t>，是对关系数据库的描述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关系数据库的</a:t>
            </a:r>
            <a:r>
              <a:rPr lang="zh-CN" altLang="en-US" dirty="0">
                <a:solidFill>
                  <a:srgbClr val="0000FF"/>
                </a:solidFill>
              </a:rPr>
              <a:t>值</a:t>
            </a:r>
            <a:r>
              <a:rPr lang="en-US" altLang="zh-CN" dirty="0"/>
              <a:t>: </a:t>
            </a:r>
            <a:r>
              <a:rPr lang="zh-CN" altLang="en-US" dirty="0"/>
              <a:t>关系模式在某一时刻对应的关系的集合，通常称为</a:t>
            </a:r>
            <a:r>
              <a:rPr lang="zh-CN" altLang="en-US" dirty="0">
                <a:solidFill>
                  <a:srgbClr val="FF0000"/>
                </a:solidFill>
              </a:rPr>
              <a:t>关系数据库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4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学生表：</a:t>
            </a:r>
          </a:p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Student(</a:t>
            </a:r>
            <a:r>
              <a:rPr lang="en-US" altLang="zh-CN" dirty="0" err="1">
                <a:solidFill>
                  <a:srgbClr val="0000FF"/>
                </a:solidFill>
              </a:rPr>
              <a:t>Sno,Sname,Ssex,Speciality,Sage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dirty="0"/>
              <a:t>课程表：</a:t>
            </a:r>
          </a:p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Course(</a:t>
            </a:r>
            <a:r>
              <a:rPr lang="en-US" altLang="zh-CN" dirty="0" err="1">
                <a:solidFill>
                  <a:srgbClr val="0000FF"/>
                </a:solidFill>
              </a:rPr>
              <a:t>Cno,Cname,Ccredit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dirty="0"/>
              <a:t>学生选课表：</a:t>
            </a:r>
          </a:p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SC(</a:t>
            </a:r>
            <a:r>
              <a:rPr lang="en-US" altLang="zh-CN" dirty="0" err="1">
                <a:solidFill>
                  <a:srgbClr val="0000FF"/>
                </a:solidFill>
              </a:rPr>
              <a:t>Sno,Cno,Grade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0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5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19262"/>
              </p:ext>
            </p:extLst>
          </p:nvPr>
        </p:nvGraphicFramePr>
        <p:xfrm>
          <a:off x="1825083" y="2013609"/>
          <a:ext cx="8077200" cy="22860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848140659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398194527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95728148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30126944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73940747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Speciality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17055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067126"/>
                  </a:ext>
                </a:extLst>
              </a:tr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0205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11033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58737"/>
                  </a:ext>
                </a:extLst>
              </a:tr>
            </a:tbl>
          </a:graphicData>
        </a:graphic>
      </p:graphicFrame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949501"/>
              </p:ext>
            </p:extLst>
          </p:nvPr>
        </p:nvGraphicFramePr>
        <p:xfrm>
          <a:off x="1610771" y="5131459"/>
          <a:ext cx="4038600" cy="1417638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30175761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96207264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1372779239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54753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4916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35945"/>
                  </a:ext>
                </a:extLst>
              </a:tr>
            </a:tbl>
          </a:graphicData>
        </a:graphic>
      </p:graphicFrame>
      <p:graphicFrame>
        <p:nvGraphicFramePr>
          <p:cNvPr id="7" name="Group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853369"/>
              </p:ext>
            </p:extLst>
          </p:nvPr>
        </p:nvGraphicFramePr>
        <p:xfrm>
          <a:off x="6070058" y="4723471"/>
          <a:ext cx="4038600" cy="18288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88060821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56271539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85517005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82967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3509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122321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80961"/>
                  </a:ext>
                </a:extLst>
              </a:tr>
            </a:tbl>
          </a:graphicData>
        </a:graphic>
      </p:graphicFrame>
      <p:sp>
        <p:nvSpPr>
          <p:cNvPr id="8" name="Text Box 110"/>
          <p:cNvSpPr txBox="1">
            <a:spLocks noChangeArrowheads="1"/>
          </p:cNvSpPr>
          <p:nvPr/>
        </p:nvSpPr>
        <p:spPr bwMode="auto">
          <a:xfrm>
            <a:off x="789723" y="276547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学生</a:t>
            </a:r>
          </a:p>
        </p:txBody>
      </p:sp>
      <p:sp>
        <p:nvSpPr>
          <p:cNvPr id="9" name="Text Box 111"/>
          <p:cNvSpPr txBox="1">
            <a:spLocks noChangeArrowheads="1"/>
          </p:cNvSpPr>
          <p:nvPr/>
        </p:nvSpPr>
        <p:spPr bwMode="auto">
          <a:xfrm>
            <a:off x="599778" y="5666679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课程</a:t>
            </a:r>
          </a:p>
        </p:txBody>
      </p:sp>
      <p:sp>
        <p:nvSpPr>
          <p:cNvPr id="10" name="Text Box 112"/>
          <p:cNvSpPr txBox="1">
            <a:spLocks noChangeArrowheads="1"/>
          </p:cNvSpPr>
          <p:nvPr/>
        </p:nvSpPr>
        <p:spPr bwMode="auto">
          <a:xfrm>
            <a:off x="10108658" y="501501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学生选课</a:t>
            </a:r>
          </a:p>
        </p:txBody>
      </p:sp>
    </p:spTree>
    <p:extLst>
      <p:ext uri="{BB962C8B-B14F-4D97-AF65-F5344CB8AC3E}">
        <p14:creationId xmlns:p14="http://schemas.microsoft.com/office/powerpoint/2010/main" val="3114477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关系数据库的物理组织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关系数据库管理系统中</a:t>
            </a:r>
            <a:r>
              <a:rPr lang="zh-CN" altLang="zh-CN" dirty="0">
                <a:solidFill>
                  <a:srgbClr val="0000FF"/>
                </a:solidFill>
              </a:rPr>
              <a:t>一个表对应一个操作系统文件</a:t>
            </a:r>
            <a:r>
              <a:rPr lang="zh-CN" altLang="zh-CN" dirty="0"/>
              <a:t>，将物理数据组织交给操作系统完成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</a:t>
            </a:r>
            <a:r>
              <a:rPr lang="zh-CN" altLang="zh-CN" dirty="0"/>
              <a:t>从操作系统那里申请若干个大的文件，</a:t>
            </a:r>
            <a:r>
              <a:rPr lang="zh-CN" altLang="zh-CN" dirty="0">
                <a:solidFill>
                  <a:srgbClr val="0000FF"/>
                </a:solidFill>
              </a:rPr>
              <a:t>自己划分文件空间</a:t>
            </a:r>
            <a:r>
              <a:rPr lang="zh-CN" altLang="zh-CN" dirty="0"/>
              <a:t>，组织表、索引等存储结构，并进行存储管理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单一的数据结构</a:t>
            </a:r>
            <a:r>
              <a:rPr lang="en-US" altLang="zh-CN" dirty="0"/>
              <a:t>----</a:t>
            </a:r>
            <a:r>
              <a:rPr lang="zh-CN" altLang="en-US" dirty="0"/>
              <a:t>关系</a:t>
            </a:r>
          </a:p>
          <a:p>
            <a:pPr lvl="1">
              <a:lnSpc>
                <a:spcPct val="140000"/>
              </a:lnSpc>
              <a:buNone/>
            </a:pPr>
            <a:r>
              <a:rPr lang="zh-CN" altLang="en-US" dirty="0"/>
              <a:t>现实世界的</a:t>
            </a:r>
            <a:r>
              <a:rPr lang="zh-CN" altLang="en-US" dirty="0">
                <a:solidFill>
                  <a:srgbClr val="0066FF"/>
                </a:solidFill>
              </a:rPr>
              <a:t>实体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66FF"/>
                </a:solidFill>
              </a:rPr>
              <a:t>实体间的各种联系</a:t>
            </a:r>
            <a:r>
              <a:rPr lang="zh-CN" altLang="en-US" dirty="0"/>
              <a:t>均用关系来表示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逻辑结构</a:t>
            </a:r>
            <a:r>
              <a:rPr lang="en-US" altLang="zh-CN" dirty="0"/>
              <a:t>----</a:t>
            </a:r>
            <a:r>
              <a:rPr lang="zh-CN" altLang="en-US" dirty="0"/>
              <a:t>二维表 </a:t>
            </a:r>
          </a:p>
          <a:p>
            <a:pPr lvl="1">
              <a:lnSpc>
                <a:spcPct val="140000"/>
              </a:lnSpc>
              <a:buNone/>
            </a:pPr>
            <a:r>
              <a:rPr lang="zh-CN" altLang="en-US" dirty="0"/>
              <a:t>从用户角度，关系模型中数据的逻辑结构是一张</a:t>
            </a:r>
            <a:r>
              <a:rPr lang="zh-CN" altLang="en-US" dirty="0">
                <a:solidFill>
                  <a:srgbClr val="0066FF"/>
                </a:solidFill>
              </a:rPr>
              <a:t>二维表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建立在集合代数的基础上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71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4" y="2968821"/>
            <a:ext cx="2214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关系数据结构及形式化定义</a:t>
            </a: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51117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5183188" y="2759271"/>
            <a:ext cx="476250" cy="581025"/>
          </a:xfrm>
          <a:prstGeom prst="line">
            <a:avLst/>
          </a:prstGeom>
          <a:noFill/>
          <a:ln w="12700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421313" y="2968821"/>
            <a:ext cx="2487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2968821"/>
            <a:ext cx="2455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524" y="3590037"/>
            <a:ext cx="26934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关系模型的存储结构</a:t>
            </a: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421313" y="3389508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基本的关系操作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关系数据语言的分类</a:t>
            </a: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7" y="3389508"/>
            <a:ext cx="306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用户定义的完整性</a:t>
            </a:r>
          </a:p>
        </p:txBody>
      </p:sp>
      <p:sp>
        <p:nvSpPr>
          <p:cNvPr id="32" name="文本框 27"/>
          <p:cNvSpPr txBox="1">
            <a:spLocks noChangeArrowheads="1"/>
          </p:cNvSpPr>
          <p:nvPr/>
        </p:nvSpPr>
        <p:spPr bwMode="auto">
          <a:xfrm>
            <a:off x="18605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1931988" y="4877497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21701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</a:p>
        </p:txBody>
      </p:sp>
      <p:sp>
        <p:nvSpPr>
          <p:cNvPr id="35" name="文本框 31"/>
          <p:cNvSpPr txBox="1">
            <a:spLocks noChangeArrowheads="1"/>
          </p:cNvSpPr>
          <p:nvPr/>
        </p:nvSpPr>
        <p:spPr bwMode="auto">
          <a:xfrm>
            <a:off x="2170113" y="5507734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传统的集合操作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专门的关系运算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0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基本的关系操作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常用的关系操作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查询操作</a:t>
            </a:r>
            <a:r>
              <a:rPr lang="zh-CN" altLang="en-US" dirty="0"/>
              <a:t>：选择</a:t>
            </a:r>
            <a:r>
              <a:rPr lang="en-US" altLang="zh-CN" dirty="0"/>
              <a:t>(select)</a:t>
            </a:r>
            <a:r>
              <a:rPr lang="zh-CN" altLang="en-US" dirty="0"/>
              <a:t>、投影</a:t>
            </a:r>
            <a:r>
              <a:rPr lang="en-US" altLang="zh-CN" dirty="0"/>
              <a:t>(project)</a:t>
            </a:r>
            <a:r>
              <a:rPr lang="zh-CN" altLang="en-US" dirty="0"/>
              <a:t>、连接</a:t>
            </a:r>
            <a:r>
              <a:rPr lang="en-US" altLang="zh-CN" dirty="0"/>
              <a:t>(join)</a:t>
            </a:r>
            <a:r>
              <a:rPr lang="zh-CN" altLang="en-US" dirty="0"/>
              <a:t>、除</a:t>
            </a:r>
            <a:r>
              <a:rPr lang="en-US" altLang="zh-CN" dirty="0"/>
              <a:t>(divide)</a:t>
            </a:r>
            <a:r>
              <a:rPr lang="zh-CN" altLang="en-US" dirty="0"/>
              <a:t>、并</a:t>
            </a:r>
            <a:r>
              <a:rPr lang="en-US" altLang="zh-CN" dirty="0"/>
              <a:t>(union)</a:t>
            </a:r>
            <a:r>
              <a:rPr lang="zh-CN" altLang="en-US" dirty="0"/>
              <a:t>、差</a:t>
            </a:r>
            <a:r>
              <a:rPr lang="en-US" altLang="zh-CN" dirty="0"/>
              <a:t>(except)</a:t>
            </a:r>
            <a:r>
              <a:rPr lang="zh-CN" altLang="en-US" dirty="0"/>
              <a:t>、交</a:t>
            </a:r>
            <a:r>
              <a:rPr lang="en-US" altLang="zh-CN" dirty="0"/>
              <a:t>(intersection)</a:t>
            </a:r>
            <a:r>
              <a:rPr lang="zh-CN" altLang="en-US" dirty="0"/>
              <a:t>、笛卡尔积</a:t>
            </a:r>
            <a:endParaRPr lang="en-US" altLang="zh-CN" dirty="0"/>
          </a:p>
          <a:p>
            <a:pPr lvl="2" algn="just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u="sng" dirty="0">
                <a:solidFill>
                  <a:srgbClr val="C00000"/>
                </a:solidFill>
              </a:rPr>
              <a:t>选择、投影、并、差、笛卡尔积</a:t>
            </a:r>
            <a:r>
              <a:rPr lang="zh-CN" altLang="en-US" dirty="0"/>
              <a:t>是</a:t>
            </a:r>
            <a:r>
              <a:rPr lang="en-US" altLang="zh-CN" dirty="0"/>
              <a:t>5</a:t>
            </a:r>
            <a:r>
              <a:rPr lang="zh-CN" altLang="en-US" dirty="0"/>
              <a:t>种基本操作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数据更新</a:t>
            </a:r>
            <a:r>
              <a:rPr lang="zh-CN" altLang="en-US" dirty="0"/>
              <a:t>：插入、删除、修改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关系操作的特点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集合操作方式：操作的对象和结果都是集合，</a:t>
            </a:r>
            <a:r>
              <a:rPr lang="zh-CN" altLang="en-US" dirty="0">
                <a:solidFill>
                  <a:srgbClr val="FF00FF"/>
                </a:solidFill>
              </a:rPr>
              <a:t>一次一集合</a:t>
            </a:r>
            <a:r>
              <a:rPr lang="zh-CN" altLang="en-US" dirty="0"/>
              <a:t>的方式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非关系数据模型的数据操作方式：一次一记录</a:t>
            </a:r>
            <a:r>
              <a:rPr lang="en-US" altLang="zh-CN" sz="2400" dirty="0"/>
              <a:t>(record-at-a-time)</a:t>
            </a:r>
            <a:r>
              <a:rPr lang="zh-CN" altLang="en-US" sz="2400" dirty="0"/>
              <a:t>，如：文件系统的数据操作方式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59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50096"/>
            <a:ext cx="10058400" cy="4297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关系数据库语言的分类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91376"/>
            <a:ext cx="10058400" cy="5480824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关系代数</a:t>
            </a:r>
            <a:r>
              <a:rPr lang="zh-CN" altLang="en-US" sz="1600" dirty="0"/>
              <a:t>语言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用对关系的运算来表达查询要求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代表：</a:t>
            </a:r>
            <a:r>
              <a:rPr lang="en-US" altLang="zh-CN" sz="1500" dirty="0"/>
              <a:t>ISBL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如：查询至少选修了一门其直接先行课为</a:t>
            </a:r>
            <a:r>
              <a:rPr lang="en-US" altLang="zh-CN" sz="1800" dirty="0">
                <a:solidFill>
                  <a:srgbClr val="0000FF"/>
                </a:solidFill>
              </a:rPr>
              <a:t>5</a:t>
            </a:r>
            <a:r>
              <a:rPr lang="zh-CN" altLang="en-US" sz="1800" dirty="0">
                <a:solidFill>
                  <a:srgbClr val="0000FF"/>
                </a:solidFill>
              </a:rPr>
              <a:t>号课程的学生姓名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π</a:t>
            </a:r>
            <a:r>
              <a:rPr lang="en-US" altLang="zh-CN" sz="1800" baseline="-30000" dirty="0" err="1"/>
              <a:t>Sname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σ</a:t>
            </a:r>
            <a:r>
              <a:rPr lang="en-US" altLang="zh-CN" sz="1800" baseline="-30000" dirty="0" err="1"/>
              <a:t>Cpno</a:t>
            </a:r>
            <a:r>
              <a:rPr lang="en-US" altLang="zh-CN" sz="1800" baseline="-30000" dirty="0"/>
              <a:t>=‘5’</a:t>
            </a:r>
            <a:r>
              <a:rPr lang="en-US" altLang="zh-CN" sz="1800" dirty="0">
                <a:solidFill>
                  <a:srgbClr val="E02920"/>
                </a:solidFill>
              </a:rPr>
              <a:t>(Course    SC    </a:t>
            </a:r>
            <a:r>
              <a:rPr lang="en-US" altLang="zh-CN" sz="1800" dirty="0"/>
              <a:t>π</a:t>
            </a:r>
            <a:r>
              <a:rPr lang="en-US" altLang="zh-CN" sz="1800" baseline="-30000" dirty="0" err="1"/>
              <a:t>Sno,Sname</a:t>
            </a:r>
            <a:r>
              <a:rPr lang="en-US" altLang="zh-CN" sz="1800" baseline="-30000" dirty="0"/>
              <a:t> </a:t>
            </a:r>
            <a:r>
              <a:rPr lang="en-US" altLang="zh-CN" sz="1800" dirty="0"/>
              <a:t>(Student))</a:t>
            </a:r>
            <a:r>
              <a:rPr lang="en-US" altLang="zh-CN" sz="1800" dirty="0">
                <a:ea typeface="黑体" panose="02010609060101010101" pitchFamily="49" charset="-122"/>
              </a:rPr>
              <a:t> </a:t>
            </a:r>
            <a:r>
              <a:rPr lang="zh-CN" altLang="en-US" sz="1800" dirty="0"/>
              <a:t> </a:t>
            </a:r>
            <a:endParaRPr lang="en-US" altLang="zh-CN" sz="1800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endParaRPr lang="en-US" altLang="zh-CN" sz="1500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关系演算</a:t>
            </a:r>
            <a:r>
              <a:rPr lang="zh-CN" altLang="en-US" sz="1600" dirty="0"/>
              <a:t>语言：用谓词来表达查询要求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元组关系演算语言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1500" u="sng" dirty="0"/>
              <a:t>谓词变元</a:t>
            </a:r>
            <a:r>
              <a:rPr lang="zh-CN" altLang="en-US" sz="1500" dirty="0"/>
              <a:t>的基本对象是元组变量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1500" dirty="0"/>
              <a:t>代表：</a:t>
            </a:r>
            <a:r>
              <a:rPr lang="en-US" altLang="zh-CN" sz="1500" dirty="0"/>
              <a:t>APLHA, QUEL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域关系演算语言    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1500" u="sng" dirty="0"/>
              <a:t>谓词变元</a:t>
            </a:r>
            <a:r>
              <a:rPr lang="zh-CN" altLang="en-US" sz="1500" dirty="0"/>
              <a:t>的基本对象是域变量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1500" dirty="0"/>
              <a:t>代表：</a:t>
            </a:r>
            <a:r>
              <a:rPr lang="en-US" altLang="zh-CN" sz="1500" dirty="0"/>
              <a:t>QBE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/>
              <a:t>具有关系代数和关系演算双重特点的语言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代表：</a:t>
            </a:r>
            <a:r>
              <a:rPr lang="en-US" altLang="zh-CN" sz="1500" dirty="0"/>
              <a:t>SQL</a:t>
            </a:r>
            <a:r>
              <a:rPr lang="zh-CN" altLang="en-US" sz="1500" dirty="0"/>
              <a:t>（</a:t>
            </a:r>
            <a:r>
              <a:rPr lang="en-US" altLang="zh-CN" sz="1500" dirty="0"/>
              <a:t>Structured Query Language</a:t>
            </a:r>
            <a:r>
              <a:rPr lang="zh-CN" altLang="en-US" sz="1500" dirty="0"/>
              <a:t>）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集合操作，语言具有完备的表达能力，非过程化的、描述性的语言，不需要用户选择存取路径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01" y="2497637"/>
            <a:ext cx="257390" cy="202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09" y="2497636"/>
            <a:ext cx="257390" cy="202033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302045" y="3119361"/>
            <a:ext cx="2012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表达能力是等价的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335382" y="1030211"/>
            <a:ext cx="2012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表达能力是等价的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9257720" y="1396923"/>
            <a:ext cx="0" cy="172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50096"/>
            <a:ext cx="10058400" cy="4297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关系数据库语言的分类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91376"/>
            <a:ext cx="10058400" cy="5480824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关系代数</a:t>
            </a:r>
            <a:r>
              <a:rPr lang="zh-CN" altLang="en-US" sz="1600" dirty="0"/>
              <a:t>语言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用对关系的运算来表达查询要求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代表：</a:t>
            </a:r>
            <a:r>
              <a:rPr lang="en-US" altLang="zh-CN" sz="1500" dirty="0"/>
              <a:t>ISBL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如：查询至少选修了一门其直接先行课为</a:t>
            </a:r>
            <a:r>
              <a:rPr lang="en-US" altLang="zh-CN" sz="1800" dirty="0">
                <a:solidFill>
                  <a:srgbClr val="0000FF"/>
                </a:solidFill>
              </a:rPr>
              <a:t>5</a:t>
            </a:r>
            <a:r>
              <a:rPr lang="zh-CN" altLang="en-US" sz="1800" dirty="0">
                <a:solidFill>
                  <a:srgbClr val="0000FF"/>
                </a:solidFill>
              </a:rPr>
              <a:t>号课程的学生姓名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π</a:t>
            </a:r>
            <a:r>
              <a:rPr lang="en-US" altLang="zh-CN" sz="1800" baseline="-30000" dirty="0" err="1"/>
              <a:t>Sname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σ</a:t>
            </a:r>
            <a:r>
              <a:rPr lang="en-US" altLang="zh-CN" sz="1800" baseline="-30000" dirty="0" err="1"/>
              <a:t>Cpno</a:t>
            </a:r>
            <a:r>
              <a:rPr lang="en-US" altLang="zh-CN" sz="1800" baseline="-30000" dirty="0"/>
              <a:t>=‘5’</a:t>
            </a:r>
            <a:r>
              <a:rPr lang="en-US" altLang="zh-CN" sz="1800" dirty="0">
                <a:solidFill>
                  <a:srgbClr val="E02920"/>
                </a:solidFill>
              </a:rPr>
              <a:t>(Course    SC    </a:t>
            </a:r>
            <a:r>
              <a:rPr lang="en-US" altLang="zh-CN" sz="1800" dirty="0"/>
              <a:t>π</a:t>
            </a:r>
            <a:r>
              <a:rPr lang="en-US" altLang="zh-CN" sz="1800" baseline="-30000" dirty="0" err="1"/>
              <a:t>Sno,Sname</a:t>
            </a:r>
            <a:r>
              <a:rPr lang="en-US" altLang="zh-CN" sz="1800" baseline="-30000" dirty="0"/>
              <a:t> </a:t>
            </a:r>
            <a:r>
              <a:rPr lang="en-US" altLang="zh-CN" sz="1800" dirty="0"/>
              <a:t>(Student))</a:t>
            </a:r>
            <a:r>
              <a:rPr lang="en-US" altLang="zh-CN" sz="1800" dirty="0">
                <a:ea typeface="黑体" panose="02010609060101010101" pitchFamily="49" charset="-122"/>
              </a:rPr>
              <a:t> </a:t>
            </a:r>
            <a:r>
              <a:rPr lang="zh-CN" altLang="en-US" sz="1800" dirty="0"/>
              <a:t> </a:t>
            </a:r>
            <a:endParaRPr lang="en-US" altLang="zh-CN" sz="1800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endParaRPr lang="en-US" altLang="zh-CN" sz="1500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关系演算</a:t>
            </a:r>
            <a:r>
              <a:rPr lang="zh-CN" altLang="en-US" sz="1600" dirty="0"/>
              <a:t>语言：用谓词来表达查询要求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/>
              <a:t>具有关系代数和关系演算双重特点的语言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代表：</a:t>
            </a:r>
            <a:r>
              <a:rPr lang="en-US" altLang="zh-CN" sz="1500" dirty="0"/>
              <a:t>SQL</a:t>
            </a:r>
            <a:r>
              <a:rPr lang="zh-CN" altLang="en-US" sz="1500" dirty="0"/>
              <a:t>（</a:t>
            </a:r>
            <a:r>
              <a:rPr lang="en-US" altLang="zh-CN" sz="1500" dirty="0"/>
              <a:t>Structured Query Language</a:t>
            </a:r>
            <a:r>
              <a:rPr lang="zh-CN" altLang="en-US" sz="1500" dirty="0"/>
              <a:t>）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/>
              <a:t>集合操作，语言具有完备的表达能力，非过程化的、描述性的语言，不需要用户选择存取路径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01" y="2497637"/>
            <a:ext cx="257390" cy="202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09" y="2497636"/>
            <a:ext cx="257390" cy="202033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302045" y="3119361"/>
            <a:ext cx="2012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表达能力是等价的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335382" y="1030211"/>
            <a:ext cx="2012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表达能力是等价的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9257720" y="1396923"/>
            <a:ext cx="0" cy="172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4" y="2968821"/>
            <a:ext cx="2214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关系数据结构及形式化定义</a:t>
            </a: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51117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5183188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421313" y="2968821"/>
            <a:ext cx="2487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2759271"/>
            <a:ext cx="476250" cy="581025"/>
          </a:xfrm>
          <a:prstGeom prst="line">
            <a:avLst/>
          </a:prstGeom>
          <a:noFill/>
          <a:ln w="12700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2968821"/>
            <a:ext cx="2455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524" y="3590037"/>
            <a:ext cx="26934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关系模型的存储结构</a:t>
            </a: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421313" y="3389508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基本的关系操作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关系数据语言的分类</a:t>
            </a: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7" y="3389508"/>
            <a:ext cx="306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用户定义的完整性</a:t>
            </a:r>
          </a:p>
        </p:txBody>
      </p:sp>
      <p:sp>
        <p:nvSpPr>
          <p:cNvPr id="32" name="文本框 27"/>
          <p:cNvSpPr txBox="1">
            <a:spLocks noChangeArrowheads="1"/>
          </p:cNvSpPr>
          <p:nvPr/>
        </p:nvSpPr>
        <p:spPr bwMode="auto">
          <a:xfrm>
            <a:off x="18605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4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1931988" y="4877497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21701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</a:p>
        </p:txBody>
      </p:sp>
      <p:sp>
        <p:nvSpPr>
          <p:cNvPr id="35" name="文本框 31"/>
          <p:cNvSpPr txBox="1">
            <a:spLocks noChangeArrowheads="1"/>
          </p:cNvSpPr>
          <p:nvPr/>
        </p:nvSpPr>
        <p:spPr bwMode="auto">
          <a:xfrm>
            <a:off x="2170113" y="5507734"/>
            <a:ext cx="231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传统的集合操作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专门的关系运算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74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为了维护数据库中数据与现实世界的一致性，对关系数据库的插入、删除和修改操作必须有一定的约束条件，这就是关系模型的三类完整性约束。</a:t>
            </a:r>
          </a:p>
          <a:p>
            <a:pPr lvl="1"/>
            <a:r>
              <a:rPr lang="zh-CN" altLang="en-US" dirty="0"/>
              <a:t>实体完整性</a:t>
            </a:r>
          </a:p>
          <a:p>
            <a:pPr lvl="1"/>
            <a:r>
              <a:rPr lang="zh-CN" altLang="en-US" dirty="0"/>
              <a:t>参照完整性</a:t>
            </a:r>
          </a:p>
          <a:p>
            <a:pPr lvl="1"/>
            <a:r>
              <a:rPr lang="zh-CN" altLang="en-US" dirty="0"/>
              <a:t>用户定义的完整性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68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实体完整性是基于主码的</a:t>
            </a:r>
          </a:p>
          <a:p>
            <a:r>
              <a:rPr lang="zh-CN" altLang="en-US" dirty="0"/>
              <a:t>实体完整性规则</a:t>
            </a:r>
            <a:r>
              <a:rPr lang="en-US" altLang="zh-CN" dirty="0"/>
              <a:t>——</a:t>
            </a:r>
            <a:r>
              <a:rPr lang="zh-CN" altLang="en-US" dirty="0"/>
              <a:t>基本关系中主码的值不能为空或部分为空。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证明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基本关系描述</a:t>
            </a:r>
            <a:r>
              <a:rPr lang="en-US" altLang="zh-CN" dirty="0"/>
              <a:t>(</a:t>
            </a:r>
            <a:r>
              <a:rPr lang="zh-CN" altLang="en-US" dirty="0"/>
              <a:t>对应于</a:t>
            </a:r>
            <a:r>
              <a:rPr lang="en-US" altLang="zh-CN" dirty="0"/>
              <a:t>)</a:t>
            </a:r>
            <a:r>
              <a:rPr lang="zh-CN" altLang="en-US" dirty="0"/>
              <a:t>现实世界中的事物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现实世界中的事物是可区分的，即它有某种类型的标识（特征）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在关系模型中，主码起唯一标识元组的作用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因而，主码的部分或全部不能为空，否则便失去了标识事物的性能。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25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2508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600" dirty="0"/>
              <a:t>规则</a:t>
            </a:r>
            <a:r>
              <a:rPr lang="en-US" altLang="zh-CN" sz="2600" dirty="0"/>
              <a:t>2.1  </a:t>
            </a:r>
            <a:r>
              <a:rPr lang="zh-CN" altLang="en-US" sz="2600" dirty="0">
                <a:solidFill>
                  <a:srgbClr val="FF0000"/>
                </a:solidFill>
              </a:rPr>
              <a:t>实体完整性规则</a:t>
            </a:r>
            <a:r>
              <a:rPr lang="zh-CN" altLang="en-US" sz="2600" dirty="0"/>
              <a:t>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若属性</a:t>
            </a:r>
            <a:r>
              <a:rPr lang="en-US" altLang="zh-CN" i="1" dirty="0"/>
              <a:t>A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主属性</a:t>
            </a:r>
            <a:r>
              <a:rPr lang="zh-CN" altLang="en-US" dirty="0"/>
              <a:t>，则属性</a:t>
            </a:r>
            <a:r>
              <a:rPr lang="en-US" altLang="zh-CN" i="1" dirty="0"/>
              <a:t>A</a:t>
            </a:r>
            <a:r>
              <a:rPr lang="zh-CN" altLang="en-US" dirty="0"/>
              <a:t>不能取空值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zh-CN" altLang="zh-CN" dirty="0"/>
              <a:t>空值就是“不知道”或“不存在”或“无意义”的值</a:t>
            </a:r>
            <a:endParaRPr lang="zh-CN" altLang="en-US" dirty="0"/>
          </a:p>
          <a:p>
            <a:pPr algn="just">
              <a:lnSpc>
                <a:spcPct val="130000"/>
              </a:lnSpc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zh-CN" dirty="0"/>
              <a:t>选修（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，成绩）</a:t>
            </a:r>
            <a:endParaRPr lang="en-US" altLang="zh-CN" dirty="0"/>
          </a:p>
          <a:p>
            <a:pPr lvl="1" algn="just">
              <a:lnSpc>
                <a:spcPct val="140000"/>
              </a:lnSpc>
              <a:buNone/>
            </a:pPr>
            <a:r>
              <a:rPr lang="zh-CN" altLang="zh-CN" dirty="0"/>
              <a:t>“学号、课程号”为主码</a:t>
            </a:r>
            <a:endParaRPr lang="en-US" altLang="zh-CN" dirty="0"/>
          </a:p>
          <a:p>
            <a:pPr lvl="1" algn="just">
              <a:lnSpc>
                <a:spcPct val="140000"/>
              </a:lnSpc>
              <a:buNone/>
            </a:pPr>
            <a:r>
              <a:rPr lang="zh-CN" altLang="zh-CN" dirty="0"/>
              <a:t>“学号”和“课程号”两个属性都不能取空值</a:t>
            </a:r>
            <a:endParaRPr lang="zh-CN" altLang="en-US" dirty="0"/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dirty="0"/>
              <a:t>“成绩”可以为空值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24177" y="3919809"/>
            <a:ext cx="384175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zh-CN" altLang="en-US"/>
              <a:t>语义：现实世界中实体是可以区分的</a:t>
            </a:r>
          </a:p>
        </p:txBody>
      </p:sp>
    </p:spTree>
    <p:extLst>
      <p:ext uri="{BB962C8B-B14F-4D97-AF65-F5344CB8AC3E}">
        <p14:creationId xmlns:p14="http://schemas.microsoft.com/office/powerpoint/2010/main" val="215043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实体完整性规则的说明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）实体完整性规则是针对</a:t>
            </a:r>
            <a:r>
              <a:rPr lang="zh-CN" altLang="en-US" sz="2400" dirty="0">
                <a:solidFill>
                  <a:srgbClr val="0000FF"/>
                </a:solidFill>
              </a:rPr>
              <a:t>基本关系</a:t>
            </a:r>
            <a:r>
              <a:rPr lang="zh-CN" altLang="en-US" sz="2400" dirty="0"/>
              <a:t>而言的。</a:t>
            </a:r>
            <a:endParaRPr lang="en-US" altLang="zh-CN" sz="2400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         一个基本表通常对应现实世界的一个</a:t>
            </a:r>
            <a:r>
              <a:rPr lang="zh-CN" altLang="en-US" sz="2400" dirty="0">
                <a:solidFill>
                  <a:srgbClr val="0000FF"/>
                </a:solidFill>
              </a:rPr>
              <a:t>实体集</a:t>
            </a:r>
            <a:r>
              <a:rPr lang="zh-CN" altLang="en-US" sz="2400" dirty="0"/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）现实世界中的实体是可区分的，即它们具有某种唯一性标识。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）关系模型中以</a:t>
            </a:r>
            <a:r>
              <a:rPr lang="zh-CN" altLang="en-US" sz="2400" dirty="0">
                <a:solidFill>
                  <a:srgbClr val="0000FF"/>
                </a:solidFill>
              </a:rPr>
              <a:t>主码</a:t>
            </a:r>
            <a:r>
              <a:rPr lang="zh-CN" altLang="en-US" sz="2400" dirty="0"/>
              <a:t>作为唯一性标识。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）主码中的属性即</a:t>
            </a:r>
            <a:r>
              <a:rPr lang="zh-CN" altLang="en-US" sz="2400" dirty="0">
                <a:solidFill>
                  <a:srgbClr val="0000FF"/>
                </a:solidFill>
              </a:rPr>
              <a:t>主属性</a:t>
            </a:r>
            <a:r>
              <a:rPr lang="zh-CN" altLang="en-US" sz="2400" dirty="0"/>
              <a:t>不能取空值。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主属性取空值，就说明存在某个不可标识的实体，即存在不可区分的实体，这与第（</a:t>
            </a:r>
            <a:r>
              <a:rPr lang="en-US" altLang="zh-CN" dirty="0"/>
              <a:t>2</a:t>
            </a:r>
            <a:r>
              <a:rPr lang="zh-CN" altLang="en-US" dirty="0"/>
              <a:t>）点相矛盾，因此这个规则称为实体完整性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1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  <a:r>
              <a:rPr lang="en-US" altLang="zh-CN" dirty="0"/>
              <a:t>(Referential Integrity)</a:t>
            </a:r>
            <a:r>
              <a:rPr lang="zh-CN" altLang="en-US" dirty="0"/>
              <a:t>是基于外码的</a:t>
            </a:r>
          </a:p>
          <a:p>
            <a:r>
              <a:rPr lang="zh-CN" altLang="en-US" dirty="0"/>
              <a:t>参照完整性规则</a:t>
            </a:r>
            <a:r>
              <a:rPr lang="en-US" altLang="zh-CN" dirty="0"/>
              <a:t>——</a:t>
            </a:r>
            <a:r>
              <a:rPr lang="zh-CN" altLang="en-US" dirty="0"/>
              <a:t>若基本关系</a:t>
            </a:r>
            <a:r>
              <a:rPr lang="en-US" altLang="zh-CN" dirty="0"/>
              <a:t>R1</a:t>
            </a:r>
            <a:r>
              <a:rPr lang="zh-CN" altLang="en-US" dirty="0"/>
              <a:t>包含一个与另一个基本关系</a:t>
            </a:r>
            <a:r>
              <a:rPr lang="en-US" altLang="zh-CN" dirty="0"/>
              <a:t>R2</a:t>
            </a:r>
            <a:r>
              <a:rPr lang="zh-CN" altLang="en-US" dirty="0"/>
              <a:t>的主码</a:t>
            </a:r>
            <a:r>
              <a:rPr lang="en-US" altLang="zh-CN" dirty="0"/>
              <a:t>P</a:t>
            </a:r>
            <a:r>
              <a:rPr lang="zh-CN" altLang="en-US" dirty="0"/>
              <a:t>相匹配的外码</a:t>
            </a:r>
            <a:r>
              <a:rPr lang="en-US" altLang="zh-CN" dirty="0"/>
              <a:t>F</a:t>
            </a:r>
            <a:r>
              <a:rPr lang="zh-CN" altLang="en-US" dirty="0"/>
              <a:t>（即</a:t>
            </a:r>
            <a:r>
              <a:rPr lang="en-US" altLang="zh-CN" dirty="0"/>
              <a:t>R2</a:t>
            </a:r>
            <a:r>
              <a:rPr lang="zh-CN" altLang="en-US" dirty="0"/>
              <a:t>为</a:t>
            </a:r>
            <a:r>
              <a:rPr lang="en-US" altLang="zh-CN" dirty="0"/>
              <a:t>R1</a:t>
            </a:r>
            <a:r>
              <a:rPr lang="zh-CN" altLang="en-US" dirty="0"/>
              <a:t>的被参照关系），则</a:t>
            </a:r>
            <a:r>
              <a:rPr lang="en-US" altLang="zh-CN" dirty="0"/>
              <a:t>R1</a:t>
            </a:r>
            <a:r>
              <a:rPr lang="zh-CN" altLang="en-US" dirty="0"/>
              <a:t>中</a:t>
            </a:r>
            <a:r>
              <a:rPr lang="en-US" altLang="zh-CN" dirty="0"/>
              <a:t>F</a:t>
            </a:r>
            <a:r>
              <a:rPr lang="zh-CN" altLang="en-US" dirty="0"/>
              <a:t>的每个值必须在</a:t>
            </a:r>
            <a:r>
              <a:rPr lang="en-US" altLang="zh-CN" dirty="0"/>
              <a:t>R2</a:t>
            </a:r>
            <a:r>
              <a:rPr lang="zh-CN" altLang="en-US" dirty="0"/>
              <a:t>某元组的主码值中找到，或者取空值。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说明：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选课关系</a:t>
            </a:r>
            <a:r>
              <a:rPr lang="en-US" altLang="zh-CN" dirty="0"/>
              <a:t>XK(R1)</a:t>
            </a:r>
            <a:r>
              <a:rPr lang="zh-CN" altLang="en-US" dirty="0"/>
              <a:t>中若有</a:t>
            </a:r>
            <a:r>
              <a:rPr lang="en-US" altLang="zh-CN" dirty="0"/>
              <a:t>78601</a:t>
            </a:r>
            <a:r>
              <a:rPr lang="zh-CN" altLang="en-US" dirty="0"/>
              <a:t>号学生选中的课程，则学生关系</a:t>
            </a:r>
            <a:r>
              <a:rPr lang="en-US" altLang="zh-CN" dirty="0"/>
              <a:t>XS(R2)</a:t>
            </a:r>
            <a:r>
              <a:rPr lang="zh-CN" altLang="en-US" dirty="0"/>
              <a:t>中必须有</a:t>
            </a:r>
            <a:r>
              <a:rPr lang="en-US" altLang="zh-CN" dirty="0"/>
              <a:t>78601</a:t>
            </a:r>
            <a:r>
              <a:rPr lang="zh-CN" altLang="en-US" dirty="0"/>
              <a:t>的元组</a:t>
            </a:r>
            <a:r>
              <a:rPr lang="en-US" altLang="zh-CN" dirty="0"/>
              <a:t>;</a:t>
            </a:r>
            <a:r>
              <a:rPr lang="zh-CN" altLang="en-US" dirty="0"/>
              <a:t>否则，便违背了参照完整性，</a:t>
            </a:r>
            <a:r>
              <a:rPr lang="en-US" altLang="zh-CN" dirty="0"/>
              <a:t>XK</a:t>
            </a:r>
            <a:r>
              <a:rPr lang="zh-CN" altLang="en-US" dirty="0"/>
              <a:t>关系中出现了不存在的学号。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03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/>
              <a:t>]  </a:t>
            </a:r>
            <a:r>
              <a:rPr lang="zh-CN" altLang="en-US" dirty="0"/>
              <a:t>学生实体、专业实体</a:t>
            </a:r>
          </a:p>
          <a:p>
            <a:pPr algn="just">
              <a:lnSpc>
                <a:spcPct val="160000"/>
              </a:lnSpc>
              <a:buNone/>
            </a:pPr>
            <a:r>
              <a:rPr lang="zh-CN" altLang="en-US" dirty="0"/>
              <a:t>　</a:t>
            </a:r>
            <a:endParaRPr lang="en-US" altLang="zh-CN" dirty="0"/>
          </a:p>
          <a:p>
            <a:pPr algn="just">
              <a:lnSpc>
                <a:spcPct val="16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学生（</a:t>
            </a:r>
            <a:r>
              <a:rPr lang="zh-CN" altLang="en-US" u="sng" dirty="0">
                <a:solidFill>
                  <a:schemeClr val="accent1"/>
                </a:solidFill>
              </a:rPr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rgbClr val="7030A0"/>
                </a:solidFill>
              </a:rPr>
              <a:t>专业号</a:t>
            </a:r>
            <a:r>
              <a:rPr lang="zh-CN" altLang="en-US" dirty="0"/>
              <a:t>，年龄）</a:t>
            </a:r>
          </a:p>
          <a:p>
            <a:pPr lvl="1" algn="just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sz="2800" dirty="0"/>
              <a:t>专业（</a:t>
            </a:r>
            <a:r>
              <a:rPr lang="zh-CN" altLang="en-US" sz="2800" u="sng" dirty="0">
                <a:solidFill>
                  <a:schemeClr val="accent1"/>
                </a:solidFill>
              </a:rPr>
              <a:t>专业号</a:t>
            </a:r>
            <a:r>
              <a:rPr lang="zh-CN" altLang="en-US" sz="2800" dirty="0"/>
              <a:t>，专业名）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612648" y="3288138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189549" y="4146804"/>
            <a:ext cx="1212850" cy="612775"/>
          </a:xfrm>
          <a:prstGeom prst="wedgeEllipseCallout">
            <a:avLst>
              <a:gd name="adj1" fmla="val 180716"/>
              <a:gd name="adj2" fmla="val 4701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9848" y="5340379"/>
            <a:ext cx="8532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/>
              <a:t> 学生关系中的“专业号”值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必须是确实存在的专业的专业号</a:t>
            </a:r>
          </a:p>
        </p:txBody>
      </p:sp>
    </p:spTree>
    <p:extLst>
      <p:ext uri="{BB962C8B-B14F-4D97-AF65-F5344CB8AC3E}">
        <p14:creationId xmlns:p14="http://schemas.microsoft.com/office/powerpoint/2010/main" val="21948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例：</a:t>
            </a:r>
            <a:r>
              <a:rPr lang="en-US" altLang="zh-CN" sz="2400" dirty="0"/>
              <a:t> </a:t>
            </a:r>
            <a:r>
              <a:rPr lang="zh-CN" altLang="en-US" sz="2400" dirty="0"/>
              <a:t>学生、课程、学生与课程之间的多对多联系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00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FF0000"/>
                </a:solidFill>
              </a:rPr>
              <a:t>课程号</a:t>
            </a:r>
            <a:r>
              <a:rPr lang="zh-CN" altLang="en-US" dirty="0"/>
              <a:t>，课程名，学分）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FF0000"/>
                </a:solidFill>
              </a:rPr>
              <a:t>学号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课程号</a:t>
            </a:r>
            <a:r>
              <a:rPr lang="zh-CN" altLang="en-US" dirty="0"/>
              <a:t>，成绩）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42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>
                <a:ea typeface="黑体" panose="02010609060101010101" pitchFamily="49" charset="-122"/>
              </a:rPr>
              <a:t>例：</a:t>
            </a:r>
            <a:r>
              <a:rPr lang="en-US" altLang="zh-CN" dirty="0"/>
              <a:t>  </a:t>
            </a:r>
            <a:r>
              <a:rPr lang="zh-CN" altLang="en-US" dirty="0"/>
              <a:t>学生实体及其内部的一对多联系 </a:t>
            </a:r>
          </a:p>
          <a:p>
            <a:pPr algn="just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           </a:t>
            </a:r>
            <a:r>
              <a:rPr lang="zh-CN" altLang="en-US" dirty="0"/>
              <a:t>学生（</a:t>
            </a:r>
            <a:r>
              <a:rPr lang="zh-CN" altLang="en-US" u="sng" dirty="0">
                <a:solidFill>
                  <a:srgbClr val="3333FF"/>
                </a:solidFill>
              </a:rPr>
              <a:t>学号</a:t>
            </a:r>
            <a:r>
              <a:rPr lang="zh-CN" altLang="en-US" dirty="0"/>
              <a:t>，姓名，性别，专业号，年龄，</a:t>
            </a:r>
            <a:r>
              <a:rPr lang="zh-CN" altLang="en-US" dirty="0">
                <a:solidFill>
                  <a:srgbClr val="3333FF"/>
                </a:solidFill>
              </a:rPr>
              <a:t>班长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52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75272"/>
              </p:ext>
            </p:extLst>
          </p:nvPr>
        </p:nvGraphicFramePr>
        <p:xfrm>
          <a:off x="973486" y="3591314"/>
          <a:ext cx="6986588" cy="385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3" imgW="11820814" imgH="6542110" progId="Word.Document.8">
                  <p:embed/>
                </p:oleObj>
              </mc:Choice>
              <mc:Fallback>
                <p:oleObj name="Document" r:id="rId3" imgW="11820814" imgH="6542110" progId="Word.Documen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86" y="3591314"/>
                        <a:ext cx="6986588" cy="3857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11988" y="3810571"/>
            <a:ext cx="348131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1" lang="en-US" altLang="zh-CN" sz="2200" b="1" dirty="0"/>
              <a:t>“</a:t>
            </a:r>
            <a:r>
              <a:rPr kumimoji="1" lang="zh-CN" altLang="en-US" sz="2200" b="1" dirty="0"/>
              <a:t>学号”是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主码</a:t>
            </a:r>
            <a:r>
              <a:rPr kumimoji="1" lang="zh-CN" altLang="en-US" sz="2200" b="1" dirty="0"/>
              <a:t>，“班长”是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外码</a:t>
            </a:r>
            <a:r>
              <a:rPr kumimoji="1" lang="zh-CN" altLang="en-US" sz="2200" b="1" dirty="0"/>
              <a:t>，它引用了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本关系</a:t>
            </a:r>
            <a:r>
              <a:rPr kumimoji="1" lang="zh-CN" altLang="en-US" sz="2200" b="1" dirty="0"/>
              <a:t>的“学号” </a:t>
            </a:r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1" lang="zh-CN" altLang="en-US" sz="2200" b="1" dirty="0"/>
              <a:t>“班长” 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必须是确实存在的学生的学号 </a:t>
            </a:r>
          </a:p>
        </p:txBody>
      </p:sp>
    </p:spTree>
    <p:extLst>
      <p:ext uri="{BB962C8B-B14F-4D97-AF65-F5344CB8AC3E}">
        <p14:creationId xmlns:p14="http://schemas.microsoft.com/office/powerpoint/2010/main" val="1661454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832757" cy="4050792"/>
          </a:xfrm>
        </p:spPr>
        <p:txBody>
          <a:bodyPr>
            <a:normAutofit lnSpcReduction="10000"/>
          </a:bodyPr>
          <a:lstStyle/>
          <a:p>
            <a:pPr marL="90488" indent="-90488"/>
            <a:r>
              <a:rPr lang="zh-CN" altLang="en-US" dirty="0">
                <a:solidFill>
                  <a:srgbClr val="FF0000"/>
                </a:solidFill>
              </a:rPr>
              <a:t>说明：</a:t>
            </a:r>
            <a:r>
              <a:rPr lang="zh-CN" altLang="en-US" dirty="0"/>
              <a:t>部门表的“部门编号”是</a:t>
            </a:r>
            <a:r>
              <a:rPr lang="zh-CN" altLang="en-US" dirty="0">
                <a:solidFill>
                  <a:srgbClr val="0000FF"/>
                </a:solidFill>
              </a:rPr>
              <a:t>主码</a:t>
            </a:r>
            <a:r>
              <a:rPr lang="zh-CN" altLang="en-US" dirty="0"/>
              <a:t>，职工表中的“部门编号”是</a:t>
            </a:r>
            <a:r>
              <a:rPr lang="zh-CN" altLang="en-US" dirty="0">
                <a:solidFill>
                  <a:srgbClr val="0000FF"/>
                </a:solidFill>
              </a:rPr>
              <a:t>外码</a:t>
            </a:r>
            <a:r>
              <a:rPr lang="zh-CN" altLang="en-US" dirty="0"/>
              <a:t>。</a:t>
            </a:r>
          </a:p>
          <a:p>
            <a:pPr marL="90488" indent="-90488"/>
            <a:r>
              <a:rPr lang="zh-CN" altLang="en-US" dirty="0"/>
              <a:t>如果在职工表中某职工（</a:t>
            </a:r>
            <a:r>
              <a:rPr lang="en-US" altLang="zh-CN" dirty="0"/>
              <a:t>9801</a:t>
            </a:r>
            <a:r>
              <a:rPr lang="zh-CN" altLang="en-US" dirty="0"/>
              <a:t>）的“部门编号”为</a:t>
            </a:r>
            <a:r>
              <a:rPr lang="en-US" altLang="zh-CN" dirty="0"/>
              <a:t>01</a:t>
            </a:r>
            <a:r>
              <a:rPr lang="zh-CN" altLang="en-US" dirty="0"/>
              <a:t>，则必须在参照的部门表中的主码“部门编号”的值中找到</a:t>
            </a:r>
            <a:r>
              <a:rPr lang="en-US" altLang="zh-CN" dirty="0"/>
              <a:t>01</a:t>
            </a:r>
            <a:r>
              <a:rPr lang="zh-CN" altLang="en-US" dirty="0"/>
              <a:t>，否则表示把职工分配到一个不存在的部门中。</a:t>
            </a:r>
          </a:p>
          <a:p>
            <a:pPr marL="90488" indent="-90488"/>
            <a:r>
              <a:rPr lang="zh-CN" altLang="en-US" dirty="0"/>
              <a:t>若职工的“部门编号”取为空，则表示该职工尚未分配到任何一个部门。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53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42875"/>
              </p:ext>
            </p:extLst>
          </p:nvPr>
        </p:nvGraphicFramePr>
        <p:xfrm>
          <a:off x="7534430" y="1812809"/>
          <a:ext cx="3851275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文档" r:id="rId3" imgW="5829300" imgH="2633472" progId="Word.Document.8">
                  <p:embed/>
                </p:oleObj>
              </mc:Choice>
              <mc:Fallback>
                <p:oleObj name="文档" r:id="rId3" imgW="5829300" imgH="2633472" progId="Word.Document.8">
                  <p:embed/>
                  <p:pic>
                    <p:nvPicPr>
                      <p:cNvPr id="16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430" y="1812809"/>
                        <a:ext cx="3851275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13136"/>
              </p:ext>
            </p:extLst>
          </p:nvPr>
        </p:nvGraphicFramePr>
        <p:xfrm>
          <a:off x="7817005" y="3824171"/>
          <a:ext cx="27416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文档" r:id="rId5" imgW="2935224" imgH="2299716" progId="Word.Document.8">
                  <p:embed/>
                </p:oleObj>
              </mc:Choice>
              <mc:Fallback>
                <p:oleObj name="文档" r:id="rId5" imgW="2935224" imgH="2299716" progId="Word.Document.8">
                  <p:embed/>
                  <p:pic>
                    <p:nvPicPr>
                      <p:cNvPr id="161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005" y="3824171"/>
                        <a:ext cx="2741613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45730" y="3389196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职工表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59918" y="5454534"/>
            <a:ext cx="1362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部门表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6902605" y="3027246"/>
            <a:ext cx="914400" cy="612775"/>
          </a:xfrm>
          <a:prstGeom prst="wedgeEllipseCallout">
            <a:avLst>
              <a:gd name="adj1" fmla="val 70662"/>
              <a:gd name="adj2" fmla="val 11036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</a:rPr>
              <a:t>主码</a:t>
            </a:r>
          </a:p>
        </p:txBody>
      </p:sp>
      <p:sp>
        <p:nvSpPr>
          <p:cNvPr id="10" name="椭圆形标注 7"/>
          <p:cNvSpPr>
            <a:spLocks noChangeArrowheads="1"/>
          </p:cNvSpPr>
          <p:nvPr/>
        </p:nvSpPr>
        <p:spPr bwMode="auto">
          <a:xfrm>
            <a:off x="7821768" y="838084"/>
            <a:ext cx="914400" cy="612775"/>
          </a:xfrm>
          <a:prstGeom prst="wedgeEllipseCallout">
            <a:avLst>
              <a:gd name="adj1" fmla="val 74829"/>
              <a:gd name="adj2" fmla="val 109843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</a:rPr>
              <a:t>外码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831418" y="2171584"/>
            <a:ext cx="287337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259918" y="4116271"/>
            <a:ext cx="42545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i="1" dirty="0">
                <a:solidFill>
                  <a:srgbClr val="FF0000"/>
                </a:solidFill>
              </a:rPr>
              <a:t>F </a:t>
            </a:r>
            <a:r>
              <a:rPr lang="zh-CN" altLang="en-US" dirty="0"/>
              <a:t>是基本关系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r>
              <a:rPr lang="zh-CN" altLang="en-US" dirty="0"/>
              <a:t>的一个或一组属性，但不是关系</a:t>
            </a:r>
            <a:r>
              <a:rPr lang="en-US" altLang="zh-CN" i="1" dirty="0"/>
              <a:t>R </a:t>
            </a:r>
            <a:r>
              <a:rPr lang="zh-CN" altLang="en-US" dirty="0"/>
              <a:t>的码。如果</a:t>
            </a:r>
            <a:r>
              <a:rPr lang="en-US" altLang="zh-CN" dirty="0"/>
              <a:t>F</a:t>
            </a:r>
            <a:r>
              <a:rPr lang="zh-CN" altLang="en-US" dirty="0"/>
              <a:t>与基本关系</a:t>
            </a:r>
            <a:r>
              <a:rPr lang="en-US" altLang="zh-CN" i="1" dirty="0">
                <a:solidFill>
                  <a:srgbClr val="FF0000"/>
                </a:solidFill>
              </a:rPr>
              <a:t>S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主码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相对应，则称</a:t>
            </a:r>
            <a:r>
              <a:rPr lang="en-US" altLang="zh-CN" dirty="0"/>
              <a:t>F </a:t>
            </a:r>
            <a:r>
              <a:rPr lang="zh-CN" altLang="en-US" dirty="0"/>
              <a:t>是</a:t>
            </a:r>
            <a:r>
              <a:rPr lang="en-US" altLang="zh-CN" i="1" dirty="0"/>
              <a:t>R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基本关系</a:t>
            </a:r>
            <a:r>
              <a:rPr lang="en-US" altLang="zh-CN" i="1" dirty="0"/>
              <a:t>R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dirty="0"/>
              <a:t>（</a:t>
            </a:r>
            <a:r>
              <a:rPr lang="en-US" altLang="zh-CN" dirty="0"/>
              <a:t>Referencing  Relation</a:t>
            </a:r>
            <a:r>
              <a:rPr lang="zh-CN" altLang="en-US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基本关系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dirty="0"/>
              <a:t>（</a:t>
            </a:r>
            <a:r>
              <a:rPr lang="en-US" altLang="zh-CN" dirty="0"/>
              <a:t>Referenced Relation</a:t>
            </a:r>
            <a:r>
              <a:rPr lang="zh-CN" altLang="en-US" dirty="0"/>
              <a:t>）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    或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dirty="0"/>
              <a:t>（</a:t>
            </a:r>
            <a:r>
              <a:rPr lang="en-US" altLang="zh-CN" dirty="0"/>
              <a:t>Target Relation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7941527" y="898100"/>
            <a:ext cx="3276600" cy="612775"/>
          </a:xfrm>
          <a:prstGeom prst="wedgeEllipseCallout">
            <a:avLst>
              <a:gd name="adj1" fmla="val -120643"/>
              <a:gd name="adj2" fmla="val 28852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</a:rPr>
              <a:t>在语义上是相对应的</a:t>
            </a:r>
          </a:p>
        </p:txBody>
      </p:sp>
    </p:spTree>
    <p:extLst>
      <p:ext uri="{BB962C8B-B14F-4D97-AF65-F5344CB8AC3E}">
        <p14:creationId xmlns:p14="http://schemas.microsoft.com/office/powerpoint/2010/main" val="22246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前例中学生关系的“专业号”与专业关系的主码“专业号”相对应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“专业号”属性是学生关系的外码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专业关系是被参照关系，学生关系为参照关系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55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859218"/>
              </p:ext>
            </p:extLst>
          </p:nvPr>
        </p:nvGraphicFramePr>
        <p:xfrm>
          <a:off x="2605281" y="5129561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Image" r:id="rId3" imgW="11187302" imgH="3415873" progId="Photoshop.Image.7">
                  <p:embed/>
                </p:oleObj>
              </mc:Choice>
              <mc:Fallback>
                <p:oleObj name="Image" r:id="rId3" imgW="11187302" imgH="3415873" progId="Photoshop.Image.7">
                  <p:embed/>
                  <p:pic>
                    <p:nvPicPr>
                      <p:cNvPr id="392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281" y="5129561"/>
                        <a:ext cx="4038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1" y="4088161"/>
            <a:ext cx="4638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前例中选修关系的“学号” 与学生关系的主码“学号”相对应选修关系的“课程号”与课程关系的主码“课程号”相对应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“学号”和“课程号”是选修关系的外码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56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24555"/>
              </p:ext>
            </p:extLst>
          </p:nvPr>
        </p:nvGraphicFramePr>
        <p:xfrm>
          <a:off x="3729928" y="4938364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Image" r:id="rId3" imgW="18044444" imgH="2590476" progId="Photoshop.Image.7">
                  <p:embed/>
                </p:oleObj>
              </mc:Choice>
              <mc:Fallback>
                <p:oleObj name="Image" r:id="rId3" imgW="18044444" imgH="2590476" progId="Photoshop.Image.7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928" y="4938364"/>
                        <a:ext cx="64087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7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前例中“班长”与本身的主码“学号”相对应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“班长”是外码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学生关系既是参照关系也是被参照关系</a:t>
            </a:r>
            <a:r>
              <a:rPr lang="zh-CN" altLang="en-US" sz="20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57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2995"/>
              </p:ext>
            </p:extLst>
          </p:nvPr>
        </p:nvGraphicFramePr>
        <p:xfrm>
          <a:off x="2272565" y="3937427"/>
          <a:ext cx="35274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Image" r:id="rId3" imgW="10057143" imgH="5904762" progId="Photoshop.Image.7">
                  <p:embed/>
                </p:oleObj>
              </mc:Choice>
              <mc:Fallback>
                <p:oleObj name="Image" r:id="rId3" imgW="10057143" imgH="5904762" progId="Photoshop.Image.7">
                  <p:embed/>
                  <p:pic>
                    <p:nvPicPr>
                      <p:cNvPr id="393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65" y="3937427"/>
                        <a:ext cx="352742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9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dirty="0"/>
              <a:t>R </a:t>
            </a:r>
            <a:r>
              <a:rPr lang="zh-CN" altLang="en-US" dirty="0"/>
              <a:t>和</a:t>
            </a:r>
            <a:r>
              <a:rPr lang="en-US" altLang="zh-CN" dirty="0"/>
              <a:t>S </a:t>
            </a:r>
            <a:r>
              <a:rPr lang="zh-CN" altLang="en-US" dirty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dirty="0"/>
              <a:t>S </a:t>
            </a:r>
            <a:r>
              <a:rPr lang="zh-CN" altLang="en-US" dirty="0"/>
              <a:t>的主码</a:t>
            </a:r>
            <a:r>
              <a:rPr lang="en-US" altLang="zh-CN" dirty="0"/>
              <a:t>K</a:t>
            </a:r>
            <a:r>
              <a:rPr lang="en-US" altLang="zh-CN" baseline="-25000" dirty="0"/>
              <a:t>s </a:t>
            </a:r>
            <a:r>
              <a:rPr lang="zh-CN" altLang="en-US" dirty="0"/>
              <a:t>和参照关系的外码</a:t>
            </a:r>
            <a:r>
              <a:rPr lang="en-US" altLang="zh-CN" dirty="0"/>
              <a:t>F</a:t>
            </a:r>
            <a:r>
              <a:rPr lang="zh-CN" altLang="en-US" dirty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6247703" y="3644474"/>
            <a:ext cx="3276600" cy="612775"/>
          </a:xfrm>
          <a:prstGeom prst="wedgeEllipseCallout">
            <a:avLst>
              <a:gd name="adj1" fmla="val -53296"/>
              <a:gd name="adj2" fmla="val -87824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</a:rPr>
              <a:t>在语义上是相对应的</a:t>
            </a:r>
          </a:p>
        </p:txBody>
      </p:sp>
    </p:spTree>
    <p:extLst>
      <p:ext uri="{BB962C8B-B14F-4D97-AF65-F5344CB8AC3E}">
        <p14:creationId xmlns:p14="http://schemas.microsoft.com/office/powerpoint/2010/main" val="29535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规则</a:t>
            </a:r>
            <a:r>
              <a:rPr lang="en-US" altLang="zh-CN" sz="2400" dirty="0"/>
              <a:t>2.2  </a:t>
            </a:r>
            <a:r>
              <a:rPr lang="zh-CN" altLang="en-US" sz="2400" dirty="0">
                <a:solidFill>
                  <a:srgbClr val="FF0000"/>
                </a:solidFill>
              </a:rPr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400" dirty="0"/>
              <a:t>   若属性（或属性组）</a:t>
            </a:r>
            <a:r>
              <a:rPr lang="en-US" altLang="zh-CN" sz="2400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dirty="0"/>
              <a:t>R</a:t>
            </a:r>
            <a:r>
              <a:rPr lang="zh-CN" altLang="en-US" sz="2400" dirty="0"/>
              <a:t>的外码它与基本关系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相对应（基本关系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zh-CN" altLang="en-US" sz="2400" dirty="0"/>
              <a:t>不一定是不同的关系），则对于</a:t>
            </a:r>
            <a:r>
              <a:rPr lang="en-US" altLang="zh-CN" sz="2400" dirty="0"/>
              <a:t>R</a:t>
            </a:r>
            <a:r>
              <a:rPr lang="zh-CN" altLang="en-US" sz="2400" dirty="0"/>
              <a:t>中每个元组在</a:t>
            </a:r>
            <a:r>
              <a:rPr lang="en-US" altLang="zh-CN" sz="2400" dirty="0"/>
              <a:t>F</a:t>
            </a:r>
            <a:r>
              <a:rPr lang="zh-CN" altLang="en-US" sz="2400" dirty="0"/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dirty="0"/>
              <a:t>或者取空值（</a:t>
            </a:r>
            <a:r>
              <a:rPr lang="en-US" altLang="zh-CN" dirty="0"/>
              <a:t>F</a:t>
            </a:r>
            <a:r>
              <a:rPr lang="zh-CN" altLang="en-US" dirty="0"/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dirty="0"/>
              <a:t>或者等于</a:t>
            </a:r>
            <a:r>
              <a:rPr lang="en-US" altLang="zh-CN" dirty="0"/>
              <a:t>S</a:t>
            </a:r>
            <a:r>
              <a:rPr lang="zh-CN" altLang="en-US" dirty="0"/>
              <a:t>中某个元组的主码值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58560" y="2093976"/>
            <a:ext cx="3384550" cy="366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参照完整性是规定外码如何取值</a:t>
            </a:r>
          </a:p>
        </p:txBody>
      </p:sp>
    </p:spTree>
    <p:extLst>
      <p:ext uri="{BB962C8B-B14F-4D97-AF65-F5344CB8AC3E}">
        <p14:creationId xmlns:p14="http://schemas.microsoft.com/office/powerpoint/2010/main" val="36089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域（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chemeClr val="folHlink"/>
                </a:solidFill>
              </a:rPr>
              <a:t>:</a:t>
            </a:r>
            <a:r>
              <a:rPr lang="zh-CN" altLang="en-US" dirty="0">
                <a:latin typeface="黑体" pitchFamily="2" charset="-122"/>
              </a:rPr>
              <a:t>域</a:t>
            </a:r>
            <a:r>
              <a:rPr lang="zh-CN" altLang="en-US" dirty="0"/>
              <a:t>是一组具有相同数据类型的值的集合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整数</a:t>
            </a:r>
          </a:p>
          <a:p>
            <a:pPr lvl="1"/>
            <a:r>
              <a:rPr lang="zh-CN" altLang="en-US" dirty="0"/>
              <a:t>实数</a:t>
            </a:r>
          </a:p>
          <a:p>
            <a:pPr lvl="1"/>
            <a:r>
              <a:rPr lang="zh-CN" altLang="en-US" dirty="0"/>
              <a:t>介于某个取值范围的整数</a:t>
            </a:r>
          </a:p>
          <a:p>
            <a:pPr lvl="1"/>
            <a:r>
              <a:rPr lang="zh-CN" altLang="en-US" dirty="0"/>
              <a:t>指定长度的字符串集合</a:t>
            </a:r>
          </a:p>
          <a:p>
            <a:pPr lvl="1"/>
            <a:r>
              <a:rPr lang="en-US" altLang="zh-CN" dirty="0">
                <a:latin typeface="Times New Roman" pitchFamily="18" charset="0"/>
              </a:rPr>
              <a:t>{‘</a:t>
            </a:r>
            <a:r>
              <a:rPr lang="zh-CN" altLang="en-US" dirty="0"/>
              <a:t>男</a:t>
            </a:r>
            <a:r>
              <a:rPr lang="zh-CN" altLang="en-US" dirty="0">
                <a:latin typeface="Times New Roman" pitchFamily="18" charset="0"/>
              </a:rPr>
              <a:t>’</a:t>
            </a:r>
            <a:r>
              <a:rPr lang="zh-CN" altLang="en-US" dirty="0"/>
              <a:t>，</a:t>
            </a:r>
            <a:r>
              <a:rPr lang="zh-CN" altLang="en-US" dirty="0">
                <a:latin typeface="Times New Roman" pitchFamily="18" charset="0"/>
              </a:rPr>
              <a:t>‘</a:t>
            </a:r>
            <a:r>
              <a:rPr lang="zh-CN" altLang="en-US" dirty="0"/>
              <a:t>女</a:t>
            </a:r>
            <a:r>
              <a:rPr lang="zh-CN" altLang="en-US" dirty="0">
                <a:latin typeface="Times New Roman" pitchFamily="18" charset="0"/>
              </a:rPr>
              <a:t>’</a:t>
            </a:r>
            <a:r>
              <a:rPr lang="en-US" altLang="zh-CN" dirty="0">
                <a:latin typeface="Times New Roman" pitchFamily="18" charset="0"/>
              </a:rPr>
              <a:t>}</a:t>
            </a:r>
            <a:endParaRPr lang="en-US" altLang="zh-CN" dirty="0"/>
          </a:p>
          <a:p>
            <a:pPr lvl="1"/>
            <a:r>
              <a:rPr lang="zh-CN" altLang="en-US" dirty="0"/>
              <a:t>介于某个取值范围的日期</a:t>
            </a:r>
          </a:p>
          <a:p>
            <a:r>
              <a:rPr lang="zh-CN" altLang="en-US" dirty="0"/>
              <a:t>域的基数：域中可取值的个数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65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None/>
            </a:pPr>
            <a:r>
              <a:rPr lang="zh-CN" altLang="en-US" dirty="0"/>
              <a:t>如：学生关系中每个元组的</a:t>
            </a:r>
            <a:r>
              <a:rPr lang="zh-CN" altLang="en-US" dirty="0">
                <a:solidFill>
                  <a:schemeClr val="accent1"/>
                </a:solidFill>
              </a:rPr>
              <a:t>“专业号”</a:t>
            </a:r>
            <a:r>
              <a:rPr lang="zh-CN" altLang="en-US" dirty="0"/>
              <a:t>属性只取两类值：</a:t>
            </a:r>
          </a:p>
          <a:p>
            <a:pPr algn="just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1"/>
                </a:solidFill>
              </a:rPr>
              <a:t>空值</a:t>
            </a:r>
            <a:r>
              <a:rPr lang="zh-CN" altLang="en-US" dirty="0"/>
              <a:t>，表示尚未给该学生分配专业</a:t>
            </a:r>
          </a:p>
          <a:p>
            <a:pPr algn="just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）非空值，这时该值必须</a:t>
            </a:r>
            <a:r>
              <a:rPr lang="zh-CN" altLang="en-US" dirty="0">
                <a:solidFill>
                  <a:schemeClr val="accent1"/>
                </a:solidFill>
              </a:rPr>
              <a:t>是专业关系中某个元组的“专业号”值</a:t>
            </a:r>
            <a:r>
              <a:rPr lang="zh-CN" altLang="en-US" dirty="0"/>
              <a:t>，表示该学生不可能分配一个不存在的专业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58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dirty="0"/>
              <a:t>如：选修（</a:t>
            </a:r>
            <a:r>
              <a:rPr lang="zh-CN" altLang="en-US" u="sng" dirty="0">
                <a:solidFill>
                  <a:srgbClr val="3333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dirty="0"/>
              <a:t>“学号”和“课程号”可能的取值 ：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）选修关系中的主属性，不能取空值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）只能取相应被参照关系中已经存在的主码值</a:t>
            </a:r>
          </a:p>
          <a:p>
            <a:pPr algn="just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61029" y="5468551"/>
            <a:ext cx="7042150" cy="366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即要满足实体完整性又要满足参照完整性，不仅是外码而且是主属性</a:t>
            </a:r>
          </a:p>
        </p:txBody>
      </p:sp>
    </p:spTree>
    <p:extLst>
      <p:ext uri="{BB962C8B-B14F-4D97-AF65-F5344CB8AC3E}">
        <p14:creationId xmlns:p14="http://schemas.microsoft.com/office/powerpoint/2010/main" val="2479061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  <a:buNone/>
            </a:pPr>
            <a:r>
              <a:rPr lang="zh-CN" altLang="en-US" dirty="0"/>
              <a:t>如：学生（</a:t>
            </a:r>
            <a:r>
              <a:rPr lang="zh-CN" altLang="en-US" u="sng" dirty="0">
                <a:solidFill>
                  <a:srgbClr val="3333FF"/>
                </a:solidFill>
              </a:rPr>
              <a:t>学号</a:t>
            </a:r>
            <a:r>
              <a:rPr lang="zh-CN" altLang="en-US" dirty="0"/>
              <a:t>，姓名，性别，专业号，年龄，</a:t>
            </a:r>
            <a:r>
              <a:rPr lang="zh-CN" altLang="en-US" dirty="0">
                <a:solidFill>
                  <a:srgbClr val="3333FF"/>
                </a:solidFill>
              </a:rPr>
              <a:t>班长</a:t>
            </a:r>
            <a:r>
              <a:rPr lang="zh-CN" altLang="en-US" dirty="0"/>
              <a:t>）</a:t>
            </a:r>
            <a:endParaRPr lang="zh-CN" altLang="en-US" sz="3600" dirty="0"/>
          </a:p>
          <a:p>
            <a:pPr>
              <a:lnSpc>
                <a:spcPct val="140000"/>
              </a:lnSpc>
              <a:buNone/>
            </a:pPr>
            <a:r>
              <a:rPr lang="zh-CN" altLang="en-US" dirty="0"/>
              <a:t>“班长”属性值可以取两类值：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）空值，表示该学生所在班级尚未选出班长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）非空值，该值必须是本关系中某个元组的学号值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90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外码在关系数据库中的作用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-90488"/>
            <a:r>
              <a:rPr lang="zh-CN" altLang="en-US" dirty="0">
                <a:solidFill>
                  <a:srgbClr val="FF0000"/>
                </a:solidFill>
              </a:rPr>
              <a:t>外码</a:t>
            </a:r>
            <a:r>
              <a:rPr lang="zh-CN" altLang="en-US" dirty="0"/>
              <a:t>是将数据库中各个关系粘连在一起的“粘合剂”或联系的“纽带”，这种“纽带”可有两种情况：</a:t>
            </a:r>
            <a:endParaRPr lang="en-US" altLang="zh-CN" dirty="0"/>
          </a:p>
          <a:p>
            <a:pPr marL="364808" lvl="1" indent="-90488"/>
            <a:r>
              <a:rPr lang="zh-CN" altLang="en-US" dirty="0">
                <a:solidFill>
                  <a:srgbClr val="0000FF"/>
                </a:solidFill>
              </a:rPr>
              <a:t>外码是主码的一部分</a:t>
            </a:r>
            <a:r>
              <a:rPr lang="zh-CN" altLang="en-US" dirty="0"/>
              <a:t>，常用来表示</a:t>
            </a:r>
            <a:r>
              <a:rPr lang="zh-CN" altLang="en-US" dirty="0">
                <a:solidFill>
                  <a:srgbClr val="0000FF"/>
                </a:solidFill>
              </a:rPr>
              <a:t>多对多</a:t>
            </a:r>
            <a:r>
              <a:rPr lang="zh-CN" altLang="en-US" dirty="0"/>
              <a:t>的联系；</a:t>
            </a:r>
            <a:endParaRPr lang="en-US" altLang="zh-CN" dirty="0"/>
          </a:p>
          <a:p>
            <a:pPr marL="639128" lvl="2" indent="-90488"/>
            <a:r>
              <a:rPr lang="zh-CN" altLang="en-US" sz="2200" dirty="0"/>
              <a:t>如选课关系中“学号”，一个学生可选多门课，一门课可被多人选。</a:t>
            </a:r>
            <a:endParaRPr lang="en-US" altLang="zh-CN" sz="2200" dirty="0"/>
          </a:p>
          <a:p>
            <a:pPr marL="364808" lvl="1" indent="-90488"/>
            <a:r>
              <a:rPr lang="zh-CN" altLang="en-US" dirty="0">
                <a:solidFill>
                  <a:srgbClr val="0000FF"/>
                </a:solidFill>
              </a:rPr>
              <a:t>外码不是主码的一部分</a:t>
            </a:r>
            <a:r>
              <a:rPr lang="zh-CN" altLang="en-US" dirty="0"/>
              <a:t>，常用来表示</a:t>
            </a:r>
            <a:r>
              <a:rPr lang="zh-CN" altLang="en-US" dirty="0">
                <a:solidFill>
                  <a:srgbClr val="0000FF"/>
                </a:solidFill>
              </a:rPr>
              <a:t>一对多</a:t>
            </a:r>
            <a:r>
              <a:rPr lang="zh-CN" altLang="en-US" dirty="0"/>
              <a:t>的联系；</a:t>
            </a:r>
            <a:endParaRPr lang="en-US" altLang="zh-CN" dirty="0"/>
          </a:p>
          <a:p>
            <a:pPr marL="639128" lvl="2" indent="-90488"/>
            <a:r>
              <a:rPr lang="zh-CN" altLang="en-US" sz="2200" dirty="0"/>
              <a:t>如职工关系中“部门编号”，一个部门有多名职工，一个职工属于一个部门。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88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dirty="0"/>
              <a:t>针对某一具体关系数据库的约束条件，反映某一</a:t>
            </a:r>
            <a:r>
              <a:rPr lang="zh-CN" altLang="en-US" dirty="0">
                <a:solidFill>
                  <a:srgbClr val="0000FF"/>
                </a:solidFill>
              </a:rPr>
              <a:t>具体应用</a:t>
            </a:r>
            <a:r>
              <a:rPr lang="zh-CN" altLang="en-US" dirty="0"/>
              <a:t>所涉及的数据必须满足的</a:t>
            </a:r>
            <a:r>
              <a:rPr lang="zh-CN" altLang="en-US" dirty="0">
                <a:solidFill>
                  <a:srgbClr val="0000FF"/>
                </a:solidFill>
              </a:rPr>
              <a:t>语义要求</a:t>
            </a:r>
          </a:p>
          <a:p>
            <a:pPr lvl="1"/>
            <a:r>
              <a:rPr lang="zh-CN" altLang="en-US" sz="2800" dirty="0"/>
              <a:t>属性的取值范围、数据的输入格式等。</a:t>
            </a:r>
          </a:p>
          <a:p>
            <a:pPr algn="just">
              <a:lnSpc>
                <a:spcPct val="160000"/>
              </a:lnSpc>
            </a:pPr>
            <a:r>
              <a:rPr lang="zh-CN" altLang="en-US" dirty="0"/>
              <a:t>关系模型应提供定义和检验这类完整性的机制，以便用统一的系统的方法处理它们，而不需由应用程序承担这一功能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百分制考试中，不能有超过</a:t>
            </a:r>
            <a:r>
              <a:rPr lang="en-US" altLang="zh-CN" dirty="0"/>
              <a:t>100</a:t>
            </a:r>
            <a:r>
              <a:rPr lang="zh-CN" altLang="en-US" dirty="0"/>
              <a:t>分的成绩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在银行的储蓄所，可规定上、下额限定。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05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关系数据库系统与非关系数据库系统的区别：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关系系统只有“表”这一种数据结构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非关系数据库系统还有其他数据结构，以及对这些数据结构的操作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21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关系数据结构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笛卡尔积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</a:p>
          <a:p>
            <a:pPr lvl="1"/>
            <a:r>
              <a:rPr lang="zh-CN" altLang="en-US" dirty="0"/>
              <a:t> 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 关系数据库</a:t>
            </a:r>
            <a:endParaRPr lang="en-US" altLang="zh-CN" dirty="0"/>
          </a:p>
          <a:p>
            <a:pPr lvl="1"/>
            <a:r>
              <a:rPr lang="zh-CN" altLang="en-US" dirty="0"/>
              <a:t>关系模型的存储结构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17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查询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数据更新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844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关系的完整性约束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实体完整性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参照完整性</a:t>
            </a:r>
          </a:p>
          <a:p>
            <a:pPr lvl="2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外码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用户定义的完整性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4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笛卡尔积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dirty="0"/>
              <a:t>给定一组域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，</a:t>
            </a:r>
            <a:r>
              <a:rPr lang="zh-CN" altLang="en-US" u="sng" dirty="0"/>
              <a:t>允许其中某些域是相同的</a:t>
            </a:r>
            <a:r>
              <a:rPr lang="zh-CN" altLang="en-US" dirty="0"/>
              <a:t>，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</a:t>
            </a:r>
            <a:r>
              <a:rPr lang="zh-CN" altLang="en-US" dirty="0">
                <a:ea typeface="黑体" panose="02010609060101010101" pitchFamily="49" charset="-122"/>
              </a:rPr>
              <a:t>笛卡尔积</a:t>
            </a:r>
            <a:r>
              <a:rPr lang="zh-CN" altLang="en-US" dirty="0"/>
              <a:t>为：</a:t>
            </a:r>
          </a:p>
          <a:p>
            <a:pPr lvl="1" algn="just">
              <a:lnSpc>
                <a:spcPct val="120000"/>
              </a:lnSpc>
              <a:buNone/>
            </a:pPr>
            <a:endParaRPr lang="zh-CN" altLang="en-US" dirty="0"/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i="1" dirty="0">
                <a:solidFill>
                  <a:srgbClr val="0066FF"/>
                </a:solidFill>
              </a:rPr>
              <a:t>       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1</a:t>
            </a:r>
            <a:r>
              <a:rPr lang="en-US" altLang="zh-CN" sz="2200" dirty="0">
                <a:solidFill>
                  <a:srgbClr val="0066FF"/>
                </a:solidFill>
              </a:rPr>
              <a:t>×</a:t>
            </a:r>
            <a:r>
              <a:rPr lang="en-US" altLang="zh-CN" sz="2200" i="1" dirty="0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2</a:t>
            </a:r>
            <a:r>
              <a:rPr lang="en-US" altLang="zh-CN" sz="2200" dirty="0">
                <a:solidFill>
                  <a:srgbClr val="0066FF"/>
                </a:solidFill>
              </a:rPr>
              <a:t>×…×</a:t>
            </a:r>
            <a:r>
              <a:rPr lang="en-US" altLang="zh-CN" sz="2200" i="1" dirty="0" err="1">
                <a:solidFill>
                  <a:srgbClr val="0066FF"/>
                </a:solidFill>
              </a:rPr>
              <a:t>D</a:t>
            </a:r>
            <a:r>
              <a:rPr lang="en-US" altLang="zh-CN" sz="2200" i="1" baseline="-25000" dirty="0" err="1">
                <a:solidFill>
                  <a:srgbClr val="0066FF"/>
                </a:solidFill>
              </a:rPr>
              <a:t>n</a:t>
            </a:r>
            <a:r>
              <a:rPr lang="en-US" altLang="zh-CN" sz="2200" i="1" baseline="-25000" dirty="0">
                <a:solidFill>
                  <a:srgbClr val="0066FF"/>
                </a:solidFill>
              </a:rPr>
              <a:t> </a:t>
            </a:r>
            <a:r>
              <a:rPr lang="zh-CN" altLang="en-US" sz="2200" dirty="0">
                <a:solidFill>
                  <a:srgbClr val="0066FF"/>
                </a:solidFill>
              </a:rPr>
              <a:t>＝｛（</a:t>
            </a:r>
            <a:r>
              <a:rPr lang="en-US" altLang="zh-CN" sz="2200" i="1" dirty="0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i="1" dirty="0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2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</a:rPr>
              <a:t>…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i="1" dirty="0" err="1">
                <a:solidFill>
                  <a:srgbClr val="0066FF"/>
                </a:solidFill>
              </a:rPr>
              <a:t>d</a:t>
            </a:r>
            <a:r>
              <a:rPr lang="en-US" altLang="zh-CN" sz="2200" i="1" baseline="-25000" dirty="0" err="1">
                <a:solidFill>
                  <a:srgbClr val="0066FF"/>
                </a:solidFill>
              </a:rPr>
              <a:t>n</a:t>
            </a:r>
            <a:r>
              <a:rPr lang="zh-CN" altLang="en-US" sz="2200" dirty="0">
                <a:solidFill>
                  <a:srgbClr val="0066FF"/>
                </a:solidFill>
              </a:rPr>
              <a:t>）｜</a:t>
            </a:r>
            <a:r>
              <a:rPr lang="en-US" altLang="zh-CN" sz="2200" i="1" dirty="0" err="1">
                <a:solidFill>
                  <a:srgbClr val="0066FF"/>
                </a:solidFill>
              </a:rPr>
              <a:t>d</a:t>
            </a:r>
            <a:r>
              <a:rPr lang="en-US" altLang="zh-CN" sz="2200" i="1" baseline="-25000" dirty="0" err="1">
                <a:solidFill>
                  <a:srgbClr val="0066FF"/>
                </a:solidFill>
              </a:rPr>
              <a:t>i</a:t>
            </a:r>
            <a:r>
              <a:rPr lang="en-US" altLang="zh-CN" sz="2200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200" i="1" dirty="0" err="1">
                <a:solidFill>
                  <a:srgbClr val="0066FF"/>
                </a:solidFill>
              </a:rPr>
              <a:t>D</a:t>
            </a:r>
            <a:r>
              <a:rPr lang="en-US" altLang="zh-CN" sz="2200" i="1" baseline="-25000" dirty="0" err="1">
                <a:solidFill>
                  <a:srgbClr val="0066FF"/>
                </a:solidFill>
              </a:rPr>
              <a:t>i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i="1" dirty="0" err="1">
                <a:solidFill>
                  <a:srgbClr val="0066FF"/>
                </a:solidFill>
              </a:rPr>
              <a:t>i</a:t>
            </a:r>
            <a:r>
              <a:rPr lang="zh-CN" altLang="en-US" sz="2200" dirty="0">
                <a:solidFill>
                  <a:srgbClr val="0066FF"/>
                </a:solidFill>
              </a:rPr>
              <a:t>＝</a:t>
            </a:r>
            <a:r>
              <a:rPr lang="en-US" altLang="zh-CN" sz="2200" dirty="0">
                <a:solidFill>
                  <a:srgbClr val="0066FF"/>
                </a:solidFill>
              </a:rPr>
              <a:t>1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</a:rPr>
              <a:t>2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</a:rPr>
              <a:t>…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i="1" dirty="0">
                <a:solidFill>
                  <a:srgbClr val="0066FF"/>
                </a:solidFill>
              </a:rPr>
              <a:t>n</a:t>
            </a:r>
            <a:r>
              <a:rPr lang="zh-CN" altLang="en-US" sz="2200" dirty="0">
                <a:solidFill>
                  <a:srgbClr val="0066FF"/>
                </a:solidFill>
              </a:rPr>
              <a:t>｝</a:t>
            </a:r>
          </a:p>
          <a:p>
            <a:pPr algn="just">
              <a:lnSpc>
                <a:spcPct val="120000"/>
              </a:lnSpc>
              <a:buNone/>
            </a:pPr>
            <a:endParaRPr lang="zh-CN" altLang="en-US" sz="2200" dirty="0">
              <a:solidFill>
                <a:srgbClr val="0066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所有域的所有取值的一个组合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不能重复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40639" y="3521811"/>
            <a:ext cx="3024188" cy="468312"/>
          </a:xfrm>
          <a:prstGeom prst="wedgeEllipseCallout">
            <a:avLst>
              <a:gd name="adj1" fmla="val -37454"/>
              <a:gd name="adj2" fmla="val 80171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域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中的某一个值</a:t>
            </a:r>
          </a:p>
        </p:txBody>
      </p:sp>
    </p:spTree>
    <p:extLst>
      <p:ext uri="{BB962C8B-B14F-4D97-AF65-F5344CB8AC3E}">
        <p14:creationId xmlns:p14="http://schemas.microsoft.com/office/powerpoint/2010/main" val="1191234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关系数据语言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关系代数语言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关系</a:t>
            </a:r>
            <a:r>
              <a:rPr lang="zh-CN" altLang="en-US"/>
              <a:t>演算语言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8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2. </a:t>
            </a:r>
            <a:r>
              <a:rPr lang="zh-CN" altLang="en-US" sz="4400" dirty="0"/>
              <a:t>笛卡尔积（</a:t>
            </a:r>
            <a:r>
              <a:rPr lang="en-US" altLang="zh-CN" sz="4400" dirty="0"/>
              <a:t>Cartesian Product</a:t>
            </a:r>
            <a:r>
              <a:rPr lang="zh-CN" altLang="en-US" sz="4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元组</a:t>
            </a:r>
            <a:r>
              <a:rPr lang="zh-CN" altLang="en-US" dirty="0"/>
              <a:t>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笛卡尔积中每一个元素</a:t>
            </a:r>
            <a:r>
              <a:rPr lang="zh-CN" altLang="en-US" sz="2200" dirty="0">
                <a:solidFill>
                  <a:srgbClr val="0066FF"/>
                </a:solidFill>
              </a:rPr>
              <a:t>（</a:t>
            </a:r>
            <a:r>
              <a:rPr lang="en-US" altLang="zh-CN" sz="2200" dirty="0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>
                <a:solidFill>
                  <a:srgbClr val="0066FF"/>
                </a:solidFill>
              </a:rPr>
              <a:t>2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</a:rPr>
              <a:t>…</a:t>
            </a:r>
            <a:r>
              <a:rPr lang="zh-CN" altLang="en-US" sz="2200" dirty="0">
                <a:solidFill>
                  <a:srgbClr val="0066FF"/>
                </a:solidFill>
              </a:rPr>
              <a:t>，</a:t>
            </a:r>
            <a:r>
              <a:rPr lang="en-US" altLang="zh-CN" sz="2200" dirty="0" err="1">
                <a:solidFill>
                  <a:srgbClr val="0066FF"/>
                </a:solidFill>
              </a:rPr>
              <a:t>d</a:t>
            </a:r>
            <a:r>
              <a:rPr lang="en-US" altLang="zh-CN" sz="2200" baseline="-25000" dirty="0" err="1">
                <a:solidFill>
                  <a:srgbClr val="0066FF"/>
                </a:solidFill>
              </a:rPr>
              <a:t>n</a:t>
            </a:r>
            <a:r>
              <a:rPr lang="zh-CN" altLang="en-US" sz="2200" dirty="0">
                <a:solidFill>
                  <a:srgbClr val="0066FF"/>
                </a:solidFill>
              </a:rPr>
              <a:t>）</a:t>
            </a:r>
            <a:r>
              <a:rPr lang="zh-CN" altLang="en-US" sz="2200" dirty="0"/>
              <a:t>叫作一个</a:t>
            </a:r>
            <a:r>
              <a:rPr lang="en-US" altLang="zh-CN" sz="2200" dirty="0">
                <a:solidFill>
                  <a:srgbClr val="FF0000"/>
                </a:solidFill>
              </a:rPr>
              <a:t>n</a:t>
            </a:r>
            <a:r>
              <a:rPr lang="zh-CN" altLang="en-US" sz="2200" dirty="0">
                <a:solidFill>
                  <a:srgbClr val="FF0000"/>
                </a:solidFill>
              </a:rPr>
              <a:t>元组</a:t>
            </a:r>
            <a:r>
              <a:rPr lang="zh-CN" altLang="en-US" sz="2200" dirty="0"/>
              <a:t>（</a:t>
            </a:r>
            <a:r>
              <a:rPr lang="en-US" altLang="zh-CN" sz="2200" dirty="0"/>
              <a:t>n-tuple</a:t>
            </a:r>
            <a:r>
              <a:rPr lang="zh-CN" altLang="en-US" sz="2200" dirty="0"/>
              <a:t>）或简称</a:t>
            </a:r>
            <a:r>
              <a:rPr lang="zh-CN" altLang="en-US" sz="2200" dirty="0">
                <a:solidFill>
                  <a:srgbClr val="FF0000"/>
                </a:solidFill>
              </a:rPr>
              <a:t>元组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如：</a:t>
            </a:r>
            <a:r>
              <a:rPr lang="en-US" altLang="zh-CN" sz="2200" dirty="0"/>
              <a:t>(</a:t>
            </a:r>
            <a:r>
              <a:rPr lang="zh-CN" altLang="en-US" sz="2200" dirty="0"/>
              <a:t>张清玫，计算机专业，李勇</a:t>
            </a:r>
            <a:r>
              <a:rPr lang="en-US" altLang="zh-CN" sz="2200" dirty="0"/>
              <a:t>)</a:t>
            </a:r>
            <a:r>
              <a:rPr lang="zh-CN" altLang="en-US" sz="2200" dirty="0"/>
              <a:t>、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    (</a:t>
            </a:r>
            <a:r>
              <a:rPr lang="zh-CN" altLang="en-US" sz="2200" dirty="0"/>
              <a:t>张清玫，计算机专业，刘晨</a:t>
            </a:r>
            <a:r>
              <a:rPr lang="en-US" altLang="zh-CN" sz="2200" dirty="0"/>
              <a:t>)  </a:t>
            </a:r>
            <a:r>
              <a:rPr lang="zh-CN" altLang="en-US" sz="2200" dirty="0"/>
              <a:t>等 都是元组 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分量</a:t>
            </a:r>
            <a:r>
              <a:rPr lang="zh-CN" altLang="en-US" dirty="0"/>
              <a:t>（</a:t>
            </a:r>
            <a:r>
              <a:rPr lang="en-US" altLang="zh-CN" dirty="0"/>
              <a:t>Component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笛卡尔积元素（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i="1" dirty="0" err="1"/>
              <a:t>d</a:t>
            </a:r>
            <a:r>
              <a:rPr lang="en-US" altLang="zh-CN" sz="2200" i="1" baseline="-25000" dirty="0" err="1"/>
              <a:t>n</a:t>
            </a:r>
            <a:r>
              <a:rPr lang="zh-CN" altLang="en-US" sz="2200" dirty="0"/>
              <a:t>）中的每一个值</a:t>
            </a:r>
            <a:r>
              <a:rPr lang="en-US" altLang="zh-CN" sz="2200" i="1" dirty="0">
                <a:solidFill>
                  <a:srgbClr val="0066FF"/>
                </a:solidFill>
              </a:rPr>
              <a:t>d</a:t>
            </a:r>
            <a:r>
              <a:rPr lang="en-US" altLang="zh-CN" sz="2200" i="1" baseline="-25000" dirty="0">
                <a:solidFill>
                  <a:srgbClr val="0066FF"/>
                </a:solidFill>
              </a:rPr>
              <a:t>i </a:t>
            </a:r>
            <a:r>
              <a:rPr lang="zh-CN" altLang="en-US" sz="2200" dirty="0"/>
              <a:t>叫作一个</a:t>
            </a:r>
            <a:r>
              <a:rPr lang="zh-CN" altLang="en-US" sz="2200" dirty="0">
                <a:ea typeface="黑体" panose="02010609060101010101" pitchFamily="49" charset="-122"/>
              </a:rPr>
              <a:t>分量</a:t>
            </a:r>
            <a:endParaRPr lang="zh-CN" altLang="en-US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张清玫、计算机专业、李勇、刘晨等都是分量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2. </a:t>
            </a:r>
            <a:r>
              <a:rPr lang="zh-CN" altLang="en-US" sz="4400" dirty="0"/>
              <a:t>笛卡尔积（</a:t>
            </a:r>
            <a:r>
              <a:rPr lang="en-US" altLang="zh-CN" sz="4400" dirty="0"/>
              <a:t>Cartesian Product</a:t>
            </a:r>
            <a:r>
              <a:rPr lang="zh-CN" altLang="en-US" sz="4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基数</a:t>
            </a:r>
            <a:r>
              <a:rPr lang="zh-CN" altLang="en-US" dirty="0"/>
              <a:t>（</a:t>
            </a:r>
            <a:r>
              <a:rPr lang="en-US" altLang="zh-CN" dirty="0"/>
              <a:t>Cardinal number</a:t>
            </a:r>
            <a:r>
              <a:rPr lang="zh-CN" altLang="en-US" dirty="0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若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）为有限集，其基数为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），则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的基数</a:t>
            </a:r>
            <a:r>
              <a:rPr lang="en-US" altLang="zh-CN" i="1" dirty="0"/>
              <a:t>M</a:t>
            </a:r>
            <a:r>
              <a:rPr lang="zh-CN" altLang="en-US" dirty="0"/>
              <a:t>为：</a:t>
            </a:r>
          </a:p>
          <a:p>
            <a:pPr lvl="1" algn="just">
              <a:lnSpc>
                <a:spcPct val="140000"/>
              </a:lnSpc>
            </a:pPr>
            <a:endParaRPr lang="zh-CN" altLang="en-US" sz="2000" dirty="0"/>
          </a:p>
          <a:p>
            <a:pPr lvl="1" algn="just">
              <a:lnSpc>
                <a:spcPct val="140000"/>
              </a:lnSpc>
            </a:pPr>
            <a:endParaRPr lang="zh-CN" altLang="en-US" sz="2000" dirty="0"/>
          </a:p>
          <a:p>
            <a:pPr algn="just">
              <a:lnSpc>
                <a:spcPct val="140000"/>
              </a:lnSpc>
            </a:pPr>
            <a:r>
              <a:rPr lang="zh-CN" altLang="en-US" dirty="0"/>
              <a:t>笛卡尔积的表示方法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笛卡尔积可表示为一张二维表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表中的</a:t>
            </a:r>
            <a:r>
              <a:rPr lang="zh-CN" altLang="en-US" dirty="0">
                <a:solidFill>
                  <a:srgbClr val="0066FF"/>
                </a:solidFill>
              </a:rPr>
              <a:t>每行</a:t>
            </a:r>
            <a:r>
              <a:rPr lang="zh-CN" altLang="en-US" dirty="0"/>
              <a:t>对应一个元组，表中的</a:t>
            </a:r>
            <a:r>
              <a:rPr lang="zh-CN" altLang="en-US" dirty="0">
                <a:solidFill>
                  <a:srgbClr val="0066FF"/>
                </a:solidFill>
              </a:rPr>
              <a:t>每列</a:t>
            </a:r>
            <a:r>
              <a:rPr lang="zh-CN" altLang="en-US" dirty="0"/>
              <a:t>对应一个域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21864"/>
              </p:ext>
            </p:extLst>
          </p:nvPr>
        </p:nvGraphicFramePr>
        <p:xfrm>
          <a:off x="4056914" y="3599405"/>
          <a:ext cx="18018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3" imgW="634680" imgH="368280" progId="Equation.3">
                  <p:embed/>
                </p:oleObj>
              </mc:Choice>
              <mc:Fallback>
                <p:oleObj name="公式" r:id="rId3" imgW="634680" imgH="36828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914" y="3599405"/>
                        <a:ext cx="18018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18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1365</TotalTime>
  <Pages>0</Pages>
  <Words>4530</Words>
  <Characters>0</Characters>
  <Application>Microsoft Office PowerPoint</Application>
  <DocSecurity>0</DocSecurity>
  <PresentationFormat>宽屏</PresentationFormat>
  <Lines>0</Lines>
  <Paragraphs>784</Paragraphs>
  <Slides>70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Rockwell</vt:lpstr>
      <vt:lpstr>Rockwell Condensed</vt:lpstr>
      <vt:lpstr>等线</vt:lpstr>
      <vt:lpstr>方正姚体</vt:lpstr>
      <vt:lpstr>黑体</vt:lpstr>
      <vt:lpstr>宋体</vt:lpstr>
      <vt:lpstr>微软雅黑</vt:lpstr>
      <vt:lpstr>微软雅黑 Light</vt:lpstr>
      <vt:lpstr>Arial</vt:lpstr>
      <vt:lpstr>Calibri</vt:lpstr>
      <vt:lpstr>Symbol</vt:lpstr>
      <vt:lpstr>Times New Roman</vt:lpstr>
      <vt:lpstr>Wingdings</vt:lpstr>
      <vt:lpstr>木活字</vt:lpstr>
      <vt:lpstr>公式</vt:lpstr>
      <vt:lpstr>Document</vt:lpstr>
      <vt:lpstr>文档</vt:lpstr>
      <vt:lpstr>Image</vt:lpstr>
      <vt:lpstr>第二章 关系数据库（1）</vt:lpstr>
      <vt:lpstr>关系数据库简介</vt:lpstr>
      <vt:lpstr>PowerPoint 演示文稿</vt:lpstr>
      <vt:lpstr>2.1.1 关系</vt:lpstr>
      <vt:lpstr>2.1.1 关系</vt:lpstr>
      <vt:lpstr>1. 域（Domain）</vt:lpstr>
      <vt:lpstr>2. 笛卡尔积（Cartesian Product）</vt:lpstr>
      <vt:lpstr>2. 笛卡尔积（Cartesian Product）</vt:lpstr>
      <vt:lpstr>2. 笛卡尔积（Cartesian Product）</vt:lpstr>
      <vt:lpstr>PowerPoint 演示文稿</vt:lpstr>
      <vt:lpstr>PowerPoint 演示文稿</vt:lpstr>
      <vt:lpstr>PowerPoint 演示文稿</vt:lpstr>
      <vt:lpstr>笛卡儿积的二维表示</vt:lpstr>
      <vt:lpstr>3. 关系（Relation）</vt:lpstr>
      <vt:lpstr>3. 关系（Relation）</vt:lpstr>
      <vt:lpstr>3. 关系（Relation）</vt:lpstr>
      <vt:lpstr>3. 关系（Relation）</vt:lpstr>
      <vt:lpstr>例子：</vt:lpstr>
      <vt:lpstr>注意：</vt:lpstr>
      <vt:lpstr>3. 关系（Relation）</vt:lpstr>
      <vt:lpstr>3. 关系（Relation）</vt:lpstr>
      <vt:lpstr>主码的例子：</vt:lpstr>
      <vt:lpstr>全码的例子</vt:lpstr>
      <vt:lpstr>3. 关系（Relation）</vt:lpstr>
      <vt:lpstr>3. 关系（Relation）</vt:lpstr>
      <vt:lpstr>例子</vt:lpstr>
      <vt:lpstr>基本关系的性质</vt:lpstr>
      <vt:lpstr>非规范化关系举例</vt:lpstr>
      <vt:lpstr>非规范化关系举例</vt:lpstr>
      <vt:lpstr>2.1.2  关系模式</vt:lpstr>
      <vt:lpstr>1．什么是关系模式</vt:lpstr>
      <vt:lpstr>2．定义关系模式</vt:lpstr>
      <vt:lpstr>2．定义关系模式</vt:lpstr>
      <vt:lpstr>PowerPoint 演示文稿</vt:lpstr>
      <vt:lpstr>3.  关系模式与关系</vt:lpstr>
      <vt:lpstr>2.1.3  关系数据库</vt:lpstr>
      <vt:lpstr>关系模式</vt:lpstr>
      <vt:lpstr>关系数据库</vt:lpstr>
      <vt:lpstr>2.1.4   关系模型的存储结构</vt:lpstr>
      <vt:lpstr>PowerPoint 演示文稿</vt:lpstr>
      <vt:lpstr>2.2.1 基本的关系操作</vt:lpstr>
      <vt:lpstr>2.2.2 关系数据库语言的分类</vt:lpstr>
      <vt:lpstr>2.2.2 关系数据库语言的分类</vt:lpstr>
      <vt:lpstr>PowerPoint 演示文稿</vt:lpstr>
      <vt:lpstr>关系的完整性</vt:lpstr>
      <vt:lpstr>2.3.1 实体完整性</vt:lpstr>
      <vt:lpstr>2.3.1 实体完整性</vt:lpstr>
      <vt:lpstr>2.3.1 实体完整性</vt:lpstr>
      <vt:lpstr>2.3.2 参照完整性</vt:lpstr>
      <vt:lpstr>2.3.2 参照完整性</vt:lpstr>
      <vt:lpstr>关系间的引用</vt:lpstr>
      <vt:lpstr>关系间的引用</vt:lpstr>
      <vt:lpstr>参照完整性举例</vt:lpstr>
      <vt:lpstr>2．外码（Foreign Key）</vt:lpstr>
      <vt:lpstr>2．外码（Foreign Key）</vt:lpstr>
      <vt:lpstr>2．外码（Foreign Key）</vt:lpstr>
      <vt:lpstr>2．外码（Foreign Key）</vt:lpstr>
      <vt:lpstr>2．外码（Foreign Key）</vt:lpstr>
      <vt:lpstr>3. 参照完整性规则</vt:lpstr>
      <vt:lpstr>3. 参照完整性规则</vt:lpstr>
      <vt:lpstr>3. 参照完整性规则</vt:lpstr>
      <vt:lpstr>3. 参照完整性规则</vt:lpstr>
      <vt:lpstr>外码在关系数据库中的作用</vt:lpstr>
      <vt:lpstr>2.3.3 用户定义的完整性</vt:lpstr>
      <vt:lpstr>2.3.3 用户定义的完整性</vt:lpstr>
      <vt:lpstr>小结</vt:lpstr>
      <vt:lpstr>小结</vt:lpstr>
      <vt:lpstr>小结</vt:lpstr>
      <vt:lpstr>小结</vt:lpstr>
      <vt:lpstr>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D13001</dc:creator>
  <cp:keywords/>
  <dc:description/>
  <cp:lastModifiedBy>温宇俊</cp:lastModifiedBy>
  <cp:revision>140</cp:revision>
  <dcterms:created xsi:type="dcterms:W3CDTF">2013-11-21T07:51:28Z</dcterms:created>
  <dcterms:modified xsi:type="dcterms:W3CDTF">2019-03-12T07:47:58Z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