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350" r:id="rId2"/>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4" r:id="rId33"/>
    <p:sldId id="435" r:id="rId34"/>
    <p:sldId id="436" r:id="rId35"/>
    <p:sldId id="437" r:id="rId36"/>
    <p:sldId id="438" r:id="rId37"/>
    <p:sldId id="439" r:id="rId38"/>
    <p:sldId id="440" r:id="rId39"/>
    <p:sldId id="442" r:id="rId40"/>
    <p:sldId id="443" r:id="rId41"/>
    <p:sldId id="444" r:id="rId42"/>
    <p:sldId id="445" r:id="rId43"/>
    <p:sldId id="446" r:id="rId44"/>
    <p:sldId id="447" r:id="rId45"/>
    <p:sldId id="454" r:id="rId46"/>
    <p:sldId id="448" r:id="rId47"/>
    <p:sldId id="449" r:id="rId48"/>
    <p:sldId id="450" r:id="rId49"/>
    <p:sldId id="451" r:id="rId50"/>
    <p:sldId id="452" r:id="rId51"/>
    <p:sldId id="45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D935"/>
    <a:srgbClr val="A5C2E0"/>
    <a:srgbClr val="E19BC2"/>
    <a:srgbClr val="FE9374"/>
    <a:srgbClr val="FDC340"/>
    <a:srgbClr val="FCAF00"/>
    <a:srgbClr val="F1EB00"/>
    <a:srgbClr val="BBD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78224" autoAdjust="0"/>
  </p:normalViewPr>
  <p:slideViewPr>
    <p:cSldViewPr snapToGrid="0">
      <p:cViewPr varScale="1">
        <p:scale>
          <a:sx n="68" d="100"/>
          <a:sy n="68" d="100"/>
        </p:scale>
        <p:origin x="11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9628-C50D-46DE-95D1-F56F8CDDF837}" type="datetimeFigureOut">
              <a:rPr lang="zh-CN" altLang="en-US" smtClean="0"/>
              <a:t>2018/3/16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BB7F9-0B98-41FF-B268-342E760C73C4}" type="slidenum">
              <a:rPr lang="zh-CN" altLang="en-US" smtClean="0"/>
              <a:t>‹#›</a:t>
            </a:fld>
            <a:endParaRPr lang="zh-CN" altLang="en-US"/>
          </a:p>
        </p:txBody>
      </p:sp>
    </p:spTree>
    <p:extLst>
      <p:ext uri="{BB962C8B-B14F-4D97-AF65-F5344CB8AC3E}">
        <p14:creationId xmlns:p14="http://schemas.microsoft.com/office/powerpoint/2010/main" val="344592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68068BB-17E3-42B7-A147-CB5F31377922}" type="datetime1">
              <a:rPr lang="zh-CN" altLang="en-US" smtClean="0"/>
              <a:t>2018/3/16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22FB48-3995-40E0-9D7E-DF50111BA269}" type="slidenum">
              <a:rPr lang="zh-CN" altLang="en-US" smtClean="0"/>
              <a:pPr/>
              <a:t>‹#›</a:t>
            </a:fld>
            <a:endParaRPr lang="zh-CN" altLang="en-US"/>
          </a:p>
        </p:txBody>
      </p:sp>
    </p:spTree>
    <p:extLst>
      <p:ext uri="{BB962C8B-B14F-4D97-AF65-F5344CB8AC3E}">
        <p14:creationId xmlns:p14="http://schemas.microsoft.com/office/powerpoint/2010/main" val="375943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A9107F0-49AB-4585-8531-0800EB706134}" type="datetime1">
              <a:rPr lang="zh-CN" altLang="en-US" smtClean="0"/>
              <a:t>2018/3/16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967B550-5DAF-484A-9553-47DA44B4046C}" type="slidenum">
              <a:rPr lang="zh-CN" altLang="en-US" smtClean="0"/>
              <a:pPr/>
              <a:t>‹#›</a:t>
            </a:fld>
            <a:endParaRPr lang="zh-CN" altLang="en-US"/>
          </a:p>
        </p:txBody>
      </p:sp>
    </p:spTree>
    <p:extLst>
      <p:ext uri="{BB962C8B-B14F-4D97-AF65-F5344CB8AC3E}">
        <p14:creationId xmlns:p14="http://schemas.microsoft.com/office/powerpoint/2010/main" val="122628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814F641-F1B6-48DF-9B1C-3991E104261B}" type="datetime1">
              <a:rPr lang="zh-CN" altLang="en-US" smtClean="0"/>
              <a:t>2018/3/16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B92C4C-6338-4AB2-B6A2-E676F6F7F171}" type="slidenum">
              <a:rPr lang="zh-CN" altLang="en-US" smtClean="0"/>
              <a:pPr/>
              <a:t>‹#›</a:t>
            </a:fld>
            <a:endParaRPr lang="zh-CN" altLang="en-US"/>
          </a:p>
        </p:txBody>
      </p:sp>
    </p:spTree>
    <p:extLst>
      <p:ext uri="{BB962C8B-B14F-4D97-AF65-F5344CB8AC3E}">
        <p14:creationId xmlns:p14="http://schemas.microsoft.com/office/powerpoint/2010/main" val="50813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lnSpc>
                <a:spcPct val="100000"/>
              </a:lnSpc>
              <a:defRPr sz="2800">
                <a:latin typeface="微软雅黑 Light" panose="020B0502040204020203" pitchFamily="34" charset="-122"/>
                <a:ea typeface="微软雅黑 Light" panose="020B0502040204020203" pitchFamily="34" charset="-122"/>
              </a:defRPr>
            </a:lvl1pPr>
            <a:lvl2pPr>
              <a:lnSpc>
                <a:spcPct val="100000"/>
              </a:lnSpc>
              <a:defRPr sz="2600">
                <a:latin typeface="微软雅黑 Light" panose="020B0502040204020203" pitchFamily="34" charset="-122"/>
                <a:ea typeface="微软雅黑 Light" panose="020B0502040204020203" pitchFamily="34" charset="-122"/>
              </a:defRPr>
            </a:lvl2pPr>
            <a:lvl3pPr>
              <a:lnSpc>
                <a:spcPct val="100000"/>
              </a:lnSpc>
              <a:defRPr sz="2400">
                <a:latin typeface="微软雅黑 Light" panose="020B0502040204020203" pitchFamily="34" charset="-122"/>
                <a:ea typeface="微软雅黑 Light" panose="020B0502040204020203" pitchFamily="34" charset="-122"/>
              </a:defRPr>
            </a:lvl3pPr>
            <a:lvl4pPr>
              <a:lnSpc>
                <a:spcPct val="100000"/>
              </a:lnSpc>
              <a:defRPr sz="2000">
                <a:latin typeface="微软雅黑 Light" panose="020B0502040204020203" pitchFamily="34" charset="-122"/>
                <a:ea typeface="微软雅黑 Light" panose="020B0502040204020203" pitchFamily="34" charset="-122"/>
              </a:defRPr>
            </a:lvl4pPr>
            <a:lvl5pPr>
              <a:lnSpc>
                <a:spcPct val="100000"/>
              </a:lnSpc>
              <a:defRPr sz="2000">
                <a:latin typeface="微软雅黑 Light" panose="020B0502040204020203" pitchFamily="34" charset="-122"/>
                <a:ea typeface="微软雅黑 Light" panose="020B0502040204020203"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9038E62-7DC2-477F-BCDA-57F4B9796151}" type="datetime1">
              <a:rPr lang="zh-CN" altLang="en-US" smtClean="0"/>
              <a:t>2018/3/16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CC0CD27-C02E-43E2-B3A7-2C9F5C232003}" type="slidenum">
              <a:rPr lang="zh-CN" altLang="en-US" smtClean="0"/>
              <a:pPr/>
              <a:t>‹#›</a:t>
            </a:fld>
            <a:endParaRPr lang="zh-CN" altLang="en-US"/>
          </a:p>
        </p:txBody>
      </p:sp>
    </p:spTree>
    <p:extLst>
      <p:ext uri="{BB962C8B-B14F-4D97-AF65-F5344CB8AC3E}">
        <p14:creationId xmlns:p14="http://schemas.microsoft.com/office/powerpoint/2010/main" val="276277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4C58EB04-B74F-490A-8396-68B0B81C24B6}" type="datetime1">
              <a:rPr lang="zh-CN" altLang="en-US" smtClean="0"/>
              <a:t>2018/3/16</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C2947E0-CF6E-4C9D-9D69-76C0C6E94500}" type="slidenum">
              <a:rPr lang="zh-CN" altLang="en-US" smtClean="0"/>
              <a:pPr/>
              <a:t>‹#›</a:t>
            </a:fld>
            <a:endParaRPr lang="zh-CN" altLang="en-US"/>
          </a:p>
        </p:txBody>
      </p:sp>
    </p:spTree>
    <p:extLst>
      <p:ext uri="{BB962C8B-B14F-4D97-AF65-F5344CB8AC3E}">
        <p14:creationId xmlns:p14="http://schemas.microsoft.com/office/powerpoint/2010/main" val="110446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DA2E6BE-4CD1-4504-B97C-06A5781EB05A}" type="datetime1">
              <a:rPr lang="zh-CN" altLang="en-US" smtClean="0"/>
              <a:t>2018/3/16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72BE42-2029-47E3-BD9B-2F539B27DEE1}" type="slidenum">
              <a:rPr lang="zh-CN" altLang="en-US" smtClean="0"/>
              <a:pPr/>
              <a:t>‹#›</a:t>
            </a:fld>
            <a:endParaRPr lang="zh-CN" altLang="en-US"/>
          </a:p>
        </p:txBody>
      </p:sp>
    </p:spTree>
    <p:extLst>
      <p:ext uri="{BB962C8B-B14F-4D97-AF65-F5344CB8AC3E}">
        <p14:creationId xmlns:p14="http://schemas.microsoft.com/office/powerpoint/2010/main" val="281180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87B482-88B7-435F-A13C-C19E4682F1A3}" type="datetime1">
              <a:rPr lang="zh-CN" altLang="en-US" smtClean="0"/>
              <a:t>2018/3/16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FA598-CE48-4FE9-B070-F75262AA96E4}" type="slidenum">
              <a:rPr lang="zh-CN" altLang="en-US" smtClean="0"/>
              <a:pPr/>
              <a:t>‹#›</a:t>
            </a:fld>
            <a:endParaRPr lang="zh-CN" altLang="en-US"/>
          </a:p>
        </p:txBody>
      </p:sp>
    </p:spTree>
    <p:extLst>
      <p:ext uri="{BB962C8B-B14F-4D97-AF65-F5344CB8AC3E}">
        <p14:creationId xmlns:p14="http://schemas.microsoft.com/office/powerpoint/2010/main" val="405384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AB27F6-33F4-4139-B506-BC3F43298B00}" type="datetime1">
              <a:rPr lang="zh-CN" altLang="en-US" smtClean="0"/>
              <a:t>2018/3/16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0FAF6-2FE9-4CCD-9236-1A3CD5281C22}" type="slidenum">
              <a:rPr lang="zh-CN" altLang="en-US" smtClean="0"/>
              <a:pPr/>
              <a:t>‹#›</a:t>
            </a:fld>
            <a:endParaRPr lang="zh-CN" altLang="en-US"/>
          </a:p>
        </p:txBody>
      </p:sp>
    </p:spTree>
    <p:extLst>
      <p:ext uri="{BB962C8B-B14F-4D97-AF65-F5344CB8AC3E}">
        <p14:creationId xmlns:p14="http://schemas.microsoft.com/office/powerpoint/2010/main" val="396994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3673D-846D-478E-B717-145266FBB345}" type="datetime1">
              <a:rPr lang="zh-CN" altLang="en-US" smtClean="0"/>
              <a:t>2018/3/16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74088BC-5FFA-45F6-BC97-BB015332EA66}" type="slidenum">
              <a:rPr lang="zh-CN" altLang="en-US" smtClean="0"/>
              <a:pPr/>
              <a:t>‹#›</a:t>
            </a:fld>
            <a:endParaRPr lang="zh-CN" altLang="en-US"/>
          </a:p>
        </p:txBody>
      </p:sp>
    </p:spTree>
    <p:extLst>
      <p:ext uri="{BB962C8B-B14F-4D97-AF65-F5344CB8AC3E}">
        <p14:creationId xmlns:p14="http://schemas.microsoft.com/office/powerpoint/2010/main" val="117483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4FCC3473-B232-4B69-ACE8-5CAEBA6CA593}" type="datetime1">
              <a:rPr lang="zh-CN" altLang="en-US" smtClean="0"/>
              <a:t>2018/3/16</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BF596-1C38-4E7D-AB1B-96AFDC32A549}" type="slidenum">
              <a:rPr lang="zh-CN" altLang="en-US" smtClean="0"/>
              <a:pPr/>
              <a:t>‹#›</a:t>
            </a:fld>
            <a:endParaRPr lang="zh-CN" altLang="en-US"/>
          </a:p>
        </p:txBody>
      </p:sp>
    </p:spTree>
    <p:extLst>
      <p:ext uri="{BB962C8B-B14F-4D97-AF65-F5344CB8AC3E}">
        <p14:creationId xmlns:p14="http://schemas.microsoft.com/office/powerpoint/2010/main" val="74353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AF81D95-C901-4B41-903D-FBA729B8C2E3}" type="datetime1">
              <a:rPr lang="zh-CN" altLang="en-US" smtClean="0"/>
              <a:t>2018/3/16</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CC65BD0-EC37-4B9B-A84F-C0E4E55ED33F}" type="slidenum">
              <a:rPr lang="zh-CN" altLang="en-US" smtClean="0"/>
              <a:pPr/>
              <a:t>‹#›</a:t>
            </a:fld>
            <a:endParaRPr lang="zh-CN" altLang="en-US"/>
          </a:p>
        </p:txBody>
      </p:sp>
    </p:spTree>
    <p:extLst>
      <p:ext uri="{BB962C8B-B14F-4D97-AF65-F5344CB8AC3E}">
        <p14:creationId xmlns:p14="http://schemas.microsoft.com/office/powerpoint/2010/main" val="2730568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7F89F12-1AC6-49B3-BDC9-E8AF0C41EACF}" type="datetime1">
              <a:rPr lang="zh-CN" altLang="en-US" smtClean="0"/>
              <a:t>2018/3/16</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8288E30-4A55-486A-A62B-08E94C446F5B}" type="slidenum">
              <a:rPr lang="zh-CN" altLang="en-US" smtClean="0"/>
              <a:pPr/>
              <a:t>‹#›</a:t>
            </a:fld>
            <a:endParaRPr lang="zh-CN" altLang="en-US"/>
          </a:p>
        </p:txBody>
      </p:sp>
    </p:spTree>
    <p:extLst>
      <p:ext uri="{BB962C8B-B14F-4D97-AF65-F5344CB8AC3E}">
        <p14:creationId xmlns:p14="http://schemas.microsoft.com/office/powerpoint/2010/main" val="3557775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6600" dirty="0">
                <a:solidFill>
                  <a:srgbClr val="595959"/>
                </a:solidFill>
                <a:latin typeface="微软雅黑" panose="020B0503020204020204" pitchFamily="34" charset="-122"/>
                <a:ea typeface="微软雅黑" panose="020B0503020204020204" pitchFamily="34" charset="-122"/>
              </a:rPr>
              <a:t>第二章 关系数据库（</a:t>
            </a:r>
            <a:r>
              <a:rPr lang="en-US" altLang="zh-CN" sz="6600" dirty="0">
                <a:solidFill>
                  <a:srgbClr val="595959"/>
                </a:solidFill>
                <a:latin typeface="微软雅黑" panose="020B0503020204020204" pitchFamily="34" charset="-122"/>
                <a:ea typeface="微软雅黑" panose="020B0503020204020204" pitchFamily="34" charset="-122"/>
              </a:rPr>
              <a:t>2</a:t>
            </a:r>
            <a:r>
              <a:rPr lang="zh-CN" altLang="en-US" sz="6600" dirty="0">
                <a:solidFill>
                  <a:srgbClr val="595959"/>
                </a:solidFill>
                <a:latin typeface="微软雅黑" panose="020B0503020204020204" pitchFamily="34" charset="-122"/>
                <a:ea typeface="微软雅黑" panose="020B0503020204020204" pitchFamily="34" charset="-122"/>
              </a:rPr>
              <a:t>）</a:t>
            </a:r>
            <a:endParaRPr lang="zh-CN" altLang="en-US" sz="6600"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E22FB48-3995-40E0-9D7E-DF50111BA269}" type="slidenum">
              <a:rPr lang="zh-CN" altLang="en-US" smtClean="0"/>
              <a:pPr/>
              <a:t>1</a:t>
            </a:fld>
            <a:endParaRPr lang="zh-CN" altLang="en-US"/>
          </a:p>
        </p:txBody>
      </p:sp>
    </p:spTree>
    <p:extLst>
      <p:ext uri="{BB962C8B-B14F-4D97-AF65-F5344CB8AC3E}">
        <p14:creationId xmlns:p14="http://schemas.microsoft.com/office/powerpoint/2010/main" val="390693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850637" y="1968397"/>
            <a:ext cx="5238750" cy="2181225"/>
          </a:xfrm>
          <a:prstGeom prst="rect">
            <a:avLst/>
          </a:prstGeom>
        </p:spPr>
      </p:pic>
      <p:pic>
        <p:nvPicPr>
          <p:cNvPr id="6" name="图片 5"/>
          <p:cNvPicPr>
            <a:picLocks noChangeAspect="1"/>
          </p:cNvPicPr>
          <p:nvPr/>
        </p:nvPicPr>
        <p:blipFill>
          <a:blip r:embed="rId3"/>
          <a:stretch>
            <a:fillRect/>
          </a:stretch>
        </p:blipFill>
        <p:spPr>
          <a:xfrm>
            <a:off x="7527798" y="2206249"/>
            <a:ext cx="3457575" cy="4210050"/>
          </a:xfrm>
          <a:prstGeom prst="rect">
            <a:avLst/>
          </a:prstGeom>
        </p:spPr>
      </p:pic>
      <p:sp>
        <p:nvSpPr>
          <p:cNvPr id="7" name="左大括号 6"/>
          <p:cNvSpPr/>
          <p:nvPr/>
        </p:nvSpPr>
        <p:spPr>
          <a:xfrm>
            <a:off x="1222928" y="3102553"/>
            <a:ext cx="239486" cy="921068"/>
          </a:xfrm>
          <a:prstGeom prst="leftBrace">
            <a:avLst/>
          </a:prstGeom>
          <a:ln w="317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956228" y="3405924"/>
            <a:ext cx="266700" cy="314325"/>
          </a:xfrm>
          <a:prstGeom prst="rect">
            <a:avLst/>
          </a:prstGeom>
        </p:spPr>
      </p:pic>
      <p:sp>
        <p:nvSpPr>
          <p:cNvPr id="9" name="左大括号 8"/>
          <p:cNvSpPr/>
          <p:nvPr/>
        </p:nvSpPr>
        <p:spPr>
          <a:xfrm>
            <a:off x="3754131" y="3135211"/>
            <a:ext cx="239486" cy="921068"/>
          </a:xfrm>
          <a:prstGeom prst="leftBrace">
            <a:avLst/>
          </a:prstGeom>
          <a:ln w="317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10" name="内容占位符 9"/>
          <p:cNvPicPr>
            <a:picLocks noChangeAspect="1"/>
          </p:cNvPicPr>
          <p:nvPr/>
        </p:nvPicPr>
        <p:blipFill>
          <a:blip r:embed="rId5"/>
          <a:stretch>
            <a:fillRect/>
          </a:stretch>
        </p:blipFill>
        <p:spPr>
          <a:xfrm>
            <a:off x="3545939" y="3465796"/>
            <a:ext cx="219075" cy="276225"/>
          </a:xfrm>
          <a:prstGeom prst="rect">
            <a:avLst/>
          </a:prstGeom>
        </p:spPr>
      </p:pic>
      <p:pic>
        <p:nvPicPr>
          <p:cNvPr id="11" name="图片 10"/>
          <p:cNvPicPr>
            <a:picLocks noChangeAspect="1"/>
          </p:cNvPicPr>
          <p:nvPr/>
        </p:nvPicPr>
        <p:blipFill>
          <a:blip r:embed="rId6"/>
          <a:stretch>
            <a:fillRect/>
          </a:stretch>
        </p:blipFill>
        <p:spPr>
          <a:xfrm>
            <a:off x="6355813" y="2235661"/>
            <a:ext cx="1133475" cy="476250"/>
          </a:xfrm>
          <a:prstGeom prst="rect">
            <a:avLst/>
          </a:prstGeom>
        </p:spPr>
      </p:pic>
      <p:sp>
        <p:nvSpPr>
          <p:cNvPr id="12" name="左大括号 11"/>
          <p:cNvSpPr/>
          <p:nvPr/>
        </p:nvSpPr>
        <p:spPr>
          <a:xfrm>
            <a:off x="7261372" y="3023016"/>
            <a:ext cx="266426" cy="3065017"/>
          </a:xfrm>
          <a:prstGeom prst="leftBrace">
            <a:avLst/>
          </a:prstGeom>
          <a:ln w="317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13" name="图片 12"/>
          <p:cNvPicPr>
            <a:picLocks noChangeAspect="1"/>
          </p:cNvPicPr>
          <p:nvPr/>
        </p:nvPicPr>
        <p:blipFill>
          <a:blip r:embed="rId7"/>
          <a:stretch>
            <a:fillRect/>
          </a:stretch>
        </p:blipFill>
        <p:spPr>
          <a:xfrm>
            <a:off x="5337322" y="4257996"/>
            <a:ext cx="1924050" cy="514350"/>
          </a:xfrm>
          <a:prstGeom prst="rect">
            <a:avLst/>
          </a:prstGeom>
        </p:spPr>
      </p:pic>
      <p:pic>
        <p:nvPicPr>
          <p:cNvPr id="14" name="图片 13"/>
          <p:cNvPicPr>
            <a:picLocks noChangeAspect="1"/>
          </p:cNvPicPr>
          <p:nvPr/>
        </p:nvPicPr>
        <p:blipFill>
          <a:blip r:embed="rId8"/>
          <a:stretch>
            <a:fillRect/>
          </a:stretch>
        </p:blipFill>
        <p:spPr>
          <a:xfrm>
            <a:off x="7527798" y="1357333"/>
            <a:ext cx="3600450" cy="838200"/>
          </a:xfrm>
          <a:prstGeom prst="rect">
            <a:avLst/>
          </a:prstGeom>
        </p:spPr>
      </p:pic>
    </p:spTree>
    <p:extLst>
      <p:ext uri="{BB962C8B-B14F-4D97-AF65-F5344CB8AC3E}">
        <p14:creationId xmlns:p14="http://schemas.microsoft.com/office/powerpoint/2010/main" val="404233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关系的并运算可实现数据记录的添加和插入</a:t>
            </a:r>
            <a:r>
              <a:rPr lang="en-US" altLang="zh-CN" dirty="0"/>
              <a:t>;</a:t>
            </a:r>
          </a:p>
          <a:p>
            <a:r>
              <a:rPr lang="zh-CN" altLang="en-US" dirty="0"/>
              <a:t>差运算可实现数据记录的删除</a:t>
            </a:r>
            <a:r>
              <a:rPr lang="en-US" altLang="zh-CN" dirty="0"/>
              <a:t>;</a:t>
            </a:r>
          </a:p>
          <a:p>
            <a:r>
              <a:rPr lang="zh-CN" altLang="en-US" dirty="0"/>
              <a:t>数据记录的修改操作可通过先删除后插入两步操作完成，即先后使用差和并两次运算</a:t>
            </a:r>
            <a:r>
              <a:rPr lang="en-US" altLang="zh-CN" dirty="0"/>
              <a:t>;</a:t>
            </a:r>
          </a:p>
          <a:p>
            <a:r>
              <a:rPr lang="zh-CN" altLang="en-US" dirty="0"/>
              <a:t>关系的笛卡儿积可用于两关系的连接操作。</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11</a:t>
            </a:fld>
            <a:endParaRPr lang="zh-CN" altLang="en-US"/>
          </a:p>
        </p:txBody>
      </p:sp>
    </p:spTree>
    <p:extLst>
      <p:ext uri="{BB962C8B-B14F-4D97-AF65-F5344CB8AC3E}">
        <p14:creationId xmlns:p14="http://schemas.microsoft.com/office/powerpoint/2010/main" val="366817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例：向关系</a:t>
            </a:r>
            <a:r>
              <a:rPr lang="en-US" altLang="zh-CN" dirty="0"/>
              <a:t>S</a:t>
            </a:r>
            <a:r>
              <a:rPr lang="zh-CN" altLang="en-US" dirty="0"/>
              <a:t>中增加一个学生的信息，其中：姓名：李立、学号：</a:t>
            </a:r>
            <a:r>
              <a:rPr lang="en-US" altLang="zh-CN" dirty="0"/>
              <a:t>2000015</a:t>
            </a:r>
            <a:r>
              <a:rPr lang="zh-CN" altLang="en-US" dirty="0"/>
              <a:t>、性别：男、所在系：计算机。</a:t>
            </a:r>
            <a:endParaRPr lang="en-US" altLang="zh-CN" dirty="0"/>
          </a:p>
          <a:p>
            <a:r>
              <a:rPr lang="en-US" altLang="zh-CN" dirty="0">
                <a:solidFill>
                  <a:srgbClr val="FF0000"/>
                </a:solidFill>
              </a:rPr>
              <a:t>S ∪ ('2000015','</a:t>
            </a:r>
            <a:r>
              <a:rPr lang="zh-CN" altLang="en-US" dirty="0">
                <a:solidFill>
                  <a:srgbClr val="FF0000"/>
                </a:solidFill>
              </a:rPr>
              <a:t>李立</a:t>
            </a:r>
            <a:r>
              <a:rPr lang="en-US" altLang="zh-CN" dirty="0">
                <a:solidFill>
                  <a:srgbClr val="FF0000"/>
                </a:solidFill>
              </a:rPr>
              <a:t>' , '</a:t>
            </a:r>
            <a:r>
              <a:rPr lang="zh-CN" altLang="en-US" dirty="0">
                <a:solidFill>
                  <a:srgbClr val="FF0000"/>
                </a:solidFill>
              </a:rPr>
              <a:t>男</a:t>
            </a:r>
            <a:r>
              <a:rPr lang="en-US" altLang="zh-CN" dirty="0">
                <a:solidFill>
                  <a:srgbClr val="FF0000"/>
                </a:solidFill>
              </a:rPr>
              <a:t>' , '</a:t>
            </a:r>
            <a:r>
              <a:rPr lang="zh-CN" altLang="en-US" dirty="0">
                <a:solidFill>
                  <a:srgbClr val="FF0000"/>
                </a:solidFill>
              </a:rPr>
              <a:t>计算机</a:t>
            </a:r>
            <a:r>
              <a:rPr lang="en-US" altLang="zh-CN" dirty="0">
                <a:solidFill>
                  <a:srgbClr val="FF0000"/>
                </a:solidFill>
              </a:rPr>
              <a:t>')</a:t>
            </a:r>
          </a:p>
          <a:p>
            <a:r>
              <a:rPr lang="zh-CN" altLang="en-US" dirty="0"/>
              <a:t>例：将学号为</a:t>
            </a:r>
            <a:r>
              <a:rPr lang="en-US" altLang="zh-CN" dirty="0"/>
              <a:t>2000012</a:t>
            </a:r>
            <a:r>
              <a:rPr lang="zh-CN" altLang="en-US" dirty="0"/>
              <a:t>、选修课程号为</a:t>
            </a:r>
            <a:r>
              <a:rPr lang="en-US" altLang="zh-CN" dirty="0"/>
              <a:t>1156</a:t>
            </a:r>
            <a:r>
              <a:rPr lang="zh-CN" altLang="en-US" dirty="0"/>
              <a:t>的学生的成绩由</a:t>
            </a:r>
            <a:r>
              <a:rPr lang="en-US" altLang="zh-CN" dirty="0"/>
              <a:t>80</a:t>
            </a:r>
            <a:r>
              <a:rPr lang="zh-CN" altLang="en-US" dirty="0"/>
              <a:t>分改为</a:t>
            </a:r>
            <a:r>
              <a:rPr lang="en-US" altLang="zh-CN" dirty="0"/>
              <a:t>85</a:t>
            </a:r>
            <a:r>
              <a:rPr lang="zh-CN" altLang="en-US" dirty="0"/>
              <a:t>分。</a:t>
            </a:r>
          </a:p>
          <a:p>
            <a:r>
              <a:rPr lang="en-US" altLang="zh-CN" dirty="0">
                <a:solidFill>
                  <a:srgbClr val="FF0000"/>
                </a:solidFill>
              </a:rPr>
              <a:t>( SC -  ('2000012', '1156',80 ))∪ ( '2000012', '1156',85 )</a:t>
            </a:r>
            <a:endParaRPr lang="zh-CN" altLang="en-US"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12</a:t>
            </a:fld>
            <a:endParaRPr lang="zh-CN" altLang="en-US"/>
          </a:p>
        </p:txBody>
      </p:sp>
      <p:sp>
        <p:nvSpPr>
          <p:cNvPr id="5" name="圆角矩形标注 4"/>
          <p:cNvSpPr/>
          <p:nvPr/>
        </p:nvSpPr>
        <p:spPr>
          <a:xfrm>
            <a:off x="8528029" y="2845951"/>
            <a:ext cx="2177143" cy="729343"/>
          </a:xfrm>
          <a:prstGeom prst="wedgeRoundRectCallout">
            <a:avLst>
              <a:gd name="adj1" fmla="val -118955"/>
              <a:gd name="adj2" fmla="val 26861"/>
              <a:gd name="adj3" fmla="val 16667"/>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顺序！！</a:t>
            </a:r>
          </a:p>
        </p:txBody>
      </p:sp>
    </p:spTree>
    <p:extLst>
      <p:ext uri="{BB962C8B-B14F-4D97-AF65-F5344CB8AC3E}">
        <p14:creationId xmlns:p14="http://schemas.microsoft.com/office/powerpoint/2010/main" val="121771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专门的关系运算</a:t>
            </a:r>
          </a:p>
        </p:txBody>
      </p:sp>
      <p:sp>
        <p:nvSpPr>
          <p:cNvPr id="3" name="内容占位符 2"/>
          <p:cNvSpPr>
            <a:spLocks noGrp="1"/>
          </p:cNvSpPr>
          <p:nvPr>
            <p:ph idx="1"/>
          </p:nvPr>
        </p:nvSpPr>
        <p:spPr/>
        <p:txBody>
          <a:bodyPr/>
          <a:lstStyle/>
          <a:p>
            <a:r>
              <a:rPr lang="zh-CN" altLang="en-US" dirty="0"/>
              <a:t>由于仅靠传统的集合运算还不能灵活地实现关系数据库最重要的数据操作</a:t>
            </a:r>
            <a:r>
              <a:rPr lang="en-US" altLang="zh-CN" dirty="0"/>
              <a:t>——</a:t>
            </a:r>
            <a:r>
              <a:rPr lang="zh-CN" altLang="en-US" dirty="0"/>
              <a:t>多样化的查询操作。</a:t>
            </a:r>
            <a:r>
              <a:rPr lang="en-US" altLang="zh-CN" dirty="0" err="1"/>
              <a:t>E.F.codd</a:t>
            </a:r>
            <a:r>
              <a:rPr lang="zh-CN" altLang="en-US" dirty="0"/>
              <a:t>又定义了一组专门的关系运算来实现检索。</a:t>
            </a:r>
          </a:p>
          <a:p>
            <a:r>
              <a:rPr lang="zh-CN" altLang="en-US" dirty="0"/>
              <a:t>它们是</a:t>
            </a:r>
            <a:r>
              <a:rPr lang="zh-CN" altLang="en-US" dirty="0">
                <a:solidFill>
                  <a:srgbClr val="FF0000"/>
                </a:solidFill>
              </a:rPr>
              <a:t>选取</a:t>
            </a:r>
            <a:r>
              <a:rPr lang="zh-CN" altLang="en-US" dirty="0"/>
              <a:t>、</a:t>
            </a:r>
            <a:r>
              <a:rPr lang="zh-CN" altLang="en-US" dirty="0">
                <a:solidFill>
                  <a:srgbClr val="FF0000"/>
                </a:solidFill>
              </a:rPr>
              <a:t>投影</a:t>
            </a:r>
            <a:r>
              <a:rPr lang="zh-CN" altLang="en-US" dirty="0"/>
              <a:t>、</a:t>
            </a:r>
            <a:r>
              <a:rPr lang="zh-CN" altLang="en-US" dirty="0">
                <a:solidFill>
                  <a:srgbClr val="FF0000"/>
                </a:solidFill>
              </a:rPr>
              <a:t>连接</a:t>
            </a:r>
            <a:r>
              <a:rPr lang="zh-CN" altLang="en-US" dirty="0"/>
              <a:t>和</a:t>
            </a:r>
            <a:r>
              <a:rPr lang="zh-CN" altLang="en-US" dirty="0">
                <a:solidFill>
                  <a:srgbClr val="FF0000"/>
                </a:solidFill>
              </a:rPr>
              <a:t>除法</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13</a:t>
            </a:fld>
            <a:endParaRPr lang="zh-CN" altLang="en-US"/>
          </a:p>
        </p:txBody>
      </p:sp>
    </p:spTree>
    <p:extLst>
      <p:ext uri="{BB962C8B-B14F-4D97-AF65-F5344CB8AC3E}">
        <p14:creationId xmlns:p14="http://schemas.microsoft.com/office/powerpoint/2010/main" val="416792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选择（</a:t>
            </a:r>
            <a:r>
              <a:rPr lang="en-US" altLang="zh-CN" dirty="0"/>
              <a:t>Selection</a:t>
            </a:r>
            <a:r>
              <a:rPr lang="zh-CN" altLang="en-US" dirty="0"/>
              <a:t>）</a:t>
            </a:r>
          </a:p>
        </p:txBody>
      </p:sp>
      <p:sp>
        <p:nvSpPr>
          <p:cNvPr id="3" name="内容占位符 2"/>
          <p:cNvSpPr>
            <a:spLocks noGrp="1"/>
          </p:cNvSpPr>
          <p:nvPr>
            <p:ph idx="1"/>
          </p:nvPr>
        </p:nvSpPr>
        <p:spPr/>
        <p:txBody>
          <a:bodyPr/>
          <a:lstStyle/>
          <a:p>
            <a:r>
              <a:rPr lang="zh-CN" altLang="en-US" dirty="0"/>
              <a:t>选择</a:t>
            </a:r>
            <a:r>
              <a:rPr lang="en-US" altLang="zh-CN" dirty="0"/>
              <a:t>——</a:t>
            </a:r>
            <a:r>
              <a:rPr lang="zh-CN" altLang="en-US" dirty="0"/>
              <a:t>在给定的关系中，按照一定的条件选取若干元组，组成一个新的关系。即从表中查找满足一定条件的记录，它是对表中数据行的操作。</a:t>
            </a:r>
            <a:endParaRPr lang="en-US" altLang="zh-CN" dirty="0"/>
          </a:p>
          <a:p>
            <a:r>
              <a:rPr lang="zh-CN" altLang="en-US" dirty="0"/>
              <a:t>是单目（一元）运算</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14</a:t>
            </a:fld>
            <a:endParaRPr lang="zh-CN" altLang="en-US"/>
          </a:p>
        </p:txBody>
      </p:sp>
      <p:pic>
        <p:nvPicPr>
          <p:cNvPr id="5" name="图片 4"/>
          <p:cNvPicPr>
            <a:picLocks noChangeAspect="1"/>
          </p:cNvPicPr>
          <p:nvPr/>
        </p:nvPicPr>
        <p:blipFill>
          <a:blip r:embed="rId2"/>
          <a:stretch>
            <a:fillRect/>
          </a:stretch>
        </p:blipFill>
        <p:spPr>
          <a:xfrm>
            <a:off x="4045156" y="4793004"/>
            <a:ext cx="1609725" cy="723900"/>
          </a:xfrm>
          <a:prstGeom prst="rect">
            <a:avLst/>
          </a:prstGeom>
        </p:spPr>
      </p:pic>
      <p:pic>
        <p:nvPicPr>
          <p:cNvPr id="6" name="图片 5"/>
          <p:cNvPicPr>
            <a:picLocks noChangeAspect="1"/>
          </p:cNvPicPr>
          <p:nvPr/>
        </p:nvPicPr>
        <p:blipFill>
          <a:blip r:embed="rId3"/>
          <a:stretch>
            <a:fillRect/>
          </a:stretch>
        </p:blipFill>
        <p:spPr>
          <a:xfrm>
            <a:off x="1340122" y="4626317"/>
            <a:ext cx="2524125" cy="333375"/>
          </a:xfrm>
          <a:prstGeom prst="rect">
            <a:avLst/>
          </a:prstGeom>
        </p:spPr>
      </p:pic>
      <p:pic>
        <p:nvPicPr>
          <p:cNvPr id="7" name="图片 6"/>
          <p:cNvPicPr>
            <a:picLocks noChangeAspect="1"/>
          </p:cNvPicPr>
          <p:nvPr/>
        </p:nvPicPr>
        <p:blipFill>
          <a:blip r:embed="rId3"/>
          <a:stretch>
            <a:fillRect/>
          </a:stretch>
        </p:blipFill>
        <p:spPr>
          <a:xfrm>
            <a:off x="1340121" y="5282863"/>
            <a:ext cx="2524125" cy="333375"/>
          </a:xfrm>
          <a:prstGeom prst="rect">
            <a:avLst/>
          </a:prstGeom>
        </p:spPr>
      </p:pic>
      <p:pic>
        <p:nvPicPr>
          <p:cNvPr id="8" name="图片 7"/>
          <p:cNvPicPr>
            <a:picLocks noChangeAspect="1"/>
          </p:cNvPicPr>
          <p:nvPr/>
        </p:nvPicPr>
        <p:blipFill>
          <a:blip r:embed="rId3"/>
          <a:stretch>
            <a:fillRect/>
          </a:stretch>
        </p:blipFill>
        <p:spPr>
          <a:xfrm>
            <a:off x="1340121" y="5606034"/>
            <a:ext cx="2524125" cy="333375"/>
          </a:xfrm>
          <a:prstGeom prst="rect">
            <a:avLst/>
          </a:prstGeom>
        </p:spPr>
      </p:pic>
      <p:pic>
        <p:nvPicPr>
          <p:cNvPr id="9" name="图片 8"/>
          <p:cNvPicPr>
            <a:picLocks noChangeAspect="1"/>
          </p:cNvPicPr>
          <p:nvPr/>
        </p:nvPicPr>
        <p:blipFill>
          <a:blip r:embed="rId4"/>
          <a:stretch>
            <a:fillRect/>
          </a:stretch>
        </p:blipFill>
        <p:spPr>
          <a:xfrm>
            <a:off x="1340120" y="4292942"/>
            <a:ext cx="2524125" cy="333375"/>
          </a:xfrm>
          <a:prstGeom prst="rect">
            <a:avLst/>
          </a:prstGeom>
        </p:spPr>
      </p:pic>
      <p:pic>
        <p:nvPicPr>
          <p:cNvPr id="10" name="图片 9"/>
          <p:cNvPicPr>
            <a:picLocks noChangeAspect="1"/>
          </p:cNvPicPr>
          <p:nvPr/>
        </p:nvPicPr>
        <p:blipFill>
          <a:blip r:embed="rId4"/>
          <a:stretch>
            <a:fillRect/>
          </a:stretch>
        </p:blipFill>
        <p:spPr>
          <a:xfrm>
            <a:off x="1340119" y="4948500"/>
            <a:ext cx="2524125" cy="333375"/>
          </a:xfrm>
          <a:prstGeom prst="rect">
            <a:avLst/>
          </a:prstGeom>
        </p:spPr>
      </p:pic>
      <p:pic>
        <p:nvPicPr>
          <p:cNvPr id="11" name="图片 10"/>
          <p:cNvPicPr>
            <a:picLocks noChangeAspect="1"/>
          </p:cNvPicPr>
          <p:nvPr/>
        </p:nvPicPr>
        <p:blipFill>
          <a:blip r:embed="rId4"/>
          <a:stretch>
            <a:fillRect/>
          </a:stretch>
        </p:blipFill>
        <p:spPr>
          <a:xfrm>
            <a:off x="1340119" y="5939409"/>
            <a:ext cx="2524125" cy="333375"/>
          </a:xfrm>
          <a:prstGeom prst="rect">
            <a:avLst/>
          </a:prstGeom>
        </p:spPr>
      </p:pic>
    </p:spTree>
    <p:extLst>
      <p:ext uri="{BB962C8B-B14F-4D97-AF65-F5344CB8AC3E}">
        <p14:creationId xmlns:p14="http://schemas.microsoft.com/office/powerpoint/2010/main" val="192372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125E-6 0.00811 L 0.47683 0.04676 " pathEditMode="relative" rAng="0" ptsTypes="AA">
                                      <p:cBhvr>
                                        <p:cTn id="6" dur="2000" fill="hold"/>
                                        <p:tgtEl>
                                          <p:spTgt spid="6"/>
                                        </p:tgtEl>
                                        <p:attrNameLst>
                                          <p:attrName>ppt_x</p:attrName>
                                          <p:attrName>ppt_y</p:attrName>
                                        </p:attrNameLst>
                                      </p:cBhvr>
                                      <p:rCtr x="23841" y="1921"/>
                                    </p:animMotion>
                                  </p:childTnLst>
                                </p:cTn>
                              </p:par>
                              <p:par>
                                <p:cTn id="7" presetID="63" presetClass="path" presetSubtype="0" accel="50000" decel="50000" fill="hold" nodeType="withEffect">
                                  <p:stCondLst>
                                    <p:cond delay="0"/>
                                  </p:stCondLst>
                                  <p:childTnLst>
                                    <p:animMotion origin="layout" path="M -0.00182 3.33333E-6 L 0.47774 3.33333E-6 " pathEditMode="relative" rAng="0" ptsTypes="AA">
                                      <p:cBhvr>
                                        <p:cTn id="8" dur="2000" fill="hold"/>
                                        <p:tgtEl>
                                          <p:spTgt spid="7"/>
                                        </p:tgtEl>
                                        <p:attrNameLst>
                                          <p:attrName>ppt_x</p:attrName>
                                          <p:attrName>ppt_y</p:attrName>
                                        </p:attrNameLst>
                                      </p:cBhvr>
                                      <p:rCtr x="23971" y="0"/>
                                    </p:animMotion>
                                  </p:childTnLst>
                                </p:cTn>
                              </p:par>
                              <p:par>
                                <p:cTn id="9" presetID="63" presetClass="path" presetSubtype="0" accel="50000" decel="50000" fill="hold" nodeType="withEffect">
                                  <p:stCondLst>
                                    <p:cond delay="0"/>
                                  </p:stCondLst>
                                  <p:childTnLst>
                                    <p:animMotion origin="layout" path="M -0.00091 2.59259E-6 L 0.47683 2.59259E-6 " pathEditMode="relative" rAng="0" ptsTypes="AA">
                                      <p:cBhvr>
                                        <p:cTn id="10" dur="2000" fill="hold"/>
                                        <p:tgtEl>
                                          <p:spTgt spid="8"/>
                                        </p:tgtEl>
                                        <p:attrNameLst>
                                          <p:attrName>ppt_x</p:attrName>
                                          <p:attrName>ppt_y</p:attrName>
                                        </p:attrNameLst>
                                      </p:cBhvr>
                                      <p:rCtr x="2388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15</a:t>
            </a:fld>
            <a:endParaRPr lang="zh-CN" altLang="en-US"/>
          </a:p>
        </p:txBody>
      </p:sp>
      <p:graphicFrame>
        <p:nvGraphicFramePr>
          <p:cNvPr id="5" name="内容占位符 4"/>
          <p:cNvGraphicFramePr>
            <a:graphicFrameLocks/>
          </p:cNvGraphicFramePr>
          <p:nvPr>
            <p:extLst>
              <p:ext uri="{D42A27DB-BD31-4B8C-83A1-F6EECF244321}">
                <p14:modId xmlns:p14="http://schemas.microsoft.com/office/powerpoint/2010/main" val="1463828684"/>
              </p:ext>
            </p:extLst>
          </p:nvPr>
        </p:nvGraphicFramePr>
        <p:xfrm>
          <a:off x="1069531" y="2121408"/>
          <a:ext cx="10058398" cy="148336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0000"/>
                    </a:ext>
                  </a:extLst>
                </a:gridCol>
                <a:gridCol w="1436914">
                  <a:extLst>
                    <a:ext uri="{9D8B030D-6E8A-4147-A177-3AD203B41FA5}">
                      <a16:colId xmlns:a16="http://schemas.microsoft.com/office/drawing/2014/main" val="20001"/>
                    </a:ext>
                  </a:extLst>
                </a:gridCol>
                <a:gridCol w="1436914">
                  <a:extLst>
                    <a:ext uri="{9D8B030D-6E8A-4147-A177-3AD203B41FA5}">
                      <a16:colId xmlns:a16="http://schemas.microsoft.com/office/drawing/2014/main" val="20002"/>
                    </a:ext>
                  </a:extLst>
                </a:gridCol>
                <a:gridCol w="1436914">
                  <a:extLst>
                    <a:ext uri="{9D8B030D-6E8A-4147-A177-3AD203B41FA5}">
                      <a16:colId xmlns:a16="http://schemas.microsoft.com/office/drawing/2014/main" val="20003"/>
                    </a:ext>
                  </a:extLst>
                </a:gridCol>
                <a:gridCol w="1436914">
                  <a:extLst>
                    <a:ext uri="{9D8B030D-6E8A-4147-A177-3AD203B41FA5}">
                      <a16:colId xmlns:a16="http://schemas.microsoft.com/office/drawing/2014/main" val="20004"/>
                    </a:ext>
                  </a:extLst>
                </a:gridCol>
                <a:gridCol w="1436914">
                  <a:extLst>
                    <a:ext uri="{9D8B030D-6E8A-4147-A177-3AD203B41FA5}">
                      <a16:colId xmlns:a16="http://schemas.microsoft.com/office/drawing/2014/main" val="20005"/>
                    </a:ext>
                  </a:extLst>
                </a:gridCol>
                <a:gridCol w="1436914">
                  <a:extLst>
                    <a:ext uri="{9D8B030D-6E8A-4147-A177-3AD203B41FA5}">
                      <a16:colId xmlns:a16="http://schemas.microsoft.com/office/drawing/2014/main" val="20006"/>
                    </a:ext>
                  </a:extLst>
                </a:gridCol>
              </a:tblGrid>
              <a:tr h="370840">
                <a:tc>
                  <a:txBody>
                    <a:bodyPr/>
                    <a:lstStyle/>
                    <a:p>
                      <a:r>
                        <a:rPr lang="zh-CN" altLang="en-US" dirty="0"/>
                        <a:t>学号</a:t>
                      </a:r>
                    </a:p>
                  </a:txBody>
                  <a:tcPr/>
                </a:tc>
                <a:tc>
                  <a:txBody>
                    <a:bodyPr/>
                    <a:lstStyle/>
                    <a:p>
                      <a:r>
                        <a:rPr lang="zh-CN" altLang="en-US" dirty="0"/>
                        <a:t>姓名</a:t>
                      </a:r>
                    </a:p>
                  </a:txBody>
                  <a:tcPr/>
                </a:tc>
                <a:tc>
                  <a:txBody>
                    <a:bodyPr/>
                    <a:lstStyle/>
                    <a:p>
                      <a:r>
                        <a:rPr lang="zh-CN" altLang="en-US" dirty="0"/>
                        <a:t>出生年月</a:t>
                      </a:r>
                    </a:p>
                  </a:txBody>
                  <a:tcPr/>
                </a:tc>
                <a:tc>
                  <a:txBody>
                    <a:bodyPr/>
                    <a:lstStyle/>
                    <a:p>
                      <a:r>
                        <a:rPr lang="zh-CN" altLang="en-US" dirty="0"/>
                        <a:t>性别</a:t>
                      </a:r>
                    </a:p>
                  </a:txBody>
                  <a:tcPr/>
                </a:tc>
                <a:tc>
                  <a:txBody>
                    <a:bodyPr/>
                    <a:lstStyle/>
                    <a:p>
                      <a:r>
                        <a:rPr lang="zh-CN" altLang="en-US" dirty="0"/>
                        <a:t>籍贯</a:t>
                      </a:r>
                    </a:p>
                  </a:txBody>
                  <a:tcPr/>
                </a:tc>
                <a:tc>
                  <a:txBody>
                    <a:bodyPr/>
                    <a:lstStyle/>
                    <a:p>
                      <a:r>
                        <a:rPr lang="zh-CN" altLang="en-US" dirty="0"/>
                        <a:t>系别</a:t>
                      </a:r>
                    </a:p>
                  </a:txBody>
                  <a:tcPr/>
                </a:tc>
                <a:tc>
                  <a:txBody>
                    <a:bodyPr/>
                    <a:lstStyle/>
                    <a:p>
                      <a:r>
                        <a:rPr lang="zh-CN" altLang="en-US" dirty="0"/>
                        <a:t>年级</a:t>
                      </a:r>
                    </a:p>
                  </a:txBody>
                  <a:tcPr/>
                </a:tc>
                <a:extLst>
                  <a:ext uri="{0D108BD9-81ED-4DB2-BD59-A6C34878D82A}">
                    <a16:rowId xmlns:a16="http://schemas.microsoft.com/office/drawing/2014/main" val="10000"/>
                  </a:ext>
                </a:extLst>
              </a:tr>
              <a:tr h="370840">
                <a:tc>
                  <a:txBody>
                    <a:bodyPr/>
                    <a:lstStyle/>
                    <a:p>
                      <a:r>
                        <a:rPr lang="en-US" altLang="zh-CN" dirty="0"/>
                        <a:t>S001</a:t>
                      </a:r>
                      <a:endParaRPr lang="zh-CN" altLang="en-US" dirty="0"/>
                    </a:p>
                  </a:txBody>
                  <a:tcPr/>
                </a:tc>
                <a:tc>
                  <a:txBody>
                    <a:bodyPr/>
                    <a:lstStyle/>
                    <a:p>
                      <a:r>
                        <a:rPr lang="zh-CN" altLang="en-US" dirty="0"/>
                        <a:t>张三</a:t>
                      </a:r>
                    </a:p>
                  </a:txBody>
                  <a:tcPr/>
                </a:tc>
                <a:tc>
                  <a:txBody>
                    <a:bodyPr/>
                    <a:lstStyle/>
                    <a:p>
                      <a:r>
                        <a:rPr lang="en-US" altLang="zh-CN" dirty="0"/>
                        <a:t>1992-1-20</a:t>
                      </a:r>
                      <a:endParaRPr lang="zh-CN" altLang="en-US" dirty="0"/>
                    </a:p>
                  </a:txBody>
                  <a:tcPr/>
                </a:tc>
                <a:tc>
                  <a:txBody>
                    <a:bodyPr/>
                    <a:lstStyle/>
                    <a:p>
                      <a:r>
                        <a:rPr lang="zh-CN" altLang="en-US" dirty="0"/>
                        <a:t>男</a:t>
                      </a:r>
                    </a:p>
                  </a:txBody>
                  <a:tcPr/>
                </a:tc>
                <a:tc>
                  <a:txBody>
                    <a:bodyPr/>
                    <a:lstStyle/>
                    <a:p>
                      <a:r>
                        <a:rPr lang="zh-CN" altLang="en-US" dirty="0"/>
                        <a:t>北京</a:t>
                      </a:r>
                    </a:p>
                  </a:txBody>
                  <a:tcPr/>
                </a:tc>
                <a:tc>
                  <a:txBody>
                    <a:bodyPr/>
                    <a:lstStyle/>
                    <a:p>
                      <a:r>
                        <a:rPr lang="zh-CN" altLang="en-US" dirty="0"/>
                        <a:t>信息学院</a:t>
                      </a:r>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S002</a:t>
                      </a:r>
                      <a:endParaRPr lang="zh-CN" altLang="en-US" dirty="0"/>
                    </a:p>
                  </a:txBody>
                  <a:tcPr/>
                </a:tc>
                <a:tc>
                  <a:txBody>
                    <a:bodyPr/>
                    <a:lstStyle/>
                    <a:p>
                      <a:r>
                        <a:rPr lang="zh-CN" altLang="en-US" dirty="0"/>
                        <a:t>李四</a:t>
                      </a:r>
                    </a:p>
                  </a:txBody>
                  <a:tcPr/>
                </a:tc>
                <a:tc>
                  <a:txBody>
                    <a:bodyPr/>
                    <a:lstStyle/>
                    <a:p>
                      <a:r>
                        <a:rPr lang="en-US" altLang="zh-CN" dirty="0"/>
                        <a:t>1992-12-09</a:t>
                      </a:r>
                      <a:endParaRPr lang="zh-CN" altLang="en-US" dirty="0"/>
                    </a:p>
                  </a:txBody>
                  <a:tcPr/>
                </a:tc>
                <a:tc>
                  <a:txBody>
                    <a:bodyPr/>
                    <a:lstStyle/>
                    <a:p>
                      <a:r>
                        <a:rPr lang="zh-CN" altLang="en-US" dirty="0"/>
                        <a:t>女</a:t>
                      </a:r>
                    </a:p>
                  </a:txBody>
                  <a:tcPr/>
                </a:tc>
                <a:tc>
                  <a:txBody>
                    <a:bodyPr/>
                    <a:lstStyle/>
                    <a:p>
                      <a:r>
                        <a:rPr lang="zh-CN" altLang="en-US" dirty="0"/>
                        <a:t>上海</a:t>
                      </a:r>
                    </a:p>
                  </a:txBody>
                  <a:tcPr/>
                </a:tc>
                <a:tc>
                  <a:txBody>
                    <a:bodyPr/>
                    <a:lstStyle/>
                    <a:p>
                      <a:r>
                        <a:rPr lang="zh-CN" altLang="en-US" dirty="0"/>
                        <a:t>法学院</a:t>
                      </a:r>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S003</a:t>
                      </a:r>
                      <a:endParaRPr lang="zh-CN" altLang="en-US" dirty="0"/>
                    </a:p>
                  </a:txBody>
                  <a:tcPr/>
                </a:tc>
                <a:tc>
                  <a:txBody>
                    <a:bodyPr/>
                    <a:lstStyle/>
                    <a:p>
                      <a:r>
                        <a:rPr lang="zh-CN" altLang="en-US" dirty="0"/>
                        <a:t>王五</a:t>
                      </a:r>
                    </a:p>
                  </a:txBody>
                  <a:tcPr/>
                </a:tc>
                <a:tc>
                  <a:txBody>
                    <a:bodyPr/>
                    <a:lstStyle/>
                    <a:p>
                      <a:r>
                        <a:rPr lang="en-US" altLang="zh-CN" dirty="0"/>
                        <a:t>1993-09-09</a:t>
                      </a:r>
                      <a:endParaRPr lang="zh-CN" altLang="en-US" dirty="0"/>
                    </a:p>
                  </a:txBody>
                  <a:tcPr/>
                </a:tc>
                <a:tc>
                  <a:txBody>
                    <a:bodyPr/>
                    <a:lstStyle/>
                    <a:p>
                      <a:r>
                        <a:rPr lang="zh-CN" altLang="en-US" dirty="0"/>
                        <a:t>男</a:t>
                      </a:r>
                    </a:p>
                  </a:txBody>
                  <a:tcPr/>
                </a:tc>
                <a:tc>
                  <a:txBody>
                    <a:bodyPr/>
                    <a:lstStyle/>
                    <a:p>
                      <a:r>
                        <a:rPr lang="zh-CN" altLang="en-US" dirty="0"/>
                        <a:t>北京</a:t>
                      </a:r>
                    </a:p>
                  </a:txBody>
                  <a:tcPr/>
                </a:tc>
                <a:tc>
                  <a:txBody>
                    <a:bodyPr/>
                    <a:lstStyle/>
                    <a:p>
                      <a:r>
                        <a:rPr lang="zh-CN" altLang="en-US" dirty="0"/>
                        <a:t>经济学院</a:t>
                      </a:r>
                    </a:p>
                  </a:txBody>
                  <a:tcPr/>
                </a:tc>
                <a:tc>
                  <a:txBody>
                    <a:bodyPr/>
                    <a:lstStyle/>
                    <a:p>
                      <a:r>
                        <a:rPr lang="en-US" altLang="zh-CN" dirty="0"/>
                        <a:t>11</a:t>
                      </a:r>
                      <a:endParaRPr lang="zh-CN" altLang="en-US" dirty="0"/>
                    </a:p>
                  </a:txBody>
                  <a:tcPr/>
                </a:tc>
                <a:extLst>
                  <a:ext uri="{0D108BD9-81ED-4DB2-BD59-A6C34878D82A}">
                    <a16:rowId xmlns:a16="http://schemas.microsoft.com/office/drawing/2014/main" val="10003"/>
                  </a:ext>
                </a:extLst>
              </a:tr>
            </a:tbl>
          </a:graphicData>
        </a:graphic>
      </p:graphicFrame>
      <p:sp>
        <p:nvSpPr>
          <p:cNvPr id="6" name="矩形 5"/>
          <p:cNvSpPr/>
          <p:nvPr/>
        </p:nvSpPr>
        <p:spPr>
          <a:xfrm>
            <a:off x="1069848" y="3816934"/>
            <a:ext cx="2842445" cy="369332"/>
          </a:xfrm>
          <a:prstGeom prst="rect">
            <a:avLst/>
          </a:prstGeom>
        </p:spPr>
        <p:txBody>
          <a:bodyPr wrap="none">
            <a:spAutoFit/>
          </a:bodyPr>
          <a:lstStyle/>
          <a:p>
            <a:r>
              <a:rPr lang="zh-CN" altLang="en-US" dirty="0">
                <a:latin typeface="STXinwei-Identity-H"/>
              </a:rPr>
              <a:t>选择条件：籍贯</a:t>
            </a:r>
            <a:r>
              <a:rPr lang="en-US" altLang="zh-CN" dirty="0">
                <a:latin typeface="STXinwei-Identity-H"/>
              </a:rPr>
              <a:t>=</a:t>
            </a:r>
            <a:r>
              <a:rPr lang="zh-CN" altLang="en-US" b="1" dirty="0">
                <a:latin typeface="TimesNewRomanPS-BoldMT-Identity-H"/>
              </a:rPr>
              <a:t>“</a:t>
            </a:r>
            <a:r>
              <a:rPr lang="zh-CN" altLang="en-US" dirty="0">
                <a:latin typeface="STXinwei-Identity-H"/>
              </a:rPr>
              <a:t>北京</a:t>
            </a:r>
            <a:r>
              <a:rPr lang="zh-CN" altLang="en-US" b="1" dirty="0">
                <a:latin typeface="TimesNewRomanPS-BoldMT-Identity-H"/>
              </a:rPr>
              <a:t>”</a:t>
            </a:r>
            <a:endParaRPr lang="zh-CN" altLang="en-US" dirty="0"/>
          </a:p>
        </p:txBody>
      </p:sp>
      <p:graphicFrame>
        <p:nvGraphicFramePr>
          <p:cNvPr id="7" name="内容占位符 4"/>
          <p:cNvGraphicFramePr>
            <a:graphicFrameLocks/>
          </p:cNvGraphicFramePr>
          <p:nvPr>
            <p:extLst>
              <p:ext uri="{D42A27DB-BD31-4B8C-83A1-F6EECF244321}">
                <p14:modId xmlns:p14="http://schemas.microsoft.com/office/powerpoint/2010/main" val="336677621"/>
              </p:ext>
            </p:extLst>
          </p:nvPr>
        </p:nvGraphicFramePr>
        <p:xfrm>
          <a:off x="1069850" y="4507335"/>
          <a:ext cx="10058398" cy="111252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0000"/>
                    </a:ext>
                  </a:extLst>
                </a:gridCol>
                <a:gridCol w="1436914">
                  <a:extLst>
                    <a:ext uri="{9D8B030D-6E8A-4147-A177-3AD203B41FA5}">
                      <a16:colId xmlns:a16="http://schemas.microsoft.com/office/drawing/2014/main" val="20001"/>
                    </a:ext>
                  </a:extLst>
                </a:gridCol>
                <a:gridCol w="1436914">
                  <a:extLst>
                    <a:ext uri="{9D8B030D-6E8A-4147-A177-3AD203B41FA5}">
                      <a16:colId xmlns:a16="http://schemas.microsoft.com/office/drawing/2014/main" val="20002"/>
                    </a:ext>
                  </a:extLst>
                </a:gridCol>
                <a:gridCol w="1436914">
                  <a:extLst>
                    <a:ext uri="{9D8B030D-6E8A-4147-A177-3AD203B41FA5}">
                      <a16:colId xmlns:a16="http://schemas.microsoft.com/office/drawing/2014/main" val="20003"/>
                    </a:ext>
                  </a:extLst>
                </a:gridCol>
                <a:gridCol w="1436914">
                  <a:extLst>
                    <a:ext uri="{9D8B030D-6E8A-4147-A177-3AD203B41FA5}">
                      <a16:colId xmlns:a16="http://schemas.microsoft.com/office/drawing/2014/main" val="20004"/>
                    </a:ext>
                  </a:extLst>
                </a:gridCol>
                <a:gridCol w="1436914">
                  <a:extLst>
                    <a:ext uri="{9D8B030D-6E8A-4147-A177-3AD203B41FA5}">
                      <a16:colId xmlns:a16="http://schemas.microsoft.com/office/drawing/2014/main" val="20005"/>
                    </a:ext>
                  </a:extLst>
                </a:gridCol>
                <a:gridCol w="1436914">
                  <a:extLst>
                    <a:ext uri="{9D8B030D-6E8A-4147-A177-3AD203B41FA5}">
                      <a16:colId xmlns:a16="http://schemas.microsoft.com/office/drawing/2014/main" val="20006"/>
                    </a:ext>
                  </a:extLst>
                </a:gridCol>
              </a:tblGrid>
              <a:tr h="370840">
                <a:tc>
                  <a:txBody>
                    <a:bodyPr/>
                    <a:lstStyle/>
                    <a:p>
                      <a:r>
                        <a:rPr lang="zh-CN" altLang="en-US" dirty="0"/>
                        <a:t>学号</a:t>
                      </a:r>
                    </a:p>
                  </a:txBody>
                  <a:tcPr/>
                </a:tc>
                <a:tc>
                  <a:txBody>
                    <a:bodyPr/>
                    <a:lstStyle/>
                    <a:p>
                      <a:r>
                        <a:rPr lang="zh-CN" altLang="en-US" dirty="0"/>
                        <a:t>姓名</a:t>
                      </a:r>
                    </a:p>
                  </a:txBody>
                  <a:tcPr/>
                </a:tc>
                <a:tc>
                  <a:txBody>
                    <a:bodyPr/>
                    <a:lstStyle/>
                    <a:p>
                      <a:r>
                        <a:rPr lang="zh-CN" altLang="en-US" dirty="0"/>
                        <a:t>出生年月</a:t>
                      </a:r>
                    </a:p>
                  </a:txBody>
                  <a:tcPr/>
                </a:tc>
                <a:tc>
                  <a:txBody>
                    <a:bodyPr/>
                    <a:lstStyle/>
                    <a:p>
                      <a:r>
                        <a:rPr lang="zh-CN" altLang="en-US" dirty="0"/>
                        <a:t>性别</a:t>
                      </a:r>
                    </a:p>
                  </a:txBody>
                  <a:tcPr/>
                </a:tc>
                <a:tc>
                  <a:txBody>
                    <a:bodyPr/>
                    <a:lstStyle/>
                    <a:p>
                      <a:r>
                        <a:rPr lang="zh-CN" altLang="en-US" dirty="0"/>
                        <a:t>籍贯</a:t>
                      </a:r>
                    </a:p>
                  </a:txBody>
                  <a:tcPr/>
                </a:tc>
                <a:tc>
                  <a:txBody>
                    <a:bodyPr/>
                    <a:lstStyle/>
                    <a:p>
                      <a:r>
                        <a:rPr lang="zh-CN" altLang="en-US" dirty="0"/>
                        <a:t>系别</a:t>
                      </a:r>
                    </a:p>
                  </a:txBody>
                  <a:tcPr/>
                </a:tc>
                <a:tc>
                  <a:txBody>
                    <a:bodyPr/>
                    <a:lstStyle/>
                    <a:p>
                      <a:r>
                        <a:rPr lang="zh-CN" altLang="en-US" dirty="0"/>
                        <a:t>年级</a:t>
                      </a:r>
                    </a:p>
                  </a:txBody>
                  <a:tcPr/>
                </a:tc>
                <a:extLst>
                  <a:ext uri="{0D108BD9-81ED-4DB2-BD59-A6C34878D82A}">
                    <a16:rowId xmlns:a16="http://schemas.microsoft.com/office/drawing/2014/main" val="10000"/>
                  </a:ext>
                </a:extLst>
              </a:tr>
              <a:tr h="370840">
                <a:tc>
                  <a:txBody>
                    <a:bodyPr/>
                    <a:lstStyle/>
                    <a:p>
                      <a:r>
                        <a:rPr lang="en-US" altLang="zh-CN" dirty="0"/>
                        <a:t>S001</a:t>
                      </a:r>
                      <a:endParaRPr lang="zh-CN" altLang="en-US" dirty="0"/>
                    </a:p>
                  </a:txBody>
                  <a:tcPr/>
                </a:tc>
                <a:tc>
                  <a:txBody>
                    <a:bodyPr/>
                    <a:lstStyle/>
                    <a:p>
                      <a:r>
                        <a:rPr lang="zh-CN" altLang="en-US" dirty="0"/>
                        <a:t>张三</a:t>
                      </a:r>
                    </a:p>
                  </a:txBody>
                  <a:tcPr/>
                </a:tc>
                <a:tc>
                  <a:txBody>
                    <a:bodyPr/>
                    <a:lstStyle/>
                    <a:p>
                      <a:r>
                        <a:rPr lang="en-US" altLang="zh-CN" dirty="0"/>
                        <a:t>1992-1-20</a:t>
                      </a:r>
                      <a:endParaRPr lang="zh-CN" altLang="en-US" dirty="0"/>
                    </a:p>
                  </a:txBody>
                  <a:tcPr/>
                </a:tc>
                <a:tc>
                  <a:txBody>
                    <a:bodyPr/>
                    <a:lstStyle/>
                    <a:p>
                      <a:r>
                        <a:rPr lang="zh-CN" altLang="en-US" dirty="0"/>
                        <a:t>男</a:t>
                      </a:r>
                    </a:p>
                  </a:txBody>
                  <a:tcPr/>
                </a:tc>
                <a:tc>
                  <a:txBody>
                    <a:bodyPr/>
                    <a:lstStyle/>
                    <a:p>
                      <a:r>
                        <a:rPr lang="zh-CN" altLang="en-US" dirty="0"/>
                        <a:t>北京</a:t>
                      </a:r>
                    </a:p>
                  </a:txBody>
                  <a:tcPr/>
                </a:tc>
                <a:tc>
                  <a:txBody>
                    <a:bodyPr/>
                    <a:lstStyle/>
                    <a:p>
                      <a:r>
                        <a:rPr lang="zh-CN" altLang="en-US" dirty="0"/>
                        <a:t>信息学院</a:t>
                      </a:r>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S003</a:t>
                      </a:r>
                      <a:endParaRPr lang="zh-CN" altLang="en-US" dirty="0"/>
                    </a:p>
                  </a:txBody>
                  <a:tcPr/>
                </a:tc>
                <a:tc>
                  <a:txBody>
                    <a:bodyPr/>
                    <a:lstStyle/>
                    <a:p>
                      <a:r>
                        <a:rPr lang="zh-CN" altLang="en-US" dirty="0"/>
                        <a:t>王五</a:t>
                      </a:r>
                    </a:p>
                  </a:txBody>
                  <a:tcPr/>
                </a:tc>
                <a:tc>
                  <a:txBody>
                    <a:bodyPr/>
                    <a:lstStyle/>
                    <a:p>
                      <a:r>
                        <a:rPr lang="en-US" altLang="zh-CN" dirty="0"/>
                        <a:t>1993-09-09</a:t>
                      </a:r>
                      <a:endParaRPr lang="zh-CN" altLang="en-US" dirty="0"/>
                    </a:p>
                  </a:txBody>
                  <a:tcPr/>
                </a:tc>
                <a:tc>
                  <a:txBody>
                    <a:bodyPr/>
                    <a:lstStyle/>
                    <a:p>
                      <a:r>
                        <a:rPr lang="zh-CN" altLang="en-US" dirty="0"/>
                        <a:t>男</a:t>
                      </a:r>
                    </a:p>
                  </a:txBody>
                  <a:tcPr/>
                </a:tc>
                <a:tc>
                  <a:txBody>
                    <a:bodyPr/>
                    <a:lstStyle/>
                    <a:p>
                      <a:r>
                        <a:rPr lang="zh-CN" altLang="en-US" dirty="0"/>
                        <a:t>北京</a:t>
                      </a:r>
                    </a:p>
                  </a:txBody>
                  <a:tcPr/>
                </a:tc>
                <a:tc>
                  <a:txBody>
                    <a:bodyPr/>
                    <a:lstStyle/>
                    <a:p>
                      <a:r>
                        <a:rPr lang="zh-CN" altLang="en-US" dirty="0"/>
                        <a:t>经济学院</a:t>
                      </a:r>
                    </a:p>
                  </a:txBody>
                  <a:tcPr/>
                </a:tc>
                <a:tc>
                  <a:txBody>
                    <a:bodyPr/>
                    <a:lstStyle/>
                    <a:p>
                      <a:r>
                        <a:rPr lang="en-US" altLang="zh-CN" dirty="0"/>
                        <a:t>11</a:t>
                      </a:r>
                      <a:endParaRPr lang="zh-CN"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9045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85000" lnSpcReduction="20000"/>
              </a:bodyPr>
              <a:lstStyle/>
              <a:p>
                <a:r>
                  <a:rPr lang="zh-CN" altLang="en-US" dirty="0"/>
                  <a:t>对关系</a:t>
                </a:r>
                <a:r>
                  <a:rPr lang="en-US" altLang="zh-CN" dirty="0"/>
                  <a:t>R</a:t>
                </a:r>
                <a:r>
                  <a:rPr lang="zh-CN" altLang="en-US" dirty="0"/>
                  <a:t>的选择操作记作：</a:t>
                </a:r>
                <a:endParaRPr lang="en-US" altLang="zh-CN" dirty="0"/>
              </a:p>
              <a:p>
                <a:endParaRPr lang="en-US" altLang="zh-CN" dirty="0"/>
              </a:p>
              <a:p>
                <a:r>
                  <a:rPr lang="zh-CN" altLang="en-US" dirty="0"/>
                  <a:t>其中： </a:t>
                </a:r>
                <a:r>
                  <a:rPr lang="en-US" altLang="zh-CN" dirty="0"/>
                  <a:t>t</a:t>
                </a:r>
                <a:r>
                  <a:rPr lang="zh-CN" altLang="en-US" dirty="0"/>
                  <a:t>为关系</a:t>
                </a:r>
                <a:r>
                  <a:rPr lang="en-US" altLang="zh-CN" dirty="0"/>
                  <a:t>R</a:t>
                </a:r>
                <a:r>
                  <a:rPr lang="zh-CN" altLang="en-US" dirty="0"/>
                  <a:t>的元组</a:t>
                </a:r>
                <a:r>
                  <a:rPr lang="en-US" altLang="zh-CN" dirty="0"/>
                  <a:t>;F</a:t>
                </a:r>
                <a:r>
                  <a:rPr lang="zh-CN" altLang="en-US" dirty="0"/>
                  <a:t>表示选择条件，它是一个逻辑表达式，取逻辑值</a:t>
                </a:r>
                <a:r>
                  <a:rPr lang="zh-CN" altLang="en-US" b="1" dirty="0"/>
                  <a:t>“</a:t>
                </a:r>
                <a:r>
                  <a:rPr lang="en-US" altLang="zh-CN" dirty="0"/>
                  <a:t>T</a:t>
                </a:r>
                <a:r>
                  <a:rPr lang="zh-CN" altLang="en-US" b="1" dirty="0"/>
                  <a:t>”</a:t>
                </a:r>
                <a:r>
                  <a:rPr lang="zh-CN" altLang="en-US" dirty="0"/>
                  <a:t>或</a:t>
                </a:r>
                <a:r>
                  <a:rPr lang="zh-CN" altLang="en-US" b="1" dirty="0"/>
                  <a:t>“</a:t>
                </a:r>
                <a:r>
                  <a:rPr lang="en-US" altLang="zh-CN" dirty="0"/>
                  <a:t>F</a:t>
                </a:r>
                <a:r>
                  <a:rPr lang="zh-CN" altLang="en-US" b="1" dirty="0"/>
                  <a:t>”</a:t>
                </a:r>
                <a:r>
                  <a:rPr lang="zh-CN" altLang="en-US" dirty="0"/>
                  <a:t>。</a:t>
                </a:r>
                <a:endParaRPr lang="en-US" altLang="zh-CN" dirty="0"/>
              </a:p>
              <a:p>
                <a:r>
                  <a:rPr lang="zh-CN" altLang="en-US" dirty="0"/>
                  <a:t>逻辑表达式 </a:t>
                </a:r>
                <a:r>
                  <a:rPr lang="en-US" altLang="zh-CN" dirty="0"/>
                  <a:t>F </a:t>
                </a:r>
                <a:r>
                  <a:rPr lang="zh-CN" altLang="en-US" dirty="0"/>
                  <a:t>的基本形式为：</a:t>
                </a:r>
                <a:r>
                  <a:rPr lang="el-GR" altLang="zh-CN" b="1" i="1" dirty="0"/>
                  <a:t>X </a:t>
                </a:r>
                <a:r>
                  <a:rPr lang="el-GR" altLang="zh-CN" b="1" dirty="0"/>
                  <a:t>1 </a:t>
                </a:r>
                <a:r>
                  <a:rPr lang="el-GR" altLang="zh-CN" dirty="0"/>
                  <a:t>θ</a:t>
                </a:r>
                <a:r>
                  <a:rPr lang="el-GR" altLang="zh-CN" b="1" i="1" dirty="0"/>
                  <a:t>Y </a:t>
                </a:r>
                <a:r>
                  <a:rPr lang="el-GR" altLang="zh-CN" b="1" dirty="0"/>
                  <a:t>1 [</a:t>
                </a:r>
                <a:r>
                  <a:rPr lang="el-GR" altLang="zh-CN" dirty="0"/>
                  <a:t>φ</a:t>
                </a:r>
                <a:r>
                  <a:rPr lang="el-GR" altLang="zh-CN" b="1" i="1" dirty="0"/>
                  <a:t>(X </a:t>
                </a:r>
                <a:r>
                  <a:rPr lang="el-GR" altLang="zh-CN" b="1" dirty="0"/>
                  <a:t>2 </a:t>
                </a:r>
                <a:r>
                  <a:rPr lang="el-GR" altLang="zh-CN" dirty="0"/>
                  <a:t>θ</a:t>
                </a:r>
                <a:r>
                  <a:rPr lang="el-GR" altLang="zh-CN" b="1" i="1" dirty="0"/>
                  <a:t>Y </a:t>
                </a:r>
                <a:r>
                  <a:rPr lang="el-GR" altLang="zh-CN" b="1" dirty="0"/>
                  <a:t>2 ) ] …</a:t>
                </a:r>
                <a:endParaRPr lang="en-US" altLang="zh-CN" b="1" dirty="0"/>
              </a:p>
              <a:p>
                <a:pPr lvl="1"/>
                <a:r>
                  <a:rPr lang="en-US" altLang="zh-CN" dirty="0"/>
                  <a:t>θ</a:t>
                </a:r>
                <a:r>
                  <a:rPr lang="zh-CN" altLang="en-US" dirty="0"/>
                  <a:t>表示比较运算符，可为：＞、≥、＜、≤、＝或</a:t>
                </a:r>
                <a:r>
                  <a:rPr lang="en-US" altLang="zh-CN" dirty="0"/>
                  <a:t>&lt; &gt;</a:t>
                </a:r>
              </a:p>
              <a:p>
                <a:pPr lvl="1"/>
                <a:r>
                  <a:rPr lang="en-US" altLang="zh-CN" dirty="0"/>
                  <a:t>X 1 </a:t>
                </a:r>
                <a:r>
                  <a:rPr lang="zh-CN" altLang="en-US" dirty="0"/>
                  <a:t>、</a:t>
                </a:r>
                <a:r>
                  <a:rPr lang="en-US" altLang="zh-CN" dirty="0"/>
                  <a:t>Y 1 </a:t>
                </a:r>
                <a:r>
                  <a:rPr lang="zh-CN" altLang="en-US" dirty="0"/>
                  <a:t>等是属性名，可为常量或简单函数；属性名也可以用它在关系模式中的位置来代替；</a:t>
                </a:r>
                <a:endParaRPr lang="en-US" altLang="zh-CN" dirty="0"/>
              </a:p>
              <a:p>
                <a:pPr lvl="1"/>
                <a:r>
                  <a:rPr lang="en-US" altLang="zh-CN" dirty="0"/>
                  <a:t>φ</a:t>
                </a:r>
                <a:r>
                  <a:rPr lang="zh-CN" altLang="en-US" dirty="0"/>
                  <a:t>表示逻辑运算符，它可以是</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a:t>、∧或∨</a:t>
                </a:r>
                <a:endParaRPr lang="en-US" altLang="zh-CN" dirty="0"/>
              </a:p>
              <a:p>
                <a:pPr lvl="1"/>
                <a:r>
                  <a:rPr lang="en-US" altLang="zh-CN" dirty="0"/>
                  <a:t>[ ]</a:t>
                </a:r>
                <a:r>
                  <a:rPr lang="zh-CN" altLang="en-US" dirty="0"/>
                  <a:t>表示任选项，即</a:t>
                </a:r>
                <a:r>
                  <a:rPr lang="en-US" altLang="zh-CN" dirty="0"/>
                  <a:t>[ ]</a:t>
                </a:r>
                <a:r>
                  <a:rPr lang="zh-CN" altLang="en-US" dirty="0"/>
                  <a:t>中的部分可要可不要；</a:t>
                </a:r>
                <a:endParaRPr lang="en-US" altLang="zh-CN" dirty="0"/>
              </a:p>
              <a:p>
                <a:pPr lvl="1"/>
                <a:r>
                  <a:rPr lang="en-US" altLang="zh-CN" b="1" dirty="0"/>
                  <a:t>… </a:t>
                </a:r>
                <a:r>
                  <a:rPr lang="zh-CN" altLang="en-US" dirty="0"/>
                  <a:t>表示上述格式可以重复下去。</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45" t="-3008" b="-105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6CC0CD27-C02E-43E2-B3A7-2C9F5C232003}" type="slidenum">
              <a:rPr lang="zh-CN" altLang="en-US" smtClean="0"/>
              <a:pPr/>
              <a:t>16</a:t>
            </a:fld>
            <a:endParaRPr lang="zh-CN" altLang="en-US"/>
          </a:p>
        </p:txBody>
      </p:sp>
      <p:pic>
        <p:nvPicPr>
          <p:cNvPr id="5" name="图片 4"/>
          <p:cNvPicPr>
            <a:picLocks noChangeAspect="1"/>
          </p:cNvPicPr>
          <p:nvPr/>
        </p:nvPicPr>
        <p:blipFill>
          <a:blip r:embed="rId3"/>
          <a:stretch>
            <a:fillRect/>
          </a:stretch>
        </p:blipFill>
        <p:spPr>
          <a:xfrm>
            <a:off x="2230243" y="2483835"/>
            <a:ext cx="4917620" cy="459295"/>
          </a:xfrm>
          <a:prstGeom prst="rect">
            <a:avLst/>
          </a:prstGeom>
        </p:spPr>
      </p:pic>
    </p:spTree>
    <p:extLst>
      <p:ext uri="{BB962C8B-B14F-4D97-AF65-F5344CB8AC3E}">
        <p14:creationId xmlns:p14="http://schemas.microsoft.com/office/powerpoint/2010/main" val="396951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17</a:t>
            </a:fld>
            <a:endParaRPr lang="zh-CN" altLang="en-US"/>
          </a:p>
        </p:txBody>
      </p:sp>
      <p:pic>
        <p:nvPicPr>
          <p:cNvPr id="5" name="图片 4"/>
          <p:cNvPicPr>
            <a:picLocks noChangeAspect="1"/>
          </p:cNvPicPr>
          <p:nvPr/>
        </p:nvPicPr>
        <p:blipFill>
          <a:blip r:embed="rId2"/>
          <a:stretch>
            <a:fillRect/>
          </a:stretch>
        </p:blipFill>
        <p:spPr>
          <a:xfrm>
            <a:off x="1647022" y="1289304"/>
            <a:ext cx="7807386" cy="4042145"/>
          </a:xfrm>
          <a:prstGeom prst="rect">
            <a:avLst/>
          </a:prstGeom>
        </p:spPr>
      </p:pic>
    </p:spTree>
    <p:extLst>
      <p:ext uri="{BB962C8B-B14F-4D97-AF65-F5344CB8AC3E}">
        <p14:creationId xmlns:p14="http://schemas.microsoft.com/office/powerpoint/2010/main" val="3638720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例</a:t>
            </a:r>
            <a:r>
              <a:rPr lang="en-US" altLang="zh-CN" sz="4000" dirty="0"/>
              <a:t>1 </a:t>
            </a:r>
            <a:r>
              <a:rPr lang="zh-CN" altLang="en-US" sz="4000" dirty="0"/>
              <a:t>：求计算机系的学生基本情况</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18</a:t>
            </a:fld>
            <a:endParaRPr lang="zh-CN" altLang="en-US"/>
          </a:p>
        </p:txBody>
      </p:sp>
      <p:pic>
        <p:nvPicPr>
          <p:cNvPr id="5" name="图片 4"/>
          <p:cNvPicPr>
            <a:picLocks noChangeAspect="1"/>
          </p:cNvPicPr>
          <p:nvPr/>
        </p:nvPicPr>
        <p:blipFill>
          <a:blip r:embed="rId2"/>
          <a:stretch>
            <a:fillRect/>
          </a:stretch>
        </p:blipFill>
        <p:spPr>
          <a:xfrm>
            <a:off x="6177775" y="2474664"/>
            <a:ext cx="4412148" cy="2399737"/>
          </a:xfrm>
          <a:prstGeom prst="rect">
            <a:avLst/>
          </a:prstGeom>
        </p:spPr>
      </p:pic>
      <p:pic>
        <p:nvPicPr>
          <p:cNvPr id="6" name="图片 5"/>
          <p:cNvPicPr>
            <a:picLocks noChangeAspect="1"/>
          </p:cNvPicPr>
          <p:nvPr/>
        </p:nvPicPr>
        <p:blipFill>
          <a:blip r:embed="rId3"/>
          <a:stretch>
            <a:fillRect/>
          </a:stretch>
        </p:blipFill>
        <p:spPr>
          <a:xfrm>
            <a:off x="1208793" y="2745844"/>
            <a:ext cx="3429000" cy="1857375"/>
          </a:xfrm>
          <a:prstGeom prst="rect">
            <a:avLst/>
          </a:prstGeom>
        </p:spPr>
      </p:pic>
    </p:spTree>
    <p:extLst>
      <p:ext uri="{BB962C8B-B14F-4D97-AF65-F5344CB8AC3E}">
        <p14:creationId xmlns:p14="http://schemas.microsoft.com/office/powerpoint/2010/main" val="147996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dirty="0"/>
              <a:t>投影（</a:t>
            </a:r>
            <a:r>
              <a:rPr lang="en-US" altLang="zh-CN" b="1" dirty="0"/>
              <a:t>Projection</a:t>
            </a:r>
            <a:r>
              <a:rPr lang="zh-CN" altLang="en-US" dirty="0"/>
              <a:t>）</a:t>
            </a:r>
          </a:p>
        </p:txBody>
      </p:sp>
      <p:sp>
        <p:nvSpPr>
          <p:cNvPr id="3" name="内容占位符 2"/>
          <p:cNvSpPr>
            <a:spLocks noGrp="1"/>
          </p:cNvSpPr>
          <p:nvPr>
            <p:ph idx="1"/>
          </p:nvPr>
        </p:nvSpPr>
        <p:spPr/>
        <p:txBody>
          <a:bodyPr/>
          <a:lstStyle/>
          <a:p>
            <a:r>
              <a:rPr lang="zh-CN" altLang="en-US" dirty="0"/>
              <a:t>投影</a:t>
            </a:r>
            <a:r>
              <a:rPr lang="en-US" altLang="zh-CN" b="1" dirty="0"/>
              <a:t>—— </a:t>
            </a:r>
            <a:r>
              <a:rPr lang="zh-CN" altLang="en-US" dirty="0"/>
              <a:t>在给定的关系中选取所需的列，并对其重新排序而组成一个新的关系。是一种对表中列的操作。</a:t>
            </a:r>
            <a:endParaRPr lang="en-US" altLang="zh-CN" dirty="0"/>
          </a:p>
          <a:p>
            <a:r>
              <a:rPr lang="zh-CN" altLang="en-US" dirty="0"/>
              <a:t>是单目运算</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19</a:t>
            </a:fld>
            <a:endParaRPr lang="zh-CN" altLang="en-US"/>
          </a:p>
        </p:txBody>
      </p:sp>
      <p:pic>
        <p:nvPicPr>
          <p:cNvPr id="5" name="图片 4"/>
          <p:cNvPicPr>
            <a:picLocks noChangeAspect="1"/>
          </p:cNvPicPr>
          <p:nvPr/>
        </p:nvPicPr>
        <p:blipFill>
          <a:blip r:embed="rId2"/>
          <a:stretch>
            <a:fillRect/>
          </a:stretch>
        </p:blipFill>
        <p:spPr>
          <a:xfrm>
            <a:off x="4861748" y="4356614"/>
            <a:ext cx="1609725" cy="723900"/>
          </a:xfrm>
          <a:prstGeom prst="rect">
            <a:avLst/>
          </a:prstGeom>
        </p:spPr>
      </p:pic>
      <p:pic>
        <p:nvPicPr>
          <p:cNvPr id="6" name="图片 5"/>
          <p:cNvPicPr>
            <a:picLocks noChangeAspect="1"/>
          </p:cNvPicPr>
          <p:nvPr/>
        </p:nvPicPr>
        <p:blipFill>
          <a:blip r:embed="rId3"/>
          <a:stretch>
            <a:fillRect/>
          </a:stretch>
        </p:blipFill>
        <p:spPr>
          <a:xfrm rot="16200000">
            <a:off x="571231" y="4844034"/>
            <a:ext cx="2524125" cy="333375"/>
          </a:xfrm>
          <a:prstGeom prst="rect">
            <a:avLst/>
          </a:prstGeom>
        </p:spPr>
      </p:pic>
      <p:pic>
        <p:nvPicPr>
          <p:cNvPr id="7" name="图片 6"/>
          <p:cNvPicPr>
            <a:picLocks noChangeAspect="1"/>
          </p:cNvPicPr>
          <p:nvPr/>
        </p:nvPicPr>
        <p:blipFill>
          <a:blip r:embed="rId3"/>
          <a:stretch>
            <a:fillRect/>
          </a:stretch>
        </p:blipFill>
        <p:spPr>
          <a:xfrm rot="16200000">
            <a:off x="1230239" y="4844034"/>
            <a:ext cx="2524125" cy="333375"/>
          </a:xfrm>
          <a:prstGeom prst="rect">
            <a:avLst/>
          </a:prstGeom>
        </p:spPr>
      </p:pic>
      <p:pic>
        <p:nvPicPr>
          <p:cNvPr id="8" name="图片 7"/>
          <p:cNvPicPr>
            <a:picLocks noChangeAspect="1"/>
          </p:cNvPicPr>
          <p:nvPr/>
        </p:nvPicPr>
        <p:blipFill>
          <a:blip r:embed="rId3"/>
          <a:stretch>
            <a:fillRect/>
          </a:stretch>
        </p:blipFill>
        <p:spPr>
          <a:xfrm rot="16200000">
            <a:off x="1544478" y="4844034"/>
            <a:ext cx="2524125" cy="333375"/>
          </a:xfrm>
          <a:prstGeom prst="rect">
            <a:avLst/>
          </a:prstGeom>
        </p:spPr>
      </p:pic>
      <p:pic>
        <p:nvPicPr>
          <p:cNvPr id="9" name="图片 8"/>
          <p:cNvPicPr>
            <a:picLocks noChangeAspect="1"/>
          </p:cNvPicPr>
          <p:nvPr/>
        </p:nvPicPr>
        <p:blipFill>
          <a:blip r:embed="rId4"/>
          <a:stretch>
            <a:fillRect/>
          </a:stretch>
        </p:blipFill>
        <p:spPr>
          <a:xfrm rot="16200000">
            <a:off x="237856" y="4846473"/>
            <a:ext cx="2524125" cy="333375"/>
          </a:xfrm>
          <a:prstGeom prst="rect">
            <a:avLst/>
          </a:prstGeom>
        </p:spPr>
      </p:pic>
      <p:pic>
        <p:nvPicPr>
          <p:cNvPr id="10" name="图片 9"/>
          <p:cNvPicPr>
            <a:picLocks noChangeAspect="1"/>
          </p:cNvPicPr>
          <p:nvPr/>
        </p:nvPicPr>
        <p:blipFill>
          <a:blip r:embed="rId4"/>
          <a:stretch>
            <a:fillRect/>
          </a:stretch>
        </p:blipFill>
        <p:spPr>
          <a:xfrm rot="16200000">
            <a:off x="904606" y="4847765"/>
            <a:ext cx="2524125" cy="333375"/>
          </a:xfrm>
          <a:prstGeom prst="rect">
            <a:avLst/>
          </a:prstGeom>
        </p:spPr>
      </p:pic>
      <p:pic>
        <p:nvPicPr>
          <p:cNvPr id="11" name="图片 10"/>
          <p:cNvPicPr>
            <a:picLocks noChangeAspect="1"/>
          </p:cNvPicPr>
          <p:nvPr/>
        </p:nvPicPr>
        <p:blipFill>
          <a:blip r:embed="rId4"/>
          <a:stretch>
            <a:fillRect/>
          </a:stretch>
        </p:blipFill>
        <p:spPr>
          <a:xfrm rot="16200000">
            <a:off x="1881508" y="4844033"/>
            <a:ext cx="2524125" cy="333375"/>
          </a:xfrm>
          <a:prstGeom prst="rect">
            <a:avLst/>
          </a:prstGeom>
        </p:spPr>
      </p:pic>
    </p:spTree>
    <p:extLst>
      <p:ext uri="{BB962C8B-B14F-4D97-AF65-F5344CB8AC3E}">
        <p14:creationId xmlns:p14="http://schemas.microsoft.com/office/powerpoint/2010/main" val="122719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29167E-6 -3.7037E-6 L 0.4569 -0.0037 " pathEditMode="relative" rAng="0" ptsTypes="AA">
                                      <p:cBhvr>
                                        <p:cTn id="6" dur="2000" fill="hold"/>
                                        <p:tgtEl>
                                          <p:spTgt spid="6"/>
                                        </p:tgtEl>
                                        <p:attrNameLst>
                                          <p:attrName>ppt_x</p:attrName>
                                          <p:attrName>ppt_y</p:attrName>
                                        </p:attrNameLst>
                                      </p:cBhvr>
                                      <p:rCtr x="22839" y="-185"/>
                                    </p:animMotion>
                                  </p:childTnLst>
                                </p:cTn>
                              </p:par>
                              <p:par>
                                <p:cTn id="7" presetID="63" presetClass="path" presetSubtype="0" accel="50000" decel="50000" fill="hold" nodeType="withEffect">
                                  <p:stCondLst>
                                    <p:cond delay="0"/>
                                  </p:stCondLst>
                                  <p:childTnLst>
                                    <p:animMotion origin="layout" path="M -4.16667E-6 -3.7037E-6 L 0.44076 -0.0037 " pathEditMode="relative" rAng="0" ptsTypes="AA">
                                      <p:cBhvr>
                                        <p:cTn id="8" dur="2000" fill="hold"/>
                                        <p:tgtEl>
                                          <p:spTgt spid="7"/>
                                        </p:tgtEl>
                                        <p:attrNameLst>
                                          <p:attrName>ppt_x</p:attrName>
                                          <p:attrName>ppt_y</p:attrName>
                                        </p:attrNameLst>
                                      </p:cBhvr>
                                      <p:rCtr x="22031" y="-185"/>
                                    </p:animMotion>
                                  </p:childTnLst>
                                </p:cTn>
                              </p:par>
                              <p:par>
                                <p:cTn id="9" presetID="63" presetClass="path" presetSubtype="0" accel="50000" decel="50000" fill="hold" nodeType="withEffect">
                                  <p:stCondLst>
                                    <p:cond delay="0"/>
                                  </p:stCondLst>
                                  <p:childTnLst>
                                    <p:animMotion origin="layout" path="M 4.58333E-6 -3.7037E-6 L 0.44752 -0.0037 " pathEditMode="relative" rAng="0" ptsTypes="AA">
                                      <p:cBhvr>
                                        <p:cTn id="10" dur="2000" fill="hold"/>
                                        <p:tgtEl>
                                          <p:spTgt spid="8"/>
                                        </p:tgtEl>
                                        <p:attrNameLst>
                                          <p:attrName>ppt_x</p:attrName>
                                          <p:attrName>ppt_y</p:attrName>
                                        </p:attrNameLst>
                                      </p:cBhvr>
                                      <p:rCtr x="22370"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150938" y="769938"/>
            <a:ext cx="1792287" cy="1779587"/>
            <a:chOff x="0" y="0"/>
            <a:chExt cx="5237019" cy="5201394"/>
          </a:xfrm>
        </p:grpSpPr>
        <p:sp>
          <p:nvSpPr>
            <p:cNvPr id="4099" name="同心圆 17"/>
            <p:cNvSpPr>
              <a:spLocks/>
            </p:cNvSpPr>
            <p:nvPr/>
          </p:nvSpPr>
          <p:spPr bwMode="auto">
            <a:xfrm>
              <a:off x="603230" y="583300"/>
              <a:ext cx="4057199" cy="4057199"/>
            </a:xfrm>
            <a:custGeom>
              <a:avLst/>
              <a:gdLst>
                <a:gd name="T0" fmla="*/ 0 w 4057199"/>
                <a:gd name="T1" fmla="*/ 2028600 h 4057199"/>
                <a:gd name="T2" fmla="*/ 2028600 w 4057199"/>
                <a:gd name="T3" fmla="*/ 0 h 4057199"/>
                <a:gd name="T4" fmla="*/ 4057200 w 4057199"/>
                <a:gd name="T5" fmla="*/ 2028600 h 4057199"/>
                <a:gd name="T6" fmla="*/ 2028600 w 4057199"/>
                <a:gd name="T7" fmla="*/ 4057200 h 4057199"/>
                <a:gd name="T8" fmla="*/ 0 w 4057199"/>
                <a:gd name="T9" fmla="*/ 2028600 h 4057199"/>
                <a:gd name="T10" fmla="*/ 0 w 4057199"/>
                <a:gd name="T11" fmla="*/ 2028600 h 4057199"/>
                <a:gd name="T12" fmla="*/ 2028600 w 4057199"/>
                <a:gd name="T13" fmla="*/ 4057200 h 4057199"/>
                <a:gd name="T14" fmla="*/ 4057200 w 4057199"/>
                <a:gd name="T15" fmla="*/ 2028600 h 4057199"/>
                <a:gd name="T16" fmla="*/ 2028600 w 4057199"/>
                <a:gd name="T17" fmla="*/ 0 h 4057199"/>
                <a:gd name="T18" fmla="*/ 0 w 4057199"/>
                <a:gd name="T19" fmla="*/ 2028600 h 4057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199" h="4057199">
                  <a:moveTo>
                    <a:pt x="0" y="2028600"/>
                  </a:moveTo>
                  <a:cubicBezTo>
                    <a:pt x="0" y="908235"/>
                    <a:pt x="908235" y="0"/>
                    <a:pt x="2028600" y="0"/>
                  </a:cubicBezTo>
                  <a:cubicBezTo>
                    <a:pt x="3148965" y="0"/>
                    <a:pt x="4057200" y="908235"/>
                    <a:pt x="4057200" y="2028600"/>
                  </a:cubicBezTo>
                  <a:cubicBezTo>
                    <a:pt x="4057200" y="3148965"/>
                    <a:pt x="3148965" y="4057200"/>
                    <a:pt x="2028600" y="4057200"/>
                  </a:cubicBezTo>
                  <a:cubicBezTo>
                    <a:pt x="908235" y="4057200"/>
                    <a:pt x="0" y="3148965"/>
                    <a:pt x="0" y="2028600"/>
                  </a:cubicBezTo>
                  <a:close/>
                  <a:moveTo>
                    <a:pt x="0" y="2028600"/>
                  </a:moveTo>
                  <a:cubicBezTo>
                    <a:pt x="0" y="3148965"/>
                    <a:pt x="908235" y="4057200"/>
                    <a:pt x="2028600" y="4057200"/>
                  </a:cubicBezTo>
                  <a:cubicBezTo>
                    <a:pt x="3148965" y="4057200"/>
                    <a:pt x="4057200" y="3148965"/>
                    <a:pt x="4057200" y="2028600"/>
                  </a:cubicBezTo>
                  <a:cubicBezTo>
                    <a:pt x="4057200" y="908235"/>
                    <a:pt x="3148965" y="0"/>
                    <a:pt x="2028600" y="0"/>
                  </a:cubicBezTo>
                  <a:cubicBezTo>
                    <a:pt x="908235" y="0"/>
                    <a:pt x="0" y="908235"/>
                    <a:pt x="0" y="2028600"/>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0" name="同心圆 18"/>
            <p:cNvSpPr>
              <a:spLocks/>
            </p:cNvSpPr>
            <p:nvPr/>
          </p:nvSpPr>
          <p:spPr bwMode="auto">
            <a:xfrm>
              <a:off x="1280849" y="1259947"/>
              <a:ext cx="2701987" cy="2701987"/>
            </a:xfrm>
            <a:custGeom>
              <a:avLst/>
              <a:gdLst>
                <a:gd name="T0" fmla="*/ 0 w 2701987"/>
                <a:gd name="T1" fmla="*/ 1350994 h 2701987"/>
                <a:gd name="T2" fmla="*/ 1350994 w 2701987"/>
                <a:gd name="T3" fmla="*/ 0 h 2701987"/>
                <a:gd name="T4" fmla="*/ 2701988 w 2701987"/>
                <a:gd name="T5" fmla="*/ 1350994 h 2701987"/>
                <a:gd name="T6" fmla="*/ 1350994 w 2701987"/>
                <a:gd name="T7" fmla="*/ 2701988 h 2701987"/>
                <a:gd name="T8" fmla="*/ 0 w 2701987"/>
                <a:gd name="T9" fmla="*/ 1350994 h 2701987"/>
                <a:gd name="T10" fmla="*/ 0 w 2701987"/>
                <a:gd name="T11" fmla="*/ 1350994 h 2701987"/>
                <a:gd name="T12" fmla="*/ 1350994 w 2701987"/>
                <a:gd name="T13" fmla="*/ 2701988 h 2701987"/>
                <a:gd name="T14" fmla="*/ 2701988 w 2701987"/>
                <a:gd name="T15" fmla="*/ 1350994 h 2701987"/>
                <a:gd name="T16" fmla="*/ 1350994 w 2701987"/>
                <a:gd name="T17" fmla="*/ 0 h 2701987"/>
                <a:gd name="T18" fmla="*/ 0 w 2701987"/>
                <a:gd name="T19" fmla="*/ 1350994 h 270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1987" h="2701987">
                  <a:moveTo>
                    <a:pt x="0" y="1350994"/>
                  </a:moveTo>
                  <a:cubicBezTo>
                    <a:pt x="0" y="604861"/>
                    <a:pt x="604861" y="0"/>
                    <a:pt x="1350994" y="0"/>
                  </a:cubicBezTo>
                  <a:cubicBezTo>
                    <a:pt x="2097127" y="0"/>
                    <a:pt x="2701988" y="604861"/>
                    <a:pt x="2701988" y="1350994"/>
                  </a:cubicBezTo>
                  <a:cubicBezTo>
                    <a:pt x="2701988" y="2097127"/>
                    <a:pt x="2097127" y="2701988"/>
                    <a:pt x="1350994" y="2701988"/>
                  </a:cubicBezTo>
                  <a:cubicBezTo>
                    <a:pt x="604861" y="2701988"/>
                    <a:pt x="0" y="2097127"/>
                    <a:pt x="0" y="1350994"/>
                  </a:cubicBezTo>
                  <a:close/>
                  <a:moveTo>
                    <a:pt x="0" y="1350994"/>
                  </a:moveTo>
                  <a:cubicBezTo>
                    <a:pt x="0" y="2097127"/>
                    <a:pt x="604861" y="2701988"/>
                    <a:pt x="1350994" y="2701988"/>
                  </a:cubicBezTo>
                  <a:cubicBezTo>
                    <a:pt x="2097127" y="2701988"/>
                    <a:pt x="2701988" y="2097127"/>
                    <a:pt x="2701988" y="1350994"/>
                  </a:cubicBezTo>
                  <a:cubicBezTo>
                    <a:pt x="2701988" y="604861"/>
                    <a:pt x="2097127" y="0"/>
                    <a:pt x="1350994" y="0"/>
                  </a:cubicBezTo>
                  <a:cubicBezTo>
                    <a:pt x="604861" y="0"/>
                    <a:pt x="0" y="604861"/>
                    <a:pt x="0" y="1350994"/>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sp>
          <p:nvSpPr>
            <p:cNvPr id="4101" name="同心圆 19"/>
            <p:cNvSpPr>
              <a:spLocks/>
            </p:cNvSpPr>
            <p:nvPr/>
          </p:nvSpPr>
          <p:spPr bwMode="auto">
            <a:xfrm>
              <a:off x="1669638" y="1650882"/>
              <a:ext cx="1926617" cy="1926617"/>
            </a:xfrm>
            <a:custGeom>
              <a:avLst/>
              <a:gdLst>
                <a:gd name="T0" fmla="*/ 0 w 1926617"/>
                <a:gd name="T1" fmla="*/ 963309 h 1926617"/>
                <a:gd name="T2" fmla="*/ 963309 w 1926617"/>
                <a:gd name="T3" fmla="*/ 0 h 1926617"/>
                <a:gd name="T4" fmla="*/ 1926618 w 1926617"/>
                <a:gd name="T5" fmla="*/ 963309 h 1926617"/>
                <a:gd name="T6" fmla="*/ 963309 w 1926617"/>
                <a:gd name="T7" fmla="*/ 1926618 h 1926617"/>
                <a:gd name="T8" fmla="*/ 0 w 1926617"/>
                <a:gd name="T9" fmla="*/ 963309 h 1926617"/>
                <a:gd name="T10" fmla="*/ 0 w 1926617"/>
                <a:gd name="T11" fmla="*/ 963309 h 1926617"/>
                <a:gd name="T12" fmla="*/ 963309 w 1926617"/>
                <a:gd name="T13" fmla="*/ 1926618 h 1926617"/>
                <a:gd name="T14" fmla="*/ 1926618 w 1926617"/>
                <a:gd name="T15" fmla="*/ 963309 h 1926617"/>
                <a:gd name="T16" fmla="*/ 963309 w 1926617"/>
                <a:gd name="T17" fmla="*/ 0 h 1926617"/>
                <a:gd name="T18" fmla="*/ 0 w 1926617"/>
                <a:gd name="T19" fmla="*/ 963309 h 1926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6617" h="1926617">
                  <a:moveTo>
                    <a:pt x="0" y="963309"/>
                  </a:moveTo>
                  <a:cubicBezTo>
                    <a:pt x="0" y="431288"/>
                    <a:pt x="431288" y="0"/>
                    <a:pt x="963309" y="0"/>
                  </a:cubicBezTo>
                  <a:cubicBezTo>
                    <a:pt x="1495330" y="0"/>
                    <a:pt x="1926618" y="431288"/>
                    <a:pt x="1926618" y="963309"/>
                  </a:cubicBezTo>
                  <a:cubicBezTo>
                    <a:pt x="1926618" y="1495330"/>
                    <a:pt x="1495330" y="1926618"/>
                    <a:pt x="963309" y="1926618"/>
                  </a:cubicBezTo>
                  <a:cubicBezTo>
                    <a:pt x="431288" y="1926618"/>
                    <a:pt x="0" y="1495330"/>
                    <a:pt x="0" y="963309"/>
                  </a:cubicBezTo>
                  <a:close/>
                  <a:moveTo>
                    <a:pt x="0" y="963309"/>
                  </a:moveTo>
                  <a:cubicBezTo>
                    <a:pt x="0" y="1495330"/>
                    <a:pt x="431288" y="1926618"/>
                    <a:pt x="963309" y="1926618"/>
                  </a:cubicBezTo>
                  <a:cubicBezTo>
                    <a:pt x="1495330" y="1926618"/>
                    <a:pt x="1926618" y="1495330"/>
                    <a:pt x="1926618" y="963309"/>
                  </a:cubicBezTo>
                  <a:cubicBezTo>
                    <a:pt x="1926618" y="431288"/>
                    <a:pt x="1495330" y="0"/>
                    <a:pt x="963309" y="0"/>
                  </a:cubicBezTo>
                  <a:cubicBezTo>
                    <a:pt x="431288" y="0"/>
                    <a:pt x="0" y="431288"/>
                    <a:pt x="0" y="963309"/>
                  </a:cubicBezTo>
                  <a:close/>
                </a:path>
              </a:pathLst>
            </a:custGeom>
            <a:solidFill>
              <a:schemeClr val="accent1"/>
            </a:solidFill>
            <a:ln w="3175" cap="flat" cmpd="sng">
              <a:solidFill>
                <a:srgbClr val="BFBFBF">
                  <a:alpha val="56000"/>
                </a:srgbClr>
              </a:solidFill>
              <a:round/>
              <a:headEnd/>
              <a:tailEnd/>
            </a:ln>
          </p:spPr>
          <p:txBody>
            <a:bodyPr anchor="ctr"/>
            <a:lstStyle/>
            <a:p>
              <a:endParaRPr lang="zh-CN" altLang="en-US"/>
            </a:p>
          </p:txBody>
        </p:sp>
        <p:cxnSp>
          <p:nvCxnSpPr>
            <p:cNvPr id="4102" name="直接连接符 21"/>
            <p:cNvCxnSpPr>
              <a:cxnSpLocks noChangeShapeType="1"/>
            </p:cNvCxnSpPr>
            <p:nvPr/>
          </p:nvCxnSpPr>
          <p:spPr bwMode="auto">
            <a:xfrm>
              <a:off x="0" y="359879"/>
              <a:ext cx="5237019"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3" name="直接连接符 23"/>
            <p:cNvCxnSpPr>
              <a:cxnSpLocks noChangeShapeType="1"/>
            </p:cNvCxnSpPr>
            <p:nvPr/>
          </p:nvCxnSpPr>
          <p:spPr bwMode="auto">
            <a:xfrm>
              <a:off x="35626" y="4868883"/>
              <a:ext cx="517764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4" name="直接连接符 25"/>
            <p:cNvCxnSpPr>
              <a:cxnSpLocks noChangeShapeType="1"/>
            </p:cNvCxnSpPr>
            <p:nvPr/>
          </p:nvCxnSpPr>
          <p:spPr bwMode="auto">
            <a:xfrm>
              <a:off x="391886" y="35627"/>
              <a:ext cx="0" cy="51301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5" name="直接连接符 27"/>
            <p:cNvCxnSpPr>
              <a:cxnSpLocks noChangeShapeType="1"/>
            </p:cNvCxnSpPr>
            <p:nvPr/>
          </p:nvCxnSpPr>
          <p:spPr bwMode="auto">
            <a:xfrm>
              <a:off x="4880759" y="47502"/>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sp>
          <p:nvSpPr>
            <p:cNvPr id="4106" name="圆角矩形 28"/>
            <p:cNvSpPr>
              <a:spLocks noChangeArrowheads="1"/>
            </p:cNvSpPr>
            <p:nvPr/>
          </p:nvSpPr>
          <p:spPr bwMode="auto">
            <a:xfrm>
              <a:off x="35627" y="35626"/>
              <a:ext cx="5201392" cy="5153891"/>
            </a:xfrm>
            <a:prstGeom prst="roundRect">
              <a:avLst>
                <a:gd name="adj" fmla="val 22565"/>
              </a:avLst>
            </a:prstGeom>
            <a:noFill/>
            <a:ln w="3175" cmpd="sng">
              <a:solidFill>
                <a:srgbClr val="BFBFBF">
                  <a:alpha val="56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cxnSp>
          <p:nvCxnSpPr>
            <p:cNvPr id="4107" name="直接连接符 32"/>
            <p:cNvCxnSpPr>
              <a:cxnSpLocks noChangeShapeType="1"/>
            </p:cNvCxnSpPr>
            <p:nvPr/>
          </p:nvCxnSpPr>
          <p:spPr bwMode="auto">
            <a:xfrm>
              <a:off x="35626" y="0"/>
              <a:ext cx="5153891"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8" name="直接连接符 34"/>
            <p:cNvCxnSpPr>
              <a:cxnSpLocks noChangeShapeType="1"/>
            </p:cNvCxnSpPr>
            <p:nvPr/>
          </p:nvCxnSpPr>
          <p:spPr bwMode="auto">
            <a:xfrm flipV="1">
              <a:off x="35626" y="11877"/>
              <a:ext cx="5189517" cy="5189517"/>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09" name="直接连接符 36"/>
            <p:cNvCxnSpPr>
              <a:cxnSpLocks noChangeShapeType="1"/>
            </p:cNvCxnSpPr>
            <p:nvPr/>
          </p:nvCxnSpPr>
          <p:spPr bwMode="auto">
            <a:xfrm>
              <a:off x="1669638" y="35626"/>
              <a:ext cx="0" cy="5142016"/>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0" name="直接连接符 38"/>
            <p:cNvCxnSpPr>
              <a:cxnSpLocks noChangeShapeType="1"/>
              <a:endCxn id="4106" idx="2"/>
            </p:cNvCxnSpPr>
            <p:nvPr/>
          </p:nvCxnSpPr>
          <p:spPr bwMode="auto">
            <a:xfrm>
              <a:off x="2600697" y="11877"/>
              <a:ext cx="35626" cy="517764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1" name="直接连接符 40"/>
            <p:cNvCxnSpPr>
              <a:cxnSpLocks noChangeShapeType="1"/>
            </p:cNvCxnSpPr>
            <p:nvPr/>
          </p:nvCxnSpPr>
          <p:spPr bwMode="auto">
            <a:xfrm>
              <a:off x="3572505" y="35626"/>
              <a:ext cx="0" cy="5165768"/>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2" name="直接连接符 42"/>
            <p:cNvCxnSpPr>
              <a:cxnSpLocks noChangeShapeType="1"/>
            </p:cNvCxnSpPr>
            <p:nvPr/>
          </p:nvCxnSpPr>
          <p:spPr bwMode="auto">
            <a:xfrm>
              <a:off x="35626" y="1650882"/>
              <a:ext cx="5201393"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3" name="直接连接符 44"/>
            <p:cNvCxnSpPr>
              <a:cxnSpLocks noChangeShapeType="1"/>
              <a:stCxn id="4106" idx="1"/>
              <a:endCxn id="4106" idx="3"/>
            </p:cNvCxnSpPr>
            <p:nvPr/>
          </p:nvCxnSpPr>
          <p:spPr bwMode="auto">
            <a:xfrm>
              <a:off x="35627" y="2612572"/>
              <a:ext cx="5201392"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cxnSp>
          <p:nvCxnSpPr>
            <p:cNvPr id="4114" name="直接连接符 46"/>
            <p:cNvCxnSpPr>
              <a:cxnSpLocks noChangeShapeType="1"/>
            </p:cNvCxnSpPr>
            <p:nvPr/>
          </p:nvCxnSpPr>
          <p:spPr bwMode="auto">
            <a:xfrm>
              <a:off x="35626" y="3577499"/>
              <a:ext cx="5189517" cy="0"/>
            </a:xfrm>
            <a:prstGeom prst="line">
              <a:avLst/>
            </a:prstGeom>
            <a:noFill/>
            <a:ln w="3175" cmpd="sng">
              <a:solidFill>
                <a:srgbClr val="BFBFBF">
                  <a:alpha val="56000"/>
                </a:srgbClr>
              </a:solidFill>
              <a:round/>
              <a:headEnd/>
              <a:tailEnd/>
            </a:ln>
            <a:extLst>
              <a:ext uri="{909E8E84-426E-40DD-AFC4-6F175D3DCCD1}">
                <a14:hiddenFill xmlns:a14="http://schemas.microsoft.com/office/drawing/2010/main">
                  <a:noFill/>
                </a14:hiddenFill>
              </a:ext>
            </a:extLst>
          </p:spPr>
        </p:cxnSp>
      </p:grpSp>
      <p:sp>
        <p:nvSpPr>
          <p:cNvPr id="4115" name="文本框 49"/>
          <p:cNvSpPr txBox="1">
            <a:spLocks noChangeArrowheads="1"/>
          </p:cNvSpPr>
          <p:nvPr/>
        </p:nvSpPr>
        <p:spPr bwMode="auto">
          <a:xfrm>
            <a:off x="1252538" y="1192213"/>
            <a:ext cx="1630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5400">
                <a:solidFill>
                  <a:srgbClr val="595959"/>
                </a:solidFill>
                <a:latin typeface="微软雅黑" panose="020B0503020204020204" pitchFamily="34" charset="-122"/>
                <a:ea typeface="微软雅黑" panose="020B0503020204020204" pitchFamily="34" charset="-122"/>
              </a:rPr>
              <a:t>目录</a:t>
            </a:r>
          </a:p>
        </p:txBody>
      </p:sp>
      <p:sp>
        <p:nvSpPr>
          <p:cNvPr id="4116" name="文本框 1"/>
          <p:cNvSpPr txBox="1">
            <a:spLocks noChangeArrowheads="1"/>
          </p:cNvSpPr>
          <p:nvPr/>
        </p:nvSpPr>
        <p:spPr bwMode="auto">
          <a:xfrm>
            <a:off x="18605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404040"/>
                </a:solidFill>
              </a:rPr>
              <a:t>1</a:t>
            </a:r>
            <a:endParaRPr lang="zh-CN" altLang="en-US" sz="3200" dirty="0">
              <a:solidFill>
                <a:srgbClr val="404040"/>
              </a:solidFill>
            </a:endParaRPr>
          </a:p>
        </p:txBody>
      </p:sp>
      <p:cxnSp>
        <p:nvCxnSpPr>
          <p:cNvPr id="4117" name="直接连接符 35"/>
          <p:cNvCxnSpPr>
            <a:cxnSpLocks noChangeShapeType="1"/>
          </p:cNvCxnSpPr>
          <p:nvPr/>
        </p:nvCxnSpPr>
        <p:spPr bwMode="auto">
          <a:xfrm flipH="1">
            <a:off x="1930400" y="2759271"/>
            <a:ext cx="476250" cy="581025"/>
          </a:xfrm>
          <a:prstGeom prst="line">
            <a:avLst/>
          </a:prstGeom>
          <a:noFill/>
          <a:ln w="12700" cmpd="sng">
            <a:solidFill>
              <a:schemeClr val="tx1"/>
            </a:solidFill>
            <a:round/>
            <a:headEnd/>
            <a:tailEnd/>
          </a:ln>
          <a:extLst>
            <a:ext uri="{909E8E84-426E-40DD-AFC4-6F175D3DCCD1}">
              <a14:hiddenFill xmlns:a14="http://schemas.microsoft.com/office/drawing/2010/main">
                <a:noFill/>
              </a14:hiddenFill>
            </a:ext>
          </a:extLst>
        </p:spPr>
      </p:cxnSp>
      <p:sp>
        <p:nvSpPr>
          <p:cNvPr id="4118" name="文本框 7"/>
          <p:cNvSpPr txBox="1">
            <a:spLocks noChangeArrowheads="1"/>
          </p:cNvSpPr>
          <p:nvPr/>
        </p:nvSpPr>
        <p:spPr bwMode="auto">
          <a:xfrm>
            <a:off x="2168524" y="2968821"/>
            <a:ext cx="22145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关系数据结构及形式化定义</a:t>
            </a:r>
          </a:p>
        </p:txBody>
      </p:sp>
      <p:sp>
        <p:nvSpPr>
          <p:cNvPr id="4119" name="文本框 27"/>
          <p:cNvSpPr txBox="1">
            <a:spLocks noChangeArrowheads="1"/>
          </p:cNvSpPr>
          <p:nvPr/>
        </p:nvSpPr>
        <p:spPr bwMode="auto">
          <a:xfrm>
            <a:off x="5111750"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2</a:t>
            </a:r>
            <a:endParaRPr lang="zh-CN" altLang="en-US" sz="3200" dirty="0">
              <a:solidFill>
                <a:srgbClr val="404040"/>
              </a:solidFill>
            </a:endParaRPr>
          </a:p>
        </p:txBody>
      </p:sp>
      <p:cxnSp>
        <p:nvCxnSpPr>
          <p:cNvPr id="4120" name="直接连接符 43"/>
          <p:cNvCxnSpPr>
            <a:cxnSpLocks noChangeShapeType="1"/>
          </p:cNvCxnSpPr>
          <p:nvPr/>
        </p:nvCxnSpPr>
        <p:spPr bwMode="auto">
          <a:xfrm flipH="1">
            <a:off x="5183188"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1" name="文本框 7"/>
          <p:cNvSpPr txBox="1">
            <a:spLocks noChangeArrowheads="1"/>
          </p:cNvSpPr>
          <p:nvPr/>
        </p:nvSpPr>
        <p:spPr bwMode="auto">
          <a:xfrm>
            <a:off x="5421313" y="2968821"/>
            <a:ext cx="2487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关系操作</a:t>
            </a:r>
          </a:p>
        </p:txBody>
      </p:sp>
      <p:sp>
        <p:nvSpPr>
          <p:cNvPr id="4122" name="文本框 31"/>
          <p:cNvSpPr txBox="1">
            <a:spLocks noChangeArrowheads="1"/>
          </p:cNvSpPr>
          <p:nvPr/>
        </p:nvSpPr>
        <p:spPr bwMode="auto">
          <a:xfrm>
            <a:off x="8158163" y="2614808"/>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en-US" altLang="zh-CN" sz="3200" dirty="0">
                <a:solidFill>
                  <a:srgbClr val="404040"/>
                </a:solidFill>
              </a:rPr>
              <a:t>3</a:t>
            </a:r>
            <a:endParaRPr lang="zh-CN" altLang="en-US" sz="3200" dirty="0">
              <a:solidFill>
                <a:srgbClr val="404040"/>
              </a:solidFill>
            </a:endParaRPr>
          </a:p>
        </p:txBody>
      </p:sp>
      <p:cxnSp>
        <p:nvCxnSpPr>
          <p:cNvPr id="4123" name="直接连接符 53"/>
          <p:cNvCxnSpPr>
            <a:cxnSpLocks noChangeShapeType="1"/>
          </p:cNvCxnSpPr>
          <p:nvPr/>
        </p:nvCxnSpPr>
        <p:spPr bwMode="auto">
          <a:xfrm flipH="1">
            <a:off x="8228013" y="2759271"/>
            <a:ext cx="476250" cy="581025"/>
          </a:xfrm>
          <a:prstGeom prst="line">
            <a:avLst/>
          </a:prstGeom>
          <a:noFill/>
          <a:ln w="12700" cmpd="sng">
            <a:solidFill>
              <a:srgbClr val="595959"/>
            </a:solidFill>
            <a:round/>
            <a:headEnd/>
            <a:tailEnd/>
          </a:ln>
          <a:extLst>
            <a:ext uri="{909E8E84-426E-40DD-AFC4-6F175D3DCCD1}">
              <a14:hiddenFill xmlns:a14="http://schemas.microsoft.com/office/drawing/2010/main">
                <a:noFill/>
              </a14:hiddenFill>
            </a:ext>
          </a:extLst>
        </p:spPr>
      </p:cxnSp>
      <p:sp>
        <p:nvSpPr>
          <p:cNvPr id="4124" name="文本框 7"/>
          <p:cNvSpPr txBox="1">
            <a:spLocks noChangeArrowheads="1"/>
          </p:cNvSpPr>
          <p:nvPr/>
        </p:nvSpPr>
        <p:spPr bwMode="auto">
          <a:xfrm>
            <a:off x="8466138" y="2968821"/>
            <a:ext cx="2455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rgbClr val="404040"/>
                </a:solidFill>
                <a:latin typeface="微软雅黑" panose="020B0503020204020204" pitchFamily="34" charset="-122"/>
                <a:ea typeface="微软雅黑" panose="020B0503020204020204" pitchFamily="34" charset="-122"/>
              </a:rPr>
              <a:t>关系的完整性</a:t>
            </a:r>
          </a:p>
        </p:txBody>
      </p:sp>
      <p:sp>
        <p:nvSpPr>
          <p:cNvPr id="4125" name="文本框 31"/>
          <p:cNvSpPr txBox="1">
            <a:spLocks noChangeArrowheads="1"/>
          </p:cNvSpPr>
          <p:nvPr/>
        </p:nvSpPr>
        <p:spPr bwMode="auto">
          <a:xfrm>
            <a:off x="2168524" y="3590037"/>
            <a:ext cx="26934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关系</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关系模式</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关系数据库</a:t>
            </a:r>
            <a:endParaRPr lang="en-US" altLang="zh-CN" sz="1600" dirty="0">
              <a:latin typeface="微软雅黑" panose="020B0503020204020204" pitchFamily="34" charset="-122"/>
              <a:ea typeface="微软雅黑" panose="020B0503020204020204" pitchFamily="34" charset="-122"/>
            </a:endParaRPr>
          </a:p>
          <a:p>
            <a:pPr>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关系模型的存储结构</a:t>
            </a:r>
          </a:p>
        </p:txBody>
      </p:sp>
      <p:sp>
        <p:nvSpPr>
          <p:cNvPr id="4126" name="文本框 31"/>
          <p:cNvSpPr txBox="1">
            <a:spLocks noChangeArrowheads="1"/>
          </p:cNvSpPr>
          <p:nvPr/>
        </p:nvSpPr>
        <p:spPr bwMode="auto">
          <a:xfrm>
            <a:off x="5421313" y="3389508"/>
            <a:ext cx="23161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基本的关系操作</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关系数据语言的分类</a:t>
            </a:r>
          </a:p>
        </p:txBody>
      </p:sp>
      <p:sp>
        <p:nvSpPr>
          <p:cNvPr id="4127" name="文本框 31"/>
          <p:cNvSpPr txBox="1">
            <a:spLocks noChangeArrowheads="1"/>
          </p:cNvSpPr>
          <p:nvPr/>
        </p:nvSpPr>
        <p:spPr bwMode="auto">
          <a:xfrm>
            <a:off x="8466137" y="3389508"/>
            <a:ext cx="30642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实体完整性</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参照完整性</a:t>
            </a:r>
            <a:endParaRPr lang="en-US" altLang="zh-CN" sz="1600" dirty="0">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latin typeface="微软雅黑" panose="020B0503020204020204" pitchFamily="34" charset="-122"/>
                <a:ea typeface="微软雅黑" panose="020B0503020204020204" pitchFamily="34" charset="-122"/>
              </a:rPr>
              <a:t>用户定义的完整性</a:t>
            </a:r>
          </a:p>
        </p:txBody>
      </p:sp>
      <p:sp>
        <p:nvSpPr>
          <p:cNvPr id="32" name="文本框 27"/>
          <p:cNvSpPr txBox="1">
            <a:spLocks noChangeArrowheads="1"/>
          </p:cNvSpPr>
          <p:nvPr/>
        </p:nvSpPr>
        <p:spPr bwMode="auto">
          <a:xfrm>
            <a:off x="1860550" y="4733034"/>
            <a:ext cx="409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3200" dirty="0">
                <a:solidFill>
                  <a:schemeClr val="accent1">
                    <a:lumMod val="75000"/>
                  </a:schemeClr>
                </a:solidFill>
              </a:rPr>
              <a:t>4</a:t>
            </a:r>
            <a:endParaRPr lang="zh-CN" altLang="en-US" sz="3200" dirty="0">
              <a:solidFill>
                <a:schemeClr val="accent1">
                  <a:lumMod val="75000"/>
                </a:schemeClr>
              </a:solidFill>
            </a:endParaRPr>
          </a:p>
        </p:txBody>
      </p:sp>
      <p:cxnSp>
        <p:nvCxnSpPr>
          <p:cNvPr id="33" name="直接连接符 43"/>
          <p:cNvCxnSpPr>
            <a:cxnSpLocks noChangeShapeType="1"/>
          </p:cNvCxnSpPr>
          <p:nvPr/>
        </p:nvCxnSpPr>
        <p:spPr bwMode="auto">
          <a:xfrm flipH="1">
            <a:off x="1931988" y="4877497"/>
            <a:ext cx="476250" cy="581025"/>
          </a:xfrm>
          <a:prstGeom prst="line">
            <a:avLst/>
          </a:prstGeom>
          <a:noFill/>
          <a:ln w="12700" cmpd="sng">
            <a:solidFill>
              <a:schemeClr val="accent1">
                <a:lumMod val="75000"/>
              </a:schemeClr>
            </a:solidFill>
            <a:round/>
            <a:headEnd/>
            <a:tailEnd/>
          </a:ln>
          <a:extLst>
            <a:ext uri="{909E8E84-426E-40DD-AFC4-6F175D3DCCD1}">
              <a14:hiddenFill xmlns:a14="http://schemas.microsoft.com/office/drawing/2010/main">
                <a:noFill/>
              </a14:hiddenFill>
            </a:ext>
          </a:extLst>
        </p:spPr>
      </p:cxnSp>
      <p:sp>
        <p:nvSpPr>
          <p:cNvPr id="34" name="文本框 7"/>
          <p:cNvSpPr txBox="1">
            <a:spLocks noChangeArrowheads="1"/>
          </p:cNvSpPr>
          <p:nvPr/>
        </p:nvSpPr>
        <p:spPr bwMode="auto">
          <a:xfrm>
            <a:off x="2170112" y="5087047"/>
            <a:ext cx="2314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关系代数</a:t>
            </a:r>
          </a:p>
        </p:txBody>
      </p:sp>
      <p:sp>
        <p:nvSpPr>
          <p:cNvPr id="35" name="文本框 31"/>
          <p:cNvSpPr txBox="1">
            <a:spLocks noChangeArrowheads="1"/>
          </p:cNvSpPr>
          <p:nvPr/>
        </p:nvSpPr>
        <p:spPr bwMode="auto">
          <a:xfrm>
            <a:off x="2170113" y="5507734"/>
            <a:ext cx="23161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None/>
            </a:pPr>
            <a:r>
              <a:rPr lang="zh-CN" altLang="en-US" sz="1600" dirty="0">
                <a:solidFill>
                  <a:srgbClr val="C00000"/>
                </a:solidFill>
                <a:latin typeface="微软雅黑" panose="020B0503020204020204" pitchFamily="34" charset="-122"/>
                <a:ea typeface="微软雅黑" panose="020B0503020204020204" pitchFamily="34" charset="-122"/>
              </a:rPr>
              <a:t>传统的集合操作</a:t>
            </a:r>
            <a:endParaRPr lang="en-US" altLang="zh-CN" sz="1600" dirty="0">
              <a:solidFill>
                <a:srgbClr val="C0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None/>
            </a:pPr>
            <a:r>
              <a:rPr lang="zh-CN" altLang="en-US" sz="1600" dirty="0">
                <a:solidFill>
                  <a:srgbClr val="C00000"/>
                </a:solidFill>
                <a:latin typeface="微软雅黑" panose="020B0503020204020204" pitchFamily="34" charset="-122"/>
                <a:ea typeface="微软雅黑" panose="020B0503020204020204" pitchFamily="34" charset="-122"/>
              </a:rPr>
              <a:t>专门的关系运算</a:t>
            </a:r>
            <a:endParaRPr lang="en-US" altLang="zh-CN" sz="1600"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F74088BC-5FFA-45F6-BC97-BB015332EA66}" type="slidenum">
              <a:rPr lang="zh-CN" altLang="en-US" smtClean="0"/>
              <a:pPr/>
              <a:t>2</a:t>
            </a:fld>
            <a:endParaRPr lang="zh-CN" altLang="en-US"/>
          </a:p>
        </p:txBody>
      </p:sp>
    </p:spTree>
    <p:extLst>
      <p:ext uri="{BB962C8B-B14F-4D97-AF65-F5344CB8AC3E}">
        <p14:creationId xmlns:p14="http://schemas.microsoft.com/office/powerpoint/2010/main" val="327848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20</a:t>
            </a:fld>
            <a:endParaRPr lang="zh-CN" altLang="en-US"/>
          </a:p>
        </p:txBody>
      </p:sp>
      <p:graphicFrame>
        <p:nvGraphicFramePr>
          <p:cNvPr id="5" name="内容占位符 4"/>
          <p:cNvGraphicFramePr>
            <a:graphicFrameLocks/>
          </p:cNvGraphicFramePr>
          <p:nvPr>
            <p:extLst>
              <p:ext uri="{D42A27DB-BD31-4B8C-83A1-F6EECF244321}">
                <p14:modId xmlns:p14="http://schemas.microsoft.com/office/powerpoint/2010/main" val="4282899226"/>
              </p:ext>
            </p:extLst>
          </p:nvPr>
        </p:nvGraphicFramePr>
        <p:xfrm>
          <a:off x="1151176" y="2314614"/>
          <a:ext cx="10058398" cy="148336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0000"/>
                    </a:ext>
                  </a:extLst>
                </a:gridCol>
                <a:gridCol w="1436914">
                  <a:extLst>
                    <a:ext uri="{9D8B030D-6E8A-4147-A177-3AD203B41FA5}">
                      <a16:colId xmlns:a16="http://schemas.microsoft.com/office/drawing/2014/main" val="20001"/>
                    </a:ext>
                  </a:extLst>
                </a:gridCol>
                <a:gridCol w="1436914">
                  <a:extLst>
                    <a:ext uri="{9D8B030D-6E8A-4147-A177-3AD203B41FA5}">
                      <a16:colId xmlns:a16="http://schemas.microsoft.com/office/drawing/2014/main" val="20002"/>
                    </a:ext>
                  </a:extLst>
                </a:gridCol>
                <a:gridCol w="1436914">
                  <a:extLst>
                    <a:ext uri="{9D8B030D-6E8A-4147-A177-3AD203B41FA5}">
                      <a16:colId xmlns:a16="http://schemas.microsoft.com/office/drawing/2014/main" val="20003"/>
                    </a:ext>
                  </a:extLst>
                </a:gridCol>
                <a:gridCol w="1436914">
                  <a:extLst>
                    <a:ext uri="{9D8B030D-6E8A-4147-A177-3AD203B41FA5}">
                      <a16:colId xmlns:a16="http://schemas.microsoft.com/office/drawing/2014/main" val="20004"/>
                    </a:ext>
                  </a:extLst>
                </a:gridCol>
                <a:gridCol w="1436914">
                  <a:extLst>
                    <a:ext uri="{9D8B030D-6E8A-4147-A177-3AD203B41FA5}">
                      <a16:colId xmlns:a16="http://schemas.microsoft.com/office/drawing/2014/main" val="20005"/>
                    </a:ext>
                  </a:extLst>
                </a:gridCol>
                <a:gridCol w="1436914">
                  <a:extLst>
                    <a:ext uri="{9D8B030D-6E8A-4147-A177-3AD203B41FA5}">
                      <a16:colId xmlns:a16="http://schemas.microsoft.com/office/drawing/2014/main" val="20006"/>
                    </a:ext>
                  </a:extLst>
                </a:gridCol>
              </a:tblGrid>
              <a:tr h="370840">
                <a:tc>
                  <a:txBody>
                    <a:bodyPr/>
                    <a:lstStyle/>
                    <a:p>
                      <a:r>
                        <a:rPr lang="zh-CN" altLang="en-US" dirty="0"/>
                        <a:t>学号</a:t>
                      </a:r>
                    </a:p>
                  </a:txBody>
                  <a:tcPr/>
                </a:tc>
                <a:tc>
                  <a:txBody>
                    <a:bodyPr/>
                    <a:lstStyle/>
                    <a:p>
                      <a:r>
                        <a:rPr lang="zh-CN" altLang="en-US" dirty="0"/>
                        <a:t>姓名</a:t>
                      </a:r>
                    </a:p>
                  </a:txBody>
                  <a:tcPr/>
                </a:tc>
                <a:tc>
                  <a:txBody>
                    <a:bodyPr/>
                    <a:lstStyle/>
                    <a:p>
                      <a:r>
                        <a:rPr lang="zh-CN" altLang="en-US" dirty="0"/>
                        <a:t>出生年月</a:t>
                      </a:r>
                    </a:p>
                  </a:txBody>
                  <a:tcPr/>
                </a:tc>
                <a:tc>
                  <a:txBody>
                    <a:bodyPr/>
                    <a:lstStyle/>
                    <a:p>
                      <a:r>
                        <a:rPr lang="zh-CN" altLang="en-US" dirty="0"/>
                        <a:t>性别</a:t>
                      </a:r>
                    </a:p>
                  </a:txBody>
                  <a:tcPr/>
                </a:tc>
                <a:tc>
                  <a:txBody>
                    <a:bodyPr/>
                    <a:lstStyle/>
                    <a:p>
                      <a:r>
                        <a:rPr lang="zh-CN" altLang="en-US" dirty="0"/>
                        <a:t>籍贯</a:t>
                      </a:r>
                    </a:p>
                  </a:txBody>
                  <a:tcPr/>
                </a:tc>
                <a:tc>
                  <a:txBody>
                    <a:bodyPr/>
                    <a:lstStyle/>
                    <a:p>
                      <a:r>
                        <a:rPr lang="zh-CN" altLang="en-US" dirty="0"/>
                        <a:t>系别</a:t>
                      </a:r>
                    </a:p>
                  </a:txBody>
                  <a:tcPr/>
                </a:tc>
                <a:tc>
                  <a:txBody>
                    <a:bodyPr/>
                    <a:lstStyle/>
                    <a:p>
                      <a:r>
                        <a:rPr lang="zh-CN" altLang="en-US" dirty="0"/>
                        <a:t>年级</a:t>
                      </a:r>
                    </a:p>
                  </a:txBody>
                  <a:tcPr/>
                </a:tc>
                <a:extLst>
                  <a:ext uri="{0D108BD9-81ED-4DB2-BD59-A6C34878D82A}">
                    <a16:rowId xmlns:a16="http://schemas.microsoft.com/office/drawing/2014/main" val="10000"/>
                  </a:ext>
                </a:extLst>
              </a:tr>
              <a:tr h="370840">
                <a:tc>
                  <a:txBody>
                    <a:bodyPr/>
                    <a:lstStyle/>
                    <a:p>
                      <a:r>
                        <a:rPr lang="en-US" altLang="zh-CN" dirty="0"/>
                        <a:t>S001</a:t>
                      </a:r>
                      <a:endParaRPr lang="zh-CN" altLang="en-US" dirty="0"/>
                    </a:p>
                  </a:txBody>
                  <a:tcPr/>
                </a:tc>
                <a:tc>
                  <a:txBody>
                    <a:bodyPr/>
                    <a:lstStyle/>
                    <a:p>
                      <a:r>
                        <a:rPr lang="zh-CN" altLang="en-US" dirty="0"/>
                        <a:t>张三</a:t>
                      </a:r>
                    </a:p>
                  </a:txBody>
                  <a:tcPr/>
                </a:tc>
                <a:tc>
                  <a:txBody>
                    <a:bodyPr/>
                    <a:lstStyle/>
                    <a:p>
                      <a:r>
                        <a:rPr lang="en-US" altLang="zh-CN" dirty="0"/>
                        <a:t>1992-1-20</a:t>
                      </a:r>
                      <a:endParaRPr lang="zh-CN" altLang="en-US" dirty="0"/>
                    </a:p>
                  </a:txBody>
                  <a:tcPr/>
                </a:tc>
                <a:tc>
                  <a:txBody>
                    <a:bodyPr/>
                    <a:lstStyle/>
                    <a:p>
                      <a:r>
                        <a:rPr lang="zh-CN" altLang="en-US" dirty="0"/>
                        <a:t>男</a:t>
                      </a:r>
                    </a:p>
                  </a:txBody>
                  <a:tcPr/>
                </a:tc>
                <a:tc>
                  <a:txBody>
                    <a:bodyPr/>
                    <a:lstStyle/>
                    <a:p>
                      <a:r>
                        <a:rPr lang="zh-CN" altLang="en-US" dirty="0"/>
                        <a:t>北京</a:t>
                      </a:r>
                    </a:p>
                  </a:txBody>
                  <a:tcPr/>
                </a:tc>
                <a:tc>
                  <a:txBody>
                    <a:bodyPr/>
                    <a:lstStyle/>
                    <a:p>
                      <a:r>
                        <a:rPr lang="zh-CN" altLang="en-US" dirty="0"/>
                        <a:t>信息学院</a:t>
                      </a:r>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S002</a:t>
                      </a:r>
                      <a:endParaRPr lang="zh-CN" altLang="en-US" dirty="0"/>
                    </a:p>
                  </a:txBody>
                  <a:tcPr/>
                </a:tc>
                <a:tc>
                  <a:txBody>
                    <a:bodyPr/>
                    <a:lstStyle/>
                    <a:p>
                      <a:r>
                        <a:rPr lang="zh-CN" altLang="en-US" dirty="0"/>
                        <a:t>李四</a:t>
                      </a:r>
                    </a:p>
                  </a:txBody>
                  <a:tcPr/>
                </a:tc>
                <a:tc>
                  <a:txBody>
                    <a:bodyPr/>
                    <a:lstStyle/>
                    <a:p>
                      <a:r>
                        <a:rPr lang="en-US" altLang="zh-CN" dirty="0"/>
                        <a:t>1992-12-09</a:t>
                      </a:r>
                      <a:endParaRPr lang="zh-CN" altLang="en-US" dirty="0"/>
                    </a:p>
                  </a:txBody>
                  <a:tcPr/>
                </a:tc>
                <a:tc>
                  <a:txBody>
                    <a:bodyPr/>
                    <a:lstStyle/>
                    <a:p>
                      <a:r>
                        <a:rPr lang="zh-CN" altLang="en-US" dirty="0"/>
                        <a:t>女</a:t>
                      </a:r>
                    </a:p>
                  </a:txBody>
                  <a:tcPr/>
                </a:tc>
                <a:tc>
                  <a:txBody>
                    <a:bodyPr/>
                    <a:lstStyle/>
                    <a:p>
                      <a:r>
                        <a:rPr lang="zh-CN" altLang="en-US" dirty="0"/>
                        <a:t>上海</a:t>
                      </a:r>
                    </a:p>
                  </a:txBody>
                  <a:tcPr/>
                </a:tc>
                <a:tc>
                  <a:txBody>
                    <a:bodyPr/>
                    <a:lstStyle/>
                    <a:p>
                      <a:r>
                        <a:rPr lang="zh-CN" altLang="en-US" dirty="0"/>
                        <a:t>法学院</a:t>
                      </a:r>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S003</a:t>
                      </a:r>
                      <a:endParaRPr lang="zh-CN" altLang="en-US" dirty="0"/>
                    </a:p>
                  </a:txBody>
                  <a:tcPr/>
                </a:tc>
                <a:tc>
                  <a:txBody>
                    <a:bodyPr/>
                    <a:lstStyle/>
                    <a:p>
                      <a:r>
                        <a:rPr lang="zh-CN" altLang="en-US" dirty="0"/>
                        <a:t>王五</a:t>
                      </a:r>
                    </a:p>
                  </a:txBody>
                  <a:tcPr/>
                </a:tc>
                <a:tc>
                  <a:txBody>
                    <a:bodyPr/>
                    <a:lstStyle/>
                    <a:p>
                      <a:r>
                        <a:rPr lang="en-US" altLang="zh-CN" dirty="0"/>
                        <a:t>1993-09-09</a:t>
                      </a:r>
                      <a:endParaRPr lang="zh-CN" altLang="en-US" dirty="0"/>
                    </a:p>
                  </a:txBody>
                  <a:tcPr/>
                </a:tc>
                <a:tc>
                  <a:txBody>
                    <a:bodyPr/>
                    <a:lstStyle/>
                    <a:p>
                      <a:r>
                        <a:rPr lang="zh-CN" altLang="en-US" dirty="0"/>
                        <a:t>男</a:t>
                      </a:r>
                    </a:p>
                  </a:txBody>
                  <a:tcPr/>
                </a:tc>
                <a:tc>
                  <a:txBody>
                    <a:bodyPr/>
                    <a:lstStyle/>
                    <a:p>
                      <a:r>
                        <a:rPr lang="zh-CN" altLang="en-US" dirty="0"/>
                        <a:t>北京</a:t>
                      </a:r>
                    </a:p>
                  </a:txBody>
                  <a:tcPr/>
                </a:tc>
                <a:tc>
                  <a:txBody>
                    <a:bodyPr/>
                    <a:lstStyle/>
                    <a:p>
                      <a:r>
                        <a:rPr lang="zh-CN" altLang="en-US" dirty="0"/>
                        <a:t>经济学院</a:t>
                      </a:r>
                    </a:p>
                  </a:txBody>
                  <a:tcPr/>
                </a:tc>
                <a:tc>
                  <a:txBody>
                    <a:bodyPr/>
                    <a:lstStyle/>
                    <a:p>
                      <a:r>
                        <a:rPr lang="en-US" altLang="zh-CN" dirty="0"/>
                        <a:t>11</a:t>
                      </a:r>
                      <a:endParaRPr lang="zh-CN" altLang="en-US" dirty="0"/>
                    </a:p>
                  </a:txBody>
                  <a:tcPr/>
                </a:tc>
                <a:extLst>
                  <a:ext uri="{0D108BD9-81ED-4DB2-BD59-A6C34878D82A}">
                    <a16:rowId xmlns:a16="http://schemas.microsoft.com/office/drawing/2014/main" val="10003"/>
                  </a:ext>
                </a:extLst>
              </a:tr>
            </a:tbl>
          </a:graphicData>
        </a:graphic>
      </p:graphicFrame>
      <p:sp>
        <p:nvSpPr>
          <p:cNvPr id="6" name="矩形 5"/>
          <p:cNvSpPr/>
          <p:nvPr/>
        </p:nvSpPr>
        <p:spPr>
          <a:xfrm>
            <a:off x="1069848" y="3866922"/>
            <a:ext cx="2492990" cy="369332"/>
          </a:xfrm>
          <a:prstGeom prst="rect">
            <a:avLst/>
          </a:prstGeom>
        </p:spPr>
        <p:txBody>
          <a:bodyPr wrap="none">
            <a:spAutoFit/>
          </a:bodyPr>
          <a:lstStyle/>
          <a:p>
            <a:r>
              <a:rPr lang="zh-CN" altLang="en-US" dirty="0">
                <a:latin typeface="STXinwei-Identity-H"/>
              </a:rPr>
              <a:t>投影条件：学号，姓名</a:t>
            </a:r>
            <a:endParaRPr lang="zh-CN" altLang="en-US" dirty="0"/>
          </a:p>
        </p:txBody>
      </p:sp>
      <p:graphicFrame>
        <p:nvGraphicFramePr>
          <p:cNvPr id="7" name="内容占位符 4"/>
          <p:cNvGraphicFramePr>
            <a:graphicFrameLocks/>
          </p:cNvGraphicFramePr>
          <p:nvPr>
            <p:extLst>
              <p:ext uri="{D42A27DB-BD31-4B8C-83A1-F6EECF244321}">
                <p14:modId xmlns:p14="http://schemas.microsoft.com/office/powerpoint/2010/main" val="3756736708"/>
              </p:ext>
            </p:extLst>
          </p:nvPr>
        </p:nvGraphicFramePr>
        <p:xfrm>
          <a:off x="1151495" y="4355953"/>
          <a:ext cx="2873828" cy="148336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20000"/>
                    </a:ext>
                  </a:extLst>
                </a:gridCol>
                <a:gridCol w="1436914">
                  <a:extLst>
                    <a:ext uri="{9D8B030D-6E8A-4147-A177-3AD203B41FA5}">
                      <a16:colId xmlns:a16="http://schemas.microsoft.com/office/drawing/2014/main" val="20001"/>
                    </a:ext>
                  </a:extLst>
                </a:gridCol>
              </a:tblGrid>
              <a:tr h="370840">
                <a:tc>
                  <a:txBody>
                    <a:bodyPr/>
                    <a:lstStyle/>
                    <a:p>
                      <a:r>
                        <a:rPr lang="zh-CN" altLang="en-US" dirty="0"/>
                        <a:t>学号</a:t>
                      </a:r>
                    </a:p>
                  </a:txBody>
                  <a:tcPr/>
                </a:tc>
                <a:tc>
                  <a:txBody>
                    <a:bodyPr/>
                    <a:lstStyle/>
                    <a:p>
                      <a:r>
                        <a:rPr lang="zh-CN" altLang="en-US" dirty="0"/>
                        <a:t>姓名</a:t>
                      </a:r>
                    </a:p>
                  </a:txBody>
                  <a:tcPr/>
                </a:tc>
                <a:extLst>
                  <a:ext uri="{0D108BD9-81ED-4DB2-BD59-A6C34878D82A}">
                    <a16:rowId xmlns:a16="http://schemas.microsoft.com/office/drawing/2014/main" val="10000"/>
                  </a:ext>
                </a:extLst>
              </a:tr>
              <a:tr h="370840">
                <a:tc>
                  <a:txBody>
                    <a:bodyPr/>
                    <a:lstStyle/>
                    <a:p>
                      <a:r>
                        <a:rPr lang="en-US" altLang="zh-CN" dirty="0"/>
                        <a:t>S001</a:t>
                      </a:r>
                      <a:endParaRPr lang="zh-CN" altLang="en-US" dirty="0"/>
                    </a:p>
                  </a:txBody>
                  <a:tcPr/>
                </a:tc>
                <a:tc>
                  <a:txBody>
                    <a:bodyPr/>
                    <a:lstStyle/>
                    <a:p>
                      <a:r>
                        <a:rPr lang="zh-CN" altLang="en-US" dirty="0"/>
                        <a:t>张三</a:t>
                      </a:r>
                    </a:p>
                  </a:txBody>
                  <a:tcPr/>
                </a:tc>
                <a:extLst>
                  <a:ext uri="{0D108BD9-81ED-4DB2-BD59-A6C34878D82A}">
                    <a16:rowId xmlns:a16="http://schemas.microsoft.com/office/drawing/2014/main" val="10001"/>
                  </a:ext>
                </a:extLst>
              </a:tr>
              <a:tr h="370840">
                <a:tc>
                  <a:txBody>
                    <a:bodyPr/>
                    <a:lstStyle/>
                    <a:p>
                      <a:r>
                        <a:rPr lang="en-US" altLang="zh-CN" dirty="0"/>
                        <a:t>S002</a:t>
                      </a:r>
                      <a:endParaRPr lang="zh-CN" altLang="en-US" dirty="0"/>
                    </a:p>
                  </a:txBody>
                  <a:tcPr/>
                </a:tc>
                <a:tc>
                  <a:txBody>
                    <a:bodyPr/>
                    <a:lstStyle/>
                    <a:p>
                      <a:r>
                        <a:rPr lang="zh-CN" altLang="en-US" dirty="0"/>
                        <a:t>李四</a:t>
                      </a:r>
                    </a:p>
                  </a:txBody>
                  <a:tcPr/>
                </a:tc>
                <a:extLst>
                  <a:ext uri="{0D108BD9-81ED-4DB2-BD59-A6C34878D82A}">
                    <a16:rowId xmlns:a16="http://schemas.microsoft.com/office/drawing/2014/main" val="10002"/>
                  </a:ext>
                </a:extLst>
              </a:tr>
              <a:tr h="370840">
                <a:tc>
                  <a:txBody>
                    <a:bodyPr/>
                    <a:lstStyle/>
                    <a:p>
                      <a:r>
                        <a:rPr lang="en-US" altLang="zh-CN" dirty="0"/>
                        <a:t>S003</a:t>
                      </a:r>
                      <a:endParaRPr lang="zh-CN" altLang="en-US" dirty="0"/>
                    </a:p>
                  </a:txBody>
                  <a:tcPr/>
                </a:tc>
                <a:tc>
                  <a:txBody>
                    <a:bodyPr/>
                    <a:lstStyle/>
                    <a:p>
                      <a:r>
                        <a:rPr lang="zh-CN" altLang="en-US" dirty="0"/>
                        <a:t>王五</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88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对关系</a:t>
            </a:r>
            <a:r>
              <a:rPr lang="en-US" altLang="zh-CN" dirty="0"/>
              <a:t>R</a:t>
            </a:r>
            <a:r>
              <a:rPr lang="zh-CN" altLang="en-US" dirty="0"/>
              <a:t>的投影操作记作：</a:t>
            </a:r>
            <a:endParaRPr lang="en-US" altLang="zh-CN" dirty="0"/>
          </a:p>
          <a:p>
            <a:endParaRPr lang="en-US" altLang="zh-CN" dirty="0"/>
          </a:p>
          <a:p>
            <a:endParaRPr lang="en-US" altLang="zh-CN" dirty="0"/>
          </a:p>
          <a:p>
            <a:r>
              <a:rPr lang="zh-CN" altLang="en-US" dirty="0"/>
              <a:t>其中：</a:t>
            </a:r>
            <a:endParaRPr lang="en-US" altLang="zh-CN" dirty="0"/>
          </a:p>
          <a:p>
            <a:r>
              <a:rPr lang="en-US" altLang="zh-CN" dirty="0"/>
              <a:t>A</a:t>
            </a:r>
            <a:r>
              <a:rPr lang="zh-CN" altLang="en-US" dirty="0"/>
              <a:t>为</a:t>
            </a:r>
            <a:r>
              <a:rPr lang="en-US" altLang="zh-CN" dirty="0"/>
              <a:t>R</a:t>
            </a:r>
            <a:r>
              <a:rPr lang="zh-CN" altLang="en-US" dirty="0"/>
              <a:t>中需要保留的属性组</a:t>
            </a:r>
          </a:p>
          <a:p>
            <a:r>
              <a:rPr lang="en-US" altLang="zh-CN" dirty="0"/>
              <a:t>t[A]</a:t>
            </a:r>
            <a:r>
              <a:rPr lang="zh-CN" altLang="en-US" dirty="0"/>
              <a:t>是从元组</a:t>
            </a:r>
            <a:r>
              <a:rPr lang="en-US" altLang="zh-CN" dirty="0"/>
              <a:t>t</a:t>
            </a:r>
            <a:r>
              <a:rPr lang="zh-CN" altLang="en-US" dirty="0"/>
              <a:t>生成的新元组，新元组是从元组</a:t>
            </a:r>
            <a:r>
              <a:rPr lang="en-US" altLang="zh-CN" dirty="0"/>
              <a:t>t </a:t>
            </a:r>
            <a:r>
              <a:rPr lang="zh-CN" altLang="en-US" dirty="0"/>
              <a:t>中去掉不包含在属性组</a:t>
            </a:r>
            <a:r>
              <a:rPr lang="en-US" altLang="zh-CN" dirty="0"/>
              <a:t>A </a:t>
            </a:r>
            <a:r>
              <a:rPr lang="zh-CN" altLang="en-US" dirty="0"/>
              <a:t>中的属性。</a:t>
            </a:r>
          </a:p>
          <a:p>
            <a:r>
              <a:rPr lang="zh-CN" altLang="en-US" dirty="0"/>
              <a:t>注意：投影之后不仅取消了原关系中的某些列，而且还可能取消某些元组，因为取消了某些属性列后，就可能出现重复行，应取消这些完全相同的行。</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21</a:t>
            </a:fld>
            <a:endParaRPr lang="zh-CN" altLang="en-US"/>
          </a:p>
        </p:txBody>
      </p:sp>
      <p:pic>
        <p:nvPicPr>
          <p:cNvPr id="5" name="图片 4"/>
          <p:cNvPicPr>
            <a:picLocks noChangeAspect="1"/>
          </p:cNvPicPr>
          <p:nvPr/>
        </p:nvPicPr>
        <p:blipFill>
          <a:blip r:embed="rId2"/>
          <a:stretch>
            <a:fillRect/>
          </a:stretch>
        </p:blipFill>
        <p:spPr>
          <a:xfrm>
            <a:off x="1186490" y="2635727"/>
            <a:ext cx="6381750" cy="561975"/>
          </a:xfrm>
          <a:prstGeom prst="rect">
            <a:avLst/>
          </a:prstGeom>
        </p:spPr>
      </p:pic>
    </p:spTree>
    <p:extLst>
      <p:ext uri="{BB962C8B-B14F-4D97-AF65-F5344CB8AC3E}">
        <p14:creationId xmlns:p14="http://schemas.microsoft.com/office/powerpoint/2010/main" val="4047283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22</a:t>
            </a:fld>
            <a:endParaRPr lang="zh-CN" altLang="en-US"/>
          </a:p>
        </p:txBody>
      </p:sp>
      <p:pic>
        <p:nvPicPr>
          <p:cNvPr id="5" name="图片 4"/>
          <p:cNvPicPr>
            <a:picLocks noChangeAspect="1"/>
          </p:cNvPicPr>
          <p:nvPr/>
        </p:nvPicPr>
        <p:blipFill>
          <a:blip r:embed="rId2"/>
          <a:stretch>
            <a:fillRect/>
          </a:stretch>
        </p:blipFill>
        <p:spPr>
          <a:xfrm>
            <a:off x="1320305" y="1289304"/>
            <a:ext cx="7107547" cy="4426325"/>
          </a:xfrm>
          <a:prstGeom prst="rect">
            <a:avLst/>
          </a:prstGeom>
        </p:spPr>
      </p:pic>
    </p:spTree>
    <p:extLst>
      <p:ext uri="{BB962C8B-B14F-4D97-AF65-F5344CB8AC3E}">
        <p14:creationId xmlns:p14="http://schemas.microsoft.com/office/powerpoint/2010/main" val="3499150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例</a:t>
            </a:r>
            <a:r>
              <a:rPr lang="en-US" altLang="zh-CN" dirty="0"/>
              <a:t>2 </a:t>
            </a:r>
            <a:r>
              <a:rPr lang="zh-CN" altLang="en-US" dirty="0"/>
              <a:t>在关系</a:t>
            </a:r>
            <a:r>
              <a:rPr lang="en-US" altLang="zh-CN" dirty="0"/>
              <a:t>S</a:t>
            </a:r>
            <a:r>
              <a:rPr lang="zh-CN" altLang="en-US" dirty="0"/>
              <a:t>中对学生姓名和所在系属性取投影。</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23</a:t>
            </a:fld>
            <a:endParaRPr lang="zh-CN" altLang="en-US"/>
          </a:p>
        </p:txBody>
      </p:sp>
      <p:pic>
        <p:nvPicPr>
          <p:cNvPr id="5" name="图片 4"/>
          <p:cNvPicPr>
            <a:picLocks noChangeAspect="1"/>
          </p:cNvPicPr>
          <p:nvPr/>
        </p:nvPicPr>
        <p:blipFill>
          <a:blip r:embed="rId2"/>
          <a:stretch>
            <a:fillRect/>
          </a:stretch>
        </p:blipFill>
        <p:spPr>
          <a:xfrm>
            <a:off x="1219944" y="2946599"/>
            <a:ext cx="3200400" cy="1905000"/>
          </a:xfrm>
          <a:prstGeom prst="rect">
            <a:avLst/>
          </a:prstGeom>
        </p:spPr>
      </p:pic>
    </p:spTree>
    <p:extLst>
      <p:ext uri="{BB962C8B-B14F-4D97-AF65-F5344CB8AC3E}">
        <p14:creationId xmlns:p14="http://schemas.microsoft.com/office/powerpoint/2010/main" val="1549520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注意：</a:t>
            </a:r>
            <a:endParaRPr lang="en-US" altLang="zh-CN" dirty="0"/>
          </a:p>
          <a:p>
            <a:r>
              <a:rPr lang="zh-CN" altLang="en-US" dirty="0"/>
              <a:t>投影运算提供了在关系中重新安排属性次序的方法</a:t>
            </a:r>
            <a:r>
              <a:rPr lang="en-US" altLang="zh-CN" dirty="0"/>
              <a:t>;</a:t>
            </a:r>
          </a:p>
          <a:p>
            <a:r>
              <a:rPr lang="zh-CN" altLang="en-US" dirty="0"/>
              <a:t>投影后属性减少了，元组也可能减少</a:t>
            </a:r>
            <a:r>
              <a:rPr lang="en-US" altLang="zh-CN" dirty="0"/>
              <a:t>;</a:t>
            </a:r>
          </a:p>
          <a:p>
            <a:r>
              <a:rPr lang="zh-CN" altLang="en-US" dirty="0"/>
              <a:t>例：</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24</a:t>
            </a:fld>
            <a:endParaRPr lang="zh-CN" altLang="en-US"/>
          </a:p>
        </p:txBody>
      </p:sp>
      <p:pic>
        <p:nvPicPr>
          <p:cNvPr id="5" name="图片 4"/>
          <p:cNvPicPr>
            <a:picLocks noChangeAspect="1"/>
          </p:cNvPicPr>
          <p:nvPr/>
        </p:nvPicPr>
        <p:blipFill>
          <a:blip r:embed="rId2"/>
          <a:stretch>
            <a:fillRect/>
          </a:stretch>
        </p:blipFill>
        <p:spPr>
          <a:xfrm>
            <a:off x="2251805" y="3814206"/>
            <a:ext cx="2038350" cy="695325"/>
          </a:xfrm>
          <a:prstGeom prst="rect">
            <a:avLst/>
          </a:prstGeom>
        </p:spPr>
      </p:pic>
      <p:pic>
        <p:nvPicPr>
          <p:cNvPr id="6" name="图片 5"/>
          <p:cNvPicPr>
            <a:picLocks noChangeAspect="1"/>
          </p:cNvPicPr>
          <p:nvPr/>
        </p:nvPicPr>
        <p:blipFill>
          <a:blip r:embed="rId3"/>
          <a:stretch>
            <a:fillRect/>
          </a:stretch>
        </p:blipFill>
        <p:spPr>
          <a:xfrm>
            <a:off x="2251805" y="4509531"/>
            <a:ext cx="1562100" cy="1895475"/>
          </a:xfrm>
          <a:prstGeom prst="rect">
            <a:avLst/>
          </a:prstGeom>
        </p:spPr>
      </p:pic>
      <p:pic>
        <p:nvPicPr>
          <p:cNvPr id="7" name="图片 6"/>
          <p:cNvPicPr>
            <a:picLocks noChangeAspect="1"/>
          </p:cNvPicPr>
          <p:nvPr/>
        </p:nvPicPr>
        <p:blipFill>
          <a:blip r:embed="rId4"/>
          <a:stretch>
            <a:fillRect/>
          </a:stretch>
        </p:blipFill>
        <p:spPr>
          <a:xfrm>
            <a:off x="5653668" y="3932898"/>
            <a:ext cx="4331190" cy="2355705"/>
          </a:xfrm>
          <a:prstGeom prst="rect">
            <a:avLst/>
          </a:prstGeom>
        </p:spPr>
      </p:pic>
      <p:sp>
        <p:nvSpPr>
          <p:cNvPr id="8" name="右箭头 7"/>
          <p:cNvSpPr/>
          <p:nvPr/>
        </p:nvSpPr>
        <p:spPr>
          <a:xfrm flipH="1">
            <a:off x="4170690" y="5040464"/>
            <a:ext cx="749883" cy="416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6661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连接</a:t>
            </a:r>
            <a:r>
              <a:rPr lang="en-US" altLang="zh-CN" dirty="0"/>
              <a:t>(Join)</a:t>
            </a:r>
            <a:endParaRPr lang="zh-CN" altLang="en-US" dirty="0"/>
          </a:p>
        </p:txBody>
      </p:sp>
      <p:sp>
        <p:nvSpPr>
          <p:cNvPr id="3" name="内容占位符 2"/>
          <p:cNvSpPr>
            <a:spLocks noGrp="1"/>
          </p:cNvSpPr>
          <p:nvPr>
            <p:ph idx="1"/>
          </p:nvPr>
        </p:nvSpPr>
        <p:spPr/>
        <p:txBody>
          <a:bodyPr/>
          <a:lstStyle/>
          <a:p>
            <a:r>
              <a:rPr lang="zh-CN" altLang="en-US" dirty="0"/>
              <a:t>连接</a:t>
            </a:r>
            <a:r>
              <a:rPr lang="en-US" altLang="zh-CN" dirty="0"/>
              <a:t>——</a:t>
            </a:r>
            <a:r>
              <a:rPr lang="zh-CN" altLang="en-US" dirty="0"/>
              <a:t>是从两个关系的笛卡尔积中，在水平方向进行选择运算，在垂直方向进行投影运算从而产生一个新的关系。</a:t>
            </a:r>
            <a:endParaRPr lang="en-US" altLang="zh-CN" dirty="0"/>
          </a:p>
          <a:p>
            <a:r>
              <a:rPr lang="zh-CN" altLang="en-US" dirty="0"/>
              <a:t>是二目运算</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25</a:t>
            </a:fld>
            <a:endParaRPr lang="zh-CN" altLang="en-US"/>
          </a:p>
        </p:txBody>
      </p:sp>
      <p:pic>
        <p:nvPicPr>
          <p:cNvPr id="5" name="图片 4"/>
          <p:cNvPicPr>
            <a:picLocks noChangeAspect="1"/>
          </p:cNvPicPr>
          <p:nvPr/>
        </p:nvPicPr>
        <p:blipFill>
          <a:blip r:embed="rId2"/>
          <a:stretch>
            <a:fillRect/>
          </a:stretch>
        </p:blipFill>
        <p:spPr>
          <a:xfrm>
            <a:off x="1069848" y="3672459"/>
            <a:ext cx="6296025" cy="2600325"/>
          </a:xfrm>
          <a:prstGeom prst="rect">
            <a:avLst/>
          </a:prstGeom>
        </p:spPr>
      </p:pic>
    </p:spTree>
    <p:extLst>
      <p:ext uri="{BB962C8B-B14F-4D97-AF65-F5344CB8AC3E}">
        <p14:creationId xmlns:p14="http://schemas.microsoft.com/office/powerpoint/2010/main" val="3887492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20000"/>
              </a:bodyPr>
              <a:lstStyle/>
              <a:p>
                <a:r>
                  <a:rPr lang="zh-CN" altLang="en-US" dirty="0"/>
                  <a:t>关系</a:t>
                </a:r>
                <a:r>
                  <a:rPr lang="en-US" altLang="zh-CN" dirty="0"/>
                  <a:t>R</a:t>
                </a:r>
                <a:r>
                  <a:rPr lang="zh-CN" altLang="en-US" dirty="0"/>
                  <a:t>和</a:t>
                </a:r>
                <a:r>
                  <a:rPr lang="en-US" altLang="zh-CN" dirty="0"/>
                  <a:t>S</a:t>
                </a:r>
                <a:r>
                  <a:rPr lang="zh-CN" altLang="en-US" dirty="0"/>
                  <a:t>的连接运算可以记做：</a:t>
                </a:r>
                <a:endParaRPr lang="en-US" altLang="zh-CN" dirty="0"/>
              </a:p>
              <a:p>
                <a:endParaRPr lang="en-US" altLang="zh-CN" dirty="0"/>
              </a:p>
              <a:p>
                <a:endParaRPr lang="en-US" altLang="zh-CN" dirty="0"/>
              </a:p>
              <a:p>
                <a:r>
                  <a:rPr lang="zh-CN" altLang="en-US" dirty="0"/>
                  <a:t>连接条件的一般形式是 </a:t>
                </a:r>
                <a:r>
                  <a:rPr lang="en-US" altLang="zh-CN" dirty="0" err="1"/>
                  <a:t>AθB</a:t>
                </a:r>
                <a:endParaRPr lang="en-US" altLang="zh-CN" dirty="0"/>
              </a:p>
              <a:p>
                <a:r>
                  <a:rPr lang="el-GR" altLang="zh-CN" dirty="0"/>
                  <a:t>θ= { =</a:t>
                </a:r>
                <a:r>
                  <a:rPr lang="zh-CN" altLang="el-GR" dirty="0"/>
                  <a:t>，</a:t>
                </a:r>
                <a:r>
                  <a:rPr lang="el-GR" altLang="zh-CN" dirty="0"/>
                  <a:t>&gt;</a:t>
                </a:r>
                <a:r>
                  <a:rPr lang="zh-CN" altLang="el-GR" dirty="0"/>
                  <a:t>，</a:t>
                </a:r>
                <a:r>
                  <a:rPr lang="el-GR" altLang="zh-CN" dirty="0"/>
                  <a:t>&gt;=</a:t>
                </a:r>
                <a:r>
                  <a:rPr lang="zh-CN" altLang="el-GR" dirty="0"/>
                  <a:t>，</a:t>
                </a:r>
                <a:r>
                  <a:rPr lang="el-GR" altLang="zh-CN" dirty="0"/>
                  <a:t>&lt;</a:t>
                </a:r>
                <a:r>
                  <a:rPr lang="zh-CN" altLang="el-GR" dirty="0"/>
                  <a:t>，</a:t>
                </a:r>
                <a:r>
                  <a:rPr lang="el-GR" altLang="zh-CN" dirty="0"/>
                  <a:t>&lt;=</a:t>
                </a:r>
                <a:r>
                  <a:rPr lang="zh-CN" altLang="el-GR" dirty="0"/>
                  <a:t>，</a:t>
                </a:r>
                <a:r>
                  <a:rPr lang="el-GR" altLang="zh-CN" dirty="0"/>
                  <a:t>&lt; &gt; }</a:t>
                </a:r>
                <a:r>
                  <a:rPr lang="zh-CN" altLang="el-GR" dirty="0"/>
                  <a:t>，</a:t>
                </a:r>
                <a:r>
                  <a:rPr lang="en-US" altLang="zh-CN" dirty="0"/>
                  <a:t>A</a:t>
                </a:r>
                <a:r>
                  <a:rPr lang="zh-CN" altLang="en-US" dirty="0"/>
                  <a:t>是关系</a:t>
                </a:r>
                <a:r>
                  <a:rPr lang="en-US" altLang="zh-CN" dirty="0"/>
                  <a:t>R</a:t>
                </a:r>
                <a:r>
                  <a:rPr lang="zh-CN" altLang="en-US" dirty="0"/>
                  <a:t>中的属性或者是一个常数，</a:t>
                </a:r>
                <a:r>
                  <a:rPr lang="en-US" altLang="zh-CN" dirty="0"/>
                  <a:t>B</a:t>
                </a:r>
                <a:r>
                  <a:rPr lang="zh-CN" altLang="en-US" dirty="0"/>
                  <a:t>是关系</a:t>
                </a:r>
                <a:r>
                  <a:rPr lang="en-US" altLang="zh-CN" dirty="0"/>
                  <a:t>S</a:t>
                </a:r>
                <a:r>
                  <a:rPr lang="zh-CN" altLang="en-US" dirty="0"/>
                  <a:t>中的属性或者是一个常数，</a:t>
                </a:r>
                <a:r>
                  <a:rPr lang="en-US" altLang="zh-CN" dirty="0"/>
                  <a:t>A </a:t>
                </a:r>
                <a:r>
                  <a:rPr lang="zh-CN" altLang="en-US" dirty="0"/>
                  <a:t>和</a:t>
                </a:r>
                <a:r>
                  <a:rPr lang="en-US" altLang="zh-CN" dirty="0"/>
                  <a:t>B</a:t>
                </a:r>
                <a:r>
                  <a:rPr lang="zh-CN" altLang="en-US" dirty="0"/>
                  <a:t>必须是同一个定义域（相同的类型）。</a:t>
                </a:r>
              </a:p>
              <a:p>
                <a:r>
                  <a:rPr lang="zh-CN" altLang="en-US" dirty="0"/>
                  <a:t>还可以用逻辑运算符（</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zh-CN" altLang="en-US" dirty="0"/>
                  <a:t>、∧、∨）和上面的一般形式构成更复杂的条件。</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67" t="-330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6CC0CD27-C02E-43E2-B3A7-2C9F5C232003}" type="slidenum">
              <a:rPr lang="zh-CN" altLang="en-US" smtClean="0"/>
              <a:pPr/>
              <a:t>26</a:t>
            </a:fld>
            <a:endParaRPr lang="zh-CN" altLang="en-US"/>
          </a:p>
        </p:txBody>
      </p:sp>
      <p:pic>
        <p:nvPicPr>
          <p:cNvPr id="5" name="图片 4"/>
          <p:cNvPicPr>
            <a:picLocks noChangeAspect="1"/>
          </p:cNvPicPr>
          <p:nvPr/>
        </p:nvPicPr>
        <p:blipFill>
          <a:blip r:embed="rId3"/>
          <a:stretch>
            <a:fillRect/>
          </a:stretch>
        </p:blipFill>
        <p:spPr>
          <a:xfrm>
            <a:off x="1335437" y="2613671"/>
            <a:ext cx="1371600" cy="714375"/>
          </a:xfrm>
          <a:prstGeom prst="rect">
            <a:avLst/>
          </a:prstGeom>
        </p:spPr>
      </p:pic>
    </p:spTree>
    <p:extLst>
      <p:ext uri="{BB962C8B-B14F-4D97-AF65-F5344CB8AC3E}">
        <p14:creationId xmlns:p14="http://schemas.microsoft.com/office/powerpoint/2010/main" val="553252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例</a:t>
            </a:r>
            <a:r>
              <a:rPr lang="en-US" altLang="zh-CN" dirty="0"/>
              <a:t>3 </a:t>
            </a:r>
            <a:r>
              <a:rPr lang="zh-CN" altLang="en-US" dirty="0"/>
              <a:t>设有关系</a:t>
            </a:r>
            <a:r>
              <a:rPr lang="en-US" altLang="zh-CN" dirty="0"/>
              <a:t>R</a:t>
            </a:r>
            <a:r>
              <a:rPr lang="zh-CN" altLang="en-US" dirty="0"/>
              <a:t>和</a:t>
            </a:r>
            <a:r>
              <a:rPr lang="en-US" altLang="zh-CN" dirty="0"/>
              <a:t>S</a:t>
            </a:r>
            <a:r>
              <a:rPr lang="zh-CN" altLang="en-US" dirty="0"/>
              <a:t>，求</a:t>
            </a:r>
            <a:r>
              <a:rPr lang="en-US" altLang="zh-CN" dirty="0"/>
              <a:t>R</a:t>
            </a:r>
            <a:r>
              <a:rPr lang="zh-CN" altLang="en-US" dirty="0"/>
              <a:t>和</a:t>
            </a:r>
            <a:r>
              <a:rPr lang="en-US" altLang="zh-CN" dirty="0"/>
              <a:t>S</a:t>
            </a:r>
            <a:r>
              <a:rPr lang="zh-CN" altLang="en-US" dirty="0"/>
              <a:t>的连接运算</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27</a:t>
            </a:fld>
            <a:endParaRPr lang="zh-CN" altLang="en-US"/>
          </a:p>
        </p:txBody>
      </p:sp>
      <p:pic>
        <p:nvPicPr>
          <p:cNvPr id="5" name="图片 4"/>
          <p:cNvPicPr>
            <a:picLocks noChangeAspect="1"/>
          </p:cNvPicPr>
          <p:nvPr/>
        </p:nvPicPr>
        <p:blipFill>
          <a:blip r:embed="rId2"/>
          <a:stretch>
            <a:fillRect/>
          </a:stretch>
        </p:blipFill>
        <p:spPr>
          <a:xfrm>
            <a:off x="1069848" y="2983089"/>
            <a:ext cx="3771900" cy="2381250"/>
          </a:xfrm>
          <a:prstGeom prst="rect">
            <a:avLst/>
          </a:prstGeom>
        </p:spPr>
      </p:pic>
      <p:pic>
        <p:nvPicPr>
          <p:cNvPr id="6" name="图片 5"/>
          <p:cNvPicPr>
            <a:picLocks noChangeAspect="1"/>
          </p:cNvPicPr>
          <p:nvPr/>
        </p:nvPicPr>
        <p:blipFill>
          <a:blip r:embed="rId3"/>
          <a:stretch>
            <a:fillRect/>
          </a:stretch>
        </p:blipFill>
        <p:spPr>
          <a:xfrm>
            <a:off x="7845726" y="2983089"/>
            <a:ext cx="2857500" cy="2857500"/>
          </a:xfrm>
          <a:prstGeom prst="rect">
            <a:avLst/>
          </a:prstGeom>
        </p:spPr>
      </p:pic>
      <p:pic>
        <p:nvPicPr>
          <p:cNvPr id="7" name="图片 6"/>
          <p:cNvPicPr>
            <a:picLocks noChangeAspect="1"/>
          </p:cNvPicPr>
          <p:nvPr/>
        </p:nvPicPr>
        <p:blipFill>
          <a:blip r:embed="rId4"/>
          <a:stretch>
            <a:fillRect/>
          </a:stretch>
        </p:blipFill>
        <p:spPr>
          <a:xfrm>
            <a:off x="6099048" y="4202289"/>
            <a:ext cx="1085850" cy="419100"/>
          </a:xfrm>
          <a:prstGeom prst="rect">
            <a:avLst/>
          </a:prstGeom>
        </p:spPr>
      </p:pic>
    </p:spTree>
    <p:extLst>
      <p:ext uri="{BB962C8B-B14F-4D97-AF65-F5344CB8AC3E}">
        <p14:creationId xmlns:p14="http://schemas.microsoft.com/office/powerpoint/2010/main" val="1373906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28</a:t>
            </a:fld>
            <a:endParaRPr lang="zh-CN" altLang="en-US"/>
          </a:p>
        </p:txBody>
      </p:sp>
      <p:pic>
        <p:nvPicPr>
          <p:cNvPr id="5" name="图片 4"/>
          <p:cNvPicPr>
            <a:picLocks noChangeAspect="1"/>
          </p:cNvPicPr>
          <p:nvPr/>
        </p:nvPicPr>
        <p:blipFill>
          <a:blip r:embed="rId2"/>
          <a:stretch>
            <a:fillRect/>
          </a:stretch>
        </p:blipFill>
        <p:spPr>
          <a:xfrm>
            <a:off x="1069849" y="955676"/>
            <a:ext cx="2857500" cy="2857500"/>
          </a:xfrm>
          <a:prstGeom prst="rect">
            <a:avLst/>
          </a:prstGeom>
        </p:spPr>
      </p:pic>
      <p:pic>
        <p:nvPicPr>
          <p:cNvPr id="6" name="图片 5"/>
          <p:cNvPicPr>
            <a:picLocks noChangeAspect="1"/>
          </p:cNvPicPr>
          <p:nvPr/>
        </p:nvPicPr>
        <p:blipFill>
          <a:blip r:embed="rId3"/>
          <a:stretch>
            <a:fillRect/>
          </a:stretch>
        </p:blipFill>
        <p:spPr>
          <a:xfrm>
            <a:off x="7493818" y="1151318"/>
            <a:ext cx="3076575" cy="1647825"/>
          </a:xfrm>
          <a:prstGeom prst="rect">
            <a:avLst/>
          </a:prstGeom>
        </p:spPr>
      </p:pic>
      <p:sp>
        <p:nvSpPr>
          <p:cNvPr id="7" name="右箭头 6"/>
          <p:cNvSpPr/>
          <p:nvPr/>
        </p:nvSpPr>
        <p:spPr>
          <a:xfrm>
            <a:off x="6566969" y="1828142"/>
            <a:ext cx="661012" cy="29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4"/>
          <a:stretch>
            <a:fillRect/>
          </a:stretch>
        </p:blipFill>
        <p:spPr>
          <a:xfrm>
            <a:off x="7555730" y="3554230"/>
            <a:ext cx="2952750" cy="2228850"/>
          </a:xfrm>
          <a:prstGeom prst="rect">
            <a:avLst/>
          </a:prstGeom>
        </p:spPr>
      </p:pic>
      <p:sp>
        <p:nvSpPr>
          <p:cNvPr id="10" name="右箭头 9"/>
          <p:cNvSpPr/>
          <p:nvPr/>
        </p:nvSpPr>
        <p:spPr>
          <a:xfrm>
            <a:off x="6717598" y="4431859"/>
            <a:ext cx="661012" cy="29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69848" y="2952450"/>
            <a:ext cx="2857499" cy="465006"/>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9847" y="2120741"/>
            <a:ext cx="2857499" cy="465006"/>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5"/>
          <a:stretch>
            <a:fillRect/>
          </a:stretch>
        </p:blipFill>
        <p:spPr>
          <a:xfrm>
            <a:off x="4939057" y="1294742"/>
            <a:ext cx="1362075" cy="1066800"/>
          </a:xfrm>
          <a:prstGeom prst="rect">
            <a:avLst/>
          </a:prstGeom>
        </p:spPr>
      </p:pic>
      <p:sp>
        <p:nvSpPr>
          <p:cNvPr id="14" name="矩形 13"/>
          <p:cNvSpPr/>
          <p:nvPr/>
        </p:nvSpPr>
        <p:spPr>
          <a:xfrm>
            <a:off x="1069844" y="1463730"/>
            <a:ext cx="2857499" cy="743215"/>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69843" y="2581390"/>
            <a:ext cx="2857499" cy="371060"/>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69843" y="3373985"/>
            <a:ext cx="2857499" cy="371060"/>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6"/>
          <a:stretch>
            <a:fillRect/>
          </a:stretch>
        </p:blipFill>
        <p:spPr>
          <a:xfrm>
            <a:off x="5009788" y="3705052"/>
            <a:ext cx="1619250" cy="1419225"/>
          </a:xfrm>
          <a:prstGeom prst="rect">
            <a:avLst/>
          </a:prstGeom>
        </p:spPr>
      </p:pic>
    </p:spTree>
    <p:extLst>
      <p:ext uri="{BB962C8B-B14F-4D97-AF65-F5344CB8AC3E}">
        <p14:creationId xmlns:p14="http://schemas.microsoft.com/office/powerpoint/2010/main" val="264213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randombar(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randombar(horizontal)">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4"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等值连接与自然连接</a:t>
            </a:r>
          </a:p>
        </p:txBody>
      </p:sp>
      <p:sp>
        <p:nvSpPr>
          <p:cNvPr id="3" name="内容占位符 2"/>
          <p:cNvSpPr>
            <a:spLocks noGrp="1"/>
          </p:cNvSpPr>
          <p:nvPr>
            <p:ph idx="1"/>
          </p:nvPr>
        </p:nvSpPr>
        <p:spPr/>
        <p:txBody>
          <a:bodyPr/>
          <a:lstStyle/>
          <a:p>
            <a:pPr lvl="1"/>
            <a:r>
              <a:rPr lang="en-US" altLang="zh-CN" dirty="0"/>
              <a:t>θ</a:t>
            </a:r>
            <a:r>
              <a:rPr lang="zh-CN" altLang="en-US" dirty="0"/>
              <a:t>为“＝”的连接运算称为等值连接。它是从关系</a:t>
            </a:r>
            <a:r>
              <a:rPr lang="en-US" altLang="zh-CN" dirty="0"/>
              <a:t>R</a:t>
            </a:r>
            <a:r>
              <a:rPr lang="zh-CN" altLang="en-US" dirty="0"/>
              <a:t>与</a:t>
            </a:r>
            <a:r>
              <a:rPr lang="en-US" altLang="zh-CN" dirty="0"/>
              <a:t>S</a:t>
            </a:r>
            <a:r>
              <a:rPr lang="zh-CN" altLang="en-US" dirty="0"/>
              <a:t>的广义笛卡尔积中选取</a:t>
            </a:r>
            <a:r>
              <a:rPr lang="en-US" altLang="zh-CN" dirty="0"/>
              <a:t>A</a:t>
            </a:r>
            <a:r>
              <a:rPr lang="zh-CN" altLang="en-US" dirty="0"/>
              <a:t>，</a:t>
            </a:r>
            <a:r>
              <a:rPr lang="en-US" altLang="zh-CN" dirty="0"/>
              <a:t>B</a:t>
            </a:r>
            <a:r>
              <a:rPr lang="zh-CN" altLang="en-US" dirty="0"/>
              <a:t>属性值相等的那些元组。</a:t>
            </a:r>
            <a:endParaRPr lang="en-US" altLang="zh-CN" dirty="0"/>
          </a:p>
          <a:p>
            <a:pPr lvl="1"/>
            <a:r>
              <a:rPr lang="zh-CN" altLang="en-US" dirty="0"/>
              <a:t>自然连接（</a:t>
            </a:r>
            <a:r>
              <a:rPr lang="en-US" altLang="zh-CN" dirty="0"/>
              <a:t>Natural join</a:t>
            </a:r>
            <a:r>
              <a:rPr lang="zh-CN" altLang="en-US" dirty="0"/>
              <a:t>）是一种特殊的等值连接，它要求关系</a:t>
            </a:r>
            <a:r>
              <a:rPr lang="en-US" altLang="zh-CN" dirty="0"/>
              <a:t>R</a:t>
            </a:r>
            <a:r>
              <a:rPr lang="zh-CN" altLang="en-US" dirty="0"/>
              <a:t>中的属性</a:t>
            </a:r>
            <a:r>
              <a:rPr lang="en-US" altLang="zh-CN" dirty="0"/>
              <a:t>A</a:t>
            </a:r>
            <a:r>
              <a:rPr lang="zh-CN" altLang="en-US" dirty="0"/>
              <a:t>和关系</a:t>
            </a:r>
            <a:r>
              <a:rPr lang="en-US" altLang="zh-CN" dirty="0"/>
              <a:t>S</a:t>
            </a:r>
            <a:r>
              <a:rPr lang="zh-CN" altLang="en-US" dirty="0"/>
              <a:t>中的属性</a:t>
            </a:r>
            <a:r>
              <a:rPr lang="en-US" altLang="zh-CN" dirty="0"/>
              <a:t>B</a:t>
            </a:r>
            <a:r>
              <a:rPr lang="zh-CN" altLang="en-US" dirty="0"/>
              <a:t>名字相同，并且在结果中把重复的属性列去掉。</a:t>
            </a:r>
            <a:endParaRPr lang="en-US" altLang="zh-CN" dirty="0"/>
          </a:p>
          <a:p>
            <a:pPr lvl="1"/>
            <a:r>
              <a:rPr lang="zh-CN" altLang="en-US" dirty="0"/>
              <a:t>自然连接记为</a:t>
            </a:r>
            <a:r>
              <a:rPr lang="en-US" altLang="zh-CN" dirty="0"/>
              <a:t>R*S</a:t>
            </a:r>
            <a:r>
              <a:rPr lang="zh-CN" altLang="en-US" dirty="0"/>
              <a:t>或 </a:t>
            </a:r>
            <a:r>
              <a:rPr lang="en-US" altLang="zh-CN" dirty="0"/>
              <a:t>R   S</a:t>
            </a:r>
            <a:r>
              <a:rPr lang="zh-CN" altLang="en-US" dirty="0"/>
              <a:t>（连接符号下的条件</a:t>
            </a:r>
            <a:r>
              <a:rPr lang="en-US" altLang="zh-CN" dirty="0"/>
              <a:t>X=X</a:t>
            </a:r>
            <a:r>
              <a:rPr lang="zh-CN" altLang="en-US" dirty="0"/>
              <a:t>被省略）。</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29</a:t>
            </a:fld>
            <a:endParaRPr lang="zh-CN" altLang="en-US"/>
          </a:p>
        </p:txBody>
      </p:sp>
      <p:pic>
        <p:nvPicPr>
          <p:cNvPr id="5" name="图片 4"/>
          <p:cNvPicPr>
            <a:picLocks noChangeAspect="1"/>
          </p:cNvPicPr>
          <p:nvPr/>
        </p:nvPicPr>
        <p:blipFill>
          <a:blip r:embed="rId2"/>
          <a:stretch>
            <a:fillRect/>
          </a:stretch>
        </p:blipFill>
        <p:spPr>
          <a:xfrm>
            <a:off x="4780811" y="4382193"/>
            <a:ext cx="257390" cy="202033"/>
          </a:xfrm>
          <a:prstGeom prst="rect">
            <a:avLst/>
          </a:prstGeom>
        </p:spPr>
      </p:pic>
    </p:spTree>
    <p:extLst>
      <p:ext uri="{BB962C8B-B14F-4D97-AF65-F5344CB8AC3E}">
        <p14:creationId xmlns:p14="http://schemas.microsoft.com/office/powerpoint/2010/main" val="389998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关系代数</a:t>
            </a:r>
          </a:p>
        </p:txBody>
      </p:sp>
      <p:sp>
        <p:nvSpPr>
          <p:cNvPr id="3" name="内容占位符 2"/>
          <p:cNvSpPr>
            <a:spLocks noGrp="1"/>
          </p:cNvSpPr>
          <p:nvPr>
            <p:ph idx="1"/>
          </p:nvPr>
        </p:nvSpPr>
        <p:spPr/>
        <p:txBody>
          <a:bodyPr/>
          <a:lstStyle/>
          <a:p>
            <a:r>
              <a:rPr lang="zh-CN" altLang="en-US" dirty="0"/>
              <a:t>关系代数是施加于关系上的一组集合代数运算</a:t>
            </a:r>
            <a:r>
              <a:rPr lang="en-US" altLang="zh-CN" dirty="0"/>
              <a:t>,</a:t>
            </a:r>
            <a:r>
              <a:rPr lang="zh-CN" altLang="en-US" dirty="0"/>
              <a:t>每个运算都以一个或多个关系作为运算对象，并生成另外一个关系作为该关系运算的结果。</a:t>
            </a:r>
            <a:endParaRPr lang="en-US" altLang="zh-CN" dirty="0"/>
          </a:p>
          <a:p>
            <a:r>
              <a:rPr lang="zh-CN" altLang="en-US" dirty="0"/>
              <a:t>关系代数包含两类运算</a:t>
            </a:r>
            <a:endParaRPr lang="en-US" altLang="zh-CN" dirty="0"/>
          </a:p>
          <a:p>
            <a:pPr lvl="1"/>
            <a:r>
              <a:rPr lang="zh-CN" altLang="en-US" dirty="0"/>
              <a:t>传统的集合运算</a:t>
            </a:r>
            <a:r>
              <a:rPr lang="en-US" altLang="zh-CN" dirty="0"/>
              <a:t>——</a:t>
            </a:r>
            <a:r>
              <a:rPr lang="zh-CN" altLang="en-US" dirty="0"/>
              <a:t>把关系看成是元组的集合，对关系进行并、差、交和笛卡儿积运算</a:t>
            </a:r>
            <a:endParaRPr lang="en-US" altLang="zh-CN" dirty="0"/>
          </a:p>
          <a:p>
            <a:pPr lvl="1"/>
            <a:r>
              <a:rPr lang="zh-CN" altLang="en-US" dirty="0"/>
              <a:t>专门的关系运算</a:t>
            </a:r>
            <a:r>
              <a:rPr lang="en-US" altLang="zh-CN" dirty="0"/>
              <a:t>——</a:t>
            </a:r>
            <a:r>
              <a:rPr lang="zh-CN" altLang="en-US" dirty="0"/>
              <a:t>对关系实施的选择、投影、连接和除法等运算。</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a:t>
            </a:fld>
            <a:endParaRPr lang="zh-CN" altLang="en-US"/>
          </a:p>
        </p:txBody>
      </p:sp>
    </p:spTree>
    <p:extLst>
      <p:ext uri="{BB962C8B-B14F-4D97-AF65-F5344CB8AC3E}">
        <p14:creationId xmlns:p14="http://schemas.microsoft.com/office/powerpoint/2010/main" val="882364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等值连接与自然连接的区别</a:t>
            </a:r>
          </a:p>
        </p:txBody>
      </p:sp>
      <p:sp>
        <p:nvSpPr>
          <p:cNvPr id="3" name="内容占位符 2"/>
          <p:cNvSpPr>
            <a:spLocks noGrp="1"/>
          </p:cNvSpPr>
          <p:nvPr>
            <p:ph idx="1"/>
          </p:nvPr>
        </p:nvSpPr>
        <p:spPr/>
        <p:txBody>
          <a:bodyPr/>
          <a:lstStyle/>
          <a:p>
            <a:r>
              <a:rPr lang="zh-CN" altLang="en-US" dirty="0"/>
              <a:t>等值连接中不要求相等属性值的属性名相同，而自然连接要求相等属性值的属性名必须相同，即两关系只有在同名属性上才能进行自然连接。</a:t>
            </a:r>
            <a:endParaRPr lang="en-US" altLang="zh-CN" dirty="0"/>
          </a:p>
          <a:p>
            <a:r>
              <a:rPr lang="zh-CN" altLang="en-US" dirty="0"/>
              <a:t>等值连接不将重复属性去掉，而自然连接要去掉重复属性，也可以说，自然连接是去掉重复列的等值连接</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30</a:t>
            </a:fld>
            <a:endParaRPr lang="zh-CN" altLang="en-US"/>
          </a:p>
        </p:txBody>
      </p:sp>
    </p:spTree>
    <p:extLst>
      <p:ext uri="{BB962C8B-B14F-4D97-AF65-F5344CB8AC3E}">
        <p14:creationId xmlns:p14="http://schemas.microsoft.com/office/powerpoint/2010/main" val="3439858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4 </a:t>
            </a:r>
            <a:r>
              <a:rPr lang="zh-CN" altLang="en-US" dirty="0"/>
              <a:t>设有关系</a:t>
            </a:r>
            <a:r>
              <a:rPr lang="en-US" altLang="zh-CN" dirty="0"/>
              <a:t>R</a:t>
            </a:r>
            <a:r>
              <a:rPr lang="zh-CN" altLang="en-US" dirty="0"/>
              <a:t>和</a:t>
            </a:r>
            <a:r>
              <a:rPr lang="en-US" altLang="zh-CN" dirty="0"/>
              <a:t>S</a:t>
            </a:r>
            <a:r>
              <a:rPr lang="zh-CN" altLang="en-US" dirty="0"/>
              <a:t>，求</a:t>
            </a:r>
            <a:r>
              <a:rPr lang="en-US" altLang="zh-CN" dirty="0"/>
              <a:t>R*S</a:t>
            </a:r>
            <a:r>
              <a:rPr lang="zh-CN" altLang="en-US" dirty="0"/>
              <a:t>。</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31</a:t>
            </a:fld>
            <a:endParaRPr lang="zh-CN" altLang="en-US"/>
          </a:p>
        </p:txBody>
      </p:sp>
      <p:pic>
        <p:nvPicPr>
          <p:cNvPr id="5" name="图片 4"/>
          <p:cNvPicPr>
            <a:picLocks noChangeAspect="1"/>
          </p:cNvPicPr>
          <p:nvPr/>
        </p:nvPicPr>
        <p:blipFill>
          <a:blip r:embed="rId2"/>
          <a:stretch>
            <a:fillRect/>
          </a:stretch>
        </p:blipFill>
        <p:spPr>
          <a:xfrm>
            <a:off x="1293540" y="1809090"/>
            <a:ext cx="5794155" cy="4646256"/>
          </a:xfrm>
          <a:prstGeom prst="rect">
            <a:avLst/>
          </a:prstGeom>
        </p:spPr>
      </p:pic>
    </p:spTree>
    <p:extLst>
      <p:ext uri="{BB962C8B-B14F-4D97-AF65-F5344CB8AC3E}">
        <p14:creationId xmlns:p14="http://schemas.microsoft.com/office/powerpoint/2010/main" val="2845211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4 </a:t>
            </a:r>
            <a:r>
              <a:rPr lang="zh-CN" altLang="en-US" dirty="0"/>
              <a:t>设有关系</a:t>
            </a:r>
            <a:r>
              <a:rPr lang="en-US" altLang="zh-CN" dirty="0"/>
              <a:t>R</a:t>
            </a:r>
            <a:r>
              <a:rPr lang="zh-CN" altLang="en-US" dirty="0"/>
              <a:t>和</a:t>
            </a:r>
            <a:r>
              <a:rPr lang="en-US" altLang="zh-CN" dirty="0"/>
              <a:t>S</a:t>
            </a:r>
            <a:r>
              <a:rPr lang="zh-CN" altLang="en-US" dirty="0"/>
              <a:t>，求</a:t>
            </a:r>
            <a:r>
              <a:rPr lang="en-US" altLang="zh-CN" dirty="0"/>
              <a:t>R*S</a:t>
            </a:r>
            <a:r>
              <a:rPr lang="zh-CN" altLang="en-US" dirty="0"/>
              <a:t>。</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32</a:t>
            </a:fld>
            <a:endParaRPr lang="zh-CN" altLang="en-US"/>
          </a:p>
        </p:txBody>
      </p:sp>
      <p:pic>
        <p:nvPicPr>
          <p:cNvPr id="5" name="图片 4"/>
          <p:cNvPicPr>
            <a:picLocks noChangeAspect="1"/>
          </p:cNvPicPr>
          <p:nvPr/>
        </p:nvPicPr>
        <p:blipFill>
          <a:blip r:embed="rId2"/>
          <a:stretch>
            <a:fillRect/>
          </a:stretch>
        </p:blipFill>
        <p:spPr>
          <a:xfrm>
            <a:off x="1235484" y="4262725"/>
            <a:ext cx="885825" cy="371475"/>
          </a:xfrm>
          <a:prstGeom prst="rect">
            <a:avLst/>
          </a:prstGeom>
        </p:spPr>
      </p:pic>
      <p:pic>
        <p:nvPicPr>
          <p:cNvPr id="6" name="图片 5"/>
          <p:cNvPicPr>
            <a:picLocks noChangeAspect="1"/>
          </p:cNvPicPr>
          <p:nvPr/>
        </p:nvPicPr>
        <p:blipFill>
          <a:blip r:embed="rId3"/>
          <a:stretch>
            <a:fillRect/>
          </a:stretch>
        </p:blipFill>
        <p:spPr>
          <a:xfrm>
            <a:off x="6099048" y="1771700"/>
            <a:ext cx="2817370" cy="4501084"/>
          </a:xfrm>
          <a:prstGeom prst="rect">
            <a:avLst/>
          </a:prstGeom>
        </p:spPr>
      </p:pic>
      <p:pic>
        <p:nvPicPr>
          <p:cNvPr id="7" name="图片 6"/>
          <p:cNvPicPr>
            <a:picLocks noChangeAspect="1"/>
          </p:cNvPicPr>
          <p:nvPr/>
        </p:nvPicPr>
        <p:blipFill>
          <a:blip r:embed="rId4"/>
          <a:stretch>
            <a:fillRect/>
          </a:stretch>
        </p:blipFill>
        <p:spPr>
          <a:xfrm>
            <a:off x="2061289" y="3110201"/>
            <a:ext cx="3886200" cy="2676525"/>
          </a:xfrm>
          <a:prstGeom prst="rect">
            <a:avLst/>
          </a:prstGeom>
        </p:spPr>
      </p:pic>
      <p:pic>
        <p:nvPicPr>
          <p:cNvPr id="8" name="图片 7"/>
          <p:cNvPicPr>
            <a:picLocks noChangeAspect="1"/>
          </p:cNvPicPr>
          <p:nvPr/>
        </p:nvPicPr>
        <p:blipFill>
          <a:blip r:embed="rId5"/>
          <a:stretch>
            <a:fillRect/>
          </a:stretch>
        </p:blipFill>
        <p:spPr>
          <a:xfrm>
            <a:off x="4842589" y="2148476"/>
            <a:ext cx="1104900" cy="476250"/>
          </a:xfrm>
          <a:prstGeom prst="rect">
            <a:avLst/>
          </a:prstGeom>
        </p:spPr>
      </p:pic>
    </p:spTree>
    <p:extLst>
      <p:ext uri="{BB962C8B-B14F-4D97-AF65-F5344CB8AC3E}">
        <p14:creationId xmlns:p14="http://schemas.microsoft.com/office/powerpoint/2010/main" val="613152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33</a:t>
            </a:fld>
            <a:endParaRPr lang="zh-CN" altLang="en-US"/>
          </a:p>
        </p:txBody>
      </p:sp>
      <p:pic>
        <p:nvPicPr>
          <p:cNvPr id="5" name="图片 4"/>
          <p:cNvPicPr>
            <a:picLocks noChangeAspect="1"/>
          </p:cNvPicPr>
          <p:nvPr/>
        </p:nvPicPr>
        <p:blipFill>
          <a:blip r:embed="rId2"/>
          <a:stretch>
            <a:fillRect/>
          </a:stretch>
        </p:blipFill>
        <p:spPr>
          <a:xfrm>
            <a:off x="1994054" y="286603"/>
            <a:ext cx="7352152" cy="2841270"/>
          </a:xfrm>
          <a:prstGeom prst="rect">
            <a:avLst/>
          </a:prstGeom>
        </p:spPr>
      </p:pic>
      <p:pic>
        <p:nvPicPr>
          <p:cNvPr id="6" name="图片 5"/>
          <p:cNvPicPr>
            <a:picLocks noChangeAspect="1"/>
          </p:cNvPicPr>
          <p:nvPr/>
        </p:nvPicPr>
        <p:blipFill>
          <a:blip r:embed="rId3"/>
          <a:stretch>
            <a:fillRect/>
          </a:stretch>
        </p:blipFill>
        <p:spPr>
          <a:xfrm>
            <a:off x="2301206" y="3813062"/>
            <a:ext cx="6737847" cy="2377633"/>
          </a:xfrm>
          <a:prstGeom prst="rect">
            <a:avLst/>
          </a:prstGeom>
        </p:spPr>
      </p:pic>
    </p:spTree>
    <p:extLst>
      <p:ext uri="{BB962C8B-B14F-4D97-AF65-F5344CB8AC3E}">
        <p14:creationId xmlns:p14="http://schemas.microsoft.com/office/powerpoint/2010/main" val="1400415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34</a:t>
            </a:fld>
            <a:endParaRPr lang="zh-CN" altLang="en-US"/>
          </a:p>
        </p:txBody>
      </p:sp>
      <p:pic>
        <p:nvPicPr>
          <p:cNvPr id="5" name="图片 4"/>
          <p:cNvPicPr>
            <a:picLocks noChangeAspect="1"/>
          </p:cNvPicPr>
          <p:nvPr/>
        </p:nvPicPr>
        <p:blipFill>
          <a:blip r:embed="rId2"/>
          <a:stretch>
            <a:fillRect/>
          </a:stretch>
        </p:blipFill>
        <p:spPr>
          <a:xfrm>
            <a:off x="1015847" y="313349"/>
            <a:ext cx="2514600" cy="2066925"/>
          </a:xfrm>
          <a:prstGeom prst="rect">
            <a:avLst/>
          </a:prstGeom>
        </p:spPr>
      </p:pic>
      <p:pic>
        <p:nvPicPr>
          <p:cNvPr id="6" name="图片 5"/>
          <p:cNvPicPr>
            <a:picLocks noChangeAspect="1"/>
          </p:cNvPicPr>
          <p:nvPr/>
        </p:nvPicPr>
        <p:blipFill>
          <a:blip r:embed="rId3"/>
          <a:stretch>
            <a:fillRect/>
          </a:stretch>
        </p:blipFill>
        <p:spPr>
          <a:xfrm>
            <a:off x="4786255" y="194286"/>
            <a:ext cx="2266950" cy="2305050"/>
          </a:xfrm>
          <a:prstGeom prst="rect">
            <a:avLst/>
          </a:prstGeom>
        </p:spPr>
      </p:pic>
      <p:pic>
        <p:nvPicPr>
          <p:cNvPr id="7" name="图片 6"/>
          <p:cNvPicPr>
            <a:picLocks noChangeAspect="1"/>
          </p:cNvPicPr>
          <p:nvPr/>
        </p:nvPicPr>
        <p:blipFill>
          <a:blip r:embed="rId4"/>
          <a:stretch>
            <a:fillRect/>
          </a:stretch>
        </p:blipFill>
        <p:spPr>
          <a:xfrm>
            <a:off x="8666774" y="194286"/>
            <a:ext cx="1666875" cy="2724150"/>
          </a:xfrm>
          <a:prstGeom prst="rect">
            <a:avLst/>
          </a:prstGeom>
        </p:spPr>
      </p:pic>
      <p:pic>
        <p:nvPicPr>
          <p:cNvPr id="8" name="图片 7"/>
          <p:cNvPicPr>
            <a:picLocks noChangeAspect="1"/>
          </p:cNvPicPr>
          <p:nvPr/>
        </p:nvPicPr>
        <p:blipFill>
          <a:blip r:embed="rId5"/>
          <a:stretch>
            <a:fillRect/>
          </a:stretch>
        </p:blipFill>
        <p:spPr>
          <a:xfrm>
            <a:off x="1167697" y="3171365"/>
            <a:ext cx="2210899" cy="3130283"/>
          </a:xfrm>
          <a:prstGeom prst="rect">
            <a:avLst/>
          </a:prstGeom>
        </p:spPr>
      </p:pic>
      <p:pic>
        <p:nvPicPr>
          <p:cNvPr id="9" name="图片 8"/>
          <p:cNvPicPr>
            <a:picLocks noChangeAspect="1"/>
          </p:cNvPicPr>
          <p:nvPr/>
        </p:nvPicPr>
        <p:blipFill>
          <a:blip r:embed="rId6"/>
          <a:stretch>
            <a:fillRect/>
          </a:stretch>
        </p:blipFill>
        <p:spPr>
          <a:xfrm>
            <a:off x="4601260" y="2918436"/>
            <a:ext cx="2569113" cy="3296512"/>
          </a:xfrm>
          <a:prstGeom prst="rect">
            <a:avLst/>
          </a:prstGeom>
        </p:spPr>
      </p:pic>
      <p:pic>
        <p:nvPicPr>
          <p:cNvPr id="10" name="图片 9"/>
          <p:cNvPicPr>
            <a:picLocks noChangeAspect="1"/>
          </p:cNvPicPr>
          <p:nvPr/>
        </p:nvPicPr>
        <p:blipFill>
          <a:blip r:embed="rId7"/>
          <a:stretch>
            <a:fillRect/>
          </a:stretch>
        </p:blipFill>
        <p:spPr>
          <a:xfrm>
            <a:off x="8497927" y="3058643"/>
            <a:ext cx="2276167" cy="3016097"/>
          </a:xfrm>
          <a:prstGeom prst="rect">
            <a:avLst/>
          </a:prstGeom>
        </p:spPr>
      </p:pic>
    </p:spTree>
    <p:extLst>
      <p:ext uri="{BB962C8B-B14F-4D97-AF65-F5344CB8AC3E}">
        <p14:creationId xmlns:p14="http://schemas.microsoft.com/office/powerpoint/2010/main" val="3986583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自然连接是组装关系的有效方法。利用选取、投影和自然连接等运算可任意分割和组装关系。这是关系数据语言（主要指数据操作功能）的优势所在。</a:t>
            </a:r>
          </a:p>
          <a:p>
            <a:r>
              <a:rPr lang="zh-CN" altLang="en-US" dirty="0"/>
              <a:t>注意自然连接与等值连接的区别</a:t>
            </a:r>
          </a:p>
          <a:p>
            <a:r>
              <a:rPr lang="zh-CN" altLang="en-US" dirty="0"/>
              <a:t>自然连接是关系代数中最重要的运算之一</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35</a:t>
            </a:fld>
            <a:endParaRPr lang="zh-CN" altLang="en-US"/>
          </a:p>
        </p:txBody>
      </p:sp>
    </p:spTree>
    <p:extLst>
      <p:ext uri="{BB962C8B-B14F-4D97-AF65-F5344CB8AC3E}">
        <p14:creationId xmlns:p14="http://schemas.microsoft.com/office/powerpoint/2010/main" val="3305404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36</a:t>
            </a:fld>
            <a:endParaRPr lang="zh-CN" altLang="en-US"/>
          </a:p>
        </p:txBody>
      </p:sp>
      <p:graphicFrame>
        <p:nvGraphicFramePr>
          <p:cNvPr id="5" name="内容占位符 4"/>
          <p:cNvGraphicFramePr>
            <a:graphicFrameLocks/>
          </p:cNvGraphicFramePr>
          <p:nvPr>
            <p:extLst>
              <p:ext uri="{D42A27DB-BD31-4B8C-83A1-F6EECF244321}">
                <p14:modId xmlns:p14="http://schemas.microsoft.com/office/powerpoint/2010/main" val="3005405568"/>
              </p:ext>
            </p:extLst>
          </p:nvPr>
        </p:nvGraphicFramePr>
        <p:xfrm>
          <a:off x="5277077" y="1835250"/>
          <a:ext cx="5684708" cy="1483360"/>
        </p:xfrm>
        <a:graphic>
          <a:graphicData uri="http://schemas.openxmlformats.org/drawingml/2006/table">
            <a:tbl>
              <a:tblPr firstRow="1" bandRow="1">
                <a:tableStyleId>{93296810-A885-4BE3-A3E7-6D5BEEA58F35}</a:tableStyleId>
              </a:tblPr>
              <a:tblGrid>
                <a:gridCol w="1421177">
                  <a:extLst>
                    <a:ext uri="{9D8B030D-6E8A-4147-A177-3AD203B41FA5}">
                      <a16:colId xmlns:a16="http://schemas.microsoft.com/office/drawing/2014/main" val="20000"/>
                    </a:ext>
                  </a:extLst>
                </a:gridCol>
                <a:gridCol w="1421177">
                  <a:extLst>
                    <a:ext uri="{9D8B030D-6E8A-4147-A177-3AD203B41FA5}">
                      <a16:colId xmlns:a16="http://schemas.microsoft.com/office/drawing/2014/main" val="20001"/>
                    </a:ext>
                  </a:extLst>
                </a:gridCol>
                <a:gridCol w="1421177">
                  <a:extLst>
                    <a:ext uri="{9D8B030D-6E8A-4147-A177-3AD203B41FA5}">
                      <a16:colId xmlns:a16="http://schemas.microsoft.com/office/drawing/2014/main" val="20002"/>
                    </a:ext>
                  </a:extLst>
                </a:gridCol>
                <a:gridCol w="1421177">
                  <a:extLst>
                    <a:ext uri="{9D8B030D-6E8A-4147-A177-3AD203B41FA5}">
                      <a16:colId xmlns:a16="http://schemas.microsoft.com/office/drawing/2014/main" val="20003"/>
                    </a:ext>
                  </a:extLst>
                </a:gridCol>
              </a:tblGrid>
              <a:tr h="370840">
                <a:tc>
                  <a:txBody>
                    <a:bodyPr/>
                    <a:lstStyle/>
                    <a:p>
                      <a:r>
                        <a:rPr lang="zh-CN" altLang="en-US" dirty="0"/>
                        <a:t>学号</a:t>
                      </a:r>
                    </a:p>
                  </a:txBody>
                  <a:tcPr/>
                </a:tc>
                <a:tc>
                  <a:txBody>
                    <a:bodyPr/>
                    <a:lstStyle/>
                    <a:p>
                      <a:r>
                        <a:rPr lang="zh-CN" altLang="en-US" dirty="0"/>
                        <a:t>籍贯</a:t>
                      </a:r>
                    </a:p>
                  </a:txBody>
                  <a:tcPr/>
                </a:tc>
                <a:tc>
                  <a:txBody>
                    <a:bodyPr/>
                    <a:lstStyle/>
                    <a:p>
                      <a:r>
                        <a:rPr lang="zh-CN" altLang="en-US" dirty="0"/>
                        <a:t>系别</a:t>
                      </a:r>
                    </a:p>
                  </a:txBody>
                  <a:tcPr/>
                </a:tc>
                <a:tc>
                  <a:txBody>
                    <a:bodyPr/>
                    <a:lstStyle/>
                    <a:p>
                      <a:r>
                        <a:rPr lang="zh-CN" altLang="en-US" dirty="0"/>
                        <a:t>年级</a:t>
                      </a:r>
                    </a:p>
                  </a:txBody>
                  <a:tcPr/>
                </a:tc>
                <a:extLst>
                  <a:ext uri="{0D108BD9-81ED-4DB2-BD59-A6C34878D82A}">
                    <a16:rowId xmlns:a16="http://schemas.microsoft.com/office/drawing/2014/main" val="10000"/>
                  </a:ext>
                </a:extLst>
              </a:tr>
              <a:tr h="370840">
                <a:tc>
                  <a:txBody>
                    <a:bodyPr/>
                    <a:lstStyle/>
                    <a:p>
                      <a:r>
                        <a:rPr lang="en-US" altLang="zh-CN" dirty="0"/>
                        <a:t>S001</a:t>
                      </a:r>
                      <a:endParaRPr lang="zh-CN" altLang="en-US" dirty="0"/>
                    </a:p>
                  </a:txBody>
                  <a:tcPr/>
                </a:tc>
                <a:tc>
                  <a:txBody>
                    <a:bodyPr/>
                    <a:lstStyle/>
                    <a:p>
                      <a:r>
                        <a:rPr lang="zh-CN" altLang="en-US" dirty="0"/>
                        <a:t>北京</a:t>
                      </a:r>
                    </a:p>
                  </a:txBody>
                  <a:tcPr/>
                </a:tc>
                <a:tc>
                  <a:txBody>
                    <a:bodyPr/>
                    <a:lstStyle/>
                    <a:p>
                      <a:r>
                        <a:rPr lang="zh-CN" altLang="en-US" dirty="0"/>
                        <a:t>信息学院</a:t>
                      </a:r>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S002</a:t>
                      </a:r>
                      <a:endParaRPr lang="zh-CN" altLang="en-US" dirty="0"/>
                    </a:p>
                  </a:txBody>
                  <a:tcPr/>
                </a:tc>
                <a:tc>
                  <a:txBody>
                    <a:bodyPr/>
                    <a:lstStyle/>
                    <a:p>
                      <a:r>
                        <a:rPr lang="zh-CN" altLang="en-US" dirty="0"/>
                        <a:t>上海</a:t>
                      </a:r>
                    </a:p>
                  </a:txBody>
                  <a:tcPr/>
                </a:tc>
                <a:tc>
                  <a:txBody>
                    <a:bodyPr/>
                    <a:lstStyle/>
                    <a:p>
                      <a:r>
                        <a:rPr lang="zh-CN" altLang="en-US" dirty="0"/>
                        <a:t>法学院</a:t>
                      </a:r>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S003</a:t>
                      </a:r>
                      <a:endParaRPr lang="zh-CN" altLang="en-US" dirty="0"/>
                    </a:p>
                  </a:txBody>
                  <a:tcPr/>
                </a:tc>
                <a:tc>
                  <a:txBody>
                    <a:bodyPr/>
                    <a:lstStyle/>
                    <a:p>
                      <a:r>
                        <a:rPr lang="zh-CN" altLang="en-US" dirty="0"/>
                        <a:t>北京</a:t>
                      </a:r>
                    </a:p>
                  </a:txBody>
                  <a:tcPr/>
                </a:tc>
                <a:tc>
                  <a:txBody>
                    <a:bodyPr/>
                    <a:lstStyle/>
                    <a:p>
                      <a:r>
                        <a:rPr lang="zh-CN" altLang="en-US" dirty="0"/>
                        <a:t>经济学院</a:t>
                      </a:r>
                    </a:p>
                  </a:txBody>
                  <a:tcPr/>
                </a:tc>
                <a:tc>
                  <a:txBody>
                    <a:bodyPr/>
                    <a:lstStyle/>
                    <a:p>
                      <a:r>
                        <a:rPr lang="en-US" altLang="zh-CN" dirty="0"/>
                        <a:t>11</a:t>
                      </a:r>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6" name="内容占位符 4"/>
          <p:cNvGraphicFramePr>
            <a:graphicFrameLocks/>
          </p:cNvGraphicFramePr>
          <p:nvPr>
            <p:extLst>
              <p:ext uri="{D42A27DB-BD31-4B8C-83A1-F6EECF244321}">
                <p14:modId xmlns:p14="http://schemas.microsoft.com/office/powerpoint/2010/main" val="3992881226"/>
              </p:ext>
            </p:extLst>
          </p:nvPr>
        </p:nvGraphicFramePr>
        <p:xfrm>
          <a:off x="1096963" y="1846263"/>
          <a:ext cx="3056397" cy="1483360"/>
        </p:xfrm>
        <a:graphic>
          <a:graphicData uri="http://schemas.openxmlformats.org/drawingml/2006/table">
            <a:tbl>
              <a:tblPr firstRow="1" bandRow="1">
                <a:tableStyleId>{5C22544A-7EE6-4342-B048-85BDC9FD1C3A}</a:tableStyleId>
              </a:tblPr>
              <a:tblGrid>
                <a:gridCol w="1018799">
                  <a:extLst>
                    <a:ext uri="{9D8B030D-6E8A-4147-A177-3AD203B41FA5}">
                      <a16:colId xmlns:a16="http://schemas.microsoft.com/office/drawing/2014/main" val="20000"/>
                    </a:ext>
                  </a:extLst>
                </a:gridCol>
                <a:gridCol w="1018799">
                  <a:extLst>
                    <a:ext uri="{9D8B030D-6E8A-4147-A177-3AD203B41FA5}">
                      <a16:colId xmlns:a16="http://schemas.microsoft.com/office/drawing/2014/main" val="20001"/>
                    </a:ext>
                  </a:extLst>
                </a:gridCol>
                <a:gridCol w="1018799">
                  <a:extLst>
                    <a:ext uri="{9D8B030D-6E8A-4147-A177-3AD203B41FA5}">
                      <a16:colId xmlns:a16="http://schemas.microsoft.com/office/drawing/2014/main" val="20002"/>
                    </a:ext>
                  </a:extLst>
                </a:gridCol>
              </a:tblGrid>
              <a:tr h="370840">
                <a:tc>
                  <a:txBody>
                    <a:bodyPr/>
                    <a:lstStyle/>
                    <a:p>
                      <a:r>
                        <a:rPr lang="zh-CN" altLang="en-US" dirty="0"/>
                        <a:t>学号</a:t>
                      </a:r>
                    </a:p>
                  </a:txBody>
                  <a:tcPr/>
                </a:tc>
                <a:tc>
                  <a:txBody>
                    <a:bodyPr/>
                    <a:lstStyle/>
                    <a:p>
                      <a:r>
                        <a:rPr lang="zh-CN" altLang="en-US" dirty="0"/>
                        <a:t>姓名</a:t>
                      </a:r>
                    </a:p>
                  </a:txBody>
                  <a:tcPr/>
                </a:tc>
                <a:tc>
                  <a:txBody>
                    <a:bodyPr/>
                    <a:lstStyle/>
                    <a:p>
                      <a:r>
                        <a:rPr lang="zh-CN" altLang="en-US" dirty="0"/>
                        <a:t>性别</a:t>
                      </a:r>
                    </a:p>
                  </a:txBody>
                  <a:tcPr/>
                </a:tc>
                <a:extLst>
                  <a:ext uri="{0D108BD9-81ED-4DB2-BD59-A6C34878D82A}">
                    <a16:rowId xmlns:a16="http://schemas.microsoft.com/office/drawing/2014/main" val="10000"/>
                  </a:ext>
                </a:extLst>
              </a:tr>
              <a:tr h="370840">
                <a:tc>
                  <a:txBody>
                    <a:bodyPr/>
                    <a:lstStyle/>
                    <a:p>
                      <a:r>
                        <a:rPr lang="en-US" altLang="zh-CN" dirty="0"/>
                        <a:t>S001</a:t>
                      </a:r>
                      <a:endParaRPr lang="zh-CN" altLang="en-US" dirty="0"/>
                    </a:p>
                  </a:txBody>
                  <a:tcPr/>
                </a:tc>
                <a:tc>
                  <a:txBody>
                    <a:bodyPr/>
                    <a:lstStyle/>
                    <a:p>
                      <a:r>
                        <a:rPr lang="zh-CN" altLang="en-US" dirty="0"/>
                        <a:t>张三</a:t>
                      </a:r>
                    </a:p>
                  </a:txBody>
                  <a:tcPr/>
                </a:tc>
                <a:tc>
                  <a:txBody>
                    <a:bodyPr/>
                    <a:lstStyle/>
                    <a:p>
                      <a:r>
                        <a:rPr lang="zh-CN" altLang="en-US" dirty="0"/>
                        <a:t>男</a:t>
                      </a:r>
                    </a:p>
                  </a:txBody>
                  <a:tcPr/>
                </a:tc>
                <a:extLst>
                  <a:ext uri="{0D108BD9-81ED-4DB2-BD59-A6C34878D82A}">
                    <a16:rowId xmlns:a16="http://schemas.microsoft.com/office/drawing/2014/main" val="10001"/>
                  </a:ext>
                </a:extLst>
              </a:tr>
              <a:tr h="370840">
                <a:tc>
                  <a:txBody>
                    <a:bodyPr/>
                    <a:lstStyle/>
                    <a:p>
                      <a:r>
                        <a:rPr lang="en-US" altLang="zh-CN" dirty="0"/>
                        <a:t>S002</a:t>
                      </a:r>
                      <a:endParaRPr lang="zh-CN" altLang="en-US" dirty="0"/>
                    </a:p>
                  </a:txBody>
                  <a:tcPr/>
                </a:tc>
                <a:tc>
                  <a:txBody>
                    <a:bodyPr/>
                    <a:lstStyle/>
                    <a:p>
                      <a:r>
                        <a:rPr lang="zh-CN" altLang="en-US" dirty="0"/>
                        <a:t>李四</a:t>
                      </a:r>
                    </a:p>
                  </a:txBody>
                  <a:tcPr/>
                </a:tc>
                <a:tc>
                  <a:txBody>
                    <a:bodyPr/>
                    <a:lstStyle/>
                    <a:p>
                      <a:r>
                        <a:rPr lang="zh-CN" altLang="en-US" dirty="0"/>
                        <a:t>女</a:t>
                      </a:r>
                    </a:p>
                  </a:txBody>
                  <a:tcPr/>
                </a:tc>
                <a:extLst>
                  <a:ext uri="{0D108BD9-81ED-4DB2-BD59-A6C34878D82A}">
                    <a16:rowId xmlns:a16="http://schemas.microsoft.com/office/drawing/2014/main" val="10002"/>
                  </a:ext>
                </a:extLst>
              </a:tr>
              <a:tr h="370840">
                <a:tc>
                  <a:txBody>
                    <a:bodyPr/>
                    <a:lstStyle/>
                    <a:p>
                      <a:r>
                        <a:rPr lang="en-US" altLang="zh-CN" dirty="0"/>
                        <a:t>S003</a:t>
                      </a:r>
                      <a:endParaRPr lang="zh-CN" altLang="en-US" dirty="0"/>
                    </a:p>
                  </a:txBody>
                  <a:tcPr/>
                </a:tc>
                <a:tc>
                  <a:txBody>
                    <a:bodyPr/>
                    <a:lstStyle/>
                    <a:p>
                      <a:r>
                        <a:rPr lang="zh-CN" altLang="en-US" dirty="0"/>
                        <a:t>王五</a:t>
                      </a:r>
                    </a:p>
                  </a:txBody>
                  <a:tcPr/>
                </a:tc>
                <a:tc>
                  <a:txBody>
                    <a:bodyPr/>
                    <a:lstStyle/>
                    <a:p>
                      <a:r>
                        <a:rPr lang="zh-CN" altLang="en-US" dirty="0"/>
                        <a:t>男</a:t>
                      </a:r>
                    </a:p>
                  </a:txBody>
                  <a:tcPr/>
                </a:tc>
                <a:extLst>
                  <a:ext uri="{0D108BD9-81ED-4DB2-BD59-A6C34878D82A}">
                    <a16:rowId xmlns:a16="http://schemas.microsoft.com/office/drawing/2014/main" val="10003"/>
                  </a:ext>
                </a:extLst>
              </a:tr>
            </a:tbl>
          </a:graphicData>
        </a:graphic>
      </p:graphicFrame>
      <p:sp>
        <p:nvSpPr>
          <p:cNvPr id="7" name="矩形 6"/>
          <p:cNvSpPr/>
          <p:nvPr/>
        </p:nvSpPr>
        <p:spPr>
          <a:xfrm>
            <a:off x="1097280" y="1552694"/>
            <a:ext cx="301686" cy="369332"/>
          </a:xfrm>
          <a:prstGeom prst="rect">
            <a:avLst/>
          </a:prstGeom>
        </p:spPr>
        <p:txBody>
          <a:bodyPr wrap="none">
            <a:spAutoFit/>
          </a:bodyPr>
          <a:lstStyle/>
          <a:p>
            <a:r>
              <a:rPr lang="en-US" altLang="zh-CN" b="1" dirty="0">
                <a:latin typeface="TimesNewRomanPS-BoldMT-Identity-H"/>
              </a:rPr>
              <a:t>A</a:t>
            </a:r>
            <a:endParaRPr lang="zh-CN" altLang="en-US" dirty="0"/>
          </a:p>
        </p:txBody>
      </p:sp>
      <p:sp>
        <p:nvSpPr>
          <p:cNvPr id="8" name="矩形 7"/>
          <p:cNvSpPr/>
          <p:nvPr/>
        </p:nvSpPr>
        <p:spPr>
          <a:xfrm>
            <a:off x="5229060" y="1552694"/>
            <a:ext cx="301686" cy="369332"/>
          </a:xfrm>
          <a:prstGeom prst="rect">
            <a:avLst/>
          </a:prstGeom>
        </p:spPr>
        <p:txBody>
          <a:bodyPr wrap="none">
            <a:spAutoFit/>
          </a:bodyPr>
          <a:lstStyle/>
          <a:p>
            <a:r>
              <a:rPr lang="en-US" altLang="zh-CN" b="1" dirty="0">
                <a:latin typeface="TimesNewRomanPS-BoldMT-Identity-H"/>
              </a:rPr>
              <a:t>B</a:t>
            </a:r>
            <a:endParaRPr lang="zh-CN" altLang="en-US" dirty="0"/>
          </a:p>
        </p:txBody>
      </p:sp>
      <p:sp>
        <p:nvSpPr>
          <p:cNvPr id="9" name="矩形 8"/>
          <p:cNvSpPr/>
          <p:nvPr/>
        </p:nvSpPr>
        <p:spPr>
          <a:xfrm>
            <a:off x="1097280" y="3629925"/>
            <a:ext cx="2861681" cy="369332"/>
          </a:xfrm>
          <a:prstGeom prst="rect">
            <a:avLst/>
          </a:prstGeom>
        </p:spPr>
        <p:txBody>
          <a:bodyPr wrap="none">
            <a:spAutoFit/>
          </a:bodyPr>
          <a:lstStyle/>
          <a:p>
            <a:r>
              <a:rPr lang="zh-CN" altLang="en-US" b="1" dirty="0">
                <a:latin typeface="STXinwei-Identity-H"/>
              </a:rPr>
              <a:t>连接条件：</a:t>
            </a:r>
            <a:r>
              <a:rPr lang="en-US" altLang="zh-CN" b="1" dirty="0">
                <a:latin typeface="STXinwei-Identity-H"/>
              </a:rPr>
              <a:t>A.</a:t>
            </a:r>
            <a:r>
              <a:rPr lang="zh-CN" altLang="en-US" b="1" dirty="0">
                <a:latin typeface="STXinwei-Identity-H"/>
              </a:rPr>
              <a:t>学号</a:t>
            </a:r>
            <a:r>
              <a:rPr lang="en-US" altLang="zh-CN" b="1" dirty="0">
                <a:latin typeface="STXinwei-Identity-H"/>
              </a:rPr>
              <a:t>=B.</a:t>
            </a:r>
            <a:r>
              <a:rPr lang="zh-CN" altLang="en-US" b="1" dirty="0">
                <a:latin typeface="STXinwei-Identity-H"/>
              </a:rPr>
              <a:t>学号</a:t>
            </a:r>
            <a:endParaRPr lang="zh-CN" altLang="en-US" b="1" dirty="0"/>
          </a:p>
        </p:txBody>
      </p:sp>
      <p:graphicFrame>
        <p:nvGraphicFramePr>
          <p:cNvPr id="10" name="内容占位符 4"/>
          <p:cNvGraphicFramePr>
            <a:graphicFrameLocks/>
          </p:cNvGraphicFramePr>
          <p:nvPr>
            <p:extLst>
              <p:ext uri="{D42A27DB-BD31-4B8C-83A1-F6EECF244321}">
                <p14:modId xmlns:p14="http://schemas.microsoft.com/office/powerpoint/2010/main" val="177137479"/>
              </p:ext>
            </p:extLst>
          </p:nvPr>
        </p:nvGraphicFramePr>
        <p:xfrm>
          <a:off x="1097280" y="4225906"/>
          <a:ext cx="8621484" cy="1483360"/>
        </p:xfrm>
        <a:graphic>
          <a:graphicData uri="http://schemas.openxmlformats.org/drawingml/2006/table">
            <a:tbl>
              <a:tblPr firstRow="1" bandRow="1">
                <a:tableStyleId>{69C7853C-536D-4A76-A0AE-DD22124D55A5}</a:tableStyleId>
              </a:tblPr>
              <a:tblGrid>
                <a:gridCol w="1436914">
                  <a:extLst>
                    <a:ext uri="{9D8B030D-6E8A-4147-A177-3AD203B41FA5}">
                      <a16:colId xmlns:a16="http://schemas.microsoft.com/office/drawing/2014/main" val="20000"/>
                    </a:ext>
                  </a:extLst>
                </a:gridCol>
                <a:gridCol w="1436914">
                  <a:extLst>
                    <a:ext uri="{9D8B030D-6E8A-4147-A177-3AD203B41FA5}">
                      <a16:colId xmlns:a16="http://schemas.microsoft.com/office/drawing/2014/main" val="20001"/>
                    </a:ext>
                  </a:extLst>
                </a:gridCol>
                <a:gridCol w="1436914">
                  <a:extLst>
                    <a:ext uri="{9D8B030D-6E8A-4147-A177-3AD203B41FA5}">
                      <a16:colId xmlns:a16="http://schemas.microsoft.com/office/drawing/2014/main" val="20002"/>
                    </a:ext>
                  </a:extLst>
                </a:gridCol>
                <a:gridCol w="1436914">
                  <a:extLst>
                    <a:ext uri="{9D8B030D-6E8A-4147-A177-3AD203B41FA5}">
                      <a16:colId xmlns:a16="http://schemas.microsoft.com/office/drawing/2014/main" val="20003"/>
                    </a:ext>
                  </a:extLst>
                </a:gridCol>
                <a:gridCol w="1436914">
                  <a:extLst>
                    <a:ext uri="{9D8B030D-6E8A-4147-A177-3AD203B41FA5}">
                      <a16:colId xmlns:a16="http://schemas.microsoft.com/office/drawing/2014/main" val="20004"/>
                    </a:ext>
                  </a:extLst>
                </a:gridCol>
                <a:gridCol w="1436914">
                  <a:extLst>
                    <a:ext uri="{9D8B030D-6E8A-4147-A177-3AD203B41FA5}">
                      <a16:colId xmlns:a16="http://schemas.microsoft.com/office/drawing/2014/main" val="20005"/>
                    </a:ext>
                  </a:extLst>
                </a:gridCol>
              </a:tblGrid>
              <a:tr h="370840">
                <a:tc>
                  <a:txBody>
                    <a:bodyPr/>
                    <a:lstStyle/>
                    <a:p>
                      <a:r>
                        <a:rPr lang="zh-CN" altLang="en-US" dirty="0"/>
                        <a:t>学号</a:t>
                      </a:r>
                    </a:p>
                  </a:txBody>
                  <a:tcPr/>
                </a:tc>
                <a:tc>
                  <a:txBody>
                    <a:bodyPr/>
                    <a:lstStyle/>
                    <a:p>
                      <a:r>
                        <a:rPr lang="zh-CN" altLang="en-US" dirty="0"/>
                        <a:t>姓名</a:t>
                      </a:r>
                    </a:p>
                  </a:txBody>
                  <a:tcPr/>
                </a:tc>
                <a:tc>
                  <a:txBody>
                    <a:bodyPr/>
                    <a:lstStyle/>
                    <a:p>
                      <a:r>
                        <a:rPr lang="zh-CN" altLang="en-US" dirty="0"/>
                        <a:t>性别</a:t>
                      </a:r>
                    </a:p>
                  </a:txBody>
                  <a:tcPr/>
                </a:tc>
                <a:tc>
                  <a:txBody>
                    <a:bodyPr/>
                    <a:lstStyle/>
                    <a:p>
                      <a:r>
                        <a:rPr lang="zh-CN" altLang="en-US" dirty="0"/>
                        <a:t>籍贯</a:t>
                      </a:r>
                    </a:p>
                  </a:txBody>
                  <a:tcPr/>
                </a:tc>
                <a:tc>
                  <a:txBody>
                    <a:bodyPr/>
                    <a:lstStyle/>
                    <a:p>
                      <a:r>
                        <a:rPr lang="zh-CN" altLang="en-US" dirty="0"/>
                        <a:t>系别</a:t>
                      </a:r>
                    </a:p>
                  </a:txBody>
                  <a:tcPr/>
                </a:tc>
                <a:tc>
                  <a:txBody>
                    <a:bodyPr/>
                    <a:lstStyle/>
                    <a:p>
                      <a:r>
                        <a:rPr lang="zh-CN" altLang="en-US" dirty="0"/>
                        <a:t>年级</a:t>
                      </a:r>
                    </a:p>
                  </a:txBody>
                  <a:tcPr/>
                </a:tc>
                <a:extLst>
                  <a:ext uri="{0D108BD9-81ED-4DB2-BD59-A6C34878D82A}">
                    <a16:rowId xmlns:a16="http://schemas.microsoft.com/office/drawing/2014/main" val="10000"/>
                  </a:ext>
                </a:extLst>
              </a:tr>
              <a:tr h="370840">
                <a:tc>
                  <a:txBody>
                    <a:bodyPr/>
                    <a:lstStyle/>
                    <a:p>
                      <a:r>
                        <a:rPr lang="en-US" altLang="zh-CN" dirty="0"/>
                        <a:t>S001</a:t>
                      </a:r>
                      <a:endParaRPr lang="zh-CN" altLang="en-US" dirty="0"/>
                    </a:p>
                  </a:txBody>
                  <a:tcPr/>
                </a:tc>
                <a:tc>
                  <a:txBody>
                    <a:bodyPr/>
                    <a:lstStyle/>
                    <a:p>
                      <a:r>
                        <a:rPr lang="zh-CN" altLang="en-US" dirty="0"/>
                        <a:t>张三</a:t>
                      </a:r>
                    </a:p>
                  </a:txBody>
                  <a:tcPr/>
                </a:tc>
                <a:tc>
                  <a:txBody>
                    <a:bodyPr/>
                    <a:lstStyle/>
                    <a:p>
                      <a:r>
                        <a:rPr lang="zh-CN" altLang="en-US" dirty="0"/>
                        <a:t>男</a:t>
                      </a:r>
                    </a:p>
                  </a:txBody>
                  <a:tcPr/>
                </a:tc>
                <a:tc>
                  <a:txBody>
                    <a:bodyPr/>
                    <a:lstStyle/>
                    <a:p>
                      <a:r>
                        <a:rPr lang="zh-CN" altLang="en-US" dirty="0"/>
                        <a:t>北京</a:t>
                      </a:r>
                    </a:p>
                  </a:txBody>
                  <a:tcPr/>
                </a:tc>
                <a:tc>
                  <a:txBody>
                    <a:bodyPr/>
                    <a:lstStyle/>
                    <a:p>
                      <a:r>
                        <a:rPr lang="zh-CN" altLang="en-US" dirty="0"/>
                        <a:t>信息学院</a:t>
                      </a:r>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S002</a:t>
                      </a:r>
                      <a:endParaRPr lang="zh-CN" altLang="en-US" dirty="0"/>
                    </a:p>
                  </a:txBody>
                  <a:tcPr/>
                </a:tc>
                <a:tc>
                  <a:txBody>
                    <a:bodyPr/>
                    <a:lstStyle/>
                    <a:p>
                      <a:r>
                        <a:rPr lang="zh-CN" altLang="en-US" dirty="0"/>
                        <a:t>李四</a:t>
                      </a:r>
                    </a:p>
                  </a:txBody>
                  <a:tcPr/>
                </a:tc>
                <a:tc>
                  <a:txBody>
                    <a:bodyPr/>
                    <a:lstStyle/>
                    <a:p>
                      <a:r>
                        <a:rPr lang="zh-CN" altLang="en-US" dirty="0"/>
                        <a:t>女</a:t>
                      </a:r>
                    </a:p>
                  </a:txBody>
                  <a:tcPr/>
                </a:tc>
                <a:tc>
                  <a:txBody>
                    <a:bodyPr/>
                    <a:lstStyle/>
                    <a:p>
                      <a:r>
                        <a:rPr lang="zh-CN" altLang="en-US" dirty="0"/>
                        <a:t>上海</a:t>
                      </a:r>
                    </a:p>
                  </a:txBody>
                  <a:tcPr/>
                </a:tc>
                <a:tc>
                  <a:txBody>
                    <a:bodyPr/>
                    <a:lstStyle/>
                    <a:p>
                      <a:r>
                        <a:rPr lang="zh-CN" altLang="en-US" dirty="0"/>
                        <a:t>法学院</a:t>
                      </a:r>
                    </a:p>
                  </a:txBody>
                  <a:tcPr/>
                </a:tc>
                <a:tc>
                  <a:txBody>
                    <a:bodyPr/>
                    <a:lstStyle/>
                    <a:p>
                      <a:r>
                        <a:rPr lang="en-US" altLang="zh-CN" dirty="0"/>
                        <a:t>10</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S003</a:t>
                      </a:r>
                      <a:endParaRPr lang="zh-CN" altLang="en-US" dirty="0"/>
                    </a:p>
                  </a:txBody>
                  <a:tcPr/>
                </a:tc>
                <a:tc>
                  <a:txBody>
                    <a:bodyPr/>
                    <a:lstStyle/>
                    <a:p>
                      <a:r>
                        <a:rPr lang="zh-CN" altLang="en-US" dirty="0"/>
                        <a:t>王五</a:t>
                      </a:r>
                    </a:p>
                  </a:txBody>
                  <a:tcPr/>
                </a:tc>
                <a:tc>
                  <a:txBody>
                    <a:bodyPr/>
                    <a:lstStyle/>
                    <a:p>
                      <a:r>
                        <a:rPr lang="zh-CN" altLang="en-US" dirty="0"/>
                        <a:t>男</a:t>
                      </a:r>
                    </a:p>
                  </a:txBody>
                  <a:tcPr/>
                </a:tc>
                <a:tc>
                  <a:txBody>
                    <a:bodyPr/>
                    <a:lstStyle/>
                    <a:p>
                      <a:r>
                        <a:rPr lang="zh-CN" altLang="en-US" dirty="0"/>
                        <a:t>北京</a:t>
                      </a:r>
                    </a:p>
                  </a:txBody>
                  <a:tcPr/>
                </a:tc>
                <a:tc>
                  <a:txBody>
                    <a:bodyPr/>
                    <a:lstStyle/>
                    <a:p>
                      <a:r>
                        <a:rPr lang="zh-CN" altLang="en-US" dirty="0"/>
                        <a:t>经济学院</a:t>
                      </a:r>
                    </a:p>
                  </a:txBody>
                  <a:tcPr/>
                </a:tc>
                <a:tc>
                  <a:txBody>
                    <a:bodyPr/>
                    <a:lstStyle/>
                    <a:p>
                      <a:r>
                        <a:rPr lang="en-US" altLang="zh-CN" dirty="0"/>
                        <a:t>11</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4803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已知如下关系</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37</a:t>
            </a:fld>
            <a:endParaRPr lang="zh-CN" altLang="en-US"/>
          </a:p>
        </p:txBody>
      </p:sp>
      <p:pic>
        <p:nvPicPr>
          <p:cNvPr id="5" name="图片 4"/>
          <p:cNvPicPr>
            <a:picLocks noChangeAspect="1"/>
          </p:cNvPicPr>
          <p:nvPr/>
        </p:nvPicPr>
        <p:blipFill>
          <a:blip r:embed="rId2"/>
          <a:stretch>
            <a:fillRect/>
          </a:stretch>
        </p:blipFill>
        <p:spPr>
          <a:xfrm>
            <a:off x="1069848" y="2213724"/>
            <a:ext cx="3689916" cy="1960268"/>
          </a:xfrm>
          <a:prstGeom prst="rect">
            <a:avLst/>
          </a:prstGeom>
        </p:spPr>
      </p:pic>
      <p:pic>
        <p:nvPicPr>
          <p:cNvPr id="6" name="图片 5"/>
          <p:cNvPicPr>
            <a:picLocks noChangeAspect="1"/>
          </p:cNvPicPr>
          <p:nvPr/>
        </p:nvPicPr>
        <p:blipFill>
          <a:blip r:embed="rId3"/>
          <a:stretch>
            <a:fillRect/>
          </a:stretch>
        </p:blipFill>
        <p:spPr>
          <a:xfrm>
            <a:off x="1069849" y="4361404"/>
            <a:ext cx="3689916" cy="1715128"/>
          </a:xfrm>
          <a:prstGeom prst="rect">
            <a:avLst/>
          </a:prstGeom>
        </p:spPr>
      </p:pic>
      <p:pic>
        <p:nvPicPr>
          <p:cNvPr id="7" name="图片 6"/>
          <p:cNvPicPr>
            <a:picLocks noChangeAspect="1"/>
          </p:cNvPicPr>
          <p:nvPr/>
        </p:nvPicPr>
        <p:blipFill>
          <a:blip r:embed="rId4"/>
          <a:stretch>
            <a:fillRect/>
          </a:stretch>
        </p:blipFill>
        <p:spPr>
          <a:xfrm>
            <a:off x="5154313" y="2213725"/>
            <a:ext cx="3216665" cy="3862808"/>
          </a:xfrm>
          <a:prstGeom prst="rect">
            <a:avLst/>
          </a:prstGeom>
        </p:spPr>
      </p:pic>
    </p:spTree>
    <p:extLst>
      <p:ext uri="{BB962C8B-B14F-4D97-AF65-F5344CB8AC3E}">
        <p14:creationId xmlns:p14="http://schemas.microsoft.com/office/powerpoint/2010/main" val="1690040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34898"/>
            <a:ext cx="10058400" cy="5737302"/>
          </a:xfrm>
        </p:spPr>
        <p:txBody>
          <a:bodyPr/>
          <a:lstStyle/>
          <a:p>
            <a:r>
              <a:rPr lang="zh-CN" altLang="en-US" dirty="0"/>
              <a:t>例</a:t>
            </a:r>
            <a:r>
              <a:rPr lang="en-US" altLang="zh-CN" dirty="0"/>
              <a:t>1 </a:t>
            </a:r>
            <a:r>
              <a:rPr lang="zh-CN" altLang="en-US" dirty="0"/>
              <a:t>查询选修课程号“</a:t>
            </a:r>
            <a:r>
              <a:rPr lang="en-US" altLang="zh-CN" dirty="0"/>
              <a:t>1137”</a:t>
            </a:r>
            <a:r>
              <a:rPr lang="zh-CN" altLang="en-US" dirty="0"/>
              <a:t>的学生的学号和成绩。</a:t>
            </a:r>
            <a:endParaRPr lang="en-US" altLang="zh-CN" dirty="0"/>
          </a:p>
          <a:p>
            <a:endParaRPr lang="en-US" altLang="zh-CN" dirty="0"/>
          </a:p>
          <a:p>
            <a:endParaRPr lang="en-US" altLang="zh-CN" dirty="0"/>
          </a:p>
          <a:p>
            <a:r>
              <a:rPr lang="zh-CN" altLang="en-US" dirty="0"/>
              <a:t>例</a:t>
            </a:r>
            <a:r>
              <a:rPr lang="en-US" altLang="zh-CN" dirty="0"/>
              <a:t>2 </a:t>
            </a:r>
            <a:r>
              <a:rPr lang="zh-CN" altLang="en-US" dirty="0"/>
              <a:t>查询选修课程号“</a:t>
            </a:r>
            <a:r>
              <a:rPr lang="en-US" altLang="zh-CN" dirty="0"/>
              <a:t>1137”</a:t>
            </a:r>
            <a:r>
              <a:rPr lang="zh-CN" altLang="en-US" dirty="0"/>
              <a:t>的学生的学号和姓名。</a:t>
            </a:r>
            <a:endParaRPr lang="en-US" altLang="zh-CN" dirty="0"/>
          </a:p>
          <a:p>
            <a:endParaRPr lang="en-US" altLang="zh-CN" dirty="0"/>
          </a:p>
          <a:p>
            <a:endParaRPr lang="en-US" altLang="zh-CN" dirty="0"/>
          </a:p>
          <a:p>
            <a:r>
              <a:rPr lang="zh-CN" altLang="en-US" dirty="0"/>
              <a:t>例</a:t>
            </a:r>
            <a:r>
              <a:rPr lang="en-US" altLang="zh-CN" dirty="0"/>
              <a:t>3 </a:t>
            </a:r>
            <a:r>
              <a:rPr lang="zh-CN" altLang="en-US" dirty="0"/>
              <a:t>查询选修课程名为“管理学”的学生的学号和姓名。</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38</a:t>
            </a:fld>
            <a:endParaRPr lang="zh-CN" altLang="en-US"/>
          </a:p>
        </p:txBody>
      </p:sp>
      <p:pic>
        <p:nvPicPr>
          <p:cNvPr id="5" name="图片 4"/>
          <p:cNvPicPr>
            <a:picLocks noChangeAspect="1"/>
          </p:cNvPicPr>
          <p:nvPr/>
        </p:nvPicPr>
        <p:blipFill>
          <a:blip r:embed="rId2"/>
          <a:stretch>
            <a:fillRect/>
          </a:stretch>
        </p:blipFill>
        <p:spPr>
          <a:xfrm>
            <a:off x="1323425" y="1166227"/>
            <a:ext cx="5229225" cy="619125"/>
          </a:xfrm>
          <a:prstGeom prst="rect">
            <a:avLst/>
          </a:prstGeom>
        </p:spPr>
      </p:pic>
      <p:pic>
        <p:nvPicPr>
          <p:cNvPr id="6" name="图片 5"/>
          <p:cNvPicPr>
            <a:picLocks noChangeAspect="1"/>
          </p:cNvPicPr>
          <p:nvPr/>
        </p:nvPicPr>
        <p:blipFill>
          <a:blip r:embed="rId3"/>
          <a:stretch>
            <a:fillRect/>
          </a:stretch>
        </p:blipFill>
        <p:spPr>
          <a:xfrm>
            <a:off x="1323425" y="3003511"/>
            <a:ext cx="6324600" cy="600075"/>
          </a:xfrm>
          <a:prstGeom prst="rect">
            <a:avLst/>
          </a:prstGeom>
        </p:spPr>
      </p:pic>
      <p:pic>
        <p:nvPicPr>
          <p:cNvPr id="7" name="图片 6"/>
          <p:cNvPicPr>
            <a:picLocks noChangeAspect="1"/>
          </p:cNvPicPr>
          <p:nvPr/>
        </p:nvPicPr>
        <p:blipFill>
          <a:blip r:embed="rId4"/>
          <a:stretch>
            <a:fillRect/>
          </a:stretch>
        </p:blipFill>
        <p:spPr>
          <a:xfrm>
            <a:off x="1223065" y="4540230"/>
            <a:ext cx="7829550" cy="695325"/>
          </a:xfrm>
          <a:prstGeom prst="rect">
            <a:avLst/>
          </a:prstGeom>
        </p:spPr>
      </p:pic>
    </p:spTree>
    <p:extLst>
      <p:ext uri="{BB962C8B-B14F-4D97-AF65-F5344CB8AC3E}">
        <p14:creationId xmlns:p14="http://schemas.microsoft.com/office/powerpoint/2010/main" val="115017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象集（</a:t>
            </a:r>
            <a:r>
              <a:rPr lang="en-US" altLang="zh-CN" dirty="0"/>
              <a:t>Images Set</a:t>
            </a:r>
            <a:r>
              <a:rPr lang="zh-CN" altLang="en-US" dirty="0"/>
              <a:t>）</a:t>
            </a:r>
          </a:p>
        </p:txBody>
      </p:sp>
      <p:sp>
        <p:nvSpPr>
          <p:cNvPr id="3" name="内容占位符 2"/>
          <p:cNvSpPr>
            <a:spLocks noGrp="1"/>
          </p:cNvSpPr>
          <p:nvPr>
            <p:ph idx="1"/>
          </p:nvPr>
        </p:nvSpPr>
        <p:spPr/>
        <p:txBody>
          <a:bodyPr/>
          <a:lstStyle/>
          <a:p>
            <a:r>
              <a:rPr lang="zh-CN" altLang="en-US" dirty="0"/>
              <a:t>给定一个关系</a:t>
            </a:r>
            <a:r>
              <a:rPr lang="en-US" altLang="zh-CN" dirty="0"/>
              <a:t>R(X,Y),X </a:t>
            </a:r>
            <a:r>
              <a:rPr lang="zh-CN" altLang="en-US" dirty="0"/>
              <a:t>和</a:t>
            </a:r>
            <a:r>
              <a:rPr lang="en-US" altLang="zh-CN" dirty="0"/>
              <a:t>Y </a:t>
            </a:r>
            <a:r>
              <a:rPr lang="zh-CN" altLang="en-US" dirty="0"/>
              <a:t>为属性组。当</a:t>
            </a:r>
            <a:r>
              <a:rPr lang="en-US" altLang="zh-CN" dirty="0"/>
              <a:t>t[X]=x</a:t>
            </a:r>
            <a:r>
              <a:rPr lang="en-US" altLang="zh-CN" sz="1600" dirty="0"/>
              <a:t>i </a:t>
            </a:r>
            <a:r>
              <a:rPr lang="zh-CN" altLang="en-US" dirty="0"/>
              <a:t>时，</a:t>
            </a:r>
            <a:r>
              <a:rPr lang="en-US" altLang="zh-CN" dirty="0"/>
              <a:t>x</a:t>
            </a:r>
            <a:r>
              <a:rPr lang="en-US" altLang="zh-CN" sz="1600" dirty="0"/>
              <a:t>i</a:t>
            </a:r>
            <a:r>
              <a:rPr lang="en-US" altLang="zh-CN" dirty="0"/>
              <a:t> </a:t>
            </a:r>
            <a:r>
              <a:rPr lang="zh-CN" altLang="en-US" dirty="0"/>
              <a:t>在</a:t>
            </a:r>
            <a:r>
              <a:rPr lang="en-US" altLang="zh-CN" dirty="0"/>
              <a:t>R</a:t>
            </a:r>
            <a:r>
              <a:rPr lang="zh-CN" altLang="en-US" dirty="0"/>
              <a:t>中的象集定义为：</a:t>
            </a:r>
            <a:endParaRPr lang="en-US" altLang="zh-CN" dirty="0"/>
          </a:p>
          <a:p>
            <a:endParaRPr lang="en-US" altLang="zh-CN" dirty="0"/>
          </a:p>
          <a:p>
            <a:r>
              <a:rPr lang="zh-CN" altLang="en-US" dirty="0"/>
              <a:t>即：将</a:t>
            </a:r>
            <a:r>
              <a:rPr lang="en-US" altLang="zh-CN" dirty="0"/>
              <a:t>R</a:t>
            </a:r>
            <a:r>
              <a:rPr lang="zh-CN" altLang="en-US" dirty="0"/>
              <a:t>分成</a:t>
            </a:r>
            <a:r>
              <a:rPr lang="en-US" altLang="zh-CN" dirty="0"/>
              <a:t>X</a:t>
            </a:r>
            <a:r>
              <a:rPr lang="zh-CN" altLang="en-US" dirty="0"/>
              <a:t>和</a:t>
            </a:r>
            <a:r>
              <a:rPr lang="en-US" altLang="zh-CN" dirty="0"/>
              <a:t>Y</a:t>
            </a:r>
            <a:r>
              <a:rPr lang="zh-CN" altLang="en-US" dirty="0"/>
              <a:t>两部分，</a:t>
            </a:r>
            <a:r>
              <a:rPr lang="en-US" altLang="zh-CN" dirty="0"/>
              <a:t>x</a:t>
            </a:r>
            <a:r>
              <a:rPr lang="en-US" altLang="zh-CN" sz="1600" dirty="0"/>
              <a:t>i</a:t>
            </a:r>
            <a:r>
              <a:rPr lang="zh-CN" altLang="en-US" dirty="0"/>
              <a:t>是</a:t>
            </a:r>
            <a:r>
              <a:rPr lang="en-US" altLang="zh-CN" dirty="0"/>
              <a:t>X</a:t>
            </a:r>
            <a:r>
              <a:rPr lang="zh-CN" altLang="en-US" dirty="0"/>
              <a:t>属性中的某一值，它在</a:t>
            </a:r>
            <a:r>
              <a:rPr lang="en-US" altLang="zh-CN" dirty="0"/>
              <a:t>R</a:t>
            </a:r>
            <a:r>
              <a:rPr lang="zh-CN" altLang="en-US" dirty="0"/>
              <a:t>中的象集记为</a:t>
            </a:r>
            <a:r>
              <a:rPr lang="en-US" altLang="zh-CN" dirty="0" err="1"/>
              <a:t>Yx</a:t>
            </a:r>
            <a:r>
              <a:rPr lang="en-US" altLang="zh-CN" sz="1600" dirty="0" err="1"/>
              <a:t>i</a:t>
            </a:r>
            <a:r>
              <a:rPr lang="en-US" altLang="zh-CN" sz="1600" dirty="0"/>
              <a:t> </a:t>
            </a:r>
            <a:r>
              <a:rPr lang="zh-CN" altLang="en-US" dirty="0"/>
              <a:t>，等于所有在</a:t>
            </a:r>
            <a:r>
              <a:rPr lang="en-US" altLang="zh-CN" dirty="0"/>
              <a:t>X</a:t>
            </a:r>
            <a:r>
              <a:rPr lang="zh-CN" altLang="en-US" dirty="0"/>
              <a:t>属性上值为</a:t>
            </a:r>
            <a:r>
              <a:rPr lang="en-US" altLang="zh-CN" dirty="0"/>
              <a:t>x</a:t>
            </a:r>
            <a:r>
              <a:rPr lang="en-US" altLang="zh-CN" sz="1600" dirty="0"/>
              <a:t>i</a:t>
            </a:r>
            <a:r>
              <a:rPr lang="zh-CN" altLang="en-US" dirty="0"/>
              <a:t>的元组 在</a:t>
            </a:r>
            <a:r>
              <a:rPr lang="en-US" altLang="zh-CN" dirty="0"/>
              <a:t>Y</a:t>
            </a:r>
            <a:r>
              <a:rPr lang="zh-CN" altLang="en-US" dirty="0"/>
              <a:t>属性上值的集合。</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39</a:t>
            </a:fld>
            <a:endParaRPr lang="zh-CN" altLang="en-US"/>
          </a:p>
        </p:txBody>
      </p:sp>
      <p:pic>
        <p:nvPicPr>
          <p:cNvPr id="5" name="图片 4"/>
          <p:cNvPicPr>
            <a:picLocks noChangeAspect="1"/>
          </p:cNvPicPr>
          <p:nvPr/>
        </p:nvPicPr>
        <p:blipFill>
          <a:blip r:embed="rId2"/>
          <a:stretch>
            <a:fillRect/>
          </a:stretch>
        </p:blipFill>
        <p:spPr>
          <a:xfrm>
            <a:off x="1275700" y="3104191"/>
            <a:ext cx="5934075" cy="714375"/>
          </a:xfrm>
          <a:prstGeom prst="rect">
            <a:avLst/>
          </a:prstGeom>
        </p:spPr>
      </p:pic>
      <p:sp>
        <p:nvSpPr>
          <p:cNvPr id="6" name="圆角矩形 5"/>
          <p:cNvSpPr/>
          <p:nvPr/>
        </p:nvSpPr>
        <p:spPr>
          <a:xfrm>
            <a:off x="2247978" y="5158648"/>
            <a:ext cx="5849957" cy="10135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象集的本质是一次选择运算和一次投影运算。</a:t>
            </a:r>
          </a:p>
        </p:txBody>
      </p:sp>
    </p:spTree>
    <p:extLst>
      <p:ext uri="{BB962C8B-B14F-4D97-AF65-F5344CB8AC3E}">
        <p14:creationId xmlns:p14="http://schemas.microsoft.com/office/powerpoint/2010/main" val="164504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关系代数的运算符</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a:t>
            </a:fld>
            <a:endParaRPr lang="zh-CN" altLang="en-US"/>
          </a:p>
        </p:txBody>
      </p:sp>
      <p:pic>
        <p:nvPicPr>
          <p:cNvPr id="5" name="图片 4"/>
          <p:cNvPicPr>
            <a:picLocks noChangeAspect="1"/>
          </p:cNvPicPr>
          <p:nvPr/>
        </p:nvPicPr>
        <p:blipFill>
          <a:blip r:embed="rId2"/>
          <a:stretch>
            <a:fillRect/>
          </a:stretch>
        </p:blipFill>
        <p:spPr>
          <a:xfrm>
            <a:off x="1175922" y="2063296"/>
            <a:ext cx="8175171" cy="4108904"/>
          </a:xfrm>
          <a:prstGeom prst="rect">
            <a:avLst/>
          </a:prstGeom>
        </p:spPr>
      </p:pic>
    </p:spTree>
    <p:extLst>
      <p:ext uri="{BB962C8B-B14F-4D97-AF65-F5344CB8AC3E}">
        <p14:creationId xmlns:p14="http://schemas.microsoft.com/office/powerpoint/2010/main" val="3764515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40</a:t>
            </a:fld>
            <a:endParaRPr lang="zh-CN" altLang="en-US"/>
          </a:p>
        </p:txBody>
      </p:sp>
      <p:sp>
        <p:nvSpPr>
          <p:cNvPr id="5" name="矩形 4"/>
          <p:cNvSpPr/>
          <p:nvPr/>
        </p:nvSpPr>
        <p:spPr>
          <a:xfrm>
            <a:off x="1069848" y="2121408"/>
            <a:ext cx="928459" cy="369332"/>
          </a:xfrm>
          <a:prstGeom prst="rect">
            <a:avLst/>
          </a:prstGeom>
        </p:spPr>
        <p:txBody>
          <a:bodyPr wrap="none">
            <a:spAutoFit/>
          </a:bodyPr>
          <a:lstStyle/>
          <a:p>
            <a:r>
              <a:rPr lang="en-US" altLang="zh-CN" b="1" dirty="0"/>
              <a:t>R(X,Y)</a:t>
            </a:r>
            <a:endParaRPr lang="zh-CN" altLang="en-US" dirty="0"/>
          </a:p>
        </p:txBody>
      </p:sp>
      <p:pic>
        <p:nvPicPr>
          <p:cNvPr id="6" name="图片 5"/>
          <p:cNvPicPr>
            <a:picLocks noChangeAspect="1"/>
          </p:cNvPicPr>
          <p:nvPr/>
        </p:nvPicPr>
        <p:blipFill>
          <a:blip r:embed="rId2"/>
          <a:stretch>
            <a:fillRect/>
          </a:stretch>
        </p:blipFill>
        <p:spPr>
          <a:xfrm>
            <a:off x="2146404" y="2084959"/>
            <a:ext cx="2219325" cy="4552950"/>
          </a:xfrm>
          <a:prstGeom prst="rect">
            <a:avLst/>
          </a:prstGeom>
        </p:spPr>
      </p:pic>
      <p:sp>
        <p:nvSpPr>
          <p:cNvPr id="7" name="矩形 6"/>
          <p:cNvSpPr/>
          <p:nvPr/>
        </p:nvSpPr>
        <p:spPr>
          <a:xfrm>
            <a:off x="4698988" y="2306074"/>
            <a:ext cx="6096000" cy="1200329"/>
          </a:xfrm>
          <a:prstGeom prst="rect">
            <a:avLst/>
          </a:prstGeom>
        </p:spPr>
        <p:txBody>
          <a:bodyPr>
            <a:spAutoFit/>
          </a:bodyPr>
          <a:lstStyle/>
          <a:p>
            <a:pPr marL="342900" indent="-342900">
              <a:buFont typeface="Arial" panose="020B0604020202020204" pitchFamily="34" charset="0"/>
              <a:buChar char="•"/>
            </a:pPr>
            <a:r>
              <a:rPr lang="pl-PL" altLang="zh-CN" sz="2400" b="1" dirty="0">
                <a:latin typeface="+mn-ea"/>
              </a:rPr>
              <a:t>x1</a:t>
            </a:r>
            <a:r>
              <a:rPr lang="zh-CN" altLang="pl-PL" sz="2400" dirty="0">
                <a:latin typeface="+mn-ea"/>
              </a:rPr>
              <a:t>在</a:t>
            </a:r>
            <a:r>
              <a:rPr lang="pl-PL" altLang="zh-CN" sz="2400" b="1" dirty="0">
                <a:latin typeface="+mn-ea"/>
              </a:rPr>
              <a:t>R</a:t>
            </a:r>
            <a:r>
              <a:rPr lang="zh-CN" altLang="pl-PL" sz="2400" dirty="0">
                <a:latin typeface="+mn-ea"/>
              </a:rPr>
              <a:t>中的象集</a:t>
            </a:r>
            <a:r>
              <a:rPr lang="pl-PL" altLang="zh-CN" sz="2400" b="1" dirty="0">
                <a:latin typeface="+mn-ea"/>
              </a:rPr>
              <a:t>Y x1 =</a:t>
            </a:r>
            <a:r>
              <a:rPr lang="en-US" altLang="zh-CN" sz="2400" b="1" dirty="0">
                <a:latin typeface="+mn-ea"/>
              </a:rPr>
              <a:t> {y1,y2,y3}</a:t>
            </a:r>
          </a:p>
          <a:p>
            <a:pPr marL="342900" indent="-342900">
              <a:buFont typeface="Arial" panose="020B0604020202020204" pitchFamily="34" charset="0"/>
              <a:buChar char="•"/>
            </a:pPr>
            <a:r>
              <a:rPr lang="pl-PL" altLang="zh-CN" sz="2400" b="1" dirty="0">
                <a:latin typeface="+mn-ea"/>
              </a:rPr>
              <a:t>x2</a:t>
            </a:r>
            <a:r>
              <a:rPr lang="zh-CN" altLang="pl-PL" sz="2400" dirty="0">
                <a:latin typeface="+mn-ea"/>
              </a:rPr>
              <a:t>在</a:t>
            </a:r>
            <a:r>
              <a:rPr lang="pl-PL" altLang="zh-CN" sz="2400" b="1" dirty="0">
                <a:latin typeface="+mn-ea"/>
              </a:rPr>
              <a:t>R</a:t>
            </a:r>
            <a:r>
              <a:rPr lang="zh-CN" altLang="pl-PL" sz="2400" dirty="0">
                <a:latin typeface="+mn-ea"/>
              </a:rPr>
              <a:t>中的象集</a:t>
            </a:r>
            <a:r>
              <a:rPr lang="pl-PL" altLang="zh-CN" sz="2400" b="1" dirty="0">
                <a:latin typeface="+mn-ea"/>
              </a:rPr>
              <a:t>Y x2 =</a:t>
            </a:r>
            <a:r>
              <a:rPr lang="en-US" altLang="zh-CN" sz="2400" b="1" dirty="0">
                <a:latin typeface="+mn-ea"/>
              </a:rPr>
              <a:t> {y2,y3}</a:t>
            </a:r>
          </a:p>
          <a:p>
            <a:pPr marL="342900" indent="-342900">
              <a:buFont typeface="Arial" panose="020B0604020202020204" pitchFamily="34" charset="0"/>
              <a:buChar char="•"/>
            </a:pPr>
            <a:r>
              <a:rPr lang="pl-PL" altLang="zh-CN" sz="2400" b="1" dirty="0">
                <a:latin typeface="+mn-ea"/>
              </a:rPr>
              <a:t>x3</a:t>
            </a:r>
            <a:r>
              <a:rPr lang="zh-CN" altLang="pl-PL" sz="2400" dirty="0">
                <a:latin typeface="+mn-ea"/>
              </a:rPr>
              <a:t>在</a:t>
            </a:r>
            <a:r>
              <a:rPr lang="pl-PL" altLang="zh-CN" sz="2400" b="1" dirty="0">
                <a:latin typeface="+mn-ea"/>
              </a:rPr>
              <a:t>R</a:t>
            </a:r>
            <a:r>
              <a:rPr lang="zh-CN" altLang="pl-PL" sz="2400" dirty="0">
                <a:latin typeface="+mn-ea"/>
              </a:rPr>
              <a:t>中的象集</a:t>
            </a:r>
            <a:r>
              <a:rPr lang="pl-PL" altLang="zh-CN" sz="2400" b="1" dirty="0">
                <a:latin typeface="+mn-ea"/>
              </a:rPr>
              <a:t>Y x3 =</a:t>
            </a:r>
            <a:r>
              <a:rPr lang="en-US" altLang="zh-CN" sz="2400" b="1" dirty="0">
                <a:latin typeface="+mn-ea"/>
              </a:rPr>
              <a:t> {y1,y3}</a:t>
            </a:r>
            <a:endParaRPr lang="zh-CN" altLang="en-US" sz="2400" dirty="0">
              <a:latin typeface="+mn-ea"/>
            </a:endParaRPr>
          </a:p>
        </p:txBody>
      </p:sp>
    </p:spTree>
    <p:extLst>
      <p:ext uri="{BB962C8B-B14F-4D97-AF65-F5344CB8AC3E}">
        <p14:creationId xmlns:p14="http://schemas.microsoft.com/office/powerpoint/2010/main" val="368114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41</a:t>
            </a:fld>
            <a:endParaRPr lang="zh-CN" altLang="en-US"/>
          </a:p>
        </p:txBody>
      </p:sp>
      <p:pic>
        <p:nvPicPr>
          <p:cNvPr id="5" name="图片 4"/>
          <p:cNvPicPr>
            <a:picLocks noChangeAspect="1"/>
          </p:cNvPicPr>
          <p:nvPr/>
        </p:nvPicPr>
        <p:blipFill>
          <a:blip r:embed="rId2"/>
          <a:stretch>
            <a:fillRect/>
          </a:stretch>
        </p:blipFill>
        <p:spPr>
          <a:xfrm>
            <a:off x="2732543" y="1997646"/>
            <a:ext cx="3076575" cy="4457700"/>
          </a:xfrm>
          <a:prstGeom prst="rect">
            <a:avLst/>
          </a:prstGeom>
        </p:spPr>
      </p:pic>
      <p:sp>
        <p:nvSpPr>
          <p:cNvPr id="6" name="左大括号 5"/>
          <p:cNvSpPr/>
          <p:nvPr/>
        </p:nvSpPr>
        <p:spPr>
          <a:xfrm rot="5400000">
            <a:off x="3129867" y="1244783"/>
            <a:ext cx="336611" cy="93072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p:cNvSpPr/>
          <p:nvPr/>
        </p:nvSpPr>
        <p:spPr>
          <a:xfrm rot="5400000">
            <a:off x="4596587" y="752075"/>
            <a:ext cx="339591" cy="191316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3098147" y="1109617"/>
            <a:ext cx="400050" cy="323850"/>
          </a:xfrm>
          <a:prstGeom prst="rect">
            <a:avLst/>
          </a:prstGeom>
        </p:spPr>
      </p:pic>
      <p:pic>
        <p:nvPicPr>
          <p:cNvPr id="9" name="图片 8"/>
          <p:cNvPicPr>
            <a:picLocks noChangeAspect="1"/>
          </p:cNvPicPr>
          <p:nvPr/>
        </p:nvPicPr>
        <p:blipFill>
          <a:blip r:embed="rId4"/>
          <a:stretch>
            <a:fillRect/>
          </a:stretch>
        </p:blipFill>
        <p:spPr>
          <a:xfrm>
            <a:off x="4566357" y="1109617"/>
            <a:ext cx="400050" cy="352425"/>
          </a:xfrm>
          <a:prstGeom prst="rect">
            <a:avLst/>
          </a:prstGeom>
        </p:spPr>
      </p:pic>
      <p:sp>
        <p:nvSpPr>
          <p:cNvPr id="10" name="内容占位符 2"/>
          <p:cNvSpPr txBox="1">
            <a:spLocks/>
          </p:cNvSpPr>
          <p:nvPr/>
        </p:nvSpPr>
        <p:spPr>
          <a:xfrm>
            <a:off x="5941476" y="2202573"/>
            <a:ext cx="7117000" cy="220215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1200"/>
              </a:spcBef>
              <a:buClr>
                <a:schemeClr val="accent1">
                  <a:lumMod val="75000"/>
                </a:schemeClr>
              </a:buClr>
              <a:buSzPct val="85000"/>
              <a:buFont typeface="Wingdings" pitchFamily="2" charset="2"/>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45720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600" kern="1200">
                <a:solidFill>
                  <a:schemeClr val="tx1"/>
                </a:solidFill>
                <a:latin typeface="微软雅黑 Light" panose="020B0502040204020203" pitchFamily="34" charset="-122"/>
                <a:ea typeface="微软雅黑 Light" panose="020B0502040204020203" pitchFamily="34" charset="-122"/>
                <a:cs typeface="+mn-cs"/>
              </a:defRPr>
            </a:lvl2pPr>
            <a:lvl3pPr marL="73152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Light" panose="020B0502040204020203" pitchFamily="34" charset="-122"/>
                <a:ea typeface="微软雅黑 Light" panose="020B0502040204020203" pitchFamily="34" charset="-122"/>
                <a:cs typeface="+mn-cs"/>
              </a:defRPr>
            </a:lvl3pPr>
            <a:lvl4pPr marL="100584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Light" panose="020B0502040204020203" pitchFamily="34" charset="-122"/>
                <a:ea typeface="微软雅黑 Light" panose="020B0502040204020203" pitchFamily="34" charset="-122"/>
                <a:cs typeface="+mn-cs"/>
              </a:defRPr>
            </a:lvl4pPr>
            <a:lvl5pPr marL="1280160" indent="-182880" algn="l" defTabSz="914400" rtl="0" eaLnBrk="1" latinLnBrk="0" hangingPunct="1">
              <a:lnSpc>
                <a:spcPct val="10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Light" panose="020B0502040204020203" pitchFamily="34" charset="-122"/>
                <a:ea typeface="微软雅黑 Light" panose="020B0502040204020203" pitchFamily="34" charset="-122"/>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pt-BR" altLang="zh-CN" sz="2400" b="1" dirty="0"/>
              <a:t>a1</a:t>
            </a:r>
            <a:r>
              <a:rPr lang="zh-CN" altLang="pt-BR" sz="2400" dirty="0"/>
              <a:t>在</a:t>
            </a:r>
            <a:r>
              <a:rPr lang="pt-BR" altLang="zh-CN" sz="2400" b="1" dirty="0"/>
              <a:t>R</a:t>
            </a:r>
            <a:r>
              <a:rPr lang="zh-CN" altLang="pt-BR" sz="2400" dirty="0"/>
              <a:t>中的象集</a:t>
            </a:r>
            <a:r>
              <a:rPr lang="pt-BR" altLang="zh-CN" sz="2400" b="1" dirty="0"/>
              <a:t>Ya1 = </a:t>
            </a:r>
            <a:r>
              <a:rPr lang="en-US" altLang="zh-CN" sz="2400" b="1" dirty="0"/>
              <a:t>{(b1,c2),(b2,c3),(b2,c1)}</a:t>
            </a:r>
          </a:p>
          <a:p>
            <a:r>
              <a:rPr lang="pt-BR" altLang="zh-CN" sz="2400" b="1" dirty="0"/>
              <a:t>a2</a:t>
            </a:r>
            <a:r>
              <a:rPr lang="zh-CN" altLang="pt-BR" sz="2400" dirty="0"/>
              <a:t>在</a:t>
            </a:r>
            <a:r>
              <a:rPr lang="pt-BR" altLang="zh-CN" sz="2400" b="1" dirty="0"/>
              <a:t>R</a:t>
            </a:r>
            <a:r>
              <a:rPr lang="zh-CN" altLang="pt-BR" sz="2400" dirty="0"/>
              <a:t>中的象集</a:t>
            </a:r>
            <a:r>
              <a:rPr lang="pt-BR" altLang="zh-CN" sz="2400" b="1" dirty="0"/>
              <a:t>Ya2 = </a:t>
            </a:r>
            <a:r>
              <a:rPr lang="en-US" altLang="zh-CN" sz="2400" b="1" dirty="0"/>
              <a:t>{(b3,c7),(b2,c3)}</a:t>
            </a:r>
          </a:p>
          <a:p>
            <a:r>
              <a:rPr lang="pt-BR" altLang="zh-CN" sz="2400" b="1" dirty="0"/>
              <a:t>a3</a:t>
            </a:r>
            <a:r>
              <a:rPr lang="zh-CN" altLang="pt-BR" sz="2400" dirty="0"/>
              <a:t>在</a:t>
            </a:r>
            <a:r>
              <a:rPr lang="pt-BR" altLang="zh-CN" sz="2400" b="1" dirty="0"/>
              <a:t>R</a:t>
            </a:r>
            <a:r>
              <a:rPr lang="zh-CN" altLang="pt-BR" sz="2400" dirty="0"/>
              <a:t>中的象集</a:t>
            </a:r>
            <a:r>
              <a:rPr lang="pt-BR" altLang="zh-CN" sz="2400" b="1" dirty="0"/>
              <a:t>Ya3 = </a:t>
            </a:r>
            <a:r>
              <a:rPr lang="en-US" altLang="zh-CN" sz="2400" b="1" dirty="0"/>
              <a:t>{(b4,c6)}</a:t>
            </a:r>
          </a:p>
          <a:p>
            <a:r>
              <a:rPr lang="pt-BR" altLang="zh-CN" sz="2400" b="1" dirty="0"/>
              <a:t>a4</a:t>
            </a:r>
            <a:r>
              <a:rPr lang="zh-CN" altLang="pt-BR" sz="2400" dirty="0"/>
              <a:t>在</a:t>
            </a:r>
            <a:r>
              <a:rPr lang="pt-BR" altLang="zh-CN" sz="2400" b="1" dirty="0"/>
              <a:t>R</a:t>
            </a:r>
            <a:r>
              <a:rPr lang="zh-CN" altLang="pt-BR" sz="2400" dirty="0"/>
              <a:t>中的象集</a:t>
            </a:r>
            <a:r>
              <a:rPr lang="pt-BR" altLang="zh-CN" sz="2400" b="1" dirty="0"/>
              <a:t>Ya4 = </a:t>
            </a:r>
            <a:r>
              <a:rPr lang="en-US" altLang="zh-CN" sz="2400" b="1" dirty="0"/>
              <a:t>{(b6,c6)}</a:t>
            </a:r>
            <a:endParaRPr lang="zh-CN" altLang="en-US" sz="2400" dirty="0"/>
          </a:p>
        </p:txBody>
      </p:sp>
    </p:spTree>
    <p:extLst>
      <p:ext uri="{BB962C8B-B14F-4D97-AF65-F5344CB8AC3E}">
        <p14:creationId xmlns:p14="http://schemas.microsoft.com/office/powerpoint/2010/main" val="3893717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除法</a:t>
            </a:r>
            <a:r>
              <a:rPr lang="en-US" altLang="zh-CN" dirty="0"/>
              <a:t>(Division)</a:t>
            </a:r>
            <a:endParaRPr lang="zh-CN" altLang="en-US" dirty="0"/>
          </a:p>
        </p:txBody>
      </p:sp>
      <p:sp>
        <p:nvSpPr>
          <p:cNvPr id="3" name="内容占位符 2"/>
          <p:cNvSpPr>
            <a:spLocks noGrp="1"/>
          </p:cNvSpPr>
          <p:nvPr>
            <p:ph idx="1"/>
          </p:nvPr>
        </p:nvSpPr>
        <p:spPr/>
        <p:txBody>
          <a:bodyPr/>
          <a:lstStyle/>
          <a:p>
            <a:r>
              <a:rPr lang="zh-CN" altLang="en-US" dirty="0"/>
              <a:t>设有关系</a:t>
            </a:r>
            <a:r>
              <a:rPr lang="en-US" altLang="zh-CN" dirty="0"/>
              <a:t>R(X,Y)</a:t>
            </a:r>
            <a:r>
              <a:rPr lang="zh-CN" altLang="en-US" dirty="0"/>
              <a:t>与</a:t>
            </a:r>
            <a:r>
              <a:rPr lang="en-US" altLang="zh-CN" dirty="0"/>
              <a:t>S(Y,Z)</a:t>
            </a:r>
            <a:r>
              <a:rPr lang="zh-CN" altLang="en-US" dirty="0"/>
              <a:t>，其中：</a:t>
            </a:r>
            <a:r>
              <a:rPr lang="en-US" altLang="zh-CN" dirty="0"/>
              <a:t>X,Y,Z</a:t>
            </a:r>
            <a:r>
              <a:rPr lang="zh-CN" altLang="en-US" dirty="0"/>
              <a:t>为属性组。</a:t>
            </a:r>
            <a:r>
              <a:rPr lang="en-US" altLang="zh-CN" dirty="0"/>
              <a:t>R</a:t>
            </a:r>
            <a:r>
              <a:rPr lang="zh-CN" altLang="en-US" dirty="0"/>
              <a:t>中的</a:t>
            </a:r>
            <a:r>
              <a:rPr lang="en-US" altLang="zh-CN" dirty="0"/>
              <a:t>Y</a:t>
            </a:r>
            <a:r>
              <a:rPr lang="zh-CN" altLang="en-US" dirty="0"/>
              <a:t>与</a:t>
            </a:r>
            <a:r>
              <a:rPr lang="en-US" altLang="zh-CN" dirty="0"/>
              <a:t>S</a:t>
            </a:r>
            <a:r>
              <a:rPr lang="zh-CN" altLang="en-US" dirty="0"/>
              <a:t>中的</a:t>
            </a:r>
            <a:r>
              <a:rPr lang="en-US" altLang="zh-CN" dirty="0"/>
              <a:t>Y</a:t>
            </a:r>
            <a:r>
              <a:rPr lang="zh-CN" altLang="en-US" dirty="0"/>
              <a:t>可以有不同的属性名，但必须出自相同的域集。</a:t>
            </a:r>
          </a:p>
          <a:p>
            <a:r>
              <a:rPr lang="en-US" altLang="zh-CN" dirty="0"/>
              <a:t>R</a:t>
            </a:r>
            <a:r>
              <a:rPr lang="zh-CN" altLang="en-US" dirty="0"/>
              <a:t>除以</a:t>
            </a:r>
            <a:r>
              <a:rPr lang="en-US" altLang="zh-CN" dirty="0"/>
              <a:t>S</a:t>
            </a:r>
            <a:r>
              <a:rPr lang="zh-CN" altLang="en-US" dirty="0"/>
              <a:t>得到一个新关系</a:t>
            </a:r>
            <a:r>
              <a:rPr lang="en-US" altLang="zh-CN" dirty="0"/>
              <a:t>P(X)</a:t>
            </a:r>
            <a:r>
              <a:rPr lang="zh-CN" altLang="en-US" dirty="0"/>
              <a:t>，</a:t>
            </a:r>
            <a:r>
              <a:rPr lang="en-US" altLang="zh-CN" dirty="0"/>
              <a:t>P</a:t>
            </a:r>
            <a:r>
              <a:rPr lang="zh-CN" altLang="en-US" dirty="0"/>
              <a:t>是</a:t>
            </a:r>
            <a:r>
              <a:rPr lang="en-US" altLang="zh-CN" dirty="0"/>
              <a:t>R</a:t>
            </a:r>
            <a:r>
              <a:rPr lang="zh-CN" altLang="en-US" dirty="0"/>
              <a:t>中满足下列条件的元组在</a:t>
            </a:r>
            <a:r>
              <a:rPr lang="en-US" altLang="zh-CN" dirty="0"/>
              <a:t>X</a:t>
            </a:r>
            <a:r>
              <a:rPr lang="zh-CN" altLang="en-US" dirty="0"/>
              <a:t>属性列上的投影：元组在</a:t>
            </a:r>
            <a:r>
              <a:rPr lang="en-US" altLang="zh-CN" dirty="0"/>
              <a:t>X</a:t>
            </a:r>
            <a:r>
              <a:rPr lang="zh-CN" altLang="en-US" dirty="0"/>
              <a:t>属性上值</a:t>
            </a:r>
            <a:r>
              <a:rPr lang="en-US" altLang="zh-CN" dirty="0"/>
              <a:t>xi </a:t>
            </a:r>
            <a:r>
              <a:rPr lang="zh-CN" altLang="en-US" dirty="0"/>
              <a:t>的象集</a:t>
            </a:r>
            <a:r>
              <a:rPr lang="en-US" altLang="zh-CN" dirty="0" err="1"/>
              <a:t>Yxi</a:t>
            </a:r>
            <a:r>
              <a:rPr lang="en-US" altLang="zh-CN" dirty="0"/>
              <a:t> </a:t>
            </a:r>
            <a:r>
              <a:rPr lang="zh-CN" altLang="en-US" dirty="0"/>
              <a:t>包含了</a:t>
            </a:r>
            <a:r>
              <a:rPr lang="en-US" altLang="zh-CN" dirty="0"/>
              <a:t>S</a:t>
            </a:r>
            <a:r>
              <a:rPr lang="zh-CN" altLang="en-US" dirty="0"/>
              <a:t>在</a:t>
            </a:r>
            <a:r>
              <a:rPr lang="en-US" altLang="zh-CN" dirty="0"/>
              <a:t>Y</a:t>
            </a:r>
            <a:r>
              <a:rPr lang="zh-CN" altLang="en-US" dirty="0"/>
              <a:t>属性上的全部值。记作：</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42</a:t>
            </a:fld>
            <a:endParaRPr lang="zh-CN" altLang="en-US"/>
          </a:p>
        </p:txBody>
      </p:sp>
      <p:sp>
        <p:nvSpPr>
          <p:cNvPr id="6" name="矩形 5"/>
          <p:cNvSpPr/>
          <p:nvPr/>
        </p:nvSpPr>
        <p:spPr>
          <a:xfrm>
            <a:off x="1251107" y="5434730"/>
            <a:ext cx="4560223" cy="369332"/>
          </a:xfrm>
          <a:prstGeom prst="rect">
            <a:avLst/>
          </a:prstGeom>
        </p:spPr>
        <p:txBody>
          <a:bodyPr wrap="none">
            <a:spAutoFit/>
          </a:bodyPr>
          <a:lstStyle/>
          <a:p>
            <a:r>
              <a:rPr lang="zh-CN" altLang="en-US" dirty="0"/>
              <a:t>其中： </a:t>
            </a:r>
            <a:r>
              <a:rPr lang="en-US" altLang="zh-CN" dirty="0"/>
              <a:t>Y xi </a:t>
            </a:r>
            <a:r>
              <a:rPr lang="zh-CN" altLang="en-US" dirty="0"/>
              <a:t>为</a:t>
            </a:r>
            <a:r>
              <a:rPr lang="en-US" altLang="zh-CN" dirty="0"/>
              <a:t>x </a:t>
            </a:r>
            <a:r>
              <a:rPr lang="en-US" altLang="zh-CN" dirty="0" err="1"/>
              <a:t>i</a:t>
            </a:r>
            <a:r>
              <a:rPr lang="en-US" altLang="zh-CN" dirty="0"/>
              <a:t> </a:t>
            </a:r>
            <a:r>
              <a:rPr lang="zh-CN" altLang="en-US" dirty="0"/>
              <a:t>在</a:t>
            </a:r>
            <a:r>
              <a:rPr lang="en-US" altLang="zh-CN" dirty="0"/>
              <a:t>R</a:t>
            </a:r>
            <a:r>
              <a:rPr lang="zh-CN" altLang="en-US" dirty="0"/>
              <a:t>中的象集，</a:t>
            </a:r>
            <a:r>
              <a:rPr lang="en-US" altLang="zh-CN" dirty="0"/>
              <a:t>x </a:t>
            </a:r>
            <a:r>
              <a:rPr lang="en-US" altLang="zh-CN" dirty="0" err="1"/>
              <a:t>i</a:t>
            </a:r>
            <a:r>
              <a:rPr lang="en-US" altLang="zh-CN" dirty="0"/>
              <a:t> = t r [X]</a:t>
            </a:r>
            <a:endParaRPr lang="zh-CN" altLang="en-US" dirty="0"/>
          </a:p>
        </p:txBody>
      </p:sp>
      <p:pic>
        <p:nvPicPr>
          <p:cNvPr id="8" name="图片 7"/>
          <p:cNvPicPr>
            <a:picLocks noChangeAspect="1"/>
          </p:cNvPicPr>
          <p:nvPr/>
        </p:nvPicPr>
        <p:blipFill>
          <a:blip r:embed="rId2"/>
          <a:stretch>
            <a:fillRect/>
          </a:stretch>
        </p:blipFill>
        <p:spPr>
          <a:xfrm>
            <a:off x="1251107" y="4724748"/>
            <a:ext cx="5742262" cy="482872"/>
          </a:xfrm>
          <a:prstGeom prst="rect">
            <a:avLst/>
          </a:prstGeom>
        </p:spPr>
      </p:pic>
    </p:spTree>
    <p:extLst>
      <p:ext uri="{BB962C8B-B14F-4D97-AF65-F5344CB8AC3E}">
        <p14:creationId xmlns:p14="http://schemas.microsoft.com/office/powerpoint/2010/main" val="3628349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CC0CD27-C02E-43E2-B3A7-2C9F5C232003}" type="slidenum">
              <a:rPr lang="zh-CN" altLang="en-US" smtClean="0"/>
              <a:pPr/>
              <a:t>43</a:t>
            </a:fld>
            <a:endParaRPr lang="zh-CN" altLang="en-US"/>
          </a:p>
        </p:txBody>
      </p:sp>
      <p:pic>
        <p:nvPicPr>
          <p:cNvPr id="5" name="图片 4"/>
          <p:cNvPicPr>
            <a:picLocks noChangeAspect="1"/>
          </p:cNvPicPr>
          <p:nvPr/>
        </p:nvPicPr>
        <p:blipFill>
          <a:blip r:embed="rId2"/>
          <a:stretch>
            <a:fillRect/>
          </a:stretch>
        </p:blipFill>
        <p:spPr>
          <a:xfrm>
            <a:off x="2196487" y="1737360"/>
            <a:ext cx="2819400" cy="4619625"/>
          </a:xfrm>
          <a:prstGeom prst="rect">
            <a:avLst/>
          </a:prstGeom>
        </p:spPr>
      </p:pic>
      <p:pic>
        <p:nvPicPr>
          <p:cNvPr id="6" name="图片 5"/>
          <p:cNvPicPr>
            <a:picLocks noChangeAspect="1"/>
          </p:cNvPicPr>
          <p:nvPr/>
        </p:nvPicPr>
        <p:blipFill>
          <a:blip r:embed="rId3"/>
          <a:stretch>
            <a:fillRect/>
          </a:stretch>
        </p:blipFill>
        <p:spPr>
          <a:xfrm>
            <a:off x="2601299" y="762847"/>
            <a:ext cx="2009775" cy="685800"/>
          </a:xfrm>
          <a:prstGeom prst="rect">
            <a:avLst/>
          </a:prstGeom>
        </p:spPr>
      </p:pic>
      <p:pic>
        <p:nvPicPr>
          <p:cNvPr id="7" name="图片 6"/>
          <p:cNvPicPr>
            <a:picLocks noChangeAspect="1"/>
          </p:cNvPicPr>
          <p:nvPr/>
        </p:nvPicPr>
        <p:blipFill>
          <a:blip r:embed="rId4"/>
          <a:stretch>
            <a:fillRect/>
          </a:stretch>
        </p:blipFill>
        <p:spPr>
          <a:xfrm>
            <a:off x="5771208" y="1737360"/>
            <a:ext cx="2364205" cy="2305830"/>
          </a:xfrm>
          <a:prstGeom prst="rect">
            <a:avLst/>
          </a:prstGeom>
        </p:spPr>
      </p:pic>
      <p:pic>
        <p:nvPicPr>
          <p:cNvPr id="8" name="图片 7"/>
          <p:cNvPicPr>
            <a:picLocks noChangeAspect="1"/>
          </p:cNvPicPr>
          <p:nvPr/>
        </p:nvPicPr>
        <p:blipFill>
          <a:blip r:embed="rId5"/>
          <a:stretch>
            <a:fillRect/>
          </a:stretch>
        </p:blipFill>
        <p:spPr>
          <a:xfrm>
            <a:off x="5870361" y="819997"/>
            <a:ext cx="1866900" cy="647700"/>
          </a:xfrm>
          <a:prstGeom prst="rect">
            <a:avLst/>
          </a:prstGeom>
        </p:spPr>
      </p:pic>
      <p:sp>
        <p:nvSpPr>
          <p:cNvPr id="9" name="矩形 8"/>
          <p:cNvSpPr/>
          <p:nvPr/>
        </p:nvSpPr>
        <p:spPr>
          <a:xfrm>
            <a:off x="2196487" y="1737360"/>
            <a:ext cx="987388" cy="5651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X</a:t>
            </a:r>
            <a:endParaRPr lang="zh-CN" altLang="en-US" sz="3600" dirty="0"/>
          </a:p>
        </p:txBody>
      </p:sp>
      <p:sp>
        <p:nvSpPr>
          <p:cNvPr id="10" name="矩形 9"/>
          <p:cNvSpPr/>
          <p:nvPr/>
        </p:nvSpPr>
        <p:spPr>
          <a:xfrm>
            <a:off x="3183875" y="1737359"/>
            <a:ext cx="1832012" cy="56516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Y</a:t>
            </a:r>
            <a:endParaRPr lang="zh-CN" altLang="en-US" sz="3600" dirty="0"/>
          </a:p>
        </p:txBody>
      </p:sp>
      <p:sp>
        <p:nvSpPr>
          <p:cNvPr id="11" name="矩形 10"/>
          <p:cNvSpPr/>
          <p:nvPr/>
        </p:nvSpPr>
        <p:spPr>
          <a:xfrm>
            <a:off x="5771208" y="1737359"/>
            <a:ext cx="1578418" cy="56516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Y</a:t>
            </a:r>
            <a:endParaRPr lang="zh-CN" altLang="en-US" sz="3600" dirty="0"/>
          </a:p>
        </p:txBody>
      </p:sp>
      <p:sp>
        <p:nvSpPr>
          <p:cNvPr id="12" name="矩形 11"/>
          <p:cNvSpPr/>
          <p:nvPr/>
        </p:nvSpPr>
        <p:spPr>
          <a:xfrm>
            <a:off x="7349626" y="1737359"/>
            <a:ext cx="785787" cy="565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Z</a:t>
            </a:r>
            <a:endParaRPr lang="zh-CN" altLang="en-US" sz="3600" dirty="0"/>
          </a:p>
        </p:txBody>
      </p:sp>
      <p:pic>
        <p:nvPicPr>
          <p:cNvPr id="13" name="图片 12"/>
          <p:cNvPicPr>
            <a:picLocks noChangeAspect="1"/>
          </p:cNvPicPr>
          <p:nvPr/>
        </p:nvPicPr>
        <p:blipFill>
          <a:blip r:embed="rId6"/>
          <a:stretch>
            <a:fillRect/>
          </a:stretch>
        </p:blipFill>
        <p:spPr>
          <a:xfrm>
            <a:off x="5725588" y="4560464"/>
            <a:ext cx="4819650" cy="1552575"/>
          </a:xfrm>
          <a:prstGeom prst="rect">
            <a:avLst/>
          </a:prstGeom>
        </p:spPr>
      </p:pic>
      <p:pic>
        <p:nvPicPr>
          <p:cNvPr id="14" name="图片 13"/>
          <p:cNvPicPr>
            <a:picLocks noChangeAspect="1"/>
          </p:cNvPicPr>
          <p:nvPr/>
        </p:nvPicPr>
        <p:blipFill>
          <a:blip r:embed="rId7"/>
          <a:stretch>
            <a:fillRect/>
          </a:stretch>
        </p:blipFill>
        <p:spPr>
          <a:xfrm>
            <a:off x="1608887" y="2426522"/>
            <a:ext cx="400050" cy="352425"/>
          </a:xfrm>
          <a:prstGeom prst="rect">
            <a:avLst/>
          </a:prstGeom>
        </p:spPr>
      </p:pic>
      <p:pic>
        <p:nvPicPr>
          <p:cNvPr id="15" name="图片 14"/>
          <p:cNvPicPr>
            <a:picLocks noChangeAspect="1"/>
          </p:cNvPicPr>
          <p:nvPr/>
        </p:nvPicPr>
        <p:blipFill>
          <a:blip r:embed="rId7"/>
          <a:stretch>
            <a:fillRect/>
          </a:stretch>
        </p:blipFill>
        <p:spPr>
          <a:xfrm>
            <a:off x="1609620" y="4147808"/>
            <a:ext cx="400050" cy="352425"/>
          </a:xfrm>
          <a:prstGeom prst="rect">
            <a:avLst/>
          </a:prstGeom>
        </p:spPr>
      </p:pic>
      <p:pic>
        <p:nvPicPr>
          <p:cNvPr id="16" name="图片 15"/>
          <p:cNvPicPr>
            <a:picLocks noChangeAspect="1"/>
          </p:cNvPicPr>
          <p:nvPr/>
        </p:nvPicPr>
        <p:blipFill>
          <a:blip r:embed="rId7"/>
          <a:stretch>
            <a:fillRect/>
          </a:stretch>
        </p:blipFill>
        <p:spPr>
          <a:xfrm>
            <a:off x="1608887" y="5814854"/>
            <a:ext cx="400050" cy="352425"/>
          </a:xfrm>
          <a:prstGeom prst="rect">
            <a:avLst/>
          </a:prstGeom>
        </p:spPr>
      </p:pic>
      <p:sp>
        <p:nvSpPr>
          <p:cNvPr id="17" name="圆角矩形 16"/>
          <p:cNvSpPr/>
          <p:nvPr/>
        </p:nvSpPr>
        <p:spPr>
          <a:xfrm>
            <a:off x="8549089" y="2148289"/>
            <a:ext cx="2606591" cy="116778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求解：在</a:t>
            </a:r>
            <a:r>
              <a:rPr lang="en-US" altLang="zh-CN" dirty="0"/>
              <a:t>R[X]</a:t>
            </a:r>
            <a:r>
              <a:rPr lang="zh-CN" altLang="en-US" dirty="0"/>
              <a:t>中选取</a:t>
            </a:r>
            <a:r>
              <a:rPr lang="en-US" altLang="zh-CN" dirty="0"/>
              <a:t>x </a:t>
            </a:r>
            <a:r>
              <a:rPr lang="en-US" altLang="zh-CN" dirty="0" err="1"/>
              <a:t>i</a:t>
            </a:r>
            <a:r>
              <a:rPr lang="en-US" altLang="zh-CN" dirty="0"/>
              <a:t> </a:t>
            </a:r>
            <a:r>
              <a:rPr lang="zh-CN" altLang="en-US" dirty="0"/>
              <a:t>， 其条件为</a:t>
            </a:r>
            <a:r>
              <a:rPr lang="en-US" altLang="zh-CN" dirty="0"/>
              <a:t>Y xi </a:t>
            </a:r>
            <a:r>
              <a:rPr lang="zh-CN" altLang="en-US" dirty="0"/>
              <a:t>包含全部</a:t>
            </a:r>
            <a:r>
              <a:rPr lang="en-US" altLang="zh-CN" dirty="0"/>
              <a:t>S[Y]</a:t>
            </a:r>
            <a:r>
              <a:rPr lang="zh-CN" altLang="en-US" dirty="0"/>
              <a:t>。</a:t>
            </a:r>
          </a:p>
        </p:txBody>
      </p:sp>
      <p:sp>
        <p:nvSpPr>
          <p:cNvPr id="18" name="矩形 17"/>
          <p:cNvSpPr/>
          <p:nvPr/>
        </p:nvSpPr>
        <p:spPr>
          <a:xfrm>
            <a:off x="8431963" y="1011981"/>
            <a:ext cx="2840842" cy="369332"/>
          </a:xfrm>
          <a:prstGeom prst="rect">
            <a:avLst/>
          </a:prstGeom>
          <a:solidFill>
            <a:srgbClr val="002060"/>
          </a:solidFill>
        </p:spPr>
        <p:txBody>
          <a:bodyPr wrap="none">
            <a:spAutoFit/>
          </a:bodyPr>
          <a:lstStyle/>
          <a:p>
            <a:r>
              <a:rPr lang="zh-CN" altLang="en-US" dirty="0">
                <a:solidFill>
                  <a:schemeClr val="bg1"/>
                </a:solidFill>
                <a:latin typeface="SimSun-Identity-H"/>
              </a:rPr>
              <a:t>前提：具有相同的属性组</a:t>
            </a:r>
            <a:r>
              <a:rPr lang="en-US" altLang="zh-CN" b="1" dirty="0">
                <a:solidFill>
                  <a:schemeClr val="bg1"/>
                </a:solidFill>
                <a:latin typeface="TimesNewRomanPS-BoldMT-Identity-H"/>
              </a:rPr>
              <a:t>Y</a:t>
            </a:r>
            <a:endParaRPr lang="zh-CN" altLang="en-US" dirty="0">
              <a:solidFill>
                <a:schemeClr val="bg1"/>
              </a:solidFill>
            </a:endParaRPr>
          </a:p>
        </p:txBody>
      </p:sp>
    </p:spTree>
    <p:extLst>
      <p:ext uri="{BB962C8B-B14F-4D97-AF65-F5344CB8AC3E}">
        <p14:creationId xmlns:p14="http://schemas.microsoft.com/office/powerpoint/2010/main" val="6023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691376"/>
            <a:ext cx="10058400" cy="5480824"/>
          </a:xfrm>
        </p:spPr>
        <p:txBody>
          <a:bodyPr/>
          <a:lstStyle/>
          <a:p>
            <a:r>
              <a:rPr lang="zh-CN" altLang="en-US" dirty="0"/>
              <a:t>除操作是同时从行和列角度进行运算</a:t>
            </a:r>
            <a:endParaRPr lang="en-US" altLang="zh-CN" dirty="0"/>
          </a:p>
          <a:p>
            <a:r>
              <a:rPr lang="en-US" altLang="zh-CN" dirty="0"/>
              <a:t>R÷S</a:t>
            </a:r>
            <a:r>
              <a:rPr lang="zh-CN" altLang="en-US" dirty="0"/>
              <a:t>的新关系属性是由属于</a:t>
            </a:r>
            <a:r>
              <a:rPr lang="en-US" altLang="zh-CN" dirty="0"/>
              <a:t>R</a:t>
            </a:r>
            <a:r>
              <a:rPr lang="zh-CN" altLang="en-US" dirty="0"/>
              <a:t>但不属于</a:t>
            </a:r>
            <a:r>
              <a:rPr lang="en-US" altLang="zh-CN" dirty="0"/>
              <a:t>S</a:t>
            </a:r>
            <a:r>
              <a:rPr lang="zh-CN" altLang="en-US" dirty="0"/>
              <a:t>的所有属性构成的。</a:t>
            </a:r>
            <a:endParaRPr lang="en-US" altLang="zh-CN" dirty="0"/>
          </a:p>
          <a:p>
            <a:r>
              <a:rPr lang="zh-CN" altLang="en-US" dirty="0"/>
              <a:t>“除”的实际含义是：在</a:t>
            </a:r>
            <a:r>
              <a:rPr lang="en-US" altLang="zh-CN" dirty="0"/>
              <a:t>R(X,Y)</a:t>
            </a:r>
            <a:r>
              <a:rPr lang="zh-CN" altLang="en-US" dirty="0"/>
              <a:t>中找出包含</a:t>
            </a:r>
            <a:r>
              <a:rPr lang="en-US" altLang="zh-CN" dirty="0"/>
              <a:t>S</a:t>
            </a:r>
            <a:r>
              <a:rPr lang="zh-CN" altLang="en-US" dirty="0"/>
              <a:t>关系中全部</a:t>
            </a:r>
            <a:r>
              <a:rPr lang="en-US" altLang="zh-CN" dirty="0"/>
              <a:t>Y</a:t>
            </a:r>
            <a:r>
              <a:rPr lang="zh-CN" altLang="en-US" dirty="0"/>
              <a:t>属性值的那些元组对应的</a:t>
            </a:r>
            <a:r>
              <a:rPr lang="en-US" altLang="zh-CN" dirty="0"/>
              <a:t>X</a:t>
            </a:r>
            <a:r>
              <a:rPr lang="zh-CN" altLang="en-US" dirty="0"/>
              <a:t>属性值。</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44</a:t>
            </a:fld>
            <a:endParaRPr lang="zh-CN" altLang="en-US"/>
          </a:p>
        </p:txBody>
      </p:sp>
      <p:pic>
        <p:nvPicPr>
          <p:cNvPr id="5" name="图片 4"/>
          <p:cNvPicPr>
            <a:picLocks noChangeAspect="1"/>
          </p:cNvPicPr>
          <p:nvPr/>
        </p:nvPicPr>
        <p:blipFill>
          <a:blip r:embed="rId2"/>
          <a:stretch>
            <a:fillRect/>
          </a:stretch>
        </p:blipFill>
        <p:spPr>
          <a:xfrm>
            <a:off x="1932034" y="2920170"/>
            <a:ext cx="4167014" cy="2878118"/>
          </a:xfrm>
          <a:prstGeom prst="rect">
            <a:avLst/>
          </a:prstGeom>
        </p:spPr>
      </p:pic>
    </p:spTree>
    <p:extLst>
      <p:ext uri="{BB962C8B-B14F-4D97-AF65-F5344CB8AC3E}">
        <p14:creationId xmlns:p14="http://schemas.microsoft.com/office/powerpoint/2010/main" val="1497051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如何实现如下查询？</a:t>
            </a:r>
          </a:p>
        </p:txBody>
      </p:sp>
      <p:sp>
        <p:nvSpPr>
          <p:cNvPr id="3" name="内容占位符 2"/>
          <p:cNvSpPr>
            <a:spLocks noGrp="1"/>
          </p:cNvSpPr>
          <p:nvPr>
            <p:ph idx="1"/>
          </p:nvPr>
        </p:nvSpPr>
        <p:spPr/>
        <p:txBody>
          <a:bodyPr/>
          <a:lstStyle/>
          <a:p>
            <a:r>
              <a:rPr lang="zh-CN" altLang="en-US" dirty="0"/>
              <a:t>找出选修了全部课程的学生的学号</a:t>
            </a:r>
          </a:p>
          <a:p>
            <a:r>
              <a:rPr lang="zh-CN" altLang="en-US" dirty="0"/>
              <a:t>找出被所有学生选修了的课程</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45</a:t>
            </a:fld>
            <a:endParaRPr lang="zh-CN" altLang="en-US"/>
          </a:p>
        </p:txBody>
      </p:sp>
    </p:spTree>
    <p:extLst>
      <p:ext uri="{BB962C8B-B14F-4D97-AF65-F5344CB8AC3E}">
        <p14:creationId xmlns:p14="http://schemas.microsoft.com/office/powerpoint/2010/main" val="3389922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568712"/>
            <a:ext cx="10058400" cy="5603488"/>
          </a:xfrm>
        </p:spPr>
        <p:txBody>
          <a:bodyPr>
            <a:normAutofit fontScale="92500" lnSpcReduction="10000"/>
          </a:bodyPr>
          <a:lstStyle/>
          <a:p>
            <a:r>
              <a:rPr lang="zh-CN" altLang="en-US" dirty="0"/>
              <a:t>例</a:t>
            </a:r>
            <a:r>
              <a:rPr lang="en-US" altLang="zh-CN" dirty="0"/>
              <a:t>6 </a:t>
            </a:r>
            <a:r>
              <a:rPr lang="zh-CN" altLang="en-US" dirty="0"/>
              <a:t>关系</a:t>
            </a:r>
            <a:r>
              <a:rPr lang="en-US" altLang="zh-CN" dirty="0"/>
              <a:t>R </a:t>
            </a:r>
            <a:r>
              <a:rPr lang="zh-CN" altLang="en-US" dirty="0"/>
              <a:t>表示某个飞行员能驾驶哪些机型，关系</a:t>
            </a:r>
            <a:r>
              <a:rPr lang="en-US" altLang="zh-CN" dirty="0"/>
              <a:t>S </a:t>
            </a:r>
            <a:r>
              <a:rPr lang="zh-CN" altLang="en-US" dirty="0"/>
              <a:t>中列出了三种机型，求会驾驶关系</a:t>
            </a:r>
            <a:r>
              <a:rPr lang="en-US" altLang="zh-CN" dirty="0"/>
              <a:t>S </a:t>
            </a:r>
            <a:r>
              <a:rPr lang="zh-CN" altLang="en-US" dirty="0"/>
              <a:t>中所列出的所有机型的飞行员。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P1</a:t>
            </a:r>
            <a:r>
              <a:rPr lang="zh-CN" altLang="en-US" dirty="0"/>
              <a:t>在</a:t>
            </a:r>
            <a:r>
              <a:rPr lang="en-US" altLang="zh-CN" dirty="0"/>
              <a:t>R</a:t>
            </a:r>
            <a:r>
              <a:rPr lang="zh-CN" altLang="en-US" dirty="0"/>
              <a:t>中的象集</a:t>
            </a:r>
            <a:r>
              <a:rPr lang="en-US" altLang="zh-CN" b="1" dirty="0"/>
              <a:t>Y p1 = {727,737,A300}</a:t>
            </a:r>
          </a:p>
          <a:p>
            <a:r>
              <a:rPr lang="en-US" altLang="zh-CN" dirty="0"/>
              <a:t>P2</a:t>
            </a:r>
            <a:r>
              <a:rPr lang="zh-CN" altLang="en-US" dirty="0"/>
              <a:t>在</a:t>
            </a:r>
            <a:r>
              <a:rPr lang="en-US" altLang="zh-CN" dirty="0"/>
              <a:t>R</a:t>
            </a:r>
            <a:r>
              <a:rPr lang="zh-CN" altLang="en-US" dirty="0"/>
              <a:t>中的象集</a:t>
            </a:r>
            <a:r>
              <a:rPr lang="en-US" altLang="zh-CN" b="1" dirty="0"/>
              <a:t>Y P2 = {747}</a:t>
            </a:r>
          </a:p>
          <a:p>
            <a:r>
              <a:rPr lang="en-US" altLang="zh-CN" dirty="0"/>
              <a:t>P3</a:t>
            </a:r>
            <a:r>
              <a:rPr lang="zh-CN" altLang="en-US" dirty="0"/>
              <a:t>在</a:t>
            </a:r>
            <a:r>
              <a:rPr lang="en-US" altLang="zh-CN" dirty="0"/>
              <a:t>R</a:t>
            </a:r>
            <a:r>
              <a:rPr lang="zh-CN" altLang="en-US" dirty="0"/>
              <a:t>中的象集</a:t>
            </a:r>
            <a:r>
              <a:rPr lang="en-US" altLang="zh-CN" b="1" dirty="0"/>
              <a:t>Y P3 = {727}</a:t>
            </a:r>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46</a:t>
            </a:fld>
            <a:endParaRPr lang="zh-CN" altLang="en-US"/>
          </a:p>
        </p:txBody>
      </p:sp>
      <p:pic>
        <p:nvPicPr>
          <p:cNvPr id="5" name="图片 4"/>
          <p:cNvPicPr>
            <a:picLocks noChangeAspect="1"/>
          </p:cNvPicPr>
          <p:nvPr/>
        </p:nvPicPr>
        <p:blipFill>
          <a:blip r:embed="rId2"/>
          <a:stretch>
            <a:fillRect/>
          </a:stretch>
        </p:blipFill>
        <p:spPr>
          <a:xfrm>
            <a:off x="3206913" y="1641349"/>
            <a:ext cx="5784269" cy="1943701"/>
          </a:xfrm>
          <a:prstGeom prst="rect">
            <a:avLst/>
          </a:prstGeom>
        </p:spPr>
      </p:pic>
    </p:spTree>
    <p:extLst>
      <p:ext uri="{BB962C8B-B14F-4D97-AF65-F5344CB8AC3E}">
        <p14:creationId xmlns:p14="http://schemas.microsoft.com/office/powerpoint/2010/main" val="1890546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12595"/>
            <a:ext cx="10058400" cy="5759605"/>
          </a:xfrm>
        </p:spPr>
        <p:txBody>
          <a:bodyPr/>
          <a:lstStyle/>
          <a:p>
            <a:r>
              <a:rPr lang="zh-CN" altLang="en-US" dirty="0"/>
              <a:t>问题：查询选修了全部课程的学生的学号</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47</a:t>
            </a:fld>
            <a:endParaRPr lang="zh-CN" altLang="en-US"/>
          </a:p>
        </p:txBody>
      </p:sp>
      <p:pic>
        <p:nvPicPr>
          <p:cNvPr id="5" name="图片 4"/>
          <p:cNvPicPr>
            <a:picLocks noChangeAspect="1"/>
          </p:cNvPicPr>
          <p:nvPr/>
        </p:nvPicPr>
        <p:blipFill>
          <a:blip r:embed="rId2"/>
          <a:stretch>
            <a:fillRect/>
          </a:stretch>
        </p:blipFill>
        <p:spPr>
          <a:xfrm>
            <a:off x="1286850" y="1281646"/>
            <a:ext cx="6516936" cy="2119586"/>
          </a:xfrm>
          <a:prstGeom prst="rect">
            <a:avLst/>
          </a:prstGeom>
        </p:spPr>
      </p:pic>
      <p:sp>
        <p:nvSpPr>
          <p:cNvPr id="6" name="矩形 5"/>
          <p:cNvSpPr/>
          <p:nvPr/>
        </p:nvSpPr>
        <p:spPr>
          <a:xfrm>
            <a:off x="1286850" y="3808618"/>
            <a:ext cx="6096000" cy="1569660"/>
          </a:xfrm>
          <a:prstGeom prst="rect">
            <a:avLst/>
          </a:prstGeom>
        </p:spPr>
        <p:txBody>
          <a:bodyPr>
            <a:spAutoFit/>
          </a:bodyPr>
          <a:lstStyle/>
          <a:p>
            <a:r>
              <a:rPr lang="zh-CN" altLang="en-US" sz="2400" dirty="0">
                <a:solidFill>
                  <a:srgbClr val="000000"/>
                </a:solidFill>
                <a:latin typeface="SimSun-Identity-H"/>
              </a:rPr>
              <a:t>对应</a:t>
            </a:r>
            <a:r>
              <a:rPr lang="en-US" altLang="zh-CN" sz="2400" b="1" dirty="0">
                <a:solidFill>
                  <a:srgbClr val="0000FF"/>
                </a:solidFill>
                <a:latin typeface="Tahoma-Bold-Identity-H"/>
              </a:rPr>
              <a:t>R</a:t>
            </a:r>
            <a:r>
              <a:rPr lang="en-US" altLang="zh-CN" sz="2400" dirty="0">
                <a:solidFill>
                  <a:srgbClr val="3333CD"/>
                </a:solidFill>
                <a:latin typeface="SimSun-Identity-H"/>
              </a:rPr>
              <a:t>(X,</a:t>
            </a:r>
            <a:r>
              <a:rPr lang="en-US" altLang="zh-CN" sz="2400" dirty="0">
                <a:solidFill>
                  <a:srgbClr val="FF0000"/>
                </a:solidFill>
                <a:latin typeface="SimSun-Identity-H"/>
              </a:rPr>
              <a:t>Y</a:t>
            </a:r>
            <a:r>
              <a:rPr lang="en-US" altLang="zh-CN" sz="2400" dirty="0">
                <a:solidFill>
                  <a:srgbClr val="3333CD"/>
                </a:solidFill>
                <a:latin typeface="SimSun-Identity-H"/>
              </a:rPr>
              <a:t>)</a:t>
            </a:r>
            <a:r>
              <a:rPr lang="en-US" altLang="zh-CN" sz="2400" dirty="0">
                <a:solidFill>
                  <a:srgbClr val="0000FF"/>
                </a:solidFill>
                <a:latin typeface="SimSun-Identity-H"/>
              </a:rPr>
              <a:t>÷</a:t>
            </a:r>
            <a:r>
              <a:rPr lang="en-US" altLang="zh-CN" sz="2400" b="1" dirty="0">
                <a:solidFill>
                  <a:srgbClr val="0000FF"/>
                </a:solidFill>
                <a:latin typeface="Tahoma-Bold-Identity-H"/>
              </a:rPr>
              <a:t>S</a:t>
            </a:r>
            <a:r>
              <a:rPr lang="en-US" altLang="zh-CN" sz="2400" dirty="0">
                <a:solidFill>
                  <a:srgbClr val="3333CD"/>
                </a:solidFill>
                <a:latin typeface="SimSun-Identity-H"/>
              </a:rPr>
              <a:t>(</a:t>
            </a:r>
            <a:r>
              <a:rPr lang="en-US" altLang="zh-CN" sz="2400" dirty="0">
                <a:solidFill>
                  <a:srgbClr val="FF0000"/>
                </a:solidFill>
                <a:latin typeface="SimSun-Identity-H"/>
              </a:rPr>
              <a:t>Y</a:t>
            </a:r>
            <a:r>
              <a:rPr lang="en-US" altLang="zh-CN" sz="2400" dirty="0">
                <a:solidFill>
                  <a:srgbClr val="3333CD"/>
                </a:solidFill>
                <a:latin typeface="SimSun-Identity-H"/>
              </a:rPr>
              <a:t>,Z)</a:t>
            </a:r>
            <a:r>
              <a:rPr lang="zh-CN" altLang="en-US" sz="2400" dirty="0">
                <a:solidFill>
                  <a:srgbClr val="000000"/>
                </a:solidFill>
                <a:latin typeface="SimSun-Identity-H"/>
              </a:rPr>
              <a:t>的含义：</a:t>
            </a:r>
            <a:r>
              <a:rPr lang="zh-CN" altLang="en-US" sz="2400" dirty="0">
                <a:solidFill>
                  <a:srgbClr val="3333CD"/>
                </a:solidFill>
                <a:latin typeface="SimSun-Identity-H"/>
              </a:rPr>
              <a:t>在</a:t>
            </a:r>
            <a:r>
              <a:rPr lang="en-US" altLang="zh-CN" sz="2400" b="1" dirty="0">
                <a:solidFill>
                  <a:srgbClr val="3333CD"/>
                </a:solidFill>
                <a:latin typeface="Tahoma-Bold-Identity-H"/>
              </a:rPr>
              <a:t>R</a:t>
            </a:r>
            <a:r>
              <a:rPr lang="en-US" altLang="zh-CN" sz="2400" dirty="0">
                <a:solidFill>
                  <a:srgbClr val="3333CD"/>
                </a:solidFill>
                <a:latin typeface="SimSun-Identity-H"/>
              </a:rPr>
              <a:t>(X,Y)</a:t>
            </a:r>
            <a:r>
              <a:rPr lang="zh-CN" altLang="en-US" sz="2400" dirty="0">
                <a:solidFill>
                  <a:srgbClr val="3333CD"/>
                </a:solidFill>
                <a:latin typeface="SimSun-Identity-H"/>
              </a:rPr>
              <a:t>中找出包含全部</a:t>
            </a:r>
            <a:r>
              <a:rPr lang="en-US" altLang="zh-CN" sz="2400" b="1" dirty="0">
                <a:solidFill>
                  <a:srgbClr val="3333CD"/>
                </a:solidFill>
                <a:latin typeface="Tahoma-Bold-Identity-H"/>
              </a:rPr>
              <a:t>S</a:t>
            </a:r>
            <a:r>
              <a:rPr lang="en-US" altLang="zh-CN" sz="2400" dirty="0">
                <a:solidFill>
                  <a:srgbClr val="3333CD"/>
                </a:solidFill>
                <a:latin typeface="SimSun-Identity-H"/>
              </a:rPr>
              <a:t>[Y]</a:t>
            </a:r>
            <a:r>
              <a:rPr lang="zh-CN" altLang="en-US" sz="2400" dirty="0">
                <a:solidFill>
                  <a:srgbClr val="3333CD"/>
                </a:solidFill>
                <a:latin typeface="SimSun-Identity-H"/>
              </a:rPr>
              <a:t>的那些元组的</a:t>
            </a:r>
            <a:r>
              <a:rPr lang="en-US" altLang="zh-CN" sz="2400" b="1" dirty="0">
                <a:solidFill>
                  <a:srgbClr val="3333CD"/>
                </a:solidFill>
                <a:latin typeface="Tahoma-Bold-Identity-H"/>
              </a:rPr>
              <a:t>X</a:t>
            </a:r>
            <a:r>
              <a:rPr lang="zh-CN" altLang="en-US" sz="2400" dirty="0">
                <a:solidFill>
                  <a:srgbClr val="3333CD"/>
                </a:solidFill>
                <a:latin typeface="SimSun-Identity-H"/>
              </a:rPr>
              <a:t>属性值。其中：</a:t>
            </a:r>
            <a:r>
              <a:rPr lang="en-US" altLang="zh-CN" sz="2400" b="1" dirty="0">
                <a:solidFill>
                  <a:srgbClr val="FF0000"/>
                </a:solidFill>
                <a:latin typeface="Tahoma-Bold-Identity-H"/>
              </a:rPr>
              <a:t>Y</a:t>
            </a:r>
            <a:r>
              <a:rPr lang="zh-CN" altLang="en-US" sz="2400" dirty="0">
                <a:solidFill>
                  <a:srgbClr val="3333CD"/>
                </a:solidFill>
                <a:latin typeface="SimSun-Identity-H"/>
              </a:rPr>
              <a:t>是寻找</a:t>
            </a:r>
            <a:r>
              <a:rPr lang="zh-CN" altLang="en-US" sz="2400" b="1" dirty="0">
                <a:solidFill>
                  <a:srgbClr val="3333CD"/>
                </a:solidFill>
                <a:latin typeface="TimesNewRomanPS-BoldMT-Identity-H"/>
              </a:rPr>
              <a:t>“</a:t>
            </a:r>
            <a:r>
              <a:rPr lang="zh-CN" altLang="en-US" sz="2400" dirty="0">
                <a:solidFill>
                  <a:srgbClr val="3333CD"/>
                </a:solidFill>
                <a:latin typeface="SimSun-Identity-H"/>
              </a:rPr>
              <a:t>包含</a:t>
            </a:r>
            <a:r>
              <a:rPr lang="zh-CN" altLang="en-US" sz="2400" b="1" dirty="0">
                <a:solidFill>
                  <a:srgbClr val="3333CD"/>
                </a:solidFill>
                <a:latin typeface="TimesNewRomanPS-BoldMT-Identity-H"/>
              </a:rPr>
              <a:t>”</a:t>
            </a:r>
            <a:r>
              <a:rPr lang="zh-CN" altLang="en-US" sz="2400" dirty="0">
                <a:solidFill>
                  <a:srgbClr val="3333CD"/>
                </a:solidFill>
                <a:latin typeface="SimSun-Identity-H"/>
              </a:rPr>
              <a:t>关系的桥梁，</a:t>
            </a:r>
            <a:r>
              <a:rPr lang="en-US" altLang="zh-CN" sz="2400" b="1" dirty="0">
                <a:solidFill>
                  <a:srgbClr val="3333CD"/>
                </a:solidFill>
                <a:latin typeface="Tahoma-Bold-Identity-H"/>
              </a:rPr>
              <a:t>X</a:t>
            </a:r>
            <a:r>
              <a:rPr lang="zh-CN" altLang="en-US" sz="2400" dirty="0">
                <a:solidFill>
                  <a:srgbClr val="3333CD"/>
                </a:solidFill>
                <a:latin typeface="SimSun-Identity-H"/>
              </a:rPr>
              <a:t>是求解属性。</a:t>
            </a:r>
            <a:endParaRPr lang="zh-CN" altLang="en-US" sz="2400" dirty="0"/>
          </a:p>
        </p:txBody>
      </p:sp>
      <p:sp>
        <p:nvSpPr>
          <p:cNvPr id="7" name="矩形 6"/>
          <p:cNvSpPr/>
          <p:nvPr/>
        </p:nvSpPr>
        <p:spPr>
          <a:xfrm>
            <a:off x="1286850" y="5544896"/>
            <a:ext cx="6516936" cy="830997"/>
          </a:xfrm>
          <a:prstGeom prst="rect">
            <a:avLst/>
          </a:prstGeom>
        </p:spPr>
        <p:txBody>
          <a:bodyPr wrap="square">
            <a:spAutoFit/>
          </a:bodyPr>
          <a:lstStyle/>
          <a:p>
            <a:r>
              <a:rPr lang="zh-CN" altLang="en-US" sz="2400" dirty="0">
                <a:solidFill>
                  <a:srgbClr val="000000"/>
                </a:solidFill>
                <a:latin typeface="SimSun-Identity-H"/>
              </a:rPr>
              <a:t>即：</a:t>
            </a:r>
            <a:r>
              <a:rPr lang="zh-CN" altLang="en-US" sz="2400" dirty="0">
                <a:solidFill>
                  <a:srgbClr val="009A00"/>
                </a:solidFill>
                <a:latin typeface="STXinwei-Identity-H"/>
              </a:rPr>
              <a:t>在学生选课关系中找出选修了全部课程的</a:t>
            </a:r>
          </a:p>
          <a:p>
            <a:r>
              <a:rPr lang="zh-CN" altLang="en-US" sz="2400" dirty="0">
                <a:solidFill>
                  <a:srgbClr val="009A00"/>
                </a:solidFill>
                <a:latin typeface="STXinwei-Identity-H"/>
              </a:rPr>
              <a:t>那些学生的学号。</a:t>
            </a:r>
            <a:endParaRPr lang="zh-CN" altLang="en-US" sz="2400" dirty="0"/>
          </a:p>
        </p:txBody>
      </p:sp>
      <p:sp>
        <p:nvSpPr>
          <p:cNvPr id="8" name="矩形 7"/>
          <p:cNvSpPr/>
          <p:nvPr/>
        </p:nvSpPr>
        <p:spPr>
          <a:xfrm>
            <a:off x="8020788" y="2341439"/>
            <a:ext cx="2818197" cy="646331"/>
          </a:xfrm>
          <a:prstGeom prst="rect">
            <a:avLst/>
          </a:prstGeom>
        </p:spPr>
        <p:txBody>
          <a:bodyPr wrap="square">
            <a:spAutoFit/>
          </a:bodyPr>
          <a:lstStyle/>
          <a:p>
            <a:r>
              <a:rPr lang="zh-CN" altLang="en-US" dirty="0">
                <a:solidFill>
                  <a:srgbClr val="000000"/>
                </a:solidFill>
                <a:latin typeface="SimSun-Identity-H"/>
              </a:rPr>
              <a:t>故这里：</a:t>
            </a:r>
            <a:r>
              <a:rPr lang="en-US" altLang="zh-CN" b="1" dirty="0">
                <a:solidFill>
                  <a:srgbClr val="3333CD"/>
                </a:solidFill>
                <a:latin typeface="Tahoma-Bold-Identity-H"/>
              </a:rPr>
              <a:t>R</a:t>
            </a:r>
            <a:r>
              <a:rPr lang="zh-CN" altLang="en-US" dirty="0">
                <a:solidFill>
                  <a:srgbClr val="3333CD"/>
                </a:solidFill>
                <a:latin typeface="SimSun-Identity-H"/>
              </a:rPr>
              <a:t>是</a:t>
            </a:r>
            <a:r>
              <a:rPr lang="en-US" altLang="zh-CN" b="1" dirty="0">
                <a:solidFill>
                  <a:srgbClr val="3333CD"/>
                </a:solidFill>
                <a:latin typeface="Tahoma-Bold-Identity-H"/>
              </a:rPr>
              <a:t>SC</a:t>
            </a:r>
            <a:r>
              <a:rPr lang="zh-CN" altLang="en-US" dirty="0">
                <a:solidFill>
                  <a:srgbClr val="3333CD"/>
                </a:solidFill>
                <a:latin typeface="SimSun-Identity-H"/>
              </a:rPr>
              <a:t>、</a:t>
            </a:r>
            <a:r>
              <a:rPr lang="en-US" altLang="zh-CN" b="1" dirty="0">
                <a:solidFill>
                  <a:srgbClr val="3333CD"/>
                </a:solidFill>
                <a:latin typeface="Tahoma-Bold-Identity-H"/>
              </a:rPr>
              <a:t>S</a:t>
            </a:r>
            <a:r>
              <a:rPr lang="zh-CN" altLang="en-US" dirty="0">
                <a:solidFill>
                  <a:srgbClr val="3333CD"/>
                </a:solidFill>
                <a:latin typeface="SimSun-Identity-H"/>
              </a:rPr>
              <a:t>是</a:t>
            </a:r>
            <a:r>
              <a:rPr lang="en-US" altLang="zh-CN" b="1" dirty="0">
                <a:solidFill>
                  <a:srgbClr val="3333CD"/>
                </a:solidFill>
                <a:latin typeface="Tahoma-Bold-Identity-H"/>
              </a:rPr>
              <a:t>C</a:t>
            </a:r>
            <a:r>
              <a:rPr lang="zh-CN" altLang="en-US" dirty="0">
                <a:solidFill>
                  <a:srgbClr val="3333CD"/>
                </a:solidFill>
                <a:latin typeface="SimSun-Identity-H"/>
              </a:rPr>
              <a:t>、</a:t>
            </a:r>
            <a:r>
              <a:rPr lang="en-US" altLang="zh-CN" b="1" dirty="0">
                <a:solidFill>
                  <a:srgbClr val="3333CD"/>
                </a:solidFill>
                <a:latin typeface="Tahoma-Bold-Identity-H"/>
              </a:rPr>
              <a:t>Y</a:t>
            </a:r>
            <a:r>
              <a:rPr lang="zh-CN" altLang="en-US" dirty="0">
                <a:solidFill>
                  <a:srgbClr val="3333CD"/>
                </a:solidFill>
                <a:latin typeface="SimSun-Identity-H"/>
              </a:rPr>
              <a:t>是</a:t>
            </a:r>
            <a:r>
              <a:rPr lang="en-US" altLang="zh-CN" b="1" dirty="0" err="1">
                <a:solidFill>
                  <a:srgbClr val="3333CD"/>
                </a:solidFill>
                <a:latin typeface="Tahoma-Bold-Identity-H"/>
              </a:rPr>
              <a:t>Cno</a:t>
            </a:r>
            <a:r>
              <a:rPr lang="zh-CN" altLang="en-US" dirty="0">
                <a:solidFill>
                  <a:srgbClr val="3333CD"/>
                </a:solidFill>
                <a:latin typeface="SimSun-Identity-H"/>
              </a:rPr>
              <a:t>、</a:t>
            </a:r>
            <a:r>
              <a:rPr lang="en-US" altLang="zh-CN" b="1" dirty="0">
                <a:solidFill>
                  <a:srgbClr val="3333CD"/>
                </a:solidFill>
                <a:latin typeface="Tahoma-Bold-Identity-H"/>
              </a:rPr>
              <a:t>X</a:t>
            </a:r>
            <a:r>
              <a:rPr lang="zh-CN" altLang="en-US" dirty="0">
                <a:solidFill>
                  <a:srgbClr val="3333CD"/>
                </a:solidFill>
                <a:latin typeface="SimSun-Identity-H"/>
              </a:rPr>
              <a:t>是</a:t>
            </a:r>
            <a:r>
              <a:rPr lang="en-US" altLang="zh-CN" b="1" dirty="0" err="1">
                <a:solidFill>
                  <a:srgbClr val="3333CD"/>
                </a:solidFill>
                <a:latin typeface="Tahoma-Bold-Identity-H"/>
              </a:rPr>
              <a:t>Sno</a:t>
            </a:r>
            <a:endParaRPr lang="zh-CN" altLang="en-US" dirty="0"/>
          </a:p>
        </p:txBody>
      </p:sp>
    </p:spTree>
    <p:extLst>
      <p:ext uri="{BB962C8B-B14F-4D97-AF65-F5344CB8AC3E}">
        <p14:creationId xmlns:p14="http://schemas.microsoft.com/office/powerpoint/2010/main" val="256930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48</a:t>
            </a:fld>
            <a:endParaRPr lang="zh-CN" altLang="en-US"/>
          </a:p>
        </p:txBody>
      </p:sp>
      <p:pic>
        <p:nvPicPr>
          <p:cNvPr id="5" name="图片 4"/>
          <p:cNvPicPr>
            <a:picLocks noChangeAspect="1"/>
          </p:cNvPicPr>
          <p:nvPr/>
        </p:nvPicPr>
        <p:blipFill>
          <a:blip r:embed="rId2"/>
          <a:stretch>
            <a:fillRect/>
          </a:stretch>
        </p:blipFill>
        <p:spPr>
          <a:xfrm>
            <a:off x="1097280" y="310884"/>
            <a:ext cx="6620850" cy="2961326"/>
          </a:xfrm>
          <a:prstGeom prst="rect">
            <a:avLst/>
          </a:prstGeom>
        </p:spPr>
      </p:pic>
      <p:pic>
        <p:nvPicPr>
          <p:cNvPr id="6" name="图片 5"/>
          <p:cNvPicPr>
            <a:picLocks noChangeAspect="1"/>
          </p:cNvPicPr>
          <p:nvPr/>
        </p:nvPicPr>
        <p:blipFill>
          <a:blip r:embed="rId3"/>
          <a:stretch>
            <a:fillRect/>
          </a:stretch>
        </p:blipFill>
        <p:spPr>
          <a:xfrm>
            <a:off x="1097280" y="3380584"/>
            <a:ext cx="5029200" cy="2828925"/>
          </a:xfrm>
          <a:prstGeom prst="rect">
            <a:avLst/>
          </a:prstGeom>
        </p:spPr>
      </p:pic>
    </p:spTree>
    <p:extLst>
      <p:ext uri="{BB962C8B-B14F-4D97-AF65-F5344CB8AC3E}">
        <p14:creationId xmlns:p14="http://schemas.microsoft.com/office/powerpoint/2010/main" val="3310103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79502"/>
            <a:ext cx="10058400" cy="5692698"/>
          </a:xfrm>
        </p:spPr>
        <p:txBody>
          <a:bodyPr/>
          <a:lstStyle/>
          <a:p>
            <a:r>
              <a:rPr lang="zh-CN" altLang="en-US" dirty="0"/>
              <a:t>问题</a:t>
            </a:r>
            <a:r>
              <a:rPr lang="en-US" altLang="zh-CN" b="1" dirty="0"/>
              <a:t>1</a:t>
            </a:r>
            <a:r>
              <a:rPr lang="zh-CN" altLang="en-US" dirty="0"/>
              <a:t>：如何求选修了全部课程的学生的姓名？</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49</a:t>
            </a:fld>
            <a:endParaRPr lang="zh-CN" altLang="en-US"/>
          </a:p>
        </p:txBody>
      </p:sp>
      <p:pic>
        <p:nvPicPr>
          <p:cNvPr id="5" name="图片 4"/>
          <p:cNvPicPr>
            <a:picLocks noChangeAspect="1"/>
          </p:cNvPicPr>
          <p:nvPr/>
        </p:nvPicPr>
        <p:blipFill>
          <a:blip r:embed="rId2"/>
          <a:stretch>
            <a:fillRect/>
          </a:stretch>
        </p:blipFill>
        <p:spPr>
          <a:xfrm>
            <a:off x="1175339" y="1277976"/>
            <a:ext cx="9267825" cy="2047875"/>
          </a:xfrm>
          <a:prstGeom prst="rect">
            <a:avLst/>
          </a:prstGeom>
        </p:spPr>
      </p:pic>
    </p:spTree>
    <p:extLst>
      <p:ext uri="{BB962C8B-B14F-4D97-AF65-F5344CB8AC3E}">
        <p14:creationId xmlns:p14="http://schemas.microsoft.com/office/powerpoint/2010/main" val="168102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传统的集合运算</a:t>
            </a:r>
          </a:p>
        </p:txBody>
      </p:sp>
      <p:sp>
        <p:nvSpPr>
          <p:cNvPr id="3" name="内容占位符 2"/>
          <p:cNvSpPr>
            <a:spLocks noGrp="1"/>
          </p:cNvSpPr>
          <p:nvPr>
            <p:ph idx="1"/>
          </p:nvPr>
        </p:nvSpPr>
        <p:spPr/>
        <p:txBody>
          <a:bodyPr/>
          <a:lstStyle/>
          <a:p>
            <a:r>
              <a:rPr lang="zh-CN" altLang="en-US" dirty="0"/>
              <a:t>传统的集合运算是二目运算，是两个关系的集合运算。除笛卡儿积外，要求参加运算的两个关系是同类关系，即两关系必须有相同的度（属性个数相同），且相对应的属性值取自同一个域（可不要求两关系对应属性名相同）。</a:t>
            </a:r>
            <a:endParaRPr lang="en-US" altLang="zh-CN" dirty="0"/>
          </a:p>
          <a:p>
            <a:r>
              <a:rPr lang="zh-CN" altLang="en-US" dirty="0"/>
              <a:t>设两同类关系</a:t>
            </a:r>
            <a:r>
              <a:rPr lang="en-US" altLang="zh-CN" dirty="0"/>
              <a:t>R</a:t>
            </a:r>
            <a:r>
              <a:rPr lang="zh-CN" altLang="en-US" dirty="0"/>
              <a:t>和</a:t>
            </a:r>
            <a:r>
              <a:rPr lang="en-US" altLang="zh-CN" dirty="0"/>
              <a:t>S</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a:t>
            </a:fld>
            <a:endParaRPr lang="zh-CN" altLang="en-US"/>
          </a:p>
        </p:txBody>
      </p:sp>
      <p:pic>
        <p:nvPicPr>
          <p:cNvPr id="5" name="图片 4"/>
          <p:cNvPicPr>
            <a:picLocks noChangeAspect="1"/>
          </p:cNvPicPr>
          <p:nvPr/>
        </p:nvPicPr>
        <p:blipFill>
          <a:blip r:embed="rId2"/>
          <a:stretch>
            <a:fillRect/>
          </a:stretch>
        </p:blipFill>
        <p:spPr>
          <a:xfrm>
            <a:off x="5089417" y="3990975"/>
            <a:ext cx="5238750" cy="2181225"/>
          </a:xfrm>
          <a:prstGeom prst="rect">
            <a:avLst/>
          </a:prstGeom>
        </p:spPr>
      </p:pic>
    </p:spTree>
    <p:extLst>
      <p:ext uri="{BB962C8B-B14F-4D97-AF65-F5344CB8AC3E}">
        <p14:creationId xmlns:p14="http://schemas.microsoft.com/office/powerpoint/2010/main" val="3987998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9848" y="457200"/>
            <a:ext cx="10058400" cy="5715000"/>
          </a:xfrm>
        </p:spPr>
        <p:txBody>
          <a:bodyPr/>
          <a:lstStyle/>
          <a:p>
            <a:r>
              <a:rPr lang="zh-CN" altLang="en-US" dirty="0"/>
              <a:t>问题</a:t>
            </a:r>
            <a:r>
              <a:rPr lang="en-US" altLang="zh-CN" b="1" dirty="0"/>
              <a:t>2</a:t>
            </a:r>
            <a:r>
              <a:rPr lang="zh-CN" altLang="en-US" dirty="0"/>
              <a:t>：查询选修了</a:t>
            </a:r>
            <a:r>
              <a:rPr lang="zh-CN" altLang="en-US" b="1" dirty="0"/>
              <a:t>“</a:t>
            </a:r>
            <a:r>
              <a:rPr lang="zh-CN" altLang="en-US" dirty="0"/>
              <a:t>葛波</a:t>
            </a:r>
            <a:r>
              <a:rPr lang="zh-CN" altLang="en-US" b="1" dirty="0"/>
              <a:t>”</a:t>
            </a:r>
            <a:r>
              <a:rPr lang="zh-CN" altLang="en-US" dirty="0"/>
              <a:t>所选全部课程的学生姓名。</a:t>
            </a:r>
            <a:endParaRPr lang="en-US" altLang="zh-CN" dirty="0"/>
          </a:p>
          <a:p>
            <a:pPr lvl="1"/>
            <a:r>
              <a:rPr lang="zh-CN" altLang="en-US" dirty="0"/>
              <a:t>学生葛波所学的课程可以表达为</a:t>
            </a:r>
            <a:endParaRPr lang="en-US" altLang="zh-CN" dirty="0"/>
          </a:p>
          <a:p>
            <a:pPr lvl="1"/>
            <a:endParaRPr lang="en-US" altLang="zh-CN" dirty="0"/>
          </a:p>
          <a:p>
            <a:pPr lvl="1"/>
            <a:endParaRPr lang="en-US" altLang="zh-CN" dirty="0"/>
          </a:p>
          <a:p>
            <a:pPr lvl="1"/>
            <a:endParaRPr lang="en-US" altLang="zh-CN" dirty="0"/>
          </a:p>
          <a:p>
            <a:pPr lvl="1"/>
            <a:r>
              <a:rPr lang="zh-CN" altLang="en-US" dirty="0"/>
              <a:t>所学课程包含学生葛波所学课程的学生的学号是</a:t>
            </a:r>
            <a:endParaRPr lang="en-US" altLang="zh-CN" dirty="0"/>
          </a:p>
          <a:p>
            <a:pPr lvl="1"/>
            <a:endParaRPr lang="en-US" altLang="zh-CN" dirty="0"/>
          </a:p>
          <a:p>
            <a:pPr lvl="1"/>
            <a:endParaRPr lang="en-US" altLang="zh-CN" dirty="0"/>
          </a:p>
          <a:p>
            <a:pPr lvl="1"/>
            <a:endParaRPr lang="en-US" altLang="zh-CN" dirty="0"/>
          </a:p>
          <a:p>
            <a:pPr lvl="1"/>
            <a:r>
              <a:rPr lang="zh-CN" altLang="en-US" dirty="0"/>
              <a:t>这些学生的姓名是</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50</a:t>
            </a:fld>
            <a:endParaRPr lang="zh-CN" altLang="en-US"/>
          </a:p>
        </p:txBody>
      </p:sp>
      <p:pic>
        <p:nvPicPr>
          <p:cNvPr id="5" name="图片 4"/>
          <p:cNvPicPr>
            <a:picLocks noChangeAspect="1"/>
          </p:cNvPicPr>
          <p:nvPr/>
        </p:nvPicPr>
        <p:blipFill>
          <a:blip r:embed="rId2"/>
          <a:stretch>
            <a:fillRect/>
          </a:stretch>
        </p:blipFill>
        <p:spPr>
          <a:xfrm>
            <a:off x="1592516" y="1695125"/>
            <a:ext cx="4933950" cy="647700"/>
          </a:xfrm>
          <a:prstGeom prst="rect">
            <a:avLst/>
          </a:prstGeom>
        </p:spPr>
      </p:pic>
      <p:pic>
        <p:nvPicPr>
          <p:cNvPr id="6" name="图片 5"/>
          <p:cNvPicPr>
            <a:picLocks noChangeAspect="1"/>
          </p:cNvPicPr>
          <p:nvPr/>
        </p:nvPicPr>
        <p:blipFill>
          <a:blip r:embed="rId3"/>
          <a:stretch>
            <a:fillRect/>
          </a:stretch>
        </p:blipFill>
        <p:spPr>
          <a:xfrm>
            <a:off x="1481004" y="3580750"/>
            <a:ext cx="7915275" cy="723900"/>
          </a:xfrm>
          <a:prstGeom prst="rect">
            <a:avLst/>
          </a:prstGeom>
        </p:spPr>
      </p:pic>
      <p:pic>
        <p:nvPicPr>
          <p:cNvPr id="7" name="图片 6"/>
          <p:cNvPicPr>
            <a:picLocks noChangeAspect="1"/>
          </p:cNvPicPr>
          <p:nvPr/>
        </p:nvPicPr>
        <p:blipFill>
          <a:blip r:embed="rId4"/>
          <a:stretch>
            <a:fillRect/>
          </a:stretch>
        </p:blipFill>
        <p:spPr>
          <a:xfrm>
            <a:off x="1350236" y="5466375"/>
            <a:ext cx="8896350" cy="752475"/>
          </a:xfrm>
          <a:prstGeom prst="rect">
            <a:avLst/>
          </a:prstGeom>
        </p:spPr>
      </p:pic>
    </p:spTree>
    <p:extLst>
      <p:ext uri="{BB962C8B-B14F-4D97-AF65-F5344CB8AC3E}">
        <p14:creationId xmlns:p14="http://schemas.microsoft.com/office/powerpoint/2010/main" val="1780394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51</a:t>
            </a:fld>
            <a:endParaRPr lang="zh-CN" altLang="en-US"/>
          </a:p>
        </p:txBody>
      </p:sp>
      <p:graphicFrame>
        <p:nvGraphicFramePr>
          <p:cNvPr id="6" name="Object 6"/>
          <p:cNvGraphicFramePr>
            <a:graphicFrameLocks noChangeAspect="1"/>
          </p:cNvGraphicFramePr>
          <p:nvPr>
            <p:extLst>
              <p:ext uri="{D42A27DB-BD31-4B8C-83A1-F6EECF244321}">
                <p14:modId xmlns:p14="http://schemas.microsoft.com/office/powerpoint/2010/main" val="2045760190"/>
              </p:ext>
            </p:extLst>
          </p:nvPr>
        </p:nvGraphicFramePr>
        <p:xfrm>
          <a:off x="1234068" y="1761109"/>
          <a:ext cx="8991600" cy="4876800"/>
        </p:xfrm>
        <a:graphic>
          <a:graphicData uri="http://schemas.openxmlformats.org/presentationml/2006/ole">
            <mc:AlternateContent xmlns:mc="http://schemas.openxmlformats.org/markup-compatibility/2006">
              <mc:Choice xmlns:v="urn:schemas-microsoft-com:vml" Requires="v">
                <p:oleObj spid="_x0000_s1030" name="位图图像" r:id="rId3" imgW="8078328" imgH="4382112" progId="Paint.Picture">
                  <p:embed/>
                </p:oleObj>
              </mc:Choice>
              <mc:Fallback>
                <p:oleObj name="位图图像" r:id="rId3" imgW="8078328" imgH="4382112" progId="Paint.Picture">
                  <p:embed/>
                  <p:pic>
                    <p:nvPicPr>
                      <p:cNvPr id="9830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068" y="1761109"/>
                        <a:ext cx="8991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1815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关系并运算（</a:t>
            </a:r>
            <a:r>
              <a:rPr lang="en-US" altLang="zh-CN" dirty="0"/>
              <a:t>Union</a:t>
            </a:r>
            <a:r>
              <a:rPr lang="zh-CN" altLang="en-US" dirty="0"/>
              <a:t>）</a:t>
            </a:r>
          </a:p>
        </p:txBody>
      </p:sp>
      <p:sp>
        <p:nvSpPr>
          <p:cNvPr id="3" name="内容占位符 2"/>
          <p:cNvSpPr>
            <a:spLocks noGrp="1"/>
          </p:cNvSpPr>
          <p:nvPr>
            <p:ph idx="1"/>
          </p:nvPr>
        </p:nvSpPr>
        <p:spPr/>
        <p:txBody>
          <a:bodyPr/>
          <a:lstStyle/>
          <a:p>
            <a:r>
              <a:rPr lang="zh-CN" altLang="en-US" dirty="0"/>
              <a:t>关系</a:t>
            </a:r>
            <a:r>
              <a:rPr lang="en-US" altLang="zh-CN" dirty="0"/>
              <a:t>R</a:t>
            </a:r>
            <a:r>
              <a:rPr lang="zh-CN" altLang="en-US" dirty="0"/>
              <a:t>和关系</a:t>
            </a:r>
            <a:r>
              <a:rPr lang="en-US" altLang="zh-CN" dirty="0"/>
              <a:t>S</a:t>
            </a:r>
            <a:r>
              <a:rPr lang="zh-CN" altLang="en-US" dirty="0"/>
              <a:t>的所有元组合并，再删去重复元组，组成一个新关系， 称</a:t>
            </a:r>
            <a:r>
              <a:rPr lang="en-US" altLang="zh-CN" dirty="0"/>
              <a:t>R</a:t>
            </a:r>
            <a:r>
              <a:rPr lang="zh-CN" altLang="en-US" dirty="0"/>
              <a:t>与</a:t>
            </a:r>
            <a:r>
              <a:rPr lang="en-US" altLang="zh-CN" dirty="0"/>
              <a:t>S</a:t>
            </a:r>
            <a:r>
              <a:rPr lang="zh-CN" altLang="en-US" dirty="0"/>
              <a:t>的并</a:t>
            </a:r>
            <a:r>
              <a:rPr lang="en-US" altLang="zh-CN" dirty="0"/>
              <a:t>,</a:t>
            </a:r>
            <a:r>
              <a:rPr lang="zh-CN" altLang="en-US" dirty="0"/>
              <a:t>记为：</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6</a:t>
            </a:fld>
            <a:endParaRPr lang="zh-CN" altLang="en-US"/>
          </a:p>
        </p:txBody>
      </p:sp>
      <p:pic>
        <p:nvPicPr>
          <p:cNvPr id="5" name="图片 4"/>
          <p:cNvPicPr>
            <a:picLocks noChangeAspect="1"/>
          </p:cNvPicPr>
          <p:nvPr/>
        </p:nvPicPr>
        <p:blipFill>
          <a:blip r:embed="rId2"/>
          <a:stretch>
            <a:fillRect/>
          </a:stretch>
        </p:blipFill>
        <p:spPr>
          <a:xfrm>
            <a:off x="1175789" y="3151564"/>
            <a:ext cx="5105400" cy="619125"/>
          </a:xfrm>
          <a:prstGeom prst="rect">
            <a:avLst/>
          </a:prstGeom>
        </p:spPr>
      </p:pic>
      <p:pic>
        <p:nvPicPr>
          <p:cNvPr id="6" name="图片 5"/>
          <p:cNvPicPr>
            <a:picLocks noChangeAspect="1"/>
          </p:cNvPicPr>
          <p:nvPr/>
        </p:nvPicPr>
        <p:blipFill>
          <a:blip r:embed="rId3"/>
          <a:stretch>
            <a:fillRect/>
          </a:stretch>
        </p:blipFill>
        <p:spPr>
          <a:xfrm>
            <a:off x="1175789" y="3990975"/>
            <a:ext cx="5238750" cy="2181225"/>
          </a:xfrm>
          <a:prstGeom prst="rect">
            <a:avLst/>
          </a:prstGeom>
        </p:spPr>
      </p:pic>
      <p:sp>
        <p:nvSpPr>
          <p:cNvPr id="7" name="右箭头 6"/>
          <p:cNvSpPr/>
          <p:nvPr/>
        </p:nvSpPr>
        <p:spPr>
          <a:xfrm>
            <a:off x="6520480" y="4874758"/>
            <a:ext cx="892628" cy="413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7770102" y="3767709"/>
            <a:ext cx="3810000" cy="2505075"/>
          </a:xfrm>
          <a:prstGeom prst="rect">
            <a:avLst/>
          </a:prstGeom>
        </p:spPr>
      </p:pic>
    </p:spTree>
    <p:extLst>
      <p:ext uri="{BB962C8B-B14F-4D97-AF65-F5344CB8AC3E}">
        <p14:creationId xmlns:p14="http://schemas.microsoft.com/office/powerpoint/2010/main" val="40304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关系差运算（</a:t>
            </a:r>
            <a:r>
              <a:rPr lang="en-US" altLang="zh-CN" dirty="0"/>
              <a:t>Difference</a:t>
            </a:r>
            <a:r>
              <a:rPr lang="zh-CN" altLang="en-US" dirty="0"/>
              <a:t>）</a:t>
            </a:r>
          </a:p>
        </p:txBody>
      </p:sp>
      <p:sp>
        <p:nvSpPr>
          <p:cNvPr id="3" name="内容占位符 2"/>
          <p:cNvSpPr>
            <a:spLocks noGrp="1"/>
          </p:cNvSpPr>
          <p:nvPr>
            <p:ph idx="1"/>
          </p:nvPr>
        </p:nvSpPr>
        <p:spPr/>
        <p:txBody>
          <a:bodyPr/>
          <a:lstStyle/>
          <a:p>
            <a:r>
              <a:rPr lang="zh-CN" altLang="en-US" dirty="0"/>
              <a:t>关系</a:t>
            </a:r>
            <a:r>
              <a:rPr lang="en-US" altLang="zh-CN" dirty="0"/>
              <a:t>R</a:t>
            </a:r>
            <a:r>
              <a:rPr lang="zh-CN" altLang="en-US" dirty="0"/>
              <a:t>和关系</a:t>
            </a:r>
            <a:r>
              <a:rPr lang="en-US" altLang="zh-CN" dirty="0"/>
              <a:t>S</a:t>
            </a:r>
            <a:r>
              <a:rPr lang="zh-CN" altLang="en-US" dirty="0"/>
              <a:t>的差是由属于</a:t>
            </a:r>
            <a:r>
              <a:rPr lang="en-US" altLang="zh-CN" dirty="0"/>
              <a:t>R </a:t>
            </a:r>
            <a:r>
              <a:rPr lang="zh-CN" altLang="en-US" dirty="0"/>
              <a:t>而不属于</a:t>
            </a:r>
            <a:r>
              <a:rPr lang="en-US" altLang="zh-CN" dirty="0"/>
              <a:t>S </a:t>
            </a:r>
            <a:r>
              <a:rPr lang="zh-CN" altLang="en-US" dirty="0"/>
              <a:t>的所有元组组成的集合，记为：</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7</a:t>
            </a:fld>
            <a:endParaRPr lang="zh-CN" altLang="en-US"/>
          </a:p>
        </p:txBody>
      </p:sp>
      <p:pic>
        <p:nvPicPr>
          <p:cNvPr id="5" name="图片 4"/>
          <p:cNvPicPr>
            <a:picLocks noChangeAspect="1"/>
          </p:cNvPicPr>
          <p:nvPr/>
        </p:nvPicPr>
        <p:blipFill>
          <a:blip r:embed="rId2"/>
          <a:stretch>
            <a:fillRect/>
          </a:stretch>
        </p:blipFill>
        <p:spPr>
          <a:xfrm>
            <a:off x="1429726" y="3152327"/>
            <a:ext cx="4886325" cy="752475"/>
          </a:xfrm>
          <a:prstGeom prst="rect">
            <a:avLst/>
          </a:prstGeom>
        </p:spPr>
      </p:pic>
      <p:pic>
        <p:nvPicPr>
          <p:cNvPr id="6" name="图片 5"/>
          <p:cNvPicPr>
            <a:picLocks noChangeAspect="1"/>
          </p:cNvPicPr>
          <p:nvPr/>
        </p:nvPicPr>
        <p:blipFill>
          <a:blip r:embed="rId3"/>
          <a:stretch>
            <a:fillRect/>
          </a:stretch>
        </p:blipFill>
        <p:spPr>
          <a:xfrm>
            <a:off x="1618181" y="3830809"/>
            <a:ext cx="2143125" cy="1905000"/>
          </a:xfrm>
          <a:prstGeom prst="rect">
            <a:avLst/>
          </a:prstGeom>
        </p:spPr>
      </p:pic>
      <p:pic>
        <p:nvPicPr>
          <p:cNvPr id="7" name="图片 6"/>
          <p:cNvPicPr>
            <a:picLocks noChangeAspect="1"/>
          </p:cNvPicPr>
          <p:nvPr/>
        </p:nvPicPr>
        <p:blipFill>
          <a:blip r:embed="rId4"/>
          <a:stretch>
            <a:fillRect/>
          </a:stretch>
        </p:blipFill>
        <p:spPr>
          <a:xfrm>
            <a:off x="3904181" y="3745084"/>
            <a:ext cx="2133600" cy="1990725"/>
          </a:xfrm>
          <a:prstGeom prst="rect">
            <a:avLst/>
          </a:prstGeom>
        </p:spPr>
      </p:pic>
      <p:pic>
        <p:nvPicPr>
          <p:cNvPr id="8" name="图片 7"/>
          <p:cNvPicPr>
            <a:picLocks noChangeAspect="1"/>
          </p:cNvPicPr>
          <p:nvPr/>
        </p:nvPicPr>
        <p:blipFill>
          <a:blip r:embed="rId5"/>
          <a:stretch>
            <a:fillRect/>
          </a:stretch>
        </p:blipFill>
        <p:spPr>
          <a:xfrm>
            <a:off x="6988599" y="2810123"/>
            <a:ext cx="3238500" cy="1495425"/>
          </a:xfrm>
          <a:prstGeom prst="rect">
            <a:avLst/>
          </a:prstGeom>
        </p:spPr>
      </p:pic>
      <p:pic>
        <p:nvPicPr>
          <p:cNvPr id="9" name="图片 8"/>
          <p:cNvPicPr>
            <a:picLocks noChangeAspect="1"/>
          </p:cNvPicPr>
          <p:nvPr/>
        </p:nvPicPr>
        <p:blipFill>
          <a:blip r:embed="rId6"/>
          <a:stretch>
            <a:fillRect/>
          </a:stretch>
        </p:blipFill>
        <p:spPr>
          <a:xfrm>
            <a:off x="6920019" y="4851045"/>
            <a:ext cx="3467100" cy="1600200"/>
          </a:xfrm>
          <a:prstGeom prst="rect">
            <a:avLst/>
          </a:prstGeom>
        </p:spPr>
      </p:pic>
      <p:cxnSp>
        <p:nvCxnSpPr>
          <p:cNvPr id="10" name="直接连接符 9"/>
          <p:cNvCxnSpPr/>
          <p:nvPr/>
        </p:nvCxnSpPr>
        <p:spPr>
          <a:xfrm flipH="1">
            <a:off x="3576658" y="4783309"/>
            <a:ext cx="831260" cy="3694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980403" y="4989458"/>
            <a:ext cx="1621496" cy="296485"/>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278655" y="4592203"/>
            <a:ext cx="1621496" cy="296485"/>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980403" y="5358893"/>
            <a:ext cx="1621496" cy="296485"/>
          </a:xfrm>
          <a:prstGeom prst="rect">
            <a:avLst/>
          </a:prstGeom>
          <a:solidFill>
            <a:srgbClr val="00B0F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78655" y="5307715"/>
            <a:ext cx="1621496" cy="296485"/>
          </a:xfrm>
          <a:prstGeom prst="rect">
            <a:avLst/>
          </a:prstGeom>
          <a:solidFill>
            <a:srgbClr val="00B0F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3" idx="3"/>
            <a:endCxn id="14" idx="1"/>
          </p:cNvCxnSpPr>
          <p:nvPr/>
        </p:nvCxnSpPr>
        <p:spPr>
          <a:xfrm flipV="1">
            <a:off x="3601899" y="5455958"/>
            <a:ext cx="676756" cy="511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60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000"/>
                                        <p:tgtEl>
                                          <p:spTgt spid="11"/>
                                        </p:tgtEl>
                                      </p:cBhvr>
                                    </p:animEffect>
                                  </p:childTnLst>
                                </p:cTn>
                              </p:par>
                              <p:par>
                                <p:cTn id="20" presetID="21" presetClass="entr" presetSubtype="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par>
                                <p:cTn id="31" presetID="14" presetClass="entr" presetSubtype="1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关系交运算（</a:t>
            </a:r>
            <a:r>
              <a:rPr lang="en-US" altLang="zh-CN" dirty="0"/>
              <a:t>Intersection</a:t>
            </a:r>
            <a:r>
              <a:rPr lang="zh-CN" altLang="en-US" dirty="0"/>
              <a:t>）</a:t>
            </a:r>
          </a:p>
        </p:txBody>
      </p:sp>
      <p:sp>
        <p:nvSpPr>
          <p:cNvPr id="3" name="内容占位符 2"/>
          <p:cNvSpPr>
            <a:spLocks noGrp="1"/>
          </p:cNvSpPr>
          <p:nvPr>
            <p:ph idx="1"/>
          </p:nvPr>
        </p:nvSpPr>
        <p:spPr/>
        <p:txBody>
          <a:bodyPr/>
          <a:lstStyle/>
          <a:p>
            <a:r>
              <a:rPr lang="zh-CN" altLang="en-US" dirty="0"/>
              <a:t>关系</a:t>
            </a:r>
            <a:r>
              <a:rPr lang="en-US" altLang="zh-CN" dirty="0"/>
              <a:t>R</a:t>
            </a:r>
            <a:r>
              <a:rPr lang="zh-CN" altLang="en-US" dirty="0"/>
              <a:t>和关系</a:t>
            </a:r>
            <a:r>
              <a:rPr lang="en-US" altLang="zh-CN" dirty="0"/>
              <a:t>S</a:t>
            </a:r>
            <a:r>
              <a:rPr lang="zh-CN" altLang="en-US" dirty="0"/>
              <a:t>的交是由既属于</a:t>
            </a:r>
            <a:r>
              <a:rPr lang="en-US" altLang="zh-CN" dirty="0"/>
              <a:t>R</a:t>
            </a:r>
            <a:r>
              <a:rPr lang="zh-CN" altLang="en-US" dirty="0"/>
              <a:t>又属于</a:t>
            </a:r>
            <a:r>
              <a:rPr lang="en-US" altLang="zh-CN" dirty="0"/>
              <a:t>S </a:t>
            </a:r>
            <a:r>
              <a:rPr lang="zh-CN" altLang="en-US" dirty="0"/>
              <a:t>的元组组成的集合，记为：</a:t>
            </a:r>
            <a:endParaRPr lang="en-US" altLang="zh-CN" dirty="0"/>
          </a:p>
          <a:p>
            <a:endParaRPr lang="en-US" altLang="zh-CN" dirty="0"/>
          </a:p>
          <a:p>
            <a:pPr lvl="1"/>
            <a:r>
              <a:rPr lang="zh-CN" altLang="en-US" dirty="0"/>
              <a:t>无相同元组的两个关系交为空</a:t>
            </a:r>
            <a:endParaRPr lang="en-US" altLang="zh-CN" dirty="0"/>
          </a:p>
          <a:p>
            <a:pPr lvl="1"/>
            <a:r>
              <a:rPr lang="zh-CN" altLang="en-US" dirty="0"/>
              <a:t>交运算可通过差运算得到：</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8</a:t>
            </a:fld>
            <a:endParaRPr lang="zh-CN" altLang="en-US"/>
          </a:p>
        </p:txBody>
      </p:sp>
      <p:pic>
        <p:nvPicPr>
          <p:cNvPr id="6" name="图片 5"/>
          <p:cNvPicPr>
            <a:picLocks noChangeAspect="1"/>
          </p:cNvPicPr>
          <p:nvPr/>
        </p:nvPicPr>
        <p:blipFill>
          <a:blip r:embed="rId2"/>
          <a:stretch>
            <a:fillRect/>
          </a:stretch>
        </p:blipFill>
        <p:spPr>
          <a:xfrm>
            <a:off x="1146048" y="3038807"/>
            <a:ext cx="4953000" cy="666750"/>
          </a:xfrm>
          <a:prstGeom prst="rect">
            <a:avLst/>
          </a:prstGeom>
        </p:spPr>
      </p:pic>
      <p:pic>
        <p:nvPicPr>
          <p:cNvPr id="7" name="图片 6"/>
          <p:cNvPicPr>
            <a:picLocks noChangeAspect="1"/>
          </p:cNvPicPr>
          <p:nvPr/>
        </p:nvPicPr>
        <p:blipFill>
          <a:blip r:embed="rId3"/>
          <a:stretch>
            <a:fillRect/>
          </a:stretch>
        </p:blipFill>
        <p:spPr>
          <a:xfrm>
            <a:off x="1374390" y="4707319"/>
            <a:ext cx="3800475" cy="504825"/>
          </a:xfrm>
          <a:prstGeom prst="rect">
            <a:avLst/>
          </a:prstGeom>
        </p:spPr>
      </p:pic>
      <p:pic>
        <p:nvPicPr>
          <p:cNvPr id="8" name="图片 7"/>
          <p:cNvPicPr>
            <a:picLocks noChangeAspect="1"/>
          </p:cNvPicPr>
          <p:nvPr/>
        </p:nvPicPr>
        <p:blipFill>
          <a:blip r:embed="rId4"/>
          <a:stretch>
            <a:fillRect/>
          </a:stretch>
        </p:blipFill>
        <p:spPr>
          <a:xfrm>
            <a:off x="1868659" y="5212290"/>
            <a:ext cx="2152650" cy="1485900"/>
          </a:xfrm>
          <a:prstGeom prst="rect">
            <a:avLst/>
          </a:prstGeom>
        </p:spPr>
      </p:pic>
      <p:pic>
        <p:nvPicPr>
          <p:cNvPr id="9" name="图片 8"/>
          <p:cNvPicPr>
            <a:picLocks noChangeAspect="1"/>
          </p:cNvPicPr>
          <p:nvPr/>
        </p:nvPicPr>
        <p:blipFill>
          <a:blip r:embed="rId5"/>
          <a:stretch>
            <a:fillRect/>
          </a:stretch>
        </p:blipFill>
        <p:spPr>
          <a:xfrm>
            <a:off x="6246814" y="2614944"/>
            <a:ext cx="5238750" cy="2181225"/>
          </a:xfrm>
          <a:prstGeom prst="rect">
            <a:avLst/>
          </a:prstGeom>
        </p:spPr>
      </p:pic>
      <p:pic>
        <p:nvPicPr>
          <p:cNvPr id="10" name="图片 9"/>
          <p:cNvPicPr>
            <a:picLocks noChangeAspect="1"/>
          </p:cNvPicPr>
          <p:nvPr/>
        </p:nvPicPr>
        <p:blipFill>
          <a:blip r:embed="rId6"/>
          <a:stretch>
            <a:fillRect/>
          </a:stretch>
        </p:blipFill>
        <p:spPr>
          <a:xfrm>
            <a:off x="7234829" y="4994078"/>
            <a:ext cx="3667125" cy="1752600"/>
          </a:xfrm>
          <a:prstGeom prst="rect">
            <a:avLst/>
          </a:prstGeom>
        </p:spPr>
      </p:pic>
      <p:cxnSp>
        <p:nvCxnSpPr>
          <p:cNvPr id="11" name="直接连接符 10"/>
          <p:cNvCxnSpPr>
            <a:endCxn id="12" idx="3"/>
          </p:cNvCxnSpPr>
          <p:nvPr/>
        </p:nvCxnSpPr>
        <p:spPr>
          <a:xfrm flipH="1">
            <a:off x="8575429" y="3852724"/>
            <a:ext cx="893107" cy="354392"/>
          </a:xfrm>
          <a:prstGeom prst="line">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cxnSp>
      <p:sp>
        <p:nvSpPr>
          <p:cNvPr id="12" name="矩形 11"/>
          <p:cNvSpPr/>
          <p:nvPr/>
        </p:nvSpPr>
        <p:spPr>
          <a:xfrm>
            <a:off x="6953933" y="4058873"/>
            <a:ext cx="1621496" cy="296485"/>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437247" y="3661618"/>
            <a:ext cx="1621496" cy="296485"/>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953933" y="4428308"/>
            <a:ext cx="1621496" cy="296485"/>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459019" y="4442446"/>
            <a:ext cx="1621496" cy="296485"/>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4" idx="3"/>
            <a:endCxn id="15" idx="1"/>
          </p:cNvCxnSpPr>
          <p:nvPr/>
        </p:nvCxnSpPr>
        <p:spPr>
          <a:xfrm>
            <a:off x="8575429" y="4576551"/>
            <a:ext cx="883590" cy="14138"/>
          </a:xfrm>
          <a:prstGeom prst="line">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6056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2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heel(1)">
                                      <p:cBhvr>
                                        <p:cTn id="13" dur="2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par>
                                <p:cTn id="19" presetID="14" presetClass="entr" presetSubtype="1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广义笛卡儿积</a:t>
            </a:r>
          </a:p>
        </p:txBody>
      </p:sp>
      <p:sp>
        <p:nvSpPr>
          <p:cNvPr id="3" name="内容占位符 2"/>
          <p:cNvSpPr>
            <a:spLocks noGrp="1"/>
          </p:cNvSpPr>
          <p:nvPr>
            <p:ph idx="1"/>
          </p:nvPr>
        </p:nvSpPr>
        <p:spPr/>
        <p:txBody>
          <a:bodyPr/>
          <a:lstStyle/>
          <a:p>
            <a:r>
              <a:rPr lang="zh-CN" altLang="en-US" dirty="0"/>
              <a:t>关系的笛卡儿积称为广义的笛卡儿积</a:t>
            </a:r>
          </a:p>
          <a:p>
            <a:r>
              <a:rPr lang="zh-CN" altLang="en-US" dirty="0"/>
              <a:t>笛卡儿积不要求参加运算的关系同类</a:t>
            </a:r>
          </a:p>
          <a:p>
            <a:r>
              <a:rPr lang="zh-CN" altLang="en-US" dirty="0"/>
              <a:t>设</a:t>
            </a:r>
            <a:r>
              <a:rPr lang="en-US" altLang="zh-CN" dirty="0"/>
              <a:t>R</a:t>
            </a:r>
            <a:r>
              <a:rPr lang="zh-CN" altLang="en-US" dirty="0"/>
              <a:t>是</a:t>
            </a:r>
            <a:r>
              <a:rPr lang="en-US" altLang="zh-CN" dirty="0"/>
              <a:t>n</a:t>
            </a:r>
            <a:r>
              <a:rPr lang="zh-CN" altLang="en-US" dirty="0"/>
              <a:t>度关系，有</a:t>
            </a:r>
            <a:r>
              <a:rPr lang="en-US" altLang="zh-CN" dirty="0"/>
              <a:t>r</a:t>
            </a:r>
            <a:r>
              <a:rPr lang="zh-CN" altLang="en-US" dirty="0"/>
              <a:t>个元组，</a:t>
            </a:r>
            <a:r>
              <a:rPr lang="en-US" altLang="zh-CN" dirty="0"/>
              <a:t>S</a:t>
            </a:r>
            <a:r>
              <a:rPr lang="zh-CN" altLang="en-US" dirty="0"/>
              <a:t>是</a:t>
            </a:r>
            <a:r>
              <a:rPr lang="en-US" altLang="zh-CN" dirty="0"/>
              <a:t>m</a:t>
            </a:r>
            <a:r>
              <a:rPr lang="zh-CN" altLang="en-US" dirty="0"/>
              <a:t>度关系，有</a:t>
            </a:r>
            <a:r>
              <a:rPr lang="en-US" altLang="zh-CN" dirty="0"/>
              <a:t>s</a:t>
            </a:r>
            <a:r>
              <a:rPr lang="zh-CN" altLang="en-US" dirty="0"/>
              <a:t>个元组，</a:t>
            </a:r>
            <a:r>
              <a:rPr lang="en-US" altLang="zh-CN" dirty="0"/>
              <a:t>R</a:t>
            </a:r>
            <a:r>
              <a:rPr lang="zh-CN" altLang="en-US" dirty="0"/>
              <a:t>与</a:t>
            </a:r>
            <a:r>
              <a:rPr lang="en-US" altLang="zh-CN" dirty="0"/>
              <a:t>S</a:t>
            </a:r>
            <a:r>
              <a:rPr lang="zh-CN" altLang="en-US" dirty="0"/>
              <a:t>的乘积记为</a:t>
            </a:r>
            <a:r>
              <a:rPr lang="en-US" altLang="zh-CN" dirty="0"/>
              <a:t>R×S</a:t>
            </a:r>
            <a:r>
              <a:rPr lang="zh-CN" altLang="en-US" dirty="0"/>
              <a:t>。</a:t>
            </a:r>
            <a:r>
              <a:rPr lang="en-US" altLang="zh-CN" dirty="0"/>
              <a:t>R×S</a:t>
            </a:r>
            <a:r>
              <a:rPr lang="zh-CN" altLang="en-US" dirty="0"/>
              <a:t>是如下元组的集合：它有</a:t>
            </a:r>
            <a:r>
              <a:rPr lang="en-US" altLang="zh-CN" dirty="0" err="1"/>
              <a:t>n+m</a:t>
            </a:r>
            <a:r>
              <a:rPr lang="zh-CN" altLang="en-US" dirty="0"/>
              <a:t>个分量，其中前</a:t>
            </a:r>
            <a:r>
              <a:rPr lang="en-US" altLang="zh-CN" dirty="0"/>
              <a:t>n</a:t>
            </a:r>
            <a:r>
              <a:rPr lang="zh-CN" altLang="en-US" dirty="0"/>
              <a:t>个分量是</a:t>
            </a:r>
            <a:r>
              <a:rPr lang="en-US" altLang="zh-CN" dirty="0"/>
              <a:t>R</a:t>
            </a:r>
            <a:r>
              <a:rPr lang="zh-CN" altLang="en-US" dirty="0"/>
              <a:t>中的元组，后</a:t>
            </a:r>
            <a:r>
              <a:rPr lang="en-US" altLang="zh-CN" dirty="0"/>
              <a:t>m</a:t>
            </a:r>
            <a:r>
              <a:rPr lang="zh-CN" altLang="en-US" dirty="0"/>
              <a:t>个分量是</a:t>
            </a:r>
            <a:r>
              <a:rPr lang="en-US" altLang="zh-CN" dirty="0"/>
              <a:t>S</a:t>
            </a:r>
            <a:r>
              <a:rPr lang="zh-CN" altLang="en-US" dirty="0"/>
              <a:t>中的元组。 </a:t>
            </a:r>
            <a:r>
              <a:rPr lang="en-US" altLang="zh-CN" dirty="0"/>
              <a:t>R×S</a:t>
            </a:r>
            <a:r>
              <a:rPr lang="zh-CN" altLang="en-US" dirty="0"/>
              <a:t>元组的个数为</a:t>
            </a:r>
            <a:r>
              <a:rPr lang="en-US" altLang="zh-CN" dirty="0" err="1"/>
              <a:t>r×s</a:t>
            </a:r>
            <a:r>
              <a:rPr lang="zh-CN" altLang="en-US" dirty="0"/>
              <a:t>。记作：</a:t>
            </a:r>
          </a:p>
          <a:p>
            <a:endParaRPr lang="zh-CN" altLang="en-US" dirty="0"/>
          </a:p>
        </p:txBody>
      </p:sp>
      <p:sp>
        <p:nvSpPr>
          <p:cNvPr id="4" name="灯片编号占位符 3"/>
          <p:cNvSpPr>
            <a:spLocks noGrp="1"/>
          </p:cNvSpPr>
          <p:nvPr>
            <p:ph type="sldNum" sz="quarter" idx="12"/>
          </p:nvPr>
        </p:nvSpPr>
        <p:spPr/>
        <p:txBody>
          <a:bodyPr/>
          <a:lstStyle/>
          <a:p>
            <a:fld id="{6CC0CD27-C02E-43E2-B3A7-2C9F5C232003}" type="slidenum">
              <a:rPr lang="zh-CN" altLang="en-US" smtClean="0"/>
              <a:pPr/>
              <a:t>9</a:t>
            </a:fld>
            <a:endParaRPr lang="zh-CN" altLang="en-US"/>
          </a:p>
        </p:txBody>
      </p:sp>
      <p:pic>
        <p:nvPicPr>
          <p:cNvPr id="5" name="图片 4"/>
          <p:cNvPicPr>
            <a:picLocks noChangeAspect="1"/>
          </p:cNvPicPr>
          <p:nvPr/>
        </p:nvPicPr>
        <p:blipFill>
          <a:blip r:embed="rId2"/>
          <a:stretch>
            <a:fillRect/>
          </a:stretch>
        </p:blipFill>
        <p:spPr>
          <a:xfrm>
            <a:off x="1197641" y="5240165"/>
            <a:ext cx="5419725" cy="628650"/>
          </a:xfrm>
          <a:prstGeom prst="rect">
            <a:avLst/>
          </a:prstGeom>
        </p:spPr>
      </p:pic>
    </p:spTree>
    <p:extLst>
      <p:ext uri="{BB962C8B-B14F-4D97-AF65-F5344CB8AC3E}">
        <p14:creationId xmlns:p14="http://schemas.microsoft.com/office/powerpoint/2010/main" val="3006336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1396</TotalTime>
  <Pages>0</Pages>
  <Words>2526</Words>
  <Characters>0</Characters>
  <Application>Microsoft Office PowerPoint</Application>
  <DocSecurity>0</DocSecurity>
  <PresentationFormat>宽屏</PresentationFormat>
  <Lines>0</Lines>
  <Paragraphs>367</Paragraphs>
  <Slides>51</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8" baseType="lpstr">
      <vt:lpstr>SimSun-Identity-H</vt:lpstr>
      <vt:lpstr>STXinwei-Identity-H</vt:lpstr>
      <vt:lpstr>Tahoma-Bold-Identity-H</vt:lpstr>
      <vt:lpstr>TimesNewRomanPS-BoldMT-Identity-H</vt:lpstr>
      <vt:lpstr>等线</vt:lpstr>
      <vt:lpstr>方正姚体</vt:lpstr>
      <vt:lpstr>宋体</vt:lpstr>
      <vt:lpstr>微软雅黑</vt:lpstr>
      <vt:lpstr>微软雅黑 Light</vt:lpstr>
      <vt:lpstr>Arial</vt:lpstr>
      <vt:lpstr>Calibri</vt:lpstr>
      <vt:lpstr>Cambria Math</vt:lpstr>
      <vt:lpstr>Rockwell</vt:lpstr>
      <vt:lpstr>Rockwell Condensed</vt:lpstr>
      <vt:lpstr>Wingdings</vt:lpstr>
      <vt:lpstr>木活字</vt:lpstr>
      <vt:lpstr>位图图像</vt:lpstr>
      <vt:lpstr>第二章 关系数据库（2）</vt:lpstr>
      <vt:lpstr>PowerPoint 演示文稿</vt:lpstr>
      <vt:lpstr>关系代数</vt:lpstr>
      <vt:lpstr>关系代数的运算符</vt:lpstr>
      <vt:lpstr>1. 传统的集合运算</vt:lpstr>
      <vt:lpstr>(1)关系并运算（Union）</vt:lpstr>
      <vt:lpstr>(2)关系差运算（Difference）</vt:lpstr>
      <vt:lpstr>(3)关系交运算（Intersection）</vt:lpstr>
      <vt:lpstr>(4)广义笛卡儿积</vt:lpstr>
      <vt:lpstr>举例</vt:lpstr>
      <vt:lpstr>小结</vt:lpstr>
      <vt:lpstr>PowerPoint 演示文稿</vt:lpstr>
      <vt:lpstr>2.专门的关系运算</vt:lpstr>
      <vt:lpstr>(1)选择（Selection）</vt:lpstr>
      <vt:lpstr>例</vt:lpstr>
      <vt:lpstr>PowerPoint 演示文稿</vt:lpstr>
      <vt:lpstr>PowerPoint 演示文稿</vt:lpstr>
      <vt:lpstr>例1 ：求计算机系的学生基本情况</vt:lpstr>
      <vt:lpstr>(2)投影（Projection）</vt:lpstr>
      <vt:lpstr>PowerPoint 演示文稿</vt:lpstr>
      <vt:lpstr>PowerPoint 演示文稿</vt:lpstr>
      <vt:lpstr>PowerPoint 演示文稿</vt:lpstr>
      <vt:lpstr>PowerPoint 演示文稿</vt:lpstr>
      <vt:lpstr>PowerPoint 演示文稿</vt:lpstr>
      <vt:lpstr>(3)连接(Join)</vt:lpstr>
      <vt:lpstr>PowerPoint 演示文稿</vt:lpstr>
      <vt:lpstr>PowerPoint 演示文稿</vt:lpstr>
      <vt:lpstr>PowerPoint 演示文稿</vt:lpstr>
      <vt:lpstr>等值连接与自然连接</vt:lpstr>
      <vt:lpstr>等值连接与自然连接的区别</vt:lpstr>
      <vt:lpstr>例4 设有关系R和S，求R*S。</vt:lpstr>
      <vt:lpstr>例4 设有关系R和S，求R*S。</vt:lpstr>
      <vt:lpstr>PowerPoint 演示文稿</vt:lpstr>
      <vt:lpstr>PowerPoint 演示文稿</vt:lpstr>
      <vt:lpstr>PowerPoint 演示文稿</vt:lpstr>
      <vt:lpstr>PowerPoint 演示文稿</vt:lpstr>
      <vt:lpstr>已知如下关系</vt:lpstr>
      <vt:lpstr>PowerPoint 演示文稿</vt:lpstr>
      <vt:lpstr>象集（Images Set）</vt:lpstr>
      <vt:lpstr>例子</vt:lpstr>
      <vt:lpstr>例子</vt:lpstr>
      <vt:lpstr>(4)除法(Division)</vt:lpstr>
      <vt:lpstr>PowerPoint 演示文稿</vt:lpstr>
      <vt:lpstr>PowerPoint 演示文稿</vt:lpstr>
      <vt:lpstr>如何实现如下查询？</vt:lpstr>
      <vt:lpstr>PowerPoint 演示文稿</vt:lpstr>
      <vt:lpstr>PowerPoint 演示文稿</vt:lpstr>
      <vt:lpstr>PowerPoint 演示文稿</vt:lpstr>
      <vt:lpstr>PowerPoint 演示文稿</vt:lpstr>
      <vt:lpstr>PowerPoint 演示文稿</vt:lpstr>
      <vt:lpstr>作业</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D13001</dc:creator>
  <cp:keywords/>
  <dc:description/>
  <cp:lastModifiedBy>wyj</cp:lastModifiedBy>
  <cp:revision>149</cp:revision>
  <dcterms:created xsi:type="dcterms:W3CDTF">2013-11-21T07:51:28Z</dcterms:created>
  <dcterms:modified xsi:type="dcterms:W3CDTF">2018-03-15T23:52:28Z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