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350" r:id="rId2"/>
    <p:sldId id="409" r:id="rId3"/>
    <p:sldId id="408" r:id="rId4"/>
    <p:sldId id="428"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04" r:id="rId24"/>
    <p:sldId id="429" r:id="rId25"/>
    <p:sldId id="430" r:id="rId26"/>
    <p:sldId id="431" r:id="rId27"/>
    <p:sldId id="432" r:id="rId28"/>
    <p:sldId id="436" r:id="rId29"/>
    <p:sldId id="437" r:id="rId30"/>
    <p:sldId id="438" r:id="rId31"/>
    <p:sldId id="443" r:id="rId32"/>
    <p:sldId id="513" r:id="rId33"/>
    <p:sldId id="459" r:id="rId34"/>
    <p:sldId id="460" r:id="rId35"/>
    <p:sldId id="461" r:id="rId36"/>
    <p:sldId id="462" r:id="rId37"/>
    <p:sldId id="463" r:id="rId38"/>
    <p:sldId id="464" r:id="rId39"/>
    <p:sldId id="465" r:id="rId40"/>
    <p:sldId id="466" r:id="rId41"/>
    <p:sldId id="473" r:id="rId42"/>
    <p:sldId id="474" r:id="rId43"/>
    <p:sldId id="475" r:id="rId44"/>
    <p:sldId id="478" r:id="rId45"/>
    <p:sldId id="482" r:id="rId46"/>
    <p:sldId id="481" r:id="rId47"/>
    <p:sldId id="483" r:id="rId48"/>
    <p:sldId id="508" r:id="rId49"/>
    <p:sldId id="484" r:id="rId50"/>
    <p:sldId id="485" r:id="rId51"/>
    <p:sldId id="486" r:id="rId52"/>
    <p:sldId id="487" r:id="rId53"/>
    <p:sldId id="488" r:id="rId54"/>
    <p:sldId id="509" r:id="rId55"/>
    <p:sldId id="489" r:id="rId56"/>
    <p:sldId id="490" r:id="rId57"/>
    <p:sldId id="491" r:id="rId58"/>
    <p:sldId id="492" r:id="rId59"/>
    <p:sldId id="510" r:id="rId60"/>
    <p:sldId id="493" r:id="rId61"/>
    <p:sldId id="494" r:id="rId62"/>
    <p:sldId id="495" r:id="rId63"/>
    <p:sldId id="496" r:id="rId64"/>
    <p:sldId id="497" r:id="rId65"/>
    <p:sldId id="498" r:id="rId66"/>
    <p:sldId id="499" r:id="rId67"/>
    <p:sldId id="500" r:id="rId68"/>
    <p:sldId id="501" r:id="rId69"/>
    <p:sldId id="502" r:id="rId70"/>
    <p:sldId id="503" r:id="rId71"/>
    <p:sldId id="504" r:id="rId72"/>
    <p:sldId id="505" r:id="rId73"/>
    <p:sldId id="506"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D935"/>
    <a:srgbClr val="A5C2E0"/>
    <a:srgbClr val="E19BC2"/>
    <a:srgbClr val="FE9374"/>
    <a:srgbClr val="FDC340"/>
    <a:srgbClr val="FCAF00"/>
    <a:srgbClr val="F1EB00"/>
    <a:srgbClr val="BBD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78224" autoAdjust="0"/>
  </p:normalViewPr>
  <p:slideViewPr>
    <p:cSldViewPr snapToGrid="0">
      <p:cViewPr varScale="1">
        <p:scale>
          <a:sx n="128" d="100"/>
          <a:sy n="128" d="100"/>
        </p:scale>
        <p:origin x="1464" y="11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9628-C50D-46DE-95D1-F56F8CDDF837}" type="datetimeFigureOut">
              <a:rPr lang="zh-CN" altLang="en-US" smtClean="0"/>
              <a:t>2019/3/26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BB7F9-0B98-41FF-B268-342E760C73C4}" type="slidenum">
              <a:rPr lang="zh-CN" altLang="en-US" smtClean="0"/>
              <a:t>‹#›</a:t>
            </a:fld>
            <a:endParaRPr lang="zh-CN" altLang="en-US"/>
          </a:p>
        </p:txBody>
      </p:sp>
    </p:spTree>
    <p:extLst>
      <p:ext uri="{BB962C8B-B14F-4D97-AF65-F5344CB8AC3E}">
        <p14:creationId xmlns:p14="http://schemas.microsoft.com/office/powerpoint/2010/main" val="344592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要注意联合主键的索引到底是建立在谁那？</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53</a:t>
            </a:fld>
            <a:endParaRPr lang="zh-CN" altLang="en-US"/>
          </a:p>
        </p:txBody>
      </p:sp>
    </p:spTree>
    <p:extLst>
      <p:ext uri="{BB962C8B-B14F-4D97-AF65-F5344CB8AC3E}">
        <p14:creationId xmlns:p14="http://schemas.microsoft.com/office/powerpoint/2010/main" val="176054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58</a:t>
            </a:fld>
            <a:endParaRPr lang="zh-CN" altLang="en-US"/>
          </a:p>
        </p:txBody>
      </p:sp>
    </p:spTree>
    <p:extLst>
      <p:ext uri="{BB962C8B-B14F-4D97-AF65-F5344CB8AC3E}">
        <p14:creationId xmlns:p14="http://schemas.microsoft.com/office/powerpoint/2010/main" val="15438140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68068BB-17E3-42B7-A147-CB5F31377922}" type="datetime1">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E22FB48-3995-40E0-9D7E-DF50111BA269}" type="slidenum">
              <a:rPr lang="zh-CN" altLang="en-US" smtClean="0"/>
              <a:pPr/>
              <a:t>‹#›</a:t>
            </a:fld>
            <a:endParaRPr lang="zh-CN" altLang="en-US"/>
          </a:p>
        </p:txBody>
      </p:sp>
    </p:spTree>
    <p:extLst>
      <p:ext uri="{BB962C8B-B14F-4D97-AF65-F5344CB8AC3E}">
        <p14:creationId xmlns:p14="http://schemas.microsoft.com/office/powerpoint/2010/main" val="375943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9107F0-49AB-4585-8531-0800EB706134}" type="datetime1">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67B550-5DAF-484A-9553-47DA44B4046C}" type="slidenum">
              <a:rPr lang="zh-CN" altLang="en-US" smtClean="0"/>
              <a:pPr/>
              <a:t>‹#›</a:t>
            </a:fld>
            <a:endParaRPr lang="zh-CN" altLang="en-US"/>
          </a:p>
        </p:txBody>
      </p:sp>
    </p:spTree>
    <p:extLst>
      <p:ext uri="{BB962C8B-B14F-4D97-AF65-F5344CB8AC3E}">
        <p14:creationId xmlns:p14="http://schemas.microsoft.com/office/powerpoint/2010/main" val="122628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814F641-F1B6-48DF-9B1C-3991E104261B}" type="datetime1">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B92C4C-6338-4AB2-B6A2-E676F6F7F171}" type="slidenum">
              <a:rPr lang="zh-CN" altLang="en-US" smtClean="0"/>
              <a:pPr/>
              <a:t>‹#›</a:t>
            </a:fld>
            <a:endParaRPr lang="zh-CN" altLang="en-US"/>
          </a:p>
        </p:txBody>
      </p:sp>
    </p:spTree>
    <p:extLst>
      <p:ext uri="{BB962C8B-B14F-4D97-AF65-F5344CB8AC3E}">
        <p14:creationId xmlns:p14="http://schemas.microsoft.com/office/powerpoint/2010/main" val="50813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lnSpc>
                <a:spcPct val="100000"/>
              </a:lnSpc>
              <a:defRPr sz="2800">
                <a:latin typeface="微软雅黑 Light" panose="020B0502040204020203" pitchFamily="34" charset="-122"/>
                <a:ea typeface="微软雅黑 Light" panose="020B0502040204020203" pitchFamily="34" charset="-122"/>
              </a:defRPr>
            </a:lvl1pPr>
            <a:lvl2pPr>
              <a:lnSpc>
                <a:spcPct val="100000"/>
              </a:lnSpc>
              <a:defRPr sz="2600">
                <a:latin typeface="微软雅黑 Light" panose="020B0502040204020203" pitchFamily="34" charset="-122"/>
                <a:ea typeface="微软雅黑 Light" panose="020B0502040204020203" pitchFamily="34" charset="-122"/>
              </a:defRPr>
            </a:lvl2pPr>
            <a:lvl3pPr>
              <a:lnSpc>
                <a:spcPct val="100000"/>
              </a:lnSpc>
              <a:defRPr sz="2400">
                <a:latin typeface="微软雅黑 Light" panose="020B0502040204020203" pitchFamily="34" charset="-122"/>
                <a:ea typeface="微软雅黑 Light" panose="020B0502040204020203" pitchFamily="34" charset="-122"/>
              </a:defRPr>
            </a:lvl3pPr>
            <a:lvl4pPr>
              <a:lnSpc>
                <a:spcPct val="100000"/>
              </a:lnSpc>
              <a:defRPr sz="2000">
                <a:latin typeface="微软雅黑 Light" panose="020B0502040204020203" pitchFamily="34" charset="-122"/>
                <a:ea typeface="微软雅黑 Light" panose="020B0502040204020203" pitchFamily="34" charset="-122"/>
              </a:defRPr>
            </a:lvl4pPr>
            <a:lvl5pPr>
              <a:lnSpc>
                <a:spcPct val="100000"/>
              </a:lnSpc>
              <a:defRPr sz="2000">
                <a:latin typeface="微软雅黑 Light" panose="020B0502040204020203" pitchFamily="34" charset="-122"/>
                <a:ea typeface="微软雅黑 Light" panose="020B0502040204020203"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9038E62-7DC2-477F-BCDA-57F4B9796151}" type="datetime1">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C0CD27-C02E-43E2-B3A7-2C9F5C232003}" type="slidenum">
              <a:rPr lang="zh-CN" altLang="en-US" smtClean="0"/>
              <a:pPr/>
              <a:t>‹#›</a:t>
            </a:fld>
            <a:endParaRPr lang="zh-CN" altLang="en-US"/>
          </a:p>
        </p:txBody>
      </p:sp>
    </p:spTree>
    <p:extLst>
      <p:ext uri="{BB962C8B-B14F-4D97-AF65-F5344CB8AC3E}">
        <p14:creationId xmlns:p14="http://schemas.microsoft.com/office/powerpoint/2010/main" val="276277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93667" y="6272784"/>
            <a:ext cx="2644309" cy="365125"/>
          </a:xfrm>
        </p:spPr>
        <p:txBody>
          <a:bodyPr/>
          <a:lstStyle/>
          <a:p>
            <a:fld id="{4C58EB04-B74F-490A-8396-68B0B81C24B6}" type="datetime1">
              <a:rPr lang="zh-CN" altLang="en-US" smtClean="0"/>
              <a:t>2019/3/26</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C2947E0-CF6E-4C9D-9D69-76C0C6E94500}" type="slidenum">
              <a:rPr lang="zh-CN" altLang="en-US" smtClean="0"/>
              <a:pPr/>
              <a:t>‹#›</a:t>
            </a:fld>
            <a:endParaRPr lang="zh-CN" altLang="en-US"/>
          </a:p>
        </p:txBody>
      </p:sp>
    </p:spTree>
    <p:extLst>
      <p:ext uri="{BB962C8B-B14F-4D97-AF65-F5344CB8AC3E}">
        <p14:creationId xmlns:p14="http://schemas.microsoft.com/office/powerpoint/2010/main" val="110446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DA2E6BE-4CD1-4504-B97C-06A5781EB05A}" type="datetime1">
              <a:rPr lang="zh-CN" altLang="en-US" smtClean="0"/>
              <a:t>2019/3/26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72BE42-2029-47E3-BD9B-2F539B27DEE1}" type="slidenum">
              <a:rPr lang="zh-CN" altLang="en-US" smtClean="0"/>
              <a:pPr/>
              <a:t>‹#›</a:t>
            </a:fld>
            <a:endParaRPr lang="zh-CN" altLang="en-US"/>
          </a:p>
        </p:txBody>
      </p:sp>
    </p:spTree>
    <p:extLst>
      <p:ext uri="{BB962C8B-B14F-4D97-AF65-F5344CB8AC3E}">
        <p14:creationId xmlns:p14="http://schemas.microsoft.com/office/powerpoint/2010/main" val="281180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087B482-88B7-435F-A13C-C19E4682F1A3}" type="datetime1">
              <a:rPr lang="zh-CN" altLang="en-US" smtClean="0"/>
              <a:t>2019/3/26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2FA598-CE48-4FE9-B070-F75262AA96E4}" type="slidenum">
              <a:rPr lang="zh-CN" altLang="en-US" smtClean="0"/>
              <a:pPr/>
              <a:t>‹#›</a:t>
            </a:fld>
            <a:endParaRPr lang="zh-CN" altLang="en-US"/>
          </a:p>
        </p:txBody>
      </p:sp>
    </p:spTree>
    <p:extLst>
      <p:ext uri="{BB962C8B-B14F-4D97-AF65-F5344CB8AC3E}">
        <p14:creationId xmlns:p14="http://schemas.microsoft.com/office/powerpoint/2010/main" val="405384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AB27F6-33F4-4139-B506-BC3F43298B00}" type="datetime1">
              <a:rPr lang="zh-CN" altLang="en-US" smtClean="0"/>
              <a:t>2019/3/26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20FAF6-2FE9-4CCD-9236-1A3CD5281C22}" type="slidenum">
              <a:rPr lang="zh-CN" altLang="en-US" smtClean="0"/>
              <a:pPr/>
              <a:t>‹#›</a:t>
            </a:fld>
            <a:endParaRPr lang="zh-CN" altLang="en-US"/>
          </a:p>
        </p:txBody>
      </p:sp>
    </p:spTree>
    <p:extLst>
      <p:ext uri="{BB962C8B-B14F-4D97-AF65-F5344CB8AC3E}">
        <p14:creationId xmlns:p14="http://schemas.microsoft.com/office/powerpoint/2010/main" val="396994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3673D-846D-478E-B717-145266FBB345}" type="datetime1">
              <a:rPr lang="zh-CN" altLang="en-US" smtClean="0"/>
              <a:t>2019/3/26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74088BC-5FFA-45F6-BC97-BB015332EA66}" type="slidenum">
              <a:rPr lang="zh-CN" altLang="en-US" smtClean="0"/>
              <a:pPr/>
              <a:t>‹#›</a:t>
            </a:fld>
            <a:endParaRPr lang="zh-CN" altLang="en-US"/>
          </a:p>
        </p:txBody>
      </p:sp>
    </p:spTree>
    <p:extLst>
      <p:ext uri="{BB962C8B-B14F-4D97-AF65-F5344CB8AC3E}">
        <p14:creationId xmlns:p14="http://schemas.microsoft.com/office/powerpoint/2010/main" val="117483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CC3473-B232-4B69-ACE8-5CAEBA6CA593}" type="datetime1">
              <a:rPr lang="zh-CN" altLang="en-US" smtClean="0"/>
              <a:t>2019/3/26</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BF596-1C38-4E7D-AB1B-96AFDC32A549}" type="slidenum">
              <a:rPr lang="zh-CN" altLang="en-US" smtClean="0"/>
              <a:pPr/>
              <a:t>‹#›</a:t>
            </a:fld>
            <a:endParaRPr lang="zh-CN" altLang="en-US"/>
          </a:p>
        </p:txBody>
      </p:sp>
    </p:spTree>
    <p:extLst>
      <p:ext uri="{BB962C8B-B14F-4D97-AF65-F5344CB8AC3E}">
        <p14:creationId xmlns:p14="http://schemas.microsoft.com/office/powerpoint/2010/main" val="74353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AF81D95-C901-4B41-903D-FBA729B8C2E3}" type="datetime1">
              <a:rPr lang="zh-CN" altLang="en-US" smtClean="0"/>
              <a:t>2019/3/26</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CC65BD0-EC37-4B9B-A84F-C0E4E55ED33F}" type="slidenum">
              <a:rPr lang="zh-CN" altLang="en-US" smtClean="0"/>
              <a:pPr/>
              <a:t>‹#›</a:t>
            </a:fld>
            <a:endParaRPr lang="zh-CN" altLang="en-US"/>
          </a:p>
        </p:txBody>
      </p:sp>
    </p:spTree>
    <p:extLst>
      <p:ext uri="{BB962C8B-B14F-4D97-AF65-F5344CB8AC3E}">
        <p14:creationId xmlns:p14="http://schemas.microsoft.com/office/powerpoint/2010/main" val="273056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F89F12-1AC6-49B3-BDC9-E8AF0C41EACF}" type="datetime1">
              <a:rPr lang="zh-CN" altLang="en-US" smtClean="0"/>
              <a:t>2019/3/26</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288E30-4A55-486A-A62B-08E94C446F5B}" type="slidenum">
              <a:rPr lang="zh-CN" altLang="en-US" smtClean="0"/>
              <a:pPr/>
              <a:t>‹#›</a:t>
            </a:fld>
            <a:endParaRPr lang="zh-CN" altLang="en-US"/>
          </a:p>
        </p:txBody>
      </p:sp>
    </p:spTree>
    <p:extLst>
      <p:ext uri="{BB962C8B-B14F-4D97-AF65-F5344CB8AC3E}">
        <p14:creationId xmlns:p14="http://schemas.microsoft.com/office/powerpoint/2010/main" val="3557775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baike.baidu.com/view/51987.htm" TargetMode="External"/><Relationship Id="rId2" Type="http://schemas.openxmlformats.org/officeDocument/2006/relationships/hyperlink" Target="http://baike.baidu.com/view/675645.ht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4400" dirty="0">
                <a:solidFill>
                  <a:srgbClr val="595959"/>
                </a:solidFill>
                <a:latin typeface="微软雅黑" panose="020B0503020204020204" pitchFamily="34" charset="-122"/>
                <a:ea typeface="微软雅黑" panose="020B0503020204020204" pitchFamily="34" charset="-122"/>
              </a:rPr>
              <a:t>第三章  关系数据库标准语言</a:t>
            </a:r>
            <a:r>
              <a:rPr lang="en-US" altLang="zh-CN" sz="4400" dirty="0">
                <a:solidFill>
                  <a:srgbClr val="595959"/>
                </a:solidFill>
                <a:latin typeface="微软雅黑" panose="020B0503020204020204" pitchFamily="34" charset="-122"/>
                <a:ea typeface="微软雅黑" panose="020B0503020204020204" pitchFamily="34" charset="-122"/>
              </a:rPr>
              <a:t>SQL</a:t>
            </a:r>
            <a:r>
              <a:rPr lang="zh-CN" altLang="en-US" sz="4400" dirty="0">
                <a:solidFill>
                  <a:srgbClr val="595959"/>
                </a:solidFill>
                <a:latin typeface="微软雅黑" panose="020B0503020204020204" pitchFamily="34" charset="-122"/>
                <a:ea typeface="微软雅黑" panose="020B0503020204020204" pitchFamily="34" charset="-122"/>
              </a:rPr>
              <a:t>（</a:t>
            </a:r>
            <a:r>
              <a:rPr lang="en-US" altLang="zh-CN" sz="4400" dirty="0">
                <a:solidFill>
                  <a:srgbClr val="595959"/>
                </a:solidFill>
                <a:latin typeface="微软雅黑" panose="020B0503020204020204" pitchFamily="34" charset="-122"/>
                <a:ea typeface="微软雅黑" panose="020B0503020204020204" pitchFamily="34" charset="-122"/>
              </a:rPr>
              <a:t>1</a:t>
            </a:r>
            <a:r>
              <a:rPr lang="zh-CN" altLang="en-US" sz="4400" dirty="0">
                <a:solidFill>
                  <a:srgbClr val="595959"/>
                </a:solidFill>
                <a:latin typeface="微软雅黑" panose="020B0503020204020204" pitchFamily="34" charset="-122"/>
                <a:ea typeface="微软雅黑" panose="020B0503020204020204" pitchFamily="34" charset="-122"/>
              </a:rPr>
              <a:t>）</a:t>
            </a:r>
            <a:endParaRPr lang="zh-CN" altLang="en-US" sz="4400" dirty="0"/>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E22FB48-3995-40E0-9D7E-DF50111BA269}" type="slidenum">
              <a:rPr lang="zh-CN" altLang="en-US" smtClean="0"/>
              <a:pPr/>
              <a:t>1</a:t>
            </a:fld>
            <a:endParaRPr lang="zh-CN" altLang="en-US"/>
          </a:p>
        </p:txBody>
      </p:sp>
    </p:spTree>
    <p:extLst>
      <p:ext uri="{BB962C8B-B14F-4D97-AF65-F5344CB8AC3E}">
        <p14:creationId xmlns:p14="http://schemas.microsoft.com/office/powerpoint/2010/main" val="3906937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数据库系统的组成</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10</a:t>
            </a:fld>
            <a:endParaRPr lang="zh-CN" altLang="en-US"/>
          </a:p>
        </p:txBody>
      </p:sp>
      <p:grpSp>
        <p:nvGrpSpPr>
          <p:cNvPr id="5" name="Group 4"/>
          <p:cNvGrpSpPr>
            <a:grpSpLocks/>
          </p:cNvGrpSpPr>
          <p:nvPr/>
        </p:nvGrpSpPr>
        <p:grpSpPr bwMode="auto">
          <a:xfrm>
            <a:off x="2049780" y="2409614"/>
            <a:ext cx="8153400" cy="2895600"/>
            <a:chOff x="384" y="2400"/>
            <a:chExt cx="5136" cy="1824"/>
          </a:xfrm>
        </p:grpSpPr>
        <p:sp>
          <p:nvSpPr>
            <p:cNvPr id="6" name="Rectangle 5"/>
            <p:cNvSpPr>
              <a:spLocks noChangeArrowheads="1"/>
            </p:cNvSpPr>
            <p:nvPr/>
          </p:nvSpPr>
          <p:spPr bwMode="auto">
            <a:xfrm>
              <a:off x="384" y="2400"/>
              <a:ext cx="1584" cy="288"/>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dirty="0"/>
                <a:t>数据库应用系统</a:t>
              </a:r>
              <a:endParaRPr lang="zh-CN" altLang="en-US" dirty="0"/>
            </a:p>
          </p:txBody>
        </p:sp>
        <p:sp>
          <p:nvSpPr>
            <p:cNvPr id="7" name="Rectangle 6"/>
            <p:cNvSpPr>
              <a:spLocks noChangeArrowheads="1"/>
            </p:cNvSpPr>
            <p:nvPr/>
          </p:nvSpPr>
          <p:spPr bwMode="auto">
            <a:xfrm>
              <a:off x="2160" y="2400"/>
              <a:ext cx="1584" cy="288"/>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t>数据库应用系统</a:t>
              </a:r>
              <a:endParaRPr lang="zh-CN" altLang="en-US"/>
            </a:p>
          </p:txBody>
        </p:sp>
        <p:sp>
          <p:nvSpPr>
            <p:cNvPr id="8" name="Rectangle 7"/>
            <p:cNvSpPr>
              <a:spLocks noChangeArrowheads="1"/>
            </p:cNvSpPr>
            <p:nvPr/>
          </p:nvSpPr>
          <p:spPr bwMode="auto">
            <a:xfrm>
              <a:off x="3936" y="2400"/>
              <a:ext cx="1584" cy="288"/>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t>数据库应用系统</a:t>
              </a:r>
              <a:endParaRPr lang="zh-CN" altLang="en-US"/>
            </a:p>
          </p:txBody>
        </p:sp>
        <p:sp>
          <p:nvSpPr>
            <p:cNvPr id="9" name="Rectangle 8"/>
            <p:cNvSpPr>
              <a:spLocks noChangeArrowheads="1"/>
            </p:cNvSpPr>
            <p:nvPr/>
          </p:nvSpPr>
          <p:spPr bwMode="auto">
            <a:xfrm>
              <a:off x="2352" y="3072"/>
              <a:ext cx="1104" cy="288"/>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DBMS</a:t>
              </a:r>
            </a:p>
          </p:txBody>
        </p:sp>
        <p:sp>
          <p:nvSpPr>
            <p:cNvPr id="10" name="AutoShape 9"/>
            <p:cNvSpPr>
              <a:spLocks noChangeArrowheads="1"/>
            </p:cNvSpPr>
            <p:nvPr/>
          </p:nvSpPr>
          <p:spPr bwMode="auto">
            <a:xfrm>
              <a:off x="2592" y="3648"/>
              <a:ext cx="576" cy="576"/>
            </a:xfrm>
            <a:prstGeom prst="flowChartMagneticDisk">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dirty="0"/>
                <a:t>DB</a:t>
              </a:r>
            </a:p>
          </p:txBody>
        </p:sp>
        <p:sp>
          <p:nvSpPr>
            <p:cNvPr id="11" name="AutoShape 10"/>
            <p:cNvSpPr>
              <a:spLocks noChangeArrowheads="1"/>
            </p:cNvSpPr>
            <p:nvPr/>
          </p:nvSpPr>
          <p:spPr bwMode="auto">
            <a:xfrm>
              <a:off x="2784" y="3360"/>
              <a:ext cx="240" cy="432"/>
            </a:xfrm>
            <a:prstGeom prst="upDownArrow">
              <a:avLst>
                <a:gd name="adj1" fmla="val 50000"/>
                <a:gd name="adj2" fmla="val 36000"/>
              </a:avLst>
            </a:prstGeom>
            <a:solidFill>
              <a:schemeClr val="accent2"/>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Line 11"/>
            <p:cNvSpPr>
              <a:spLocks noChangeShapeType="1"/>
            </p:cNvSpPr>
            <p:nvPr/>
          </p:nvSpPr>
          <p:spPr bwMode="auto">
            <a:xfrm>
              <a:off x="2928" y="2688"/>
              <a:ext cx="0" cy="384"/>
            </a:xfrm>
            <a:prstGeom prst="line">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2"/>
            <p:cNvSpPr>
              <a:spLocks noChangeShapeType="1"/>
            </p:cNvSpPr>
            <p:nvPr/>
          </p:nvSpPr>
          <p:spPr bwMode="auto">
            <a:xfrm flipH="1">
              <a:off x="2976" y="2688"/>
              <a:ext cx="1872" cy="384"/>
            </a:xfrm>
            <a:prstGeom prst="line">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3"/>
            <p:cNvSpPr>
              <a:spLocks noChangeShapeType="1"/>
            </p:cNvSpPr>
            <p:nvPr/>
          </p:nvSpPr>
          <p:spPr bwMode="auto">
            <a:xfrm>
              <a:off x="1152" y="2688"/>
              <a:ext cx="1728" cy="384"/>
            </a:xfrm>
            <a:prstGeom prst="line">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55102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数据库管理系统的三级模式</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11</a:t>
            </a:fld>
            <a:endParaRPr lang="zh-CN" altLang="en-US"/>
          </a:p>
        </p:txBody>
      </p:sp>
      <p:pic>
        <p:nvPicPr>
          <p:cNvPr id="5" name="图片 4"/>
          <p:cNvPicPr>
            <a:picLocks noChangeAspect="1"/>
          </p:cNvPicPr>
          <p:nvPr/>
        </p:nvPicPr>
        <p:blipFill>
          <a:blip r:embed="rId2"/>
          <a:stretch>
            <a:fillRect/>
          </a:stretch>
        </p:blipFill>
        <p:spPr>
          <a:xfrm>
            <a:off x="2361506" y="2020306"/>
            <a:ext cx="7475084" cy="4151894"/>
          </a:xfrm>
          <a:prstGeom prst="rect">
            <a:avLst/>
          </a:prstGeom>
        </p:spPr>
      </p:pic>
    </p:spTree>
    <p:extLst>
      <p:ext uri="{BB962C8B-B14F-4D97-AF65-F5344CB8AC3E}">
        <p14:creationId xmlns:p14="http://schemas.microsoft.com/office/powerpoint/2010/main" val="3654629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12</a:t>
            </a:fld>
            <a:endParaRPr lang="zh-CN" altLang="en-US"/>
          </a:p>
        </p:txBody>
      </p:sp>
      <p:pic>
        <p:nvPicPr>
          <p:cNvPr id="5" name="图片 4"/>
          <p:cNvPicPr>
            <a:picLocks noChangeAspect="1"/>
          </p:cNvPicPr>
          <p:nvPr/>
        </p:nvPicPr>
        <p:blipFill>
          <a:blip r:embed="rId2"/>
          <a:stretch>
            <a:fillRect/>
          </a:stretch>
        </p:blipFill>
        <p:spPr>
          <a:xfrm>
            <a:off x="2351315" y="922564"/>
            <a:ext cx="7051901" cy="5115665"/>
          </a:xfrm>
          <a:prstGeom prst="rect">
            <a:avLst/>
          </a:prstGeom>
        </p:spPr>
      </p:pic>
      <p:sp>
        <p:nvSpPr>
          <p:cNvPr id="6" name="矩形 5"/>
          <p:cNvSpPr/>
          <p:nvPr/>
        </p:nvSpPr>
        <p:spPr>
          <a:xfrm>
            <a:off x="4916774" y="5317761"/>
            <a:ext cx="1281659" cy="83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550047" y="5273261"/>
            <a:ext cx="1281659" cy="83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203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模式</a:t>
            </a:r>
            <a:r>
              <a:rPr lang="en-US" altLang="zh-CN" dirty="0"/>
              <a:t>(Schema)</a:t>
            </a:r>
            <a:endParaRPr lang="zh-CN" altLang="en-US" dirty="0"/>
          </a:p>
        </p:txBody>
      </p:sp>
      <p:sp>
        <p:nvSpPr>
          <p:cNvPr id="3" name="内容占位符 2"/>
          <p:cNvSpPr>
            <a:spLocks noGrp="1"/>
          </p:cNvSpPr>
          <p:nvPr>
            <p:ph idx="1"/>
          </p:nvPr>
        </p:nvSpPr>
        <p:spPr/>
        <p:txBody>
          <a:bodyPr/>
          <a:lstStyle/>
          <a:p>
            <a:r>
              <a:rPr lang="zh-CN" altLang="en-US" dirty="0"/>
              <a:t>模式也称概念模式，是数据库中全体数据的逻辑结构和特征的描述，综合了所有用户的数据需求，并将其有机地结合成一个逻辑整体，具有最小冗余。</a:t>
            </a:r>
          </a:p>
          <a:p>
            <a:r>
              <a:rPr lang="zh-CN" altLang="en-US" dirty="0"/>
              <a:t>一个数据库只有一个模式。</a:t>
            </a:r>
          </a:p>
          <a:p>
            <a:r>
              <a:rPr lang="zh-CN" altLang="en-US" dirty="0"/>
              <a:t>定义模式时不仅要定义数据的逻辑结构，如数据记录由哪些数据项构成，数据项的名字、类型、取值范围等，而且要定义数据之间的联系、与数据有关的安全性、完整性要求</a:t>
            </a:r>
            <a:r>
              <a:rPr lang="en-US" altLang="zh-CN" dirty="0"/>
              <a:t>;</a:t>
            </a:r>
          </a:p>
          <a:p>
            <a:r>
              <a:rPr lang="en-US" altLang="zh-CN" dirty="0"/>
              <a:t>DBMS </a:t>
            </a:r>
            <a:r>
              <a:rPr lang="zh-CN" altLang="en-US" dirty="0"/>
              <a:t>提供模式描述语言定义模式</a:t>
            </a:r>
            <a:r>
              <a:rPr lang="en-US" altLang="zh-CN" dirty="0"/>
              <a:t>(CREATE TABLE)</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13</a:t>
            </a:fld>
            <a:endParaRPr lang="zh-CN" altLang="en-US"/>
          </a:p>
        </p:txBody>
      </p:sp>
    </p:spTree>
    <p:extLst>
      <p:ext uri="{BB962C8B-B14F-4D97-AF65-F5344CB8AC3E}">
        <p14:creationId xmlns:p14="http://schemas.microsoft.com/office/powerpoint/2010/main" val="2211114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14</a:t>
            </a:fld>
            <a:endParaRPr lang="zh-CN" altLang="en-US"/>
          </a:p>
        </p:txBody>
      </p:sp>
      <p:pic>
        <p:nvPicPr>
          <p:cNvPr id="5" name="内容占位符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096" y="1255043"/>
            <a:ext cx="6704673" cy="4311133"/>
          </a:xfrm>
          <a:prstGeom prst="rect">
            <a:avLst/>
          </a:prstGeom>
        </p:spPr>
      </p:pic>
    </p:spTree>
    <p:extLst>
      <p:ext uri="{BB962C8B-B14F-4D97-AF65-F5344CB8AC3E}">
        <p14:creationId xmlns:p14="http://schemas.microsoft.com/office/powerpoint/2010/main" val="1873058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外模式</a:t>
            </a:r>
            <a:r>
              <a:rPr lang="en-US" altLang="zh-CN" dirty="0"/>
              <a:t>(External Schema)</a:t>
            </a:r>
            <a:endParaRPr lang="zh-CN" altLang="en-US" dirty="0"/>
          </a:p>
        </p:txBody>
      </p:sp>
      <p:sp>
        <p:nvSpPr>
          <p:cNvPr id="3" name="内容占位符 2"/>
          <p:cNvSpPr>
            <a:spLocks noGrp="1"/>
          </p:cNvSpPr>
          <p:nvPr>
            <p:ph idx="1"/>
          </p:nvPr>
        </p:nvSpPr>
        <p:spPr/>
        <p:txBody>
          <a:bodyPr>
            <a:normAutofit fontScale="92500"/>
          </a:bodyPr>
          <a:lstStyle/>
          <a:p>
            <a:r>
              <a:rPr lang="zh-CN" altLang="en-US" dirty="0"/>
              <a:t>外模式也称子模式，是数据库用户</a:t>
            </a:r>
            <a:r>
              <a:rPr lang="en-US" altLang="zh-CN" dirty="0"/>
              <a:t>(</a:t>
            </a:r>
            <a:r>
              <a:rPr lang="zh-CN" altLang="en-US" dirty="0"/>
              <a:t>或应用程序员</a:t>
            </a:r>
            <a:r>
              <a:rPr lang="en-US" altLang="zh-CN" dirty="0"/>
              <a:t>)</a:t>
            </a:r>
            <a:r>
              <a:rPr lang="zh-CN" altLang="en-US" dirty="0"/>
              <a:t>能够看见和使用的局部数据的逻辑结构和特征的描述，对应数据库用户的数据视图。</a:t>
            </a:r>
          </a:p>
          <a:p>
            <a:r>
              <a:rPr lang="zh-CN" altLang="pt-BR" dirty="0"/>
              <a:t>外模式通常是模式的子集。</a:t>
            </a:r>
          </a:p>
          <a:p>
            <a:r>
              <a:rPr lang="zh-CN" altLang="en-US" dirty="0"/>
              <a:t>一个数据库可有多个外模式。</a:t>
            </a:r>
          </a:p>
          <a:p>
            <a:r>
              <a:rPr lang="zh-CN" altLang="en-US" dirty="0"/>
              <a:t>外模式是保证数据库安全性的一个有力措施。每个用户只能看见和访问所对应的外模式中的数据，数据库中其余数据是不可见的。</a:t>
            </a:r>
          </a:p>
          <a:p>
            <a:r>
              <a:rPr lang="en-US" altLang="zh-CN" b="1" dirty="0"/>
              <a:t>DBMS </a:t>
            </a:r>
            <a:r>
              <a:rPr lang="zh-CN" altLang="en-US" dirty="0"/>
              <a:t>提供外模式描述语言来定义外模式</a:t>
            </a:r>
            <a:r>
              <a:rPr lang="en-US" altLang="zh-CN" b="1" dirty="0"/>
              <a:t>(CREATE VIEW)</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15</a:t>
            </a:fld>
            <a:endParaRPr lang="zh-CN" altLang="en-US"/>
          </a:p>
        </p:txBody>
      </p:sp>
    </p:spTree>
    <p:extLst>
      <p:ext uri="{BB962C8B-B14F-4D97-AF65-F5344CB8AC3E}">
        <p14:creationId xmlns:p14="http://schemas.microsoft.com/office/powerpoint/2010/main" val="97208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16</a:t>
            </a:fld>
            <a:endParaRPr lang="zh-CN" altLang="en-US"/>
          </a:p>
        </p:txBody>
      </p:sp>
      <p:pic>
        <p:nvPicPr>
          <p:cNvPr id="5" name="图片 4"/>
          <p:cNvPicPr>
            <a:picLocks noChangeAspect="1"/>
          </p:cNvPicPr>
          <p:nvPr/>
        </p:nvPicPr>
        <p:blipFill>
          <a:blip r:embed="rId2"/>
          <a:stretch>
            <a:fillRect/>
          </a:stretch>
        </p:blipFill>
        <p:spPr>
          <a:xfrm>
            <a:off x="3077514" y="1255043"/>
            <a:ext cx="6097931" cy="3773942"/>
          </a:xfrm>
          <a:prstGeom prst="rect">
            <a:avLst/>
          </a:prstGeom>
        </p:spPr>
      </p:pic>
    </p:spTree>
    <p:extLst>
      <p:ext uri="{BB962C8B-B14F-4D97-AF65-F5344CB8AC3E}">
        <p14:creationId xmlns:p14="http://schemas.microsoft.com/office/powerpoint/2010/main" val="1450931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内模式</a:t>
            </a:r>
            <a:r>
              <a:rPr lang="en-US" altLang="zh-CN" dirty="0"/>
              <a:t>(Internal Schema)</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内模式也称存储模式，它是对数据物理结构和存储方式的描述，是数据在数据库内部的表示方式。</a:t>
            </a:r>
          </a:p>
          <a:p>
            <a:r>
              <a:rPr lang="zh-CN" altLang="en-US" dirty="0"/>
              <a:t>一个数据库只有一个内模式。</a:t>
            </a:r>
          </a:p>
          <a:p>
            <a:r>
              <a:rPr lang="zh-CN" altLang="en-US" dirty="0"/>
              <a:t>内模式记录了模式数据对应的数据</a:t>
            </a:r>
            <a:r>
              <a:rPr lang="en-US" altLang="zh-CN" b="1" dirty="0"/>
              <a:t>(</a:t>
            </a:r>
            <a:r>
              <a:rPr lang="zh-CN" altLang="en-US" dirty="0"/>
              <a:t>表</a:t>
            </a:r>
            <a:r>
              <a:rPr lang="en-US" altLang="zh-CN" b="1" dirty="0"/>
              <a:t>)</a:t>
            </a:r>
            <a:r>
              <a:rPr lang="zh-CN" altLang="en-US" dirty="0"/>
              <a:t>空间和存储文件（两者一般同名）及访问路径，</a:t>
            </a:r>
            <a:r>
              <a:rPr lang="en-US" altLang="zh-CN" b="1" dirty="0"/>
              <a:t>RDBMS</a:t>
            </a:r>
            <a:r>
              <a:rPr lang="zh-CN" altLang="en-US" dirty="0"/>
              <a:t>据此向操作系统（</a:t>
            </a:r>
            <a:r>
              <a:rPr lang="en-US" altLang="zh-CN" b="1" dirty="0"/>
              <a:t>OS</a:t>
            </a:r>
            <a:r>
              <a:rPr lang="zh-CN" altLang="en-US" dirty="0"/>
              <a:t>）发出读取文件记录的命令，</a:t>
            </a:r>
            <a:r>
              <a:rPr lang="en-US" altLang="zh-CN" b="1" dirty="0"/>
              <a:t>OS</a:t>
            </a:r>
            <a:r>
              <a:rPr lang="zh-CN" altLang="en-US" dirty="0"/>
              <a:t>的文件管理系统将其映射成真正的物理访问。</a:t>
            </a:r>
          </a:p>
          <a:p>
            <a:r>
              <a:rPr lang="zh-CN" altLang="en-US" dirty="0"/>
              <a:t>存储文件的物理文件结构对用户是透明的。</a:t>
            </a:r>
          </a:p>
          <a:p>
            <a:r>
              <a:rPr lang="en-US" altLang="zh-CN" b="1" dirty="0"/>
              <a:t>DBMS</a:t>
            </a:r>
            <a:r>
              <a:rPr lang="zh-CN" altLang="en-US" dirty="0"/>
              <a:t>提供内模式描述语言定义内模式</a:t>
            </a:r>
            <a:r>
              <a:rPr lang="en-US" altLang="zh-CN" b="1" dirty="0"/>
              <a:t>(CREATE DATABASE</a:t>
            </a:r>
            <a:r>
              <a:rPr lang="zh-CN" altLang="en-US" dirty="0"/>
              <a:t>、 </a:t>
            </a:r>
            <a:r>
              <a:rPr lang="en-US" altLang="zh-CN" b="1" dirty="0"/>
              <a:t>CREATE INDEX)</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17</a:t>
            </a:fld>
            <a:endParaRPr lang="zh-CN" altLang="en-US"/>
          </a:p>
        </p:txBody>
      </p:sp>
    </p:spTree>
    <p:extLst>
      <p:ext uri="{BB962C8B-B14F-4D97-AF65-F5344CB8AC3E}">
        <p14:creationId xmlns:p14="http://schemas.microsoft.com/office/powerpoint/2010/main" val="237833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二级映象与数据独立性</a:t>
            </a:r>
          </a:p>
        </p:txBody>
      </p:sp>
      <p:sp>
        <p:nvSpPr>
          <p:cNvPr id="3" name="内容占位符 2"/>
          <p:cNvSpPr>
            <a:spLocks noGrp="1"/>
          </p:cNvSpPr>
          <p:nvPr>
            <p:ph idx="1"/>
          </p:nvPr>
        </p:nvSpPr>
        <p:spPr/>
        <p:txBody>
          <a:bodyPr/>
          <a:lstStyle/>
          <a:p>
            <a:r>
              <a:rPr lang="zh-CN" altLang="en-US" dirty="0"/>
              <a:t>数据库系统的三级模式是对数据的三个抽象级别，它把数据的具体组织留给</a:t>
            </a:r>
            <a:r>
              <a:rPr lang="en-US" altLang="zh-CN" b="1" dirty="0"/>
              <a:t>DBMS</a:t>
            </a:r>
            <a:r>
              <a:rPr lang="zh-CN" altLang="en-US" dirty="0"/>
              <a:t>管理，使用户能逻辑地、抽象地处理数据，而不必关心数据在计算机中的具体表示方式和存储方式。</a:t>
            </a:r>
          </a:p>
          <a:p>
            <a:r>
              <a:rPr lang="zh-CN" altLang="en-US" dirty="0"/>
              <a:t>为了能够在内部实现这三个抽象层次的联系和转换，</a:t>
            </a:r>
            <a:r>
              <a:rPr lang="en-US" altLang="zh-CN" b="1" dirty="0"/>
              <a:t>DBMS</a:t>
            </a:r>
            <a:r>
              <a:rPr lang="zh-CN" altLang="en-US" dirty="0"/>
              <a:t>在这三级模式之间提供了两层映象，保证了两个独立性。</a:t>
            </a:r>
            <a:endParaRPr lang="en-US" altLang="zh-CN" dirty="0"/>
          </a:p>
          <a:p>
            <a:pPr lvl="1"/>
            <a:r>
              <a:rPr lang="zh-CN" altLang="en-US" dirty="0"/>
              <a:t>外模式</a:t>
            </a:r>
            <a:r>
              <a:rPr lang="en-US" altLang="zh-CN" b="1" dirty="0"/>
              <a:t>/</a:t>
            </a:r>
            <a:r>
              <a:rPr lang="zh-CN" altLang="en-US" dirty="0"/>
              <a:t>模式映象</a:t>
            </a:r>
            <a:r>
              <a:rPr lang="en-US" altLang="zh-CN" b="1" dirty="0"/>
              <a:t>——</a:t>
            </a:r>
            <a:r>
              <a:rPr lang="zh-CN" altLang="en-US" dirty="0"/>
              <a:t>数据的逻辑独立性</a:t>
            </a:r>
            <a:endParaRPr lang="en-US" altLang="zh-CN" dirty="0"/>
          </a:p>
          <a:p>
            <a:pPr lvl="1"/>
            <a:r>
              <a:rPr lang="zh-CN" altLang="en-US" dirty="0"/>
              <a:t>模式</a:t>
            </a:r>
            <a:r>
              <a:rPr lang="en-US" altLang="zh-CN" b="1" dirty="0"/>
              <a:t>/</a:t>
            </a:r>
            <a:r>
              <a:rPr lang="zh-CN" altLang="en-US" dirty="0"/>
              <a:t>内模式映象</a:t>
            </a:r>
            <a:r>
              <a:rPr lang="en-US" altLang="zh-CN" b="1" dirty="0"/>
              <a:t>——</a:t>
            </a:r>
            <a:r>
              <a:rPr lang="zh-CN" altLang="en-US" dirty="0"/>
              <a:t>数据的物理独立性</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18</a:t>
            </a:fld>
            <a:endParaRPr lang="zh-CN" altLang="en-US"/>
          </a:p>
        </p:txBody>
      </p:sp>
    </p:spTree>
    <p:extLst>
      <p:ext uri="{BB962C8B-B14F-4D97-AF65-F5344CB8AC3E}">
        <p14:creationId xmlns:p14="http://schemas.microsoft.com/office/powerpoint/2010/main" val="1516991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数据的物理独立性</a:t>
            </a:r>
          </a:p>
        </p:txBody>
      </p:sp>
      <p:sp>
        <p:nvSpPr>
          <p:cNvPr id="3" name="内容占位符 2"/>
          <p:cNvSpPr>
            <a:spLocks noGrp="1"/>
          </p:cNvSpPr>
          <p:nvPr>
            <p:ph idx="1"/>
          </p:nvPr>
        </p:nvSpPr>
        <p:spPr/>
        <p:txBody>
          <a:bodyPr/>
          <a:lstStyle/>
          <a:p>
            <a:r>
              <a:rPr lang="zh-CN" altLang="en-US" dirty="0"/>
              <a:t>由于存在模式到内模式的映象，如果存储数据库的结构改变了，则模式到内模式的映象要做相应的改变以保证模式保持不变，从而不改变应用程序。</a:t>
            </a:r>
          </a:p>
          <a:p>
            <a:r>
              <a:rPr lang="zh-CN" altLang="en-US" dirty="0"/>
              <a:t>现今系统可提供如下物理独立性</a:t>
            </a:r>
            <a:endParaRPr lang="en-US" altLang="zh-CN" dirty="0"/>
          </a:p>
          <a:p>
            <a:pPr lvl="1"/>
            <a:r>
              <a:rPr lang="zh-CN" altLang="en-US" dirty="0"/>
              <a:t>改变存储设备或引进新的存储设备</a:t>
            </a:r>
          </a:p>
          <a:p>
            <a:pPr lvl="1"/>
            <a:r>
              <a:rPr lang="zh-CN" altLang="en-US" dirty="0"/>
              <a:t>改变数据的存储位置</a:t>
            </a:r>
            <a:r>
              <a:rPr lang="en-US" altLang="zh-CN" b="1" dirty="0"/>
              <a:t>(</a:t>
            </a:r>
            <a:r>
              <a:rPr lang="zh-CN" altLang="en-US" dirty="0"/>
              <a:t>从一区移到另一区</a:t>
            </a:r>
            <a:r>
              <a:rPr lang="en-US" altLang="zh-CN" b="1" dirty="0"/>
              <a:t>)</a:t>
            </a:r>
          </a:p>
          <a:p>
            <a:pPr lvl="1"/>
            <a:r>
              <a:rPr lang="zh-CN" altLang="en-US" dirty="0"/>
              <a:t>改变存储记录的体积</a:t>
            </a:r>
          </a:p>
          <a:p>
            <a:pPr lvl="1"/>
            <a:r>
              <a:rPr lang="zh-CN" altLang="en-US" dirty="0"/>
              <a:t>改变数据存储组织方式</a:t>
            </a:r>
            <a:r>
              <a:rPr lang="en-US" altLang="zh-CN" b="1" dirty="0"/>
              <a:t>(</a:t>
            </a:r>
            <a:r>
              <a:rPr lang="zh-CN" altLang="en-US" dirty="0"/>
              <a:t>如增加索引</a:t>
            </a:r>
            <a:r>
              <a:rPr lang="en-US" altLang="zh-CN" b="1"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19</a:t>
            </a:fld>
            <a:endParaRPr lang="zh-CN" altLang="en-US"/>
          </a:p>
        </p:txBody>
      </p:sp>
    </p:spTree>
    <p:extLst>
      <p:ext uri="{BB962C8B-B14F-4D97-AF65-F5344CB8AC3E}">
        <p14:creationId xmlns:p14="http://schemas.microsoft.com/office/powerpoint/2010/main" val="1048419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课程目标</a:t>
            </a:r>
          </a:p>
        </p:txBody>
      </p:sp>
      <p:sp>
        <p:nvSpPr>
          <p:cNvPr id="3" name="内容占位符 2"/>
          <p:cNvSpPr>
            <a:spLocks noGrp="1"/>
          </p:cNvSpPr>
          <p:nvPr>
            <p:ph idx="1"/>
          </p:nvPr>
        </p:nvSpPr>
        <p:spPr/>
        <p:txBody>
          <a:bodyPr/>
          <a:lstStyle/>
          <a:p>
            <a:pPr marL="90488" indent="-90488"/>
            <a:r>
              <a:rPr lang="zh-CN" altLang="en-US" dirty="0"/>
              <a:t>了解</a:t>
            </a:r>
            <a:r>
              <a:rPr lang="en-US" altLang="zh-CN" dirty="0"/>
              <a:t>SQL</a:t>
            </a:r>
            <a:r>
              <a:rPr lang="zh-CN" altLang="en-US" dirty="0"/>
              <a:t>的背景知识</a:t>
            </a:r>
            <a:endParaRPr lang="en-US" altLang="zh-CN" dirty="0"/>
          </a:p>
          <a:p>
            <a:pPr marL="90488" indent="-90488"/>
            <a:r>
              <a:rPr lang="zh-CN" altLang="en-US" dirty="0"/>
              <a:t>熟练掌握</a:t>
            </a:r>
            <a:r>
              <a:rPr lang="en-US" altLang="zh-CN" dirty="0"/>
              <a:t>SQL</a:t>
            </a:r>
            <a:r>
              <a:rPr lang="zh-CN" altLang="en-US" dirty="0"/>
              <a:t>的语法</a:t>
            </a:r>
            <a:endParaRPr lang="en-US" altLang="zh-CN" dirty="0"/>
          </a:p>
          <a:p>
            <a:pPr marL="90488" indent="-90488"/>
            <a:r>
              <a:rPr lang="zh-CN" altLang="en-US" dirty="0"/>
              <a:t>通过</a:t>
            </a:r>
            <a:r>
              <a:rPr lang="en-US" altLang="zh-CN" dirty="0"/>
              <a:t>DDL</a:t>
            </a:r>
            <a:r>
              <a:rPr lang="zh-CN" altLang="en-US" dirty="0"/>
              <a:t>操作，对关系型数据库的三层模式结构有更深入的了解</a:t>
            </a:r>
            <a:endParaRPr lang="en-US" altLang="zh-CN" dirty="0"/>
          </a:p>
          <a:p>
            <a:pPr marL="90488" indent="-90488"/>
            <a:r>
              <a:rPr lang="zh-CN" altLang="en-US" dirty="0"/>
              <a:t>掌握</a:t>
            </a:r>
            <a:r>
              <a:rPr lang="en-US" altLang="zh-CN" dirty="0"/>
              <a:t>DML</a:t>
            </a:r>
            <a:r>
              <a:rPr lang="zh-CN" altLang="en-US" dirty="0"/>
              <a:t>操作，更好的维护数据库</a:t>
            </a:r>
            <a:endParaRPr lang="en-US" altLang="zh-CN" dirty="0"/>
          </a:p>
          <a:p>
            <a:pPr marL="90488" indent="-90488"/>
            <a:r>
              <a:rPr lang="zh-CN" altLang="en-US" dirty="0"/>
              <a:t>能够在实践中熟练运用</a:t>
            </a:r>
            <a:r>
              <a:rPr lang="en-US" altLang="zh-CN" dirty="0"/>
              <a:t>DQL</a:t>
            </a:r>
            <a:r>
              <a:rPr lang="zh-CN" altLang="en-US" dirty="0"/>
              <a:t>实现各种查询请求</a:t>
            </a:r>
            <a:endParaRPr lang="en-US" altLang="zh-CN" dirty="0"/>
          </a:p>
          <a:p>
            <a:pPr marL="90488" indent="-90488"/>
            <a:r>
              <a:rPr lang="zh-CN" altLang="en-US" dirty="0" smtClean="0"/>
              <a:t>掌握</a:t>
            </a:r>
            <a:r>
              <a:rPr lang="en-US" altLang="zh-CN" dirty="0" err="1" smtClean="0"/>
              <a:t>Mysql</a:t>
            </a:r>
            <a:r>
              <a:rPr lang="zh-CN" altLang="en-US" dirty="0" smtClean="0"/>
              <a:t> </a:t>
            </a:r>
            <a:r>
              <a:rPr lang="en-US" altLang="zh-CN" dirty="0"/>
              <a:t>DBMS</a:t>
            </a:r>
            <a:r>
              <a:rPr lang="zh-CN" altLang="en-US" dirty="0"/>
              <a:t>的使用</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a:t>
            </a:fld>
            <a:endParaRPr lang="zh-CN" altLang="en-US"/>
          </a:p>
        </p:txBody>
      </p:sp>
    </p:spTree>
    <p:extLst>
      <p:ext uri="{BB962C8B-B14F-4D97-AF65-F5344CB8AC3E}">
        <p14:creationId xmlns:p14="http://schemas.microsoft.com/office/powerpoint/2010/main" val="1350528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数据的逻辑独立性</a:t>
            </a:r>
          </a:p>
        </p:txBody>
      </p:sp>
      <p:sp>
        <p:nvSpPr>
          <p:cNvPr id="3" name="内容占位符 2"/>
          <p:cNvSpPr>
            <a:spLocks noGrp="1"/>
          </p:cNvSpPr>
          <p:nvPr>
            <p:ph idx="1"/>
          </p:nvPr>
        </p:nvSpPr>
        <p:spPr/>
        <p:txBody>
          <a:bodyPr/>
          <a:lstStyle/>
          <a:p>
            <a:r>
              <a:rPr lang="zh-CN" altLang="en-US" dirty="0"/>
              <a:t>由于存在外模式到模式的映象，当数据库的全局逻辑结构改变了，则外模式到模式的映象要做相应的改变以保证外模式保持不变，从而不改变应用程序。</a:t>
            </a:r>
          </a:p>
          <a:p>
            <a:r>
              <a:rPr lang="zh-CN" altLang="en-US" dirty="0"/>
              <a:t>现今系统可提供如下逻辑独立性</a:t>
            </a:r>
          </a:p>
          <a:p>
            <a:pPr lvl="1"/>
            <a:r>
              <a:rPr lang="zh-CN" altLang="en-US" dirty="0"/>
              <a:t>在模式中增加新的关系，但不破坏原有关系之间的联系。</a:t>
            </a:r>
          </a:p>
          <a:p>
            <a:pPr lvl="1"/>
            <a:r>
              <a:rPr lang="zh-CN" altLang="en-US" dirty="0"/>
              <a:t>在原有关系之间增加新的联系</a:t>
            </a:r>
          </a:p>
          <a:p>
            <a:pPr lvl="1"/>
            <a:r>
              <a:rPr lang="zh-CN" altLang="en-US" dirty="0"/>
              <a:t>某些关系中增加新的属性</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20</a:t>
            </a:fld>
            <a:endParaRPr lang="zh-CN" altLang="en-US"/>
          </a:p>
        </p:txBody>
      </p:sp>
    </p:spTree>
    <p:extLst>
      <p:ext uri="{BB962C8B-B14F-4D97-AF65-F5344CB8AC3E}">
        <p14:creationId xmlns:p14="http://schemas.microsoft.com/office/powerpoint/2010/main" val="1449732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a:t>逻辑独立性比物理独立性更难实现，模式的下述变化无法保证逻辑独立性</a:t>
            </a:r>
            <a:r>
              <a:rPr lang="en-US" altLang="zh-CN" b="1" dirty="0"/>
              <a:t>:</a:t>
            </a:r>
          </a:p>
          <a:p>
            <a:pPr lvl="1"/>
            <a:r>
              <a:rPr lang="zh-CN" altLang="en-US" dirty="0"/>
              <a:t>删去了应用程序所需的某个关系</a:t>
            </a:r>
            <a:endParaRPr lang="en-US" altLang="zh-CN" dirty="0"/>
          </a:p>
          <a:p>
            <a:pPr lvl="1"/>
            <a:r>
              <a:rPr lang="zh-CN" altLang="en-US" dirty="0"/>
              <a:t>删去了应用程序所需的某个关系中的某个属性</a:t>
            </a:r>
            <a:endParaRPr lang="en-US" altLang="zh-CN" dirty="0"/>
          </a:p>
          <a:p>
            <a:pPr lvl="1"/>
            <a:r>
              <a:rPr lang="zh-CN" altLang="en-US" dirty="0"/>
              <a:t>改变模式中关系之间的联系，引起与应用程序对应的外模式的变化等</a:t>
            </a:r>
            <a:endParaRPr lang="en-US" altLang="zh-CN" dirty="0"/>
          </a:p>
          <a:p>
            <a:r>
              <a:rPr lang="zh-CN" altLang="en-US" dirty="0"/>
              <a:t>数据的物理独立性和逻辑独立性统称为数据独立性。它把数据库中用户看到和使用的逻辑数据和实际存储的物理数据完全分开，使用户编写应用程序时摆脱了繁琐的数据物理存储细节，程序更易于维护，移植性更好。</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21</a:t>
            </a:fld>
            <a:endParaRPr lang="zh-CN" altLang="en-US"/>
          </a:p>
        </p:txBody>
      </p:sp>
    </p:spTree>
    <p:extLst>
      <p:ext uri="{BB962C8B-B14F-4D97-AF65-F5344CB8AC3E}">
        <p14:creationId xmlns:p14="http://schemas.microsoft.com/office/powerpoint/2010/main" val="2050406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三级模式对应的数据库对象</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22</a:t>
            </a:fld>
            <a:endParaRPr lang="zh-CN" altLang="en-US"/>
          </a:p>
        </p:txBody>
      </p:sp>
      <p:pic>
        <p:nvPicPr>
          <p:cNvPr id="5" name="图片 4"/>
          <p:cNvPicPr>
            <a:picLocks noChangeAspect="1"/>
          </p:cNvPicPr>
          <p:nvPr/>
        </p:nvPicPr>
        <p:blipFill>
          <a:blip r:embed="rId2"/>
          <a:stretch>
            <a:fillRect/>
          </a:stretch>
        </p:blipFill>
        <p:spPr>
          <a:xfrm>
            <a:off x="2370010" y="2071713"/>
            <a:ext cx="7458075" cy="4150181"/>
          </a:xfrm>
          <a:prstGeom prst="rect">
            <a:avLst/>
          </a:prstGeom>
        </p:spPr>
      </p:pic>
    </p:spTree>
    <p:extLst>
      <p:ext uri="{BB962C8B-B14F-4D97-AF65-F5344CB8AC3E}">
        <p14:creationId xmlns:p14="http://schemas.microsoft.com/office/powerpoint/2010/main" val="93593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150938" y="769938"/>
            <a:ext cx="1792287" cy="1779587"/>
            <a:chOff x="0" y="0"/>
            <a:chExt cx="5237019" cy="5201394"/>
          </a:xfrm>
        </p:grpSpPr>
        <p:sp>
          <p:nvSpPr>
            <p:cNvPr id="4099" name="同心圆 17"/>
            <p:cNvSpPr>
              <a:spLocks/>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0" name="同心圆 18"/>
            <p:cNvSpPr>
              <a:spLocks/>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1" name="同心圆 19"/>
            <p:cNvSpPr>
              <a:spLocks/>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p>
        </p:txBody>
      </p:sp>
      <p:sp>
        <p:nvSpPr>
          <p:cNvPr id="4116" name="文本框 1"/>
          <p:cNvSpPr txBox="1">
            <a:spLocks noChangeArrowheads="1"/>
          </p:cNvSpPr>
          <p:nvPr/>
        </p:nvSpPr>
        <p:spPr bwMode="auto">
          <a:xfrm>
            <a:off x="18605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solidFill>
                  <a:srgbClr val="404040"/>
                </a:solidFill>
              </a:rPr>
              <a:t>1</a:t>
            </a:r>
            <a:endParaRPr lang="zh-CN" altLang="en-US" sz="3200" dirty="0">
              <a:solidFill>
                <a:srgbClr val="404040"/>
              </a:solidFill>
            </a:endParaRPr>
          </a:p>
        </p:txBody>
      </p:sp>
      <p:cxnSp>
        <p:nvCxnSpPr>
          <p:cNvPr id="4117" name="直接连接符 35"/>
          <p:cNvCxnSpPr>
            <a:cxnSpLocks noChangeShapeType="1"/>
          </p:cNvCxnSpPr>
          <p:nvPr/>
        </p:nvCxnSpPr>
        <p:spPr bwMode="auto">
          <a:xfrm flipH="1">
            <a:off x="1930400" y="2759271"/>
            <a:ext cx="476250" cy="581025"/>
          </a:xfrm>
          <a:prstGeom prst="line">
            <a:avLst/>
          </a:prstGeom>
          <a:noFill/>
          <a:ln w="12700" cmpd="sng">
            <a:solidFill>
              <a:schemeClr val="tx1"/>
            </a:solidFill>
            <a:round/>
            <a:headEnd/>
            <a:tailE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4" y="2968821"/>
            <a:ext cx="2214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000" dirty="0">
                <a:solidFill>
                  <a:srgbClr val="404040"/>
                </a:solidFill>
                <a:latin typeface="微软雅黑" panose="020B0503020204020204" pitchFamily="34" charset="-122"/>
                <a:ea typeface="微软雅黑" panose="020B0503020204020204" pitchFamily="34" charset="-122"/>
              </a:rPr>
              <a:t>SQL</a:t>
            </a:r>
            <a:r>
              <a:rPr lang="zh-CN" altLang="en-US" sz="2000" dirty="0">
                <a:solidFill>
                  <a:srgbClr val="404040"/>
                </a:solidFill>
                <a:latin typeface="微软雅黑" panose="020B0503020204020204" pitchFamily="34" charset="-122"/>
                <a:ea typeface="微软雅黑" panose="020B0503020204020204" pitchFamily="34" charset="-122"/>
              </a:rPr>
              <a:t>概述</a:t>
            </a:r>
          </a:p>
        </p:txBody>
      </p:sp>
      <p:sp>
        <p:nvSpPr>
          <p:cNvPr id="4119" name="文本框 27"/>
          <p:cNvSpPr txBox="1">
            <a:spLocks noChangeArrowheads="1"/>
          </p:cNvSpPr>
          <p:nvPr/>
        </p:nvSpPr>
        <p:spPr bwMode="auto">
          <a:xfrm>
            <a:off x="51117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1">
                    <a:lumMod val="75000"/>
                  </a:schemeClr>
                </a:solidFill>
              </a:rPr>
              <a:t>2</a:t>
            </a:r>
            <a:endParaRPr lang="zh-CN" altLang="en-US" sz="3200" dirty="0">
              <a:solidFill>
                <a:schemeClr val="accent1">
                  <a:lumMod val="75000"/>
                </a:schemeClr>
              </a:solidFill>
            </a:endParaRPr>
          </a:p>
        </p:txBody>
      </p:sp>
      <p:cxnSp>
        <p:nvCxnSpPr>
          <p:cNvPr id="4120" name="直接连接符 43"/>
          <p:cNvCxnSpPr>
            <a:cxnSpLocks noChangeShapeType="1"/>
          </p:cNvCxnSpPr>
          <p:nvPr/>
        </p:nvCxnSpPr>
        <p:spPr bwMode="auto">
          <a:xfrm flipH="1">
            <a:off x="5183188" y="2759271"/>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2968821"/>
            <a:ext cx="2487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数据定义</a:t>
            </a:r>
          </a:p>
        </p:txBody>
      </p:sp>
      <p:sp>
        <p:nvSpPr>
          <p:cNvPr id="4122" name="文本框 31"/>
          <p:cNvSpPr txBox="1">
            <a:spLocks noChangeArrowheads="1"/>
          </p:cNvSpPr>
          <p:nvPr/>
        </p:nvSpPr>
        <p:spPr bwMode="auto">
          <a:xfrm>
            <a:off x="8158163"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3</a:t>
            </a:r>
            <a:endParaRPr lang="zh-CN" altLang="en-US" sz="3200" dirty="0">
              <a:solidFill>
                <a:srgbClr val="404040"/>
              </a:solidFill>
            </a:endParaRPr>
          </a:p>
        </p:txBody>
      </p:sp>
      <p:cxnSp>
        <p:nvCxnSpPr>
          <p:cNvPr id="4123" name="直接连接符 53"/>
          <p:cNvCxnSpPr>
            <a:cxnSpLocks noChangeShapeType="1"/>
          </p:cNvCxnSpPr>
          <p:nvPr/>
        </p:nvCxnSpPr>
        <p:spPr bwMode="auto">
          <a:xfrm flipH="1">
            <a:off x="8228013" y="2759271"/>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2968821"/>
            <a:ext cx="2455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数据查询</a:t>
            </a:r>
          </a:p>
        </p:txBody>
      </p:sp>
      <p:sp>
        <p:nvSpPr>
          <p:cNvPr id="4125" name="文本框 31"/>
          <p:cNvSpPr txBox="1">
            <a:spLocks noChangeArrowheads="1"/>
          </p:cNvSpPr>
          <p:nvPr/>
        </p:nvSpPr>
        <p:spPr bwMode="auto">
          <a:xfrm>
            <a:off x="2168524" y="3456225"/>
            <a:ext cx="26934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的产生和发展</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的特点</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的基本概念</a:t>
            </a:r>
          </a:p>
        </p:txBody>
      </p:sp>
      <p:sp>
        <p:nvSpPr>
          <p:cNvPr id="4126" name="文本框 31"/>
          <p:cNvSpPr txBox="1">
            <a:spLocks noChangeArrowheads="1"/>
          </p:cNvSpPr>
          <p:nvPr/>
        </p:nvSpPr>
        <p:spPr bwMode="auto">
          <a:xfrm>
            <a:off x="5421313" y="3389508"/>
            <a:ext cx="23161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模式的定义和删除</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基本表的定义、删除与修改</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索引的建立与删除</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数据字典</a:t>
            </a:r>
          </a:p>
        </p:txBody>
      </p:sp>
      <p:sp>
        <p:nvSpPr>
          <p:cNvPr id="4127" name="文本框 31"/>
          <p:cNvSpPr txBox="1">
            <a:spLocks noChangeArrowheads="1"/>
          </p:cNvSpPr>
          <p:nvPr/>
        </p:nvSpPr>
        <p:spPr bwMode="auto">
          <a:xfrm>
            <a:off x="8466137" y="3389508"/>
            <a:ext cx="306422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单表查询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连接查询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嵌套查询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集合查询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基于派生表的查询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SELECT</a:t>
            </a:r>
            <a:r>
              <a:rPr lang="zh-CN" altLang="en-US" sz="1600" dirty="0">
                <a:latin typeface="微软雅黑" panose="020B0503020204020204" pitchFamily="34" charset="-122"/>
                <a:ea typeface="微软雅黑" panose="020B0503020204020204" pitchFamily="34" charset="-122"/>
              </a:rPr>
              <a:t>的一般格式</a:t>
            </a: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t>4</a:t>
            </a:r>
            <a:endParaRPr lang="zh-CN" altLang="en-US" dirty="0"/>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chemeClr val="tx1"/>
            </a:solidFill>
            <a:round/>
            <a:headEnd/>
            <a:tailE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数据更新</a:t>
            </a:r>
          </a:p>
        </p:txBody>
      </p:sp>
      <p:sp>
        <p:nvSpPr>
          <p:cNvPr id="35" name="文本框 31"/>
          <p:cNvSpPr txBox="1">
            <a:spLocks noChangeArrowheads="1"/>
          </p:cNvSpPr>
          <p:nvPr/>
        </p:nvSpPr>
        <p:spPr bwMode="auto">
          <a:xfrm>
            <a:off x="2170113" y="5507734"/>
            <a:ext cx="2316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1600">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插入数据</a:t>
            </a:r>
            <a:endParaRPr lang="en-US" altLang="zh-CN" dirty="0"/>
          </a:p>
          <a:p>
            <a:r>
              <a:rPr lang="zh-CN" altLang="en-US" dirty="0"/>
              <a:t>修改数据</a:t>
            </a:r>
            <a:endParaRPr lang="en-US" altLang="zh-CN" dirty="0"/>
          </a:p>
          <a:p>
            <a:r>
              <a:rPr lang="zh-CN" altLang="en-US" dirty="0"/>
              <a:t>删除数据</a:t>
            </a:r>
            <a:endParaRPr lang="en-US" altLang="zh-CN" dirty="0"/>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23</a:t>
            </a:fld>
            <a:endParaRPr lang="zh-CN" altLang="en-US"/>
          </a:p>
        </p:txBody>
      </p:sp>
      <p:sp>
        <p:nvSpPr>
          <p:cNvPr id="37" name="文本框 27"/>
          <p:cNvSpPr txBox="1">
            <a:spLocks noChangeArrowheads="1"/>
          </p:cNvSpPr>
          <p:nvPr/>
        </p:nvSpPr>
        <p:spPr bwMode="auto">
          <a:xfrm>
            <a:off x="51117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t>5</a:t>
            </a:r>
            <a:endParaRPr lang="zh-CN" altLang="en-US" dirty="0"/>
          </a:p>
        </p:txBody>
      </p:sp>
      <p:cxnSp>
        <p:nvCxnSpPr>
          <p:cNvPr id="38" name="直接连接符 43"/>
          <p:cNvCxnSpPr>
            <a:cxnSpLocks noChangeShapeType="1"/>
          </p:cNvCxnSpPr>
          <p:nvPr/>
        </p:nvCxnSpPr>
        <p:spPr bwMode="auto">
          <a:xfrm flipH="1">
            <a:off x="5183188"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9" name="文本框 7"/>
          <p:cNvSpPr txBox="1">
            <a:spLocks noChangeArrowheads="1"/>
          </p:cNvSpPr>
          <p:nvPr/>
        </p:nvSpPr>
        <p:spPr bwMode="auto">
          <a:xfrm>
            <a:off x="54213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视图</a:t>
            </a:r>
          </a:p>
        </p:txBody>
      </p:sp>
      <p:sp>
        <p:nvSpPr>
          <p:cNvPr id="40" name="文本框 31"/>
          <p:cNvSpPr txBox="1">
            <a:spLocks noChangeArrowheads="1"/>
          </p:cNvSpPr>
          <p:nvPr/>
        </p:nvSpPr>
        <p:spPr bwMode="auto">
          <a:xfrm>
            <a:off x="5421313" y="5507734"/>
            <a:ext cx="23161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1600">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定义视图</a:t>
            </a:r>
            <a:endParaRPr lang="en-US" altLang="zh-CN" dirty="0"/>
          </a:p>
          <a:p>
            <a:r>
              <a:rPr lang="zh-CN" altLang="en-US" dirty="0"/>
              <a:t>查询视图</a:t>
            </a:r>
            <a:endParaRPr lang="en-US" altLang="zh-CN" dirty="0"/>
          </a:p>
          <a:p>
            <a:r>
              <a:rPr lang="zh-CN" altLang="en-US" dirty="0"/>
              <a:t>更新视图</a:t>
            </a:r>
            <a:endParaRPr lang="en-US" altLang="zh-CN" dirty="0"/>
          </a:p>
          <a:p>
            <a:r>
              <a:rPr lang="zh-CN" altLang="en-US" dirty="0"/>
              <a:t>视图的作用</a:t>
            </a:r>
            <a:endParaRPr lang="en-US" altLang="zh-CN" dirty="0"/>
          </a:p>
        </p:txBody>
      </p:sp>
    </p:spTree>
    <p:extLst>
      <p:ext uri="{BB962C8B-B14F-4D97-AF65-F5344CB8AC3E}">
        <p14:creationId xmlns:p14="http://schemas.microsoft.com/office/powerpoint/2010/main" val="3024710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74088BC-5FFA-45F6-BC97-BB015332EA66}" type="slidenum">
              <a:rPr lang="zh-CN" altLang="en-US" smtClean="0"/>
              <a:pPr/>
              <a:t>24</a:t>
            </a:fld>
            <a:endParaRPr lang="zh-CN" altLang="en-US"/>
          </a:p>
        </p:txBody>
      </p:sp>
      <p:pic>
        <p:nvPicPr>
          <p:cNvPr id="3" name="图片 2"/>
          <p:cNvPicPr>
            <a:picLocks noChangeAspect="1"/>
          </p:cNvPicPr>
          <p:nvPr/>
        </p:nvPicPr>
        <p:blipFill>
          <a:blip r:embed="rId2"/>
          <a:stretch>
            <a:fillRect/>
          </a:stretch>
        </p:blipFill>
        <p:spPr>
          <a:xfrm>
            <a:off x="1117925" y="674856"/>
            <a:ext cx="7258318" cy="5224139"/>
          </a:xfrm>
          <a:prstGeom prst="rect">
            <a:avLst/>
          </a:prstGeom>
        </p:spPr>
      </p:pic>
    </p:spTree>
    <p:extLst>
      <p:ext uri="{BB962C8B-B14F-4D97-AF65-F5344CB8AC3E}">
        <p14:creationId xmlns:p14="http://schemas.microsoft.com/office/powerpoint/2010/main" val="1117501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的数据定义命令</a:t>
            </a:r>
          </a:p>
        </p:txBody>
      </p:sp>
      <p:sp>
        <p:nvSpPr>
          <p:cNvPr id="3" name="内容占位符 2"/>
          <p:cNvSpPr>
            <a:spLocks noGrp="1"/>
          </p:cNvSpPr>
          <p:nvPr>
            <p:ph idx="1"/>
          </p:nvPr>
        </p:nvSpPr>
        <p:spPr>
          <a:xfrm>
            <a:off x="1069848" y="1817649"/>
            <a:ext cx="10058400" cy="4354551"/>
          </a:xfrm>
        </p:spPr>
        <p:txBody>
          <a:bodyPr/>
          <a:lstStyle/>
          <a:p>
            <a:r>
              <a:rPr lang="en-US" altLang="zh-CN" dirty="0"/>
              <a:t>SQL</a:t>
            </a:r>
            <a:r>
              <a:rPr lang="zh-CN" altLang="en-US" dirty="0"/>
              <a:t>的数据定义功能包括定义表空间（数据库）、表索引、表和视图。</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25</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4367331"/>
              </p:ext>
            </p:extLst>
          </p:nvPr>
        </p:nvGraphicFramePr>
        <p:xfrm>
          <a:off x="1960172" y="2708845"/>
          <a:ext cx="8858252" cy="3929064"/>
        </p:xfrm>
        <a:graphic>
          <a:graphicData uri="http://schemas.openxmlformats.org/drawingml/2006/table">
            <a:tbl>
              <a:tblPr firstRow="1" bandRow="1">
                <a:tableStyleId>{5C22544A-7EE6-4342-B048-85BDC9FD1C3A}</a:tableStyleId>
              </a:tblPr>
              <a:tblGrid>
                <a:gridCol w="2214563">
                  <a:extLst>
                    <a:ext uri="{9D8B030D-6E8A-4147-A177-3AD203B41FA5}">
                      <a16:colId xmlns:a16="http://schemas.microsoft.com/office/drawing/2014/main" val="20000"/>
                    </a:ext>
                  </a:extLst>
                </a:gridCol>
                <a:gridCol w="2214563">
                  <a:extLst>
                    <a:ext uri="{9D8B030D-6E8A-4147-A177-3AD203B41FA5}">
                      <a16:colId xmlns:a16="http://schemas.microsoft.com/office/drawing/2014/main" val="20001"/>
                    </a:ext>
                  </a:extLst>
                </a:gridCol>
                <a:gridCol w="2214563">
                  <a:extLst>
                    <a:ext uri="{9D8B030D-6E8A-4147-A177-3AD203B41FA5}">
                      <a16:colId xmlns:a16="http://schemas.microsoft.com/office/drawing/2014/main" val="20002"/>
                    </a:ext>
                  </a:extLst>
                </a:gridCol>
                <a:gridCol w="2214563">
                  <a:extLst>
                    <a:ext uri="{9D8B030D-6E8A-4147-A177-3AD203B41FA5}">
                      <a16:colId xmlns:a16="http://schemas.microsoft.com/office/drawing/2014/main" val="20003"/>
                    </a:ext>
                  </a:extLst>
                </a:gridCol>
              </a:tblGrid>
              <a:tr h="654844">
                <a:tc rowSpan="2">
                  <a:txBody>
                    <a:bodyPr/>
                    <a:lstStyle/>
                    <a:p>
                      <a:pPr algn="ctr"/>
                      <a:r>
                        <a:rPr lang="zh-CN" altLang="en-US" sz="2400" dirty="0"/>
                        <a:t>操作对象</a:t>
                      </a:r>
                    </a:p>
                  </a:txBody>
                  <a:tcPr marL="91439" marR="91439" anchor="ctr"/>
                </a:tc>
                <a:tc gridSpan="3">
                  <a:txBody>
                    <a:bodyPr/>
                    <a:lstStyle/>
                    <a:p>
                      <a:pPr algn="ctr"/>
                      <a:r>
                        <a:rPr lang="zh-CN" altLang="en-US" sz="2400" dirty="0"/>
                        <a:t>操作方式</a:t>
                      </a:r>
                    </a:p>
                  </a:txBody>
                  <a:tcPr marL="91439" marR="91439"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654844">
                <a:tc vMerge="1">
                  <a:txBody>
                    <a:bodyPr/>
                    <a:lstStyle/>
                    <a:p>
                      <a:endParaRPr lang="zh-CN" altLang="en-US" dirty="0"/>
                    </a:p>
                  </a:txBody>
                  <a:tcPr/>
                </a:tc>
                <a:tc>
                  <a:txBody>
                    <a:bodyPr/>
                    <a:lstStyle/>
                    <a:p>
                      <a:pPr algn="ctr"/>
                      <a:r>
                        <a:rPr lang="zh-CN" altLang="en-US" sz="2000" dirty="0"/>
                        <a:t>创建</a:t>
                      </a:r>
                    </a:p>
                  </a:txBody>
                  <a:tcPr marL="91439" marR="91439" anchor="ctr"/>
                </a:tc>
                <a:tc>
                  <a:txBody>
                    <a:bodyPr/>
                    <a:lstStyle/>
                    <a:p>
                      <a:pPr marL="0" algn="ctr" rtl="0" eaLnBrk="1" latinLnBrk="0" hangingPunct="1"/>
                      <a:r>
                        <a:rPr kumimoji="0" lang="zh-CN" altLang="en-US" sz="2000" kern="1200" dirty="0">
                          <a:solidFill>
                            <a:schemeClr val="dk1"/>
                          </a:solidFill>
                          <a:latin typeface="+mn-lt"/>
                          <a:ea typeface="+mn-ea"/>
                          <a:cs typeface="+mn-cs"/>
                        </a:rPr>
                        <a:t>删除</a:t>
                      </a:r>
                    </a:p>
                  </a:txBody>
                  <a:tcPr marL="91439" marR="91439" anchor="ctr"/>
                </a:tc>
                <a:tc>
                  <a:txBody>
                    <a:bodyPr/>
                    <a:lstStyle/>
                    <a:p>
                      <a:pPr marL="0" algn="ctr" rtl="0" eaLnBrk="1" latinLnBrk="0" hangingPunct="1"/>
                      <a:r>
                        <a:rPr kumimoji="0" lang="zh-CN" altLang="en-US" sz="2000" kern="1200" dirty="0">
                          <a:solidFill>
                            <a:schemeClr val="dk1"/>
                          </a:solidFill>
                          <a:latin typeface="+mn-lt"/>
                          <a:ea typeface="+mn-ea"/>
                          <a:cs typeface="+mn-cs"/>
                        </a:rPr>
                        <a:t>修改</a:t>
                      </a:r>
                    </a:p>
                  </a:txBody>
                  <a:tcPr marL="91439" marR="91439" anchor="ctr"/>
                </a:tc>
                <a:extLst>
                  <a:ext uri="{0D108BD9-81ED-4DB2-BD59-A6C34878D82A}">
                    <a16:rowId xmlns:a16="http://schemas.microsoft.com/office/drawing/2014/main" val="10001"/>
                  </a:ext>
                </a:extLst>
              </a:tr>
              <a:tr h="654844">
                <a:tc>
                  <a:txBody>
                    <a:bodyPr/>
                    <a:lstStyle/>
                    <a:p>
                      <a:pPr algn="ctr"/>
                      <a:r>
                        <a:rPr lang="zh-CN" altLang="en-US" sz="2000" dirty="0"/>
                        <a:t>模式</a:t>
                      </a:r>
                      <a:r>
                        <a:rPr lang="en-US" altLang="zh-CN" sz="1800" dirty="0"/>
                        <a:t>(</a:t>
                      </a:r>
                      <a:r>
                        <a:rPr lang="zh-CN" altLang="en-US" sz="1800" dirty="0"/>
                        <a:t>架构</a:t>
                      </a:r>
                      <a:r>
                        <a:rPr lang="en-US" altLang="zh-CN" sz="1800" dirty="0"/>
                        <a:t>)</a:t>
                      </a:r>
                      <a:endParaRPr lang="zh-CN" altLang="en-US" sz="2000" dirty="0"/>
                    </a:p>
                  </a:txBody>
                  <a:tcPr marL="91439" marR="91439" anchor="ctr"/>
                </a:tc>
                <a:tc>
                  <a:txBody>
                    <a:bodyPr/>
                    <a:lstStyle/>
                    <a:p>
                      <a:pPr algn="ctr"/>
                      <a:r>
                        <a:rPr lang="en-US" altLang="zh-CN" sz="1800" dirty="0"/>
                        <a:t>CREATE </a:t>
                      </a:r>
                      <a:r>
                        <a:rPr lang="en-US" altLang="zh-CN" sz="1800" dirty="0" err="1" smtClean="0"/>
                        <a:t>Database|Schema</a:t>
                      </a:r>
                      <a:endParaRPr lang="zh-CN" altLang="en-US" sz="1800" dirty="0"/>
                    </a:p>
                  </a:txBody>
                  <a:tcPr marL="91439" marR="91439" anchor="ctr"/>
                </a:tc>
                <a:tc>
                  <a:txBody>
                    <a:bodyPr/>
                    <a:lstStyle/>
                    <a:p>
                      <a:pPr algn="ctr"/>
                      <a:r>
                        <a:rPr lang="en-US" altLang="zh-CN" sz="1800" dirty="0"/>
                        <a:t>DROP </a:t>
                      </a:r>
                      <a:r>
                        <a:rPr lang="en-US" altLang="zh-CN" sz="1800" dirty="0" err="1" smtClean="0"/>
                        <a:t>Database|Schema</a:t>
                      </a:r>
                      <a:endParaRPr lang="zh-CN" altLang="en-US" sz="1800" dirty="0"/>
                    </a:p>
                  </a:txBody>
                  <a:tcPr marL="91439" marR="91439" anchor="ctr"/>
                </a:tc>
                <a:tc>
                  <a:txBody>
                    <a:bodyPr/>
                    <a:lstStyle/>
                    <a:p>
                      <a:pPr algn="ctr"/>
                      <a:r>
                        <a:rPr lang="en-US" altLang="zh-CN" sz="1800" dirty="0"/>
                        <a:t>ALTER </a:t>
                      </a:r>
                      <a:r>
                        <a:rPr lang="en-US" altLang="zh-CN" sz="1800" dirty="0" err="1" smtClean="0"/>
                        <a:t>Database|Schema</a:t>
                      </a:r>
                      <a:endParaRPr lang="zh-CN" altLang="en-US" sz="1800" dirty="0"/>
                    </a:p>
                  </a:txBody>
                  <a:tcPr marL="91439" marR="91439" anchor="ctr"/>
                </a:tc>
                <a:extLst>
                  <a:ext uri="{0D108BD9-81ED-4DB2-BD59-A6C34878D82A}">
                    <a16:rowId xmlns:a16="http://schemas.microsoft.com/office/drawing/2014/main" val="10002"/>
                  </a:ext>
                </a:extLst>
              </a:tr>
              <a:tr h="654844">
                <a:tc>
                  <a:txBody>
                    <a:bodyPr/>
                    <a:lstStyle/>
                    <a:p>
                      <a:pPr algn="ctr"/>
                      <a:r>
                        <a:rPr lang="zh-CN" altLang="en-US" sz="2000" dirty="0"/>
                        <a:t>表</a:t>
                      </a:r>
                    </a:p>
                  </a:txBody>
                  <a:tcPr marL="91439" marR="91439" anchor="ctr"/>
                </a:tc>
                <a:tc>
                  <a:txBody>
                    <a:bodyPr/>
                    <a:lstStyle/>
                    <a:p>
                      <a:pPr algn="ctr"/>
                      <a:r>
                        <a:rPr lang="en-US" altLang="zh-CN" sz="1800" dirty="0"/>
                        <a:t>CREATE TABLE</a:t>
                      </a:r>
                      <a:endParaRPr lang="zh-CN" altLang="en-US" sz="1800" dirty="0"/>
                    </a:p>
                  </a:txBody>
                  <a:tcPr marL="91439" marR="91439" anchor="ctr"/>
                </a:tc>
                <a:tc>
                  <a:txBody>
                    <a:bodyPr/>
                    <a:lstStyle/>
                    <a:p>
                      <a:pPr algn="ctr"/>
                      <a:r>
                        <a:rPr lang="en-US" altLang="zh-CN" sz="1800" dirty="0"/>
                        <a:t>DROP TABLE</a:t>
                      </a:r>
                      <a:endParaRPr lang="zh-CN" altLang="en-US" sz="1800" dirty="0"/>
                    </a:p>
                  </a:txBody>
                  <a:tcPr marL="91439" marR="91439" anchor="ctr"/>
                </a:tc>
                <a:tc>
                  <a:txBody>
                    <a:bodyPr/>
                    <a:lstStyle/>
                    <a:p>
                      <a:pPr algn="ctr"/>
                      <a:r>
                        <a:rPr lang="en-US" altLang="zh-CN" sz="1800" dirty="0"/>
                        <a:t>ALTER TABLE</a:t>
                      </a:r>
                      <a:endParaRPr lang="zh-CN" altLang="en-US" sz="1800" dirty="0"/>
                    </a:p>
                  </a:txBody>
                  <a:tcPr marL="91439" marR="91439" anchor="ctr"/>
                </a:tc>
                <a:extLst>
                  <a:ext uri="{0D108BD9-81ED-4DB2-BD59-A6C34878D82A}">
                    <a16:rowId xmlns:a16="http://schemas.microsoft.com/office/drawing/2014/main" val="10003"/>
                  </a:ext>
                </a:extLst>
              </a:tr>
              <a:tr h="654844">
                <a:tc>
                  <a:txBody>
                    <a:bodyPr/>
                    <a:lstStyle/>
                    <a:p>
                      <a:pPr algn="ctr"/>
                      <a:r>
                        <a:rPr lang="zh-CN" altLang="en-US" sz="2000" dirty="0"/>
                        <a:t>视图</a:t>
                      </a:r>
                    </a:p>
                  </a:txBody>
                  <a:tcPr marL="91439" marR="91439" anchor="ctr"/>
                </a:tc>
                <a:tc>
                  <a:txBody>
                    <a:bodyPr/>
                    <a:lstStyle/>
                    <a:p>
                      <a:pPr algn="ctr"/>
                      <a:r>
                        <a:rPr lang="en-US" altLang="zh-CN" sz="1800" dirty="0"/>
                        <a:t>CREATE VIEW</a:t>
                      </a:r>
                      <a:endParaRPr lang="zh-CN" altLang="en-US" sz="1800" dirty="0"/>
                    </a:p>
                  </a:txBody>
                  <a:tcPr marL="91439" marR="91439" anchor="ctr"/>
                </a:tc>
                <a:tc>
                  <a:txBody>
                    <a:bodyPr/>
                    <a:lstStyle/>
                    <a:p>
                      <a:pPr algn="ctr"/>
                      <a:r>
                        <a:rPr lang="en-US" altLang="zh-CN" sz="1800" dirty="0"/>
                        <a:t>DROP VIEW</a:t>
                      </a:r>
                      <a:endParaRPr lang="zh-CN" altLang="en-US" sz="1800" dirty="0"/>
                    </a:p>
                  </a:txBody>
                  <a:tcPr marL="91439" marR="91439" anchor="ctr"/>
                </a:tc>
                <a:tc>
                  <a:txBody>
                    <a:bodyPr/>
                    <a:lstStyle/>
                    <a:p>
                      <a:pPr algn="ctr"/>
                      <a:r>
                        <a:rPr lang="en-US" altLang="zh-CN" sz="1800" dirty="0"/>
                        <a:t>ALTER VIEW</a:t>
                      </a:r>
                      <a:endParaRPr lang="zh-CN" altLang="en-US" sz="1800" dirty="0"/>
                    </a:p>
                  </a:txBody>
                  <a:tcPr marL="91439" marR="91439" anchor="ctr"/>
                </a:tc>
                <a:extLst>
                  <a:ext uri="{0D108BD9-81ED-4DB2-BD59-A6C34878D82A}">
                    <a16:rowId xmlns:a16="http://schemas.microsoft.com/office/drawing/2014/main" val="10004"/>
                  </a:ext>
                </a:extLst>
              </a:tr>
              <a:tr h="654844">
                <a:tc>
                  <a:txBody>
                    <a:bodyPr/>
                    <a:lstStyle/>
                    <a:p>
                      <a:pPr algn="ctr"/>
                      <a:r>
                        <a:rPr lang="zh-CN" altLang="en-US" sz="2000" dirty="0"/>
                        <a:t>索引</a:t>
                      </a:r>
                    </a:p>
                  </a:txBody>
                  <a:tcPr marL="91439" marR="91439" anchor="ctr"/>
                </a:tc>
                <a:tc>
                  <a:txBody>
                    <a:bodyPr/>
                    <a:lstStyle/>
                    <a:p>
                      <a:pPr algn="ctr"/>
                      <a:r>
                        <a:rPr lang="en-US" altLang="zh-CN" sz="1800" dirty="0"/>
                        <a:t>CREATE INDEX</a:t>
                      </a:r>
                      <a:endParaRPr lang="zh-CN" altLang="en-US" sz="1800" dirty="0"/>
                    </a:p>
                  </a:txBody>
                  <a:tcPr marL="91439" marR="91439" anchor="ctr"/>
                </a:tc>
                <a:tc>
                  <a:txBody>
                    <a:bodyPr/>
                    <a:lstStyle/>
                    <a:p>
                      <a:pPr algn="ctr"/>
                      <a:r>
                        <a:rPr lang="en-US" altLang="zh-CN" sz="1800" dirty="0"/>
                        <a:t>DROP INDEX</a:t>
                      </a:r>
                      <a:endParaRPr lang="zh-CN" altLang="en-US" sz="1800" dirty="0"/>
                    </a:p>
                  </a:txBody>
                  <a:tcPr marL="91439" marR="91439" anchor="ctr"/>
                </a:tc>
                <a:tc>
                  <a:txBody>
                    <a:bodyPr/>
                    <a:lstStyle/>
                    <a:p>
                      <a:pPr algn="ctr"/>
                      <a:r>
                        <a:rPr lang="en-US" altLang="zh-CN" sz="1800" dirty="0"/>
                        <a:t>ALTER INDEX</a:t>
                      </a:r>
                      <a:endParaRPr lang="zh-CN" altLang="en-US" sz="1800" dirty="0"/>
                    </a:p>
                  </a:txBody>
                  <a:tcPr marL="91439" marR="91439" anchor="ctr"/>
                </a:tc>
                <a:extLst>
                  <a:ext uri="{0D108BD9-81ED-4DB2-BD59-A6C34878D82A}">
                    <a16:rowId xmlns:a16="http://schemas.microsoft.com/office/drawing/2014/main" val="10005"/>
                  </a:ext>
                </a:extLst>
              </a:tr>
            </a:tbl>
          </a:graphicData>
        </a:graphic>
      </p:graphicFrame>
      <p:sp>
        <p:nvSpPr>
          <p:cNvPr id="6" name="矩形 5"/>
          <p:cNvSpPr/>
          <p:nvPr/>
        </p:nvSpPr>
        <p:spPr>
          <a:xfrm>
            <a:off x="797261" y="4219158"/>
            <a:ext cx="877163" cy="369332"/>
          </a:xfrm>
          <a:prstGeom prst="rect">
            <a:avLst/>
          </a:prstGeom>
        </p:spPr>
        <p:txBody>
          <a:bodyPr wrap="none">
            <a:spAutoFit/>
          </a:bodyPr>
          <a:lstStyle/>
          <a:p>
            <a:r>
              <a:rPr lang="zh-CN" altLang="en-US" dirty="0">
                <a:latin typeface="SimSun-Identity-H"/>
              </a:rPr>
              <a:t>内模式</a:t>
            </a:r>
            <a:endParaRPr lang="zh-CN" altLang="en-US" dirty="0"/>
          </a:p>
        </p:txBody>
      </p:sp>
      <p:sp>
        <p:nvSpPr>
          <p:cNvPr id="7" name="矩形 6"/>
          <p:cNvSpPr/>
          <p:nvPr/>
        </p:nvSpPr>
        <p:spPr>
          <a:xfrm>
            <a:off x="805970" y="6154546"/>
            <a:ext cx="877163" cy="369332"/>
          </a:xfrm>
          <a:prstGeom prst="rect">
            <a:avLst/>
          </a:prstGeom>
        </p:spPr>
        <p:txBody>
          <a:bodyPr wrap="none">
            <a:spAutoFit/>
          </a:bodyPr>
          <a:lstStyle/>
          <a:p>
            <a:r>
              <a:rPr lang="zh-CN" altLang="en-US" dirty="0">
                <a:latin typeface="SimSun-Identity-H"/>
              </a:rPr>
              <a:t>内模式</a:t>
            </a:r>
            <a:endParaRPr lang="zh-CN" altLang="en-US" dirty="0"/>
          </a:p>
        </p:txBody>
      </p:sp>
      <p:sp>
        <p:nvSpPr>
          <p:cNvPr id="8" name="矩形 7"/>
          <p:cNvSpPr/>
          <p:nvPr/>
        </p:nvSpPr>
        <p:spPr>
          <a:xfrm>
            <a:off x="921385" y="4828015"/>
            <a:ext cx="646331" cy="369332"/>
          </a:xfrm>
          <a:prstGeom prst="rect">
            <a:avLst/>
          </a:prstGeom>
        </p:spPr>
        <p:txBody>
          <a:bodyPr wrap="none">
            <a:spAutoFit/>
          </a:bodyPr>
          <a:lstStyle/>
          <a:p>
            <a:r>
              <a:rPr lang="zh-CN" altLang="en-US" dirty="0">
                <a:latin typeface="SimSun-Identity-H"/>
              </a:rPr>
              <a:t>模式</a:t>
            </a:r>
            <a:endParaRPr lang="zh-CN" altLang="en-US" dirty="0"/>
          </a:p>
        </p:txBody>
      </p:sp>
      <p:sp>
        <p:nvSpPr>
          <p:cNvPr id="9" name="矩形 8"/>
          <p:cNvSpPr/>
          <p:nvPr/>
        </p:nvSpPr>
        <p:spPr>
          <a:xfrm>
            <a:off x="805970" y="5506449"/>
            <a:ext cx="877163" cy="369332"/>
          </a:xfrm>
          <a:prstGeom prst="rect">
            <a:avLst/>
          </a:prstGeom>
        </p:spPr>
        <p:txBody>
          <a:bodyPr wrap="none">
            <a:spAutoFit/>
          </a:bodyPr>
          <a:lstStyle/>
          <a:p>
            <a:r>
              <a:rPr lang="zh-CN" altLang="en-US" dirty="0">
                <a:latin typeface="SimSun-Identity-H"/>
              </a:rPr>
              <a:t>外模式</a:t>
            </a:r>
            <a:endParaRPr lang="zh-CN" altLang="en-US" dirty="0"/>
          </a:p>
        </p:txBody>
      </p:sp>
      <p:sp>
        <p:nvSpPr>
          <p:cNvPr id="10" name="圆角矩形 9"/>
          <p:cNvSpPr/>
          <p:nvPr/>
        </p:nvSpPr>
        <p:spPr>
          <a:xfrm>
            <a:off x="2243154" y="4031119"/>
            <a:ext cx="8575270" cy="642258"/>
          </a:xfrm>
          <a:prstGeom prst="round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9216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数据库的创建与管理</a:t>
            </a:r>
          </a:p>
        </p:txBody>
      </p:sp>
      <p:sp>
        <p:nvSpPr>
          <p:cNvPr id="3" name="内容占位符 2"/>
          <p:cNvSpPr>
            <a:spLocks noGrp="1"/>
          </p:cNvSpPr>
          <p:nvPr>
            <p:ph idx="1"/>
          </p:nvPr>
        </p:nvSpPr>
        <p:spPr/>
        <p:txBody>
          <a:bodyPr/>
          <a:lstStyle/>
          <a:p>
            <a:r>
              <a:rPr lang="en-US" altLang="zh-CN" b="1" dirty="0" err="1" smtClean="0"/>
              <a:t>Mysql</a:t>
            </a:r>
            <a:r>
              <a:rPr lang="zh-CN" altLang="en-US" dirty="0" smtClean="0"/>
              <a:t>提供</a:t>
            </a:r>
            <a:r>
              <a:rPr lang="zh-CN" altLang="en-US" dirty="0"/>
              <a:t>了对数据库管理的语句，包括创建数据库、修改数据库、删除</a:t>
            </a:r>
            <a:r>
              <a:rPr lang="zh-CN" altLang="en-US" dirty="0" smtClean="0"/>
              <a:t>数据库等</a:t>
            </a:r>
            <a:r>
              <a:rPr lang="zh-CN" altLang="en-US" dirty="0"/>
              <a:t>。</a:t>
            </a:r>
            <a:endParaRPr lang="en-US" altLang="zh-CN" dirty="0"/>
          </a:p>
          <a:p>
            <a:pPr lvl="1"/>
            <a:r>
              <a:rPr lang="zh-CN" altLang="en-US" dirty="0"/>
              <a:t>创建数据库</a:t>
            </a:r>
            <a:endParaRPr lang="en-US" altLang="zh-CN" dirty="0"/>
          </a:p>
          <a:p>
            <a:pPr lvl="1"/>
            <a:r>
              <a:rPr lang="zh-CN" altLang="en-US" dirty="0"/>
              <a:t>修改数据库</a:t>
            </a:r>
            <a:endParaRPr lang="en-US" altLang="zh-CN" dirty="0"/>
          </a:p>
          <a:p>
            <a:pPr lvl="1"/>
            <a:r>
              <a:rPr lang="zh-CN" altLang="en-US" dirty="0"/>
              <a:t>删除</a:t>
            </a:r>
            <a:r>
              <a:rPr lang="zh-CN" altLang="en-US" dirty="0" smtClean="0"/>
              <a:t>数据库</a:t>
            </a:r>
            <a:endParaRPr lang="en-US" altLang="zh-CN"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26</a:t>
            </a:fld>
            <a:endParaRPr lang="zh-CN" altLang="en-US"/>
          </a:p>
        </p:txBody>
      </p:sp>
    </p:spTree>
    <p:extLst>
      <p:ext uri="{BB962C8B-B14F-4D97-AF65-F5344CB8AC3E}">
        <p14:creationId xmlns:p14="http://schemas.microsoft.com/office/powerpoint/2010/main" val="3437756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创建数据库</a:t>
            </a:r>
          </a:p>
        </p:txBody>
      </p:sp>
      <p:sp>
        <p:nvSpPr>
          <p:cNvPr id="3" name="内容占位符 2"/>
          <p:cNvSpPr>
            <a:spLocks noGrp="1"/>
          </p:cNvSpPr>
          <p:nvPr>
            <p:ph idx="1"/>
          </p:nvPr>
        </p:nvSpPr>
        <p:spPr/>
        <p:txBody>
          <a:bodyPr>
            <a:normAutofit/>
          </a:bodyPr>
          <a:lstStyle/>
          <a:p>
            <a:r>
              <a:rPr lang="zh-CN" altLang="en-US" dirty="0"/>
              <a:t>格式</a:t>
            </a:r>
            <a:r>
              <a:rPr lang="zh-CN" altLang="en-US" dirty="0" smtClean="0"/>
              <a:t>：</a:t>
            </a:r>
            <a:endParaRPr lang="en-US" altLang="zh-CN" dirty="0" smtClean="0"/>
          </a:p>
          <a:p>
            <a:r>
              <a:rPr lang="zh-CN" altLang="zh-CN" dirty="0">
                <a:solidFill>
                  <a:srgbClr val="0000FF"/>
                </a:solidFill>
                <a:latin typeface="Courier New" panose="02070309020205020404" pitchFamily="49" charset="0"/>
                <a:cs typeface="Courier New" panose="02070309020205020404" pitchFamily="49" charset="0"/>
              </a:rPr>
              <a:t>create</a:t>
            </a:r>
            <a:r>
              <a:rPr lang="zh-CN" altLang="zh-CN" dirty="0">
                <a:solidFill>
                  <a:srgbClr val="000000"/>
                </a:solidFill>
                <a:latin typeface="Courier New" panose="02070309020205020404" pitchFamily="49" charset="0"/>
                <a:cs typeface="Courier New" panose="02070309020205020404" pitchFamily="49" charset="0"/>
              </a:rPr>
              <a:t> {</a:t>
            </a:r>
            <a:r>
              <a:rPr lang="zh-CN" altLang="zh-CN" dirty="0">
                <a:solidFill>
                  <a:srgbClr val="0000FF"/>
                </a:solidFill>
                <a:latin typeface="Courier New" panose="02070309020205020404" pitchFamily="49" charset="0"/>
                <a:cs typeface="Courier New" panose="02070309020205020404" pitchFamily="49" charset="0"/>
              </a:rPr>
              <a:t>database</a:t>
            </a:r>
            <a:r>
              <a:rPr lang="zh-CN" altLang="zh-CN" dirty="0">
                <a:solidFill>
                  <a:srgbClr val="000000"/>
                </a:solidFill>
                <a:latin typeface="Courier New" panose="02070309020205020404" pitchFamily="49" charset="0"/>
                <a:cs typeface="Courier New" panose="02070309020205020404" pitchFamily="49" charset="0"/>
              </a:rPr>
              <a:t> </a:t>
            </a:r>
            <a:r>
              <a:rPr lang="zh-CN" altLang="zh-CN" dirty="0">
                <a:solidFill>
                  <a:srgbClr val="808080"/>
                </a:solidFill>
                <a:latin typeface="Courier New" panose="02070309020205020404" pitchFamily="49" charset="0"/>
                <a:cs typeface="Courier New" panose="02070309020205020404" pitchFamily="49" charset="0"/>
              </a:rPr>
              <a:t>|</a:t>
            </a:r>
            <a:r>
              <a:rPr lang="zh-CN" altLang="zh-CN" dirty="0">
                <a:solidFill>
                  <a:srgbClr val="000000"/>
                </a:solidFill>
                <a:latin typeface="Courier New" panose="02070309020205020404" pitchFamily="49" charset="0"/>
                <a:cs typeface="Courier New" panose="02070309020205020404" pitchFamily="49" charset="0"/>
              </a:rPr>
              <a:t> </a:t>
            </a:r>
            <a:r>
              <a:rPr lang="zh-CN" altLang="zh-CN" dirty="0">
                <a:solidFill>
                  <a:srgbClr val="0000FF"/>
                </a:solidFill>
                <a:latin typeface="Courier New" panose="02070309020205020404" pitchFamily="49" charset="0"/>
                <a:cs typeface="Courier New" panose="02070309020205020404" pitchFamily="49" charset="0"/>
              </a:rPr>
              <a:t>schema</a:t>
            </a:r>
            <a:r>
              <a:rPr lang="zh-CN" altLang="zh-CN" dirty="0">
                <a:solidFill>
                  <a:srgbClr val="000000"/>
                </a:solidFill>
                <a:latin typeface="Courier New" panose="02070309020205020404" pitchFamily="49" charset="0"/>
                <a:cs typeface="Courier New" panose="02070309020205020404" pitchFamily="49" charset="0"/>
              </a:rPr>
              <a:t> } </a:t>
            </a:r>
            <a:r>
              <a:rPr lang="zh-CN" altLang="zh-CN" dirty="0" smtClean="0">
                <a:solidFill>
                  <a:srgbClr val="FF00FF"/>
                </a:solidFill>
                <a:latin typeface="Courier New" panose="02070309020205020404" pitchFamily="49" charset="0"/>
                <a:cs typeface="Courier New" panose="02070309020205020404" pitchFamily="49" charset="0"/>
              </a:rPr>
              <a:t>db</a:t>
            </a:r>
            <a:r>
              <a:rPr lang="zh-CN" altLang="zh-CN" dirty="0">
                <a:solidFill>
                  <a:srgbClr val="FF00FF"/>
                </a:solidFill>
                <a:latin typeface="Courier New" panose="02070309020205020404" pitchFamily="49" charset="0"/>
                <a:cs typeface="Courier New" panose="02070309020205020404" pitchFamily="49" charset="0"/>
              </a:rPr>
              <a:t>_name</a:t>
            </a:r>
            <a:r>
              <a:rPr lang="zh-CN" altLang="zh-CN" dirty="0">
                <a:solidFill>
                  <a:srgbClr val="000000"/>
                </a:solidFill>
                <a:latin typeface="Courier New" panose="02070309020205020404" pitchFamily="49" charset="0"/>
                <a:cs typeface="Courier New" panose="02070309020205020404" pitchFamily="49" charset="0"/>
              </a:rPr>
              <a:t> </a:t>
            </a:r>
            <a:r>
              <a:rPr lang="zh-CN" altLang="zh-CN" dirty="0">
                <a:solidFill>
                  <a:srgbClr val="FF0000"/>
                </a:solidFill>
                <a:latin typeface="Courier New" panose="02070309020205020404" pitchFamily="49" charset="0"/>
                <a:cs typeface="Courier New" panose="02070309020205020404" pitchFamily="49" charset="0"/>
              </a:rPr>
              <a:t>[create_specification</a:t>
            </a:r>
            <a:r>
              <a:rPr lang="zh-CN" altLang="zh-CN" dirty="0" smtClean="0">
                <a:solidFill>
                  <a:srgbClr val="FF0000"/>
                </a:solidFill>
                <a:latin typeface="Courier New" panose="02070309020205020404" pitchFamily="49" charset="0"/>
                <a:cs typeface="Courier New" panose="02070309020205020404" pitchFamily="49" charset="0"/>
              </a:rPr>
              <a:t>]</a:t>
            </a:r>
            <a:endParaRPr lang="en-US" altLang="zh-CN" dirty="0" smtClean="0">
              <a:solidFill>
                <a:srgbClr val="FF0000"/>
              </a:solidFill>
              <a:latin typeface="Courier New" panose="02070309020205020404" pitchFamily="49" charset="0"/>
              <a:cs typeface="Courier New" panose="02070309020205020404" pitchFamily="49" charset="0"/>
            </a:endParaRPr>
          </a:p>
          <a:p>
            <a:r>
              <a:rPr lang="zh-CN" altLang="zh-CN" dirty="0">
                <a:solidFill>
                  <a:srgbClr val="008080"/>
                </a:solidFill>
                <a:latin typeface="Courier New" panose="02070309020205020404" pitchFamily="49" charset="0"/>
                <a:cs typeface="Courier New" panose="02070309020205020404" pitchFamily="49" charset="0"/>
              </a:rPr>
              <a:t>-- mysql在以在创建库的时候指定库的默认</a:t>
            </a:r>
            <a:r>
              <a:rPr lang="zh-CN" altLang="zh-CN" dirty="0" smtClean="0">
                <a:solidFill>
                  <a:srgbClr val="008080"/>
                </a:solidFill>
                <a:latin typeface="Courier New" panose="02070309020205020404" pitchFamily="49" charset="0"/>
                <a:cs typeface="Courier New" panose="02070309020205020404" pitchFamily="49" charset="0"/>
              </a:rPr>
              <a:t>字符集</a:t>
            </a:r>
            <a:endParaRPr lang="en-US" altLang="zh-CN" dirty="0" smtClean="0">
              <a:solidFill>
                <a:srgbClr val="008080"/>
              </a:solidFill>
              <a:latin typeface="Courier New" panose="02070309020205020404" pitchFamily="49" charset="0"/>
              <a:cs typeface="Courier New" panose="02070309020205020404" pitchFamily="49" charset="0"/>
            </a:endParaRPr>
          </a:p>
          <a:p>
            <a:r>
              <a:rPr lang="zh-CN" altLang="zh-CN" dirty="0">
                <a:solidFill>
                  <a:srgbClr val="000000"/>
                </a:solidFill>
                <a:latin typeface="Courier New" panose="02070309020205020404" pitchFamily="49" charset="0"/>
                <a:cs typeface="Courier New" panose="02070309020205020404" pitchFamily="49" charset="0"/>
              </a:rPr>
              <a:t>create_specification: </a:t>
            </a:r>
            <a:endParaRPr lang="en-US" altLang="zh-CN" dirty="0" smtClean="0">
              <a:solidFill>
                <a:srgbClr val="000000"/>
              </a:solidFill>
              <a:latin typeface="Courier New" panose="02070309020205020404" pitchFamily="49" charset="0"/>
              <a:cs typeface="Courier New" panose="02070309020205020404" pitchFamily="49" charset="0"/>
            </a:endParaRPr>
          </a:p>
          <a:p>
            <a:pPr lvl="1"/>
            <a:r>
              <a:rPr lang="zh-CN" altLang="zh-CN" dirty="0" smtClean="0">
                <a:solidFill>
                  <a:srgbClr val="FF0000"/>
                </a:solidFill>
                <a:latin typeface="Courier New" panose="02070309020205020404" pitchFamily="49" charset="0"/>
                <a:cs typeface="Courier New" panose="02070309020205020404" pitchFamily="49" charset="0"/>
              </a:rPr>
              <a:t>[</a:t>
            </a:r>
            <a:r>
              <a:rPr lang="zh-CN" altLang="zh-CN" dirty="0">
                <a:solidFill>
                  <a:srgbClr val="FF0000"/>
                </a:solidFill>
                <a:latin typeface="Courier New" panose="02070309020205020404" pitchFamily="49" charset="0"/>
                <a:cs typeface="Courier New" panose="02070309020205020404" pitchFamily="49" charset="0"/>
              </a:rPr>
              <a:t>defualt]</a:t>
            </a:r>
            <a:r>
              <a:rPr lang="zh-CN" altLang="zh-CN" dirty="0">
                <a:solidFill>
                  <a:srgbClr val="000000"/>
                </a:solidFill>
                <a:latin typeface="Courier New" panose="02070309020205020404" pitchFamily="49" charset="0"/>
                <a:cs typeface="Courier New" panose="02070309020205020404" pitchFamily="49" charset="0"/>
              </a:rPr>
              <a:t> </a:t>
            </a:r>
            <a:r>
              <a:rPr lang="zh-CN" altLang="zh-CN" dirty="0">
                <a:solidFill>
                  <a:srgbClr val="0000FF"/>
                </a:solidFill>
                <a:latin typeface="Courier New" panose="02070309020205020404" pitchFamily="49" charset="0"/>
                <a:cs typeface="Courier New" panose="02070309020205020404" pitchFamily="49" charset="0"/>
              </a:rPr>
              <a:t>character</a:t>
            </a:r>
            <a:r>
              <a:rPr lang="zh-CN" altLang="zh-CN" dirty="0">
                <a:solidFill>
                  <a:srgbClr val="000000"/>
                </a:solidFill>
                <a:latin typeface="Courier New" panose="02070309020205020404" pitchFamily="49" charset="0"/>
                <a:cs typeface="Courier New" panose="02070309020205020404" pitchFamily="49" charset="0"/>
              </a:rPr>
              <a:t> </a:t>
            </a:r>
            <a:r>
              <a:rPr lang="zh-CN" altLang="zh-CN" dirty="0">
                <a:solidFill>
                  <a:srgbClr val="0000FF"/>
                </a:solidFill>
                <a:latin typeface="Courier New" panose="02070309020205020404" pitchFamily="49" charset="0"/>
                <a:cs typeface="Courier New" panose="02070309020205020404" pitchFamily="49" charset="0"/>
              </a:rPr>
              <a:t>set</a:t>
            </a:r>
            <a:r>
              <a:rPr lang="zh-CN" altLang="zh-CN" dirty="0">
                <a:solidFill>
                  <a:srgbClr val="000000"/>
                </a:solidFill>
                <a:latin typeface="Courier New" panose="02070309020205020404" pitchFamily="49" charset="0"/>
                <a:cs typeface="Courier New" panose="02070309020205020404" pitchFamily="49" charset="0"/>
              </a:rPr>
              <a:t> </a:t>
            </a:r>
            <a:r>
              <a:rPr lang="zh-CN" altLang="zh-CN" dirty="0">
                <a:solidFill>
                  <a:srgbClr val="FF0000"/>
                </a:solidFill>
                <a:latin typeface="Courier New" panose="02070309020205020404" pitchFamily="49" charset="0"/>
                <a:cs typeface="Courier New" panose="02070309020205020404" pitchFamily="49" charset="0"/>
              </a:rPr>
              <a:t>[=]</a:t>
            </a:r>
            <a:r>
              <a:rPr lang="zh-CN" altLang="zh-CN" dirty="0">
                <a:solidFill>
                  <a:srgbClr val="000000"/>
                </a:solidFill>
                <a:latin typeface="Courier New" panose="02070309020205020404" pitchFamily="49" charset="0"/>
                <a:cs typeface="Courier New" panose="02070309020205020404" pitchFamily="49" charset="0"/>
              </a:rPr>
              <a:t> charset_name </a:t>
            </a:r>
            <a:r>
              <a:rPr lang="zh-CN" altLang="zh-CN" dirty="0">
                <a:solidFill>
                  <a:srgbClr val="FF0000"/>
                </a:solidFill>
                <a:latin typeface="Courier New" panose="02070309020205020404" pitchFamily="49" charset="0"/>
                <a:cs typeface="Courier New" panose="02070309020205020404" pitchFamily="49" charset="0"/>
              </a:rPr>
              <a:t>[default]</a:t>
            </a:r>
            <a:r>
              <a:rPr lang="zh-CN" altLang="zh-CN" dirty="0">
                <a:solidFill>
                  <a:srgbClr val="000000"/>
                </a:solidFill>
                <a:latin typeface="Courier New" panose="02070309020205020404" pitchFamily="49" charset="0"/>
                <a:cs typeface="Courier New" panose="02070309020205020404" pitchFamily="49" charset="0"/>
              </a:rPr>
              <a:t> collate </a:t>
            </a:r>
            <a:r>
              <a:rPr lang="zh-CN" altLang="zh-CN" dirty="0">
                <a:solidFill>
                  <a:srgbClr val="FF0000"/>
                </a:solidFill>
                <a:latin typeface="Courier New" panose="02070309020205020404" pitchFamily="49" charset="0"/>
                <a:cs typeface="Courier New" panose="02070309020205020404" pitchFamily="49" charset="0"/>
              </a:rPr>
              <a:t>[=]</a:t>
            </a:r>
            <a:r>
              <a:rPr lang="zh-CN" altLang="zh-CN" dirty="0">
                <a:solidFill>
                  <a:srgbClr val="000000"/>
                </a:solidFill>
                <a:latin typeface="Courier New" panose="02070309020205020404" pitchFamily="49" charset="0"/>
                <a:cs typeface="Courier New" panose="02070309020205020404" pitchFamily="49" charset="0"/>
              </a:rPr>
              <a:t> collation_name</a:t>
            </a:r>
            <a:endParaRPr lang="en-US" altLang="zh-CN" dirty="0" smtClean="0">
              <a:solidFill>
                <a:srgbClr val="FF0000"/>
              </a:solidFill>
              <a:latin typeface="Courier New" panose="02070309020205020404" pitchFamily="49" charset="0"/>
              <a:cs typeface="Courier New" panose="02070309020205020404" pitchFamily="49" charset="0"/>
            </a:endParaRP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27</a:t>
            </a:fld>
            <a:endParaRPr lang="zh-CN" altLang="en-US"/>
          </a:p>
        </p:txBody>
      </p:sp>
    </p:spTree>
    <p:extLst>
      <p:ext uri="{BB962C8B-B14F-4D97-AF65-F5344CB8AC3E}">
        <p14:creationId xmlns:p14="http://schemas.microsoft.com/office/powerpoint/2010/main" val="3862393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JWGL</a:t>
            </a:r>
            <a:r>
              <a:rPr lang="zh-CN" altLang="en-US" dirty="0"/>
              <a:t>数据库</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28</a:t>
            </a:fld>
            <a:endParaRPr lang="zh-CN" altLang="en-US"/>
          </a:p>
        </p:txBody>
      </p:sp>
      <p:graphicFrame>
        <p:nvGraphicFramePr>
          <p:cNvPr id="5" name="Object 2"/>
          <p:cNvGraphicFramePr>
            <a:graphicFrameLocks noChangeAspect="1"/>
          </p:cNvGraphicFramePr>
          <p:nvPr>
            <p:extLst>
              <p:ext uri="{D42A27DB-BD31-4B8C-83A1-F6EECF244321}">
                <p14:modId xmlns:p14="http://schemas.microsoft.com/office/powerpoint/2010/main" val="2560254767"/>
              </p:ext>
            </p:extLst>
          </p:nvPr>
        </p:nvGraphicFramePr>
        <p:xfrm>
          <a:off x="1069847" y="1823543"/>
          <a:ext cx="8551543" cy="4644164"/>
        </p:xfrm>
        <a:graphic>
          <a:graphicData uri="http://schemas.openxmlformats.org/presentationml/2006/ole">
            <mc:AlternateContent xmlns:mc="http://schemas.openxmlformats.org/markup-compatibility/2006">
              <mc:Choice xmlns:v="urn:schemas-microsoft-com:vml" Requires="v">
                <p:oleObj spid="_x0000_s2077" name="BMP 图象" r:id="rId3" imgW="5500952" imgH="2986667" progId="Paint.Picture">
                  <p:embed/>
                </p:oleObj>
              </mc:Choice>
              <mc:Fallback>
                <p:oleObj name="BMP 图象" r:id="rId3" imgW="5500952" imgH="2986667" progId="Paint.Picture">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47" y="1823543"/>
                        <a:ext cx="8551543" cy="46441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57332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847493"/>
            <a:ext cx="10058400" cy="5324707"/>
          </a:xfrm>
        </p:spPr>
        <p:txBody>
          <a:bodyPr/>
          <a:lstStyle/>
          <a:p>
            <a:r>
              <a:rPr lang="en-US" altLang="zh-CN" dirty="0"/>
              <a:t>【</a:t>
            </a:r>
            <a:r>
              <a:rPr lang="zh-CN" altLang="en-US" dirty="0"/>
              <a:t>例</a:t>
            </a:r>
            <a:r>
              <a:rPr lang="en-US" altLang="zh-CN" dirty="0"/>
              <a:t>】</a:t>
            </a:r>
            <a:r>
              <a:rPr lang="zh-CN" altLang="en-US" dirty="0"/>
              <a:t>创建一个名</a:t>
            </a:r>
            <a:r>
              <a:rPr lang="zh-CN" altLang="en-US" dirty="0" smtClean="0"/>
              <a:t>为</a:t>
            </a:r>
            <a:r>
              <a:rPr lang="en-US" altLang="zh-CN" dirty="0" err="1" smtClean="0"/>
              <a:t>jwgl</a:t>
            </a:r>
            <a:r>
              <a:rPr lang="zh-CN" altLang="en-US" dirty="0" smtClean="0"/>
              <a:t>的</a:t>
            </a:r>
            <a:r>
              <a:rPr lang="zh-CN" altLang="en-US" dirty="0"/>
              <a:t>数据库，要求该</a:t>
            </a:r>
            <a:r>
              <a:rPr lang="zh-CN" altLang="en-US" dirty="0" smtClean="0"/>
              <a:t>数据库为</a:t>
            </a:r>
            <a:r>
              <a:rPr lang="en-US" altLang="zh-CN" dirty="0" smtClean="0"/>
              <a:t>utf8</a:t>
            </a:r>
            <a:r>
              <a:rPr lang="zh-CN" altLang="en-US" dirty="0" smtClean="0"/>
              <a:t>编码：</a:t>
            </a:r>
            <a:endParaRPr lang="en-US" altLang="zh-CN" dirty="0" smtClean="0"/>
          </a:p>
          <a:p>
            <a:pPr lvl="0"/>
            <a:r>
              <a:rPr lang="zh-CN" altLang="zh-CN" dirty="0">
                <a:solidFill>
                  <a:srgbClr val="000000"/>
                </a:solidFill>
                <a:latin typeface="Courier New" panose="02070309020205020404" pitchFamily="49" charset="0"/>
                <a:cs typeface="Courier New" panose="02070309020205020404" pitchFamily="49" charset="0"/>
              </a:rPr>
              <a:t>create </a:t>
            </a:r>
            <a:r>
              <a:rPr lang="zh-CN" altLang="zh-CN" dirty="0" smtClean="0">
                <a:solidFill>
                  <a:srgbClr val="000000"/>
                </a:solidFill>
                <a:latin typeface="Courier New" panose="02070309020205020404" pitchFamily="49" charset="0"/>
                <a:cs typeface="Courier New" panose="02070309020205020404" pitchFamily="49" charset="0"/>
              </a:rPr>
              <a:t>database</a:t>
            </a:r>
            <a:r>
              <a:rPr lang="en-US" altLang="zh-CN" dirty="0" smtClean="0">
                <a:solidFill>
                  <a:srgbClr val="000000"/>
                </a:solidFill>
                <a:latin typeface="Courier New" panose="02070309020205020404" pitchFamily="49" charset="0"/>
                <a:cs typeface="Courier New" panose="02070309020205020404" pitchFamily="49" charset="0"/>
              </a:rPr>
              <a:t>|schema</a:t>
            </a:r>
            <a:r>
              <a:rPr lang="zh-CN" altLang="zh-CN" dirty="0" smtClean="0">
                <a:solidFill>
                  <a:srgbClr val="000000"/>
                </a:solidFill>
                <a:latin typeface="Courier New" panose="02070309020205020404" pitchFamily="49" charset="0"/>
                <a:cs typeface="Courier New" panose="02070309020205020404" pitchFamily="49" charset="0"/>
              </a:rPr>
              <a:t> </a:t>
            </a:r>
            <a:r>
              <a:rPr lang="zh-CN" altLang="zh-CN" dirty="0">
                <a:solidFill>
                  <a:srgbClr val="000000"/>
                </a:solidFill>
                <a:latin typeface="Courier New" panose="02070309020205020404" pitchFamily="49" charset="0"/>
                <a:cs typeface="Courier New" panose="02070309020205020404" pitchFamily="49" charset="0"/>
              </a:rPr>
              <a:t>if not exists </a:t>
            </a:r>
            <a:r>
              <a:rPr lang="en-US" altLang="zh-CN" dirty="0" err="1" smtClean="0">
                <a:solidFill>
                  <a:srgbClr val="000000"/>
                </a:solidFill>
                <a:latin typeface="Courier New" panose="02070309020205020404" pitchFamily="49" charset="0"/>
                <a:cs typeface="Courier New" panose="02070309020205020404" pitchFamily="49" charset="0"/>
              </a:rPr>
              <a:t>jwgl</a:t>
            </a:r>
            <a:r>
              <a:rPr lang="zh-CN" altLang="zh-CN" dirty="0" smtClean="0">
                <a:solidFill>
                  <a:srgbClr val="000000"/>
                </a:solidFill>
                <a:latin typeface="Courier New" panose="02070309020205020404" pitchFamily="49" charset="0"/>
                <a:cs typeface="Courier New" panose="02070309020205020404" pitchFamily="49" charset="0"/>
              </a:rPr>
              <a:t> </a:t>
            </a:r>
            <a:endParaRPr lang="en-US" altLang="zh-CN" dirty="0" smtClean="0">
              <a:solidFill>
                <a:srgbClr val="000000"/>
              </a:solidFill>
              <a:latin typeface="Courier New" panose="02070309020205020404" pitchFamily="49" charset="0"/>
              <a:cs typeface="Courier New" panose="02070309020205020404" pitchFamily="49" charset="0"/>
            </a:endParaRPr>
          </a:p>
          <a:p>
            <a:pPr lvl="0"/>
            <a:r>
              <a:rPr lang="zh-CN" altLang="zh-CN" dirty="0" smtClean="0">
                <a:solidFill>
                  <a:srgbClr val="000000"/>
                </a:solidFill>
                <a:latin typeface="Courier New" panose="02070309020205020404" pitchFamily="49" charset="0"/>
                <a:cs typeface="Courier New" panose="02070309020205020404" pitchFamily="49" charset="0"/>
              </a:rPr>
              <a:t>default </a:t>
            </a:r>
            <a:r>
              <a:rPr lang="zh-CN" altLang="zh-CN" dirty="0">
                <a:solidFill>
                  <a:srgbClr val="000000"/>
                </a:solidFill>
                <a:latin typeface="Courier New" panose="02070309020205020404" pitchFamily="49" charset="0"/>
                <a:cs typeface="Courier New" panose="02070309020205020404" pitchFamily="49" charset="0"/>
              </a:rPr>
              <a:t>character set = 'utf8';</a:t>
            </a:r>
            <a:r>
              <a:rPr lang="zh-CN" altLang="zh-CN" sz="800" dirty="0"/>
              <a:t> </a:t>
            </a:r>
            <a:endParaRPr lang="zh-CN" altLang="zh-CN" sz="6000" dirty="0">
              <a:latin typeface="Arial" panose="020B0604020202020204" pitchFamily="34" charset="0"/>
            </a:endParaRP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29</a:t>
            </a:fld>
            <a:endParaRPr lang="zh-CN" altLang="en-US"/>
          </a:p>
        </p:txBody>
      </p:sp>
    </p:spTree>
    <p:extLst>
      <p:ext uri="{BB962C8B-B14F-4D97-AF65-F5344CB8AC3E}">
        <p14:creationId xmlns:p14="http://schemas.microsoft.com/office/powerpoint/2010/main" val="1083124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重难点</a:t>
            </a:r>
          </a:p>
        </p:txBody>
      </p:sp>
      <p:sp>
        <p:nvSpPr>
          <p:cNvPr id="3" name="内容占位符 2"/>
          <p:cNvSpPr>
            <a:spLocks noGrp="1"/>
          </p:cNvSpPr>
          <p:nvPr>
            <p:ph idx="1"/>
          </p:nvPr>
        </p:nvSpPr>
        <p:spPr/>
        <p:txBody>
          <a:bodyPr/>
          <a:lstStyle/>
          <a:p>
            <a:pPr marL="90488" indent="-90488"/>
            <a:r>
              <a:rPr lang="zh-CN" altLang="en-US" dirty="0"/>
              <a:t>重点</a:t>
            </a:r>
            <a:endParaRPr lang="en-US" altLang="zh-CN" dirty="0"/>
          </a:p>
          <a:p>
            <a:pPr marL="382588" lvl="1" indent="-182563"/>
            <a:r>
              <a:rPr lang="zh-CN" altLang="en-US" dirty="0"/>
              <a:t>三层模式结构</a:t>
            </a:r>
            <a:endParaRPr lang="en-US" altLang="zh-CN" dirty="0"/>
          </a:p>
          <a:p>
            <a:pPr marL="382588" lvl="1" indent="-182563"/>
            <a:r>
              <a:rPr lang="zh-CN" altLang="en-US" dirty="0"/>
              <a:t>数据查询</a:t>
            </a:r>
            <a:endParaRPr lang="en-US" altLang="zh-CN" dirty="0"/>
          </a:p>
          <a:p>
            <a:pPr marL="382588" lvl="1" indent="-182563"/>
            <a:r>
              <a:rPr lang="zh-CN" altLang="en-US" dirty="0"/>
              <a:t>视图</a:t>
            </a:r>
            <a:endParaRPr lang="en-US" altLang="zh-CN" dirty="0"/>
          </a:p>
          <a:p>
            <a:pPr marL="90488" indent="-90488"/>
            <a:r>
              <a:rPr lang="zh-CN" altLang="en-US" dirty="0"/>
              <a:t>难点</a:t>
            </a:r>
            <a:endParaRPr lang="en-US" altLang="zh-CN" dirty="0"/>
          </a:p>
          <a:p>
            <a:pPr marL="382588" lvl="1" indent="-182563"/>
            <a:r>
              <a:rPr lang="zh-CN" altLang="en-US" dirty="0"/>
              <a:t>聚集函数与分组查询</a:t>
            </a:r>
            <a:endParaRPr lang="en-US" altLang="zh-CN" dirty="0"/>
          </a:p>
          <a:p>
            <a:pPr marL="382588" lvl="1" indent="-182563"/>
            <a:r>
              <a:rPr lang="zh-CN" altLang="en-US" dirty="0"/>
              <a:t>自身连接查询</a:t>
            </a:r>
            <a:endParaRPr lang="en-US" altLang="zh-CN" dirty="0"/>
          </a:p>
          <a:p>
            <a:pPr marL="382588" lvl="1" indent="-182563"/>
            <a:r>
              <a:rPr lang="zh-CN" altLang="en-US" dirty="0"/>
              <a:t>相关嵌套查询</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a:t>
            </a:fld>
            <a:endParaRPr lang="zh-CN" altLang="en-US"/>
          </a:p>
        </p:txBody>
      </p:sp>
    </p:spTree>
    <p:extLst>
      <p:ext uri="{BB962C8B-B14F-4D97-AF65-F5344CB8AC3E}">
        <p14:creationId xmlns:p14="http://schemas.microsoft.com/office/powerpoint/2010/main" val="2340075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用交互方式创建数据库</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30</a:t>
            </a:fld>
            <a:endParaRPr lang="zh-CN" altLang="en-US"/>
          </a:p>
        </p:txBody>
      </p:sp>
      <p:pic>
        <p:nvPicPr>
          <p:cNvPr id="6" name="图片 5"/>
          <p:cNvPicPr>
            <a:picLocks noChangeAspect="1"/>
          </p:cNvPicPr>
          <p:nvPr/>
        </p:nvPicPr>
        <p:blipFill>
          <a:blip r:embed="rId2"/>
          <a:stretch>
            <a:fillRect/>
          </a:stretch>
        </p:blipFill>
        <p:spPr>
          <a:xfrm>
            <a:off x="1237547" y="2121408"/>
            <a:ext cx="4200525" cy="3733800"/>
          </a:xfrm>
          <a:prstGeom prst="rect">
            <a:avLst/>
          </a:prstGeom>
        </p:spPr>
      </p:pic>
    </p:spTree>
    <p:extLst>
      <p:ext uri="{BB962C8B-B14F-4D97-AF65-F5344CB8AC3E}">
        <p14:creationId xmlns:p14="http://schemas.microsoft.com/office/powerpoint/2010/main" val="2498368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修改</a:t>
            </a:r>
            <a:r>
              <a:rPr lang="zh-CN" altLang="en-US" dirty="0" smtClean="0"/>
              <a:t>数据库</a:t>
            </a:r>
            <a:endParaRPr lang="zh-CN" altLang="en-US" dirty="0"/>
          </a:p>
        </p:txBody>
      </p:sp>
      <p:sp>
        <p:nvSpPr>
          <p:cNvPr id="3" name="内容占位符 2"/>
          <p:cNvSpPr>
            <a:spLocks noGrp="1"/>
          </p:cNvSpPr>
          <p:nvPr>
            <p:ph idx="1"/>
          </p:nvPr>
        </p:nvSpPr>
        <p:spPr/>
        <p:txBody>
          <a:bodyPr/>
          <a:lstStyle/>
          <a:p>
            <a:r>
              <a:rPr lang="en-US" altLang="zh-CN" dirty="0"/>
              <a:t>alter database </a:t>
            </a:r>
            <a:r>
              <a:rPr lang="en-US" altLang="zh-CN" dirty="0" err="1" smtClean="0"/>
              <a:t>jwgl</a:t>
            </a:r>
            <a:r>
              <a:rPr lang="en-US" altLang="zh-CN" dirty="0" smtClean="0"/>
              <a:t> </a:t>
            </a:r>
            <a:r>
              <a:rPr lang="en-US" altLang="zh-CN" dirty="0"/>
              <a:t>character set utf8</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31</a:t>
            </a:fld>
            <a:endParaRPr lang="zh-CN" altLang="en-US"/>
          </a:p>
        </p:txBody>
      </p:sp>
    </p:spTree>
    <p:extLst>
      <p:ext uri="{BB962C8B-B14F-4D97-AF65-F5344CB8AC3E}">
        <p14:creationId xmlns:p14="http://schemas.microsoft.com/office/powerpoint/2010/main" val="1339973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smtClean="0"/>
              <a:t>3</a:t>
            </a:r>
            <a:r>
              <a:rPr lang="en-US" altLang="zh-CN" dirty="0"/>
              <a:t>)</a:t>
            </a:r>
            <a:r>
              <a:rPr lang="zh-CN" altLang="en-US" dirty="0" smtClean="0"/>
              <a:t>删除数据库</a:t>
            </a:r>
            <a:endParaRPr lang="zh-CN" altLang="en-US" dirty="0"/>
          </a:p>
        </p:txBody>
      </p:sp>
      <p:sp>
        <p:nvSpPr>
          <p:cNvPr id="3" name="内容占位符 2"/>
          <p:cNvSpPr>
            <a:spLocks noGrp="1"/>
          </p:cNvSpPr>
          <p:nvPr>
            <p:ph idx="1"/>
          </p:nvPr>
        </p:nvSpPr>
        <p:spPr/>
        <p:txBody>
          <a:bodyPr/>
          <a:lstStyle/>
          <a:p>
            <a:r>
              <a:rPr lang="en-US" altLang="zh-CN" dirty="0" smtClean="0"/>
              <a:t>drop database </a:t>
            </a:r>
            <a:r>
              <a:rPr lang="en-US" altLang="zh-CN" dirty="0" err="1" smtClean="0"/>
              <a:t>jwgl</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32</a:t>
            </a:fld>
            <a:endParaRPr lang="zh-CN" altLang="en-US"/>
          </a:p>
        </p:txBody>
      </p:sp>
    </p:spTree>
    <p:extLst>
      <p:ext uri="{BB962C8B-B14F-4D97-AF65-F5344CB8AC3E}">
        <p14:creationId xmlns:p14="http://schemas.microsoft.com/office/powerpoint/2010/main" val="3283587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的数据定义命令</a:t>
            </a:r>
          </a:p>
        </p:txBody>
      </p:sp>
      <p:sp>
        <p:nvSpPr>
          <p:cNvPr id="3" name="内容占位符 2"/>
          <p:cNvSpPr>
            <a:spLocks noGrp="1"/>
          </p:cNvSpPr>
          <p:nvPr>
            <p:ph idx="1"/>
          </p:nvPr>
        </p:nvSpPr>
        <p:spPr>
          <a:xfrm>
            <a:off x="1069848" y="1817649"/>
            <a:ext cx="10058400" cy="4354551"/>
          </a:xfrm>
        </p:spPr>
        <p:txBody>
          <a:bodyPr/>
          <a:lstStyle/>
          <a:p>
            <a:r>
              <a:rPr lang="en-US" altLang="zh-CN" dirty="0"/>
              <a:t>SQL</a:t>
            </a:r>
            <a:r>
              <a:rPr lang="zh-CN" altLang="en-US" dirty="0"/>
              <a:t>的数据定义功能包括定义表空间（数据库）、表索引、表和视图。</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33</a:t>
            </a:fld>
            <a:endParaRPr lang="zh-CN" altLang="en-US"/>
          </a:p>
        </p:txBody>
      </p:sp>
      <p:graphicFrame>
        <p:nvGraphicFramePr>
          <p:cNvPr id="5" name="表格 4"/>
          <p:cNvGraphicFramePr>
            <a:graphicFrameLocks noGrp="1"/>
          </p:cNvGraphicFramePr>
          <p:nvPr>
            <p:extLst/>
          </p:nvPr>
        </p:nvGraphicFramePr>
        <p:xfrm>
          <a:off x="1960172" y="2708845"/>
          <a:ext cx="8858252" cy="3929064"/>
        </p:xfrm>
        <a:graphic>
          <a:graphicData uri="http://schemas.openxmlformats.org/drawingml/2006/table">
            <a:tbl>
              <a:tblPr firstRow="1" bandRow="1">
                <a:tableStyleId>{5C22544A-7EE6-4342-B048-85BDC9FD1C3A}</a:tableStyleId>
              </a:tblPr>
              <a:tblGrid>
                <a:gridCol w="2214563">
                  <a:extLst>
                    <a:ext uri="{9D8B030D-6E8A-4147-A177-3AD203B41FA5}">
                      <a16:colId xmlns:a16="http://schemas.microsoft.com/office/drawing/2014/main" val="20000"/>
                    </a:ext>
                  </a:extLst>
                </a:gridCol>
                <a:gridCol w="2214563">
                  <a:extLst>
                    <a:ext uri="{9D8B030D-6E8A-4147-A177-3AD203B41FA5}">
                      <a16:colId xmlns:a16="http://schemas.microsoft.com/office/drawing/2014/main" val="20001"/>
                    </a:ext>
                  </a:extLst>
                </a:gridCol>
                <a:gridCol w="2214563">
                  <a:extLst>
                    <a:ext uri="{9D8B030D-6E8A-4147-A177-3AD203B41FA5}">
                      <a16:colId xmlns:a16="http://schemas.microsoft.com/office/drawing/2014/main" val="20002"/>
                    </a:ext>
                  </a:extLst>
                </a:gridCol>
                <a:gridCol w="2214563">
                  <a:extLst>
                    <a:ext uri="{9D8B030D-6E8A-4147-A177-3AD203B41FA5}">
                      <a16:colId xmlns:a16="http://schemas.microsoft.com/office/drawing/2014/main" val="20003"/>
                    </a:ext>
                  </a:extLst>
                </a:gridCol>
              </a:tblGrid>
              <a:tr h="654844">
                <a:tc rowSpan="2">
                  <a:txBody>
                    <a:bodyPr/>
                    <a:lstStyle/>
                    <a:p>
                      <a:pPr algn="ctr"/>
                      <a:r>
                        <a:rPr lang="zh-CN" altLang="en-US" sz="2400" dirty="0"/>
                        <a:t>操作对象</a:t>
                      </a:r>
                    </a:p>
                  </a:txBody>
                  <a:tcPr marL="91439" marR="91439" anchor="ctr"/>
                </a:tc>
                <a:tc gridSpan="3">
                  <a:txBody>
                    <a:bodyPr/>
                    <a:lstStyle/>
                    <a:p>
                      <a:pPr algn="ctr"/>
                      <a:r>
                        <a:rPr lang="zh-CN" altLang="en-US" sz="2400" dirty="0"/>
                        <a:t>操作方式</a:t>
                      </a:r>
                    </a:p>
                  </a:txBody>
                  <a:tcPr marL="91439" marR="91439"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654844">
                <a:tc vMerge="1">
                  <a:txBody>
                    <a:bodyPr/>
                    <a:lstStyle/>
                    <a:p>
                      <a:endParaRPr lang="zh-CN" altLang="en-US" dirty="0"/>
                    </a:p>
                  </a:txBody>
                  <a:tcPr/>
                </a:tc>
                <a:tc>
                  <a:txBody>
                    <a:bodyPr/>
                    <a:lstStyle/>
                    <a:p>
                      <a:pPr algn="ctr"/>
                      <a:r>
                        <a:rPr lang="zh-CN" altLang="en-US" sz="2000" dirty="0"/>
                        <a:t>创建</a:t>
                      </a:r>
                    </a:p>
                  </a:txBody>
                  <a:tcPr marL="91439" marR="91439" anchor="ctr"/>
                </a:tc>
                <a:tc>
                  <a:txBody>
                    <a:bodyPr/>
                    <a:lstStyle/>
                    <a:p>
                      <a:pPr marL="0" algn="ctr" rtl="0" eaLnBrk="1" latinLnBrk="0" hangingPunct="1"/>
                      <a:r>
                        <a:rPr kumimoji="0" lang="zh-CN" altLang="en-US" sz="2000" kern="1200" dirty="0">
                          <a:solidFill>
                            <a:schemeClr val="dk1"/>
                          </a:solidFill>
                          <a:latin typeface="+mn-lt"/>
                          <a:ea typeface="+mn-ea"/>
                          <a:cs typeface="+mn-cs"/>
                        </a:rPr>
                        <a:t>删除</a:t>
                      </a:r>
                    </a:p>
                  </a:txBody>
                  <a:tcPr marL="91439" marR="91439" anchor="ctr"/>
                </a:tc>
                <a:tc>
                  <a:txBody>
                    <a:bodyPr/>
                    <a:lstStyle/>
                    <a:p>
                      <a:pPr marL="0" algn="ctr" rtl="0" eaLnBrk="1" latinLnBrk="0" hangingPunct="1"/>
                      <a:r>
                        <a:rPr kumimoji="0" lang="zh-CN" altLang="en-US" sz="2000" kern="1200" dirty="0">
                          <a:solidFill>
                            <a:schemeClr val="dk1"/>
                          </a:solidFill>
                          <a:latin typeface="+mn-lt"/>
                          <a:ea typeface="+mn-ea"/>
                          <a:cs typeface="+mn-cs"/>
                        </a:rPr>
                        <a:t>修改</a:t>
                      </a:r>
                    </a:p>
                  </a:txBody>
                  <a:tcPr marL="91439" marR="91439" anchor="ctr"/>
                </a:tc>
                <a:extLst>
                  <a:ext uri="{0D108BD9-81ED-4DB2-BD59-A6C34878D82A}">
                    <a16:rowId xmlns:a16="http://schemas.microsoft.com/office/drawing/2014/main" val="10001"/>
                  </a:ext>
                </a:extLst>
              </a:tr>
              <a:tr h="654844">
                <a:tc>
                  <a:txBody>
                    <a:bodyPr/>
                    <a:lstStyle/>
                    <a:p>
                      <a:pPr algn="ctr"/>
                      <a:r>
                        <a:rPr lang="zh-CN" altLang="en-US" sz="2000" dirty="0"/>
                        <a:t>模式</a:t>
                      </a:r>
                      <a:r>
                        <a:rPr lang="en-US" altLang="zh-CN" sz="1800" dirty="0"/>
                        <a:t>(</a:t>
                      </a:r>
                      <a:r>
                        <a:rPr lang="zh-CN" altLang="en-US" sz="1800" dirty="0"/>
                        <a:t>架构</a:t>
                      </a:r>
                      <a:r>
                        <a:rPr lang="en-US" altLang="zh-CN" sz="1800" dirty="0"/>
                        <a:t>)</a:t>
                      </a:r>
                      <a:endParaRPr lang="zh-CN" altLang="en-US" sz="2000" dirty="0"/>
                    </a:p>
                  </a:txBody>
                  <a:tcPr marL="91439" marR="91439" anchor="ctr"/>
                </a:tc>
                <a:tc>
                  <a:txBody>
                    <a:bodyPr/>
                    <a:lstStyle/>
                    <a:p>
                      <a:pPr algn="ctr"/>
                      <a:r>
                        <a:rPr lang="en-US" altLang="zh-CN" sz="1800" dirty="0"/>
                        <a:t>CREATE Database</a:t>
                      </a:r>
                      <a:endParaRPr lang="zh-CN" altLang="en-US" sz="1800" dirty="0"/>
                    </a:p>
                  </a:txBody>
                  <a:tcPr marL="91439" marR="91439" anchor="ctr"/>
                </a:tc>
                <a:tc>
                  <a:txBody>
                    <a:bodyPr/>
                    <a:lstStyle/>
                    <a:p>
                      <a:pPr algn="ctr"/>
                      <a:r>
                        <a:rPr lang="en-US" altLang="zh-CN" sz="1800" dirty="0"/>
                        <a:t>DROP Database</a:t>
                      </a:r>
                      <a:endParaRPr lang="zh-CN" altLang="en-US" sz="1800" dirty="0"/>
                    </a:p>
                  </a:txBody>
                  <a:tcPr marL="91439" marR="91439" anchor="ctr"/>
                </a:tc>
                <a:tc>
                  <a:txBody>
                    <a:bodyPr/>
                    <a:lstStyle/>
                    <a:p>
                      <a:pPr algn="ctr"/>
                      <a:r>
                        <a:rPr lang="en-US" altLang="zh-CN" sz="1800" dirty="0"/>
                        <a:t>ALTER DATABASE</a:t>
                      </a:r>
                      <a:endParaRPr lang="zh-CN" altLang="en-US" sz="1800" dirty="0"/>
                    </a:p>
                  </a:txBody>
                  <a:tcPr marL="91439" marR="91439" anchor="ctr"/>
                </a:tc>
                <a:extLst>
                  <a:ext uri="{0D108BD9-81ED-4DB2-BD59-A6C34878D82A}">
                    <a16:rowId xmlns:a16="http://schemas.microsoft.com/office/drawing/2014/main" val="10002"/>
                  </a:ext>
                </a:extLst>
              </a:tr>
              <a:tr h="654844">
                <a:tc>
                  <a:txBody>
                    <a:bodyPr/>
                    <a:lstStyle/>
                    <a:p>
                      <a:pPr algn="ctr"/>
                      <a:r>
                        <a:rPr lang="zh-CN" altLang="en-US" sz="2000" dirty="0"/>
                        <a:t>表</a:t>
                      </a:r>
                    </a:p>
                  </a:txBody>
                  <a:tcPr marL="91439" marR="91439" anchor="ctr"/>
                </a:tc>
                <a:tc>
                  <a:txBody>
                    <a:bodyPr/>
                    <a:lstStyle/>
                    <a:p>
                      <a:pPr algn="ctr"/>
                      <a:r>
                        <a:rPr lang="en-US" altLang="zh-CN" sz="1800" dirty="0"/>
                        <a:t>CREATE TABLE</a:t>
                      </a:r>
                      <a:endParaRPr lang="zh-CN" altLang="en-US" sz="1800" dirty="0"/>
                    </a:p>
                  </a:txBody>
                  <a:tcPr marL="91439" marR="91439" anchor="ctr"/>
                </a:tc>
                <a:tc>
                  <a:txBody>
                    <a:bodyPr/>
                    <a:lstStyle/>
                    <a:p>
                      <a:pPr algn="ctr"/>
                      <a:r>
                        <a:rPr lang="en-US" altLang="zh-CN" sz="1800" dirty="0"/>
                        <a:t>DROP TABLE</a:t>
                      </a:r>
                      <a:endParaRPr lang="zh-CN" altLang="en-US" sz="1800" dirty="0"/>
                    </a:p>
                  </a:txBody>
                  <a:tcPr marL="91439" marR="91439" anchor="ctr"/>
                </a:tc>
                <a:tc>
                  <a:txBody>
                    <a:bodyPr/>
                    <a:lstStyle/>
                    <a:p>
                      <a:pPr algn="ctr"/>
                      <a:r>
                        <a:rPr lang="en-US" altLang="zh-CN" sz="1800" dirty="0"/>
                        <a:t>ALTER TABLE</a:t>
                      </a:r>
                      <a:endParaRPr lang="zh-CN" altLang="en-US" sz="1800" dirty="0"/>
                    </a:p>
                  </a:txBody>
                  <a:tcPr marL="91439" marR="91439" anchor="ctr"/>
                </a:tc>
                <a:extLst>
                  <a:ext uri="{0D108BD9-81ED-4DB2-BD59-A6C34878D82A}">
                    <a16:rowId xmlns:a16="http://schemas.microsoft.com/office/drawing/2014/main" val="10003"/>
                  </a:ext>
                </a:extLst>
              </a:tr>
              <a:tr h="654844">
                <a:tc>
                  <a:txBody>
                    <a:bodyPr/>
                    <a:lstStyle/>
                    <a:p>
                      <a:pPr algn="ctr"/>
                      <a:r>
                        <a:rPr lang="zh-CN" altLang="en-US" sz="2000" dirty="0"/>
                        <a:t>视图</a:t>
                      </a:r>
                    </a:p>
                  </a:txBody>
                  <a:tcPr marL="91439" marR="91439" anchor="ctr"/>
                </a:tc>
                <a:tc>
                  <a:txBody>
                    <a:bodyPr/>
                    <a:lstStyle/>
                    <a:p>
                      <a:pPr algn="ctr"/>
                      <a:r>
                        <a:rPr lang="en-US" altLang="zh-CN" sz="1800" dirty="0"/>
                        <a:t>CREATE VIEW</a:t>
                      </a:r>
                      <a:endParaRPr lang="zh-CN" altLang="en-US" sz="1800" dirty="0"/>
                    </a:p>
                  </a:txBody>
                  <a:tcPr marL="91439" marR="91439" anchor="ctr"/>
                </a:tc>
                <a:tc>
                  <a:txBody>
                    <a:bodyPr/>
                    <a:lstStyle/>
                    <a:p>
                      <a:pPr algn="ctr"/>
                      <a:r>
                        <a:rPr lang="en-US" altLang="zh-CN" sz="1800" dirty="0"/>
                        <a:t>DROP VIEW</a:t>
                      </a:r>
                      <a:endParaRPr lang="zh-CN" altLang="en-US" sz="1800" dirty="0"/>
                    </a:p>
                  </a:txBody>
                  <a:tcPr marL="91439" marR="91439" anchor="ctr"/>
                </a:tc>
                <a:tc>
                  <a:txBody>
                    <a:bodyPr/>
                    <a:lstStyle/>
                    <a:p>
                      <a:pPr algn="ctr"/>
                      <a:r>
                        <a:rPr lang="en-US" altLang="zh-CN" sz="1800" dirty="0"/>
                        <a:t>ALTER VIEW</a:t>
                      </a:r>
                      <a:endParaRPr lang="zh-CN" altLang="en-US" sz="1800" dirty="0"/>
                    </a:p>
                  </a:txBody>
                  <a:tcPr marL="91439" marR="91439" anchor="ctr"/>
                </a:tc>
                <a:extLst>
                  <a:ext uri="{0D108BD9-81ED-4DB2-BD59-A6C34878D82A}">
                    <a16:rowId xmlns:a16="http://schemas.microsoft.com/office/drawing/2014/main" val="10004"/>
                  </a:ext>
                </a:extLst>
              </a:tr>
              <a:tr h="654844">
                <a:tc>
                  <a:txBody>
                    <a:bodyPr/>
                    <a:lstStyle/>
                    <a:p>
                      <a:pPr algn="ctr"/>
                      <a:r>
                        <a:rPr lang="zh-CN" altLang="en-US" sz="2000" dirty="0"/>
                        <a:t>索引</a:t>
                      </a:r>
                    </a:p>
                  </a:txBody>
                  <a:tcPr marL="91439" marR="91439" anchor="ctr"/>
                </a:tc>
                <a:tc>
                  <a:txBody>
                    <a:bodyPr/>
                    <a:lstStyle/>
                    <a:p>
                      <a:pPr algn="ctr"/>
                      <a:r>
                        <a:rPr lang="en-US" altLang="zh-CN" sz="1800" dirty="0"/>
                        <a:t>CREATE INDEX</a:t>
                      </a:r>
                      <a:endParaRPr lang="zh-CN" altLang="en-US" sz="1800" dirty="0"/>
                    </a:p>
                  </a:txBody>
                  <a:tcPr marL="91439" marR="91439" anchor="ctr"/>
                </a:tc>
                <a:tc>
                  <a:txBody>
                    <a:bodyPr/>
                    <a:lstStyle/>
                    <a:p>
                      <a:pPr algn="ctr"/>
                      <a:r>
                        <a:rPr lang="en-US" altLang="zh-CN" sz="1800" dirty="0"/>
                        <a:t>DROP INDEX</a:t>
                      </a:r>
                      <a:endParaRPr lang="zh-CN" altLang="en-US" sz="1800" dirty="0"/>
                    </a:p>
                  </a:txBody>
                  <a:tcPr marL="91439" marR="91439" anchor="ctr"/>
                </a:tc>
                <a:tc>
                  <a:txBody>
                    <a:bodyPr/>
                    <a:lstStyle/>
                    <a:p>
                      <a:pPr algn="ctr"/>
                      <a:r>
                        <a:rPr lang="en-US" altLang="zh-CN" sz="1800" dirty="0"/>
                        <a:t>ALTER INDEX</a:t>
                      </a:r>
                      <a:endParaRPr lang="zh-CN" altLang="en-US" sz="1800" dirty="0"/>
                    </a:p>
                  </a:txBody>
                  <a:tcPr marL="91439" marR="91439" anchor="ctr"/>
                </a:tc>
                <a:extLst>
                  <a:ext uri="{0D108BD9-81ED-4DB2-BD59-A6C34878D82A}">
                    <a16:rowId xmlns:a16="http://schemas.microsoft.com/office/drawing/2014/main" val="10005"/>
                  </a:ext>
                </a:extLst>
              </a:tr>
            </a:tbl>
          </a:graphicData>
        </a:graphic>
      </p:graphicFrame>
      <p:sp>
        <p:nvSpPr>
          <p:cNvPr id="6" name="矩形 5"/>
          <p:cNvSpPr/>
          <p:nvPr/>
        </p:nvSpPr>
        <p:spPr>
          <a:xfrm>
            <a:off x="797261" y="4219158"/>
            <a:ext cx="877163" cy="369332"/>
          </a:xfrm>
          <a:prstGeom prst="rect">
            <a:avLst/>
          </a:prstGeom>
        </p:spPr>
        <p:txBody>
          <a:bodyPr wrap="none">
            <a:spAutoFit/>
          </a:bodyPr>
          <a:lstStyle/>
          <a:p>
            <a:r>
              <a:rPr lang="zh-CN" altLang="en-US" dirty="0">
                <a:latin typeface="SimSun-Identity-H"/>
              </a:rPr>
              <a:t>内模式</a:t>
            </a:r>
            <a:endParaRPr lang="zh-CN" altLang="en-US" dirty="0"/>
          </a:p>
        </p:txBody>
      </p:sp>
      <p:sp>
        <p:nvSpPr>
          <p:cNvPr id="7" name="矩形 6"/>
          <p:cNvSpPr/>
          <p:nvPr/>
        </p:nvSpPr>
        <p:spPr>
          <a:xfrm>
            <a:off x="805970" y="6154546"/>
            <a:ext cx="877163" cy="369332"/>
          </a:xfrm>
          <a:prstGeom prst="rect">
            <a:avLst/>
          </a:prstGeom>
        </p:spPr>
        <p:txBody>
          <a:bodyPr wrap="none">
            <a:spAutoFit/>
          </a:bodyPr>
          <a:lstStyle/>
          <a:p>
            <a:r>
              <a:rPr lang="zh-CN" altLang="en-US" dirty="0">
                <a:latin typeface="SimSun-Identity-H"/>
              </a:rPr>
              <a:t>内模式</a:t>
            </a:r>
            <a:endParaRPr lang="zh-CN" altLang="en-US" dirty="0"/>
          </a:p>
        </p:txBody>
      </p:sp>
      <p:sp>
        <p:nvSpPr>
          <p:cNvPr id="8" name="矩形 7"/>
          <p:cNvSpPr/>
          <p:nvPr/>
        </p:nvSpPr>
        <p:spPr>
          <a:xfrm>
            <a:off x="921385" y="4828015"/>
            <a:ext cx="646331" cy="369332"/>
          </a:xfrm>
          <a:prstGeom prst="rect">
            <a:avLst/>
          </a:prstGeom>
        </p:spPr>
        <p:txBody>
          <a:bodyPr wrap="none">
            <a:spAutoFit/>
          </a:bodyPr>
          <a:lstStyle/>
          <a:p>
            <a:r>
              <a:rPr lang="zh-CN" altLang="en-US" dirty="0">
                <a:latin typeface="SimSun-Identity-H"/>
              </a:rPr>
              <a:t>模式</a:t>
            </a:r>
            <a:endParaRPr lang="zh-CN" altLang="en-US" dirty="0"/>
          </a:p>
        </p:txBody>
      </p:sp>
      <p:sp>
        <p:nvSpPr>
          <p:cNvPr id="9" name="矩形 8"/>
          <p:cNvSpPr/>
          <p:nvPr/>
        </p:nvSpPr>
        <p:spPr>
          <a:xfrm>
            <a:off x="805970" y="5506449"/>
            <a:ext cx="877163" cy="369332"/>
          </a:xfrm>
          <a:prstGeom prst="rect">
            <a:avLst/>
          </a:prstGeom>
        </p:spPr>
        <p:txBody>
          <a:bodyPr wrap="none">
            <a:spAutoFit/>
          </a:bodyPr>
          <a:lstStyle/>
          <a:p>
            <a:r>
              <a:rPr lang="zh-CN" altLang="en-US" dirty="0">
                <a:latin typeface="SimSun-Identity-H"/>
              </a:rPr>
              <a:t>外模式</a:t>
            </a:r>
            <a:endParaRPr lang="zh-CN" altLang="en-US" dirty="0"/>
          </a:p>
        </p:txBody>
      </p:sp>
      <p:sp>
        <p:nvSpPr>
          <p:cNvPr id="10" name="圆角矩形 9"/>
          <p:cNvSpPr/>
          <p:nvPr/>
        </p:nvSpPr>
        <p:spPr>
          <a:xfrm>
            <a:off x="2101663" y="4660736"/>
            <a:ext cx="8575270" cy="642258"/>
          </a:xfrm>
          <a:prstGeom prst="roundRect">
            <a:avLst/>
          </a:prstGeom>
          <a:solidFill>
            <a:srgbClr val="00206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6262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表的创建和管理</a:t>
            </a:r>
          </a:p>
        </p:txBody>
      </p:sp>
      <p:sp>
        <p:nvSpPr>
          <p:cNvPr id="3" name="内容占位符 2"/>
          <p:cNvSpPr>
            <a:spLocks noGrp="1"/>
          </p:cNvSpPr>
          <p:nvPr>
            <p:ph idx="1"/>
          </p:nvPr>
        </p:nvSpPr>
        <p:spPr/>
        <p:txBody>
          <a:bodyPr/>
          <a:lstStyle/>
          <a:p>
            <a:r>
              <a:rPr lang="zh-CN" altLang="en-US" dirty="0"/>
              <a:t>数据表是数据库中非常重要的对象，对数据表的操作也使用</a:t>
            </a:r>
            <a:r>
              <a:rPr lang="en-US" altLang="zh-CN" dirty="0"/>
              <a:t>DDL</a:t>
            </a:r>
            <a:r>
              <a:rPr lang="zh-CN" altLang="en-US" dirty="0"/>
              <a:t>语句，包括对表的创建、修改和删除以及添加表的约束等。</a:t>
            </a:r>
          </a:p>
          <a:p>
            <a:pPr lvl="1"/>
            <a:r>
              <a:rPr lang="zh-CN" altLang="en-US" dirty="0"/>
              <a:t>创建表</a:t>
            </a:r>
          </a:p>
          <a:p>
            <a:pPr lvl="1"/>
            <a:r>
              <a:rPr lang="zh-CN" altLang="en-US" dirty="0"/>
              <a:t>修改表</a:t>
            </a:r>
          </a:p>
          <a:p>
            <a:pPr lvl="1"/>
            <a:r>
              <a:rPr lang="zh-CN" altLang="en-US" dirty="0"/>
              <a:t>删除表</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34</a:t>
            </a:fld>
            <a:endParaRPr lang="zh-CN" altLang="en-US"/>
          </a:p>
        </p:txBody>
      </p:sp>
    </p:spTree>
    <p:extLst>
      <p:ext uri="{BB962C8B-B14F-4D97-AF65-F5344CB8AC3E}">
        <p14:creationId xmlns:p14="http://schemas.microsoft.com/office/powerpoint/2010/main" val="2949730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 </a:t>
            </a:r>
            <a:r>
              <a:rPr lang="zh-CN" altLang="en-US" dirty="0"/>
              <a:t>创建表</a:t>
            </a:r>
          </a:p>
        </p:txBody>
      </p:sp>
      <p:sp>
        <p:nvSpPr>
          <p:cNvPr id="3" name="内容占位符 2"/>
          <p:cNvSpPr>
            <a:spLocks noGrp="1"/>
          </p:cNvSpPr>
          <p:nvPr>
            <p:ph idx="1"/>
          </p:nvPr>
        </p:nvSpPr>
        <p:spPr/>
        <p:txBody>
          <a:bodyPr>
            <a:normAutofit fontScale="85000" lnSpcReduction="10000"/>
          </a:bodyPr>
          <a:lstStyle/>
          <a:p>
            <a:r>
              <a:rPr lang="zh-CN" altLang="en-US" dirty="0"/>
              <a:t>一般格式：</a:t>
            </a:r>
          </a:p>
          <a:p>
            <a:pPr marL="0" lvl="0" indent="0" eaLnBrk="0" fontAlgn="base" hangingPunct="0">
              <a:spcBef>
                <a:spcPct val="0"/>
              </a:spcBef>
              <a:spcAft>
                <a:spcPct val="0"/>
              </a:spcAft>
              <a:buClrTx/>
              <a:buSzTx/>
              <a:buNone/>
            </a:pPr>
            <a:r>
              <a:rPr lang="zh-CN" altLang="zh-CN" dirty="0">
                <a:solidFill>
                  <a:srgbClr val="303030"/>
                </a:solidFill>
                <a:latin typeface="Arial Unicode MS"/>
                <a:ea typeface="Courier 10 Pitch"/>
              </a:rPr>
              <a:t>CREATE </a:t>
            </a:r>
            <a:r>
              <a:rPr lang="zh-CN" altLang="zh-CN" dirty="0" smtClean="0">
                <a:solidFill>
                  <a:srgbClr val="303030"/>
                </a:solidFill>
                <a:latin typeface="Arial Unicode MS"/>
                <a:ea typeface="Courier 10 Pitch"/>
              </a:rPr>
              <a:t>TABLE </a:t>
            </a:r>
            <a:r>
              <a:rPr lang="zh-CN" altLang="zh-CN" dirty="0">
                <a:solidFill>
                  <a:srgbClr val="303030"/>
                </a:solidFill>
                <a:latin typeface="Arial Unicode MS"/>
                <a:ea typeface="Courier 10 Pitch"/>
              </a:rPr>
              <a:t>[IF NOT EXISTS</a:t>
            </a:r>
            <a:r>
              <a:rPr lang="zh-CN" altLang="zh-CN" dirty="0" smtClean="0">
                <a:solidFill>
                  <a:srgbClr val="303030"/>
                </a:solidFill>
                <a:latin typeface="Arial Unicode MS"/>
                <a:ea typeface="Courier 10 Pitch"/>
              </a:rPr>
              <a:t>]</a:t>
            </a:r>
            <a:r>
              <a:rPr lang="en-US" altLang="zh-CN" dirty="0" smtClean="0">
                <a:solidFill>
                  <a:srgbClr val="303030"/>
                </a:solidFill>
                <a:latin typeface="Arial Unicode MS"/>
                <a:ea typeface="Courier 10 Pitch"/>
              </a:rPr>
              <a:t> </a:t>
            </a:r>
            <a:r>
              <a:rPr lang="en-US" altLang="zh-CN" i="1" dirty="0" err="1" smtClean="0">
                <a:solidFill>
                  <a:srgbClr val="303030"/>
                </a:solidFill>
                <a:latin typeface="Arial Unicode MS"/>
                <a:ea typeface="Courier 10 Pitch"/>
              </a:rPr>
              <a:t>tablename</a:t>
            </a:r>
            <a:r>
              <a:rPr lang="en-US" altLang="zh-CN" i="1" dirty="0" smtClean="0">
                <a:solidFill>
                  <a:srgbClr val="303030"/>
                </a:solidFill>
                <a:latin typeface="Arial Unicode MS"/>
                <a:ea typeface="Courier 10 Pitch"/>
              </a:rPr>
              <a:t>(</a:t>
            </a:r>
          </a:p>
          <a:p>
            <a:pPr marL="0" lvl="0" indent="0" eaLnBrk="0" fontAlgn="base" hangingPunct="0">
              <a:spcBef>
                <a:spcPct val="0"/>
              </a:spcBef>
              <a:spcAft>
                <a:spcPct val="0"/>
              </a:spcAft>
              <a:buClrTx/>
              <a:buSzTx/>
              <a:buNone/>
            </a:pPr>
            <a:r>
              <a:rPr lang="en-US" altLang="zh-CN" i="1" dirty="0">
                <a:solidFill>
                  <a:srgbClr val="303030"/>
                </a:solidFill>
                <a:latin typeface="Arial Unicode MS"/>
                <a:ea typeface="Courier 10 Pitch"/>
              </a:rPr>
              <a:t>	</a:t>
            </a:r>
            <a:r>
              <a:rPr lang="en-US" altLang="zh-CN" i="1" dirty="0" err="1">
                <a:solidFill>
                  <a:srgbClr val="303030"/>
                </a:solidFill>
                <a:latin typeface="Arial Unicode MS"/>
                <a:ea typeface="Courier 10 Pitch"/>
              </a:rPr>
              <a:t>col_name</a:t>
            </a:r>
            <a:r>
              <a:rPr lang="en-US" altLang="zh-CN" i="1" dirty="0">
                <a:solidFill>
                  <a:srgbClr val="303030"/>
                </a:solidFill>
                <a:latin typeface="Arial Unicode MS"/>
                <a:ea typeface="Courier 10 Pitch"/>
              </a:rPr>
              <a:t> type [</a:t>
            </a:r>
            <a:r>
              <a:rPr lang="en-US" altLang="zh-CN" i="1" dirty="0">
                <a:solidFill>
                  <a:srgbClr val="00B0F0"/>
                </a:solidFill>
                <a:latin typeface="Arial Unicode MS"/>
                <a:ea typeface="Courier 10 Pitch"/>
              </a:rPr>
              <a:t>NOT NULL | NULL</a:t>
            </a:r>
            <a:r>
              <a:rPr lang="en-US" altLang="zh-CN" i="1" dirty="0">
                <a:solidFill>
                  <a:srgbClr val="303030"/>
                </a:solidFill>
                <a:latin typeface="Arial Unicode MS"/>
                <a:ea typeface="Courier 10 Pitch"/>
              </a:rPr>
              <a:t>] [</a:t>
            </a:r>
            <a:r>
              <a:rPr lang="en-US" altLang="zh-CN" i="1" dirty="0">
                <a:solidFill>
                  <a:srgbClr val="00B0F0"/>
                </a:solidFill>
                <a:latin typeface="Arial Unicode MS"/>
                <a:ea typeface="Courier 10 Pitch"/>
              </a:rPr>
              <a:t>DEFAULT </a:t>
            </a:r>
            <a:r>
              <a:rPr lang="en-US" altLang="zh-CN" i="1" dirty="0" err="1">
                <a:solidFill>
                  <a:srgbClr val="00B0F0"/>
                </a:solidFill>
                <a:latin typeface="Arial Unicode MS"/>
                <a:ea typeface="Courier 10 Pitch"/>
              </a:rPr>
              <a:t>default_value</a:t>
            </a:r>
            <a:r>
              <a:rPr lang="en-US" altLang="zh-CN" i="1" dirty="0">
                <a:solidFill>
                  <a:srgbClr val="303030"/>
                </a:solidFill>
                <a:latin typeface="Arial Unicode MS"/>
                <a:ea typeface="Courier 10 Pitch"/>
              </a:rPr>
              <a:t>]</a:t>
            </a:r>
          </a:p>
          <a:p>
            <a:pPr marL="0" lvl="0" indent="0" eaLnBrk="0" fontAlgn="base" hangingPunct="0">
              <a:spcBef>
                <a:spcPct val="0"/>
              </a:spcBef>
              <a:spcAft>
                <a:spcPct val="0"/>
              </a:spcAft>
              <a:buClrTx/>
              <a:buSzTx/>
              <a:buNone/>
            </a:pPr>
            <a:r>
              <a:rPr lang="en-US" altLang="zh-CN" i="1" dirty="0">
                <a:solidFill>
                  <a:srgbClr val="303030"/>
                </a:solidFill>
                <a:latin typeface="Arial Unicode MS"/>
                <a:ea typeface="Courier 10 Pitch"/>
              </a:rPr>
              <a:t>        [</a:t>
            </a:r>
            <a:r>
              <a:rPr lang="en-US" altLang="zh-CN" i="1" dirty="0">
                <a:solidFill>
                  <a:srgbClr val="00B0F0"/>
                </a:solidFill>
                <a:latin typeface="Arial Unicode MS"/>
                <a:ea typeface="Courier 10 Pitch"/>
              </a:rPr>
              <a:t>AUTO_INCREMENT</a:t>
            </a:r>
            <a:r>
              <a:rPr lang="en-US" altLang="zh-CN" i="1" dirty="0">
                <a:solidFill>
                  <a:srgbClr val="303030"/>
                </a:solidFill>
                <a:latin typeface="Arial Unicode MS"/>
                <a:ea typeface="Courier 10 Pitch"/>
              </a:rPr>
              <a:t>] [</a:t>
            </a:r>
            <a:r>
              <a:rPr lang="en-US" altLang="zh-CN" i="1" dirty="0">
                <a:solidFill>
                  <a:srgbClr val="00B0F0"/>
                </a:solidFill>
                <a:latin typeface="Arial Unicode MS"/>
                <a:ea typeface="Courier 10 Pitch"/>
              </a:rPr>
              <a:t>UNIQUE [KEY] </a:t>
            </a:r>
            <a:r>
              <a:rPr lang="en-US" altLang="zh-CN" i="1" dirty="0">
                <a:solidFill>
                  <a:srgbClr val="303030"/>
                </a:solidFill>
                <a:latin typeface="Arial Unicode MS"/>
                <a:ea typeface="Courier 10 Pitch"/>
              </a:rPr>
              <a:t>| </a:t>
            </a:r>
            <a:r>
              <a:rPr lang="en-US" altLang="zh-CN" i="1" dirty="0">
                <a:solidFill>
                  <a:srgbClr val="00B0F0"/>
                </a:solidFill>
                <a:latin typeface="Arial Unicode MS"/>
                <a:ea typeface="Courier 10 Pitch"/>
              </a:rPr>
              <a:t>[PRIMARY] KEY</a:t>
            </a:r>
            <a:r>
              <a:rPr lang="en-US" altLang="zh-CN" i="1" dirty="0" smtClean="0">
                <a:solidFill>
                  <a:srgbClr val="303030"/>
                </a:solidFill>
                <a:latin typeface="Arial Unicode MS"/>
                <a:ea typeface="Courier 10 Pitch"/>
              </a:rPr>
              <a:t>]</a:t>
            </a:r>
          </a:p>
          <a:p>
            <a:pPr marL="0" lvl="0" indent="0" eaLnBrk="0" fontAlgn="base" hangingPunct="0">
              <a:spcBef>
                <a:spcPct val="0"/>
              </a:spcBef>
              <a:spcAft>
                <a:spcPct val="0"/>
              </a:spcAft>
              <a:buClrTx/>
              <a:buSzTx/>
              <a:buNone/>
            </a:pPr>
            <a:r>
              <a:rPr lang="en-US" altLang="zh-CN" i="1" dirty="0" smtClean="0">
                <a:solidFill>
                  <a:srgbClr val="303030"/>
                </a:solidFill>
                <a:latin typeface="Arial Unicode MS"/>
                <a:ea typeface="Courier 10 Pitch"/>
              </a:rPr>
              <a:t>)</a:t>
            </a:r>
            <a:r>
              <a:rPr lang="zh-CN" altLang="zh-CN" dirty="0">
                <a:solidFill>
                  <a:srgbClr val="303030"/>
                </a:solidFill>
                <a:latin typeface="Arial Unicode MS"/>
                <a:ea typeface="Courier 10 Pitch"/>
              </a:rPr>
              <a:t>       </a:t>
            </a:r>
            <a:endParaRPr lang="en-US" altLang="zh-CN" dirty="0" smtClean="0">
              <a:solidFill>
                <a:srgbClr val="303030"/>
              </a:solidFill>
              <a:latin typeface="Arial Unicode MS"/>
              <a:ea typeface="Courier 10 Pitch"/>
            </a:endParaRPr>
          </a:p>
          <a:p>
            <a:pPr marL="0" lvl="0" indent="0" eaLnBrk="0" fontAlgn="base" hangingPunct="0">
              <a:spcBef>
                <a:spcPct val="0"/>
              </a:spcBef>
              <a:spcAft>
                <a:spcPct val="0"/>
              </a:spcAft>
              <a:buClrTx/>
              <a:buSzTx/>
              <a:buNone/>
            </a:pPr>
            <a:r>
              <a:rPr lang="zh-CN" altLang="zh-CN" dirty="0" smtClean="0">
                <a:solidFill>
                  <a:srgbClr val="303030"/>
                </a:solidFill>
                <a:latin typeface="Arial Unicode MS"/>
                <a:ea typeface="Courier 10 Pitch"/>
              </a:rPr>
              <a:t>[</a:t>
            </a:r>
            <a:r>
              <a:rPr lang="zh-CN" altLang="zh-CN" i="1" dirty="0">
                <a:solidFill>
                  <a:srgbClr val="303030"/>
                </a:solidFill>
                <a:latin typeface="Arial Unicode MS"/>
                <a:ea typeface="Courier 10 Pitch"/>
              </a:rPr>
              <a:t>table_options</a:t>
            </a:r>
            <a:r>
              <a:rPr lang="zh-CN" altLang="zh-CN" dirty="0">
                <a:solidFill>
                  <a:srgbClr val="303030"/>
                </a:solidFill>
                <a:latin typeface="Arial Unicode MS"/>
                <a:ea typeface="Courier 10 Pitch"/>
              </a:rPr>
              <a:t>] </a:t>
            </a:r>
            <a:endParaRPr lang="en-US" altLang="zh-CN" dirty="0" smtClean="0">
              <a:solidFill>
                <a:srgbClr val="303030"/>
              </a:solidFill>
              <a:latin typeface="Arial Unicode MS"/>
              <a:ea typeface="Courier 10 Pitch"/>
            </a:endParaRPr>
          </a:p>
          <a:p>
            <a:r>
              <a:rPr lang="zh-CN" altLang="en-US" dirty="0" smtClean="0"/>
              <a:t>说明</a:t>
            </a:r>
            <a:r>
              <a:rPr lang="zh-CN" altLang="en-US" dirty="0"/>
              <a:t>：</a:t>
            </a:r>
          </a:p>
          <a:p>
            <a:pPr lvl="1"/>
            <a:r>
              <a:rPr lang="en-US" altLang="zh-CN" b="1" dirty="0" smtClean="0"/>
              <a:t>&lt;</a:t>
            </a:r>
            <a:r>
              <a:rPr lang="en-US" altLang="zh-CN" i="1" dirty="0">
                <a:solidFill>
                  <a:srgbClr val="303030"/>
                </a:solidFill>
                <a:latin typeface="Arial Unicode MS"/>
                <a:ea typeface="Courier 10 Pitch"/>
              </a:rPr>
              <a:t> </a:t>
            </a:r>
            <a:r>
              <a:rPr lang="en-US" altLang="zh-CN" i="1" dirty="0" err="1">
                <a:solidFill>
                  <a:srgbClr val="303030"/>
                </a:solidFill>
                <a:latin typeface="Arial Unicode MS"/>
                <a:ea typeface="Courier 10 Pitch"/>
              </a:rPr>
              <a:t>tablename</a:t>
            </a:r>
            <a:r>
              <a:rPr lang="en-US" altLang="zh-CN" i="1" dirty="0">
                <a:solidFill>
                  <a:srgbClr val="303030"/>
                </a:solidFill>
                <a:latin typeface="Arial Unicode MS"/>
                <a:ea typeface="Courier 10 Pitch"/>
              </a:rPr>
              <a:t> </a:t>
            </a:r>
            <a:r>
              <a:rPr lang="en-US" altLang="zh-CN" b="1" dirty="0" smtClean="0"/>
              <a:t>&gt;</a:t>
            </a:r>
            <a:r>
              <a:rPr lang="zh-CN" altLang="en-US" dirty="0"/>
              <a:t>：所要定义的基本表的名字</a:t>
            </a:r>
            <a:endParaRPr lang="en-US" altLang="zh-CN" dirty="0"/>
          </a:p>
          <a:p>
            <a:pPr lvl="1"/>
            <a:r>
              <a:rPr lang="en-US" altLang="zh-CN" b="1" dirty="0" smtClean="0"/>
              <a:t>&lt;</a:t>
            </a:r>
            <a:r>
              <a:rPr lang="en-US" altLang="zh-CN" i="1" dirty="0">
                <a:solidFill>
                  <a:srgbClr val="303030"/>
                </a:solidFill>
                <a:latin typeface="Arial Unicode MS"/>
                <a:ea typeface="Courier 10 Pitch"/>
              </a:rPr>
              <a:t> </a:t>
            </a:r>
            <a:r>
              <a:rPr lang="en-US" altLang="zh-CN" i="1" dirty="0" err="1">
                <a:solidFill>
                  <a:srgbClr val="303030"/>
                </a:solidFill>
                <a:latin typeface="Arial Unicode MS"/>
                <a:ea typeface="Courier 10 Pitch"/>
              </a:rPr>
              <a:t>col_name</a:t>
            </a:r>
            <a:r>
              <a:rPr lang="en-US" altLang="zh-CN" i="1" dirty="0">
                <a:solidFill>
                  <a:srgbClr val="303030"/>
                </a:solidFill>
                <a:latin typeface="Arial Unicode MS"/>
                <a:ea typeface="Courier 10 Pitch"/>
              </a:rPr>
              <a:t> </a:t>
            </a:r>
            <a:r>
              <a:rPr lang="en-US" altLang="zh-CN" b="1" dirty="0" smtClean="0"/>
              <a:t>&gt;</a:t>
            </a:r>
            <a:r>
              <a:rPr lang="zh-CN" altLang="en-US" dirty="0"/>
              <a:t>：组成该表的各个属性（列）</a:t>
            </a:r>
            <a:endParaRPr lang="en-US" altLang="zh-CN" dirty="0"/>
          </a:p>
          <a:p>
            <a:pPr lvl="1"/>
            <a:r>
              <a:rPr lang="en-US" altLang="zh-CN" b="1" dirty="0" smtClean="0"/>
              <a:t>&lt;</a:t>
            </a:r>
            <a:r>
              <a:rPr lang="en-US" altLang="zh-CN" i="1" dirty="0">
                <a:solidFill>
                  <a:srgbClr val="303030"/>
                </a:solidFill>
                <a:latin typeface="Arial Unicode MS"/>
                <a:ea typeface="Courier 10 Pitch"/>
              </a:rPr>
              <a:t> type </a:t>
            </a:r>
            <a:r>
              <a:rPr lang="en-US" altLang="zh-CN" b="1" dirty="0" smtClean="0"/>
              <a:t>&gt;</a:t>
            </a:r>
            <a:r>
              <a:rPr lang="zh-CN" altLang="en-US" dirty="0"/>
              <a:t>：主要有字符型、数值型和日期</a:t>
            </a:r>
            <a:r>
              <a:rPr lang="zh-CN" altLang="en-US" dirty="0" smtClean="0"/>
              <a:t>型</a:t>
            </a:r>
            <a:endParaRPr lang="en-US" altLang="zh-CN" dirty="0" smtClean="0"/>
          </a:p>
          <a:p>
            <a:pPr lvl="1"/>
            <a:r>
              <a:rPr lang="en-US" altLang="zh-CN" b="1" dirty="0"/>
              <a:t>&lt;</a:t>
            </a:r>
            <a:r>
              <a:rPr lang="en-US" altLang="zh-CN" i="1" dirty="0">
                <a:solidFill>
                  <a:srgbClr val="303030"/>
                </a:solidFill>
                <a:latin typeface="Arial Unicode MS"/>
                <a:ea typeface="Courier 10 Pitch"/>
              </a:rPr>
              <a:t> </a:t>
            </a:r>
            <a:r>
              <a:rPr lang="zh-CN" altLang="zh-CN" i="1" dirty="0">
                <a:solidFill>
                  <a:srgbClr val="303030"/>
                </a:solidFill>
                <a:latin typeface="Arial Unicode MS"/>
                <a:ea typeface="Courier 10 Pitch"/>
              </a:rPr>
              <a:t>table_options</a:t>
            </a:r>
            <a:r>
              <a:rPr lang="en-US" altLang="zh-CN" i="1" dirty="0" smtClean="0">
                <a:solidFill>
                  <a:srgbClr val="303030"/>
                </a:solidFill>
                <a:latin typeface="Arial Unicode MS"/>
                <a:ea typeface="Courier 10 Pitch"/>
              </a:rPr>
              <a:t> </a:t>
            </a:r>
            <a:r>
              <a:rPr lang="en-US" altLang="zh-CN" b="1" dirty="0"/>
              <a:t>&gt;</a:t>
            </a:r>
            <a:r>
              <a:rPr lang="zh-CN" altLang="en-US" dirty="0" smtClean="0"/>
              <a:t>：</a:t>
            </a:r>
            <a:r>
              <a:rPr lang="zh-CN" altLang="en-US" dirty="0"/>
              <a:t>表</a:t>
            </a:r>
            <a:r>
              <a:rPr lang="zh-CN" altLang="en-US" dirty="0" smtClean="0"/>
              <a:t>级约束条件（外键、主键）</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35</a:t>
            </a:fld>
            <a:endParaRPr lang="zh-CN" altLang="en-US"/>
          </a:p>
        </p:txBody>
      </p:sp>
    </p:spTree>
    <p:extLst>
      <p:ext uri="{BB962C8B-B14F-4D97-AF65-F5344CB8AC3E}">
        <p14:creationId xmlns:p14="http://schemas.microsoft.com/office/powerpoint/2010/main" val="3397207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①字符类型数据</a:t>
            </a:r>
          </a:p>
        </p:txBody>
      </p:sp>
      <p:sp>
        <p:nvSpPr>
          <p:cNvPr id="3" name="内容占位符 2"/>
          <p:cNvSpPr>
            <a:spLocks noGrp="1"/>
          </p:cNvSpPr>
          <p:nvPr>
            <p:ph idx="1"/>
          </p:nvPr>
        </p:nvSpPr>
        <p:spPr/>
        <p:txBody>
          <a:bodyPr>
            <a:normAutofit fontScale="77500" lnSpcReduction="20000"/>
          </a:bodyPr>
          <a:lstStyle/>
          <a:p>
            <a:r>
              <a:rPr lang="zh-CN" altLang="en-US" dirty="0"/>
              <a:t>由汉字和</a:t>
            </a:r>
            <a:r>
              <a:rPr lang="en-US" altLang="zh-CN" b="1" dirty="0"/>
              <a:t>ASCII</a:t>
            </a:r>
            <a:r>
              <a:rPr lang="zh-CN" altLang="en-US" dirty="0"/>
              <a:t>字符集中可打印字符（英文字母、数字字符、空格等）组成。</a:t>
            </a:r>
          </a:p>
          <a:p>
            <a:r>
              <a:rPr lang="zh-CN" altLang="en-US" dirty="0"/>
              <a:t>分为：</a:t>
            </a:r>
          </a:p>
          <a:p>
            <a:pPr lvl="1"/>
            <a:r>
              <a:rPr lang="en-US" altLang="zh-CN" b="1" dirty="0"/>
              <a:t>char(n)——</a:t>
            </a:r>
            <a:r>
              <a:rPr lang="zh-CN" altLang="en-US" dirty="0"/>
              <a:t>长度为</a:t>
            </a:r>
            <a:r>
              <a:rPr lang="en-US" altLang="zh-CN" b="1" dirty="0"/>
              <a:t>n</a:t>
            </a:r>
            <a:r>
              <a:rPr lang="zh-CN" altLang="en-US" dirty="0"/>
              <a:t>的定长字符串，占用存储固定，不足部分尾部填空白字符</a:t>
            </a:r>
            <a:endParaRPr lang="en-US" altLang="zh-CN" b="1" dirty="0"/>
          </a:p>
          <a:p>
            <a:pPr lvl="1"/>
            <a:r>
              <a:rPr lang="en-US" altLang="zh-CN" b="1" dirty="0"/>
              <a:t>varchar(n)——</a:t>
            </a:r>
            <a:r>
              <a:rPr lang="zh-CN" altLang="en-US" dirty="0"/>
              <a:t>最大长度为</a:t>
            </a:r>
            <a:r>
              <a:rPr lang="en-US" altLang="zh-CN" b="1" dirty="0"/>
              <a:t>n</a:t>
            </a:r>
            <a:r>
              <a:rPr lang="zh-CN" altLang="en-US" dirty="0"/>
              <a:t>的变长字符串，占用存储以实际填入为准。</a:t>
            </a:r>
            <a:endParaRPr lang="en-US" altLang="zh-CN" dirty="0"/>
          </a:p>
          <a:p>
            <a:pPr lvl="1"/>
            <a:r>
              <a:rPr lang="en-US" altLang="zh-CN" b="1" dirty="0" err="1" smtClean="0">
                <a:solidFill>
                  <a:srgbClr val="FF0000"/>
                </a:solidFill>
              </a:rPr>
              <a:t>nchar</a:t>
            </a:r>
            <a:r>
              <a:rPr lang="en-US" altLang="zh-CN" b="1" dirty="0" smtClean="0">
                <a:solidFill>
                  <a:srgbClr val="FF0000"/>
                </a:solidFill>
              </a:rPr>
              <a:t>(n</a:t>
            </a:r>
            <a:r>
              <a:rPr lang="en-US" altLang="zh-CN" b="1" dirty="0">
                <a:solidFill>
                  <a:srgbClr val="FF0000"/>
                </a:solidFill>
              </a:rPr>
              <a:t>)——</a:t>
            </a:r>
            <a:r>
              <a:rPr lang="zh-CN" altLang="en-US" dirty="0">
                <a:solidFill>
                  <a:srgbClr val="FF0000"/>
                </a:solidFill>
              </a:rPr>
              <a:t>与</a:t>
            </a:r>
            <a:r>
              <a:rPr lang="en-US" altLang="zh-CN" dirty="0">
                <a:solidFill>
                  <a:srgbClr val="FF0000"/>
                </a:solidFill>
              </a:rPr>
              <a:t>Char</a:t>
            </a:r>
            <a:r>
              <a:rPr lang="zh-CN" altLang="en-US" dirty="0">
                <a:solidFill>
                  <a:srgbClr val="FF0000"/>
                </a:solidFill>
                <a:hlinkClick r:id="rId2"/>
              </a:rPr>
              <a:t>数据类型</a:t>
            </a:r>
            <a:r>
              <a:rPr lang="zh-CN" altLang="en-US" dirty="0">
                <a:solidFill>
                  <a:srgbClr val="FF0000"/>
                </a:solidFill>
              </a:rPr>
              <a:t>类似，但采用</a:t>
            </a:r>
            <a:r>
              <a:rPr lang="en-US" altLang="zh-CN" dirty="0">
                <a:solidFill>
                  <a:srgbClr val="FF0000"/>
                </a:solidFill>
              </a:rPr>
              <a:t>Unicode</a:t>
            </a:r>
            <a:r>
              <a:rPr lang="zh-CN" altLang="en-US" dirty="0">
                <a:solidFill>
                  <a:srgbClr val="FF0000"/>
                </a:solidFill>
              </a:rPr>
              <a:t>标准</a:t>
            </a:r>
            <a:r>
              <a:rPr lang="zh-CN" altLang="en-US" dirty="0">
                <a:solidFill>
                  <a:srgbClr val="FF0000"/>
                </a:solidFill>
                <a:hlinkClick r:id="rId3"/>
              </a:rPr>
              <a:t>字符集</a:t>
            </a:r>
            <a:endParaRPr lang="en-US" altLang="zh-CN" b="1" dirty="0">
              <a:solidFill>
                <a:srgbClr val="FF0000"/>
              </a:solidFill>
            </a:endParaRPr>
          </a:p>
          <a:p>
            <a:pPr lvl="1"/>
            <a:r>
              <a:rPr lang="en-US" altLang="zh-CN" b="1" dirty="0" err="1">
                <a:solidFill>
                  <a:srgbClr val="FF0000"/>
                </a:solidFill>
              </a:rPr>
              <a:t>nvarchar</a:t>
            </a:r>
            <a:r>
              <a:rPr lang="en-US" altLang="zh-CN" b="1" dirty="0">
                <a:solidFill>
                  <a:srgbClr val="FF0000"/>
                </a:solidFill>
              </a:rPr>
              <a:t>(n)——</a:t>
            </a:r>
            <a:r>
              <a:rPr lang="zh-CN" altLang="en-US" dirty="0">
                <a:solidFill>
                  <a:srgbClr val="FF0000"/>
                </a:solidFill>
              </a:rPr>
              <a:t>与</a:t>
            </a:r>
            <a:r>
              <a:rPr lang="en-US" altLang="zh-CN" dirty="0">
                <a:solidFill>
                  <a:srgbClr val="FF0000"/>
                </a:solidFill>
              </a:rPr>
              <a:t>Varchar</a:t>
            </a:r>
            <a:r>
              <a:rPr lang="zh-CN" altLang="en-US" dirty="0">
                <a:solidFill>
                  <a:srgbClr val="FF0000"/>
                </a:solidFill>
              </a:rPr>
              <a:t>数据类型相似，</a:t>
            </a:r>
            <a:r>
              <a:rPr lang="en-US" altLang="zh-CN" dirty="0" err="1">
                <a:solidFill>
                  <a:srgbClr val="FF0000"/>
                </a:solidFill>
              </a:rPr>
              <a:t>nvarchar</a:t>
            </a:r>
            <a:r>
              <a:rPr lang="zh-CN" altLang="en-US" dirty="0">
                <a:solidFill>
                  <a:srgbClr val="FF0000"/>
                </a:solidFill>
              </a:rPr>
              <a:t>数据类型也采用</a:t>
            </a:r>
            <a:r>
              <a:rPr lang="en-US" altLang="zh-CN" dirty="0">
                <a:solidFill>
                  <a:srgbClr val="FF0000"/>
                </a:solidFill>
              </a:rPr>
              <a:t>Unicode</a:t>
            </a:r>
            <a:r>
              <a:rPr lang="zh-CN" altLang="en-US" dirty="0">
                <a:solidFill>
                  <a:srgbClr val="FF0000"/>
                </a:solidFill>
              </a:rPr>
              <a:t>标准</a:t>
            </a:r>
            <a:r>
              <a:rPr lang="zh-CN" altLang="en-US" dirty="0">
                <a:solidFill>
                  <a:srgbClr val="FF0000"/>
                </a:solidFill>
                <a:hlinkClick r:id="rId3"/>
              </a:rPr>
              <a:t>字符集</a:t>
            </a:r>
            <a:r>
              <a:rPr lang="zh-CN" altLang="en-US" dirty="0"/>
              <a:t>，</a:t>
            </a:r>
            <a:endParaRPr lang="en-US" altLang="zh-CN" dirty="0"/>
          </a:p>
          <a:p>
            <a:pPr lvl="1"/>
            <a:r>
              <a:rPr lang="en-US" altLang="zh-CN" dirty="0"/>
              <a:t>text——</a:t>
            </a:r>
            <a:r>
              <a:rPr lang="zh-CN" altLang="en-US" dirty="0"/>
              <a:t>大文本</a:t>
            </a:r>
            <a:endParaRPr lang="en-US" altLang="zh-CN" dirty="0"/>
          </a:p>
          <a:p>
            <a:pPr lvl="1"/>
            <a:r>
              <a:rPr lang="en-US" altLang="zh-CN" dirty="0"/>
              <a:t>……</a:t>
            </a:r>
          </a:p>
          <a:p>
            <a:pPr marL="201168" lvl="1" indent="0">
              <a:buNone/>
            </a:pPr>
            <a:r>
              <a:rPr lang="zh-CN" altLang="en-US" dirty="0"/>
              <a:t>字符串要用定界符</a:t>
            </a:r>
            <a:r>
              <a:rPr lang="en-US" altLang="zh-CN" b="1" dirty="0"/>
              <a:t>' '</a:t>
            </a:r>
            <a:r>
              <a:rPr lang="zh-CN" altLang="en-US" dirty="0"/>
              <a:t>（西文单引号）括起来。如：</a:t>
            </a:r>
            <a:r>
              <a:rPr lang="en-US" altLang="zh-CN" b="1" dirty="0"/>
              <a:t>'</a:t>
            </a:r>
            <a:r>
              <a:rPr lang="zh-CN" altLang="en-US" dirty="0"/>
              <a:t>中国</a:t>
            </a:r>
            <a:r>
              <a:rPr lang="en-US" altLang="zh-CN" b="1" dirty="0"/>
              <a:t>'</a:t>
            </a:r>
            <a:r>
              <a:rPr lang="zh-CN" altLang="en-US" dirty="0"/>
              <a:t>、</a:t>
            </a:r>
            <a:r>
              <a:rPr lang="en-US" altLang="zh-CN" b="1" dirty="0"/>
              <a:t>'65778908‘</a:t>
            </a:r>
          </a:p>
          <a:p>
            <a:pPr marL="201168" lvl="1" indent="0">
              <a:buNone/>
            </a:pPr>
            <a:r>
              <a:rPr lang="zh-CN" altLang="en-US" b="1" dirty="0"/>
              <a:t>一个汉字占两字节</a:t>
            </a:r>
            <a:endParaRPr lang="en-US" altLang="zh-CN" b="1"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36</a:t>
            </a:fld>
            <a:endParaRPr lang="zh-CN" altLang="en-US"/>
          </a:p>
        </p:txBody>
      </p:sp>
      <p:sp>
        <p:nvSpPr>
          <p:cNvPr id="5" name="矩形 4"/>
          <p:cNvSpPr/>
          <p:nvPr/>
        </p:nvSpPr>
        <p:spPr>
          <a:xfrm>
            <a:off x="3571576" y="5561023"/>
            <a:ext cx="6760028" cy="89432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altLang="zh-CN" dirty="0" err="1"/>
              <a:t>varchar</a:t>
            </a:r>
            <a:r>
              <a:rPr lang="en-US" altLang="zh-CN" dirty="0"/>
              <a:t>(4) </a:t>
            </a:r>
            <a:r>
              <a:rPr lang="zh-CN" altLang="en-US" dirty="0"/>
              <a:t>可以输入</a:t>
            </a:r>
            <a:r>
              <a:rPr lang="en-US" altLang="zh-CN" dirty="0"/>
              <a:t>4</a:t>
            </a:r>
            <a:r>
              <a:rPr lang="zh-CN" altLang="en-US"/>
              <a:t>个字母，</a:t>
            </a:r>
            <a:r>
              <a:rPr lang="zh-CN" altLang="en-US" dirty="0"/>
              <a:t>也可以输入两个汉字</a:t>
            </a:r>
          </a:p>
          <a:p>
            <a:r>
              <a:rPr lang="en-US" altLang="zh-CN" dirty="0" err="1"/>
              <a:t>nvarchar</a:t>
            </a:r>
            <a:r>
              <a:rPr lang="en-US" altLang="zh-CN" dirty="0"/>
              <a:t>(4) </a:t>
            </a:r>
            <a:r>
              <a:rPr lang="zh-CN" altLang="en-US" dirty="0"/>
              <a:t>可以输四个汉字，也可以输</a:t>
            </a:r>
            <a:r>
              <a:rPr lang="en-US" altLang="zh-CN" dirty="0"/>
              <a:t>4</a:t>
            </a:r>
            <a:r>
              <a:rPr lang="zh-CN" altLang="en-US" dirty="0"/>
              <a:t>个字母，但最多四个</a:t>
            </a:r>
          </a:p>
        </p:txBody>
      </p:sp>
      <p:sp>
        <p:nvSpPr>
          <p:cNvPr id="6" name="矩形 5"/>
          <p:cNvSpPr/>
          <p:nvPr/>
        </p:nvSpPr>
        <p:spPr>
          <a:xfrm>
            <a:off x="6182363" y="1021502"/>
            <a:ext cx="6760028" cy="89432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altLang="zh-CN" dirty="0" err="1" smtClean="0"/>
              <a:t>nchar</a:t>
            </a:r>
            <a:r>
              <a:rPr lang="zh-CN" altLang="en-US" dirty="0"/>
              <a:t>、</a:t>
            </a:r>
            <a:r>
              <a:rPr lang="en-US" altLang="zh-CN" dirty="0" err="1" smtClean="0"/>
              <a:t>nvarchar</a:t>
            </a:r>
            <a:r>
              <a:rPr lang="zh-CN" altLang="en-US" dirty="0" smtClean="0"/>
              <a:t>是</a:t>
            </a:r>
            <a:r>
              <a:rPr lang="en-US" altLang="zh-CN" dirty="0" smtClean="0"/>
              <a:t>SQLServer2005</a:t>
            </a:r>
            <a:r>
              <a:rPr lang="zh-CN" altLang="en-US" dirty="0" smtClean="0"/>
              <a:t>以后新增的数据类型，</a:t>
            </a:r>
            <a:r>
              <a:rPr lang="en-US" altLang="zh-CN" dirty="0" err="1" smtClean="0"/>
              <a:t>Mysql</a:t>
            </a:r>
            <a:r>
              <a:rPr lang="zh-CN" altLang="en-US" dirty="0" smtClean="0"/>
              <a:t>中不存在</a:t>
            </a:r>
            <a:endParaRPr lang="zh-CN" altLang="en-US" dirty="0"/>
          </a:p>
        </p:txBody>
      </p:sp>
    </p:spTree>
    <p:extLst>
      <p:ext uri="{BB962C8B-B14F-4D97-AF65-F5344CB8AC3E}">
        <p14:creationId xmlns:p14="http://schemas.microsoft.com/office/powerpoint/2010/main" val="352935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②数值类型数据</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由数字字符</a:t>
                </a:r>
                <a:r>
                  <a:rPr lang="en-US" altLang="zh-CN" b="1" dirty="0"/>
                  <a:t>(0~9)</a:t>
                </a:r>
                <a:r>
                  <a:rPr lang="zh-CN" altLang="en-US" dirty="0"/>
                  <a:t>、小数点和正负号组成。</a:t>
                </a:r>
              </a:p>
              <a:p>
                <a:r>
                  <a:rPr lang="zh-CN" altLang="en-US" dirty="0"/>
                  <a:t>主要有：</a:t>
                </a:r>
              </a:p>
              <a:p>
                <a:pPr lvl="1"/>
                <a:r>
                  <a:rPr lang="en-US" altLang="zh-CN" b="1" dirty="0"/>
                  <a:t>decimal(p[,s])</a:t>
                </a:r>
                <a:r>
                  <a:rPr lang="zh-CN" altLang="en-US" dirty="0"/>
                  <a:t>、</a:t>
                </a:r>
                <a:r>
                  <a:rPr lang="en-US" altLang="zh-CN" b="1" dirty="0"/>
                  <a:t>numeric(p[,s])——</a:t>
                </a:r>
                <a:r>
                  <a:rPr lang="zh-CN" altLang="en-US" dirty="0"/>
                  <a:t>精确数值型，</a:t>
                </a:r>
                <a:r>
                  <a:rPr lang="en-US" altLang="zh-CN" b="1" dirty="0"/>
                  <a:t>p</a:t>
                </a:r>
                <a:r>
                  <a:rPr lang="zh-CN" altLang="en-US" dirty="0"/>
                  <a:t>为整数位和小数位之和，</a:t>
                </a:r>
                <a:r>
                  <a:rPr lang="en-US" altLang="zh-CN" b="1" dirty="0"/>
                  <a:t>s</a:t>
                </a:r>
                <a:r>
                  <a:rPr lang="zh-CN" altLang="en-US" dirty="0"/>
                  <a:t>为小数位</a:t>
                </a:r>
                <a:r>
                  <a:rPr lang="en-US" altLang="zh-CN" b="1" dirty="0"/>
                  <a:t>;</a:t>
                </a:r>
              </a:p>
              <a:p>
                <a:pPr lvl="1"/>
                <a:r>
                  <a:rPr lang="en-US" altLang="zh-CN" b="1" dirty="0" err="1"/>
                  <a:t>int</a:t>
                </a:r>
                <a:r>
                  <a:rPr lang="en-US" altLang="zh-CN" b="1" dirty="0"/>
                  <a:t>——</a:t>
                </a:r>
                <a:r>
                  <a:rPr lang="zh-CN" altLang="en-US" dirty="0"/>
                  <a:t>整型（</a:t>
                </a:r>
                <a:r>
                  <a:rPr lang="en-US" altLang="zh-CN" b="1" dirty="0"/>
                  <a:t>4</a:t>
                </a:r>
                <a:r>
                  <a:rPr lang="zh-CN" altLang="en-US" dirty="0"/>
                  <a:t>字节，表示范围：</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31</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31</m:t>
                        </m:r>
                      </m:sup>
                    </m:sSup>
                    <m:r>
                      <a:rPr lang="en-US" altLang="zh-CN" i="1">
                        <a:latin typeface="Cambria Math" panose="02040503050406030204" pitchFamily="18" charset="0"/>
                      </a:rPr>
                      <m:t>−</m:t>
                    </m:r>
                  </m:oMath>
                </a14:m>
                <a:r>
                  <a:rPr lang="en-US" altLang="zh-CN" dirty="0"/>
                  <a:t>1</a:t>
                </a:r>
                <a:r>
                  <a:rPr lang="zh-CN" altLang="en-US" dirty="0"/>
                  <a:t>）</a:t>
                </a:r>
                <a:endParaRPr lang="en-US" altLang="zh-CN" dirty="0"/>
              </a:p>
              <a:p>
                <a:pPr lvl="1"/>
                <a:r>
                  <a:rPr lang="en-US" altLang="zh-CN" b="1" dirty="0" err="1"/>
                  <a:t>bigint</a:t>
                </a:r>
                <a:r>
                  <a:rPr lang="en-US" altLang="zh-CN" b="1" dirty="0"/>
                  <a:t>——</a:t>
                </a:r>
                <a:r>
                  <a:rPr lang="zh-CN" altLang="en-US" dirty="0"/>
                  <a:t>长整型</a:t>
                </a:r>
                <a:r>
                  <a:rPr lang="en-US" altLang="zh-CN" b="1" dirty="0"/>
                  <a:t>(8</a:t>
                </a:r>
                <a:r>
                  <a:rPr lang="zh-CN" altLang="en-US" dirty="0"/>
                  <a:t>字节</a:t>
                </a:r>
                <a:r>
                  <a:rPr lang="en-US" altLang="zh-CN" b="1" dirty="0"/>
                  <a:t>, </a:t>
                </a:r>
                <a:r>
                  <a:rPr lang="zh-CN" altLang="en-US" dirty="0"/>
                  <a:t>表示范围：</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63</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63</m:t>
                        </m:r>
                      </m:sup>
                    </m:sSup>
                    <m:r>
                      <a:rPr lang="en-US" altLang="zh-CN" i="1">
                        <a:latin typeface="Cambria Math" panose="02040503050406030204" pitchFamily="18" charset="0"/>
                      </a:rPr>
                      <m:t>−</m:t>
                    </m:r>
                  </m:oMath>
                </a14:m>
                <a:r>
                  <a:rPr lang="en-US" altLang="zh-CN" dirty="0"/>
                  <a:t>1</a:t>
                </a:r>
                <a:r>
                  <a:rPr lang="zh-CN" altLang="en-US" dirty="0"/>
                  <a:t>）</a:t>
                </a:r>
                <a:endParaRPr lang="en-US" altLang="zh-CN" dirty="0"/>
              </a:p>
              <a:p>
                <a:pPr lvl="1"/>
                <a:r>
                  <a:rPr lang="en-US" altLang="zh-CN" b="1" dirty="0" err="1"/>
                  <a:t>smallint</a:t>
                </a:r>
                <a:r>
                  <a:rPr lang="en-US" altLang="zh-CN" b="1" dirty="0"/>
                  <a:t>——</a:t>
                </a:r>
                <a:r>
                  <a:rPr lang="zh-CN" altLang="en-US" dirty="0"/>
                  <a:t>短整型</a:t>
                </a:r>
                <a:r>
                  <a:rPr lang="en-US" altLang="zh-CN" b="1" dirty="0"/>
                  <a:t>(2</a:t>
                </a:r>
                <a:r>
                  <a:rPr lang="zh-CN" altLang="en-US" dirty="0"/>
                  <a:t>字节</a:t>
                </a:r>
                <a:r>
                  <a:rPr lang="en-US" altLang="zh-CN" b="1" dirty="0"/>
                  <a:t>,</a:t>
                </a:r>
                <a:r>
                  <a:rPr lang="zh-CN" altLang="en-US" dirty="0"/>
                  <a:t>表示范围：</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15</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15</m:t>
                        </m:r>
                      </m:sup>
                    </m:sSup>
                    <m:r>
                      <a:rPr lang="en-US" altLang="zh-CN" i="1">
                        <a:latin typeface="Cambria Math" panose="02040503050406030204" pitchFamily="18" charset="0"/>
                      </a:rPr>
                      <m:t>−</m:t>
                    </m:r>
                  </m:oMath>
                </a14:m>
                <a:r>
                  <a:rPr lang="en-US" altLang="zh-CN" dirty="0"/>
                  <a:t>1</a:t>
                </a:r>
                <a:r>
                  <a:rPr lang="zh-CN" altLang="en-US" dirty="0"/>
                  <a:t>）</a:t>
                </a:r>
                <a:endParaRPr lang="en-US" altLang="zh-CN" dirty="0"/>
              </a:p>
              <a:p>
                <a:pPr lvl="1"/>
                <a:r>
                  <a:rPr lang="en-US" altLang="zh-CN" b="1" dirty="0" err="1"/>
                  <a:t>tinyint</a:t>
                </a:r>
                <a:r>
                  <a:rPr lang="en-US" altLang="zh-CN" b="1" dirty="0"/>
                  <a:t>——</a:t>
                </a:r>
                <a:r>
                  <a:rPr lang="zh-CN" altLang="en-US" dirty="0"/>
                  <a:t>微整型</a:t>
                </a:r>
                <a:r>
                  <a:rPr lang="en-US" altLang="zh-CN" b="1" dirty="0"/>
                  <a:t>(1</a:t>
                </a:r>
                <a:r>
                  <a:rPr lang="zh-CN" altLang="en-US" dirty="0"/>
                  <a:t>字节</a:t>
                </a:r>
                <a:r>
                  <a:rPr lang="en-US" altLang="zh-CN" b="1" dirty="0"/>
                  <a:t>,</a:t>
                </a:r>
                <a:r>
                  <a:rPr lang="zh-CN" altLang="en-US" dirty="0"/>
                  <a:t>表示范围：</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7</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7</m:t>
                        </m:r>
                      </m:sup>
                    </m:sSup>
                    <m:r>
                      <a:rPr lang="en-US" altLang="zh-CN" i="1">
                        <a:latin typeface="Cambria Math" panose="02040503050406030204" pitchFamily="18" charset="0"/>
                      </a:rPr>
                      <m:t>−</m:t>
                    </m:r>
                  </m:oMath>
                </a14:m>
                <a:r>
                  <a:rPr lang="en-US" altLang="zh-CN" dirty="0"/>
                  <a:t>1</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48" t="-150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6CC0CD27-C02E-43E2-B3A7-2C9F5C232003}" type="slidenum">
              <a:rPr lang="zh-CN" altLang="en-US" smtClean="0"/>
              <a:pPr/>
              <a:t>37</a:t>
            </a:fld>
            <a:endParaRPr lang="zh-CN" altLang="en-US"/>
          </a:p>
        </p:txBody>
      </p:sp>
    </p:spTree>
    <p:extLst>
      <p:ext uri="{BB962C8B-B14F-4D97-AF65-F5344CB8AC3E}">
        <p14:creationId xmlns:p14="http://schemas.microsoft.com/office/powerpoint/2010/main" val="1622999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③日期时间型数据</a:t>
            </a:r>
          </a:p>
        </p:txBody>
      </p:sp>
      <p:sp>
        <p:nvSpPr>
          <p:cNvPr id="3" name="内容占位符 2"/>
          <p:cNvSpPr>
            <a:spLocks noGrp="1"/>
          </p:cNvSpPr>
          <p:nvPr>
            <p:ph idx="1"/>
          </p:nvPr>
        </p:nvSpPr>
        <p:spPr/>
        <p:txBody>
          <a:bodyPr>
            <a:normAutofit fontScale="70000" lnSpcReduction="20000"/>
          </a:bodyPr>
          <a:lstStyle/>
          <a:p>
            <a:r>
              <a:rPr lang="zh-CN" altLang="en-US" dirty="0"/>
              <a:t>用于表示日期和一天内的时间</a:t>
            </a:r>
          </a:p>
          <a:p>
            <a:r>
              <a:rPr lang="zh-CN" altLang="en-US" dirty="0"/>
              <a:t>分为</a:t>
            </a:r>
            <a:r>
              <a:rPr lang="zh-CN" altLang="en-US" dirty="0" smtClean="0"/>
              <a:t>：</a:t>
            </a:r>
            <a:endParaRPr lang="en-US" altLang="zh-CN" dirty="0" smtClean="0"/>
          </a:p>
          <a:p>
            <a:pPr lvl="1"/>
            <a:r>
              <a:rPr lang="en-US" altLang="zh-CN" b="1" dirty="0"/>
              <a:t>d</a:t>
            </a:r>
            <a:r>
              <a:rPr lang="en-US" altLang="zh-CN" b="1" dirty="0" smtClean="0"/>
              <a:t>ate——</a:t>
            </a:r>
            <a:r>
              <a:rPr lang="zh-CN" altLang="en-US" dirty="0" smtClean="0"/>
              <a:t>存储</a:t>
            </a:r>
            <a:r>
              <a:rPr lang="zh-CN" altLang="en-US" dirty="0"/>
              <a:t>数据格式为：</a:t>
            </a:r>
            <a:r>
              <a:rPr lang="en-US" altLang="zh-CN" dirty="0" smtClean="0"/>
              <a:t>YYYY-MM-DD</a:t>
            </a:r>
            <a:r>
              <a:rPr lang="zh-CN" altLang="en-US" dirty="0" smtClean="0"/>
              <a:t>，支持</a:t>
            </a:r>
            <a:r>
              <a:rPr lang="zh-CN" altLang="en-US" dirty="0"/>
              <a:t>的范围为</a:t>
            </a:r>
            <a:r>
              <a:rPr lang="en-US" altLang="zh-CN" dirty="0"/>
              <a:t>'1000-01-01'</a:t>
            </a:r>
            <a:r>
              <a:rPr lang="zh-CN" altLang="en-US" dirty="0"/>
              <a:t>到</a:t>
            </a:r>
            <a:r>
              <a:rPr lang="en-US" altLang="zh-CN" dirty="0"/>
              <a:t>'9999-12-31'</a:t>
            </a:r>
            <a:endParaRPr lang="zh-CN" altLang="en-US" b="1" dirty="0"/>
          </a:p>
          <a:p>
            <a:pPr lvl="1"/>
            <a:r>
              <a:rPr lang="en-US" altLang="zh-CN" b="1" dirty="0" err="1"/>
              <a:t>datetime</a:t>
            </a:r>
            <a:r>
              <a:rPr lang="en-US" altLang="zh-CN" b="1" dirty="0" smtClean="0"/>
              <a:t>——</a:t>
            </a:r>
            <a:r>
              <a:rPr lang="zh-CN" altLang="en-US" dirty="0"/>
              <a:t>存储格式为：</a:t>
            </a:r>
            <a:r>
              <a:rPr lang="en-US" altLang="zh-CN" dirty="0"/>
              <a:t>YYYY-MM-DD HH:MM:SS</a:t>
            </a:r>
            <a:r>
              <a:rPr lang="zh-CN" altLang="en-US" dirty="0"/>
              <a:t>，它支持的范围为</a:t>
            </a:r>
            <a:r>
              <a:rPr lang="en-US" altLang="zh-CN" dirty="0"/>
              <a:t>'1000-01-01 00:00:00'</a:t>
            </a:r>
            <a:r>
              <a:rPr lang="zh-CN" altLang="en-US" dirty="0"/>
              <a:t>到</a:t>
            </a:r>
            <a:r>
              <a:rPr lang="en-US" altLang="zh-CN" dirty="0"/>
              <a:t>'9999-12-31 </a:t>
            </a:r>
            <a:r>
              <a:rPr lang="en-US" altLang="zh-CN" dirty="0" smtClean="0"/>
              <a:t>23:59:59'</a:t>
            </a:r>
            <a:endParaRPr lang="zh-CN" altLang="en-US" dirty="0"/>
          </a:p>
          <a:p>
            <a:pPr lvl="1"/>
            <a:r>
              <a:rPr lang="en-US" altLang="zh-CN" b="1" dirty="0" err="1" smtClean="0"/>
              <a:t>TimeStamp</a:t>
            </a:r>
            <a:r>
              <a:rPr lang="en-US" altLang="zh-CN" b="1" dirty="0" smtClean="0"/>
              <a:t>——</a:t>
            </a:r>
            <a:r>
              <a:rPr lang="zh-CN" altLang="en-US" dirty="0"/>
              <a:t>从</a:t>
            </a:r>
            <a:r>
              <a:rPr lang="en-US" altLang="zh-CN" dirty="0"/>
              <a:t>1970-01-01 00:00:00</a:t>
            </a:r>
            <a:r>
              <a:rPr lang="zh-CN" altLang="en-US" dirty="0"/>
              <a:t>到当前的时间</a:t>
            </a:r>
            <a:r>
              <a:rPr lang="zh-CN" altLang="en-US" dirty="0" smtClean="0"/>
              <a:t>差值</a:t>
            </a:r>
            <a:endParaRPr lang="en-US" altLang="zh-CN" dirty="0" smtClean="0"/>
          </a:p>
          <a:p>
            <a:pPr lvl="1"/>
            <a:r>
              <a:rPr lang="en-US" altLang="zh-CN" dirty="0" smtClean="0"/>
              <a:t>Time——</a:t>
            </a:r>
            <a:r>
              <a:rPr lang="zh-CN" altLang="en-US" dirty="0" smtClean="0"/>
              <a:t>范围</a:t>
            </a:r>
            <a:r>
              <a:rPr lang="zh-CN" altLang="en-US" dirty="0"/>
              <a:t>可以从</a:t>
            </a:r>
            <a:r>
              <a:rPr lang="en-US" altLang="zh-CN" dirty="0"/>
              <a:t>'-838:59:59'</a:t>
            </a:r>
            <a:r>
              <a:rPr lang="zh-CN" altLang="en-US" dirty="0"/>
              <a:t>到</a:t>
            </a:r>
            <a:r>
              <a:rPr lang="en-US" altLang="zh-CN" dirty="0"/>
              <a:t>'838:59:59'</a:t>
            </a:r>
          </a:p>
          <a:p>
            <a:pPr marL="91440" lvl="1" indent="-91440">
              <a:spcBef>
                <a:spcPts val="1200"/>
              </a:spcBef>
              <a:buSzPct val="100000"/>
              <a:buFont typeface="Calibri" panose="020F0502020204030204" pitchFamily="34" charset="0"/>
              <a:buChar char=" "/>
            </a:pPr>
            <a:r>
              <a:rPr lang="zh-CN" altLang="en-US" sz="2000" dirty="0"/>
              <a:t>有效的输入日期格式（</a:t>
            </a:r>
            <a:r>
              <a:rPr lang="en-US" altLang="zh-CN" sz="2000" dirty="0"/>
              <a:t>[ ]</a:t>
            </a:r>
            <a:r>
              <a:rPr lang="zh-CN" altLang="en-US" sz="2000" dirty="0"/>
              <a:t>中为可缺省部分）：</a:t>
            </a:r>
          </a:p>
          <a:p>
            <a:pPr lvl="1"/>
            <a:r>
              <a:rPr lang="en-US" altLang="zh-CN" b="1" dirty="0"/>
              <a:t>[0]4/15/[19]96</a:t>
            </a:r>
            <a:r>
              <a:rPr lang="zh-CN" altLang="en-US" dirty="0"/>
              <a:t>、</a:t>
            </a:r>
            <a:r>
              <a:rPr lang="en-US" altLang="zh-CN" b="1" dirty="0"/>
              <a:t>[0]415[19]96</a:t>
            </a:r>
            <a:r>
              <a:rPr lang="zh-CN" altLang="en-US" dirty="0"/>
              <a:t>、</a:t>
            </a:r>
            <a:r>
              <a:rPr lang="en-US" altLang="zh-CN" b="1" dirty="0"/>
              <a:t>[0]4.15.[19]96</a:t>
            </a:r>
          </a:p>
          <a:p>
            <a:pPr lvl="1"/>
            <a:r>
              <a:rPr lang="en-US" altLang="zh-CN" b="1" dirty="0"/>
              <a:t>[0]4/[19]96/15</a:t>
            </a:r>
            <a:r>
              <a:rPr lang="zh-CN" altLang="en-US" dirty="0"/>
              <a:t>、</a:t>
            </a:r>
            <a:r>
              <a:rPr lang="en-US" altLang="zh-CN" b="1" dirty="0"/>
              <a:t>15[19]96[0]4</a:t>
            </a:r>
            <a:r>
              <a:rPr lang="zh-CN" altLang="en-US" dirty="0"/>
              <a:t>、</a:t>
            </a:r>
            <a:r>
              <a:rPr lang="en-US" altLang="zh-CN" b="1" dirty="0"/>
              <a:t>15/[0]4/[19]96</a:t>
            </a:r>
          </a:p>
          <a:p>
            <a:pPr lvl="1"/>
            <a:r>
              <a:rPr lang="pt-BR" altLang="zh-CN" b="1" dirty="0"/>
              <a:t>[19]96/15/[0]4</a:t>
            </a:r>
            <a:r>
              <a:rPr lang="zh-CN" altLang="pt-BR" dirty="0"/>
              <a:t>、</a:t>
            </a:r>
            <a:r>
              <a:rPr lang="pt-BR" altLang="zh-CN" b="1" dirty="0"/>
              <a:t>[19]96/[0]4/15</a:t>
            </a:r>
          </a:p>
          <a:p>
            <a:r>
              <a:rPr lang="zh-CN" altLang="en-US" dirty="0"/>
              <a:t>默认的显示格式为：</a:t>
            </a:r>
            <a:r>
              <a:rPr lang="en-US" altLang="zh-CN" b="1" dirty="0"/>
              <a:t>2009-12-24</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38</a:t>
            </a:fld>
            <a:endParaRPr lang="zh-CN" altLang="en-US"/>
          </a:p>
        </p:txBody>
      </p:sp>
    </p:spTree>
    <p:extLst>
      <p:ext uri="{BB962C8B-B14F-4D97-AF65-F5344CB8AC3E}">
        <p14:creationId xmlns:p14="http://schemas.microsoft.com/office/powerpoint/2010/main" val="43090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a:t>
            </a:r>
            <a:r>
              <a:rPr lang="zh-CN" altLang="en-US" dirty="0"/>
              <a:t>例</a:t>
            </a:r>
            <a:r>
              <a:rPr lang="en-US" altLang="zh-CN" b="1" dirty="0"/>
              <a:t>1</a:t>
            </a:r>
            <a:r>
              <a:rPr lang="en-US" altLang="zh-CN" dirty="0"/>
              <a:t>】</a:t>
            </a:r>
            <a:r>
              <a:rPr lang="zh-CN" altLang="en-US" dirty="0"/>
              <a:t>建立表</a:t>
            </a:r>
            <a:r>
              <a:rPr lang="en-US" altLang="zh-CN" b="1" dirty="0"/>
              <a:t>Student</a:t>
            </a:r>
            <a:r>
              <a:rPr lang="zh-CN" altLang="en-US" dirty="0"/>
              <a:t>框架，学号、名字不允许取空值。</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NULL</a:t>
            </a:r>
            <a:r>
              <a:rPr lang="zh-CN" altLang="en-US" dirty="0"/>
              <a:t>值不是一种数据类型，也与</a:t>
            </a:r>
            <a:r>
              <a:rPr lang="en-US" altLang="zh-CN" dirty="0"/>
              <a:t>0</a:t>
            </a:r>
            <a:r>
              <a:rPr lang="zh-CN" altLang="en-US" dirty="0"/>
              <a:t>、空字符串或空格不同，不能参与大小或相等比较，但排序优先于其他数据</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39</a:t>
            </a:fld>
            <a:endParaRPr lang="zh-CN" altLang="en-US"/>
          </a:p>
        </p:txBody>
      </p:sp>
      <p:pic>
        <p:nvPicPr>
          <p:cNvPr id="6" name="图片 5"/>
          <p:cNvPicPr>
            <a:picLocks noChangeAspect="1"/>
          </p:cNvPicPr>
          <p:nvPr/>
        </p:nvPicPr>
        <p:blipFill>
          <a:blip r:embed="rId2"/>
          <a:stretch>
            <a:fillRect/>
          </a:stretch>
        </p:blipFill>
        <p:spPr>
          <a:xfrm>
            <a:off x="6099048" y="2718475"/>
            <a:ext cx="4524375" cy="1905000"/>
          </a:xfrm>
          <a:prstGeom prst="rect">
            <a:avLst/>
          </a:prstGeom>
        </p:spPr>
      </p:pic>
      <p:pic>
        <p:nvPicPr>
          <p:cNvPr id="7" name="图片 6"/>
          <p:cNvPicPr>
            <a:picLocks noChangeAspect="1"/>
          </p:cNvPicPr>
          <p:nvPr/>
        </p:nvPicPr>
        <p:blipFill>
          <a:blip r:embed="rId3"/>
          <a:stretch>
            <a:fillRect/>
          </a:stretch>
        </p:blipFill>
        <p:spPr>
          <a:xfrm>
            <a:off x="1182426" y="2662315"/>
            <a:ext cx="4295775" cy="1638300"/>
          </a:xfrm>
          <a:prstGeom prst="rect">
            <a:avLst/>
          </a:prstGeom>
        </p:spPr>
      </p:pic>
    </p:spTree>
    <p:extLst>
      <p:ext uri="{BB962C8B-B14F-4D97-AF65-F5344CB8AC3E}">
        <p14:creationId xmlns:p14="http://schemas.microsoft.com/office/powerpoint/2010/main" val="328485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150938" y="769938"/>
            <a:ext cx="1792287" cy="1779587"/>
            <a:chOff x="0" y="0"/>
            <a:chExt cx="5237019" cy="5201394"/>
          </a:xfrm>
        </p:grpSpPr>
        <p:sp>
          <p:nvSpPr>
            <p:cNvPr id="4099" name="同心圆 17"/>
            <p:cNvSpPr>
              <a:spLocks/>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0" name="同心圆 18"/>
            <p:cNvSpPr>
              <a:spLocks/>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1" name="同心圆 19"/>
            <p:cNvSpPr>
              <a:spLocks/>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p>
        </p:txBody>
      </p:sp>
      <p:sp>
        <p:nvSpPr>
          <p:cNvPr id="4116" name="文本框 1"/>
          <p:cNvSpPr txBox="1">
            <a:spLocks noChangeArrowheads="1"/>
          </p:cNvSpPr>
          <p:nvPr/>
        </p:nvSpPr>
        <p:spPr bwMode="auto">
          <a:xfrm>
            <a:off x="18605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solidFill>
                  <a:schemeClr val="accent1">
                    <a:lumMod val="75000"/>
                  </a:schemeClr>
                </a:solidFill>
              </a:rPr>
              <a:t>1</a:t>
            </a:r>
            <a:endParaRPr lang="zh-CN" altLang="en-US" sz="3200" dirty="0">
              <a:solidFill>
                <a:schemeClr val="accent1">
                  <a:lumMod val="75000"/>
                </a:schemeClr>
              </a:solidFill>
            </a:endParaRPr>
          </a:p>
        </p:txBody>
      </p:sp>
      <p:cxnSp>
        <p:nvCxnSpPr>
          <p:cNvPr id="4117" name="直接连接符 35"/>
          <p:cNvCxnSpPr>
            <a:cxnSpLocks noChangeShapeType="1"/>
          </p:cNvCxnSpPr>
          <p:nvPr/>
        </p:nvCxnSpPr>
        <p:spPr bwMode="auto">
          <a:xfrm flipH="1">
            <a:off x="1930400" y="2759271"/>
            <a:ext cx="476250" cy="581025"/>
          </a:xfrm>
          <a:prstGeom prst="line">
            <a:avLst/>
          </a:prstGeom>
          <a:noFill/>
          <a:ln w="12700" cmpd="sng">
            <a:solidFill>
              <a:schemeClr val="tx1"/>
            </a:solidFill>
            <a:round/>
            <a:headEnd/>
            <a:tailE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4" y="2968821"/>
            <a:ext cx="2214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SQL</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概述</a:t>
            </a:r>
          </a:p>
        </p:txBody>
      </p:sp>
      <p:sp>
        <p:nvSpPr>
          <p:cNvPr id="4119" name="文本框 27"/>
          <p:cNvSpPr txBox="1">
            <a:spLocks noChangeArrowheads="1"/>
          </p:cNvSpPr>
          <p:nvPr/>
        </p:nvSpPr>
        <p:spPr bwMode="auto">
          <a:xfrm>
            <a:off x="51117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2</a:t>
            </a:r>
            <a:endParaRPr lang="zh-CN" altLang="en-US" sz="3200" dirty="0">
              <a:solidFill>
                <a:srgbClr val="404040"/>
              </a:solidFill>
            </a:endParaRPr>
          </a:p>
        </p:txBody>
      </p:sp>
      <p:cxnSp>
        <p:nvCxnSpPr>
          <p:cNvPr id="4120" name="直接连接符 43"/>
          <p:cNvCxnSpPr>
            <a:cxnSpLocks noChangeShapeType="1"/>
          </p:cNvCxnSpPr>
          <p:nvPr/>
        </p:nvCxnSpPr>
        <p:spPr bwMode="auto">
          <a:xfrm flipH="1">
            <a:off x="5183188" y="2759271"/>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2968821"/>
            <a:ext cx="2487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数据定义</a:t>
            </a:r>
          </a:p>
        </p:txBody>
      </p:sp>
      <p:sp>
        <p:nvSpPr>
          <p:cNvPr id="4122" name="文本框 31"/>
          <p:cNvSpPr txBox="1">
            <a:spLocks noChangeArrowheads="1"/>
          </p:cNvSpPr>
          <p:nvPr/>
        </p:nvSpPr>
        <p:spPr bwMode="auto">
          <a:xfrm>
            <a:off x="8158163"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3</a:t>
            </a:r>
            <a:endParaRPr lang="zh-CN" altLang="en-US" sz="3200" dirty="0">
              <a:solidFill>
                <a:srgbClr val="404040"/>
              </a:solidFill>
            </a:endParaRPr>
          </a:p>
        </p:txBody>
      </p:sp>
      <p:cxnSp>
        <p:nvCxnSpPr>
          <p:cNvPr id="4123" name="直接连接符 53"/>
          <p:cNvCxnSpPr>
            <a:cxnSpLocks noChangeShapeType="1"/>
          </p:cNvCxnSpPr>
          <p:nvPr/>
        </p:nvCxnSpPr>
        <p:spPr bwMode="auto">
          <a:xfrm flipH="1">
            <a:off x="8228013" y="2759271"/>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2968821"/>
            <a:ext cx="2455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数据查询</a:t>
            </a:r>
          </a:p>
        </p:txBody>
      </p:sp>
      <p:sp>
        <p:nvSpPr>
          <p:cNvPr id="4125" name="文本框 31"/>
          <p:cNvSpPr txBox="1">
            <a:spLocks noChangeArrowheads="1"/>
          </p:cNvSpPr>
          <p:nvPr/>
        </p:nvSpPr>
        <p:spPr bwMode="auto">
          <a:xfrm>
            <a:off x="2168524" y="3456225"/>
            <a:ext cx="26934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SQL</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的产生和发展</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00000"/>
              </a:lnSpc>
              <a:spcBef>
                <a:spcPct val="0"/>
              </a:spcBef>
              <a:buNone/>
            </a:pP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SQL</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的特点</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00000"/>
              </a:lnSpc>
              <a:spcBef>
                <a:spcPct val="0"/>
              </a:spcBef>
              <a:buNone/>
            </a:pP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SQL</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的基本概念</a:t>
            </a:r>
          </a:p>
        </p:txBody>
      </p:sp>
      <p:sp>
        <p:nvSpPr>
          <p:cNvPr id="4126" name="文本框 31"/>
          <p:cNvSpPr txBox="1">
            <a:spLocks noChangeArrowheads="1"/>
          </p:cNvSpPr>
          <p:nvPr/>
        </p:nvSpPr>
        <p:spPr bwMode="auto">
          <a:xfrm>
            <a:off x="5421313" y="3389508"/>
            <a:ext cx="23161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模式的定义和删除</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基本表的定义、删除与修改</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索引的建立与删除</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数据字典</a:t>
            </a:r>
          </a:p>
        </p:txBody>
      </p:sp>
      <p:sp>
        <p:nvSpPr>
          <p:cNvPr id="4127" name="文本框 31"/>
          <p:cNvSpPr txBox="1">
            <a:spLocks noChangeArrowheads="1"/>
          </p:cNvSpPr>
          <p:nvPr/>
        </p:nvSpPr>
        <p:spPr bwMode="auto">
          <a:xfrm>
            <a:off x="8466137" y="3389508"/>
            <a:ext cx="306422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单表查询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连接查询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嵌套查询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集合查询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基于派生表的查询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SELECT</a:t>
            </a:r>
            <a:r>
              <a:rPr lang="zh-CN" altLang="en-US" sz="1600" dirty="0">
                <a:latin typeface="微软雅黑" panose="020B0503020204020204" pitchFamily="34" charset="-122"/>
                <a:ea typeface="微软雅黑" panose="020B0503020204020204" pitchFamily="34" charset="-122"/>
              </a:rPr>
              <a:t>的一般格式</a:t>
            </a: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t>4</a:t>
            </a:r>
            <a:endParaRPr lang="zh-CN" altLang="en-US" dirty="0"/>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chemeClr val="tx1"/>
            </a:solidFill>
            <a:round/>
            <a:headEnd/>
            <a:tailE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数据更新</a:t>
            </a:r>
          </a:p>
        </p:txBody>
      </p:sp>
      <p:sp>
        <p:nvSpPr>
          <p:cNvPr id="35" name="文本框 31"/>
          <p:cNvSpPr txBox="1">
            <a:spLocks noChangeArrowheads="1"/>
          </p:cNvSpPr>
          <p:nvPr/>
        </p:nvSpPr>
        <p:spPr bwMode="auto">
          <a:xfrm>
            <a:off x="2170113" y="5507734"/>
            <a:ext cx="2316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1600">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插入数据</a:t>
            </a:r>
            <a:endParaRPr lang="en-US" altLang="zh-CN" dirty="0"/>
          </a:p>
          <a:p>
            <a:r>
              <a:rPr lang="zh-CN" altLang="en-US" dirty="0"/>
              <a:t>修改数据</a:t>
            </a:r>
            <a:endParaRPr lang="en-US" altLang="zh-CN" dirty="0"/>
          </a:p>
          <a:p>
            <a:r>
              <a:rPr lang="zh-CN" altLang="en-US" dirty="0"/>
              <a:t>删除数据</a:t>
            </a:r>
            <a:endParaRPr lang="en-US" altLang="zh-CN" dirty="0"/>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4</a:t>
            </a:fld>
            <a:endParaRPr lang="zh-CN" altLang="en-US"/>
          </a:p>
        </p:txBody>
      </p:sp>
      <p:sp>
        <p:nvSpPr>
          <p:cNvPr id="37" name="文本框 27"/>
          <p:cNvSpPr txBox="1">
            <a:spLocks noChangeArrowheads="1"/>
          </p:cNvSpPr>
          <p:nvPr/>
        </p:nvSpPr>
        <p:spPr bwMode="auto">
          <a:xfrm>
            <a:off x="51117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t>5</a:t>
            </a:r>
            <a:endParaRPr lang="zh-CN" altLang="en-US" dirty="0"/>
          </a:p>
        </p:txBody>
      </p:sp>
      <p:cxnSp>
        <p:nvCxnSpPr>
          <p:cNvPr id="38" name="直接连接符 43"/>
          <p:cNvCxnSpPr>
            <a:cxnSpLocks noChangeShapeType="1"/>
          </p:cNvCxnSpPr>
          <p:nvPr/>
        </p:nvCxnSpPr>
        <p:spPr bwMode="auto">
          <a:xfrm flipH="1">
            <a:off x="5183188"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9" name="文本框 7"/>
          <p:cNvSpPr txBox="1">
            <a:spLocks noChangeArrowheads="1"/>
          </p:cNvSpPr>
          <p:nvPr/>
        </p:nvSpPr>
        <p:spPr bwMode="auto">
          <a:xfrm>
            <a:off x="54213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视图</a:t>
            </a:r>
          </a:p>
        </p:txBody>
      </p:sp>
      <p:sp>
        <p:nvSpPr>
          <p:cNvPr id="40" name="文本框 31"/>
          <p:cNvSpPr txBox="1">
            <a:spLocks noChangeArrowheads="1"/>
          </p:cNvSpPr>
          <p:nvPr/>
        </p:nvSpPr>
        <p:spPr bwMode="auto">
          <a:xfrm>
            <a:off x="5421313" y="5507734"/>
            <a:ext cx="23161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1600">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定义视图</a:t>
            </a:r>
            <a:endParaRPr lang="en-US" altLang="zh-CN" dirty="0"/>
          </a:p>
          <a:p>
            <a:r>
              <a:rPr lang="zh-CN" altLang="en-US" dirty="0"/>
              <a:t>查询视图</a:t>
            </a:r>
            <a:endParaRPr lang="en-US" altLang="zh-CN" dirty="0"/>
          </a:p>
          <a:p>
            <a:r>
              <a:rPr lang="zh-CN" altLang="en-US" dirty="0"/>
              <a:t>更新视图</a:t>
            </a:r>
            <a:endParaRPr lang="en-US" altLang="zh-CN" dirty="0"/>
          </a:p>
          <a:p>
            <a:r>
              <a:rPr lang="zh-CN" altLang="en-US" dirty="0"/>
              <a:t>视图的作用</a:t>
            </a:r>
            <a:endParaRPr lang="en-US" altLang="zh-CN" dirty="0"/>
          </a:p>
        </p:txBody>
      </p:sp>
    </p:spTree>
    <p:extLst>
      <p:ext uri="{BB962C8B-B14F-4D97-AF65-F5344CB8AC3E}">
        <p14:creationId xmlns:p14="http://schemas.microsoft.com/office/powerpoint/2010/main" val="4241275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NULL</a:t>
            </a:r>
            <a:r>
              <a:rPr lang="zh-CN" altLang="en-US" dirty="0"/>
              <a:t>的进一步说明</a:t>
            </a:r>
          </a:p>
        </p:txBody>
      </p:sp>
      <p:sp>
        <p:nvSpPr>
          <p:cNvPr id="3" name="内容占位符 2"/>
          <p:cNvSpPr>
            <a:spLocks noGrp="1"/>
          </p:cNvSpPr>
          <p:nvPr>
            <p:ph idx="1"/>
          </p:nvPr>
        </p:nvSpPr>
        <p:spPr/>
        <p:txBody>
          <a:bodyPr/>
          <a:lstStyle/>
          <a:p>
            <a:r>
              <a:rPr lang="en-US" altLang="zh-CN" b="1" dirty="0"/>
              <a:t>SQL</a:t>
            </a:r>
            <a:r>
              <a:rPr lang="zh-CN" altLang="en-US" dirty="0"/>
              <a:t>语言中允许不填写元组的某个属性的值，这时该属性的值为空值。空值有三种含义：</a:t>
            </a:r>
          </a:p>
          <a:p>
            <a:pPr lvl="1"/>
            <a:r>
              <a:rPr lang="zh-CN" altLang="en-US" dirty="0"/>
              <a:t>一种是该属性应该有一个值，但目前不知道它的具体值。例如，出生日期属性，因为不知道一个人的出生时间而没有填写。</a:t>
            </a:r>
          </a:p>
          <a:p>
            <a:pPr lvl="1"/>
            <a:r>
              <a:rPr lang="zh-CN" altLang="en-US" dirty="0"/>
              <a:t>第二种是该属性不应该有值。例如，缺考学生的成绩为空，因为他没有参加考试。</a:t>
            </a:r>
          </a:p>
          <a:p>
            <a:pPr lvl="1"/>
            <a:r>
              <a:rPr lang="zh-CN" altLang="en-US" dirty="0"/>
              <a:t>第三种是由于某种原因不便于填写，例如，一个人的电话号码不想让大家知道，就取空值。</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40</a:t>
            </a:fld>
            <a:endParaRPr lang="zh-CN" altLang="en-US"/>
          </a:p>
        </p:txBody>
      </p:sp>
    </p:spTree>
    <p:extLst>
      <p:ext uri="{BB962C8B-B14F-4D97-AF65-F5344CB8AC3E}">
        <p14:creationId xmlns:p14="http://schemas.microsoft.com/office/powerpoint/2010/main" val="3092497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修改表</a:t>
            </a:r>
          </a:p>
        </p:txBody>
      </p:sp>
      <p:sp>
        <p:nvSpPr>
          <p:cNvPr id="3" name="内容占位符 2"/>
          <p:cNvSpPr>
            <a:spLocks noGrp="1"/>
          </p:cNvSpPr>
          <p:nvPr>
            <p:ph idx="1"/>
          </p:nvPr>
        </p:nvSpPr>
        <p:spPr/>
        <p:txBody>
          <a:bodyPr>
            <a:normAutofit fontScale="77500" lnSpcReduction="20000"/>
          </a:bodyPr>
          <a:lstStyle/>
          <a:p>
            <a:r>
              <a:rPr lang="zh-CN" altLang="en-US" dirty="0"/>
              <a:t>格式：</a:t>
            </a:r>
          </a:p>
          <a:p>
            <a:r>
              <a:rPr lang="en-US" altLang="zh-CN" b="1" dirty="0"/>
              <a:t>ALTER TABLE &lt;</a:t>
            </a:r>
            <a:r>
              <a:rPr lang="zh-CN" altLang="en-US" dirty="0"/>
              <a:t>表名</a:t>
            </a:r>
            <a:r>
              <a:rPr lang="en-US" altLang="zh-CN" b="1" dirty="0"/>
              <a:t>&gt;</a:t>
            </a:r>
          </a:p>
          <a:p>
            <a:r>
              <a:rPr lang="en-US" altLang="zh-CN" b="1" dirty="0"/>
              <a:t>[ADD &lt;</a:t>
            </a:r>
            <a:r>
              <a:rPr lang="zh-CN" altLang="en-US" dirty="0"/>
              <a:t>新列名</a:t>
            </a:r>
            <a:r>
              <a:rPr lang="en-US" altLang="zh-CN" b="1" dirty="0"/>
              <a:t>&gt; &lt;</a:t>
            </a:r>
            <a:r>
              <a:rPr lang="zh-CN" altLang="en-US" dirty="0"/>
              <a:t>数据类型</a:t>
            </a:r>
            <a:r>
              <a:rPr lang="en-US" altLang="zh-CN" b="1" dirty="0"/>
              <a:t>&gt; [</a:t>
            </a:r>
            <a:r>
              <a:rPr lang="zh-CN" altLang="en-US" dirty="0"/>
              <a:t>完整性约束名</a:t>
            </a:r>
            <a:r>
              <a:rPr lang="en-US" altLang="zh-CN" b="1" dirty="0"/>
              <a:t>] ]</a:t>
            </a:r>
          </a:p>
          <a:p>
            <a:r>
              <a:rPr lang="en-US" altLang="zh-CN" b="1" dirty="0"/>
              <a:t>[DROP &lt;</a:t>
            </a:r>
            <a:r>
              <a:rPr lang="zh-CN" altLang="en-US" dirty="0"/>
              <a:t>完整性约束名</a:t>
            </a:r>
            <a:r>
              <a:rPr lang="en-US" altLang="zh-CN" b="1" dirty="0"/>
              <a:t>&gt; | COLUMN &lt;</a:t>
            </a:r>
            <a:r>
              <a:rPr lang="zh-CN" altLang="en-US" dirty="0"/>
              <a:t>列名</a:t>
            </a:r>
            <a:r>
              <a:rPr lang="en-US" altLang="zh-CN" b="1" dirty="0"/>
              <a:t>&gt; ]</a:t>
            </a:r>
          </a:p>
          <a:p>
            <a:r>
              <a:rPr lang="en-US" altLang="zh-CN" b="1" dirty="0"/>
              <a:t>[ALTER COLUMN &lt;</a:t>
            </a:r>
            <a:r>
              <a:rPr lang="zh-CN" altLang="en-US" dirty="0"/>
              <a:t>列名</a:t>
            </a:r>
            <a:r>
              <a:rPr lang="en-US" altLang="zh-CN" b="1" dirty="0"/>
              <a:t>&gt; &lt;</a:t>
            </a:r>
            <a:r>
              <a:rPr lang="zh-CN" altLang="en-US" dirty="0"/>
              <a:t>新数据类型</a:t>
            </a:r>
            <a:r>
              <a:rPr lang="en-US" altLang="zh-CN" b="1" dirty="0"/>
              <a:t>&gt; ]</a:t>
            </a:r>
          </a:p>
          <a:p>
            <a:r>
              <a:rPr lang="en-US" altLang="zh-CN" b="1" dirty="0"/>
              <a:t>[NULL|NOT NULL]</a:t>
            </a:r>
          </a:p>
          <a:p>
            <a:r>
              <a:rPr lang="zh-CN" altLang="en-US" dirty="0"/>
              <a:t>说明：</a:t>
            </a:r>
          </a:p>
          <a:p>
            <a:pPr lvl="1"/>
            <a:r>
              <a:rPr lang="en-US" altLang="zh-CN" b="1" dirty="0"/>
              <a:t>ADD</a:t>
            </a:r>
            <a:r>
              <a:rPr lang="zh-CN" altLang="en-US" dirty="0"/>
              <a:t>子句增加新列和新的完整性约束条件</a:t>
            </a:r>
          </a:p>
          <a:p>
            <a:pPr lvl="1"/>
            <a:r>
              <a:rPr lang="en-US" altLang="zh-CN" b="1" dirty="0"/>
              <a:t>DROP</a:t>
            </a:r>
            <a:r>
              <a:rPr lang="zh-CN" altLang="en-US" dirty="0"/>
              <a:t>子句删除指定的完整性约束条件或列，有约束的列应先删除约束。</a:t>
            </a:r>
          </a:p>
          <a:p>
            <a:pPr lvl="1"/>
            <a:r>
              <a:rPr lang="en-US" altLang="zh-CN" b="1" dirty="0"/>
              <a:t>ALTER</a:t>
            </a:r>
            <a:r>
              <a:rPr lang="zh-CN" altLang="en-US" dirty="0"/>
              <a:t>子句用于修改原有的列定义（列名、数据类型）和空值约束。</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41</a:t>
            </a:fld>
            <a:endParaRPr lang="zh-CN" altLang="en-US"/>
          </a:p>
        </p:txBody>
      </p:sp>
    </p:spTree>
    <p:extLst>
      <p:ext uri="{BB962C8B-B14F-4D97-AF65-F5344CB8AC3E}">
        <p14:creationId xmlns:p14="http://schemas.microsoft.com/office/powerpoint/2010/main" val="3738526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a:t>
            </a:r>
            <a:r>
              <a:rPr lang="zh-CN" altLang="en-US" dirty="0"/>
              <a:t>例 </a:t>
            </a:r>
            <a:r>
              <a:rPr lang="en-US" altLang="zh-CN" b="1" dirty="0"/>
              <a:t>2</a:t>
            </a:r>
            <a:r>
              <a:rPr lang="en-US" altLang="zh-CN" dirty="0"/>
              <a:t>】 </a:t>
            </a:r>
            <a:r>
              <a:rPr lang="zh-CN" altLang="en-US" dirty="0"/>
              <a:t>向 </a:t>
            </a:r>
            <a:r>
              <a:rPr lang="en-US" altLang="zh-CN" b="1" dirty="0"/>
              <a:t>Student </a:t>
            </a:r>
            <a:r>
              <a:rPr lang="zh-CN" altLang="en-US" dirty="0"/>
              <a:t>表增加 </a:t>
            </a:r>
            <a:r>
              <a:rPr lang="zh-CN" altLang="en-US" b="1" dirty="0"/>
              <a:t>“ </a:t>
            </a:r>
            <a:r>
              <a:rPr lang="zh-CN" altLang="en-US" dirty="0"/>
              <a:t>入学时间 </a:t>
            </a:r>
            <a:r>
              <a:rPr lang="zh-CN" altLang="en-US" b="1" dirty="0"/>
              <a:t>” </a:t>
            </a:r>
            <a:r>
              <a:rPr lang="zh-CN" altLang="en-US" dirty="0"/>
              <a:t>列</a:t>
            </a:r>
            <a:r>
              <a:rPr lang="en-US" altLang="zh-CN" b="1" dirty="0" err="1"/>
              <a:t>Scome</a:t>
            </a:r>
            <a:r>
              <a:rPr lang="zh-CN" altLang="en-US" dirty="0"/>
              <a:t>，其数据类型为日期型。</a:t>
            </a:r>
          </a:p>
          <a:p>
            <a:pPr lvl="1"/>
            <a:r>
              <a:rPr lang="en-US" altLang="zh-CN" b="1" dirty="0"/>
              <a:t>ALTER TABLE Student</a:t>
            </a:r>
          </a:p>
          <a:p>
            <a:pPr marL="201168" lvl="1" indent="0">
              <a:buNone/>
            </a:pPr>
            <a:r>
              <a:rPr lang="en-US" altLang="zh-CN" b="1" dirty="0"/>
              <a:t>   ADD </a:t>
            </a:r>
            <a:r>
              <a:rPr lang="en-US" altLang="zh-CN" b="1" dirty="0" err="1"/>
              <a:t>Scome</a:t>
            </a:r>
            <a:r>
              <a:rPr lang="en-US" altLang="zh-CN" b="1" dirty="0"/>
              <a:t> DATETIME</a:t>
            </a:r>
          </a:p>
          <a:p>
            <a:r>
              <a:rPr lang="en-US" altLang="zh-CN" dirty="0"/>
              <a:t>【</a:t>
            </a:r>
            <a:r>
              <a:rPr lang="zh-CN" altLang="en-US" dirty="0"/>
              <a:t>例</a:t>
            </a:r>
            <a:r>
              <a:rPr lang="en-US" altLang="zh-CN" b="1" dirty="0"/>
              <a:t>3</a:t>
            </a:r>
            <a:r>
              <a:rPr lang="en-US" altLang="zh-CN" dirty="0"/>
              <a:t>】</a:t>
            </a:r>
            <a:r>
              <a:rPr lang="zh-CN" altLang="en-US" dirty="0"/>
              <a:t>将年龄的数据类型改为微整型数</a:t>
            </a:r>
            <a:endParaRPr lang="en-US" altLang="zh-CN" dirty="0"/>
          </a:p>
          <a:p>
            <a:pPr lvl="1"/>
            <a:r>
              <a:rPr lang="en-US" altLang="zh-CN" b="1" dirty="0"/>
              <a:t>ALTER TABLE Student modify Sage </a:t>
            </a:r>
            <a:r>
              <a:rPr lang="en-US" altLang="zh-CN" b="1" dirty="0" smtClean="0"/>
              <a:t>TINYINT</a:t>
            </a:r>
          </a:p>
          <a:p>
            <a:r>
              <a:rPr lang="zh-CN" altLang="en-US" dirty="0" smtClean="0"/>
              <a:t>修改</a:t>
            </a:r>
            <a:r>
              <a:rPr lang="zh-CN" altLang="en-US" dirty="0"/>
              <a:t>原有的列定义有可能会破坏已有数据</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42</a:t>
            </a:fld>
            <a:endParaRPr lang="zh-CN" altLang="en-US"/>
          </a:p>
        </p:txBody>
      </p:sp>
      <p:sp>
        <p:nvSpPr>
          <p:cNvPr id="6" name="矩形 5"/>
          <p:cNvSpPr/>
          <p:nvPr/>
        </p:nvSpPr>
        <p:spPr>
          <a:xfrm>
            <a:off x="1069848" y="484632"/>
            <a:ext cx="10058400" cy="160934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chemeClr val="tx1"/>
                </a:solidFill>
              </a:rPr>
              <a:t>ALTER Table </a:t>
            </a:r>
            <a:r>
              <a:rPr lang="en-US" altLang="zh-CN" sz="2400" dirty="0" err="1" smtClean="0">
                <a:solidFill>
                  <a:schemeClr val="tx1"/>
                </a:solidFill>
              </a:rPr>
              <a:t>table_name</a:t>
            </a:r>
            <a:r>
              <a:rPr lang="en-US" altLang="zh-CN" sz="2400" dirty="0" smtClean="0">
                <a:solidFill>
                  <a:schemeClr val="tx1"/>
                </a:solidFill>
              </a:rPr>
              <a:t> </a:t>
            </a:r>
          </a:p>
          <a:p>
            <a:r>
              <a:rPr lang="en-US" altLang="zh-CN" sz="2400" dirty="0" smtClean="0">
                <a:solidFill>
                  <a:schemeClr val="tx1"/>
                </a:solidFill>
              </a:rPr>
              <a:t>ADD </a:t>
            </a:r>
            <a:r>
              <a:rPr lang="en-US" altLang="zh-CN" sz="2400" dirty="0" err="1" smtClean="0">
                <a:solidFill>
                  <a:schemeClr val="tx1"/>
                </a:solidFill>
              </a:rPr>
              <a:t>col_name</a:t>
            </a:r>
            <a:r>
              <a:rPr lang="en-US" altLang="zh-CN" sz="2400" dirty="0" smtClean="0">
                <a:solidFill>
                  <a:schemeClr val="tx1"/>
                </a:solidFill>
              </a:rPr>
              <a:t> type;</a:t>
            </a:r>
          </a:p>
          <a:p>
            <a:r>
              <a:rPr lang="en-US" altLang="zh-CN" sz="2400" dirty="0" smtClean="0">
                <a:solidFill>
                  <a:schemeClr val="tx1"/>
                </a:solidFill>
              </a:rPr>
              <a:t>Drop </a:t>
            </a:r>
            <a:r>
              <a:rPr lang="en-US" altLang="zh-CN" sz="2400" dirty="0" err="1" smtClean="0">
                <a:solidFill>
                  <a:schemeClr val="tx1"/>
                </a:solidFill>
              </a:rPr>
              <a:t>col_name</a:t>
            </a:r>
            <a:r>
              <a:rPr lang="en-US" altLang="zh-CN" sz="2400" dirty="0" smtClean="0">
                <a:solidFill>
                  <a:schemeClr val="tx1"/>
                </a:solidFill>
              </a:rPr>
              <a:t>;</a:t>
            </a:r>
          </a:p>
          <a:p>
            <a:r>
              <a:rPr lang="en-US" altLang="zh-CN" sz="2400" dirty="0" smtClean="0">
                <a:solidFill>
                  <a:schemeClr val="tx1"/>
                </a:solidFill>
              </a:rPr>
              <a:t>Modify </a:t>
            </a:r>
            <a:r>
              <a:rPr lang="en-US" altLang="zh-CN" sz="2400" dirty="0" err="1" smtClean="0">
                <a:solidFill>
                  <a:schemeClr val="tx1"/>
                </a:solidFill>
              </a:rPr>
              <a:t>col_name</a:t>
            </a:r>
            <a:r>
              <a:rPr lang="en-US" altLang="zh-CN" sz="2400" dirty="0" smtClean="0">
                <a:solidFill>
                  <a:schemeClr val="tx1"/>
                </a:solidFill>
              </a:rPr>
              <a:t> type;</a:t>
            </a:r>
            <a:endParaRPr lang="zh-CN" altLang="en-US" sz="2400" dirty="0">
              <a:solidFill>
                <a:schemeClr val="tx1"/>
              </a:solidFill>
            </a:endParaRPr>
          </a:p>
        </p:txBody>
      </p:sp>
    </p:spTree>
    <p:extLst>
      <p:ext uri="{BB962C8B-B14F-4D97-AF65-F5344CB8AC3E}">
        <p14:creationId xmlns:p14="http://schemas.microsoft.com/office/powerpoint/2010/main" val="930949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t>
            </a:r>
            <a:r>
              <a:rPr lang="zh-CN" altLang="en-US" dirty="0"/>
              <a:t>例</a:t>
            </a:r>
            <a:r>
              <a:rPr lang="en-US" altLang="zh-CN" b="1" dirty="0"/>
              <a:t>4</a:t>
            </a:r>
            <a:r>
              <a:rPr lang="en-US" altLang="zh-CN" dirty="0"/>
              <a:t>】</a:t>
            </a:r>
            <a:r>
              <a:rPr lang="zh-CN" altLang="en-US" dirty="0"/>
              <a:t>改变学生姓名不能取空值的约束</a:t>
            </a:r>
            <a:endParaRPr lang="en-US" altLang="zh-CN" dirty="0"/>
          </a:p>
          <a:p>
            <a:pPr lvl="1"/>
            <a:r>
              <a:rPr lang="en-US" altLang="zh-CN" b="1" dirty="0"/>
              <a:t>ALTER TABLE Student modify </a:t>
            </a:r>
            <a:r>
              <a:rPr lang="en-US" altLang="zh-CN" b="1" dirty="0" err="1"/>
              <a:t>Sname</a:t>
            </a:r>
            <a:r>
              <a:rPr lang="en-US" altLang="zh-CN" b="1" dirty="0"/>
              <a:t> char(8) </a:t>
            </a:r>
            <a:r>
              <a:rPr lang="en-US" altLang="zh-CN" b="1" dirty="0" smtClean="0"/>
              <a:t>NULL</a:t>
            </a:r>
          </a:p>
          <a:p>
            <a:r>
              <a:rPr lang="en-US" altLang="zh-CN" dirty="0" smtClean="0"/>
              <a:t>【</a:t>
            </a:r>
            <a:r>
              <a:rPr lang="zh-CN" altLang="en-US" dirty="0" smtClean="0"/>
              <a:t>例</a:t>
            </a:r>
            <a:r>
              <a:rPr lang="en-US" altLang="zh-CN" b="1" dirty="0"/>
              <a:t>5</a:t>
            </a:r>
            <a:r>
              <a:rPr lang="en-US" altLang="zh-CN" dirty="0"/>
              <a:t>】</a:t>
            </a:r>
            <a:r>
              <a:rPr lang="zh-CN" altLang="en-US" dirty="0"/>
              <a:t>删除</a:t>
            </a:r>
            <a:r>
              <a:rPr lang="en-US" altLang="zh-CN" b="1" dirty="0"/>
              <a:t>Student</a:t>
            </a:r>
            <a:r>
              <a:rPr lang="zh-CN" altLang="en-US" dirty="0"/>
              <a:t>的</a:t>
            </a:r>
            <a:r>
              <a:rPr lang="en-US" altLang="zh-CN" b="1" dirty="0" err="1"/>
              <a:t>Scome</a:t>
            </a:r>
            <a:r>
              <a:rPr lang="zh-CN" altLang="en-US" dirty="0"/>
              <a:t>列</a:t>
            </a:r>
          </a:p>
          <a:p>
            <a:pPr lvl="1"/>
            <a:r>
              <a:rPr lang="en-US" altLang="zh-CN" b="1" dirty="0"/>
              <a:t>ALTER TABLE </a:t>
            </a:r>
            <a:r>
              <a:rPr lang="en-US" altLang="zh-CN" b="1" dirty="0" smtClean="0"/>
              <a:t>Student DROP </a:t>
            </a:r>
            <a:r>
              <a:rPr lang="en-US" altLang="zh-CN" b="1" dirty="0" err="1" smtClean="0"/>
              <a:t>Scome</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43</a:t>
            </a:fld>
            <a:endParaRPr lang="zh-CN" altLang="en-US"/>
          </a:p>
        </p:txBody>
      </p:sp>
      <p:sp>
        <p:nvSpPr>
          <p:cNvPr id="6" name="矩形 5"/>
          <p:cNvSpPr/>
          <p:nvPr/>
        </p:nvSpPr>
        <p:spPr>
          <a:xfrm>
            <a:off x="967415" y="457200"/>
            <a:ext cx="10058400" cy="160934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chemeClr val="tx1"/>
                </a:solidFill>
              </a:rPr>
              <a:t>ALTER Table </a:t>
            </a:r>
            <a:r>
              <a:rPr lang="en-US" altLang="zh-CN" sz="2400" dirty="0" err="1" smtClean="0">
                <a:solidFill>
                  <a:schemeClr val="tx1"/>
                </a:solidFill>
              </a:rPr>
              <a:t>table_name</a:t>
            </a:r>
            <a:r>
              <a:rPr lang="en-US" altLang="zh-CN" sz="2400" dirty="0" smtClean="0">
                <a:solidFill>
                  <a:schemeClr val="tx1"/>
                </a:solidFill>
              </a:rPr>
              <a:t> </a:t>
            </a:r>
          </a:p>
          <a:p>
            <a:r>
              <a:rPr lang="en-US" altLang="zh-CN" sz="2400" dirty="0" smtClean="0">
                <a:solidFill>
                  <a:schemeClr val="tx1"/>
                </a:solidFill>
              </a:rPr>
              <a:t>ADD </a:t>
            </a:r>
            <a:r>
              <a:rPr lang="en-US" altLang="zh-CN" sz="2400" dirty="0" err="1" smtClean="0">
                <a:solidFill>
                  <a:schemeClr val="tx1"/>
                </a:solidFill>
              </a:rPr>
              <a:t>col_name</a:t>
            </a:r>
            <a:r>
              <a:rPr lang="en-US" altLang="zh-CN" sz="2400" dirty="0" smtClean="0">
                <a:solidFill>
                  <a:schemeClr val="tx1"/>
                </a:solidFill>
              </a:rPr>
              <a:t> type;</a:t>
            </a:r>
          </a:p>
          <a:p>
            <a:r>
              <a:rPr lang="en-US" altLang="zh-CN" sz="2400" dirty="0" smtClean="0">
                <a:solidFill>
                  <a:schemeClr val="tx1"/>
                </a:solidFill>
              </a:rPr>
              <a:t>Drop </a:t>
            </a:r>
            <a:r>
              <a:rPr lang="en-US" altLang="zh-CN" sz="2400" dirty="0" err="1" smtClean="0">
                <a:solidFill>
                  <a:schemeClr val="tx1"/>
                </a:solidFill>
              </a:rPr>
              <a:t>col_name</a:t>
            </a:r>
            <a:r>
              <a:rPr lang="en-US" altLang="zh-CN" sz="2400" dirty="0" smtClean="0">
                <a:solidFill>
                  <a:schemeClr val="tx1"/>
                </a:solidFill>
              </a:rPr>
              <a:t>;</a:t>
            </a:r>
          </a:p>
          <a:p>
            <a:r>
              <a:rPr lang="en-US" altLang="zh-CN" sz="2400" dirty="0" smtClean="0">
                <a:solidFill>
                  <a:schemeClr val="tx1"/>
                </a:solidFill>
              </a:rPr>
              <a:t>Modify </a:t>
            </a:r>
            <a:r>
              <a:rPr lang="en-US" altLang="zh-CN" sz="2400" dirty="0" err="1" smtClean="0">
                <a:solidFill>
                  <a:schemeClr val="tx1"/>
                </a:solidFill>
              </a:rPr>
              <a:t>col_name</a:t>
            </a:r>
            <a:r>
              <a:rPr lang="en-US" altLang="zh-CN" sz="2400" dirty="0" smtClean="0">
                <a:solidFill>
                  <a:schemeClr val="tx1"/>
                </a:solidFill>
              </a:rPr>
              <a:t> type null;</a:t>
            </a:r>
            <a:endParaRPr lang="zh-CN" altLang="en-US" sz="2400" dirty="0">
              <a:solidFill>
                <a:schemeClr val="tx1"/>
              </a:solidFill>
            </a:endParaRPr>
          </a:p>
        </p:txBody>
      </p:sp>
    </p:spTree>
    <p:extLst>
      <p:ext uri="{BB962C8B-B14F-4D97-AF65-F5344CB8AC3E}">
        <p14:creationId xmlns:p14="http://schemas.microsoft.com/office/powerpoint/2010/main" val="1788155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删除基本表</a:t>
            </a:r>
          </a:p>
        </p:txBody>
      </p:sp>
      <p:sp>
        <p:nvSpPr>
          <p:cNvPr id="3" name="内容占位符 2"/>
          <p:cNvSpPr>
            <a:spLocks noGrp="1"/>
          </p:cNvSpPr>
          <p:nvPr>
            <p:ph idx="1"/>
          </p:nvPr>
        </p:nvSpPr>
        <p:spPr/>
        <p:txBody>
          <a:bodyPr/>
          <a:lstStyle/>
          <a:p>
            <a:r>
              <a:rPr lang="zh-CN" altLang="en-US" dirty="0"/>
              <a:t>格式：</a:t>
            </a:r>
            <a:r>
              <a:rPr lang="en-US" altLang="zh-CN" b="1" dirty="0"/>
              <a:t>DROP TABLE &lt;</a:t>
            </a:r>
            <a:r>
              <a:rPr lang="zh-CN" altLang="en-US" dirty="0"/>
              <a:t>表名</a:t>
            </a:r>
            <a:r>
              <a:rPr lang="en-US" altLang="zh-CN" b="1" dirty="0"/>
              <a:t>&gt;</a:t>
            </a:r>
          </a:p>
          <a:p>
            <a:r>
              <a:rPr lang="en-US" altLang="zh-CN" dirty="0"/>
              <a:t>【</a:t>
            </a:r>
            <a:r>
              <a:rPr lang="zh-CN" altLang="en-US" dirty="0"/>
              <a:t>例</a:t>
            </a:r>
            <a:r>
              <a:rPr lang="en-US" altLang="zh-CN" b="1" dirty="0"/>
              <a:t>6</a:t>
            </a:r>
            <a:r>
              <a:rPr lang="en-US" altLang="zh-CN" dirty="0"/>
              <a:t>】</a:t>
            </a:r>
            <a:r>
              <a:rPr lang="zh-CN" altLang="en-US" dirty="0"/>
              <a:t>删除</a:t>
            </a:r>
            <a:r>
              <a:rPr lang="en-US" altLang="zh-CN" b="1" dirty="0"/>
              <a:t>Student</a:t>
            </a:r>
            <a:r>
              <a:rPr lang="zh-CN" altLang="en-US" dirty="0"/>
              <a:t>表</a:t>
            </a:r>
          </a:p>
          <a:p>
            <a:pPr lvl="1"/>
            <a:r>
              <a:rPr lang="en-US" altLang="zh-CN" b="1" dirty="0"/>
              <a:t>DROP TABLE Student</a:t>
            </a:r>
          </a:p>
          <a:p>
            <a:r>
              <a:rPr lang="zh-CN" altLang="en-US" dirty="0"/>
              <a:t>注意：</a:t>
            </a:r>
          </a:p>
          <a:p>
            <a:pPr lvl="1"/>
            <a:r>
              <a:rPr lang="zh-CN" altLang="en-US" dirty="0"/>
              <a:t>必须先删除与其它表的关联</a:t>
            </a:r>
          </a:p>
          <a:p>
            <a:pPr lvl="1"/>
            <a:r>
              <a:rPr lang="zh-CN" altLang="en-US" dirty="0"/>
              <a:t>表定义一旦删除，表中的数据、此表上建立的索引将自动被删除，视图将</a:t>
            </a:r>
            <a:r>
              <a:rPr lang="zh-CN" altLang="en-US" dirty="0" smtClean="0"/>
              <a:t>无效（视情况）。</a:t>
            </a:r>
            <a:r>
              <a:rPr lang="zh-CN" altLang="en-US" dirty="0"/>
              <a:t>因此执行删除表的操作一定要格外小心。</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44</a:t>
            </a:fld>
            <a:endParaRPr lang="zh-CN" altLang="en-US"/>
          </a:p>
        </p:txBody>
      </p:sp>
    </p:spTree>
    <p:extLst>
      <p:ext uri="{BB962C8B-B14F-4D97-AF65-F5344CB8AC3E}">
        <p14:creationId xmlns:p14="http://schemas.microsoft.com/office/powerpoint/2010/main" val="2315284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的数据定义命令</a:t>
            </a:r>
          </a:p>
        </p:txBody>
      </p:sp>
      <p:sp>
        <p:nvSpPr>
          <p:cNvPr id="3" name="内容占位符 2"/>
          <p:cNvSpPr>
            <a:spLocks noGrp="1"/>
          </p:cNvSpPr>
          <p:nvPr>
            <p:ph idx="1"/>
          </p:nvPr>
        </p:nvSpPr>
        <p:spPr>
          <a:xfrm>
            <a:off x="1069848" y="1817649"/>
            <a:ext cx="10058400" cy="4354551"/>
          </a:xfrm>
        </p:spPr>
        <p:txBody>
          <a:bodyPr/>
          <a:lstStyle/>
          <a:p>
            <a:r>
              <a:rPr lang="en-US" altLang="zh-CN" dirty="0"/>
              <a:t>SQL</a:t>
            </a:r>
            <a:r>
              <a:rPr lang="zh-CN" altLang="en-US" dirty="0"/>
              <a:t>的数据定义功能包括定义表空间（数据库）、表索引、表和视图。</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45</a:t>
            </a:fld>
            <a:endParaRPr lang="zh-CN" altLang="en-US"/>
          </a:p>
        </p:txBody>
      </p:sp>
      <p:graphicFrame>
        <p:nvGraphicFramePr>
          <p:cNvPr id="5" name="表格 4"/>
          <p:cNvGraphicFramePr>
            <a:graphicFrameLocks noGrp="1"/>
          </p:cNvGraphicFramePr>
          <p:nvPr>
            <p:extLst/>
          </p:nvPr>
        </p:nvGraphicFramePr>
        <p:xfrm>
          <a:off x="1960172" y="2708845"/>
          <a:ext cx="8858252" cy="3929064"/>
        </p:xfrm>
        <a:graphic>
          <a:graphicData uri="http://schemas.openxmlformats.org/drawingml/2006/table">
            <a:tbl>
              <a:tblPr firstRow="1" bandRow="1">
                <a:tableStyleId>{5C22544A-7EE6-4342-B048-85BDC9FD1C3A}</a:tableStyleId>
              </a:tblPr>
              <a:tblGrid>
                <a:gridCol w="2214563">
                  <a:extLst>
                    <a:ext uri="{9D8B030D-6E8A-4147-A177-3AD203B41FA5}">
                      <a16:colId xmlns:a16="http://schemas.microsoft.com/office/drawing/2014/main" val="20000"/>
                    </a:ext>
                  </a:extLst>
                </a:gridCol>
                <a:gridCol w="2214563">
                  <a:extLst>
                    <a:ext uri="{9D8B030D-6E8A-4147-A177-3AD203B41FA5}">
                      <a16:colId xmlns:a16="http://schemas.microsoft.com/office/drawing/2014/main" val="20001"/>
                    </a:ext>
                  </a:extLst>
                </a:gridCol>
                <a:gridCol w="2214563">
                  <a:extLst>
                    <a:ext uri="{9D8B030D-6E8A-4147-A177-3AD203B41FA5}">
                      <a16:colId xmlns:a16="http://schemas.microsoft.com/office/drawing/2014/main" val="20002"/>
                    </a:ext>
                  </a:extLst>
                </a:gridCol>
                <a:gridCol w="2214563">
                  <a:extLst>
                    <a:ext uri="{9D8B030D-6E8A-4147-A177-3AD203B41FA5}">
                      <a16:colId xmlns:a16="http://schemas.microsoft.com/office/drawing/2014/main" val="20003"/>
                    </a:ext>
                  </a:extLst>
                </a:gridCol>
              </a:tblGrid>
              <a:tr h="654844">
                <a:tc rowSpan="2">
                  <a:txBody>
                    <a:bodyPr/>
                    <a:lstStyle/>
                    <a:p>
                      <a:pPr algn="ctr"/>
                      <a:r>
                        <a:rPr lang="zh-CN" altLang="en-US" sz="2400" dirty="0"/>
                        <a:t>操作对象</a:t>
                      </a:r>
                    </a:p>
                  </a:txBody>
                  <a:tcPr marL="91439" marR="91439" anchor="ctr"/>
                </a:tc>
                <a:tc gridSpan="3">
                  <a:txBody>
                    <a:bodyPr/>
                    <a:lstStyle/>
                    <a:p>
                      <a:pPr algn="ctr"/>
                      <a:r>
                        <a:rPr lang="zh-CN" altLang="en-US" sz="2400" dirty="0"/>
                        <a:t>操作方式</a:t>
                      </a:r>
                    </a:p>
                  </a:txBody>
                  <a:tcPr marL="91439" marR="91439"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654844">
                <a:tc vMerge="1">
                  <a:txBody>
                    <a:bodyPr/>
                    <a:lstStyle/>
                    <a:p>
                      <a:endParaRPr lang="zh-CN" altLang="en-US" dirty="0"/>
                    </a:p>
                  </a:txBody>
                  <a:tcPr/>
                </a:tc>
                <a:tc>
                  <a:txBody>
                    <a:bodyPr/>
                    <a:lstStyle/>
                    <a:p>
                      <a:pPr algn="ctr"/>
                      <a:r>
                        <a:rPr lang="zh-CN" altLang="en-US" sz="2000" dirty="0"/>
                        <a:t>创建</a:t>
                      </a:r>
                    </a:p>
                  </a:txBody>
                  <a:tcPr marL="91439" marR="91439" anchor="ctr"/>
                </a:tc>
                <a:tc>
                  <a:txBody>
                    <a:bodyPr/>
                    <a:lstStyle/>
                    <a:p>
                      <a:pPr marL="0" algn="ctr" rtl="0" eaLnBrk="1" latinLnBrk="0" hangingPunct="1"/>
                      <a:r>
                        <a:rPr kumimoji="0" lang="zh-CN" altLang="en-US" sz="2000" kern="1200" dirty="0">
                          <a:solidFill>
                            <a:schemeClr val="dk1"/>
                          </a:solidFill>
                          <a:latin typeface="+mn-lt"/>
                          <a:ea typeface="+mn-ea"/>
                          <a:cs typeface="+mn-cs"/>
                        </a:rPr>
                        <a:t>删除</a:t>
                      </a:r>
                    </a:p>
                  </a:txBody>
                  <a:tcPr marL="91439" marR="91439" anchor="ctr"/>
                </a:tc>
                <a:tc>
                  <a:txBody>
                    <a:bodyPr/>
                    <a:lstStyle/>
                    <a:p>
                      <a:pPr marL="0" algn="ctr" rtl="0" eaLnBrk="1" latinLnBrk="0" hangingPunct="1"/>
                      <a:r>
                        <a:rPr kumimoji="0" lang="zh-CN" altLang="en-US" sz="2000" kern="1200" dirty="0">
                          <a:solidFill>
                            <a:schemeClr val="dk1"/>
                          </a:solidFill>
                          <a:latin typeface="+mn-lt"/>
                          <a:ea typeface="+mn-ea"/>
                          <a:cs typeface="+mn-cs"/>
                        </a:rPr>
                        <a:t>修改</a:t>
                      </a:r>
                    </a:p>
                  </a:txBody>
                  <a:tcPr marL="91439" marR="91439" anchor="ctr"/>
                </a:tc>
                <a:extLst>
                  <a:ext uri="{0D108BD9-81ED-4DB2-BD59-A6C34878D82A}">
                    <a16:rowId xmlns:a16="http://schemas.microsoft.com/office/drawing/2014/main" val="10001"/>
                  </a:ext>
                </a:extLst>
              </a:tr>
              <a:tr h="654844">
                <a:tc>
                  <a:txBody>
                    <a:bodyPr/>
                    <a:lstStyle/>
                    <a:p>
                      <a:pPr algn="ctr"/>
                      <a:r>
                        <a:rPr lang="zh-CN" altLang="en-US" sz="2000" dirty="0"/>
                        <a:t>模式</a:t>
                      </a:r>
                      <a:r>
                        <a:rPr lang="en-US" altLang="zh-CN" sz="1800" dirty="0"/>
                        <a:t>(</a:t>
                      </a:r>
                      <a:r>
                        <a:rPr lang="zh-CN" altLang="en-US" sz="1800" dirty="0"/>
                        <a:t>架构</a:t>
                      </a:r>
                      <a:r>
                        <a:rPr lang="en-US" altLang="zh-CN" sz="1800" dirty="0"/>
                        <a:t>)</a:t>
                      </a:r>
                      <a:endParaRPr lang="zh-CN" altLang="en-US" sz="2000" dirty="0"/>
                    </a:p>
                  </a:txBody>
                  <a:tcPr marL="91439" marR="91439" anchor="ctr"/>
                </a:tc>
                <a:tc>
                  <a:txBody>
                    <a:bodyPr/>
                    <a:lstStyle/>
                    <a:p>
                      <a:pPr algn="ctr"/>
                      <a:r>
                        <a:rPr lang="en-US" altLang="zh-CN" sz="1800" dirty="0"/>
                        <a:t>CREATE Database</a:t>
                      </a:r>
                      <a:endParaRPr lang="zh-CN" altLang="en-US" sz="1800" dirty="0"/>
                    </a:p>
                  </a:txBody>
                  <a:tcPr marL="91439" marR="91439" anchor="ctr"/>
                </a:tc>
                <a:tc>
                  <a:txBody>
                    <a:bodyPr/>
                    <a:lstStyle/>
                    <a:p>
                      <a:pPr algn="ctr"/>
                      <a:r>
                        <a:rPr lang="en-US" altLang="zh-CN" sz="1800" dirty="0"/>
                        <a:t>DROP Database</a:t>
                      </a:r>
                      <a:endParaRPr lang="zh-CN" altLang="en-US" sz="1800" dirty="0"/>
                    </a:p>
                  </a:txBody>
                  <a:tcPr marL="91439" marR="91439" anchor="ctr"/>
                </a:tc>
                <a:tc>
                  <a:txBody>
                    <a:bodyPr/>
                    <a:lstStyle/>
                    <a:p>
                      <a:pPr algn="ctr"/>
                      <a:r>
                        <a:rPr lang="en-US" altLang="zh-CN" sz="1800" dirty="0"/>
                        <a:t>ALTER DATABASE</a:t>
                      </a:r>
                      <a:endParaRPr lang="zh-CN" altLang="en-US" sz="1800" dirty="0"/>
                    </a:p>
                  </a:txBody>
                  <a:tcPr marL="91439" marR="91439" anchor="ctr"/>
                </a:tc>
                <a:extLst>
                  <a:ext uri="{0D108BD9-81ED-4DB2-BD59-A6C34878D82A}">
                    <a16:rowId xmlns:a16="http://schemas.microsoft.com/office/drawing/2014/main" val="10002"/>
                  </a:ext>
                </a:extLst>
              </a:tr>
              <a:tr h="654844">
                <a:tc>
                  <a:txBody>
                    <a:bodyPr/>
                    <a:lstStyle/>
                    <a:p>
                      <a:pPr algn="ctr"/>
                      <a:r>
                        <a:rPr lang="zh-CN" altLang="en-US" sz="2000" dirty="0"/>
                        <a:t>表</a:t>
                      </a:r>
                    </a:p>
                  </a:txBody>
                  <a:tcPr marL="91439" marR="91439" anchor="ctr"/>
                </a:tc>
                <a:tc>
                  <a:txBody>
                    <a:bodyPr/>
                    <a:lstStyle/>
                    <a:p>
                      <a:pPr algn="ctr"/>
                      <a:r>
                        <a:rPr lang="en-US" altLang="zh-CN" sz="1800" dirty="0"/>
                        <a:t>CREATE TABLE</a:t>
                      </a:r>
                      <a:endParaRPr lang="zh-CN" altLang="en-US" sz="1800" dirty="0"/>
                    </a:p>
                  </a:txBody>
                  <a:tcPr marL="91439" marR="91439" anchor="ctr"/>
                </a:tc>
                <a:tc>
                  <a:txBody>
                    <a:bodyPr/>
                    <a:lstStyle/>
                    <a:p>
                      <a:pPr algn="ctr"/>
                      <a:r>
                        <a:rPr lang="en-US" altLang="zh-CN" sz="1800" dirty="0"/>
                        <a:t>DROP TABLE</a:t>
                      </a:r>
                      <a:endParaRPr lang="zh-CN" altLang="en-US" sz="1800" dirty="0"/>
                    </a:p>
                  </a:txBody>
                  <a:tcPr marL="91439" marR="91439" anchor="ctr"/>
                </a:tc>
                <a:tc>
                  <a:txBody>
                    <a:bodyPr/>
                    <a:lstStyle/>
                    <a:p>
                      <a:pPr algn="ctr"/>
                      <a:r>
                        <a:rPr lang="en-US" altLang="zh-CN" sz="1800" dirty="0"/>
                        <a:t>ALTER TABLE</a:t>
                      </a:r>
                      <a:endParaRPr lang="zh-CN" altLang="en-US" sz="1800" dirty="0"/>
                    </a:p>
                  </a:txBody>
                  <a:tcPr marL="91439" marR="91439" anchor="ctr"/>
                </a:tc>
                <a:extLst>
                  <a:ext uri="{0D108BD9-81ED-4DB2-BD59-A6C34878D82A}">
                    <a16:rowId xmlns:a16="http://schemas.microsoft.com/office/drawing/2014/main" val="10003"/>
                  </a:ext>
                </a:extLst>
              </a:tr>
              <a:tr h="654844">
                <a:tc>
                  <a:txBody>
                    <a:bodyPr/>
                    <a:lstStyle/>
                    <a:p>
                      <a:pPr algn="ctr"/>
                      <a:r>
                        <a:rPr lang="zh-CN" altLang="en-US" sz="2000" dirty="0"/>
                        <a:t>视图</a:t>
                      </a:r>
                    </a:p>
                  </a:txBody>
                  <a:tcPr marL="91439" marR="91439" anchor="ctr"/>
                </a:tc>
                <a:tc>
                  <a:txBody>
                    <a:bodyPr/>
                    <a:lstStyle/>
                    <a:p>
                      <a:pPr algn="ctr"/>
                      <a:r>
                        <a:rPr lang="en-US" altLang="zh-CN" sz="1800" dirty="0"/>
                        <a:t>CREATE VIEW</a:t>
                      </a:r>
                      <a:endParaRPr lang="zh-CN" altLang="en-US" sz="1800" dirty="0"/>
                    </a:p>
                  </a:txBody>
                  <a:tcPr marL="91439" marR="91439" anchor="ctr"/>
                </a:tc>
                <a:tc>
                  <a:txBody>
                    <a:bodyPr/>
                    <a:lstStyle/>
                    <a:p>
                      <a:pPr algn="ctr"/>
                      <a:r>
                        <a:rPr lang="en-US" altLang="zh-CN" sz="1800" dirty="0"/>
                        <a:t>DROP VIEW</a:t>
                      </a:r>
                      <a:endParaRPr lang="zh-CN" altLang="en-US" sz="1800" dirty="0"/>
                    </a:p>
                  </a:txBody>
                  <a:tcPr marL="91439" marR="91439" anchor="ctr"/>
                </a:tc>
                <a:tc>
                  <a:txBody>
                    <a:bodyPr/>
                    <a:lstStyle/>
                    <a:p>
                      <a:pPr algn="ctr"/>
                      <a:r>
                        <a:rPr lang="en-US" altLang="zh-CN" sz="1800" dirty="0"/>
                        <a:t>ALTER VIEW</a:t>
                      </a:r>
                      <a:endParaRPr lang="zh-CN" altLang="en-US" sz="1800" dirty="0"/>
                    </a:p>
                  </a:txBody>
                  <a:tcPr marL="91439" marR="91439" anchor="ctr"/>
                </a:tc>
                <a:extLst>
                  <a:ext uri="{0D108BD9-81ED-4DB2-BD59-A6C34878D82A}">
                    <a16:rowId xmlns:a16="http://schemas.microsoft.com/office/drawing/2014/main" val="10004"/>
                  </a:ext>
                </a:extLst>
              </a:tr>
              <a:tr h="654844">
                <a:tc>
                  <a:txBody>
                    <a:bodyPr/>
                    <a:lstStyle/>
                    <a:p>
                      <a:pPr algn="ctr"/>
                      <a:r>
                        <a:rPr lang="zh-CN" altLang="en-US" sz="2000" dirty="0"/>
                        <a:t>索引</a:t>
                      </a:r>
                    </a:p>
                  </a:txBody>
                  <a:tcPr marL="91439" marR="91439" anchor="ctr"/>
                </a:tc>
                <a:tc>
                  <a:txBody>
                    <a:bodyPr/>
                    <a:lstStyle/>
                    <a:p>
                      <a:pPr algn="ctr"/>
                      <a:r>
                        <a:rPr lang="en-US" altLang="zh-CN" sz="1800" dirty="0"/>
                        <a:t>CREATE INDEX</a:t>
                      </a:r>
                      <a:endParaRPr lang="zh-CN" altLang="en-US" sz="1800" dirty="0"/>
                    </a:p>
                  </a:txBody>
                  <a:tcPr marL="91439" marR="91439" anchor="ctr"/>
                </a:tc>
                <a:tc>
                  <a:txBody>
                    <a:bodyPr/>
                    <a:lstStyle/>
                    <a:p>
                      <a:pPr algn="ctr"/>
                      <a:r>
                        <a:rPr lang="en-US" altLang="zh-CN" sz="1800" dirty="0"/>
                        <a:t>DROP INDEX</a:t>
                      </a:r>
                      <a:endParaRPr lang="zh-CN" altLang="en-US" sz="1800" dirty="0"/>
                    </a:p>
                  </a:txBody>
                  <a:tcPr marL="91439" marR="91439" anchor="ctr"/>
                </a:tc>
                <a:tc>
                  <a:txBody>
                    <a:bodyPr/>
                    <a:lstStyle/>
                    <a:p>
                      <a:pPr algn="ctr"/>
                      <a:r>
                        <a:rPr lang="en-US" altLang="zh-CN" sz="1800" dirty="0"/>
                        <a:t>ALTER INDEX</a:t>
                      </a:r>
                      <a:endParaRPr lang="zh-CN" altLang="en-US" sz="1800" dirty="0"/>
                    </a:p>
                  </a:txBody>
                  <a:tcPr marL="91439" marR="91439" anchor="ctr"/>
                </a:tc>
                <a:extLst>
                  <a:ext uri="{0D108BD9-81ED-4DB2-BD59-A6C34878D82A}">
                    <a16:rowId xmlns:a16="http://schemas.microsoft.com/office/drawing/2014/main" val="10005"/>
                  </a:ext>
                </a:extLst>
              </a:tr>
            </a:tbl>
          </a:graphicData>
        </a:graphic>
      </p:graphicFrame>
      <p:sp>
        <p:nvSpPr>
          <p:cNvPr id="6" name="矩形 5"/>
          <p:cNvSpPr/>
          <p:nvPr/>
        </p:nvSpPr>
        <p:spPr>
          <a:xfrm>
            <a:off x="797261" y="4219158"/>
            <a:ext cx="877163" cy="369332"/>
          </a:xfrm>
          <a:prstGeom prst="rect">
            <a:avLst/>
          </a:prstGeom>
        </p:spPr>
        <p:txBody>
          <a:bodyPr wrap="none">
            <a:spAutoFit/>
          </a:bodyPr>
          <a:lstStyle/>
          <a:p>
            <a:r>
              <a:rPr lang="zh-CN" altLang="en-US" dirty="0">
                <a:latin typeface="SimSun-Identity-H"/>
              </a:rPr>
              <a:t>内模式</a:t>
            </a:r>
            <a:endParaRPr lang="zh-CN" altLang="en-US" dirty="0"/>
          </a:p>
        </p:txBody>
      </p:sp>
      <p:sp>
        <p:nvSpPr>
          <p:cNvPr id="7" name="矩形 6"/>
          <p:cNvSpPr/>
          <p:nvPr/>
        </p:nvSpPr>
        <p:spPr>
          <a:xfrm>
            <a:off x="805970" y="6154546"/>
            <a:ext cx="877163" cy="369332"/>
          </a:xfrm>
          <a:prstGeom prst="rect">
            <a:avLst/>
          </a:prstGeom>
        </p:spPr>
        <p:txBody>
          <a:bodyPr wrap="none">
            <a:spAutoFit/>
          </a:bodyPr>
          <a:lstStyle/>
          <a:p>
            <a:r>
              <a:rPr lang="zh-CN" altLang="en-US" dirty="0">
                <a:latin typeface="SimSun-Identity-H"/>
              </a:rPr>
              <a:t>内模式</a:t>
            </a:r>
            <a:endParaRPr lang="zh-CN" altLang="en-US" dirty="0"/>
          </a:p>
        </p:txBody>
      </p:sp>
      <p:sp>
        <p:nvSpPr>
          <p:cNvPr id="8" name="矩形 7"/>
          <p:cNvSpPr/>
          <p:nvPr/>
        </p:nvSpPr>
        <p:spPr>
          <a:xfrm>
            <a:off x="921385" y="4828015"/>
            <a:ext cx="646331" cy="369332"/>
          </a:xfrm>
          <a:prstGeom prst="rect">
            <a:avLst/>
          </a:prstGeom>
        </p:spPr>
        <p:txBody>
          <a:bodyPr wrap="none">
            <a:spAutoFit/>
          </a:bodyPr>
          <a:lstStyle/>
          <a:p>
            <a:r>
              <a:rPr lang="zh-CN" altLang="en-US" dirty="0">
                <a:latin typeface="SimSun-Identity-H"/>
              </a:rPr>
              <a:t>模式</a:t>
            </a:r>
            <a:endParaRPr lang="zh-CN" altLang="en-US" dirty="0"/>
          </a:p>
        </p:txBody>
      </p:sp>
      <p:sp>
        <p:nvSpPr>
          <p:cNvPr id="9" name="矩形 8"/>
          <p:cNvSpPr/>
          <p:nvPr/>
        </p:nvSpPr>
        <p:spPr>
          <a:xfrm>
            <a:off x="805970" y="5506449"/>
            <a:ext cx="877163" cy="369332"/>
          </a:xfrm>
          <a:prstGeom prst="rect">
            <a:avLst/>
          </a:prstGeom>
        </p:spPr>
        <p:txBody>
          <a:bodyPr wrap="none">
            <a:spAutoFit/>
          </a:bodyPr>
          <a:lstStyle/>
          <a:p>
            <a:r>
              <a:rPr lang="zh-CN" altLang="en-US" dirty="0">
                <a:latin typeface="SimSun-Identity-H"/>
              </a:rPr>
              <a:t>外模式</a:t>
            </a:r>
            <a:endParaRPr lang="zh-CN" altLang="en-US" dirty="0"/>
          </a:p>
        </p:txBody>
      </p:sp>
      <p:sp>
        <p:nvSpPr>
          <p:cNvPr id="10" name="圆角矩形 9"/>
          <p:cNvSpPr/>
          <p:nvPr/>
        </p:nvSpPr>
        <p:spPr>
          <a:xfrm>
            <a:off x="2075589" y="5995651"/>
            <a:ext cx="8575270" cy="642258"/>
          </a:xfrm>
          <a:prstGeom prst="roundRect">
            <a:avLst/>
          </a:prstGeom>
          <a:solidFill>
            <a:srgbClr val="00206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42725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表索引的创建和管理</a:t>
            </a:r>
          </a:p>
        </p:txBody>
      </p:sp>
      <p:sp>
        <p:nvSpPr>
          <p:cNvPr id="3" name="内容占位符 2"/>
          <p:cNvSpPr>
            <a:spLocks noGrp="1"/>
          </p:cNvSpPr>
          <p:nvPr>
            <p:ph idx="1"/>
          </p:nvPr>
        </p:nvSpPr>
        <p:spPr/>
        <p:txBody>
          <a:bodyPr/>
          <a:lstStyle/>
          <a:p>
            <a:r>
              <a:rPr lang="en-US" altLang="zh-CN" dirty="0"/>
              <a:t>(1) </a:t>
            </a:r>
            <a:r>
              <a:rPr lang="zh-CN" altLang="en-US" dirty="0"/>
              <a:t>什么是索引</a:t>
            </a:r>
          </a:p>
          <a:p>
            <a:r>
              <a:rPr lang="en-US" altLang="zh-CN" dirty="0"/>
              <a:t>(2) </a:t>
            </a:r>
            <a:r>
              <a:rPr lang="zh-CN" altLang="en-US" dirty="0"/>
              <a:t>索引的作用</a:t>
            </a:r>
          </a:p>
          <a:p>
            <a:r>
              <a:rPr lang="en-US" altLang="zh-CN" dirty="0"/>
              <a:t>(3) </a:t>
            </a:r>
            <a:r>
              <a:rPr lang="zh-CN" altLang="en-US" dirty="0"/>
              <a:t>索引的代价</a:t>
            </a:r>
          </a:p>
          <a:p>
            <a:r>
              <a:rPr lang="en-US" altLang="zh-CN" dirty="0"/>
              <a:t>(4) </a:t>
            </a:r>
            <a:r>
              <a:rPr lang="zh-CN" altLang="en-US" dirty="0"/>
              <a:t>索引的分类</a:t>
            </a:r>
          </a:p>
          <a:p>
            <a:r>
              <a:rPr lang="en-US" altLang="zh-CN" dirty="0"/>
              <a:t>(5) </a:t>
            </a:r>
            <a:r>
              <a:rPr lang="zh-CN" altLang="en-US" dirty="0"/>
              <a:t>索引的建立</a:t>
            </a:r>
          </a:p>
          <a:p>
            <a:r>
              <a:rPr lang="en-US" altLang="zh-CN" dirty="0"/>
              <a:t>(6) </a:t>
            </a:r>
            <a:r>
              <a:rPr lang="zh-CN" altLang="en-US" dirty="0"/>
              <a:t>索引的删除</a:t>
            </a:r>
          </a:p>
          <a:p>
            <a:r>
              <a:rPr lang="en-US" altLang="zh-CN" dirty="0"/>
              <a:t>(7) </a:t>
            </a:r>
            <a:r>
              <a:rPr lang="zh-CN" altLang="en-US" dirty="0"/>
              <a:t>索引的适用场合</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46</a:t>
            </a:fld>
            <a:endParaRPr lang="zh-CN" altLang="en-US"/>
          </a:p>
        </p:txBody>
      </p:sp>
    </p:spTree>
    <p:extLst>
      <p:ext uri="{BB962C8B-B14F-4D97-AF65-F5344CB8AC3E}">
        <p14:creationId xmlns:p14="http://schemas.microsoft.com/office/powerpoint/2010/main" val="3293647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什么是索引</a:t>
            </a:r>
          </a:p>
        </p:txBody>
      </p:sp>
      <p:sp>
        <p:nvSpPr>
          <p:cNvPr id="3" name="内容占位符 2"/>
          <p:cNvSpPr>
            <a:spLocks noGrp="1"/>
          </p:cNvSpPr>
          <p:nvPr>
            <p:ph idx="1"/>
          </p:nvPr>
        </p:nvSpPr>
        <p:spPr/>
        <p:txBody>
          <a:bodyPr/>
          <a:lstStyle/>
          <a:p>
            <a:r>
              <a:rPr lang="zh-CN" altLang="en-US" dirty="0"/>
              <a:t>访问数据库数据的两种方法：</a:t>
            </a:r>
          </a:p>
          <a:p>
            <a:pPr lvl="1"/>
            <a:r>
              <a:rPr lang="zh-CN" altLang="en-US" dirty="0"/>
              <a:t>表扫描法</a:t>
            </a:r>
          </a:p>
          <a:p>
            <a:pPr lvl="1"/>
            <a:r>
              <a:rPr lang="zh-CN" altLang="en-US" dirty="0"/>
              <a:t>使用索引</a:t>
            </a:r>
          </a:p>
          <a:p>
            <a:r>
              <a:rPr lang="zh-CN" altLang="en-US" dirty="0"/>
              <a:t>索引是按着索引表达式（索引关键字）使数据表中数据记录有序排列的一种技术。类似书的目录。</a:t>
            </a:r>
          </a:p>
          <a:p>
            <a:r>
              <a:rPr lang="zh-CN" altLang="en-US" dirty="0"/>
              <a:t>正确地设计和使用索引是提高</a:t>
            </a:r>
            <a:r>
              <a:rPr lang="en-US" altLang="zh-CN" dirty="0"/>
              <a:t>SQL Server</a:t>
            </a:r>
            <a:r>
              <a:rPr lang="zh-CN" altLang="en-US" dirty="0"/>
              <a:t>系统性能的有效方法</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47</a:t>
            </a:fld>
            <a:endParaRPr lang="zh-CN" altLang="en-US"/>
          </a:p>
        </p:txBody>
      </p:sp>
    </p:spTree>
    <p:extLst>
      <p:ext uri="{BB962C8B-B14F-4D97-AF65-F5344CB8AC3E}">
        <p14:creationId xmlns:p14="http://schemas.microsoft.com/office/powerpoint/2010/main" val="3535393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pPr algn="just">
              <a:lnSpc>
                <a:spcPct val="150000"/>
              </a:lnSpc>
              <a:buClr>
                <a:srgbClr val="0000FF"/>
              </a:buClr>
            </a:pPr>
            <a:r>
              <a:rPr lang="zh-CN" altLang="en-US" dirty="0"/>
              <a:t>谁可以建立索引</a:t>
            </a:r>
          </a:p>
          <a:p>
            <a:pPr lvl="1" algn="just">
              <a:lnSpc>
                <a:spcPct val="150000"/>
              </a:lnSpc>
              <a:buClr>
                <a:srgbClr val="0000FF"/>
              </a:buClr>
            </a:pPr>
            <a:r>
              <a:rPr lang="zh-CN" altLang="en-US" dirty="0"/>
              <a:t>数据库管理员</a:t>
            </a:r>
            <a:r>
              <a:rPr lang="en-US" altLang="zh-CN" dirty="0"/>
              <a:t> </a:t>
            </a:r>
            <a:r>
              <a:rPr lang="zh-CN" altLang="en-US" dirty="0"/>
              <a:t>或 表的属主（即建立表的人）</a:t>
            </a:r>
          </a:p>
          <a:p>
            <a:pPr algn="just">
              <a:lnSpc>
                <a:spcPct val="150000"/>
              </a:lnSpc>
              <a:buClr>
                <a:srgbClr val="0000FF"/>
              </a:buClr>
            </a:pPr>
            <a:r>
              <a:rPr lang="zh-CN" altLang="en-US" dirty="0"/>
              <a:t>谁维护索引</a:t>
            </a:r>
          </a:p>
          <a:p>
            <a:pPr lvl="1" algn="just">
              <a:lnSpc>
                <a:spcPct val="150000"/>
              </a:lnSpc>
              <a:buClr>
                <a:srgbClr val="0000FF"/>
              </a:buClr>
            </a:pPr>
            <a:r>
              <a:rPr lang="zh-CN" altLang="en-US" dirty="0"/>
              <a:t>关系数据库管理系统自动完成 </a:t>
            </a:r>
          </a:p>
          <a:p>
            <a:pPr algn="just">
              <a:lnSpc>
                <a:spcPct val="150000"/>
              </a:lnSpc>
              <a:buClr>
                <a:srgbClr val="0000FF"/>
              </a:buClr>
            </a:pPr>
            <a:r>
              <a:rPr lang="zh-CN" altLang="en-US" dirty="0"/>
              <a:t>使用索引</a:t>
            </a:r>
          </a:p>
          <a:p>
            <a:pPr lvl="1" algn="just">
              <a:lnSpc>
                <a:spcPct val="150000"/>
              </a:lnSpc>
              <a:buClr>
                <a:srgbClr val="0000FF"/>
              </a:buClr>
            </a:pPr>
            <a:r>
              <a:rPr lang="zh-CN" altLang="en-US" dirty="0"/>
              <a:t>关系数据库管理系统自动选择合适的索引作为存取路径，用户不必也不能显式地选择索引</a:t>
            </a:r>
            <a:endParaRPr lang="en-US" altLang="zh-CN" sz="2000"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48</a:t>
            </a:fld>
            <a:endParaRPr lang="zh-CN" altLang="en-US"/>
          </a:p>
        </p:txBody>
      </p:sp>
    </p:spTree>
    <p:extLst>
      <p:ext uri="{BB962C8B-B14F-4D97-AF65-F5344CB8AC3E}">
        <p14:creationId xmlns:p14="http://schemas.microsoft.com/office/powerpoint/2010/main" val="2345801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索引的作用</a:t>
            </a:r>
          </a:p>
        </p:txBody>
      </p:sp>
      <p:sp>
        <p:nvSpPr>
          <p:cNvPr id="3" name="内容占位符 2"/>
          <p:cNvSpPr>
            <a:spLocks noGrp="1"/>
          </p:cNvSpPr>
          <p:nvPr>
            <p:ph idx="1"/>
          </p:nvPr>
        </p:nvSpPr>
        <p:spPr/>
        <p:txBody>
          <a:bodyPr/>
          <a:lstStyle/>
          <a:p>
            <a:pPr marL="90488" indent="-90488">
              <a:buClr>
                <a:srgbClr val="0000FF"/>
              </a:buClr>
            </a:pPr>
            <a:r>
              <a:rPr lang="zh-CN" altLang="en-US" dirty="0"/>
              <a:t>加快数据的检索速度</a:t>
            </a:r>
            <a:r>
              <a:rPr lang="en-US" altLang="zh-CN" dirty="0"/>
              <a:t>;</a:t>
            </a:r>
          </a:p>
          <a:p>
            <a:pPr marL="90488" indent="-90488">
              <a:buClr>
                <a:srgbClr val="0000FF"/>
              </a:buClr>
            </a:pPr>
            <a:r>
              <a:rPr lang="zh-CN" altLang="en-US" dirty="0"/>
              <a:t>创建唯一性索引，保证数据记录的唯一性</a:t>
            </a:r>
            <a:r>
              <a:rPr lang="en-US" altLang="zh-CN" dirty="0"/>
              <a:t>;</a:t>
            </a:r>
          </a:p>
          <a:p>
            <a:pPr marL="90488" indent="-90488">
              <a:buClr>
                <a:srgbClr val="0000FF"/>
              </a:buClr>
            </a:pPr>
            <a:r>
              <a:rPr lang="zh-CN" altLang="en-US" dirty="0"/>
              <a:t>实现表与表之间的参照完整性； </a:t>
            </a:r>
          </a:p>
          <a:p>
            <a:pPr marL="90488" indent="-90488">
              <a:buClr>
                <a:srgbClr val="0000FF"/>
              </a:buClr>
            </a:pPr>
            <a:r>
              <a:rPr lang="zh-CN" altLang="en-US" dirty="0"/>
              <a:t>加速表和表之间的连接；</a:t>
            </a:r>
          </a:p>
          <a:p>
            <a:pPr marL="90488" indent="-90488">
              <a:buClr>
                <a:srgbClr val="0000FF"/>
              </a:buClr>
            </a:pPr>
            <a:r>
              <a:rPr lang="zh-CN" altLang="en-US" dirty="0"/>
              <a:t>在使用分组和排序子句进行数据检索时，可以显著减少查询中分组和排序的时间。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49</a:t>
            </a:fld>
            <a:endParaRPr lang="zh-CN" altLang="en-US"/>
          </a:p>
        </p:txBody>
      </p:sp>
    </p:spTree>
    <p:extLst>
      <p:ext uri="{BB962C8B-B14F-4D97-AF65-F5344CB8AC3E}">
        <p14:creationId xmlns:p14="http://schemas.microsoft.com/office/powerpoint/2010/main" val="2242420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SQL</a:t>
            </a:r>
            <a:r>
              <a:rPr lang="zh-CN" altLang="en-US" dirty="0"/>
              <a:t>概述</a:t>
            </a:r>
          </a:p>
        </p:txBody>
      </p:sp>
      <p:sp>
        <p:nvSpPr>
          <p:cNvPr id="3" name="内容占位符 2"/>
          <p:cNvSpPr>
            <a:spLocks noGrp="1"/>
          </p:cNvSpPr>
          <p:nvPr>
            <p:ph idx="1"/>
          </p:nvPr>
        </p:nvSpPr>
        <p:spPr/>
        <p:txBody>
          <a:bodyPr>
            <a:normAutofit fontScale="92500"/>
          </a:bodyPr>
          <a:lstStyle/>
          <a:p>
            <a:r>
              <a:rPr lang="en-US" altLang="zh-CN" dirty="0"/>
              <a:t>SQL——Structured Query Language</a:t>
            </a:r>
          </a:p>
          <a:p>
            <a:r>
              <a:rPr lang="zh-CN" altLang="en-US" dirty="0"/>
              <a:t>数据定义（</a:t>
            </a:r>
            <a:r>
              <a:rPr lang="en-US" altLang="zh-CN" dirty="0"/>
              <a:t>Data Definition</a:t>
            </a:r>
            <a:r>
              <a:rPr lang="zh-CN" altLang="en-US" dirty="0"/>
              <a:t>）</a:t>
            </a:r>
          </a:p>
          <a:p>
            <a:pPr lvl="1"/>
            <a:r>
              <a:rPr lang="zh-CN" altLang="en-US" dirty="0"/>
              <a:t>用来定义数据库的逻辑结构，包括定义表、视图和数据库及索引。</a:t>
            </a:r>
          </a:p>
          <a:p>
            <a:r>
              <a:rPr lang="en-US" altLang="zh-CN" dirty="0"/>
              <a:t>(2)</a:t>
            </a:r>
            <a:r>
              <a:rPr lang="zh-CN" altLang="en-US" dirty="0"/>
              <a:t>数据操纵（</a:t>
            </a:r>
            <a:r>
              <a:rPr lang="en-US" altLang="zh-CN" dirty="0"/>
              <a:t>Data Manipulation</a:t>
            </a:r>
            <a:r>
              <a:rPr lang="zh-CN" altLang="en-US" dirty="0"/>
              <a:t>）</a:t>
            </a:r>
          </a:p>
          <a:p>
            <a:pPr lvl="1"/>
            <a:r>
              <a:rPr lang="zh-CN" altLang="en-US" dirty="0"/>
              <a:t>包括插入、修改和删除数据的操作。</a:t>
            </a:r>
          </a:p>
          <a:p>
            <a:r>
              <a:rPr lang="en-US" altLang="zh-CN" dirty="0"/>
              <a:t>(3)</a:t>
            </a:r>
            <a:r>
              <a:rPr lang="zh-CN" altLang="en-US" dirty="0"/>
              <a:t>数据查询（</a:t>
            </a:r>
            <a:r>
              <a:rPr lang="en-US" altLang="zh-CN" dirty="0"/>
              <a:t>Data Query</a:t>
            </a:r>
            <a:r>
              <a:rPr lang="zh-CN" altLang="en-US" dirty="0"/>
              <a:t>）</a:t>
            </a:r>
          </a:p>
          <a:p>
            <a:r>
              <a:rPr lang="en-US" altLang="zh-CN" dirty="0"/>
              <a:t>(4)</a:t>
            </a:r>
            <a:r>
              <a:rPr lang="zh-CN" altLang="en-US" dirty="0"/>
              <a:t>数据控制（</a:t>
            </a:r>
            <a:r>
              <a:rPr lang="en-US" altLang="zh-CN" dirty="0"/>
              <a:t>Data Control</a:t>
            </a:r>
            <a:r>
              <a:rPr lang="zh-CN" altLang="en-US" dirty="0"/>
              <a:t>）</a:t>
            </a:r>
          </a:p>
          <a:p>
            <a:pPr lvl="1"/>
            <a:r>
              <a:rPr lang="zh-CN" altLang="en-US" dirty="0"/>
              <a:t>包括对数据的安全性控制、完整性规则的描述以及对事务的控制语句。</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a:t>
            </a:fld>
            <a:endParaRPr lang="zh-CN" altLang="en-US"/>
          </a:p>
        </p:txBody>
      </p:sp>
    </p:spTree>
    <p:extLst>
      <p:ext uri="{BB962C8B-B14F-4D97-AF65-F5344CB8AC3E}">
        <p14:creationId xmlns:p14="http://schemas.microsoft.com/office/powerpoint/2010/main" val="1121123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 </a:t>
            </a:r>
            <a:r>
              <a:rPr lang="zh-CN" altLang="en-US" dirty="0"/>
              <a:t>索引的代价</a:t>
            </a:r>
          </a:p>
        </p:txBody>
      </p:sp>
      <p:sp>
        <p:nvSpPr>
          <p:cNvPr id="3" name="内容占位符 2"/>
          <p:cNvSpPr>
            <a:spLocks noGrp="1"/>
          </p:cNvSpPr>
          <p:nvPr>
            <p:ph idx="1"/>
          </p:nvPr>
        </p:nvSpPr>
        <p:spPr/>
        <p:txBody>
          <a:bodyPr/>
          <a:lstStyle/>
          <a:p>
            <a:r>
              <a:rPr lang="zh-CN" altLang="en-US" dirty="0"/>
              <a:t>创建索引需占用磁盘空间并花费一定时间</a:t>
            </a:r>
          </a:p>
          <a:p>
            <a:r>
              <a:rPr lang="zh-CN" altLang="en-US" dirty="0"/>
              <a:t>索引会减慢数据修改速度</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50</a:t>
            </a:fld>
            <a:endParaRPr lang="zh-CN" altLang="en-US"/>
          </a:p>
        </p:txBody>
      </p:sp>
    </p:spTree>
    <p:extLst>
      <p:ext uri="{BB962C8B-B14F-4D97-AF65-F5344CB8AC3E}">
        <p14:creationId xmlns:p14="http://schemas.microsoft.com/office/powerpoint/2010/main" val="12800335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索引的分类</a:t>
            </a:r>
          </a:p>
        </p:txBody>
      </p:sp>
      <p:sp>
        <p:nvSpPr>
          <p:cNvPr id="3" name="内容占位符 2"/>
          <p:cNvSpPr>
            <a:spLocks noGrp="1"/>
          </p:cNvSpPr>
          <p:nvPr>
            <p:ph idx="1"/>
          </p:nvPr>
        </p:nvSpPr>
        <p:spPr/>
        <p:txBody>
          <a:bodyPr>
            <a:normAutofit fontScale="92500" lnSpcReduction="20000"/>
          </a:bodyPr>
          <a:lstStyle/>
          <a:p>
            <a:r>
              <a:rPr lang="zh-CN" altLang="en-US" dirty="0"/>
              <a:t>按数据的存储结构分</a:t>
            </a:r>
          </a:p>
          <a:p>
            <a:pPr lvl="1"/>
            <a:r>
              <a:rPr lang="zh-CN" altLang="en-US" dirty="0"/>
              <a:t>聚集索引</a:t>
            </a:r>
          </a:p>
          <a:p>
            <a:pPr lvl="1"/>
            <a:r>
              <a:rPr lang="zh-CN" altLang="en-US" dirty="0"/>
              <a:t>非聚集索引</a:t>
            </a:r>
          </a:p>
          <a:p>
            <a:r>
              <a:rPr lang="zh-CN" altLang="en-US" dirty="0"/>
              <a:t>按数据的唯一性分</a:t>
            </a:r>
          </a:p>
          <a:p>
            <a:pPr lvl="1"/>
            <a:r>
              <a:rPr lang="zh-CN" altLang="en-US" dirty="0"/>
              <a:t>唯一索引</a:t>
            </a:r>
          </a:p>
          <a:p>
            <a:pPr lvl="1"/>
            <a:r>
              <a:rPr lang="zh-CN" altLang="en-US" dirty="0"/>
              <a:t>非唯一索引</a:t>
            </a:r>
          </a:p>
          <a:p>
            <a:r>
              <a:rPr lang="zh-CN" altLang="en-US" dirty="0"/>
              <a:t>按键列的个数分</a:t>
            </a:r>
          </a:p>
          <a:p>
            <a:pPr lvl="1"/>
            <a:r>
              <a:rPr lang="zh-CN" altLang="en-US" dirty="0"/>
              <a:t>单列索引</a:t>
            </a:r>
          </a:p>
          <a:p>
            <a:pPr lvl="1"/>
            <a:r>
              <a:rPr lang="zh-CN" altLang="en-US" dirty="0"/>
              <a:t>多列索引（复合索引、多重索引）</a:t>
            </a:r>
            <a:endParaRPr lang="en-US" altLang="zh-CN" dirty="0"/>
          </a:p>
          <a:p>
            <a:r>
              <a:rPr lang="en-US" altLang="zh-CN" dirty="0"/>
              <a: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51</a:t>
            </a:fld>
            <a:endParaRPr lang="zh-CN" altLang="en-US"/>
          </a:p>
        </p:txBody>
      </p:sp>
    </p:spTree>
    <p:extLst>
      <p:ext uri="{BB962C8B-B14F-4D97-AF65-F5344CB8AC3E}">
        <p14:creationId xmlns:p14="http://schemas.microsoft.com/office/powerpoint/2010/main" val="175703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索引的分类</a:t>
            </a:r>
          </a:p>
        </p:txBody>
      </p:sp>
      <p:sp>
        <p:nvSpPr>
          <p:cNvPr id="3" name="内容占位符 2"/>
          <p:cNvSpPr>
            <a:spLocks noGrp="1"/>
          </p:cNvSpPr>
          <p:nvPr>
            <p:ph idx="1"/>
          </p:nvPr>
        </p:nvSpPr>
        <p:spPr/>
        <p:txBody>
          <a:bodyPr>
            <a:normAutofit lnSpcReduction="10000"/>
          </a:bodyPr>
          <a:lstStyle/>
          <a:p>
            <a:r>
              <a:rPr lang="zh-CN" altLang="en-US" dirty="0"/>
              <a:t>聚集索引（</a:t>
            </a:r>
            <a:r>
              <a:rPr lang="en-US" altLang="zh-CN" b="1" dirty="0"/>
              <a:t>Clustered Index</a:t>
            </a:r>
            <a:r>
              <a:rPr lang="zh-CN" altLang="en-US" dirty="0"/>
              <a:t>）</a:t>
            </a:r>
            <a:r>
              <a:rPr lang="en-US" altLang="zh-CN" b="1" dirty="0"/>
              <a:t>——</a:t>
            </a:r>
            <a:r>
              <a:rPr lang="zh-CN" altLang="en-US" dirty="0"/>
              <a:t>是指索引项的顺序与表中记录的物理顺序一致的索引组织。</a:t>
            </a:r>
          </a:p>
          <a:p>
            <a:pPr lvl="1"/>
            <a:r>
              <a:rPr lang="zh-CN" altLang="en-US" dirty="0"/>
              <a:t>一个表只能有一个聚集</a:t>
            </a:r>
            <a:r>
              <a:rPr lang="zh-CN" altLang="en-US" dirty="0" smtClean="0"/>
              <a:t>索引（</a:t>
            </a:r>
            <a:r>
              <a:rPr lang="en-US" altLang="zh-CN" dirty="0" err="1" smtClean="0"/>
              <a:t>Mysql</a:t>
            </a:r>
            <a:r>
              <a:rPr lang="zh-CN" altLang="en-US" dirty="0" smtClean="0"/>
              <a:t>中的聚集索引无法完全控制）</a:t>
            </a:r>
            <a:endParaRPr lang="en-US" altLang="zh-CN" dirty="0"/>
          </a:p>
          <a:p>
            <a:r>
              <a:rPr lang="zh-CN" altLang="en-US" dirty="0"/>
              <a:t>非聚集索引（</a:t>
            </a:r>
            <a:r>
              <a:rPr lang="en-US" altLang="zh-CN" b="1" dirty="0" err="1"/>
              <a:t>Nonclustered</a:t>
            </a:r>
            <a:r>
              <a:rPr lang="en-US" altLang="zh-CN" b="1" dirty="0"/>
              <a:t> Index</a:t>
            </a:r>
            <a:r>
              <a:rPr lang="zh-CN" altLang="en-US" dirty="0"/>
              <a:t>）</a:t>
            </a:r>
            <a:r>
              <a:rPr lang="en-US" altLang="zh-CN" b="1" dirty="0"/>
              <a:t>——</a:t>
            </a:r>
            <a:r>
              <a:rPr lang="zh-CN" altLang="en-US" dirty="0"/>
              <a:t>非聚集索引并不改变数据表的存储顺序</a:t>
            </a:r>
            <a:r>
              <a:rPr lang="en-US" altLang="zh-CN" dirty="0"/>
              <a:t>,</a:t>
            </a:r>
            <a:r>
              <a:rPr lang="zh-CN" altLang="en-US" dirty="0"/>
              <a:t>而是建立一个由指针构成的索引文件，这些指针逻辑上按照索引关键字的值进行排序。索引文件和表文件分别存储。</a:t>
            </a:r>
            <a:endParaRPr lang="en-US" altLang="zh-CN" dirty="0"/>
          </a:p>
          <a:p>
            <a:pPr lvl="1"/>
            <a:r>
              <a:rPr lang="zh-CN" altLang="en-US" dirty="0"/>
              <a:t>可为一个数据表建立多个非聚集</a:t>
            </a:r>
            <a:r>
              <a:rPr lang="zh-CN" altLang="en-US" dirty="0" smtClean="0"/>
              <a:t>索引，</a:t>
            </a:r>
            <a:r>
              <a:rPr lang="zh-CN" altLang="en-US" dirty="0"/>
              <a:t>每个索引决定了该数据表记录的一种逻辑顺序</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52</a:t>
            </a:fld>
            <a:endParaRPr lang="zh-CN" altLang="en-US"/>
          </a:p>
        </p:txBody>
      </p:sp>
      <p:sp>
        <p:nvSpPr>
          <p:cNvPr id="5" name="矩形 4"/>
          <p:cNvSpPr/>
          <p:nvPr/>
        </p:nvSpPr>
        <p:spPr>
          <a:xfrm>
            <a:off x="2236792" y="6014966"/>
            <a:ext cx="8032968" cy="461665"/>
          </a:xfrm>
          <a:prstGeom prst="rect">
            <a:avLst/>
          </a:prstGeom>
          <a:solidFill>
            <a:schemeClr val="accent6">
              <a:lumMod val="75000"/>
            </a:schemeClr>
          </a:solidFill>
        </p:spPr>
        <p:txBody>
          <a:bodyPr wrap="none">
            <a:spAutoFit/>
          </a:bodyPr>
          <a:lstStyle/>
          <a:p>
            <a:r>
              <a:rPr lang="en-US" altLang="zh-CN" sz="2400" dirty="0" err="1" smtClean="0">
                <a:solidFill>
                  <a:schemeClr val="bg1"/>
                </a:solidFill>
                <a:latin typeface="Simsun" panose="02010600030101010101" pitchFamily="2" charset="-122"/>
                <a:ea typeface="Simsun" panose="02010600030101010101" pitchFamily="2" charset="-122"/>
              </a:rPr>
              <a:t>Mysql</a:t>
            </a:r>
            <a:r>
              <a:rPr lang="zh-CN" altLang="en-US" sz="2400" dirty="0" smtClean="0">
                <a:solidFill>
                  <a:schemeClr val="bg1"/>
                </a:solidFill>
                <a:latin typeface="Simsun" panose="02010600030101010101" pitchFamily="2" charset="-122"/>
                <a:ea typeface="Simsun" panose="02010600030101010101" pitchFamily="2" charset="-122"/>
              </a:rPr>
              <a:t>中提到：一</a:t>
            </a:r>
            <a:r>
              <a:rPr lang="zh-CN" altLang="en-US" sz="2400" dirty="0">
                <a:solidFill>
                  <a:schemeClr val="bg1"/>
                </a:solidFill>
                <a:latin typeface="Simsun" panose="02010600030101010101" pitchFamily="2" charset="-122"/>
                <a:ea typeface="Simsun" panose="02010600030101010101" pitchFamily="2" charset="-122"/>
              </a:rPr>
              <a:t>个表最多</a:t>
            </a:r>
            <a:r>
              <a:rPr lang="en-US" altLang="zh-CN" sz="2400" dirty="0">
                <a:solidFill>
                  <a:schemeClr val="bg1"/>
                </a:solidFill>
                <a:latin typeface="Simsun" panose="02010600030101010101" pitchFamily="2" charset="-122"/>
                <a:ea typeface="Simsun" panose="02010600030101010101" pitchFamily="2" charset="-122"/>
              </a:rPr>
              <a:t>16</a:t>
            </a:r>
            <a:r>
              <a:rPr lang="zh-CN" altLang="en-US" sz="2400" dirty="0">
                <a:solidFill>
                  <a:schemeClr val="bg1"/>
                </a:solidFill>
                <a:latin typeface="Simsun" panose="02010600030101010101" pitchFamily="2" charset="-122"/>
                <a:ea typeface="Simsun" panose="02010600030101010101" pitchFamily="2" charset="-122"/>
              </a:rPr>
              <a:t>个索引</a:t>
            </a:r>
            <a:r>
              <a:rPr lang="en-US" altLang="zh-CN" sz="2400" dirty="0">
                <a:solidFill>
                  <a:schemeClr val="bg1"/>
                </a:solidFill>
                <a:latin typeface="Simsun" panose="02010600030101010101" pitchFamily="2" charset="-122"/>
                <a:ea typeface="Simsun" panose="02010600030101010101" pitchFamily="2" charset="-122"/>
              </a:rPr>
              <a:t>,</a:t>
            </a:r>
            <a:r>
              <a:rPr lang="zh-CN" altLang="en-US" sz="2400" dirty="0">
                <a:solidFill>
                  <a:schemeClr val="bg1"/>
                </a:solidFill>
                <a:latin typeface="Simsun" panose="02010600030101010101" pitchFamily="2" charset="-122"/>
                <a:ea typeface="Simsun" panose="02010600030101010101" pitchFamily="2" charset="-122"/>
              </a:rPr>
              <a:t>最大索引长度</a:t>
            </a:r>
            <a:r>
              <a:rPr lang="en-US" altLang="zh-CN" sz="2400" dirty="0">
                <a:solidFill>
                  <a:schemeClr val="bg1"/>
                </a:solidFill>
                <a:latin typeface="Simsun" panose="02010600030101010101" pitchFamily="2" charset="-122"/>
                <a:ea typeface="Simsun" panose="02010600030101010101" pitchFamily="2" charset="-122"/>
              </a:rPr>
              <a:t>256</a:t>
            </a:r>
            <a:r>
              <a:rPr lang="zh-CN" altLang="en-US" sz="2400" dirty="0">
                <a:solidFill>
                  <a:schemeClr val="bg1"/>
                </a:solidFill>
                <a:latin typeface="Simsun" panose="02010600030101010101" pitchFamily="2" charset="-122"/>
                <a:ea typeface="Simsun" panose="02010600030101010101" pitchFamily="2" charset="-122"/>
              </a:rPr>
              <a:t>字节</a:t>
            </a:r>
            <a:endParaRPr lang="zh-CN" altLang="en-US" sz="2400" dirty="0">
              <a:solidFill>
                <a:schemeClr val="bg1"/>
              </a:solidFill>
            </a:endParaRPr>
          </a:p>
        </p:txBody>
      </p:sp>
    </p:spTree>
    <p:extLst>
      <p:ext uri="{BB962C8B-B14F-4D97-AF65-F5344CB8AC3E}">
        <p14:creationId xmlns:p14="http://schemas.microsoft.com/office/powerpoint/2010/main" val="1624359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索引的分类</a:t>
            </a:r>
          </a:p>
        </p:txBody>
      </p:sp>
      <p:sp>
        <p:nvSpPr>
          <p:cNvPr id="3" name="内容占位符 2"/>
          <p:cNvSpPr>
            <a:spLocks noGrp="1"/>
          </p:cNvSpPr>
          <p:nvPr>
            <p:ph idx="1"/>
          </p:nvPr>
        </p:nvSpPr>
        <p:spPr/>
        <p:txBody>
          <a:bodyPr>
            <a:normAutofit fontScale="92500" lnSpcReduction="20000"/>
          </a:bodyPr>
          <a:lstStyle/>
          <a:p>
            <a:r>
              <a:rPr lang="zh-CN" altLang="en-US" dirty="0"/>
              <a:t>③唯一索引：唯一索引表示表中每一个索引值只对应唯一的数据记录，这与表的</a:t>
            </a:r>
            <a:r>
              <a:rPr lang="en-US" altLang="zh-CN" b="1" dirty="0"/>
              <a:t>PRIMARY KEY</a:t>
            </a:r>
            <a:r>
              <a:rPr lang="zh-CN" altLang="en-US" dirty="0"/>
              <a:t>的特性类似，但又有区别：</a:t>
            </a:r>
          </a:p>
          <a:p>
            <a:pPr lvl="1"/>
            <a:r>
              <a:rPr lang="zh-CN" altLang="en-US" dirty="0"/>
              <a:t>当表中有被设置为</a:t>
            </a:r>
            <a:r>
              <a:rPr lang="en-US" altLang="zh-CN" b="1" dirty="0"/>
              <a:t>UNIQUE</a:t>
            </a:r>
            <a:r>
              <a:rPr lang="zh-CN" altLang="en-US" dirty="0"/>
              <a:t>的字段时</a:t>
            </a:r>
            <a:r>
              <a:rPr lang="zh-CN" altLang="en-US" dirty="0" smtClean="0"/>
              <a:t>，</a:t>
            </a:r>
            <a:r>
              <a:rPr lang="en-US" altLang="zh-CN" b="1" dirty="0" err="1" smtClean="0"/>
              <a:t>Mysql</a:t>
            </a:r>
            <a:r>
              <a:rPr lang="zh-CN" altLang="en-US" dirty="0" smtClean="0"/>
              <a:t>会</a:t>
            </a:r>
            <a:r>
              <a:rPr lang="zh-CN" altLang="en-US" dirty="0"/>
              <a:t>自动建立一个非聚集的唯一性索引。</a:t>
            </a:r>
          </a:p>
          <a:p>
            <a:pPr lvl="1"/>
            <a:r>
              <a:rPr lang="zh-CN" altLang="en-US" dirty="0"/>
              <a:t>而当表中有</a:t>
            </a:r>
            <a:r>
              <a:rPr lang="en-US" altLang="zh-CN" b="1" dirty="0"/>
              <a:t>PRIMARY KEY</a:t>
            </a:r>
            <a:r>
              <a:rPr lang="zh-CN" altLang="en-US" dirty="0"/>
              <a:t>的字段时</a:t>
            </a:r>
            <a:r>
              <a:rPr lang="zh-CN" altLang="en-US" dirty="0" smtClean="0"/>
              <a:t>，</a:t>
            </a:r>
            <a:r>
              <a:rPr lang="en-US" altLang="zh-CN" b="1" dirty="0" err="1" smtClean="0"/>
              <a:t>Mysql</a:t>
            </a:r>
            <a:r>
              <a:rPr lang="zh-CN" altLang="en-US" dirty="0" smtClean="0"/>
              <a:t>会</a:t>
            </a:r>
            <a:r>
              <a:rPr lang="zh-CN" altLang="en-US" dirty="0"/>
              <a:t>在</a:t>
            </a:r>
            <a:r>
              <a:rPr lang="en-US" altLang="zh-CN" b="1" dirty="0"/>
              <a:t>PRIMARY KEY</a:t>
            </a:r>
            <a:r>
              <a:rPr lang="zh-CN" altLang="en-US" dirty="0"/>
              <a:t>字段建立一个聚集索引。</a:t>
            </a:r>
          </a:p>
          <a:p>
            <a:pPr lvl="1"/>
            <a:r>
              <a:rPr lang="zh-CN" altLang="en-US" dirty="0"/>
              <a:t>此外，唯一索引在</a:t>
            </a:r>
            <a:r>
              <a:rPr lang="en-US" altLang="zh-CN" b="1" dirty="0"/>
              <a:t>1</a:t>
            </a:r>
            <a:r>
              <a:rPr lang="zh-CN" altLang="en-US" dirty="0"/>
              <a:t>个表中可建多个，且值可为</a:t>
            </a:r>
            <a:r>
              <a:rPr lang="en-US" altLang="zh-CN" b="1" dirty="0" smtClean="0">
                <a:solidFill>
                  <a:srgbClr val="FF0000"/>
                </a:solidFill>
              </a:rPr>
              <a:t>NULL</a:t>
            </a:r>
            <a:r>
              <a:rPr lang="zh-CN" altLang="en-US" dirty="0" smtClean="0"/>
              <a:t>。</a:t>
            </a:r>
            <a:endParaRPr lang="zh-CN" altLang="en-US" dirty="0"/>
          </a:p>
          <a:p>
            <a:r>
              <a:rPr lang="zh-CN" altLang="en-US" dirty="0"/>
              <a:t>④ 复合索引（多重索引）</a:t>
            </a:r>
          </a:p>
          <a:p>
            <a:pPr lvl="1"/>
            <a:r>
              <a:rPr lang="zh-CN" altLang="en-US" dirty="0"/>
              <a:t>复合索引是将两个字段或多个字段组合起来建立的索引，而单独的字段允许有重复的值。</a:t>
            </a:r>
            <a:endParaRPr lang="en-US" altLang="zh-CN" dirty="0"/>
          </a:p>
          <a:p>
            <a:pPr lvl="1"/>
            <a:r>
              <a:rPr lang="zh-CN" altLang="en-US" dirty="0"/>
              <a:t>如</a:t>
            </a:r>
            <a:r>
              <a:rPr lang="en-US" altLang="zh-CN" b="1" dirty="0"/>
              <a:t>: </a:t>
            </a:r>
            <a:r>
              <a:rPr lang="zh-CN" altLang="en-US" dirty="0"/>
              <a:t>（班级</a:t>
            </a:r>
            <a:r>
              <a:rPr lang="en-US" altLang="zh-CN" b="1" dirty="0"/>
              <a:t>,</a:t>
            </a:r>
            <a:r>
              <a:rPr lang="zh-CN" altLang="en-US" dirty="0"/>
              <a:t>性别</a:t>
            </a:r>
            <a:r>
              <a:rPr lang="en-US" altLang="zh-CN" b="1" dirty="0"/>
              <a:t>,</a:t>
            </a:r>
            <a:r>
              <a:rPr lang="zh-CN" altLang="en-US" dirty="0"/>
              <a:t>学号） </a:t>
            </a:r>
            <a:r>
              <a:rPr lang="zh-CN" altLang="en-US" dirty="0">
                <a:solidFill>
                  <a:srgbClr val="FF0000"/>
                </a:solidFill>
              </a:rPr>
              <a:t>顺序反过来行不行？</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53</a:t>
            </a:fld>
            <a:endParaRPr lang="zh-CN" altLang="en-US"/>
          </a:p>
        </p:txBody>
      </p:sp>
    </p:spTree>
    <p:extLst>
      <p:ext uri="{BB962C8B-B14F-4D97-AF65-F5344CB8AC3E}">
        <p14:creationId xmlns:p14="http://schemas.microsoft.com/office/powerpoint/2010/main" val="2464211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54</a:t>
            </a:fld>
            <a:endParaRPr lang="zh-CN" alt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591209"/>
            <a:ext cx="8101012" cy="544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54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23747"/>
            <a:ext cx="10058400" cy="5748454"/>
          </a:xfrm>
        </p:spPr>
        <p:txBody>
          <a:bodyPr/>
          <a:lstStyle/>
          <a:p>
            <a:r>
              <a:rPr lang="en-US" altLang="zh-CN" dirty="0"/>
              <a:t>【</a:t>
            </a:r>
            <a:r>
              <a:rPr lang="zh-CN" altLang="en-US" dirty="0"/>
              <a:t>例</a:t>
            </a:r>
            <a:r>
              <a:rPr lang="en-US" altLang="zh-CN" dirty="0"/>
              <a:t>】</a:t>
            </a:r>
            <a:r>
              <a:rPr lang="zh-CN" altLang="en-US" dirty="0"/>
              <a:t>将数据表</a:t>
            </a:r>
            <a:r>
              <a:rPr lang="en-US" altLang="zh-CN" dirty="0"/>
              <a:t>XSDA</a:t>
            </a:r>
            <a:r>
              <a:rPr lang="zh-CN" altLang="en-US" dirty="0"/>
              <a:t>以出生日期字段为关键字建立非聚集索引，使其按升序排列。</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55</a:t>
            </a:fld>
            <a:endParaRPr lang="zh-CN" altLang="en-US"/>
          </a:p>
        </p:txBody>
      </p:sp>
      <p:pic>
        <p:nvPicPr>
          <p:cNvPr id="5" name="图片 4"/>
          <p:cNvPicPr>
            <a:picLocks noChangeAspect="1"/>
          </p:cNvPicPr>
          <p:nvPr/>
        </p:nvPicPr>
        <p:blipFill>
          <a:blip r:embed="rId2"/>
          <a:stretch>
            <a:fillRect/>
          </a:stretch>
        </p:blipFill>
        <p:spPr>
          <a:xfrm>
            <a:off x="1531810" y="2913831"/>
            <a:ext cx="9134475" cy="3857625"/>
          </a:xfrm>
          <a:prstGeom prst="rect">
            <a:avLst/>
          </a:prstGeom>
        </p:spPr>
      </p:pic>
      <p:pic>
        <p:nvPicPr>
          <p:cNvPr id="6" name="图片 5"/>
          <p:cNvPicPr>
            <a:picLocks noChangeAspect="1"/>
          </p:cNvPicPr>
          <p:nvPr/>
        </p:nvPicPr>
        <p:blipFill>
          <a:blip r:embed="rId3"/>
          <a:stretch>
            <a:fillRect/>
          </a:stretch>
        </p:blipFill>
        <p:spPr>
          <a:xfrm>
            <a:off x="6487620" y="1023002"/>
            <a:ext cx="3401687" cy="1977373"/>
          </a:xfrm>
          <a:prstGeom prst="rect">
            <a:avLst/>
          </a:prstGeom>
        </p:spPr>
      </p:pic>
    </p:spTree>
    <p:extLst>
      <p:ext uri="{BB962C8B-B14F-4D97-AF65-F5344CB8AC3E}">
        <p14:creationId xmlns:p14="http://schemas.microsoft.com/office/powerpoint/2010/main" val="133582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索引的建立</a:t>
            </a:r>
          </a:p>
        </p:txBody>
      </p:sp>
      <p:sp>
        <p:nvSpPr>
          <p:cNvPr id="3" name="内容占位符 2"/>
          <p:cNvSpPr>
            <a:spLocks noGrp="1"/>
          </p:cNvSpPr>
          <p:nvPr>
            <p:ph idx="1"/>
          </p:nvPr>
        </p:nvSpPr>
        <p:spPr/>
        <p:txBody>
          <a:bodyPr>
            <a:normAutofit fontScale="92500" lnSpcReduction="20000"/>
          </a:bodyPr>
          <a:lstStyle/>
          <a:p>
            <a:r>
              <a:rPr lang="zh-CN" altLang="en-US" dirty="0"/>
              <a:t>格式：</a:t>
            </a:r>
          </a:p>
          <a:p>
            <a:pPr marL="0" lvl="0" indent="0" eaLnBrk="0" fontAlgn="base" hangingPunct="0">
              <a:spcBef>
                <a:spcPct val="0"/>
              </a:spcBef>
              <a:spcAft>
                <a:spcPct val="0"/>
              </a:spcAft>
              <a:buClrTx/>
              <a:buSzTx/>
              <a:buNone/>
            </a:pPr>
            <a:r>
              <a:rPr lang="zh-CN" altLang="zh-CN" dirty="0">
                <a:solidFill>
                  <a:srgbClr val="303030"/>
                </a:solidFill>
                <a:latin typeface="Arial Unicode MS"/>
                <a:ea typeface="Courier 10 Pitch"/>
              </a:rPr>
              <a:t>CREATE [UNIQUE|FULLTEXT|SPATIAL] INDEX </a:t>
            </a:r>
            <a:r>
              <a:rPr lang="zh-CN" altLang="zh-CN" i="1" dirty="0">
                <a:solidFill>
                  <a:srgbClr val="303030"/>
                </a:solidFill>
                <a:latin typeface="Arial Unicode MS"/>
                <a:ea typeface="Courier 10 Pitch"/>
              </a:rPr>
              <a:t>index_name</a:t>
            </a:r>
            <a:r>
              <a:rPr lang="zh-CN" altLang="zh-CN" dirty="0">
                <a:solidFill>
                  <a:srgbClr val="303030"/>
                </a:solidFill>
                <a:latin typeface="Arial Unicode MS"/>
                <a:ea typeface="Courier 10 Pitch"/>
              </a:rPr>
              <a:t>    </a:t>
            </a:r>
            <a:endParaRPr lang="en-US" altLang="zh-CN" dirty="0" smtClean="0">
              <a:solidFill>
                <a:srgbClr val="303030"/>
              </a:solidFill>
              <a:latin typeface="Arial Unicode MS"/>
              <a:ea typeface="Courier 10 Pitch"/>
            </a:endParaRPr>
          </a:p>
          <a:p>
            <a:pPr marL="0" lvl="0" indent="0" eaLnBrk="0" fontAlgn="base" hangingPunct="0">
              <a:spcBef>
                <a:spcPct val="0"/>
              </a:spcBef>
              <a:spcAft>
                <a:spcPct val="0"/>
              </a:spcAft>
              <a:buClrTx/>
              <a:buSzTx/>
              <a:buNone/>
            </a:pPr>
            <a:r>
              <a:rPr lang="zh-CN" altLang="zh-CN" dirty="0" smtClean="0">
                <a:solidFill>
                  <a:srgbClr val="303030"/>
                </a:solidFill>
                <a:latin typeface="Arial Unicode MS"/>
                <a:ea typeface="Courier 10 Pitch"/>
              </a:rPr>
              <a:t>[</a:t>
            </a:r>
            <a:r>
              <a:rPr lang="zh-CN" altLang="zh-CN" dirty="0">
                <a:solidFill>
                  <a:srgbClr val="303030"/>
                </a:solidFill>
                <a:latin typeface="Arial Unicode MS"/>
                <a:ea typeface="Courier 10 Pitch"/>
              </a:rPr>
              <a:t>USING </a:t>
            </a:r>
            <a:r>
              <a:rPr lang="zh-CN" altLang="zh-CN" i="1" dirty="0">
                <a:solidFill>
                  <a:srgbClr val="303030"/>
                </a:solidFill>
                <a:latin typeface="Arial Unicode MS"/>
                <a:ea typeface="Courier 10 Pitch"/>
              </a:rPr>
              <a:t>index_type</a:t>
            </a:r>
            <a:r>
              <a:rPr lang="zh-CN" altLang="zh-CN" dirty="0">
                <a:solidFill>
                  <a:srgbClr val="303030"/>
                </a:solidFill>
                <a:latin typeface="Arial Unicode MS"/>
                <a:ea typeface="Courier 10 Pitch"/>
              </a:rPr>
              <a:t>]    </a:t>
            </a:r>
            <a:endParaRPr lang="en-US" altLang="zh-CN" dirty="0" smtClean="0">
              <a:solidFill>
                <a:srgbClr val="303030"/>
              </a:solidFill>
              <a:latin typeface="Arial Unicode MS"/>
              <a:ea typeface="Courier 10 Pitch"/>
            </a:endParaRPr>
          </a:p>
          <a:p>
            <a:pPr marL="0" lvl="0" indent="0" eaLnBrk="0" fontAlgn="base" hangingPunct="0">
              <a:spcBef>
                <a:spcPct val="0"/>
              </a:spcBef>
              <a:spcAft>
                <a:spcPct val="0"/>
              </a:spcAft>
              <a:buClrTx/>
              <a:buSzTx/>
              <a:buNone/>
            </a:pPr>
            <a:r>
              <a:rPr lang="zh-CN" altLang="zh-CN" dirty="0" smtClean="0">
                <a:solidFill>
                  <a:srgbClr val="303030"/>
                </a:solidFill>
                <a:latin typeface="Arial Unicode MS"/>
                <a:ea typeface="Courier 10 Pitch"/>
              </a:rPr>
              <a:t>ON </a:t>
            </a:r>
            <a:r>
              <a:rPr lang="zh-CN" altLang="zh-CN" i="1" dirty="0">
                <a:solidFill>
                  <a:srgbClr val="303030"/>
                </a:solidFill>
                <a:latin typeface="Arial Unicode MS"/>
                <a:ea typeface="Courier 10 Pitch"/>
              </a:rPr>
              <a:t>tbl_name</a:t>
            </a:r>
            <a:r>
              <a:rPr lang="zh-CN" altLang="zh-CN" dirty="0">
                <a:solidFill>
                  <a:srgbClr val="303030"/>
                </a:solidFill>
                <a:latin typeface="Arial Unicode MS"/>
                <a:ea typeface="Courier 10 Pitch"/>
              </a:rPr>
              <a:t> (</a:t>
            </a:r>
            <a:r>
              <a:rPr lang="zh-CN" altLang="zh-CN" i="1" dirty="0">
                <a:solidFill>
                  <a:srgbClr val="303030"/>
                </a:solidFill>
                <a:latin typeface="Arial Unicode MS"/>
                <a:ea typeface="Courier 10 Pitch"/>
              </a:rPr>
              <a:t>index_col_</a:t>
            </a:r>
            <a:r>
              <a:rPr lang="zh-CN" altLang="zh-CN" i="1" dirty="0" smtClean="0">
                <a:solidFill>
                  <a:srgbClr val="303030"/>
                </a:solidFill>
                <a:latin typeface="Arial Unicode MS"/>
                <a:ea typeface="Courier 10 Pitch"/>
              </a:rPr>
              <a:t>name</a:t>
            </a:r>
            <a:r>
              <a:rPr lang="en-US" altLang="zh-CN" i="1" dirty="0" smtClean="0">
                <a:solidFill>
                  <a:srgbClr val="303030"/>
                </a:solidFill>
                <a:latin typeface="Arial Unicode MS"/>
                <a:ea typeface="Courier 10 Pitch"/>
              </a:rPr>
              <a:t> </a:t>
            </a:r>
            <a:r>
              <a:rPr lang="zh-CN" altLang="en-US" i="1" dirty="0" smtClean="0">
                <a:solidFill>
                  <a:srgbClr val="303030"/>
                </a:solidFill>
                <a:latin typeface="Arial Unicode MS"/>
                <a:ea typeface="Courier 10 Pitch"/>
              </a:rPr>
              <a:t>次序</a:t>
            </a:r>
            <a:r>
              <a:rPr lang="zh-CN" altLang="zh-CN" dirty="0" smtClean="0">
                <a:solidFill>
                  <a:srgbClr val="303030"/>
                </a:solidFill>
                <a:latin typeface="Arial Unicode MS"/>
                <a:ea typeface="Courier 10 Pitch"/>
              </a:rPr>
              <a:t>,...)</a:t>
            </a:r>
            <a:r>
              <a:rPr lang="zh-CN" altLang="zh-CN" sz="800" dirty="0" smtClean="0"/>
              <a:t> </a:t>
            </a:r>
            <a:endParaRPr lang="zh-CN" altLang="zh-CN" sz="5400" dirty="0">
              <a:latin typeface="Arial" panose="020B0604020202020204" pitchFamily="34" charset="0"/>
            </a:endParaRPr>
          </a:p>
          <a:p>
            <a:pPr lvl="1"/>
            <a:r>
              <a:rPr lang="zh-CN" altLang="en-US" dirty="0" smtClean="0"/>
              <a:t>索引</a:t>
            </a:r>
            <a:r>
              <a:rPr lang="zh-CN" altLang="en-US" dirty="0"/>
              <a:t>可以建立在表的一列或多列上，各列名之间用逗号分隔，最多</a:t>
            </a:r>
            <a:r>
              <a:rPr lang="en-US" altLang="zh-CN" b="1" dirty="0"/>
              <a:t>16</a:t>
            </a:r>
            <a:r>
              <a:rPr lang="zh-CN" altLang="en-US" dirty="0"/>
              <a:t>列。</a:t>
            </a:r>
          </a:p>
          <a:p>
            <a:pPr lvl="1"/>
            <a:r>
              <a:rPr lang="en-US" altLang="zh-CN" b="1" dirty="0" smtClean="0"/>
              <a:t>&lt;</a:t>
            </a:r>
            <a:r>
              <a:rPr lang="zh-CN" altLang="en-US" dirty="0" smtClean="0"/>
              <a:t>次序</a:t>
            </a:r>
            <a:r>
              <a:rPr lang="en-US" altLang="zh-CN" b="1" dirty="0" smtClean="0"/>
              <a:t>&gt;</a:t>
            </a:r>
            <a:r>
              <a:rPr lang="zh-CN" altLang="en-US" dirty="0" smtClean="0"/>
              <a:t>为</a:t>
            </a:r>
            <a:r>
              <a:rPr lang="en-US" altLang="zh-CN" b="1" dirty="0" smtClean="0"/>
              <a:t>ASC(</a:t>
            </a:r>
            <a:r>
              <a:rPr lang="zh-CN" altLang="en-US" dirty="0" smtClean="0"/>
              <a:t>升</a:t>
            </a:r>
            <a:r>
              <a:rPr lang="en-US" altLang="zh-CN" b="1" dirty="0" smtClean="0"/>
              <a:t>)/DESC(</a:t>
            </a:r>
            <a:r>
              <a:rPr lang="zh-CN" altLang="en-US" dirty="0" smtClean="0"/>
              <a:t>降</a:t>
            </a:r>
            <a:r>
              <a:rPr lang="en-US" altLang="zh-CN" b="1" dirty="0" smtClean="0"/>
              <a:t>)</a:t>
            </a:r>
            <a:r>
              <a:rPr lang="zh-CN" altLang="en-US" dirty="0" smtClean="0"/>
              <a:t>，缺省值为</a:t>
            </a:r>
            <a:r>
              <a:rPr lang="en-US" altLang="zh-CN" b="1" dirty="0" smtClean="0"/>
              <a:t>ASC</a:t>
            </a:r>
            <a:r>
              <a:rPr lang="zh-CN" altLang="en-US" dirty="0" smtClean="0"/>
              <a:t>。</a:t>
            </a:r>
          </a:p>
          <a:p>
            <a:pPr lvl="1"/>
            <a:r>
              <a:rPr lang="zh-CN" altLang="zh-CN" dirty="0" smtClean="0">
                <a:solidFill>
                  <a:srgbClr val="303030"/>
                </a:solidFill>
                <a:latin typeface="Arial Unicode MS"/>
                <a:ea typeface="Courier 10 Pitch"/>
              </a:rPr>
              <a:t>UNIQUE</a:t>
            </a:r>
            <a:r>
              <a:rPr lang="zh-CN" altLang="en-US" dirty="0" smtClean="0">
                <a:solidFill>
                  <a:srgbClr val="303030"/>
                </a:solidFill>
                <a:latin typeface="Arial Unicode MS"/>
                <a:ea typeface="Courier 10 Pitch"/>
              </a:rPr>
              <a:t>：</a:t>
            </a:r>
            <a:r>
              <a:rPr lang="zh-CN" altLang="en-US" dirty="0" smtClean="0"/>
              <a:t>此</a:t>
            </a:r>
            <a:r>
              <a:rPr lang="zh-CN" altLang="en-US" dirty="0"/>
              <a:t>索引每一个值只对应唯一的</a:t>
            </a:r>
            <a:r>
              <a:rPr lang="zh-CN" altLang="en-US" dirty="0" smtClean="0"/>
              <a:t>数据记录</a:t>
            </a:r>
            <a:endParaRPr lang="en-US" altLang="zh-CN" dirty="0" smtClean="0"/>
          </a:p>
          <a:p>
            <a:pPr lvl="1"/>
            <a:r>
              <a:rPr lang="zh-CN" altLang="zh-CN" dirty="0" smtClean="0">
                <a:solidFill>
                  <a:srgbClr val="303030"/>
                </a:solidFill>
                <a:latin typeface="Arial Unicode MS"/>
                <a:ea typeface="Courier 10 Pitch"/>
              </a:rPr>
              <a:t>FULLTEXT</a:t>
            </a:r>
            <a:r>
              <a:rPr lang="zh-CN" altLang="en-US" dirty="0" smtClean="0">
                <a:solidFill>
                  <a:srgbClr val="303030"/>
                </a:solidFill>
                <a:latin typeface="Arial Unicode MS"/>
                <a:ea typeface="Courier 10 Pitch"/>
              </a:rPr>
              <a:t>：全文索引</a:t>
            </a:r>
            <a:endParaRPr lang="en-US" altLang="zh-CN" dirty="0" smtClean="0">
              <a:solidFill>
                <a:srgbClr val="303030"/>
              </a:solidFill>
              <a:latin typeface="Arial Unicode MS"/>
              <a:ea typeface="Courier 10 Pitch"/>
            </a:endParaRPr>
          </a:p>
          <a:p>
            <a:pPr lvl="1"/>
            <a:r>
              <a:rPr lang="zh-CN" altLang="zh-CN" dirty="0" smtClean="0">
                <a:solidFill>
                  <a:srgbClr val="303030"/>
                </a:solidFill>
                <a:latin typeface="Arial Unicode MS"/>
                <a:ea typeface="Courier 10 Pitch"/>
              </a:rPr>
              <a:t>SPATIAL</a:t>
            </a:r>
            <a:r>
              <a:rPr lang="zh-CN" altLang="en-US" dirty="0" smtClean="0">
                <a:solidFill>
                  <a:srgbClr val="303030"/>
                </a:solidFill>
                <a:latin typeface="Arial Unicode MS"/>
                <a:ea typeface="Courier 10 Pitch"/>
              </a:rPr>
              <a:t>：控件索引</a:t>
            </a:r>
            <a:endParaRPr lang="en-US" altLang="zh-CN" dirty="0" smtClean="0"/>
          </a:p>
          <a:p>
            <a:pPr lvl="1"/>
            <a:r>
              <a:rPr lang="zh-CN" altLang="zh-CN" i="1" dirty="0">
                <a:solidFill>
                  <a:srgbClr val="303030"/>
                </a:solidFill>
                <a:latin typeface="Arial Unicode MS"/>
                <a:ea typeface="Courier 10 Pitch"/>
              </a:rPr>
              <a:t>index_</a:t>
            </a:r>
            <a:r>
              <a:rPr lang="zh-CN" altLang="zh-CN" i="1" dirty="0" smtClean="0">
                <a:solidFill>
                  <a:srgbClr val="303030"/>
                </a:solidFill>
                <a:latin typeface="Arial Unicode MS"/>
                <a:ea typeface="Courier 10 Pitch"/>
              </a:rPr>
              <a:t>type</a:t>
            </a:r>
            <a:r>
              <a:rPr lang="zh-CN" altLang="en-US" i="1" dirty="0" smtClean="0">
                <a:solidFill>
                  <a:srgbClr val="303030"/>
                </a:solidFill>
                <a:latin typeface="Arial Unicode MS"/>
                <a:ea typeface="Courier 10 Pitch"/>
              </a:rPr>
              <a:t>：</a:t>
            </a:r>
            <a:r>
              <a:rPr lang="en-US" altLang="zh-CN" i="1" dirty="0" smtClean="0">
                <a:solidFill>
                  <a:srgbClr val="303030"/>
                </a:solidFill>
                <a:latin typeface="Arial Unicode MS"/>
                <a:ea typeface="Courier 10 Pitch"/>
              </a:rPr>
              <a:t>BTREE</a:t>
            </a:r>
            <a:r>
              <a:rPr lang="zh-CN" altLang="en-US" i="1" dirty="0" smtClean="0">
                <a:solidFill>
                  <a:srgbClr val="303030"/>
                </a:solidFill>
                <a:latin typeface="Arial Unicode MS"/>
                <a:ea typeface="Courier 10 Pitch"/>
              </a:rPr>
              <a:t>、</a:t>
            </a:r>
            <a:r>
              <a:rPr lang="en-US" altLang="zh-CN" i="1" dirty="0" smtClean="0">
                <a:solidFill>
                  <a:srgbClr val="303030"/>
                </a:solidFill>
                <a:latin typeface="Arial Unicode MS"/>
                <a:ea typeface="Courier 10 Pitch"/>
              </a:rPr>
              <a:t>HASH</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56</a:t>
            </a:fld>
            <a:endParaRPr lang="zh-CN" altLang="en-US"/>
          </a:p>
        </p:txBody>
      </p:sp>
    </p:spTree>
    <p:extLst>
      <p:ext uri="{BB962C8B-B14F-4D97-AF65-F5344CB8AC3E}">
        <p14:creationId xmlns:p14="http://schemas.microsoft.com/office/powerpoint/2010/main" val="550420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索引的建立</a:t>
            </a:r>
          </a:p>
        </p:txBody>
      </p:sp>
      <p:sp>
        <p:nvSpPr>
          <p:cNvPr id="3" name="内容占位符 2"/>
          <p:cNvSpPr>
            <a:spLocks noGrp="1"/>
          </p:cNvSpPr>
          <p:nvPr>
            <p:ph idx="1"/>
          </p:nvPr>
        </p:nvSpPr>
        <p:spPr/>
        <p:txBody>
          <a:bodyPr>
            <a:normAutofit lnSpcReduction="10000"/>
          </a:bodyPr>
          <a:lstStyle/>
          <a:p>
            <a:r>
              <a:rPr lang="en-US" altLang="zh-CN" dirty="0"/>
              <a:t>【</a:t>
            </a:r>
            <a:r>
              <a:rPr lang="zh-CN" altLang="en-US" dirty="0"/>
              <a:t>例</a:t>
            </a:r>
            <a:r>
              <a:rPr lang="en-US" altLang="zh-CN" dirty="0"/>
              <a:t>】</a:t>
            </a:r>
            <a:r>
              <a:rPr lang="zh-CN" altLang="en-US" dirty="0"/>
              <a:t>在</a:t>
            </a:r>
            <a:r>
              <a:rPr lang="en-US" altLang="zh-CN" b="1" dirty="0"/>
              <a:t>Student</a:t>
            </a:r>
            <a:r>
              <a:rPr lang="zh-CN" altLang="en-US" dirty="0"/>
              <a:t>表的</a:t>
            </a:r>
            <a:r>
              <a:rPr lang="en-US" altLang="zh-CN" b="1" dirty="0" err="1"/>
              <a:t>Sname</a:t>
            </a:r>
            <a:r>
              <a:rPr lang="zh-CN" altLang="en-US" dirty="0"/>
              <a:t>列上建立一</a:t>
            </a:r>
            <a:r>
              <a:rPr lang="zh-CN" altLang="en-US" dirty="0" smtClean="0"/>
              <a:t>个</a:t>
            </a:r>
            <a:r>
              <a:rPr lang="zh-CN" altLang="en-US" dirty="0"/>
              <a:t>非</a:t>
            </a:r>
            <a:r>
              <a:rPr lang="zh-CN" altLang="en-US" dirty="0" smtClean="0"/>
              <a:t>聚集</a:t>
            </a:r>
            <a:r>
              <a:rPr lang="zh-CN" altLang="en-US" dirty="0" smtClean="0"/>
              <a:t>索引，且</a:t>
            </a:r>
            <a:r>
              <a:rPr lang="en-US" altLang="zh-CN" b="1" dirty="0" smtClean="0"/>
              <a:t>Student</a:t>
            </a:r>
            <a:r>
              <a:rPr lang="zh-CN" altLang="en-US" dirty="0" smtClean="0"/>
              <a:t>表中的记录将按</a:t>
            </a:r>
            <a:r>
              <a:rPr lang="en-US" altLang="zh-CN" b="1" dirty="0" err="1" smtClean="0"/>
              <a:t>Sname</a:t>
            </a:r>
            <a:r>
              <a:rPr lang="zh-CN" altLang="en-US" dirty="0" smtClean="0"/>
              <a:t>值的升序存放。</a:t>
            </a:r>
            <a:endParaRPr lang="en-US" altLang="zh-CN" dirty="0"/>
          </a:p>
          <a:p>
            <a:r>
              <a:rPr lang="en-US" altLang="zh-CN" b="1" dirty="0"/>
              <a:t>CREATE </a:t>
            </a:r>
            <a:r>
              <a:rPr lang="en-US" altLang="zh-CN" b="1" dirty="0" smtClean="0"/>
              <a:t>INDEX </a:t>
            </a:r>
            <a:r>
              <a:rPr lang="en-US" altLang="zh-CN" b="1" dirty="0" err="1" smtClean="0"/>
              <a:t>Stusname</a:t>
            </a:r>
            <a:r>
              <a:rPr lang="en-US" altLang="zh-CN" b="1" dirty="0" smtClean="0"/>
              <a:t> ON Student (</a:t>
            </a:r>
            <a:r>
              <a:rPr lang="en-US" altLang="zh-CN" b="1" dirty="0" err="1" smtClean="0"/>
              <a:t>Sname</a:t>
            </a:r>
            <a:r>
              <a:rPr lang="en-US" altLang="zh-CN" b="1" dirty="0" smtClean="0"/>
              <a:t>)</a:t>
            </a:r>
          </a:p>
          <a:p>
            <a:pPr lvl="1"/>
            <a:r>
              <a:rPr lang="zh-CN" altLang="en-US" dirty="0" smtClean="0"/>
              <a:t>可</a:t>
            </a:r>
            <a:r>
              <a:rPr lang="zh-CN" altLang="en-US" dirty="0"/>
              <a:t>在最常查询的列上</a:t>
            </a:r>
            <a:r>
              <a:rPr lang="zh-CN" altLang="en-US" dirty="0" smtClean="0"/>
              <a:t>建立索引</a:t>
            </a:r>
            <a:r>
              <a:rPr lang="zh-CN" altLang="en-US" dirty="0"/>
              <a:t>以提高查询效率</a:t>
            </a:r>
          </a:p>
          <a:p>
            <a:pPr lvl="1"/>
            <a:endParaRPr lang="en-US" altLang="zh-CN" dirty="0" smtClean="0"/>
          </a:p>
          <a:p>
            <a:pPr lvl="1"/>
            <a:r>
              <a:rPr lang="zh-CN" altLang="en-US" dirty="0" smtClean="0">
                <a:solidFill>
                  <a:srgbClr val="FF0000"/>
                </a:solidFill>
              </a:rPr>
              <a:t>注意，在有聚集索引的数据库：</a:t>
            </a:r>
            <a:endParaRPr lang="en-US" altLang="zh-CN" dirty="0">
              <a:solidFill>
                <a:srgbClr val="FF0000"/>
              </a:solidFill>
            </a:endParaRPr>
          </a:p>
          <a:p>
            <a:pPr lvl="2"/>
            <a:r>
              <a:rPr lang="zh-CN" altLang="en-US" dirty="0" smtClean="0">
                <a:solidFill>
                  <a:srgbClr val="FF0000"/>
                </a:solidFill>
              </a:rPr>
              <a:t>更新聚集索引</a:t>
            </a:r>
            <a:r>
              <a:rPr lang="zh-CN" altLang="en-US" dirty="0">
                <a:solidFill>
                  <a:srgbClr val="FF0000"/>
                </a:solidFill>
              </a:rPr>
              <a:t>列数据时，往往导致表中记录的物理顺序的变更，代价较大，因此对于经常更新的列不宜建立聚集索引</a:t>
            </a:r>
            <a:r>
              <a:rPr lang="zh-CN" altLang="en-US" dirty="0" smtClean="0">
                <a:solidFill>
                  <a:srgbClr val="FF0000"/>
                </a:solidFill>
              </a:rPr>
              <a:t>。</a:t>
            </a:r>
            <a:endParaRPr lang="en-US" altLang="zh-CN" dirty="0" smtClean="0">
              <a:solidFill>
                <a:srgbClr val="FF0000"/>
              </a:solidFill>
            </a:endParaRPr>
          </a:p>
          <a:p>
            <a:pPr lvl="1"/>
            <a:r>
              <a:rPr lang="zh-CN" altLang="en-US" dirty="0">
                <a:solidFill>
                  <a:srgbClr val="FF0000"/>
                </a:solidFill>
              </a:rPr>
              <a:t>非</a:t>
            </a:r>
            <a:r>
              <a:rPr lang="zh-CN" altLang="en-US" dirty="0" smtClean="0">
                <a:solidFill>
                  <a:srgbClr val="FF0000"/>
                </a:solidFill>
              </a:rPr>
              <a:t>聚集索引对记录物理顺序不影响</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57</a:t>
            </a:fld>
            <a:endParaRPr lang="zh-CN" altLang="en-US"/>
          </a:p>
        </p:txBody>
      </p:sp>
    </p:spTree>
    <p:extLst>
      <p:ext uri="{BB962C8B-B14F-4D97-AF65-F5344CB8AC3E}">
        <p14:creationId xmlns:p14="http://schemas.microsoft.com/office/powerpoint/2010/main" val="37611644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索引的建立</a:t>
            </a:r>
          </a:p>
        </p:txBody>
      </p:sp>
      <p:sp>
        <p:nvSpPr>
          <p:cNvPr id="3" name="内容占位符 2"/>
          <p:cNvSpPr>
            <a:spLocks noGrp="1"/>
          </p:cNvSpPr>
          <p:nvPr>
            <p:ph idx="1"/>
          </p:nvPr>
        </p:nvSpPr>
        <p:spPr/>
        <p:txBody>
          <a:bodyPr>
            <a:normAutofit fontScale="92500"/>
          </a:bodyPr>
          <a:lstStyle/>
          <a:p>
            <a:r>
              <a:rPr lang="en-US" altLang="zh-CN" dirty="0"/>
              <a:t>【 </a:t>
            </a:r>
            <a:r>
              <a:rPr lang="zh-CN" altLang="en-US" dirty="0"/>
              <a:t>例 </a:t>
            </a:r>
            <a:r>
              <a:rPr lang="en-US" altLang="zh-CN" dirty="0"/>
              <a:t>】 </a:t>
            </a:r>
            <a:r>
              <a:rPr lang="zh-CN" altLang="en-US" dirty="0"/>
              <a:t>为学生课程数据库中的</a:t>
            </a:r>
            <a:r>
              <a:rPr lang="en-US" altLang="zh-CN" b="1" dirty="0"/>
              <a:t>Student </a:t>
            </a:r>
            <a:r>
              <a:rPr lang="zh-CN" altLang="en-US" dirty="0"/>
              <a:t>，</a:t>
            </a:r>
            <a:r>
              <a:rPr lang="en-US" altLang="zh-CN" b="1" dirty="0"/>
              <a:t>Couse</a:t>
            </a:r>
            <a:r>
              <a:rPr lang="zh-CN" altLang="en-US" dirty="0"/>
              <a:t>，</a:t>
            </a:r>
            <a:r>
              <a:rPr lang="en-US" altLang="zh-CN" b="1" dirty="0"/>
              <a:t>SC</a:t>
            </a:r>
            <a:r>
              <a:rPr lang="zh-CN" altLang="en-US" dirty="0"/>
              <a:t>三个表建立索引。其中</a:t>
            </a:r>
            <a:r>
              <a:rPr lang="en-US" altLang="zh-CN" b="1" dirty="0"/>
              <a:t>Student</a:t>
            </a:r>
            <a:r>
              <a:rPr lang="zh-CN" altLang="en-US" dirty="0"/>
              <a:t>表按学</a:t>
            </a:r>
            <a:r>
              <a:rPr lang="zh-CN" altLang="en-US" dirty="0" smtClean="0"/>
              <a:t>号升序建</a:t>
            </a:r>
            <a:r>
              <a:rPr lang="zh-CN" altLang="en-US" dirty="0"/>
              <a:t>唯一索引，</a:t>
            </a:r>
            <a:r>
              <a:rPr lang="en-US" altLang="zh-CN" b="1" dirty="0"/>
              <a:t>Course</a:t>
            </a:r>
            <a:r>
              <a:rPr lang="zh-CN" altLang="en-US" dirty="0"/>
              <a:t>表按课程</a:t>
            </a:r>
            <a:r>
              <a:rPr lang="zh-CN" altLang="en-US" dirty="0" smtClean="0"/>
              <a:t>号升序建</a:t>
            </a:r>
            <a:r>
              <a:rPr lang="zh-CN" altLang="en-US" dirty="0"/>
              <a:t>唯一索引，</a:t>
            </a:r>
            <a:r>
              <a:rPr lang="en-US" altLang="zh-CN" b="1" dirty="0"/>
              <a:t>SC</a:t>
            </a:r>
            <a:r>
              <a:rPr lang="zh-CN" altLang="en-US" dirty="0"/>
              <a:t>表按学</a:t>
            </a:r>
            <a:r>
              <a:rPr lang="zh-CN" altLang="en-US" dirty="0" smtClean="0"/>
              <a:t>号升序和</a:t>
            </a:r>
            <a:r>
              <a:rPr lang="zh-CN" altLang="en-US" dirty="0"/>
              <a:t>课程</a:t>
            </a:r>
            <a:r>
              <a:rPr lang="zh-CN" altLang="en-US" dirty="0" smtClean="0"/>
              <a:t>号降序建</a:t>
            </a:r>
            <a:r>
              <a:rPr lang="zh-CN" altLang="en-US" dirty="0"/>
              <a:t>唯一索引。</a:t>
            </a:r>
            <a:endParaRPr lang="en-US" altLang="zh-CN" dirty="0"/>
          </a:p>
          <a:p>
            <a:pPr lvl="1"/>
            <a:r>
              <a:rPr lang="en-US" altLang="zh-CN" b="1" dirty="0"/>
              <a:t>CREATE UNIQUE</a:t>
            </a:r>
          </a:p>
          <a:p>
            <a:pPr marL="201168" lvl="1" indent="0">
              <a:buNone/>
            </a:pPr>
            <a:r>
              <a:rPr lang="en-US" altLang="zh-CN" b="1" dirty="0"/>
              <a:t>	INDEX </a:t>
            </a:r>
            <a:r>
              <a:rPr lang="en-US" altLang="zh-CN" b="1" dirty="0" err="1"/>
              <a:t>Stusno</a:t>
            </a:r>
            <a:r>
              <a:rPr lang="en-US" altLang="zh-CN" b="1" dirty="0"/>
              <a:t> ON Student(</a:t>
            </a:r>
            <a:r>
              <a:rPr lang="en-US" altLang="zh-CN" b="1" dirty="0" err="1"/>
              <a:t>Sno</a:t>
            </a:r>
            <a:r>
              <a:rPr lang="en-US" altLang="zh-CN" b="1" dirty="0"/>
              <a:t>)</a:t>
            </a:r>
          </a:p>
          <a:p>
            <a:pPr lvl="1"/>
            <a:r>
              <a:rPr lang="en-US" altLang="zh-CN" b="1" dirty="0"/>
              <a:t>CREATE UNIQUE</a:t>
            </a:r>
          </a:p>
          <a:p>
            <a:pPr marL="201168" lvl="1" indent="0">
              <a:buNone/>
            </a:pPr>
            <a:r>
              <a:rPr lang="en-US" altLang="zh-CN" b="1" dirty="0"/>
              <a:t>	INDEX </a:t>
            </a:r>
            <a:r>
              <a:rPr lang="en-US" altLang="zh-CN" b="1" dirty="0" err="1"/>
              <a:t>Coucno</a:t>
            </a:r>
            <a:r>
              <a:rPr lang="en-US" altLang="zh-CN" b="1" dirty="0"/>
              <a:t> ON Course(</a:t>
            </a:r>
            <a:r>
              <a:rPr lang="en-US" altLang="zh-CN" b="1" dirty="0" err="1"/>
              <a:t>Cno</a:t>
            </a:r>
            <a:r>
              <a:rPr lang="en-US" altLang="zh-CN" b="1" dirty="0"/>
              <a:t>)</a:t>
            </a:r>
          </a:p>
          <a:p>
            <a:pPr lvl="1"/>
            <a:r>
              <a:rPr lang="en-US" altLang="zh-CN" b="1" dirty="0"/>
              <a:t>CREATE UNIQUE</a:t>
            </a:r>
          </a:p>
          <a:p>
            <a:pPr marL="201168" lvl="1" indent="0">
              <a:buNone/>
            </a:pPr>
            <a:r>
              <a:rPr lang="it-IT" altLang="zh-CN" b="1" dirty="0"/>
              <a:t>	INDEX Scno ON </a:t>
            </a:r>
            <a:r>
              <a:rPr lang="it-IT" altLang="zh-CN" b="1" dirty="0" smtClean="0"/>
              <a:t>SC(Sno ASC, Cno DESC)</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58</a:t>
            </a:fld>
            <a:endParaRPr lang="zh-CN" altLang="en-US"/>
          </a:p>
        </p:txBody>
      </p:sp>
    </p:spTree>
    <p:extLst>
      <p:ext uri="{BB962C8B-B14F-4D97-AF65-F5344CB8AC3E}">
        <p14:creationId xmlns:p14="http://schemas.microsoft.com/office/powerpoint/2010/main" val="41549735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修改索引</a:t>
            </a:r>
          </a:p>
        </p:txBody>
      </p:sp>
      <p:sp>
        <p:nvSpPr>
          <p:cNvPr id="3" name="内容占位符 2"/>
          <p:cNvSpPr>
            <a:spLocks noGrp="1"/>
          </p:cNvSpPr>
          <p:nvPr>
            <p:ph idx="1"/>
          </p:nvPr>
        </p:nvSpPr>
        <p:spPr/>
        <p:txBody>
          <a:bodyPr>
            <a:normAutofit/>
          </a:bodyPr>
          <a:lstStyle/>
          <a:p>
            <a:pPr lvl="0"/>
            <a:r>
              <a:rPr lang="zh-CN" altLang="en-US" dirty="0" smtClean="0">
                <a:solidFill>
                  <a:srgbClr val="0000FF"/>
                </a:solidFill>
                <a:latin typeface="Consolas" panose="020B0609020204030204" pitchFamily="49" charset="0"/>
              </a:rPr>
              <a:t>（</a:t>
            </a:r>
            <a:r>
              <a:rPr lang="en-US" altLang="zh-CN" dirty="0" smtClean="0">
                <a:solidFill>
                  <a:srgbClr val="0000FF"/>
                </a:solidFill>
                <a:latin typeface="Consolas" panose="020B0609020204030204" pitchFamily="49" charset="0"/>
              </a:rPr>
              <a:t>5.8+</a:t>
            </a:r>
            <a:r>
              <a:rPr lang="zh-CN" altLang="en-US" dirty="0" smtClean="0">
                <a:solidFill>
                  <a:srgbClr val="0000FF"/>
                </a:solidFill>
                <a:latin typeface="Consolas" panose="020B0609020204030204" pitchFamily="49" charset="0"/>
              </a:rPr>
              <a:t>）</a:t>
            </a:r>
            <a:endParaRPr lang="en-US" altLang="zh-CN" dirty="0" smtClean="0">
              <a:solidFill>
                <a:srgbClr val="0000FF"/>
              </a:solidFill>
              <a:latin typeface="Consolas" panose="020B0609020204030204" pitchFamily="49" charset="0"/>
            </a:endParaRPr>
          </a:p>
          <a:p>
            <a:pPr lvl="1"/>
            <a:r>
              <a:rPr lang="zh-CN" altLang="zh-CN" dirty="0" smtClean="0">
                <a:solidFill>
                  <a:srgbClr val="0000FF"/>
                </a:solidFill>
                <a:latin typeface="Consolas" panose="020B0609020204030204" pitchFamily="49" charset="0"/>
              </a:rPr>
              <a:t>ALTER</a:t>
            </a:r>
            <a:r>
              <a:rPr lang="zh-CN" altLang="zh-CN" dirty="0">
                <a:solidFill>
                  <a:srgbClr val="000000"/>
                </a:solidFill>
                <a:latin typeface="Consolas" panose="020B0609020204030204" pitchFamily="49" charset="0"/>
              </a:rPr>
              <a:t> </a:t>
            </a:r>
            <a:r>
              <a:rPr lang="zh-CN" altLang="zh-CN" dirty="0">
                <a:solidFill>
                  <a:srgbClr val="0000FF"/>
                </a:solidFill>
                <a:latin typeface="Consolas" panose="020B0609020204030204" pitchFamily="49" charset="0"/>
              </a:rPr>
              <a:t>TABLE</a:t>
            </a:r>
            <a:r>
              <a:rPr lang="zh-CN" altLang="zh-CN" dirty="0">
                <a:solidFill>
                  <a:srgbClr val="000000"/>
                </a:solidFill>
                <a:latin typeface="Consolas" panose="020B0609020204030204" pitchFamily="49" charset="0"/>
              </a:rPr>
              <a:t> tbl_name RENAME </a:t>
            </a:r>
            <a:r>
              <a:rPr lang="zh-CN" altLang="zh-CN" dirty="0">
                <a:solidFill>
                  <a:srgbClr val="0000FF"/>
                </a:solidFill>
                <a:latin typeface="Consolas" panose="020B0609020204030204" pitchFamily="49" charset="0"/>
              </a:rPr>
              <a:t>INDEX</a:t>
            </a:r>
            <a:r>
              <a:rPr lang="zh-CN" altLang="zh-CN" dirty="0">
                <a:solidFill>
                  <a:srgbClr val="000000"/>
                </a:solidFill>
                <a:latin typeface="Consolas" panose="020B0609020204030204" pitchFamily="49" charset="0"/>
              </a:rPr>
              <a:t> old_index_name </a:t>
            </a:r>
            <a:r>
              <a:rPr lang="zh-CN" altLang="zh-CN" dirty="0">
                <a:solidFill>
                  <a:srgbClr val="0000FF"/>
                </a:solidFill>
                <a:latin typeface="Consolas" panose="020B0609020204030204" pitchFamily="49" charset="0"/>
              </a:rPr>
              <a:t>TO</a:t>
            </a:r>
            <a:r>
              <a:rPr lang="zh-CN" altLang="zh-CN" dirty="0">
                <a:solidFill>
                  <a:srgbClr val="000000"/>
                </a:solidFill>
                <a:latin typeface="Consolas" panose="020B0609020204030204" pitchFamily="49" charset="0"/>
              </a:rPr>
              <a:t> new_index_</a:t>
            </a:r>
            <a:r>
              <a:rPr lang="zh-CN" altLang="zh-CN" dirty="0" smtClean="0">
                <a:solidFill>
                  <a:srgbClr val="000000"/>
                </a:solidFill>
                <a:latin typeface="Consolas" panose="020B0609020204030204" pitchFamily="49" charset="0"/>
              </a:rPr>
              <a:t>name</a:t>
            </a:r>
            <a:endParaRPr lang="en-US" altLang="zh-CN" dirty="0">
              <a:solidFill>
                <a:srgbClr val="000000"/>
              </a:solidFill>
              <a:latin typeface="Consolas" panose="020B0609020204030204" pitchFamily="49" charset="0"/>
            </a:endParaRPr>
          </a:p>
          <a:p>
            <a:pPr lvl="0"/>
            <a:r>
              <a:rPr lang="zh-CN" altLang="en-US" dirty="0">
                <a:solidFill>
                  <a:srgbClr val="0000FF"/>
                </a:solidFill>
                <a:latin typeface="Consolas" panose="020B0609020204030204" pitchFamily="49" charset="0"/>
              </a:rPr>
              <a:t>（</a:t>
            </a:r>
            <a:r>
              <a:rPr lang="en-US" altLang="zh-CN" dirty="0" smtClean="0">
                <a:solidFill>
                  <a:srgbClr val="0000FF"/>
                </a:solidFill>
                <a:latin typeface="Consolas" panose="020B0609020204030204" pitchFamily="49" charset="0"/>
              </a:rPr>
              <a:t>5.7-</a:t>
            </a:r>
            <a:r>
              <a:rPr lang="zh-CN" altLang="en-US" dirty="0" smtClean="0">
                <a:solidFill>
                  <a:srgbClr val="0000FF"/>
                </a:solidFill>
                <a:latin typeface="Consolas" panose="020B0609020204030204" pitchFamily="49" charset="0"/>
              </a:rPr>
              <a:t>） </a:t>
            </a:r>
            <a:endParaRPr lang="en-US" altLang="zh-CN" dirty="0" smtClean="0">
              <a:solidFill>
                <a:srgbClr val="0000FF"/>
              </a:solidFill>
              <a:latin typeface="Consolas" panose="020B0609020204030204" pitchFamily="49" charset="0"/>
            </a:endParaRPr>
          </a:p>
          <a:p>
            <a:pPr lvl="1"/>
            <a:r>
              <a:rPr lang="zh-CN" altLang="zh-CN" dirty="0" smtClean="0">
                <a:solidFill>
                  <a:srgbClr val="0000FF"/>
                </a:solidFill>
                <a:latin typeface="Consolas" panose="020B0609020204030204" pitchFamily="49" charset="0"/>
              </a:rPr>
              <a:t>ALTER</a:t>
            </a:r>
            <a:r>
              <a:rPr lang="zh-CN" altLang="zh-CN" dirty="0">
                <a:solidFill>
                  <a:srgbClr val="000000"/>
                </a:solidFill>
                <a:latin typeface="Consolas" panose="020B0609020204030204" pitchFamily="49" charset="0"/>
              </a:rPr>
              <a:t> </a:t>
            </a:r>
            <a:r>
              <a:rPr lang="zh-CN" altLang="zh-CN" dirty="0">
                <a:solidFill>
                  <a:srgbClr val="0000FF"/>
                </a:solidFill>
                <a:latin typeface="Consolas" panose="020B0609020204030204" pitchFamily="49" charset="0"/>
              </a:rPr>
              <a:t>TABLE</a:t>
            </a:r>
            <a:r>
              <a:rPr lang="zh-CN" altLang="zh-CN" dirty="0">
                <a:solidFill>
                  <a:srgbClr val="000000"/>
                </a:solidFill>
                <a:latin typeface="Consolas" panose="020B0609020204030204" pitchFamily="49" charset="0"/>
              </a:rPr>
              <a:t> tbl_name </a:t>
            </a:r>
            <a:r>
              <a:rPr lang="zh-CN" altLang="zh-CN" dirty="0">
                <a:solidFill>
                  <a:srgbClr val="0000FF"/>
                </a:solidFill>
                <a:latin typeface="Consolas" panose="020B0609020204030204" pitchFamily="49" charset="0"/>
              </a:rPr>
              <a:t>DROP</a:t>
            </a:r>
            <a:r>
              <a:rPr lang="zh-CN" altLang="zh-CN" dirty="0">
                <a:solidFill>
                  <a:srgbClr val="000000"/>
                </a:solidFill>
                <a:latin typeface="Consolas" panose="020B0609020204030204" pitchFamily="49" charset="0"/>
              </a:rPr>
              <a:t> </a:t>
            </a:r>
            <a:r>
              <a:rPr lang="zh-CN" altLang="zh-CN" dirty="0">
                <a:solidFill>
                  <a:srgbClr val="0000FF"/>
                </a:solidFill>
                <a:latin typeface="Consolas" panose="020B0609020204030204" pitchFamily="49" charset="0"/>
              </a:rPr>
              <a:t>INDEX</a:t>
            </a:r>
            <a:r>
              <a:rPr lang="zh-CN" altLang="zh-CN" dirty="0">
                <a:solidFill>
                  <a:srgbClr val="000000"/>
                </a:solidFill>
                <a:latin typeface="Consolas" panose="020B0609020204030204" pitchFamily="49" charset="0"/>
              </a:rPr>
              <a:t> old_index_</a:t>
            </a:r>
            <a:r>
              <a:rPr lang="zh-CN" altLang="zh-CN" dirty="0" smtClean="0">
                <a:solidFill>
                  <a:srgbClr val="000000"/>
                </a:solidFill>
                <a:latin typeface="Consolas" panose="020B0609020204030204" pitchFamily="49" charset="0"/>
              </a:rPr>
              <a:t>name</a:t>
            </a:r>
            <a:endParaRPr lang="en-US" altLang="zh-CN" dirty="0" smtClean="0">
              <a:solidFill>
                <a:srgbClr val="000000"/>
              </a:solidFill>
              <a:latin typeface="Consolas" panose="020B0609020204030204" pitchFamily="49" charset="0"/>
            </a:endParaRPr>
          </a:p>
          <a:p>
            <a:pPr lvl="1"/>
            <a:r>
              <a:rPr lang="zh-CN" altLang="zh-CN" sz="2800" dirty="0" smtClean="0">
                <a:solidFill>
                  <a:srgbClr val="0000FF"/>
                </a:solidFill>
                <a:latin typeface="Consolas" panose="020B0609020204030204" pitchFamily="49" charset="0"/>
              </a:rPr>
              <a:t>ALTER</a:t>
            </a:r>
            <a:r>
              <a:rPr lang="zh-CN" altLang="zh-CN" sz="2800" dirty="0">
                <a:solidFill>
                  <a:srgbClr val="000000"/>
                </a:solidFill>
                <a:latin typeface="Consolas" panose="020B0609020204030204" pitchFamily="49" charset="0"/>
              </a:rPr>
              <a:t> </a:t>
            </a:r>
            <a:r>
              <a:rPr lang="zh-CN" altLang="zh-CN" sz="2800" dirty="0">
                <a:solidFill>
                  <a:srgbClr val="0000FF"/>
                </a:solidFill>
                <a:latin typeface="Consolas" panose="020B0609020204030204" pitchFamily="49" charset="0"/>
              </a:rPr>
              <a:t>TABLE</a:t>
            </a:r>
            <a:r>
              <a:rPr lang="zh-CN" altLang="zh-CN" sz="2800" dirty="0">
                <a:solidFill>
                  <a:srgbClr val="000000"/>
                </a:solidFill>
                <a:latin typeface="Consolas" panose="020B0609020204030204" pitchFamily="49" charset="0"/>
              </a:rPr>
              <a:t> tbl_</a:t>
            </a:r>
            <a:r>
              <a:rPr lang="zh-CN" altLang="zh-CN" sz="2800" dirty="0" smtClean="0">
                <a:solidFill>
                  <a:srgbClr val="000000"/>
                </a:solidFill>
                <a:latin typeface="Consolas" panose="020B0609020204030204" pitchFamily="49" charset="0"/>
              </a:rPr>
              <a:t>name</a:t>
            </a:r>
            <a:r>
              <a:rPr lang="en-US" altLang="zh-CN" sz="2800" dirty="0" smtClean="0">
                <a:solidFill>
                  <a:srgbClr val="000000"/>
                </a:solidFill>
                <a:latin typeface="Consolas" panose="020B0609020204030204" pitchFamily="49" charset="0"/>
              </a:rPr>
              <a:t> </a:t>
            </a:r>
            <a:r>
              <a:rPr lang="zh-CN" altLang="zh-CN" sz="2800" dirty="0" smtClean="0">
                <a:solidFill>
                  <a:srgbClr val="0000FF"/>
                </a:solidFill>
                <a:latin typeface="Consolas" panose="020B0609020204030204" pitchFamily="49" charset="0"/>
              </a:rPr>
              <a:t>ADD</a:t>
            </a:r>
            <a:r>
              <a:rPr lang="zh-CN" altLang="zh-CN" sz="2800" dirty="0">
                <a:solidFill>
                  <a:srgbClr val="000000"/>
                </a:solidFill>
                <a:latin typeface="Consolas" panose="020B0609020204030204" pitchFamily="49" charset="0"/>
              </a:rPr>
              <a:t> </a:t>
            </a:r>
            <a:r>
              <a:rPr lang="zh-CN" altLang="zh-CN" sz="2800" dirty="0">
                <a:solidFill>
                  <a:srgbClr val="0000FF"/>
                </a:solidFill>
                <a:latin typeface="Consolas" panose="020B0609020204030204" pitchFamily="49" charset="0"/>
              </a:rPr>
              <a:t>INDEX</a:t>
            </a:r>
            <a:r>
              <a:rPr lang="zh-CN" altLang="zh-CN" sz="2800" dirty="0">
                <a:solidFill>
                  <a:srgbClr val="000000"/>
                </a:solidFill>
                <a:latin typeface="Consolas" panose="020B0609020204030204" pitchFamily="49" charset="0"/>
              </a:rPr>
              <a:t> new_index_name(column_name</a:t>
            </a:r>
            <a:r>
              <a:rPr lang="zh-CN" altLang="zh-CN" sz="2800" dirty="0" smtClean="0">
                <a:solidFill>
                  <a:srgbClr val="000000"/>
                </a:solidFill>
                <a:latin typeface="Consolas" panose="020B0609020204030204" pitchFamily="49" charset="0"/>
              </a:rPr>
              <a:t>)</a:t>
            </a:r>
            <a:endParaRPr lang="en-US" altLang="zh-CN" sz="6400" dirty="0" smtClean="0">
              <a:latin typeface="Arial" panose="020B0604020202020204" pitchFamily="34" charset="0"/>
            </a:endParaRPr>
          </a:p>
          <a:p>
            <a:r>
              <a:rPr lang="en-US" altLang="zh-CN" dirty="0" smtClean="0"/>
              <a:t>[</a:t>
            </a:r>
            <a:r>
              <a:rPr lang="zh-CN" altLang="en-US" dirty="0"/>
              <a:t>例</a:t>
            </a:r>
            <a:r>
              <a:rPr lang="en-US" altLang="zh-CN" dirty="0"/>
              <a:t>3.14] </a:t>
            </a:r>
            <a:r>
              <a:rPr lang="zh-CN" altLang="en-US" dirty="0"/>
              <a:t>将</a:t>
            </a:r>
            <a:r>
              <a:rPr lang="en-US" altLang="zh-CN" dirty="0"/>
              <a:t>SC</a:t>
            </a:r>
            <a:r>
              <a:rPr lang="zh-CN" altLang="en-US" dirty="0"/>
              <a:t>表的</a:t>
            </a:r>
            <a:r>
              <a:rPr lang="en-US" altLang="zh-CN" dirty="0" err="1"/>
              <a:t>SCno</a:t>
            </a:r>
            <a:r>
              <a:rPr lang="zh-CN" altLang="en-US" dirty="0"/>
              <a:t>索引名改为</a:t>
            </a:r>
            <a:r>
              <a:rPr lang="en-US" altLang="zh-CN" dirty="0" err="1"/>
              <a:t>SCSno</a:t>
            </a:r>
            <a:endParaRPr lang="zh-CN" altLang="en-US" dirty="0"/>
          </a:p>
          <a:p>
            <a:pPr lvl="1">
              <a:buNone/>
            </a:pP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59</a:t>
            </a:fld>
            <a:endParaRPr lang="zh-CN" altLang="en-US"/>
          </a:p>
        </p:txBody>
      </p:sp>
    </p:spTree>
    <p:extLst>
      <p:ext uri="{BB962C8B-B14F-4D97-AF65-F5344CB8AC3E}">
        <p14:creationId xmlns:p14="http://schemas.microsoft.com/office/powerpoint/2010/main" val="377420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SQL</a:t>
            </a:r>
            <a:r>
              <a:rPr lang="zh-CN" altLang="en-US" dirty="0"/>
              <a:t>语言的发展</a:t>
            </a:r>
          </a:p>
        </p:txBody>
      </p:sp>
      <p:sp>
        <p:nvSpPr>
          <p:cNvPr id="3" name="内容占位符 2"/>
          <p:cNvSpPr>
            <a:spLocks noGrp="1"/>
          </p:cNvSpPr>
          <p:nvPr>
            <p:ph idx="1"/>
          </p:nvPr>
        </p:nvSpPr>
        <p:spPr/>
        <p:txBody>
          <a:bodyPr/>
          <a:lstStyle/>
          <a:p>
            <a:r>
              <a:rPr lang="en-US" altLang="zh-CN" dirty="0"/>
              <a:t>1974</a:t>
            </a:r>
            <a:r>
              <a:rPr lang="zh-CN" altLang="en-US" dirty="0"/>
              <a:t>年</a:t>
            </a:r>
            <a:r>
              <a:rPr lang="en-US" altLang="zh-CN" dirty="0"/>
              <a:t>IBM</a:t>
            </a:r>
            <a:r>
              <a:rPr lang="zh-CN" altLang="en-US" dirty="0"/>
              <a:t>的</a:t>
            </a:r>
            <a:r>
              <a:rPr lang="en-US" altLang="zh-CN" dirty="0"/>
              <a:t>CHAMBERLIN</a:t>
            </a:r>
            <a:r>
              <a:rPr lang="zh-CN" altLang="en-US" dirty="0"/>
              <a:t>和</a:t>
            </a:r>
            <a:r>
              <a:rPr lang="en-US" altLang="zh-CN" dirty="0"/>
              <a:t>BOYCE</a:t>
            </a:r>
            <a:r>
              <a:rPr lang="zh-CN" altLang="en-US" dirty="0"/>
              <a:t>提出，</a:t>
            </a:r>
            <a:r>
              <a:rPr lang="en-US" altLang="zh-CN" dirty="0"/>
              <a:t>SEQUEL</a:t>
            </a:r>
            <a:r>
              <a:rPr lang="zh-CN" altLang="en-US" dirty="0"/>
              <a:t>（</a:t>
            </a:r>
            <a:r>
              <a:rPr lang="en-US" altLang="zh-CN" dirty="0"/>
              <a:t>STUCTURED ENGLISH QUERY LANGUAGE</a:t>
            </a:r>
            <a:r>
              <a:rPr lang="zh-CN" altLang="en-US" dirty="0"/>
              <a:t>）</a:t>
            </a:r>
            <a:endParaRPr lang="en-US" altLang="zh-CN" dirty="0"/>
          </a:p>
          <a:p>
            <a:r>
              <a:rPr lang="en-US" altLang="zh-CN" dirty="0"/>
              <a:t>1975~1979</a:t>
            </a:r>
            <a:r>
              <a:rPr lang="zh-CN" altLang="en-US" dirty="0"/>
              <a:t>年</a:t>
            </a:r>
            <a:r>
              <a:rPr lang="en-US" altLang="zh-CN" dirty="0"/>
              <a:t>IBM</a:t>
            </a:r>
            <a:r>
              <a:rPr lang="zh-CN" altLang="en-US" dirty="0"/>
              <a:t>公司在</a:t>
            </a:r>
            <a:r>
              <a:rPr lang="en-US" altLang="zh-CN" dirty="0"/>
              <a:t>SYSTEM R</a:t>
            </a:r>
            <a:r>
              <a:rPr lang="zh-CN" altLang="en-US" dirty="0"/>
              <a:t>关系数据库原型系统中实现</a:t>
            </a:r>
            <a:endParaRPr lang="en-US" altLang="zh-CN" dirty="0"/>
          </a:p>
          <a:p>
            <a:r>
              <a:rPr lang="en-US" altLang="zh-CN" dirty="0"/>
              <a:t>1979</a:t>
            </a:r>
            <a:r>
              <a:rPr lang="zh-CN" altLang="en-US" dirty="0"/>
              <a:t>夏</a:t>
            </a:r>
            <a:r>
              <a:rPr lang="en-US" altLang="zh-CN" dirty="0"/>
              <a:t>, Oracle</a:t>
            </a:r>
            <a:r>
              <a:rPr lang="zh-CN" altLang="en-US" dirty="0"/>
              <a:t>公司的</a:t>
            </a:r>
            <a:r>
              <a:rPr lang="en-US" altLang="zh-CN" dirty="0"/>
              <a:t>Oracle 2</a:t>
            </a:r>
            <a:r>
              <a:rPr lang="zh-CN" altLang="en-US" dirty="0"/>
              <a:t>使用</a:t>
            </a:r>
            <a:endParaRPr lang="en-US" altLang="zh-CN" dirty="0"/>
          </a:p>
          <a:p>
            <a:r>
              <a:rPr lang="en-US" altLang="zh-CN" dirty="0"/>
              <a:t>1981</a:t>
            </a:r>
            <a:r>
              <a:rPr lang="zh-CN" altLang="en-US" dirty="0"/>
              <a:t>年</a:t>
            </a:r>
            <a:r>
              <a:rPr lang="en-US" altLang="zh-CN" dirty="0"/>
              <a:t>IBM</a:t>
            </a:r>
            <a:r>
              <a:rPr lang="zh-CN" altLang="en-US" dirty="0"/>
              <a:t>关系数据库</a:t>
            </a:r>
            <a:r>
              <a:rPr lang="en-US" altLang="zh-CN" dirty="0"/>
              <a:t>SQL/DS</a:t>
            </a:r>
          </a:p>
          <a:p>
            <a:r>
              <a:rPr lang="en-US" altLang="zh-CN" dirty="0"/>
              <a:t>1985</a:t>
            </a:r>
            <a:r>
              <a:rPr lang="zh-CN" altLang="en-US" dirty="0"/>
              <a:t>年</a:t>
            </a:r>
            <a:r>
              <a:rPr lang="en-US" altLang="zh-CN" dirty="0"/>
              <a:t>IBM</a:t>
            </a:r>
            <a:r>
              <a:rPr lang="zh-CN" altLang="en-US" dirty="0"/>
              <a:t>发布了关系数据库</a:t>
            </a:r>
            <a:r>
              <a:rPr lang="en-US" altLang="zh-CN" dirty="0"/>
              <a:t>DB2</a:t>
            </a:r>
          </a:p>
          <a:p>
            <a:r>
              <a:rPr lang="zh-CN" altLang="en-US" dirty="0"/>
              <a:t>今天</a:t>
            </a:r>
            <a:r>
              <a:rPr lang="en-US" altLang="zh-CN" dirty="0"/>
              <a:t>SQL</a:t>
            </a:r>
            <a:r>
              <a:rPr lang="zh-CN" altLang="en-US" dirty="0"/>
              <a:t>语言广泛应用于各种大型数据库</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a:t>
            </a:fld>
            <a:endParaRPr lang="zh-CN" altLang="en-US"/>
          </a:p>
        </p:txBody>
      </p:sp>
    </p:spTree>
    <p:extLst>
      <p:ext uri="{BB962C8B-B14F-4D97-AF65-F5344CB8AC3E}">
        <p14:creationId xmlns:p14="http://schemas.microsoft.com/office/powerpoint/2010/main" val="37664889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 </a:t>
            </a:r>
            <a:r>
              <a:rPr lang="zh-CN" altLang="en-US" dirty="0"/>
              <a:t>索引的删除</a:t>
            </a:r>
          </a:p>
        </p:txBody>
      </p:sp>
      <p:sp>
        <p:nvSpPr>
          <p:cNvPr id="3" name="内容占位符 2"/>
          <p:cNvSpPr>
            <a:spLocks noGrp="1"/>
          </p:cNvSpPr>
          <p:nvPr>
            <p:ph idx="1"/>
          </p:nvPr>
        </p:nvSpPr>
        <p:spPr/>
        <p:txBody>
          <a:bodyPr/>
          <a:lstStyle/>
          <a:p>
            <a:r>
              <a:rPr lang="zh-CN" altLang="en-US" dirty="0"/>
              <a:t>格式</a:t>
            </a:r>
            <a:r>
              <a:rPr lang="zh-CN" altLang="en-US" dirty="0" smtClean="0"/>
              <a:t>：</a:t>
            </a:r>
            <a:r>
              <a:rPr lang="en-US" altLang="zh-CN" dirty="0"/>
              <a:t> DROP </a:t>
            </a:r>
            <a:r>
              <a:rPr lang="en-US" altLang="zh-CN" dirty="0" smtClean="0"/>
              <a:t>INDEX </a:t>
            </a:r>
            <a:r>
              <a:rPr lang="zh-CN" altLang="en-US" dirty="0" smtClean="0"/>
              <a:t>索引名 </a:t>
            </a:r>
            <a:r>
              <a:rPr lang="en-US" altLang="zh-CN" dirty="0" smtClean="0"/>
              <a:t>on </a:t>
            </a:r>
            <a:r>
              <a:rPr lang="zh-CN" altLang="en-US" dirty="0" smtClean="0"/>
              <a:t>表名</a:t>
            </a:r>
            <a:endParaRPr lang="en-US" altLang="zh-CN" dirty="0" smtClean="0"/>
          </a:p>
          <a:p>
            <a:r>
              <a:rPr lang="en-US" altLang="zh-CN" dirty="0" smtClean="0"/>
              <a:t>【</a:t>
            </a:r>
            <a:r>
              <a:rPr lang="zh-CN" altLang="en-US" dirty="0" smtClean="0"/>
              <a:t>例</a:t>
            </a:r>
            <a:r>
              <a:rPr lang="en-US" altLang="zh-CN" dirty="0" smtClean="0"/>
              <a:t>】</a:t>
            </a:r>
            <a:r>
              <a:rPr lang="zh-CN" altLang="en-US" dirty="0" smtClean="0"/>
              <a:t>删除</a:t>
            </a:r>
            <a:r>
              <a:rPr lang="en-US" altLang="zh-CN" dirty="0" smtClean="0"/>
              <a:t>Student</a:t>
            </a:r>
            <a:r>
              <a:rPr lang="zh-CN" altLang="en-US" dirty="0" smtClean="0"/>
              <a:t>表的</a:t>
            </a:r>
            <a:r>
              <a:rPr lang="en-US" altLang="zh-CN" dirty="0" err="1" smtClean="0"/>
              <a:t>Stusname</a:t>
            </a:r>
            <a:r>
              <a:rPr lang="zh-CN" altLang="en-US" dirty="0" smtClean="0"/>
              <a:t>索引</a:t>
            </a:r>
          </a:p>
          <a:p>
            <a:r>
              <a:rPr lang="en-US" altLang="zh-CN" dirty="0" smtClean="0"/>
              <a:t>DROP </a:t>
            </a:r>
            <a:r>
              <a:rPr lang="en-US" altLang="zh-CN" dirty="0"/>
              <a:t>INDEX </a:t>
            </a:r>
            <a:r>
              <a:rPr lang="en-US" altLang="zh-CN" dirty="0" err="1" smtClean="0"/>
              <a:t>Stusname</a:t>
            </a:r>
            <a:r>
              <a:rPr lang="en-US" altLang="zh-CN" dirty="0" smtClean="0"/>
              <a:t> on Student</a:t>
            </a:r>
            <a:endParaRPr lang="en-US" altLang="zh-CN" dirty="0"/>
          </a:p>
          <a:p>
            <a:pPr lvl="1"/>
            <a:r>
              <a:rPr lang="zh-CN" altLang="en-US" dirty="0"/>
              <a:t>删除索引时，系统会同时从数据字典中删去有关该索引的描述，从数据区删除索引的数据</a:t>
            </a:r>
            <a:r>
              <a:rPr lang="zh-CN" altLang="en-US" dirty="0" smtClean="0"/>
              <a:t>。</a:t>
            </a:r>
            <a:endParaRPr lang="en-US" altLang="zh-CN" dirty="0" smtClean="0"/>
          </a:p>
          <a:p>
            <a:pPr lvl="1"/>
            <a:r>
              <a:rPr lang="en-US" altLang="zh-CN" dirty="0" err="1" smtClean="0">
                <a:solidFill>
                  <a:srgbClr val="FF0000"/>
                </a:solidFill>
              </a:rPr>
              <a:t>SQLServer</a:t>
            </a:r>
            <a:r>
              <a:rPr lang="zh-CN" altLang="en-US" dirty="0" smtClean="0"/>
              <a:t>中</a:t>
            </a:r>
            <a:endParaRPr lang="zh-CN" altLang="en-US" dirty="0"/>
          </a:p>
          <a:p>
            <a:pPr lvl="2"/>
            <a:r>
              <a:rPr lang="zh-CN" altLang="en-US" dirty="0"/>
              <a:t>在同一表中应先建聚集索引，后建非聚集索引</a:t>
            </a:r>
          </a:p>
          <a:p>
            <a:pPr lvl="2"/>
            <a:r>
              <a:rPr lang="zh-CN" altLang="en-US" dirty="0"/>
              <a:t>当现有的聚集索引被删除时，系统将自动重建非聚集索引。</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60</a:t>
            </a:fld>
            <a:endParaRPr lang="zh-CN" altLang="en-US"/>
          </a:p>
        </p:txBody>
      </p:sp>
    </p:spTree>
    <p:extLst>
      <p:ext uri="{BB962C8B-B14F-4D97-AF65-F5344CB8AC3E}">
        <p14:creationId xmlns:p14="http://schemas.microsoft.com/office/powerpoint/2010/main" val="27754665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改变表中的数据（如增加或删除记录）时，索引将自动更新。</a:t>
            </a:r>
          </a:p>
          <a:p>
            <a:r>
              <a:rPr lang="zh-CN" altLang="en-US" dirty="0"/>
              <a:t>索引建立后，在查询使用该列时，系统将可能自动使用索引进行查询。</a:t>
            </a:r>
          </a:p>
          <a:p>
            <a:r>
              <a:rPr lang="zh-CN" altLang="en-US" dirty="0"/>
              <a:t>索引数目最多可</a:t>
            </a:r>
            <a:r>
              <a:rPr lang="zh-CN" altLang="en-US" dirty="0" smtClean="0"/>
              <a:t>达到</a:t>
            </a:r>
            <a:r>
              <a:rPr lang="en-US" altLang="zh-CN" dirty="0" smtClean="0"/>
              <a:t>16/</a:t>
            </a:r>
            <a:r>
              <a:rPr lang="en-US" altLang="zh-CN" b="1" dirty="0" smtClean="0"/>
              <a:t>249</a:t>
            </a:r>
            <a:r>
              <a:rPr lang="zh-CN" altLang="en-US" dirty="0"/>
              <a:t>个，但索引越多，更新数据的速度越慢。</a:t>
            </a:r>
          </a:p>
          <a:p>
            <a:r>
              <a:rPr lang="zh-CN" altLang="en-US" dirty="0"/>
              <a:t>对于仅用于查询的表可在频繁查询的列上多建索引，对于数据更新频繁的表则应少建索引。</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61</a:t>
            </a:fld>
            <a:endParaRPr lang="zh-CN" altLang="en-US"/>
          </a:p>
        </p:txBody>
      </p:sp>
    </p:spTree>
    <p:extLst>
      <p:ext uri="{BB962C8B-B14F-4D97-AF65-F5344CB8AC3E}">
        <p14:creationId xmlns:p14="http://schemas.microsoft.com/office/powerpoint/2010/main" val="6673276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150938" y="769938"/>
            <a:ext cx="1792287" cy="1779587"/>
            <a:chOff x="0" y="0"/>
            <a:chExt cx="5237019" cy="5201394"/>
          </a:xfrm>
        </p:grpSpPr>
        <p:sp>
          <p:nvSpPr>
            <p:cNvPr id="4099" name="同心圆 17"/>
            <p:cNvSpPr>
              <a:spLocks/>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0" name="同心圆 18"/>
            <p:cNvSpPr>
              <a:spLocks/>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1" name="同心圆 19"/>
            <p:cNvSpPr>
              <a:spLocks/>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p>
        </p:txBody>
      </p:sp>
      <p:sp>
        <p:nvSpPr>
          <p:cNvPr id="4116" name="文本框 1"/>
          <p:cNvSpPr txBox="1">
            <a:spLocks noChangeArrowheads="1"/>
          </p:cNvSpPr>
          <p:nvPr/>
        </p:nvSpPr>
        <p:spPr bwMode="auto">
          <a:xfrm>
            <a:off x="18605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solidFill>
                  <a:srgbClr val="404040"/>
                </a:solidFill>
              </a:rPr>
              <a:t>1</a:t>
            </a:r>
            <a:endParaRPr lang="zh-CN" altLang="en-US" sz="3200" dirty="0">
              <a:solidFill>
                <a:srgbClr val="404040"/>
              </a:solidFill>
            </a:endParaRPr>
          </a:p>
        </p:txBody>
      </p:sp>
      <p:cxnSp>
        <p:nvCxnSpPr>
          <p:cNvPr id="4117" name="直接连接符 35"/>
          <p:cNvCxnSpPr>
            <a:cxnSpLocks noChangeShapeType="1"/>
          </p:cNvCxnSpPr>
          <p:nvPr/>
        </p:nvCxnSpPr>
        <p:spPr bwMode="auto">
          <a:xfrm flipH="1">
            <a:off x="1930400" y="2759271"/>
            <a:ext cx="476250" cy="581025"/>
          </a:xfrm>
          <a:prstGeom prst="line">
            <a:avLst/>
          </a:prstGeom>
          <a:noFill/>
          <a:ln w="12700" cmpd="sng">
            <a:solidFill>
              <a:schemeClr val="tx1"/>
            </a:solidFill>
            <a:round/>
            <a:headEnd/>
            <a:tailE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4" y="2968821"/>
            <a:ext cx="2214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000" dirty="0">
                <a:solidFill>
                  <a:srgbClr val="404040"/>
                </a:solidFill>
                <a:latin typeface="微软雅黑" panose="020B0503020204020204" pitchFamily="34" charset="-122"/>
                <a:ea typeface="微软雅黑" panose="020B0503020204020204" pitchFamily="34" charset="-122"/>
              </a:rPr>
              <a:t>SQL</a:t>
            </a:r>
            <a:r>
              <a:rPr lang="zh-CN" altLang="en-US" sz="2000" dirty="0">
                <a:solidFill>
                  <a:srgbClr val="404040"/>
                </a:solidFill>
                <a:latin typeface="微软雅黑" panose="020B0503020204020204" pitchFamily="34" charset="-122"/>
                <a:ea typeface="微软雅黑" panose="020B0503020204020204" pitchFamily="34" charset="-122"/>
              </a:rPr>
              <a:t>概述</a:t>
            </a:r>
          </a:p>
        </p:txBody>
      </p:sp>
      <p:sp>
        <p:nvSpPr>
          <p:cNvPr id="4119" name="文本框 27"/>
          <p:cNvSpPr txBox="1">
            <a:spLocks noChangeArrowheads="1"/>
          </p:cNvSpPr>
          <p:nvPr/>
        </p:nvSpPr>
        <p:spPr bwMode="auto">
          <a:xfrm>
            <a:off x="51117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2</a:t>
            </a:r>
            <a:endParaRPr lang="zh-CN" altLang="en-US" sz="3200" dirty="0">
              <a:solidFill>
                <a:srgbClr val="404040"/>
              </a:solidFill>
            </a:endParaRPr>
          </a:p>
        </p:txBody>
      </p:sp>
      <p:cxnSp>
        <p:nvCxnSpPr>
          <p:cNvPr id="4120" name="直接连接符 43"/>
          <p:cNvCxnSpPr>
            <a:cxnSpLocks noChangeShapeType="1"/>
          </p:cNvCxnSpPr>
          <p:nvPr/>
        </p:nvCxnSpPr>
        <p:spPr bwMode="auto">
          <a:xfrm flipH="1">
            <a:off x="5183188" y="2759271"/>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2968821"/>
            <a:ext cx="2487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数据定义</a:t>
            </a:r>
          </a:p>
        </p:txBody>
      </p:sp>
      <p:sp>
        <p:nvSpPr>
          <p:cNvPr id="4122" name="文本框 31"/>
          <p:cNvSpPr txBox="1">
            <a:spLocks noChangeArrowheads="1"/>
          </p:cNvSpPr>
          <p:nvPr/>
        </p:nvSpPr>
        <p:spPr bwMode="auto">
          <a:xfrm>
            <a:off x="8158163"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3</a:t>
            </a:r>
            <a:endParaRPr lang="zh-CN" altLang="en-US" sz="3200" dirty="0">
              <a:solidFill>
                <a:srgbClr val="404040"/>
              </a:solidFill>
            </a:endParaRPr>
          </a:p>
        </p:txBody>
      </p:sp>
      <p:cxnSp>
        <p:nvCxnSpPr>
          <p:cNvPr id="4123" name="直接连接符 53"/>
          <p:cNvCxnSpPr>
            <a:cxnSpLocks noChangeShapeType="1"/>
          </p:cNvCxnSpPr>
          <p:nvPr/>
        </p:nvCxnSpPr>
        <p:spPr bwMode="auto">
          <a:xfrm flipH="1">
            <a:off x="8228013" y="2759271"/>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2968821"/>
            <a:ext cx="2455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数据查询</a:t>
            </a:r>
          </a:p>
        </p:txBody>
      </p:sp>
      <p:sp>
        <p:nvSpPr>
          <p:cNvPr id="4125" name="文本框 31"/>
          <p:cNvSpPr txBox="1">
            <a:spLocks noChangeArrowheads="1"/>
          </p:cNvSpPr>
          <p:nvPr/>
        </p:nvSpPr>
        <p:spPr bwMode="auto">
          <a:xfrm>
            <a:off x="2168524" y="3456225"/>
            <a:ext cx="26934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的产生和发展</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的特点</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的基本概念</a:t>
            </a:r>
          </a:p>
        </p:txBody>
      </p:sp>
      <p:sp>
        <p:nvSpPr>
          <p:cNvPr id="4126" name="文本框 31"/>
          <p:cNvSpPr txBox="1">
            <a:spLocks noChangeArrowheads="1"/>
          </p:cNvSpPr>
          <p:nvPr/>
        </p:nvSpPr>
        <p:spPr bwMode="auto">
          <a:xfrm>
            <a:off x="5421313" y="3389508"/>
            <a:ext cx="23161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模式的定义和删除</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基本表的定义、删除与修改</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索引的建立与删除</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数据字典</a:t>
            </a:r>
          </a:p>
        </p:txBody>
      </p:sp>
      <p:sp>
        <p:nvSpPr>
          <p:cNvPr id="4127" name="文本框 31"/>
          <p:cNvSpPr txBox="1">
            <a:spLocks noChangeArrowheads="1"/>
          </p:cNvSpPr>
          <p:nvPr/>
        </p:nvSpPr>
        <p:spPr bwMode="auto">
          <a:xfrm>
            <a:off x="8466137" y="3389508"/>
            <a:ext cx="306422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单表查询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连接查询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嵌套查询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集合查询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基于派生表的查询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SELECT</a:t>
            </a:r>
            <a:r>
              <a:rPr lang="zh-CN" altLang="en-US" sz="1600" dirty="0">
                <a:latin typeface="微软雅黑" panose="020B0503020204020204" pitchFamily="34" charset="-122"/>
                <a:ea typeface="微软雅黑" panose="020B0503020204020204" pitchFamily="34" charset="-122"/>
              </a:rPr>
              <a:t>的一般格式</a:t>
            </a: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accent1">
                    <a:lumMod val="75000"/>
                  </a:schemeClr>
                </a:solidFill>
              </a:rPr>
              <a:t>4</a:t>
            </a:r>
            <a:endParaRPr lang="zh-CN" altLang="en-US" dirty="0">
              <a:solidFill>
                <a:schemeClr val="accent1">
                  <a:lumMod val="75000"/>
                </a:schemeClr>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chemeClr val="tx1"/>
            </a:solidFill>
            <a:round/>
            <a:headEnd/>
            <a:tailE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accent1">
                    <a:lumMod val="75000"/>
                  </a:schemeClr>
                </a:solidFill>
              </a:rPr>
              <a:t>数据更新</a:t>
            </a:r>
          </a:p>
        </p:txBody>
      </p:sp>
      <p:sp>
        <p:nvSpPr>
          <p:cNvPr id="35" name="文本框 31"/>
          <p:cNvSpPr txBox="1">
            <a:spLocks noChangeArrowheads="1"/>
          </p:cNvSpPr>
          <p:nvPr/>
        </p:nvSpPr>
        <p:spPr bwMode="auto">
          <a:xfrm>
            <a:off x="2170113" y="5507734"/>
            <a:ext cx="2316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1600">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accent1">
                    <a:lumMod val="75000"/>
                  </a:schemeClr>
                </a:solidFill>
              </a:rPr>
              <a:t>插入数据</a:t>
            </a:r>
            <a:endParaRPr lang="en-US" altLang="zh-CN" dirty="0">
              <a:solidFill>
                <a:schemeClr val="accent1">
                  <a:lumMod val="75000"/>
                </a:schemeClr>
              </a:solidFill>
            </a:endParaRPr>
          </a:p>
          <a:p>
            <a:r>
              <a:rPr lang="zh-CN" altLang="en-US" dirty="0">
                <a:solidFill>
                  <a:schemeClr val="accent1">
                    <a:lumMod val="75000"/>
                  </a:schemeClr>
                </a:solidFill>
              </a:rPr>
              <a:t>修改数据</a:t>
            </a:r>
            <a:endParaRPr lang="en-US" altLang="zh-CN" dirty="0">
              <a:solidFill>
                <a:schemeClr val="accent1">
                  <a:lumMod val="75000"/>
                </a:schemeClr>
              </a:solidFill>
            </a:endParaRPr>
          </a:p>
          <a:p>
            <a:r>
              <a:rPr lang="zh-CN" altLang="en-US" dirty="0">
                <a:solidFill>
                  <a:schemeClr val="accent1">
                    <a:lumMod val="75000"/>
                  </a:schemeClr>
                </a:solidFill>
              </a:rPr>
              <a:t>删除数据</a:t>
            </a:r>
            <a:endParaRPr lang="en-US" altLang="zh-CN" dirty="0">
              <a:solidFill>
                <a:schemeClr val="accent1">
                  <a:lumMod val="75000"/>
                </a:schemeClr>
              </a:solidFill>
            </a:endParaRPr>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62</a:t>
            </a:fld>
            <a:endParaRPr lang="zh-CN" altLang="en-US"/>
          </a:p>
        </p:txBody>
      </p:sp>
      <p:sp>
        <p:nvSpPr>
          <p:cNvPr id="37" name="文本框 27"/>
          <p:cNvSpPr txBox="1">
            <a:spLocks noChangeArrowheads="1"/>
          </p:cNvSpPr>
          <p:nvPr/>
        </p:nvSpPr>
        <p:spPr bwMode="auto">
          <a:xfrm>
            <a:off x="51117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t>5</a:t>
            </a:r>
            <a:endParaRPr lang="zh-CN" altLang="en-US" dirty="0"/>
          </a:p>
        </p:txBody>
      </p:sp>
      <p:cxnSp>
        <p:nvCxnSpPr>
          <p:cNvPr id="38" name="直接连接符 43"/>
          <p:cNvCxnSpPr>
            <a:cxnSpLocks noChangeShapeType="1"/>
          </p:cNvCxnSpPr>
          <p:nvPr/>
        </p:nvCxnSpPr>
        <p:spPr bwMode="auto">
          <a:xfrm flipH="1">
            <a:off x="5183188"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9" name="文本框 7"/>
          <p:cNvSpPr txBox="1">
            <a:spLocks noChangeArrowheads="1"/>
          </p:cNvSpPr>
          <p:nvPr/>
        </p:nvSpPr>
        <p:spPr bwMode="auto">
          <a:xfrm>
            <a:off x="54213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视图</a:t>
            </a:r>
          </a:p>
        </p:txBody>
      </p:sp>
      <p:sp>
        <p:nvSpPr>
          <p:cNvPr id="40" name="文本框 31"/>
          <p:cNvSpPr txBox="1">
            <a:spLocks noChangeArrowheads="1"/>
          </p:cNvSpPr>
          <p:nvPr/>
        </p:nvSpPr>
        <p:spPr bwMode="auto">
          <a:xfrm>
            <a:off x="5421313" y="5507734"/>
            <a:ext cx="23161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1600">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定义视图</a:t>
            </a:r>
            <a:endParaRPr lang="en-US" altLang="zh-CN" dirty="0"/>
          </a:p>
          <a:p>
            <a:r>
              <a:rPr lang="zh-CN" altLang="en-US" dirty="0"/>
              <a:t>查询视图</a:t>
            </a:r>
            <a:endParaRPr lang="en-US" altLang="zh-CN" dirty="0"/>
          </a:p>
          <a:p>
            <a:r>
              <a:rPr lang="zh-CN" altLang="en-US" dirty="0"/>
              <a:t>更新视图</a:t>
            </a:r>
            <a:endParaRPr lang="en-US" altLang="zh-CN" dirty="0"/>
          </a:p>
          <a:p>
            <a:r>
              <a:rPr lang="zh-CN" altLang="en-US" dirty="0"/>
              <a:t>视图的作用</a:t>
            </a:r>
            <a:endParaRPr lang="en-US" altLang="zh-CN" dirty="0"/>
          </a:p>
        </p:txBody>
      </p:sp>
    </p:spTree>
    <p:extLst>
      <p:ext uri="{BB962C8B-B14F-4D97-AF65-F5344CB8AC3E}">
        <p14:creationId xmlns:p14="http://schemas.microsoft.com/office/powerpoint/2010/main" val="5909263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74088BC-5FFA-45F6-BC97-BB015332EA66}" type="slidenum">
              <a:rPr lang="zh-CN" altLang="en-US" smtClean="0"/>
              <a:pPr/>
              <a:t>63</a:t>
            </a:fld>
            <a:endParaRPr lang="zh-CN" altLang="en-US"/>
          </a:p>
        </p:txBody>
      </p:sp>
      <p:pic>
        <p:nvPicPr>
          <p:cNvPr id="3" name="图片 2"/>
          <p:cNvPicPr>
            <a:picLocks noChangeAspect="1"/>
          </p:cNvPicPr>
          <p:nvPr/>
        </p:nvPicPr>
        <p:blipFill>
          <a:blip r:embed="rId2"/>
          <a:stretch>
            <a:fillRect/>
          </a:stretch>
        </p:blipFill>
        <p:spPr>
          <a:xfrm>
            <a:off x="963466" y="445146"/>
            <a:ext cx="8543648" cy="6010200"/>
          </a:xfrm>
          <a:prstGeom prst="rect">
            <a:avLst/>
          </a:prstGeom>
        </p:spPr>
      </p:pic>
    </p:spTree>
    <p:extLst>
      <p:ext uri="{BB962C8B-B14F-4D97-AF65-F5344CB8AC3E}">
        <p14:creationId xmlns:p14="http://schemas.microsoft.com/office/powerpoint/2010/main" val="33194720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四、数据更新</a:t>
            </a:r>
          </a:p>
        </p:txBody>
      </p:sp>
      <p:sp>
        <p:nvSpPr>
          <p:cNvPr id="3" name="内容占位符 2"/>
          <p:cNvSpPr>
            <a:spLocks noGrp="1"/>
          </p:cNvSpPr>
          <p:nvPr>
            <p:ph idx="1"/>
          </p:nvPr>
        </p:nvSpPr>
        <p:spPr/>
        <p:txBody>
          <a:bodyPr/>
          <a:lstStyle/>
          <a:p>
            <a:r>
              <a:rPr lang="zh-CN" altLang="en-US" dirty="0"/>
              <a:t>插入操作</a:t>
            </a:r>
          </a:p>
          <a:p>
            <a:r>
              <a:rPr lang="zh-CN" altLang="en-US" dirty="0"/>
              <a:t>修改操作</a:t>
            </a:r>
          </a:p>
          <a:p>
            <a:r>
              <a:rPr lang="zh-CN" altLang="en-US" dirty="0"/>
              <a:t>删除操作</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64</a:t>
            </a:fld>
            <a:endParaRPr lang="zh-CN" altLang="en-US"/>
          </a:p>
        </p:txBody>
      </p:sp>
    </p:spTree>
    <p:extLst>
      <p:ext uri="{BB962C8B-B14F-4D97-AF65-F5344CB8AC3E}">
        <p14:creationId xmlns:p14="http://schemas.microsoft.com/office/powerpoint/2010/main" val="22017145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插入操作</a:t>
            </a:r>
          </a:p>
        </p:txBody>
      </p:sp>
      <p:sp>
        <p:nvSpPr>
          <p:cNvPr id="3" name="内容占位符 2"/>
          <p:cNvSpPr>
            <a:spLocks noGrp="1"/>
          </p:cNvSpPr>
          <p:nvPr>
            <p:ph idx="1"/>
          </p:nvPr>
        </p:nvSpPr>
        <p:spPr/>
        <p:txBody>
          <a:bodyPr/>
          <a:lstStyle/>
          <a:p>
            <a:r>
              <a:rPr lang="zh-CN" altLang="en-US" dirty="0"/>
              <a:t>格式：</a:t>
            </a:r>
          </a:p>
          <a:p>
            <a:pPr lvl="1"/>
            <a:r>
              <a:rPr lang="en-US" altLang="zh-CN" b="1" dirty="0"/>
              <a:t>INSERT</a:t>
            </a:r>
          </a:p>
          <a:p>
            <a:pPr marL="201168" lvl="1" indent="0">
              <a:buNone/>
            </a:pPr>
            <a:r>
              <a:rPr lang="en-US" altLang="zh-CN" b="1" dirty="0"/>
              <a:t>	[INTO] &lt;</a:t>
            </a:r>
            <a:r>
              <a:rPr lang="zh-CN" altLang="en-US" dirty="0"/>
              <a:t>表名</a:t>
            </a:r>
            <a:r>
              <a:rPr lang="en-US" altLang="zh-CN" b="1" dirty="0"/>
              <a:t>&gt; [(&lt;</a:t>
            </a:r>
            <a:r>
              <a:rPr lang="zh-CN" altLang="en-US" dirty="0"/>
              <a:t>属性列</a:t>
            </a:r>
            <a:r>
              <a:rPr lang="en-US" altLang="zh-CN" b="1" dirty="0"/>
              <a:t>1&gt;[, &lt;</a:t>
            </a:r>
            <a:r>
              <a:rPr lang="zh-CN" altLang="en-US" dirty="0"/>
              <a:t>属性列</a:t>
            </a:r>
            <a:r>
              <a:rPr lang="en-US" altLang="zh-CN" b="1" dirty="0"/>
              <a:t>2 &gt;…])]</a:t>
            </a:r>
          </a:p>
          <a:p>
            <a:pPr marL="201168" lvl="1" indent="0">
              <a:buNone/>
            </a:pPr>
            <a:r>
              <a:rPr lang="en-US" altLang="zh-CN" b="1" dirty="0"/>
              <a:t>	VALUES (&lt;</a:t>
            </a:r>
            <a:r>
              <a:rPr lang="zh-CN" altLang="en-US" dirty="0"/>
              <a:t>常量</a:t>
            </a:r>
            <a:r>
              <a:rPr lang="en-US" altLang="zh-CN" b="1" dirty="0"/>
              <a:t>1&gt; [, &lt;</a:t>
            </a:r>
            <a:r>
              <a:rPr lang="zh-CN" altLang="en-US" dirty="0"/>
              <a:t>常量</a:t>
            </a:r>
            <a:r>
              <a:rPr lang="en-US" altLang="zh-CN" b="1" dirty="0"/>
              <a:t>2&gt;]…)</a:t>
            </a:r>
          </a:p>
          <a:p>
            <a:r>
              <a:rPr lang="zh-CN" altLang="en-US" dirty="0"/>
              <a:t>功能：向表中添加一行数据（元组）。其中新元组在</a:t>
            </a:r>
          </a:p>
          <a:p>
            <a:r>
              <a:rPr lang="zh-CN" altLang="en-US" dirty="0"/>
              <a:t>属性列</a:t>
            </a:r>
            <a:r>
              <a:rPr lang="en-US" altLang="zh-CN" b="1" dirty="0"/>
              <a:t>1</a:t>
            </a:r>
            <a:r>
              <a:rPr lang="zh-CN" altLang="en-US" dirty="0"/>
              <a:t>的值为常量</a:t>
            </a:r>
            <a:r>
              <a:rPr lang="en-US" altLang="zh-CN" b="1" dirty="0"/>
              <a:t>1</a:t>
            </a:r>
            <a:r>
              <a:rPr lang="zh-CN" altLang="en-US" dirty="0"/>
              <a:t>、属性列</a:t>
            </a:r>
            <a:r>
              <a:rPr lang="en-US" altLang="zh-CN" b="1" dirty="0"/>
              <a:t>2</a:t>
            </a:r>
            <a:r>
              <a:rPr lang="zh-CN" altLang="en-US" dirty="0"/>
              <a:t>的值为常量</a:t>
            </a:r>
            <a:r>
              <a:rPr lang="en-US" altLang="zh-CN" b="1" dirty="0"/>
              <a:t>2…</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65</a:t>
            </a:fld>
            <a:endParaRPr lang="zh-CN" altLang="en-US"/>
          </a:p>
        </p:txBody>
      </p:sp>
    </p:spTree>
    <p:extLst>
      <p:ext uri="{BB962C8B-B14F-4D97-AF65-F5344CB8AC3E}">
        <p14:creationId xmlns:p14="http://schemas.microsoft.com/office/powerpoint/2010/main" val="30376576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b="1" dirty="0"/>
              <a:t>INTO</a:t>
            </a:r>
            <a:r>
              <a:rPr lang="zh-CN" altLang="en-US" dirty="0"/>
              <a:t>子句</a:t>
            </a:r>
          </a:p>
          <a:p>
            <a:pPr lvl="1"/>
            <a:r>
              <a:rPr lang="zh-CN" altLang="en-US" dirty="0"/>
              <a:t>指定要插入数据的表名及属性列</a:t>
            </a:r>
          </a:p>
          <a:p>
            <a:pPr lvl="1"/>
            <a:r>
              <a:rPr lang="zh-CN" altLang="en-US" dirty="0"/>
              <a:t>属性列的顺序可与表定义中的顺序不一致</a:t>
            </a:r>
          </a:p>
          <a:p>
            <a:pPr lvl="1"/>
            <a:r>
              <a:rPr lang="zh-CN" altLang="en-US" dirty="0"/>
              <a:t>没有指定属性列：表示要插入的是一条完整的元组，且属性列属性与表定义中的顺序一致、必须在每个属性列上均有值。</a:t>
            </a:r>
          </a:p>
          <a:p>
            <a:pPr lvl="1"/>
            <a:r>
              <a:rPr lang="zh-CN" altLang="en-US" dirty="0"/>
              <a:t>指定部分属性列：插入的元组在其余属性列上取空值</a:t>
            </a:r>
          </a:p>
          <a:p>
            <a:pPr lvl="1"/>
            <a:r>
              <a:rPr lang="zh-CN" altLang="en-US" dirty="0"/>
              <a:t>在表定义时说明了</a:t>
            </a:r>
            <a:r>
              <a:rPr lang="en-US" altLang="zh-CN" b="1" dirty="0"/>
              <a:t>NOT NULL</a:t>
            </a:r>
            <a:r>
              <a:rPr lang="zh-CN" altLang="en-US" dirty="0"/>
              <a:t>的属性列不能取空值，否则出错。</a:t>
            </a:r>
          </a:p>
          <a:p>
            <a:r>
              <a:rPr lang="en-US" altLang="zh-CN" b="1" dirty="0"/>
              <a:t>VALUES</a:t>
            </a:r>
            <a:r>
              <a:rPr lang="zh-CN" altLang="en-US" dirty="0"/>
              <a:t>子句</a:t>
            </a:r>
          </a:p>
          <a:p>
            <a:pPr lvl="1"/>
            <a:r>
              <a:rPr lang="zh-CN" altLang="en-US" dirty="0"/>
              <a:t>提供的值必须与</a:t>
            </a:r>
            <a:r>
              <a:rPr lang="en-US" altLang="zh-CN" b="1" dirty="0"/>
              <a:t>INTO</a:t>
            </a:r>
            <a:r>
              <a:rPr lang="zh-CN" altLang="en-US" dirty="0"/>
              <a:t>子句匹配</a:t>
            </a:r>
          </a:p>
          <a:p>
            <a:pPr lvl="2"/>
            <a:r>
              <a:rPr lang="zh-CN" altLang="en-US" dirty="0"/>
              <a:t>值的个数</a:t>
            </a:r>
          </a:p>
          <a:p>
            <a:pPr lvl="2"/>
            <a:r>
              <a:rPr lang="zh-CN" altLang="en-US" dirty="0"/>
              <a:t>值的类型</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66</a:t>
            </a:fld>
            <a:endParaRPr lang="zh-CN" altLang="en-US"/>
          </a:p>
        </p:txBody>
      </p:sp>
      <p:pic>
        <p:nvPicPr>
          <p:cNvPr id="5" name="图片 4"/>
          <p:cNvPicPr>
            <a:picLocks noChangeAspect="1"/>
          </p:cNvPicPr>
          <p:nvPr/>
        </p:nvPicPr>
        <p:blipFill>
          <a:blip r:embed="rId2"/>
          <a:stretch>
            <a:fillRect/>
          </a:stretch>
        </p:blipFill>
        <p:spPr>
          <a:xfrm>
            <a:off x="1069848" y="584454"/>
            <a:ext cx="5991225" cy="1409700"/>
          </a:xfrm>
          <a:prstGeom prst="rect">
            <a:avLst/>
          </a:prstGeom>
        </p:spPr>
      </p:pic>
    </p:spTree>
    <p:extLst>
      <p:ext uri="{BB962C8B-B14F-4D97-AF65-F5344CB8AC3E}">
        <p14:creationId xmlns:p14="http://schemas.microsoft.com/office/powerpoint/2010/main" val="516178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t>
            </a:r>
            <a:r>
              <a:rPr lang="zh-CN" altLang="en-US" dirty="0"/>
              <a:t>例</a:t>
            </a:r>
            <a:r>
              <a:rPr lang="en-US" altLang="zh-CN" b="1" dirty="0"/>
              <a:t>1</a:t>
            </a:r>
            <a:r>
              <a:rPr lang="en-US" altLang="zh-CN" dirty="0"/>
              <a:t>】</a:t>
            </a:r>
            <a:r>
              <a:rPr lang="zh-CN" altLang="en-US" dirty="0"/>
              <a:t>将学生王林的信息插入到</a:t>
            </a:r>
            <a:r>
              <a:rPr lang="en-US" altLang="zh-CN" b="1" dirty="0"/>
              <a:t>Student</a:t>
            </a:r>
            <a:r>
              <a:rPr lang="zh-CN" altLang="en-US" dirty="0"/>
              <a:t>表中</a:t>
            </a:r>
          </a:p>
          <a:p>
            <a:r>
              <a:rPr lang="en-US" altLang="zh-CN" b="1" dirty="0"/>
              <a:t>INSERT</a:t>
            </a:r>
          </a:p>
          <a:p>
            <a:r>
              <a:rPr lang="en-US" altLang="zh-CN" b="1" dirty="0"/>
              <a:t>INTO Student(</a:t>
            </a:r>
            <a:r>
              <a:rPr lang="en-US" altLang="zh-CN" b="1" dirty="0" err="1"/>
              <a:t>Sno,Sname,Ssex,Sdept,Sage</a:t>
            </a:r>
            <a:r>
              <a:rPr lang="en-US" altLang="zh-CN" b="1" dirty="0"/>
              <a:t>)</a:t>
            </a:r>
          </a:p>
          <a:p>
            <a:r>
              <a:rPr lang="en-US" altLang="zh-CN" b="1" dirty="0"/>
              <a:t>VALUES ('2000012', '</a:t>
            </a:r>
            <a:r>
              <a:rPr lang="zh-CN" altLang="en-US" dirty="0"/>
              <a:t>王林</a:t>
            </a:r>
            <a:r>
              <a:rPr lang="en-US" altLang="zh-CN" b="1" dirty="0"/>
              <a:t>', '</a:t>
            </a:r>
            <a:r>
              <a:rPr lang="zh-CN" altLang="en-US" dirty="0"/>
              <a:t>男</a:t>
            </a:r>
            <a:r>
              <a:rPr lang="en-US" altLang="zh-CN" b="1" dirty="0"/>
              <a:t>', '</a:t>
            </a:r>
            <a:r>
              <a:rPr lang="zh-CN" altLang="en-US" dirty="0"/>
              <a:t>计算机</a:t>
            </a:r>
            <a:r>
              <a:rPr lang="en-US" altLang="zh-CN" b="1" dirty="0"/>
              <a:t>', 19)</a:t>
            </a:r>
          </a:p>
          <a:p>
            <a:r>
              <a:rPr lang="zh-CN" altLang="en-US" dirty="0"/>
              <a:t>属性顺序可以与</a:t>
            </a:r>
            <a:r>
              <a:rPr lang="en-US" altLang="zh-CN" b="1" dirty="0"/>
              <a:t>CREATE TABLE</a:t>
            </a:r>
            <a:r>
              <a:rPr lang="zh-CN" altLang="en-US" dirty="0"/>
              <a:t>中的顺序不一样。</a:t>
            </a:r>
          </a:p>
          <a:p>
            <a:r>
              <a:rPr lang="en-US" altLang="zh-CN" b="1" dirty="0"/>
              <a:t>VALUES</a:t>
            </a:r>
            <a:r>
              <a:rPr lang="zh-CN" altLang="en-US" dirty="0"/>
              <a:t>子句中，字符串常数加单引号。</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67</a:t>
            </a:fld>
            <a:endParaRPr lang="zh-CN" altLang="en-US"/>
          </a:p>
        </p:txBody>
      </p:sp>
      <p:pic>
        <p:nvPicPr>
          <p:cNvPr id="5" name="图片 4"/>
          <p:cNvPicPr>
            <a:picLocks noChangeAspect="1"/>
          </p:cNvPicPr>
          <p:nvPr/>
        </p:nvPicPr>
        <p:blipFill>
          <a:blip r:embed="rId2"/>
          <a:stretch>
            <a:fillRect/>
          </a:stretch>
        </p:blipFill>
        <p:spPr>
          <a:xfrm>
            <a:off x="1069848" y="560641"/>
            <a:ext cx="5886450" cy="1457325"/>
          </a:xfrm>
          <a:prstGeom prst="rect">
            <a:avLst/>
          </a:prstGeom>
        </p:spPr>
      </p:pic>
    </p:spTree>
    <p:extLst>
      <p:ext uri="{BB962C8B-B14F-4D97-AF65-F5344CB8AC3E}">
        <p14:creationId xmlns:p14="http://schemas.microsoft.com/office/powerpoint/2010/main" val="25669846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t>
            </a:r>
            <a:r>
              <a:rPr lang="zh-CN" altLang="en-US" dirty="0"/>
              <a:t>例</a:t>
            </a:r>
            <a:r>
              <a:rPr lang="en-US" altLang="zh-CN" b="1" dirty="0"/>
              <a:t>2</a:t>
            </a:r>
            <a:r>
              <a:rPr lang="en-US" altLang="zh-CN" dirty="0"/>
              <a:t>】</a:t>
            </a:r>
            <a:r>
              <a:rPr lang="zh-CN" altLang="en-US" dirty="0"/>
              <a:t>将学生张大民的信息插入到</a:t>
            </a:r>
            <a:r>
              <a:rPr lang="en-US" altLang="zh-CN" b="1" dirty="0"/>
              <a:t>Student</a:t>
            </a:r>
            <a:r>
              <a:rPr lang="zh-CN" altLang="en-US" dirty="0"/>
              <a:t>表中</a:t>
            </a:r>
          </a:p>
          <a:p>
            <a:r>
              <a:rPr lang="en-US" altLang="zh-CN" b="1" dirty="0"/>
              <a:t>INSERT</a:t>
            </a:r>
          </a:p>
          <a:p>
            <a:r>
              <a:rPr lang="en-US" altLang="zh-CN" b="1" dirty="0"/>
              <a:t>INTO Student</a:t>
            </a:r>
          </a:p>
          <a:p>
            <a:r>
              <a:rPr lang="en-US" altLang="zh-CN" b="1" dirty="0"/>
              <a:t>VALUES ('2000113', '</a:t>
            </a:r>
            <a:r>
              <a:rPr lang="zh-CN" altLang="en-US" dirty="0"/>
              <a:t>张大民</a:t>
            </a:r>
            <a:r>
              <a:rPr lang="en-US" altLang="zh-CN" b="1" dirty="0"/>
              <a:t>', '</a:t>
            </a:r>
            <a:r>
              <a:rPr lang="zh-CN" altLang="en-US" dirty="0"/>
              <a:t>男</a:t>
            </a:r>
            <a:r>
              <a:rPr lang="en-US" altLang="zh-CN" b="1" dirty="0"/>
              <a:t>', 18,'</a:t>
            </a:r>
            <a:r>
              <a:rPr lang="zh-CN" altLang="en-US" dirty="0"/>
              <a:t>管理</a:t>
            </a:r>
            <a:r>
              <a:rPr lang="en-US" altLang="zh-CN" b="1" dirty="0"/>
              <a:t>')</a:t>
            </a:r>
          </a:p>
          <a:p>
            <a:r>
              <a:rPr lang="zh-CN" altLang="en-US" dirty="0"/>
              <a:t>列的次序、个数与类型必须同</a:t>
            </a:r>
            <a:r>
              <a:rPr lang="en-US" altLang="zh-CN" b="1" dirty="0"/>
              <a:t>CREATE TABLE</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68</a:t>
            </a:fld>
            <a:endParaRPr lang="zh-CN" altLang="en-US"/>
          </a:p>
        </p:txBody>
      </p:sp>
      <p:pic>
        <p:nvPicPr>
          <p:cNvPr id="5" name="图片 4"/>
          <p:cNvPicPr>
            <a:picLocks noChangeAspect="1"/>
          </p:cNvPicPr>
          <p:nvPr/>
        </p:nvPicPr>
        <p:blipFill>
          <a:blip r:embed="rId2"/>
          <a:stretch>
            <a:fillRect/>
          </a:stretch>
        </p:blipFill>
        <p:spPr>
          <a:xfrm>
            <a:off x="1069848" y="636651"/>
            <a:ext cx="5886450" cy="1457325"/>
          </a:xfrm>
          <a:prstGeom prst="rect">
            <a:avLst/>
          </a:prstGeom>
        </p:spPr>
      </p:pic>
    </p:spTree>
    <p:extLst>
      <p:ext uri="{BB962C8B-B14F-4D97-AF65-F5344CB8AC3E}">
        <p14:creationId xmlns:p14="http://schemas.microsoft.com/office/powerpoint/2010/main" val="11227009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79502"/>
            <a:ext cx="10058400" cy="5692698"/>
          </a:xfrm>
        </p:spPr>
        <p:txBody>
          <a:bodyPr>
            <a:normAutofit/>
          </a:bodyPr>
          <a:lstStyle/>
          <a:p>
            <a:r>
              <a:rPr lang="en-US" altLang="zh-CN" dirty="0"/>
              <a:t>【</a:t>
            </a:r>
            <a:r>
              <a:rPr lang="zh-CN" altLang="en-US" dirty="0"/>
              <a:t>例</a:t>
            </a:r>
            <a:r>
              <a:rPr lang="en-US" altLang="zh-CN" b="1" dirty="0"/>
              <a:t>3</a:t>
            </a:r>
            <a:r>
              <a:rPr lang="en-US" altLang="zh-CN" dirty="0"/>
              <a:t>】</a:t>
            </a:r>
            <a:r>
              <a:rPr lang="zh-CN" altLang="en-US" dirty="0"/>
              <a:t>在表</a:t>
            </a:r>
            <a:r>
              <a:rPr lang="en-US" altLang="zh-CN" b="1" dirty="0"/>
              <a:t>Course</a:t>
            </a:r>
            <a:r>
              <a:rPr lang="zh-CN" altLang="en-US" dirty="0"/>
              <a:t>中增加课程高等数学的信息</a:t>
            </a:r>
          </a:p>
          <a:p>
            <a:r>
              <a:rPr lang="en-US" altLang="zh-CN" b="1" dirty="0"/>
              <a:t>INSERT</a:t>
            </a:r>
          </a:p>
          <a:p>
            <a:r>
              <a:rPr lang="en-US" altLang="zh-CN" b="1" dirty="0"/>
              <a:t>INTO Course(</a:t>
            </a:r>
            <a:r>
              <a:rPr lang="en-US" altLang="zh-CN" b="1" dirty="0" err="1"/>
              <a:t>Cno,Cname,Cpno,Ccredit</a:t>
            </a:r>
            <a:r>
              <a:rPr lang="en-US" altLang="zh-CN" b="1" dirty="0"/>
              <a:t>)</a:t>
            </a:r>
          </a:p>
          <a:p>
            <a:r>
              <a:rPr lang="en-US" altLang="zh-CN" b="1" dirty="0"/>
              <a:t>VALUES ( '1128', '</a:t>
            </a:r>
            <a:r>
              <a:rPr lang="zh-CN" altLang="en-US" dirty="0"/>
              <a:t>高等数学</a:t>
            </a:r>
            <a:r>
              <a:rPr lang="en-US" altLang="zh-CN" b="1" dirty="0"/>
              <a:t>', NULL,6)</a:t>
            </a:r>
          </a:p>
          <a:p>
            <a:r>
              <a:rPr lang="en-US" altLang="zh-CN" b="1" dirty="0"/>
              <a:t>NULL</a:t>
            </a:r>
            <a:r>
              <a:rPr lang="zh-CN" altLang="en-US" dirty="0"/>
              <a:t>表示赋予该列空值。</a:t>
            </a:r>
          </a:p>
          <a:p>
            <a:r>
              <a:rPr lang="zh-CN" altLang="en-US" dirty="0"/>
              <a:t>或：</a:t>
            </a:r>
          </a:p>
          <a:p>
            <a:r>
              <a:rPr lang="en-US" altLang="zh-CN" b="1" dirty="0"/>
              <a:t>INSERT</a:t>
            </a:r>
          </a:p>
          <a:p>
            <a:r>
              <a:rPr lang="en-US" altLang="zh-CN" b="1" dirty="0"/>
              <a:t>INTO Course(</a:t>
            </a:r>
            <a:r>
              <a:rPr lang="en-US" altLang="zh-CN" b="1" dirty="0" err="1"/>
              <a:t>Cno,Cname,Ccredit</a:t>
            </a:r>
            <a:r>
              <a:rPr lang="en-US" altLang="zh-CN" b="1" dirty="0"/>
              <a:t>)</a:t>
            </a:r>
          </a:p>
          <a:p>
            <a:r>
              <a:rPr lang="en-US" altLang="zh-CN" b="1" dirty="0"/>
              <a:t>VALUES ('1128', '</a:t>
            </a:r>
            <a:r>
              <a:rPr lang="zh-CN" altLang="en-US" dirty="0"/>
              <a:t>高等数学</a:t>
            </a:r>
            <a:r>
              <a:rPr lang="en-US" altLang="zh-CN" b="1" dirty="0"/>
              <a:t>', 6)</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69</a:t>
            </a:fld>
            <a:endParaRPr lang="zh-CN" altLang="en-US"/>
          </a:p>
        </p:txBody>
      </p:sp>
    </p:spTree>
    <p:extLst>
      <p:ext uri="{BB962C8B-B14F-4D97-AF65-F5344CB8AC3E}">
        <p14:creationId xmlns:p14="http://schemas.microsoft.com/office/powerpoint/2010/main" val="283895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SQL</a:t>
            </a:r>
            <a:r>
              <a:rPr lang="zh-CN" altLang="en-US" dirty="0"/>
              <a:t>语言的发展</a:t>
            </a:r>
          </a:p>
        </p:txBody>
      </p:sp>
      <p:sp>
        <p:nvSpPr>
          <p:cNvPr id="3" name="内容占位符 2"/>
          <p:cNvSpPr>
            <a:spLocks noGrp="1"/>
          </p:cNvSpPr>
          <p:nvPr>
            <p:ph idx="1"/>
          </p:nvPr>
        </p:nvSpPr>
        <p:spPr>
          <a:xfrm>
            <a:off x="1069848" y="2121408"/>
            <a:ext cx="6537660" cy="4050792"/>
          </a:xfrm>
        </p:spPr>
        <p:txBody>
          <a:bodyPr>
            <a:normAutofit fontScale="92500" lnSpcReduction="20000"/>
          </a:bodyPr>
          <a:lstStyle/>
          <a:p>
            <a:r>
              <a:rPr lang="en-US" altLang="zh-CN" dirty="0"/>
              <a:t>SQL86</a:t>
            </a:r>
          </a:p>
          <a:p>
            <a:pPr lvl="1"/>
            <a:r>
              <a:rPr lang="zh-CN" altLang="en-US" dirty="0"/>
              <a:t>第一个</a:t>
            </a:r>
            <a:r>
              <a:rPr lang="en-US" altLang="zh-CN" dirty="0"/>
              <a:t>SQL</a:t>
            </a:r>
            <a:r>
              <a:rPr lang="zh-CN" altLang="en-US" dirty="0"/>
              <a:t>标准</a:t>
            </a:r>
          </a:p>
          <a:p>
            <a:pPr lvl="1"/>
            <a:r>
              <a:rPr lang="zh-CN" altLang="en-US" dirty="0"/>
              <a:t>由美国国家标准局（</a:t>
            </a:r>
            <a:r>
              <a:rPr lang="en-US" altLang="zh-CN" dirty="0"/>
              <a:t>ANSI</a:t>
            </a:r>
            <a:r>
              <a:rPr lang="zh-CN" altLang="en-US" dirty="0"/>
              <a:t>）公布</a:t>
            </a:r>
          </a:p>
          <a:p>
            <a:pPr lvl="1"/>
            <a:r>
              <a:rPr lang="en-US" altLang="zh-CN" dirty="0"/>
              <a:t>1987</a:t>
            </a:r>
            <a:r>
              <a:rPr lang="zh-CN" altLang="en-US" dirty="0"/>
              <a:t>年国际标准化组织（</a:t>
            </a:r>
            <a:r>
              <a:rPr lang="en-US" altLang="zh-CN" dirty="0"/>
              <a:t>ISO</a:t>
            </a:r>
            <a:r>
              <a:rPr lang="zh-CN" altLang="en-US" dirty="0"/>
              <a:t>）通过</a:t>
            </a:r>
          </a:p>
          <a:p>
            <a:r>
              <a:rPr lang="en-US" altLang="zh-CN" dirty="0"/>
              <a:t>SQL89</a:t>
            </a:r>
            <a:r>
              <a:rPr lang="zh-CN" altLang="en-US" dirty="0"/>
              <a:t>：</a:t>
            </a:r>
          </a:p>
          <a:p>
            <a:pPr lvl="1"/>
            <a:r>
              <a:rPr lang="zh-CN" altLang="en-US" dirty="0"/>
              <a:t>增加了完整性描述语句；</a:t>
            </a:r>
          </a:p>
          <a:p>
            <a:r>
              <a:rPr lang="en-US" altLang="zh-CN" dirty="0"/>
              <a:t>SQL92</a:t>
            </a:r>
            <a:r>
              <a:rPr lang="zh-CN" altLang="en-US" dirty="0"/>
              <a:t>（</a:t>
            </a:r>
            <a:r>
              <a:rPr lang="en-US" altLang="zh-CN" dirty="0"/>
              <a:t>SQL2</a:t>
            </a:r>
            <a:r>
              <a:rPr lang="zh-CN" altLang="en-US" dirty="0"/>
              <a:t>）：增加了</a:t>
            </a:r>
            <a:r>
              <a:rPr lang="en-US" altLang="zh-CN" dirty="0"/>
              <a:t>SQL</a:t>
            </a:r>
            <a:r>
              <a:rPr lang="zh-CN" altLang="en-US" dirty="0"/>
              <a:t>调用接口；</a:t>
            </a:r>
          </a:p>
          <a:p>
            <a:r>
              <a:rPr lang="en-US" altLang="zh-CN" dirty="0"/>
              <a:t>SQL99</a:t>
            </a:r>
            <a:r>
              <a:rPr lang="zh-CN" altLang="en-US" dirty="0"/>
              <a:t>（</a:t>
            </a:r>
            <a:r>
              <a:rPr lang="en-US" altLang="zh-CN" dirty="0"/>
              <a:t>SQL3</a:t>
            </a:r>
            <a:r>
              <a:rPr lang="zh-CN" altLang="en-US" dirty="0"/>
              <a:t>）：增加了面向对象的功能；</a:t>
            </a:r>
          </a:p>
          <a:p>
            <a:r>
              <a:rPr lang="en-US" altLang="zh-CN" dirty="0"/>
              <a:t>SQL2003</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a:t>
            </a:fld>
            <a:endParaRPr lang="zh-CN" altLang="en-US"/>
          </a:p>
        </p:txBody>
      </p:sp>
      <p:sp>
        <p:nvSpPr>
          <p:cNvPr id="5" name="矩形 4"/>
          <p:cNvSpPr/>
          <p:nvPr/>
        </p:nvSpPr>
        <p:spPr>
          <a:xfrm>
            <a:off x="7690699" y="2093976"/>
            <a:ext cx="3620429" cy="18158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spcBef>
                <a:spcPct val="20000"/>
              </a:spcBef>
              <a:buSzPct val="100000"/>
            </a:pPr>
            <a:r>
              <a:rPr lang="zh-CN" altLang="en-US" sz="2800" dirty="0">
                <a:solidFill>
                  <a:schemeClr val="tx1"/>
                </a:solidFill>
              </a:rPr>
              <a:t>目前，没有一个数据库系统能够支持</a:t>
            </a:r>
            <a:r>
              <a:rPr lang="en-US" altLang="zh-CN" sz="2800" dirty="0">
                <a:solidFill>
                  <a:schemeClr val="tx1"/>
                </a:solidFill>
              </a:rPr>
              <a:t>SQL</a:t>
            </a:r>
            <a:r>
              <a:rPr lang="zh-CN" altLang="en-US" sz="2800" dirty="0">
                <a:solidFill>
                  <a:schemeClr val="tx1"/>
                </a:solidFill>
              </a:rPr>
              <a:t>标准的所有概念和特性</a:t>
            </a:r>
          </a:p>
        </p:txBody>
      </p:sp>
      <p:graphicFrame>
        <p:nvGraphicFramePr>
          <p:cNvPr id="6" name="Group 3"/>
          <p:cNvGraphicFramePr>
            <a:graphicFrameLocks noGrp="1"/>
          </p:cNvGraphicFramePr>
          <p:nvPr>
            <p:extLst>
              <p:ext uri="{D42A27DB-BD31-4B8C-83A1-F6EECF244321}">
                <p14:modId xmlns:p14="http://schemas.microsoft.com/office/powerpoint/2010/main" val="1917978469"/>
              </p:ext>
            </p:extLst>
          </p:nvPr>
        </p:nvGraphicFramePr>
        <p:xfrm>
          <a:off x="424394" y="2093976"/>
          <a:ext cx="7083425" cy="3778251"/>
        </p:xfrm>
        <a:graphic>
          <a:graphicData uri="http://schemas.openxmlformats.org/drawingml/2006/table">
            <a:tbl>
              <a:tblPr/>
              <a:tblGrid>
                <a:gridCol w="2922989">
                  <a:extLst>
                    <a:ext uri="{9D8B030D-6E8A-4147-A177-3AD203B41FA5}">
                      <a16:colId xmlns:a16="http://schemas.microsoft.com/office/drawing/2014/main" val="20000"/>
                    </a:ext>
                  </a:extLst>
                </a:gridCol>
                <a:gridCol w="2037887">
                  <a:extLst>
                    <a:ext uri="{9D8B030D-6E8A-4147-A177-3AD203B41FA5}">
                      <a16:colId xmlns:a16="http://schemas.microsoft.com/office/drawing/2014/main" val="20001"/>
                    </a:ext>
                  </a:extLst>
                </a:gridCol>
                <a:gridCol w="2122549">
                  <a:extLst>
                    <a:ext uri="{9D8B030D-6E8A-4147-A177-3AD203B41FA5}">
                      <a16:colId xmlns:a16="http://schemas.microsoft.com/office/drawing/2014/main" val="20002"/>
                    </a:ext>
                  </a:extLst>
                </a:gridCol>
              </a:tblGrid>
              <a:tr h="3968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000" b="1" i="0" u="none" strike="noStrike" cap="none" normalizeH="0" baseline="0">
                          <a:ln>
                            <a:noFill/>
                          </a:ln>
                          <a:solidFill>
                            <a:schemeClr val="tx1"/>
                          </a:solidFill>
                          <a:effectLst/>
                          <a:latin typeface="Arial" pitchFamily="34" charset="0"/>
                          <a:ea typeface="宋体" pitchFamily="2" charset="-122"/>
                        </a:rPr>
                        <a:t>标准</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000" b="1" i="0" u="none" strike="noStrike" cap="none" normalizeH="0" baseline="0">
                          <a:ln>
                            <a:noFill/>
                          </a:ln>
                          <a:solidFill>
                            <a:schemeClr val="tx1"/>
                          </a:solidFill>
                          <a:effectLst/>
                          <a:latin typeface="Arial" pitchFamily="34" charset="0"/>
                          <a:ea typeface="宋体" pitchFamily="2" charset="-122"/>
                        </a:rPr>
                        <a:t>大致页数 </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000" b="1" i="0" u="none" strike="noStrike" cap="none" normalizeH="0" baseline="0">
                          <a:ln>
                            <a:noFill/>
                          </a:ln>
                          <a:solidFill>
                            <a:schemeClr val="tx1"/>
                          </a:solidFill>
                          <a:effectLst/>
                          <a:latin typeface="Arial" pitchFamily="34" charset="0"/>
                          <a:ea typeface="宋体" pitchFamily="2" charset="-122"/>
                        </a:rPr>
                        <a:t>发布日期</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76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SQL/86</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a:ln>
                          <a:noFill/>
                        </a:ln>
                        <a:solidFill>
                          <a:srgbClr val="000000"/>
                        </a:solidFill>
                        <a:effectLst/>
                        <a:latin typeface="Calibri" pitchFamily="34" charset="0"/>
                        <a:ea typeface="宋体"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1986.10</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6196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SQL/89（FIPS 127-1）</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120</a:t>
                      </a:r>
                      <a:r>
                        <a:rPr kumimoji="0" lang="zh-CN" altLang="en-US" sz="2000" b="1" i="0" u="none" strike="noStrike" cap="none" normalizeH="0" baseline="0">
                          <a:ln>
                            <a:noFill/>
                          </a:ln>
                          <a:solidFill>
                            <a:srgbClr val="000000"/>
                          </a:solidFill>
                          <a:effectLst/>
                          <a:latin typeface="Arial" pitchFamily="34" charset="0"/>
                          <a:ea typeface="宋体" pitchFamily="2" charset="-122"/>
                        </a:rPr>
                        <a:t>页 </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1989</a:t>
                      </a:r>
                      <a:r>
                        <a:rPr kumimoji="0" lang="zh-CN" altLang="en-US" sz="2000" b="1" i="0" u="none" strike="noStrike" cap="none" normalizeH="0" baseline="0">
                          <a:ln>
                            <a:noFill/>
                          </a:ln>
                          <a:solidFill>
                            <a:srgbClr val="000000"/>
                          </a:solidFill>
                          <a:effectLst/>
                          <a:latin typeface="Arial" pitchFamily="34" charset="0"/>
                          <a:ea typeface="宋体" pitchFamily="2" charset="-122"/>
                        </a:rPr>
                        <a:t>年</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76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SQL/92</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622</a:t>
                      </a:r>
                      <a:r>
                        <a:rPr kumimoji="0" lang="zh-CN" altLang="en-US" sz="2000" b="1" i="0" u="none" strike="noStrike" cap="none" normalizeH="0" baseline="0">
                          <a:ln>
                            <a:noFill/>
                          </a:ln>
                          <a:solidFill>
                            <a:srgbClr val="000000"/>
                          </a:solidFill>
                          <a:effectLst/>
                          <a:latin typeface="Arial" pitchFamily="34" charset="0"/>
                          <a:ea typeface="宋体" pitchFamily="2" charset="-122"/>
                        </a:rPr>
                        <a:t>页</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1992</a:t>
                      </a:r>
                      <a:r>
                        <a:rPr kumimoji="0" lang="zh-CN" altLang="en-US" sz="2000" b="1" i="0" u="none" strike="noStrike" cap="none" normalizeH="0" baseline="0">
                          <a:ln>
                            <a:noFill/>
                          </a:ln>
                          <a:solidFill>
                            <a:srgbClr val="000000"/>
                          </a:solidFill>
                          <a:effectLst/>
                          <a:latin typeface="Arial" pitchFamily="34" charset="0"/>
                          <a:ea typeface="宋体" pitchFamily="2" charset="-122"/>
                        </a:rPr>
                        <a:t>年</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76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SQL99（SQL 3）</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1700</a:t>
                      </a:r>
                      <a:r>
                        <a:rPr kumimoji="0" lang="zh-CN" altLang="en-US" sz="2000" b="1" i="0" u="none" strike="noStrike" cap="none" normalizeH="0" baseline="0">
                          <a:ln>
                            <a:noFill/>
                          </a:ln>
                          <a:solidFill>
                            <a:srgbClr val="000000"/>
                          </a:solidFill>
                          <a:effectLst/>
                          <a:latin typeface="Arial" pitchFamily="34" charset="0"/>
                          <a:ea typeface="宋体" pitchFamily="2" charset="-122"/>
                        </a:rPr>
                        <a:t>页 </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rgbClr val="000000"/>
                          </a:solidFill>
                          <a:effectLst/>
                          <a:latin typeface="Arial" pitchFamily="34" charset="0"/>
                          <a:ea typeface="宋体" pitchFamily="2" charset="-122"/>
                        </a:rPr>
                        <a:t>1999</a:t>
                      </a:r>
                      <a:r>
                        <a:rPr kumimoji="0" lang="zh-CN" altLang="en-US" sz="2000" b="1" i="0" u="none" strike="noStrike" cap="none" normalizeH="0" baseline="0" dirty="0">
                          <a:ln>
                            <a:noFill/>
                          </a:ln>
                          <a:solidFill>
                            <a:srgbClr val="000000"/>
                          </a:solidFill>
                          <a:effectLst/>
                          <a:latin typeface="Arial" pitchFamily="34" charset="0"/>
                          <a:ea typeface="宋体" pitchFamily="2" charset="-122"/>
                        </a:rPr>
                        <a:t>年</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76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SQL2003</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3600</a:t>
                      </a:r>
                      <a:r>
                        <a:rPr kumimoji="0" lang="zh-CN" altLang="en-US" sz="2000" b="1" i="0" u="none" strike="noStrike" cap="none" normalizeH="0" baseline="0">
                          <a:ln>
                            <a:noFill/>
                          </a:ln>
                          <a:solidFill>
                            <a:srgbClr val="000000"/>
                          </a:solidFill>
                          <a:effectLst/>
                          <a:latin typeface="Arial" pitchFamily="34" charset="0"/>
                          <a:ea typeface="宋体" pitchFamily="2" charset="-122"/>
                        </a:rPr>
                        <a:t>页</a:t>
                      </a:r>
                      <a:r>
                        <a:rPr kumimoji="0" lang="en-US" sz="2000" b="1" i="0" u="none" strike="noStrike" cap="none" normalizeH="0" baseline="0">
                          <a:ln>
                            <a:noFill/>
                          </a:ln>
                          <a:solidFill>
                            <a:srgbClr val="000000"/>
                          </a:solidFill>
                          <a:effectLst/>
                          <a:latin typeface="Arial" pitchFamily="34" charset="0"/>
                          <a:ea typeface="宋体" pitchFamily="2" charset="-122"/>
                        </a:rPr>
                        <a:t> </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2003</a:t>
                      </a:r>
                      <a:r>
                        <a:rPr kumimoji="0" lang="zh-CN" altLang="en-US" sz="2000" b="1" i="0" u="none" strike="noStrike" cap="none" normalizeH="0" baseline="0">
                          <a:ln>
                            <a:noFill/>
                          </a:ln>
                          <a:solidFill>
                            <a:srgbClr val="000000"/>
                          </a:solidFill>
                          <a:effectLst/>
                          <a:latin typeface="Arial" pitchFamily="34" charset="0"/>
                          <a:ea typeface="宋体" pitchFamily="2" charset="-122"/>
                        </a:rPr>
                        <a:t>年</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968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SQL2008</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3777</a:t>
                      </a:r>
                      <a:r>
                        <a:rPr kumimoji="0" lang="zh-CN" altLang="en-US" sz="2000" b="1" i="0" u="none" strike="noStrike" cap="none" normalizeH="0" baseline="0">
                          <a:ln>
                            <a:noFill/>
                          </a:ln>
                          <a:solidFill>
                            <a:srgbClr val="000000"/>
                          </a:solidFill>
                          <a:effectLst/>
                          <a:latin typeface="Arial" pitchFamily="34" charset="0"/>
                          <a:ea typeface="宋体" pitchFamily="2" charset="-122"/>
                        </a:rPr>
                        <a:t>页</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2006</a:t>
                      </a:r>
                      <a:r>
                        <a:rPr kumimoji="0" lang="zh-CN" altLang="en-US" sz="2000" b="1" i="0" u="none" strike="noStrike" cap="none" normalizeH="0" baseline="0">
                          <a:ln>
                            <a:noFill/>
                          </a:ln>
                          <a:solidFill>
                            <a:srgbClr val="000000"/>
                          </a:solidFill>
                          <a:effectLst/>
                          <a:latin typeface="Arial" pitchFamily="34" charset="0"/>
                          <a:ea typeface="宋体" pitchFamily="2" charset="-122"/>
                        </a:rPr>
                        <a:t>年</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61753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rgbClr val="000000"/>
                          </a:solidFill>
                          <a:effectLst/>
                          <a:latin typeface="Arial" pitchFamily="34" charset="0"/>
                          <a:ea typeface="宋体" pitchFamily="2" charset="-122"/>
                        </a:rPr>
                        <a:t>SQL2011</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a:ln>
                          <a:noFill/>
                        </a:ln>
                        <a:solidFill>
                          <a:srgbClr val="000000"/>
                        </a:solidFill>
                        <a:effectLst/>
                        <a:latin typeface="Calibri" pitchFamily="34" charset="0"/>
                        <a:ea typeface="宋体" pitchFamily="2" charset="-122"/>
                      </a:endParaRP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rgbClr val="000000"/>
                          </a:solidFill>
                          <a:effectLst/>
                          <a:latin typeface="Arial" pitchFamily="34" charset="0"/>
                          <a:ea typeface="宋体" pitchFamily="2" charset="-122"/>
                        </a:rPr>
                        <a:t>2010</a:t>
                      </a:r>
                      <a:r>
                        <a:rPr kumimoji="0" lang="zh-CN" altLang="en-US" sz="2000" b="1" i="0" u="none" strike="noStrike" cap="none" normalizeH="0" baseline="0" dirty="0">
                          <a:ln>
                            <a:noFill/>
                          </a:ln>
                          <a:solidFill>
                            <a:srgbClr val="000000"/>
                          </a:solidFill>
                          <a:effectLst/>
                          <a:latin typeface="Arial" pitchFamily="34" charset="0"/>
                          <a:ea typeface="宋体" pitchFamily="2" charset="-122"/>
                        </a:rPr>
                        <a:t>年</a:t>
                      </a:r>
                    </a:p>
                  </a:txBody>
                  <a:tcPr marL="91443" marR="914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8013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修改操作</a:t>
            </a:r>
          </a:p>
        </p:txBody>
      </p:sp>
      <p:sp>
        <p:nvSpPr>
          <p:cNvPr id="3" name="内容占位符 2"/>
          <p:cNvSpPr>
            <a:spLocks noGrp="1"/>
          </p:cNvSpPr>
          <p:nvPr>
            <p:ph idx="1"/>
          </p:nvPr>
        </p:nvSpPr>
        <p:spPr/>
        <p:txBody>
          <a:bodyPr>
            <a:normAutofit fontScale="92500" lnSpcReduction="10000"/>
          </a:bodyPr>
          <a:lstStyle/>
          <a:p>
            <a:r>
              <a:rPr lang="zh-CN" altLang="en-US" dirty="0"/>
              <a:t>格式：</a:t>
            </a:r>
          </a:p>
          <a:p>
            <a:r>
              <a:rPr lang="en-US" altLang="zh-CN" b="1" dirty="0"/>
              <a:t>UPDATE &lt;</a:t>
            </a:r>
            <a:r>
              <a:rPr lang="zh-CN" altLang="en-US" dirty="0"/>
              <a:t>表名</a:t>
            </a:r>
            <a:r>
              <a:rPr lang="en-US" altLang="zh-CN" b="1" dirty="0"/>
              <a:t>&gt;</a:t>
            </a:r>
          </a:p>
          <a:p>
            <a:r>
              <a:rPr lang="en-US" altLang="zh-CN" b="1" dirty="0"/>
              <a:t>SET &lt;</a:t>
            </a:r>
            <a:r>
              <a:rPr lang="zh-CN" altLang="en-US" dirty="0"/>
              <a:t>列名</a:t>
            </a:r>
            <a:r>
              <a:rPr lang="en-US" altLang="zh-CN" b="1" dirty="0"/>
              <a:t>&gt;=&lt;</a:t>
            </a:r>
            <a:r>
              <a:rPr lang="zh-CN" altLang="en-US" dirty="0"/>
              <a:t>表达式</a:t>
            </a:r>
            <a:r>
              <a:rPr lang="en-US" altLang="zh-CN" b="1" dirty="0"/>
              <a:t>&gt;[, &lt;</a:t>
            </a:r>
            <a:r>
              <a:rPr lang="zh-CN" altLang="en-US" dirty="0"/>
              <a:t>列名</a:t>
            </a:r>
            <a:r>
              <a:rPr lang="en-US" altLang="zh-CN" b="1" dirty="0"/>
              <a:t>&gt;=&lt;</a:t>
            </a:r>
            <a:r>
              <a:rPr lang="zh-CN" altLang="en-US" dirty="0"/>
              <a:t>表达式</a:t>
            </a:r>
            <a:r>
              <a:rPr lang="en-US" altLang="zh-CN" b="1" dirty="0"/>
              <a:t>&gt;]…</a:t>
            </a:r>
          </a:p>
          <a:p>
            <a:r>
              <a:rPr lang="en-US" altLang="zh-CN" b="1" dirty="0"/>
              <a:t>[ WHERE &lt;</a:t>
            </a:r>
            <a:r>
              <a:rPr lang="zh-CN" altLang="en-US" dirty="0"/>
              <a:t>条件</a:t>
            </a:r>
            <a:r>
              <a:rPr lang="en-US" altLang="zh-CN" b="1" dirty="0"/>
              <a:t>&gt;]</a:t>
            </a:r>
          </a:p>
          <a:p>
            <a:r>
              <a:rPr lang="zh-CN" altLang="en-US" dirty="0"/>
              <a:t>功能：修改指定表中满足</a:t>
            </a:r>
            <a:r>
              <a:rPr lang="en-US" altLang="zh-CN" b="1" dirty="0"/>
              <a:t>WHERE</a:t>
            </a:r>
            <a:r>
              <a:rPr lang="zh-CN" altLang="en-US" dirty="0"/>
              <a:t>子句条件的元组。</a:t>
            </a:r>
            <a:r>
              <a:rPr lang="en-US" altLang="zh-CN" b="1" dirty="0"/>
              <a:t>SET</a:t>
            </a:r>
            <a:r>
              <a:rPr lang="zh-CN" altLang="en-US" dirty="0"/>
              <a:t>子句指出元组中要修改的列。</a:t>
            </a:r>
          </a:p>
          <a:p>
            <a:pPr lvl="1"/>
            <a:r>
              <a:rPr lang="zh-CN" altLang="en-US" dirty="0"/>
              <a:t>省略</a:t>
            </a:r>
            <a:r>
              <a:rPr lang="en-US" altLang="zh-CN" b="1" dirty="0"/>
              <a:t>WHERE</a:t>
            </a:r>
            <a:r>
              <a:rPr lang="zh-CN" altLang="en-US" dirty="0"/>
              <a:t>，表示要修改表中的所有元组。</a:t>
            </a:r>
          </a:p>
          <a:p>
            <a:pPr lvl="1"/>
            <a:r>
              <a:rPr lang="zh-CN" altLang="en-US" dirty="0"/>
              <a:t>表达式中可出现常数、列名、系统支持的函数以及运算符。最简单的条件是：</a:t>
            </a:r>
            <a:r>
              <a:rPr lang="en-US" altLang="zh-CN" b="1" dirty="0"/>
              <a:t>&lt;</a:t>
            </a:r>
            <a:r>
              <a:rPr lang="zh-CN" altLang="en-US" dirty="0"/>
              <a:t>列名</a:t>
            </a:r>
            <a:r>
              <a:rPr lang="en-US" altLang="zh-CN" b="1" dirty="0"/>
              <a:t>&gt;=</a:t>
            </a:r>
            <a:r>
              <a:rPr lang="zh-CN" altLang="en-US" dirty="0"/>
              <a:t>常数。</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70</a:t>
            </a:fld>
            <a:endParaRPr lang="zh-CN" altLang="en-US"/>
          </a:p>
        </p:txBody>
      </p:sp>
    </p:spTree>
    <p:extLst>
      <p:ext uri="{BB962C8B-B14F-4D97-AF65-F5344CB8AC3E}">
        <p14:creationId xmlns:p14="http://schemas.microsoft.com/office/powerpoint/2010/main" val="1408257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312234"/>
            <a:ext cx="10058400" cy="5859966"/>
          </a:xfrm>
        </p:spPr>
        <p:txBody>
          <a:bodyPr>
            <a:normAutofit lnSpcReduction="10000"/>
          </a:bodyPr>
          <a:lstStyle/>
          <a:p>
            <a:r>
              <a:rPr lang="zh-CN" altLang="en-US" dirty="0">
                <a:solidFill>
                  <a:srgbClr val="FF0000"/>
                </a:solidFill>
              </a:rPr>
              <a:t>例</a:t>
            </a:r>
            <a:r>
              <a:rPr lang="en-US" altLang="zh-CN" b="1" dirty="0">
                <a:solidFill>
                  <a:srgbClr val="FF0000"/>
                </a:solidFill>
              </a:rPr>
              <a:t>4</a:t>
            </a:r>
            <a:r>
              <a:rPr lang="en-US" altLang="zh-CN" b="1" dirty="0"/>
              <a:t> </a:t>
            </a:r>
            <a:r>
              <a:rPr lang="zh-CN" altLang="en-US" dirty="0"/>
              <a:t>将学号为</a:t>
            </a:r>
            <a:r>
              <a:rPr lang="en-US" altLang="zh-CN" b="1" dirty="0"/>
              <a:t>2000012</a:t>
            </a:r>
            <a:r>
              <a:rPr lang="zh-CN" altLang="en-US" dirty="0"/>
              <a:t>的学生的年龄改为</a:t>
            </a:r>
            <a:r>
              <a:rPr lang="en-US" altLang="zh-CN" b="1" dirty="0"/>
              <a:t>18</a:t>
            </a:r>
            <a:r>
              <a:rPr lang="zh-CN" altLang="en-US" dirty="0"/>
              <a:t>岁。</a:t>
            </a:r>
          </a:p>
          <a:p>
            <a:r>
              <a:rPr lang="en-US" altLang="zh-CN" b="1" dirty="0">
                <a:solidFill>
                  <a:srgbClr val="0070C0"/>
                </a:solidFill>
              </a:rPr>
              <a:t>UPDATE Student</a:t>
            </a:r>
          </a:p>
          <a:p>
            <a:r>
              <a:rPr lang="en-US" altLang="zh-CN" b="1" dirty="0">
                <a:solidFill>
                  <a:srgbClr val="0070C0"/>
                </a:solidFill>
              </a:rPr>
              <a:t>SET Sage =18</a:t>
            </a:r>
          </a:p>
          <a:p>
            <a:r>
              <a:rPr lang="en-US" altLang="zh-CN" b="1" dirty="0">
                <a:solidFill>
                  <a:srgbClr val="0070C0"/>
                </a:solidFill>
              </a:rPr>
              <a:t>WHERE </a:t>
            </a:r>
            <a:r>
              <a:rPr lang="en-US" altLang="zh-CN" b="1" dirty="0" err="1">
                <a:solidFill>
                  <a:srgbClr val="0070C0"/>
                </a:solidFill>
              </a:rPr>
              <a:t>Sno</a:t>
            </a:r>
            <a:r>
              <a:rPr lang="en-US" altLang="zh-CN" b="1" dirty="0">
                <a:solidFill>
                  <a:srgbClr val="0070C0"/>
                </a:solidFill>
              </a:rPr>
              <a:t>='2000012'</a:t>
            </a:r>
          </a:p>
          <a:p>
            <a:r>
              <a:rPr lang="zh-CN" altLang="en-US" dirty="0">
                <a:solidFill>
                  <a:srgbClr val="FF0000"/>
                </a:solidFill>
              </a:rPr>
              <a:t>例</a:t>
            </a:r>
            <a:r>
              <a:rPr lang="en-US" altLang="zh-CN" b="1" dirty="0">
                <a:solidFill>
                  <a:srgbClr val="FF0000"/>
                </a:solidFill>
              </a:rPr>
              <a:t>5</a:t>
            </a:r>
            <a:r>
              <a:rPr lang="en-US" altLang="zh-CN" dirty="0"/>
              <a:t> </a:t>
            </a:r>
            <a:r>
              <a:rPr lang="zh-CN" altLang="en-US" dirty="0"/>
              <a:t>将所有学生的年龄增加</a:t>
            </a:r>
            <a:r>
              <a:rPr lang="en-US" altLang="zh-CN" b="1" dirty="0"/>
              <a:t>1</a:t>
            </a:r>
            <a:r>
              <a:rPr lang="zh-CN" altLang="en-US" dirty="0"/>
              <a:t>岁。</a:t>
            </a:r>
          </a:p>
          <a:p>
            <a:r>
              <a:rPr lang="en-US" altLang="zh-CN" b="1" dirty="0">
                <a:solidFill>
                  <a:srgbClr val="0070C0"/>
                </a:solidFill>
              </a:rPr>
              <a:t>UPDATE Student</a:t>
            </a:r>
          </a:p>
          <a:p>
            <a:r>
              <a:rPr lang="en-US" altLang="zh-CN" b="1" dirty="0">
                <a:solidFill>
                  <a:srgbClr val="0070C0"/>
                </a:solidFill>
              </a:rPr>
              <a:t>SET Sage = Sage+1</a:t>
            </a:r>
          </a:p>
          <a:p>
            <a:r>
              <a:rPr lang="zh-CN" altLang="en-US" dirty="0">
                <a:solidFill>
                  <a:srgbClr val="FF0000"/>
                </a:solidFill>
              </a:rPr>
              <a:t>例</a:t>
            </a:r>
            <a:r>
              <a:rPr lang="en-US" altLang="zh-CN" b="1" dirty="0">
                <a:solidFill>
                  <a:srgbClr val="FF0000"/>
                </a:solidFill>
              </a:rPr>
              <a:t>6</a:t>
            </a:r>
            <a:r>
              <a:rPr lang="en-US" altLang="zh-CN" b="1" dirty="0"/>
              <a:t> </a:t>
            </a:r>
            <a:r>
              <a:rPr lang="zh-CN" altLang="en-US" dirty="0"/>
              <a:t>将</a:t>
            </a:r>
            <a:r>
              <a:rPr lang="en-US" altLang="zh-CN" b="1" dirty="0"/>
              <a:t>'</a:t>
            </a:r>
            <a:r>
              <a:rPr lang="zh-CN" altLang="en-US" dirty="0"/>
              <a:t>计算机</a:t>
            </a:r>
            <a:r>
              <a:rPr lang="en-US" altLang="zh-CN" b="1" dirty="0"/>
              <a:t>'</a:t>
            </a:r>
            <a:r>
              <a:rPr lang="zh-CN" altLang="en-US" dirty="0"/>
              <a:t>系改为</a:t>
            </a:r>
            <a:r>
              <a:rPr lang="en-US" altLang="zh-CN" b="1" dirty="0"/>
              <a:t>'</a:t>
            </a:r>
            <a:r>
              <a:rPr lang="zh-CN" altLang="en-US" dirty="0"/>
              <a:t>计算机科学</a:t>
            </a:r>
            <a:r>
              <a:rPr lang="en-US" altLang="zh-CN" b="1" dirty="0"/>
              <a:t>'</a:t>
            </a:r>
            <a:r>
              <a:rPr lang="zh-CN" altLang="en-US" dirty="0"/>
              <a:t>系。</a:t>
            </a:r>
          </a:p>
          <a:p>
            <a:r>
              <a:rPr lang="en-US" altLang="zh-CN" b="1" dirty="0">
                <a:solidFill>
                  <a:srgbClr val="0070C0"/>
                </a:solidFill>
              </a:rPr>
              <a:t>UPDATE Student</a:t>
            </a:r>
          </a:p>
          <a:p>
            <a:r>
              <a:rPr lang="en-US" altLang="zh-CN" b="1" dirty="0">
                <a:solidFill>
                  <a:srgbClr val="0070C0"/>
                </a:solidFill>
              </a:rPr>
              <a:t>SET </a:t>
            </a:r>
            <a:r>
              <a:rPr lang="en-US" altLang="zh-CN" b="1" dirty="0" err="1">
                <a:solidFill>
                  <a:srgbClr val="0070C0"/>
                </a:solidFill>
              </a:rPr>
              <a:t>Sdept</a:t>
            </a:r>
            <a:r>
              <a:rPr lang="en-US" altLang="zh-CN" b="1" dirty="0">
                <a:solidFill>
                  <a:srgbClr val="0070C0"/>
                </a:solidFill>
              </a:rPr>
              <a:t> = '</a:t>
            </a:r>
            <a:r>
              <a:rPr lang="zh-CN" altLang="en-US" b="1" dirty="0">
                <a:solidFill>
                  <a:srgbClr val="0070C0"/>
                </a:solidFill>
              </a:rPr>
              <a:t>计算机科学</a:t>
            </a:r>
            <a:r>
              <a:rPr lang="en-US" altLang="zh-CN" b="1" dirty="0">
                <a:solidFill>
                  <a:srgbClr val="0070C0"/>
                </a:solidFill>
              </a:rPr>
              <a:t>'</a:t>
            </a:r>
          </a:p>
          <a:p>
            <a:r>
              <a:rPr lang="en-US" altLang="zh-CN" b="1" dirty="0">
                <a:solidFill>
                  <a:srgbClr val="0070C0"/>
                </a:solidFill>
              </a:rPr>
              <a:t>WHERE </a:t>
            </a:r>
            <a:r>
              <a:rPr lang="en-US" altLang="zh-CN" b="1" dirty="0" err="1">
                <a:solidFill>
                  <a:srgbClr val="0070C0"/>
                </a:solidFill>
              </a:rPr>
              <a:t>Sdept</a:t>
            </a:r>
            <a:r>
              <a:rPr lang="en-US" altLang="zh-CN" b="1" dirty="0">
                <a:solidFill>
                  <a:srgbClr val="0070C0"/>
                </a:solidFill>
              </a:rPr>
              <a:t> = '</a:t>
            </a:r>
            <a:r>
              <a:rPr lang="zh-CN" altLang="en-US" b="1" dirty="0">
                <a:solidFill>
                  <a:srgbClr val="0070C0"/>
                </a:solidFill>
              </a:rPr>
              <a:t>计算机</a:t>
            </a:r>
            <a:r>
              <a:rPr lang="en-US" altLang="zh-CN" b="1" dirty="0">
                <a:solidFill>
                  <a:srgbClr val="0070C0"/>
                </a:solidFill>
              </a:rPr>
              <a: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71</a:t>
            </a:fld>
            <a:endParaRPr lang="zh-CN" altLang="en-US"/>
          </a:p>
        </p:txBody>
      </p:sp>
      <p:pic>
        <p:nvPicPr>
          <p:cNvPr id="5" name="图片 4"/>
          <p:cNvPicPr>
            <a:picLocks noChangeAspect="1"/>
          </p:cNvPicPr>
          <p:nvPr/>
        </p:nvPicPr>
        <p:blipFill>
          <a:blip r:embed="rId2"/>
          <a:stretch>
            <a:fillRect/>
          </a:stretch>
        </p:blipFill>
        <p:spPr>
          <a:xfrm>
            <a:off x="7311749" y="1766639"/>
            <a:ext cx="3190875" cy="1047750"/>
          </a:xfrm>
          <a:prstGeom prst="rect">
            <a:avLst/>
          </a:prstGeom>
        </p:spPr>
      </p:pic>
    </p:spTree>
    <p:extLst>
      <p:ext uri="{BB962C8B-B14F-4D97-AF65-F5344CB8AC3E}">
        <p14:creationId xmlns:p14="http://schemas.microsoft.com/office/powerpoint/2010/main" val="1828542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删除操作</a:t>
            </a:r>
          </a:p>
        </p:txBody>
      </p:sp>
      <p:sp>
        <p:nvSpPr>
          <p:cNvPr id="3" name="内容占位符 2"/>
          <p:cNvSpPr>
            <a:spLocks noGrp="1"/>
          </p:cNvSpPr>
          <p:nvPr>
            <p:ph idx="1"/>
          </p:nvPr>
        </p:nvSpPr>
        <p:spPr/>
        <p:txBody>
          <a:bodyPr/>
          <a:lstStyle/>
          <a:p>
            <a:r>
              <a:rPr lang="zh-CN" altLang="en-US" dirty="0"/>
              <a:t>格式：</a:t>
            </a:r>
          </a:p>
          <a:p>
            <a:pPr>
              <a:lnSpc>
                <a:spcPct val="70000"/>
              </a:lnSpc>
            </a:pPr>
            <a:r>
              <a:rPr lang="en-US" altLang="zh-CN" sz="2400" b="1" dirty="0">
                <a:solidFill>
                  <a:srgbClr val="0070C0"/>
                </a:solidFill>
              </a:rPr>
              <a:t>DELETE</a:t>
            </a:r>
          </a:p>
          <a:p>
            <a:pPr>
              <a:lnSpc>
                <a:spcPct val="70000"/>
              </a:lnSpc>
            </a:pPr>
            <a:r>
              <a:rPr lang="en-US" altLang="zh-CN" sz="2400" b="1" dirty="0">
                <a:solidFill>
                  <a:srgbClr val="0070C0"/>
                </a:solidFill>
              </a:rPr>
              <a:t>[FROM] &lt;</a:t>
            </a:r>
            <a:r>
              <a:rPr lang="zh-CN" altLang="en-US" sz="2400" b="1" dirty="0">
                <a:solidFill>
                  <a:srgbClr val="0070C0"/>
                </a:solidFill>
              </a:rPr>
              <a:t>表名</a:t>
            </a:r>
            <a:r>
              <a:rPr lang="en-US" altLang="zh-CN" sz="2400" b="1" dirty="0">
                <a:solidFill>
                  <a:srgbClr val="0070C0"/>
                </a:solidFill>
              </a:rPr>
              <a:t>&gt;</a:t>
            </a:r>
          </a:p>
          <a:p>
            <a:pPr>
              <a:lnSpc>
                <a:spcPct val="70000"/>
              </a:lnSpc>
            </a:pPr>
            <a:r>
              <a:rPr lang="en-US" altLang="zh-CN" sz="2400" b="1" dirty="0">
                <a:solidFill>
                  <a:srgbClr val="0070C0"/>
                </a:solidFill>
              </a:rPr>
              <a:t>[ WHERE &lt;</a:t>
            </a:r>
            <a:r>
              <a:rPr lang="zh-CN" altLang="en-US" sz="2400" b="1" dirty="0">
                <a:solidFill>
                  <a:srgbClr val="0070C0"/>
                </a:solidFill>
              </a:rPr>
              <a:t>条件</a:t>
            </a:r>
            <a:r>
              <a:rPr lang="en-US" altLang="zh-CN" sz="2400" b="1" dirty="0">
                <a:solidFill>
                  <a:srgbClr val="0070C0"/>
                </a:solidFill>
              </a:rPr>
              <a:t>&gt; ]</a:t>
            </a:r>
          </a:p>
          <a:p>
            <a:r>
              <a:rPr lang="zh-CN" altLang="en-US" dirty="0"/>
              <a:t>功能：从指定表中删除满足</a:t>
            </a:r>
            <a:r>
              <a:rPr lang="en-US" altLang="zh-CN" b="1" dirty="0"/>
              <a:t>WHERE</a:t>
            </a:r>
            <a:r>
              <a:rPr lang="zh-CN" altLang="en-US" dirty="0"/>
              <a:t>子句条件的所有元组。</a:t>
            </a:r>
          </a:p>
          <a:p>
            <a:r>
              <a:rPr lang="zh-CN" altLang="en-US" dirty="0"/>
              <a:t>如果省略</a:t>
            </a:r>
            <a:r>
              <a:rPr lang="en-US" altLang="zh-CN" b="1" dirty="0"/>
              <a:t>WHERE</a:t>
            </a:r>
            <a:r>
              <a:rPr lang="zh-CN" altLang="en-US" dirty="0"/>
              <a:t>子句，表示删除表中全部元组，但表的定义仍在数据字典中。</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72</a:t>
            </a:fld>
            <a:endParaRPr lang="zh-CN" altLang="en-US"/>
          </a:p>
        </p:txBody>
      </p:sp>
    </p:spTree>
    <p:extLst>
      <p:ext uri="{BB962C8B-B14F-4D97-AF65-F5344CB8AC3E}">
        <p14:creationId xmlns:p14="http://schemas.microsoft.com/office/powerpoint/2010/main" val="20936128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solidFill>
                  <a:srgbClr val="FF0000"/>
                </a:solidFill>
              </a:rPr>
              <a:t>例</a:t>
            </a:r>
            <a:r>
              <a:rPr lang="en-US" altLang="zh-CN" b="1" dirty="0">
                <a:solidFill>
                  <a:srgbClr val="FF0000"/>
                </a:solidFill>
              </a:rPr>
              <a:t>7</a:t>
            </a:r>
            <a:r>
              <a:rPr lang="en-US" altLang="zh-CN" b="1" dirty="0"/>
              <a:t> </a:t>
            </a:r>
            <a:r>
              <a:rPr lang="zh-CN" altLang="en-US" dirty="0"/>
              <a:t>删除学号为</a:t>
            </a:r>
            <a:r>
              <a:rPr lang="en-US" altLang="zh-CN" b="1" dirty="0"/>
              <a:t>2000012</a:t>
            </a:r>
            <a:r>
              <a:rPr lang="zh-CN" altLang="en-US" dirty="0"/>
              <a:t>的学生记录。</a:t>
            </a:r>
          </a:p>
          <a:p>
            <a:r>
              <a:rPr lang="en-US" altLang="zh-CN" b="1" dirty="0">
                <a:solidFill>
                  <a:srgbClr val="0070C0"/>
                </a:solidFill>
              </a:rPr>
              <a:t>DELETE</a:t>
            </a:r>
          </a:p>
          <a:p>
            <a:r>
              <a:rPr lang="en-US" altLang="zh-CN" b="1" dirty="0">
                <a:solidFill>
                  <a:srgbClr val="0070C0"/>
                </a:solidFill>
              </a:rPr>
              <a:t>FROM Student</a:t>
            </a:r>
          </a:p>
          <a:p>
            <a:r>
              <a:rPr lang="en-US" altLang="zh-CN" b="1" dirty="0">
                <a:solidFill>
                  <a:srgbClr val="0070C0"/>
                </a:solidFill>
              </a:rPr>
              <a:t>WHERE </a:t>
            </a:r>
            <a:r>
              <a:rPr lang="en-US" altLang="zh-CN" b="1" dirty="0" err="1">
                <a:solidFill>
                  <a:srgbClr val="0070C0"/>
                </a:solidFill>
              </a:rPr>
              <a:t>Sno</a:t>
            </a:r>
            <a:r>
              <a:rPr lang="en-US" altLang="zh-CN" b="1" dirty="0">
                <a:solidFill>
                  <a:srgbClr val="0070C0"/>
                </a:solidFill>
              </a:rPr>
              <a:t>='2000012'</a:t>
            </a:r>
          </a:p>
          <a:p>
            <a:r>
              <a:rPr lang="zh-CN" altLang="en-US" dirty="0">
                <a:solidFill>
                  <a:srgbClr val="FF0000"/>
                </a:solidFill>
              </a:rPr>
              <a:t>例</a:t>
            </a:r>
            <a:r>
              <a:rPr lang="en-US" altLang="zh-CN" b="1" dirty="0">
                <a:solidFill>
                  <a:srgbClr val="FF0000"/>
                </a:solidFill>
              </a:rPr>
              <a:t>8</a:t>
            </a:r>
            <a:r>
              <a:rPr lang="en-US" altLang="zh-CN" dirty="0"/>
              <a:t> </a:t>
            </a:r>
            <a:r>
              <a:rPr lang="zh-CN" altLang="en-US" dirty="0"/>
              <a:t>删除所有的学生选课记录。</a:t>
            </a:r>
          </a:p>
          <a:p>
            <a:r>
              <a:rPr lang="en-US" altLang="zh-CN" b="1" dirty="0">
                <a:solidFill>
                  <a:srgbClr val="0070C0"/>
                </a:solidFill>
              </a:rPr>
              <a:t>DELETE</a:t>
            </a:r>
          </a:p>
          <a:p>
            <a:r>
              <a:rPr lang="en-US" altLang="zh-CN" b="1" dirty="0">
                <a:solidFill>
                  <a:srgbClr val="0070C0"/>
                </a:solidFill>
              </a:rPr>
              <a:t>FROM SC</a:t>
            </a:r>
          </a:p>
          <a:p>
            <a:r>
              <a:rPr lang="en-US" altLang="zh-CN" b="1" dirty="0"/>
              <a:t>SC</a:t>
            </a:r>
            <a:r>
              <a:rPr lang="zh-CN" altLang="en-US" dirty="0"/>
              <a:t>成为空表</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73</a:t>
            </a:fld>
            <a:endParaRPr lang="zh-CN" altLang="en-US"/>
          </a:p>
        </p:txBody>
      </p:sp>
      <p:pic>
        <p:nvPicPr>
          <p:cNvPr id="5" name="图片 4"/>
          <p:cNvPicPr>
            <a:picLocks noChangeAspect="1"/>
          </p:cNvPicPr>
          <p:nvPr/>
        </p:nvPicPr>
        <p:blipFill>
          <a:blip r:embed="rId2"/>
          <a:stretch>
            <a:fillRect/>
          </a:stretch>
        </p:blipFill>
        <p:spPr>
          <a:xfrm>
            <a:off x="1254096" y="727329"/>
            <a:ext cx="2657475" cy="1123950"/>
          </a:xfrm>
          <a:prstGeom prst="rect">
            <a:avLst/>
          </a:prstGeom>
        </p:spPr>
      </p:pic>
    </p:spTree>
    <p:extLst>
      <p:ext uri="{BB962C8B-B14F-4D97-AF65-F5344CB8AC3E}">
        <p14:creationId xmlns:p14="http://schemas.microsoft.com/office/powerpoint/2010/main" val="300959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2.SQL</a:t>
            </a:r>
            <a:r>
              <a:rPr lang="zh-CN" altLang="en-US" dirty="0"/>
              <a:t>的主要特点</a:t>
            </a:r>
          </a:p>
        </p:txBody>
      </p:sp>
      <p:sp>
        <p:nvSpPr>
          <p:cNvPr id="3" name="内容占位符 2"/>
          <p:cNvSpPr>
            <a:spLocks noGrp="1"/>
          </p:cNvSpPr>
          <p:nvPr>
            <p:ph idx="1"/>
          </p:nvPr>
        </p:nvSpPr>
        <p:spPr/>
        <p:txBody>
          <a:bodyPr>
            <a:normAutofit fontScale="92500"/>
          </a:bodyPr>
          <a:lstStyle/>
          <a:p>
            <a:r>
              <a:rPr lang="zh-CN" altLang="en-US" dirty="0"/>
              <a:t>综合统一</a:t>
            </a:r>
            <a:r>
              <a:rPr lang="en-US" altLang="zh-CN" dirty="0"/>
              <a:t>(DDL/DML/DCL)</a:t>
            </a:r>
          </a:p>
          <a:p>
            <a:r>
              <a:rPr lang="zh-CN" altLang="en-US" dirty="0"/>
              <a:t>高度非过程化</a:t>
            </a:r>
          </a:p>
          <a:p>
            <a:r>
              <a:rPr lang="zh-CN" altLang="en-US" dirty="0"/>
              <a:t>面向集合的操作方式</a:t>
            </a:r>
          </a:p>
          <a:p>
            <a:r>
              <a:rPr lang="zh-CN" altLang="en-US" dirty="0"/>
              <a:t>以同一种语法结构提供两种使用方式</a:t>
            </a:r>
          </a:p>
          <a:p>
            <a:pPr lvl="1"/>
            <a:r>
              <a:rPr lang="zh-CN" altLang="en-US" dirty="0"/>
              <a:t>自含式语言可以独立使用交互命令，适用于终端用户、应用程序员和</a:t>
            </a:r>
            <a:r>
              <a:rPr lang="en-US" altLang="zh-CN" dirty="0"/>
              <a:t>DBA</a:t>
            </a:r>
            <a:r>
              <a:rPr lang="zh-CN" altLang="en-US" dirty="0"/>
              <a:t>。</a:t>
            </a:r>
            <a:endParaRPr lang="en-US" altLang="zh-CN" dirty="0"/>
          </a:p>
          <a:p>
            <a:pPr lvl="1"/>
            <a:r>
              <a:rPr lang="zh-CN" altLang="en-US" dirty="0"/>
              <a:t>嵌入式语言使其嵌入在高级语言中使用，供应用程序员开发应用程序。</a:t>
            </a:r>
          </a:p>
          <a:p>
            <a:r>
              <a:rPr lang="zh-CN" altLang="en-US" dirty="0"/>
              <a:t>语言简捷，易学易用</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8</a:t>
            </a:fld>
            <a:endParaRPr lang="zh-CN" altLang="en-US"/>
          </a:p>
        </p:txBody>
      </p:sp>
    </p:spTree>
    <p:extLst>
      <p:ext uri="{BB962C8B-B14F-4D97-AF65-F5344CB8AC3E}">
        <p14:creationId xmlns:p14="http://schemas.microsoft.com/office/powerpoint/2010/main" val="681157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3.SQL</a:t>
            </a:r>
            <a:r>
              <a:rPr lang="zh-CN" altLang="en-US" dirty="0"/>
              <a:t>的基本概念</a:t>
            </a:r>
          </a:p>
        </p:txBody>
      </p:sp>
      <p:sp>
        <p:nvSpPr>
          <p:cNvPr id="3" name="内容占位符 2"/>
          <p:cNvSpPr>
            <a:spLocks noGrp="1"/>
          </p:cNvSpPr>
          <p:nvPr>
            <p:ph idx="1"/>
          </p:nvPr>
        </p:nvSpPr>
        <p:spPr/>
        <p:txBody>
          <a:bodyPr/>
          <a:lstStyle/>
          <a:p>
            <a:r>
              <a:rPr lang="en-US" altLang="zh-CN" dirty="0"/>
              <a:t>SQL</a:t>
            </a:r>
            <a:r>
              <a:rPr lang="zh-CN" altLang="en-US" dirty="0"/>
              <a:t>支持的数据库的三级模式结构，即外模式、模式和内模式。</a:t>
            </a:r>
          </a:p>
          <a:p>
            <a:r>
              <a:rPr lang="zh-CN" altLang="en-US" dirty="0"/>
              <a:t>与之对应的数据库对象是</a:t>
            </a:r>
            <a:r>
              <a:rPr lang="zh-CN" altLang="en-US" dirty="0">
                <a:solidFill>
                  <a:srgbClr val="FF0000"/>
                </a:solidFill>
              </a:rPr>
              <a:t>视图、基本表</a:t>
            </a:r>
            <a:r>
              <a:rPr lang="zh-CN" altLang="en-US" dirty="0"/>
              <a:t>和</a:t>
            </a:r>
            <a:r>
              <a:rPr lang="zh-CN" altLang="en-US" dirty="0">
                <a:solidFill>
                  <a:srgbClr val="FF0000"/>
                </a:solidFill>
              </a:rPr>
              <a:t>基本表的索引</a:t>
            </a:r>
            <a:r>
              <a:rPr lang="zh-CN" altLang="en-US" dirty="0"/>
              <a:t>等</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9</a:t>
            </a:fld>
            <a:endParaRPr lang="zh-CN" altLang="en-US"/>
          </a:p>
        </p:txBody>
      </p:sp>
    </p:spTree>
    <p:extLst>
      <p:ext uri="{BB962C8B-B14F-4D97-AF65-F5344CB8AC3E}">
        <p14:creationId xmlns:p14="http://schemas.microsoft.com/office/powerpoint/2010/main" val="4071550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1747</TotalTime>
  <Pages>0</Pages>
  <Words>4211</Words>
  <Characters>0</Characters>
  <Application>Microsoft Office PowerPoint</Application>
  <DocSecurity>0</DocSecurity>
  <PresentationFormat>宽屏</PresentationFormat>
  <Lines>0</Lines>
  <Paragraphs>672</Paragraphs>
  <Slides>73</Slides>
  <Notes>2</Notes>
  <HiddenSlides>4</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93" baseType="lpstr">
      <vt:lpstr>Arial Unicode MS</vt:lpstr>
      <vt:lpstr>Courier 10 Pitch</vt:lpstr>
      <vt:lpstr>Rockwell</vt:lpstr>
      <vt:lpstr>Rockwell Condensed</vt:lpstr>
      <vt:lpstr>Simsun</vt:lpstr>
      <vt:lpstr>SimSun-Identity-H</vt:lpstr>
      <vt:lpstr>等线</vt:lpstr>
      <vt:lpstr>方正姚体</vt:lpstr>
      <vt:lpstr>宋体</vt:lpstr>
      <vt:lpstr>微软雅黑</vt:lpstr>
      <vt:lpstr>微软雅黑 Light</vt:lpstr>
      <vt:lpstr>Arial</vt:lpstr>
      <vt:lpstr>Calibri</vt:lpstr>
      <vt:lpstr>Cambria Math</vt:lpstr>
      <vt:lpstr>Consolas</vt:lpstr>
      <vt:lpstr>Courier New</vt:lpstr>
      <vt:lpstr>Tahoma</vt:lpstr>
      <vt:lpstr>Wingdings</vt:lpstr>
      <vt:lpstr>木活字</vt:lpstr>
      <vt:lpstr>BMP 图象</vt:lpstr>
      <vt:lpstr>第三章  关系数据库标准语言SQL（1）</vt:lpstr>
      <vt:lpstr>课程目标</vt:lpstr>
      <vt:lpstr>重难点</vt:lpstr>
      <vt:lpstr>PowerPoint 演示文稿</vt:lpstr>
      <vt:lpstr>一、SQL概述</vt:lpstr>
      <vt:lpstr>1. SQL语言的发展</vt:lpstr>
      <vt:lpstr>1. SQL语言的发展</vt:lpstr>
      <vt:lpstr>2.SQL的主要特点</vt:lpstr>
      <vt:lpstr>3.SQL的基本概念</vt:lpstr>
      <vt:lpstr>数据库系统的组成</vt:lpstr>
      <vt:lpstr>数据库管理系统的三级模式</vt:lpstr>
      <vt:lpstr>PowerPoint 演示文稿</vt:lpstr>
      <vt:lpstr>模式(Schema)</vt:lpstr>
      <vt:lpstr>PowerPoint 演示文稿</vt:lpstr>
      <vt:lpstr>外模式(External Schema)</vt:lpstr>
      <vt:lpstr>PowerPoint 演示文稿</vt:lpstr>
      <vt:lpstr>内模式(Internal Schema)</vt:lpstr>
      <vt:lpstr>二级映象与数据独立性</vt:lpstr>
      <vt:lpstr>(1) 数据的物理独立性</vt:lpstr>
      <vt:lpstr>(2) 数据的逻辑独立性</vt:lpstr>
      <vt:lpstr>PowerPoint 演示文稿</vt:lpstr>
      <vt:lpstr>三级模式对应的数据库对象</vt:lpstr>
      <vt:lpstr>PowerPoint 演示文稿</vt:lpstr>
      <vt:lpstr>PowerPoint 演示文稿</vt:lpstr>
      <vt:lpstr>SQL的数据定义命令</vt:lpstr>
      <vt:lpstr>1. 数据库的创建与管理</vt:lpstr>
      <vt:lpstr>(1)创建数据库</vt:lpstr>
      <vt:lpstr>JWGL数据库</vt:lpstr>
      <vt:lpstr>PowerPoint 演示文稿</vt:lpstr>
      <vt:lpstr>用交互方式创建数据库</vt:lpstr>
      <vt:lpstr>(2) 修改数据库</vt:lpstr>
      <vt:lpstr>(3)删除数据库</vt:lpstr>
      <vt:lpstr>SQL的数据定义命令</vt:lpstr>
      <vt:lpstr>2. 表的创建和管理</vt:lpstr>
      <vt:lpstr>(1) 创建表</vt:lpstr>
      <vt:lpstr>①字符类型数据</vt:lpstr>
      <vt:lpstr>②数值类型数据</vt:lpstr>
      <vt:lpstr>③日期时间型数据</vt:lpstr>
      <vt:lpstr>PowerPoint 演示文稿</vt:lpstr>
      <vt:lpstr>NULL的进一步说明</vt:lpstr>
      <vt:lpstr>(2) 修改表</vt:lpstr>
      <vt:lpstr>PowerPoint 演示文稿</vt:lpstr>
      <vt:lpstr>PowerPoint 演示文稿</vt:lpstr>
      <vt:lpstr>(3) 删除基本表</vt:lpstr>
      <vt:lpstr>SQL的数据定义命令</vt:lpstr>
      <vt:lpstr>3. 表索引的创建和管理</vt:lpstr>
      <vt:lpstr>(1) 什么是索引</vt:lpstr>
      <vt:lpstr>PowerPoint 演示文稿</vt:lpstr>
      <vt:lpstr>(2) 索引的作用</vt:lpstr>
      <vt:lpstr>(3) 索引的代价</vt:lpstr>
      <vt:lpstr>(4) 索引的分类</vt:lpstr>
      <vt:lpstr>(4) 索引的分类</vt:lpstr>
      <vt:lpstr>(4) 索引的分类</vt:lpstr>
      <vt:lpstr>PowerPoint 演示文稿</vt:lpstr>
      <vt:lpstr>PowerPoint 演示文稿</vt:lpstr>
      <vt:lpstr>(5) 索引的建立</vt:lpstr>
      <vt:lpstr>(5) 索引的建立</vt:lpstr>
      <vt:lpstr>(5) 索引的建立</vt:lpstr>
      <vt:lpstr>(6)修改索引</vt:lpstr>
      <vt:lpstr>(7) 索引的删除</vt:lpstr>
      <vt:lpstr>小结</vt:lpstr>
      <vt:lpstr>PowerPoint 演示文稿</vt:lpstr>
      <vt:lpstr>PowerPoint 演示文稿</vt:lpstr>
      <vt:lpstr>四、数据更新</vt:lpstr>
      <vt:lpstr>1. 插入操作</vt:lpstr>
      <vt:lpstr>PowerPoint 演示文稿</vt:lpstr>
      <vt:lpstr>PowerPoint 演示文稿</vt:lpstr>
      <vt:lpstr>PowerPoint 演示文稿</vt:lpstr>
      <vt:lpstr>PowerPoint 演示文稿</vt:lpstr>
      <vt:lpstr>2. 修改操作</vt:lpstr>
      <vt:lpstr>PowerPoint 演示文稿</vt:lpstr>
      <vt:lpstr>3. 删除操作</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D13001</dc:creator>
  <cp:keywords/>
  <dc:description/>
  <cp:lastModifiedBy>温宇俊</cp:lastModifiedBy>
  <cp:revision>189</cp:revision>
  <dcterms:created xsi:type="dcterms:W3CDTF">2013-11-21T07:51:28Z</dcterms:created>
  <dcterms:modified xsi:type="dcterms:W3CDTF">2019-03-26T02:16:41Z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