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7"/>
  </p:notesMasterIdLst>
  <p:sldIdLst>
    <p:sldId id="350" r:id="rId2"/>
    <p:sldId id="405" r:id="rId3"/>
    <p:sldId id="408" r:id="rId4"/>
    <p:sldId id="409" r:id="rId5"/>
    <p:sldId id="410" r:id="rId6"/>
    <p:sldId id="411" r:id="rId7"/>
    <p:sldId id="412" r:id="rId8"/>
    <p:sldId id="413" r:id="rId9"/>
    <p:sldId id="414" r:id="rId10"/>
    <p:sldId id="415" r:id="rId11"/>
    <p:sldId id="416" r:id="rId12"/>
    <p:sldId id="417" r:id="rId13"/>
    <p:sldId id="418" r:id="rId14"/>
    <p:sldId id="419" r:id="rId15"/>
    <p:sldId id="420" r:id="rId16"/>
    <p:sldId id="421" r:id="rId17"/>
    <p:sldId id="422" r:id="rId18"/>
    <p:sldId id="423" r:id="rId19"/>
    <p:sldId id="424" r:id="rId20"/>
    <p:sldId id="426" r:id="rId21"/>
    <p:sldId id="427" r:id="rId22"/>
    <p:sldId id="428" r:id="rId23"/>
    <p:sldId id="429" r:id="rId24"/>
    <p:sldId id="430" r:id="rId25"/>
    <p:sldId id="431" r:id="rId26"/>
    <p:sldId id="432" r:id="rId27"/>
    <p:sldId id="433" r:id="rId28"/>
    <p:sldId id="434" r:id="rId29"/>
    <p:sldId id="435" r:id="rId30"/>
    <p:sldId id="436" r:id="rId31"/>
    <p:sldId id="437" r:id="rId32"/>
    <p:sldId id="438" r:id="rId33"/>
    <p:sldId id="439" r:id="rId34"/>
    <p:sldId id="440" r:id="rId35"/>
    <p:sldId id="441" r:id="rId36"/>
    <p:sldId id="442" r:id="rId37"/>
    <p:sldId id="443" r:id="rId38"/>
    <p:sldId id="444" r:id="rId39"/>
    <p:sldId id="446" r:id="rId40"/>
    <p:sldId id="447" r:id="rId41"/>
    <p:sldId id="448" r:id="rId42"/>
    <p:sldId id="449" r:id="rId43"/>
    <p:sldId id="450" r:id="rId44"/>
    <p:sldId id="451" r:id="rId45"/>
    <p:sldId id="452" r:id="rId46"/>
    <p:sldId id="453" r:id="rId47"/>
    <p:sldId id="454" r:id="rId48"/>
    <p:sldId id="455" r:id="rId49"/>
    <p:sldId id="456" r:id="rId50"/>
    <p:sldId id="457" r:id="rId51"/>
    <p:sldId id="458" r:id="rId52"/>
    <p:sldId id="459" r:id="rId53"/>
    <p:sldId id="460" r:id="rId54"/>
    <p:sldId id="461" r:id="rId55"/>
    <p:sldId id="462" r:id="rId5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D935"/>
    <a:srgbClr val="A5C2E0"/>
    <a:srgbClr val="E19BC2"/>
    <a:srgbClr val="FE9374"/>
    <a:srgbClr val="FDC340"/>
    <a:srgbClr val="FCAF00"/>
    <a:srgbClr val="F1EB00"/>
    <a:srgbClr val="BBDE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62" autoAdjust="0"/>
    <p:restoredTop sz="78224" autoAdjust="0"/>
  </p:normalViewPr>
  <p:slideViewPr>
    <p:cSldViewPr snapToGrid="0">
      <p:cViewPr varScale="1">
        <p:scale>
          <a:sx n="128" d="100"/>
          <a:sy n="128" d="100"/>
        </p:scale>
        <p:origin x="146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649628-C50D-46DE-95D1-F56F8CDDF837}" type="datetimeFigureOut">
              <a:rPr lang="zh-CN" altLang="en-US" smtClean="0"/>
              <a:t>2019/3/26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BBB7F9-0B98-41FF-B268-342E760C73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59228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COUNT(Grade)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BBB7F9-0B98-41FF-B268-342E760C73C4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5039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068BB-17E3-42B7-A147-CB5F31377922}" type="datetime1">
              <a:rPr lang="zh-CN" altLang="en-US" smtClean="0"/>
              <a:t>2019/3/26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0E22FB48-3995-40E0-9D7E-DF50111BA26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9433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107F0-49AB-4585-8531-0800EB706134}" type="datetime1">
              <a:rPr lang="zh-CN" altLang="en-US" smtClean="0"/>
              <a:t>2019/3/26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7B550-5DAF-484A-9553-47DA44B4046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6287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4F641-F1B6-48DF-9B1C-3991E104261B}" type="datetime1">
              <a:rPr lang="zh-CN" altLang="en-US" smtClean="0"/>
              <a:t>2019/3/26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92C4C-6338-4AB2-B6A2-E676F6F7F17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813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 sz="28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lnSpc>
                <a:spcPct val="100000"/>
              </a:lnSpc>
              <a:defRPr sz="26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lnSpc>
                <a:spcPct val="100000"/>
              </a:lnSpc>
              <a:defRPr sz="24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lnSpc>
                <a:spcPct val="100000"/>
              </a:lnSpc>
              <a:defRPr sz="20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lnSpc>
                <a:spcPct val="100000"/>
              </a:lnSpc>
              <a:defRPr sz="20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38E62-7DC2-477F-BCDA-57F4B9796151}" type="datetime1">
              <a:rPr lang="zh-CN" altLang="en-US" smtClean="0"/>
              <a:t>2019/3/26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0CD27-C02E-43E2-B3A7-2C9F5C2320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774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4C58EB04-B74F-490A-8396-68B0B81C24B6}" type="datetime1">
              <a:rPr lang="zh-CN" altLang="en-US" smtClean="0"/>
              <a:t>2019/3/26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zh-CN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0C2947E0-CF6E-4C9D-9D69-76C0C6E9450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461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2E6BE-4CD1-4504-B97C-06A5781EB05A}" type="datetime1">
              <a:rPr lang="zh-CN" altLang="en-US" smtClean="0"/>
              <a:t>2019/3/26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2BE42-2029-47E3-BD9B-2F539B27DEE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1802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7B482-88B7-435F-A13C-C19E4682F1A3}" type="datetime1">
              <a:rPr lang="zh-CN" altLang="en-US" smtClean="0"/>
              <a:t>2019/3/26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FA598-CE48-4FE9-B070-F75262AA96E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3840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B27F6-33F4-4139-B506-BC3F43298B00}" type="datetime1">
              <a:rPr lang="zh-CN" altLang="en-US" smtClean="0"/>
              <a:t>2019/3/26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FAF6-2FE9-4CCD-9236-1A3CD5281C2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9943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3673D-846D-478E-B717-145266FBB345}" type="datetime1">
              <a:rPr lang="zh-CN" altLang="en-US" smtClean="0"/>
              <a:t>2019/3/26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088BC-5FFA-45F6-BC97-BB015332EA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4831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3473-B232-4B69-ACE8-5CAEBA6CA593}" type="datetime1">
              <a:rPr lang="zh-CN" altLang="en-US" smtClean="0"/>
              <a:t>2019/3/26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F596-1C38-4E7D-AB1B-96AFDC32A54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3536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81D95-C901-4B41-903D-FBA729B8C2E3}" type="datetime1">
              <a:rPr lang="zh-CN" altLang="en-US" smtClean="0"/>
              <a:t>2019/3/26</a:t>
            </a:fld>
            <a:endParaRPr lang="zh-CN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65BD0-EC37-4B9B-A84F-C0E4E55ED33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0568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F7F89F12-1AC6-49B3-BDC9-E8AF0C41EACF}" type="datetime1">
              <a:rPr lang="zh-CN" altLang="en-US" smtClean="0"/>
              <a:t>2019/3/26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98288E30-4A55-486A-A62B-08E94C446F5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7775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sz="4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第三章  关系数据库标准语言</a:t>
            </a:r>
            <a:r>
              <a:rPr lang="en-US" altLang="zh-CN" sz="4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4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4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4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4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6937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③查询经过计算的值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&lt;</a:t>
            </a:r>
            <a:r>
              <a:rPr lang="zh-CN" altLang="en-US" dirty="0"/>
              <a:t>目标列表达式</a:t>
            </a:r>
            <a:r>
              <a:rPr lang="en-US" altLang="zh-CN" dirty="0"/>
              <a:t>&gt;</a:t>
            </a:r>
            <a:r>
              <a:rPr lang="zh-CN" altLang="en-US" dirty="0"/>
              <a:t>也可以是一个由运算符将常量、列、函数连接而成的表达式。</a:t>
            </a:r>
          </a:p>
          <a:p>
            <a:r>
              <a:rPr lang="en-US" altLang="zh-CN" dirty="0"/>
              <a:t>[</a:t>
            </a:r>
            <a:r>
              <a:rPr lang="zh-CN" altLang="en-US" dirty="0"/>
              <a:t>例</a:t>
            </a:r>
            <a:r>
              <a:rPr lang="en-US" altLang="zh-CN" dirty="0"/>
              <a:t>3]</a:t>
            </a:r>
            <a:r>
              <a:rPr lang="zh-CN" altLang="en-US" dirty="0"/>
              <a:t>查询全体学生的姓名及其出生年份</a:t>
            </a:r>
          </a:p>
          <a:p>
            <a:r>
              <a:rPr lang="en-US" altLang="zh-CN" dirty="0"/>
              <a:t>SELECT  </a:t>
            </a:r>
            <a:r>
              <a:rPr lang="en-US" altLang="zh-CN" dirty="0" err="1"/>
              <a:t>Sname</a:t>
            </a:r>
            <a:r>
              <a:rPr lang="en-US" altLang="zh-CN" dirty="0"/>
              <a:t> , 2014-Sage    </a:t>
            </a:r>
          </a:p>
          <a:p>
            <a:r>
              <a:rPr lang="en-US" altLang="zh-CN" dirty="0"/>
              <a:t>FROM  Student</a:t>
            </a:r>
          </a:p>
          <a:p>
            <a:r>
              <a:rPr lang="zh-CN" altLang="en-US" dirty="0"/>
              <a:t>结果为：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0CD27-C02E-43E2-B3A7-2C9F5C232003}" type="slidenum">
              <a:rPr lang="zh-CN" altLang="en-US" smtClean="0"/>
              <a:pPr/>
              <a:t>10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3700" y="2858625"/>
            <a:ext cx="2364621" cy="3414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702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9848" y="323385"/>
            <a:ext cx="10058400" cy="5848815"/>
          </a:xfrm>
        </p:spPr>
        <p:txBody>
          <a:bodyPr>
            <a:normAutofit/>
          </a:bodyPr>
          <a:lstStyle/>
          <a:p>
            <a:r>
              <a:rPr lang="zh-CN" altLang="en-US" dirty="0"/>
              <a:t>可以给列或表达式起别名，上例重写为：</a:t>
            </a:r>
          </a:p>
          <a:p>
            <a:r>
              <a:rPr lang="en-US" altLang="zh-CN" dirty="0"/>
              <a:t>SELECT  </a:t>
            </a:r>
            <a:r>
              <a:rPr lang="en-US" altLang="zh-CN" dirty="0" err="1"/>
              <a:t>Sname</a:t>
            </a:r>
            <a:r>
              <a:rPr lang="en-US" altLang="zh-CN" dirty="0"/>
              <a:t>, 2014-Sage   </a:t>
            </a:r>
            <a:r>
              <a:rPr lang="en-US" altLang="zh-CN" dirty="0">
                <a:solidFill>
                  <a:srgbClr val="FF0000"/>
                </a:solidFill>
              </a:rPr>
              <a:t>AS</a:t>
            </a:r>
            <a:r>
              <a:rPr lang="en-US" altLang="zh-CN" dirty="0"/>
              <a:t>  </a:t>
            </a:r>
            <a:r>
              <a:rPr lang="en-US" altLang="zh-CN" dirty="0" err="1"/>
              <a:t>BirthYear</a:t>
            </a:r>
            <a:endParaRPr lang="en-US" altLang="zh-CN" dirty="0"/>
          </a:p>
          <a:p>
            <a:r>
              <a:rPr lang="en-US" altLang="zh-CN" dirty="0"/>
              <a:t>FROM  Student</a:t>
            </a:r>
          </a:p>
          <a:p>
            <a:r>
              <a:rPr lang="zh-CN" altLang="en-US" dirty="0"/>
              <a:t>结果为：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AS</a:t>
            </a:r>
            <a:r>
              <a:rPr lang="zh-CN" altLang="en-US" dirty="0"/>
              <a:t>可以省略，即写成：</a:t>
            </a:r>
          </a:p>
          <a:p>
            <a:r>
              <a:rPr lang="en-US" altLang="zh-CN" dirty="0"/>
              <a:t>SELECT  </a:t>
            </a:r>
            <a:r>
              <a:rPr lang="en-US" altLang="zh-CN" dirty="0" err="1"/>
              <a:t>Sname</a:t>
            </a:r>
            <a:r>
              <a:rPr lang="en-US" altLang="zh-CN" dirty="0"/>
              <a:t>, 2014-Sage   </a:t>
            </a:r>
            <a:r>
              <a:rPr lang="en-US" altLang="zh-CN" dirty="0" err="1"/>
              <a:t>BirthYear</a:t>
            </a:r>
            <a:endParaRPr lang="en-US" altLang="zh-CN" dirty="0"/>
          </a:p>
          <a:p>
            <a:r>
              <a:rPr lang="en-US" altLang="zh-CN" dirty="0"/>
              <a:t>FROM  Student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0CD27-C02E-43E2-B3A7-2C9F5C232003}" type="slidenum">
              <a:rPr lang="zh-CN" altLang="en-US" smtClean="0"/>
              <a:pPr/>
              <a:t>11</a:t>
            </a:fld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2918" y="1630727"/>
            <a:ext cx="2934949" cy="4290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658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9848" y="334537"/>
            <a:ext cx="10058400" cy="5837663"/>
          </a:xfrm>
        </p:spPr>
        <p:txBody>
          <a:bodyPr/>
          <a:lstStyle/>
          <a:p>
            <a:r>
              <a:rPr lang="zh-CN" altLang="en-US" dirty="0"/>
              <a:t>更通用的写法：</a:t>
            </a:r>
          </a:p>
          <a:p>
            <a:r>
              <a:rPr lang="en-US" altLang="zh-CN" dirty="0"/>
              <a:t>SELECT  </a:t>
            </a:r>
            <a:r>
              <a:rPr lang="en-US" altLang="zh-CN" dirty="0" err="1"/>
              <a:t>Sname</a:t>
            </a:r>
            <a:r>
              <a:rPr lang="en-US" altLang="zh-CN" dirty="0"/>
              <a:t>  AS  </a:t>
            </a:r>
            <a:r>
              <a:rPr lang="zh-CN" altLang="en-US" dirty="0"/>
              <a:t>姓名 </a:t>
            </a:r>
            <a:r>
              <a:rPr lang="en-US" altLang="zh-CN" dirty="0"/>
              <a:t>, </a:t>
            </a:r>
          </a:p>
          <a:p>
            <a:r>
              <a:rPr lang="en-US" altLang="zh-CN" dirty="0"/>
              <a:t>   YEAR(now())-Sage  AS  </a:t>
            </a:r>
            <a:r>
              <a:rPr lang="zh-CN" altLang="en-US" dirty="0"/>
              <a:t>出生年份 </a:t>
            </a:r>
          </a:p>
          <a:p>
            <a:r>
              <a:rPr lang="en-US" altLang="zh-CN" dirty="0"/>
              <a:t>FROM  Student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0CD27-C02E-43E2-B3A7-2C9F5C232003}" type="slidenum">
              <a:rPr lang="zh-CN" altLang="en-US" smtClean="0"/>
              <a:pPr/>
              <a:t>12</a:t>
            </a:fld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6650" y="1145576"/>
            <a:ext cx="2991553" cy="4512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844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有关</a:t>
            </a:r>
            <a:r>
              <a:rPr lang="en-US" altLang="zh-CN" dirty="0"/>
              <a:t>year( ) </a:t>
            </a:r>
            <a:r>
              <a:rPr lang="zh-CN" altLang="en-US" dirty="0" smtClean="0"/>
              <a:t>和</a:t>
            </a:r>
            <a:r>
              <a:rPr lang="en-US" altLang="zh-CN" dirty="0" smtClean="0"/>
              <a:t>Now( </a:t>
            </a:r>
            <a:r>
              <a:rPr lang="en-US" altLang="zh-CN" dirty="0"/>
              <a:t>)</a:t>
            </a:r>
            <a:r>
              <a:rPr lang="zh-CN" altLang="en-US" dirty="0"/>
              <a:t>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格式：</a:t>
            </a:r>
            <a:r>
              <a:rPr lang="en-US" altLang="zh-CN" dirty="0">
                <a:solidFill>
                  <a:srgbClr val="FF0000"/>
                </a:solidFill>
              </a:rPr>
              <a:t>YEAR</a:t>
            </a:r>
            <a:r>
              <a:rPr lang="en-US" altLang="zh-CN" dirty="0"/>
              <a:t>(&lt;</a:t>
            </a:r>
            <a:r>
              <a:rPr lang="zh-CN" altLang="en-US" dirty="0"/>
              <a:t>日期型表达式</a:t>
            </a:r>
            <a:r>
              <a:rPr lang="en-US" altLang="zh-CN" dirty="0"/>
              <a:t>&gt;)</a:t>
            </a:r>
          </a:p>
          <a:p>
            <a:r>
              <a:rPr lang="zh-CN" altLang="en-US" dirty="0"/>
              <a:t>功能：从</a:t>
            </a:r>
            <a:r>
              <a:rPr lang="en-US" altLang="zh-CN" dirty="0"/>
              <a:t>&lt;</a:t>
            </a:r>
            <a:r>
              <a:rPr lang="zh-CN" altLang="en-US" dirty="0"/>
              <a:t>日期型表达式</a:t>
            </a:r>
            <a:r>
              <a:rPr lang="en-US" altLang="zh-CN" dirty="0"/>
              <a:t>&gt;</a:t>
            </a:r>
            <a:r>
              <a:rPr lang="zh-CN" altLang="en-US" dirty="0"/>
              <a:t>中求出年份，返回</a:t>
            </a:r>
            <a:r>
              <a:rPr lang="en-US" altLang="zh-CN" dirty="0"/>
              <a:t>4</a:t>
            </a:r>
            <a:r>
              <a:rPr lang="zh-CN" altLang="en-US" dirty="0"/>
              <a:t>位数字。</a:t>
            </a:r>
          </a:p>
          <a:p>
            <a:r>
              <a:rPr lang="zh-CN" altLang="en-US" dirty="0"/>
              <a:t>例：若数据表中出生日期为</a:t>
            </a:r>
            <a:r>
              <a:rPr lang="en-US" altLang="zh-CN" dirty="0"/>
              <a:t>'01/03/1997',</a:t>
            </a:r>
          </a:p>
          <a:p>
            <a:r>
              <a:rPr lang="zh-CN" altLang="en-US" dirty="0"/>
              <a:t>则： </a:t>
            </a:r>
            <a:r>
              <a:rPr lang="en-US" altLang="zh-CN" dirty="0"/>
              <a:t>year(</a:t>
            </a:r>
            <a:r>
              <a:rPr lang="zh-CN" altLang="en-US" dirty="0"/>
              <a:t>出生日期</a:t>
            </a:r>
            <a:r>
              <a:rPr lang="en-US" altLang="zh-CN" dirty="0"/>
              <a:t>)        </a:t>
            </a:r>
            <a:r>
              <a:rPr lang="zh-CN" altLang="en-US" dirty="0"/>
              <a:t>返回：</a:t>
            </a:r>
            <a:r>
              <a:rPr lang="en-US" altLang="zh-CN" dirty="0"/>
              <a:t>1997</a:t>
            </a:r>
          </a:p>
          <a:p>
            <a:r>
              <a:rPr lang="zh-CN" altLang="en-US" dirty="0"/>
              <a:t>类似有：</a:t>
            </a:r>
            <a:r>
              <a:rPr lang="en-US" altLang="zh-CN" dirty="0">
                <a:solidFill>
                  <a:srgbClr val="FF0000"/>
                </a:solidFill>
              </a:rPr>
              <a:t>MONTH( )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en-US" altLang="zh-CN" dirty="0">
                <a:solidFill>
                  <a:srgbClr val="FF0000"/>
                </a:solidFill>
              </a:rPr>
              <a:t>DAY( )</a:t>
            </a:r>
          </a:p>
          <a:p>
            <a:r>
              <a:rPr lang="zh-CN" altLang="en-US" dirty="0"/>
              <a:t>格式</a:t>
            </a:r>
            <a:r>
              <a:rPr lang="zh-CN" altLang="en-US" dirty="0" smtClean="0"/>
              <a:t>：</a:t>
            </a:r>
            <a:r>
              <a:rPr lang="en-US" altLang="zh-CN" dirty="0" smtClean="0">
                <a:solidFill>
                  <a:srgbClr val="FF0000"/>
                </a:solidFill>
              </a:rPr>
              <a:t>NOW( 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</a:p>
          <a:p>
            <a:r>
              <a:rPr lang="zh-CN" altLang="en-US" dirty="0"/>
              <a:t>功能：返回系统</a:t>
            </a:r>
            <a:r>
              <a:rPr lang="zh-CN" altLang="en-US" dirty="0" smtClean="0"/>
              <a:t>日期时间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0CD27-C02E-43E2-B3A7-2C9F5C232003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94863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④增加属性标记（产生常量列）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【</a:t>
            </a:r>
            <a:r>
              <a:rPr lang="zh-CN" altLang="en-US" dirty="0"/>
              <a:t>例</a:t>
            </a:r>
            <a:r>
              <a:rPr lang="en-US" altLang="zh-CN" dirty="0"/>
              <a:t>4】</a:t>
            </a:r>
            <a:r>
              <a:rPr lang="zh-CN" altLang="en-US" dirty="0"/>
              <a:t>设计如右图所示的查询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0CD27-C02E-43E2-B3A7-2C9F5C232003}" type="slidenum">
              <a:rPr lang="zh-CN" altLang="en-US" smtClean="0"/>
              <a:pPr/>
              <a:t>14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3201" y="2380938"/>
            <a:ext cx="2741813" cy="3285344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2014228" y="3469506"/>
            <a:ext cx="401931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SELECT  </a:t>
            </a:r>
            <a:endParaRPr lang="en-US" altLang="zh-CN" sz="2000" dirty="0" smtClean="0"/>
          </a:p>
          <a:p>
            <a:r>
              <a:rPr lang="zh-CN" altLang="en-US" sz="2000" dirty="0" smtClean="0"/>
              <a:t>Sname  </a:t>
            </a:r>
            <a:r>
              <a:rPr lang="zh-CN" altLang="en-US" sz="2000" dirty="0"/>
              <a:t>AS  姓名 , </a:t>
            </a:r>
          </a:p>
          <a:p>
            <a:r>
              <a:rPr lang="zh-CN" altLang="en-US" sz="2000" dirty="0"/>
              <a:t>YEAR(now())-Sage  AS  出生年份, '学生' as '身份'</a:t>
            </a:r>
          </a:p>
          <a:p>
            <a:r>
              <a:rPr lang="zh-CN" altLang="en-US" sz="2000" dirty="0"/>
              <a:t>FROM  Student</a:t>
            </a:r>
          </a:p>
        </p:txBody>
      </p:sp>
    </p:spTree>
    <p:extLst>
      <p:ext uri="{BB962C8B-B14F-4D97-AF65-F5344CB8AC3E}">
        <p14:creationId xmlns:p14="http://schemas.microsoft.com/office/powerpoint/2010/main" val="1961819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⑤过滤重复元组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9848" y="2121408"/>
            <a:ext cx="4817996" cy="4050792"/>
          </a:xfrm>
        </p:spPr>
        <p:txBody>
          <a:bodyPr/>
          <a:lstStyle/>
          <a:p>
            <a:r>
              <a:rPr lang="zh-CN" altLang="en-US" dirty="0"/>
              <a:t>加上</a:t>
            </a:r>
            <a:r>
              <a:rPr lang="en-US" altLang="zh-CN" dirty="0"/>
              <a:t>DISTINCT</a:t>
            </a:r>
            <a:r>
              <a:rPr lang="zh-CN" altLang="en-US" dirty="0"/>
              <a:t>关键词 </a:t>
            </a:r>
          </a:p>
          <a:p>
            <a:r>
              <a:rPr lang="en-US" altLang="zh-CN" dirty="0"/>
              <a:t>[</a:t>
            </a:r>
            <a:r>
              <a:rPr lang="zh-CN" altLang="en-US" dirty="0"/>
              <a:t>例</a:t>
            </a:r>
            <a:r>
              <a:rPr lang="en-US" altLang="zh-CN" dirty="0"/>
              <a:t>5]</a:t>
            </a:r>
            <a:r>
              <a:rPr lang="zh-CN" altLang="en-US" dirty="0"/>
              <a:t>列出表</a:t>
            </a:r>
            <a:r>
              <a:rPr lang="en-US" altLang="zh-CN" dirty="0"/>
              <a:t>SC</a:t>
            </a:r>
            <a:r>
              <a:rPr lang="zh-CN" altLang="en-US" dirty="0"/>
              <a:t>中所有的学号</a:t>
            </a:r>
          </a:p>
          <a:p>
            <a:r>
              <a:rPr lang="en-US" altLang="zh-CN" dirty="0"/>
              <a:t>SELECT  ALL  </a:t>
            </a:r>
            <a:r>
              <a:rPr lang="en-US" altLang="zh-CN" dirty="0" err="1"/>
              <a:t>Sno</a:t>
            </a:r>
            <a:endParaRPr lang="en-US" altLang="zh-CN" dirty="0"/>
          </a:p>
          <a:p>
            <a:r>
              <a:rPr lang="en-US" altLang="zh-CN" dirty="0"/>
              <a:t>FROM  SC</a:t>
            </a:r>
          </a:p>
          <a:p>
            <a:r>
              <a:rPr lang="zh-CN" altLang="en-US" dirty="0"/>
              <a:t>结果：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0CD27-C02E-43E2-B3A7-2C9F5C232003}" type="slidenum">
              <a:rPr lang="zh-CN" altLang="en-US" smtClean="0"/>
              <a:pPr/>
              <a:t>15</a:t>
            </a:fld>
            <a:endParaRPr lang="zh-CN" altLang="en-US"/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7319179" y="1995027"/>
            <a:ext cx="4817996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6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改为：</a:t>
            </a:r>
          </a:p>
          <a:p>
            <a:r>
              <a:rPr lang="en-US" altLang="zh-CN" dirty="0"/>
              <a:t>SELECT DISTINCT </a:t>
            </a:r>
            <a:r>
              <a:rPr lang="en-US" altLang="zh-CN" dirty="0" err="1"/>
              <a:t>Sno</a:t>
            </a:r>
            <a:endParaRPr lang="en-US" altLang="zh-CN" dirty="0"/>
          </a:p>
          <a:p>
            <a:r>
              <a:rPr lang="en-US" altLang="zh-CN" dirty="0"/>
              <a:t>FROM SC</a:t>
            </a:r>
          </a:p>
          <a:p>
            <a:r>
              <a:rPr lang="zh-CN" altLang="en-US" dirty="0"/>
              <a:t>结果：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3829" y="738759"/>
            <a:ext cx="895350" cy="55340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8045" y="3348244"/>
            <a:ext cx="1174932" cy="2931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281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(2) WHERE</a:t>
            </a:r>
            <a:r>
              <a:rPr lang="zh-CN" altLang="en-US" dirty="0"/>
              <a:t>子句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WHERE</a:t>
            </a:r>
            <a:r>
              <a:rPr lang="zh-CN" altLang="en-US" dirty="0"/>
              <a:t>子句可用来：</a:t>
            </a:r>
          </a:p>
          <a:p>
            <a:r>
              <a:rPr lang="zh-CN" altLang="en-US" dirty="0"/>
              <a:t>①比较大小</a:t>
            </a:r>
          </a:p>
          <a:p>
            <a:r>
              <a:rPr lang="zh-CN" altLang="en-US" dirty="0"/>
              <a:t>②确定范围</a:t>
            </a:r>
          </a:p>
          <a:p>
            <a:r>
              <a:rPr lang="zh-CN" altLang="en-US" dirty="0"/>
              <a:t>③确定集合</a:t>
            </a:r>
          </a:p>
          <a:p>
            <a:r>
              <a:rPr lang="zh-CN" altLang="en-US" dirty="0"/>
              <a:t>④字符匹配</a:t>
            </a:r>
          </a:p>
          <a:p>
            <a:r>
              <a:rPr lang="zh-CN" altLang="en-US" dirty="0"/>
              <a:t>⑤查询空值</a:t>
            </a:r>
          </a:p>
          <a:p>
            <a:r>
              <a:rPr lang="zh-CN" altLang="en-US" dirty="0"/>
              <a:t>⑥多重条件查询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0CD27-C02E-43E2-B3A7-2C9F5C232003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56486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9848" y="602166"/>
            <a:ext cx="10058400" cy="5570034"/>
          </a:xfrm>
        </p:spPr>
        <p:txBody>
          <a:bodyPr/>
          <a:lstStyle/>
          <a:p>
            <a:r>
              <a:rPr lang="zh-CN" altLang="en-US" dirty="0"/>
              <a:t>最简单的是用比较运算符比较两个常量或变量的大小，还可以用逻辑运算符</a:t>
            </a:r>
            <a:r>
              <a:rPr lang="en-US" altLang="zh-CN" dirty="0"/>
              <a:t>AND</a:t>
            </a:r>
            <a:r>
              <a:rPr lang="zh-CN" altLang="en-US" dirty="0"/>
              <a:t>、</a:t>
            </a:r>
            <a:r>
              <a:rPr lang="en-US" altLang="zh-CN" dirty="0"/>
              <a:t>OR</a:t>
            </a:r>
            <a:r>
              <a:rPr lang="zh-CN" altLang="en-US" dirty="0"/>
              <a:t>、</a:t>
            </a:r>
            <a:r>
              <a:rPr lang="en-US" altLang="zh-CN" dirty="0"/>
              <a:t>NOT</a:t>
            </a:r>
            <a:r>
              <a:rPr lang="zh-CN" altLang="en-US" dirty="0"/>
              <a:t>构成复杂的条件。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0CD27-C02E-43E2-B3A7-2C9F5C232003}" type="slidenum">
              <a:rPr lang="zh-CN" altLang="en-US" smtClean="0"/>
              <a:pPr/>
              <a:t>17</a:t>
            </a:fld>
            <a:endParaRPr lang="zh-CN" alt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5218524"/>
              </p:ext>
            </p:extLst>
          </p:nvPr>
        </p:nvGraphicFramePr>
        <p:xfrm>
          <a:off x="1253397" y="1727452"/>
          <a:ext cx="9144000" cy="3319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6" name="BMP 图象" r:id="rId3" imgW="4237087" imgH="1539373" progId="Paint.Picture">
                  <p:embed/>
                </p:oleObj>
              </mc:Choice>
              <mc:Fallback>
                <p:oleObj name="BMP 图象" r:id="rId3" imgW="4237087" imgH="1539373" progId="Paint.Picture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3397" y="1727452"/>
                        <a:ext cx="9144000" cy="3319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59600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2"/>
                </a:solidFill>
              </a:rPr>
              <a:t>①</a:t>
            </a:r>
            <a:r>
              <a:rPr lang="zh-CN" altLang="en-US" dirty="0">
                <a:solidFill>
                  <a:schemeClr val="tx2"/>
                </a:solidFill>
              </a:rPr>
              <a:t>比较大小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/>
              <a:t>比较运算符包括：</a:t>
            </a:r>
            <a:r>
              <a:rPr lang="en-US" altLang="zh-CN" dirty="0"/>
              <a:t>=</a:t>
            </a:r>
            <a:r>
              <a:rPr lang="zh-CN" altLang="en-US" dirty="0"/>
              <a:t>、</a:t>
            </a:r>
            <a:r>
              <a:rPr lang="en-US" altLang="zh-CN" dirty="0"/>
              <a:t>&gt;</a:t>
            </a:r>
            <a:r>
              <a:rPr lang="zh-CN" altLang="en-US" dirty="0"/>
              <a:t>、</a:t>
            </a:r>
            <a:r>
              <a:rPr lang="en-US" altLang="zh-CN" dirty="0"/>
              <a:t>&lt;</a:t>
            </a:r>
            <a:r>
              <a:rPr lang="zh-CN" altLang="en-US" dirty="0"/>
              <a:t>、</a:t>
            </a:r>
            <a:r>
              <a:rPr lang="en-US" altLang="zh-CN" dirty="0"/>
              <a:t>&gt;=</a:t>
            </a:r>
            <a:r>
              <a:rPr lang="zh-CN" altLang="en-US" dirty="0"/>
              <a:t>、</a:t>
            </a:r>
            <a:r>
              <a:rPr lang="en-US" altLang="zh-CN" dirty="0"/>
              <a:t>&lt;=</a:t>
            </a:r>
            <a:r>
              <a:rPr lang="zh-CN" altLang="en-US" dirty="0"/>
              <a:t>、</a:t>
            </a:r>
            <a:r>
              <a:rPr lang="en-US" altLang="zh-CN" dirty="0"/>
              <a:t>!= </a:t>
            </a:r>
            <a:r>
              <a:rPr lang="zh-CN" altLang="en-US" dirty="0"/>
              <a:t>或 </a:t>
            </a:r>
            <a:r>
              <a:rPr lang="en-US" altLang="zh-CN" dirty="0"/>
              <a:t>&lt; &gt;</a:t>
            </a:r>
            <a:r>
              <a:rPr lang="zh-CN" altLang="en-US" dirty="0"/>
              <a:t>（不等于）</a:t>
            </a:r>
          </a:p>
          <a:p>
            <a:r>
              <a:rPr lang="zh-CN" altLang="en-US" dirty="0"/>
              <a:t>用比较运算符构成的条件形式：</a:t>
            </a:r>
          </a:p>
          <a:p>
            <a:r>
              <a:rPr lang="zh-CN" altLang="en-US" dirty="0"/>
              <a:t> </a:t>
            </a:r>
            <a:r>
              <a:rPr lang="en-US" altLang="zh-CN" dirty="0"/>
              <a:t>&lt;</a:t>
            </a:r>
            <a:r>
              <a:rPr lang="zh-CN" altLang="en-US" dirty="0"/>
              <a:t>列名</a:t>
            </a:r>
            <a:r>
              <a:rPr lang="en-US" altLang="zh-CN" dirty="0"/>
              <a:t>&gt; &lt;</a:t>
            </a:r>
            <a:r>
              <a:rPr lang="zh-CN" altLang="en-US" dirty="0"/>
              <a:t>运算符</a:t>
            </a:r>
            <a:r>
              <a:rPr lang="en-US" altLang="zh-CN" dirty="0"/>
              <a:t>&gt; &lt;</a:t>
            </a:r>
            <a:r>
              <a:rPr lang="zh-CN" altLang="en-US" dirty="0"/>
              <a:t>常数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 &lt;</a:t>
            </a:r>
            <a:r>
              <a:rPr lang="zh-CN" altLang="en-US" dirty="0"/>
              <a:t>列名</a:t>
            </a:r>
            <a:r>
              <a:rPr lang="en-US" altLang="zh-CN" dirty="0"/>
              <a:t>&gt; &lt;</a:t>
            </a:r>
            <a:r>
              <a:rPr lang="zh-CN" altLang="en-US" dirty="0"/>
              <a:t>运算符</a:t>
            </a:r>
            <a:r>
              <a:rPr lang="en-US" altLang="zh-CN" dirty="0"/>
              <a:t>&gt; &lt;</a:t>
            </a:r>
            <a:r>
              <a:rPr lang="zh-CN" altLang="en-US" dirty="0"/>
              <a:t>列名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 &lt;</a:t>
            </a:r>
            <a:r>
              <a:rPr lang="zh-CN" altLang="en-US" dirty="0"/>
              <a:t>常数</a:t>
            </a:r>
            <a:r>
              <a:rPr lang="en-US" altLang="zh-CN" dirty="0"/>
              <a:t>&gt; &lt;</a:t>
            </a:r>
            <a:r>
              <a:rPr lang="zh-CN" altLang="en-US" dirty="0"/>
              <a:t>运算符</a:t>
            </a:r>
            <a:r>
              <a:rPr lang="en-US" altLang="zh-CN" dirty="0"/>
              <a:t>&gt; &lt;</a:t>
            </a:r>
            <a:r>
              <a:rPr lang="zh-CN" altLang="en-US" dirty="0"/>
              <a:t>列名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[</a:t>
            </a:r>
            <a:r>
              <a:rPr lang="zh-CN" altLang="en-US" dirty="0"/>
              <a:t>例</a:t>
            </a:r>
            <a:r>
              <a:rPr lang="en-US" altLang="zh-CN" dirty="0"/>
              <a:t>6]</a:t>
            </a:r>
            <a:r>
              <a:rPr lang="zh-CN" altLang="en-US" dirty="0"/>
              <a:t>查询计算机系全体学生的名单</a:t>
            </a:r>
          </a:p>
          <a:p>
            <a:r>
              <a:rPr lang="en-US" altLang="zh-CN" dirty="0"/>
              <a:t>SELECT </a:t>
            </a:r>
            <a:r>
              <a:rPr lang="en-US" altLang="zh-CN" dirty="0" err="1"/>
              <a:t>Sname</a:t>
            </a:r>
            <a:endParaRPr lang="en-US" altLang="zh-CN" dirty="0"/>
          </a:p>
          <a:p>
            <a:r>
              <a:rPr lang="en-US" altLang="zh-CN" dirty="0"/>
              <a:t>FROM  Student</a:t>
            </a:r>
          </a:p>
          <a:p>
            <a:r>
              <a:rPr lang="en-US" altLang="zh-CN" dirty="0"/>
              <a:t>WHERE  </a:t>
            </a:r>
            <a:r>
              <a:rPr lang="en-US" altLang="zh-CN" dirty="0" err="1"/>
              <a:t>Sdept</a:t>
            </a:r>
            <a:r>
              <a:rPr lang="en-US" altLang="zh-CN" dirty="0"/>
              <a:t> = '</a:t>
            </a:r>
            <a:r>
              <a:rPr lang="zh-CN" altLang="en-US" dirty="0"/>
              <a:t>计算机</a:t>
            </a:r>
            <a:r>
              <a:rPr lang="en-US" altLang="zh-CN" dirty="0"/>
              <a:t>'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0CD27-C02E-43E2-B3A7-2C9F5C232003}" type="slidenum">
              <a:rPr lang="zh-CN" altLang="en-US" smtClean="0"/>
              <a:pPr/>
              <a:t>18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141159" y="4939320"/>
            <a:ext cx="6490009" cy="7694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4400" dirty="0">
                <a:solidFill>
                  <a:srgbClr val="0070C0"/>
                </a:solidFill>
                <a:latin typeface="Times New Roman" panose="02020603050405020304" pitchFamily="18" charset="0"/>
              </a:rPr>
              <a:t>π</a:t>
            </a:r>
            <a:r>
              <a:rPr lang="en-US" altLang="zh-CN" sz="4400" i="1" baseline="-250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Sname</a:t>
            </a:r>
            <a:r>
              <a:rPr lang="en-US" altLang="zh-CN" sz="4400" dirty="0">
                <a:solidFill>
                  <a:srgbClr val="0070C0"/>
                </a:solidFill>
                <a:latin typeface="Times New Roman" panose="02020603050405020304" pitchFamily="18" charset="0"/>
              </a:rPr>
              <a:t>(</a:t>
            </a:r>
            <a:r>
              <a:rPr lang="el-GR" altLang="zh-CN" sz="4400" i="1" dirty="0">
                <a:solidFill>
                  <a:srgbClr val="0070C0"/>
                </a:solidFill>
                <a:latin typeface="Times New Roman" panose="02020603050405020304" pitchFamily="18" charset="0"/>
              </a:rPr>
              <a:t>σ</a:t>
            </a:r>
            <a:r>
              <a:rPr lang="en-US" altLang="zh-CN" sz="4400" i="1" baseline="-250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Sdept</a:t>
            </a:r>
            <a:r>
              <a:rPr lang="en-US" altLang="zh-CN" sz="4400" i="1" baseline="-25000" dirty="0">
                <a:solidFill>
                  <a:srgbClr val="0070C0"/>
                </a:solidFill>
                <a:latin typeface="Times New Roman" panose="02020603050405020304" pitchFamily="18" charset="0"/>
              </a:rPr>
              <a:t>=‘</a:t>
            </a:r>
            <a:r>
              <a:rPr lang="zh-CN" altLang="en-US" sz="4400" i="1" baseline="-25000" dirty="0">
                <a:solidFill>
                  <a:srgbClr val="0070C0"/>
                </a:solidFill>
                <a:latin typeface="Times New Roman" panose="02020603050405020304" pitchFamily="18" charset="0"/>
              </a:rPr>
              <a:t>计算机</a:t>
            </a:r>
            <a:r>
              <a:rPr lang="en-US" altLang="zh-CN" sz="4400" i="1" baseline="-25000" dirty="0">
                <a:solidFill>
                  <a:srgbClr val="0070C0"/>
                </a:solidFill>
                <a:latin typeface="Times New Roman" panose="02020603050405020304" pitchFamily="18" charset="0"/>
              </a:rPr>
              <a:t>'</a:t>
            </a:r>
            <a:r>
              <a:rPr lang="en-US" altLang="zh-CN" sz="4400" i="1" dirty="0">
                <a:solidFill>
                  <a:srgbClr val="0070C0"/>
                </a:solidFill>
                <a:latin typeface="Times New Roman" panose="02020603050405020304" pitchFamily="18" charset="0"/>
              </a:rPr>
              <a:t>(Student)</a:t>
            </a:r>
            <a:r>
              <a:rPr lang="en-US" altLang="zh-CN" sz="4400" dirty="0">
                <a:solidFill>
                  <a:srgbClr val="0070C0"/>
                </a:solidFill>
                <a:latin typeface="Times New Roman" panose="02020603050405020304" pitchFamily="18" charset="0"/>
              </a:rPr>
              <a:t>) </a:t>
            </a:r>
            <a:endParaRPr lang="zh-CN" altLang="en-US" sz="4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7750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69848" y="535259"/>
            <a:ext cx="4754880" cy="5636941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[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例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7]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查询所有年龄在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20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岁以下的学生姓名及其年龄。</a:t>
            </a:r>
          </a:p>
          <a:p>
            <a:pPr>
              <a:lnSpc>
                <a:spcPct val="80000"/>
              </a:lnSpc>
            </a:pP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SELECT  </a:t>
            </a:r>
            <a:r>
              <a:rPr lang="en-US" altLang="zh-CN" sz="24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Sname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, Sage </a:t>
            </a:r>
          </a:p>
          <a:p>
            <a:pPr>
              <a:lnSpc>
                <a:spcPct val="80000"/>
              </a:lnSpc>
            </a:pP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FROM  Student   </a:t>
            </a:r>
          </a:p>
          <a:p>
            <a:pPr>
              <a:lnSpc>
                <a:spcPct val="80000"/>
              </a:lnSpc>
            </a:pP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WHERE  Sage &lt; 20</a:t>
            </a:r>
          </a:p>
          <a:p>
            <a:pPr>
              <a:lnSpc>
                <a:spcPct val="80000"/>
              </a:lnSpc>
            </a:pP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或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</a:t>
            </a:r>
          </a:p>
          <a:p>
            <a:pPr>
              <a:lnSpc>
                <a:spcPct val="80000"/>
              </a:lnSpc>
            </a:pP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SELECT  </a:t>
            </a:r>
            <a:r>
              <a:rPr lang="en-US" altLang="zh-CN" sz="24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Sname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, Sage </a:t>
            </a:r>
          </a:p>
          <a:p>
            <a:pPr>
              <a:lnSpc>
                <a:spcPct val="80000"/>
              </a:lnSpc>
            </a:pP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FROM  Student </a:t>
            </a:r>
          </a:p>
          <a:p>
            <a:pPr>
              <a:lnSpc>
                <a:spcPct val="80000"/>
              </a:lnSpc>
            </a:pP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WHERE  NOT  Sage &gt;= 20</a:t>
            </a:r>
          </a:p>
          <a:p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64224" y="535259"/>
            <a:ext cx="4754880" cy="5636941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[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例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8]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查询考试成绩有不及格的学生的学号</a:t>
            </a:r>
          </a:p>
          <a:p>
            <a:pPr>
              <a:lnSpc>
                <a:spcPct val="80000"/>
              </a:lnSpc>
            </a:pP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SELECT  DISTINCT  </a:t>
            </a:r>
            <a:r>
              <a:rPr lang="en-US" altLang="zh-CN" sz="24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Sno</a:t>
            </a: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FROM  SC </a:t>
            </a:r>
          </a:p>
          <a:p>
            <a:pPr>
              <a:lnSpc>
                <a:spcPct val="80000"/>
              </a:lnSpc>
            </a:pP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WHERE  Grade &lt; 60</a:t>
            </a:r>
          </a:p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2BE42-2029-47E3-BD9B-2F539B27DEE1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2593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1150938" y="769938"/>
            <a:ext cx="1792287" cy="1779587"/>
            <a:chOff x="0" y="0"/>
            <a:chExt cx="5237019" cy="5201394"/>
          </a:xfrm>
        </p:grpSpPr>
        <p:sp>
          <p:nvSpPr>
            <p:cNvPr id="4099" name="同心圆 17"/>
            <p:cNvSpPr>
              <a:spLocks/>
            </p:cNvSpPr>
            <p:nvPr/>
          </p:nvSpPr>
          <p:spPr bwMode="auto">
            <a:xfrm>
              <a:off x="603230" y="583300"/>
              <a:ext cx="4057199" cy="4057199"/>
            </a:xfrm>
            <a:custGeom>
              <a:avLst/>
              <a:gdLst>
                <a:gd name="T0" fmla="*/ 0 w 4057199"/>
                <a:gd name="T1" fmla="*/ 2028600 h 4057199"/>
                <a:gd name="T2" fmla="*/ 2028600 w 4057199"/>
                <a:gd name="T3" fmla="*/ 0 h 4057199"/>
                <a:gd name="T4" fmla="*/ 4057200 w 4057199"/>
                <a:gd name="T5" fmla="*/ 2028600 h 4057199"/>
                <a:gd name="T6" fmla="*/ 2028600 w 4057199"/>
                <a:gd name="T7" fmla="*/ 4057200 h 4057199"/>
                <a:gd name="T8" fmla="*/ 0 w 4057199"/>
                <a:gd name="T9" fmla="*/ 2028600 h 4057199"/>
                <a:gd name="T10" fmla="*/ 0 w 4057199"/>
                <a:gd name="T11" fmla="*/ 2028600 h 4057199"/>
                <a:gd name="T12" fmla="*/ 2028600 w 4057199"/>
                <a:gd name="T13" fmla="*/ 4057200 h 4057199"/>
                <a:gd name="T14" fmla="*/ 4057200 w 4057199"/>
                <a:gd name="T15" fmla="*/ 2028600 h 4057199"/>
                <a:gd name="T16" fmla="*/ 2028600 w 4057199"/>
                <a:gd name="T17" fmla="*/ 0 h 4057199"/>
                <a:gd name="T18" fmla="*/ 0 w 4057199"/>
                <a:gd name="T19" fmla="*/ 2028600 h 4057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57199" h="4057199">
                  <a:moveTo>
                    <a:pt x="0" y="2028600"/>
                  </a:moveTo>
                  <a:cubicBezTo>
                    <a:pt x="0" y="908235"/>
                    <a:pt x="908235" y="0"/>
                    <a:pt x="2028600" y="0"/>
                  </a:cubicBezTo>
                  <a:cubicBezTo>
                    <a:pt x="3148965" y="0"/>
                    <a:pt x="4057200" y="908235"/>
                    <a:pt x="4057200" y="2028600"/>
                  </a:cubicBezTo>
                  <a:cubicBezTo>
                    <a:pt x="4057200" y="3148965"/>
                    <a:pt x="3148965" y="4057200"/>
                    <a:pt x="2028600" y="4057200"/>
                  </a:cubicBezTo>
                  <a:cubicBezTo>
                    <a:pt x="908235" y="4057200"/>
                    <a:pt x="0" y="3148965"/>
                    <a:pt x="0" y="2028600"/>
                  </a:cubicBezTo>
                  <a:close/>
                  <a:moveTo>
                    <a:pt x="0" y="2028600"/>
                  </a:moveTo>
                  <a:cubicBezTo>
                    <a:pt x="0" y="3148965"/>
                    <a:pt x="908235" y="4057200"/>
                    <a:pt x="2028600" y="4057200"/>
                  </a:cubicBezTo>
                  <a:cubicBezTo>
                    <a:pt x="3148965" y="4057200"/>
                    <a:pt x="4057200" y="3148965"/>
                    <a:pt x="4057200" y="2028600"/>
                  </a:cubicBezTo>
                  <a:cubicBezTo>
                    <a:pt x="4057200" y="908235"/>
                    <a:pt x="3148965" y="0"/>
                    <a:pt x="2028600" y="0"/>
                  </a:cubicBezTo>
                  <a:cubicBezTo>
                    <a:pt x="908235" y="0"/>
                    <a:pt x="0" y="908235"/>
                    <a:pt x="0" y="2028600"/>
                  </a:cubicBezTo>
                  <a:close/>
                </a:path>
              </a:pathLst>
            </a:custGeom>
            <a:solidFill>
              <a:schemeClr val="accent1"/>
            </a:solidFill>
            <a:ln w="3175" cap="flat" cmpd="sng">
              <a:solidFill>
                <a:srgbClr val="BFBFBF">
                  <a:alpha val="56000"/>
                </a:srgbClr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100" name="同心圆 18"/>
            <p:cNvSpPr>
              <a:spLocks/>
            </p:cNvSpPr>
            <p:nvPr/>
          </p:nvSpPr>
          <p:spPr bwMode="auto">
            <a:xfrm>
              <a:off x="1280849" y="1259947"/>
              <a:ext cx="2701987" cy="2701987"/>
            </a:xfrm>
            <a:custGeom>
              <a:avLst/>
              <a:gdLst>
                <a:gd name="T0" fmla="*/ 0 w 2701987"/>
                <a:gd name="T1" fmla="*/ 1350994 h 2701987"/>
                <a:gd name="T2" fmla="*/ 1350994 w 2701987"/>
                <a:gd name="T3" fmla="*/ 0 h 2701987"/>
                <a:gd name="T4" fmla="*/ 2701988 w 2701987"/>
                <a:gd name="T5" fmla="*/ 1350994 h 2701987"/>
                <a:gd name="T6" fmla="*/ 1350994 w 2701987"/>
                <a:gd name="T7" fmla="*/ 2701988 h 2701987"/>
                <a:gd name="T8" fmla="*/ 0 w 2701987"/>
                <a:gd name="T9" fmla="*/ 1350994 h 2701987"/>
                <a:gd name="T10" fmla="*/ 0 w 2701987"/>
                <a:gd name="T11" fmla="*/ 1350994 h 2701987"/>
                <a:gd name="T12" fmla="*/ 1350994 w 2701987"/>
                <a:gd name="T13" fmla="*/ 2701988 h 2701987"/>
                <a:gd name="T14" fmla="*/ 2701988 w 2701987"/>
                <a:gd name="T15" fmla="*/ 1350994 h 2701987"/>
                <a:gd name="T16" fmla="*/ 1350994 w 2701987"/>
                <a:gd name="T17" fmla="*/ 0 h 2701987"/>
                <a:gd name="T18" fmla="*/ 0 w 2701987"/>
                <a:gd name="T19" fmla="*/ 1350994 h 27019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01987" h="2701987">
                  <a:moveTo>
                    <a:pt x="0" y="1350994"/>
                  </a:moveTo>
                  <a:cubicBezTo>
                    <a:pt x="0" y="604861"/>
                    <a:pt x="604861" y="0"/>
                    <a:pt x="1350994" y="0"/>
                  </a:cubicBezTo>
                  <a:cubicBezTo>
                    <a:pt x="2097127" y="0"/>
                    <a:pt x="2701988" y="604861"/>
                    <a:pt x="2701988" y="1350994"/>
                  </a:cubicBezTo>
                  <a:cubicBezTo>
                    <a:pt x="2701988" y="2097127"/>
                    <a:pt x="2097127" y="2701988"/>
                    <a:pt x="1350994" y="2701988"/>
                  </a:cubicBezTo>
                  <a:cubicBezTo>
                    <a:pt x="604861" y="2701988"/>
                    <a:pt x="0" y="2097127"/>
                    <a:pt x="0" y="1350994"/>
                  </a:cubicBezTo>
                  <a:close/>
                  <a:moveTo>
                    <a:pt x="0" y="1350994"/>
                  </a:moveTo>
                  <a:cubicBezTo>
                    <a:pt x="0" y="2097127"/>
                    <a:pt x="604861" y="2701988"/>
                    <a:pt x="1350994" y="2701988"/>
                  </a:cubicBezTo>
                  <a:cubicBezTo>
                    <a:pt x="2097127" y="2701988"/>
                    <a:pt x="2701988" y="2097127"/>
                    <a:pt x="2701988" y="1350994"/>
                  </a:cubicBezTo>
                  <a:cubicBezTo>
                    <a:pt x="2701988" y="604861"/>
                    <a:pt x="2097127" y="0"/>
                    <a:pt x="1350994" y="0"/>
                  </a:cubicBezTo>
                  <a:cubicBezTo>
                    <a:pt x="604861" y="0"/>
                    <a:pt x="0" y="604861"/>
                    <a:pt x="0" y="1350994"/>
                  </a:cubicBezTo>
                  <a:close/>
                </a:path>
              </a:pathLst>
            </a:custGeom>
            <a:solidFill>
              <a:schemeClr val="accent1"/>
            </a:solidFill>
            <a:ln w="3175" cap="flat" cmpd="sng">
              <a:solidFill>
                <a:srgbClr val="BFBFBF">
                  <a:alpha val="56000"/>
                </a:srgbClr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101" name="同心圆 19"/>
            <p:cNvSpPr>
              <a:spLocks/>
            </p:cNvSpPr>
            <p:nvPr/>
          </p:nvSpPr>
          <p:spPr bwMode="auto">
            <a:xfrm>
              <a:off x="1669638" y="1650882"/>
              <a:ext cx="1926617" cy="1926617"/>
            </a:xfrm>
            <a:custGeom>
              <a:avLst/>
              <a:gdLst>
                <a:gd name="T0" fmla="*/ 0 w 1926617"/>
                <a:gd name="T1" fmla="*/ 963309 h 1926617"/>
                <a:gd name="T2" fmla="*/ 963309 w 1926617"/>
                <a:gd name="T3" fmla="*/ 0 h 1926617"/>
                <a:gd name="T4" fmla="*/ 1926618 w 1926617"/>
                <a:gd name="T5" fmla="*/ 963309 h 1926617"/>
                <a:gd name="T6" fmla="*/ 963309 w 1926617"/>
                <a:gd name="T7" fmla="*/ 1926618 h 1926617"/>
                <a:gd name="T8" fmla="*/ 0 w 1926617"/>
                <a:gd name="T9" fmla="*/ 963309 h 1926617"/>
                <a:gd name="T10" fmla="*/ 0 w 1926617"/>
                <a:gd name="T11" fmla="*/ 963309 h 1926617"/>
                <a:gd name="T12" fmla="*/ 963309 w 1926617"/>
                <a:gd name="T13" fmla="*/ 1926618 h 1926617"/>
                <a:gd name="T14" fmla="*/ 1926618 w 1926617"/>
                <a:gd name="T15" fmla="*/ 963309 h 1926617"/>
                <a:gd name="T16" fmla="*/ 963309 w 1926617"/>
                <a:gd name="T17" fmla="*/ 0 h 1926617"/>
                <a:gd name="T18" fmla="*/ 0 w 1926617"/>
                <a:gd name="T19" fmla="*/ 963309 h 1926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26617" h="1926617">
                  <a:moveTo>
                    <a:pt x="0" y="963309"/>
                  </a:moveTo>
                  <a:cubicBezTo>
                    <a:pt x="0" y="431288"/>
                    <a:pt x="431288" y="0"/>
                    <a:pt x="963309" y="0"/>
                  </a:cubicBezTo>
                  <a:cubicBezTo>
                    <a:pt x="1495330" y="0"/>
                    <a:pt x="1926618" y="431288"/>
                    <a:pt x="1926618" y="963309"/>
                  </a:cubicBezTo>
                  <a:cubicBezTo>
                    <a:pt x="1926618" y="1495330"/>
                    <a:pt x="1495330" y="1926618"/>
                    <a:pt x="963309" y="1926618"/>
                  </a:cubicBezTo>
                  <a:cubicBezTo>
                    <a:pt x="431288" y="1926618"/>
                    <a:pt x="0" y="1495330"/>
                    <a:pt x="0" y="963309"/>
                  </a:cubicBezTo>
                  <a:close/>
                  <a:moveTo>
                    <a:pt x="0" y="963309"/>
                  </a:moveTo>
                  <a:cubicBezTo>
                    <a:pt x="0" y="1495330"/>
                    <a:pt x="431288" y="1926618"/>
                    <a:pt x="963309" y="1926618"/>
                  </a:cubicBezTo>
                  <a:cubicBezTo>
                    <a:pt x="1495330" y="1926618"/>
                    <a:pt x="1926618" y="1495330"/>
                    <a:pt x="1926618" y="963309"/>
                  </a:cubicBezTo>
                  <a:cubicBezTo>
                    <a:pt x="1926618" y="431288"/>
                    <a:pt x="1495330" y="0"/>
                    <a:pt x="963309" y="0"/>
                  </a:cubicBezTo>
                  <a:cubicBezTo>
                    <a:pt x="431288" y="0"/>
                    <a:pt x="0" y="431288"/>
                    <a:pt x="0" y="963309"/>
                  </a:cubicBezTo>
                  <a:close/>
                </a:path>
              </a:pathLst>
            </a:custGeom>
            <a:solidFill>
              <a:schemeClr val="accent1"/>
            </a:solidFill>
            <a:ln w="3175" cap="flat" cmpd="sng">
              <a:solidFill>
                <a:srgbClr val="BFBFBF">
                  <a:alpha val="56000"/>
                </a:srgbClr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cxnSp>
          <p:nvCxnSpPr>
            <p:cNvPr id="4102" name="直接连接符 21"/>
            <p:cNvCxnSpPr>
              <a:cxnSpLocks noChangeShapeType="1"/>
            </p:cNvCxnSpPr>
            <p:nvPr/>
          </p:nvCxnSpPr>
          <p:spPr bwMode="auto">
            <a:xfrm>
              <a:off x="0" y="359879"/>
              <a:ext cx="5237019" cy="0"/>
            </a:xfrm>
            <a:prstGeom prst="line">
              <a:avLst/>
            </a:prstGeom>
            <a:noFill/>
            <a:ln w="3175" cmpd="sng">
              <a:solidFill>
                <a:srgbClr val="BFBFBF">
                  <a:alpha val="56000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03" name="直接连接符 23"/>
            <p:cNvCxnSpPr>
              <a:cxnSpLocks noChangeShapeType="1"/>
            </p:cNvCxnSpPr>
            <p:nvPr/>
          </p:nvCxnSpPr>
          <p:spPr bwMode="auto">
            <a:xfrm>
              <a:off x="35626" y="4868883"/>
              <a:ext cx="5177642" cy="0"/>
            </a:xfrm>
            <a:prstGeom prst="line">
              <a:avLst/>
            </a:prstGeom>
            <a:noFill/>
            <a:ln w="3175" cmpd="sng">
              <a:solidFill>
                <a:srgbClr val="BFBFBF">
                  <a:alpha val="56000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04" name="直接连接符 25"/>
            <p:cNvCxnSpPr>
              <a:cxnSpLocks noChangeShapeType="1"/>
            </p:cNvCxnSpPr>
            <p:nvPr/>
          </p:nvCxnSpPr>
          <p:spPr bwMode="auto">
            <a:xfrm>
              <a:off x="391886" y="35627"/>
              <a:ext cx="0" cy="5130140"/>
            </a:xfrm>
            <a:prstGeom prst="line">
              <a:avLst/>
            </a:prstGeom>
            <a:noFill/>
            <a:ln w="3175" cmpd="sng">
              <a:solidFill>
                <a:srgbClr val="BFBFBF">
                  <a:alpha val="56000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05" name="直接连接符 27"/>
            <p:cNvCxnSpPr>
              <a:cxnSpLocks noChangeShapeType="1"/>
            </p:cNvCxnSpPr>
            <p:nvPr/>
          </p:nvCxnSpPr>
          <p:spPr bwMode="auto">
            <a:xfrm>
              <a:off x="4880759" y="47502"/>
              <a:ext cx="0" cy="5142016"/>
            </a:xfrm>
            <a:prstGeom prst="line">
              <a:avLst/>
            </a:prstGeom>
            <a:noFill/>
            <a:ln w="3175" cmpd="sng">
              <a:solidFill>
                <a:srgbClr val="BFBFBF">
                  <a:alpha val="56000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106" name="圆角矩形 28"/>
            <p:cNvSpPr>
              <a:spLocks noChangeArrowheads="1"/>
            </p:cNvSpPr>
            <p:nvPr/>
          </p:nvSpPr>
          <p:spPr bwMode="auto">
            <a:xfrm>
              <a:off x="35627" y="35626"/>
              <a:ext cx="5201392" cy="5153891"/>
            </a:xfrm>
            <a:prstGeom prst="roundRect">
              <a:avLst>
                <a:gd name="adj" fmla="val 22565"/>
              </a:avLst>
            </a:prstGeom>
            <a:noFill/>
            <a:ln w="3175" cmpd="sng">
              <a:solidFill>
                <a:srgbClr val="BFBFBF">
                  <a:alpha val="56000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</a:endParaRPr>
            </a:p>
          </p:txBody>
        </p:sp>
        <p:cxnSp>
          <p:nvCxnSpPr>
            <p:cNvPr id="4107" name="直接连接符 32"/>
            <p:cNvCxnSpPr>
              <a:cxnSpLocks noChangeShapeType="1"/>
            </p:cNvCxnSpPr>
            <p:nvPr/>
          </p:nvCxnSpPr>
          <p:spPr bwMode="auto">
            <a:xfrm>
              <a:off x="35626" y="0"/>
              <a:ext cx="5153891" cy="5189517"/>
            </a:xfrm>
            <a:prstGeom prst="line">
              <a:avLst/>
            </a:prstGeom>
            <a:noFill/>
            <a:ln w="3175" cmpd="sng">
              <a:solidFill>
                <a:srgbClr val="BFBFBF">
                  <a:alpha val="56000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08" name="直接连接符 34"/>
            <p:cNvCxnSpPr>
              <a:cxnSpLocks noChangeShapeType="1"/>
            </p:cNvCxnSpPr>
            <p:nvPr/>
          </p:nvCxnSpPr>
          <p:spPr bwMode="auto">
            <a:xfrm flipV="1">
              <a:off x="35626" y="11877"/>
              <a:ext cx="5189517" cy="5189517"/>
            </a:xfrm>
            <a:prstGeom prst="line">
              <a:avLst/>
            </a:prstGeom>
            <a:noFill/>
            <a:ln w="3175" cmpd="sng">
              <a:solidFill>
                <a:srgbClr val="BFBFBF">
                  <a:alpha val="56000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09" name="直接连接符 36"/>
            <p:cNvCxnSpPr>
              <a:cxnSpLocks noChangeShapeType="1"/>
            </p:cNvCxnSpPr>
            <p:nvPr/>
          </p:nvCxnSpPr>
          <p:spPr bwMode="auto">
            <a:xfrm>
              <a:off x="1669638" y="35626"/>
              <a:ext cx="0" cy="5142016"/>
            </a:xfrm>
            <a:prstGeom prst="line">
              <a:avLst/>
            </a:prstGeom>
            <a:noFill/>
            <a:ln w="3175" cmpd="sng">
              <a:solidFill>
                <a:srgbClr val="BFBFBF">
                  <a:alpha val="56000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10" name="直接连接符 38"/>
            <p:cNvCxnSpPr>
              <a:cxnSpLocks noChangeShapeType="1"/>
              <a:endCxn id="4106" idx="2"/>
            </p:cNvCxnSpPr>
            <p:nvPr/>
          </p:nvCxnSpPr>
          <p:spPr bwMode="auto">
            <a:xfrm>
              <a:off x="2600697" y="11877"/>
              <a:ext cx="35626" cy="5177640"/>
            </a:xfrm>
            <a:prstGeom prst="line">
              <a:avLst/>
            </a:prstGeom>
            <a:noFill/>
            <a:ln w="3175" cmpd="sng">
              <a:solidFill>
                <a:srgbClr val="BFBFBF">
                  <a:alpha val="56000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11" name="直接连接符 40"/>
            <p:cNvCxnSpPr>
              <a:cxnSpLocks noChangeShapeType="1"/>
            </p:cNvCxnSpPr>
            <p:nvPr/>
          </p:nvCxnSpPr>
          <p:spPr bwMode="auto">
            <a:xfrm>
              <a:off x="3572505" y="35626"/>
              <a:ext cx="0" cy="5165768"/>
            </a:xfrm>
            <a:prstGeom prst="line">
              <a:avLst/>
            </a:prstGeom>
            <a:noFill/>
            <a:ln w="3175" cmpd="sng">
              <a:solidFill>
                <a:srgbClr val="BFBFBF">
                  <a:alpha val="56000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12" name="直接连接符 42"/>
            <p:cNvCxnSpPr>
              <a:cxnSpLocks noChangeShapeType="1"/>
            </p:cNvCxnSpPr>
            <p:nvPr/>
          </p:nvCxnSpPr>
          <p:spPr bwMode="auto">
            <a:xfrm>
              <a:off x="35626" y="1650882"/>
              <a:ext cx="5201393" cy="0"/>
            </a:xfrm>
            <a:prstGeom prst="line">
              <a:avLst/>
            </a:prstGeom>
            <a:noFill/>
            <a:ln w="3175" cmpd="sng">
              <a:solidFill>
                <a:srgbClr val="BFBFBF">
                  <a:alpha val="56000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13" name="直接连接符 44"/>
            <p:cNvCxnSpPr>
              <a:cxnSpLocks noChangeShapeType="1"/>
              <a:stCxn id="4106" idx="1"/>
              <a:endCxn id="4106" idx="3"/>
            </p:cNvCxnSpPr>
            <p:nvPr/>
          </p:nvCxnSpPr>
          <p:spPr bwMode="auto">
            <a:xfrm>
              <a:off x="35627" y="2612572"/>
              <a:ext cx="5201392" cy="0"/>
            </a:xfrm>
            <a:prstGeom prst="line">
              <a:avLst/>
            </a:prstGeom>
            <a:noFill/>
            <a:ln w="3175" cmpd="sng">
              <a:solidFill>
                <a:srgbClr val="BFBFBF">
                  <a:alpha val="56000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14" name="直接连接符 46"/>
            <p:cNvCxnSpPr>
              <a:cxnSpLocks noChangeShapeType="1"/>
            </p:cNvCxnSpPr>
            <p:nvPr/>
          </p:nvCxnSpPr>
          <p:spPr bwMode="auto">
            <a:xfrm>
              <a:off x="35626" y="3577499"/>
              <a:ext cx="5189517" cy="0"/>
            </a:xfrm>
            <a:prstGeom prst="line">
              <a:avLst/>
            </a:prstGeom>
            <a:noFill/>
            <a:ln w="3175" cmpd="sng">
              <a:solidFill>
                <a:srgbClr val="BFBFBF">
                  <a:alpha val="56000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115" name="文本框 49"/>
          <p:cNvSpPr txBox="1">
            <a:spLocks noChangeArrowheads="1"/>
          </p:cNvSpPr>
          <p:nvPr/>
        </p:nvSpPr>
        <p:spPr bwMode="auto">
          <a:xfrm>
            <a:off x="1252538" y="1192213"/>
            <a:ext cx="1630362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5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4116" name="文本框 1"/>
          <p:cNvSpPr txBox="1">
            <a:spLocks noChangeArrowheads="1"/>
          </p:cNvSpPr>
          <p:nvPr/>
        </p:nvSpPr>
        <p:spPr bwMode="auto">
          <a:xfrm>
            <a:off x="1860550" y="2614808"/>
            <a:ext cx="4095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200" dirty="0">
                <a:solidFill>
                  <a:srgbClr val="404040"/>
                </a:solidFill>
              </a:rPr>
              <a:t>1</a:t>
            </a:r>
            <a:endParaRPr lang="zh-CN" altLang="en-US" sz="3200" dirty="0">
              <a:solidFill>
                <a:srgbClr val="404040"/>
              </a:solidFill>
            </a:endParaRPr>
          </a:p>
        </p:txBody>
      </p:sp>
      <p:cxnSp>
        <p:nvCxnSpPr>
          <p:cNvPr id="4117" name="直接连接符 35"/>
          <p:cNvCxnSpPr>
            <a:cxnSpLocks noChangeShapeType="1"/>
          </p:cNvCxnSpPr>
          <p:nvPr/>
        </p:nvCxnSpPr>
        <p:spPr bwMode="auto">
          <a:xfrm flipH="1">
            <a:off x="1930400" y="2759271"/>
            <a:ext cx="476250" cy="581025"/>
          </a:xfrm>
          <a:prstGeom prst="line">
            <a:avLst/>
          </a:prstGeom>
          <a:noFill/>
          <a:ln w="12700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18" name="文本框 7"/>
          <p:cNvSpPr txBox="1">
            <a:spLocks noChangeArrowheads="1"/>
          </p:cNvSpPr>
          <p:nvPr/>
        </p:nvSpPr>
        <p:spPr bwMode="auto">
          <a:xfrm>
            <a:off x="2168524" y="2968821"/>
            <a:ext cx="221456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0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20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</a:p>
        </p:txBody>
      </p:sp>
      <p:sp>
        <p:nvSpPr>
          <p:cNvPr id="4119" name="文本框 27"/>
          <p:cNvSpPr txBox="1">
            <a:spLocks noChangeArrowheads="1"/>
          </p:cNvSpPr>
          <p:nvPr/>
        </p:nvSpPr>
        <p:spPr bwMode="auto">
          <a:xfrm>
            <a:off x="5111750" y="2614808"/>
            <a:ext cx="4095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200" dirty="0">
                <a:solidFill>
                  <a:srgbClr val="404040"/>
                </a:solidFill>
              </a:rPr>
              <a:t>2</a:t>
            </a:r>
            <a:endParaRPr lang="zh-CN" altLang="en-US" sz="3200" dirty="0">
              <a:solidFill>
                <a:srgbClr val="404040"/>
              </a:solidFill>
            </a:endParaRPr>
          </a:p>
        </p:txBody>
      </p:sp>
      <p:cxnSp>
        <p:nvCxnSpPr>
          <p:cNvPr id="4120" name="直接连接符 43"/>
          <p:cNvCxnSpPr>
            <a:cxnSpLocks noChangeShapeType="1"/>
          </p:cNvCxnSpPr>
          <p:nvPr/>
        </p:nvCxnSpPr>
        <p:spPr bwMode="auto">
          <a:xfrm flipH="1">
            <a:off x="5183188" y="2759271"/>
            <a:ext cx="476250" cy="581025"/>
          </a:xfrm>
          <a:prstGeom prst="line">
            <a:avLst/>
          </a:prstGeom>
          <a:noFill/>
          <a:ln w="12700" cmpd="sng">
            <a:solidFill>
              <a:srgbClr val="59595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21" name="文本框 7"/>
          <p:cNvSpPr txBox="1">
            <a:spLocks noChangeArrowheads="1"/>
          </p:cNvSpPr>
          <p:nvPr/>
        </p:nvSpPr>
        <p:spPr bwMode="auto">
          <a:xfrm>
            <a:off x="5421313" y="2968821"/>
            <a:ext cx="24872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数据定义</a:t>
            </a:r>
          </a:p>
        </p:txBody>
      </p:sp>
      <p:sp>
        <p:nvSpPr>
          <p:cNvPr id="4122" name="文本框 31"/>
          <p:cNvSpPr txBox="1">
            <a:spLocks noChangeArrowheads="1"/>
          </p:cNvSpPr>
          <p:nvPr/>
        </p:nvSpPr>
        <p:spPr bwMode="auto">
          <a:xfrm>
            <a:off x="8158163" y="2614808"/>
            <a:ext cx="4095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200" dirty="0">
                <a:solidFill>
                  <a:schemeClr val="accent1">
                    <a:lumMod val="75000"/>
                  </a:schemeClr>
                </a:solidFill>
              </a:rPr>
              <a:t>3</a:t>
            </a:r>
            <a:endParaRPr lang="zh-CN" alt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123" name="直接连接符 53"/>
          <p:cNvCxnSpPr>
            <a:cxnSpLocks noChangeShapeType="1"/>
          </p:cNvCxnSpPr>
          <p:nvPr/>
        </p:nvCxnSpPr>
        <p:spPr bwMode="auto">
          <a:xfrm flipH="1">
            <a:off x="8228013" y="2759271"/>
            <a:ext cx="476250" cy="581025"/>
          </a:xfrm>
          <a:prstGeom prst="line">
            <a:avLst/>
          </a:prstGeom>
          <a:noFill/>
          <a:ln w="12700" cmpd="sng">
            <a:solidFill>
              <a:srgbClr val="59595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24" name="文本框 7"/>
          <p:cNvSpPr txBox="1">
            <a:spLocks noChangeArrowheads="1"/>
          </p:cNvSpPr>
          <p:nvPr/>
        </p:nvSpPr>
        <p:spPr bwMode="auto">
          <a:xfrm>
            <a:off x="8466138" y="2968821"/>
            <a:ext cx="245548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数据查询</a:t>
            </a:r>
          </a:p>
        </p:txBody>
      </p:sp>
      <p:sp>
        <p:nvSpPr>
          <p:cNvPr id="4125" name="文本框 31"/>
          <p:cNvSpPr txBox="1">
            <a:spLocks noChangeArrowheads="1"/>
          </p:cNvSpPr>
          <p:nvPr/>
        </p:nvSpPr>
        <p:spPr bwMode="auto">
          <a:xfrm>
            <a:off x="2168524" y="3456225"/>
            <a:ext cx="269340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的产生和发展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的特点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的基本概念</a:t>
            </a:r>
          </a:p>
        </p:txBody>
      </p:sp>
      <p:sp>
        <p:nvSpPr>
          <p:cNvPr id="4126" name="文本框 31"/>
          <p:cNvSpPr txBox="1">
            <a:spLocks noChangeArrowheads="1"/>
          </p:cNvSpPr>
          <p:nvPr/>
        </p:nvSpPr>
        <p:spPr bwMode="auto">
          <a:xfrm>
            <a:off x="5421313" y="3389508"/>
            <a:ext cx="231616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模式的定义和删除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基本表的定义、删除与修改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索引的建立与删除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数据字典</a:t>
            </a:r>
          </a:p>
        </p:txBody>
      </p:sp>
      <p:sp>
        <p:nvSpPr>
          <p:cNvPr id="4127" name="文本框 31"/>
          <p:cNvSpPr txBox="1">
            <a:spLocks noChangeArrowheads="1"/>
          </p:cNvSpPr>
          <p:nvPr/>
        </p:nvSpPr>
        <p:spPr bwMode="auto">
          <a:xfrm>
            <a:off x="8466137" y="3389508"/>
            <a:ext cx="3064223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单表查询</a:t>
            </a:r>
            <a:endParaRPr lang="en-US" altLang="zh-CN" sz="16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连接查询</a:t>
            </a:r>
            <a:endParaRPr lang="en-US" altLang="zh-CN" sz="16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嵌套查询</a:t>
            </a:r>
            <a:endParaRPr lang="en-US" altLang="zh-CN" sz="16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集合查询</a:t>
            </a:r>
            <a:endParaRPr lang="en-US" altLang="zh-CN" sz="16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基于派生表的查询</a:t>
            </a:r>
            <a:endParaRPr lang="en-US" altLang="zh-CN" sz="16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</a:t>
            </a: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的一般格式</a:t>
            </a:r>
          </a:p>
        </p:txBody>
      </p:sp>
      <p:sp>
        <p:nvSpPr>
          <p:cNvPr id="32" name="文本框 27"/>
          <p:cNvSpPr txBox="1">
            <a:spLocks noChangeArrowheads="1"/>
          </p:cNvSpPr>
          <p:nvPr/>
        </p:nvSpPr>
        <p:spPr bwMode="auto">
          <a:xfrm>
            <a:off x="1860550" y="4733034"/>
            <a:ext cx="4095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>
              <a:lnSpc>
                <a:spcPct val="100000"/>
              </a:lnSpc>
              <a:spcBef>
                <a:spcPct val="0"/>
              </a:spcBef>
              <a:buNone/>
              <a:defRPr sz="32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4</a:t>
            </a:r>
            <a:endParaRPr lang="zh-CN" altLang="en-US" dirty="0"/>
          </a:p>
        </p:txBody>
      </p:sp>
      <p:cxnSp>
        <p:nvCxnSpPr>
          <p:cNvPr id="33" name="直接连接符 43"/>
          <p:cNvCxnSpPr>
            <a:cxnSpLocks noChangeShapeType="1"/>
          </p:cNvCxnSpPr>
          <p:nvPr/>
        </p:nvCxnSpPr>
        <p:spPr bwMode="auto">
          <a:xfrm flipH="1">
            <a:off x="1931988" y="4877497"/>
            <a:ext cx="476250" cy="581025"/>
          </a:xfrm>
          <a:prstGeom prst="line">
            <a:avLst/>
          </a:prstGeom>
          <a:noFill/>
          <a:ln w="12700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" name="文本框 7"/>
          <p:cNvSpPr txBox="1">
            <a:spLocks noChangeArrowheads="1"/>
          </p:cNvSpPr>
          <p:nvPr/>
        </p:nvSpPr>
        <p:spPr bwMode="auto">
          <a:xfrm>
            <a:off x="2170112" y="5087047"/>
            <a:ext cx="23145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100000"/>
              </a:lnSpc>
              <a:spcBef>
                <a:spcPct val="0"/>
              </a:spcBef>
              <a:buNone/>
              <a:defRPr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/>
              <a:t>数据更新</a:t>
            </a:r>
          </a:p>
        </p:txBody>
      </p:sp>
      <p:sp>
        <p:nvSpPr>
          <p:cNvPr id="35" name="文本框 31"/>
          <p:cNvSpPr txBox="1">
            <a:spLocks noChangeArrowheads="1"/>
          </p:cNvSpPr>
          <p:nvPr/>
        </p:nvSpPr>
        <p:spPr bwMode="auto">
          <a:xfrm>
            <a:off x="2170113" y="5507734"/>
            <a:ext cx="231616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100000"/>
              </a:lnSpc>
              <a:spcBef>
                <a:spcPct val="0"/>
              </a:spcBef>
              <a:buNone/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/>
              <a:t>插入数据</a:t>
            </a:r>
            <a:endParaRPr lang="en-US" altLang="zh-CN" dirty="0"/>
          </a:p>
          <a:p>
            <a:r>
              <a:rPr lang="zh-CN" altLang="en-US" dirty="0"/>
              <a:t>修改数据</a:t>
            </a:r>
            <a:endParaRPr lang="en-US" altLang="zh-CN" dirty="0"/>
          </a:p>
          <a:p>
            <a:r>
              <a:rPr lang="zh-CN" altLang="en-US" dirty="0"/>
              <a:t>删除数据</a:t>
            </a:r>
            <a:endParaRPr lang="en-US" altLang="zh-CN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088BC-5FFA-45F6-BC97-BB015332EA66}" type="slidenum">
              <a:rPr lang="zh-CN" altLang="en-US" smtClean="0"/>
              <a:pPr/>
              <a:t>2</a:t>
            </a:fld>
            <a:endParaRPr lang="zh-CN" altLang="en-US"/>
          </a:p>
        </p:txBody>
      </p:sp>
      <p:sp>
        <p:nvSpPr>
          <p:cNvPr id="37" name="文本框 27"/>
          <p:cNvSpPr txBox="1">
            <a:spLocks noChangeArrowheads="1"/>
          </p:cNvSpPr>
          <p:nvPr/>
        </p:nvSpPr>
        <p:spPr bwMode="auto">
          <a:xfrm>
            <a:off x="5111750" y="4733034"/>
            <a:ext cx="4095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>
              <a:lnSpc>
                <a:spcPct val="100000"/>
              </a:lnSpc>
              <a:spcBef>
                <a:spcPct val="0"/>
              </a:spcBef>
              <a:buNone/>
              <a:defRPr sz="32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5</a:t>
            </a:r>
            <a:endParaRPr lang="zh-CN" altLang="en-US" dirty="0"/>
          </a:p>
        </p:txBody>
      </p:sp>
      <p:cxnSp>
        <p:nvCxnSpPr>
          <p:cNvPr id="38" name="直接连接符 43"/>
          <p:cNvCxnSpPr>
            <a:cxnSpLocks noChangeShapeType="1"/>
          </p:cNvCxnSpPr>
          <p:nvPr/>
        </p:nvCxnSpPr>
        <p:spPr bwMode="auto">
          <a:xfrm flipH="1">
            <a:off x="5183188" y="4877497"/>
            <a:ext cx="476250" cy="581025"/>
          </a:xfrm>
          <a:prstGeom prst="line">
            <a:avLst/>
          </a:prstGeom>
          <a:noFill/>
          <a:ln w="12700" cmpd="sng">
            <a:solidFill>
              <a:srgbClr val="59595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文本框 7"/>
          <p:cNvSpPr txBox="1">
            <a:spLocks noChangeArrowheads="1"/>
          </p:cNvSpPr>
          <p:nvPr/>
        </p:nvSpPr>
        <p:spPr bwMode="auto">
          <a:xfrm>
            <a:off x="5421312" y="5087047"/>
            <a:ext cx="23145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100000"/>
              </a:lnSpc>
              <a:spcBef>
                <a:spcPct val="0"/>
              </a:spcBef>
              <a:buNone/>
              <a:defRPr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/>
              <a:t>视图</a:t>
            </a:r>
          </a:p>
        </p:txBody>
      </p:sp>
      <p:sp>
        <p:nvSpPr>
          <p:cNvPr id="40" name="文本框 31"/>
          <p:cNvSpPr txBox="1">
            <a:spLocks noChangeArrowheads="1"/>
          </p:cNvSpPr>
          <p:nvPr/>
        </p:nvSpPr>
        <p:spPr bwMode="auto">
          <a:xfrm>
            <a:off x="5421313" y="5507734"/>
            <a:ext cx="2316162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>
              <a:lnSpc>
                <a:spcPct val="100000"/>
              </a:lnSpc>
              <a:spcBef>
                <a:spcPct val="0"/>
              </a:spcBef>
              <a:buNone/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/>
              <a:t>定义视图</a:t>
            </a:r>
            <a:endParaRPr lang="en-US" altLang="zh-CN" dirty="0"/>
          </a:p>
          <a:p>
            <a:r>
              <a:rPr lang="zh-CN" altLang="en-US" dirty="0"/>
              <a:t>查询视图</a:t>
            </a:r>
            <a:endParaRPr lang="en-US" altLang="zh-CN" dirty="0"/>
          </a:p>
          <a:p>
            <a:r>
              <a:rPr lang="zh-CN" altLang="en-US" dirty="0"/>
              <a:t>更新视图</a:t>
            </a:r>
            <a:endParaRPr lang="en-US" altLang="zh-CN" dirty="0"/>
          </a:p>
          <a:p>
            <a:r>
              <a:rPr lang="zh-CN" altLang="en-US" dirty="0"/>
              <a:t>视图的作用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1561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69848" y="535259"/>
            <a:ext cx="4754880" cy="5636941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【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例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9】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查询年龄在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18~20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岁（包括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18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岁和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20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岁）</a:t>
            </a:r>
          </a:p>
          <a:p>
            <a:pPr>
              <a:lnSpc>
                <a:spcPct val="80000"/>
              </a:lnSpc>
            </a:pP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之间的学生的姓名、系别和年龄。</a:t>
            </a:r>
          </a:p>
          <a:p>
            <a:pPr>
              <a:lnSpc>
                <a:spcPct val="80000"/>
              </a:lnSpc>
            </a:pP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SELECT </a:t>
            </a:r>
            <a:r>
              <a:rPr lang="en-US" altLang="zh-CN" sz="24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Sname,Sdept,Sage</a:t>
            </a: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FROM Student</a:t>
            </a:r>
          </a:p>
          <a:p>
            <a:pPr>
              <a:lnSpc>
                <a:spcPct val="80000"/>
              </a:lnSpc>
            </a:pP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WHERE Sage &gt;= 18 AND Sage &lt;= 20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64224" y="535259"/>
            <a:ext cx="4754880" cy="5636941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②使用范围（区间）运算符</a:t>
            </a:r>
          </a:p>
          <a:p>
            <a:pPr>
              <a:lnSpc>
                <a:spcPct val="80000"/>
              </a:lnSpc>
            </a:pP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格式：</a:t>
            </a:r>
          </a:p>
          <a:p>
            <a:pPr>
              <a:lnSpc>
                <a:spcPct val="80000"/>
              </a:lnSpc>
            </a:pP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&lt;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属性名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&gt; [ NOT] BETWEEN &lt;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下限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&gt; AND &lt;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上限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&gt;</a:t>
            </a:r>
          </a:p>
          <a:p>
            <a:pPr>
              <a:lnSpc>
                <a:spcPct val="80000"/>
              </a:lnSpc>
            </a:pP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上例另解：</a:t>
            </a:r>
          </a:p>
          <a:p>
            <a:pPr>
              <a:lnSpc>
                <a:spcPct val="80000"/>
              </a:lnSpc>
            </a:pP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SELECT </a:t>
            </a:r>
            <a:r>
              <a:rPr lang="en-US" altLang="zh-CN" sz="24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Sname,Sdept,Sage</a:t>
            </a: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FROM Student</a:t>
            </a:r>
          </a:p>
          <a:p>
            <a:pPr>
              <a:lnSpc>
                <a:spcPct val="80000"/>
              </a:lnSpc>
            </a:pP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WHERE Sage BETWEEN 18 AND 20</a:t>
            </a:r>
          </a:p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2BE42-2029-47E3-BD9B-2F539B27DEE1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7202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9848" y="546410"/>
            <a:ext cx="10058400" cy="5625790"/>
          </a:xfrm>
        </p:spPr>
        <p:txBody>
          <a:bodyPr/>
          <a:lstStyle/>
          <a:p>
            <a:r>
              <a:rPr lang="zh-CN" altLang="en-US" dirty="0"/>
              <a:t>与</a:t>
            </a:r>
            <a:r>
              <a:rPr lang="en-US" altLang="zh-CN" dirty="0"/>
              <a:t>BETWEEN…AND…</a:t>
            </a:r>
            <a:r>
              <a:rPr lang="zh-CN" altLang="en-US" dirty="0"/>
              <a:t>相对的谓词是</a:t>
            </a:r>
            <a:r>
              <a:rPr lang="en-US" altLang="zh-CN" dirty="0"/>
              <a:t>NOT BETWEEN…AND…</a:t>
            </a:r>
            <a:r>
              <a:rPr lang="zh-CN" altLang="en-US" dirty="0"/>
              <a:t>。</a:t>
            </a:r>
          </a:p>
          <a:p>
            <a:r>
              <a:rPr lang="en-US" altLang="zh-CN" dirty="0"/>
              <a:t>【</a:t>
            </a:r>
            <a:r>
              <a:rPr lang="zh-CN" altLang="en-US" dirty="0"/>
              <a:t>例</a:t>
            </a:r>
            <a:r>
              <a:rPr lang="en-US" altLang="zh-CN" dirty="0"/>
              <a:t>10】</a:t>
            </a:r>
            <a:r>
              <a:rPr lang="zh-CN" altLang="en-US" dirty="0"/>
              <a:t>查询年龄不在</a:t>
            </a:r>
            <a:r>
              <a:rPr lang="en-US" altLang="zh-CN" dirty="0"/>
              <a:t>18~20</a:t>
            </a:r>
            <a:r>
              <a:rPr lang="zh-CN" altLang="en-US" dirty="0"/>
              <a:t>岁之间的学生姓</a:t>
            </a:r>
          </a:p>
          <a:p>
            <a:r>
              <a:rPr lang="zh-CN" altLang="en-US" dirty="0"/>
              <a:t>名、系别和年龄。</a:t>
            </a:r>
          </a:p>
          <a:p>
            <a:r>
              <a:rPr lang="en-US" altLang="zh-CN" dirty="0"/>
              <a:t>SELECT </a:t>
            </a:r>
            <a:r>
              <a:rPr lang="en-US" altLang="zh-CN" dirty="0" err="1"/>
              <a:t>Sname,Sdept,Sage</a:t>
            </a:r>
            <a:endParaRPr lang="en-US" altLang="zh-CN" dirty="0"/>
          </a:p>
          <a:p>
            <a:r>
              <a:rPr lang="en-US" altLang="zh-CN" dirty="0"/>
              <a:t>FROM Student</a:t>
            </a:r>
          </a:p>
          <a:p>
            <a:r>
              <a:rPr lang="en-US" altLang="zh-CN" dirty="0"/>
              <a:t>WHERE Sage NOT BETWEEN 18 AND 20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0CD27-C02E-43E2-B3A7-2C9F5C232003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29587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9848" y="546410"/>
            <a:ext cx="10058400" cy="5625790"/>
          </a:xfrm>
        </p:spPr>
        <p:txBody>
          <a:bodyPr/>
          <a:lstStyle/>
          <a:p>
            <a:r>
              <a:rPr lang="en-US" altLang="zh-CN" dirty="0"/>
              <a:t>【</a:t>
            </a:r>
            <a:r>
              <a:rPr lang="zh-CN" altLang="en-US" dirty="0"/>
              <a:t>例</a:t>
            </a:r>
            <a:r>
              <a:rPr lang="en-US" altLang="zh-CN" dirty="0"/>
              <a:t>11】</a:t>
            </a:r>
            <a:r>
              <a:rPr lang="zh-CN" altLang="en-US" dirty="0"/>
              <a:t>查询计算机和管理系学生的姓名和年龄。</a:t>
            </a:r>
          </a:p>
          <a:p>
            <a:r>
              <a:rPr lang="en-US" altLang="zh-CN" dirty="0"/>
              <a:t>SELECT </a:t>
            </a:r>
            <a:r>
              <a:rPr lang="en-US" altLang="zh-CN" dirty="0" err="1"/>
              <a:t>Sname</a:t>
            </a:r>
            <a:r>
              <a:rPr lang="en-US" altLang="zh-CN" dirty="0"/>
              <a:t>, Sage</a:t>
            </a:r>
          </a:p>
          <a:p>
            <a:r>
              <a:rPr lang="en-US" altLang="zh-CN" dirty="0"/>
              <a:t>FROM Student</a:t>
            </a:r>
          </a:p>
          <a:p>
            <a:r>
              <a:rPr lang="en-US" altLang="zh-CN" dirty="0"/>
              <a:t>WHERE </a:t>
            </a:r>
            <a:r>
              <a:rPr lang="en-US" altLang="zh-CN" dirty="0" err="1"/>
              <a:t>Sdept</a:t>
            </a:r>
            <a:r>
              <a:rPr lang="en-US" altLang="zh-CN" dirty="0"/>
              <a:t> = '</a:t>
            </a:r>
            <a:r>
              <a:rPr lang="zh-CN" altLang="en-US" dirty="0"/>
              <a:t>计算机</a:t>
            </a:r>
            <a:r>
              <a:rPr lang="en-US" altLang="zh-CN" dirty="0"/>
              <a:t>' OR </a:t>
            </a:r>
            <a:r>
              <a:rPr lang="en-US" altLang="zh-CN" dirty="0" err="1"/>
              <a:t>Sdept</a:t>
            </a:r>
            <a:r>
              <a:rPr lang="en-US" altLang="zh-CN" dirty="0"/>
              <a:t> = '</a:t>
            </a:r>
            <a:r>
              <a:rPr lang="zh-CN" altLang="en-US" dirty="0"/>
              <a:t>管理</a:t>
            </a:r>
            <a:r>
              <a:rPr lang="en-US" altLang="zh-CN" dirty="0"/>
              <a:t>'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0CD27-C02E-43E2-B3A7-2C9F5C232003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8218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③使用集合运算符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</a:t>
            </a:r>
            <a:r>
              <a:rPr lang="zh-CN" altLang="en-US" dirty="0"/>
              <a:t>可用来查找属性值属于指定集合的元组</a:t>
            </a:r>
          </a:p>
          <a:p>
            <a:r>
              <a:rPr lang="zh-CN" altLang="en-US" dirty="0"/>
              <a:t>格式：</a:t>
            </a:r>
          </a:p>
          <a:p>
            <a:r>
              <a:rPr lang="en-US" altLang="zh-CN" dirty="0"/>
              <a:t>&lt;</a:t>
            </a:r>
            <a:r>
              <a:rPr lang="zh-CN" altLang="en-US" dirty="0"/>
              <a:t>属性名</a:t>
            </a:r>
            <a:r>
              <a:rPr lang="en-US" altLang="zh-CN" dirty="0"/>
              <a:t>&gt; [ NOT] IN </a:t>
            </a:r>
            <a:r>
              <a:rPr lang="zh-CN" altLang="en-US" dirty="0"/>
              <a:t>（</a:t>
            </a:r>
            <a:r>
              <a:rPr lang="en-US" altLang="zh-CN" dirty="0"/>
              <a:t>&lt;</a:t>
            </a:r>
            <a:r>
              <a:rPr lang="zh-CN" altLang="en-US" dirty="0"/>
              <a:t>取值集合</a:t>
            </a:r>
            <a:r>
              <a:rPr lang="en-US" altLang="zh-CN" dirty="0"/>
              <a:t>&gt;</a:t>
            </a:r>
            <a:r>
              <a:rPr lang="zh-CN" altLang="en-US" dirty="0"/>
              <a:t>）</a:t>
            </a:r>
          </a:p>
          <a:p>
            <a:r>
              <a:rPr lang="zh-CN" altLang="en-US" dirty="0"/>
              <a:t>上例另解：</a:t>
            </a:r>
          </a:p>
          <a:p>
            <a:r>
              <a:rPr lang="en-US" altLang="zh-CN" dirty="0"/>
              <a:t>SELECT </a:t>
            </a:r>
            <a:r>
              <a:rPr lang="en-US" altLang="zh-CN" dirty="0" err="1"/>
              <a:t>Sname</a:t>
            </a:r>
            <a:r>
              <a:rPr lang="en-US" altLang="zh-CN" dirty="0"/>
              <a:t>, Sage</a:t>
            </a:r>
          </a:p>
          <a:p>
            <a:r>
              <a:rPr lang="en-US" altLang="zh-CN" dirty="0"/>
              <a:t>FROM Student</a:t>
            </a:r>
          </a:p>
          <a:p>
            <a:r>
              <a:rPr lang="en-US" altLang="zh-CN" dirty="0"/>
              <a:t>WHERE </a:t>
            </a:r>
            <a:r>
              <a:rPr lang="en-US" altLang="zh-CN" dirty="0" err="1"/>
              <a:t>Sdept</a:t>
            </a:r>
            <a:r>
              <a:rPr lang="en-US" altLang="zh-CN" dirty="0"/>
              <a:t> IN ( '</a:t>
            </a:r>
            <a:r>
              <a:rPr lang="zh-CN" altLang="en-US" dirty="0"/>
              <a:t>计算机</a:t>
            </a:r>
            <a:r>
              <a:rPr lang="en-US" altLang="zh-CN" dirty="0"/>
              <a:t>', '</a:t>
            </a:r>
            <a:r>
              <a:rPr lang="zh-CN" altLang="en-US" dirty="0"/>
              <a:t>管理</a:t>
            </a:r>
            <a:r>
              <a:rPr lang="en-US" altLang="zh-CN" dirty="0"/>
              <a:t>' 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0CD27-C02E-43E2-B3A7-2C9F5C232003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8423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9848" y="390293"/>
            <a:ext cx="10058400" cy="5781907"/>
          </a:xfrm>
        </p:spPr>
        <p:txBody>
          <a:bodyPr/>
          <a:lstStyle/>
          <a:p>
            <a:r>
              <a:rPr lang="zh-CN" altLang="en-US" dirty="0"/>
              <a:t>与</a:t>
            </a:r>
            <a:r>
              <a:rPr lang="en-US" altLang="zh-CN" dirty="0"/>
              <a:t>IN</a:t>
            </a:r>
            <a:r>
              <a:rPr lang="zh-CN" altLang="en-US" dirty="0"/>
              <a:t>相对的谓词是</a:t>
            </a:r>
            <a:r>
              <a:rPr lang="en-US" altLang="zh-CN" dirty="0"/>
              <a:t>NOT IN</a:t>
            </a:r>
            <a:r>
              <a:rPr lang="zh-CN" altLang="en-US" dirty="0"/>
              <a:t>，用于查找属性值不属于指定集合的元组。</a:t>
            </a:r>
          </a:p>
          <a:p>
            <a:r>
              <a:rPr lang="en-US" altLang="zh-CN" dirty="0"/>
              <a:t>【</a:t>
            </a:r>
            <a:r>
              <a:rPr lang="zh-CN" altLang="en-US" dirty="0"/>
              <a:t>例</a:t>
            </a:r>
            <a:r>
              <a:rPr lang="en-US" altLang="zh-CN" dirty="0"/>
              <a:t>12】</a:t>
            </a:r>
            <a:r>
              <a:rPr lang="zh-CN" altLang="en-US" dirty="0"/>
              <a:t>查询既不是计算机系也不是管理系的学生的姓名和年龄。</a:t>
            </a:r>
          </a:p>
          <a:p>
            <a:r>
              <a:rPr lang="en-US" altLang="zh-CN" dirty="0"/>
              <a:t>SELECT </a:t>
            </a:r>
            <a:r>
              <a:rPr lang="en-US" altLang="zh-CN" dirty="0" err="1"/>
              <a:t>Sname</a:t>
            </a:r>
            <a:r>
              <a:rPr lang="en-US" altLang="zh-CN" dirty="0"/>
              <a:t>, </a:t>
            </a:r>
            <a:r>
              <a:rPr lang="en-US" altLang="zh-CN" dirty="0" err="1"/>
              <a:t>Ssex</a:t>
            </a:r>
            <a:endParaRPr lang="en-US" altLang="zh-CN" dirty="0"/>
          </a:p>
          <a:p>
            <a:r>
              <a:rPr lang="en-US" altLang="zh-CN" dirty="0"/>
              <a:t>FROM Student</a:t>
            </a:r>
          </a:p>
          <a:p>
            <a:r>
              <a:rPr lang="en-US" altLang="zh-CN" dirty="0"/>
              <a:t>WHERE </a:t>
            </a:r>
            <a:r>
              <a:rPr lang="en-US" altLang="zh-CN" dirty="0" err="1"/>
              <a:t>Sdept</a:t>
            </a:r>
            <a:r>
              <a:rPr lang="en-US" altLang="zh-CN" dirty="0"/>
              <a:t> NOT IN ( '</a:t>
            </a:r>
            <a:r>
              <a:rPr lang="zh-CN" altLang="en-US" dirty="0"/>
              <a:t>计算机</a:t>
            </a:r>
            <a:r>
              <a:rPr lang="en-US" altLang="zh-CN" dirty="0"/>
              <a:t>', '</a:t>
            </a:r>
            <a:r>
              <a:rPr lang="zh-CN" altLang="en-US" dirty="0"/>
              <a:t>管理</a:t>
            </a:r>
            <a:r>
              <a:rPr lang="en-US" altLang="zh-CN" dirty="0"/>
              <a:t>' 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0CD27-C02E-43E2-B3A7-2C9F5C232003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878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④使用字符匹配运算符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LIKE</a:t>
            </a:r>
            <a:r>
              <a:rPr lang="zh-CN" altLang="en-US" dirty="0"/>
              <a:t>操作符用来查询一些过滤条件不太明确的记录（模糊查询）</a:t>
            </a:r>
          </a:p>
          <a:p>
            <a:r>
              <a:rPr lang="zh-CN" altLang="en-US" dirty="0"/>
              <a:t>格式：</a:t>
            </a:r>
          </a:p>
          <a:p>
            <a:r>
              <a:rPr lang="en-US" altLang="zh-CN" dirty="0"/>
              <a:t>&lt;</a:t>
            </a:r>
            <a:r>
              <a:rPr lang="zh-CN" altLang="en-US" dirty="0"/>
              <a:t>属性名</a:t>
            </a:r>
            <a:r>
              <a:rPr lang="en-US" altLang="zh-CN" dirty="0"/>
              <a:t>&gt; [ NOT ] LIKE '&lt;</a:t>
            </a:r>
            <a:r>
              <a:rPr lang="zh-CN" altLang="en-US" dirty="0"/>
              <a:t>匹配串</a:t>
            </a:r>
            <a:r>
              <a:rPr lang="en-US" altLang="zh-CN" dirty="0"/>
              <a:t>&gt;'</a:t>
            </a:r>
          </a:p>
          <a:p>
            <a:r>
              <a:rPr lang="zh-CN" altLang="en-US" dirty="0" smtClean="0"/>
              <a:t>功能</a:t>
            </a:r>
            <a:r>
              <a:rPr lang="zh-CN" altLang="en-US" dirty="0"/>
              <a:t>：查找属性值与</a:t>
            </a:r>
            <a:r>
              <a:rPr lang="en-US" altLang="zh-CN" dirty="0"/>
              <a:t>&lt;</a:t>
            </a:r>
            <a:r>
              <a:rPr lang="zh-CN" altLang="en-US" dirty="0"/>
              <a:t>匹配串</a:t>
            </a:r>
            <a:r>
              <a:rPr lang="en-US" altLang="zh-CN" dirty="0"/>
              <a:t>&gt;</a:t>
            </a:r>
            <a:r>
              <a:rPr lang="zh-CN" altLang="en-US" dirty="0"/>
              <a:t>相匹配的元组。</a:t>
            </a:r>
          </a:p>
          <a:p>
            <a:r>
              <a:rPr lang="en-US" altLang="zh-CN" dirty="0"/>
              <a:t>&lt;</a:t>
            </a:r>
            <a:r>
              <a:rPr lang="zh-CN" altLang="en-US" dirty="0"/>
              <a:t>匹配串</a:t>
            </a:r>
            <a:r>
              <a:rPr lang="en-US" altLang="zh-CN" dirty="0"/>
              <a:t>&gt;</a:t>
            </a:r>
            <a:r>
              <a:rPr lang="zh-CN" altLang="en-US" dirty="0"/>
              <a:t>可以是一个完整的字符串，也可以含有通配符 </a:t>
            </a:r>
            <a:r>
              <a:rPr lang="en-US" altLang="zh-CN" dirty="0">
                <a:solidFill>
                  <a:srgbClr val="FF0000"/>
                </a:solidFill>
              </a:rPr>
              <a:t>%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dirty="0">
                <a:solidFill>
                  <a:srgbClr val="FF0000"/>
                </a:solidFill>
              </a:rPr>
              <a:t>_</a:t>
            </a:r>
            <a:r>
              <a:rPr lang="en-US" altLang="zh-CN" dirty="0"/>
              <a:t> 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0CD27-C02E-43E2-B3A7-2C9F5C232003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124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通配符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%</a:t>
            </a:r>
            <a:r>
              <a:rPr lang="en-US" altLang="zh-CN" dirty="0"/>
              <a:t> (</a:t>
            </a:r>
            <a:r>
              <a:rPr lang="zh-CN" altLang="en-US" dirty="0"/>
              <a:t>百分号</a:t>
            </a:r>
            <a:r>
              <a:rPr lang="en-US" altLang="zh-CN" dirty="0"/>
              <a:t>) </a:t>
            </a:r>
            <a:r>
              <a:rPr lang="zh-CN" altLang="en-US" dirty="0"/>
              <a:t>代表任意长度（长度可以为</a:t>
            </a:r>
            <a:r>
              <a:rPr lang="en-US" altLang="zh-CN" dirty="0"/>
              <a:t>0</a:t>
            </a:r>
            <a:r>
              <a:rPr lang="zh-CN" altLang="en-US" dirty="0"/>
              <a:t>）的字符串。</a:t>
            </a:r>
          </a:p>
          <a:p>
            <a:r>
              <a:rPr lang="en-US" altLang="zh-CN" dirty="0" err="1"/>
              <a:t>a%b</a:t>
            </a:r>
            <a:r>
              <a:rPr lang="en-US" altLang="zh-CN" dirty="0"/>
              <a:t>——</a:t>
            </a:r>
            <a:r>
              <a:rPr lang="zh-CN" altLang="en-US" dirty="0"/>
              <a:t>表示以</a:t>
            </a:r>
            <a:r>
              <a:rPr lang="en-US" altLang="zh-CN" dirty="0"/>
              <a:t>a</a:t>
            </a:r>
            <a:r>
              <a:rPr lang="zh-CN" altLang="en-US" dirty="0"/>
              <a:t>开头，以</a:t>
            </a:r>
            <a:r>
              <a:rPr lang="en-US" altLang="zh-CN" dirty="0"/>
              <a:t>b</a:t>
            </a:r>
            <a:r>
              <a:rPr lang="zh-CN" altLang="en-US" dirty="0"/>
              <a:t>结尾的任意长度的字符串。如：</a:t>
            </a:r>
            <a:r>
              <a:rPr lang="en-US" altLang="zh-CN" dirty="0" err="1"/>
              <a:t>acb</a:t>
            </a:r>
            <a:r>
              <a:rPr lang="zh-CN" altLang="en-US" dirty="0"/>
              <a:t>，</a:t>
            </a:r>
            <a:r>
              <a:rPr lang="en-US" altLang="zh-CN" dirty="0" err="1"/>
              <a:t>addgb</a:t>
            </a:r>
            <a:r>
              <a:rPr lang="zh-CN" altLang="en-US" dirty="0"/>
              <a:t>，</a:t>
            </a:r>
            <a:r>
              <a:rPr lang="en-US" altLang="zh-CN" dirty="0"/>
              <a:t>ab </a:t>
            </a:r>
            <a:r>
              <a:rPr lang="zh-CN" altLang="en-US" dirty="0"/>
              <a:t>等。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_</a:t>
            </a:r>
            <a:r>
              <a:rPr lang="en-US" altLang="zh-CN" dirty="0"/>
              <a:t> (</a:t>
            </a:r>
            <a:r>
              <a:rPr lang="zh-CN" altLang="en-US" dirty="0"/>
              <a:t>下划线</a:t>
            </a:r>
            <a:r>
              <a:rPr lang="en-US" altLang="zh-CN" dirty="0"/>
              <a:t>) </a:t>
            </a:r>
            <a:r>
              <a:rPr lang="zh-CN" altLang="en-US" dirty="0"/>
              <a:t>代表任意单个字符。</a:t>
            </a:r>
          </a:p>
          <a:p>
            <a:r>
              <a:rPr lang="en-US" altLang="zh-CN" dirty="0" err="1"/>
              <a:t>a_b</a:t>
            </a:r>
            <a:r>
              <a:rPr lang="en-US" altLang="zh-CN" dirty="0"/>
              <a:t>——</a:t>
            </a:r>
            <a:r>
              <a:rPr lang="zh-CN" altLang="en-US" dirty="0"/>
              <a:t>表示以</a:t>
            </a:r>
            <a:r>
              <a:rPr lang="en-US" altLang="zh-CN" dirty="0"/>
              <a:t>a</a:t>
            </a:r>
            <a:r>
              <a:rPr lang="zh-CN" altLang="en-US" dirty="0"/>
              <a:t>开头，以</a:t>
            </a:r>
            <a:r>
              <a:rPr lang="en-US" altLang="zh-CN" dirty="0"/>
              <a:t>b</a:t>
            </a:r>
            <a:r>
              <a:rPr lang="zh-CN" altLang="en-US" dirty="0"/>
              <a:t>结尾的长度为</a:t>
            </a:r>
            <a:r>
              <a:rPr lang="en-US" altLang="zh-CN" dirty="0"/>
              <a:t>3</a:t>
            </a:r>
            <a:r>
              <a:rPr lang="zh-CN" altLang="en-US" dirty="0"/>
              <a:t>的任意字符串。如：</a:t>
            </a:r>
            <a:r>
              <a:rPr lang="en-US" altLang="zh-CN" dirty="0" err="1"/>
              <a:t>acb</a:t>
            </a:r>
            <a:r>
              <a:rPr lang="zh-CN" altLang="en-US" dirty="0"/>
              <a:t>，</a:t>
            </a:r>
            <a:r>
              <a:rPr lang="en-US" altLang="zh-CN" dirty="0" err="1"/>
              <a:t>afb</a:t>
            </a:r>
            <a:r>
              <a:rPr lang="zh-CN" altLang="en-US" dirty="0"/>
              <a:t>等。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0CD27-C02E-43E2-B3A7-2C9F5C232003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3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9848" y="524107"/>
            <a:ext cx="10058400" cy="5648093"/>
          </a:xfrm>
        </p:spPr>
        <p:txBody>
          <a:bodyPr>
            <a:normAutofit/>
          </a:bodyPr>
          <a:lstStyle/>
          <a:p>
            <a:r>
              <a:rPr lang="en-US" altLang="zh-CN" dirty="0"/>
              <a:t>【</a:t>
            </a:r>
            <a:r>
              <a:rPr lang="zh-CN" altLang="en-US" dirty="0"/>
              <a:t>例</a:t>
            </a:r>
            <a:r>
              <a:rPr lang="en-US" altLang="zh-CN" dirty="0"/>
              <a:t>13】</a:t>
            </a:r>
            <a:r>
              <a:rPr lang="zh-CN" altLang="en-US" dirty="0"/>
              <a:t>查询所有姓张的学生的姓名、学号和性别。</a:t>
            </a:r>
          </a:p>
          <a:p>
            <a:r>
              <a:rPr lang="en-US" altLang="zh-CN" dirty="0"/>
              <a:t>SELECT </a:t>
            </a:r>
            <a:r>
              <a:rPr lang="en-US" altLang="zh-CN" dirty="0" err="1"/>
              <a:t>Sname</a:t>
            </a:r>
            <a:r>
              <a:rPr lang="en-US" altLang="zh-CN" dirty="0"/>
              <a:t>, </a:t>
            </a:r>
            <a:r>
              <a:rPr lang="en-US" altLang="zh-CN" dirty="0" err="1"/>
              <a:t>Sno</a:t>
            </a:r>
            <a:r>
              <a:rPr lang="en-US" altLang="zh-CN" dirty="0"/>
              <a:t>, </a:t>
            </a:r>
            <a:r>
              <a:rPr lang="en-US" altLang="zh-CN" dirty="0" err="1"/>
              <a:t>Ssex</a:t>
            </a:r>
            <a:endParaRPr lang="en-US" altLang="zh-CN" dirty="0"/>
          </a:p>
          <a:p>
            <a:r>
              <a:rPr lang="en-US" altLang="zh-CN" dirty="0"/>
              <a:t>FROM Student</a:t>
            </a:r>
          </a:p>
          <a:p>
            <a:r>
              <a:rPr lang="en-US" altLang="zh-CN" dirty="0"/>
              <a:t>WHERE </a:t>
            </a:r>
            <a:r>
              <a:rPr lang="en-US" altLang="zh-CN" dirty="0" err="1"/>
              <a:t>Sname</a:t>
            </a:r>
            <a:r>
              <a:rPr lang="en-US" altLang="zh-CN" dirty="0"/>
              <a:t> LIKE '</a:t>
            </a:r>
            <a:r>
              <a:rPr lang="zh-CN" altLang="en-US" dirty="0"/>
              <a:t>张</a:t>
            </a:r>
            <a:r>
              <a:rPr lang="en-US" altLang="zh-CN" dirty="0"/>
              <a:t>%'</a:t>
            </a:r>
          </a:p>
          <a:p>
            <a:r>
              <a:rPr lang="en-US" altLang="zh-CN" dirty="0"/>
              <a:t>【</a:t>
            </a:r>
            <a:r>
              <a:rPr lang="zh-CN" altLang="en-US" dirty="0"/>
              <a:t>例</a:t>
            </a:r>
            <a:r>
              <a:rPr lang="en-US" altLang="zh-CN" dirty="0"/>
              <a:t>14】</a:t>
            </a:r>
            <a:r>
              <a:rPr lang="zh-CN" altLang="en-US" dirty="0"/>
              <a:t>查询所有不姓张的学生姓名。</a:t>
            </a:r>
          </a:p>
          <a:p>
            <a:r>
              <a:rPr lang="en-US" altLang="zh-CN" dirty="0"/>
              <a:t>SELECT </a:t>
            </a:r>
            <a:r>
              <a:rPr lang="en-US" altLang="zh-CN" dirty="0" err="1"/>
              <a:t>Sname</a:t>
            </a:r>
            <a:r>
              <a:rPr lang="en-US" altLang="zh-CN" dirty="0"/>
              <a:t>, </a:t>
            </a:r>
            <a:r>
              <a:rPr lang="en-US" altLang="zh-CN" dirty="0" err="1"/>
              <a:t>Sno</a:t>
            </a:r>
            <a:r>
              <a:rPr lang="en-US" altLang="zh-CN" dirty="0"/>
              <a:t>, </a:t>
            </a:r>
            <a:r>
              <a:rPr lang="en-US" altLang="zh-CN" dirty="0" err="1"/>
              <a:t>Ssex</a:t>
            </a:r>
            <a:endParaRPr lang="en-US" altLang="zh-CN" dirty="0"/>
          </a:p>
          <a:p>
            <a:r>
              <a:rPr lang="en-US" altLang="zh-CN" dirty="0"/>
              <a:t>FROM Student</a:t>
            </a:r>
          </a:p>
          <a:p>
            <a:r>
              <a:rPr lang="en-US" altLang="zh-CN" dirty="0"/>
              <a:t>WHERE </a:t>
            </a:r>
            <a:r>
              <a:rPr lang="en-US" altLang="zh-CN" dirty="0" err="1"/>
              <a:t>Sname</a:t>
            </a:r>
            <a:r>
              <a:rPr lang="en-US" altLang="zh-CN" dirty="0"/>
              <a:t> NOT LIKE '</a:t>
            </a:r>
            <a:r>
              <a:rPr lang="zh-CN" altLang="en-US" dirty="0"/>
              <a:t>张</a:t>
            </a:r>
            <a:r>
              <a:rPr lang="en-US" altLang="zh-CN" dirty="0"/>
              <a:t>%'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0CD27-C02E-43E2-B3A7-2C9F5C232003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1089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9848" y="434898"/>
            <a:ext cx="10058400" cy="5737302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【</a:t>
            </a:r>
            <a:r>
              <a:rPr lang="zh-CN" altLang="en-US" dirty="0">
                <a:solidFill>
                  <a:srgbClr val="FF0000"/>
                </a:solidFill>
              </a:rPr>
              <a:t>例</a:t>
            </a:r>
            <a:r>
              <a:rPr lang="en-US" altLang="zh-CN" dirty="0">
                <a:solidFill>
                  <a:srgbClr val="FF0000"/>
                </a:solidFill>
              </a:rPr>
              <a:t>15】</a:t>
            </a:r>
          </a:p>
          <a:p>
            <a:r>
              <a:rPr lang="en-US" altLang="zh-CN" dirty="0"/>
              <a:t>SELECT </a:t>
            </a:r>
            <a:r>
              <a:rPr lang="en-US" altLang="zh-CN" dirty="0" err="1"/>
              <a:t>Sname</a:t>
            </a:r>
            <a:r>
              <a:rPr lang="en-US" altLang="zh-CN" dirty="0"/>
              <a:t>, </a:t>
            </a:r>
            <a:r>
              <a:rPr lang="en-US" altLang="zh-CN" dirty="0" err="1"/>
              <a:t>Sno</a:t>
            </a:r>
            <a:r>
              <a:rPr lang="en-US" altLang="zh-CN" dirty="0"/>
              <a:t>, </a:t>
            </a:r>
            <a:r>
              <a:rPr lang="en-US" altLang="zh-CN" dirty="0" err="1"/>
              <a:t>Ssex</a:t>
            </a:r>
            <a:endParaRPr lang="en-US" altLang="zh-CN" dirty="0"/>
          </a:p>
          <a:p>
            <a:r>
              <a:rPr lang="en-US" altLang="zh-CN" dirty="0"/>
              <a:t>FROM Student</a:t>
            </a:r>
          </a:p>
          <a:p>
            <a:r>
              <a:rPr lang="en-US" altLang="zh-CN" dirty="0"/>
              <a:t>WHERE </a:t>
            </a:r>
            <a:r>
              <a:rPr lang="en-US" altLang="zh-CN" dirty="0" err="1"/>
              <a:t>Sname</a:t>
            </a:r>
            <a:r>
              <a:rPr lang="en-US" altLang="zh-CN" dirty="0"/>
              <a:t> LIKE ‘</a:t>
            </a:r>
            <a:r>
              <a:rPr lang="zh-CN" altLang="en-US" dirty="0"/>
              <a:t>欧阳</a:t>
            </a:r>
            <a:r>
              <a:rPr lang="en-US" altLang="zh-CN" dirty="0" smtClean="0"/>
              <a:t>_‘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这个地方</a:t>
            </a:r>
            <a:r>
              <a:rPr lang="en-US" altLang="zh-CN" dirty="0" err="1" smtClean="0"/>
              <a:t>SQLServer</a:t>
            </a:r>
            <a:r>
              <a:rPr lang="zh-CN" altLang="en-US" dirty="0" smtClean="0"/>
              <a:t>会略有</a:t>
            </a:r>
            <a:r>
              <a:rPr lang="zh-CN" altLang="en-US" dirty="0" smtClean="0"/>
              <a:t>不同，具体请查阅资料或询问老师</a:t>
            </a:r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0CD27-C02E-43E2-B3A7-2C9F5C232003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8789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9848" y="490654"/>
            <a:ext cx="10058400" cy="5681546"/>
          </a:xfrm>
        </p:spPr>
        <p:txBody>
          <a:bodyPr/>
          <a:lstStyle/>
          <a:p>
            <a:r>
              <a:rPr lang="en-US" altLang="zh-CN" dirty="0"/>
              <a:t>【</a:t>
            </a:r>
            <a:r>
              <a:rPr lang="zh-CN" altLang="en-US" dirty="0"/>
              <a:t>例</a:t>
            </a:r>
            <a:r>
              <a:rPr lang="en-US" altLang="zh-CN" dirty="0"/>
              <a:t>17】</a:t>
            </a:r>
            <a:r>
              <a:rPr lang="zh-CN" altLang="en-US" dirty="0"/>
              <a:t>查询</a:t>
            </a:r>
            <a:r>
              <a:rPr lang="en-US" altLang="zh-CN" dirty="0"/>
              <a:t>’DB_’</a:t>
            </a:r>
            <a:r>
              <a:rPr lang="zh-CN" altLang="en-US" dirty="0"/>
              <a:t>开通课程的信息</a:t>
            </a:r>
          </a:p>
          <a:p>
            <a:r>
              <a:rPr lang="en-US" altLang="zh-CN" dirty="0"/>
              <a:t>SELECT</a:t>
            </a:r>
            <a:r>
              <a:rPr lang="zh-CN" altLang="en-US" dirty="0"/>
              <a:t> *</a:t>
            </a:r>
          </a:p>
          <a:p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Course</a:t>
            </a:r>
            <a:endParaRPr lang="zh-CN" altLang="en-US" dirty="0"/>
          </a:p>
          <a:p>
            <a:r>
              <a:rPr lang="en-US" altLang="zh-CN" dirty="0"/>
              <a:t>WHERE</a:t>
            </a:r>
            <a:r>
              <a:rPr lang="zh-CN" altLang="en-US" dirty="0"/>
              <a:t> </a:t>
            </a:r>
            <a:r>
              <a:rPr lang="en-US" altLang="zh-CN" dirty="0" err="1"/>
              <a:t>Cname</a:t>
            </a:r>
            <a:r>
              <a:rPr lang="zh-CN" altLang="en-US" dirty="0"/>
              <a:t> </a:t>
            </a:r>
            <a:r>
              <a:rPr lang="en-US" altLang="zh-CN" dirty="0"/>
              <a:t>LIKE</a:t>
            </a:r>
            <a:r>
              <a:rPr lang="zh-CN" altLang="en-US" dirty="0"/>
              <a:t> </a:t>
            </a:r>
            <a:r>
              <a:rPr lang="en-US" altLang="zh-CN" dirty="0"/>
              <a:t>'DB_%'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0CD27-C02E-43E2-B3A7-2C9F5C232003}" type="slidenum">
              <a:rPr lang="zh-CN" altLang="en-US" smtClean="0"/>
              <a:pPr/>
              <a:t>29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9076780" y="434630"/>
            <a:ext cx="1415772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9600" dirty="0">
                <a:solidFill>
                  <a:srgbClr val="FF0000"/>
                </a:solidFill>
              </a:rPr>
              <a:t>？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462" y="3032698"/>
            <a:ext cx="4359649" cy="285632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5292" y="3602948"/>
            <a:ext cx="4664032" cy="1711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242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数据查询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/>
              <a:t>数据库查询是数据库的核心操作</a:t>
            </a:r>
          </a:p>
          <a:p>
            <a:r>
              <a:rPr lang="zh-CN" altLang="en-US" dirty="0"/>
              <a:t>格式：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SELECT</a:t>
            </a:r>
            <a:r>
              <a:rPr lang="en-US" altLang="zh-CN" dirty="0"/>
              <a:t> [ALL|DISTINCT] &lt;</a:t>
            </a:r>
            <a:r>
              <a:rPr lang="zh-CN" altLang="en-US" dirty="0"/>
              <a:t>目标列表达式</a:t>
            </a:r>
            <a:r>
              <a:rPr lang="en-US" altLang="zh-CN" dirty="0"/>
              <a:t>&gt;[</a:t>
            </a:r>
            <a:r>
              <a:rPr lang="zh-CN" altLang="en-US" dirty="0"/>
              <a:t>，</a:t>
            </a:r>
            <a:r>
              <a:rPr lang="en-US" altLang="zh-CN" dirty="0"/>
              <a:t>&lt;</a:t>
            </a:r>
            <a:r>
              <a:rPr lang="zh-CN" altLang="en-US" dirty="0"/>
              <a:t>目标列表达式</a:t>
            </a:r>
            <a:r>
              <a:rPr lang="en-US" altLang="zh-CN" dirty="0"/>
              <a:t>&gt;]…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FROM</a:t>
            </a:r>
            <a:r>
              <a:rPr lang="en-US" altLang="zh-CN" dirty="0"/>
              <a:t>  &lt;</a:t>
            </a:r>
            <a:r>
              <a:rPr lang="zh-CN" altLang="en-US" dirty="0"/>
              <a:t>表名或视图名</a:t>
            </a:r>
            <a:r>
              <a:rPr lang="en-US" altLang="zh-CN" dirty="0"/>
              <a:t>&gt;[, &lt;</a:t>
            </a:r>
            <a:r>
              <a:rPr lang="zh-CN" altLang="en-US" dirty="0"/>
              <a:t>表名或视图名</a:t>
            </a:r>
            <a:r>
              <a:rPr lang="en-US" altLang="zh-CN" dirty="0"/>
              <a:t>&gt; ] …</a:t>
            </a:r>
          </a:p>
          <a:p>
            <a:r>
              <a:rPr lang="en-US" altLang="zh-CN" dirty="0"/>
              <a:t>[ </a:t>
            </a:r>
            <a:r>
              <a:rPr lang="en-US" altLang="zh-CN" dirty="0">
                <a:solidFill>
                  <a:srgbClr val="FF0000"/>
                </a:solidFill>
              </a:rPr>
              <a:t>WHERE</a:t>
            </a:r>
            <a:r>
              <a:rPr lang="en-US" altLang="zh-CN" dirty="0"/>
              <a:t>  &lt;</a:t>
            </a:r>
            <a:r>
              <a:rPr lang="zh-CN" altLang="en-US" dirty="0"/>
              <a:t>条件表达式</a:t>
            </a:r>
            <a:r>
              <a:rPr lang="en-US" altLang="zh-CN" dirty="0"/>
              <a:t>&gt; ]</a:t>
            </a:r>
          </a:p>
          <a:p>
            <a:r>
              <a:rPr lang="en-US" altLang="zh-CN" dirty="0"/>
              <a:t>[ </a:t>
            </a:r>
            <a:r>
              <a:rPr lang="en-US" altLang="zh-CN" dirty="0">
                <a:solidFill>
                  <a:srgbClr val="FF0000"/>
                </a:solidFill>
              </a:rPr>
              <a:t>GROUP BY </a:t>
            </a:r>
            <a:r>
              <a:rPr lang="en-US" altLang="zh-CN" dirty="0"/>
              <a:t>&lt;</a:t>
            </a:r>
            <a:r>
              <a:rPr lang="zh-CN" altLang="en-US" dirty="0"/>
              <a:t>列名</a:t>
            </a:r>
            <a:r>
              <a:rPr lang="en-US" altLang="zh-CN" dirty="0"/>
              <a:t>1&gt; [ HAVING &lt;</a:t>
            </a:r>
            <a:r>
              <a:rPr lang="zh-CN" altLang="en-US" dirty="0"/>
              <a:t>条件表达式</a:t>
            </a:r>
            <a:r>
              <a:rPr lang="en-US" altLang="zh-CN" dirty="0"/>
              <a:t>&gt; ] ]</a:t>
            </a:r>
          </a:p>
          <a:p>
            <a:r>
              <a:rPr lang="en-US" altLang="zh-CN" dirty="0"/>
              <a:t>[ </a:t>
            </a:r>
            <a:r>
              <a:rPr lang="en-US" altLang="zh-CN" dirty="0">
                <a:solidFill>
                  <a:srgbClr val="FF0000"/>
                </a:solidFill>
              </a:rPr>
              <a:t>ORDER BY </a:t>
            </a:r>
            <a:r>
              <a:rPr lang="en-US" altLang="zh-CN" dirty="0"/>
              <a:t>&lt;</a:t>
            </a:r>
            <a:r>
              <a:rPr lang="zh-CN" altLang="en-US" dirty="0"/>
              <a:t>列名</a:t>
            </a:r>
            <a:r>
              <a:rPr lang="en-US" altLang="zh-CN" dirty="0"/>
              <a:t>2&gt; [ ASC|DESC ] ]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0CD27-C02E-43E2-B3A7-2C9F5C232003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14562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9848" y="434898"/>
            <a:ext cx="10058400" cy="5737302"/>
          </a:xfrm>
        </p:spPr>
        <p:txBody>
          <a:bodyPr>
            <a:normAutofit/>
          </a:bodyPr>
          <a:lstStyle/>
          <a:p>
            <a:r>
              <a:rPr lang="zh-CN" altLang="en-US" dirty="0"/>
              <a:t>因此，如要查询的字符串本身就含有 </a:t>
            </a:r>
            <a:r>
              <a:rPr lang="en-US" altLang="zh-CN" dirty="0"/>
              <a:t>% </a:t>
            </a:r>
            <a:r>
              <a:rPr lang="zh-CN" altLang="en-US" dirty="0"/>
              <a:t>或</a:t>
            </a:r>
            <a:r>
              <a:rPr lang="en-US" altLang="zh-CN" dirty="0"/>
              <a:t>_ </a:t>
            </a:r>
            <a:r>
              <a:rPr lang="zh-CN" altLang="en-US" dirty="0"/>
              <a:t>，为避免</a:t>
            </a:r>
            <a:r>
              <a:rPr lang="en-US" altLang="zh-CN" dirty="0"/>
              <a:t>SQL</a:t>
            </a:r>
            <a:r>
              <a:rPr lang="zh-CN" altLang="en-US" dirty="0"/>
              <a:t>将其解释成通配符</a:t>
            </a:r>
            <a:r>
              <a:rPr lang="zh-CN" altLang="en-US" dirty="0" smtClean="0"/>
              <a:t>就要对</a:t>
            </a:r>
            <a:r>
              <a:rPr lang="zh-CN" altLang="en-US" dirty="0"/>
              <a:t>通配符进行转义 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SELECT</a:t>
            </a:r>
            <a:r>
              <a:rPr lang="zh-CN" altLang="en-US" dirty="0"/>
              <a:t> *</a:t>
            </a:r>
          </a:p>
          <a:p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Course</a:t>
            </a:r>
            <a:endParaRPr lang="zh-CN" altLang="en-US" dirty="0"/>
          </a:p>
          <a:p>
            <a:r>
              <a:rPr lang="en-US" altLang="zh-CN" dirty="0"/>
              <a:t>WHERE</a:t>
            </a:r>
            <a:r>
              <a:rPr lang="zh-CN" altLang="en-US" dirty="0"/>
              <a:t> </a:t>
            </a:r>
            <a:r>
              <a:rPr lang="en-US" altLang="zh-CN" dirty="0" err="1"/>
              <a:t>Cname</a:t>
            </a:r>
            <a:r>
              <a:rPr lang="zh-CN" altLang="en-US" dirty="0"/>
              <a:t> </a:t>
            </a:r>
            <a:r>
              <a:rPr lang="en-US" altLang="zh-CN" dirty="0"/>
              <a:t>LIKE</a:t>
            </a:r>
            <a:r>
              <a:rPr lang="zh-CN" altLang="en-US" dirty="0"/>
              <a:t> </a:t>
            </a:r>
            <a:r>
              <a:rPr lang="en-US" altLang="zh-CN" dirty="0"/>
              <a:t>'DB</a:t>
            </a:r>
            <a:r>
              <a:rPr lang="en-US" altLang="zh-CN" dirty="0" smtClean="0"/>
              <a:t>\_%'</a:t>
            </a:r>
            <a:endParaRPr lang="en-US" altLang="zh-CN" dirty="0"/>
          </a:p>
          <a:p>
            <a:r>
              <a:rPr lang="en-US" altLang="zh-CN" dirty="0" smtClean="0"/>
              <a:t>'\'——</a:t>
            </a:r>
            <a:r>
              <a:rPr lang="zh-CN" altLang="en-US" dirty="0"/>
              <a:t>表示 </a:t>
            </a:r>
            <a:r>
              <a:rPr lang="en-US" altLang="zh-CN" dirty="0"/>
              <a:t>\ </a:t>
            </a:r>
            <a:r>
              <a:rPr lang="zh-CN" altLang="en-US" dirty="0"/>
              <a:t>为换码字符，于是匹配串中紧跟在 </a:t>
            </a:r>
            <a:r>
              <a:rPr lang="en-US" altLang="zh-CN" dirty="0"/>
              <a:t>\ </a:t>
            </a:r>
            <a:r>
              <a:rPr lang="zh-CN" altLang="en-US" dirty="0"/>
              <a:t>后面的字符“</a:t>
            </a:r>
            <a:r>
              <a:rPr lang="en-US" altLang="zh-CN" dirty="0"/>
              <a:t>_”</a:t>
            </a:r>
            <a:r>
              <a:rPr lang="zh-CN" altLang="en-US" dirty="0"/>
              <a:t>不再具有通配符的含义，转义为普通的“</a:t>
            </a:r>
            <a:r>
              <a:rPr lang="en-US" altLang="zh-CN" dirty="0"/>
              <a:t>_”</a:t>
            </a:r>
            <a:r>
              <a:rPr lang="zh-CN" altLang="en-US" dirty="0"/>
              <a:t>字符。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0CD27-C02E-43E2-B3A7-2C9F5C232003}" type="slidenum">
              <a:rPr lang="zh-CN" altLang="en-US" smtClean="0"/>
              <a:pPr/>
              <a:t>30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5125" y="1949736"/>
            <a:ext cx="4944315" cy="138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31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⑤</a:t>
            </a:r>
            <a:r>
              <a:rPr lang="zh-CN" altLang="en-US" dirty="0"/>
              <a:t>查询空值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【</a:t>
            </a:r>
            <a:r>
              <a:rPr lang="zh-CN" altLang="en-US" dirty="0"/>
              <a:t>例</a:t>
            </a:r>
            <a:r>
              <a:rPr lang="en-US" altLang="zh-CN" dirty="0"/>
              <a:t>18】</a:t>
            </a:r>
            <a:r>
              <a:rPr lang="zh-CN" altLang="en-US" dirty="0"/>
              <a:t>某些学生选修课程后没有参加考试，所以有选课记录，但没有考试成绩。查询缺少成绩的学生的学号和相应的课程号。</a:t>
            </a:r>
          </a:p>
          <a:p>
            <a:r>
              <a:rPr lang="en-US" altLang="zh-CN" dirty="0"/>
              <a:t>SELECT </a:t>
            </a:r>
            <a:r>
              <a:rPr lang="en-US" altLang="zh-CN" dirty="0" err="1"/>
              <a:t>Sno</a:t>
            </a:r>
            <a:r>
              <a:rPr lang="en-US" altLang="zh-CN" dirty="0"/>
              <a:t>, </a:t>
            </a:r>
            <a:r>
              <a:rPr lang="en-US" altLang="zh-CN" dirty="0" err="1"/>
              <a:t>Cno</a:t>
            </a:r>
            <a:endParaRPr lang="en-US" altLang="zh-CN" dirty="0"/>
          </a:p>
          <a:p>
            <a:r>
              <a:rPr lang="en-US" altLang="zh-CN" dirty="0"/>
              <a:t>FROM SC</a:t>
            </a:r>
          </a:p>
          <a:p>
            <a:r>
              <a:rPr lang="en-US" altLang="zh-CN" dirty="0"/>
              <a:t>WHERE Grade = NULL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0CD27-C02E-43E2-B3A7-2C9F5C232003}" type="slidenum">
              <a:rPr lang="zh-CN" altLang="en-US" smtClean="0"/>
              <a:pPr/>
              <a:t>31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7720318" y="3266461"/>
            <a:ext cx="1415772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9600" dirty="0">
                <a:solidFill>
                  <a:srgbClr val="FF0000"/>
                </a:solidFill>
              </a:rPr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39629895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9848" y="479502"/>
            <a:ext cx="10058400" cy="569269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格式：</a:t>
            </a:r>
            <a:r>
              <a:rPr lang="en-US" altLang="zh-CN" dirty="0"/>
              <a:t>&lt;</a:t>
            </a:r>
            <a:r>
              <a:rPr lang="zh-CN" altLang="en-US" dirty="0"/>
              <a:t>属性名</a:t>
            </a:r>
            <a:r>
              <a:rPr lang="en-US" altLang="zh-CN" dirty="0"/>
              <a:t>&gt;  IS  [ NOT]  NULL</a:t>
            </a:r>
          </a:p>
          <a:p>
            <a:r>
              <a:rPr lang="en-US" altLang="zh-CN" dirty="0"/>
              <a:t>[</a:t>
            </a:r>
            <a:r>
              <a:rPr lang="zh-CN" altLang="en-US" dirty="0"/>
              <a:t>例</a:t>
            </a:r>
            <a:r>
              <a:rPr lang="en-US" altLang="zh-CN" dirty="0"/>
              <a:t>20]</a:t>
            </a:r>
            <a:r>
              <a:rPr lang="zh-CN" altLang="en-US" dirty="0"/>
              <a:t>某些学生选修课程后没有参加考试，所以有选课记录，但没有考试成绩。查询缺少成绩的学生的学号和相应的课程号。</a:t>
            </a:r>
          </a:p>
          <a:p>
            <a:r>
              <a:rPr lang="en-US" altLang="zh-CN" dirty="0"/>
              <a:t>SELECT  </a:t>
            </a:r>
            <a:r>
              <a:rPr lang="en-US" altLang="zh-CN" dirty="0" err="1"/>
              <a:t>Sno</a:t>
            </a:r>
            <a:r>
              <a:rPr lang="en-US" altLang="zh-CN" dirty="0"/>
              <a:t>, </a:t>
            </a:r>
            <a:r>
              <a:rPr lang="en-US" altLang="zh-CN" dirty="0" err="1"/>
              <a:t>Cno</a:t>
            </a:r>
            <a:endParaRPr lang="en-US" altLang="zh-CN" dirty="0"/>
          </a:p>
          <a:p>
            <a:r>
              <a:rPr lang="en-US" altLang="zh-CN" dirty="0"/>
              <a:t>FROM  SC</a:t>
            </a:r>
          </a:p>
          <a:p>
            <a:r>
              <a:rPr lang="en-US" altLang="zh-CN" dirty="0"/>
              <a:t>WHERE  Grade  </a:t>
            </a:r>
            <a:r>
              <a:rPr lang="en-US" altLang="zh-CN" dirty="0">
                <a:solidFill>
                  <a:srgbClr val="FF0000"/>
                </a:solidFill>
              </a:rPr>
              <a:t>IS</a:t>
            </a:r>
            <a:r>
              <a:rPr lang="en-US" altLang="zh-CN" dirty="0"/>
              <a:t>  NULL</a:t>
            </a:r>
          </a:p>
          <a:p>
            <a:r>
              <a:rPr lang="en-US" altLang="zh-CN" dirty="0"/>
              <a:t>“IS NULL”</a:t>
            </a:r>
            <a:r>
              <a:rPr lang="zh-CN" altLang="en-US" dirty="0"/>
              <a:t>不能用等号 </a:t>
            </a:r>
            <a:r>
              <a:rPr lang="en-US" altLang="zh-CN" dirty="0"/>
              <a:t>= NULL</a:t>
            </a:r>
            <a:r>
              <a:rPr lang="zh-CN" altLang="en-US" dirty="0"/>
              <a:t>代替</a:t>
            </a:r>
          </a:p>
          <a:p>
            <a:r>
              <a:rPr lang="en-US" altLang="zh-CN" dirty="0"/>
              <a:t>[</a:t>
            </a:r>
            <a:r>
              <a:rPr lang="zh-CN" altLang="en-US" dirty="0"/>
              <a:t>例</a:t>
            </a:r>
            <a:r>
              <a:rPr lang="en-US" altLang="zh-CN" dirty="0"/>
              <a:t>21]</a:t>
            </a:r>
            <a:r>
              <a:rPr lang="zh-CN" altLang="en-US" dirty="0"/>
              <a:t>查所有有成绩的学生学号和课程号</a:t>
            </a:r>
          </a:p>
          <a:p>
            <a:r>
              <a:rPr lang="en-US" altLang="zh-CN" dirty="0"/>
              <a:t>SELECT </a:t>
            </a:r>
            <a:r>
              <a:rPr lang="en-US" altLang="zh-CN" dirty="0" err="1"/>
              <a:t>Sno</a:t>
            </a:r>
            <a:r>
              <a:rPr lang="en-US" altLang="zh-CN" dirty="0"/>
              <a:t>, </a:t>
            </a:r>
            <a:r>
              <a:rPr lang="en-US" altLang="zh-CN" dirty="0" err="1"/>
              <a:t>Cno</a:t>
            </a:r>
            <a:endParaRPr lang="en-US" altLang="zh-CN" dirty="0"/>
          </a:p>
          <a:p>
            <a:r>
              <a:rPr lang="en-US" altLang="zh-CN" dirty="0"/>
              <a:t>FROM  SC</a:t>
            </a:r>
          </a:p>
          <a:p>
            <a:r>
              <a:rPr lang="en-US" altLang="zh-CN" dirty="0"/>
              <a:t>WHERE  Grade  </a:t>
            </a:r>
            <a:r>
              <a:rPr lang="en-US" altLang="zh-CN" dirty="0">
                <a:solidFill>
                  <a:srgbClr val="FF0000"/>
                </a:solidFill>
              </a:rPr>
              <a:t>IS</a:t>
            </a:r>
            <a:r>
              <a:rPr lang="en-US" altLang="zh-CN" dirty="0"/>
              <a:t>  NOT  NULL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0CD27-C02E-43E2-B3A7-2C9F5C232003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9035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9848" y="0"/>
            <a:ext cx="10058400" cy="1609344"/>
          </a:xfrm>
        </p:spPr>
        <p:txBody>
          <a:bodyPr/>
          <a:lstStyle/>
          <a:p>
            <a:r>
              <a:rPr lang="en-US" altLang="zh-CN" dirty="0">
                <a:solidFill>
                  <a:schemeClr val="tx2"/>
                </a:solidFill>
              </a:rPr>
              <a:t>⑥</a:t>
            </a:r>
            <a:r>
              <a:rPr lang="zh-CN" altLang="en-US" dirty="0">
                <a:solidFill>
                  <a:schemeClr val="tx2"/>
                </a:solidFill>
              </a:rPr>
              <a:t>多重条件查询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9848" y="1427356"/>
            <a:ext cx="10058400" cy="5210553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逻辑运算符</a:t>
            </a:r>
            <a:r>
              <a:rPr lang="en-US" altLang="zh-CN" dirty="0">
                <a:solidFill>
                  <a:srgbClr val="FF0000"/>
                </a:solidFill>
              </a:rPr>
              <a:t>AND</a:t>
            </a:r>
            <a:r>
              <a:rPr lang="zh-CN" altLang="en-US" dirty="0"/>
              <a:t>和</a:t>
            </a:r>
            <a:r>
              <a:rPr lang="en-US" altLang="zh-CN" dirty="0">
                <a:solidFill>
                  <a:srgbClr val="FF0000"/>
                </a:solidFill>
              </a:rPr>
              <a:t>OR</a:t>
            </a:r>
            <a:r>
              <a:rPr lang="zh-CN" altLang="en-US" dirty="0"/>
              <a:t>可用来连接多个查询条件。</a:t>
            </a:r>
            <a:r>
              <a:rPr lang="en-US" altLang="zh-CN" dirty="0"/>
              <a:t>AND</a:t>
            </a:r>
            <a:r>
              <a:rPr lang="zh-CN" altLang="en-US" dirty="0"/>
              <a:t>的优先级高于</a:t>
            </a:r>
            <a:r>
              <a:rPr lang="en-US" altLang="zh-CN" dirty="0"/>
              <a:t>OR</a:t>
            </a:r>
            <a:r>
              <a:rPr lang="zh-CN" altLang="en-US" dirty="0"/>
              <a:t>，但可用括号改变优先级。</a:t>
            </a:r>
          </a:p>
          <a:p>
            <a:r>
              <a:rPr lang="en-US" altLang="zh-CN" dirty="0"/>
              <a:t>[</a:t>
            </a:r>
            <a:r>
              <a:rPr lang="zh-CN" altLang="en-US" dirty="0"/>
              <a:t>例</a:t>
            </a:r>
            <a:r>
              <a:rPr lang="en-US" altLang="zh-CN" dirty="0"/>
              <a:t>22]</a:t>
            </a:r>
            <a:r>
              <a:rPr lang="zh-CN" altLang="en-US" dirty="0"/>
              <a:t>查询计算机系年龄在</a:t>
            </a:r>
            <a:r>
              <a:rPr lang="en-US" altLang="zh-CN" dirty="0"/>
              <a:t>19</a:t>
            </a:r>
            <a:r>
              <a:rPr lang="zh-CN" altLang="en-US" dirty="0"/>
              <a:t>岁以下的学生姓名。</a:t>
            </a:r>
          </a:p>
          <a:p>
            <a:r>
              <a:rPr lang="en-US" altLang="zh-CN" dirty="0"/>
              <a:t>SELECT  </a:t>
            </a:r>
            <a:r>
              <a:rPr lang="en-US" altLang="zh-CN" dirty="0" err="1"/>
              <a:t>Sname</a:t>
            </a:r>
            <a:endParaRPr lang="en-US" altLang="zh-CN" dirty="0"/>
          </a:p>
          <a:p>
            <a:r>
              <a:rPr lang="en-US" altLang="zh-CN" dirty="0"/>
              <a:t>FROM   Student</a:t>
            </a:r>
          </a:p>
          <a:p>
            <a:r>
              <a:rPr lang="en-US" altLang="zh-CN" dirty="0"/>
              <a:t>WHERE  </a:t>
            </a:r>
            <a:r>
              <a:rPr lang="en-US" altLang="zh-CN" dirty="0" err="1"/>
              <a:t>Sdept</a:t>
            </a:r>
            <a:r>
              <a:rPr lang="en-US" altLang="zh-CN" dirty="0"/>
              <a:t>='</a:t>
            </a:r>
            <a:r>
              <a:rPr lang="zh-CN" altLang="en-US" dirty="0"/>
              <a:t>计算机</a:t>
            </a:r>
            <a:r>
              <a:rPr lang="en-US" altLang="zh-CN" dirty="0"/>
              <a:t>'  AND  Sage &lt;19</a:t>
            </a:r>
          </a:p>
          <a:p>
            <a:r>
              <a:rPr lang="en-US" altLang="zh-CN" dirty="0"/>
              <a:t>[</a:t>
            </a:r>
            <a:r>
              <a:rPr lang="zh-CN" altLang="en-US" dirty="0"/>
              <a:t>例</a:t>
            </a:r>
            <a:r>
              <a:rPr lang="en-US" altLang="zh-CN" dirty="0"/>
              <a:t>23]</a:t>
            </a:r>
            <a:r>
              <a:rPr lang="zh-CN" altLang="en-US" dirty="0"/>
              <a:t>查询计算机系和管理系的学生姓名。</a:t>
            </a:r>
          </a:p>
          <a:p>
            <a:r>
              <a:rPr lang="en-US" altLang="zh-CN" dirty="0"/>
              <a:t>SELECT  </a:t>
            </a:r>
            <a:r>
              <a:rPr lang="en-US" altLang="zh-CN" dirty="0" err="1"/>
              <a:t>Sname</a:t>
            </a:r>
            <a:endParaRPr lang="en-US" altLang="zh-CN" dirty="0"/>
          </a:p>
          <a:p>
            <a:r>
              <a:rPr lang="en-US" altLang="zh-CN" dirty="0"/>
              <a:t>FROM   Student</a:t>
            </a:r>
          </a:p>
          <a:p>
            <a:r>
              <a:rPr lang="en-US" altLang="zh-CN" dirty="0"/>
              <a:t>WHERE   </a:t>
            </a:r>
            <a:r>
              <a:rPr lang="en-US" altLang="zh-CN" dirty="0" err="1"/>
              <a:t>Sdept</a:t>
            </a:r>
            <a:r>
              <a:rPr lang="en-US" altLang="zh-CN" dirty="0"/>
              <a:t>= '</a:t>
            </a:r>
            <a:r>
              <a:rPr lang="zh-CN" altLang="en-US" dirty="0"/>
              <a:t>计算机</a:t>
            </a:r>
            <a:r>
              <a:rPr lang="en-US" altLang="zh-CN" dirty="0"/>
              <a:t>'  OR  </a:t>
            </a:r>
            <a:r>
              <a:rPr lang="en-US" altLang="zh-CN" dirty="0" err="1"/>
              <a:t>Sdept</a:t>
            </a:r>
            <a:r>
              <a:rPr lang="en-US" altLang="zh-CN" dirty="0"/>
              <a:t>= '</a:t>
            </a:r>
            <a:r>
              <a:rPr lang="zh-CN" altLang="en-US" dirty="0"/>
              <a:t>管理</a:t>
            </a:r>
            <a:r>
              <a:rPr lang="en-US" altLang="zh-CN" dirty="0"/>
              <a:t>'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0CD27-C02E-43E2-B3A7-2C9F5C232003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9977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9848" y="434898"/>
            <a:ext cx="10058400" cy="5737302"/>
          </a:xfrm>
        </p:spPr>
        <p:txBody>
          <a:bodyPr/>
          <a:lstStyle/>
          <a:p>
            <a:r>
              <a:rPr lang="en-US" altLang="zh-CN" dirty="0"/>
              <a:t>[</a:t>
            </a:r>
            <a:r>
              <a:rPr lang="zh-CN" altLang="en-US" dirty="0"/>
              <a:t>例</a:t>
            </a:r>
            <a:r>
              <a:rPr lang="en-US" altLang="zh-CN" dirty="0"/>
              <a:t>24]</a:t>
            </a:r>
            <a:r>
              <a:rPr lang="zh-CN" altLang="en-US" dirty="0"/>
              <a:t>查询选修了‘</a:t>
            </a:r>
            <a:r>
              <a:rPr lang="en-US" altLang="zh-CN" dirty="0"/>
              <a:t>1156’</a:t>
            </a:r>
            <a:r>
              <a:rPr lang="zh-CN" altLang="en-US" dirty="0"/>
              <a:t>或‘</a:t>
            </a:r>
            <a:r>
              <a:rPr lang="en-US" altLang="zh-CN" dirty="0"/>
              <a:t>1024’</a:t>
            </a:r>
            <a:r>
              <a:rPr lang="zh-CN" altLang="en-US" dirty="0"/>
              <a:t>课程，且分数不低于</a:t>
            </a:r>
            <a:r>
              <a:rPr lang="en-US" altLang="zh-CN" dirty="0"/>
              <a:t>85</a:t>
            </a:r>
            <a:r>
              <a:rPr lang="zh-CN" altLang="en-US" dirty="0"/>
              <a:t>分的学生学号、课程号及分数。</a:t>
            </a:r>
          </a:p>
          <a:p>
            <a:r>
              <a:rPr lang="en-US" altLang="zh-CN" dirty="0"/>
              <a:t>SELECT  *</a:t>
            </a:r>
          </a:p>
          <a:p>
            <a:r>
              <a:rPr lang="en-US" altLang="zh-CN" dirty="0"/>
              <a:t>FROM   SC</a:t>
            </a:r>
          </a:p>
          <a:p>
            <a:r>
              <a:rPr lang="en-US" altLang="zh-CN" dirty="0"/>
              <a:t>WHERE   </a:t>
            </a:r>
            <a:r>
              <a:rPr lang="en-US" altLang="zh-CN" dirty="0" err="1"/>
              <a:t>Cno</a:t>
            </a:r>
            <a:r>
              <a:rPr lang="en-US" altLang="zh-CN" dirty="0"/>
              <a:t>='1156'  OR  </a:t>
            </a:r>
            <a:r>
              <a:rPr lang="en-US" altLang="zh-CN" dirty="0" err="1"/>
              <a:t>Cno</a:t>
            </a:r>
            <a:r>
              <a:rPr lang="en-US" altLang="zh-CN" dirty="0"/>
              <a:t>='1024'  </a:t>
            </a:r>
          </a:p>
          <a:p>
            <a:r>
              <a:rPr lang="en-US" altLang="zh-CN" dirty="0"/>
              <a:t>                  AND  Grade&gt;=85 </a:t>
            </a:r>
          </a:p>
          <a:p>
            <a:r>
              <a:rPr lang="zh-CN" altLang="en-US" dirty="0"/>
              <a:t>是否正确</a:t>
            </a:r>
            <a:r>
              <a:rPr lang="en-US" altLang="zh-CN" dirty="0"/>
              <a:t>?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0CD27-C02E-43E2-B3A7-2C9F5C232003}" type="slidenum">
              <a:rPr lang="zh-CN" altLang="en-US" smtClean="0"/>
              <a:pPr/>
              <a:t>34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265060" y="3303549"/>
            <a:ext cx="5276452" cy="329320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82880" indent="-182880" defTabSz="914400"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应为：</a:t>
            </a:r>
          </a:p>
          <a:p>
            <a:pPr marL="182880" indent="-182880" defTabSz="914400"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SELECT  *</a:t>
            </a:r>
          </a:p>
          <a:p>
            <a:pPr marL="182880" indent="-182880" defTabSz="914400"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FROM   SC</a:t>
            </a:r>
          </a:p>
          <a:p>
            <a:pPr marL="182880" indent="-182880" defTabSz="914400"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WHERE   (</a:t>
            </a:r>
            <a:r>
              <a:rPr lang="en-US" altLang="zh-CN" sz="28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Cno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='1156'  OR  </a:t>
            </a:r>
            <a:r>
              <a:rPr lang="en-US" altLang="zh-CN" sz="28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Cno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='1024' )</a:t>
            </a:r>
          </a:p>
          <a:p>
            <a:pPr marL="182880" indent="-182880" defTabSz="914400"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            AND  Grade&gt;=85 </a:t>
            </a:r>
          </a:p>
        </p:txBody>
      </p:sp>
    </p:spTree>
    <p:extLst>
      <p:ext uri="{BB962C8B-B14F-4D97-AF65-F5344CB8AC3E}">
        <p14:creationId xmlns:p14="http://schemas.microsoft.com/office/powerpoint/2010/main" val="355246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单表查询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FROM</a:t>
            </a:r>
            <a:r>
              <a:rPr lang="zh-CN" altLang="en-US" dirty="0"/>
              <a:t>子句中仅涉及一个表的查询</a:t>
            </a:r>
          </a:p>
          <a:p>
            <a:r>
              <a:rPr lang="en-US" altLang="zh-CN" dirty="0"/>
              <a:t>(1)SELECT</a:t>
            </a:r>
            <a:r>
              <a:rPr lang="zh-CN" altLang="en-US" dirty="0"/>
              <a:t>子句</a:t>
            </a:r>
          </a:p>
          <a:p>
            <a:r>
              <a:rPr lang="en-US" altLang="zh-CN" dirty="0"/>
              <a:t>(2)WHERE</a:t>
            </a:r>
            <a:r>
              <a:rPr lang="zh-CN" altLang="en-US" dirty="0"/>
              <a:t>子句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(3)ORDER BY</a:t>
            </a:r>
            <a:r>
              <a:rPr lang="zh-CN" altLang="en-US" dirty="0">
                <a:solidFill>
                  <a:srgbClr val="FF0000"/>
                </a:solidFill>
              </a:rPr>
              <a:t>子句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(4)</a:t>
            </a:r>
            <a:r>
              <a:rPr lang="zh-CN" altLang="en-US" dirty="0">
                <a:solidFill>
                  <a:srgbClr val="FF0000"/>
                </a:solidFill>
              </a:rPr>
              <a:t>使用聚集函数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(5)GROUP BY</a:t>
            </a:r>
            <a:r>
              <a:rPr lang="zh-CN" altLang="en-US" dirty="0">
                <a:solidFill>
                  <a:srgbClr val="FF0000"/>
                </a:solidFill>
              </a:rPr>
              <a:t>子句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0CD27-C02E-43E2-B3A7-2C9F5C232003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29968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(3) ORDER BY</a:t>
            </a:r>
            <a:r>
              <a:rPr lang="zh-CN" altLang="en-US" dirty="0"/>
              <a:t>子句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格式：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ORDER  BY  &lt;</a:t>
            </a:r>
            <a:r>
              <a:rPr lang="zh-CN" altLang="en-US" dirty="0">
                <a:solidFill>
                  <a:srgbClr val="FF0000"/>
                </a:solidFill>
              </a:rPr>
              <a:t>列名</a:t>
            </a:r>
            <a:r>
              <a:rPr lang="en-US" altLang="zh-CN" dirty="0">
                <a:solidFill>
                  <a:srgbClr val="FF0000"/>
                </a:solidFill>
              </a:rPr>
              <a:t>1&gt; [ASC|DESC]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                     [, &lt;</a:t>
            </a:r>
            <a:r>
              <a:rPr lang="zh-CN" altLang="en-US" dirty="0">
                <a:solidFill>
                  <a:srgbClr val="FF0000"/>
                </a:solidFill>
              </a:rPr>
              <a:t>列名</a:t>
            </a:r>
            <a:r>
              <a:rPr lang="en-US" altLang="zh-CN" dirty="0">
                <a:solidFill>
                  <a:srgbClr val="FF0000"/>
                </a:solidFill>
              </a:rPr>
              <a:t>2&gt; [ASC|DESC]…]</a:t>
            </a:r>
          </a:p>
          <a:p>
            <a:r>
              <a:rPr lang="zh-CN" altLang="en-US" dirty="0"/>
              <a:t>功能：</a:t>
            </a:r>
          </a:p>
          <a:p>
            <a:r>
              <a:rPr lang="zh-CN" altLang="en-US" dirty="0"/>
              <a:t>对查询结果按照一个或多个属性列的升序</a:t>
            </a:r>
            <a:r>
              <a:rPr lang="en-US" altLang="zh-CN" dirty="0"/>
              <a:t>(ASC)</a:t>
            </a:r>
            <a:r>
              <a:rPr lang="zh-CN" altLang="en-US" dirty="0"/>
              <a:t>或降序</a:t>
            </a:r>
            <a:r>
              <a:rPr lang="en-US" altLang="zh-CN" dirty="0"/>
              <a:t>(DESC)</a:t>
            </a:r>
            <a:r>
              <a:rPr lang="zh-CN" altLang="en-US" dirty="0"/>
              <a:t>排列，缺省为升序。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0CD27-C02E-43E2-B3A7-2C9F5C232003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9017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9848" y="624468"/>
            <a:ext cx="10058400" cy="5547732"/>
          </a:xfrm>
        </p:spPr>
        <p:txBody>
          <a:bodyPr/>
          <a:lstStyle/>
          <a:p>
            <a:pPr marL="457200" indent="-457200">
              <a:buNone/>
            </a:pPr>
            <a:r>
              <a:rPr lang="en-US" altLang="zh-CN" dirty="0">
                <a:solidFill>
                  <a:srgbClr val="0000FF"/>
                </a:solidFill>
              </a:rPr>
              <a:t>[</a:t>
            </a:r>
            <a:r>
              <a:rPr lang="zh-CN" altLang="en-US" dirty="0">
                <a:solidFill>
                  <a:srgbClr val="0000FF"/>
                </a:solidFill>
              </a:rPr>
              <a:t>例</a:t>
            </a:r>
            <a:r>
              <a:rPr lang="en-US" altLang="zh-CN" dirty="0">
                <a:solidFill>
                  <a:srgbClr val="0000FF"/>
                </a:solidFill>
              </a:rPr>
              <a:t>25]</a:t>
            </a:r>
            <a:r>
              <a:rPr lang="zh-CN" altLang="en-US" dirty="0"/>
              <a:t>查询选修了课程号为“</a:t>
            </a:r>
            <a:r>
              <a:rPr lang="en-US" altLang="zh-CN" dirty="0"/>
              <a:t>1156”</a:t>
            </a:r>
            <a:r>
              <a:rPr lang="zh-CN" altLang="en-US" dirty="0"/>
              <a:t>学生的学号及其成绩，查询结果按成绩的降序排列。</a:t>
            </a:r>
          </a:p>
          <a:p>
            <a:pPr marL="457200" indent="-457200">
              <a:buNone/>
            </a:pPr>
            <a:r>
              <a:rPr lang="zh-CN" altLang="en-US" dirty="0"/>
              <a:t>    </a:t>
            </a:r>
            <a:r>
              <a:rPr lang="en-US" altLang="zh-CN" dirty="0"/>
              <a:t>SELECT  </a:t>
            </a:r>
            <a:r>
              <a:rPr lang="en-US" altLang="zh-CN" dirty="0" err="1"/>
              <a:t>Sno</a:t>
            </a:r>
            <a:r>
              <a:rPr lang="en-US" altLang="zh-CN" dirty="0"/>
              <a:t>, Grade</a:t>
            </a:r>
          </a:p>
          <a:p>
            <a:pPr marL="457200" indent="-457200">
              <a:buNone/>
            </a:pPr>
            <a:r>
              <a:rPr lang="en-US" altLang="zh-CN" dirty="0"/>
              <a:t>    FROM  SC</a:t>
            </a:r>
          </a:p>
          <a:p>
            <a:pPr marL="457200" indent="-457200">
              <a:buNone/>
            </a:pPr>
            <a:r>
              <a:rPr lang="en-US" altLang="zh-CN" dirty="0"/>
              <a:t>    WHERE  </a:t>
            </a:r>
            <a:r>
              <a:rPr lang="en-US" altLang="zh-CN" dirty="0" err="1"/>
              <a:t>Cno</a:t>
            </a:r>
            <a:r>
              <a:rPr lang="en-US" altLang="zh-CN" dirty="0"/>
              <a:t>= '1156'</a:t>
            </a:r>
          </a:p>
          <a:p>
            <a:pPr marL="457200" indent="-457200">
              <a:buNone/>
            </a:pPr>
            <a:r>
              <a:rPr lang="en-US" altLang="zh-CN" dirty="0"/>
              <a:t>    ORDER  BY  Grade  DESC</a:t>
            </a:r>
          </a:p>
          <a:p>
            <a:pPr marL="457200" indent="-457200">
              <a:buNone/>
            </a:pPr>
            <a:r>
              <a:rPr lang="zh-CN" altLang="en-US" dirty="0"/>
              <a:t>结果：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0CD27-C02E-43E2-B3A7-2C9F5C232003}" type="slidenum">
              <a:rPr lang="zh-CN" altLang="en-US" smtClean="0"/>
              <a:pPr/>
              <a:t>37</a:t>
            </a:fld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8788" y="1575762"/>
            <a:ext cx="2812529" cy="3793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846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9848" y="457200"/>
            <a:ext cx="10058400" cy="5715000"/>
          </a:xfrm>
        </p:spPr>
        <p:txBody>
          <a:bodyPr>
            <a:normAutofit/>
          </a:bodyPr>
          <a:lstStyle/>
          <a:p>
            <a:r>
              <a:rPr lang="en-US" altLang="zh-CN" dirty="0"/>
              <a:t>【</a:t>
            </a:r>
            <a:r>
              <a:rPr lang="zh-CN" altLang="en-US" dirty="0"/>
              <a:t>例</a:t>
            </a:r>
            <a:r>
              <a:rPr lang="en-US" altLang="zh-CN" dirty="0"/>
              <a:t>22】</a:t>
            </a:r>
            <a:r>
              <a:rPr lang="zh-CN" altLang="en-US" dirty="0"/>
              <a:t>查询全体学生情况，查询结果按所在系的系号升序排列，同一系中的学生再按年龄降序排列。</a:t>
            </a:r>
          </a:p>
          <a:p>
            <a:r>
              <a:rPr lang="en-US" altLang="zh-CN" dirty="0"/>
              <a:t>SELECT *</a:t>
            </a:r>
          </a:p>
          <a:p>
            <a:r>
              <a:rPr lang="en-US" altLang="zh-CN" dirty="0"/>
              <a:t>FROM Student</a:t>
            </a:r>
          </a:p>
          <a:p>
            <a:r>
              <a:rPr lang="en-US" altLang="zh-CN" dirty="0"/>
              <a:t>ORDER BY </a:t>
            </a:r>
            <a:r>
              <a:rPr lang="en-US" altLang="zh-CN" dirty="0" err="1"/>
              <a:t>Sdept</a:t>
            </a:r>
            <a:r>
              <a:rPr lang="en-US" altLang="zh-CN" dirty="0"/>
              <a:t>, Sage DESC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也可以不用属性名而使用属性名在模式中的位置号，写成：</a:t>
            </a:r>
          </a:p>
          <a:p>
            <a:r>
              <a:rPr lang="en-US" altLang="zh-CN" dirty="0"/>
              <a:t>ORDER BY 5 , 4 DESC</a:t>
            </a:r>
          </a:p>
          <a:p>
            <a:r>
              <a:rPr lang="en-US" altLang="zh-CN" dirty="0"/>
              <a:t>ORDER BY </a:t>
            </a:r>
            <a:r>
              <a:rPr lang="en-US" altLang="zh-CN" dirty="0" err="1"/>
              <a:t>Sage,Sdept</a:t>
            </a:r>
            <a:r>
              <a:rPr lang="en-US" altLang="zh-CN" dirty="0"/>
              <a:t> DESC</a:t>
            </a:r>
          </a:p>
          <a:p>
            <a:r>
              <a:rPr lang="zh-CN" altLang="en-US" dirty="0"/>
              <a:t>与上例比较结果有何不同？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0CD27-C02E-43E2-B3A7-2C9F5C232003}" type="slidenum">
              <a:rPr lang="zh-CN" altLang="en-US" smtClean="0"/>
              <a:pPr/>
              <a:t>38</a:t>
            </a:fld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6908712" y="4130730"/>
            <a:ext cx="3171990" cy="1001486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/>
              <a:t>以投影后的列</a:t>
            </a:r>
          </a:p>
          <a:p>
            <a:r>
              <a:rPr lang="zh-CN" altLang="en-US" sz="2400" dirty="0"/>
              <a:t>序号为准 </a:t>
            </a:r>
            <a:r>
              <a:rPr lang="en-US" altLang="zh-CN" sz="2400" b="1" dirty="0"/>
              <a:t>!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5973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如何解决下列查询问题</a:t>
            </a:r>
            <a:r>
              <a:rPr lang="en-US" altLang="zh-CN" dirty="0"/>
              <a:t>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查询学生</a:t>
            </a:r>
            <a:r>
              <a:rPr lang="zh-CN" altLang="en-US" dirty="0">
                <a:solidFill>
                  <a:srgbClr val="FF0000"/>
                </a:solidFill>
              </a:rPr>
              <a:t>总人数</a:t>
            </a:r>
          </a:p>
          <a:p>
            <a:r>
              <a:rPr lang="zh-CN" altLang="en-US" dirty="0"/>
              <a:t>查询选修了某课程的</a:t>
            </a:r>
            <a:r>
              <a:rPr lang="zh-CN" altLang="en-US" dirty="0">
                <a:solidFill>
                  <a:srgbClr val="FF0000"/>
                </a:solidFill>
              </a:rPr>
              <a:t>学生人次</a:t>
            </a:r>
            <a:r>
              <a:rPr lang="en-US" altLang="zh-CN" dirty="0">
                <a:solidFill>
                  <a:srgbClr val="FF0000"/>
                </a:solidFill>
              </a:rPr>
              <a:t>/</a:t>
            </a:r>
            <a:r>
              <a:rPr lang="zh-CN" altLang="en-US" dirty="0">
                <a:solidFill>
                  <a:srgbClr val="FF0000"/>
                </a:solidFill>
              </a:rPr>
              <a:t>人数</a:t>
            </a:r>
          </a:p>
          <a:p>
            <a:r>
              <a:rPr lang="zh-CN" altLang="en-US" dirty="0"/>
              <a:t>求出所有学生的</a:t>
            </a:r>
            <a:r>
              <a:rPr lang="zh-CN" altLang="en-US" dirty="0">
                <a:solidFill>
                  <a:srgbClr val="FF0000"/>
                </a:solidFill>
              </a:rPr>
              <a:t>平均年龄</a:t>
            </a:r>
          </a:p>
          <a:p>
            <a:r>
              <a:rPr lang="zh-CN" altLang="en-US" dirty="0"/>
              <a:t>查询选修</a:t>
            </a:r>
            <a:r>
              <a:rPr lang="en-US" altLang="zh-CN" dirty="0"/>
              <a:t>1156</a:t>
            </a:r>
            <a:r>
              <a:rPr lang="zh-CN" altLang="en-US" dirty="0"/>
              <a:t>号课程的学生</a:t>
            </a:r>
            <a:r>
              <a:rPr lang="zh-CN" altLang="en-US" dirty="0">
                <a:solidFill>
                  <a:srgbClr val="FF0000"/>
                </a:solidFill>
              </a:rPr>
              <a:t>最高分数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0CD27-C02E-43E2-B3A7-2C9F5C232003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0613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9848" y="379141"/>
            <a:ext cx="10058400" cy="5793059"/>
          </a:xfrm>
        </p:spPr>
        <p:txBody>
          <a:bodyPr/>
          <a:lstStyle/>
          <a:p>
            <a:r>
              <a:rPr lang="en-US" altLang="zh-CN" dirty="0"/>
              <a:t>SELECT</a:t>
            </a:r>
            <a:r>
              <a:rPr lang="zh-CN" altLang="en-US" dirty="0"/>
              <a:t>语句的执行过程是</a:t>
            </a:r>
            <a:r>
              <a:rPr lang="en-US" altLang="zh-CN" dirty="0"/>
              <a:t>:</a:t>
            </a:r>
          </a:p>
          <a:p>
            <a:pPr lvl="1"/>
            <a:r>
              <a:rPr lang="zh-CN" altLang="en-US" dirty="0"/>
              <a:t>根据</a:t>
            </a:r>
            <a:r>
              <a:rPr lang="en-US" altLang="zh-CN" dirty="0"/>
              <a:t>WHERE</a:t>
            </a:r>
            <a:r>
              <a:rPr lang="zh-CN" altLang="en-US" dirty="0"/>
              <a:t>子句的检索条件，从</a:t>
            </a:r>
            <a:r>
              <a:rPr lang="en-US" altLang="zh-CN" dirty="0"/>
              <a:t>FROM</a:t>
            </a:r>
            <a:r>
              <a:rPr lang="zh-CN" altLang="en-US" dirty="0"/>
              <a:t>子句指定的基本表或视图中选取满足条件的元组，再按照</a:t>
            </a:r>
            <a:r>
              <a:rPr lang="en-US" altLang="zh-CN" dirty="0"/>
              <a:t>SELECT</a:t>
            </a:r>
            <a:r>
              <a:rPr lang="zh-CN" altLang="en-US" dirty="0"/>
              <a:t>子句中指定的列，投影得到结果表。</a:t>
            </a:r>
            <a:endParaRPr lang="en-US" altLang="zh-CN" dirty="0"/>
          </a:p>
          <a:p>
            <a:pPr lvl="1"/>
            <a:r>
              <a:rPr lang="zh-CN" altLang="en-US" dirty="0"/>
              <a:t>如果有</a:t>
            </a:r>
            <a:r>
              <a:rPr lang="en-US" altLang="zh-CN" dirty="0"/>
              <a:t>GROUP</a:t>
            </a:r>
            <a:r>
              <a:rPr lang="zh-CN" altLang="en-US" dirty="0"/>
              <a:t>子句，则将查询结果按照</a:t>
            </a:r>
            <a:r>
              <a:rPr lang="en-US" altLang="zh-CN" dirty="0"/>
              <a:t>&lt;</a:t>
            </a:r>
            <a:r>
              <a:rPr lang="zh-CN" altLang="en-US" dirty="0"/>
              <a:t>列名</a:t>
            </a:r>
            <a:r>
              <a:rPr lang="en-US" altLang="zh-CN" dirty="0"/>
              <a:t>1&gt;</a:t>
            </a:r>
            <a:r>
              <a:rPr lang="zh-CN" altLang="en-US" dirty="0"/>
              <a:t>相同的值进行分组。通常会在每组中作用集函数。</a:t>
            </a:r>
            <a:endParaRPr lang="en-US" altLang="zh-CN" dirty="0"/>
          </a:p>
          <a:p>
            <a:pPr lvl="1"/>
            <a:r>
              <a:rPr lang="zh-CN" altLang="en-US" dirty="0"/>
              <a:t>如果</a:t>
            </a:r>
            <a:r>
              <a:rPr lang="en-US" altLang="zh-CN" dirty="0"/>
              <a:t>GROUP</a:t>
            </a:r>
            <a:r>
              <a:rPr lang="zh-CN" altLang="en-US" dirty="0"/>
              <a:t>子句后有</a:t>
            </a:r>
            <a:r>
              <a:rPr lang="en-US" altLang="zh-CN" dirty="0"/>
              <a:t>HAVING</a:t>
            </a:r>
            <a:r>
              <a:rPr lang="zh-CN" altLang="en-US" dirty="0"/>
              <a:t>短语，则只输出满足</a:t>
            </a:r>
            <a:r>
              <a:rPr lang="en-US" altLang="zh-CN" dirty="0"/>
              <a:t>HAVING</a:t>
            </a:r>
            <a:r>
              <a:rPr lang="zh-CN" altLang="en-US" dirty="0"/>
              <a:t>条件的元组。</a:t>
            </a:r>
            <a:endParaRPr lang="en-US" altLang="zh-CN" dirty="0"/>
          </a:p>
          <a:p>
            <a:pPr lvl="1"/>
            <a:r>
              <a:rPr lang="zh-CN" altLang="en-US" dirty="0"/>
              <a:t>如果有</a:t>
            </a:r>
            <a:r>
              <a:rPr lang="en-US" altLang="zh-CN" dirty="0"/>
              <a:t>ORDER</a:t>
            </a:r>
            <a:r>
              <a:rPr lang="zh-CN" altLang="en-US" dirty="0"/>
              <a:t>子句，查询结果还要按照</a:t>
            </a:r>
            <a:r>
              <a:rPr lang="en-US" altLang="zh-CN" dirty="0"/>
              <a:t>&lt;</a:t>
            </a:r>
            <a:r>
              <a:rPr lang="zh-CN" altLang="en-US" dirty="0"/>
              <a:t>列名</a:t>
            </a:r>
            <a:r>
              <a:rPr lang="en-US" altLang="zh-CN" dirty="0"/>
              <a:t>2&gt;</a:t>
            </a:r>
            <a:r>
              <a:rPr lang="zh-CN" altLang="en-US" dirty="0"/>
              <a:t>的值进行排序。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0CD27-C02E-43E2-B3A7-2C9F5C232003}" type="slidenum">
              <a:rPr lang="zh-CN" altLang="en-US" smtClean="0"/>
              <a:pPr/>
              <a:t>4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308" y="4552950"/>
            <a:ext cx="4248150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74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9848" y="579863"/>
            <a:ext cx="10058400" cy="5592337"/>
          </a:xfrm>
        </p:spPr>
        <p:txBody>
          <a:bodyPr/>
          <a:lstStyle/>
          <a:p>
            <a:r>
              <a:rPr lang="en-US" altLang="zh-CN" dirty="0"/>
              <a:t>SELECT [DISTINCT] &lt;</a:t>
            </a:r>
            <a:r>
              <a:rPr lang="zh-CN" altLang="en-US" dirty="0"/>
              <a:t>表达式</a:t>
            </a:r>
            <a:r>
              <a:rPr lang="en-US" altLang="zh-CN" dirty="0"/>
              <a:t>|</a:t>
            </a:r>
            <a:r>
              <a:rPr lang="zh-CN" altLang="en-US" dirty="0">
                <a:solidFill>
                  <a:srgbClr val="FF0000"/>
                </a:solidFill>
              </a:rPr>
              <a:t>聚集函数</a:t>
            </a:r>
            <a:r>
              <a:rPr lang="en-US" altLang="zh-CN" dirty="0"/>
              <a:t>&gt;[&lt;</a:t>
            </a:r>
            <a:r>
              <a:rPr lang="zh-CN" altLang="en-US" dirty="0"/>
              <a:t>别名</a:t>
            </a:r>
            <a:r>
              <a:rPr lang="en-US" altLang="zh-CN" dirty="0"/>
              <a:t>&gt;]</a:t>
            </a:r>
          </a:p>
          <a:p>
            <a:r>
              <a:rPr lang="en-US" altLang="zh-CN" dirty="0"/>
              <a:t>[</a:t>
            </a:r>
            <a:r>
              <a:rPr lang="zh-CN" altLang="en-US" dirty="0"/>
              <a:t>，</a:t>
            </a:r>
            <a:r>
              <a:rPr lang="en-US" altLang="zh-CN" dirty="0"/>
              <a:t>&lt;</a:t>
            </a:r>
            <a:r>
              <a:rPr lang="zh-CN" altLang="en-US" dirty="0"/>
              <a:t>表达式</a:t>
            </a:r>
            <a:r>
              <a:rPr lang="en-US" altLang="zh-CN" dirty="0"/>
              <a:t>|</a:t>
            </a:r>
            <a:r>
              <a:rPr lang="zh-CN" altLang="en-US" dirty="0"/>
              <a:t>聚集函数</a:t>
            </a:r>
            <a:r>
              <a:rPr lang="en-US" altLang="zh-CN" dirty="0"/>
              <a:t>&gt; [&lt;</a:t>
            </a:r>
            <a:r>
              <a:rPr lang="zh-CN" altLang="en-US" dirty="0"/>
              <a:t>别名</a:t>
            </a:r>
            <a:r>
              <a:rPr lang="en-US" altLang="zh-CN" dirty="0"/>
              <a:t>&gt;]]…</a:t>
            </a:r>
          </a:p>
          <a:p>
            <a:r>
              <a:rPr lang="en-US" altLang="zh-CN" dirty="0"/>
              <a:t>FROM &lt;</a:t>
            </a:r>
            <a:r>
              <a:rPr lang="zh-CN" altLang="en-US" dirty="0"/>
              <a:t>表名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[ WHERE &lt;</a:t>
            </a:r>
            <a:r>
              <a:rPr lang="zh-CN" altLang="en-US" dirty="0"/>
              <a:t>条件表达式</a:t>
            </a:r>
            <a:r>
              <a:rPr lang="en-US" altLang="zh-CN" dirty="0"/>
              <a:t>&gt; ]</a:t>
            </a:r>
          </a:p>
          <a:p>
            <a:r>
              <a:rPr lang="en-US" altLang="zh-CN" dirty="0"/>
              <a:t>[ GROUP BY &lt;</a:t>
            </a:r>
            <a:r>
              <a:rPr lang="zh-CN" altLang="en-US" dirty="0"/>
              <a:t>列名</a:t>
            </a:r>
            <a:r>
              <a:rPr lang="en-US" altLang="zh-CN" dirty="0"/>
              <a:t>1&gt; [ HAVING &lt;</a:t>
            </a:r>
            <a:r>
              <a:rPr lang="zh-CN" altLang="en-US" dirty="0"/>
              <a:t>条件表达式</a:t>
            </a:r>
            <a:r>
              <a:rPr lang="en-US" altLang="zh-CN" dirty="0"/>
              <a:t>&gt; ] ]</a:t>
            </a:r>
          </a:p>
          <a:p>
            <a:r>
              <a:rPr lang="en-US" altLang="zh-CN" dirty="0"/>
              <a:t>[ ORDER BY &lt;</a:t>
            </a:r>
            <a:r>
              <a:rPr lang="zh-CN" altLang="en-US" dirty="0"/>
              <a:t>列名</a:t>
            </a:r>
            <a:r>
              <a:rPr lang="en-US" altLang="zh-CN" dirty="0"/>
              <a:t>2&gt; [ ASC|DESC ] ]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0CD27-C02E-43E2-B3A7-2C9F5C232003}" type="slidenum">
              <a:rPr lang="zh-CN" altLang="en-US" smtClean="0"/>
              <a:pPr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122038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(4) </a:t>
            </a:r>
            <a:r>
              <a:rPr lang="zh-CN" altLang="en-US" dirty="0"/>
              <a:t>使用聚集函数（库函数）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9848" y="1862255"/>
            <a:ext cx="10058400" cy="4775654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COUNT</a:t>
            </a:r>
            <a:r>
              <a:rPr lang="en-US" altLang="zh-CN" dirty="0"/>
              <a:t>([DISTINCT|ALL] * )	</a:t>
            </a:r>
            <a:r>
              <a:rPr lang="zh-CN" altLang="en-US" dirty="0"/>
              <a:t>统计元组个数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COUNT</a:t>
            </a:r>
            <a:r>
              <a:rPr lang="en-US" altLang="zh-CN" dirty="0"/>
              <a:t>([DISTINCT|ALL]&lt;</a:t>
            </a:r>
            <a:r>
              <a:rPr lang="zh-CN" altLang="en-US" dirty="0"/>
              <a:t>列名</a:t>
            </a:r>
            <a:r>
              <a:rPr lang="en-US" altLang="zh-CN" dirty="0"/>
              <a:t>&gt;)  </a:t>
            </a:r>
            <a:r>
              <a:rPr lang="zh-CN" altLang="en-US" dirty="0"/>
              <a:t>统计一列中值的个数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SUM</a:t>
            </a:r>
            <a:r>
              <a:rPr lang="en-US" altLang="zh-CN" dirty="0"/>
              <a:t>([DISTINCT|ALL] &lt;</a:t>
            </a:r>
            <a:r>
              <a:rPr lang="zh-CN" altLang="en-US" dirty="0"/>
              <a:t>列名</a:t>
            </a:r>
            <a:r>
              <a:rPr lang="en-US" altLang="zh-CN" dirty="0"/>
              <a:t>&gt;)  </a:t>
            </a:r>
            <a:r>
              <a:rPr lang="zh-CN" altLang="en-US" dirty="0"/>
              <a:t>计算一数值列值的总和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AVG</a:t>
            </a:r>
            <a:r>
              <a:rPr lang="en-US" altLang="zh-CN" dirty="0"/>
              <a:t>([DISTINCT|ALL]&lt;</a:t>
            </a:r>
            <a:r>
              <a:rPr lang="zh-CN" altLang="en-US" dirty="0"/>
              <a:t>列名</a:t>
            </a:r>
            <a:r>
              <a:rPr lang="en-US" altLang="zh-CN" dirty="0"/>
              <a:t>&gt;)  </a:t>
            </a:r>
            <a:r>
              <a:rPr lang="zh-CN" altLang="en-US" dirty="0"/>
              <a:t>计算一数值列值的平均值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MAX</a:t>
            </a:r>
            <a:r>
              <a:rPr lang="en-US" altLang="zh-CN" dirty="0"/>
              <a:t>([DISTINCT|ALL]&lt;</a:t>
            </a:r>
            <a:r>
              <a:rPr lang="zh-CN" altLang="en-US" dirty="0"/>
              <a:t>列名</a:t>
            </a:r>
            <a:r>
              <a:rPr lang="en-US" altLang="zh-CN" dirty="0"/>
              <a:t>&gt;)  </a:t>
            </a:r>
            <a:r>
              <a:rPr lang="zh-CN" altLang="en-US" dirty="0"/>
              <a:t>求一列值中的最大值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MIN</a:t>
            </a:r>
            <a:r>
              <a:rPr lang="en-US" altLang="zh-CN" dirty="0"/>
              <a:t>([DISTINCT|ALL] &lt;</a:t>
            </a:r>
            <a:r>
              <a:rPr lang="zh-CN" altLang="en-US" dirty="0"/>
              <a:t>列名</a:t>
            </a:r>
            <a:r>
              <a:rPr lang="en-US" altLang="zh-CN" dirty="0"/>
              <a:t>&gt;)   </a:t>
            </a:r>
            <a:r>
              <a:rPr lang="zh-CN" altLang="en-US" dirty="0"/>
              <a:t>求一列值中的最小值</a:t>
            </a:r>
          </a:p>
          <a:p>
            <a:endParaRPr lang="zh-CN" altLang="en-US" dirty="0"/>
          </a:p>
          <a:p>
            <a:r>
              <a:rPr lang="zh-CN" altLang="en-US" dirty="0"/>
              <a:t>如指定</a:t>
            </a:r>
            <a:r>
              <a:rPr lang="en-US" altLang="zh-CN" dirty="0"/>
              <a:t>DISTINCT</a:t>
            </a:r>
            <a:r>
              <a:rPr lang="zh-CN" altLang="en-US" dirty="0"/>
              <a:t>短语，则表示在计算时要取消指定列中的重复值。如果不指定</a:t>
            </a:r>
            <a:r>
              <a:rPr lang="en-US" altLang="zh-CN" dirty="0"/>
              <a:t>DISTINCT</a:t>
            </a:r>
            <a:r>
              <a:rPr lang="zh-CN" altLang="en-US" dirty="0"/>
              <a:t>或指定</a:t>
            </a:r>
            <a:r>
              <a:rPr lang="en-US" altLang="zh-CN" dirty="0"/>
              <a:t>ALL</a:t>
            </a:r>
            <a:r>
              <a:rPr lang="zh-CN" altLang="en-US" dirty="0"/>
              <a:t>短语</a:t>
            </a:r>
            <a:r>
              <a:rPr lang="en-US" altLang="zh-CN" dirty="0"/>
              <a:t>(ALL</a:t>
            </a:r>
            <a:r>
              <a:rPr lang="zh-CN" altLang="en-US" dirty="0"/>
              <a:t>为缺省值</a:t>
            </a:r>
            <a:r>
              <a:rPr lang="en-US" altLang="zh-CN" dirty="0"/>
              <a:t>),</a:t>
            </a:r>
            <a:r>
              <a:rPr lang="zh-CN" altLang="en-US" dirty="0"/>
              <a:t>则表示不取消重复值。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0CD27-C02E-43E2-B3A7-2C9F5C232003}" type="slidenum">
              <a:rPr lang="zh-CN" altLang="en-US" smtClean="0"/>
              <a:pPr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000659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9848" y="747132"/>
            <a:ext cx="10058400" cy="5425068"/>
          </a:xfrm>
        </p:spPr>
        <p:txBody>
          <a:bodyPr/>
          <a:lstStyle/>
          <a:p>
            <a:r>
              <a:rPr lang="en-US" altLang="zh-CN" dirty="0"/>
              <a:t>【</a:t>
            </a:r>
            <a:r>
              <a:rPr lang="zh-CN" altLang="en-US" dirty="0"/>
              <a:t>例</a:t>
            </a:r>
            <a:r>
              <a:rPr lang="en-US" altLang="zh-CN" dirty="0"/>
              <a:t>23】</a:t>
            </a:r>
            <a:r>
              <a:rPr lang="zh-CN" altLang="en-US" dirty="0"/>
              <a:t>查询学生总人数。</a:t>
            </a:r>
          </a:p>
          <a:p>
            <a:r>
              <a:rPr lang="en-US" altLang="zh-CN" dirty="0"/>
              <a:t>SELECT COUNT(</a:t>
            </a:r>
            <a:r>
              <a:rPr lang="en-US" altLang="zh-CN" dirty="0" err="1"/>
              <a:t>Sno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FROM Student</a:t>
            </a:r>
          </a:p>
          <a:p>
            <a:r>
              <a:rPr lang="zh-CN" altLang="en-US" dirty="0"/>
              <a:t>或：</a:t>
            </a:r>
          </a:p>
          <a:p>
            <a:r>
              <a:rPr lang="en-US" altLang="zh-CN" dirty="0"/>
              <a:t>SELECT COUNT(*)</a:t>
            </a:r>
          </a:p>
          <a:p>
            <a:r>
              <a:rPr lang="en-US" altLang="zh-CN" dirty="0"/>
              <a:t>FROM Student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0CD27-C02E-43E2-B3A7-2C9F5C232003}" type="slidenum">
              <a:rPr lang="zh-CN" altLang="en-US" smtClean="0"/>
              <a:pPr/>
              <a:t>42</a:t>
            </a:fld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9367" y="3839510"/>
            <a:ext cx="1984190" cy="81493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7827" y="587583"/>
            <a:ext cx="3228975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674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9848" y="568712"/>
            <a:ext cx="10058400" cy="5603488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【</a:t>
            </a:r>
            <a:r>
              <a:rPr lang="zh-CN" altLang="en-US" dirty="0"/>
              <a:t>例</a:t>
            </a:r>
            <a:r>
              <a:rPr lang="en-US" altLang="zh-CN" dirty="0"/>
              <a:t>24】</a:t>
            </a:r>
          </a:p>
          <a:p>
            <a:r>
              <a:rPr lang="en-US" altLang="zh-CN" dirty="0"/>
              <a:t>SELECT COUNT( </a:t>
            </a:r>
            <a:r>
              <a:rPr lang="en-US" altLang="zh-CN" dirty="0" err="1"/>
              <a:t>Cno</a:t>
            </a:r>
            <a:r>
              <a:rPr lang="en-US" altLang="zh-CN" dirty="0"/>
              <a:t>) FROM SC</a:t>
            </a:r>
          </a:p>
          <a:p>
            <a:r>
              <a:rPr lang="en-US" altLang="zh-CN" dirty="0"/>
              <a:t>SELECT COUNT( </a:t>
            </a:r>
            <a:r>
              <a:rPr lang="en-US" altLang="zh-CN" dirty="0" err="1"/>
              <a:t>Sno</a:t>
            </a:r>
            <a:r>
              <a:rPr lang="en-US" altLang="zh-CN" dirty="0"/>
              <a:t>) FROM SC</a:t>
            </a:r>
          </a:p>
          <a:p>
            <a:r>
              <a:rPr lang="en-US" altLang="zh-CN" dirty="0"/>
              <a:t>SELECT COUNT(*) FROM SC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结果、含义？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zh-CN" altLang="en-US" dirty="0">
              <a:solidFill>
                <a:srgbClr val="FF0000"/>
              </a:solidFill>
            </a:endParaRPr>
          </a:p>
          <a:p>
            <a:r>
              <a:rPr lang="en-US" altLang="zh-CN" dirty="0"/>
              <a:t>SELECT COUNT( Distinct </a:t>
            </a:r>
            <a:r>
              <a:rPr lang="en-US" altLang="zh-CN" dirty="0" err="1"/>
              <a:t>Sno</a:t>
            </a:r>
            <a:r>
              <a:rPr lang="en-US" altLang="zh-CN" dirty="0"/>
              <a:t>) FROM SC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结果、含义？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zh-CN" altLang="en-US" dirty="0">
              <a:solidFill>
                <a:srgbClr val="FF0000"/>
              </a:solidFill>
            </a:endParaRPr>
          </a:p>
          <a:p>
            <a:r>
              <a:rPr lang="en-US" altLang="zh-CN" dirty="0"/>
              <a:t>SELECT COUNT( Distinct </a:t>
            </a:r>
            <a:r>
              <a:rPr lang="en-US" altLang="zh-CN" dirty="0" err="1"/>
              <a:t>Cno</a:t>
            </a:r>
            <a:r>
              <a:rPr lang="en-US" altLang="zh-CN" dirty="0"/>
              <a:t>) FROM SC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结果、含义？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0CD27-C02E-43E2-B3A7-2C9F5C232003}" type="slidenum">
              <a:rPr lang="zh-CN" altLang="en-US" smtClean="0"/>
              <a:pPr/>
              <a:t>43</a:t>
            </a:fld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5059" y="2545424"/>
            <a:ext cx="2108866" cy="85726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1798" y="607099"/>
            <a:ext cx="2076450" cy="559117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4663" y="4215875"/>
            <a:ext cx="2012116" cy="633444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95660" y="5825538"/>
            <a:ext cx="2256698" cy="693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390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9848" y="479502"/>
            <a:ext cx="5085625" cy="5692698"/>
          </a:xfrm>
        </p:spPr>
        <p:txBody>
          <a:bodyPr/>
          <a:lstStyle/>
          <a:p>
            <a:r>
              <a:rPr lang="en-US" altLang="zh-CN" dirty="0"/>
              <a:t>【</a:t>
            </a:r>
            <a:r>
              <a:rPr lang="zh-CN" altLang="en-US" dirty="0"/>
              <a:t>例</a:t>
            </a:r>
            <a:r>
              <a:rPr lang="en-US" altLang="zh-CN" dirty="0"/>
              <a:t>25】</a:t>
            </a:r>
            <a:r>
              <a:rPr lang="zh-CN" altLang="en-US" dirty="0"/>
              <a:t>查询选修了课程号</a:t>
            </a:r>
            <a:r>
              <a:rPr lang="en-US" altLang="zh-CN" dirty="0"/>
              <a:t>1156</a:t>
            </a:r>
            <a:r>
              <a:rPr lang="zh-CN" altLang="en-US" dirty="0"/>
              <a:t>或者</a:t>
            </a:r>
            <a:r>
              <a:rPr lang="en-US" altLang="zh-CN" dirty="0"/>
              <a:t>1136</a:t>
            </a:r>
            <a:r>
              <a:rPr lang="zh-CN" altLang="en-US" dirty="0"/>
              <a:t>的学生总人数。</a:t>
            </a:r>
          </a:p>
          <a:p>
            <a:r>
              <a:rPr lang="en-US" altLang="zh-CN" dirty="0"/>
              <a:t>SELECT COUNT(</a:t>
            </a:r>
            <a:r>
              <a:rPr lang="en-US" altLang="zh-CN" dirty="0" err="1"/>
              <a:t>Sno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FROM SC</a:t>
            </a:r>
          </a:p>
          <a:p>
            <a:r>
              <a:rPr lang="en-US" altLang="zh-CN" dirty="0"/>
              <a:t>WHERE </a:t>
            </a:r>
            <a:r>
              <a:rPr lang="en-US" altLang="zh-CN" dirty="0" err="1"/>
              <a:t>Cno</a:t>
            </a:r>
            <a:r>
              <a:rPr lang="en-US" altLang="zh-CN" dirty="0"/>
              <a:t>= '1156’ </a:t>
            </a:r>
          </a:p>
          <a:p>
            <a:r>
              <a:rPr lang="en-US" altLang="zh-CN" dirty="0"/>
              <a:t>OR </a:t>
            </a:r>
            <a:r>
              <a:rPr lang="en-US" altLang="zh-CN" dirty="0" err="1"/>
              <a:t>Cno</a:t>
            </a:r>
            <a:r>
              <a:rPr lang="en-US" altLang="zh-CN" dirty="0"/>
              <a:t>='1136'</a:t>
            </a:r>
          </a:p>
          <a:p>
            <a:r>
              <a:rPr lang="zh-CN" altLang="en-US" dirty="0"/>
              <a:t>对否？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0CD27-C02E-43E2-B3A7-2C9F5C232003}" type="slidenum">
              <a:rPr lang="zh-CN" altLang="en-US" smtClean="0"/>
              <a:pPr/>
              <a:t>44</a:t>
            </a:fld>
            <a:endParaRPr lang="zh-CN" altLang="en-US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6444736" y="479502"/>
            <a:ext cx="5085625" cy="56926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6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" indent="-91440">
              <a:lnSpc>
                <a:spcPct val="90000"/>
              </a:lnSpc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SELECT COUNT(Distinct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Sno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marL="91440" indent="-91440">
              <a:lnSpc>
                <a:spcPct val="90000"/>
              </a:lnSpc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FROM SC</a:t>
            </a:r>
          </a:p>
          <a:p>
            <a:pPr marL="91440" indent="-91440">
              <a:lnSpc>
                <a:spcPct val="90000"/>
              </a:lnSpc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WHERE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Cno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 '1156' OR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Cno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 '1136'</a:t>
            </a:r>
          </a:p>
          <a:p>
            <a:pPr marL="91440" indent="-91440">
              <a:lnSpc>
                <a:spcPct val="90000"/>
              </a:lnSpc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一个学生要选修多门课程，为避免重复计算学生人</a:t>
            </a:r>
          </a:p>
          <a:p>
            <a:pPr marL="91440" indent="-91440">
              <a:lnSpc>
                <a:spcPct val="90000"/>
              </a:lnSpc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数，必须在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COUNT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函数中用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DISTINCT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短语。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3490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9848" y="390293"/>
            <a:ext cx="10058400" cy="6247616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【</a:t>
            </a:r>
            <a:r>
              <a:rPr lang="zh-CN" altLang="en-US" dirty="0"/>
              <a:t>例</a:t>
            </a:r>
            <a:r>
              <a:rPr lang="en-US" altLang="zh-CN" dirty="0"/>
              <a:t>26】</a:t>
            </a:r>
            <a:r>
              <a:rPr lang="zh-CN" altLang="en-US" dirty="0"/>
              <a:t>求出所有学生的平均年龄。</a:t>
            </a:r>
          </a:p>
          <a:p>
            <a:r>
              <a:rPr lang="en-US" altLang="zh-CN" dirty="0"/>
              <a:t>SELECT AVG(Sage)	AS </a:t>
            </a:r>
            <a:r>
              <a:rPr lang="zh-CN" altLang="en-US" dirty="0"/>
              <a:t>平均年龄</a:t>
            </a:r>
            <a:endParaRPr lang="en-US" altLang="zh-CN" dirty="0"/>
          </a:p>
          <a:p>
            <a:r>
              <a:rPr lang="en-US" altLang="zh-CN" dirty="0"/>
              <a:t>FROM Student</a:t>
            </a:r>
          </a:p>
          <a:p>
            <a:r>
              <a:rPr lang="en-US" altLang="zh-CN" dirty="0"/>
              <a:t>【</a:t>
            </a:r>
            <a:r>
              <a:rPr lang="zh-CN" altLang="en-US" dirty="0"/>
              <a:t>例</a:t>
            </a:r>
            <a:r>
              <a:rPr lang="en-US" altLang="zh-CN" dirty="0"/>
              <a:t>27】</a:t>
            </a:r>
          </a:p>
          <a:p>
            <a:r>
              <a:rPr lang="en-US" altLang="zh-CN" dirty="0"/>
              <a:t>SELECT AVG(Sage)	AS </a:t>
            </a:r>
            <a:r>
              <a:rPr lang="zh-CN" altLang="en-US" dirty="0"/>
              <a:t>平均年龄</a:t>
            </a:r>
            <a:endParaRPr lang="en-US" altLang="zh-CN" dirty="0"/>
          </a:p>
          <a:p>
            <a:r>
              <a:rPr lang="en-US" altLang="zh-CN" dirty="0"/>
              <a:t>FROM Student</a:t>
            </a:r>
          </a:p>
          <a:p>
            <a:r>
              <a:rPr lang="en-US" altLang="zh-CN" dirty="0"/>
              <a:t>WHERE </a:t>
            </a:r>
            <a:r>
              <a:rPr lang="en-US" altLang="zh-CN" dirty="0" err="1"/>
              <a:t>Sdept</a:t>
            </a:r>
            <a:r>
              <a:rPr lang="en-US" altLang="zh-CN" dirty="0"/>
              <a:t>= '</a:t>
            </a:r>
            <a:r>
              <a:rPr lang="zh-CN" altLang="en-US" dirty="0"/>
              <a:t>数学</a:t>
            </a:r>
            <a:r>
              <a:rPr lang="en-US" altLang="zh-CN" dirty="0"/>
              <a:t>'</a:t>
            </a:r>
          </a:p>
          <a:p>
            <a:r>
              <a:rPr lang="en-US" altLang="zh-CN" dirty="0"/>
              <a:t>【</a:t>
            </a:r>
            <a:r>
              <a:rPr lang="zh-CN" altLang="en-US" dirty="0"/>
              <a:t>例</a:t>
            </a:r>
            <a:r>
              <a:rPr lang="en-US" altLang="zh-CN" dirty="0"/>
              <a:t>28】</a:t>
            </a:r>
          </a:p>
          <a:p>
            <a:r>
              <a:rPr lang="en-US" altLang="zh-CN" dirty="0"/>
              <a:t>SELECT MAX(Grade)  AS </a:t>
            </a:r>
            <a:r>
              <a:rPr lang="zh-CN" altLang="en-US" dirty="0"/>
              <a:t>最高分</a:t>
            </a:r>
            <a:endParaRPr lang="en-US" altLang="zh-CN" dirty="0"/>
          </a:p>
          <a:p>
            <a:r>
              <a:rPr lang="en-US" altLang="zh-CN" dirty="0"/>
              <a:t>FROM SC</a:t>
            </a:r>
          </a:p>
          <a:p>
            <a:r>
              <a:rPr lang="en-US" altLang="zh-CN" dirty="0"/>
              <a:t>WHERE </a:t>
            </a:r>
            <a:r>
              <a:rPr lang="en-US" altLang="zh-CN" dirty="0" err="1"/>
              <a:t>Cno</a:t>
            </a:r>
            <a:r>
              <a:rPr lang="en-US" altLang="zh-CN" dirty="0"/>
              <a:t>= '1156'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0CD27-C02E-43E2-B3A7-2C9F5C232003}" type="slidenum">
              <a:rPr lang="zh-CN" altLang="en-US" smtClean="0"/>
              <a:pPr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7645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说明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使用聚集函数进行查询时，只能获得一条统计结果记录（分组统计除外）</a:t>
            </a:r>
            <a:r>
              <a:rPr lang="en-US" altLang="zh-CN" dirty="0"/>
              <a:t>;</a:t>
            </a:r>
          </a:p>
          <a:p>
            <a:r>
              <a:rPr lang="zh-CN" altLang="en-US" dirty="0"/>
              <a:t>聚集函数在遇到空值时，除</a:t>
            </a:r>
            <a:r>
              <a:rPr lang="en-US" altLang="zh-CN" dirty="0"/>
              <a:t>COUNT(*)</a:t>
            </a:r>
            <a:r>
              <a:rPr lang="zh-CN" altLang="en-US" dirty="0"/>
              <a:t>外，都会跳过空值而只处理非空值 （如</a:t>
            </a:r>
            <a:r>
              <a:rPr lang="en-US" altLang="zh-CN" dirty="0"/>
              <a:t>COUNT(Grade)</a:t>
            </a:r>
            <a:r>
              <a:rPr lang="zh-CN" altLang="en-US" dirty="0"/>
              <a:t>会忽略空值）</a:t>
            </a:r>
            <a:r>
              <a:rPr lang="en-US" altLang="zh-CN" dirty="0"/>
              <a:t>;</a:t>
            </a:r>
          </a:p>
          <a:p>
            <a:r>
              <a:rPr lang="zh-CN" altLang="en-US" dirty="0"/>
              <a:t>最好给使用聚集函数的列起一别名，否则标题均为“无列名”，可读性差。</a:t>
            </a:r>
          </a:p>
          <a:p>
            <a:r>
              <a:rPr lang="zh-CN" altLang="en-US" dirty="0"/>
              <a:t>一旦在</a:t>
            </a:r>
            <a:r>
              <a:rPr lang="en-US" altLang="zh-CN" dirty="0"/>
              <a:t>SELECT</a:t>
            </a:r>
            <a:r>
              <a:rPr lang="zh-CN" altLang="en-US" dirty="0"/>
              <a:t>中使用了聚集函数，列的投影会受限</a:t>
            </a:r>
            <a:r>
              <a:rPr lang="en-US" altLang="zh-CN" dirty="0"/>
              <a:t>——</a:t>
            </a:r>
            <a:r>
              <a:rPr lang="zh-CN" altLang="en-US" dirty="0"/>
              <a:t>即</a:t>
            </a:r>
            <a:r>
              <a:rPr lang="en-US" altLang="zh-CN" dirty="0"/>
              <a:t>SELECT</a:t>
            </a:r>
            <a:r>
              <a:rPr lang="zh-CN" altLang="en-US" dirty="0"/>
              <a:t>子句中只能出现分组子句中的</a:t>
            </a:r>
            <a:r>
              <a:rPr lang="zh-CN" altLang="en-US" dirty="0" smtClean="0"/>
              <a:t>列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0CD27-C02E-43E2-B3A7-2C9F5C232003}" type="slidenum">
              <a:rPr lang="zh-CN" altLang="en-US" smtClean="0"/>
              <a:pPr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4692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9848" y="2074127"/>
            <a:ext cx="10058400" cy="4098073"/>
          </a:xfrm>
        </p:spPr>
        <p:txBody>
          <a:bodyPr>
            <a:normAutofit/>
          </a:bodyPr>
          <a:lstStyle/>
          <a:p>
            <a:r>
              <a:rPr lang="zh-CN" altLang="en-US" dirty="0"/>
              <a:t>求选修了</a:t>
            </a:r>
            <a:r>
              <a:rPr lang="en-US" altLang="zh-CN" dirty="0"/>
              <a:t>1024</a:t>
            </a:r>
            <a:r>
              <a:rPr lang="zh-CN" altLang="en-US" dirty="0"/>
              <a:t>课程的学生人数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Select </a:t>
            </a:r>
            <a:r>
              <a:rPr lang="en-US" altLang="zh-CN" dirty="0" err="1"/>
              <a:t>cno,count</a:t>
            </a:r>
            <a:r>
              <a:rPr lang="en-US" altLang="zh-CN" dirty="0"/>
              <a:t>(</a:t>
            </a:r>
            <a:r>
              <a:rPr lang="en-US" altLang="zh-CN" dirty="0" err="1"/>
              <a:t>sno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en-US" altLang="zh-CN" dirty="0"/>
              <a:t>From </a:t>
            </a:r>
            <a:r>
              <a:rPr lang="en-US" altLang="zh-CN" dirty="0" err="1"/>
              <a:t>sc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Where </a:t>
            </a:r>
            <a:r>
              <a:rPr lang="en-US" altLang="zh-CN" dirty="0" err="1"/>
              <a:t>cno</a:t>
            </a:r>
            <a:r>
              <a:rPr lang="en-US" altLang="zh-CN" dirty="0"/>
              <a:t>= '1024'</a:t>
            </a:r>
          </a:p>
          <a:p>
            <a:endParaRPr lang="en-US" altLang="zh-CN" dirty="0"/>
          </a:p>
          <a:p>
            <a:r>
              <a:rPr lang="zh-CN" altLang="en-US" dirty="0"/>
              <a:t>再分别求选修</a:t>
            </a:r>
            <a:r>
              <a:rPr lang="en-US" altLang="zh-CN" dirty="0"/>
              <a:t>1136</a:t>
            </a:r>
            <a:r>
              <a:rPr lang="zh-CN" altLang="en-US" dirty="0"/>
              <a:t>、</a:t>
            </a:r>
            <a:r>
              <a:rPr lang="en-US" altLang="zh-CN" dirty="0"/>
              <a:t>1137……</a:t>
            </a:r>
            <a:r>
              <a:rPr lang="zh-CN" altLang="en-US" dirty="0"/>
              <a:t>课程的人数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0CD27-C02E-43E2-B3A7-2C9F5C232003}" type="slidenum">
              <a:rPr lang="zh-CN" altLang="en-US" smtClean="0"/>
              <a:pPr/>
              <a:t>47</a:t>
            </a:fld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170878" y="568712"/>
            <a:ext cx="8753707" cy="113742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dirty="0"/>
              <a:t>思考</a:t>
            </a:r>
            <a:r>
              <a:rPr lang="en-US" altLang="zh-CN" sz="2800" dirty="0"/>
              <a:t>:</a:t>
            </a:r>
            <a:r>
              <a:rPr lang="zh-CN" altLang="en-US" sz="2800" dirty="0"/>
              <a:t>求选修了各门课程的学生人数</a:t>
            </a:r>
            <a:r>
              <a:rPr lang="en-US" altLang="zh-CN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296953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(5) GROUP BY</a:t>
            </a:r>
            <a:r>
              <a:rPr lang="zh-CN" altLang="en-US" dirty="0"/>
              <a:t>子句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格式：</a:t>
            </a:r>
          </a:p>
          <a:p>
            <a:r>
              <a:rPr lang="en-US" altLang="zh-CN" dirty="0"/>
              <a:t>GROUP  BY  &lt;</a:t>
            </a:r>
            <a:r>
              <a:rPr lang="zh-CN" altLang="en-US" dirty="0"/>
              <a:t>分组列</a:t>
            </a:r>
            <a:r>
              <a:rPr lang="en-US" altLang="zh-CN" dirty="0"/>
              <a:t>&gt; [, &lt;</a:t>
            </a:r>
            <a:r>
              <a:rPr lang="zh-CN" altLang="en-US" dirty="0"/>
              <a:t>分组列</a:t>
            </a:r>
            <a:r>
              <a:rPr lang="en-US" altLang="zh-CN" dirty="0"/>
              <a:t>&gt; …]</a:t>
            </a:r>
          </a:p>
          <a:p>
            <a:r>
              <a:rPr lang="en-US" altLang="zh-CN" dirty="0"/>
              <a:t>                [ HAVING  &lt;</a:t>
            </a:r>
            <a:r>
              <a:rPr lang="zh-CN" altLang="en-US" dirty="0"/>
              <a:t>分组条件</a:t>
            </a:r>
            <a:r>
              <a:rPr lang="en-US" altLang="zh-CN" dirty="0"/>
              <a:t>&gt; ]</a:t>
            </a:r>
          </a:p>
          <a:p>
            <a:r>
              <a:rPr lang="zh-CN" altLang="en-US" dirty="0"/>
              <a:t>说明：</a:t>
            </a:r>
          </a:p>
          <a:p>
            <a:r>
              <a:rPr lang="en-US" altLang="zh-CN" dirty="0"/>
              <a:t>GROUP BY</a:t>
            </a:r>
            <a:r>
              <a:rPr lang="zh-CN" altLang="en-US" dirty="0"/>
              <a:t>子句将查询结果表按某一列或多个列对元组进行分组，这些列称为分组列，在分组列上的值相等的元组为一组。</a:t>
            </a:r>
          </a:p>
          <a:p>
            <a:r>
              <a:rPr lang="zh-CN" altLang="en-US" dirty="0"/>
              <a:t>对查询结果分组的目的是为了细化聚集函数的作用对象。如果未对查询结果分组，聚集函数将作用于整个查询结果。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0CD27-C02E-43E2-B3A7-2C9F5C232003}" type="slidenum">
              <a:rPr lang="zh-CN" altLang="en-US" smtClean="0"/>
              <a:pPr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2917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0CD27-C02E-43E2-B3A7-2C9F5C232003}" type="slidenum">
              <a:rPr lang="zh-CN" altLang="en-US" smtClean="0"/>
              <a:pPr/>
              <a:t>49</a:t>
            </a:fld>
            <a:endParaRPr lang="zh-CN" altLang="en-US"/>
          </a:p>
        </p:txBody>
      </p:sp>
      <p:sp>
        <p:nvSpPr>
          <p:cNvPr id="5" name="Rectangle 1026"/>
          <p:cNvSpPr>
            <a:spLocks noChangeArrowheads="1"/>
          </p:cNvSpPr>
          <p:nvPr/>
        </p:nvSpPr>
        <p:spPr bwMode="blackWhite">
          <a:xfrm>
            <a:off x="7491186" y="2385343"/>
            <a:ext cx="2546350" cy="1711325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000000"/>
            </a:outerShdw>
          </a:effectLst>
        </p:spPr>
        <p:txBody>
          <a:bodyPr lIns="92075" tIns="46038" rIns="92075" bIns="46038">
            <a:spAutoFit/>
          </a:bodyPr>
          <a:lstStyle/>
          <a:p>
            <a:pPr eaLnBrk="0" hangingPunct="0"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altLang="zh-CN" b="1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altLang="zh-CN" b="1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altLang="zh-CN" b="1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altLang="zh-CN" b="1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>
              <a:lnSpc>
                <a:spcPct val="90000"/>
              </a:lnSpc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altLang="zh-CN" b="1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>
              <a:lnSpc>
                <a:spcPct val="90000"/>
              </a:lnSpc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altLang="zh-CN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6" name="Rectangle 1027"/>
          <p:cNvSpPr>
            <a:spLocks noChangeArrowheads="1"/>
          </p:cNvSpPr>
          <p:nvPr/>
        </p:nvSpPr>
        <p:spPr bwMode="blackWhite">
          <a:xfrm>
            <a:off x="2333399" y="1235993"/>
            <a:ext cx="3233737" cy="4079875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000000"/>
            </a:outerShdw>
          </a:effectLst>
        </p:spPr>
        <p:txBody>
          <a:bodyPr lIns="92075" tIns="46038" rIns="92075" bIns="46038">
            <a:spAutoFit/>
          </a:bodyPr>
          <a:lstStyle/>
          <a:p>
            <a:pPr eaLnBrk="0" hangingPunct="0">
              <a:lnSpc>
                <a:spcPct val="90000"/>
              </a:lnSpc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altLang="zh-CN" b="1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>
              <a:lnSpc>
                <a:spcPct val="90000"/>
              </a:lnSpc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altLang="zh-CN" b="1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>
              <a:lnSpc>
                <a:spcPct val="90000"/>
              </a:lnSpc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altLang="zh-CN" b="1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>
              <a:lnSpc>
                <a:spcPct val="90000"/>
              </a:lnSpc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altLang="zh-CN" b="1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>
              <a:lnSpc>
                <a:spcPct val="90000"/>
              </a:lnSpc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altLang="zh-CN" b="1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>
              <a:lnSpc>
                <a:spcPct val="90000"/>
              </a:lnSpc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altLang="zh-CN" b="1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>
              <a:lnSpc>
                <a:spcPct val="90000"/>
              </a:lnSpc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altLang="zh-CN" b="1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>
              <a:lnSpc>
                <a:spcPct val="90000"/>
              </a:lnSpc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altLang="zh-CN" b="1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>
              <a:lnSpc>
                <a:spcPct val="90000"/>
              </a:lnSpc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altLang="zh-CN" b="1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>
              <a:lnSpc>
                <a:spcPct val="90000"/>
              </a:lnSpc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altLang="zh-CN" b="1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>
              <a:lnSpc>
                <a:spcPct val="90000"/>
              </a:lnSpc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altLang="zh-CN" b="1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>
              <a:lnSpc>
                <a:spcPct val="90000"/>
              </a:lnSpc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altLang="zh-CN" b="1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>
              <a:lnSpc>
                <a:spcPct val="90000"/>
              </a:lnSpc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altLang="zh-CN" b="1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>
              <a:lnSpc>
                <a:spcPct val="90000"/>
              </a:lnSpc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altLang="zh-CN" b="1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>
              <a:lnSpc>
                <a:spcPct val="90000"/>
              </a:lnSpc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altLang="zh-CN" b="1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>
              <a:lnSpc>
                <a:spcPct val="90000"/>
              </a:lnSpc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altLang="zh-CN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7" name="Freeform 1030"/>
          <p:cNvSpPr>
            <a:spLocks/>
          </p:cNvSpPr>
          <p:nvPr/>
        </p:nvSpPr>
        <p:spPr bwMode="auto">
          <a:xfrm>
            <a:off x="5578249" y="1231230"/>
            <a:ext cx="1920875" cy="4079875"/>
          </a:xfrm>
          <a:custGeom>
            <a:avLst/>
            <a:gdLst>
              <a:gd name="T0" fmla="*/ 0 w 1210"/>
              <a:gd name="T1" fmla="*/ 2147483647 h 2570"/>
              <a:gd name="T2" fmla="*/ 0 w 1210"/>
              <a:gd name="T3" fmla="*/ 0 h 2570"/>
              <a:gd name="T4" fmla="*/ 2147483647 w 1210"/>
              <a:gd name="T5" fmla="*/ 2147483647 h 2570"/>
              <a:gd name="T6" fmla="*/ 2147483647 w 1210"/>
              <a:gd name="T7" fmla="*/ 2147483647 h 2570"/>
              <a:gd name="T8" fmla="*/ 0 w 1210"/>
              <a:gd name="T9" fmla="*/ 2147483647 h 25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10"/>
              <a:gd name="T16" fmla="*/ 0 h 2570"/>
              <a:gd name="T17" fmla="*/ 1210 w 1210"/>
              <a:gd name="T18" fmla="*/ 2570 h 25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10" h="2570">
                <a:moveTo>
                  <a:pt x="0" y="2569"/>
                </a:moveTo>
                <a:lnTo>
                  <a:pt x="0" y="0"/>
                </a:lnTo>
                <a:lnTo>
                  <a:pt x="1209" y="731"/>
                </a:lnTo>
                <a:lnTo>
                  <a:pt x="1209" y="1823"/>
                </a:lnTo>
                <a:lnTo>
                  <a:pt x="0" y="2569"/>
                </a:lnTo>
              </a:path>
            </a:pathLst>
          </a:custGeom>
          <a:solidFill>
            <a:schemeClr val="accent1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" name="Rectangle 1031"/>
          <p:cNvSpPr>
            <a:spLocks noChangeArrowheads="1"/>
          </p:cNvSpPr>
          <p:nvPr/>
        </p:nvSpPr>
        <p:spPr bwMode="auto">
          <a:xfrm>
            <a:off x="6124349" y="2659980"/>
            <a:ext cx="1254125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 eaLnBrk="0" hangingPunct="0"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</a:rPr>
              <a:t>“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EMP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表中</a:t>
            </a:r>
          </a:p>
          <a:p>
            <a:pPr algn="ctr" eaLnBrk="0" hangingPunct="0"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每个部门</a:t>
            </a:r>
          </a:p>
          <a:p>
            <a:pPr algn="ctr" eaLnBrk="0" hangingPunct="0"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的平均</a:t>
            </a:r>
          </a:p>
          <a:p>
            <a:pPr algn="ctr" eaLnBrk="0" hangingPunct="0"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工资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</a:rPr>
              <a:t>”</a:t>
            </a:r>
            <a:endParaRPr lang="zh-CN" altLang="en-US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9" name="Rectangle 1032"/>
          <p:cNvSpPr>
            <a:spLocks noChangeArrowheads="1"/>
          </p:cNvSpPr>
          <p:nvPr/>
        </p:nvSpPr>
        <p:spPr bwMode="ltGray">
          <a:xfrm>
            <a:off x="2403249" y="1742405"/>
            <a:ext cx="3119437" cy="776288"/>
          </a:xfrm>
          <a:prstGeom prst="rect">
            <a:avLst/>
          </a:prstGeom>
          <a:solidFill>
            <a:srgbClr val="FF505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" name="Rectangle 1033"/>
          <p:cNvSpPr>
            <a:spLocks noChangeArrowheads="1"/>
          </p:cNvSpPr>
          <p:nvPr/>
        </p:nvSpPr>
        <p:spPr bwMode="auto">
          <a:xfrm>
            <a:off x="5560786" y="2018630"/>
            <a:ext cx="942975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60000"/>
              </a:spcBef>
              <a:defRPr/>
            </a:pPr>
            <a:r>
              <a:rPr lang="en-US" altLang="zh-CN" sz="1200" b="1">
                <a:solidFill>
                  <a:srgbClr val="FF50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2916.6667</a:t>
            </a:r>
          </a:p>
        </p:txBody>
      </p:sp>
      <p:sp>
        <p:nvSpPr>
          <p:cNvPr id="11" name="Rectangle 1034"/>
          <p:cNvSpPr>
            <a:spLocks noChangeArrowheads="1"/>
          </p:cNvSpPr>
          <p:nvPr/>
        </p:nvSpPr>
        <p:spPr bwMode="ltGray">
          <a:xfrm>
            <a:off x="7567386" y="3102893"/>
            <a:ext cx="2397125" cy="284162"/>
          </a:xfrm>
          <a:prstGeom prst="rect">
            <a:avLst/>
          </a:prstGeom>
          <a:solidFill>
            <a:srgbClr val="FF505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" name="Rectangle 1035"/>
          <p:cNvSpPr>
            <a:spLocks noChangeArrowheads="1"/>
          </p:cNvSpPr>
          <p:nvPr/>
        </p:nvSpPr>
        <p:spPr bwMode="ltGray">
          <a:xfrm>
            <a:off x="2403249" y="2529805"/>
            <a:ext cx="3119437" cy="1233488"/>
          </a:xfrm>
          <a:prstGeom prst="rect">
            <a:avLst/>
          </a:prstGeom>
          <a:solidFill>
            <a:srgbClr val="0099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" name="Rectangle 1036"/>
          <p:cNvSpPr>
            <a:spLocks noChangeArrowheads="1"/>
          </p:cNvSpPr>
          <p:nvPr/>
        </p:nvSpPr>
        <p:spPr bwMode="auto">
          <a:xfrm>
            <a:off x="5560786" y="3009230"/>
            <a:ext cx="56515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60000"/>
              </a:spcBef>
              <a:defRPr/>
            </a:pPr>
            <a:r>
              <a:rPr lang="en-US" altLang="zh-CN" sz="1200" b="1">
                <a:solidFill>
                  <a:srgbClr val="3399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</a:t>
            </a:r>
            <a:r>
              <a:rPr lang="en-US" altLang="zh-CN" sz="1200" b="1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2175</a:t>
            </a:r>
          </a:p>
        </p:txBody>
      </p:sp>
      <p:sp>
        <p:nvSpPr>
          <p:cNvPr id="14" name="Rectangle 1037"/>
          <p:cNvSpPr>
            <a:spLocks noChangeArrowheads="1"/>
          </p:cNvSpPr>
          <p:nvPr/>
        </p:nvSpPr>
        <p:spPr bwMode="ltGray">
          <a:xfrm>
            <a:off x="7567386" y="3436268"/>
            <a:ext cx="2397125" cy="284162"/>
          </a:xfrm>
          <a:prstGeom prst="rect">
            <a:avLst/>
          </a:prstGeom>
          <a:solidFill>
            <a:srgbClr val="0099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" name="Rectangle 1038"/>
          <p:cNvSpPr>
            <a:spLocks noChangeArrowheads="1"/>
          </p:cNvSpPr>
          <p:nvPr/>
        </p:nvSpPr>
        <p:spPr bwMode="ltGray">
          <a:xfrm>
            <a:off x="2403249" y="3774405"/>
            <a:ext cx="3119437" cy="1474788"/>
          </a:xfrm>
          <a:prstGeom prst="rect">
            <a:avLst/>
          </a:prstGeom>
          <a:solidFill>
            <a:srgbClr val="3399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" name="Rectangle 1039"/>
          <p:cNvSpPr>
            <a:spLocks noChangeArrowheads="1"/>
          </p:cNvSpPr>
          <p:nvPr/>
        </p:nvSpPr>
        <p:spPr bwMode="auto">
          <a:xfrm>
            <a:off x="5560786" y="4266530"/>
            <a:ext cx="942975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60000"/>
              </a:spcBef>
              <a:defRPr/>
            </a:pPr>
            <a:r>
              <a:rPr lang="en-US" altLang="zh-CN" sz="1200" b="1">
                <a:solidFill>
                  <a:srgbClr val="66CC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</a:t>
            </a:r>
            <a:r>
              <a:rPr lang="en-US" altLang="zh-CN" sz="1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1566.6667</a:t>
            </a:r>
          </a:p>
        </p:txBody>
      </p:sp>
      <p:sp>
        <p:nvSpPr>
          <p:cNvPr id="17" name="Rectangle 1040"/>
          <p:cNvSpPr>
            <a:spLocks noChangeArrowheads="1"/>
          </p:cNvSpPr>
          <p:nvPr/>
        </p:nvSpPr>
        <p:spPr bwMode="ltGray">
          <a:xfrm>
            <a:off x="7567386" y="3769643"/>
            <a:ext cx="2397125" cy="284162"/>
          </a:xfrm>
          <a:prstGeom prst="rect">
            <a:avLst/>
          </a:prstGeom>
          <a:solidFill>
            <a:srgbClr val="3399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" name="Rectangle 1041"/>
          <p:cNvSpPr>
            <a:spLocks noChangeArrowheads="1"/>
          </p:cNvSpPr>
          <p:nvPr/>
        </p:nvSpPr>
        <p:spPr bwMode="auto">
          <a:xfrm>
            <a:off x="2844574" y="1255043"/>
            <a:ext cx="2778125" cy="430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  DEPTNO       SAL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--------- ---------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10      2450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10      5000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10      1300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20       800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20      1100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20      3000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20      3000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20      2975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30      1600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30      2850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30      1250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30       950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30      1500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30      1250</a:t>
            </a:r>
          </a:p>
          <a:p>
            <a:pPr>
              <a:lnSpc>
                <a:spcPct val="90000"/>
              </a:lnSpc>
            </a:pPr>
            <a:endParaRPr lang="en-US" altLang="zh-CN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19" name="Rectangle 1042"/>
          <p:cNvSpPr>
            <a:spLocks noChangeArrowheads="1"/>
          </p:cNvSpPr>
          <p:nvPr/>
        </p:nvSpPr>
        <p:spPr bwMode="auto">
          <a:xfrm>
            <a:off x="7240361" y="2374230"/>
            <a:ext cx="2778125" cy="180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5000"/>
              </a:lnSpc>
            </a:pPr>
            <a:r>
              <a:rPr lang="en-US" altLang="zh-CN" b="1">
                <a:solidFill>
                  <a:srgbClr val="000000"/>
                </a:solidFill>
                <a:latin typeface="Courier New" panose="02070309020205020404" pitchFamily="49" charset="0"/>
              </a:rPr>
              <a:t>   DEPTNO  AVG(SAL)</a:t>
            </a:r>
          </a:p>
          <a:p>
            <a:pPr>
              <a:lnSpc>
                <a:spcPct val="125000"/>
              </a:lnSpc>
            </a:pPr>
            <a:r>
              <a:rPr lang="en-US" altLang="zh-CN" b="1">
                <a:solidFill>
                  <a:srgbClr val="000000"/>
                </a:solidFill>
                <a:latin typeface="Courier New" panose="02070309020205020404" pitchFamily="49" charset="0"/>
              </a:rPr>
              <a:t>  ------- ---------</a:t>
            </a:r>
          </a:p>
          <a:p>
            <a:pPr>
              <a:lnSpc>
                <a:spcPct val="125000"/>
              </a:lnSpc>
            </a:pPr>
            <a:r>
              <a:rPr lang="en-US" altLang="zh-CN" b="1">
                <a:solidFill>
                  <a:srgbClr val="000000"/>
                </a:solidFill>
                <a:latin typeface="Courier New" panose="02070309020205020404" pitchFamily="49" charset="0"/>
              </a:rPr>
              <a:t>       10 2916.6667</a:t>
            </a:r>
          </a:p>
          <a:p>
            <a:pPr>
              <a:lnSpc>
                <a:spcPct val="125000"/>
              </a:lnSpc>
            </a:pPr>
            <a:r>
              <a:rPr lang="en-US" altLang="zh-CN" b="1">
                <a:solidFill>
                  <a:srgbClr val="000000"/>
                </a:solidFill>
                <a:latin typeface="Courier New" panose="02070309020205020404" pitchFamily="49" charset="0"/>
              </a:rPr>
              <a:t>       20      2175</a:t>
            </a:r>
          </a:p>
          <a:p>
            <a:pPr>
              <a:lnSpc>
                <a:spcPct val="125000"/>
              </a:lnSpc>
            </a:pPr>
            <a:r>
              <a:rPr lang="en-US" altLang="zh-CN" b="1">
                <a:solidFill>
                  <a:srgbClr val="000000"/>
                </a:solidFill>
                <a:latin typeface="Courier New" panose="02070309020205020404" pitchFamily="49" charset="0"/>
              </a:rPr>
              <a:t>       30 1566.6667</a:t>
            </a:r>
          </a:p>
        </p:txBody>
      </p:sp>
    </p:spTree>
    <p:extLst>
      <p:ext uri="{BB962C8B-B14F-4D97-AF65-F5344CB8AC3E}">
        <p14:creationId xmlns:p14="http://schemas.microsoft.com/office/powerpoint/2010/main" val="3320756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utoUpdateAnimBg="0"/>
      <p:bldP spid="11" grpId="0" animBg="1"/>
      <p:bldP spid="12" grpId="0" animBg="1"/>
      <p:bldP spid="13" grpId="0" autoUpdateAnimBg="0"/>
      <p:bldP spid="14" grpId="0" animBg="1"/>
      <p:bldP spid="15" grpId="0" animBg="1"/>
      <p:bldP spid="16" grpId="0" autoUpdateAnimBg="0"/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查询方式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单表查询</a:t>
            </a:r>
          </a:p>
          <a:p>
            <a:r>
              <a:rPr lang="en-US" altLang="zh-CN" dirty="0"/>
              <a:t>2. </a:t>
            </a:r>
            <a:r>
              <a:rPr lang="zh-CN" altLang="en-US" dirty="0"/>
              <a:t>连接查询</a:t>
            </a:r>
          </a:p>
          <a:p>
            <a:r>
              <a:rPr lang="en-US" altLang="zh-CN" dirty="0"/>
              <a:t>3. </a:t>
            </a:r>
            <a:r>
              <a:rPr lang="zh-CN" altLang="en-US" dirty="0"/>
              <a:t>嵌套查询</a:t>
            </a:r>
          </a:p>
          <a:p>
            <a:r>
              <a:rPr lang="en-US" altLang="zh-CN" dirty="0"/>
              <a:t>4. </a:t>
            </a:r>
            <a:r>
              <a:rPr lang="zh-CN" altLang="en-US" dirty="0"/>
              <a:t>集合查询</a:t>
            </a:r>
          </a:p>
          <a:p>
            <a:r>
              <a:rPr lang="en-US" altLang="zh-CN" dirty="0"/>
              <a:t>5. </a:t>
            </a:r>
            <a:r>
              <a:rPr lang="zh-CN" altLang="en-US" dirty="0"/>
              <a:t>小结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0CD27-C02E-43E2-B3A7-2C9F5C232003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855578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9848" y="490654"/>
            <a:ext cx="10058400" cy="5681546"/>
          </a:xfrm>
        </p:spPr>
        <p:txBody>
          <a:bodyPr>
            <a:normAutofit/>
          </a:bodyPr>
          <a:lstStyle/>
          <a:p>
            <a:r>
              <a:rPr lang="en-US" altLang="zh-CN" dirty="0"/>
              <a:t>【</a:t>
            </a:r>
            <a:r>
              <a:rPr lang="zh-CN" altLang="en-US" dirty="0"/>
              <a:t>例</a:t>
            </a:r>
            <a:r>
              <a:rPr lang="en-US" altLang="zh-CN" dirty="0"/>
              <a:t>29】</a:t>
            </a:r>
            <a:r>
              <a:rPr lang="zh-CN" altLang="en-US" dirty="0"/>
              <a:t>求各个课程及相应的最高分</a:t>
            </a:r>
          </a:p>
          <a:p>
            <a:r>
              <a:rPr lang="en-US" altLang="zh-CN" dirty="0"/>
              <a:t>SELECT </a:t>
            </a:r>
            <a:r>
              <a:rPr lang="en-US" altLang="zh-CN" dirty="0" err="1"/>
              <a:t>Cno,MAX</a:t>
            </a:r>
            <a:r>
              <a:rPr lang="en-US" altLang="zh-CN" dirty="0"/>
              <a:t>(Grade) AS </a:t>
            </a:r>
            <a:r>
              <a:rPr lang="en-US" altLang="zh-CN" dirty="0" err="1"/>
              <a:t>MaxGrade</a:t>
            </a:r>
            <a:endParaRPr lang="en-US" altLang="zh-CN" dirty="0"/>
          </a:p>
          <a:p>
            <a:r>
              <a:rPr lang="en-US" altLang="zh-CN" dirty="0"/>
              <a:t>FROM SC</a:t>
            </a:r>
          </a:p>
          <a:p>
            <a:r>
              <a:rPr lang="en-US" altLang="zh-CN" dirty="0"/>
              <a:t>GROUP BY </a:t>
            </a:r>
            <a:r>
              <a:rPr lang="en-US" altLang="zh-CN" dirty="0" err="1"/>
              <a:t>Cno</a:t>
            </a:r>
            <a:endParaRPr lang="en-US" altLang="zh-CN" dirty="0"/>
          </a:p>
          <a:p>
            <a:r>
              <a:rPr lang="zh-CN" altLang="en-US" dirty="0"/>
              <a:t>该语句对查询结果按</a:t>
            </a:r>
            <a:r>
              <a:rPr lang="en-US" altLang="zh-CN" dirty="0" err="1"/>
              <a:t>Cno</a:t>
            </a:r>
            <a:r>
              <a:rPr lang="zh-CN" altLang="en-US" dirty="0"/>
              <a:t>的值分组，所有具有相同</a:t>
            </a:r>
            <a:r>
              <a:rPr lang="en-US" altLang="zh-CN" dirty="0" err="1"/>
              <a:t>Cno</a:t>
            </a:r>
            <a:r>
              <a:rPr lang="zh-CN" altLang="en-US" dirty="0"/>
              <a:t>值的元组为一组，然后对每一组作用聚集函数</a:t>
            </a:r>
            <a:r>
              <a:rPr lang="en-US" altLang="zh-CN" dirty="0"/>
              <a:t>MAX</a:t>
            </a:r>
            <a:r>
              <a:rPr lang="zh-CN" altLang="en-US" dirty="0"/>
              <a:t>，求得该组的课程最高分。</a:t>
            </a:r>
          </a:p>
          <a:p>
            <a:r>
              <a:rPr lang="zh-CN" altLang="en-US" dirty="0"/>
              <a:t>查询结果为：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0CD27-C02E-43E2-B3A7-2C9F5C232003}" type="slidenum">
              <a:rPr lang="zh-CN" altLang="en-US" smtClean="0"/>
              <a:pPr/>
              <a:t>50</a:t>
            </a:fld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5958" y="4199900"/>
            <a:ext cx="1809750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456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9848" y="501805"/>
            <a:ext cx="10058400" cy="5670395"/>
          </a:xfrm>
        </p:spPr>
        <p:txBody>
          <a:bodyPr>
            <a:normAutofit/>
          </a:bodyPr>
          <a:lstStyle/>
          <a:p>
            <a:r>
              <a:rPr lang="zh-CN" altLang="en-US" dirty="0"/>
              <a:t>注意：在</a:t>
            </a:r>
            <a:r>
              <a:rPr lang="en-US" altLang="zh-CN" dirty="0"/>
              <a:t>SELECT</a:t>
            </a:r>
            <a:r>
              <a:rPr lang="zh-CN" altLang="en-US" dirty="0"/>
              <a:t>语句中出现了</a:t>
            </a:r>
            <a:r>
              <a:rPr lang="en-US" altLang="zh-CN" dirty="0"/>
              <a:t>GROUP BY</a:t>
            </a:r>
            <a:r>
              <a:rPr lang="zh-CN" altLang="en-US" dirty="0"/>
              <a:t>子句后，</a:t>
            </a:r>
            <a:r>
              <a:rPr lang="en-US" altLang="zh-CN" b="1" dirty="0">
                <a:solidFill>
                  <a:srgbClr val="FF0000"/>
                </a:solidFill>
              </a:rPr>
              <a:t>SELECT</a:t>
            </a:r>
            <a:r>
              <a:rPr lang="zh-CN" altLang="en-US" b="1" dirty="0">
                <a:solidFill>
                  <a:srgbClr val="FF0000"/>
                </a:solidFill>
              </a:rPr>
              <a:t>子句中只能出现分组列的列名以及聚集函数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如果分组后还要求按一定的条件对这些组进行筛选，最终只输出满足指定条件的组，则可以使用</a:t>
            </a:r>
            <a:r>
              <a:rPr lang="en-US" altLang="zh-CN" dirty="0"/>
              <a:t>HAVING</a:t>
            </a:r>
            <a:r>
              <a:rPr lang="zh-CN" altLang="en-US" dirty="0"/>
              <a:t>短语指定筛选条件。</a:t>
            </a:r>
            <a:endParaRPr lang="en-US" altLang="zh-CN" dirty="0"/>
          </a:p>
          <a:p>
            <a:r>
              <a:rPr lang="en-US" altLang="zh-CN" dirty="0"/>
              <a:t>【</a:t>
            </a:r>
            <a:r>
              <a:rPr lang="zh-CN" altLang="en-US" dirty="0"/>
              <a:t>例</a:t>
            </a:r>
            <a:r>
              <a:rPr lang="en-US" altLang="zh-CN" dirty="0"/>
              <a:t>30】</a:t>
            </a:r>
            <a:r>
              <a:rPr lang="zh-CN" altLang="en-US" dirty="0"/>
              <a:t>查询最高分超过</a:t>
            </a:r>
            <a:r>
              <a:rPr lang="en-US" altLang="zh-CN" dirty="0"/>
              <a:t>90</a:t>
            </a:r>
            <a:r>
              <a:rPr lang="zh-CN" altLang="en-US" dirty="0"/>
              <a:t>的课程，显示该课程的课程号和最高分。</a:t>
            </a:r>
          </a:p>
          <a:p>
            <a:r>
              <a:rPr lang="en-US" altLang="zh-CN" dirty="0"/>
              <a:t>SELECT </a:t>
            </a:r>
            <a:r>
              <a:rPr lang="en-US" altLang="zh-CN" dirty="0" err="1"/>
              <a:t>Cno</a:t>
            </a:r>
            <a:r>
              <a:rPr lang="en-US" altLang="zh-CN" dirty="0"/>
              <a:t>, MAX(Grade) AS </a:t>
            </a:r>
            <a:r>
              <a:rPr lang="en-US" altLang="zh-CN" dirty="0" err="1"/>
              <a:t>MaxGrade</a:t>
            </a:r>
            <a:endParaRPr lang="en-US" altLang="zh-CN" dirty="0"/>
          </a:p>
          <a:p>
            <a:r>
              <a:rPr lang="en-US" altLang="zh-CN" dirty="0"/>
              <a:t>FROM SC</a:t>
            </a:r>
          </a:p>
          <a:p>
            <a:r>
              <a:rPr lang="en-US" altLang="zh-CN" dirty="0"/>
              <a:t>GROUP BY </a:t>
            </a:r>
            <a:r>
              <a:rPr lang="en-US" altLang="zh-CN" dirty="0" err="1"/>
              <a:t>Cno</a:t>
            </a:r>
            <a:endParaRPr lang="en-US" altLang="zh-CN" dirty="0"/>
          </a:p>
          <a:p>
            <a:r>
              <a:rPr lang="en-US" altLang="zh-CN" dirty="0"/>
              <a:t>HAVING MAX(Grade) &gt;90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0CD27-C02E-43E2-B3A7-2C9F5C232003}" type="slidenum">
              <a:rPr lang="zh-CN" altLang="en-US" smtClean="0"/>
              <a:pPr/>
              <a:t>51</a:t>
            </a:fld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3074" y="4492988"/>
            <a:ext cx="3537914" cy="1075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225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9848" y="669073"/>
            <a:ext cx="10058400" cy="5503127"/>
          </a:xfrm>
        </p:spPr>
        <p:txBody>
          <a:bodyPr/>
          <a:lstStyle/>
          <a:p>
            <a:pPr>
              <a:buNone/>
            </a:pPr>
            <a:r>
              <a:rPr lang="en-US" altLang="zh-CN" dirty="0">
                <a:solidFill>
                  <a:srgbClr val="0000FF"/>
                </a:solidFill>
              </a:rPr>
              <a:t>[</a:t>
            </a:r>
            <a:r>
              <a:rPr lang="zh-CN" altLang="en-US" dirty="0">
                <a:solidFill>
                  <a:srgbClr val="0000FF"/>
                </a:solidFill>
              </a:rPr>
              <a:t>例</a:t>
            </a:r>
            <a:r>
              <a:rPr lang="en-US" altLang="zh-CN" dirty="0">
                <a:solidFill>
                  <a:srgbClr val="0000FF"/>
                </a:solidFill>
              </a:rPr>
              <a:t>36]</a:t>
            </a:r>
            <a:r>
              <a:rPr lang="zh-CN" altLang="en-US" dirty="0"/>
              <a:t>查询选课人数在</a:t>
            </a:r>
            <a:r>
              <a:rPr lang="en-US" altLang="zh-CN" dirty="0"/>
              <a:t>3</a:t>
            </a:r>
            <a:r>
              <a:rPr lang="zh-CN" altLang="en-US" dirty="0"/>
              <a:t>人以上课程的平均成绩。</a:t>
            </a:r>
          </a:p>
          <a:p>
            <a:pPr>
              <a:buNone/>
            </a:pPr>
            <a:r>
              <a:rPr lang="en-US" altLang="zh-CN" dirty="0"/>
              <a:t>SELECT </a:t>
            </a:r>
            <a:r>
              <a:rPr lang="en-US" altLang="zh-CN" dirty="0" err="1"/>
              <a:t>Cno</a:t>
            </a:r>
            <a:r>
              <a:rPr lang="en-US" altLang="zh-CN" dirty="0"/>
              <a:t>, AVG(Grade)</a:t>
            </a:r>
          </a:p>
          <a:p>
            <a:pPr>
              <a:buNone/>
            </a:pPr>
            <a:r>
              <a:rPr lang="en-US" altLang="zh-CN" dirty="0"/>
              <a:t>FROM  SC</a:t>
            </a:r>
          </a:p>
          <a:p>
            <a:pPr>
              <a:buNone/>
            </a:pPr>
            <a:r>
              <a:rPr lang="en-US" altLang="zh-CN" dirty="0"/>
              <a:t>GROUP  BY  </a:t>
            </a:r>
            <a:r>
              <a:rPr lang="en-US" altLang="zh-CN" dirty="0" err="1"/>
              <a:t>Cno</a:t>
            </a:r>
            <a:r>
              <a:rPr lang="en-US" altLang="zh-CN" dirty="0"/>
              <a:t>  HAVING  COUNT(*) &gt;= 3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0CD27-C02E-43E2-B3A7-2C9F5C232003}" type="slidenum">
              <a:rPr lang="zh-CN" altLang="en-US" smtClean="0"/>
              <a:pPr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5883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9848" y="512956"/>
            <a:ext cx="10058400" cy="5659244"/>
          </a:xfrm>
        </p:spPr>
        <p:txBody>
          <a:bodyPr/>
          <a:lstStyle/>
          <a:p>
            <a:r>
              <a:rPr lang="zh-CN" altLang="en-US" dirty="0"/>
              <a:t>如果在一查询块中要同时用</a:t>
            </a:r>
            <a:r>
              <a:rPr lang="en-US" altLang="zh-CN" dirty="0"/>
              <a:t>WHERE</a:t>
            </a:r>
            <a:r>
              <a:rPr lang="zh-CN" altLang="en-US" dirty="0"/>
              <a:t>子句、</a:t>
            </a:r>
            <a:r>
              <a:rPr lang="en-US" altLang="zh-CN" dirty="0"/>
              <a:t>GROUP BY</a:t>
            </a:r>
            <a:r>
              <a:rPr lang="zh-CN" altLang="en-US" dirty="0"/>
              <a:t>子句和</a:t>
            </a:r>
            <a:r>
              <a:rPr lang="en-US" altLang="zh-CN" dirty="0"/>
              <a:t>HAVING</a:t>
            </a:r>
            <a:r>
              <a:rPr lang="zh-CN" altLang="en-US" dirty="0"/>
              <a:t>子句，其顺序是 </a:t>
            </a:r>
            <a:r>
              <a:rPr lang="en-US" altLang="zh-CN" dirty="0"/>
              <a:t>WHERE—&gt;GROUP  BY —&gt;HAVING</a:t>
            </a:r>
          </a:p>
          <a:p>
            <a:r>
              <a:rPr lang="en-US" altLang="zh-CN" dirty="0"/>
              <a:t>WHERE</a:t>
            </a:r>
            <a:r>
              <a:rPr lang="zh-CN" altLang="en-US" dirty="0"/>
              <a:t>子句是针对“行”进行的</a:t>
            </a:r>
            <a:r>
              <a:rPr lang="en-US" altLang="zh-CN" dirty="0"/>
              <a:t>;HAVING</a:t>
            </a:r>
            <a:r>
              <a:rPr lang="zh-CN" altLang="en-US" dirty="0"/>
              <a:t>子句是针对“分组”进行的，它必须和</a:t>
            </a:r>
            <a:r>
              <a:rPr lang="en-US" altLang="zh-CN" dirty="0"/>
              <a:t>GROUP</a:t>
            </a:r>
            <a:r>
              <a:rPr lang="zh-CN" altLang="en-US" dirty="0"/>
              <a:t>子句连用。</a:t>
            </a:r>
            <a:r>
              <a:rPr lang="en-US" altLang="zh-CN" dirty="0"/>
              <a:t>WHERE</a:t>
            </a:r>
            <a:r>
              <a:rPr lang="zh-CN" altLang="en-US" dirty="0"/>
              <a:t>子句用于去掉不符合条件的若干行</a:t>
            </a:r>
            <a:r>
              <a:rPr lang="en-US" altLang="zh-CN" dirty="0"/>
              <a:t>;HAVING</a:t>
            </a:r>
            <a:r>
              <a:rPr lang="zh-CN" altLang="en-US" dirty="0"/>
              <a:t>子句用于去掉不符合条件的若干组。</a:t>
            </a:r>
          </a:p>
          <a:p>
            <a:r>
              <a:rPr lang="en-US" altLang="zh-CN" dirty="0"/>
              <a:t>WHERE</a:t>
            </a:r>
            <a:r>
              <a:rPr lang="zh-CN" altLang="en-US" dirty="0"/>
              <a:t>与</a:t>
            </a:r>
            <a:r>
              <a:rPr lang="en-US" altLang="zh-CN" dirty="0"/>
              <a:t>HAVING</a:t>
            </a:r>
            <a:r>
              <a:rPr lang="zh-CN" altLang="en-US" dirty="0"/>
              <a:t>的区别在于作用对象不同。</a:t>
            </a:r>
            <a:r>
              <a:rPr lang="en-US" altLang="zh-CN" dirty="0"/>
              <a:t>WHERE</a:t>
            </a:r>
            <a:r>
              <a:rPr lang="zh-CN" altLang="en-US" dirty="0"/>
              <a:t>作用于基本表或视图，从中选择满足条件的元组</a:t>
            </a:r>
            <a:r>
              <a:rPr lang="en-US" altLang="zh-CN" dirty="0"/>
              <a:t>;HAVING</a:t>
            </a:r>
            <a:r>
              <a:rPr lang="zh-CN" altLang="en-US" dirty="0"/>
              <a:t>作用于组，从中选择满足条件的组。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0CD27-C02E-43E2-B3A7-2C9F5C232003}" type="slidenum">
              <a:rPr lang="zh-CN" altLang="en-US" smtClean="0"/>
              <a:pPr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9379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9848" y="323385"/>
            <a:ext cx="10058400" cy="5848815"/>
          </a:xfrm>
        </p:spPr>
        <p:txBody>
          <a:bodyPr>
            <a:normAutofit/>
          </a:bodyPr>
          <a:lstStyle/>
          <a:p>
            <a:r>
              <a:rPr lang="en-US" altLang="zh-CN" dirty="0"/>
              <a:t>[</a:t>
            </a:r>
            <a:r>
              <a:rPr lang="zh-CN" altLang="en-US" dirty="0"/>
              <a:t>例</a:t>
            </a:r>
            <a:r>
              <a:rPr lang="en-US" altLang="zh-CN" dirty="0"/>
              <a:t>39]</a:t>
            </a:r>
            <a:r>
              <a:rPr lang="zh-CN" altLang="en-US" dirty="0"/>
              <a:t>求选修三门以上（含）课程的学生的学号及总成绩（不统计不及格的课程），最后按降序列出总成绩名次名单来。</a:t>
            </a:r>
          </a:p>
          <a:p>
            <a:r>
              <a:rPr lang="en-US" altLang="zh-CN" dirty="0"/>
              <a:t>SELECT  </a:t>
            </a:r>
            <a:r>
              <a:rPr lang="en-US" altLang="zh-CN" dirty="0" err="1"/>
              <a:t>Sno,SUM</a:t>
            </a:r>
            <a:r>
              <a:rPr lang="en-US" altLang="zh-CN" dirty="0"/>
              <a:t>(Grade)  AS  </a:t>
            </a:r>
            <a:r>
              <a:rPr lang="zh-CN" altLang="en-US" dirty="0"/>
              <a:t>总成绩 </a:t>
            </a:r>
          </a:p>
          <a:p>
            <a:r>
              <a:rPr lang="en-US" altLang="zh-CN" dirty="0"/>
              <a:t>FROM  SC </a:t>
            </a:r>
          </a:p>
          <a:p>
            <a:r>
              <a:rPr lang="en-US" altLang="zh-CN" dirty="0"/>
              <a:t>WHERE  Grade&gt;=60 </a:t>
            </a:r>
          </a:p>
          <a:p>
            <a:r>
              <a:rPr lang="en-US" altLang="zh-CN" dirty="0"/>
              <a:t>GROUP  BY  </a:t>
            </a:r>
            <a:r>
              <a:rPr lang="en-US" altLang="zh-CN" dirty="0" err="1"/>
              <a:t>Sno</a:t>
            </a:r>
            <a:r>
              <a:rPr lang="en-US" altLang="zh-CN" dirty="0"/>
              <a:t> </a:t>
            </a:r>
          </a:p>
          <a:p>
            <a:r>
              <a:rPr lang="en-US" altLang="zh-CN" dirty="0"/>
              <a:t>HAVING  COUNT(</a:t>
            </a:r>
            <a:r>
              <a:rPr lang="en-US" altLang="zh-CN" dirty="0" err="1"/>
              <a:t>Cno</a:t>
            </a:r>
            <a:r>
              <a:rPr lang="en-US" altLang="zh-CN" dirty="0"/>
              <a:t>)&gt;=3 </a:t>
            </a:r>
          </a:p>
          <a:p>
            <a:r>
              <a:rPr lang="en-US" altLang="zh-CN" dirty="0"/>
              <a:t>ORDER  BY  2  DESC</a:t>
            </a:r>
          </a:p>
          <a:p>
            <a:r>
              <a:rPr lang="zh-CN" altLang="en-US" dirty="0"/>
              <a:t>或： </a:t>
            </a:r>
            <a:r>
              <a:rPr lang="en-US" altLang="zh-CN" dirty="0"/>
              <a:t>ORDER  BY  SUM(Grade)  DESC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AF678-60E6-495D-ABF8-420CB2073005}" type="slidenum">
              <a:rPr lang="zh-CN" altLang="en-US" smtClean="0"/>
              <a:t>54</a:t>
            </a:fld>
            <a:endParaRPr lang="zh-CN" altLang="en-US"/>
          </a:p>
        </p:txBody>
      </p:sp>
      <p:sp>
        <p:nvSpPr>
          <p:cNvPr id="6" name="Oval 3"/>
          <p:cNvSpPr>
            <a:spLocks noChangeArrowheads="1"/>
          </p:cNvSpPr>
          <p:nvPr/>
        </p:nvSpPr>
        <p:spPr bwMode="auto">
          <a:xfrm>
            <a:off x="491165" y="194708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latin typeface="Times New Roman" panose="02020603050405020304" pitchFamily="18" charset="0"/>
              </a:rPr>
              <a:t>1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491165" y="2490547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latin typeface="Times New Roman" panose="02020603050405020304" pitchFamily="18" charset="0"/>
              </a:rPr>
              <a:t>2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8" name="Oval 5"/>
          <p:cNvSpPr>
            <a:spLocks noChangeArrowheads="1"/>
          </p:cNvSpPr>
          <p:nvPr/>
        </p:nvSpPr>
        <p:spPr bwMode="auto">
          <a:xfrm>
            <a:off x="514751" y="3059267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latin typeface="Times New Roman" panose="02020603050405020304" pitchFamily="18" charset="0"/>
              </a:rPr>
              <a:t>3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9" name="Oval 6"/>
          <p:cNvSpPr>
            <a:spLocks noChangeArrowheads="1"/>
          </p:cNvSpPr>
          <p:nvPr/>
        </p:nvSpPr>
        <p:spPr bwMode="auto">
          <a:xfrm>
            <a:off x="514751" y="3632472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 dirty="0">
                <a:latin typeface="Times New Roman" panose="02020603050405020304" pitchFamily="18" charset="0"/>
              </a:rPr>
              <a:t>4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10" name="Oval 7"/>
          <p:cNvSpPr>
            <a:spLocks noChangeArrowheads="1"/>
          </p:cNvSpPr>
          <p:nvPr/>
        </p:nvSpPr>
        <p:spPr bwMode="auto">
          <a:xfrm>
            <a:off x="491165" y="1357506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latin typeface="Times New Roman" panose="02020603050405020304" pitchFamily="18" charset="0"/>
              </a:rPr>
              <a:t>5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1" name="Oval 8"/>
          <p:cNvSpPr>
            <a:spLocks noChangeArrowheads="1"/>
          </p:cNvSpPr>
          <p:nvPr/>
        </p:nvSpPr>
        <p:spPr bwMode="auto">
          <a:xfrm>
            <a:off x="514751" y="4273117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 dirty="0">
                <a:latin typeface="Times New Roman" panose="02020603050405020304" pitchFamily="18" charset="0"/>
              </a:rPr>
              <a:t>6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8779" y="2490547"/>
            <a:ext cx="3077600" cy="1340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01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autoUpdateAnimBg="0"/>
      <p:bldP spid="7" grpId="0" animBg="1" autoUpdateAnimBg="0"/>
      <p:bldP spid="8" grpId="0" animBg="1" autoUpdateAnimBg="0"/>
      <p:bldP spid="9" grpId="0" animBg="1" autoUpdateAnimBg="0"/>
      <p:bldP spid="10" grpId="0" animBg="1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执行步骤：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(1)FROM—</a:t>
            </a:r>
            <a:r>
              <a:rPr lang="zh-CN" altLang="en-US" dirty="0"/>
              <a:t>取出整个</a:t>
            </a:r>
            <a:r>
              <a:rPr lang="en-US" altLang="zh-CN" dirty="0"/>
              <a:t>SC</a:t>
            </a:r>
          </a:p>
          <a:p>
            <a:r>
              <a:rPr lang="en-US" altLang="zh-CN" dirty="0"/>
              <a:t>(2)WHERE—</a:t>
            </a:r>
            <a:r>
              <a:rPr lang="zh-CN" altLang="en-US" dirty="0"/>
              <a:t>消去不满足</a:t>
            </a:r>
            <a:r>
              <a:rPr lang="en-US" altLang="zh-CN" dirty="0"/>
              <a:t>Grade&gt;=60</a:t>
            </a:r>
            <a:r>
              <a:rPr lang="zh-CN" altLang="en-US" dirty="0"/>
              <a:t>的行</a:t>
            </a:r>
          </a:p>
          <a:p>
            <a:r>
              <a:rPr lang="en-US" altLang="zh-CN" dirty="0"/>
              <a:t>(3)GROUP—</a:t>
            </a:r>
            <a:r>
              <a:rPr lang="zh-CN" altLang="en-US" dirty="0"/>
              <a:t>将剩下的行按</a:t>
            </a:r>
            <a:r>
              <a:rPr lang="en-US" altLang="zh-CN" dirty="0" err="1"/>
              <a:t>Sno</a:t>
            </a:r>
            <a:r>
              <a:rPr lang="zh-CN" altLang="en-US" dirty="0"/>
              <a:t>相同值分组</a:t>
            </a:r>
          </a:p>
          <a:p>
            <a:r>
              <a:rPr lang="en-US" altLang="zh-CN" dirty="0"/>
              <a:t>(4)HAVING—</a:t>
            </a:r>
            <a:r>
              <a:rPr lang="zh-CN" altLang="en-US" dirty="0"/>
              <a:t>消去不满足</a:t>
            </a:r>
            <a:r>
              <a:rPr lang="en-US" altLang="zh-CN" dirty="0"/>
              <a:t>COUNT(*)&gt;=3 </a:t>
            </a:r>
            <a:r>
              <a:rPr lang="zh-CN" altLang="en-US" dirty="0"/>
              <a:t>的组</a:t>
            </a:r>
          </a:p>
          <a:p>
            <a:r>
              <a:rPr lang="en-US" altLang="zh-CN" dirty="0"/>
              <a:t>(5)SELECT—</a:t>
            </a:r>
            <a:r>
              <a:rPr lang="zh-CN" altLang="en-US" dirty="0"/>
              <a:t>从剩下的组中提取学号和总成绩</a:t>
            </a:r>
          </a:p>
          <a:p>
            <a:r>
              <a:rPr lang="en-US" altLang="zh-CN" dirty="0"/>
              <a:t>(6)ORDER  BY—</a:t>
            </a:r>
            <a:r>
              <a:rPr lang="zh-CN" altLang="en-US" dirty="0"/>
              <a:t>把按上述步骤形成的结果表按指定方式排序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0CD27-C02E-43E2-B3A7-2C9F5C232003}" type="slidenum">
              <a:rPr lang="zh-CN" altLang="en-US" smtClean="0"/>
              <a:pPr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7442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单表查询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FROM</a:t>
            </a:r>
            <a:r>
              <a:rPr lang="zh-CN" altLang="en-US" dirty="0"/>
              <a:t>子句中仅涉及一个表的查询</a:t>
            </a:r>
          </a:p>
          <a:p>
            <a:pPr lvl="1"/>
            <a:r>
              <a:rPr lang="en-US" altLang="zh-CN" dirty="0"/>
              <a:t>(1)</a:t>
            </a:r>
            <a:r>
              <a:rPr lang="zh-CN" altLang="en-US" dirty="0"/>
              <a:t>选择表中的若干列</a:t>
            </a:r>
            <a:r>
              <a:rPr lang="en-US" altLang="zh-CN" dirty="0"/>
              <a:t>——SELECT</a:t>
            </a:r>
            <a:r>
              <a:rPr lang="zh-CN" altLang="en-US" dirty="0"/>
              <a:t>子句</a:t>
            </a:r>
          </a:p>
          <a:p>
            <a:pPr lvl="1"/>
            <a:r>
              <a:rPr lang="en-US" altLang="zh-CN" dirty="0"/>
              <a:t>(2)</a:t>
            </a:r>
            <a:r>
              <a:rPr lang="zh-CN" altLang="en-US" dirty="0"/>
              <a:t>选择表中的若干元组</a:t>
            </a:r>
            <a:r>
              <a:rPr lang="en-US" altLang="zh-CN" dirty="0"/>
              <a:t>——WHERE</a:t>
            </a:r>
            <a:r>
              <a:rPr lang="zh-CN" altLang="en-US" dirty="0"/>
              <a:t>子句</a:t>
            </a:r>
          </a:p>
          <a:p>
            <a:pPr lvl="1"/>
            <a:r>
              <a:rPr lang="en-US" altLang="zh-CN" dirty="0"/>
              <a:t>(3)</a:t>
            </a:r>
            <a:r>
              <a:rPr lang="zh-CN" altLang="en-US" dirty="0"/>
              <a:t>对查询结果排序</a:t>
            </a:r>
            <a:r>
              <a:rPr lang="en-US" altLang="zh-CN" dirty="0"/>
              <a:t>——ORDER BY</a:t>
            </a:r>
            <a:r>
              <a:rPr lang="zh-CN" altLang="en-US" dirty="0"/>
              <a:t>子句</a:t>
            </a:r>
          </a:p>
          <a:p>
            <a:pPr lvl="1"/>
            <a:r>
              <a:rPr lang="en-US" altLang="zh-CN" dirty="0"/>
              <a:t>(4)</a:t>
            </a:r>
            <a:r>
              <a:rPr lang="zh-CN" altLang="en-US" dirty="0"/>
              <a:t>对查询结果进行统计、计算</a:t>
            </a:r>
            <a:r>
              <a:rPr lang="en-US" altLang="zh-CN" dirty="0"/>
              <a:t>——</a:t>
            </a:r>
            <a:r>
              <a:rPr lang="zh-CN" altLang="en-US" dirty="0"/>
              <a:t>使用聚集函数</a:t>
            </a:r>
          </a:p>
          <a:p>
            <a:pPr lvl="1"/>
            <a:r>
              <a:rPr lang="en-US" altLang="zh-CN" dirty="0"/>
              <a:t>(5)</a:t>
            </a:r>
            <a:r>
              <a:rPr lang="zh-CN" altLang="en-US" dirty="0"/>
              <a:t>对查询结果分组统计</a:t>
            </a:r>
            <a:r>
              <a:rPr lang="en-US" altLang="zh-CN" dirty="0"/>
              <a:t>——GROUP BY</a:t>
            </a:r>
            <a:r>
              <a:rPr lang="zh-CN" altLang="en-US" dirty="0"/>
              <a:t>子句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0CD27-C02E-43E2-B3A7-2C9F5C232003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0110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(1)SELECT</a:t>
            </a:r>
            <a:r>
              <a:rPr lang="zh-CN" altLang="en-US" dirty="0"/>
              <a:t>子句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SELECT</a:t>
            </a:r>
            <a:r>
              <a:rPr lang="zh-CN" altLang="en-US" dirty="0"/>
              <a:t>子句可用来：</a:t>
            </a:r>
          </a:p>
          <a:p>
            <a:r>
              <a:rPr lang="zh-CN" altLang="en-US" dirty="0"/>
              <a:t>①查询指定列</a:t>
            </a:r>
          </a:p>
          <a:p>
            <a:r>
              <a:rPr lang="zh-CN" altLang="en-US" dirty="0"/>
              <a:t>②查询全部列</a:t>
            </a:r>
          </a:p>
          <a:p>
            <a:r>
              <a:rPr lang="zh-CN" altLang="en-US" dirty="0"/>
              <a:t>③查询经过计算的值（产生计算列） </a:t>
            </a:r>
          </a:p>
          <a:p>
            <a:r>
              <a:rPr lang="zh-CN" altLang="en-US" dirty="0"/>
              <a:t>④增加属性标记（产生常量列） </a:t>
            </a:r>
          </a:p>
          <a:p>
            <a:r>
              <a:rPr lang="zh-CN" altLang="en-US" dirty="0"/>
              <a:t>⑤过滤重复元组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0CD27-C02E-43E2-B3A7-2C9F5C232003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428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① 查询指定列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[</a:t>
            </a:r>
            <a:r>
              <a:rPr lang="zh-CN" altLang="en-US" dirty="0"/>
              <a:t>例</a:t>
            </a:r>
            <a:r>
              <a:rPr lang="en-US" altLang="zh-CN" dirty="0"/>
              <a:t>1]</a:t>
            </a:r>
            <a:r>
              <a:rPr lang="zh-CN" altLang="en-US" dirty="0"/>
              <a:t>查询全体学生的学号与姓名</a:t>
            </a:r>
          </a:p>
          <a:p>
            <a:r>
              <a:rPr lang="en-US" altLang="zh-CN" dirty="0"/>
              <a:t>SELECT  </a:t>
            </a:r>
            <a:r>
              <a:rPr lang="en-US" altLang="zh-CN" dirty="0" err="1"/>
              <a:t>Sno</a:t>
            </a:r>
            <a:r>
              <a:rPr lang="en-US" altLang="zh-CN" dirty="0"/>
              <a:t>, </a:t>
            </a:r>
            <a:r>
              <a:rPr lang="en-US" altLang="zh-CN" dirty="0" err="1"/>
              <a:t>Sname</a:t>
            </a:r>
            <a:endParaRPr lang="en-US" altLang="zh-CN" dirty="0"/>
          </a:p>
          <a:p>
            <a:r>
              <a:rPr lang="en-US" altLang="zh-CN" dirty="0"/>
              <a:t>FROM  Student</a:t>
            </a:r>
          </a:p>
          <a:p>
            <a:endParaRPr lang="en-US" altLang="zh-CN" dirty="0"/>
          </a:p>
          <a:p>
            <a:r>
              <a:rPr lang="en-US" altLang="zh-CN" dirty="0"/>
              <a:t>SELECT</a:t>
            </a:r>
            <a:r>
              <a:rPr lang="zh-CN" altLang="en-US" dirty="0"/>
              <a:t>后各个列的先后顺序可以与表中的顺序不一致。也就是说，用户在查询时可以根据应用的需要改变列的显示顺序。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0CD27-C02E-43E2-B3A7-2C9F5C232003}" type="slidenum">
              <a:rPr lang="zh-CN" altLang="en-US" smtClean="0"/>
              <a:pPr/>
              <a:t>8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911109" y="3133493"/>
            <a:ext cx="3980023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4000" dirty="0">
                <a:solidFill>
                  <a:srgbClr val="FF0000"/>
                </a:solidFill>
                <a:latin typeface="Times New Roman" panose="02020603050405020304" pitchFamily="18" charset="0"/>
              </a:rPr>
              <a:t>π</a:t>
            </a:r>
            <a:r>
              <a:rPr lang="en-US" altLang="zh-CN" sz="4000" i="1" baseline="-250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Sno,Sname</a:t>
            </a:r>
            <a:r>
              <a:rPr lang="en-US" altLang="zh-CN" sz="4000" dirty="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40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Student</a:t>
            </a:r>
            <a:r>
              <a:rPr lang="en-US" altLang="zh-CN" sz="4000" dirty="0">
                <a:solidFill>
                  <a:srgbClr val="FF0000"/>
                </a:solidFill>
                <a:latin typeface="Times New Roman" panose="02020603050405020304" pitchFamily="18" charset="0"/>
              </a:rPr>
              <a:t>) 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6632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② 查询全部列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两种方法：</a:t>
            </a:r>
          </a:p>
          <a:p>
            <a:r>
              <a:rPr lang="zh-CN" altLang="en-US" dirty="0"/>
              <a:t>在</a:t>
            </a:r>
            <a:r>
              <a:rPr lang="en-US" altLang="zh-CN" dirty="0"/>
              <a:t>SELECT</a:t>
            </a:r>
            <a:r>
              <a:rPr lang="zh-CN" altLang="en-US" dirty="0"/>
              <a:t>关键字后面列出所有列名</a:t>
            </a:r>
          </a:p>
          <a:p>
            <a:r>
              <a:rPr lang="zh-CN" altLang="en-US" dirty="0"/>
              <a:t>如果列的显示顺序与其在基表中的顺序相同，则将</a:t>
            </a:r>
            <a:r>
              <a:rPr lang="en-US" altLang="zh-CN" dirty="0"/>
              <a:t>&lt;</a:t>
            </a:r>
            <a:r>
              <a:rPr lang="zh-CN" altLang="en-US" dirty="0"/>
              <a:t>目标列表达式</a:t>
            </a:r>
            <a:r>
              <a:rPr lang="en-US" altLang="zh-CN" dirty="0"/>
              <a:t>&gt;</a:t>
            </a:r>
            <a:r>
              <a:rPr lang="zh-CN" altLang="en-US" dirty="0"/>
              <a:t>指定为 * 。</a:t>
            </a:r>
          </a:p>
          <a:p>
            <a:r>
              <a:rPr lang="en-US" altLang="zh-CN" dirty="0"/>
              <a:t>[</a:t>
            </a:r>
            <a:r>
              <a:rPr lang="zh-CN" altLang="en-US" dirty="0"/>
              <a:t>例</a:t>
            </a:r>
            <a:r>
              <a:rPr lang="en-US" altLang="zh-CN" dirty="0"/>
              <a:t>2]</a:t>
            </a:r>
            <a:r>
              <a:rPr lang="zh-CN" altLang="en-US" dirty="0"/>
              <a:t>查询所有课程的详细记录</a:t>
            </a:r>
          </a:p>
          <a:p>
            <a:r>
              <a:rPr lang="en-US" altLang="zh-CN" dirty="0"/>
              <a:t>SELECT  </a:t>
            </a:r>
            <a:r>
              <a:rPr lang="en-US" altLang="zh-CN" dirty="0" err="1"/>
              <a:t>Cno</a:t>
            </a:r>
            <a:r>
              <a:rPr lang="en-US" altLang="zh-CN" dirty="0"/>
              <a:t>, </a:t>
            </a:r>
            <a:r>
              <a:rPr lang="en-US" altLang="zh-CN" dirty="0" err="1"/>
              <a:t>Cname</a:t>
            </a:r>
            <a:r>
              <a:rPr lang="en-US" altLang="zh-CN" dirty="0"/>
              <a:t>, </a:t>
            </a:r>
            <a:r>
              <a:rPr lang="en-US" altLang="zh-CN" dirty="0" err="1"/>
              <a:t>Cpno</a:t>
            </a:r>
            <a:r>
              <a:rPr lang="en-US" altLang="zh-CN" dirty="0"/>
              <a:t>, </a:t>
            </a:r>
            <a:r>
              <a:rPr lang="en-US" altLang="zh-CN" dirty="0" err="1"/>
              <a:t>Ccredit</a:t>
            </a:r>
            <a:endParaRPr lang="en-US" altLang="zh-CN" dirty="0"/>
          </a:p>
          <a:p>
            <a:r>
              <a:rPr lang="en-US" altLang="zh-CN" dirty="0"/>
              <a:t>FROM  Course</a:t>
            </a:r>
          </a:p>
          <a:p>
            <a:r>
              <a:rPr lang="zh-CN" altLang="en-US" dirty="0"/>
              <a:t>或：		</a:t>
            </a:r>
          </a:p>
          <a:p>
            <a:r>
              <a:rPr lang="en-US" altLang="zh-CN" dirty="0"/>
              <a:t>SELECT  * FROM  Course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0CD27-C02E-43E2-B3A7-2C9F5C232003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88181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活字">
  <a:themeElements>
    <a:clrScheme name="木活字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活字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活字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木头类型</Template>
  <TotalTime>4725</TotalTime>
  <Pages>0</Pages>
  <Words>3217</Words>
  <Characters>0</Characters>
  <Application>Microsoft Office PowerPoint</Application>
  <DocSecurity>0</DocSecurity>
  <PresentationFormat>宽屏</PresentationFormat>
  <Lines>0</Lines>
  <Paragraphs>516</Paragraphs>
  <Slides>55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55</vt:i4>
      </vt:variant>
    </vt:vector>
  </HeadingPairs>
  <TitlesOfParts>
    <vt:vector size="70" baseType="lpstr">
      <vt:lpstr>Rockwell</vt:lpstr>
      <vt:lpstr>Rockwell Condensed</vt:lpstr>
      <vt:lpstr>等线</vt:lpstr>
      <vt:lpstr>方正姚体</vt:lpstr>
      <vt:lpstr>宋体</vt:lpstr>
      <vt:lpstr>微软雅黑</vt:lpstr>
      <vt:lpstr>微软雅黑 Light</vt:lpstr>
      <vt:lpstr>Arial</vt:lpstr>
      <vt:lpstr>Calibri</vt:lpstr>
      <vt:lpstr>Courier New</vt:lpstr>
      <vt:lpstr>Tahoma</vt:lpstr>
      <vt:lpstr>Times New Roman</vt:lpstr>
      <vt:lpstr>Wingdings</vt:lpstr>
      <vt:lpstr>木活字</vt:lpstr>
      <vt:lpstr>BMP 图象</vt:lpstr>
      <vt:lpstr>第三章  关系数据库标准语言SQL（2）</vt:lpstr>
      <vt:lpstr>PowerPoint 演示文稿</vt:lpstr>
      <vt:lpstr>数据查询</vt:lpstr>
      <vt:lpstr>PowerPoint 演示文稿</vt:lpstr>
      <vt:lpstr>查询方式</vt:lpstr>
      <vt:lpstr>1. 单表查询</vt:lpstr>
      <vt:lpstr>(1)SELECT子句</vt:lpstr>
      <vt:lpstr>① 查询指定列</vt:lpstr>
      <vt:lpstr>② 查询全部列</vt:lpstr>
      <vt:lpstr>③查询经过计算的值</vt:lpstr>
      <vt:lpstr>PowerPoint 演示文稿</vt:lpstr>
      <vt:lpstr>PowerPoint 演示文稿</vt:lpstr>
      <vt:lpstr>有关year( ) 和Now( )函数</vt:lpstr>
      <vt:lpstr>④增加属性标记（产生常量列）</vt:lpstr>
      <vt:lpstr>⑤过滤重复元组</vt:lpstr>
      <vt:lpstr>(2) WHERE子句</vt:lpstr>
      <vt:lpstr>PowerPoint 演示文稿</vt:lpstr>
      <vt:lpstr>①比较大小</vt:lpstr>
      <vt:lpstr>PowerPoint 演示文稿</vt:lpstr>
      <vt:lpstr>PowerPoint 演示文稿</vt:lpstr>
      <vt:lpstr>PowerPoint 演示文稿</vt:lpstr>
      <vt:lpstr>PowerPoint 演示文稿</vt:lpstr>
      <vt:lpstr>③使用集合运算符</vt:lpstr>
      <vt:lpstr>PowerPoint 演示文稿</vt:lpstr>
      <vt:lpstr>④使用字符匹配运算符</vt:lpstr>
      <vt:lpstr>通配符</vt:lpstr>
      <vt:lpstr>PowerPoint 演示文稿</vt:lpstr>
      <vt:lpstr>PowerPoint 演示文稿</vt:lpstr>
      <vt:lpstr>PowerPoint 演示文稿</vt:lpstr>
      <vt:lpstr>PowerPoint 演示文稿</vt:lpstr>
      <vt:lpstr>⑤查询空值</vt:lpstr>
      <vt:lpstr>PowerPoint 演示文稿</vt:lpstr>
      <vt:lpstr>⑥多重条件查询</vt:lpstr>
      <vt:lpstr>PowerPoint 演示文稿</vt:lpstr>
      <vt:lpstr>1. 单表查询</vt:lpstr>
      <vt:lpstr>(3) ORDER BY子句</vt:lpstr>
      <vt:lpstr>PowerPoint 演示文稿</vt:lpstr>
      <vt:lpstr>PowerPoint 演示文稿</vt:lpstr>
      <vt:lpstr>如何解决下列查询问题?</vt:lpstr>
      <vt:lpstr>PowerPoint 演示文稿</vt:lpstr>
      <vt:lpstr>(4) 使用聚集函数（库函数）</vt:lpstr>
      <vt:lpstr>PowerPoint 演示文稿</vt:lpstr>
      <vt:lpstr>PowerPoint 演示文稿</vt:lpstr>
      <vt:lpstr>PowerPoint 演示文稿</vt:lpstr>
      <vt:lpstr>PowerPoint 演示文稿</vt:lpstr>
      <vt:lpstr>说明</vt:lpstr>
      <vt:lpstr>PowerPoint 演示文稿</vt:lpstr>
      <vt:lpstr>(5) GROUP BY子句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执行步骤：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D13001</dc:creator>
  <cp:keywords/>
  <dc:description/>
  <cp:lastModifiedBy>温宇俊</cp:lastModifiedBy>
  <cp:revision>180</cp:revision>
  <dcterms:created xsi:type="dcterms:W3CDTF">2013-11-21T07:51:28Z</dcterms:created>
  <dcterms:modified xsi:type="dcterms:W3CDTF">2019-03-26T02:22:45Z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2052-9.1.0.4716</vt:lpwstr>
  </property>
</Properties>
</file>