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350" r:id="rId2"/>
    <p:sldId id="405" r:id="rId3"/>
    <p:sldId id="406" r:id="rId4"/>
    <p:sldId id="407" r:id="rId5"/>
    <p:sldId id="408" r:id="rId6"/>
    <p:sldId id="409" r:id="rId7"/>
    <p:sldId id="410" r:id="rId8"/>
    <p:sldId id="411" r:id="rId9"/>
    <p:sldId id="412" r:id="rId10"/>
    <p:sldId id="413" r:id="rId11"/>
    <p:sldId id="455" r:id="rId12"/>
    <p:sldId id="414" r:id="rId13"/>
    <p:sldId id="456" r:id="rId14"/>
    <p:sldId id="415" r:id="rId15"/>
    <p:sldId id="457" r:id="rId16"/>
    <p:sldId id="416" r:id="rId17"/>
    <p:sldId id="417" r:id="rId18"/>
    <p:sldId id="418" r:id="rId19"/>
    <p:sldId id="419" r:id="rId20"/>
    <p:sldId id="420" r:id="rId21"/>
    <p:sldId id="421" r:id="rId22"/>
    <p:sldId id="422" r:id="rId23"/>
    <p:sldId id="423" r:id="rId24"/>
    <p:sldId id="424" r:id="rId25"/>
    <p:sldId id="425" r:id="rId26"/>
    <p:sldId id="427" r:id="rId27"/>
    <p:sldId id="428" r:id="rId28"/>
    <p:sldId id="429" r:id="rId29"/>
    <p:sldId id="430" r:id="rId30"/>
    <p:sldId id="431" r:id="rId31"/>
    <p:sldId id="432" r:id="rId32"/>
    <p:sldId id="433" r:id="rId33"/>
    <p:sldId id="434" r:id="rId34"/>
    <p:sldId id="436" r:id="rId35"/>
    <p:sldId id="437" r:id="rId36"/>
    <p:sldId id="438" r:id="rId37"/>
    <p:sldId id="439" r:id="rId38"/>
    <p:sldId id="440" r:id="rId39"/>
    <p:sldId id="441" r:id="rId40"/>
    <p:sldId id="442" r:id="rId41"/>
    <p:sldId id="443" r:id="rId42"/>
    <p:sldId id="444" r:id="rId43"/>
    <p:sldId id="445" r:id="rId44"/>
    <p:sldId id="446" r:id="rId45"/>
    <p:sldId id="447" r:id="rId46"/>
    <p:sldId id="448" r:id="rId47"/>
    <p:sldId id="449" r:id="rId48"/>
    <p:sldId id="450" r:id="rId49"/>
    <p:sldId id="451" r:id="rId50"/>
    <p:sldId id="452" r:id="rId51"/>
    <p:sldId id="453" r:id="rId52"/>
    <p:sldId id="45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8224" autoAdjust="0"/>
  </p:normalViewPr>
  <p:slideViewPr>
    <p:cSldViewPr snapToGrid="0">
      <p:cViewPr varScale="1">
        <p:scale>
          <a:sx n="69" d="100"/>
          <a:sy n="69" d="100"/>
        </p:scale>
        <p:origin x="1162"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2019/3/28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25</a:t>
            </a:fld>
            <a:endParaRPr lang="zh-CN" altLang="en-US"/>
          </a:p>
        </p:txBody>
      </p:sp>
    </p:spTree>
    <p:extLst>
      <p:ext uri="{BB962C8B-B14F-4D97-AF65-F5344CB8AC3E}">
        <p14:creationId xmlns:p14="http://schemas.microsoft.com/office/powerpoint/2010/main" val="280972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p>
        </p:txBody>
      </p:sp>
      <p:sp>
        <p:nvSpPr>
          <p:cNvPr id="4" name="灯片编号占位符 3"/>
          <p:cNvSpPr>
            <a:spLocks noGrp="1"/>
          </p:cNvSpPr>
          <p:nvPr>
            <p:ph type="sldNum" sz="quarter" idx="10"/>
          </p:nvPr>
        </p:nvSpPr>
        <p:spPr/>
        <p:txBody>
          <a:bodyPr/>
          <a:lstStyle/>
          <a:p>
            <a:fld id="{ACBBB7F9-0B98-41FF-B268-342E760C73C4}" type="slidenum">
              <a:rPr lang="zh-CN" altLang="en-US" smtClean="0"/>
              <a:t>28</a:t>
            </a:fld>
            <a:endParaRPr lang="zh-CN" altLang="en-US"/>
          </a:p>
        </p:txBody>
      </p:sp>
    </p:spTree>
    <p:extLst>
      <p:ext uri="{BB962C8B-B14F-4D97-AF65-F5344CB8AC3E}">
        <p14:creationId xmlns:p14="http://schemas.microsoft.com/office/powerpoint/2010/main" val="28898386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pPr/>
              <a:t>‹#›</a:t>
            </a:fld>
            <a:endParaRPr lang="zh-CN" altLang="en-US"/>
          </a:p>
        </p:txBody>
      </p:sp>
    </p:spTree>
    <p:extLst>
      <p:ext uri="{BB962C8B-B14F-4D97-AF65-F5344CB8AC3E}">
        <p14:creationId xmlns:p14="http://schemas.microsoft.com/office/powerpoint/2010/main" val="375943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pPr/>
              <a:t>‹#›</a:t>
            </a:fld>
            <a:endParaRPr lang="zh-CN" altLang="en-US"/>
          </a:p>
        </p:txBody>
      </p:sp>
    </p:spTree>
    <p:extLst>
      <p:ext uri="{BB962C8B-B14F-4D97-AF65-F5344CB8AC3E}">
        <p14:creationId xmlns:p14="http://schemas.microsoft.com/office/powerpoint/2010/main" val="122628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pPr/>
              <a:t>‹#›</a:t>
            </a:fld>
            <a:endParaRPr lang="zh-CN" altLang="en-US"/>
          </a:p>
        </p:txBody>
      </p:sp>
    </p:spTree>
    <p:extLst>
      <p:ext uri="{BB962C8B-B14F-4D97-AF65-F5344CB8AC3E}">
        <p14:creationId xmlns:p14="http://schemas.microsoft.com/office/powerpoint/2010/main" val="50813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pPr/>
              <a:t>‹#›</a:t>
            </a:fld>
            <a:endParaRPr lang="zh-CN" altLang="en-US"/>
          </a:p>
        </p:txBody>
      </p:sp>
    </p:spTree>
    <p:extLst>
      <p:ext uri="{BB962C8B-B14F-4D97-AF65-F5344CB8AC3E}">
        <p14:creationId xmlns:p14="http://schemas.microsoft.com/office/powerpoint/2010/main" val="276277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t>2019/3/28</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pPr/>
              <a:t>‹#›</a:t>
            </a:fld>
            <a:endParaRPr lang="zh-CN" altLang="en-US"/>
          </a:p>
        </p:txBody>
      </p:sp>
    </p:spTree>
    <p:extLst>
      <p:ext uri="{BB962C8B-B14F-4D97-AF65-F5344CB8AC3E}">
        <p14:creationId xmlns:p14="http://schemas.microsoft.com/office/powerpoint/2010/main" val="110446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t>2019/3/28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pPr/>
              <a:t>‹#›</a:t>
            </a:fld>
            <a:endParaRPr lang="zh-CN" altLang="en-US"/>
          </a:p>
        </p:txBody>
      </p:sp>
    </p:spTree>
    <p:extLst>
      <p:ext uri="{BB962C8B-B14F-4D97-AF65-F5344CB8AC3E}">
        <p14:creationId xmlns:p14="http://schemas.microsoft.com/office/powerpoint/2010/main" val="281180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t>2019/3/28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pPr/>
              <a:t>‹#›</a:t>
            </a:fld>
            <a:endParaRPr lang="zh-CN" altLang="en-US"/>
          </a:p>
        </p:txBody>
      </p:sp>
    </p:spTree>
    <p:extLst>
      <p:ext uri="{BB962C8B-B14F-4D97-AF65-F5344CB8AC3E}">
        <p14:creationId xmlns:p14="http://schemas.microsoft.com/office/powerpoint/2010/main" val="405384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t>2019/3/28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pPr/>
              <a:t>‹#›</a:t>
            </a:fld>
            <a:endParaRPr lang="zh-CN" altLang="en-US"/>
          </a:p>
        </p:txBody>
      </p:sp>
    </p:spTree>
    <p:extLst>
      <p:ext uri="{BB962C8B-B14F-4D97-AF65-F5344CB8AC3E}">
        <p14:creationId xmlns:p14="http://schemas.microsoft.com/office/powerpoint/2010/main" val="396994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t>2019/3/28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pPr/>
              <a:t>‹#›</a:t>
            </a:fld>
            <a:endParaRPr lang="zh-CN" altLang="en-US"/>
          </a:p>
        </p:txBody>
      </p:sp>
    </p:spTree>
    <p:extLst>
      <p:ext uri="{BB962C8B-B14F-4D97-AF65-F5344CB8AC3E}">
        <p14:creationId xmlns:p14="http://schemas.microsoft.com/office/powerpoint/2010/main" val="117483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CC3473-B232-4B69-ACE8-5CAEBA6CA593}" type="datetime1">
              <a:rPr lang="zh-CN" altLang="en-US" smtClean="0"/>
              <a:t>2019/3/28</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pPr/>
              <a:t>‹#›</a:t>
            </a:fld>
            <a:endParaRPr lang="zh-CN" altLang="en-US"/>
          </a:p>
        </p:txBody>
      </p:sp>
    </p:spTree>
    <p:extLst>
      <p:ext uri="{BB962C8B-B14F-4D97-AF65-F5344CB8AC3E}">
        <p14:creationId xmlns:p14="http://schemas.microsoft.com/office/powerpoint/2010/main" val="7435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F81D95-C901-4B41-903D-FBA729B8C2E3}" type="datetime1">
              <a:rPr lang="zh-CN" altLang="en-US" smtClean="0"/>
              <a:t>2019/3/28</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pPr/>
              <a:t>‹#›</a:t>
            </a:fld>
            <a:endParaRPr lang="zh-CN" altLang="en-US"/>
          </a:p>
        </p:txBody>
      </p:sp>
    </p:spTree>
    <p:extLst>
      <p:ext uri="{BB962C8B-B14F-4D97-AF65-F5344CB8AC3E}">
        <p14:creationId xmlns:p14="http://schemas.microsoft.com/office/powerpoint/2010/main" val="273056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t>2019/3/28</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pPr/>
              <a:t>‹#›</a:t>
            </a:fld>
            <a:endParaRPr lang="zh-CN" altLang="en-US"/>
          </a:p>
        </p:txBody>
      </p:sp>
    </p:spTree>
    <p:extLst>
      <p:ext uri="{BB962C8B-B14F-4D97-AF65-F5344CB8AC3E}">
        <p14:creationId xmlns:p14="http://schemas.microsoft.com/office/powerpoint/2010/main" val="35577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600" dirty="0">
                <a:solidFill>
                  <a:srgbClr val="595959"/>
                </a:solidFill>
                <a:latin typeface="微软雅黑" panose="020B0503020204020204" pitchFamily="34" charset="-122"/>
                <a:ea typeface="微软雅黑" panose="020B0503020204020204" pitchFamily="34" charset="-122"/>
              </a:rPr>
              <a:t>第三章  关系数据库标准语言</a:t>
            </a:r>
            <a:r>
              <a:rPr lang="en-US" altLang="zh-CN" sz="6600" dirty="0">
                <a:solidFill>
                  <a:srgbClr val="595959"/>
                </a:solidFill>
                <a:latin typeface="微软雅黑" panose="020B0503020204020204" pitchFamily="34" charset="-122"/>
                <a:ea typeface="微软雅黑" panose="020B0503020204020204" pitchFamily="34" charset="-122"/>
              </a:rPr>
              <a:t>SQL</a:t>
            </a:r>
            <a:r>
              <a:rPr lang="zh-CN" altLang="en-US" sz="6600" dirty="0">
                <a:solidFill>
                  <a:srgbClr val="595959"/>
                </a:solidFill>
                <a:latin typeface="微软雅黑" panose="020B0503020204020204" pitchFamily="34" charset="-122"/>
                <a:ea typeface="微软雅黑" panose="020B0503020204020204" pitchFamily="34" charset="-122"/>
              </a:rPr>
              <a:t>（</a:t>
            </a:r>
            <a:r>
              <a:rPr lang="en-US" altLang="zh-CN" sz="6600" dirty="0">
                <a:solidFill>
                  <a:srgbClr val="595959"/>
                </a:solidFill>
                <a:latin typeface="微软雅黑" panose="020B0503020204020204" pitchFamily="34" charset="-122"/>
                <a:ea typeface="微软雅黑" panose="020B0503020204020204" pitchFamily="34" charset="-122"/>
              </a:rPr>
              <a:t>3</a:t>
            </a:r>
            <a:r>
              <a:rPr lang="zh-CN" altLang="en-US" sz="6600" dirty="0">
                <a:solidFill>
                  <a:srgbClr val="595959"/>
                </a:solidFill>
                <a:latin typeface="微软雅黑" panose="020B0503020204020204" pitchFamily="34" charset="-122"/>
                <a:ea typeface="微软雅黑" panose="020B0503020204020204" pitchFamily="34" charset="-122"/>
              </a:rPr>
              <a:t>）</a:t>
            </a:r>
            <a:endParaRPr lang="zh-CN" altLang="en-US" sz="66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pPr/>
              <a:t>1</a:t>
            </a:fld>
            <a:endParaRPr lang="zh-CN" altLang="en-US"/>
          </a:p>
        </p:txBody>
      </p:sp>
    </p:spTree>
    <p:extLst>
      <p:ext uri="{BB962C8B-B14F-4D97-AF65-F5344CB8AC3E}">
        <p14:creationId xmlns:p14="http://schemas.microsoft.com/office/powerpoint/2010/main" val="3906937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方法一</a:t>
            </a:r>
          </a:p>
        </p:txBody>
      </p:sp>
      <p:sp>
        <p:nvSpPr>
          <p:cNvPr id="3" name="内容占位符 2"/>
          <p:cNvSpPr>
            <a:spLocks noGrp="1"/>
          </p:cNvSpPr>
          <p:nvPr>
            <p:ph idx="1"/>
          </p:nvPr>
        </p:nvSpPr>
        <p:spPr/>
        <p:txBody>
          <a:bodyPr>
            <a:normAutofit/>
          </a:bodyPr>
          <a:lstStyle/>
          <a:p>
            <a:r>
              <a:rPr lang="zh-CN" altLang="en-US" dirty="0"/>
              <a:t>用交运算</a:t>
            </a:r>
          </a:p>
          <a:p>
            <a:r>
              <a:rPr lang="en-US" altLang="zh-CN" dirty="0"/>
              <a:t>SELECT </a:t>
            </a:r>
            <a:r>
              <a:rPr lang="en-US" altLang="zh-CN" dirty="0" err="1"/>
              <a:t>Sno</a:t>
            </a:r>
            <a:r>
              <a:rPr lang="en-US" altLang="zh-CN" dirty="0"/>
              <a:t> FROM SC</a:t>
            </a:r>
          </a:p>
          <a:p>
            <a:r>
              <a:rPr lang="en-US" altLang="zh-CN" dirty="0"/>
              <a:t>WHERE </a:t>
            </a:r>
            <a:r>
              <a:rPr lang="en-US" altLang="zh-CN" dirty="0" err="1"/>
              <a:t>Cno</a:t>
            </a:r>
            <a:r>
              <a:rPr lang="en-US" altLang="zh-CN" dirty="0"/>
              <a:t> = '1024'</a:t>
            </a:r>
          </a:p>
          <a:p>
            <a:r>
              <a:rPr lang="en-US" altLang="zh-CN" dirty="0"/>
              <a:t>INTERSECT</a:t>
            </a:r>
          </a:p>
          <a:p>
            <a:r>
              <a:rPr lang="en-US" altLang="zh-CN" dirty="0"/>
              <a:t>SELECT </a:t>
            </a:r>
            <a:r>
              <a:rPr lang="en-US" altLang="zh-CN" dirty="0" err="1"/>
              <a:t>Sno</a:t>
            </a:r>
            <a:r>
              <a:rPr lang="en-US" altLang="zh-CN" dirty="0"/>
              <a:t> FROM SC</a:t>
            </a:r>
          </a:p>
          <a:p>
            <a:r>
              <a:rPr lang="en-US" altLang="zh-CN" dirty="0"/>
              <a:t>WHERE </a:t>
            </a:r>
            <a:r>
              <a:rPr lang="en-US" altLang="zh-CN" dirty="0" err="1"/>
              <a:t>Cno</a:t>
            </a:r>
            <a:r>
              <a:rPr lang="en-US" altLang="zh-CN" dirty="0"/>
              <a:t> = '1136'</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6688324" y="3251805"/>
            <a:ext cx="2251543" cy="1296034"/>
          </a:xfrm>
          <a:prstGeom prst="rect">
            <a:avLst/>
          </a:prstGeom>
        </p:spPr>
      </p:pic>
      <p:sp>
        <p:nvSpPr>
          <p:cNvPr id="6" name="矩形 5"/>
          <p:cNvSpPr/>
          <p:nvPr/>
        </p:nvSpPr>
        <p:spPr>
          <a:xfrm>
            <a:off x="6216068" y="400540"/>
            <a:ext cx="4027064" cy="461665"/>
          </a:xfrm>
          <a:prstGeom prst="rect">
            <a:avLst/>
          </a:prstGeom>
        </p:spPr>
        <p:txBody>
          <a:bodyPr wrap="none">
            <a:spAutoFit/>
          </a:bodyPr>
          <a:lstStyle/>
          <a:p>
            <a:r>
              <a:rPr lang="it-IT" altLang="zh-CN" sz="2400" dirty="0">
                <a:latin typeface="SimSun-Identity-H"/>
              </a:rPr>
              <a:t>Π </a:t>
            </a:r>
            <a:r>
              <a:rPr lang="it-IT" altLang="zh-CN" b="1" dirty="0">
                <a:latin typeface="TimesNewRomanPS-BoldMT-Identity-H"/>
              </a:rPr>
              <a:t>Sno </a:t>
            </a:r>
            <a:r>
              <a:rPr lang="it-IT" altLang="zh-CN" sz="2400" b="1" dirty="0">
                <a:latin typeface="TimesNewRomanPS-BoldMT-Identity-H"/>
              </a:rPr>
              <a:t>(</a:t>
            </a:r>
            <a:r>
              <a:rPr lang="it-IT" altLang="zh-CN" sz="2400" dirty="0">
                <a:latin typeface="SimSun-Identity-H"/>
              </a:rPr>
              <a:t>σ </a:t>
            </a:r>
            <a:r>
              <a:rPr lang="it-IT" altLang="zh-CN" b="1" dirty="0">
                <a:latin typeface="TimesNewRomanPS-BoldMT-Identity-H"/>
              </a:rPr>
              <a:t>Cno=‘1024’ </a:t>
            </a:r>
            <a:r>
              <a:rPr lang="it-IT" altLang="zh-CN" sz="2400" b="1" dirty="0">
                <a:latin typeface="TimesNewRomanPS-BoldMT-Identity-H"/>
              </a:rPr>
              <a:t>(SC))</a:t>
            </a:r>
            <a:endParaRPr lang="zh-CN" altLang="en-US" dirty="0"/>
          </a:p>
        </p:txBody>
      </p:sp>
      <p:sp>
        <p:nvSpPr>
          <p:cNvPr id="7" name="矩形 6"/>
          <p:cNvSpPr/>
          <p:nvPr/>
        </p:nvSpPr>
        <p:spPr>
          <a:xfrm>
            <a:off x="6216068" y="839544"/>
            <a:ext cx="6096000" cy="830997"/>
          </a:xfrm>
          <a:prstGeom prst="rect">
            <a:avLst/>
          </a:prstGeom>
        </p:spPr>
        <p:txBody>
          <a:bodyPr>
            <a:spAutoFit/>
          </a:bodyPr>
          <a:lstStyle/>
          <a:p>
            <a:r>
              <a:rPr lang="zh-CN" altLang="en-US" sz="2400" dirty="0">
                <a:latin typeface="SimSun-Identity-H"/>
              </a:rPr>
              <a:t>∩</a:t>
            </a:r>
          </a:p>
          <a:p>
            <a:r>
              <a:rPr lang="it-IT" altLang="zh-CN" sz="2400" dirty="0">
                <a:latin typeface="SimSun-Identity-H"/>
              </a:rPr>
              <a:t>Π </a:t>
            </a:r>
            <a:r>
              <a:rPr lang="it-IT" altLang="zh-CN" b="1" dirty="0">
                <a:latin typeface="TimesNewRomanPS-BoldMT-Identity-H"/>
              </a:rPr>
              <a:t>Sno </a:t>
            </a:r>
            <a:r>
              <a:rPr lang="it-IT" altLang="zh-CN" sz="2400" b="1" dirty="0">
                <a:latin typeface="TimesNewRomanPS-BoldMT-Identity-H"/>
              </a:rPr>
              <a:t>(</a:t>
            </a:r>
            <a:r>
              <a:rPr lang="it-IT" altLang="zh-CN" sz="2400" dirty="0">
                <a:latin typeface="SimSun-Identity-H"/>
              </a:rPr>
              <a:t>σ </a:t>
            </a:r>
            <a:r>
              <a:rPr lang="it-IT" altLang="zh-CN" b="1" dirty="0">
                <a:latin typeface="TimesNewRomanPS-BoldMT-Identity-H"/>
              </a:rPr>
              <a:t>Cno=‘1136’ </a:t>
            </a:r>
            <a:r>
              <a:rPr lang="it-IT" altLang="zh-CN" sz="2400" b="1" dirty="0">
                <a:latin typeface="TimesNewRomanPS-BoldMT-Identity-H"/>
              </a:rPr>
              <a:t>(SC))</a:t>
            </a:r>
            <a:endParaRPr lang="zh-CN" altLang="en-US" dirty="0"/>
          </a:p>
        </p:txBody>
      </p:sp>
    </p:spTree>
    <p:extLst>
      <p:ext uri="{BB962C8B-B14F-4D97-AF65-F5344CB8AC3E}">
        <p14:creationId xmlns:p14="http://schemas.microsoft.com/office/powerpoint/2010/main" val="3034668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方法一</a:t>
            </a:r>
          </a:p>
        </p:txBody>
      </p:sp>
      <p:sp>
        <p:nvSpPr>
          <p:cNvPr id="3" name="内容占位符 2"/>
          <p:cNvSpPr>
            <a:spLocks noGrp="1"/>
          </p:cNvSpPr>
          <p:nvPr>
            <p:ph idx="1"/>
          </p:nvPr>
        </p:nvSpPr>
        <p:spPr/>
        <p:txBody>
          <a:bodyPr/>
          <a:lstStyle/>
          <a:p>
            <a:r>
              <a:rPr lang="zh-CN" altLang="en-US" dirty="0" smtClean="0"/>
              <a:t>然而，</a:t>
            </a:r>
            <a:r>
              <a:rPr lang="en-US" altLang="zh-CN" dirty="0" err="1" smtClean="0"/>
              <a:t>Mysql</a:t>
            </a:r>
            <a:r>
              <a:rPr lang="zh-CN" altLang="en-US" dirty="0" smtClean="0"/>
              <a:t>中并没有</a:t>
            </a:r>
            <a:r>
              <a:rPr lang="en-US" altLang="zh-CN" dirty="0"/>
              <a:t>INTERSECT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11</a:t>
            </a:fld>
            <a:endParaRPr lang="zh-CN" altLang="en-US"/>
          </a:p>
        </p:txBody>
      </p:sp>
    </p:spTree>
    <p:extLst>
      <p:ext uri="{BB962C8B-B14F-4D97-AF65-F5344CB8AC3E}">
        <p14:creationId xmlns:p14="http://schemas.microsoft.com/office/powerpoint/2010/main" val="1465556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方法二</a:t>
            </a:r>
          </a:p>
        </p:txBody>
      </p:sp>
      <p:sp>
        <p:nvSpPr>
          <p:cNvPr id="3" name="内容占位符 2"/>
          <p:cNvSpPr>
            <a:spLocks noGrp="1"/>
          </p:cNvSpPr>
          <p:nvPr>
            <p:ph idx="1"/>
          </p:nvPr>
        </p:nvSpPr>
        <p:spPr/>
        <p:txBody>
          <a:bodyPr/>
          <a:lstStyle/>
          <a:p>
            <a:r>
              <a:rPr lang="zh-CN" altLang="en-US" dirty="0"/>
              <a:t>用交运算的变形</a:t>
            </a:r>
          </a:p>
          <a:p>
            <a:r>
              <a:rPr lang="en-US" altLang="zh-CN" dirty="0">
                <a:solidFill>
                  <a:srgbClr val="FF0000"/>
                </a:solidFill>
              </a:rPr>
              <a:t>R∩S=R-(R-S)</a:t>
            </a:r>
          </a:p>
          <a:p>
            <a:r>
              <a:rPr lang="zh-CN" altLang="en-US" dirty="0"/>
              <a:t>减法操作：</a:t>
            </a:r>
            <a:r>
              <a:rPr lang="en-US" altLang="zh-CN" dirty="0"/>
              <a:t>EXCEPT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12</a:t>
            </a:fld>
            <a:endParaRPr lang="zh-CN" altLang="en-US"/>
          </a:p>
        </p:txBody>
      </p:sp>
      <p:sp>
        <p:nvSpPr>
          <p:cNvPr id="5" name="矩形 4"/>
          <p:cNvSpPr/>
          <p:nvPr/>
        </p:nvSpPr>
        <p:spPr>
          <a:xfrm>
            <a:off x="5505781" y="2093976"/>
            <a:ext cx="6002277" cy="4616648"/>
          </a:xfrm>
          <a:prstGeom prst="rect">
            <a:avLst/>
          </a:prstGeom>
        </p:spPr>
        <p:txBody>
          <a:bodyPr wrap="square">
            <a:spAutoFit/>
          </a:bodyPr>
          <a:lstStyle/>
          <a:p>
            <a:pPr marL="182880" indent="-182880" defTabSz="914400">
              <a:spcBef>
                <a:spcPts val="1200"/>
              </a:spcBef>
              <a:buClr>
                <a:schemeClr val="accent1">
                  <a:lumMod val="75000"/>
                </a:schemeClr>
              </a:buClr>
              <a:buSzPct val="85000"/>
              <a:buFont typeface="Wingdings" pitchFamily="2" charset="2"/>
              <a:buChar char="§"/>
            </a:pPr>
            <a:r>
              <a:rPr lang="en-US" altLang="zh-CN" sz="2800" dirty="0">
                <a:latin typeface="微软雅黑 Light" panose="020B0502040204020203" pitchFamily="34" charset="-122"/>
                <a:ea typeface="微软雅黑 Light" panose="020B0502040204020203" pitchFamily="34" charset="-122"/>
              </a:rPr>
              <a:t>SELECT </a:t>
            </a:r>
            <a:r>
              <a:rPr lang="en-US" altLang="zh-CN" sz="2800" dirty="0" err="1">
                <a:latin typeface="微软雅黑 Light" panose="020B0502040204020203" pitchFamily="34" charset="-122"/>
                <a:ea typeface="微软雅黑 Light" panose="020B0502040204020203" pitchFamily="34" charset="-122"/>
              </a:rPr>
              <a:t>Sno</a:t>
            </a:r>
            <a:r>
              <a:rPr lang="en-US" altLang="zh-CN" sz="2800" dirty="0">
                <a:latin typeface="微软雅黑 Light" panose="020B0502040204020203" pitchFamily="34" charset="-122"/>
                <a:ea typeface="微软雅黑 Light" panose="020B0502040204020203" pitchFamily="34" charset="-122"/>
              </a:rPr>
              <a:t> FROM SC</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latin typeface="微软雅黑 Light" panose="020B0502040204020203" pitchFamily="34" charset="-122"/>
                <a:ea typeface="微软雅黑 Light" panose="020B0502040204020203" pitchFamily="34" charset="-122"/>
              </a:rPr>
              <a:t>WHERE </a:t>
            </a:r>
            <a:r>
              <a:rPr lang="en-US" altLang="zh-CN" sz="2800" dirty="0" err="1">
                <a:latin typeface="微软雅黑 Light" panose="020B0502040204020203" pitchFamily="34" charset="-122"/>
                <a:ea typeface="微软雅黑 Light" panose="020B0502040204020203" pitchFamily="34" charset="-122"/>
              </a:rPr>
              <a:t>Cno</a:t>
            </a:r>
            <a:r>
              <a:rPr lang="en-US" altLang="zh-CN" sz="2800" dirty="0">
                <a:latin typeface="微软雅黑 Light" panose="020B0502040204020203" pitchFamily="34" charset="-122"/>
                <a:ea typeface="微软雅黑 Light" panose="020B0502040204020203" pitchFamily="34" charset="-122"/>
              </a:rPr>
              <a:t> = '1024'</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latin typeface="微软雅黑 Light" panose="020B0502040204020203" pitchFamily="34" charset="-122"/>
                <a:ea typeface="微软雅黑 Light" panose="020B0502040204020203" pitchFamily="34" charset="-122"/>
              </a:rPr>
              <a:t>except</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latin typeface="微软雅黑 Light" panose="020B0502040204020203" pitchFamily="34" charset="-122"/>
                <a:ea typeface="微软雅黑 Light" panose="020B0502040204020203" pitchFamily="34" charset="-122"/>
              </a:rPr>
              <a:t>(SELECT </a:t>
            </a:r>
            <a:r>
              <a:rPr lang="en-US" altLang="zh-CN" sz="2800" dirty="0" err="1">
                <a:latin typeface="微软雅黑 Light" panose="020B0502040204020203" pitchFamily="34" charset="-122"/>
                <a:ea typeface="微软雅黑 Light" panose="020B0502040204020203" pitchFamily="34" charset="-122"/>
              </a:rPr>
              <a:t>Sno</a:t>
            </a:r>
            <a:r>
              <a:rPr lang="en-US" altLang="zh-CN" sz="2800" dirty="0">
                <a:latin typeface="微软雅黑 Light" panose="020B0502040204020203" pitchFamily="34" charset="-122"/>
                <a:ea typeface="微软雅黑 Light" panose="020B0502040204020203" pitchFamily="34" charset="-122"/>
              </a:rPr>
              <a:t> FROM SC</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latin typeface="微软雅黑 Light" panose="020B0502040204020203" pitchFamily="34" charset="-122"/>
                <a:ea typeface="微软雅黑 Light" panose="020B0502040204020203" pitchFamily="34" charset="-122"/>
              </a:rPr>
              <a:t>WHERE </a:t>
            </a:r>
            <a:r>
              <a:rPr lang="en-US" altLang="zh-CN" sz="2800" dirty="0" err="1">
                <a:latin typeface="微软雅黑 Light" panose="020B0502040204020203" pitchFamily="34" charset="-122"/>
                <a:ea typeface="微软雅黑 Light" panose="020B0502040204020203" pitchFamily="34" charset="-122"/>
              </a:rPr>
              <a:t>Cno</a:t>
            </a:r>
            <a:r>
              <a:rPr lang="en-US" altLang="zh-CN" sz="2800" dirty="0">
                <a:latin typeface="微软雅黑 Light" panose="020B0502040204020203" pitchFamily="34" charset="-122"/>
                <a:ea typeface="微软雅黑 Light" panose="020B0502040204020203" pitchFamily="34" charset="-122"/>
              </a:rPr>
              <a:t> = '1024'</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latin typeface="微软雅黑 Light" panose="020B0502040204020203" pitchFamily="34" charset="-122"/>
                <a:ea typeface="微软雅黑 Light" panose="020B0502040204020203" pitchFamily="34" charset="-122"/>
              </a:rPr>
              <a:t>except</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latin typeface="微软雅黑 Light" panose="020B0502040204020203" pitchFamily="34" charset="-122"/>
                <a:ea typeface="微软雅黑 Light" panose="020B0502040204020203" pitchFamily="34" charset="-122"/>
              </a:rPr>
              <a:t>SELECT </a:t>
            </a:r>
            <a:r>
              <a:rPr lang="en-US" altLang="zh-CN" sz="2800" dirty="0" err="1">
                <a:latin typeface="微软雅黑 Light" panose="020B0502040204020203" pitchFamily="34" charset="-122"/>
                <a:ea typeface="微软雅黑 Light" panose="020B0502040204020203" pitchFamily="34" charset="-122"/>
              </a:rPr>
              <a:t>Sno</a:t>
            </a:r>
            <a:r>
              <a:rPr lang="en-US" altLang="zh-CN" sz="2800" dirty="0">
                <a:latin typeface="微软雅黑 Light" panose="020B0502040204020203" pitchFamily="34" charset="-122"/>
                <a:ea typeface="微软雅黑 Light" panose="020B0502040204020203" pitchFamily="34" charset="-122"/>
              </a:rPr>
              <a:t> FROM SC</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latin typeface="微软雅黑 Light" panose="020B0502040204020203" pitchFamily="34" charset="-122"/>
                <a:ea typeface="微软雅黑 Light" panose="020B0502040204020203" pitchFamily="34" charset="-122"/>
              </a:rPr>
              <a:t>WHERE </a:t>
            </a:r>
            <a:r>
              <a:rPr lang="en-US" altLang="zh-CN" sz="2800" dirty="0" err="1">
                <a:latin typeface="微软雅黑 Light" panose="020B0502040204020203" pitchFamily="34" charset="-122"/>
                <a:ea typeface="微软雅黑 Light" panose="020B0502040204020203" pitchFamily="34" charset="-122"/>
              </a:rPr>
              <a:t>Cno</a:t>
            </a:r>
            <a:r>
              <a:rPr lang="en-US" altLang="zh-CN" sz="2800" dirty="0">
                <a:latin typeface="微软雅黑 Light" panose="020B0502040204020203" pitchFamily="34" charset="-122"/>
                <a:ea typeface="微软雅黑 Light" panose="020B0502040204020203" pitchFamily="34" charset="-122"/>
              </a:rPr>
              <a:t> = '1136')</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58746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方法二</a:t>
            </a:r>
          </a:p>
        </p:txBody>
      </p:sp>
      <p:sp>
        <p:nvSpPr>
          <p:cNvPr id="3" name="内容占位符 2"/>
          <p:cNvSpPr>
            <a:spLocks noGrp="1"/>
          </p:cNvSpPr>
          <p:nvPr>
            <p:ph idx="1"/>
          </p:nvPr>
        </p:nvSpPr>
        <p:spPr/>
        <p:txBody>
          <a:bodyPr/>
          <a:lstStyle/>
          <a:p>
            <a:r>
              <a:rPr lang="zh-CN" altLang="en-US" dirty="0" smtClean="0"/>
              <a:t>然而，</a:t>
            </a:r>
            <a:r>
              <a:rPr lang="en-US" altLang="zh-CN" dirty="0" err="1" smtClean="0"/>
              <a:t>Mysql</a:t>
            </a:r>
            <a:r>
              <a:rPr lang="zh-CN" altLang="en-US" dirty="0" smtClean="0"/>
              <a:t>中也没有</a:t>
            </a:r>
            <a:r>
              <a:rPr lang="en-US" altLang="zh-CN" dirty="0" smtClean="0"/>
              <a:t>Except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13</a:t>
            </a:fld>
            <a:endParaRPr lang="zh-CN" altLang="en-US"/>
          </a:p>
        </p:txBody>
      </p:sp>
    </p:spTree>
    <p:extLst>
      <p:ext uri="{BB962C8B-B14F-4D97-AF65-F5344CB8AC3E}">
        <p14:creationId xmlns:p14="http://schemas.microsoft.com/office/powerpoint/2010/main" val="720568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方法三</a:t>
            </a:r>
          </a:p>
        </p:txBody>
      </p:sp>
      <p:sp>
        <p:nvSpPr>
          <p:cNvPr id="3" name="内容占位符 2"/>
          <p:cNvSpPr>
            <a:spLocks noGrp="1"/>
          </p:cNvSpPr>
          <p:nvPr>
            <p:ph idx="1"/>
          </p:nvPr>
        </p:nvSpPr>
        <p:spPr/>
        <p:txBody>
          <a:bodyPr/>
          <a:lstStyle/>
          <a:p>
            <a:r>
              <a:rPr lang="zh-CN" altLang="en-US" dirty="0"/>
              <a:t>用除法</a:t>
            </a:r>
          </a:p>
          <a:p>
            <a:r>
              <a:rPr lang="el-GR" altLang="zh-CN" dirty="0">
                <a:solidFill>
                  <a:srgbClr val="FF0000"/>
                </a:solidFill>
              </a:rPr>
              <a:t>Π </a:t>
            </a:r>
            <a:r>
              <a:rPr lang="en-US" altLang="zh-CN" sz="1400" dirty="0" err="1">
                <a:solidFill>
                  <a:srgbClr val="FF0000"/>
                </a:solidFill>
              </a:rPr>
              <a:t>Sno,Cno</a:t>
            </a:r>
            <a:r>
              <a:rPr lang="en-US" altLang="zh-CN" dirty="0">
                <a:solidFill>
                  <a:srgbClr val="FF0000"/>
                </a:solidFill>
              </a:rPr>
              <a:t> (SC) ÷</a:t>
            </a:r>
            <a:r>
              <a:rPr lang="el-GR" altLang="zh-CN" dirty="0">
                <a:solidFill>
                  <a:srgbClr val="FF0000"/>
                </a:solidFill>
              </a:rPr>
              <a:t>Π </a:t>
            </a:r>
            <a:r>
              <a:rPr lang="en-US" altLang="zh-CN" sz="1400" dirty="0" err="1">
                <a:solidFill>
                  <a:srgbClr val="FF0000"/>
                </a:solidFill>
              </a:rPr>
              <a:t>Cno</a:t>
            </a:r>
            <a:r>
              <a:rPr lang="en-US" altLang="zh-CN" dirty="0">
                <a:solidFill>
                  <a:srgbClr val="FF0000"/>
                </a:solidFill>
              </a:rPr>
              <a:t> (</a:t>
            </a:r>
            <a:r>
              <a:rPr lang="el-GR" altLang="zh-CN" dirty="0">
                <a:solidFill>
                  <a:srgbClr val="FF0000"/>
                </a:solidFill>
              </a:rPr>
              <a:t>σ </a:t>
            </a:r>
            <a:r>
              <a:rPr lang="en-US" altLang="zh-CN" sz="1400" dirty="0" err="1">
                <a:solidFill>
                  <a:srgbClr val="FF0000"/>
                </a:solidFill>
              </a:rPr>
              <a:t>Cno</a:t>
            </a:r>
            <a:r>
              <a:rPr lang="en-US" altLang="zh-CN" sz="1400" dirty="0">
                <a:solidFill>
                  <a:srgbClr val="FF0000"/>
                </a:solidFill>
              </a:rPr>
              <a:t>='1024'∨ </a:t>
            </a:r>
            <a:r>
              <a:rPr lang="en-US" altLang="zh-CN" sz="1400" dirty="0" err="1">
                <a:solidFill>
                  <a:srgbClr val="FF0000"/>
                </a:solidFill>
              </a:rPr>
              <a:t>Cno</a:t>
            </a:r>
            <a:r>
              <a:rPr lang="en-US" altLang="zh-CN" sz="1400" dirty="0">
                <a:solidFill>
                  <a:srgbClr val="FF0000"/>
                </a:solidFill>
              </a:rPr>
              <a:t>='1136' </a:t>
            </a:r>
            <a:r>
              <a:rPr lang="en-US" altLang="zh-CN" dirty="0">
                <a:solidFill>
                  <a:srgbClr val="FF0000"/>
                </a:solidFill>
              </a:rPr>
              <a:t>(C))</a:t>
            </a:r>
          </a:p>
          <a:p>
            <a:r>
              <a:rPr lang="zh-CN" altLang="en-US" dirty="0"/>
              <a:t>除法操作：</a:t>
            </a:r>
            <a:r>
              <a:rPr lang="en-US" altLang="zh-CN" dirty="0"/>
              <a:t>NOT EXISTS</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14</a:t>
            </a:fld>
            <a:endParaRPr lang="zh-CN" altLang="en-US"/>
          </a:p>
        </p:txBody>
      </p:sp>
    </p:spTree>
    <p:extLst>
      <p:ext uri="{BB962C8B-B14F-4D97-AF65-F5344CB8AC3E}">
        <p14:creationId xmlns:p14="http://schemas.microsoft.com/office/powerpoint/2010/main" val="2187191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方法三</a:t>
            </a:r>
          </a:p>
        </p:txBody>
      </p:sp>
      <p:sp>
        <p:nvSpPr>
          <p:cNvPr id="3" name="内容占位符 2"/>
          <p:cNvSpPr>
            <a:spLocks noGrp="1"/>
          </p:cNvSpPr>
          <p:nvPr>
            <p:ph idx="1"/>
          </p:nvPr>
        </p:nvSpPr>
        <p:spPr/>
        <p:txBody>
          <a:bodyPr/>
          <a:lstStyle/>
          <a:p>
            <a:r>
              <a:rPr lang="zh-CN" altLang="en-US" dirty="0" smtClean="0"/>
              <a:t>然而，</a:t>
            </a:r>
            <a:r>
              <a:rPr lang="en-US" altLang="zh-CN" dirty="0" err="1" smtClean="0"/>
              <a:t>Mysql</a:t>
            </a:r>
            <a:r>
              <a:rPr lang="zh-CN" altLang="en-US" dirty="0" smtClean="0"/>
              <a:t>中更没有除法操作</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15</a:t>
            </a:fld>
            <a:endParaRPr lang="zh-CN" altLang="en-US"/>
          </a:p>
        </p:txBody>
      </p:sp>
    </p:spTree>
    <p:extLst>
      <p:ext uri="{BB962C8B-B14F-4D97-AF65-F5344CB8AC3E}">
        <p14:creationId xmlns:p14="http://schemas.microsoft.com/office/powerpoint/2010/main" val="3810299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方法四</a:t>
            </a:r>
          </a:p>
        </p:txBody>
      </p:sp>
      <p:sp>
        <p:nvSpPr>
          <p:cNvPr id="3" name="内容占位符 2"/>
          <p:cNvSpPr>
            <a:spLocks noGrp="1"/>
          </p:cNvSpPr>
          <p:nvPr>
            <p:ph idx="1"/>
          </p:nvPr>
        </p:nvSpPr>
        <p:spPr>
          <a:xfrm>
            <a:off x="1069848" y="1761893"/>
            <a:ext cx="10058400" cy="4410307"/>
          </a:xfrm>
        </p:spPr>
        <p:txBody>
          <a:bodyPr/>
          <a:lstStyle/>
          <a:p>
            <a:r>
              <a:rPr lang="zh-CN" altLang="en-US" dirty="0"/>
              <a:t>用自乘</a:t>
            </a:r>
            <a:endParaRPr lang="en-US" altLang="zh-CN" dirty="0"/>
          </a:p>
          <a:p>
            <a:r>
              <a:rPr lang="el-GR" altLang="zh-CN" sz="4000" dirty="0"/>
              <a:t>Π </a:t>
            </a:r>
            <a:r>
              <a:rPr lang="el-GR" altLang="zh-CN" sz="2400" dirty="0"/>
              <a:t>[1]</a:t>
            </a:r>
            <a:r>
              <a:rPr lang="el-GR" altLang="zh-CN" sz="4000" dirty="0"/>
              <a:t> (σ </a:t>
            </a:r>
            <a:r>
              <a:rPr lang="el-GR" altLang="zh-CN" sz="2400" dirty="0"/>
              <a:t>[1]=[4] </a:t>
            </a:r>
            <a:r>
              <a:rPr lang="el-GR" altLang="zh-CN" dirty="0"/>
              <a:t>∧</a:t>
            </a:r>
            <a:r>
              <a:rPr lang="el-GR" altLang="zh-CN" sz="4000" dirty="0"/>
              <a:t> </a:t>
            </a:r>
            <a:r>
              <a:rPr lang="el-GR" altLang="zh-CN" sz="2400" dirty="0"/>
              <a:t>[2]='1024' ∧ [5]='1136' </a:t>
            </a:r>
            <a:r>
              <a:rPr lang="el-GR" altLang="zh-CN" sz="4000" dirty="0"/>
              <a:t>( SC×SC ) )</a:t>
            </a:r>
            <a:endParaRPr lang="zh-CN" altLang="en-US" sz="4000"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16</a:t>
            </a:fld>
            <a:endParaRPr lang="zh-CN" altLang="en-US"/>
          </a:p>
        </p:txBody>
      </p:sp>
      <p:pic>
        <p:nvPicPr>
          <p:cNvPr id="5" name="图片 4"/>
          <p:cNvPicPr>
            <a:picLocks noChangeAspect="1"/>
          </p:cNvPicPr>
          <p:nvPr/>
        </p:nvPicPr>
        <p:blipFill>
          <a:blip r:embed="rId2"/>
          <a:stretch>
            <a:fillRect/>
          </a:stretch>
        </p:blipFill>
        <p:spPr>
          <a:xfrm>
            <a:off x="5363915" y="3359748"/>
            <a:ext cx="4811130" cy="3278161"/>
          </a:xfrm>
          <a:prstGeom prst="rect">
            <a:avLst/>
          </a:prstGeom>
        </p:spPr>
      </p:pic>
      <p:sp>
        <p:nvSpPr>
          <p:cNvPr id="6" name="矩形 5"/>
          <p:cNvSpPr/>
          <p:nvPr/>
        </p:nvSpPr>
        <p:spPr>
          <a:xfrm>
            <a:off x="7195764" y="2894039"/>
            <a:ext cx="2642070" cy="369332"/>
          </a:xfrm>
          <a:prstGeom prst="rect">
            <a:avLst/>
          </a:prstGeom>
        </p:spPr>
        <p:txBody>
          <a:bodyPr wrap="none">
            <a:spAutoFit/>
          </a:bodyPr>
          <a:lstStyle/>
          <a:p>
            <a:r>
              <a:rPr lang="en-US" altLang="zh-CN" b="1" dirty="0">
                <a:latin typeface="TimesNewRomanPS-BoldMT-Identity-H"/>
              </a:rPr>
              <a:t>1    2  3   4   5   6</a:t>
            </a:r>
            <a:endParaRPr lang="zh-CN" altLang="en-US" dirty="0"/>
          </a:p>
        </p:txBody>
      </p:sp>
    </p:spTree>
    <p:extLst>
      <p:ext uri="{BB962C8B-B14F-4D97-AF65-F5344CB8AC3E}">
        <p14:creationId xmlns:p14="http://schemas.microsoft.com/office/powerpoint/2010/main" val="2673914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35259"/>
            <a:ext cx="10058400" cy="5636941"/>
          </a:xfrm>
        </p:spPr>
        <p:txBody>
          <a:bodyPr/>
          <a:lstStyle/>
          <a:p>
            <a:r>
              <a:rPr lang="el-GR" altLang="zh-CN" dirty="0"/>
              <a:t>Π </a:t>
            </a:r>
            <a:r>
              <a:rPr lang="en-US" altLang="zh-CN" sz="2000" dirty="0" err="1"/>
              <a:t>a.Sno</a:t>
            </a:r>
            <a:r>
              <a:rPr lang="en-US" altLang="zh-CN" dirty="0"/>
              <a:t> (</a:t>
            </a:r>
            <a:r>
              <a:rPr lang="el-GR" altLang="zh-CN" dirty="0"/>
              <a:t>σ </a:t>
            </a:r>
            <a:r>
              <a:rPr lang="en-US" altLang="zh-CN" sz="2000" dirty="0" err="1"/>
              <a:t>a.Sno</a:t>
            </a:r>
            <a:r>
              <a:rPr lang="en-US" altLang="zh-CN" sz="2000" dirty="0"/>
              <a:t>=</a:t>
            </a:r>
            <a:r>
              <a:rPr lang="en-US" altLang="zh-CN" sz="2000" dirty="0" err="1"/>
              <a:t>b.Sno</a:t>
            </a:r>
            <a:r>
              <a:rPr lang="en-US" altLang="zh-CN" sz="2000" dirty="0"/>
              <a:t> ∧ </a:t>
            </a:r>
            <a:r>
              <a:rPr lang="en-US" altLang="zh-CN" sz="2000" dirty="0" err="1"/>
              <a:t>a.Cno</a:t>
            </a:r>
            <a:r>
              <a:rPr lang="en-US" altLang="zh-CN" sz="2000" dirty="0"/>
              <a:t>='1024' ∧ </a:t>
            </a:r>
            <a:r>
              <a:rPr lang="en-US" altLang="zh-CN" sz="2000" dirty="0" err="1"/>
              <a:t>b.Cno</a:t>
            </a:r>
            <a:r>
              <a:rPr lang="en-US" altLang="zh-CN" sz="2000" dirty="0"/>
              <a:t>='1136' </a:t>
            </a:r>
            <a:r>
              <a:rPr lang="en-US" altLang="zh-CN" dirty="0"/>
              <a:t>(SC </a:t>
            </a:r>
            <a:r>
              <a:rPr lang="en-US" altLang="zh-CN" sz="2000" dirty="0"/>
              <a:t>a</a:t>
            </a:r>
            <a:r>
              <a:rPr lang="en-US" altLang="zh-CN" dirty="0"/>
              <a:t> ×SC </a:t>
            </a:r>
            <a:r>
              <a:rPr lang="en-US" altLang="zh-CN" sz="2000" dirty="0"/>
              <a:t>b</a:t>
            </a:r>
            <a:r>
              <a:rPr lang="en-US" altLang="zh-CN" dirty="0"/>
              <a:t> ))</a:t>
            </a:r>
          </a:p>
          <a:p>
            <a:r>
              <a:rPr lang="zh-CN" altLang="en-US" dirty="0"/>
              <a:t>即：</a:t>
            </a:r>
          </a:p>
          <a:p>
            <a:r>
              <a:rPr lang="en-US" altLang="zh-CN" dirty="0"/>
              <a:t>SELECT </a:t>
            </a:r>
            <a:r>
              <a:rPr lang="en-US" altLang="zh-CN" dirty="0" err="1"/>
              <a:t>a.Sno</a:t>
            </a:r>
            <a:endParaRPr lang="en-US" altLang="zh-CN" dirty="0"/>
          </a:p>
          <a:p>
            <a:r>
              <a:rPr lang="en-US" altLang="zh-CN" dirty="0"/>
              <a:t>FROM SC a , SC b</a:t>
            </a:r>
          </a:p>
          <a:p>
            <a:r>
              <a:rPr lang="en-US" altLang="zh-CN" dirty="0"/>
              <a:t>WHERE </a:t>
            </a:r>
            <a:r>
              <a:rPr lang="en-US" altLang="zh-CN" dirty="0" err="1"/>
              <a:t>a.Sno</a:t>
            </a:r>
            <a:r>
              <a:rPr lang="en-US" altLang="zh-CN" dirty="0"/>
              <a:t>=</a:t>
            </a:r>
            <a:r>
              <a:rPr lang="en-US" altLang="zh-CN" dirty="0" err="1"/>
              <a:t>b.Sno</a:t>
            </a:r>
            <a:endParaRPr lang="en-US" altLang="zh-CN" dirty="0"/>
          </a:p>
          <a:p>
            <a:r>
              <a:rPr lang="en-US" altLang="zh-CN" dirty="0"/>
              <a:t>AND </a:t>
            </a:r>
            <a:r>
              <a:rPr lang="en-US" altLang="zh-CN" dirty="0" err="1"/>
              <a:t>a.Cno</a:t>
            </a:r>
            <a:r>
              <a:rPr lang="en-US" altLang="zh-CN" dirty="0"/>
              <a:t> = '1024'</a:t>
            </a:r>
          </a:p>
          <a:p>
            <a:r>
              <a:rPr lang="en-US" altLang="zh-CN" dirty="0"/>
              <a:t>AND </a:t>
            </a:r>
            <a:r>
              <a:rPr lang="en-US" altLang="zh-CN" dirty="0" err="1"/>
              <a:t>b.Cno</a:t>
            </a:r>
            <a:r>
              <a:rPr lang="en-US" altLang="zh-CN" dirty="0"/>
              <a:t> = '1136'</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17</a:t>
            </a:fld>
            <a:endParaRPr lang="zh-CN" altLang="en-US"/>
          </a:p>
        </p:txBody>
      </p:sp>
      <p:pic>
        <p:nvPicPr>
          <p:cNvPr id="2" name="图片 1"/>
          <p:cNvPicPr>
            <a:picLocks noChangeAspect="1"/>
          </p:cNvPicPr>
          <p:nvPr/>
        </p:nvPicPr>
        <p:blipFill>
          <a:blip r:embed="rId2"/>
          <a:stretch>
            <a:fillRect/>
          </a:stretch>
        </p:blipFill>
        <p:spPr>
          <a:xfrm>
            <a:off x="5936820" y="3637421"/>
            <a:ext cx="1400175" cy="952500"/>
          </a:xfrm>
          <a:prstGeom prst="rect">
            <a:avLst/>
          </a:prstGeom>
        </p:spPr>
      </p:pic>
      <p:pic>
        <p:nvPicPr>
          <p:cNvPr id="7" name="图片 6"/>
          <p:cNvPicPr>
            <a:picLocks noChangeAspect="1"/>
          </p:cNvPicPr>
          <p:nvPr/>
        </p:nvPicPr>
        <p:blipFill>
          <a:blip r:embed="rId3"/>
          <a:stretch>
            <a:fillRect/>
          </a:stretch>
        </p:blipFill>
        <p:spPr>
          <a:xfrm>
            <a:off x="5630602" y="1821539"/>
            <a:ext cx="4543425" cy="771525"/>
          </a:xfrm>
          <a:prstGeom prst="rect">
            <a:avLst/>
          </a:prstGeom>
        </p:spPr>
      </p:pic>
    </p:spTree>
    <p:extLst>
      <p:ext uri="{BB962C8B-B14F-4D97-AF65-F5344CB8AC3E}">
        <p14:creationId xmlns:p14="http://schemas.microsoft.com/office/powerpoint/2010/main" val="1480457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方法五</a:t>
            </a:r>
          </a:p>
        </p:txBody>
      </p:sp>
      <p:sp>
        <p:nvSpPr>
          <p:cNvPr id="3" name="内容占位符 2"/>
          <p:cNvSpPr>
            <a:spLocks noGrp="1"/>
          </p:cNvSpPr>
          <p:nvPr>
            <p:ph idx="1"/>
          </p:nvPr>
        </p:nvSpPr>
        <p:spPr/>
        <p:txBody>
          <a:bodyPr/>
          <a:lstStyle/>
          <a:p>
            <a:r>
              <a:rPr lang="el-GR" altLang="zh-CN" dirty="0"/>
              <a:t>Π </a:t>
            </a:r>
            <a:r>
              <a:rPr lang="en-US" altLang="zh-CN" sz="1800" dirty="0" err="1"/>
              <a:t>Sno</a:t>
            </a:r>
            <a:r>
              <a:rPr lang="en-US" altLang="zh-CN" dirty="0"/>
              <a:t> (</a:t>
            </a:r>
            <a:r>
              <a:rPr lang="el-GR" altLang="zh-CN" dirty="0"/>
              <a:t>σ </a:t>
            </a:r>
            <a:r>
              <a:rPr lang="en-US" altLang="zh-CN" sz="1800" dirty="0" err="1"/>
              <a:t>Cno</a:t>
            </a:r>
            <a:r>
              <a:rPr lang="en-US" altLang="zh-CN" sz="1800" dirty="0"/>
              <a:t>=‘1024’ </a:t>
            </a:r>
            <a:r>
              <a:rPr lang="en-US" altLang="zh-CN" dirty="0"/>
              <a:t>(SC) ⋈ </a:t>
            </a:r>
            <a:r>
              <a:rPr lang="el-GR" altLang="zh-CN" dirty="0"/>
              <a:t>σ </a:t>
            </a:r>
            <a:r>
              <a:rPr lang="en-US" altLang="zh-CN" sz="1800" dirty="0" err="1"/>
              <a:t>Cno</a:t>
            </a:r>
            <a:r>
              <a:rPr lang="en-US" altLang="zh-CN" sz="1800" dirty="0"/>
              <a:t>=‘1136’ </a:t>
            </a:r>
            <a:r>
              <a:rPr lang="en-US" altLang="zh-CN" dirty="0"/>
              <a:t>(SC) )</a:t>
            </a:r>
          </a:p>
          <a:p>
            <a:r>
              <a:rPr lang="en-US" altLang="zh-CN" dirty="0"/>
              <a:t>SELECT </a:t>
            </a:r>
            <a:r>
              <a:rPr lang="en-US" altLang="zh-CN" dirty="0" err="1"/>
              <a:t>a.Sno</a:t>
            </a:r>
            <a:endParaRPr lang="en-US" altLang="zh-CN" dirty="0"/>
          </a:p>
          <a:p>
            <a:r>
              <a:rPr lang="en-US" altLang="zh-CN" dirty="0"/>
              <a:t>FROM SC a , SC b</a:t>
            </a:r>
          </a:p>
          <a:p>
            <a:r>
              <a:rPr lang="en-US" altLang="zh-CN" dirty="0"/>
              <a:t>WHERE </a:t>
            </a:r>
            <a:r>
              <a:rPr lang="en-US" altLang="zh-CN" dirty="0" err="1"/>
              <a:t>a.Sno</a:t>
            </a:r>
            <a:r>
              <a:rPr lang="en-US" altLang="zh-CN" dirty="0"/>
              <a:t>=</a:t>
            </a:r>
            <a:r>
              <a:rPr lang="en-US" altLang="zh-CN" dirty="0" err="1"/>
              <a:t>b.Sno</a:t>
            </a:r>
            <a:endParaRPr lang="en-US" altLang="zh-CN" dirty="0"/>
          </a:p>
          <a:p>
            <a:r>
              <a:rPr lang="en-US" altLang="zh-CN" dirty="0"/>
              <a:t>AND </a:t>
            </a:r>
            <a:r>
              <a:rPr lang="en-US" altLang="zh-CN" dirty="0" err="1"/>
              <a:t>a.Cno</a:t>
            </a:r>
            <a:r>
              <a:rPr lang="en-US" altLang="zh-CN" dirty="0"/>
              <a:t> = '1024'</a:t>
            </a:r>
          </a:p>
          <a:p>
            <a:r>
              <a:rPr lang="en-US" altLang="zh-CN" dirty="0"/>
              <a:t>AND </a:t>
            </a:r>
            <a:r>
              <a:rPr lang="en-US" altLang="zh-CN" dirty="0" err="1"/>
              <a:t>b.Cno</a:t>
            </a:r>
            <a:r>
              <a:rPr lang="en-US" altLang="zh-CN" dirty="0"/>
              <a:t> = '1136'</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18</a:t>
            </a:fld>
            <a:endParaRPr lang="zh-CN" altLang="en-US"/>
          </a:p>
        </p:txBody>
      </p:sp>
      <p:pic>
        <p:nvPicPr>
          <p:cNvPr id="5" name="图片 4"/>
          <p:cNvPicPr>
            <a:picLocks noChangeAspect="1"/>
          </p:cNvPicPr>
          <p:nvPr/>
        </p:nvPicPr>
        <p:blipFill>
          <a:blip r:embed="rId2"/>
          <a:stretch>
            <a:fillRect/>
          </a:stretch>
        </p:blipFill>
        <p:spPr>
          <a:xfrm>
            <a:off x="4804262" y="3000885"/>
            <a:ext cx="6506866" cy="1535794"/>
          </a:xfrm>
          <a:prstGeom prst="rect">
            <a:avLst/>
          </a:prstGeom>
        </p:spPr>
      </p:pic>
      <p:sp>
        <p:nvSpPr>
          <p:cNvPr id="6" name="矩形 5"/>
          <p:cNvSpPr/>
          <p:nvPr/>
        </p:nvSpPr>
        <p:spPr>
          <a:xfrm>
            <a:off x="5574551" y="4536679"/>
            <a:ext cx="5216493" cy="369332"/>
          </a:xfrm>
          <a:prstGeom prst="rect">
            <a:avLst/>
          </a:prstGeom>
        </p:spPr>
        <p:txBody>
          <a:bodyPr wrap="none">
            <a:spAutoFit/>
          </a:bodyPr>
          <a:lstStyle/>
          <a:p>
            <a:r>
              <a:rPr lang="en-US" altLang="zh-CN" b="1" dirty="0" err="1">
                <a:solidFill>
                  <a:srgbClr val="0000FF"/>
                </a:solidFill>
                <a:latin typeface="TimesNewRomanPS-BoldMT-Identity-H"/>
              </a:rPr>
              <a:t>a.Cno</a:t>
            </a:r>
            <a:r>
              <a:rPr lang="en-US" altLang="zh-CN" b="1" dirty="0">
                <a:solidFill>
                  <a:srgbClr val="0000FF"/>
                </a:solidFill>
                <a:latin typeface="TimesNewRomanPS-BoldMT-Identity-H"/>
              </a:rPr>
              <a:t> = '1024'               </a:t>
            </a:r>
            <a:r>
              <a:rPr lang="en-US" altLang="zh-CN" b="1" dirty="0" err="1">
                <a:solidFill>
                  <a:srgbClr val="0000FF"/>
                </a:solidFill>
                <a:latin typeface="TimesNewRomanPS-BoldMT-Identity-H"/>
              </a:rPr>
              <a:t>b.Cno</a:t>
            </a:r>
            <a:r>
              <a:rPr lang="en-US" altLang="zh-CN" b="1" dirty="0">
                <a:solidFill>
                  <a:srgbClr val="0000FF"/>
                </a:solidFill>
                <a:latin typeface="TimesNewRomanPS-BoldMT-Identity-H"/>
              </a:rPr>
              <a:t> = '1136'</a:t>
            </a:r>
            <a:endParaRPr lang="zh-CN" altLang="en-US" dirty="0"/>
          </a:p>
        </p:txBody>
      </p:sp>
      <p:sp>
        <p:nvSpPr>
          <p:cNvPr id="7" name="矩形 6"/>
          <p:cNvSpPr/>
          <p:nvPr/>
        </p:nvSpPr>
        <p:spPr>
          <a:xfrm>
            <a:off x="7228558" y="4994120"/>
            <a:ext cx="1705916" cy="369332"/>
          </a:xfrm>
          <a:prstGeom prst="rect">
            <a:avLst/>
          </a:prstGeom>
        </p:spPr>
        <p:txBody>
          <a:bodyPr wrap="none">
            <a:spAutoFit/>
          </a:bodyPr>
          <a:lstStyle/>
          <a:p>
            <a:r>
              <a:rPr lang="en-US" altLang="zh-CN" b="1" dirty="0" err="1">
                <a:solidFill>
                  <a:srgbClr val="FF0000"/>
                </a:solidFill>
                <a:latin typeface="TimesNewRomanPS-BoldMT-Identity-H"/>
              </a:rPr>
              <a:t>a.Sno</a:t>
            </a:r>
            <a:r>
              <a:rPr lang="en-US" altLang="zh-CN" b="1" dirty="0">
                <a:solidFill>
                  <a:srgbClr val="FF0000"/>
                </a:solidFill>
                <a:latin typeface="TimesNewRomanPS-BoldMT-Identity-H"/>
              </a:rPr>
              <a:t> = </a:t>
            </a:r>
            <a:r>
              <a:rPr lang="en-US" altLang="zh-CN" b="1" dirty="0" err="1">
                <a:solidFill>
                  <a:srgbClr val="FF0000"/>
                </a:solidFill>
                <a:latin typeface="TimesNewRomanPS-BoldMT-Identity-H"/>
              </a:rPr>
              <a:t>b.Sno</a:t>
            </a:r>
            <a:endParaRPr lang="zh-CN" altLang="en-US" dirty="0"/>
          </a:p>
        </p:txBody>
      </p:sp>
    </p:spTree>
    <p:extLst>
      <p:ext uri="{BB962C8B-B14F-4D97-AF65-F5344CB8AC3E}">
        <p14:creationId xmlns:p14="http://schemas.microsoft.com/office/powerpoint/2010/main" val="3544656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zh-CN" altLang="en-US" dirty="0"/>
              <a:t>思考题：（用自身连接的方法）</a:t>
            </a:r>
          </a:p>
          <a:p>
            <a:r>
              <a:rPr lang="zh-CN" altLang="en-US" dirty="0"/>
              <a:t>检索至少选修两门课程的学生学号。</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19</a:t>
            </a:fld>
            <a:endParaRPr lang="zh-CN" altLang="en-US"/>
          </a:p>
        </p:txBody>
      </p:sp>
    </p:spTree>
    <p:extLst>
      <p:ext uri="{BB962C8B-B14F-4D97-AF65-F5344CB8AC3E}">
        <p14:creationId xmlns:p14="http://schemas.microsoft.com/office/powerpoint/2010/main" val="139826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404040"/>
                </a:solidFill>
              </a:rPr>
              <a:t>1</a:t>
            </a:r>
            <a:endParaRPr lang="zh-CN" altLang="en-US" sz="3200" dirty="0">
              <a:solidFill>
                <a:srgbClr val="404040"/>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214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solidFill>
                  <a:srgbClr val="404040"/>
                </a:solidFill>
                <a:latin typeface="微软雅黑" panose="020B0503020204020204" pitchFamily="34" charset="-122"/>
                <a:ea typeface="微软雅黑" panose="020B0503020204020204" pitchFamily="34" charset="-122"/>
              </a:rPr>
              <a:t>SQL</a:t>
            </a:r>
            <a:r>
              <a:rPr lang="zh-CN" altLang="en-US" sz="2000" dirty="0">
                <a:solidFill>
                  <a:srgbClr val="404040"/>
                </a:solidFill>
                <a:latin typeface="微软雅黑" panose="020B0503020204020204" pitchFamily="34" charset="-122"/>
                <a:ea typeface="微软雅黑" panose="020B0503020204020204" pitchFamily="34" charset="-122"/>
              </a:rPr>
              <a:t>概述</a:t>
            </a: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数据定义</a:t>
            </a: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1">
                    <a:lumMod val="75000"/>
                  </a:schemeClr>
                </a:solidFill>
              </a:rPr>
              <a:t>3</a:t>
            </a:r>
            <a:endParaRPr lang="zh-CN" altLang="en-US" sz="3200" dirty="0">
              <a:solidFill>
                <a:schemeClr val="accent1">
                  <a:lumMod val="75000"/>
                </a:schemeClr>
              </a:solidFill>
            </a:endParaRPr>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数据查询</a:t>
            </a:r>
          </a:p>
        </p:txBody>
      </p:sp>
      <p:sp>
        <p:nvSpPr>
          <p:cNvPr id="4125" name="文本框 31"/>
          <p:cNvSpPr txBox="1">
            <a:spLocks noChangeArrowheads="1"/>
          </p:cNvSpPr>
          <p:nvPr/>
        </p:nvSpPr>
        <p:spPr bwMode="auto">
          <a:xfrm>
            <a:off x="2168524" y="3456225"/>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的产生和发展</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的特点</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的基本概念</a:t>
            </a:r>
          </a:p>
        </p:txBody>
      </p:sp>
      <p:sp>
        <p:nvSpPr>
          <p:cNvPr id="4126" name="文本框 31"/>
          <p:cNvSpPr txBox="1">
            <a:spLocks noChangeArrowheads="1"/>
          </p:cNvSpPr>
          <p:nvPr/>
        </p:nvSpPr>
        <p:spPr bwMode="auto">
          <a:xfrm>
            <a:off x="5421313" y="3389508"/>
            <a:ext cx="23161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模式的定义和删除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基本表的定义、删除与修改</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索引的建立与删除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数据字典</a:t>
            </a:r>
          </a:p>
        </p:txBody>
      </p:sp>
      <p:sp>
        <p:nvSpPr>
          <p:cNvPr id="4127" name="文本框 31"/>
          <p:cNvSpPr txBox="1">
            <a:spLocks noChangeArrowheads="1"/>
          </p:cNvSpPr>
          <p:nvPr/>
        </p:nvSpPr>
        <p:spPr bwMode="auto">
          <a:xfrm>
            <a:off x="8466137" y="3389508"/>
            <a:ext cx="30642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单表查询</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连接查询</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嵌套查询</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集合查询</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基于派生表的查询</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SELECT</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的一般格式</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4</a:t>
            </a:r>
            <a:endParaRPr lang="zh-CN" altLang="en-US" dirty="0"/>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数据更新</a:t>
            </a:r>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插入数据</a:t>
            </a:r>
            <a:endParaRPr lang="en-US" altLang="zh-CN" dirty="0"/>
          </a:p>
          <a:p>
            <a:r>
              <a:rPr lang="zh-CN" altLang="en-US" dirty="0"/>
              <a:t>修改数据</a:t>
            </a:r>
            <a:endParaRPr lang="en-US" altLang="zh-CN" dirty="0"/>
          </a:p>
          <a:p>
            <a:r>
              <a:rPr lang="zh-CN" altLang="en-US" dirty="0"/>
              <a:t>删除数据</a:t>
            </a:r>
            <a:endParaRPr lang="en-US" altLang="zh-CN" dirty="0"/>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2</a:t>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5</a:t>
            </a:r>
            <a:endParaRPr lang="zh-CN" altLang="en-US" dirty="0"/>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视图</a:t>
            </a:r>
          </a:p>
        </p:txBody>
      </p:sp>
      <p:sp>
        <p:nvSpPr>
          <p:cNvPr id="40" name="文本框 31"/>
          <p:cNvSpPr txBox="1">
            <a:spLocks noChangeArrowheads="1"/>
          </p:cNvSpPr>
          <p:nvPr/>
        </p:nvSpPr>
        <p:spPr bwMode="auto">
          <a:xfrm>
            <a:off x="5421313" y="5507734"/>
            <a:ext cx="23161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定义视图</a:t>
            </a:r>
            <a:endParaRPr lang="en-US" altLang="zh-CN" dirty="0"/>
          </a:p>
          <a:p>
            <a:r>
              <a:rPr lang="zh-CN" altLang="en-US" dirty="0"/>
              <a:t>查询视图</a:t>
            </a:r>
            <a:endParaRPr lang="en-US" altLang="zh-CN" dirty="0"/>
          </a:p>
          <a:p>
            <a:r>
              <a:rPr lang="zh-CN" altLang="en-US" dirty="0"/>
              <a:t>更新视图</a:t>
            </a:r>
            <a:endParaRPr lang="en-US" altLang="zh-CN" dirty="0"/>
          </a:p>
          <a:p>
            <a:r>
              <a:rPr lang="zh-CN" altLang="en-US" dirty="0"/>
              <a:t>视图的作用</a:t>
            </a:r>
            <a:endParaRPr lang="en-US" altLang="zh-CN" dirty="0"/>
          </a:p>
        </p:txBody>
      </p:sp>
    </p:spTree>
    <p:extLst>
      <p:ext uri="{BB962C8B-B14F-4D97-AF65-F5344CB8AC3E}">
        <p14:creationId xmlns:p14="http://schemas.microsoft.com/office/powerpoint/2010/main" val="615616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90654"/>
            <a:ext cx="10058400" cy="5681546"/>
          </a:xfrm>
        </p:spPr>
        <p:txBody>
          <a:bodyPr/>
          <a:lstStyle/>
          <a:p>
            <a:r>
              <a:rPr lang="en-US" altLang="zh-CN" dirty="0"/>
              <a:t>【</a:t>
            </a:r>
            <a:r>
              <a:rPr lang="zh-CN" altLang="en-US" dirty="0"/>
              <a:t>例</a:t>
            </a:r>
            <a:r>
              <a:rPr lang="en-US" altLang="zh-CN" b="1" dirty="0"/>
              <a:t>4</a:t>
            </a:r>
            <a:r>
              <a:rPr lang="en-US" altLang="zh-CN" dirty="0"/>
              <a:t>】</a:t>
            </a:r>
            <a:r>
              <a:rPr lang="zh-CN" altLang="en-US" dirty="0"/>
              <a:t>查询每一门课的间接先修课（即先修课的先修课）。</a:t>
            </a:r>
            <a:endParaRPr lang="en-US" altLang="zh-CN" dirty="0"/>
          </a:p>
          <a:p>
            <a:r>
              <a:rPr lang="zh-CN" altLang="en-US" dirty="0"/>
              <a:t>解：为</a:t>
            </a:r>
            <a:r>
              <a:rPr lang="en-US" altLang="zh-CN" b="1" dirty="0"/>
              <a:t>Course</a:t>
            </a:r>
            <a:r>
              <a:rPr lang="zh-CN" altLang="en-US" dirty="0"/>
              <a:t>表取两个别名：</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20</a:t>
            </a:fld>
            <a:endParaRPr lang="zh-CN" altLang="en-US"/>
          </a:p>
        </p:txBody>
      </p:sp>
      <p:pic>
        <p:nvPicPr>
          <p:cNvPr id="5" name="图片 4"/>
          <p:cNvPicPr>
            <a:picLocks noChangeAspect="1"/>
          </p:cNvPicPr>
          <p:nvPr/>
        </p:nvPicPr>
        <p:blipFill>
          <a:blip r:embed="rId2"/>
          <a:stretch>
            <a:fillRect/>
          </a:stretch>
        </p:blipFill>
        <p:spPr>
          <a:xfrm>
            <a:off x="1320304" y="2122936"/>
            <a:ext cx="4955303" cy="2170284"/>
          </a:xfrm>
          <a:prstGeom prst="rect">
            <a:avLst/>
          </a:prstGeom>
        </p:spPr>
      </p:pic>
      <p:pic>
        <p:nvPicPr>
          <p:cNvPr id="6" name="图片 5"/>
          <p:cNvPicPr>
            <a:picLocks noChangeAspect="1"/>
          </p:cNvPicPr>
          <p:nvPr/>
        </p:nvPicPr>
        <p:blipFill>
          <a:blip r:embed="rId2"/>
          <a:stretch>
            <a:fillRect/>
          </a:stretch>
        </p:blipFill>
        <p:spPr>
          <a:xfrm>
            <a:off x="6566256" y="2095502"/>
            <a:ext cx="5017943" cy="2197718"/>
          </a:xfrm>
          <a:prstGeom prst="rect">
            <a:avLst/>
          </a:prstGeom>
        </p:spPr>
      </p:pic>
      <p:sp>
        <p:nvSpPr>
          <p:cNvPr id="7" name="矩形 6"/>
          <p:cNvSpPr/>
          <p:nvPr/>
        </p:nvSpPr>
        <p:spPr>
          <a:xfrm>
            <a:off x="1320305" y="1775862"/>
            <a:ext cx="769763" cy="369332"/>
          </a:xfrm>
          <a:prstGeom prst="rect">
            <a:avLst/>
          </a:prstGeom>
        </p:spPr>
        <p:txBody>
          <a:bodyPr wrap="none">
            <a:spAutoFit/>
          </a:bodyPr>
          <a:lstStyle/>
          <a:p>
            <a:r>
              <a:rPr lang="en-US" altLang="zh-CN" b="1" dirty="0">
                <a:latin typeface="TimesNewRomanPS-BoldMT-Identity-H"/>
              </a:rPr>
              <a:t>First</a:t>
            </a:r>
            <a:endParaRPr lang="zh-CN" altLang="en-US" dirty="0"/>
          </a:p>
        </p:txBody>
      </p:sp>
      <p:sp>
        <p:nvSpPr>
          <p:cNvPr id="8" name="矩形 7"/>
          <p:cNvSpPr/>
          <p:nvPr/>
        </p:nvSpPr>
        <p:spPr>
          <a:xfrm>
            <a:off x="6566256" y="1759314"/>
            <a:ext cx="886781" cy="369332"/>
          </a:xfrm>
          <a:prstGeom prst="rect">
            <a:avLst/>
          </a:prstGeom>
        </p:spPr>
        <p:txBody>
          <a:bodyPr wrap="none">
            <a:spAutoFit/>
          </a:bodyPr>
          <a:lstStyle/>
          <a:p>
            <a:r>
              <a:rPr lang="en-US" altLang="zh-CN" b="1" dirty="0">
                <a:latin typeface="TimesNewRomanPS-BoldMT-Identity-H"/>
              </a:rPr>
              <a:t>Second</a:t>
            </a:r>
            <a:endParaRPr lang="zh-CN" altLang="en-US" dirty="0"/>
          </a:p>
        </p:txBody>
      </p:sp>
      <p:sp>
        <p:nvSpPr>
          <p:cNvPr id="9" name="矩形 8"/>
          <p:cNvSpPr/>
          <p:nvPr/>
        </p:nvSpPr>
        <p:spPr>
          <a:xfrm>
            <a:off x="1192872" y="4848760"/>
            <a:ext cx="6096000" cy="1384995"/>
          </a:xfrm>
          <a:prstGeom prst="rect">
            <a:avLst/>
          </a:prstGeom>
        </p:spPr>
        <p:txBody>
          <a:bodyPr>
            <a:spAutoFit/>
          </a:bodyPr>
          <a:lstStyle/>
          <a:p>
            <a:r>
              <a:rPr lang="en-US" altLang="zh-CN" sz="2800" b="1" dirty="0">
                <a:latin typeface="微软雅黑 Light" panose="020B0502040204020203" pitchFamily="34" charset="-122"/>
                <a:ea typeface="微软雅黑 Light" panose="020B0502040204020203" pitchFamily="34" charset="-122"/>
              </a:rPr>
              <a:t>SELECT </a:t>
            </a:r>
            <a:r>
              <a:rPr lang="en-US" altLang="zh-CN" sz="2800" b="1" dirty="0" err="1">
                <a:latin typeface="微软雅黑 Light" panose="020B0502040204020203" pitchFamily="34" charset="-122"/>
                <a:ea typeface="微软雅黑 Light" panose="020B0502040204020203" pitchFamily="34" charset="-122"/>
              </a:rPr>
              <a:t>First.Cno,Second.Cpno</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FROM Course First, Course Second</a:t>
            </a:r>
          </a:p>
          <a:p>
            <a:r>
              <a:rPr lang="en-US" altLang="zh-CN" sz="2800" b="1" dirty="0">
                <a:latin typeface="微软雅黑 Light" panose="020B0502040204020203" pitchFamily="34" charset="-122"/>
                <a:ea typeface="微软雅黑 Light" panose="020B0502040204020203" pitchFamily="34" charset="-122"/>
              </a:rPr>
              <a:t>WHERE </a:t>
            </a:r>
            <a:r>
              <a:rPr lang="en-US" altLang="zh-CN" sz="2800" b="1" dirty="0" err="1">
                <a:solidFill>
                  <a:srgbClr val="FF0000"/>
                </a:solidFill>
                <a:latin typeface="微软雅黑 Light" panose="020B0502040204020203" pitchFamily="34" charset="-122"/>
                <a:ea typeface="微软雅黑 Light" panose="020B0502040204020203" pitchFamily="34" charset="-122"/>
              </a:rPr>
              <a:t>First.Cpno</a:t>
            </a:r>
            <a:r>
              <a:rPr lang="en-US" altLang="zh-CN" sz="2800" b="1" dirty="0">
                <a:solidFill>
                  <a:srgbClr val="FF0000"/>
                </a:solidFill>
                <a:latin typeface="微软雅黑 Light" panose="020B0502040204020203" pitchFamily="34" charset="-122"/>
                <a:ea typeface="微软雅黑 Light" panose="020B0502040204020203" pitchFamily="34" charset="-122"/>
              </a:rPr>
              <a:t>= </a:t>
            </a:r>
            <a:r>
              <a:rPr lang="en-US" altLang="zh-CN" sz="2800" b="1" dirty="0" err="1">
                <a:solidFill>
                  <a:srgbClr val="FF0000"/>
                </a:solidFill>
                <a:latin typeface="微软雅黑 Light" panose="020B0502040204020203" pitchFamily="34" charset="-122"/>
                <a:ea typeface="微软雅黑 Light" panose="020B0502040204020203" pitchFamily="34" charset="-122"/>
              </a:rPr>
              <a:t>Second.Cno</a:t>
            </a:r>
            <a:endParaRPr lang="zh-CN" altLang="en-US" sz="2800" b="1" dirty="0">
              <a:solidFill>
                <a:srgbClr val="FF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35465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21</a:t>
            </a:fld>
            <a:endParaRPr lang="zh-CN" altLang="en-US"/>
          </a:p>
        </p:txBody>
      </p:sp>
      <p:pic>
        <p:nvPicPr>
          <p:cNvPr id="5" name="图片 4"/>
          <p:cNvPicPr>
            <a:picLocks noChangeAspect="1"/>
          </p:cNvPicPr>
          <p:nvPr/>
        </p:nvPicPr>
        <p:blipFill>
          <a:blip r:embed="rId2"/>
          <a:stretch>
            <a:fillRect/>
          </a:stretch>
        </p:blipFill>
        <p:spPr>
          <a:xfrm>
            <a:off x="3338675" y="689792"/>
            <a:ext cx="4916726" cy="1672937"/>
          </a:xfrm>
          <a:prstGeom prst="rect">
            <a:avLst/>
          </a:prstGeom>
        </p:spPr>
      </p:pic>
      <p:pic>
        <p:nvPicPr>
          <p:cNvPr id="6" name="图片 5"/>
          <p:cNvPicPr>
            <a:picLocks noChangeAspect="1"/>
          </p:cNvPicPr>
          <p:nvPr/>
        </p:nvPicPr>
        <p:blipFill>
          <a:blip r:embed="rId3"/>
          <a:stretch>
            <a:fillRect/>
          </a:stretch>
        </p:blipFill>
        <p:spPr>
          <a:xfrm>
            <a:off x="3338675" y="3170087"/>
            <a:ext cx="2268364" cy="1419257"/>
          </a:xfrm>
          <a:prstGeom prst="rect">
            <a:avLst/>
          </a:prstGeom>
        </p:spPr>
      </p:pic>
      <p:pic>
        <p:nvPicPr>
          <p:cNvPr id="7" name="图片 6"/>
          <p:cNvPicPr>
            <a:picLocks noChangeAspect="1"/>
          </p:cNvPicPr>
          <p:nvPr/>
        </p:nvPicPr>
        <p:blipFill>
          <a:blip r:embed="rId4"/>
          <a:stretch>
            <a:fillRect/>
          </a:stretch>
        </p:blipFill>
        <p:spPr>
          <a:xfrm>
            <a:off x="6437959" y="3170087"/>
            <a:ext cx="1899435" cy="2147973"/>
          </a:xfrm>
          <a:prstGeom prst="rect">
            <a:avLst/>
          </a:prstGeom>
        </p:spPr>
      </p:pic>
      <p:pic>
        <p:nvPicPr>
          <p:cNvPr id="8" name="图片 7"/>
          <p:cNvPicPr>
            <a:picLocks noChangeAspect="1"/>
          </p:cNvPicPr>
          <p:nvPr/>
        </p:nvPicPr>
        <p:blipFill>
          <a:blip r:embed="rId5"/>
          <a:stretch>
            <a:fillRect/>
          </a:stretch>
        </p:blipFill>
        <p:spPr>
          <a:xfrm>
            <a:off x="3103407" y="4729952"/>
            <a:ext cx="2238375" cy="666750"/>
          </a:xfrm>
          <a:prstGeom prst="rect">
            <a:avLst/>
          </a:prstGeom>
        </p:spPr>
      </p:pic>
    </p:spTree>
    <p:extLst>
      <p:ext uri="{BB962C8B-B14F-4D97-AF65-F5344CB8AC3E}">
        <p14:creationId xmlns:p14="http://schemas.microsoft.com/office/powerpoint/2010/main" val="18172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外连接</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22</a:t>
            </a:fld>
            <a:endParaRPr lang="zh-CN" altLang="en-US"/>
          </a:p>
        </p:txBody>
      </p:sp>
      <p:pic>
        <p:nvPicPr>
          <p:cNvPr id="5" name="图片 4"/>
          <p:cNvPicPr>
            <a:picLocks noChangeAspect="1"/>
          </p:cNvPicPr>
          <p:nvPr/>
        </p:nvPicPr>
        <p:blipFill>
          <a:blip r:embed="rId2"/>
          <a:stretch>
            <a:fillRect/>
          </a:stretch>
        </p:blipFill>
        <p:spPr>
          <a:xfrm>
            <a:off x="4786255" y="194286"/>
            <a:ext cx="2266950" cy="2305050"/>
          </a:xfrm>
          <a:prstGeom prst="rect">
            <a:avLst/>
          </a:prstGeom>
        </p:spPr>
      </p:pic>
      <p:pic>
        <p:nvPicPr>
          <p:cNvPr id="6" name="图片 5"/>
          <p:cNvPicPr>
            <a:picLocks noChangeAspect="1"/>
          </p:cNvPicPr>
          <p:nvPr/>
        </p:nvPicPr>
        <p:blipFill>
          <a:blip r:embed="rId3"/>
          <a:stretch>
            <a:fillRect/>
          </a:stretch>
        </p:blipFill>
        <p:spPr>
          <a:xfrm>
            <a:off x="8666774" y="194286"/>
            <a:ext cx="1666875" cy="2724150"/>
          </a:xfrm>
          <a:prstGeom prst="rect">
            <a:avLst/>
          </a:prstGeom>
        </p:spPr>
      </p:pic>
      <p:pic>
        <p:nvPicPr>
          <p:cNvPr id="7" name="图片 6"/>
          <p:cNvPicPr>
            <a:picLocks noChangeAspect="1"/>
          </p:cNvPicPr>
          <p:nvPr/>
        </p:nvPicPr>
        <p:blipFill>
          <a:blip r:embed="rId4"/>
          <a:stretch>
            <a:fillRect/>
          </a:stretch>
        </p:blipFill>
        <p:spPr>
          <a:xfrm>
            <a:off x="1167697" y="3171365"/>
            <a:ext cx="2210899" cy="3130283"/>
          </a:xfrm>
          <a:prstGeom prst="rect">
            <a:avLst/>
          </a:prstGeom>
        </p:spPr>
      </p:pic>
      <p:pic>
        <p:nvPicPr>
          <p:cNvPr id="8" name="图片 7"/>
          <p:cNvPicPr>
            <a:picLocks noChangeAspect="1"/>
          </p:cNvPicPr>
          <p:nvPr/>
        </p:nvPicPr>
        <p:blipFill>
          <a:blip r:embed="rId5"/>
          <a:stretch>
            <a:fillRect/>
          </a:stretch>
        </p:blipFill>
        <p:spPr>
          <a:xfrm>
            <a:off x="4601260" y="2918436"/>
            <a:ext cx="2569113" cy="3296512"/>
          </a:xfrm>
          <a:prstGeom prst="rect">
            <a:avLst/>
          </a:prstGeom>
        </p:spPr>
      </p:pic>
      <p:pic>
        <p:nvPicPr>
          <p:cNvPr id="9" name="图片 8"/>
          <p:cNvPicPr>
            <a:picLocks noChangeAspect="1"/>
          </p:cNvPicPr>
          <p:nvPr/>
        </p:nvPicPr>
        <p:blipFill>
          <a:blip r:embed="rId6"/>
          <a:stretch>
            <a:fillRect/>
          </a:stretch>
        </p:blipFill>
        <p:spPr>
          <a:xfrm>
            <a:off x="8497927" y="3058643"/>
            <a:ext cx="2276167" cy="3016097"/>
          </a:xfrm>
          <a:prstGeom prst="rect">
            <a:avLst/>
          </a:prstGeom>
        </p:spPr>
      </p:pic>
    </p:spTree>
    <p:extLst>
      <p:ext uri="{BB962C8B-B14F-4D97-AF65-F5344CB8AC3E}">
        <p14:creationId xmlns:p14="http://schemas.microsoft.com/office/powerpoint/2010/main" val="1130404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内</a:t>
            </a:r>
            <a:r>
              <a:rPr lang="en-US" altLang="zh-CN" dirty="0"/>
              <a:t>/</a:t>
            </a:r>
            <a:r>
              <a:rPr lang="zh-CN" altLang="en-US" dirty="0"/>
              <a:t>外连接查询</a:t>
            </a:r>
          </a:p>
        </p:txBody>
      </p:sp>
      <p:sp>
        <p:nvSpPr>
          <p:cNvPr id="3" name="内容占位符 2"/>
          <p:cNvSpPr>
            <a:spLocks noGrp="1"/>
          </p:cNvSpPr>
          <p:nvPr>
            <p:ph idx="1"/>
          </p:nvPr>
        </p:nvSpPr>
        <p:spPr>
          <a:xfrm>
            <a:off x="1069848" y="1773044"/>
            <a:ext cx="10058400" cy="4399156"/>
          </a:xfrm>
        </p:spPr>
        <p:txBody>
          <a:bodyPr>
            <a:normAutofit fontScale="92500" lnSpcReduction="10000"/>
          </a:bodyPr>
          <a:lstStyle/>
          <a:p>
            <a:r>
              <a:rPr lang="zh-CN" altLang="en-US" dirty="0"/>
              <a:t>在</a:t>
            </a:r>
            <a:r>
              <a:rPr lang="en-US" altLang="zh-CN" dirty="0"/>
              <a:t>SELECT</a:t>
            </a:r>
            <a:r>
              <a:rPr lang="zh-CN" altLang="en-US" dirty="0"/>
              <a:t>语句中，除了可在</a:t>
            </a:r>
            <a:r>
              <a:rPr lang="en-US" altLang="zh-CN" dirty="0"/>
              <a:t>WHERE</a:t>
            </a:r>
            <a:r>
              <a:rPr lang="zh-CN" altLang="en-US" dirty="0"/>
              <a:t>子句中建立连接关系外，还可以直接在</a:t>
            </a:r>
            <a:r>
              <a:rPr lang="en-US" altLang="zh-CN" dirty="0"/>
              <a:t>FROM</a:t>
            </a:r>
            <a:r>
              <a:rPr lang="zh-CN" altLang="en-US" dirty="0"/>
              <a:t>子句中使用连接关键字建立连接条件</a:t>
            </a:r>
            <a:r>
              <a:rPr lang="en-US" altLang="zh-CN" dirty="0"/>
              <a:t>,</a:t>
            </a:r>
            <a:r>
              <a:rPr lang="zh-CN" altLang="en-US" dirty="0"/>
              <a:t>即将连接条件和查询条件分开。</a:t>
            </a:r>
          </a:p>
          <a:p>
            <a:r>
              <a:rPr lang="zh-CN" altLang="en-US" dirty="0"/>
              <a:t>格式：</a:t>
            </a:r>
          </a:p>
          <a:p>
            <a:r>
              <a:rPr lang="en-US" altLang="zh-CN" dirty="0"/>
              <a:t>FROM &lt;</a:t>
            </a:r>
            <a:r>
              <a:rPr lang="zh-CN" altLang="en-US" dirty="0"/>
              <a:t>表名</a:t>
            </a:r>
            <a:r>
              <a:rPr lang="en-US" altLang="zh-CN" dirty="0"/>
              <a:t>1&gt; INNER</a:t>
            </a:r>
          </a:p>
          <a:p>
            <a:r>
              <a:rPr lang="en-US" altLang="zh-CN" dirty="0"/>
              <a:t>| </a:t>
            </a:r>
            <a:r>
              <a:rPr lang="en-US" altLang="zh-CN" dirty="0">
                <a:solidFill>
                  <a:srgbClr val="FF0000"/>
                </a:solidFill>
              </a:rPr>
              <a:t>LEFT</a:t>
            </a:r>
            <a:r>
              <a:rPr lang="en-US" altLang="zh-CN" dirty="0"/>
              <a:t> [OUTER]</a:t>
            </a:r>
          </a:p>
          <a:p>
            <a:r>
              <a:rPr lang="en-US" altLang="zh-CN" dirty="0"/>
              <a:t>| </a:t>
            </a:r>
            <a:r>
              <a:rPr lang="en-US" altLang="zh-CN" dirty="0">
                <a:solidFill>
                  <a:srgbClr val="FF0000"/>
                </a:solidFill>
              </a:rPr>
              <a:t>RIGHT</a:t>
            </a:r>
            <a:r>
              <a:rPr lang="en-US" altLang="zh-CN" dirty="0"/>
              <a:t> [OUTER]</a:t>
            </a:r>
          </a:p>
          <a:p>
            <a:r>
              <a:rPr lang="en-US" altLang="zh-CN" dirty="0"/>
              <a:t>| </a:t>
            </a:r>
            <a:r>
              <a:rPr lang="en-US" altLang="zh-CN" dirty="0">
                <a:solidFill>
                  <a:srgbClr val="FF0000"/>
                </a:solidFill>
              </a:rPr>
              <a:t>FULL</a:t>
            </a:r>
            <a:r>
              <a:rPr lang="en-US" altLang="zh-CN" dirty="0"/>
              <a:t> [OUTER]</a:t>
            </a:r>
          </a:p>
          <a:p>
            <a:r>
              <a:rPr lang="en-US" altLang="zh-CN" dirty="0"/>
              <a:t>JOIN &lt;</a:t>
            </a:r>
            <a:r>
              <a:rPr lang="zh-CN" altLang="en-US" dirty="0"/>
              <a:t>表名</a:t>
            </a:r>
            <a:r>
              <a:rPr lang="en-US" altLang="zh-CN" dirty="0"/>
              <a:t>2&gt; ON &lt;</a:t>
            </a:r>
            <a:r>
              <a:rPr lang="zh-CN" altLang="en-US" dirty="0"/>
              <a:t>连接条件</a:t>
            </a:r>
            <a:r>
              <a:rPr lang="en-US" altLang="zh-CN" dirty="0"/>
              <a:t>&gt;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23</a:t>
            </a:fld>
            <a:endParaRPr lang="zh-CN" altLang="en-US"/>
          </a:p>
        </p:txBody>
      </p:sp>
    </p:spTree>
    <p:extLst>
      <p:ext uri="{BB962C8B-B14F-4D97-AF65-F5344CB8AC3E}">
        <p14:creationId xmlns:p14="http://schemas.microsoft.com/office/powerpoint/2010/main" val="1346337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说明</a:t>
            </a:r>
          </a:p>
        </p:txBody>
      </p:sp>
      <p:sp>
        <p:nvSpPr>
          <p:cNvPr id="3" name="内容占位符 2"/>
          <p:cNvSpPr>
            <a:spLocks noGrp="1"/>
          </p:cNvSpPr>
          <p:nvPr>
            <p:ph idx="1"/>
          </p:nvPr>
        </p:nvSpPr>
        <p:spPr/>
        <p:txBody>
          <a:bodyPr/>
          <a:lstStyle/>
          <a:p>
            <a:r>
              <a:rPr lang="en-US" altLang="zh-CN" dirty="0">
                <a:solidFill>
                  <a:srgbClr val="FF0000"/>
                </a:solidFill>
              </a:rPr>
              <a:t>INNER JOIN</a:t>
            </a:r>
            <a:r>
              <a:rPr lang="en-US" altLang="zh-CN" dirty="0"/>
              <a:t>——</a:t>
            </a:r>
            <a:r>
              <a:rPr lang="zh-CN" altLang="en-US" dirty="0"/>
              <a:t>内连接，表示结果中只包括两个表中相匹配的记录。（默认）</a:t>
            </a:r>
          </a:p>
          <a:p>
            <a:r>
              <a:rPr lang="en-US" altLang="zh-CN" dirty="0">
                <a:solidFill>
                  <a:srgbClr val="FF0000"/>
                </a:solidFill>
              </a:rPr>
              <a:t>LEFT OUTER JOIN</a:t>
            </a:r>
            <a:r>
              <a:rPr lang="en-US" altLang="zh-CN" dirty="0"/>
              <a:t>——</a:t>
            </a:r>
            <a:r>
              <a:rPr lang="zh-CN" altLang="en-US" dirty="0"/>
              <a:t>左外连接，表示结果中包括所创建关系左边表中所有记录和右边表中与连接条件相匹配的记录。</a:t>
            </a:r>
          </a:p>
          <a:p>
            <a:r>
              <a:rPr lang="en-US" altLang="zh-CN" dirty="0">
                <a:solidFill>
                  <a:srgbClr val="FF0000"/>
                </a:solidFill>
              </a:rPr>
              <a:t>RIGHT OUTER JOIN</a:t>
            </a:r>
            <a:r>
              <a:rPr lang="en-US" altLang="zh-CN" dirty="0"/>
              <a:t>——</a:t>
            </a:r>
            <a:r>
              <a:rPr lang="zh-CN" altLang="en-US" dirty="0"/>
              <a:t>右外连接，表示结果中包括所创建关系右边表中所有记录和左边表中与连接条件相匹配的记录。</a:t>
            </a:r>
          </a:p>
          <a:p>
            <a:r>
              <a:rPr lang="en-US" altLang="zh-CN" dirty="0">
                <a:solidFill>
                  <a:srgbClr val="FF0000"/>
                </a:solidFill>
              </a:rPr>
              <a:t>FULL OUTER JOIN</a:t>
            </a:r>
            <a:r>
              <a:rPr lang="en-US" altLang="zh-CN" dirty="0"/>
              <a:t>——</a:t>
            </a:r>
            <a:r>
              <a:rPr lang="zh-CN" altLang="en-US" dirty="0"/>
              <a:t>完全外连接，表示结果中包括所创建关系的两个表中的所有记录。</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24</a:t>
            </a:fld>
            <a:endParaRPr lang="zh-CN" altLang="en-US"/>
          </a:p>
        </p:txBody>
      </p:sp>
    </p:spTree>
    <p:extLst>
      <p:ext uri="{BB962C8B-B14F-4D97-AF65-F5344CB8AC3E}">
        <p14:creationId xmlns:p14="http://schemas.microsoft.com/office/powerpoint/2010/main" val="3303211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01805"/>
            <a:ext cx="10058400" cy="5670395"/>
          </a:xfrm>
        </p:spPr>
        <p:txBody>
          <a:bodyPr/>
          <a:lstStyle/>
          <a:p>
            <a:r>
              <a:rPr lang="en-US" altLang="zh-CN" dirty="0"/>
              <a:t>【</a:t>
            </a:r>
            <a:r>
              <a:rPr lang="zh-CN" altLang="en-US" dirty="0"/>
              <a:t>例</a:t>
            </a:r>
            <a:r>
              <a:rPr lang="en-US" altLang="zh-CN" dirty="0"/>
              <a:t>4】</a:t>
            </a:r>
            <a:r>
              <a:rPr lang="zh-CN" altLang="en-US" dirty="0"/>
              <a:t>用外连接</a:t>
            </a:r>
          </a:p>
          <a:p>
            <a:r>
              <a:rPr lang="en-US" altLang="zh-CN" dirty="0"/>
              <a:t>SELECT </a:t>
            </a:r>
            <a:r>
              <a:rPr lang="en-US" altLang="zh-CN" dirty="0" err="1"/>
              <a:t>First.Cno,Second.Cpno</a:t>
            </a:r>
            <a:endParaRPr lang="en-US" altLang="zh-CN" dirty="0"/>
          </a:p>
          <a:p>
            <a:r>
              <a:rPr lang="en-US" altLang="zh-CN" dirty="0"/>
              <a:t>FROM Course First </a:t>
            </a:r>
            <a:r>
              <a:rPr lang="en-US" altLang="zh-CN" dirty="0">
                <a:solidFill>
                  <a:srgbClr val="FF0000"/>
                </a:solidFill>
              </a:rPr>
              <a:t>LEFT OUTER JOIN</a:t>
            </a:r>
          </a:p>
          <a:p>
            <a:r>
              <a:rPr lang="en-US" altLang="zh-CN" dirty="0"/>
              <a:t>Course Second</a:t>
            </a:r>
          </a:p>
          <a:p>
            <a:r>
              <a:rPr lang="en-US" altLang="zh-CN" dirty="0">
                <a:solidFill>
                  <a:srgbClr val="FF0000"/>
                </a:solidFill>
              </a:rPr>
              <a:t>ON </a:t>
            </a:r>
            <a:r>
              <a:rPr lang="en-US" altLang="zh-CN" dirty="0" err="1">
                <a:solidFill>
                  <a:srgbClr val="FF0000"/>
                </a:solidFill>
              </a:rPr>
              <a:t>First.Cpno</a:t>
            </a:r>
            <a:r>
              <a:rPr lang="en-US" altLang="zh-CN" dirty="0">
                <a:solidFill>
                  <a:srgbClr val="FF0000"/>
                </a:solidFill>
              </a:rPr>
              <a:t>=</a:t>
            </a:r>
            <a:r>
              <a:rPr lang="en-US" altLang="zh-CN" dirty="0" err="1">
                <a:solidFill>
                  <a:srgbClr val="FF0000"/>
                </a:solidFill>
              </a:rPr>
              <a:t>Second.Cno</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25</a:t>
            </a:fld>
            <a:endParaRPr lang="zh-CN" altLang="en-US"/>
          </a:p>
        </p:txBody>
      </p:sp>
      <p:pic>
        <p:nvPicPr>
          <p:cNvPr id="2" name="图片 1"/>
          <p:cNvPicPr>
            <a:picLocks noChangeAspect="1"/>
          </p:cNvPicPr>
          <p:nvPr/>
        </p:nvPicPr>
        <p:blipFill>
          <a:blip r:embed="rId3"/>
          <a:stretch>
            <a:fillRect/>
          </a:stretch>
        </p:blipFill>
        <p:spPr>
          <a:xfrm>
            <a:off x="7370477" y="2505465"/>
            <a:ext cx="2418100" cy="4300764"/>
          </a:xfrm>
          <a:prstGeom prst="rect">
            <a:avLst/>
          </a:prstGeom>
        </p:spPr>
      </p:pic>
    </p:spTree>
    <p:extLst>
      <p:ext uri="{BB962C8B-B14F-4D97-AF65-F5344CB8AC3E}">
        <p14:creationId xmlns:p14="http://schemas.microsoft.com/office/powerpoint/2010/main" val="1125622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23746"/>
            <a:ext cx="10058400" cy="5748454"/>
          </a:xfrm>
        </p:spPr>
        <p:txBody>
          <a:bodyPr/>
          <a:lstStyle/>
          <a:p>
            <a:r>
              <a:rPr lang="en-US" altLang="zh-CN" dirty="0"/>
              <a:t>【</a:t>
            </a:r>
            <a:r>
              <a:rPr lang="zh-CN" altLang="en-US" dirty="0"/>
              <a:t>例</a:t>
            </a:r>
            <a:r>
              <a:rPr lang="en-US" altLang="zh-CN" dirty="0"/>
              <a:t>5】</a:t>
            </a:r>
            <a:r>
              <a:rPr lang="zh-CN" altLang="en-US" dirty="0"/>
              <a:t>检索所有学生的学习情况，列出姓名、选课名称及成绩。</a:t>
            </a:r>
          </a:p>
          <a:p>
            <a:r>
              <a:rPr lang="en-US" altLang="zh-CN" dirty="0"/>
              <a:t>SELECT </a:t>
            </a:r>
            <a:r>
              <a:rPr lang="en-US" altLang="zh-CN" dirty="0" err="1"/>
              <a:t>Sname,Cname,Grade</a:t>
            </a:r>
            <a:endParaRPr lang="en-US" altLang="zh-CN" dirty="0"/>
          </a:p>
          <a:p>
            <a:r>
              <a:rPr lang="en-US" altLang="zh-CN" dirty="0"/>
              <a:t>FROM Student, SC, Course</a:t>
            </a:r>
          </a:p>
          <a:p>
            <a:r>
              <a:rPr lang="en-US" altLang="zh-CN" dirty="0"/>
              <a:t>WHERE </a:t>
            </a:r>
            <a:r>
              <a:rPr lang="en-US" altLang="zh-CN" dirty="0" err="1"/>
              <a:t>Student.Sno</a:t>
            </a:r>
            <a:r>
              <a:rPr lang="en-US" altLang="zh-CN" dirty="0"/>
              <a:t>=</a:t>
            </a:r>
            <a:r>
              <a:rPr lang="en-US" altLang="zh-CN" dirty="0" err="1"/>
              <a:t>SC.Sno</a:t>
            </a:r>
            <a:endParaRPr lang="en-US" altLang="zh-CN" dirty="0"/>
          </a:p>
          <a:p>
            <a:r>
              <a:rPr lang="en-US" altLang="zh-CN" dirty="0"/>
              <a:t>AND </a:t>
            </a:r>
            <a:r>
              <a:rPr lang="en-US" altLang="zh-CN" dirty="0" err="1"/>
              <a:t>SC.Cno</a:t>
            </a:r>
            <a:r>
              <a:rPr lang="en-US" altLang="zh-CN" dirty="0"/>
              <a:t>=</a:t>
            </a:r>
            <a:r>
              <a:rPr lang="en-US" altLang="zh-CN" dirty="0" err="1"/>
              <a:t>Course.Cno</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26</a:t>
            </a:fld>
            <a:endParaRPr lang="zh-CN" altLang="en-US"/>
          </a:p>
        </p:txBody>
      </p:sp>
      <p:pic>
        <p:nvPicPr>
          <p:cNvPr id="5" name="图片 4"/>
          <p:cNvPicPr>
            <a:picLocks noChangeAspect="1"/>
          </p:cNvPicPr>
          <p:nvPr/>
        </p:nvPicPr>
        <p:blipFill>
          <a:blip r:embed="rId2"/>
          <a:stretch>
            <a:fillRect/>
          </a:stretch>
        </p:blipFill>
        <p:spPr>
          <a:xfrm>
            <a:off x="2202547" y="4066446"/>
            <a:ext cx="2238375" cy="666750"/>
          </a:xfrm>
          <a:prstGeom prst="rect">
            <a:avLst/>
          </a:prstGeom>
        </p:spPr>
      </p:pic>
      <p:sp>
        <p:nvSpPr>
          <p:cNvPr id="6" name="矩形 5"/>
          <p:cNvSpPr/>
          <p:nvPr/>
        </p:nvSpPr>
        <p:spPr>
          <a:xfrm>
            <a:off x="6260614" y="3297973"/>
            <a:ext cx="6096000" cy="3139321"/>
          </a:xfrm>
          <a:prstGeom prst="rect">
            <a:avLst/>
          </a:prstGeom>
        </p:spPr>
        <p:txBody>
          <a:bodyPr>
            <a:spAutoFit/>
          </a:bodyPr>
          <a:lstStyle/>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SELECT </a:t>
            </a:r>
            <a:r>
              <a:rPr lang="en-US" altLang="zh-CN" sz="2800" dirty="0" err="1">
                <a:solidFill>
                  <a:srgbClr val="0070C0"/>
                </a:solidFill>
                <a:latin typeface="微软雅黑 Light" panose="020B0502040204020203" pitchFamily="34" charset="-122"/>
                <a:ea typeface="微软雅黑 Light" panose="020B0502040204020203" pitchFamily="34" charset="-122"/>
              </a:rPr>
              <a:t>Sname,Cname,Grade</a:t>
            </a:r>
            <a:endParaRPr lang="en-US" altLang="zh-CN" sz="2800" dirty="0">
              <a:solidFill>
                <a:srgbClr val="0070C0"/>
              </a:solidFill>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FROM Student</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LEFT JOIN SC ON </a:t>
            </a:r>
            <a:r>
              <a:rPr lang="en-US" altLang="zh-CN" sz="2800" dirty="0" err="1">
                <a:solidFill>
                  <a:srgbClr val="0070C0"/>
                </a:solidFill>
                <a:latin typeface="微软雅黑 Light" panose="020B0502040204020203" pitchFamily="34" charset="-122"/>
                <a:ea typeface="微软雅黑 Light" panose="020B0502040204020203" pitchFamily="34" charset="-122"/>
              </a:rPr>
              <a:t>Student.Sno</a:t>
            </a:r>
            <a:r>
              <a:rPr lang="en-US" altLang="zh-CN" sz="2800" dirty="0">
                <a:solidFill>
                  <a:srgbClr val="0070C0"/>
                </a:solidFill>
                <a:latin typeface="微软雅黑 Light" panose="020B0502040204020203" pitchFamily="34" charset="-122"/>
                <a:ea typeface="微软雅黑 Light" panose="020B0502040204020203" pitchFamily="34" charset="-122"/>
              </a:rPr>
              <a:t>=</a:t>
            </a:r>
            <a:r>
              <a:rPr lang="en-US" altLang="zh-CN" sz="2800" dirty="0" err="1">
                <a:solidFill>
                  <a:srgbClr val="0070C0"/>
                </a:solidFill>
                <a:latin typeface="微软雅黑 Light" panose="020B0502040204020203" pitchFamily="34" charset="-122"/>
                <a:ea typeface="微软雅黑 Light" panose="020B0502040204020203" pitchFamily="34" charset="-122"/>
              </a:rPr>
              <a:t>SC.Sno</a:t>
            </a:r>
            <a:endParaRPr lang="en-US" altLang="zh-CN" sz="2800" dirty="0">
              <a:solidFill>
                <a:srgbClr val="0070C0"/>
              </a:solidFill>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LEFT JOIN Course ON </a:t>
            </a:r>
            <a:r>
              <a:rPr lang="en-US" altLang="zh-CN" sz="2800" dirty="0" err="1">
                <a:solidFill>
                  <a:srgbClr val="0070C0"/>
                </a:solidFill>
                <a:latin typeface="微软雅黑 Light" panose="020B0502040204020203" pitchFamily="34" charset="-122"/>
                <a:ea typeface="微软雅黑 Light" panose="020B0502040204020203" pitchFamily="34" charset="-122"/>
              </a:rPr>
              <a:t>SC.Cno</a:t>
            </a:r>
            <a:r>
              <a:rPr lang="en-US" altLang="zh-CN" sz="2800" dirty="0">
                <a:solidFill>
                  <a:srgbClr val="0070C0"/>
                </a:solidFill>
                <a:latin typeface="微软雅黑 Light" panose="020B0502040204020203" pitchFamily="34" charset="-122"/>
                <a:ea typeface="微软雅黑 Light" panose="020B0502040204020203" pitchFamily="34" charset="-122"/>
              </a:rPr>
              <a:t>=</a:t>
            </a:r>
            <a:r>
              <a:rPr lang="en-US" altLang="zh-CN" sz="2800" dirty="0" err="1">
                <a:solidFill>
                  <a:srgbClr val="0070C0"/>
                </a:solidFill>
                <a:latin typeface="微软雅黑 Light" panose="020B0502040204020203" pitchFamily="34" charset="-122"/>
                <a:ea typeface="微软雅黑 Light" panose="020B0502040204020203" pitchFamily="34" charset="-122"/>
              </a:rPr>
              <a:t>Course.Cno</a:t>
            </a:r>
            <a:endParaRPr lang="zh-CN" altLang="en-US" sz="2800"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424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57200"/>
            <a:ext cx="10058400" cy="5715000"/>
          </a:xfrm>
        </p:spPr>
        <p:txBody>
          <a:bodyPr/>
          <a:lstStyle/>
          <a:p>
            <a:r>
              <a:rPr lang="en-US" altLang="zh-CN" dirty="0"/>
              <a:t>【</a:t>
            </a:r>
            <a:r>
              <a:rPr lang="zh-CN" altLang="en-US" dirty="0"/>
              <a:t>例</a:t>
            </a:r>
            <a:r>
              <a:rPr lang="en-US" altLang="zh-CN" dirty="0"/>
              <a:t>6】</a:t>
            </a:r>
            <a:r>
              <a:rPr lang="zh-CN" altLang="en-US" dirty="0"/>
              <a:t>列出未选课的学生的学号、姓名及所在系</a:t>
            </a:r>
            <a:endParaRPr lang="en-US" altLang="zh-CN" dirty="0"/>
          </a:p>
          <a:p>
            <a:r>
              <a:rPr lang="en-US" altLang="zh-CN" dirty="0"/>
              <a:t>SELECT </a:t>
            </a:r>
            <a:r>
              <a:rPr lang="en-US" altLang="zh-CN" dirty="0" err="1"/>
              <a:t>Sno,Sname,Sdept</a:t>
            </a:r>
            <a:endParaRPr lang="en-US" altLang="zh-CN" dirty="0"/>
          </a:p>
          <a:p>
            <a:r>
              <a:rPr lang="en-US" altLang="zh-CN" dirty="0"/>
              <a:t>FROM Student</a:t>
            </a:r>
          </a:p>
          <a:p>
            <a:r>
              <a:rPr lang="en-US" altLang="zh-CN" dirty="0"/>
              <a:t>LEFT JOIN SC ON </a:t>
            </a:r>
            <a:r>
              <a:rPr lang="en-US" altLang="zh-CN" dirty="0" err="1"/>
              <a:t>Student.Sno</a:t>
            </a:r>
            <a:r>
              <a:rPr lang="en-US" altLang="zh-CN" dirty="0"/>
              <a:t>=</a:t>
            </a:r>
            <a:r>
              <a:rPr lang="en-US" altLang="zh-CN" dirty="0" err="1"/>
              <a:t>SC.Sno</a:t>
            </a:r>
            <a:endParaRPr lang="en-US" altLang="zh-CN" dirty="0"/>
          </a:p>
          <a:p>
            <a:r>
              <a:rPr lang="en-US" altLang="zh-CN" dirty="0"/>
              <a:t>WHERE </a:t>
            </a:r>
            <a:r>
              <a:rPr lang="en-US" altLang="zh-CN" dirty="0" err="1"/>
              <a:t>Cno</a:t>
            </a:r>
            <a:r>
              <a:rPr lang="en-US" altLang="zh-CN" dirty="0"/>
              <a:t> = NULL</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27</a:t>
            </a:fld>
            <a:endParaRPr lang="zh-CN" altLang="en-US"/>
          </a:p>
        </p:txBody>
      </p:sp>
      <p:pic>
        <p:nvPicPr>
          <p:cNvPr id="5" name="图片 4"/>
          <p:cNvPicPr>
            <a:picLocks noChangeAspect="1"/>
          </p:cNvPicPr>
          <p:nvPr/>
        </p:nvPicPr>
        <p:blipFill>
          <a:blip r:embed="rId2"/>
          <a:stretch>
            <a:fillRect/>
          </a:stretch>
        </p:blipFill>
        <p:spPr>
          <a:xfrm>
            <a:off x="1809099" y="3314700"/>
            <a:ext cx="2238375" cy="666750"/>
          </a:xfrm>
          <a:prstGeom prst="rect">
            <a:avLst/>
          </a:prstGeom>
        </p:spPr>
      </p:pic>
      <p:sp>
        <p:nvSpPr>
          <p:cNvPr id="6" name="矩形 5"/>
          <p:cNvSpPr/>
          <p:nvPr/>
        </p:nvSpPr>
        <p:spPr>
          <a:xfrm>
            <a:off x="5423210" y="3008248"/>
            <a:ext cx="6768790" cy="3447098"/>
          </a:xfrm>
          <a:prstGeom prst="rect">
            <a:avLst/>
          </a:prstGeom>
        </p:spPr>
        <p:txBody>
          <a:bodyPr wrap="square">
            <a:spAutoFit/>
          </a:bodyPr>
          <a:lstStyle/>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SELECT </a:t>
            </a:r>
            <a:r>
              <a:rPr lang="en-US" altLang="zh-CN" sz="2800" dirty="0" err="1">
                <a:solidFill>
                  <a:srgbClr val="0070C0"/>
                </a:solidFill>
                <a:latin typeface="微软雅黑 Light" panose="020B0502040204020203" pitchFamily="34" charset="-122"/>
                <a:ea typeface="微软雅黑 Light" panose="020B0502040204020203" pitchFamily="34" charset="-122"/>
              </a:rPr>
              <a:t>Student.Sno,Sname,Sdept</a:t>
            </a:r>
            <a:endParaRPr lang="en-US" altLang="zh-CN" sz="2800" dirty="0">
              <a:solidFill>
                <a:srgbClr val="0070C0"/>
              </a:solidFill>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FROM Student</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LEFT JOIN SC ON </a:t>
            </a:r>
            <a:r>
              <a:rPr lang="en-US" altLang="zh-CN" sz="2800" dirty="0" err="1">
                <a:solidFill>
                  <a:srgbClr val="0070C0"/>
                </a:solidFill>
                <a:latin typeface="微软雅黑 Light" panose="020B0502040204020203" pitchFamily="34" charset="-122"/>
                <a:ea typeface="微软雅黑 Light" panose="020B0502040204020203" pitchFamily="34" charset="-122"/>
              </a:rPr>
              <a:t>Student.Sno</a:t>
            </a:r>
            <a:r>
              <a:rPr lang="en-US" altLang="zh-CN" sz="2800" dirty="0">
                <a:solidFill>
                  <a:srgbClr val="0070C0"/>
                </a:solidFill>
                <a:latin typeface="微软雅黑 Light" panose="020B0502040204020203" pitchFamily="34" charset="-122"/>
                <a:ea typeface="微软雅黑 Light" panose="020B0502040204020203" pitchFamily="34" charset="-122"/>
              </a:rPr>
              <a:t>=</a:t>
            </a:r>
            <a:r>
              <a:rPr lang="en-US" altLang="zh-CN" sz="2800" dirty="0" err="1">
                <a:solidFill>
                  <a:srgbClr val="0070C0"/>
                </a:solidFill>
                <a:latin typeface="微软雅黑 Light" panose="020B0502040204020203" pitchFamily="34" charset="-122"/>
                <a:ea typeface="微软雅黑 Light" panose="020B0502040204020203" pitchFamily="34" charset="-122"/>
              </a:rPr>
              <a:t>SC.Sno</a:t>
            </a:r>
            <a:endParaRPr lang="en-US" altLang="zh-CN" sz="2800" dirty="0">
              <a:solidFill>
                <a:srgbClr val="0070C0"/>
              </a:solidFill>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WHERE </a:t>
            </a:r>
            <a:r>
              <a:rPr lang="en-US" altLang="zh-CN" sz="2800" dirty="0" err="1">
                <a:solidFill>
                  <a:srgbClr val="0070C0"/>
                </a:solidFill>
                <a:latin typeface="微软雅黑 Light" panose="020B0502040204020203" pitchFamily="34" charset="-122"/>
                <a:ea typeface="微软雅黑 Light" panose="020B0502040204020203" pitchFamily="34" charset="-122"/>
              </a:rPr>
              <a:t>Cno</a:t>
            </a:r>
            <a:r>
              <a:rPr lang="en-US" altLang="zh-CN" sz="2800" dirty="0">
                <a:solidFill>
                  <a:srgbClr val="0070C0"/>
                </a:solidFill>
                <a:latin typeface="微软雅黑 Light" panose="020B0502040204020203" pitchFamily="34" charset="-122"/>
                <a:ea typeface="微软雅黑 Light" panose="020B0502040204020203" pitchFamily="34" charset="-122"/>
              </a:rPr>
              <a:t> IS NULL</a:t>
            </a:r>
          </a:p>
          <a:p>
            <a:pPr marL="182880" indent="-182880" defTabSz="914400">
              <a:spcBef>
                <a:spcPts val="1200"/>
              </a:spcBef>
              <a:buClr>
                <a:schemeClr val="accent1">
                  <a:lumMod val="75000"/>
                </a:schemeClr>
              </a:buClr>
              <a:buSzPct val="85000"/>
              <a:buFont typeface="Wingdings" pitchFamily="2" charset="2"/>
              <a:buChar char="§"/>
            </a:pPr>
            <a:r>
              <a:rPr lang="zh-CN" altLang="en-US" sz="2800" dirty="0">
                <a:solidFill>
                  <a:srgbClr val="0070C0"/>
                </a:solidFill>
                <a:latin typeface="微软雅黑 Light" panose="020B0502040204020203" pitchFamily="34" charset="-122"/>
                <a:ea typeface="微软雅黑 Light" panose="020B0502040204020203" pitchFamily="34" charset="-122"/>
              </a:rPr>
              <a:t>或：</a:t>
            </a:r>
          </a:p>
          <a:p>
            <a:pPr marL="182880" indent="-182880" defTabSz="914400">
              <a:spcBef>
                <a:spcPts val="1200"/>
              </a:spcBef>
              <a:buClr>
                <a:schemeClr val="accent1">
                  <a:lumMod val="75000"/>
                </a:schemeClr>
              </a:buClr>
              <a:buSzPct val="85000"/>
              <a:buFont typeface="Wingdings" pitchFamily="2" charset="2"/>
              <a:buChar char="§"/>
            </a:pPr>
            <a:r>
              <a:rPr lang="en-US" altLang="zh-CN" sz="2800" dirty="0">
                <a:solidFill>
                  <a:srgbClr val="0070C0"/>
                </a:solidFill>
                <a:latin typeface="微软雅黑 Light" panose="020B0502040204020203" pitchFamily="34" charset="-122"/>
                <a:ea typeface="微软雅黑 Light" panose="020B0502040204020203" pitchFamily="34" charset="-122"/>
              </a:rPr>
              <a:t>WHERE </a:t>
            </a:r>
            <a:r>
              <a:rPr lang="en-US" altLang="zh-CN" sz="2800" dirty="0" err="1">
                <a:solidFill>
                  <a:srgbClr val="0070C0"/>
                </a:solidFill>
                <a:latin typeface="微软雅黑 Light" panose="020B0502040204020203" pitchFamily="34" charset="-122"/>
                <a:ea typeface="微软雅黑 Light" panose="020B0502040204020203" pitchFamily="34" charset="-122"/>
              </a:rPr>
              <a:t>SC.Sno</a:t>
            </a:r>
            <a:r>
              <a:rPr lang="en-US" altLang="zh-CN" sz="2800" dirty="0">
                <a:solidFill>
                  <a:srgbClr val="0070C0"/>
                </a:solidFill>
                <a:latin typeface="微软雅黑 Light" panose="020B0502040204020203" pitchFamily="34" charset="-122"/>
                <a:ea typeface="微软雅黑 Light" panose="020B0502040204020203" pitchFamily="34" charset="-122"/>
              </a:rPr>
              <a:t> IS NULL</a:t>
            </a:r>
            <a:endParaRPr lang="zh-CN" altLang="en-US" sz="2800"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4759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12595"/>
            <a:ext cx="10058400" cy="5759605"/>
          </a:xfrm>
        </p:spPr>
        <p:txBody>
          <a:bodyPr/>
          <a:lstStyle/>
          <a:p>
            <a:r>
              <a:rPr lang="en-US" altLang="zh-CN" dirty="0"/>
              <a:t>【</a:t>
            </a:r>
            <a:r>
              <a:rPr lang="zh-CN" altLang="en-US" dirty="0"/>
              <a:t>例</a:t>
            </a:r>
            <a:r>
              <a:rPr lang="en-US" altLang="zh-CN" dirty="0"/>
              <a:t>7】</a:t>
            </a:r>
            <a:r>
              <a:rPr lang="zh-CN" altLang="en-US" dirty="0"/>
              <a:t>求各门课程的选修人数（包括未开课）。</a:t>
            </a:r>
            <a:endParaRPr lang="en-US" altLang="zh-CN" dirty="0"/>
          </a:p>
          <a:p>
            <a:r>
              <a:rPr lang="en-US" altLang="zh-CN" dirty="0"/>
              <a:t>SELECT </a:t>
            </a:r>
            <a:r>
              <a:rPr lang="en-US" altLang="zh-CN" dirty="0" err="1"/>
              <a:t>Course.Cno</a:t>
            </a:r>
            <a:r>
              <a:rPr lang="en-US" altLang="zh-CN" dirty="0"/>
              <a:t> , </a:t>
            </a:r>
            <a:r>
              <a:rPr lang="en-US" altLang="zh-CN"/>
              <a:t>COUNT</a:t>
            </a:r>
            <a:r>
              <a:rPr lang="en-US" altLang="zh-CN" smtClean="0"/>
              <a:t>(</a:t>
            </a:r>
            <a:r>
              <a:rPr lang="en-US" altLang="zh-CN" dirty="0"/>
              <a:t>?</a:t>
            </a:r>
            <a:r>
              <a:rPr lang="en-US" altLang="zh-CN" smtClean="0"/>
              <a:t>) </a:t>
            </a:r>
            <a:r>
              <a:rPr lang="en-US" altLang="zh-CN" dirty="0" err="1"/>
              <a:t>Num</a:t>
            </a:r>
            <a:endParaRPr lang="en-US" altLang="zh-CN" dirty="0"/>
          </a:p>
          <a:p>
            <a:r>
              <a:rPr lang="en-US" altLang="zh-CN" dirty="0"/>
              <a:t>FROM Course </a:t>
            </a:r>
            <a:r>
              <a:rPr lang="en-US" altLang="zh-CN" dirty="0">
                <a:solidFill>
                  <a:srgbClr val="0070C0"/>
                </a:solidFill>
              </a:rPr>
              <a:t>LEFT JOIN </a:t>
            </a:r>
            <a:r>
              <a:rPr lang="en-US" altLang="zh-CN" dirty="0"/>
              <a:t>SC</a:t>
            </a:r>
          </a:p>
          <a:p>
            <a:r>
              <a:rPr lang="en-US" altLang="zh-CN" dirty="0">
                <a:solidFill>
                  <a:srgbClr val="0070C0"/>
                </a:solidFill>
              </a:rPr>
              <a:t>ON</a:t>
            </a:r>
            <a:r>
              <a:rPr lang="en-US" altLang="zh-CN" dirty="0"/>
              <a:t> </a:t>
            </a:r>
            <a:r>
              <a:rPr lang="en-US" altLang="zh-CN" dirty="0" err="1"/>
              <a:t>Course.Cno</a:t>
            </a:r>
            <a:r>
              <a:rPr lang="en-US" altLang="zh-CN" dirty="0"/>
              <a:t> = </a:t>
            </a:r>
            <a:r>
              <a:rPr lang="en-US" altLang="zh-CN" dirty="0" err="1"/>
              <a:t>SC.Cno</a:t>
            </a:r>
            <a:endParaRPr lang="en-US" altLang="zh-CN" dirty="0"/>
          </a:p>
          <a:p>
            <a:r>
              <a:rPr lang="en-US" altLang="zh-CN" dirty="0"/>
              <a:t>GROUP BY </a:t>
            </a:r>
            <a:r>
              <a:rPr lang="en-US" altLang="zh-CN" dirty="0" err="1"/>
              <a:t>Course.Cno</a:t>
            </a:r>
            <a:endParaRPr lang="en-US" altLang="zh-CN" dirty="0"/>
          </a:p>
          <a:p>
            <a:r>
              <a:rPr lang="zh-CN" altLang="en-US" dirty="0"/>
              <a:t>或：</a:t>
            </a:r>
          </a:p>
          <a:p>
            <a:r>
              <a:rPr lang="en-US" altLang="zh-CN" dirty="0"/>
              <a:t>SELECT </a:t>
            </a:r>
            <a:r>
              <a:rPr lang="en-US" altLang="zh-CN" dirty="0" err="1"/>
              <a:t>Course.Cno</a:t>
            </a:r>
            <a:r>
              <a:rPr lang="en-US" altLang="zh-CN" dirty="0"/>
              <a:t> , COUNT</a:t>
            </a:r>
            <a:r>
              <a:rPr lang="en-US" altLang="zh-CN" dirty="0" smtClean="0"/>
              <a:t>(?) </a:t>
            </a:r>
            <a:r>
              <a:rPr lang="en-US" altLang="zh-CN" dirty="0" err="1"/>
              <a:t>Num</a:t>
            </a:r>
            <a:endParaRPr lang="en-US" altLang="zh-CN" dirty="0"/>
          </a:p>
          <a:p>
            <a:r>
              <a:rPr lang="en-US" altLang="zh-CN" dirty="0"/>
              <a:t>FROM SC </a:t>
            </a:r>
            <a:r>
              <a:rPr lang="en-US" altLang="zh-CN" dirty="0">
                <a:solidFill>
                  <a:srgbClr val="0070C0"/>
                </a:solidFill>
              </a:rPr>
              <a:t>RIGHT JOIN </a:t>
            </a:r>
            <a:r>
              <a:rPr lang="en-US" altLang="zh-CN" dirty="0"/>
              <a:t>Course</a:t>
            </a:r>
          </a:p>
          <a:p>
            <a:r>
              <a:rPr lang="en-US" altLang="zh-CN" dirty="0">
                <a:solidFill>
                  <a:srgbClr val="0070C0"/>
                </a:solidFill>
              </a:rPr>
              <a:t>ON</a:t>
            </a:r>
            <a:r>
              <a:rPr lang="en-US" altLang="zh-CN" dirty="0"/>
              <a:t> </a:t>
            </a:r>
            <a:r>
              <a:rPr lang="en-US" altLang="zh-CN" dirty="0" err="1"/>
              <a:t>Course.Cno</a:t>
            </a:r>
            <a:r>
              <a:rPr lang="en-US" altLang="zh-CN" dirty="0"/>
              <a:t> = </a:t>
            </a:r>
            <a:r>
              <a:rPr lang="en-US" altLang="zh-CN" dirty="0" err="1"/>
              <a:t>SC.Cno</a:t>
            </a:r>
            <a:endParaRPr lang="en-US" altLang="zh-CN" dirty="0"/>
          </a:p>
          <a:p>
            <a:r>
              <a:rPr lang="en-US" altLang="zh-CN" dirty="0"/>
              <a:t>GROUP BY </a:t>
            </a:r>
            <a:r>
              <a:rPr lang="en-US" altLang="zh-CN" dirty="0" err="1"/>
              <a:t>Course.Cno</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28</a:t>
            </a:fld>
            <a:endParaRPr lang="zh-CN" altLang="en-US"/>
          </a:p>
        </p:txBody>
      </p:sp>
    </p:spTree>
    <p:extLst>
      <p:ext uri="{BB962C8B-B14F-4D97-AF65-F5344CB8AC3E}">
        <p14:creationId xmlns:p14="http://schemas.microsoft.com/office/powerpoint/2010/main" val="4214263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34898"/>
            <a:ext cx="10058400" cy="5737302"/>
          </a:xfrm>
        </p:spPr>
        <p:txBody>
          <a:bodyPr/>
          <a:lstStyle/>
          <a:p>
            <a:r>
              <a:rPr lang="zh-CN" altLang="en-US" dirty="0"/>
              <a:t>外连接与普通（内）连接的区别</a:t>
            </a:r>
          </a:p>
          <a:p>
            <a:pPr lvl="1"/>
            <a:r>
              <a:rPr lang="zh-CN" altLang="en-US" dirty="0"/>
              <a:t>普通连接操作只输出满足连接条件的元组</a:t>
            </a:r>
          </a:p>
          <a:p>
            <a:pPr lvl="1"/>
            <a:r>
              <a:rPr lang="zh-CN" altLang="en-US" dirty="0"/>
              <a:t>外连接操作以指定表为连接主体，将主体表中不满足连接条件的元组一并输出</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29</a:t>
            </a:fld>
            <a:endParaRPr lang="zh-CN" altLang="en-US"/>
          </a:p>
        </p:txBody>
      </p:sp>
    </p:spTree>
    <p:extLst>
      <p:ext uri="{BB962C8B-B14F-4D97-AF65-F5344CB8AC3E}">
        <p14:creationId xmlns:p14="http://schemas.microsoft.com/office/powerpoint/2010/main" val="3061575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连接查询</a:t>
            </a:r>
            <a:r>
              <a:rPr lang="en-US" altLang="zh-CN" dirty="0"/>
              <a:t>(</a:t>
            </a:r>
            <a:r>
              <a:rPr lang="zh-CN" altLang="en-US" dirty="0"/>
              <a:t>多表查询</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同时涉及两个以上表的查询称连接查询。</a:t>
            </a:r>
          </a:p>
          <a:p>
            <a:r>
              <a:rPr lang="zh-CN" altLang="en-US" dirty="0"/>
              <a:t>连接查询是关系数据库中最重要的查询之一，它可以实现：</a:t>
            </a:r>
          </a:p>
          <a:p>
            <a:pPr>
              <a:buNone/>
            </a:pPr>
            <a:r>
              <a:rPr lang="en-US" altLang="zh-CN" dirty="0"/>
              <a:t>(1)</a:t>
            </a:r>
            <a:r>
              <a:rPr lang="zh-CN" altLang="en-US" dirty="0"/>
              <a:t>等值</a:t>
            </a:r>
            <a:r>
              <a:rPr lang="en-US" altLang="zh-CN" dirty="0"/>
              <a:t>/</a:t>
            </a:r>
            <a:r>
              <a:rPr lang="zh-CN" altLang="en-US" dirty="0"/>
              <a:t>非等值</a:t>
            </a:r>
            <a:r>
              <a:rPr lang="en-US" altLang="zh-CN" dirty="0"/>
              <a:t>/</a:t>
            </a:r>
            <a:r>
              <a:rPr lang="zh-CN" altLang="en-US" dirty="0"/>
              <a:t>自然连接查询</a:t>
            </a:r>
          </a:p>
          <a:p>
            <a:pPr>
              <a:buNone/>
            </a:pPr>
            <a:r>
              <a:rPr lang="en-US" altLang="zh-CN" dirty="0"/>
              <a:t>(2)</a:t>
            </a:r>
            <a:r>
              <a:rPr lang="zh-CN" altLang="en-US" dirty="0"/>
              <a:t>自身连接查询</a:t>
            </a:r>
          </a:p>
          <a:p>
            <a:pPr>
              <a:buNone/>
            </a:pPr>
            <a:r>
              <a:rPr lang="en-US" altLang="zh-CN" dirty="0"/>
              <a:t>(3)</a:t>
            </a:r>
            <a:r>
              <a:rPr lang="zh-CN" altLang="en-US" dirty="0"/>
              <a:t>内</a:t>
            </a:r>
            <a:r>
              <a:rPr lang="en-US" altLang="zh-CN" dirty="0"/>
              <a:t>/</a:t>
            </a:r>
            <a:r>
              <a:rPr lang="zh-CN" altLang="en-US" dirty="0"/>
              <a:t>外连接查询</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a:t>
            </a:fld>
            <a:endParaRPr lang="zh-CN" altLang="en-US"/>
          </a:p>
        </p:txBody>
      </p:sp>
    </p:spTree>
    <p:extLst>
      <p:ext uri="{BB962C8B-B14F-4D97-AF65-F5344CB8AC3E}">
        <p14:creationId xmlns:p14="http://schemas.microsoft.com/office/powerpoint/2010/main" val="3008499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334537"/>
            <a:ext cx="10058400" cy="5837663"/>
          </a:xfrm>
        </p:spPr>
        <p:txBody>
          <a:bodyPr/>
          <a:lstStyle/>
          <a:p>
            <a:r>
              <a:rPr lang="en-US" altLang="zh-CN" dirty="0"/>
              <a:t>【</a:t>
            </a:r>
            <a:r>
              <a:rPr lang="zh-CN" altLang="en-US" dirty="0"/>
              <a:t>例</a:t>
            </a:r>
            <a:r>
              <a:rPr lang="en-US" altLang="zh-CN" dirty="0"/>
              <a:t>8】</a:t>
            </a:r>
            <a:r>
              <a:rPr lang="zh-CN" altLang="en-US" dirty="0"/>
              <a:t>查询每个选课学生的学号、姓名、选修的课程名及成绩，并按学号的升序排列。</a:t>
            </a:r>
            <a:endParaRPr lang="en-US" altLang="zh-CN" dirty="0"/>
          </a:p>
          <a:p>
            <a:r>
              <a:rPr lang="en-US" altLang="zh-CN" b="1" dirty="0"/>
              <a:t>SELECT </a:t>
            </a:r>
            <a:r>
              <a:rPr lang="en-US" altLang="zh-CN" b="1" dirty="0" err="1"/>
              <a:t>Student.Sno</a:t>
            </a:r>
            <a:r>
              <a:rPr lang="en-US" altLang="zh-CN" b="1" dirty="0"/>
              <a:t>, </a:t>
            </a:r>
            <a:r>
              <a:rPr lang="en-US" altLang="zh-CN" b="1" dirty="0" err="1"/>
              <a:t>Sname</a:t>
            </a:r>
            <a:r>
              <a:rPr lang="en-US" altLang="zh-CN" b="1" dirty="0"/>
              <a:t>, </a:t>
            </a:r>
            <a:r>
              <a:rPr lang="en-US" altLang="zh-CN" b="1" dirty="0" err="1"/>
              <a:t>Cname</a:t>
            </a:r>
            <a:r>
              <a:rPr lang="en-US" altLang="zh-CN" b="1" dirty="0"/>
              <a:t>, Grade</a:t>
            </a:r>
          </a:p>
          <a:p>
            <a:r>
              <a:rPr lang="en-US" altLang="zh-CN" b="1" dirty="0"/>
              <a:t>FROM Student, SC, Course</a:t>
            </a:r>
          </a:p>
          <a:p>
            <a:r>
              <a:rPr lang="en-US" altLang="zh-CN" b="1" dirty="0"/>
              <a:t>WHERE </a:t>
            </a:r>
            <a:r>
              <a:rPr lang="en-US" altLang="zh-CN" b="1" dirty="0" err="1"/>
              <a:t>Student.Sno</a:t>
            </a:r>
            <a:r>
              <a:rPr lang="en-US" altLang="zh-CN" b="1" dirty="0"/>
              <a:t> = </a:t>
            </a:r>
            <a:r>
              <a:rPr lang="en-US" altLang="zh-CN" b="1" dirty="0" err="1"/>
              <a:t>SC.Sno</a:t>
            </a:r>
            <a:endParaRPr lang="en-US" altLang="zh-CN" b="1" dirty="0"/>
          </a:p>
          <a:p>
            <a:r>
              <a:rPr lang="en-US" altLang="zh-CN" b="1" dirty="0"/>
              <a:t>AND </a:t>
            </a:r>
            <a:r>
              <a:rPr lang="en-US" altLang="zh-CN" b="1" dirty="0" err="1"/>
              <a:t>SC.Cno</a:t>
            </a:r>
            <a:r>
              <a:rPr lang="en-US" altLang="zh-CN" b="1" dirty="0"/>
              <a:t> = </a:t>
            </a:r>
            <a:r>
              <a:rPr lang="en-US" altLang="zh-CN" b="1" dirty="0" err="1"/>
              <a:t>Course.Cno</a:t>
            </a:r>
            <a:endParaRPr lang="en-US" altLang="zh-CN" b="1" dirty="0"/>
          </a:p>
          <a:p>
            <a:r>
              <a:rPr lang="en-US" altLang="zh-CN" b="1" dirty="0"/>
              <a:t>ORDER BY </a:t>
            </a:r>
            <a:r>
              <a:rPr lang="en-US" altLang="zh-CN" b="1" dirty="0" err="1"/>
              <a:t>Student.Sno</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30</a:t>
            </a:fld>
            <a:endParaRPr lang="zh-CN" altLang="en-US"/>
          </a:p>
        </p:txBody>
      </p:sp>
      <p:pic>
        <p:nvPicPr>
          <p:cNvPr id="2" name="图片 1"/>
          <p:cNvPicPr>
            <a:picLocks noChangeAspect="1"/>
          </p:cNvPicPr>
          <p:nvPr/>
        </p:nvPicPr>
        <p:blipFill>
          <a:blip r:embed="rId2"/>
          <a:stretch>
            <a:fillRect/>
          </a:stretch>
        </p:blipFill>
        <p:spPr>
          <a:xfrm>
            <a:off x="7693779" y="1800288"/>
            <a:ext cx="3166595" cy="4837621"/>
          </a:xfrm>
          <a:prstGeom prst="rect">
            <a:avLst/>
          </a:prstGeom>
        </p:spPr>
      </p:pic>
    </p:spTree>
    <p:extLst>
      <p:ext uri="{BB962C8B-B14F-4D97-AF65-F5344CB8AC3E}">
        <p14:creationId xmlns:p14="http://schemas.microsoft.com/office/powerpoint/2010/main" val="2188733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23746"/>
            <a:ext cx="10058400" cy="5748454"/>
          </a:xfrm>
        </p:spPr>
        <p:txBody>
          <a:bodyPr/>
          <a:lstStyle/>
          <a:p>
            <a:r>
              <a:rPr lang="en-US" altLang="zh-CN" dirty="0"/>
              <a:t>【</a:t>
            </a:r>
            <a:r>
              <a:rPr lang="zh-CN" altLang="en-US" dirty="0"/>
              <a:t>例</a:t>
            </a:r>
            <a:r>
              <a:rPr lang="en-US" altLang="zh-CN" dirty="0"/>
              <a:t>9】</a:t>
            </a:r>
          </a:p>
          <a:p>
            <a:r>
              <a:rPr lang="en-US" altLang="zh-CN" dirty="0"/>
              <a:t>SELECT MAX(Grade) , MIN(Grade)</a:t>
            </a:r>
          </a:p>
          <a:p>
            <a:r>
              <a:rPr lang="en-US" altLang="zh-CN" dirty="0"/>
              <a:t>FROM SC, Student</a:t>
            </a:r>
          </a:p>
          <a:p>
            <a:r>
              <a:rPr lang="en-US" altLang="zh-CN" dirty="0"/>
              <a:t>WHERE </a:t>
            </a:r>
            <a:r>
              <a:rPr lang="en-US" altLang="zh-CN" dirty="0" err="1"/>
              <a:t>Student.Sno</a:t>
            </a:r>
            <a:r>
              <a:rPr lang="en-US" altLang="zh-CN" dirty="0"/>
              <a:t> = </a:t>
            </a:r>
            <a:r>
              <a:rPr lang="en-US" altLang="zh-CN" dirty="0" err="1"/>
              <a:t>SC.Sno</a:t>
            </a:r>
            <a:endParaRPr lang="en-US" altLang="zh-CN" dirty="0"/>
          </a:p>
          <a:p>
            <a:r>
              <a:rPr lang="en-US" altLang="zh-CN" dirty="0"/>
              <a:t>AND </a:t>
            </a:r>
            <a:r>
              <a:rPr lang="en-US" altLang="zh-CN" dirty="0" err="1"/>
              <a:t>Sdept</a:t>
            </a:r>
            <a:r>
              <a:rPr lang="en-US" altLang="zh-CN" dirty="0"/>
              <a:t>= '</a:t>
            </a:r>
            <a:r>
              <a:rPr lang="zh-CN" altLang="en-US" dirty="0"/>
              <a:t>计算机</a:t>
            </a:r>
            <a:r>
              <a:rPr lang="en-US" altLang="zh-CN" dirty="0"/>
              <a:t>‘</a:t>
            </a:r>
          </a:p>
          <a:p>
            <a:r>
              <a:rPr lang="en-US" altLang="zh-CN" dirty="0"/>
              <a:t>【</a:t>
            </a:r>
            <a:r>
              <a:rPr lang="zh-CN" altLang="en-US" dirty="0"/>
              <a:t>例</a:t>
            </a:r>
            <a:r>
              <a:rPr lang="en-US" altLang="zh-CN" dirty="0"/>
              <a:t>10】</a:t>
            </a:r>
          </a:p>
          <a:p>
            <a:pPr marL="91440" indent="-91440">
              <a:lnSpc>
                <a:spcPct val="90000"/>
              </a:lnSpc>
              <a:spcAft>
                <a:spcPts val="200"/>
              </a:spcAft>
              <a:buClr>
                <a:schemeClr val="accent1"/>
              </a:buClr>
              <a:buSzPct val="100000"/>
              <a:buFont typeface="Calibri" panose="020F0502020204030204" pitchFamily="34" charset="0"/>
              <a:buChar char=" "/>
            </a:pPr>
            <a:r>
              <a:rPr lang="en-US" altLang="zh-CN" dirty="0">
                <a:solidFill>
                  <a:schemeClr val="tx1">
                    <a:lumMod val="75000"/>
                    <a:lumOff val="25000"/>
                  </a:schemeClr>
                </a:solidFill>
              </a:rPr>
              <a:t>SELECT </a:t>
            </a:r>
            <a:r>
              <a:rPr lang="en-US" altLang="zh-CN" dirty="0" err="1">
                <a:solidFill>
                  <a:schemeClr val="tx1">
                    <a:lumMod val="75000"/>
                    <a:lumOff val="25000"/>
                  </a:schemeClr>
                </a:solidFill>
              </a:rPr>
              <a:t>Sdept</a:t>
            </a:r>
            <a:r>
              <a:rPr lang="en-US" altLang="zh-CN" dirty="0">
                <a:solidFill>
                  <a:schemeClr val="tx1">
                    <a:lumMod val="75000"/>
                    <a:lumOff val="25000"/>
                  </a:schemeClr>
                </a:solidFill>
              </a:rPr>
              <a:t>, MAX(Grade) , MIN(Grade)</a:t>
            </a:r>
          </a:p>
          <a:p>
            <a:pPr marL="91440" indent="-91440">
              <a:lnSpc>
                <a:spcPct val="90000"/>
              </a:lnSpc>
              <a:spcAft>
                <a:spcPts val="200"/>
              </a:spcAft>
              <a:buClr>
                <a:schemeClr val="accent1"/>
              </a:buClr>
              <a:buSzPct val="100000"/>
              <a:buFont typeface="Calibri" panose="020F0502020204030204" pitchFamily="34" charset="0"/>
              <a:buChar char=" "/>
            </a:pPr>
            <a:r>
              <a:rPr lang="en-US" altLang="zh-CN" dirty="0">
                <a:solidFill>
                  <a:schemeClr val="tx1">
                    <a:lumMod val="75000"/>
                    <a:lumOff val="25000"/>
                  </a:schemeClr>
                </a:solidFill>
              </a:rPr>
              <a:t>FROM SC, Student</a:t>
            </a:r>
          </a:p>
          <a:p>
            <a:pPr marL="91440" indent="-91440">
              <a:lnSpc>
                <a:spcPct val="90000"/>
              </a:lnSpc>
              <a:spcAft>
                <a:spcPts val="200"/>
              </a:spcAft>
              <a:buClr>
                <a:schemeClr val="accent1"/>
              </a:buClr>
              <a:buSzPct val="100000"/>
              <a:buFont typeface="Calibri" panose="020F0502020204030204" pitchFamily="34" charset="0"/>
              <a:buChar char=" "/>
            </a:pPr>
            <a:r>
              <a:rPr lang="en-US" altLang="zh-CN" dirty="0">
                <a:solidFill>
                  <a:schemeClr val="tx1">
                    <a:lumMod val="75000"/>
                    <a:lumOff val="25000"/>
                  </a:schemeClr>
                </a:solidFill>
              </a:rPr>
              <a:t>WHERE </a:t>
            </a:r>
            <a:r>
              <a:rPr lang="en-US" altLang="zh-CN" dirty="0" err="1">
                <a:solidFill>
                  <a:schemeClr val="tx1">
                    <a:lumMod val="75000"/>
                    <a:lumOff val="25000"/>
                  </a:schemeClr>
                </a:solidFill>
              </a:rPr>
              <a:t>Student.Sno</a:t>
            </a:r>
            <a:r>
              <a:rPr lang="en-US" altLang="zh-CN" dirty="0">
                <a:solidFill>
                  <a:schemeClr val="tx1">
                    <a:lumMod val="75000"/>
                    <a:lumOff val="25000"/>
                  </a:schemeClr>
                </a:solidFill>
              </a:rPr>
              <a:t> = </a:t>
            </a:r>
            <a:r>
              <a:rPr lang="en-US" altLang="zh-CN" dirty="0" err="1">
                <a:solidFill>
                  <a:schemeClr val="tx1">
                    <a:lumMod val="75000"/>
                    <a:lumOff val="25000"/>
                  </a:schemeClr>
                </a:solidFill>
              </a:rPr>
              <a:t>SC.Sno</a:t>
            </a:r>
            <a:endParaRPr lang="en-US" altLang="zh-CN" dirty="0">
              <a:solidFill>
                <a:schemeClr val="tx1">
                  <a:lumMod val="75000"/>
                  <a:lumOff val="25000"/>
                </a:schemeClr>
              </a:solidFill>
            </a:endParaRPr>
          </a:p>
          <a:p>
            <a:pPr marL="91440" indent="-91440">
              <a:lnSpc>
                <a:spcPct val="90000"/>
              </a:lnSpc>
              <a:spcAft>
                <a:spcPts val="200"/>
              </a:spcAft>
              <a:buClr>
                <a:schemeClr val="accent1"/>
              </a:buClr>
              <a:buSzPct val="100000"/>
              <a:buFont typeface="Calibri" panose="020F0502020204030204" pitchFamily="34" charset="0"/>
              <a:buChar char=" "/>
            </a:pPr>
            <a:r>
              <a:rPr lang="en-US" altLang="zh-CN" dirty="0">
                <a:solidFill>
                  <a:schemeClr val="tx1">
                    <a:lumMod val="75000"/>
                    <a:lumOff val="25000"/>
                  </a:schemeClr>
                </a:solidFill>
              </a:rPr>
              <a:t>GROUP BY </a:t>
            </a:r>
            <a:r>
              <a:rPr lang="en-US" altLang="zh-CN" dirty="0" err="1">
                <a:solidFill>
                  <a:schemeClr val="tx1">
                    <a:lumMod val="75000"/>
                    <a:lumOff val="25000"/>
                  </a:schemeClr>
                </a:solidFill>
              </a:rPr>
              <a:t>Sdept</a:t>
            </a:r>
            <a:endParaRPr lang="zh-CN" altLang="en-US" dirty="0">
              <a:solidFill>
                <a:schemeClr val="tx1">
                  <a:lumMod val="75000"/>
                  <a:lumOff val="25000"/>
                </a:schemeClr>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31</a:t>
            </a:fld>
            <a:endParaRPr lang="zh-CN" altLang="en-US"/>
          </a:p>
        </p:txBody>
      </p:sp>
    </p:spTree>
    <p:extLst>
      <p:ext uri="{BB962C8B-B14F-4D97-AF65-F5344CB8AC3E}">
        <p14:creationId xmlns:p14="http://schemas.microsoft.com/office/powerpoint/2010/main" val="3007927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127793"/>
            <a:ext cx="10058400" cy="742002"/>
          </a:xfrm>
        </p:spPr>
        <p:txBody>
          <a:bodyPr>
            <a:normAutofit fontScale="90000"/>
          </a:bodyPr>
          <a:lstStyle/>
          <a:p>
            <a:r>
              <a:rPr lang="en-US" altLang="zh-CN" b="1" dirty="0"/>
              <a:t>3. </a:t>
            </a:r>
            <a:r>
              <a:rPr lang="zh-CN" altLang="en-US" dirty="0"/>
              <a:t>嵌套查询</a:t>
            </a:r>
            <a:r>
              <a:rPr lang="en-US" altLang="zh-CN" b="1" dirty="0"/>
              <a:t>(</a:t>
            </a:r>
            <a:r>
              <a:rPr lang="zh-CN" altLang="en-US" dirty="0"/>
              <a:t>子查询</a:t>
            </a:r>
            <a:r>
              <a:rPr lang="en-US" altLang="zh-CN" b="1" dirty="0"/>
              <a:t>)</a:t>
            </a:r>
            <a:endParaRPr lang="zh-CN" altLang="en-US" dirty="0"/>
          </a:p>
        </p:txBody>
      </p:sp>
      <p:sp>
        <p:nvSpPr>
          <p:cNvPr id="3" name="内容占位符 2"/>
          <p:cNvSpPr>
            <a:spLocks noGrp="1"/>
          </p:cNvSpPr>
          <p:nvPr>
            <p:ph idx="1"/>
          </p:nvPr>
        </p:nvSpPr>
        <p:spPr>
          <a:xfrm>
            <a:off x="1069848" y="992459"/>
            <a:ext cx="10058400" cy="5179741"/>
          </a:xfrm>
        </p:spPr>
        <p:txBody>
          <a:bodyPr>
            <a:normAutofit fontScale="92500" lnSpcReduction="10000"/>
          </a:bodyPr>
          <a:lstStyle/>
          <a:p>
            <a:pPr>
              <a:lnSpc>
                <a:spcPct val="120000"/>
              </a:lnSpc>
            </a:pPr>
            <a:r>
              <a:rPr lang="zh-CN" altLang="en-US" dirty="0"/>
              <a:t>在 </a:t>
            </a:r>
            <a:r>
              <a:rPr lang="en-US" altLang="zh-CN" dirty="0"/>
              <a:t>SQL </a:t>
            </a:r>
            <a:r>
              <a:rPr lang="zh-CN" altLang="en-US" dirty="0"/>
              <a:t>语言中 ， 一个 </a:t>
            </a:r>
            <a:r>
              <a:rPr lang="en-US" altLang="zh-CN" dirty="0">
                <a:solidFill>
                  <a:schemeClr val="accent6"/>
                </a:solidFill>
              </a:rPr>
              <a:t>SELECT FROM WHERE</a:t>
            </a:r>
            <a:r>
              <a:rPr lang="zh-CN" altLang="en-US" dirty="0"/>
              <a:t>语句称为一个查询块。将一个查询块嵌套在另一个查询块的</a:t>
            </a:r>
            <a:r>
              <a:rPr lang="en-US" altLang="zh-CN" dirty="0"/>
              <a:t>WHERE</a:t>
            </a:r>
            <a:r>
              <a:rPr lang="zh-CN" altLang="en-US" dirty="0"/>
              <a:t>子句、</a:t>
            </a:r>
            <a:r>
              <a:rPr lang="en-US" altLang="zh-CN" dirty="0"/>
              <a:t>HAVING</a:t>
            </a:r>
            <a:r>
              <a:rPr lang="zh-CN" altLang="en-US" dirty="0"/>
              <a:t>条件或其他位置中的查询称为</a:t>
            </a:r>
            <a:r>
              <a:rPr lang="zh-CN" altLang="en-US" dirty="0">
                <a:solidFill>
                  <a:srgbClr val="FF0000"/>
                </a:solidFill>
              </a:rPr>
              <a:t>嵌套查询</a:t>
            </a:r>
            <a:r>
              <a:rPr lang="zh-CN" altLang="en-US" dirty="0"/>
              <a:t>。</a:t>
            </a:r>
          </a:p>
          <a:p>
            <a:r>
              <a:rPr lang="zh-CN" altLang="en-US" dirty="0"/>
              <a:t>例如：</a:t>
            </a:r>
            <a:endParaRPr lang="en-US" altLang="zh-CN" dirty="0"/>
          </a:p>
          <a:p>
            <a:r>
              <a:rPr lang="en-US" altLang="zh-CN" dirty="0"/>
              <a:t>SELECT </a:t>
            </a:r>
            <a:r>
              <a:rPr lang="en-US" altLang="zh-CN" dirty="0" err="1"/>
              <a:t>Sname</a:t>
            </a:r>
            <a:endParaRPr lang="en-US" altLang="zh-CN" dirty="0"/>
          </a:p>
          <a:p>
            <a:r>
              <a:rPr lang="en-US" altLang="zh-CN" dirty="0"/>
              <a:t>FROM Student</a:t>
            </a:r>
          </a:p>
          <a:p>
            <a:r>
              <a:rPr lang="en-US" altLang="zh-CN" dirty="0"/>
              <a:t>WHERE </a:t>
            </a:r>
            <a:r>
              <a:rPr lang="en-US" altLang="zh-CN" dirty="0" err="1"/>
              <a:t>Sno</a:t>
            </a:r>
            <a:r>
              <a:rPr lang="en-US" altLang="zh-CN" dirty="0"/>
              <a:t> IN</a:t>
            </a:r>
          </a:p>
          <a:p>
            <a:r>
              <a:rPr lang="en-US" altLang="zh-CN" dirty="0"/>
              <a:t>( SELECT </a:t>
            </a:r>
            <a:r>
              <a:rPr lang="en-US" altLang="zh-CN" dirty="0" err="1"/>
              <a:t>Sno</a:t>
            </a:r>
            <a:endParaRPr lang="en-US" altLang="zh-CN" dirty="0"/>
          </a:p>
          <a:p>
            <a:r>
              <a:rPr lang="en-US" altLang="zh-CN" dirty="0"/>
              <a:t>FROM SC</a:t>
            </a:r>
          </a:p>
          <a:p>
            <a:r>
              <a:rPr lang="en-US" altLang="zh-CN" dirty="0"/>
              <a:t>WHERE </a:t>
            </a:r>
            <a:r>
              <a:rPr lang="en-US" altLang="zh-CN" dirty="0" err="1"/>
              <a:t>Cno</a:t>
            </a:r>
            <a:r>
              <a:rPr lang="en-US" altLang="zh-CN" dirty="0"/>
              <a:t>= '1156'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32</a:t>
            </a:fld>
            <a:endParaRPr lang="zh-CN" altLang="en-US"/>
          </a:p>
        </p:txBody>
      </p:sp>
      <p:sp>
        <p:nvSpPr>
          <p:cNvPr id="5" name="矩形标注 4"/>
          <p:cNvSpPr/>
          <p:nvPr/>
        </p:nvSpPr>
        <p:spPr>
          <a:xfrm>
            <a:off x="4389864" y="2752468"/>
            <a:ext cx="3080657" cy="914400"/>
          </a:xfrm>
          <a:prstGeom prst="wedgeRectCallout">
            <a:avLst>
              <a:gd name="adj1" fmla="val -72776"/>
              <a:gd name="adj2" fmla="val -59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上层查询块</a:t>
            </a:r>
          </a:p>
        </p:txBody>
      </p:sp>
      <p:sp>
        <p:nvSpPr>
          <p:cNvPr id="6" name="矩形标注 5"/>
          <p:cNvSpPr/>
          <p:nvPr/>
        </p:nvSpPr>
        <p:spPr>
          <a:xfrm>
            <a:off x="4389864" y="4257559"/>
            <a:ext cx="3080657" cy="914400"/>
          </a:xfrm>
          <a:prstGeom prst="wedgeRectCallout">
            <a:avLst>
              <a:gd name="adj1" fmla="val -72776"/>
              <a:gd name="adj2" fmla="val -59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下层查询块</a:t>
            </a:r>
          </a:p>
        </p:txBody>
      </p:sp>
    </p:spTree>
    <p:extLst>
      <p:ext uri="{BB962C8B-B14F-4D97-AF65-F5344CB8AC3E}">
        <p14:creationId xmlns:p14="http://schemas.microsoft.com/office/powerpoint/2010/main" val="2684846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46410"/>
            <a:ext cx="10058400" cy="5625790"/>
          </a:xfrm>
        </p:spPr>
        <p:txBody>
          <a:bodyPr/>
          <a:lstStyle/>
          <a:p>
            <a:r>
              <a:rPr lang="zh-CN" altLang="en-US" dirty="0"/>
              <a:t>上层查询块称为外层查询或父查询，下层查询块称为内层查询或子查询</a:t>
            </a:r>
            <a:r>
              <a:rPr lang="en-US" altLang="zh-CN" b="1" dirty="0"/>
              <a:t>;</a:t>
            </a:r>
          </a:p>
          <a:p>
            <a:r>
              <a:rPr lang="zh-CN" altLang="en-US" dirty="0" smtClean="0"/>
              <a:t>嵌套</a:t>
            </a:r>
            <a:r>
              <a:rPr lang="zh-CN" altLang="en-US" dirty="0"/>
              <a:t>查询一般的求解方法是由里向外处理，即每个子查询在上一级查询处理之前求解，子查询的结果用于建立其父查询的查找条件。</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33</a:t>
            </a:fld>
            <a:endParaRPr lang="zh-CN" altLang="en-US"/>
          </a:p>
        </p:txBody>
      </p:sp>
    </p:spTree>
    <p:extLst>
      <p:ext uri="{BB962C8B-B14F-4D97-AF65-F5344CB8AC3E}">
        <p14:creationId xmlns:p14="http://schemas.microsoft.com/office/powerpoint/2010/main" val="1303720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引出子查询的谓词</a:t>
            </a:r>
          </a:p>
        </p:txBody>
      </p:sp>
      <p:sp>
        <p:nvSpPr>
          <p:cNvPr id="3" name="内容占位符 2"/>
          <p:cNvSpPr>
            <a:spLocks noGrp="1"/>
          </p:cNvSpPr>
          <p:nvPr>
            <p:ph idx="1"/>
          </p:nvPr>
        </p:nvSpPr>
        <p:spPr/>
        <p:txBody>
          <a:bodyPr/>
          <a:lstStyle/>
          <a:p>
            <a:r>
              <a:rPr lang="en-US" altLang="zh-CN" dirty="0"/>
              <a:t>(1) IN | NOT IN</a:t>
            </a:r>
          </a:p>
          <a:p>
            <a:r>
              <a:rPr lang="en-US" altLang="zh-CN" dirty="0"/>
              <a:t>(2) </a:t>
            </a:r>
            <a:r>
              <a:rPr lang="zh-CN" altLang="en-US" dirty="0"/>
              <a:t>比较运算符（</a:t>
            </a:r>
            <a:r>
              <a:rPr lang="en-US" altLang="zh-CN" dirty="0"/>
              <a:t>=</a:t>
            </a:r>
            <a:r>
              <a:rPr lang="zh-CN" altLang="en-US" dirty="0"/>
              <a:t>、</a:t>
            </a:r>
            <a:r>
              <a:rPr lang="en-US" altLang="zh-CN" dirty="0"/>
              <a:t>&gt;</a:t>
            </a:r>
            <a:r>
              <a:rPr lang="zh-CN" altLang="en-US" dirty="0"/>
              <a:t>、</a:t>
            </a:r>
            <a:r>
              <a:rPr lang="en-US" altLang="zh-CN" dirty="0"/>
              <a:t>&gt;=</a:t>
            </a:r>
            <a:r>
              <a:rPr lang="zh-CN" altLang="en-US" dirty="0"/>
              <a:t>、</a:t>
            </a:r>
            <a:r>
              <a:rPr lang="en-US" altLang="zh-CN" dirty="0"/>
              <a:t>&lt;</a:t>
            </a:r>
            <a:r>
              <a:rPr lang="zh-CN" altLang="en-US" dirty="0"/>
              <a:t>、</a:t>
            </a:r>
            <a:r>
              <a:rPr lang="en-US" altLang="zh-CN" dirty="0"/>
              <a:t>&lt;=</a:t>
            </a:r>
            <a:r>
              <a:rPr lang="zh-CN" altLang="en-US" dirty="0"/>
              <a:t>、</a:t>
            </a:r>
            <a:r>
              <a:rPr lang="en-US" altLang="zh-CN" dirty="0"/>
              <a:t>!= </a:t>
            </a:r>
            <a:r>
              <a:rPr lang="zh-CN" altLang="en-US" dirty="0"/>
              <a:t>等）</a:t>
            </a:r>
          </a:p>
          <a:p>
            <a:r>
              <a:rPr lang="en-US" altLang="zh-CN" dirty="0"/>
              <a:t>(3) </a:t>
            </a:r>
            <a:r>
              <a:rPr lang="zh-CN" altLang="en-US" dirty="0"/>
              <a:t>比较运算符 </a:t>
            </a:r>
            <a:r>
              <a:rPr lang="en-US" altLang="zh-CN" dirty="0"/>
              <a:t>SOME | ALL</a:t>
            </a:r>
          </a:p>
          <a:p>
            <a:r>
              <a:rPr lang="en-US" altLang="zh-CN" dirty="0"/>
              <a:t>(4) EXISTS | NOT EXISTS</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34</a:t>
            </a:fld>
            <a:endParaRPr lang="zh-CN" altLang="en-US"/>
          </a:p>
        </p:txBody>
      </p:sp>
    </p:spTree>
    <p:extLst>
      <p:ext uri="{BB962C8B-B14F-4D97-AF65-F5344CB8AC3E}">
        <p14:creationId xmlns:p14="http://schemas.microsoft.com/office/powerpoint/2010/main" val="3520874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 </a:t>
            </a:r>
            <a:r>
              <a:rPr lang="zh-CN" altLang="en-US" dirty="0"/>
              <a:t>使用</a:t>
            </a:r>
            <a:r>
              <a:rPr lang="en-US" altLang="zh-CN" b="1" dirty="0"/>
              <a:t>IN</a:t>
            </a:r>
            <a:r>
              <a:rPr lang="zh-CN" altLang="en-US" dirty="0"/>
              <a:t>谓词的子查询</a:t>
            </a:r>
          </a:p>
        </p:txBody>
      </p:sp>
      <p:sp>
        <p:nvSpPr>
          <p:cNvPr id="3" name="内容占位符 2"/>
          <p:cNvSpPr>
            <a:spLocks noGrp="1"/>
          </p:cNvSpPr>
          <p:nvPr>
            <p:ph idx="1"/>
          </p:nvPr>
        </p:nvSpPr>
        <p:spPr>
          <a:xfrm>
            <a:off x="1069848" y="1773044"/>
            <a:ext cx="10058400" cy="4399156"/>
          </a:xfrm>
        </p:spPr>
        <p:txBody>
          <a:bodyPr>
            <a:normAutofit lnSpcReduction="10000"/>
          </a:bodyPr>
          <a:lstStyle/>
          <a:p>
            <a:r>
              <a:rPr lang="zh-CN" altLang="en-US" dirty="0"/>
              <a:t>在嵌套查询中，子查询的结果往往是一个集合，</a:t>
            </a:r>
            <a:r>
              <a:rPr lang="en-US" altLang="zh-CN" b="1" dirty="0"/>
              <a:t>IN</a:t>
            </a:r>
            <a:r>
              <a:rPr lang="zh-CN" altLang="en-US" dirty="0"/>
              <a:t>是嵌套查询中最经常使用的谓词。</a:t>
            </a:r>
            <a:endParaRPr lang="en-US" altLang="zh-CN" dirty="0"/>
          </a:p>
          <a:p>
            <a:r>
              <a:rPr lang="zh-CN" altLang="en-US" dirty="0"/>
              <a:t>格式：</a:t>
            </a:r>
          </a:p>
          <a:p>
            <a:r>
              <a:rPr lang="en-US" altLang="zh-CN" dirty="0"/>
              <a:t>WHERE &lt;</a:t>
            </a:r>
            <a:r>
              <a:rPr lang="zh-CN" altLang="en-US" dirty="0"/>
              <a:t>属性名</a:t>
            </a:r>
            <a:r>
              <a:rPr lang="en-US" altLang="zh-CN" dirty="0"/>
              <a:t>&gt; [NOT] IN ( &lt;</a:t>
            </a:r>
            <a:r>
              <a:rPr lang="zh-CN" altLang="en-US" dirty="0"/>
              <a:t>集合</a:t>
            </a:r>
            <a:r>
              <a:rPr lang="en-US" altLang="zh-CN" dirty="0"/>
              <a:t>&gt;|&lt;</a:t>
            </a:r>
            <a:r>
              <a:rPr lang="zh-CN" altLang="en-US" dirty="0"/>
              <a:t>子查询</a:t>
            </a:r>
            <a:r>
              <a:rPr lang="en-US" altLang="zh-CN" dirty="0"/>
              <a:t>&gt; )</a:t>
            </a:r>
          </a:p>
          <a:p>
            <a:r>
              <a:rPr lang="en-US" altLang="zh-CN" dirty="0"/>
              <a:t>【</a:t>
            </a:r>
            <a:r>
              <a:rPr lang="zh-CN" altLang="en-US" dirty="0"/>
              <a:t>例</a:t>
            </a:r>
            <a:r>
              <a:rPr lang="en-US" altLang="zh-CN" dirty="0"/>
              <a:t>1】</a:t>
            </a:r>
            <a:r>
              <a:rPr lang="zh-CN" altLang="en-US" dirty="0"/>
              <a:t>查询计算机系，管理系的学生姓名</a:t>
            </a:r>
          </a:p>
          <a:p>
            <a:r>
              <a:rPr lang="en-US" altLang="zh-CN" dirty="0"/>
              <a:t>SELECT </a:t>
            </a:r>
            <a:r>
              <a:rPr lang="en-US" altLang="zh-CN" dirty="0" err="1"/>
              <a:t>Sname</a:t>
            </a:r>
            <a:endParaRPr lang="en-US" altLang="zh-CN" dirty="0"/>
          </a:p>
          <a:p>
            <a:r>
              <a:rPr lang="en-US" altLang="zh-CN" dirty="0"/>
              <a:t>FROM Student</a:t>
            </a:r>
          </a:p>
          <a:p>
            <a:r>
              <a:rPr lang="en-US" altLang="zh-CN" dirty="0"/>
              <a:t>WHERE </a:t>
            </a:r>
            <a:r>
              <a:rPr lang="en-US" altLang="zh-CN" dirty="0" err="1"/>
              <a:t>Sdept</a:t>
            </a:r>
            <a:r>
              <a:rPr lang="en-US" altLang="zh-CN" dirty="0"/>
              <a:t> IN ('</a:t>
            </a:r>
            <a:r>
              <a:rPr lang="zh-CN" altLang="en-US" dirty="0"/>
              <a:t>计算机</a:t>
            </a:r>
            <a:r>
              <a:rPr lang="en-US" altLang="zh-CN" dirty="0"/>
              <a:t>', '</a:t>
            </a:r>
            <a:r>
              <a:rPr lang="zh-CN" altLang="en-US" dirty="0"/>
              <a:t>管理</a:t>
            </a:r>
            <a:r>
              <a:rPr lang="en-US" altLang="zh-CN"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35</a:t>
            </a:fld>
            <a:endParaRPr lang="zh-CN" altLang="en-US"/>
          </a:p>
        </p:txBody>
      </p:sp>
    </p:spTree>
    <p:extLst>
      <p:ext uri="{BB962C8B-B14F-4D97-AF65-F5344CB8AC3E}">
        <p14:creationId xmlns:p14="http://schemas.microsoft.com/office/powerpoint/2010/main" val="14425263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34898"/>
            <a:ext cx="10058400" cy="5737302"/>
          </a:xfrm>
        </p:spPr>
        <p:txBody>
          <a:bodyPr/>
          <a:lstStyle/>
          <a:p>
            <a:r>
              <a:rPr lang="en-US" altLang="zh-CN" dirty="0"/>
              <a:t>【</a:t>
            </a:r>
            <a:r>
              <a:rPr lang="zh-CN" altLang="en-US" dirty="0"/>
              <a:t>例</a:t>
            </a:r>
            <a:r>
              <a:rPr lang="en-US" altLang="zh-CN" b="1" dirty="0"/>
              <a:t>2</a:t>
            </a:r>
            <a:r>
              <a:rPr lang="en-US" altLang="zh-CN" dirty="0"/>
              <a:t>】</a:t>
            </a:r>
            <a:r>
              <a:rPr lang="zh-CN" altLang="en-US" dirty="0"/>
              <a:t>查询选修了课程号为</a:t>
            </a:r>
            <a:r>
              <a:rPr lang="en-US" altLang="zh-CN" b="1" dirty="0"/>
              <a:t>1024</a:t>
            </a:r>
            <a:r>
              <a:rPr lang="zh-CN" altLang="en-US" dirty="0"/>
              <a:t>的学生的姓名和所在的系</a:t>
            </a:r>
            <a:endParaRPr lang="en-US" altLang="zh-CN" dirty="0"/>
          </a:p>
          <a:p>
            <a:r>
              <a:rPr lang="zh-CN" altLang="en-US" dirty="0"/>
              <a:t>①确定选修了</a:t>
            </a:r>
            <a:r>
              <a:rPr lang="en-US" altLang="zh-CN" b="1" dirty="0"/>
              <a:t>1024</a:t>
            </a:r>
            <a:r>
              <a:rPr lang="zh-CN" altLang="en-US" dirty="0"/>
              <a:t>号课程的学生的学号</a:t>
            </a:r>
          </a:p>
          <a:p>
            <a:r>
              <a:rPr lang="en-US" altLang="zh-CN" b="1" dirty="0"/>
              <a:t>SELECT </a:t>
            </a:r>
            <a:r>
              <a:rPr lang="en-US" altLang="zh-CN" b="1" dirty="0" err="1"/>
              <a:t>Sno</a:t>
            </a:r>
            <a:endParaRPr lang="en-US" altLang="zh-CN" b="1" dirty="0"/>
          </a:p>
          <a:p>
            <a:r>
              <a:rPr lang="en-US" altLang="zh-CN" b="1" dirty="0"/>
              <a:t>FROM SC</a:t>
            </a:r>
          </a:p>
          <a:p>
            <a:r>
              <a:rPr lang="en-US" altLang="zh-CN" b="1" dirty="0"/>
              <a:t>WHERE </a:t>
            </a:r>
            <a:r>
              <a:rPr lang="en-US" altLang="zh-CN" b="1" dirty="0" err="1"/>
              <a:t>Cno</a:t>
            </a:r>
            <a:r>
              <a:rPr lang="en-US" altLang="zh-CN" b="1" dirty="0"/>
              <a:t>='1024'</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36</a:t>
            </a:fld>
            <a:endParaRPr lang="zh-CN" altLang="en-US"/>
          </a:p>
        </p:txBody>
      </p:sp>
      <p:pic>
        <p:nvPicPr>
          <p:cNvPr id="2" name="图片 1"/>
          <p:cNvPicPr>
            <a:picLocks noChangeAspect="1"/>
          </p:cNvPicPr>
          <p:nvPr/>
        </p:nvPicPr>
        <p:blipFill>
          <a:blip r:embed="rId2"/>
          <a:stretch>
            <a:fillRect/>
          </a:stretch>
        </p:blipFill>
        <p:spPr>
          <a:xfrm>
            <a:off x="6510259" y="2202850"/>
            <a:ext cx="1696855" cy="2545283"/>
          </a:xfrm>
          <a:prstGeom prst="rect">
            <a:avLst/>
          </a:prstGeom>
        </p:spPr>
      </p:pic>
    </p:spTree>
    <p:extLst>
      <p:ext uri="{BB962C8B-B14F-4D97-AF65-F5344CB8AC3E}">
        <p14:creationId xmlns:p14="http://schemas.microsoft.com/office/powerpoint/2010/main" val="843991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57561"/>
            <a:ext cx="10058400" cy="5614639"/>
          </a:xfrm>
        </p:spPr>
        <p:txBody>
          <a:bodyPr/>
          <a:lstStyle/>
          <a:p>
            <a:r>
              <a:rPr lang="zh-CN" altLang="en-US" dirty="0"/>
              <a:t>②查找学号为“</a:t>
            </a:r>
            <a:r>
              <a:rPr lang="en-US" altLang="zh-CN" dirty="0"/>
              <a:t>2000011</a:t>
            </a:r>
            <a:r>
              <a:rPr lang="zh-CN" altLang="en-US" dirty="0"/>
              <a:t>、</a:t>
            </a:r>
            <a:r>
              <a:rPr lang="en-US" altLang="zh-CN" dirty="0"/>
              <a:t>2000012</a:t>
            </a:r>
            <a:r>
              <a:rPr lang="zh-CN" altLang="en-US" dirty="0"/>
              <a:t>、</a:t>
            </a:r>
            <a:r>
              <a:rPr lang="en-US" altLang="zh-CN" dirty="0"/>
              <a:t>2000013”</a:t>
            </a:r>
            <a:r>
              <a:rPr lang="zh-CN" altLang="en-US" dirty="0"/>
              <a:t>的学生姓名和所在系。</a:t>
            </a:r>
          </a:p>
          <a:p>
            <a:r>
              <a:rPr lang="en-US" altLang="zh-CN" dirty="0"/>
              <a:t>SELECT </a:t>
            </a:r>
            <a:r>
              <a:rPr lang="en-US" altLang="zh-CN" dirty="0" err="1"/>
              <a:t>Sname</a:t>
            </a:r>
            <a:r>
              <a:rPr lang="zh-CN" altLang="en-US" dirty="0"/>
              <a:t>，</a:t>
            </a:r>
            <a:r>
              <a:rPr lang="en-US" altLang="zh-CN" dirty="0" err="1"/>
              <a:t>Sdept</a:t>
            </a:r>
            <a:endParaRPr lang="en-US" altLang="zh-CN" dirty="0"/>
          </a:p>
          <a:p>
            <a:r>
              <a:rPr lang="en-US" altLang="zh-CN" dirty="0"/>
              <a:t>FROM Student</a:t>
            </a:r>
          </a:p>
          <a:p>
            <a:r>
              <a:rPr lang="en-US" altLang="zh-CN" dirty="0"/>
              <a:t>WHERE </a:t>
            </a:r>
            <a:r>
              <a:rPr lang="en-US" altLang="zh-CN" dirty="0" err="1"/>
              <a:t>Sno</a:t>
            </a:r>
            <a:r>
              <a:rPr lang="en-US" altLang="zh-CN" dirty="0"/>
              <a:t> IN</a:t>
            </a:r>
          </a:p>
          <a:p>
            <a:r>
              <a:rPr lang="en-US" altLang="zh-CN" dirty="0"/>
              <a:t>('2000011', '2000012', '2000013')</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37</a:t>
            </a:fld>
            <a:endParaRPr lang="zh-CN" altLang="en-US"/>
          </a:p>
        </p:txBody>
      </p:sp>
      <p:pic>
        <p:nvPicPr>
          <p:cNvPr id="2" name="图片 1"/>
          <p:cNvPicPr>
            <a:picLocks noChangeAspect="1"/>
          </p:cNvPicPr>
          <p:nvPr/>
        </p:nvPicPr>
        <p:blipFill>
          <a:blip r:embed="rId2"/>
          <a:stretch>
            <a:fillRect/>
          </a:stretch>
        </p:blipFill>
        <p:spPr>
          <a:xfrm>
            <a:off x="6968708" y="2288420"/>
            <a:ext cx="2836541" cy="1646498"/>
          </a:xfrm>
          <a:prstGeom prst="rect">
            <a:avLst/>
          </a:prstGeom>
        </p:spPr>
      </p:pic>
    </p:spTree>
    <p:extLst>
      <p:ext uri="{BB962C8B-B14F-4D97-AF65-F5344CB8AC3E}">
        <p14:creationId xmlns:p14="http://schemas.microsoft.com/office/powerpoint/2010/main" val="1513782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68351"/>
            <a:ext cx="10058400" cy="5703849"/>
          </a:xfrm>
        </p:spPr>
        <p:txBody>
          <a:bodyPr/>
          <a:lstStyle/>
          <a:p>
            <a:r>
              <a:rPr lang="zh-CN" altLang="en-US" dirty="0"/>
              <a:t>③将第一步嵌入第二步的查询条件中（成为通用的语句），构成嵌套查询：</a:t>
            </a:r>
            <a:endParaRPr lang="en-US" altLang="zh-CN" dirty="0"/>
          </a:p>
          <a:p>
            <a:r>
              <a:rPr lang="en-US" altLang="zh-CN" dirty="0"/>
              <a:t>SELECT </a:t>
            </a:r>
            <a:r>
              <a:rPr lang="en-US" altLang="zh-CN" dirty="0" err="1"/>
              <a:t>Sname,Sdept</a:t>
            </a:r>
            <a:endParaRPr lang="en-US" altLang="zh-CN" dirty="0"/>
          </a:p>
          <a:p>
            <a:r>
              <a:rPr lang="en-US" altLang="zh-CN" dirty="0"/>
              <a:t>FROM Student</a:t>
            </a:r>
          </a:p>
          <a:p>
            <a:r>
              <a:rPr lang="en-US" altLang="zh-CN" dirty="0"/>
              <a:t>WHERE </a:t>
            </a:r>
            <a:r>
              <a:rPr lang="en-US" altLang="zh-CN" dirty="0" err="1"/>
              <a:t>Sno</a:t>
            </a:r>
            <a:r>
              <a:rPr lang="en-US" altLang="zh-CN" dirty="0"/>
              <a:t> IN ( SELECT </a:t>
            </a:r>
            <a:r>
              <a:rPr lang="en-US" altLang="zh-CN" dirty="0" err="1"/>
              <a:t>Sno</a:t>
            </a:r>
            <a:endParaRPr lang="en-US" altLang="zh-CN" dirty="0"/>
          </a:p>
          <a:p>
            <a:r>
              <a:rPr lang="en-US" altLang="zh-CN" dirty="0"/>
              <a:t>                             FROM SC</a:t>
            </a:r>
          </a:p>
          <a:p>
            <a:r>
              <a:rPr lang="en-US" altLang="zh-CN" dirty="0"/>
              <a:t>                            WHERE </a:t>
            </a:r>
            <a:r>
              <a:rPr lang="en-US" altLang="zh-CN" dirty="0" err="1"/>
              <a:t>Cno</a:t>
            </a:r>
            <a:r>
              <a:rPr lang="en-US" altLang="zh-CN" dirty="0"/>
              <a:t>='1024'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38</a:t>
            </a:fld>
            <a:endParaRPr lang="zh-CN" altLang="en-US"/>
          </a:p>
        </p:txBody>
      </p:sp>
    </p:spTree>
    <p:extLst>
      <p:ext uri="{BB962C8B-B14F-4D97-AF65-F5344CB8AC3E}">
        <p14:creationId xmlns:p14="http://schemas.microsoft.com/office/powerpoint/2010/main" val="4234305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46049"/>
            <a:ext cx="10058400" cy="5726151"/>
          </a:xfrm>
        </p:spPr>
        <p:txBody>
          <a:bodyPr>
            <a:normAutofit lnSpcReduction="10000"/>
          </a:bodyPr>
          <a:lstStyle/>
          <a:p>
            <a:r>
              <a:rPr lang="en-US" altLang="zh-CN" dirty="0"/>
              <a:t>【</a:t>
            </a:r>
            <a:r>
              <a:rPr lang="zh-CN" altLang="en-US" dirty="0"/>
              <a:t>例</a:t>
            </a:r>
            <a:r>
              <a:rPr lang="en-US" altLang="zh-CN" dirty="0"/>
              <a:t>3】</a:t>
            </a:r>
            <a:r>
              <a:rPr lang="zh-CN" altLang="en-US" dirty="0"/>
              <a:t>查询选修了课程名为“管理学”的学生学号和姓名。</a:t>
            </a:r>
            <a:endParaRPr lang="en-US" altLang="zh-CN" dirty="0"/>
          </a:p>
          <a:p>
            <a:r>
              <a:rPr lang="en-US" altLang="zh-CN" dirty="0"/>
              <a:t>SELECT </a:t>
            </a:r>
            <a:r>
              <a:rPr lang="en-US" altLang="zh-CN" dirty="0" err="1"/>
              <a:t>Sno,Sname</a:t>
            </a:r>
            <a:r>
              <a:rPr lang="en-US" altLang="zh-CN" dirty="0"/>
              <a:t> </a:t>
            </a:r>
          </a:p>
          <a:p>
            <a:r>
              <a:rPr lang="en-US" altLang="zh-CN" dirty="0"/>
              <a:t>FROM Student</a:t>
            </a:r>
          </a:p>
          <a:p>
            <a:r>
              <a:rPr lang="en-US" altLang="zh-CN" dirty="0"/>
              <a:t>WHERE </a:t>
            </a:r>
            <a:r>
              <a:rPr lang="en-US" altLang="zh-CN" dirty="0" err="1"/>
              <a:t>Sno</a:t>
            </a:r>
            <a:r>
              <a:rPr lang="en-US" altLang="zh-CN" dirty="0"/>
              <a:t> IN</a:t>
            </a:r>
          </a:p>
          <a:p>
            <a:r>
              <a:rPr lang="en-US" altLang="zh-CN" dirty="0"/>
              <a:t>                     </a:t>
            </a:r>
            <a:r>
              <a:rPr lang="en-US" altLang="zh-CN" dirty="0">
                <a:solidFill>
                  <a:schemeClr val="accent6">
                    <a:lumMod val="75000"/>
                  </a:schemeClr>
                </a:solidFill>
              </a:rPr>
              <a:t>(SELECT </a:t>
            </a:r>
            <a:r>
              <a:rPr lang="en-US" altLang="zh-CN" dirty="0" err="1">
                <a:solidFill>
                  <a:schemeClr val="accent6">
                    <a:lumMod val="75000"/>
                  </a:schemeClr>
                </a:solidFill>
              </a:rPr>
              <a:t>Sno</a:t>
            </a:r>
            <a:endParaRPr lang="zh-CN" altLang="en-US" dirty="0">
              <a:solidFill>
                <a:schemeClr val="accent6">
                  <a:lumMod val="75000"/>
                </a:schemeClr>
              </a:solidFill>
            </a:endParaRPr>
          </a:p>
          <a:p>
            <a:r>
              <a:rPr lang="en-US" altLang="zh-CN" dirty="0">
                <a:solidFill>
                  <a:schemeClr val="accent6">
                    <a:lumMod val="75000"/>
                  </a:schemeClr>
                </a:solidFill>
              </a:rPr>
              <a:t>                      FROM SC </a:t>
            </a:r>
            <a:endParaRPr lang="zh-CN" altLang="en-US" dirty="0">
              <a:solidFill>
                <a:schemeClr val="accent6">
                  <a:lumMod val="75000"/>
                </a:schemeClr>
              </a:solidFill>
            </a:endParaRPr>
          </a:p>
          <a:p>
            <a:r>
              <a:rPr lang="en-US" altLang="zh-CN" dirty="0">
                <a:solidFill>
                  <a:schemeClr val="accent6">
                    <a:lumMod val="75000"/>
                  </a:schemeClr>
                </a:solidFill>
              </a:rPr>
              <a:t>                      WHERE </a:t>
            </a:r>
            <a:r>
              <a:rPr lang="en-US" altLang="zh-CN" dirty="0" err="1">
                <a:solidFill>
                  <a:schemeClr val="accent6">
                    <a:lumMod val="75000"/>
                  </a:schemeClr>
                </a:solidFill>
              </a:rPr>
              <a:t>Cno</a:t>
            </a:r>
            <a:r>
              <a:rPr lang="en-US" altLang="zh-CN" dirty="0">
                <a:solidFill>
                  <a:schemeClr val="accent6">
                    <a:lumMod val="75000"/>
                  </a:schemeClr>
                </a:solidFill>
              </a:rPr>
              <a:t> IN </a:t>
            </a:r>
            <a:endParaRPr lang="zh-CN" altLang="en-US" dirty="0">
              <a:solidFill>
                <a:schemeClr val="accent6">
                  <a:lumMod val="75000"/>
                </a:schemeClr>
              </a:solidFill>
            </a:endParaRPr>
          </a:p>
          <a:p>
            <a:r>
              <a:rPr lang="en-US" altLang="zh-CN" dirty="0">
                <a:solidFill>
                  <a:srgbClr val="002060"/>
                </a:solidFill>
              </a:rPr>
              <a:t>                              (SELECT </a:t>
            </a:r>
            <a:r>
              <a:rPr lang="en-US" altLang="zh-CN" dirty="0" err="1">
                <a:solidFill>
                  <a:srgbClr val="002060"/>
                </a:solidFill>
              </a:rPr>
              <a:t>Cno</a:t>
            </a:r>
            <a:r>
              <a:rPr lang="en-US" altLang="zh-CN" dirty="0">
                <a:solidFill>
                  <a:srgbClr val="002060"/>
                </a:solidFill>
              </a:rPr>
              <a:t> </a:t>
            </a:r>
            <a:endParaRPr lang="zh-CN" altLang="en-US" dirty="0">
              <a:solidFill>
                <a:srgbClr val="002060"/>
              </a:solidFill>
            </a:endParaRPr>
          </a:p>
          <a:p>
            <a:r>
              <a:rPr lang="en-US" altLang="zh-CN" dirty="0">
                <a:solidFill>
                  <a:srgbClr val="002060"/>
                </a:solidFill>
              </a:rPr>
              <a:t>                                FROM Course </a:t>
            </a:r>
            <a:endParaRPr lang="zh-CN" altLang="en-US" dirty="0">
              <a:solidFill>
                <a:srgbClr val="002060"/>
              </a:solidFill>
            </a:endParaRPr>
          </a:p>
          <a:p>
            <a:r>
              <a:rPr lang="en-US" altLang="zh-CN" dirty="0">
                <a:solidFill>
                  <a:srgbClr val="002060"/>
                </a:solidFill>
              </a:rPr>
              <a:t>                                WHERE </a:t>
            </a:r>
            <a:r>
              <a:rPr lang="en-US" altLang="zh-CN" dirty="0" err="1">
                <a:solidFill>
                  <a:srgbClr val="002060"/>
                </a:solidFill>
              </a:rPr>
              <a:t>Cname</a:t>
            </a:r>
            <a:r>
              <a:rPr lang="en-US" altLang="zh-CN" dirty="0">
                <a:solidFill>
                  <a:srgbClr val="002060"/>
                </a:solidFill>
              </a:rPr>
              <a:t>='</a:t>
            </a:r>
            <a:r>
              <a:rPr lang="zh-CN" altLang="en-US" dirty="0">
                <a:solidFill>
                  <a:srgbClr val="002060"/>
                </a:solidFill>
              </a:rPr>
              <a:t>管理学</a:t>
            </a:r>
            <a:r>
              <a:rPr lang="en-US" altLang="zh-CN" dirty="0">
                <a:solidFill>
                  <a:srgbClr val="002060"/>
                </a:solidFill>
              </a:rPr>
              <a:t>' )</a:t>
            </a:r>
            <a:r>
              <a:rPr lang="en-US" altLang="zh-CN" dirty="0">
                <a:solidFill>
                  <a:schemeClr val="accent6">
                    <a:lumMod val="75000"/>
                  </a:schemeClr>
                </a:solidFill>
              </a:rPr>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39</a:t>
            </a:fld>
            <a:endParaRPr lang="zh-CN" altLang="en-US"/>
          </a:p>
        </p:txBody>
      </p:sp>
      <p:sp>
        <p:nvSpPr>
          <p:cNvPr id="5" name="矩形标注 4"/>
          <p:cNvSpPr/>
          <p:nvPr/>
        </p:nvSpPr>
        <p:spPr>
          <a:xfrm>
            <a:off x="5302139" y="1189554"/>
            <a:ext cx="2841171" cy="707572"/>
          </a:xfrm>
          <a:prstGeom prst="wedgeRectCallout">
            <a:avLst>
              <a:gd name="adj1" fmla="val -86733"/>
              <a:gd name="adj2" fmla="val 2865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③最后在</a:t>
            </a:r>
            <a:r>
              <a:rPr lang="en-US" altLang="zh-CN" b="1" dirty="0"/>
              <a:t>Student</a:t>
            </a:r>
            <a:r>
              <a:rPr lang="zh-CN" altLang="en-US" dirty="0"/>
              <a:t>关系中取出</a:t>
            </a:r>
            <a:r>
              <a:rPr lang="en-US" altLang="zh-CN" dirty="0" err="1"/>
              <a:t>Sno</a:t>
            </a:r>
            <a:r>
              <a:rPr lang="zh-CN" altLang="en-US" dirty="0"/>
              <a:t>和</a:t>
            </a:r>
            <a:r>
              <a:rPr lang="en-US" altLang="zh-CN" dirty="0" err="1"/>
              <a:t>Sname</a:t>
            </a:r>
            <a:endParaRPr lang="zh-CN" altLang="en-US" dirty="0"/>
          </a:p>
        </p:txBody>
      </p:sp>
      <p:sp>
        <p:nvSpPr>
          <p:cNvPr id="6" name="矩形标注 5"/>
          <p:cNvSpPr/>
          <p:nvPr/>
        </p:nvSpPr>
        <p:spPr>
          <a:xfrm>
            <a:off x="7591423" y="2705081"/>
            <a:ext cx="3325586" cy="707572"/>
          </a:xfrm>
          <a:prstGeom prst="wedgeRectCallout">
            <a:avLst>
              <a:gd name="adj1" fmla="val -105890"/>
              <a:gd name="adj2" fmla="val 2711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②然后在</a:t>
            </a:r>
            <a:r>
              <a:rPr lang="en-US" altLang="zh-CN" b="1" dirty="0"/>
              <a:t>SC</a:t>
            </a:r>
            <a:r>
              <a:rPr lang="zh-CN" altLang="en-US" dirty="0"/>
              <a:t>关系中找出选修了</a:t>
            </a:r>
            <a:r>
              <a:rPr lang="en-US" altLang="zh-CN" b="1" dirty="0"/>
              <a:t>1137</a:t>
            </a:r>
            <a:r>
              <a:rPr lang="zh-CN" altLang="en-US" dirty="0"/>
              <a:t>号课程的学生学号</a:t>
            </a:r>
          </a:p>
        </p:txBody>
      </p:sp>
      <p:sp>
        <p:nvSpPr>
          <p:cNvPr id="7" name="矩形标注 6"/>
          <p:cNvSpPr/>
          <p:nvPr/>
        </p:nvSpPr>
        <p:spPr>
          <a:xfrm>
            <a:off x="8418970" y="4084854"/>
            <a:ext cx="3633107" cy="707572"/>
          </a:xfrm>
          <a:prstGeom prst="wedgeRectCallout">
            <a:avLst>
              <a:gd name="adj1" fmla="val -105890"/>
              <a:gd name="adj2" fmla="val 2711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①首先在</a:t>
            </a:r>
            <a:r>
              <a:rPr lang="en-US" altLang="zh-CN" b="1" dirty="0"/>
              <a:t>Course</a:t>
            </a:r>
            <a:r>
              <a:rPr lang="zh-CN" altLang="en-US" dirty="0"/>
              <a:t>关系中找出</a:t>
            </a:r>
            <a:r>
              <a:rPr lang="zh-CN" altLang="en-US" b="1" dirty="0"/>
              <a:t>“</a:t>
            </a:r>
            <a:r>
              <a:rPr lang="zh-CN" altLang="en-US" dirty="0"/>
              <a:t>管理学</a:t>
            </a:r>
            <a:r>
              <a:rPr lang="zh-CN" altLang="en-US" b="1" dirty="0"/>
              <a:t>”</a:t>
            </a:r>
            <a:r>
              <a:rPr lang="zh-CN" altLang="en-US" dirty="0"/>
              <a:t>的课程号，结果为</a:t>
            </a:r>
            <a:r>
              <a:rPr lang="en-US" altLang="zh-CN" b="1" dirty="0"/>
              <a:t>1137</a:t>
            </a:r>
            <a:endParaRPr lang="zh-CN" altLang="en-US" dirty="0"/>
          </a:p>
        </p:txBody>
      </p:sp>
    </p:spTree>
    <p:extLst>
      <p:ext uri="{BB962C8B-B14F-4D97-AF65-F5344CB8AC3E}">
        <p14:creationId xmlns:p14="http://schemas.microsoft.com/office/powerpoint/2010/main" val="146136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笛卡尔积</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a:t>
            </a:fld>
            <a:endParaRPr lang="zh-CN" altLang="en-US"/>
          </a:p>
        </p:txBody>
      </p:sp>
      <p:grpSp>
        <p:nvGrpSpPr>
          <p:cNvPr id="5" name="Group 3"/>
          <p:cNvGrpSpPr>
            <a:grpSpLocks/>
          </p:cNvGrpSpPr>
          <p:nvPr/>
        </p:nvGrpSpPr>
        <p:grpSpPr bwMode="auto">
          <a:xfrm>
            <a:off x="1800085" y="3724531"/>
            <a:ext cx="1345617" cy="1524000"/>
            <a:chOff x="656" y="2928"/>
            <a:chExt cx="1017" cy="960"/>
          </a:xfrm>
        </p:grpSpPr>
        <p:sp>
          <p:nvSpPr>
            <p:cNvPr id="6" name="Rectangle 4"/>
            <p:cNvSpPr>
              <a:spLocks noChangeArrowheads="1"/>
            </p:cNvSpPr>
            <p:nvPr/>
          </p:nvSpPr>
          <p:spPr bwMode="auto">
            <a:xfrm>
              <a:off x="665" y="2928"/>
              <a:ext cx="1008" cy="960"/>
            </a:xfrm>
            <a:prstGeom prst="rect">
              <a:avLst/>
            </a:prstGeom>
            <a:solidFill>
              <a:schemeClr val="accent1"/>
            </a:solidFill>
            <a:ln w="9525">
              <a:solidFill>
                <a:schemeClr val="tx1"/>
              </a:solidFill>
              <a:miter lim="800000"/>
              <a:headEnd/>
              <a:tailEnd/>
            </a:ln>
          </p:spPr>
          <p:txBody>
            <a:bodyPr wrap="none"/>
            <a:lstStyle/>
            <a:p>
              <a:r>
                <a:rPr lang="en-US" altLang="zh-CN" b="1" dirty="0">
                  <a:latin typeface="Times New Roman" pitchFamily="18" charset="0"/>
                </a:rPr>
                <a:t> A    B    C</a:t>
              </a:r>
            </a:p>
            <a:p>
              <a:r>
                <a:rPr lang="en-US" altLang="zh-CN" b="1" dirty="0">
                  <a:latin typeface="Times New Roman" pitchFamily="18" charset="0"/>
                </a:rPr>
                <a:t>a1    2     c     </a:t>
              </a:r>
            </a:p>
            <a:p>
              <a:r>
                <a:rPr lang="en-US" altLang="zh-CN" b="1" dirty="0">
                  <a:latin typeface="Times New Roman" pitchFamily="18" charset="0"/>
                </a:rPr>
                <a:t>a2    4     d    </a:t>
              </a:r>
            </a:p>
            <a:p>
              <a:r>
                <a:rPr lang="en-US" altLang="zh-CN" b="1" dirty="0">
                  <a:latin typeface="Times New Roman" pitchFamily="18" charset="0"/>
                </a:rPr>
                <a:t>a3    4     c     </a:t>
              </a:r>
              <a:endParaRPr lang="en-US" altLang="zh-CN" dirty="0">
                <a:latin typeface="Times New Roman" pitchFamily="18" charset="0"/>
              </a:endParaRPr>
            </a:p>
          </p:txBody>
        </p:sp>
        <p:sp>
          <p:nvSpPr>
            <p:cNvPr id="7" name="Line 5"/>
            <p:cNvSpPr>
              <a:spLocks noChangeShapeType="1"/>
            </p:cNvSpPr>
            <p:nvPr/>
          </p:nvSpPr>
          <p:spPr bwMode="auto">
            <a:xfrm>
              <a:off x="656" y="3139"/>
              <a:ext cx="1008" cy="0"/>
            </a:xfrm>
            <a:prstGeom prst="line">
              <a:avLst/>
            </a:prstGeom>
            <a:noFill/>
            <a:ln w="9525">
              <a:solidFill>
                <a:schemeClr val="tx1"/>
              </a:solidFill>
              <a:round/>
              <a:headEnd/>
              <a:tailEnd/>
            </a:ln>
          </p:spPr>
          <p:txBody>
            <a:bodyPr wrap="none" anchor="ctr"/>
            <a:lstStyle/>
            <a:p>
              <a:endParaRPr lang="zh-CN" altLang="en-US"/>
            </a:p>
          </p:txBody>
        </p:sp>
        <p:sp>
          <p:nvSpPr>
            <p:cNvPr id="8" name="Line 6"/>
            <p:cNvSpPr>
              <a:spLocks noChangeShapeType="1"/>
            </p:cNvSpPr>
            <p:nvPr/>
          </p:nvSpPr>
          <p:spPr bwMode="auto">
            <a:xfrm>
              <a:off x="1296" y="2928"/>
              <a:ext cx="0" cy="960"/>
            </a:xfrm>
            <a:prstGeom prst="line">
              <a:avLst/>
            </a:prstGeom>
            <a:noFill/>
            <a:ln w="9525">
              <a:solidFill>
                <a:schemeClr val="tx1"/>
              </a:solidFill>
              <a:round/>
              <a:headEnd/>
              <a:tailEnd/>
            </a:ln>
          </p:spPr>
          <p:txBody>
            <a:bodyPr wrap="none" anchor="ctr"/>
            <a:lstStyle/>
            <a:p>
              <a:endParaRPr lang="zh-CN" altLang="en-US"/>
            </a:p>
          </p:txBody>
        </p:sp>
        <p:sp>
          <p:nvSpPr>
            <p:cNvPr id="9" name="Line 7"/>
            <p:cNvSpPr>
              <a:spLocks noChangeShapeType="1"/>
            </p:cNvSpPr>
            <p:nvPr/>
          </p:nvSpPr>
          <p:spPr bwMode="auto">
            <a:xfrm>
              <a:off x="960" y="2928"/>
              <a:ext cx="0" cy="960"/>
            </a:xfrm>
            <a:prstGeom prst="line">
              <a:avLst/>
            </a:prstGeom>
            <a:noFill/>
            <a:ln w="9525">
              <a:solidFill>
                <a:schemeClr val="tx1"/>
              </a:solidFill>
              <a:round/>
              <a:headEnd/>
              <a:tailEnd/>
            </a:ln>
          </p:spPr>
          <p:txBody>
            <a:bodyPr wrap="none" anchor="ctr"/>
            <a:lstStyle/>
            <a:p>
              <a:endParaRPr lang="zh-CN" altLang="en-US"/>
            </a:p>
          </p:txBody>
        </p:sp>
      </p:grpSp>
      <p:grpSp>
        <p:nvGrpSpPr>
          <p:cNvPr id="10" name="Group 8"/>
          <p:cNvGrpSpPr>
            <a:grpSpLocks/>
          </p:cNvGrpSpPr>
          <p:nvPr/>
        </p:nvGrpSpPr>
        <p:grpSpPr bwMode="auto">
          <a:xfrm>
            <a:off x="3948698" y="4245197"/>
            <a:ext cx="954355" cy="1219200"/>
            <a:chOff x="1968" y="1728"/>
            <a:chExt cx="672" cy="768"/>
          </a:xfrm>
        </p:grpSpPr>
        <p:sp>
          <p:nvSpPr>
            <p:cNvPr id="11" name="Rectangle 9"/>
            <p:cNvSpPr>
              <a:spLocks noChangeArrowheads="1"/>
            </p:cNvSpPr>
            <p:nvPr/>
          </p:nvSpPr>
          <p:spPr bwMode="auto">
            <a:xfrm>
              <a:off x="1968" y="1728"/>
              <a:ext cx="672" cy="768"/>
            </a:xfrm>
            <a:prstGeom prst="rect">
              <a:avLst/>
            </a:prstGeom>
            <a:solidFill>
              <a:schemeClr val="accent1"/>
            </a:solidFill>
            <a:ln w="9525">
              <a:solidFill>
                <a:schemeClr val="tx1"/>
              </a:solidFill>
              <a:miter lim="800000"/>
              <a:headEnd/>
              <a:tailEnd/>
            </a:ln>
          </p:spPr>
          <p:txBody>
            <a:bodyPr wrap="none"/>
            <a:lstStyle/>
            <a:p>
              <a:r>
                <a:rPr lang="en-US" altLang="zh-CN" b="1">
                  <a:latin typeface="Times New Roman" pitchFamily="18" charset="0"/>
                </a:rPr>
                <a:t> D    E</a:t>
              </a:r>
            </a:p>
            <a:p>
              <a:r>
                <a:rPr lang="en-US" altLang="zh-CN" b="1">
                  <a:latin typeface="Times New Roman" pitchFamily="18" charset="0"/>
                </a:rPr>
                <a:t> d     4</a:t>
              </a:r>
            </a:p>
            <a:p>
              <a:r>
                <a:rPr lang="en-US" altLang="zh-CN" b="1">
                  <a:latin typeface="Times New Roman" pitchFamily="18" charset="0"/>
                </a:rPr>
                <a:t> e    10</a:t>
              </a:r>
            </a:p>
          </p:txBody>
        </p:sp>
        <p:sp>
          <p:nvSpPr>
            <p:cNvPr id="12" name="Line 10"/>
            <p:cNvSpPr>
              <a:spLocks noChangeShapeType="1"/>
            </p:cNvSpPr>
            <p:nvPr/>
          </p:nvSpPr>
          <p:spPr bwMode="auto">
            <a:xfrm flipV="1">
              <a:off x="1968" y="1932"/>
              <a:ext cx="672" cy="0"/>
            </a:xfrm>
            <a:prstGeom prst="line">
              <a:avLst/>
            </a:prstGeom>
            <a:noFill/>
            <a:ln w="9525">
              <a:solidFill>
                <a:schemeClr val="tx1"/>
              </a:solidFill>
              <a:round/>
              <a:headEnd/>
              <a:tailEnd/>
            </a:ln>
          </p:spPr>
          <p:txBody>
            <a:bodyPr wrap="none" anchor="ctr"/>
            <a:lstStyle/>
            <a:p>
              <a:endParaRPr lang="zh-CN" altLang="en-US"/>
            </a:p>
          </p:txBody>
        </p:sp>
        <p:sp>
          <p:nvSpPr>
            <p:cNvPr id="13" name="Line 11"/>
            <p:cNvSpPr>
              <a:spLocks noChangeShapeType="1"/>
            </p:cNvSpPr>
            <p:nvPr/>
          </p:nvSpPr>
          <p:spPr bwMode="auto">
            <a:xfrm>
              <a:off x="2248" y="1728"/>
              <a:ext cx="0" cy="768"/>
            </a:xfrm>
            <a:prstGeom prst="line">
              <a:avLst/>
            </a:prstGeom>
            <a:noFill/>
            <a:ln w="9525">
              <a:solidFill>
                <a:schemeClr val="tx1"/>
              </a:solidFill>
              <a:round/>
              <a:headEnd/>
              <a:tailEnd/>
            </a:ln>
          </p:spPr>
          <p:txBody>
            <a:bodyPr wrap="none" anchor="ctr"/>
            <a:lstStyle/>
            <a:p>
              <a:endParaRPr lang="zh-CN" altLang="en-US"/>
            </a:p>
          </p:txBody>
        </p:sp>
      </p:grpSp>
      <p:grpSp>
        <p:nvGrpSpPr>
          <p:cNvPr id="14" name="Group 14"/>
          <p:cNvGrpSpPr>
            <a:grpSpLocks/>
          </p:cNvGrpSpPr>
          <p:nvPr/>
        </p:nvGrpSpPr>
        <p:grpSpPr bwMode="auto">
          <a:xfrm>
            <a:off x="5385617" y="2285769"/>
            <a:ext cx="3128404" cy="2743200"/>
            <a:chOff x="3264" y="864"/>
            <a:chExt cx="2448" cy="1728"/>
          </a:xfrm>
        </p:grpSpPr>
        <p:sp>
          <p:nvSpPr>
            <p:cNvPr id="15" name="Rectangle 15"/>
            <p:cNvSpPr>
              <a:spLocks noChangeArrowheads="1"/>
            </p:cNvSpPr>
            <p:nvPr/>
          </p:nvSpPr>
          <p:spPr bwMode="auto">
            <a:xfrm>
              <a:off x="4011" y="912"/>
              <a:ext cx="1680" cy="1680"/>
            </a:xfrm>
            <a:prstGeom prst="rect">
              <a:avLst/>
            </a:prstGeom>
            <a:solidFill>
              <a:schemeClr val="accent1"/>
            </a:solidFill>
            <a:ln w="9525">
              <a:solidFill>
                <a:schemeClr val="tx1"/>
              </a:solidFill>
              <a:miter lim="800000"/>
              <a:headEnd/>
              <a:tailEnd/>
            </a:ln>
          </p:spPr>
          <p:txBody>
            <a:bodyPr wrap="none"/>
            <a:lstStyle/>
            <a:p>
              <a:r>
                <a:rPr lang="en-US" altLang="zh-CN" b="1" dirty="0">
                  <a:latin typeface="Times New Roman" pitchFamily="18" charset="0"/>
                </a:rPr>
                <a:t> A    B    C    D    E</a:t>
              </a:r>
            </a:p>
            <a:p>
              <a:r>
                <a:rPr lang="en-US" altLang="zh-CN" b="1" dirty="0">
                  <a:latin typeface="Times New Roman" pitchFamily="18" charset="0"/>
                </a:rPr>
                <a:t>a1    2     c     d     4</a:t>
              </a:r>
            </a:p>
            <a:p>
              <a:r>
                <a:rPr lang="en-US" altLang="zh-CN" b="1" dirty="0">
                  <a:latin typeface="Times New Roman" pitchFamily="18" charset="0"/>
                </a:rPr>
                <a:t>a1    2     c     e    10</a:t>
              </a:r>
            </a:p>
            <a:p>
              <a:r>
                <a:rPr lang="en-US" altLang="zh-CN" b="1" dirty="0">
                  <a:latin typeface="Times New Roman" pitchFamily="18" charset="0"/>
                </a:rPr>
                <a:t>a2    4     d     </a:t>
              </a:r>
              <a:r>
                <a:rPr lang="en-US" altLang="zh-CN" b="1" dirty="0" err="1">
                  <a:latin typeface="Times New Roman" pitchFamily="18" charset="0"/>
                </a:rPr>
                <a:t>d</a:t>
              </a:r>
              <a:r>
                <a:rPr lang="en-US" altLang="zh-CN" b="1" dirty="0">
                  <a:latin typeface="Times New Roman" pitchFamily="18" charset="0"/>
                </a:rPr>
                <a:t>     4</a:t>
              </a:r>
            </a:p>
            <a:p>
              <a:r>
                <a:rPr lang="en-US" altLang="zh-CN" b="1" dirty="0">
                  <a:latin typeface="Times New Roman" pitchFamily="18" charset="0"/>
                </a:rPr>
                <a:t>a2    4     d     e    10</a:t>
              </a:r>
            </a:p>
            <a:p>
              <a:r>
                <a:rPr lang="en-US" altLang="zh-CN" b="1" dirty="0">
                  <a:latin typeface="Times New Roman" pitchFamily="18" charset="0"/>
                </a:rPr>
                <a:t>a3    4     c     d     4</a:t>
              </a:r>
            </a:p>
            <a:p>
              <a:r>
                <a:rPr lang="en-US" altLang="zh-CN" b="1" dirty="0">
                  <a:latin typeface="Times New Roman" pitchFamily="18" charset="0"/>
                </a:rPr>
                <a:t>a3    4     c     e    10</a:t>
              </a:r>
            </a:p>
          </p:txBody>
        </p:sp>
        <p:sp>
          <p:nvSpPr>
            <p:cNvPr id="16" name="Line 16"/>
            <p:cNvSpPr>
              <a:spLocks noChangeShapeType="1"/>
            </p:cNvSpPr>
            <p:nvPr/>
          </p:nvSpPr>
          <p:spPr bwMode="auto">
            <a:xfrm>
              <a:off x="4032" y="1130"/>
              <a:ext cx="1680" cy="0"/>
            </a:xfrm>
            <a:prstGeom prst="line">
              <a:avLst/>
            </a:prstGeom>
            <a:noFill/>
            <a:ln w="9525">
              <a:solidFill>
                <a:schemeClr val="tx1"/>
              </a:solidFill>
              <a:round/>
              <a:headEnd/>
              <a:tailEnd/>
            </a:ln>
          </p:spPr>
          <p:txBody>
            <a:bodyPr wrap="none" anchor="ctr"/>
            <a:lstStyle/>
            <a:p>
              <a:endParaRPr lang="zh-CN" altLang="en-US"/>
            </a:p>
          </p:txBody>
        </p:sp>
        <p:sp>
          <p:nvSpPr>
            <p:cNvPr id="17" name="Line 17"/>
            <p:cNvSpPr>
              <a:spLocks noChangeShapeType="1"/>
            </p:cNvSpPr>
            <p:nvPr/>
          </p:nvSpPr>
          <p:spPr bwMode="auto">
            <a:xfrm>
              <a:off x="4635" y="912"/>
              <a:ext cx="0" cy="1680"/>
            </a:xfrm>
            <a:prstGeom prst="line">
              <a:avLst/>
            </a:prstGeom>
            <a:noFill/>
            <a:ln w="9525">
              <a:solidFill>
                <a:schemeClr val="tx1"/>
              </a:solidFill>
              <a:round/>
              <a:headEnd/>
              <a:tailEnd/>
            </a:ln>
          </p:spPr>
          <p:txBody>
            <a:bodyPr wrap="none" anchor="ctr"/>
            <a:lstStyle/>
            <a:p>
              <a:endParaRPr lang="zh-CN" altLang="en-US"/>
            </a:p>
          </p:txBody>
        </p:sp>
        <p:sp>
          <p:nvSpPr>
            <p:cNvPr id="18" name="Line 18"/>
            <p:cNvSpPr>
              <a:spLocks noChangeShapeType="1"/>
            </p:cNvSpPr>
            <p:nvPr/>
          </p:nvSpPr>
          <p:spPr bwMode="auto">
            <a:xfrm>
              <a:off x="4298" y="912"/>
              <a:ext cx="0" cy="1680"/>
            </a:xfrm>
            <a:prstGeom prst="line">
              <a:avLst/>
            </a:prstGeom>
            <a:noFill/>
            <a:ln w="9525">
              <a:solidFill>
                <a:schemeClr val="tx1"/>
              </a:solidFill>
              <a:round/>
              <a:headEnd/>
              <a:tailEnd/>
            </a:ln>
          </p:spPr>
          <p:txBody>
            <a:bodyPr wrap="none" anchor="ctr"/>
            <a:lstStyle/>
            <a:p>
              <a:endParaRPr lang="zh-CN" altLang="en-US"/>
            </a:p>
          </p:txBody>
        </p:sp>
        <p:sp>
          <p:nvSpPr>
            <p:cNvPr id="19" name="Line 19"/>
            <p:cNvSpPr>
              <a:spLocks noChangeShapeType="1"/>
            </p:cNvSpPr>
            <p:nvPr/>
          </p:nvSpPr>
          <p:spPr bwMode="auto">
            <a:xfrm>
              <a:off x="4948" y="912"/>
              <a:ext cx="0" cy="1680"/>
            </a:xfrm>
            <a:prstGeom prst="line">
              <a:avLst/>
            </a:prstGeom>
            <a:noFill/>
            <a:ln w="9525">
              <a:solidFill>
                <a:schemeClr val="tx1"/>
              </a:solidFill>
              <a:round/>
              <a:headEnd/>
              <a:tailEnd/>
            </a:ln>
          </p:spPr>
          <p:txBody>
            <a:bodyPr wrap="none" anchor="ctr"/>
            <a:lstStyle/>
            <a:p>
              <a:endParaRPr lang="zh-CN" altLang="en-US"/>
            </a:p>
          </p:txBody>
        </p:sp>
        <p:sp>
          <p:nvSpPr>
            <p:cNvPr id="20" name="Line 20"/>
            <p:cNvSpPr>
              <a:spLocks noChangeShapeType="1"/>
            </p:cNvSpPr>
            <p:nvPr/>
          </p:nvSpPr>
          <p:spPr bwMode="auto">
            <a:xfrm>
              <a:off x="5252" y="912"/>
              <a:ext cx="0" cy="1680"/>
            </a:xfrm>
            <a:prstGeom prst="line">
              <a:avLst/>
            </a:prstGeom>
            <a:noFill/>
            <a:ln w="9525">
              <a:solidFill>
                <a:schemeClr val="tx1"/>
              </a:solidFill>
              <a:round/>
              <a:headEnd/>
              <a:tailEnd/>
            </a:ln>
          </p:spPr>
          <p:txBody>
            <a:bodyPr wrap="none" anchor="ctr"/>
            <a:lstStyle/>
            <a:p>
              <a:endParaRPr lang="zh-CN" altLang="en-US"/>
            </a:p>
          </p:txBody>
        </p:sp>
        <p:sp>
          <p:nvSpPr>
            <p:cNvPr id="21" name="Text Box 21"/>
            <p:cNvSpPr txBox="1">
              <a:spLocks noChangeArrowheads="1"/>
            </p:cNvSpPr>
            <p:nvPr/>
          </p:nvSpPr>
          <p:spPr bwMode="auto">
            <a:xfrm>
              <a:off x="3264" y="864"/>
              <a:ext cx="864" cy="327"/>
            </a:xfrm>
            <a:prstGeom prst="rect">
              <a:avLst/>
            </a:prstGeom>
            <a:noFill/>
            <a:ln w="9525">
              <a:noFill/>
              <a:miter lim="800000"/>
              <a:headEnd/>
              <a:tailEnd/>
            </a:ln>
          </p:spPr>
          <p:txBody>
            <a:bodyPr>
              <a:spAutoFit/>
            </a:bodyPr>
            <a:lstStyle/>
            <a:p>
              <a:pPr>
                <a:spcBef>
                  <a:spcPct val="50000"/>
                </a:spcBef>
              </a:pPr>
              <a:r>
                <a:rPr lang="en-US" altLang="zh-CN" sz="2800" b="1" dirty="0">
                  <a:latin typeface="Times New Roman" pitchFamily="18" charset="0"/>
                </a:rPr>
                <a:t>R</a:t>
              </a:r>
              <a:r>
                <a:rPr lang="en-US" altLang="zh-CN" sz="2800" b="1" dirty="0">
                  <a:latin typeface="Times New Roman" pitchFamily="18" charset="0"/>
                  <a:sym typeface="Webdings" pitchFamily="18" charset="2"/>
                </a:rPr>
                <a:t>×S</a:t>
              </a:r>
              <a:endParaRPr lang="en-US" altLang="zh-CN" dirty="0">
                <a:latin typeface="Times New Roman" pitchFamily="18" charset="0"/>
              </a:endParaRPr>
            </a:p>
          </p:txBody>
        </p:sp>
      </p:grpSp>
      <p:sp>
        <p:nvSpPr>
          <p:cNvPr id="22" name="矩形 21"/>
          <p:cNvSpPr/>
          <p:nvPr/>
        </p:nvSpPr>
        <p:spPr>
          <a:xfrm>
            <a:off x="2249850" y="3176351"/>
            <a:ext cx="351378" cy="369332"/>
          </a:xfrm>
          <a:prstGeom prst="rect">
            <a:avLst/>
          </a:prstGeom>
        </p:spPr>
        <p:txBody>
          <a:bodyPr wrap="none">
            <a:spAutoFit/>
          </a:bodyPr>
          <a:lstStyle/>
          <a:p>
            <a:r>
              <a:rPr lang="en-US" altLang="zh-CN" b="1" dirty="0">
                <a:latin typeface="Times New Roman" pitchFamily="18" charset="0"/>
              </a:rPr>
              <a:t>R</a:t>
            </a:r>
            <a:endParaRPr lang="zh-CN" altLang="en-US" dirty="0"/>
          </a:p>
        </p:txBody>
      </p:sp>
      <p:sp>
        <p:nvSpPr>
          <p:cNvPr id="23" name="矩形 22"/>
          <p:cNvSpPr/>
          <p:nvPr/>
        </p:nvSpPr>
        <p:spPr>
          <a:xfrm>
            <a:off x="4250114" y="3533541"/>
            <a:ext cx="312906" cy="369332"/>
          </a:xfrm>
          <a:prstGeom prst="rect">
            <a:avLst/>
          </a:prstGeom>
        </p:spPr>
        <p:txBody>
          <a:bodyPr wrap="none">
            <a:spAutoFit/>
          </a:bodyPr>
          <a:lstStyle/>
          <a:p>
            <a:r>
              <a:rPr lang="en-US" altLang="zh-CN" b="1" dirty="0">
                <a:latin typeface="Times New Roman" pitchFamily="18" charset="0"/>
                <a:sym typeface="Webdings" pitchFamily="18" charset="2"/>
              </a:rPr>
              <a:t>S</a:t>
            </a:r>
            <a:endParaRPr lang="zh-CN" altLang="en-US" dirty="0"/>
          </a:p>
        </p:txBody>
      </p:sp>
    </p:spTree>
    <p:extLst>
      <p:ext uri="{BB962C8B-B14F-4D97-AF65-F5344CB8AC3E}">
        <p14:creationId xmlns:p14="http://schemas.microsoft.com/office/powerpoint/2010/main" val="3979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本查询也可以用连接查询实现：</a:t>
            </a:r>
          </a:p>
        </p:txBody>
      </p:sp>
      <p:sp>
        <p:nvSpPr>
          <p:cNvPr id="3" name="内容占位符 2"/>
          <p:cNvSpPr>
            <a:spLocks noGrp="1"/>
          </p:cNvSpPr>
          <p:nvPr>
            <p:ph idx="1"/>
          </p:nvPr>
        </p:nvSpPr>
        <p:spPr/>
        <p:txBody>
          <a:bodyPr/>
          <a:lstStyle/>
          <a:p>
            <a:r>
              <a:rPr lang="en-US" altLang="zh-CN" dirty="0"/>
              <a:t>SELECT </a:t>
            </a:r>
            <a:r>
              <a:rPr lang="en-US" altLang="zh-CN" dirty="0" err="1"/>
              <a:t>Sno</a:t>
            </a:r>
            <a:r>
              <a:rPr lang="en-US" altLang="zh-CN" dirty="0"/>
              <a:t>, </a:t>
            </a:r>
            <a:r>
              <a:rPr lang="en-US" altLang="zh-CN" dirty="0" err="1"/>
              <a:t>Sname</a:t>
            </a:r>
            <a:endParaRPr lang="en-US" altLang="zh-CN" dirty="0"/>
          </a:p>
          <a:p>
            <a:r>
              <a:rPr lang="en-US" altLang="zh-CN" dirty="0"/>
              <a:t>FROM Student, SC, Course</a:t>
            </a:r>
          </a:p>
          <a:p>
            <a:r>
              <a:rPr lang="en-US" altLang="zh-CN" dirty="0"/>
              <a:t>WHERE </a:t>
            </a:r>
            <a:r>
              <a:rPr lang="en-US" altLang="zh-CN" dirty="0" err="1"/>
              <a:t>Student.Sno</a:t>
            </a:r>
            <a:r>
              <a:rPr lang="en-US" altLang="zh-CN" dirty="0"/>
              <a:t> = </a:t>
            </a:r>
            <a:r>
              <a:rPr lang="en-US" altLang="zh-CN" dirty="0" err="1"/>
              <a:t>SC.Sno</a:t>
            </a:r>
            <a:endParaRPr lang="en-US" altLang="zh-CN" dirty="0"/>
          </a:p>
          <a:p>
            <a:r>
              <a:rPr lang="en-US" altLang="zh-CN" dirty="0"/>
              <a:t>AND </a:t>
            </a:r>
            <a:r>
              <a:rPr lang="en-US" altLang="zh-CN" dirty="0" err="1"/>
              <a:t>SC.Cno</a:t>
            </a:r>
            <a:r>
              <a:rPr lang="en-US" altLang="zh-CN" dirty="0"/>
              <a:t> = </a:t>
            </a:r>
            <a:r>
              <a:rPr lang="en-US" altLang="zh-CN" dirty="0" err="1"/>
              <a:t>Course.Cno</a:t>
            </a:r>
            <a:endParaRPr lang="en-US" altLang="zh-CN" dirty="0"/>
          </a:p>
          <a:p>
            <a:r>
              <a:rPr lang="en-US" altLang="zh-CN" dirty="0"/>
              <a:t>AND </a:t>
            </a:r>
            <a:r>
              <a:rPr lang="en-US" altLang="zh-CN" dirty="0" err="1"/>
              <a:t>Course.Cname</a:t>
            </a:r>
            <a:r>
              <a:rPr lang="en-US" altLang="zh-CN" dirty="0"/>
              <a:t>= '</a:t>
            </a:r>
            <a:r>
              <a:rPr lang="zh-CN" altLang="en-US" dirty="0"/>
              <a:t>管理学</a:t>
            </a:r>
            <a:r>
              <a:rPr lang="en-US" altLang="zh-CN" dirty="0"/>
              <a:t>'</a:t>
            </a:r>
          </a:p>
          <a:p>
            <a:r>
              <a:rPr lang="zh-CN" altLang="en-US" dirty="0"/>
              <a:t>子查询的好处：效率高、不涉及多表连接、可将复杂问题简单化。</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40</a:t>
            </a:fld>
            <a:endParaRPr lang="zh-CN" altLang="en-US"/>
          </a:p>
        </p:txBody>
      </p:sp>
    </p:spTree>
    <p:extLst>
      <p:ext uri="{BB962C8B-B14F-4D97-AF65-F5344CB8AC3E}">
        <p14:creationId xmlns:p14="http://schemas.microsoft.com/office/powerpoint/2010/main" val="2065659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57200"/>
            <a:ext cx="10058400" cy="5715000"/>
          </a:xfrm>
        </p:spPr>
        <p:txBody>
          <a:bodyPr/>
          <a:lstStyle/>
          <a:p>
            <a:r>
              <a:rPr lang="zh-CN" altLang="en-US" dirty="0"/>
              <a:t>嵌套查询使我们可以用多个简单查询构成复杂的查询，从而增强</a:t>
            </a:r>
            <a:r>
              <a:rPr lang="en-US" altLang="zh-CN" b="1" dirty="0"/>
              <a:t>SQL</a:t>
            </a:r>
            <a:r>
              <a:rPr lang="zh-CN" altLang="en-US" dirty="0"/>
              <a:t>的查询能力。</a:t>
            </a:r>
          </a:p>
          <a:p>
            <a:r>
              <a:rPr lang="zh-CN" altLang="en-US" dirty="0"/>
              <a:t>以层层嵌套的方式来构造程序正是</a:t>
            </a:r>
            <a:r>
              <a:rPr lang="en-US" altLang="zh-CN" b="1" dirty="0"/>
              <a:t>SQL</a:t>
            </a:r>
            <a:r>
              <a:rPr lang="zh-CN" altLang="en-US" dirty="0"/>
              <a:t>（</a:t>
            </a:r>
            <a:r>
              <a:rPr lang="en-US" altLang="zh-CN" b="1" dirty="0"/>
              <a:t>Structure Query Language</a:t>
            </a:r>
            <a:r>
              <a:rPr lang="zh-CN" altLang="en-US" dirty="0"/>
              <a:t>）中</a:t>
            </a:r>
            <a:r>
              <a:rPr lang="zh-CN" altLang="en-US" b="1" dirty="0"/>
              <a:t>“</a:t>
            </a:r>
            <a:r>
              <a:rPr lang="zh-CN" altLang="en-US" dirty="0"/>
              <a:t>结构化</a:t>
            </a:r>
            <a:r>
              <a:rPr lang="zh-CN" altLang="en-US" b="1" dirty="0"/>
              <a:t>”</a:t>
            </a:r>
            <a:r>
              <a:rPr lang="zh-CN" altLang="en-US" dirty="0"/>
              <a:t>的含义所在。</a:t>
            </a:r>
          </a:p>
          <a:p>
            <a:r>
              <a:rPr lang="zh-CN" altLang="en-US" dirty="0"/>
              <a:t>上例中各子查询都只执行一次，其结果用于父查询，子查询的查询条件不依赖于父查询。这类子查询称为不相关查询。</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41</a:t>
            </a:fld>
            <a:endParaRPr lang="zh-CN" altLang="en-US"/>
          </a:p>
        </p:txBody>
      </p:sp>
    </p:spTree>
    <p:extLst>
      <p:ext uri="{BB962C8B-B14F-4D97-AF65-F5344CB8AC3E}">
        <p14:creationId xmlns:p14="http://schemas.microsoft.com/office/powerpoint/2010/main" val="28601184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dirty="0"/>
              <a:t>使用比较运算符的子查询</a:t>
            </a:r>
          </a:p>
        </p:txBody>
      </p:sp>
      <p:sp>
        <p:nvSpPr>
          <p:cNvPr id="3" name="内容占位符 2"/>
          <p:cNvSpPr>
            <a:spLocks noGrp="1"/>
          </p:cNvSpPr>
          <p:nvPr>
            <p:ph idx="1"/>
          </p:nvPr>
        </p:nvSpPr>
        <p:spPr/>
        <p:txBody>
          <a:bodyPr/>
          <a:lstStyle/>
          <a:p>
            <a:r>
              <a:rPr lang="zh-CN" altLang="en-US" dirty="0"/>
              <a:t>是指父查询与子查询之间用比较运算符进行连接。</a:t>
            </a:r>
          </a:p>
          <a:p>
            <a:r>
              <a:rPr lang="zh-CN" altLang="en-US" dirty="0"/>
              <a:t>当用户能确切知道内层查询返回的是单值结果时，可用</a:t>
            </a:r>
            <a:r>
              <a:rPr lang="en-US" altLang="zh-CN" b="1" dirty="0"/>
              <a:t>&gt;</a:t>
            </a:r>
            <a:r>
              <a:rPr lang="zh-CN" altLang="en-US" dirty="0"/>
              <a:t>、</a:t>
            </a:r>
            <a:r>
              <a:rPr lang="en-US" altLang="zh-CN" b="1" dirty="0"/>
              <a:t>&lt;</a:t>
            </a:r>
            <a:r>
              <a:rPr lang="zh-CN" altLang="en-US" dirty="0"/>
              <a:t>、</a:t>
            </a:r>
            <a:r>
              <a:rPr lang="en-US" altLang="zh-CN" b="1" dirty="0"/>
              <a:t>=</a:t>
            </a:r>
            <a:r>
              <a:rPr lang="zh-CN" altLang="en-US" dirty="0"/>
              <a:t>、</a:t>
            </a:r>
            <a:r>
              <a:rPr lang="en-US" altLang="zh-CN" b="1" dirty="0"/>
              <a:t>&gt;=</a:t>
            </a:r>
            <a:r>
              <a:rPr lang="zh-CN" altLang="en-US" dirty="0"/>
              <a:t>、</a:t>
            </a:r>
            <a:r>
              <a:rPr lang="en-US" altLang="zh-CN" b="1" dirty="0"/>
              <a:t>&lt;=</a:t>
            </a:r>
            <a:r>
              <a:rPr lang="zh-CN" altLang="en-US" dirty="0"/>
              <a:t>、</a:t>
            </a:r>
            <a:r>
              <a:rPr lang="en-US" altLang="zh-CN" b="1" dirty="0"/>
              <a:t>!=( &lt; &gt; </a:t>
            </a:r>
            <a:r>
              <a:rPr lang="zh-CN" altLang="en-US" dirty="0"/>
              <a:t>、</a:t>
            </a:r>
            <a:r>
              <a:rPr lang="en-US" altLang="zh-CN" b="1" dirty="0"/>
              <a:t>#)</a:t>
            </a:r>
            <a:r>
              <a:rPr lang="zh-CN" altLang="en-US" dirty="0"/>
              <a:t>、   </a:t>
            </a:r>
            <a:r>
              <a:rPr lang="en-US" altLang="zh-CN" b="1" dirty="0"/>
              <a:t>==</a:t>
            </a:r>
            <a:r>
              <a:rPr lang="zh-CN" altLang="en-US" dirty="0"/>
              <a:t>、</a:t>
            </a:r>
            <a:r>
              <a:rPr lang="en-US" altLang="zh-CN" b="1" dirty="0"/>
              <a:t>LIKE</a:t>
            </a:r>
            <a:r>
              <a:rPr lang="zh-CN" altLang="en-US" dirty="0"/>
              <a:t>等比较运算符。</a:t>
            </a:r>
          </a:p>
          <a:p>
            <a:r>
              <a:rPr lang="zh-CN" altLang="en-US" dirty="0"/>
              <a:t>格式：</a:t>
            </a:r>
          </a:p>
          <a:p>
            <a:r>
              <a:rPr lang="en-US" altLang="zh-CN" b="1" dirty="0">
                <a:solidFill>
                  <a:schemeClr val="accent6">
                    <a:lumMod val="75000"/>
                  </a:schemeClr>
                </a:solidFill>
              </a:rPr>
              <a:t>WHERE </a:t>
            </a:r>
            <a:r>
              <a:rPr lang="en-US" altLang="zh-CN" b="1" dirty="0"/>
              <a:t>&lt;</a:t>
            </a:r>
            <a:r>
              <a:rPr lang="zh-CN" altLang="en-US" dirty="0"/>
              <a:t>属性名</a:t>
            </a:r>
            <a:r>
              <a:rPr lang="en-US" altLang="zh-CN" b="1" dirty="0"/>
              <a:t>&gt; &lt;</a:t>
            </a:r>
            <a:r>
              <a:rPr lang="zh-CN" altLang="en-US" dirty="0"/>
              <a:t>比较运算符</a:t>
            </a:r>
            <a:r>
              <a:rPr lang="en-US" altLang="zh-CN" b="1" dirty="0"/>
              <a:t>&gt;</a:t>
            </a:r>
            <a:r>
              <a:rPr lang="zh-CN" altLang="en-US" dirty="0"/>
              <a:t>（子查询）</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42</a:t>
            </a:fld>
            <a:endParaRPr lang="zh-CN" altLang="en-US"/>
          </a:p>
        </p:txBody>
      </p:sp>
    </p:spTree>
    <p:extLst>
      <p:ext uri="{BB962C8B-B14F-4D97-AF65-F5344CB8AC3E}">
        <p14:creationId xmlns:p14="http://schemas.microsoft.com/office/powerpoint/2010/main" val="2841837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24107"/>
            <a:ext cx="10058400" cy="5648093"/>
          </a:xfrm>
        </p:spPr>
        <p:txBody>
          <a:bodyPr>
            <a:normAutofit/>
          </a:bodyPr>
          <a:lstStyle/>
          <a:p>
            <a:r>
              <a:rPr lang="en-US" altLang="zh-CN" dirty="0"/>
              <a:t>【</a:t>
            </a:r>
            <a:r>
              <a:rPr lang="zh-CN" altLang="en-US" dirty="0"/>
              <a:t>例</a:t>
            </a:r>
            <a:r>
              <a:rPr lang="en-US" altLang="zh-CN" b="1" dirty="0"/>
              <a:t>4</a:t>
            </a:r>
            <a:r>
              <a:rPr lang="en-US" altLang="zh-CN" dirty="0"/>
              <a:t>】</a:t>
            </a:r>
            <a:r>
              <a:rPr lang="zh-CN" altLang="en-US" dirty="0"/>
              <a:t>找出和学号为</a:t>
            </a:r>
            <a:r>
              <a:rPr lang="en-US" altLang="zh-CN" b="1" dirty="0"/>
              <a:t>2000012</a:t>
            </a:r>
            <a:r>
              <a:rPr lang="zh-CN" altLang="en-US" dirty="0"/>
              <a:t>的学生在同一个系的所有学生（不含本人）。</a:t>
            </a:r>
            <a:endParaRPr lang="en-US" altLang="zh-CN" dirty="0"/>
          </a:p>
          <a:p>
            <a:r>
              <a:rPr lang="en-US" altLang="zh-CN" dirty="0"/>
              <a:t>SELECT </a:t>
            </a:r>
            <a:r>
              <a:rPr lang="en-US" altLang="zh-CN" dirty="0" err="1"/>
              <a:t>Sno</a:t>
            </a:r>
            <a:r>
              <a:rPr lang="en-US" altLang="zh-CN" dirty="0"/>
              <a:t>, </a:t>
            </a:r>
            <a:r>
              <a:rPr lang="en-US" altLang="zh-CN" dirty="0" err="1"/>
              <a:t>Sname</a:t>
            </a:r>
            <a:r>
              <a:rPr lang="en-US" altLang="zh-CN" dirty="0"/>
              <a:t>, </a:t>
            </a:r>
            <a:r>
              <a:rPr lang="en-US" altLang="zh-CN" dirty="0" err="1"/>
              <a:t>Sdept</a:t>
            </a:r>
            <a:endParaRPr lang="en-US" altLang="zh-CN" dirty="0"/>
          </a:p>
          <a:p>
            <a:r>
              <a:rPr lang="en-US" altLang="zh-CN" dirty="0"/>
              <a:t>FROM Student</a:t>
            </a:r>
          </a:p>
          <a:p>
            <a:r>
              <a:rPr lang="en-US" altLang="zh-CN" dirty="0"/>
              <a:t>WHERE </a:t>
            </a:r>
            <a:r>
              <a:rPr lang="en-US" altLang="zh-CN" dirty="0" err="1"/>
              <a:t>Sdept</a:t>
            </a:r>
            <a:r>
              <a:rPr lang="en-US" altLang="zh-CN" dirty="0"/>
              <a:t> =</a:t>
            </a:r>
          </a:p>
          <a:p>
            <a:r>
              <a:rPr lang="en-US" altLang="zh-CN" dirty="0"/>
              <a:t>(</a:t>
            </a:r>
            <a:r>
              <a:rPr lang="en-US" altLang="zh-CN" dirty="0">
                <a:solidFill>
                  <a:schemeClr val="accent6">
                    <a:lumMod val="75000"/>
                  </a:schemeClr>
                </a:solidFill>
              </a:rPr>
              <a:t>SELECT </a:t>
            </a:r>
            <a:r>
              <a:rPr lang="en-US" altLang="zh-CN" dirty="0" err="1">
                <a:solidFill>
                  <a:schemeClr val="accent6">
                    <a:lumMod val="75000"/>
                  </a:schemeClr>
                </a:solidFill>
              </a:rPr>
              <a:t>Sdept</a:t>
            </a:r>
            <a:endParaRPr lang="en-US" altLang="zh-CN" dirty="0">
              <a:solidFill>
                <a:schemeClr val="accent6">
                  <a:lumMod val="75000"/>
                </a:schemeClr>
              </a:solidFill>
            </a:endParaRPr>
          </a:p>
          <a:p>
            <a:r>
              <a:rPr lang="en-US" altLang="zh-CN" dirty="0">
                <a:solidFill>
                  <a:schemeClr val="accent6">
                    <a:lumMod val="75000"/>
                  </a:schemeClr>
                </a:solidFill>
              </a:rPr>
              <a:t>FROM Student</a:t>
            </a:r>
          </a:p>
          <a:p>
            <a:r>
              <a:rPr lang="en-US" altLang="zh-CN" dirty="0">
                <a:solidFill>
                  <a:schemeClr val="accent6">
                    <a:lumMod val="75000"/>
                  </a:schemeClr>
                </a:solidFill>
              </a:rPr>
              <a:t>WHERE </a:t>
            </a:r>
            <a:r>
              <a:rPr lang="en-US" altLang="zh-CN" dirty="0" err="1">
                <a:solidFill>
                  <a:schemeClr val="accent6">
                    <a:lumMod val="75000"/>
                  </a:schemeClr>
                </a:solidFill>
              </a:rPr>
              <a:t>Sno</a:t>
            </a:r>
            <a:r>
              <a:rPr lang="en-US" altLang="zh-CN" dirty="0">
                <a:solidFill>
                  <a:schemeClr val="accent6">
                    <a:lumMod val="75000"/>
                  </a:schemeClr>
                </a:solidFill>
              </a:rPr>
              <a:t> ='2000012'</a:t>
            </a:r>
            <a:r>
              <a:rPr lang="en-US" altLang="zh-CN" dirty="0"/>
              <a:t>)</a:t>
            </a:r>
          </a:p>
          <a:p>
            <a:r>
              <a:rPr lang="en-US" altLang="zh-CN" dirty="0"/>
              <a:t>AND </a:t>
            </a:r>
            <a:r>
              <a:rPr lang="en-US" altLang="zh-CN" dirty="0" err="1"/>
              <a:t>Sno</a:t>
            </a:r>
            <a:r>
              <a:rPr lang="en-US" altLang="zh-CN" dirty="0"/>
              <a:t> !='2000012‘</a:t>
            </a:r>
          </a:p>
          <a:p>
            <a:r>
              <a:rPr lang="zh-CN" altLang="en-US" dirty="0"/>
              <a:t>思考：如何用表的自身连接实现该查询？</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43</a:t>
            </a:fld>
            <a:endParaRPr lang="zh-CN" altLang="en-US"/>
          </a:p>
        </p:txBody>
      </p:sp>
    </p:spTree>
    <p:extLst>
      <p:ext uri="{BB962C8B-B14F-4D97-AF65-F5344CB8AC3E}">
        <p14:creationId xmlns:p14="http://schemas.microsoft.com/office/powerpoint/2010/main" val="1374951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p>
        </p:txBody>
      </p:sp>
      <p:sp>
        <p:nvSpPr>
          <p:cNvPr id="3" name="内容占位符 2"/>
          <p:cNvSpPr>
            <a:spLocks noGrp="1"/>
          </p:cNvSpPr>
          <p:nvPr>
            <p:ph idx="1"/>
          </p:nvPr>
        </p:nvSpPr>
        <p:spPr/>
        <p:txBody>
          <a:bodyPr/>
          <a:lstStyle/>
          <a:p>
            <a:r>
              <a:rPr lang="en-US" altLang="zh-CN" dirty="0" err="1" smtClean="0"/>
              <a:t>SQLServer</a:t>
            </a:r>
            <a:r>
              <a:rPr lang="en-US" altLang="zh-CN" dirty="0" smtClean="0"/>
              <a:t> </a:t>
            </a:r>
            <a:r>
              <a:rPr lang="zh-CN" altLang="en-US" dirty="0" smtClean="0"/>
              <a:t>中子</a:t>
            </a:r>
            <a:r>
              <a:rPr lang="zh-CN" altLang="en-US" dirty="0"/>
              <a:t>查询一定要跟在比较符之后，下列写法是错误的：</a:t>
            </a:r>
            <a:endParaRPr lang="en-US" altLang="zh-CN" dirty="0"/>
          </a:p>
          <a:p>
            <a:r>
              <a:rPr lang="en-US" altLang="zh-CN" dirty="0"/>
              <a:t>SELECT </a:t>
            </a:r>
            <a:r>
              <a:rPr lang="en-US" altLang="zh-CN" dirty="0" err="1"/>
              <a:t>Sno</a:t>
            </a:r>
            <a:r>
              <a:rPr lang="zh-CN" altLang="en-US" dirty="0"/>
              <a:t>，</a:t>
            </a:r>
            <a:r>
              <a:rPr lang="en-US" altLang="zh-CN" dirty="0" err="1"/>
              <a:t>Sname</a:t>
            </a:r>
            <a:r>
              <a:rPr lang="zh-CN" altLang="en-US" dirty="0"/>
              <a:t>，</a:t>
            </a:r>
            <a:r>
              <a:rPr lang="en-US" altLang="zh-CN" dirty="0" err="1"/>
              <a:t>Sdept</a:t>
            </a:r>
            <a:endParaRPr lang="en-US" altLang="zh-CN" dirty="0"/>
          </a:p>
          <a:p>
            <a:r>
              <a:rPr lang="en-US" altLang="zh-CN" dirty="0"/>
              <a:t>FROM Student</a:t>
            </a:r>
          </a:p>
          <a:p>
            <a:r>
              <a:rPr lang="en-US" altLang="zh-CN" dirty="0"/>
              <a:t>WHERE ( SELECT </a:t>
            </a:r>
            <a:r>
              <a:rPr lang="en-US" altLang="zh-CN" dirty="0" err="1"/>
              <a:t>Sdept</a:t>
            </a:r>
            <a:endParaRPr lang="en-US" altLang="zh-CN" dirty="0"/>
          </a:p>
          <a:p>
            <a:r>
              <a:rPr lang="en-US" altLang="zh-CN" dirty="0"/>
              <a:t>FROM Student</a:t>
            </a:r>
          </a:p>
          <a:p>
            <a:r>
              <a:rPr lang="en-US" altLang="zh-CN" dirty="0"/>
              <a:t>WHERE </a:t>
            </a:r>
            <a:r>
              <a:rPr lang="en-US" altLang="zh-CN" dirty="0" err="1"/>
              <a:t>Sno</a:t>
            </a:r>
            <a:r>
              <a:rPr lang="en-US" altLang="zh-CN" dirty="0"/>
              <a:t> ='2000012') = </a:t>
            </a:r>
            <a:r>
              <a:rPr lang="en-US" altLang="zh-CN" dirty="0" err="1"/>
              <a:t>Sdept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44</a:t>
            </a:fld>
            <a:endParaRPr lang="zh-CN" altLang="en-US"/>
          </a:p>
        </p:txBody>
      </p:sp>
      <p:pic>
        <p:nvPicPr>
          <p:cNvPr id="5" name="图片 4"/>
          <p:cNvPicPr>
            <a:picLocks noChangeAspect="1"/>
          </p:cNvPicPr>
          <p:nvPr/>
        </p:nvPicPr>
        <p:blipFill>
          <a:blip r:embed="rId2"/>
          <a:stretch>
            <a:fillRect/>
          </a:stretch>
        </p:blipFill>
        <p:spPr>
          <a:xfrm>
            <a:off x="2236598" y="5676900"/>
            <a:ext cx="752475" cy="495300"/>
          </a:xfrm>
          <a:prstGeom prst="rect">
            <a:avLst/>
          </a:prstGeom>
        </p:spPr>
      </p:pic>
      <p:sp>
        <p:nvSpPr>
          <p:cNvPr id="6" name="圆角矩形 5"/>
          <p:cNvSpPr/>
          <p:nvPr/>
        </p:nvSpPr>
        <p:spPr>
          <a:xfrm>
            <a:off x="8401987" y="3852472"/>
            <a:ext cx="2008682" cy="1109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r>
              <a:rPr lang="zh-CN" altLang="en-US" dirty="0" smtClean="0"/>
              <a:t>无此要求</a:t>
            </a:r>
            <a:endParaRPr lang="zh-CN" altLang="en-US" dirty="0"/>
          </a:p>
        </p:txBody>
      </p:sp>
    </p:spTree>
    <p:extLst>
      <p:ext uri="{BB962C8B-B14F-4D97-AF65-F5344CB8AC3E}">
        <p14:creationId xmlns:p14="http://schemas.microsoft.com/office/powerpoint/2010/main" val="23650759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46410"/>
            <a:ext cx="10058400" cy="5625790"/>
          </a:xfrm>
        </p:spPr>
        <p:txBody>
          <a:bodyPr>
            <a:normAutofit/>
          </a:bodyPr>
          <a:lstStyle/>
          <a:p>
            <a:r>
              <a:rPr lang="en-US" altLang="zh-CN" dirty="0"/>
              <a:t>【</a:t>
            </a:r>
            <a:r>
              <a:rPr lang="zh-CN" altLang="en-US" dirty="0"/>
              <a:t>例</a:t>
            </a:r>
            <a:r>
              <a:rPr lang="en-US" altLang="zh-CN" b="1" dirty="0"/>
              <a:t>5</a:t>
            </a:r>
            <a:r>
              <a:rPr lang="en-US" altLang="zh-CN" dirty="0"/>
              <a:t>】</a:t>
            </a:r>
            <a:r>
              <a:rPr lang="zh-CN" altLang="en-US" dirty="0"/>
              <a:t>检索比葛波年龄大的学生姓名、年龄、性别。</a:t>
            </a:r>
            <a:endParaRPr lang="en-US" altLang="zh-CN" dirty="0"/>
          </a:p>
          <a:p>
            <a:r>
              <a:rPr lang="zh-CN" altLang="en-US" dirty="0"/>
              <a:t>解：</a:t>
            </a:r>
          </a:p>
          <a:p>
            <a:r>
              <a:rPr lang="en-US" altLang="zh-CN" b="1" dirty="0"/>
              <a:t>SELECT </a:t>
            </a:r>
            <a:r>
              <a:rPr lang="en-US" altLang="zh-CN" b="1" dirty="0" err="1"/>
              <a:t>Sname</a:t>
            </a:r>
            <a:r>
              <a:rPr lang="en-US" altLang="zh-CN" b="1" dirty="0"/>
              <a:t>, Sage, </a:t>
            </a:r>
            <a:r>
              <a:rPr lang="en-US" altLang="zh-CN" b="1" dirty="0" err="1"/>
              <a:t>Ssex</a:t>
            </a:r>
            <a:endParaRPr lang="en-US" altLang="zh-CN" b="1" dirty="0"/>
          </a:p>
          <a:p>
            <a:r>
              <a:rPr lang="en-US" altLang="zh-CN" b="1" dirty="0"/>
              <a:t>FROM Student</a:t>
            </a:r>
          </a:p>
          <a:p>
            <a:r>
              <a:rPr lang="en-US" altLang="zh-CN" b="1" dirty="0"/>
              <a:t>WHERE Sage &gt;</a:t>
            </a:r>
          </a:p>
          <a:p>
            <a:r>
              <a:rPr lang="zh-CN" altLang="en-US" dirty="0"/>
              <a:t>（</a:t>
            </a:r>
            <a:r>
              <a:rPr lang="en-US" altLang="zh-CN" b="1" dirty="0"/>
              <a:t>SELECT Sage</a:t>
            </a:r>
          </a:p>
          <a:p>
            <a:r>
              <a:rPr lang="en-US" altLang="zh-CN" b="1" dirty="0"/>
              <a:t>FROM Student</a:t>
            </a:r>
          </a:p>
          <a:p>
            <a:r>
              <a:rPr lang="en-US" altLang="zh-CN" b="1" dirty="0"/>
              <a:t>WHERE </a:t>
            </a:r>
            <a:r>
              <a:rPr lang="en-US" altLang="zh-CN" b="1" dirty="0" err="1"/>
              <a:t>Sname</a:t>
            </a:r>
            <a:r>
              <a:rPr lang="en-US" altLang="zh-CN" b="1" dirty="0"/>
              <a:t>= '</a:t>
            </a:r>
            <a:r>
              <a:rPr lang="zh-CN" altLang="en-US" dirty="0"/>
              <a:t>葛波</a:t>
            </a:r>
            <a:r>
              <a:rPr lang="en-US" altLang="zh-CN" b="1" dirty="0"/>
              <a:t>' </a:t>
            </a:r>
            <a:r>
              <a:rPr lang="zh-CN" altLang="en-US" dirty="0"/>
              <a:t>）</a:t>
            </a:r>
            <a:endParaRPr lang="en-US" altLang="zh-CN" dirty="0"/>
          </a:p>
          <a:p>
            <a:r>
              <a:rPr lang="zh-CN" altLang="en-US" dirty="0"/>
              <a:t>当葛波有重名，如何找比所有葛波都大的人？</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45</a:t>
            </a:fld>
            <a:endParaRPr lang="zh-CN" altLang="en-US"/>
          </a:p>
        </p:txBody>
      </p:sp>
    </p:spTree>
    <p:extLst>
      <p:ext uri="{BB962C8B-B14F-4D97-AF65-F5344CB8AC3E}">
        <p14:creationId xmlns:p14="http://schemas.microsoft.com/office/powerpoint/2010/main" val="3980166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dirty="0"/>
              <a:t>使用</a:t>
            </a:r>
            <a:r>
              <a:rPr lang="en-US" altLang="zh-CN" b="1" dirty="0"/>
              <a:t>SOME</a:t>
            </a:r>
            <a:r>
              <a:rPr lang="zh-CN" altLang="en-US" dirty="0"/>
              <a:t>或</a:t>
            </a:r>
            <a:r>
              <a:rPr lang="en-US" altLang="zh-CN" b="1" dirty="0"/>
              <a:t>ALL</a:t>
            </a:r>
            <a:r>
              <a:rPr lang="zh-CN" altLang="en-US" dirty="0"/>
              <a:t>谓词的子查询</a:t>
            </a:r>
          </a:p>
        </p:txBody>
      </p:sp>
      <p:sp>
        <p:nvSpPr>
          <p:cNvPr id="3" name="内容占位符 2"/>
          <p:cNvSpPr>
            <a:spLocks noGrp="1"/>
          </p:cNvSpPr>
          <p:nvPr>
            <p:ph idx="1"/>
          </p:nvPr>
        </p:nvSpPr>
        <p:spPr/>
        <p:txBody>
          <a:bodyPr/>
          <a:lstStyle/>
          <a:p>
            <a:r>
              <a:rPr lang="zh-CN" altLang="en-US" dirty="0"/>
              <a:t>子查询返回单值时可以用比较运算符，但返回多值时要加上</a:t>
            </a:r>
            <a:r>
              <a:rPr lang="en-US" altLang="zh-CN" b="1" dirty="0"/>
              <a:t>SOME</a:t>
            </a:r>
            <a:r>
              <a:rPr lang="zh-CN" altLang="en-US" dirty="0"/>
              <a:t>或</a:t>
            </a:r>
            <a:r>
              <a:rPr lang="en-US" altLang="zh-CN" b="1" dirty="0"/>
              <a:t>ALL</a:t>
            </a:r>
            <a:r>
              <a:rPr lang="zh-CN" altLang="en-US" dirty="0"/>
              <a:t>谓词修饰符。</a:t>
            </a:r>
            <a:endParaRPr lang="en-US" altLang="zh-CN" dirty="0"/>
          </a:p>
          <a:p>
            <a:r>
              <a:rPr lang="zh-CN" altLang="en-US" dirty="0"/>
              <a:t>格式：</a:t>
            </a:r>
          </a:p>
          <a:p>
            <a:r>
              <a:rPr lang="en-US" altLang="zh-CN" b="1" dirty="0"/>
              <a:t>WHERE &lt;</a:t>
            </a:r>
            <a:r>
              <a:rPr lang="zh-CN" altLang="en-US" dirty="0"/>
              <a:t>属性名</a:t>
            </a:r>
            <a:r>
              <a:rPr lang="en-US" altLang="zh-CN" b="1" dirty="0"/>
              <a:t>&gt; &lt;</a:t>
            </a:r>
            <a:r>
              <a:rPr lang="zh-CN" altLang="en-US" dirty="0"/>
              <a:t>比较符</a:t>
            </a:r>
            <a:r>
              <a:rPr lang="en-US" altLang="zh-CN" b="1" dirty="0"/>
              <a:t>&gt; ALL|SOME|(</a:t>
            </a:r>
            <a:r>
              <a:rPr lang="zh-CN" altLang="en-US" dirty="0"/>
              <a:t>子查询</a:t>
            </a:r>
            <a:r>
              <a:rPr lang="en-US" altLang="zh-CN" b="1" dirty="0"/>
              <a:t>)</a:t>
            </a:r>
          </a:p>
          <a:p>
            <a:r>
              <a:rPr lang="zh-CN" altLang="en-US" dirty="0"/>
              <a:t>在早期版本中使用</a:t>
            </a:r>
            <a:r>
              <a:rPr lang="en-US" altLang="zh-CN" dirty="0"/>
              <a:t>ANY</a:t>
            </a:r>
            <a:r>
              <a:rPr lang="zh-CN" altLang="en-US" dirty="0"/>
              <a:t>这个词，为了避免与英文中</a:t>
            </a:r>
            <a:r>
              <a:rPr lang="en-US" altLang="zh-CN" dirty="0"/>
              <a:t>ANY</a:t>
            </a:r>
            <a:r>
              <a:rPr lang="zh-CN" altLang="en-US" dirty="0"/>
              <a:t>的词义混淆，后期的版本都采用</a:t>
            </a:r>
            <a:r>
              <a:rPr lang="en-US" altLang="zh-CN" dirty="0"/>
              <a:t>SOME</a:t>
            </a:r>
            <a:r>
              <a:rPr lang="zh-CN" altLang="en-US" dirty="0"/>
              <a:t>代替</a:t>
            </a:r>
            <a:r>
              <a:rPr lang="en-US" altLang="zh-CN" dirty="0"/>
              <a:t>ANY</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46</a:t>
            </a:fld>
            <a:endParaRPr lang="zh-CN" altLang="en-US"/>
          </a:p>
        </p:txBody>
      </p:sp>
    </p:spTree>
    <p:extLst>
      <p:ext uri="{BB962C8B-B14F-4D97-AF65-F5344CB8AC3E}">
        <p14:creationId xmlns:p14="http://schemas.microsoft.com/office/powerpoint/2010/main" val="40853283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01805"/>
            <a:ext cx="10058400" cy="5670395"/>
          </a:xfrm>
        </p:spPr>
        <p:txBody>
          <a:bodyPr/>
          <a:lstStyle/>
          <a:p>
            <a:r>
              <a:rPr lang="zh-CN" altLang="en-US" dirty="0"/>
              <a:t>使用</a:t>
            </a:r>
            <a:r>
              <a:rPr lang="en-US" altLang="zh-CN" b="1" dirty="0"/>
              <a:t>SOME</a:t>
            </a:r>
            <a:r>
              <a:rPr lang="zh-CN" altLang="en-US" dirty="0"/>
              <a:t>或</a:t>
            </a:r>
            <a:r>
              <a:rPr lang="en-US" altLang="zh-CN" b="1" dirty="0"/>
              <a:t>ALL</a:t>
            </a:r>
            <a:r>
              <a:rPr lang="zh-CN" altLang="en-US" dirty="0"/>
              <a:t>时必须同时使用比较运算符，其语义解释如下：</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47</a:t>
            </a:fld>
            <a:endParaRPr lang="zh-CN" altLang="en-US"/>
          </a:p>
        </p:txBody>
      </p:sp>
      <p:grpSp>
        <p:nvGrpSpPr>
          <p:cNvPr id="6" name="Group 3"/>
          <p:cNvGrpSpPr>
            <a:grpSpLocks/>
          </p:cNvGrpSpPr>
          <p:nvPr/>
        </p:nvGrpSpPr>
        <p:grpSpPr bwMode="auto">
          <a:xfrm>
            <a:off x="1317702" y="1660602"/>
            <a:ext cx="7246435" cy="4327604"/>
            <a:chOff x="864" y="1680"/>
            <a:chExt cx="4464" cy="2640"/>
          </a:xfrm>
        </p:grpSpPr>
        <p:grpSp>
          <p:nvGrpSpPr>
            <p:cNvPr id="7" name="Group 4"/>
            <p:cNvGrpSpPr>
              <a:grpSpLocks/>
            </p:cNvGrpSpPr>
            <p:nvPr/>
          </p:nvGrpSpPr>
          <p:grpSpPr bwMode="auto">
            <a:xfrm>
              <a:off x="864" y="1680"/>
              <a:ext cx="4464" cy="2592"/>
              <a:chOff x="864" y="1680"/>
              <a:chExt cx="4464" cy="2592"/>
            </a:xfrm>
          </p:grpSpPr>
          <p:sp>
            <p:nvSpPr>
              <p:cNvPr id="9" name="Rectangle 5"/>
              <p:cNvSpPr>
                <a:spLocks noChangeArrowheads="1"/>
              </p:cNvSpPr>
              <p:nvPr/>
            </p:nvSpPr>
            <p:spPr bwMode="auto">
              <a:xfrm>
                <a:off x="864" y="1680"/>
                <a:ext cx="4464" cy="2592"/>
              </a:xfrm>
              <a:prstGeom prst="rect">
                <a:avLst/>
              </a:prstGeom>
              <a:solidFill>
                <a:schemeClr val="accent1"/>
              </a:solidFill>
              <a:ln w="9525">
                <a:solidFill>
                  <a:schemeClr val="tx1"/>
                </a:solidFill>
                <a:miter lim="800000"/>
                <a:headEnd/>
                <a:tailEnd/>
              </a:ln>
            </p:spPr>
            <p:txBody>
              <a:bodyPr wrap="none"/>
              <a:lstStyle/>
              <a:p>
                <a:pPr>
                  <a:lnSpc>
                    <a:spcPct val="90000"/>
                  </a:lnSpc>
                </a:pPr>
                <a:r>
                  <a:rPr lang="zh-CN" altLang="en-US" sz="2400" b="1" dirty="0">
                    <a:latin typeface="Times New Roman" charset="0"/>
                  </a:rPr>
                  <a:t>比较符</a:t>
                </a:r>
                <a:r>
                  <a:rPr lang="en-US" altLang="zh-CN" sz="2400" b="1" dirty="0">
                    <a:latin typeface="Times New Roman" charset="0"/>
                  </a:rPr>
                  <a:t>+</a:t>
                </a:r>
                <a:r>
                  <a:rPr lang="zh-CN" altLang="en-US" sz="2400" b="1" dirty="0">
                    <a:latin typeface="Times New Roman" charset="0"/>
                  </a:rPr>
                  <a:t>谓词                             语义</a:t>
                </a:r>
              </a:p>
              <a:p>
                <a:pPr>
                  <a:lnSpc>
                    <a:spcPct val="90000"/>
                  </a:lnSpc>
                  <a:spcBef>
                    <a:spcPct val="40000"/>
                  </a:spcBef>
                </a:pPr>
                <a:r>
                  <a:rPr lang="en-US" altLang="zh-CN" sz="2400" b="1" dirty="0">
                    <a:latin typeface="Times New Roman" charset="0"/>
                  </a:rPr>
                  <a:t>&gt;SOME                </a:t>
                </a:r>
                <a:r>
                  <a:rPr lang="zh-CN" altLang="zh-CN" sz="2400" b="1" dirty="0">
                    <a:latin typeface="Times New Roman" charset="0"/>
                  </a:rPr>
                  <a:t>大于子查询结果中的某个值</a:t>
                </a:r>
                <a:endParaRPr lang="zh-CN" altLang="en-US" sz="2400" b="1" dirty="0">
                  <a:latin typeface="Times New Roman" charset="0"/>
                </a:endParaRPr>
              </a:p>
              <a:p>
                <a:pPr>
                  <a:lnSpc>
                    <a:spcPct val="90000"/>
                  </a:lnSpc>
                </a:pPr>
                <a:r>
                  <a:rPr lang="en-US" altLang="zh-CN" sz="2400" b="1" dirty="0">
                    <a:latin typeface="Times New Roman" charset="0"/>
                  </a:rPr>
                  <a:t>&gt;ALL                    </a:t>
                </a:r>
                <a:r>
                  <a:rPr lang="zh-CN" altLang="zh-CN" sz="2400" b="1" dirty="0">
                    <a:latin typeface="Times New Roman" charset="0"/>
                  </a:rPr>
                  <a:t>大于子查询结果中的所有值</a:t>
                </a:r>
                <a:endParaRPr lang="zh-CN" altLang="en-US" sz="2400" b="1" dirty="0">
                  <a:latin typeface="Times New Roman" charset="0"/>
                </a:endParaRPr>
              </a:p>
              <a:p>
                <a:pPr>
                  <a:lnSpc>
                    <a:spcPct val="90000"/>
                  </a:lnSpc>
                </a:pPr>
                <a:r>
                  <a:rPr lang="en-US" altLang="zh-CN" sz="2400" b="1" dirty="0">
                    <a:latin typeface="Times New Roman" charset="0"/>
                  </a:rPr>
                  <a:t>&lt; SOME               </a:t>
                </a:r>
                <a:r>
                  <a:rPr lang="zh-CN" altLang="zh-CN" sz="2400" b="1" dirty="0">
                    <a:latin typeface="Times New Roman" charset="0"/>
                  </a:rPr>
                  <a:t>小于子查询结果中的某个值</a:t>
                </a:r>
                <a:endParaRPr lang="zh-CN" altLang="en-US" sz="2400" b="1" dirty="0">
                  <a:latin typeface="Times New Roman" charset="0"/>
                </a:endParaRPr>
              </a:p>
              <a:p>
                <a:pPr>
                  <a:lnSpc>
                    <a:spcPct val="90000"/>
                  </a:lnSpc>
                </a:pPr>
                <a:r>
                  <a:rPr lang="en-US" altLang="zh-CN" sz="2400" b="1" dirty="0">
                    <a:latin typeface="Times New Roman" charset="0"/>
                  </a:rPr>
                  <a:t>&lt;ALL                    </a:t>
                </a:r>
                <a:r>
                  <a:rPr lang="zh-CN" altLang="zh-CN" sz="2400" b="1" dirty="0">
                    <a:latin typeface="Times New Roman" charset="0"/>
                  </a:rPr>
                  <a:t>小于子查询结果中的所有值</a:t>
                </a:r>
                <a:endParaRPr lang="zh-CN" altLang="en-US" sz="2400" b="1" dirty="0">
                  <a:latin typeface="Times New Roman" charset="0"/>
                </a:endParaRPr>
              </a:p>
              <a:p>
                <a:pPr>
                  <a:lnSpc>
                    <a:spcPct val="90000"/>
                  </a:lnSpc>
                </a:pPr>
                <a:r>
                  <a:rPr lang="en-US" altLang="zh-CN" sz="2400" b="1" dirty="0">
                    <a:latin typeface="Times New Roman" charset="0"/>
                  </a:rPr>
                  <a:t>&gt;= SOME             </a:t>
                </a:r>
                <a:r>
                  <a:rPr lang="zh-CN" altLang="zh-CN" sz="2400" b="1" dirty="0">
                    <a:latin typeface="Times New Roman" charset="0"/>
                  </a:rPr>
                  <a:t>大于等于子查询结果中的某个值</a:t>
                </a:r>
                <a:endParaRPr lang="zh-CN" altLang="en-US" sz="2400" b="1" dirty="0">
                  <a:latin typeface="Times New Roman" charset="0"/>
                </a:endParaRPr>
              </a:p>
              <a:p>
                <a:pPr>
                  <a:lnSpc>
                    <a:spcPct val="90000"/>
                  </a:lnSpc>
                </a:pPr>
                <a:r>
                  <a:rPr lang="en-US" altLang="zh-CN" sz="2400" b="1" dirty="0">
                    <a:latin typeface="Times New Roman" charset="0"/>
                  </a:rPr>
                  <a:t>&gt;=ALL                  </a:t>
                </a:r>
                <a:r>
                  <a:rPr lang="zh-CN" altLang="zh-CN" sz="2400" b="1" dirty="0">
                    <a:latin typeface="Times New Roman" charset="0"/>
                  </a:rPr>
                  <a:t>大于等于子查询结果中的所有值</a:t>
                </a:r>
                <a:endParaRPr lang="zh-CN" altLang="en-US" sz="2400" b="1" dirty="0">
                  <a:latin typeface="Times New Roman" charset="0"/>
                </a:endParaRPr>
              </a:p>
              <a:p>
                <a:pPr>
                  <a:lnSpc>
                    <a:spcPct val="90000"/>
                  </a:lnSpc>
                </a:pPr>
                <a:r>
                  <a:rPr lang="en-US" altLang="zh-CN" sz="2400" b="1" dirty="0">
                    <a:latin typeface="Times New Roman" charset="0"/>
                  </a:rPr>
                  <a:t>&lt;= SOME             </a:t>
                </a:r>
                <a:r>
                  <a:rPr lang="zh-CN" altLang="zh-CN" sz="2400" b="1" dirty="0">
                    <a:latin typeface="Times New Roman" charset="0"/>
                  </a:rPr>
                  <a:t>小于等于子查询结果中的某个值</a:t>
                </a:r>
                <a:endParaRPr lang="zh-CN" altLang="en-US" sz="2400" b="1" dirty="0">
                  <a:latin typeface="Times New Roman" charset="0"/>
                </a:endParaRPr>
              </a:p>
              <a:p>
                <a:pPr>
                  <a:lnSpc>
                    <a:spcPct val="90000"/>
                  </a:lnSpc>
                </a:pPr>
                <a:r>
                  <a:rPr lang="en-US" altLang="zh-CN" sz="2400" b="1" dirty="0">
                    <a:latin typeface="Times New Roman" charset="0"/>
                  </a:rPr>
                  <a:t>&lt;=ALL                  </a:t>
                </a:r>
                <a:r>
                  <a:rPr lang="zh-CN" altLang="zh-CN" sz="2400" b="1" dirty="0">
                    <a:latin typeface="Times New Roman" charset="0"/>
                  </a:rPr>
                  <a:t>小于</a:t>
                </a:r>
                <a:r>
                  <a:rPr lang="zh-CN" altLang="en-US" sz="2400" b="1" dirty="0">
                    <a:latin typeface="Times New Roman" charset="0"/>
                  </a:rPr>
                  <a:t>等于</a:t>
                </a:r>
                <a:r>
                  <a:rPr lang="zh-CN" altLang="zh-CN" sz="2400" b="1" dirty="0">
                    <a:latin typeface="Times New Roman" charset="0"/>
                  </a:rPr>
                  <a:t>子查询结果中的所有值</a:t>
                </a:r>
                <a:endParaRPr lang="zh-CN" altLang="en-US" sz="2400" b="1" dirty="0">
                  <a:latin typeface="Times New Roman" charset="0"/>
                </a:endParaRPr>
              </a:p>
              <a:p>
                <a:pPr>
                  <a:lnSpc>
                    <a:spcPct val="90000"/>
                  </a:lnSpc>
                </a:pPr>
                <a:r>
                  <a:rPr lang="en-US" altLang="zh-CN" sz="2400" b="1" dirty="0">
                    <a:latin typeface="Times New Roman" charset="0"/>
                  </a:rPr>
                  <a:t>=ALL                    </a:t>
                </a:r>
                <a:r>
                  <a:rPr lang="zh-CN" altLang="zh-CN" sz="2400" b="1" dirty="0">
                    <a:latin typeface="Times New Roman" charset="0"/>
                  </a:rPr>
                  <a:t>等于子查询结果中的所有值</a:t>
                </a:r>
                <a:endParaRPr lang="zh-CN" altLang="en-US" sz="2400" b="1" dirty="0">
                  <a:latin typeface="Times New Roman" charset="0"/>
                </a:endParaRPr>
              </a:p>
              <a:p>
                <a:pPr>
                  <a:lnSpc>
                    <a:spcPct val="90000"/>
                  </a:lnSpc>
                </a:pPr>
                <a:r>
                  <a:rPr lang="en-US" altLang="zh-CN" sz="2400" b="1" dirty="0">
                    <a:latin typeface="Times New Roman" charset="0"/>
                  </a:rPr>
                  <a:t>!= SOME              </a:t>
                </a:r>
                <a:r>
                  <a:rPr lang="zh-CN" altLang="zh-CN" sz="2400" b="1" dirty="0">
                    <a:latin typeface="Times New Roman" charset="0"/>
                  </a:rPr>
                  <a:t>不等于子查询结果中的某个值</a:t>
                </a:r>
                <a:endParaRPr lang="zh-CN" altLang="en-US" sz="2400" b="1" dirty="0">
                  <a:latin typeface="Times New Roman" charset="0"/>
                </a:endParaRPr>
              </a:p>
              <a:p>
                <a:pPr>
                  <a:lnSpc>
                    <a:spcPct val="90000"/>
                  </a:lnSpc>
                </a:pPr>
                <a:r>
                  <a:rPr lang="en-US" altLang="zh-CN" sz="2400" b="1" dirty="0">
                    <a:latin typeface="Times New Roman" charset="0"/>
                  </a:rPr>
                  <a:t>!=ALL                  </a:t>
                </a:r>
                <a:r>
                  <a:rPr lang="zh-CN" altLang="zh-CN" sz="2400" b="1" dirty="0">
                    <a:latin typeface="Times New Roman" charset="0"/>
                  </a:rPr>
                  <a:t>不等于子查询结果中的任何一个值</a:t>
                </a:r>
                <a:endParaRPr lang="zh-CN" altLang="en-US" sz="2400" b="1" dirty="0">
                  <a:latin typeface="Times New Roman" charset="0"/>
                </a:endParaRPr>
              </a:p>
            </p:txBody>
          </p:sp>
          <p:sp>
            <p:nvSpPr>
              <p:cNvPr id="10" name="Line 6"/>
              <p:cNvSpPr>
                <a:spLocks noChangeShapeType="1"/>
              </p:cNvSpPr>
              <p:nvPr/>
            </p:nvSpPr>
            <p:spPr bwMode="auto">
              <a:xfrm>
                <a:off x="864" y="1968"/>
                <a:ext cx="4464" cy="0"/>
              </a:xfrm>
              <a:prstGeom prst="line">
                <a:avLst/>
              </a:prstGeom>
              <a:noFill/>
              <a:ln w="28575">
                <a:solidFill>
                  <a:schemeClr val="tx1"/>
                </a:solidFill>
                <a:round/>
                <a:headEnd/>
                <a:tailEnd/>
              </a:ln>
            </p:spPr>
            <p:txBody>
              <a:bodyPr wrap="none" anchor="ctr"/>
              <a:lstStyle/>
              <a:p>
                <a:endParaRPr lang="zh-CN" altLang="en-US"/>
              </a:p>
            </p:txBody>
          </p:sp>
        </p:grpSp>
        <p:sp>
          <p:nvSpPr>
            <p:cNvPr id="8" name="Line 7"/>
            <p:cNvSpPr>
              <a:spLocks noChangeShapeType="1"/>
            </p:cNvSpPr>
            <p:nvPr/>
          </p:nvSpPr>
          <p:spPr bwMode="auto">
            <a:xfrm>
              <a:off x="2208" y="1680"/>
              <a:ext cx="0" cy="2640"/>
            </a:xfrm>
            <a:prstGeom prst="line">
              <a:avLst/>
            </a:prstGeom>
            <a:noFill/>
            <a:ln w="2857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337490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48</a:t>
            </a:fld>
            <a:endParaRPr lang="zh-CN" altLang="en-US"/>
          </a:p>
        </p:txBody>
      </p:sp>
      <p:grpSp>
        <p:nvGrpSpPr>
          <p:cNvPr id="5" name="Group 3"/>
          <p:cNvGrpSpPr>
            <a:grpSpLocks/>
          </p:cNvGrpSpPr>
          <p:nvPr/>
        </p:nvGrpSpPr>
        <p:grpSpPr bwMode="auto">
          <a:xfrm>
            <a:off x="6270171" y="1964585"/>
            <a:ext cx="457200" cy="1066800"/>
            <a:chOff x="2448" y="1296"/>
            <a:chExt cx="288" cy="960"/>
          </a:xfrm>
        </p:grpSpPr>
        <p:sp>
          <p:nvSpPr>
            <p:cNvPr id="6" name="Rectangle 4"/>
            <p:cNvSpPr>
              <a:spLocks noChangeArrowheads="1"/>
            </p:cNvSpPr>
            <p:nvPr/>
          </p:nvSpPr>
          <p:spPr bwMode="auto">
            <a:xfrm>
              <a:off x="2448" y="1296"/>
              <a:ext cx="288" cy="336"/>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0</a:t>
              </a:r>
            </a:p>
          </p:txBody>
        </p:sp>
        <p:sp>
          <p:nvSpPr>
            <p:cNvPr id="7" name="Rectangle 5"/>
            <p:cNvSpPr>
              <a:spLocks noChangeArrowheads="1"/>
            </p:cNvSpPr>
            <p:nvPr/>
          </p:nvSpPr>
          <p:spPr bwMode="auto">
            <a:xfrm>
              <a:off x="2448" y="1584"/>
              <a:ext cx="288" cy="336"/>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5</a:t>
              </a:r>
            </a:p>
          </p:txBody>
        </p:sp>
        <p:sp>
          <p:nvSpPr>
            <p:cNvPr id="8" name="Rectangle 6"/>
            <p:cNvSpPr>
              <a:spLocks noChangeArrowheads="1"/>
            </p:cNvSpPr>
            <p:nvPr/>
          </p:nvSpPr>
          <p:spPr bwMode="auto">
            <a:xfrm>
              <a:off x="2448" y="1920"/>
              <a:ext cx="288" cy="336"/>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6</a:t>
              </a:r>
            </a:p>
          </p:txBody>
        </p:sp>
      </p:grpSp>
      <p:sp>
        <p:nvSpPr>
          <p:cNvPr id="9" name="Text Box 7"/>
          <p:cNvSpPr txBox="1">
            <a:spLocks noChangeArrowheads="1"/>
          </p:cNvSpPr>
          <p:nvPr/>
        </p:nvSpPr>
        <p:spPr bwMode="auto">
          <a:xfrm>
            <a:off x="5127171" y="2269385"/>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dirty="0">
                <a:latin typeface="Helvetica" pitchFamily="34" charset="0"/>
              </a:rPr>
              <a:t>(5&lt; </a:t>
            </a:r>
            <a:r>
              <a:rPr kumimoji="0" lang="en-US" altLang="zh-CN" sz="1800" b="1" dirty="0">
                <a:latin typeface="Helvetica" pitchFamily="34" charset="0"/>
              </a:rPr>
              <a:t>some</a:t>
            </a:r>
            <a:endParaRPr kumimoji="0" lang="en-US" altLang="zh-CN" sz="1800" dirty="0">
              <a:latin typeface="Helvetica" pitchFamily="34" charset="0"/>
            </a:endParaRPr>
          </a:p>
        </p:txBody>
      </p:sp>
      <p:sp>
        <p:nvSpPr>
          <p:cNvPr id="10" name="Text Box 8"/>
          <p:cNvSpPr txBox="1">
            <a:spLocks noChangeArrowheads="1"/>
          </p:cNvSpPr>
          <p:nvPr/>
        </p:nvSpPr>
        <p:spPr bwMode="auto">
          <a:xfrm>
            <a:off x="6803571" y="2269385"/>
            <a:ext cx="9144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 = true</a:t>
            </a:r>
          </a:p>
        </p:txBody>
      </p:sp>
      <p:sp>
        <p:nvSpPr>
          <p:cNvPr id="11" name="Rectangle 9"/>
          <p:cNvSpPr>
            <a:spLocks noChangeArrowheads="1"/>
          </p:cNvSpPr>
          <p:nvPr/>
        </p:nvSpPr>
        <p:spPr bwMode="auto">
          <a:xfrm>
            <a:off x="6270171" y="3183785"/>
            <a:ext cx="457200" cy="381000"/>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0</a:t>
            </a:r>
          </a:p>
        </p:txBody>
      </p:sp>
      <p:sp>
        <p:nvSpPr>
          <p:cNvPr id="12" name="Rectangle 10"/>
          <p:cNvSpPr>
            <a:spLocks noChangeArrowheads="1"/>
          </p:cNvSpPr>
          <p:nvPr/>
        </p:nvSpPr>
        <p:spPr bwMode="auto">
          <a:xfrm>
            <a:off x="6270171" y="3488585"/>
            <a:ext cx="457200" cy="296863"/>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5</a:t>
            </a:r>
          </a:p>
        </p:txBody>
      </p:sp>
      <p:sp>
        <p:nvSpPr>
          <p:cNvPr id="13" name="Rectangle 11"/>
          <p:cNvSpPr>
            <a:spLocks noChangeArrowheads="1"/>
          </p:cNvSpPr>
          <p:nvPr/>
        </p:nvSpPr>
        <p:spPr bwMode="auto">
          <a:xfrm>
            <a:off x="6282871" y="3942610"/>
            <a:ext cx="457200" cy="307975"/>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0</a:t>
            </a:r>
          </a:p>
        </p:txBody>
      </p:sp>
      <p:sp>
        <p:nvSpPr>
          <p:cNvPr id="14" name="Text Box 12"/>
          <p:cNvSpPr txBox="1">
            <a:spLocks noChangeArrowheads="1"/>
          </p:cNvSpPr>
          <p:nvPr/>
        </p:nvSpPr>
        <p:spPr bwMode="auto">
          <a:xfrm>
            <a:off x="6803571" y="3428260"/>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 = false</a:t>
            </a:r>
          </a:p>
        </p:txBody>
      </p:sp>
      <p:sp>
        <p:nvSpPr>
          <p:cNvPr id="15" name="Rectangle 13"/>
          <p:cNvSpPr>
            <a:spLocks noChangeArrowheads="1"/>
          </p:cNvSpPr>
          <p:nvPr/>
        </p:nvSpPr>
        <p:spPr bwMode="auto">
          <a:xfrm>
            <a:off x="6282871" y="4247410"/>
            <a:ext cx="457200" cy="307975"/>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5</a:t>
            </a:r>
          </a:p>
        </p:txBody>
      </p:sp>
      <p:sp>
        <p:nvSpPr>
          <p:cNvPr id="16" name="Rectangle 14"/>
          <p:cNvSpPr>
            <a:spLocks noChangeArrowheads="1"/>
          </p:cNvSpPr>
          <p:nvPr/>
        </p:nvSpPr>
        <p:spPr bwMode="auto">
          <a:xfrm>
            <a:off x="6270171" y="4783985"/>
            <a:ext cx="457200" cy="307975"/>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0</a:t>
            </a:r>
          </a:p>
        </p:txBody>
      </p:sp>
      <p:sp>
        <p:nvSpPr>
          <p:cNvPr id="17" name="Rectangle 15"/>
          <p:cNvSpPr>
            <a:spLocks noChangeArrowheads="1"/>
          </p:cNvSpPr>
          <p:nvPr/>
        </p:nvSpPr>
        <p:spPr bwMode="auto">
          <a:xfrm>
            <a:off x="6270171" y="5088785"/>
            <a:ext cx="457200" cy="309563"/>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5</a:t>
            </a:r>
          </a:p>
        </p:txBody>
      </p:sp>
      <p:sp>
        <p:nvSpPr>
          <p:cNvPr id="18" name="Text Box 16"/>
          <p:cNvSpPr txBox="1">
            <a:spLocks noChangeArrowheads="1"/>
          </p:cNvSpPr>
          <p:nvPr/>
        </p:nvSpPr>
        <p:spPr bwMode="auto">
          <a:xfrm>
            <a:off x="4974771" y="5012585"/>
            <a:ext cx="1447800" cy="457200"/>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(5 </a:t>
            </a:r>
            <a:r>
              <a:rPr kumimoji="0" lang="en-US" altLang="zh-CN">
                <a:latin typeface="Times New Roman" charset="0"/>
                <a:sym typeface="Symbol" pitchFamily="18" charset="2"/>
              </a:rPr>
              <a:t></a:t>
            </a:r>
            <a:r>
              <a:rPr kumimoji="0" lang="en-US" altLang="zh-CN" sz="1800">
                <a:latin typeface="Helvetica" pitchFamily="34" charset="0"/>
              </a:rPr>
              <a:t> </a:t>
            </a:r>
            <a:r>
              <a:rPr kumimoji="0" lang="en-US" altLang="zh-CN" sz="1800" b="1">
                <a:latin typeface="Helvetica" pitchFamily="34" charset="0"/>
              </a:rPr>
              <a:t>some</a:t>
            </a:r>
          </a:p>
        </p:txBody>
      </p:sp>
      <p:sp>
        <p:nvSpPr>
          <p:cNvPr id="19" name="Text Box 17"/>
          <p:cNvSpPr txBox="1">
            <a:spLocks noChangeArrowheads="1"/>
          </p:cNvSpPr>
          <p:nvPr/>
        </p:nvSpPr>
        <p:spPr bwMode="auto">
          <a:xfrm>
            <a:off x="6803571" y="5012585"/>
            <a:ext cx="2514600" cy="457200"/>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 = true (since 0 </a:t>
            </a:r>
            <a:r>
              <a:rPr kumimoji="0" lang="en-US" altLang="zh-CN">
                <a:latin typeface="Times New Roman" charset="0"/>
                <a:sym typeface="Symbol" pitchFamily="18" charset="2"/>
              </a:rPr>
              <a:t> </a:t>
            </a:r>
            <a:r>
              <a:rPr kumimoji="0" lang="en-US" altLang="zh-CN" sz="1800">
                <a:latin typeface="Helvetica" pitchFamily="34" charset="0"/>
                <a:sym typeface="Symbol" pitchFamily="18" charset="2"/>
              </a:rPr>
              <a:t>5)</a:t>
            </a:r>
            <a:endParaRPr kumimoji="0" lang="en-US" altLang="zh-CN">
              <a:latin typeface="Times New Roman" charset="0"/>
              <a:sym typeface="Symbol" pitchFamily="18" charset="2"/>
            </a:endParaRPr>
          </a:p>
        </p:txBody>
      </p:sp>
      <p:sp>
        <p:nvSpPr>
          <p:cNvPr id="20" name="Text Box 18"/>
          <p:cNvSpPr txBox="1">
            <a:spLocks noChangeArrowheads="1"/>
          </p:cNvSpPr>
          <p:nvPr/>
        </p:nvSpPr>
        <p:spPr bwMode="auto">
          <a:xfrm>
            <a:off x="5127171" y="3431435"/>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(5&lt; </a:t>
            </a:r>
            <a:r>
              <a:rPr kumimoji="0" lang="en-US" altLang="zh-CN" sz="1800" b="1">
                <a:latin typeface="Helvetica" pitchFamily="34" charset="0"/>
              </a:rPr>
              <a:t>some</a:t>
            </a:r>
            <a:endParaRPr kumimoji="0" lang="en-US" altLang="zh-CN" sz="1800">
              <a:latin typeface="Helvetica" pitchFamily="34" charset="0"/>
            </a:endParaRPr>
          </a:p>
        </p:txBody>
      </p:sp>
      <p:sp>
        <p:nvSpPr>
          <p:cNvPr id="21" name="Text Box 19"/>
          <p:cNvSpPr txBox="1">
            <a:spLocks noChangeArrowheads="1"/>
          </p:cNvSpPr>
          <p:nvPr/>
        </p:nvSpPr>
        <p:spPr bwMode="auto">
          <a:xfrm>
            <a:off x="6816271" y="4171210"/>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 = true</a:t>
            </a:r>
          </a:p>
        </p:txBody>
      </p:sp>
      <p:sp>
        <p:nvSpPr>
          <p:cNvPr id="22" name="Text Box 20"/>
          <p:cNvSpPr txBox="1">
            <a:spLocks noChangeArrowheads="1"/>
          </p:cNvSpPr>
          <p:nvPr/>
        </p:nvSpPr>
        <p:spPr bwMode="auto">
          <a:xfrm>
            <a:off x="5063671" y="4174385"/>
            <a:ext cx="15240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(5 = </a:t>
            </a:r>
            <a:r>
              <a:rPr kumimoji="0" lang="en-US" altLang="zh-CN" sz="1800" b="1">
                <a:latin typeface="Helvetica" pitchFamily="34" charset="0"/>
              </a:rPr>
              <a:t>some</a:t>
            </a:r>
            <a:endParaRPr kumimoji="0" lang="en-US" altLang="zh-CN" sz="1800">
              <a:latin typeface="Helvetica" pitchFamily="34" charset="0"/>
            </a:endParaRPr>
          </a:p>
        </p:txBody>
      </p:sp>
      <p:sp>
        <p:nvSpPr>
          <p:cNvPr id="23" name="Rectangle 21"/>
          <p:cNvSpPr>
            <a:spLocks noChangeArrowheads="1"/>
          </p:cNvSpPr>
          <p:nvPr/>
        </p:nvSpPr>
        <p:spPr bwMode="auto">
          <a:xfrm>
            <a:off x="917121" y="5178002"/>
            <a:ext cx="6800850" cy="714375"/>
          </a:xfrm>
          <a:prstGeom prst="rect">
            <a:avLst/>
          </a:prstGeom>
          <a:noFill/>
          <a:ln w="12700">
            <a:noFill/>
            <a:miter lim="800000"/>
            <a:headEnd/>
            <a:tailEnd/>
          </a:ln>
        </p:spPr>
        <p:txBody>
          <a:bodyPr lIns="90488" tIns="44450" rIns="90488" bIns="44450"/>
          <a:lstStyle/>
          <a:p>
            <a:pPr eaLnBrk="0" hangingPunct="0"/>
            <a:r>
              <a:rPr kumimoji="0" lang="en-US" altLang="zh-CN">
                <a:solidFill>
                  <a:srgbClr val="0000FF"/>
                </a:solidFill>
                <a:latin typeface="Times New Roman" charset="0"/>
              </a:rPr>
              <a:t>(= </a:t>
            </a:r>
            <a:r>
              <a:rPr kumimoji="0" lang="en-US" altLang="zh-CN" b="1">
                <a:solidFill>
                  <a:srgbClr val="0000FF"/>
                </a:solidFill>
                <a:latin typeface="Times New Roman" charset="0"/>
              </a:rPr>
              <a:t>some</a:t>
            </a:r>
            <a:r>
              <a:rPr kumimoji="0" lang="en-US" altLang="zh-CN">
                <a:solidFill>
                  <a:srgbClr val="0000FF"/>
                </a:solidFill>
                <a:latin typeface="Times New Roman" charset="0"/>
              </a:rPr>
              <a:t>) </a:t>
            </a:r>
            <a:r>
              <a:rPr kumimoji="0" lang="en-US" altLang="zh-CN">
                <a:solidFill>
                  <a:srgbClr val="0000FF"/>
                </a:solidFill>
                <a:latin typeface="Times New Roman" charset="0"/>
                <a:sym typeface="Symbol" pitchFamily="18" charset="2"/>
              </a:rPr>
              <a:t> </a:t>
            </a:r>
            <a:r>
              <a:rPr kumimoji="0" lang="en-US" altLang="zh-CN" b="1">
                <a:solidFill>
                  <a:srgbClr val="0000FF"/>
                </a:solidFill>
                <a:latin typeface="Times New Roman" charset="0"/>
                <a:sym typeface="Symbol" pitchFamily="18" charset="2"/>
              </a:rPr>
              <a:t>in</a:t>
            </a:r>
          </a:p>
          <a:p>
            <a:pPr eaLnBrk="0" hangingPunct="0"/>
            <a:r>
              <a:rPr kumimoji="0" lang="en-US" altLang="zh-CN">
                <a:latin typeface="Times New Roman" charset="0"/>
                <a:sym typeface="Symbol" pitchFamily="18" charset="2"/>
              </a:rPr>
              <a:t>However, ( </a:t>
            </a:r>
            <a:r>
              <a:rPr kumimoji="0" lang="en-US" altLang="zh-CN" b="1">
                <a:latin typeface="Times New Roman" charset="0"/>
                <a:sym typeface="Symbol" pitchFamily="18" charset="2"/>
              </a:rPr>
              <a:t>some</a:t>
            </a:r>
            <a:r>
              <a:rPr kumimoji="0" lang="en-US" altLang="zh-CN">
                <a:latin typeface="Times New Roman" charset="0"/>
                <a:sym typeface="Symbol" pitchFamily="18" charset="2"/>
              </a:rPr>
              <a:t>)  </a:t>
            </a:r>
            <a:r>
              <a:rPr kumimoji="0" lang="en-US" altLang="zh-CN" b="1">
                <a:latin typeface="Times New Roman" charset="0"/>
                <a:sym typeface="Symbol" pitchFamily="18" charset="2"/>
              </a:rPr>
              <a:t>not in</a:t>
            </a:r>
            <a:endParaRPr kumimoji="0" lang="en-US" altLang="zh-CN">
              <a:latin typeface="Times New Roman" charset="0"/>
              <a:sym typeface="Symbol" pitchFamily="18" charset="2"/>
            </a:endParaRPr>
          </a:p>
        </p:txBody>
      </p:sp>
      <p:sp>
        <p:nvSpPr>
          <p:cNvPr id="24" name="Line 22"/>
          <p:cNvSpPr>
            <a:spLocks noChangeShapeType="1"/>
          </p:cNvSpPr>
          <p:nvPr/>
        </p:nvSpPr>
        <p:spPr bwMode="auto">
          <a:xfrm flipH="1">
            <a:off x="2829606" y="5535189"/>
            <a:ext cx="122237" cy="279400"/>
          </a:xfrm>
          <a:prstGeom prst="line">
            <a:avLst/>
          </a:prstGeom>
          <a:noFill/>
          <a:ln w="12700">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3555759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49</a:t>
            </a:fld>
            <a:endParaRPr lang="zh-CN" altLang="en-US"/>
          </a:p>
        </p:txBody>
      </p:sp>
      <p:grpSp>
        <p:nvGrpSpPr>
          <p:cNvPr id="5" name="Group 3"/>
          <p:cNvGrpSpPr>
            <a:grpSpLocks/>
          </p:cNvGrpSpPr>
          <p:nvPr/>
        </p:nvGrpSpPr>
        <p:grpSpPr bwMode="auto">
          <a:xfrm>
            <a:off x="6338207" y="2023251"/>
            <a:ext cx="457200" cy="1066800"/>
            <a:chOff x="2448" y="1296"/>
            <a:chExt cx="288" cy="960"/>
          </a:xfrm>
        </p:grpSpPr>
        <p:sp>
          <p:nvSpPr>
            <p:cNvPr id="6" name="Rectangle 4"/>
            <p:cNvSpPr>
              <a:spLocks noChangeArrowheads="1"/>
            </p:cNvSpPr>
            <p:nvPr/>
          </p:nvSpPr>
          <p:spPr bwMode="auto">
            <a:xfrm>
              <a:off x="2448" y="1296"/>
              <a:ext cx="288" cy="336"/>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0</a:t>
              </a:r>
            </a:p>
          </p:txBody>
        </p:sp>
        <p:sp>
          <p:nvSpPr>
            <p:cNvPr id="7" name="Rectangle 5"/>
            <p:cNvSpPr>
              <a:spLocks noChangeArrowheads="1"/>
            </p:cNvSpPr>
            <p:nvPr/>
          </p:nvSpPr>
          <p:spPr bwMode="auto">
            <a:xfrm>
              <a:off x="2448" y="1584"/>
              <a:ext cx="288" cy="336"/>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5</a:t>
              </a:r>
            </a:p>
          </p:txBody>
        </p:sp>
        <p:sp>
          <p:nvSpPr>
            <p:cNvPr id="8" name="Rectangle 6"/>
            <p:cNvSpPr>
              <a:spLocks noChangeArrowheads="1"/>
            </p:cNvSpPr>
            <p:nvPr/>
          </p:nvSpPr>
          <p:spPr bwMode="auto">
            <a:xfrm>
              <a:off x="2448" y="1920"/>
              <a:ext cx="288" cy="336"/>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6</a:t>
              </a:r>
            </a:p>
          </p:txBody>
        </p:sp>
      </p:grpSp>
      <p:sp>
        <p:nvSpPr>
          <p:cNvPr id="9" name="Text Box 7"/>
          <p:cNvSpPr txBox="1">
            <a:spLocks noChangeArrowheads="1"/>
          </p:cNvSpPr>
          <p:nvPr/>
        </p:nvSpPr>
        <p:spPr bwMode="auto">
          <a:xfrm>
            <a:off x="5500007" y="2328051"/>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(5&lt; </a:t>
            </a:r>
            <a:r>
              <a:rPr kumimoji="0" lang="en-US" altLang="zh-CN" sz="1800" b="1">
                <a:latin typeface="Helvetica" pitchFamily="34" charset="0"/>
              </a:rPr>
              <a:t>all</a:t>
            </a:r>
            <a:endParaRPr kumimoji="0" lang="en-US" altLang="zh-CN" sz="1800">
              <a:latin typeface="Helvetica" pitchFamily="34" charset="0"/>
            </a:endParaRPr>
          </a:p>
        </p:txBody>
      </p:sp>
      <p:sp>
        <p:nvSpPr>
          <p:cNvPr id="10" name="Text Box 8"/>
          <p:cNvSpPr txBox="1">
            <a:spLocks noChangeArrowheads="1"/>
          </p:cNvSpPr>
          <p:nvPr/>
        </p:nvSpPr>
        <p:spPr bwMode="auto">
          <a:xfrm>
            <a:off x="6871607" y="2328051"/>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 = false</a:t>
            </a:r>
          </a:p>
        </p:txBody>
      </p:sp>
      <p:sp>
        <p:nvSpPr>
          <p:cNvPr id="11" name="Rectangle 9"/>
          <p:cNvSpPr>
            <a:spLocks noChangeArrowheads="1"/>
          </p:cNvSpPr>
          <p:nvPr/>
        </p:nvSpPr>
        <p:spPr bwMode="auto">
          <a:xfrm>
            <a:off x="6338207" y="3242451"/>
            <a:ext cx="457200" cy="381000"/>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6</a:t>
            </a:r>
          </a:p>
        </p:txBody>
      </p:sp>
      <p:sp>
        <p:nvSpPr>
          <p:cNvPr id="12" name="Rectangle 10"/>
          <p:cNvSpPr>
            <a:spLocks noChangeArrowheads="1"/>
          </p:cNvSpPr>
          <p:nvPr/>
        </p:nvSpPr>
        <p:spPr bwMode="auto">
          <a:xfrm>
            <a:off x="6338207" y="3547251"/>
            <a:ext cx="457200" cy="296863"/>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10</a:t>
            </a:r>
          </a:p>
        </p:txBody>
      </p:sp>
      <p:sp>
        <p:nvSpPr>
          <p:cNvPr id="13" name="Rectangle 11"/>
          <p:cNvSpPr>
            <a:spLocks noChangeArrowheads="1"/>
          </p:cNvSpPr>
          <p:nvPr/>
        </p:nvSpPr>
        <p:spPr bwMode="auto">
          <a:xfrm>
            <a:off x="6338207" y="4001276"/>
            <a:ext cx="457200" cy="307975"/>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4</a:t>
            </a:r>
          </a:p>
        </p:txBody>
      </p:sp>
      <p:sp>
        <p:nvSpPr>
          <p:cNvPr id="14" name="Text Box 12"/>
          <p:cNvSpPr txBox="1">
            <a:spLocks noChangeArrowheads="1"/>
          </p:cNvSpPr>
          <p:nvPr/>
        </p:nvSpPr>
        <p:spPr bwMode="auto">
          <a:xfrm>
            <a:off x="6871607" y="3486926"/>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 = true</a:t>
            </a:r>
          </a:p>
        </p:txBody>
      </p:sp>
      <p:sp>
        <p:nvSpPr>
          <p:cNvPr id="15" name="Rectangle 13"/>
          <p:cNvSpPr>
            <a:spLocks noChangeArrowheads="1"/>
          </p:cNvSpPr>
          <p:nvPr/>
        </p:nvSpPr>
        <p:spPr bwMode="auto">
          <a:xfrm>
            <a:off x="6338207" y="4306076"/>
            <a:ext cx="457200" cy="307975"/>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5</a:t>
            </a:r>
          </a:p>
        </p:txBody>
      </p:sp>
      <p:sp>
        <p:nvSpPr>
          <p:cNvPr id="16" name="Rectangle 14"/>
          <p:cNvSpPr>
            <a:spLocks noChangeArrowheads="1"/>
          </p:cNvSpPr>
          <p:nvPr/>
        </p:nvSpPr>
        <p:spPr bwMode="auto">
          <a:xfrm>
            <a:off x="6338207" y="4842651"/>
            <a:ext cx="457200" cy="307975"/>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4</a:t>
            </a:r>
          </a:p>
        </p:txBody>
      </p:sp>
      <p:sp>
        <p:nvSpPr>
          <p:cNvPr id="17" name="Rectangle 15"/>
          <p:cNvSpPr>
            <a:spLocks noChangeArrowheads="1"/>
          </p:cNvSpPr>
          <p:nvPr/>
        </p:nvSpPr>
        <p:spPr bwMode="auto">
          <a:xfrm>
            <a:off x="6338207" y="5147451"/>
            <a:ext cx="457200" cy="309563"/>
          </a:xfrm>
          <a:prstGeom prst="rect">
            <a:avLst/>
          </a:prstGeom>
          <a:solidFill>
            <a:schemeClr val="accent1"/>
          </a:solidFill>
          <a:ln w="12700">
            <a:solidFill>
              <a:schemeClr val="tx1"/>
            </a:solidFill>
            <a:miter lim="800000"/>
            <a:headEnd/>
            <a:tailEnd/>
          </a:ln>
        </p:spPr>
        <p:txBody>
          <a:bodyPr wrap="none" anchor="ctr"/>
          <a:lstStyle/>
          <a:p>
            <a:pPr algn="ctr" eaLnBrk="0" hangingPunct="0"/>
            <a:r>
              <a:rPr kumimoji="0" lang="en-US" altLang="zh-CN">
                <a:latin typeface="Times New Roman" charset="0"/>
              </a:rPr>
              <a:t>6</a:t>
            </a:r>
          </a:p>
        </p:txBody>
      </p:sp>
      <p:sp>
        <p:nvSpPr>
          <p:cNvPr id="18" name="Text Box 16"/>
          <p:cNvSpPr txBox="1">
            <a:spLocks noChangeArrowheads="1"/>
          </p:cNvSpPr>
          <p:nvPr/>
        </p:nvSpPr>
        <p:spPr bwMode="auto">
          <a:xfrm>
            <a:off x="5423807" y="5071251"/>
            <a:ext cx="1676400" cy="457200"/>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(5 </a:t>
            </a:r>
            <a:r>
              <a:rPr kumimoji="0" lang="en-US" altLang="zh-CN">
                <a:latin typeface="Times New Roman" charset="0"/>
                <a:sym typeface="Symbol" pitchFamily="18" charset="2"/>
              </a:rPr>
              <a:t></a:t>
            </a:r>
            <a:r>
              <a:rPr kumimoji="0" lang="en-US" altLang="zh-CN" sz="1800">
                <a:latin typeface="Helvetica" pitchFamily="34" charset="0"/>
              </a:rPr>
              <a:t> </a:t>
            </a:r>
            <a:r>
              <a:rPr kumimoji="0" lang="en-US" altLang="zh-CN" sz="1800" b="1">
                <a:latin typeface="Helvetica" pitchFamily="34" charset="0"/>
              </a:rPr>
              <a:t>all</a:t>
            </a:r>
          </a:p>
        </p:txBody>
      </p:sp>
      <p:sp>
        <p:nvSpPr>
          <p:cNvPr id="19" name="Text Box 18"/>
          <p:cNvSpPr txBox="1">
            <a:spLocks noChangeArrowheads="1"/>
          </p:cNvSpPr>
          <p:nvPr/>
        </p:nvSpPr>
        <p:spPr bwMode="auto">
          <a:xfrm>
            <a:off x="5500007" y="3490101"/>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(5&lt; </a:t>
            </a:r>
            <a:r>
              <a:rPr kumimoji="0" lang="en-US" altLang="zh-CN" sz="1800" b="1">
                <a:latin typeface="Helvetica" pitchFamily="34" charset="0"/>
              </a:rPr>
              <a:t>all</a:t>
            </a:r>
            <a:endParaRPr kumimoji="0" lang="en-US" altLang="zh-CN" sz="1800">
              <a:latin typeface="Helvetica" pitchFamily="34" charset="0"/>
            </a:endParaRPr>
          </a:p>
        </p:txBody>
      </p:sp>
      <p:sp>
        <p:nvSpPr>
          <p:cNvPr id="20" name="Text Box 19"/>
          <p:cNvSpPr txBox="1">
            <a:spLocks noChangeArrowheads="1"/>
          </p:cNvSpPr>
          <p:nvPr/>
        </p:nvSpPr>
        <p:spPr bwMode="auto">
          <a:xfrm>
            <a:off x="6871607" y="4229876"/>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 = false</a:t>
            </a:r>
          </a:p>
        </p:txBody>
      </p:sp>
      <p:sp>
        <p:nvSpPr>
          <p:cNvPr id="21" name="Text Box 20"/>
          <p:cNvSpPr txBox="1">
            <a:spLocks noChangeArrowheads="1"/>
          </p:cNvSpPr>
          <p:nvPr/>
        </p:nvSpPr>
        <p:spPr bwMode="auto">
          <a:xfrm>
            <a:off x="5423807" y="4233051"/>
            <a:ext cx="1219200" cy="366713"/>
          </a:xfrm>
          <a:prstGeom prst="rect">
            <a:avLst/>
          </a:prstGeom>
          <a:noFill/>
          <a:ln w="12700">
            <a:noFill/>
            <a:miter lim="800000"/>
            <a:headEnd/>
            <a:tailEnd/>
          </a:ln>
        </p:spPr>
        <p:txBody>
          <a:bodyPr>
            <a:spAutoFit/>
          </a:bodyPr>
          <a:lstStyle/>
          <a:p>
            <a:pPr eaLnBrk="0" hangingPunct="0">
              <a:spcBef>
                <a:spcPct val="50000"/>
              </a:spcBef>
            </a:pPr>
            <a:r>
              <a:rPr kumimoji="0" lang="en-US" altLang="zh-CN" sz="1800">
                <a:latin typeface="Helvetica" pitchFamily="34" charset="0"/>
              </a:rPr>
              <a:t>(5 = </a:t>
            </a:r>
            <a:r>
              <a:rPr kumimoji="0" lang="en-US" altLang="zh-CN" sz="1800" b="1">
                <a:latin typeface="Helvetica" pitchFamily="34" charset="0"/>
              </a:rPr>
              <a:t>all</a:t>
            </a:r>
            <a:endParaRPr kumimoji="0" lang="en-US" altLang="zh-CN" sz="1800">
              <a:latin typeface="Helvetica" pitchFamily="34" charset="0"/>
            </a:endParaRPr>
          </a:p>
        </p:txBody>
      </p:sp>
      <p:sp>
        <p:nvSpPr>
          <p:cNvPr id="22" name="Rectangle 21"/>
          <p:cNvSpPr>
            <a:spLocks noChangeArrowheads="1"/>
          </p:cNvSpPr>
          <p:nvPr/>
        </p:nvSpPr>
        <p:spPr bwMode="auto">
          <a:xfrm>
            <a:off x="1262970" y="4806932"/>
            <a:ext cx="7227887" cy="985838"/>
          </a:xfrm>
          <a:prstGeom prst="rect">
            <a:avLst/>
          </a:prstGeom>
          <a:noFill/>
          <a:ln w="12700">
            <a:noFill/>
            <a:miter lim="800000"/>
            <a:headEnd/>
            <a:tailEnd/>
          </a:ln>
        </p:spPr>
        <p:txBody>
          <a:bodyPr lIns="90488" tIns="44450" rIns="90488" bIns="44450"/>
          <a:lstStyle/>
          <a:p>
            <a:pPr eaLnBrk="0" hangingPunct="0"/>
            <a:r>
              <a:rPr kumimoji="0" lang="en-US" altLang="zh-CN" dirty="0">
                <a:solidFill>
                  <a:srgbClr val="0000FF"/>
                </a:solidFill>
                <a:latin typeface="Times New Roman" charset="0"/>
              </a:rPr>
              <a:t>(</a:t>
            </a:r>
            <a:r>
              <a:rPr kumimoji="0" lang="en-US" altLang="zh-CN" dirty="0">
                <a:solidFill>
                  <a:srgbClr val="0000FF"/>
                </a:solidFill>
                <a:latin typeface="Times New Roman" charset="0"/>
                <a:sym typeface="Symbol" pitchFamily="18" charset="2"/>
              </a:rPr>
              <a:t></a:t>
            </a:r>
            <a:r>
              <a:rPr kumimoji="0" lang="en-US" altLang="zh-CN" dirty="0">
                <a:solidFill>
                  <a:srgbClr val="0000FF"/>
                </a:solidFill>
                <a:latin typeface="Times New Roman" charset="0"/>
              </a:rPr>
              <a:t> </a:t>
            </a:r>
            <a:r>
              <a:rPr kumimoji="0" lang="en-US" altLang="zh-CN" b="1" dirty="0">
                <a:solidFill>
                  <a:srgbClr val="0000FF"/>
                </a:solidFill>
                <a:latin typeface="Times New Roman" charset="0"/>
              </a:rPr>
              <a:t>all</a:t>
            </a:r>
            <a:r>
              <a:rPr kumimoji="0" lang="en-US" altLang="zh-CN" dirty="0">
                <a:solidFill>
                  <a:srgbClr val="0000FF"/>
                </a:solidFill>
                <a:latin typeface="Times New Roman" charset="0"/>
              </a:rPr>
              <a:t>) </a:t>
            </a:r>
            <a:r>
              <a:rPr kumimoji="0" lang="en-US" altLang="zh-CN" dirty="0">
                <a:solidFill>
                  <a:srgbClr val="0000FF"/>
                </a:solidFill>
                <a:latin typeface="Times New Roman" charset="0"/>
                <a:sym typeface="Symbol" pitchFamily="18" charset="2"/>
              </a:rPr>
              <a:t> </a:t>
            </a:r>
            <a:r>
              <a:rPr kumimoji="0" lang="en-US" altLang="zh-CN" b="1" dirty="0">
                <a:solidFill>
                  <a:srgbClr val="0000FF"/>
                </a:solidFill>
                <a:latin typeface="Times New Roman" charset="0"/>
                <a:sym typeface="Symbol" pitchFamily="18" charset="2"/>
              </a:rPr>
              <a:t>not in</a:t>
            </a:r>
          </a:p>
          <a:p>
            <a:pPr eaLnBrk="0" hangingPunct="0"/>
            <a:r>
              <a:rPr kumimoji="0" lang="en-US" altLang="zh-CN" dirty="0">
                <a:latin typeface="Times New Roman" charset="0"/>
                <a:sym typeface="Symbol" pitchFamily="18" charset="2"/>
              </a:rPr>
              <a:t>However, (= </a:t>
            </a:r>
            <a:r>
              <a:rPr kumimoji="0" lang="en-US" altLang="zh-CN" b="1" dirty="0">
                <a:latin typeface="Times New Roman" charset="0"/>
                <a:sym typeface="Symbol" pitchFamily="18" charset="2"/>
              </a:rPr>
              <a:t>all</a:t>
            </a:r>
            <a:r>
              <a:rPr kumimoji="0" lang="en-US" altLang="zh-CN" dirty="0">
                <a:latin typeface="Times New Roman" charset="0"/>
                <a:sym typeface="Symbol" pitchFamily="18" charset="2"/>
              </a:rPr>
              <a:t>)  </a:t>
            </a:r>
            <a:r>
              <a:rPr kumimoji="0" lang="en-US" altLang="zh-CN" b="1" dirty="0">
                <a:latin typeface="Times New Roman" charset="0"/>
                <a:sym typeface="Symbol" pitchFamily="18" charset="2"/>
              </a:rPr>
              <a:t>in</a:t>
            </a:r>
          </a:p>
        </p:txBody>
      </p:sp>
      <p:sp>
        <p:nvSpPr>
          <p:cNvPr id="23" name="Line 22"/>
          <p:cNvSpPr>
            <a:spLocks noChangeShapeType="1"/>
          </p:cNvSpPr>
          <p:nvPr/>
        </p:nvSpPr>
        <p:spPr bwMode="auto">
          <a:xfrm flipH="1">
            <a:off x="2948895" y="5185551"/>
            <a:ext cx="109537" cy="228600"/>
          </a:xfrm>
          <a:prstGeom prst="line">
            <a:avLst/>
          </a:prstGeom>
          <a:noFill/>
          <a:ln w="12700">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3920856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等值连接查询</a:t>
            </a:r>
          </a:p>
        </p:txBody>
      </p:sp>
      <p:sp>
        <p:nvSpPr>
          <p:cNvPr id="3" name="内容占位符 2"/>
          <p:cNvSpPr>
            <a:spLocks noGrp="1"/>
          </p:cNvSpPr>
          <p:nvPr>
            <p:ph idx="1"/>
          </p:nvPr>
        </p:nvSpPr>
        <p:spPr/>
        <p:txBody>
          <a:bodyPr/>
          <a:lstStyle/>
          <a:p>
            <a:r>
              <a:rPr lang="zh-CN" altLang="en-US" dirty="0"/>
              <a:t>用来连接两个表的条件称为连接条件或连接谓词，其一般格式为：</a:t>
            </a:r>
          </a:p>
          <a:p>
            <a:r>
              <a:rPr lang="en-US" altLang="zh-CN" dirty="0">
                <a:solidFill>
                  <a:srgbClr val="FF0000"/>
                </a:solidFill>
              </a:rPr>
              <a:t>[&lt;</a:t>
            </a:r>
            <a:r>
              <a:rPr lang="zh-CN" altLang="en-US" dirty="0">
                <a:solidFill>
                  <a:srgbClr val="FF0000"/>
                </a:solidFill>
              </a:rPr>
              <a:t>表名</a:t>
            </a:r>
            <a:r>
              <a:rPr lang="en-US" altLang="zh-CN" dirty="0">
                <a:solidFill>
                  <a:srgbClr val="FF0000"/>
                </a:solidFill>
              </a:rPr>
              <a:t>1&gt;.]&lt;</a:t>
            </a:r>
            <a:r>
              <a:rPr lang="zh-CN" altLang="en-US" dirty="0">
                <a:solidFill>
                  <a:srgbClr val="FF0000"/>
                </a:solidFill>
              </a:rPr>
              <a:t>列名</a:t>
            </a:r>
            <a:r>
              <a:rPr lang="en-US" altLang="zh-CN" dirty="0">
                <a:solidFill>
                  <a:srgbClr val="FF0000"/>
                </a:solidFill>
              </a:rPr>
              <a:t>1&gt; &lt;</a:t>
            </a:r>
            <a:r>
              <a:rPr lang="zh-CN" altLang="en-US" dirty="0">
                <a:solidFill>
                  <a:srgbClr val="FF0000"/>
                </a:solidFill>
              </a:rPr>
              <a:t>比较运算符</a:t>
            </a:r>
            <a:r>
              <a:rPr lang="en-US" altLang="zh-CN" dirty="0">
                <a:solidFill>
                  <a:srgbClr val="FF0000"/>
                </a:solidFill>
              </a:rPr>
              <a:t>&gt; [&lt;</a:t>
            </a:r>
            <a:r>
              <a:rPr lang="zh-CN" altLang="en-US" dirty="0">
                <a:solidFill>
                  <a:srgbClr val="FF0000"/>
                </a:solidFill>
              </a:rPr>
              <a:t>表名</a:t>
            </a:r>
            <a:r>
              <a:rPr lang="en-US" altLang="zh-CN" dirty="0">
                <a:solidFill>
                  <a:srgbClr val="FF0000"/>
                </a:solidFill>
              </a:rPr>
              <a:t>2&gt;.]&lt;</a:t>
            </a:r>
            <a:r>
              <a:rPr lang="zh-CN" altLang="en-US" dirty="0">
                <a:solidFill>
                  <a:srgbClr val="FF0000"/>
                </a:solidFill>
              </a:rPr>
              <a:t>列名</a:t>
            </a:r>
            <a:r>
              <a:rPr lang="en-US" altLang="zh-CN" dirty="0">
                <a:solidFill>
                  <a:srgbClr val="FF0000"/>
                </a:solidFill>
              </a:rPr>
              <a:t>2&gt;</a:t>
            </a:r>
            <a:r>
              <a:rPr lang="en-US" altLang="zh-CN" dirty="0"/>
              <a:t> </a:t>
            </a:r>
          </a:p>
          <a:p>
            <a:r>
              <a:rPr lang="en-US" altLang="zh-CN" dirty="0"/>
              <a:t>&lt;</a:t>
            </a:r>
            <a:r>
              <a:rPr lang="zh-CN" altLang="en-US" dirty="0"/>
              <a:t>比较运算符</a:t>
            </a:r>
            <a:r>
              <a:rPr lang="en-US" altLang="zh-CN" dirty="0"/>
              <a:t>&gt;</a:t>
            </a:r>
            <a:r>
              <a:rPr lang="zh-CN" altLang="en-US" dirty="0"/>
              <a:t>主要有：</a:t>
            </a:r>
          </a:p>
          <a:p>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  </a:t>
            </a:r>
          </a:p>
          <a:p>
            <a:r>
              <a:rPr lang="zh-CN" altLang="en-US" dirty="0"/>
              <a:t>当连接运算符为</a:t>
            </a:r>
            <a:r>
              <a:rPr lang="en-US" altLang="zh-CN" dirty="0"/>
              <a:t>=</a:t>
            </a:r>
            <a:r>
              <a:rPr lang="zh-CN" altLang="en-US" dirty="0"/>
              <a:t>时，称为等值连接。使用其它运算符称为非等值连接。</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spTree>
    <p:extLst>
      <p:ext uri="{BB962C8B-B14F-4D97-AF65-F5344CB8AC3E}">
        <p14:creationId xmlns:p14="http://schemas.microsoft.com/office/powerpoint/2010/main" val="1750522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79863"/>
            <a:ext cx="10058400" cy="5592337"/>
          </a:xfrm>
        </p:spPr>
        <p:txBody>
          <a:bodyPr/>
          <a:lstStyle/>
          <a:p>
            <a:r>
              <a:rPr lang="zh-CN" altLang="en-US" dirty="0"/>
              <a:t>上题改为：</a:t>
            </a:r>
          </a:p>
          <a:p>
            <a:r>
              <a:rPr lang="en-US" altLang="zh-CN" b="1" dirty="0"/>
              <a:t>SELECT </a:t>
            </a:r>
            <a:r>
              <a:rPr lang="en-US" altLang="zh-CN" b="1" dirty="0" err="1"/>
              <a:t>Sname</a:t>
            </a:r>
            <a:r>
              <a:rPr lang="en-US" altLang="zh-CN" b="1" dirty="0"/>
              <a:t>, Sage, </a:t>
            </a:r>
            <a:r>
              <a:rPr lang="en-US" altLang="zh-CN" b="1" dirty="0" err="1"/>
              <a:t>Ssex</a:t>
            </a:r>
            <a:endParaRPr lang="en-US" altLang="zh-CN" b="1" dirty="0"/>
          </a:p>
          <a:p>
            <a:r>
              <a:rPr lang="en-US" altLang="zh-CN" b="1" dirty="0"/>
              <a:t>FROM Student</a:t>
            </a:r>
          </a:p>
          <a:p>
            <a:r>
              <a:rPr lang="en-US" altLang="zh-CN" b="1" dirty="0"/>
              <a:t>WHERE Sage &gt; </a:t>
            </a:r>
            <a:r>
              <a:rPr lang="en-US" altLang="zh-CN" b="1" dirty="0">
                <a:solidFill>
                  <a:schemeClr val="accent6">
                    <a:lumMod val="75000"/>
                  </a:schemeClr>
                </a:solidFill>
              </a:rPr>
              <a:t>ALL</a:t>
            </a:r>
            <a:r>
              <a:rPr lang="zh-CN" altLang="en-US" dirty="0"/>
              <a:t>（</a:t>
            </a:r>
            <a:r>
              <a:rPr lang="en-US" altLang="zh-CN" b="1" dirty="0"/>
              <a:t>SELECT Sage</a:t>
            </a:r>
          </a:p>
          <a:p>
            <a:r>
              <a:rPr lang="en-US" altLang="zh-CN" b="1" dirty="0"/>
              <a:t>                                      FROM Student</a:t>
            </a:r>
          </a:p>
          <a:p>
            <a:r>
              <a:rPr lang="en-US" altLang="zh-CN" b="1" dirty="0"/>
              <a:t>                                      WHERE </a:t>
            </a:r>
            <a:r>
              <a:rPr lang="en-US" altLang="zh-CN" b="1" dirty="0" err="1"/>
              <a:t>Sname</a:t>
            </a:r>
            <a:r>
              <a:rPr lang="en-US" altLang="zh-CN" b="1" dirty="0"/>
              <a:t>= '</a:t>
            </a:r>
            <a:r>
              <a:rPr lang="zh-CN" altLang="en-US" dirty="0"/>
              <a:t>葛波</a:t>
            </a:r>
            <a:r>
              <a:rPr lang="en-US" altLang="zh-CN" b="1" dirty="0"/>
              <a:t>' </a:t>
            </a:r>
            <a:r>
              <a:rPr lang="zh-CN" altLang="en-US" dirty="0"/>
              <a:t>）</a:t>
            </a:r>
            <a:endParaRPr lang="en-US" altLang="zh-CN" dirty="0"/>
          </a:p>
          <a:p>
            <a:r>
              <a:rPr lang="zh-CN" altLang="en-US" dirty="0"/>
              <a:t>还有其它解法吗？</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50</a:t>
            </a:fld>
            <a:endParaRPr lang="zh-CN" altLang="en-US"/>
          </a:p>
        </p:txBody>
      </p:sp>
    </p:spTree>
    <p:extLst>
      <p:ext uri="{BB962C8B-B14F-4D97-AF65-F5344CB8AC3E}">
        <p14:creationId xmlns:p14="http://schemas.microsoft.com/office/powerpoint/2010/main" val="3583417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12956"/>
            <a:ext cx="10058400" cy="5659244"/>
          </a:xfrm>
        </p:spPr>
        <p:txBody>
          <a:bodyPr/>
          <a:lstStyle/>
          <a:p>
            <a:r>
              <a:rPr lang="en-US" altLang="zh-CN" b="1" dirty="0"/>
              <a:t>SELECT </a:t>
            </a:r>
            <a:r>
              <a:rPr lang="en-US" altLang="zh-CN" b="1" dirty="0" err="1"/>
              <a:t>Sname</a:t>
            </a:r>
            <a:r>
              <a:rPr lang="en-US" altLang="zh-CN" b="1" dirty="0"/>
              <a:t>, Sage, </a:t>
            </a:r>
            <a:r>
              <a:rPr lang="en-US" altLang="zh-CN" b="1" dirty="0" err="1"/>
              <a:t>Ssex</a:t>
            </a:r>
            <a:endParaRPr lang="en-US" altLang="zh-CN" b="1" dirty="0"/>
          </a:p>
          <a:p>
            <a:r>
              <a:rPr lang="en-US" altLang="zh-CN" b="1" dirty="0"/>
              <a:t>FROM Student</a:t>
            </a:r>
          </a:p>
          <a:p>
            <a:r>
              <a:rPr lang="en-US" altLang="zh-CN" b="1" dirty="0"/>
              <a:t>WHERE Sage &gt;</a:t>
            </a:r>
            <a:r>
              <a:rPr lang="zh-CN" altLang="en-US" dirty="0"/>
              <a:t>（</a:t>
            </a:r>
            <a:r>
              <a:rPr lang="en-US" altLang="zh-CN" b="1" dirty="0"/>
              <a:t>SELECT </a:t>
            </a:r>
            <a:r>
              <a:rPr lang="en-US" altLang="zh-CN" b="1" dirty="0">
                <a:solidFill>
                  <a:schemeClr val="accent6">
                    <a:lumMod val="75000"/>
                  </a:schemeClr>
                </a:solidFill>
              </a:rPr>
              <a:t>MAX</a:t>
            </a:r>
            <a:r>
              <a:rPr lang="zh-CN" altLang="en-US" dirty="0"/>
              <a:t>（</a:t>
            </a:r>
            <a:r>
              <a:rPr lang="en-US" altLang="zh-CN" b="1" dirty="0"/>
              <a:t>Sage</a:t>
            </a:r>
            <a:r>
              <a:rPr lang="zh-CN" altLang="en-US" dirty="0"/>
              <a:t>）</a:t>
            </a:r>
          </a:p>
          <a:p>
            <a:r>
              <a:rPr lang="en-US" altLang="zh-CN" b="1" dirty="0"/>
              <a:t>                              FROM Student</a:t>
            </a:r>
          </a:p>
          <a:p>
            <a:r>
              <a:rPr lang="en-US" altLang="zh-CN" b="1" dirty="0"/>
              <a:t>                              WHERE </a:t>
            </a:r>
            <a:r>
              <a:rPr lang="en-US" altLang="zh-CN" b="1" dirty="0" err="1"/>
              <a:t>Sname</a:t>
            </a:r>
            <a:r>
              <a:rPr lang="en-US" altLang="zh-CN" b="1" dirty="0"/>
              <a:t>= '</a:t>
            </a:r>
            <a:r>
              <a:rPr lang="zh-CN" altLang="en-US" dirty="0"/>
              <a:t>葛波</a:t>
            </a:r>
            <a:r>
              <a:rPr lang="en-US" altLang="zh-CN" b="1" dirty="0"/>
              <a:t>' </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51</a:t>
            </a:fld>
            <a:endParaRPr lang="zh-CN" altLang="en-US"/>
          </a:p>
        </p:txBody>
      </p:sp>
      <p:sp>
        <p:nvSpPr>
          <p:cNvPr id="5" name="矩形 4"/>
          <p:cNvSpPr/>
          <p:nvPr/>
        </p:nvSpPr>
        <p:spPr>
          <a:xfrm>
            <a:off x="1069848" y="3848282"/>
            <a:ext cx="6096000" cy="1384995"/>
          </a:xfrm>
          <a:prstGeom prst="rect">
            <a:avLst/>
          </a:prstGeom>
        </p:spPr>
        <p:txBody>
          <a:bodyPr>
            <a:spAutoFit/>
          </a:bodyPr>
          <a:lstStyle/>
          <a:p>
            <a:r>
              <a:rPr lang="zh-CN" altLang="en-US" sz="2800" dirty="0"/>
              <a:t>结论：</a:t>
            </a:r>
          </a:p>
          <a:p>
            <a:r>
              <a:rPr lang="en-US" altLang="zh-CN" sz="2800" dirty="0"/>
              <a:t>&gt; ALL </a:t>
            </a:r>
            <a:r>
              <a:rPr lang="zh-CN" altLang="en-US" sz="2800" dirty="0"/>
              <a:t>：</a:t>
            </a:r>
            <a:r>
              <a:rPr lang="en-US" altLang="zh-CN" sz="2800" dirty="0"/>
              <a:t>&gt; </a:t>
            </a:r>
            <a:r>
              <a:rPr lang="zh-CN" altLang="en-US" sz="2800" dirty="0"/>
              <a:t>（</a:t>
            </a:r>
            <a:r>
              <a:rPr lang="en-US" altLang="zh-CN" sz="2800" dirty="0"/>
              <a:t>SELECT MAX</a:t>
            </a:r>
            <a:r>
              <a:rPr lang="zh-CN" altLang="en-US" sz="2800" dirty="0"/>
              <a:t>（</a:t>
            </a:r>
            <a:r>
              <a:rPr lang="en-US" altLang="zh-CN" sz="2800" dirty="0"/>
              <a:t>…</a:t>
            </a:r>
            <a:r>
              <a:rPr lang="zh-CN" altLang="en-US" sz="2800" dirty="0"/>
              <a:t>）</a:t>
            </a:r>
            <a:r>
              <a:rPr lang="en-US" altLang="zh-CN" sz="2800" dirty="0"/>
              <a:t>…</a:t>
            </a:r>
            <a:r>
              <a:rPr lang="zh-CN" altLang="en-US" sz="2800" dirty="0"/>
              <a:t>）</a:t>
            </a:r>
          </a:p>
          <a:p>
            <a:r>
              <a:rPr lang="en-US" altLang="zh-CN" sz="2800" dirty="0"/>
              <a:t>&lt; ALL </a:t>
            </a:r>
            <a:r>
              <a:rPr lang="zh-CN" altLang="en-US" sz="2800" dirty="0"/>
              <a:t>：</a:t>
            </a:r>
            <a:r>
              <a:rPr lang="en-US" altLang="zh-CN" sz="2800" dirty="0"/>
              <a:t>&lt; </a:t>
            </a:r>
            <a:r>
              <a:rPr lang="zh-CN" altLang="en-US" sz="2800" dirty="0"/>
              <a:t>（</a:t>
            </a:r>
            <a:r>
              <a:rPr lang="en-US" altLang="zh-CN" sz="2800" dirty="0"/>
              <a:t>SELECT MIN</a:t>
            </a:r>
            <a:r>
              <a:rPr lang="zh-CN" altLang="en-US" sz="2800" dirty="0"/>
              <a:t>（</a:t>
            </a:r>
            <a:r>
              <a:rPr lang="en-US" altLang="zh-CN" sz="2800" dirty="0"/>
              <a:t>…</a:t>
            </a:r>
            <a:r>
              <a:rPr lang="zh-CN" altLang="en-US" sz="2800" dirty="0"/>
              <a:t>）</a:t>
            </a:r>
            <a:r>
              <a:rPr lang="en-US" altLang="zh-CN" sz="2800" dirty="0"/>
              <a:t>…</a:t>
            </a:r>
            <a:r>
              <a:rPr lang="zh-CN" altLang="en-US" sz="2800" dirty="0"/>
              <a:t>）</a:t>
            </a:r>
          </a:p>
        </p:txBody>
      </p:sp>
    </p:spTree>
    <p:extLst>
      <p:ext uri="{BB962C8B-B14F-4D97-AF65-F5344CB8AC3E}">
        <p14:creationId xmlns:p14="http://schemas.microsoft.com/office/powerpoint/2010/main" val="166529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624468"/>
            <a:ext cx="10058400" cy="5547732"/>
          </a:xfrm>
        </p:spPr>
        <p:txBody>
          <a:bodyPr/>
          <a:lstStyle/>
          <a:p>
            <a:r>
              <a:rPr lang="zh-CN" altLang="en-US" dirty="0"/>
              <a:t>事实上，用聚集函数实现子查询通常比直接用</a:t>
            </a:r>
            <a:r>
              <a:rPr lang="en-US" altLang="zh-CN" b="1" dirty="0"/>
              <a:t>SOME</a:t>
            </a:r>
            <a:r>
              <a:rPr lang="zh-CN" altLang="en-US" dirty="0"/>
              <a:t>或</a:t>
            </a:r>
            <a:r>
              <a:rPr lang="en-US" altLang="zh-CN" b="1" dirty="0"/>
              <a:t>ALL</a:t>
            </a:r>
            <a:r>
              <a:rPr lang="zh-CN" altLang="en-US" dirty="0"/>
              <a:t>查询效率要高。</a:t>
            </a:r>
          </a:p>
          <a:p>
            <a:r>
              <a:rPr lang="en-US" altLang="zh-CN" b="1" dirty="0"/>
              <a:t>SOME</a:t>
            </a:r>
            <a:r>
              <a:rPr lang="zh-CN" altLang="en-US" dirty="0"/>
              <a:t>、</a:t>
            </a:r>
            <a:r>
              <a:rPr lang="en-US" altLang="zh-CN" b="1" dirty="0"/>
              <a:t>ALL</a:t>
            </a:r>
            <a:r>
              <a:rPr lang="zh-CN" altLang="en-US" dirty="0"/>
              <a:t>与集函数的对应关系：</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52</a:t>
            </a:fld>
            <a:endParaRPr lang="zh-CN" altLang="en-US"/>
          </a:p>
        </p:txBody>
      </p:sp>
      <p:grpSp>
        <p:nvGrpSpPr>
          <p:cNvPr id="5" name="Group 3"/>
          <p:cNvGrpSpPr>
            <a:grpSpLocks/>
          </p:cNvGrpSpPr>
          <p:nvPr/>
        </p:nvGrpSpPr>
        <p:grpSpPr bwMode="auto">
          <a:xfrm>
            <a:off x="1241237" y="2429505"/>
            <a:ext cx="6509657" cy="968829"/>
            <a:chOff x="288" y="1536"/>
            <a:chExt cx="5376" cy="816"/>
          </a:xfrm>
        </p:grpSpPr>
        <p:sp>
          <p:nvSpPr>
            <p:cNvPr id="6" name="Rectangle 4"/>
            <p:cNvSpPr>
              <a:spLocks noChangeArrowheads="1"/>
            </p:cNvSpPr>
            <p:nvPr/>
          </p:nvSpPr>
          <p:spPr bwMode="auto">
            <a:xfrm>
              <a:off x="288" y="1536"/>
              <a:ext cx="5376" cy="816"/>
            </a:xfrm>
            <a:prstGeom prst="rect">
              <a:avLst/>
            </a:prstGeom>
            <a:solidFill>
              <a:schemeClr val="accent1"/>
            </a:solidFill>
            <a:ln w="9525">
              <a:solidFill>
                <a:schemeClr val="tx1"/>
              </a:solidFill>
              <a:miter lim="800000"/>
              <a:headEnd/>
              <a:tailEnd/>
            </a:ln>
          </p:spPr>
          <p:txBody>
            <a:bodyPr wrap="none"/>
            <a:lstStyle/>
            <a:p>
              <a:r>
                <a:rPr lang="en-US" altLang="zh-CN" b="1" dirty="0">
                  <a:latin typeface="Times New Roman" charset="0"/>
                </a:rPr>
                <a:t>                =           !=               &lt;              &lt;=              &gt;              &gt;=</a:t>
              </a:r>
            </a:p>
            <a:p>
              <a:r>
                <a:rPr lang="en-US" altLang="zh-CN" sz="2000" b="1" dirty="0">
                  <a:latin typeface="Times New Roman" charset="0"/>
                </a:rPr>
                <a:t>SOME</a:t>
              </a:r>
              <a:r>
                <a:rPr lang="en-US" altLang="zh-CN" b="1" dirty="0">
                  <a:latin typeface="Times New Roman" charset="0"/>
                </a:rPr>
                <a:t>   IN            -           &lt;MAX      &lt;=MAX     &gt;MIN      &gt;=MIN</a:t>
              </a:r>
            </a:p>
            <a:p>
              <a:r>
                <a:rPr lang="en-US" altLang="zh-CN" b="1" dirty="0">
                  <a:latin typeface="Times New Roman" charset="0"/>
                </a:rPr>
                <a:t>ALL         -       NOT  IN    &lt;MIN       &lt;=MIN      &gt;MAX     &gt;=MAX</a:t>
              </a:r>
            </a:p>
          </p:txBody>
        </p:sp>
        <p:sp>
          <p:nvSpPr>
            <p:cNvPr id="7" name="Line 5"/>
            <p:cNvSpPr>
              <a:spLocks noChangeShapeType="1"/>
            </p:cNvSpPr>
            <p:nvPr/>
          </p:nvSpPr>
          <p:spPr bwMode="auto">
            <a:xfrm>
              <a:off x="288" y="1824"/>
              <a:ext cx="5376" cy="0"/>
            </a:xfrm>
            <a:prstGeom prst="line">
              <a:avLst/>
            </a:prstGeom>
            <a:noFill/>
            <a:ln w="9525">
              <a:solidFill>
                <a:schemeClr val="tx1"/>
              </a:solidFill>
              <a:round/>
              <a:headEnd/>
              <a:tailEnd/>
            </a:ln>
          </p:spPr>
          <p:txBody>
            <a:bodyPr wrap="none" anchor="ctr"/>
            <a:lstStyle/>
            <a:p>
              <a:endParaRPr lang="zh-CN" altLang="en-US"/>
            </a:p>
          </p:txBody>
        </p:sp>
        <p:sp>
          <p:nvSpPr>
            <p:cNvPr id="8" name="Line 6"/>
            <p:cNvSpPr>
              <a:spLocks noChangeShapeType="1"/>
            </p:cNvSpPr>
            <p:nvPr/>
          </p:nvSpPr>
          <p:spPr bwMode="auto">
            <a:xfrm>
              <a:off x="990" y="1536"/>
              <a:ext cx="0" cy="816"/>
            </a:xfrm>
            <a:prstGeom prst="line">
              <a:avLst/>
            </a:prstGeom>
            <a:noFill/>
            <a:ln w="9525">
              <a:solidFill>
                <a:schemeClr val="tx1"/>
              </a:solidFill>
              <a:round/>
              <a:headEnd/>
              <a:tailEnd/>
            </a:ln>
          </p:spPr>
          <p:txBody>
            <a:bodyPr wrap="none" anchor="ctr"/>
            <a:lstStyle/>
            <a:p>
              <a:endParaRPr lang="zh-CN" altLang="en-US"/>
            </a:p>
          </p:txBody>
        </p:sp>
        <p:sp>
          <p:nvSpPr>
            <p:cNvPr id="9" name="Line 7"/>
            <p:cNvSpPr>
              <a:spLocks noChangeShapeType="1"/>
            </p:cNvSpPr>
            <p:nvPr/>
          </p:nvSpPr>
          <p:spPr bwMode="auto">
            <a:xfrm>
              <a:off x="1392" y="1536"/>
              <a:ext cx="0" cy="816"/>
            </a:xfrm>
            <a:prstGeom prst="line">
              <a:avLst/>
            </a:prstGeom>
            <a:noFill/>
            <a:ln w="9525">
              <a:solidFill>
                <a:schemeClr val="tx1"/>
              </a:solidFill>
              <a:round/>
              <a:headEnd/>
              <a:tailEnd/>
            </a:ln>
          </p:spPr>
          <p:txBody>
            <a:bodyPr wrap="none" anchor="ctr"/>
            <a:lstStyle/>
            <a:p>
              <a:endParaRPr lang="zh-CN" altLang="en-US"/>
            </a:p>
          </p:txBody>
        </p:sp>
        <p:sp>
          <p:nvSpPr>
            <p:cNvPr id="10" name="Line 8"/>
            <p:cNvSpPr>
              <a:spLocks noChangeShapeType="1"/>
            </p:cNvSpPr>
            <p:nvPr/>
          </p:nvSpPr>
          <p:spPr bwMode="auto">
            <a:xfrm>
              <a:off x="2304" y="1536"/>
              <a:ext cx="0" cy="816"/>
            </a:xfrm>
            <a:prstGeom prst="line">
              <a:avLst/>
            </a:prstGeom>
            <a:noFill/>
            <a:ln w="9525">
              <a:solidFill>
                <a:schemeClr val="tx1"/>
              </a:solidFill>
              <a:round/>
              <a:headEnd/>
              <a:tailEnd/>
            </a:ln>
          </p:spPr>
          <p:txBody>
            <a:bodyPr wrap="none" anchor="ctr"/>
            <a:lstStyle/>
            <a:p>
              <a:endParaRPr lang="zh-CN" altLang="en-US"/>
            </a:p>
          </p:txBody>
        </p:sp>
        <p:sp>
          <p:nvSpPr>
            <p:cNvPr id="11" name="Line 9"/>
            <p:cNvSpPr>
              <a:spLocks noChangeShapeType="1"/>
            </p:cNvSpPr>
            <p:nvPr/>
          </p:nvSpPr>
          <p:spPr bwMode="auto">
            <a:xfrm>
              <a:off x="3072" y="1536"/>
              <a:ext cx="0" cy="816"/>
            </a:xfrm>
            <a:prstGeom prst="line">
              <a:avLst/>
            </a:prstGeom>
            <a:noFill/>
            <a:ln w="9525">
              <a:solidFill>
                <a:schemeClr val="tx1"/>
              </a:solidFill>
              <a:round/>
              <a:headEnd/>
              <a:tailEnd/>
            </a:ln>
          </p:spPr>
          <p:txBody>
            <a:bodyPr wrap="none" anchor="ctr"/>
            <a:lstStyle/>
            <a:p>
              <a:endParaRPr lang="zh-CN" altLang="en-US"/>
            </a:p>
          </p:txBody>
        </p:sp>
        <p:sp>
          <p:nvSpPr>
            <p:cNvPr id="12" name="Line 10"/>
            <p:cNvSpPr>
              <a:spLocks noChangeShapeType="1"/>
            </p:cNvSpPr>
            <p:nvPr/>
          </p:nvSpPr>
          <p:spPr bwMode="auto">
            <a:xfrm>
              <a:off x="4032" y="1536"/>
              <a:ext cx="0" cy="816"/>
            </a:xfrm>
            <a:prstGeom prst="line">
              <a:avLst/>
            </a:prstGeom>
            <a:noFill/>
            <a:ln w="9525">
              <a:solidFill>
                <a:schemeClr val="tx1"/>
              </a:solidFill>
              <a:round/>
              <a:headEnd/>
              <a:tailEnd/>
            </a:ln>
          </p:spPr>
          <p:txBody>
            <a:bodyPr wrap="none" anchor="ctr"/>
            <a:lstStyle/>
            <a:p>
              <a:endParaRPr lang="zh-CN" altLang="en-US"/>
            </a:p>
          </p:txBody>
        </p:sp>
        <p:sp>
          <p:nvSpPr>
            <p:cNvPr id="13" name="Line 11"/>
            <p:cNvSpPr>
              <a:spLocks noChangeShapeType="1"/>
            </p:cNvSpPr>
            <p:nvPr/>
          </p:nvSpPr>
          <p:spPr bwMode="auto">
            <a:xfrm>
              <a:off x="4800" y="1536"/>
              <a:ext cx="0" cy="816"/>
            </a:xfrm>
            <a:prstGeom prst="line">
              <a:avLst/>
            </a:prstGeom>
            <a:noFill/>
            <a:ln w="952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973723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323385"/>
            <a:ext cx="10058400" cy="5848815"/>
          </a:xfrm>
        </p:spPr>
        <p:txBody>
          <a:bodyPr/>
          <a:lstStyle/>
          <a:p>
            <a:r>
              <a:rPr lang="en-US" altLang="zh-CN" dirty="0">
                <a:solidFill>
                  <a:srgbClr val="FF0000"/>
                </a:solidFill>
              </a:rPr>
              <a:t>【</a:t>
            </a:r>
            <a:r>
              <a:rPr lang="zh-CN" altLang="en-US" dirty="0">
                <a:solidFill>
                  <a:srgbClr val="FF0000"/>
                </a:solidFill>
              </a:rPr>
              <a:t>例</a:t>
            </a:r>
            <a:r>
              <a:rPr lang="en-US" altLang="zh-CN" dirty="0">
                <a:solidFill>
                  <a:srgbClr val="FF0000"/>
                </a:solidFill>
              </a:rPr>
              <a:t>1】</a:t>
            </a:r>
            <a:r>
              <a:rPr lang="zh-CN" altLang="en-US" dirty="0"/>
              <a:t>查询选修了“离散数学”的学生，显示其学号、姓名和成绩。</a:t>
            </a:r>
            <a:endParaRPr lang="en-US" altLang="zh-CN" dirty="0"/>
          </a:p>
          <a:p>
            <a:r>
              <a:rPr lang="en-US" altLang="zh-CN" dirty="0" smtClean="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a:t>
            </a:fld>
            <a:endParaRPr lang="zh-CN" altLang="en-US"/>
          </a:p>
        </p:txBody>
      </p:sp>
      <p:pic>
        <p:nvPicPr>
          <p:cNvPr id="5" name="图片 4"/>
          <p:cNvPicPr>
            <a:picLocks noChangeAspect="1"/>
          </p:cNvPicPr>
          <p:nvPr/>
        </p:nvPicPr>
        <p:blipFill>
          <a:blip r:embed="rId2"/>
          <a:stretch>
            <a:fillRect/>
          </a:stretch>
        </p:blipFill>
        <p:spPr>
          <a:xfrm>
            <a:off x="7282211" y="1195959"/>
            <a:ext cx="2400300" cy="5076825"/>
          </a:xfrm>
          <a:prstGeom prst="rect">
            <a:avLst/>
          </a:prstGeom>
        </p:spPr>
      </p:pic>
    </p:spTree>
    <p:extLst>
      <p:ext uri="{BB962C8B-B14F-4D97-AF65-F5344CB8AC3E}">
        <p14:creationId xmlns:p14="http://schemas.microsoft.com/office/powerpoint/2010/main" val="1684728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200722"/>
            <a:ext cx="10058400" cy="5971478"/>
          </a:xfrm>
        </p:spPr>
        <p:txBody>
          <a:bodyPr>
            <a:normAutofit lnSpcReduction="10000"/>
          </a:bodyPr>
          <a:lstStyle/>
          <a:p>
            <a:r>
              <a:rPr lang="zh-CN" altLang="en-US" dirty="0"/>
              <a:t>正确的写法：</a:t>
            </a:r>
          </a:p>
          <a:p>
            <a:r>
              <a:rPr lang="en-US" altLang="zh-CN" dirty="0"/>
              <a:t>SELECT </a:t>
            </a:r>
            <a:r>
              <a:rPr lang="en-US" altLang="zh-CN" dirty="0" err="1"/>
              <a:t>SC.Sno,Sname,Grade</a:t>
            </a:r>
            <a:endParaRPr lang="en-US" altLang="zh-CN" dirty="0"/>
          </a:p>
          <a:p>
            <a:r>
              <a:rPr lang="en-US" altLang="zh-CN" dirty="0"/>
              <a:t>FROM </a:t>
            </a:r>
            <a:r>
              <a:rPr lang="en-US" altLang="zh-CN" dirty="0" err="1"/>
              <a:t>Student,SC,Course</a:t>
            </a:r>
            <a:endParaRPr lang="en-US" altLang="zh-CN" dirty="0"/>
          </a:p>
          <a:p>
            <a:r>
              <a:rPr lang="en-US" altLang="zh-CN" dirty="0"/>
              <a:t>WHERE </a:t>
            </a:r>
            <a:r>
              <a:rPr lang="en-US" altLang="zh-CN" dirty="0" err="1"/>
              <a:t>Cname</a:t>
            </a:r>
            <a:r>
              <a:rPr lang="en-US" altLang="zh-CN" dirty="0"/>
              <a:t>='</a:t>
            </a:r>
            <a:r>
              <a:rPr lang="zh-CN" altLang="en-US" dirty="0"/>
              <a:t>离散数学</a:t>
            </a:r>
            <a:r>
              <a:rPr lang="en-US" altLang="zh-CN" dirty="0"/>
              <a:t>'</a:t>
            </a:r>
          </a:p>
          <a:p>
            <a:r>
              <a:rPr lang="en-US" altLang="zh-CN" dirty="0"/>
              <a:t>AND </a:t>
            </a:r>
            <a:r>
              <a:rPr lang="en-US" altLang="zh-CN" dirty="0" err="1"/>
              <a:t>Student.Sno</a:t>
            </a:r>
            <a:r>
              <a:rPr lang="en-US" altLang="zh-CN" dirty="0"/>
              <a:t>=</a:t>
            </a:r>
            <a:r>
              <a:rPr lang="en-US" altLang="zh-CN" dirty="0" err="1"/>
              <a:t>SC.Sno</a:t>
            </a:r>
            <a:endParaRPr lang="en-US" altLang="zh-CN" dirty="0"/>
          </a:p>
          <a:p>
            <a:r>
              <a:rPr lang="en-US" altLang="zh-CN" dirty="0"/>
              <a:t>AND </a:t>
            </a:r>
            <a:r>
              <a:rPr lang="en-US" altLang="zh-CN" dirty="0" err="1"/>
              <a:t>SC.Cno</a:t>
            </a:r>
            <a:r>
              <a:rPr lang="en-US" altLang="zh-CN" dirty="0"/>
              <a:t>=</a:t>
            </a:r>
            <a:r>
              <a:rPr lang="en-US" altLang="zh-CN" dirty="0" err="1"/>
              <a:t>Course.Cno</a:t>
            </a:r>
            <a:endParaRPr lang="en-US" altLang="zh-CN" dirty="0"/>
          </a:p>
          <a:p>
            <a:r>
              <a:rPr lang="zh-CN" altLang="en-US" dirty="0"/>
              <a:t>结论：</a:t>
            </a:r>
          </a:p>
          <a:p>
            <a:r>
              <a:rPr lang="zh-CN" altLang="en-US" dirty="0"/>
              <a:t>如果出现了来自两个表的相同的列名，在列名前要加上表名作为前缀以示区分。</a:t>
            </a:r>
          </a:p>
          <a:p>
            <a:r>
              <a:rPr lang="zh-CN" altLang="en-US" dirty="0"/>
              <a:t>自然连接必须给出连接条件，否则为笛卡尔运算。</a:t>
            </a:r>
          </a:p>
          <a:p>
            <a:r>
              <a:rPr lang="zh-CN" altLang="en-US" dirty="0"/>
              <a:t>通常</a:t>
            </a:r>
            <a:r>
              <a:rPr lang="en-US" altLang="zh-CN" dirty="0"/>
              <a:t>n</a:t>
            </a:r>
            <a:r>
              <a:rPr lang="zh-CN" altLang="en-US" dirty="0"/>
              <a:t>个表相连，有</a:t>
            </a:r>
            <a:r>
              <a:rPr lang="en-US" altLang="zh-CN" dirty="0"/>
              <a:t>n-1</a:t>
            </a:r>
            <a:r>
              <a:rPr lang="zh-CN" altLang="en-US" dirty="0"/>
              <a:t>个连接条件</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pic>
        <p:nvPicPr>
          <p:cNvPr id="5" name="图片 4"/>
          <p:cNvPicPr>
            <a:picLocks noChangeAspect="1"/>
          </p:cNvPicPr>
          <p:nvPr/>
        </p:nvPicPr>
        <p:blipFill>
          <a:blip r:embed="rId2"/>
          <a:stretch>
            <a:fillRect/>
          </a:stretch>
        </p:blipFill>
        <p:spPr>
          <a:xfrm>
            <a:off x="6182885" y="703804"/>
            <a:ext cx="5047493" cy="2585806"/>
          </a:xfrm>
          <a:prstGeom prst="rect">
            <a:avLst/>
          </a:prstGeom>
        </p:spPr>
      </p:pic>
    </p:spTree>
    <p:extLst>
      <p:ext uri="{BB962C8B-B14F-4D97-AF65-F5344CB8AC3E}">
        <p14:creationId xmlns:p14="http://schemas.microsoft.com/office/powerpoint/2010/main" val="3994587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367990"/>
            <a:ext cx="10058400" cy="5804210"/>
          </a:xfrm>
        </p:spPr>
        <p:txBody>
          <a:bodyPr/>
          <a:lstStyle/>
          <a:p>
            <a:r>
              <a:rPr lang="en-US" altLang="zh-CN" dirty="0">
                <a:solidFill>
                  <a:srgbClr val="FF0000"/>
                </a:solidFill>
              </a:rPr>
              <a:t>[</a:t>
            </a:r>
            <a:r>
              <a:rPr lang="zh-CN" altLang="en-US" dirty="0">
                <a:solidFill>
                  <a:srgbClr val="FF0000"/>
                </a:solidFill>
              </a:rPr>
              <a:t>例</a:t>
            </a:r>
            <a:r>
              <a:rPr lang="en-US" altLang="zh-CN" dirty="0">
                <a:solidFill>
                  <a:srgbClr val="FF0000"/>
                </a:solidFill>
              </a:rPr>
              <a:t>2]</a:t>
            </a:r>
            <a:r>
              <a:rPr lang="zh-CN" altLang="en-US" dirty="0"/>
              <a:t>查询学生</a:t>
            </a:r>
            <a:r>
              <a:rPr lang="en-US" altLang="zh-CN" dirty="0"/>
              <a:t>2000012</a:t>
            </a:r>
            <a:r>
              <a:rPr lang="zh-CN" altLang="en-US" dirty="0"/>
              <a:t>选修课程的总学分数</a:t>
            </a:r>
          </a:p>
          <a:p>
            <a:r>
              <a:rPr lang="en-US" altLang="zh-CN" dirty="0"/>
              <a:t>SELECT  SUM(</a:t>
            </a:r>
            <a:r>
              <a:rPr lang="en-US" altLang="zh-CN" dirty="0" err="1"/>
              <a:t>Ccredit</a:t>
            </a:r>
            <a:r>
              <a:rPr lang="en-US" altLang="zh-CN" dirty="0"/>
              <a:t>)</a:t>
            </a:r>
          </a:p>
          <a:p>
            <a:r>
              <a:rPr lang="en-US" altLang="zh-CN" dirty="0"/>
              <a:t>FROM  SC, Course</a:t>
            </a:r>
          </a:p>
          <a:p>
            <a:r>
              <a:rPr lang="en-US" altLang="zh-CN" dirty="0"/>
              <a:t>WHERE  </a:t>
            </a:r>
            <a:r>
              <a:rPr lang="en-US" altLang="zh-CN" dirty="0" err="1"/>
              <a:t>SC.Cno</a:t>
            </a:r>
            <a:r>
              <a:rPr lang="en-US" altLang="zh-CN" dirty="0"/>
              <a:t>=</a:t>
            </a:r>
            <a:r>
              <a:rPr lang="en-US" altLang="zh-CN" dirty="0" err="1"/>
              <a:t>Course.Cno</a:t>
            </a:r>
            <a:endParaRPr lang="en-US" altLang="zh-CN" dirty="0"/>
          </a:p>
          <a:p>
            <a:r>
              <a:rPr lang="en-US" altLang="zh-CN" dirty="0"/>
              <a:t>      AND   </a:t>
            </a:r>
            <a:r>
              <a:rPr lang="en-US" altLang="zh-CN" dirty="0" err="1"/>
              <a:t>Sno</a:t>
            </a:r>
            <a:r>
              <a:rPr lang="en-US" altLang="zh-CN" dirty="0"/>
              <a:t>='2000012'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pic>
        <p:nvPicPr>
          <p:cNvPr id="5" name="图片 4"/>
          <p:cNvPicPr>
            <a:picLocks noChangeAspect="1"/>
          </p:cNvPicPr>
          <p:nvPr/>
        </p:nvPicPr>
        <p:blipFill>
          <a:blip r:embed="rId2"/>
          <a:stretch>
            <a:fillRect/>
          </a:stretch>
        </p:blipFill>
        <p:spPr>
          <a:xfrm>
            <a:off x="1069848" y="3487102"/>
            <a:ext cx="8905875" cy="1019175"/>
          </a:xfrm>
          <a:prstGeom prst="rect">
            <a:avLst/>
          </a:prstGeom>
        </p:spPr>
      </p:pic>
    </p:spTree>
    <p:extLst>
      <p:ext uri="{BB962C8B-B14F-4D97-AF65-F5344CB8AC3E}">
        <p14:creationId xmlns:p14="http://schemas.microsoft.com/office/powerpoint/2010/main" val="3647850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01444"/>
            <a:ext cx="10058400" cy="5770756"/>
          </a:xfrm>
        </p:spPr>
        <p:txBody>
          <a:bodyPr/>
          <a:lstStyle/>
          <a:p>
            <a:r>
              <a:rPr lang="zh-CN" altLang="en-US" dirty="0"/>
              <a:t>连接操作不仅可以在两个表之间进行，也可以是一个表与其自己进行连接，称为表的自身连接。</a:t>
            </a:r>
          </a:p>
          <a:p>
            <a:r>
              <a:rPr lang="en-US" altLang="zh-CN" dirty="0">
                <a:solidFill>
                  <a:srgbClr val="FF0000"/>
                </a:solidFill>
              </a:rPr>
              <a:t>[</a:t>
            </a:r>
            <a:r>
              <a:rPr lang="zh-CN" altLang="en-US" dirty="0">
                <a:solidFill>
                  <a:srgbClr val="FF0000"/>
                </a:solidFill>
              </a:rPr>
              <a:t>例</a:t>
            </a:r>
            <a:r>
              <a:rPr lang="en-US" altLang="zh-CN" dirty="0">
                <a:solidFill>
                  <a:srgbClr val="FF0000"/>
                </a:solidFill>
              </a:rPr>
              <a:t>3]</a:t>
            </a:r>
            <a:r>
              <a:rPr lang="zh-CN" altLang="en-US" dirty="0"/>
              <a:t>查询同时选修课程号为“</a:t>
            </a:r>
            <a:r>
              <a:rPr lang="en-US" altLang="zh-CN" dirty="0"/>
              <a:t>1024”</a:t>
            </a:r>
            <a:r>
              <a:rPr lang="zh-CN" altLang="en-US" dirty="0"/>
              <a:t>与“</a:t>
            </a:r>
            <a:r>
              <a:rPr lang="en-US" altLang="zh-CN" dirty="0"/>
              <a:t>1136”</a:t>
            </a:r>
            <a:r>
              <a:rPr lang="zh-CN" altLang="en-US" dirty="0"/>
              <a:t>的学生的学号。</a:t>
            </a:r>
            <a:endParaRPr lang="en-US" altLang="zh-CN" dirty="0"/>
          </a:p>
          <a:p>
            <a:r>
              <a:rPr lang="en-US" altLang="zh-CN" dirty="0"/>
              <a:t>SELECT </a:t>
            </a:r>
            <a:r>
              <a:rPr lang="en-US" altLang="zh-CN" dirty="0" err="1"/>
              <a:t>Sno</a:t>
            </a:r>
            <a:endParaRPr lang="en-US" altLang="zh-CN" dirty="0"/>
          </a:p>
          <a:p>
            <a:r>
              <a:rPr lang="en-US" altLang="zh-CN" dirty="0"/>
              <a:t>FROM SC</a:t>
            </a:r>
          </a:p>
          <a:p>
            <a:r>
              <a:rPr lang="en-US" altLang="zh-CN" dirty="0"/>
              <a:t>WHERE </a:t>
            </a:r>
            <a:r>
              <a:rPr lang="en-US" altLang="zh-CN" dirty="0" err="1"/>
              <a:t>Cno</a:t>
            </a:r>
            <a:r>
              <a:rPr lang="en-US" altLang="zh-CN" dirty="0"/>
              <a:t> = '1024'</a:t>
            </a:r>
          </a:p>
          <a:p>
            <a:r>
              <a:rPr lang="en-US" altLang="zh-CN" dirty="0"/>
              <a:t>AND </a:t>
            </a:r>
            <a:r>
              <a:rPr lang="en-US" altLang="zh-CN" dirty="0" err="1"/>
              <a:t>Cno</a:t>
            </a:r>
            <a:r>
              <a:rPr lang="en-US" altLang="zh-CN" dirty="0"/>
              <a:t> = '1136'</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9</a:t>
            </a:fld>
            <a:endParaRPr lang="zh-CN" altLang="en-US"/>
          </a:p>
        </p:txBody>
      </p:sp>
      <p:pic>
        <p:nvPicPr>
          <p:cNvPr id="5" name="图片 4"/>
          <p:cNvPicPr>
            <a:picLocks noChangeAspect="1"/>
          </p:cNvPicPr>
          <p:nvPr/>
        </p:nvPicPr>
        <p:blipFill>
          <a:blip r:embed="rId2"/>
          <a:stretch>
            <a:fillRect/>
          </a:stretch>
        </p:blipFill>
        <p:spPr>
          <a:xfrm>
            <a:off x="1316822" y="4824977"/>
            <a:ext cx="2238375" cy="666750"/>
          </a:xfrm>
          <a:prstGeom prst="rect">
            <a:avLst/>
          </a:prstGeom>
        </p:spPr>
      </p:pic>
      <p:pic>
        <p:nvPicPr>
          <p:cNvPr id="6" name="图片 5"/>
          <p:cNvPicPr>
            <a:picLocks noChangeAspect="1"/>
          </p:cNvPicPr>
          <p:nvPr/>
        </p:nvPicPr>
        <p:blipFill>
          <a:blip r:embed="rId3"/>
          <a:stretch>
            <a:fillRect/>
          </a:stretch>
        </p:blipFill>
        <p:spPr>
          <a:xfrm>
            <a:off x="6076744" y="1984132"/>
            <a:ext cx="3914747" cy="4653777"/>
          </a:xfrm>
          <a:prstGeom prst="rect">
            <a:avLst/>
          </a:prstGeom>
        </p:spPr>
      </p:pic>
    </p:spTree>
    <p:extLst>
      <p:ext uri="{BB962C8B-B14F-4D97-AF65-F5344CB8AC3E}">
        <p14:creationId xmlns:p14="http://schemas.microsoft.com/office/powerpoint/2010/main" val="225978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14998</TotalTime>
  <Pages>0</Pages>
  <Words>2685</Words>
  <Characters>0</Characters>
  <Application>Microsoft Office PowerPoint</Application>
  <DocSecurity>0</DocSecurity>
  <PresentationFormat>宽屏</PresentationFormat>
  <Lines>0</Lines>
  <Paragraphs>441</Paragraphs>
  <Slides>52</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52</vt:i4>
      </vt:variant>
    </vt:vector>
  </HeadingPairs>
  <TitlesOfParts>
    <vt:vector size="69" baseType="lpstr">
      <vt:lpstr>Rockwell</vt:lpstr>
      <vt:lpstr>Rockwell Condensed</vt:lpstr>
      <vt:lpstr>SimSun-Identity-H</vt:lpstr>
      <vt:lpstr>TimesNewRomanPS-BoldMT-Identity-H</vt:lpstr>
      <vt:lpstr>等线</vt:lpstr>
      <vt:lpstr>方正姚体</vt:lpstr>
      <vt:lpstr>宋体</vt:lpstr>
      <vt:lpstr>微软雅黑</vt:lpstr>
      <vt:lpstr>微软雅黑 Light</vt:lpstr>
      <vt:lpstr>Arial</vt:lpstr>
      <vt:lpstr>Calibri</vt:lpstr>
      <vt:lpstr>Helvetica</vt:lpstr>
      <vt:lpstr>Symbol</vt:lpstr>
      <vt:lpstr>Times New Roman</vt:lpstr>
      <vt:lpstr>Webdings</vt:lpstr>
      <vt:lpstr>Wingdings</vt:lpstr>
      <vt:lpstr>木活字</vt:lpstr>
      <vt:lpstr>第三章  关系数据库标准语言SQL（3）</vt:lpstr>
      <vt:lpstr>PowerPoint 演示文稿</vt:lpstr>
      <vt:lpstr>2. 连接查询(多表查询)</vt:lpstr>
      <vt:lpstr>笛卡尔积</vt:lpstr>
      <vt:lpstr>(1) 等值连接查询</vt:lpstr>
      <vt:lpstr>PowerPoint 演示文稿</vt:lpstr>
      <vt:lpstr>PowerPoint 演示文稿</vt:lpstr>
      <vt:lpstr>PowerPoint 演示文稿</vt:lpstr>
      <vt:lpstr>PowerPoint 演示文稿</vt:lpstr>
      <vt:lpstr>方法一</vt:lpstr>
      <vt:lpstr>方法一</vt:lpstr>
      <vt:lpstr>方法二</vt:lpstr>
      <vt:lpstr>方法二</vt:lpstr>
      <vt:lpstr>方法三</vt:lpstr>
      <vt:lpstr>方法三</vt:lpstr>
      <vt:lpstr>方法四</vt:lpstr>
      <vt:lpstr>PowerPoint 演示文稿</vt:lpstr>
      <vt:lpstr>方法五</vt:lpstr>
      <vt:lpstr>思考题</vt:lpstr>
      <vt:lpstr>PowerPoint 演示文稿</vt:lpstr>
      <vt:lpstr>PowerPoint 演示文稿</vt:lpstr>
      <vt:lpstr>外连接</vt:lpstr>
      <vt:lpstr>(3) 内/外连接查询</vt:lpstr>
      <vt:lpstr>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嵌套查询(子查询)</vt:lpstr>
      <vt:lpstr>PowerPoint 演示文稿</vt:lpstr>
      <vt:lpstr>引出子查询的谓词</vt:lpstr>
      <vt:lpstr>(1) 使用IN谓词的子查询</vt:lpstr>
      <vt:lpstr>PowerPoint 演示文稿</vt:lpstr>
      <vt:lpstr>PowerPoint 演示文稿</vt:lpstr>
      <vt:lpstr>PowerPoint 演示文稿</vt:lpstr>
      <vt:lpstr>PowerPoint 演示文稿</vt:lpstr>
      <vt:lpstr>本查询也可以用连接查询实现：</vt:lpstr>
      <vt:lpstr>PowerPoint 演示文稿</vt:lpstr>
      <vt:lpstr>(2) 使用比较运算符的子查询</vt:lpstr>
      <vt:lpstr>PowerPoint 演示文稿</vt:lpstr>
      <vt:lpstr>注意：</vt:lpstr>
      <vt:lpstr>PowerPoint 演示文稿</vt:lpstr>
      <vt:lpstr>(3)使用SOME或ALL谓词的子查询</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温宇俊</cp:lastModifiedBy>
  <cp:revision>173</cp:revision>
  <dcterms:created xsi:type="dcterms:W3CDTF">2013-11-21T07:51:28Z</dcterms:created>
  <dcterms:modified xsi:type="dcterms:W3CDTF">2019-04-02T00:18:39Z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