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0" r:id="rId2"/>
    <p:sldId id="405" r:id="rId3"/>
    <p:sldId id="408" r:id="rId4"/>
    <p:sldId id="426" r:id="rId5"/>
    <p:sldId id="427" r:id="rId6"/>
    <p:sldId id="428" r:id="rId7"/>
    <p:sldId id="409" r:id="rId8"/>
    <p:sldId id="429" r:id="rId9"/>
    <p:sldId id="410" r:id="rId10"/>
    <p:sldId id="411" r:id="rId11"/>
    <p:sldId id="412" r:id="rId12"/>
    <p:sldId id="430" r:id="rId13"/>
    <p:sldId id="431" r:id="rId14"/>
    <p:sldId id="413" r:id="rId15"/>
    <p:sldId id="414" r:id="rId16"/>
    <p:sldId id="415" r:id="rId17"/>
    <p:sldId id="416" r:id="rId18"/>
    <p:sldId id="432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935"/>
    <a:srgbClr val="A5C2E0"/>
    <a:srgbClr val="E19BC2"/>
    <a:srgbClr val="FE9374"/>
    <a:srgbClr val="FDC340"/>
    <a:srgbClr val="FCAF00"/>
    <a:srgbClr val="F1EB00"/>
    <a:srgbClr val="BB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8224" autoAdjust="0"/>
  </p:normalViewPr>
  <p:slideViewPr>
    <p:cSldViewPr snapToGrid="0">
      <p:cViewPr varScale="1">
        <p:scale>
          <a:sx n="128" d="100"/>
          <a:sy n="128" d="100"/>
        </p:scale>
        <p:origin x="14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49628-C50D-46DE-95D1-F56F8CDDF837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B7F9-0B98-41FF-B268-342E760C7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68BB-17E3-42B7-A147-CB5F31377922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22FB48-3995-40E0-9D7E-DF50111B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07F0-49AB-4585-8531-0800EB706134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50-5DAF-484A-9553-47DA44B40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F641-F1B6-48DF-9B1C-3991E104261B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2C4C-6338-4AB2-B6A2-E676F6F7F1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00000"/>
              </a:lnSpc>
              <a:defRPr sz="2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0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0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0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8E62-7DC2-477F-BCDA-57F4B9796151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7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58EB04-B74F-490A-8396-68B0B81C24B6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2947E0-CF6E-4C9D-9D69-76C0C6E94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E6BE-4CD1-4504-B97C-06A5781EB05A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E42-2029-47E3-BD9B-2F539B27DE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482-88B7-435F-A13C-C19E4682F1A3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A598-CE48-4FE9-B070-F75262AA96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27F6-33F4-4139-B506-BC3F43298B00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FAF6-2FE9-4CCD-9236-1A3CD5281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673D-846D-478E-B717-145266FBB345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473-B232-4B69-ACE8-5CAEBA6CA593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F596-1C38-4E7D-AB1B-96AFDC32A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1D95-C901-4B41-903D-FBA729B8C2E3}" type="datetime1">
              <a:rPr lang="zh-CN" altLang="en-US" smtClean="0"/>
              <a:t>2019/4/1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BD0-EC37-4B9B-A84F-C0E4E55ED3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F89F12-1AC6-49B3-BDC9-E8AF0C41EACF}" type="datetime1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288E30-4A55-486A-A62B-08E94C446F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关系数据库标准语言</a:t>
            </a:r>
            <a:r>
              <a:rPr lang="en-US" altLang="zh-CN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48-3995-40E0-9D7E-DF50111BA26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84195"/>
            <a:ext cx="10058400" cy="48537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不相关嵌套查询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从里向外求解，即每个子查询在上一级查询处理前求解，其结果作为父查询的查询条件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子查询的查询条件不依赖于父查询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子查询只执行一次。</a:t>
            </a:r>
          </a:p>
          <a:p>
            <a:r>
              <a:rPr lang="zh-CN" altLang="en-US" dirty="0"/>
              <a:t>相关嵌套查询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从外向里求解，子查询使用父查询带入的相关属性值，其结果作为父查询的查询条件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子查询的查询条件依赖于父查询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子查询执行多次，执行次数与父查询的元组数有关。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22" y="345688"/>
            <a:ext cx="5788152" cy="6292221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8】</a:t>
            </a:r>
            <a:r>
              <a:rPr lang="zh-CN" altLang="en-US" dirty="0"/>
              <a:t>查询</a:t>
            </a:r>
            <a:r>
              <a:rPr lang="en-US" altLang="zh-CN" dirty="0"/>
              <a:t>2000014</a:t>
            </a:r>
            <a:r>
              <a:rPr lang="zh-CN" altLang="en-US" dirty="0"/>
              <a:t>号学生没选的课程。</a:t>
            </a:r>
          </a:p>
          <a:p>
            <a:r>
              <a:rPr lang="zh-CN" altLang="en-US" dirty="0"/>
              <a:t>用不相关嵌套实现：</a:t>
            </a:r>
          </a:p>
          <a:p>
            <a:r>
              <a:rPr lang="en-US" altLang="zh-CN" dirty="0"/>
              <a:t>SELECT *</a:t>
            </a:r>
          </a:p>
          <a:p>
            <a:r>
              <a:rPr lang="en-US" altLang="zh-CN" dirty="0"/>
              <a:t>FROM  Course  x  </a:t>
            </a:r>
          </a:p>
          <a:p>
            <a:r>
              <a:rPr lang="en-US" altLang="zh-CN" dirty="0"/>
              <a:t>WHERE  </a:t>
            </a:r>
            <a:r>
              <a:rPr lang="en-US" altLang="zh-CN" dirty="0" err="1"/>
              <a:t>Cno</a:t>
            </a:r>
            <a:r>
              <a:rPr lang="en-US" altLang="zh-CN" dirty="0"/>
              <a:t>  NOT  IN  </a:t>
            </a:r>
          </a:p>
          <a:p>
            <a:r>
              <a:rPr lang="en-US" altLang="zh-CN" dirty="0"/>
              <a:t>            (  SELECT  </a:t>
            </a:r>
            <a:r>
              <a:rPr lang="en-US" altLang="zh-CN" dirty="0" err="1"/>
              <a:t>Cno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FROM  SC  </a:t>
            </a:r>
          </a:p>
          <a:p>
            <a:r>
              <a:rPr lang="en-US" altLang="zh-CN" dirty="0"/>
              <a:t>               WHERE </a:t>
            </a:r>
            <a:r>
              <a:rPr lang="en-US" altLang="zh-CN" dirty="0" err="1"/>
              <a:t>Sno</a:t>
            </a:r>
            <a:r>
              <a:rPr lang="en-US" altLang="zh-CN" dirty="0"/>
              <a:t>='2000014' 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00800" y="1355828"/>
            <a:ext cx="5791200" cy="427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用相关嵌套实现：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 *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 Course  x 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 NOT EXISTS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(SELECT  *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FROM  SC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WHERE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Sno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='2000014' AND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Cno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x.Cno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548421" y="345688"/>
            <a:ext cx="42571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3300"/>
                </a:solidFill>
              </a:rPr>
              <a:t>NOT  IN</a:t>
            </a:r>
            <a:r>
              <a:rPr lang="en-US" altLang="zh-CN" dirty="0">
                <a:solidFill>
                  <a:srgbClr val="CC0000"/>
                </a:solidFill>
              </a:rPr>
              <a:t>  </a:t>
            </a:r>
            <a:r>
              <a:rPr lang="en-US" altLang="zh-CN" dirty="0">
                <a:solidFill>
                  <a:srgbClr val="CC0000"/>
                </a:solidFill>
                <a:sym typeface="Wingdings" panose="05000000000000000000" pitchFamily="2" charset="2"/>
              </a:rPr>
              <a:t> !=ALL     </a:t>
            </a:r>
            <a:r>
              <a:rPr lang="en-US" altLang="zh-CN" dirty="0">
                <a:solidFill>
                  <a:srgbClr val="663300"/>
                </a:solidFill>
              </a:rPr>
              <a:t>NOT  EXISTS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           </a:t>
            </a:r>
            <a:r>
              <a:rPr lang="en-US" altLang="zh-CN" dirty="0">
                <a:solidFill>
                  <a:srgbClr val="663300"/>
                </a:solidFill>
              </a:rPr>
              <a:t>IN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  <a:r>
              <a:rPr lang="en-US" altLang="zh-CN" dirty="0">
                <a:solidFill>
                  <a:srgbClr val="CC0000"/>
                </a:solidFill>
                <a:sym typeface="Wingdings" panose="05000000000000000000" pitchFamily="2" charset="2"/>
              </a:rPr>
              <a:t>  =SOME  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  <a:r>
              <a:rPr lang="en-US" altLang="zh-CN" dirty="0">
                <a:solidFill>
                  <a:srgbClr val="663300"/>
                </a:solidFill>
              </a:rPr>
              <a:t>EXISTS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97239"/>
            <a:ext cx="10058400" cy="577496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9】</a:t>
            </a:r>
            <a:r>
              <a:rPr lang="en-US" altLang="zh-CN" dirty="0"/>
              <a:t> </a:t>
            </a:r>
            <a:r>
              <a:rPr lang="zh-CN" altLang="en-US" dirty="0"/>
              <a:t>查询选修了全部课程的学生姓名。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76399" y="1322963"/>
            <a:ext cx="81796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SELECT Sname FROM Student WHERE Sno IN </a:t>
            </a:r>
          </a:p>
          <a:p>
            <a:r>
              <a:rPr lang="zh-CN" altLang="en-US" sz="2400" dirty="0"/>
              <a:t>( </a:t>
            </a:r>
          </a:p>
          <a:p>
            <a:r>
              <a:rPr lang="zh-CN" altLang="en-US" sz="2400" dirty="0"/>
              <a:t>	SELECT Sno FROM SC </a:t>
            </a:r>
          </a:p>
          <a:p>
            <a:r>
              <a:rPr lang="zh-CN" altLang="en-US" sz="2400" dirty="0"/>
              <a:t>	GROUP BY Sno HAVING COUNT(Cno) = </a:t>
            </a:r>
          </a:p>
          <a:p>
            <a:r>
              <a:rPr lang="zh-CN" altLang="en-US" sz="2400" dirty="0"/>
              <a:t>	( </a:t>
            </a:r>
          </a:p>
          <a:p>
            <a:r>
              <a:rPr lang="zh-CN" altLang="en-US" sz="2400" dirty="0"/>
              <a:t>		SELECT Count( * ) FROM Course </a:t>
            </a:r>
          </a:p>
          <a:p>
            <a:r>
              <a:rPr lang="zh-CN" altLang="en-US" sz="2400" dirty="0"/>
              <a:t>	) </a:t>
            </a:r>
          </a:p>
          <a:p>
            <a:r>
              <a:rPr lang="zh-CN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4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插播一</a:t>
            </a:r>
            <a:r>
              <a:rPr lang="zh-CN" altLang="en-US" dirty="0" smtClean="0"/>
              <a:t>条</a:t>
            </a:r>
            <a:r>
              <a:rPr lang="zh-CN" altLang="en-US" dirty="0"/>
              <a:t>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zh-CN" altLang="en-US" dirty="0" smtClean="0"/>
              <a:t>关于减法操作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Except</a:t>
            </a:r>
            <a:r>
              <a:rPr lang="zh-CN" altLang="en-US" dirty="0" smtClean="0"/>
              <a:t>（没有怎么办？）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43397" y="3927423"/>
            <a:ext cx="1678898" cy="164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57797" y="3899991"/>
            <a:ext cx="1701384" cy="164142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98236" y="4317167"/>
            <a:ext cx="2533338" cy="77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 IN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12767" y="394783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</a:t>
            </a:r>
          </a:p>
        </p:txBody>
      </p:sp>
      <p:sp>
        <p:nvSpPr>
          <p:cNvPr id="9" name="矩形 8"/>
          <p:cNvSpPr/>
          <p:nvPr/>
        </p:nvSpPr>
        <p:spPr>
          <a:xfrm>
            <a:off x="4121379" y="39274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80335" y="3261560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S </a:t>
            </a:r>
            <a:r>
              <a:rPr lang="en-US" altLang="zh-CN" dirty="0" smtClean="0"/>
              <a:t>=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9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35259"/>
            <a:ext cx="10058400" cy="5636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9】</a:t>
            </a:r>
            <a:r>
              <a:rPr lang="en-US" altLang="zh-CN" dirty="0"/>
              <a:t> </a:t>
            </a:r>
            <a:r>
              <a:rPr lang="zh-CN" altLang="en-US" dirty="0"/>
              <a:t>查询选修了全部课程的学生姓名。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：先以</a:t>
            </a:r>
            <a:r>
              <a:rPr lang="en-US" altLang="zh-CN" dirty="0"/>
              <a:t>2000014</a:t>
            </a:r>
            <a:r>
              <a:rPr lang="zh-CN" altLang="en-US" dirty="0"/>
              <a:t>学生为例，判断其是否选了全部课程</a:t>
            </a:r>
          </a:p>
          <a:p>
            <a:r>
              <a:rPr lang="zh-CN" altLang="en-US" dirty="0"/>
              <a:t>该生所选课程为： </a:t>
            </a:r>
            <a:r>
              <a:rPr lang="en-US" altLang="zh-CN" dirty="0"/>
              <a:t>SC’=</a:t>
            </a:r>
            <a:r>
              <a:rPr lang="en-US" altLang="zh-CN" dirty="0" err="1"/>
              <a:t>Π</a:t>
            </a:r>
            <a:r>
              <a:rPr lang="en-US" altLang="zh-CN" sz="1600" dirty="0" err="1"/>
              <a:t>Cno</a:t>
            </a:r>
            <a:r>
              <a:rPr lang="en-US" altLang="zh-CN" dirty="0"/>
              <a:t> (</a:t>
            </a:r>
            <a:r>
              <a:rPr lang="en-US" altLang="zh-CN" dirty="0" err="1"/>
              <a:t>σ</a:t>
            </a:r>
            <a:r>
              <a:rPr lang="en-US" altLang="zh-CN" sz="1600" dirty="0" err="1"/>
              <a:t>Sno</a:t>
            </a:r>
            <a:r>
              <a:rPr lang="en-US" altLang="zh-CN" sz="1600" dirty="0"/>
              <a:t>=‘2000014’</a:t>
            </a:r>
            <a:r>
              <a:rPr lang="en-US" altLang="zh-CN" dirty="0"/>
              <a:t>(SC))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若该生选了</a:t>
            </a:r>
            <a:r>
              <a:rPr lang="en-US" altLang="zh-CN" dirty="0"/>
              <a:t>Course</a:t>
            </a:r>
            <a:r>
              <a:rPr lang="zh-CN" altLang="en-US" dirty="0"/>
              <a:t>中的全部课程，则有：</a:t>
            </a:r>
            <a:endParaRPr lang="en-US" altLang="zh-CN" dirty="0"/>
          </a:p>
          <a:p>
            <a:r>
              <a:rPr lang="el-GR" altLang="zh-CN" dirty="0"/>
              <a:t>Π</a:t>
            </a:r>
            <a:r>
              <a:rPr lang="en-US" altLang="zh-CN" sz="1600" dirty="0" err="1"/>
              <a:t>Cno</a:t>
            </a:r>
            <a:r>
              <a:rPr lang="en-US" altLang="zh-CN" dirty="0"/>
              <a:t>(Course) – SC’ = Ø  </a:t>
            </a:r>
          </a:p>
          <a:p>
            <a:r>
              <a:rPr lang="zh-CN" altLang="en-US" dirty="0"/>
              <a:t>即：不存在未被该生选中的课程</a:t>
            </a:r>
          </a:p>
          <a:p>
            <a:r>
              <a:rPr lang="zh-CN" altLang="en-US" dirty="0"/>
              <a:t>亦即：</a:t>
            </a:r>
            <a:r>
              <a:rPr lang="en-US" altLang="zh-CN" dirty="0"/>
              <a:t>not exists (</a:t>
            </a:r>
            <a:r>
              <a:rPr lang="el-GR" altLang="zh-CN" dirty="0"/>
              <a:t>Π</a:t>
            </a:r>
            <a:r>
              <a:rPr lang="en-US" altLang="zh-CN" sz="1600" dirty="0" err="1"/>
              <a:t>Cno</a:t>
            </a:r>
            <a:r>
              <a:rPr lang="en-US" altLang="zh-CN" dirty="0"/>
              <a:t>(Course) – SC’)  </a:t>
            </a:r>
            <a:r>
              <a:rPr lang="zh-CN" altLang="en-US" dirty="0"/>
              <a:t>为真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8" y="1293354"/>
            <a:ext cx="6535590" cy="646958"/>
          </a:xfrm>
          <a:prstGeom prst="rect">
            <a:avLst/>
          </a:prstGeom>
        </p:spPr>
      </p:pic>
      <p:sp>
        <p:nvSpPr>
          <p:cNvPr id="6" name="Oval 23"/>
          <p:cNvSpPr>
            <a:spLocks noChangeArrowheads="1"/>
          </p:cNvSpPr>
          <p:nvPr/>
        </p:nvSpPr>
        <p:spPr bwMode="auto">
          <a:xfrm>
            <a:off x="8783638" y="3491804"/>
            <a:ext cx="2009775" cy="20161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t" hangingPunct="0"/>
            <a:r>
              <a:rPr kumimoji="0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Course</a:t>
            </a:r>
          </a:p>
          <a:p>
            <a:pPr eaLnBrk="0" fontAlgn="t" hangingPunct="0"/>
            <a:endParaRPr kumimoji="0"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0" fontAlgn="t" hangingPunct="0"/>
            <a:endParaRPr kumimoji="0"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0" fontAlgn="t" hangingPunct="0"/>
            <a:endParaRPr kumimoji="0"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9209088" y="4203004"/>
            <a:ext cx="1157287" cy="1160463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endParaRPr kumimoji="0" lang="en-US" altLang="zh-CN" sz="10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SC’</a:t>
            </a:r>
          </a:p>
        </p:txBody>
      </p:sp>
      <p:sp>
        <p:nvSpPr>
          <p:cNvPr id="2" name="标注: 线形 1"/>
          <p:cNvSpPr/>
          <p:nvPr/>
        </p:nvSpPr>
        <p:spPr>
          <a:xfrm>
            <a:off x="9664510" y="1254418"/>
            <a:ext cx="2527490" cy="724829"/>
          </a:xfrm>
          <a:prstGeom prst="borderCallout1">
            <a:avLst>
              <a:gd name="adj1" fmla="val 44904"/>
              <a:gd name="adj2" fmla="val -1715"/>
              <a:gd name="adj3" fmla="val 240193"/>
              <a:gd name="adj4" fmla="val -5554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2000014</a:t>
            </a:r>
            <a:r>
              <a:rPr lang="zh-CN" altLang="en-US" sz="2400">
                <a:solidFill>
                  <a:schemeClr val="bg1"/>
                </a:solidFill>
              </a:rPr>
              <a:t>的象集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935DE3-4947-4AC5-906A-C0C88719F0C6}"/>
              </a:ext>
            </a:extLst>
          </p:cNvPr>
          <p:cNvSpPr/>
          <p:nvPr/>
        </p:nvSpPr>
        <p:spPr>
          <a:xfrm>
            <a:off x="8077200" y="152400"/>
            <a:ext cx="3985846" cy="539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这里是整个</a:t>
            </a:r>
            <a:r>
              <a:rPr lang="en-US" altLang="zh-CN" dirty="0"/>
              <a:t>SQL</a:t>
            </a:r>
            <a:r>
              <a:rPr lang="zh-CN" altLang="en-US" dirty="0"/>
              <a:t>最绕的部分</a:t>
            </a:r>
          </a:p>
        </p:txBody>
      </p:sp>
    </p:spTree>
    <p:extLst>
      <p:ext uri="{BB962C8B-B14F-4D97-AF65-F5344CB8AC3E}">
        <p14:creationId xmlns:p14="http://schemas.microsoft.com/office/powerpoint/2010/main" val="12173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34898"/>
            <a:ext cx="10058400" cy="5737302"/>
          </a:xfrm>
        </p:spPr>
        <p:txBody>
          <a:bodyPr/>
          <a:lstStyle/>
          <a:p>
            <a:r>
              <a:rPr lang="zh-CN" altLang="en-US" dirty="0"/>
              <a:t>除操作是同时从行和列角度进行运算</a:t>
            </a:r>
          </a:p>
          <a:p>
            <a:r>
              <a:rPr lang="en-US" altLang="zh-CN" dirty="0"/>
              <a:t>R÷S</a:t>
            </a:r>
            <a:r>
              <a:rPr lang="zh-CN" altLang="en-US" dirty="0"/>
              <a:t>的新关系属性是由属于</a:t>
            </a:r>
            <a:r>
              <a:rPr lang="en-US" altLang="zh-CN" dirty="0"/>
              <a:t>R</a:t>
            </a:r>
            <a:r>
              <a:rPr lang="zh-CN" altLang="en-US" dirty="0"/>
              <a:t>但不属于</a:t>
            </a:r>
            <a:r>
              <a:rPr lang="en-US" altLang="zh-CN" dirty="0"/>
              <a:t>S</a:t>
            </a:r>
            <a:r>
              <a:rPr lang="zh-CN" altLang="en-US" dirty="0"/>
              <a:t>的所有属性构成的。</a:t>
            </a:r>
          </a:p>
          <a:p>
            <a:r>
              <a:rPr lang="zh-CN" altLang="en-US" dirty="0"/>
              <a:t>“除”的实际含义是：在</a:t>
            </a:r>
            <a:r>
              <a:rPr lang="en-US" altLang="zh-CN" dirty="0"/>
              <a:t>R(X,Y)</a:t>
            </a:r>
            <a:r>
              <a:rPr lang="zh-CN" altLang="en-US" dirty="0"/>
              <a:t>中找出包含</a:t>
            </a:r>
            <a:r>
              <a:rPr lang="en-US" altLang="zh-CN" dirty="0"/>
              <a:t>S</a:t>
            </a:r>
            <a:r>
              <a:rPr lang="zh-CN" altLang="en-US" dirty="0"/>
              <a:t>关系中全部</a:t>
            </a:r>
            <a:r>
              <a:rPr lang="en-US" altLang="zh-CN" dirty="0"/>
              <a:t>Y</a:t>
            </a:r>
            <a:r>
              <a:rPr lang="zh-CN" altLang="en-US" dirty="0"/>
              <a:t>属性值的那些元组对应的</a:t>
            </a:r>
            <a:r>
              <a:rPr lang="en-US" altLang="zh-CN" dirty="0"/>
              <a:t>X</a:t>
            </a:r>
            <a:r>
              <a:rPr lang="zh-CN" altLang="en-US" dirty="0"/>
              <a:t>属性值。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855328" y="2654478"/>
            <a:ext cx="5259150" cy="3704650"/>
            <a:chOff x="1066" y="1706"/>
            <a:chExt cx="3515" cy="254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62" y="2252"/>
              <a:ext cx="1346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 descr="浅色下对角线"/>
            <p:cNvSpPr>
              <a:spLocks noChangeArrowheads="1"/>
            </p:cNvSpPr>
            <p:nvPr/>
          </p:nvSpPr>
          <p:spPr bwMode="auto">
            <a:xfrm>
              <a:off x="1562" y="2390"/>
              <a:ext cx="1346" cy="13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62" y="2528"/>
              <a:ext cx="1346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62" y="3216"/>
              <a:ext cx="1346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562" y="2665"/>
              <a:ext cx="1346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 descr="浅色下对角线"/>
            <p:cNvSpPr>
              <a:spLocks noChangeArrowheads="1"/>
            </p:cNvSpPr>
            <p:nvPr/>
          </p:nvSpPr>
          <p:spPr bwMode="auto">
            <a:xfrm>
              <a:off x="1562" y="2803"/>
              <a:ext cx="1346" cy="13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62" y="2941"/>
              <a:ext cx="1346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1" descr="浅色下对角线"/>
            <p:cNvSpPr>
              <a:spLocks noChangeArrowheads="1"/>
            </p:cNvSpPr>
            <p:nvPr/>
          </p:nvSpPr>
          <p:spPr bwMode="auto">
            <a:xfrm>
              <a:off x="1562" y="3079"/>
              <a:ext cx="1346" cy="137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2235391">
              <a:off x="3170" y="3268"/>
              <a:ext cx="708" cy="207"/>
            </a:xfrm>
            <a:prstGeom prst="rightArrow">
              <a:avLst>
                <a:gd name="adj1" fmla="val 50000"/>
                <a:gd name="adj2" fmla="val 8550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37" y="3216"/>
              <a:ext cx="85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÷</a:t>
              </a: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-1832436">
              <a:off x="3266" y="3859"/>
              <a:ext cx="567" cy="206"/>
            </a:xfrm>
            <a:prstGeom prst="rightArrow">
              <a:avLst>
                <a:gd name="adj1" fmla="val 50000"/>
                <a:gd name="adj2" fmla="val 688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5" descr="浅色下对角线"/>
            <p:cNvSpPr>
              <a:spLocks noChangeArrowheads="1"/>
            </p:cNvSpPr>
            <p:nvPr/>
          </p:nvSpPr>
          <p:spPr bwMode="auto">
            <a:xfrm>
              <a:off x="4014" y="3655"/>
              <a:ext cx="567" cy="13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6" descr="浅色下对角线"/>
            <p:cNvSpPr>
              <a:spLocks noChangeArrowheads="1"/>
            </p:cNvSpPr>
            <p:nvPr/>
          </p:nvSpPr>
          <p:spPr bwMode="auto">
            <a:xfrm>
              <a:off x="1562" y="2113"/>
              <a:ext cx="1346" cy="13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066" y="2183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114"/>
              <a:ext cx="0" cy="1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 descr="小网格"/>
            <p:cNvSpPr>
              <a:spLocks noChangeArrowheads="1"/>
            </p:cNvSpPr>
            <p:nvPr/>
          </p:nvSpPr>
          <p:spPr bwMode="auto">
            <a:xfrm>
              <a:off x="2109" y="2114"/>
              <a:ext cx="816" cy="137"/>
            </a:xfrm>
            <a:prstGeom prst="rect">
              <a:avLst/>
            </a:prstGeom>
            <a:pattFill prst="smGrid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109" y="2250"/>
              <a:ext cx="816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1" descr="小网格"/>
            <p:cNvSpPr>
              <a:spLocks noChangeArrowheads="1"/>
            </p:cNvSpPr>
            <p:nvPr/>
          </p:nvSpPr>
          <p:spPr bwMode="auto">
            <a:xfrm>
              <a:off x="2109" y="2387"/>
              <a:ext cx="816" cy="137"/>
            </a:xfrm>
            <a:prstGeom prst="rect">
              <a:avLst/>
            </a:prstGeom>
            <a:pattFill prst="smGrid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109" y="2794"/>
              <a:ext cx="816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09" y="2522"/>
              <a:ext cx="816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109" y="2659"/>
              <a:ext cx="816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109" y="2930"/>
              <a:ext cx="816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 descr="小网格"/>
            <p:cNvSpPr>
              <a:spLocks noChangeArrowheads="1"/>
            </p:cNvSpPr>
            <p:nvPr/>
          </p:nvSpPr>
          <p:spPr bwMode="auto">
            <a:xfrm>
              <a:off x="2109" y="3067"/>
              <a:ext cx="816" cy="137"/>
            </a:xfrm>
            <a:prstGeom prst="rect">
              <a:avLst/>
            </a:prstGeom>
            <a:pattFill prst="smGrid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09" y="3203"/>
              <a:ext cx="816" cy="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608" y="2114"/>
              <a:ext cx="0" cy="1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565" y="2795"/>
              <a:ext cx="544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/>
            </p:cNvSpPr>
            <p:nvPr/>
          </p:nvSpPr>
          <p:spPr bwMode="auto">
            <a:xfrm rot="5400000">
              <a:off x="1764" y="1769"/>
              <a:ext cx="146" cy="544"/>
            </a:xfrm>
            <a:prstGeom prst="leftBrace">
              <a:avLst>
                <a:gd name="adj1" fmla="val 310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zh-CN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730" y="170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2" descr="小网格"/>
            <p:cNvSpPr>
              <a:spLocks noChangeArrowheads="1"/>
            </p:cNvSpPr>
            <p:nvPr/>
          </p:nvSpPr>
          <p:spPr bwMode="auto">
            <a:xfrm>
              <a:off x="2129" y="3833"/>
              <a:ext cx="796" cy="141"/>
            </a:xfrm>
            <a:prstGeom prst="rect">
              <a:avLst/>
            </a:prstGeom>
            <a:pattFill prst="smGrid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3" descr="小网格"/>
            <p:cNvSpPr>
              <a:spLocks noChangeArrowheads="1"/>
            </p:cNvSpPr>
            <p:nvPr/>
          </p:nvSpPr>
          <p:spPr bwMode="auto">
            <a:xfrm>
              <a:off x="2129" y="4108"/>
              <a:ext cx="796" cy="138"/>
            </a:xfrm>
            <a:prstGeom prst="rect">
              <a:avLst/>
            </a:prstGeom>
            <a:pattFill prst="smGrid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4" descr="小网格"/>
            <p:cNvSpPr>
              <a:spLocks noChangeArrowheads="1"/>
            </p:cNvSpPr>
            <p:nvPr/>
          </p:nvSpPr>
          <p:spPr bwMode="auto">
            <a:xfrm>
              <a:off x="2129" y="3970"/>
              <a:ext cx="796" cy="140"/>
            </a:xfrm>
            <a:prstGeom prst="rect">
              <a:avLst/>
            </a:prstGeom>
            <a:pattFill prst="smGrid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562" y="3833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24" y="3833"/>
              <a:ext cx="0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37"/>
            <p:cNvSpPr>
              <a:spLocks/>
            </p:cNvSpPr>
            <p:nvPr/>
          </p:nvSpPr>
          <p:spPr bwMode="auto">
            <a:xfrm rot="5400000">
              <a:off x="2449" y="3360"/>
              <a:ext cx="136" cy="81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398" y="34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AutoShape 39"/>
            <p:cNvSpPr>
              <a:spLocks/>
            </p:cNvSpPr>
            <p:nvPr/>
          </p:nvSpPr>
          <p:spPr bwMode="auto">
            <a:xfrm rot="5400000">
              <a:off x="2449" y="1638"/>
              <a:ext cx="136" cy="81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2398" y="170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AutoShape 41"/>
            <p:cNvSpPr>
              <a:spLocks/>
            </p:cNvSpPr>
            <p:nvPr/>
          </p:nvSpPr>
          <p:spPr bwMode="auto">
            <a:xfrm rot="5400000">
              <a:off x="4232" y="3317"/>
              <a:ext cx="146" cy="544"/>
            </a:xfrm>
            <a:prstGeom prst="leftBrace">
              <a:avLst>
                <a:gd name="adj1" fmla="val 310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zh-CN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4198" y="325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3" descr="小网格"/>
            <p:cNvSpPr>
              <a:spLocks noChangeArrowheads="1"/>
            </p:cNvSpPr>
            <p:nvPr/>
          </p:nvSpPr>
          <p:spPr bwMode="auto">
            <a:xfrm>
              <a:off x="2925" y="3974"/>
              <a:ext cx="182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4" descr="小网格"/>
            <p:cNvSpPr>
              <a:spLocks noChangeArrowheads="1"/>
            </p:cNvSpPr>
            <p:nvPr/>
          </p:nvSpPr>
          <p:spPr bwMode="auto">
            <a:xfrm>
              <a:off x="2925" y="4110"/>
              <a:ext cx="182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5" descr="小网格"/>
            <p:cNvSpPr>
              <a:spLocks noChangeArrowheads="1"/>
            </p:cNvSpPr>
            <p:nvPr/>
          </p:nvSpPr>
          <p:spPr bwMode="auto">
            <a:xfrm>
              <a:off x="2925" y="3838"/>
              <a:ext cx="182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2910" y="356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045950" y="2832410"/>
            <a:ext cx="5650855" cy="18071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除法操作本质在于找出</a:t>
            </a:r>
            <a:r>
              <a:rPr lang="en-US" altLang="zh-CN" sz="2400" dirty="0"/>
              <a:t>R.X</a:t>
            </a:r>
            <a:r>
              <a:rPr lang="zh-CN" altLang="en-US" sz="2400" dirty="0"/>
              <a:t>，</a:t>
            </a:r>
            <a:r>
              <a:rPr lang="en-US" altLang="zh-CN" sz="2400" dirty="0"/>
              <a:t>R.X</a:t>
            </a:r>
            <a:r>
              <a:rPr lang="zh-CN" altLang="en-US" sz="2400" dirty="0"/>
              <a:t>要满足</a:t>
            </a:r>
            <a:r>
              <a:rPr lang="en-US" altLang="zh-CN" sz="2400" dirty="0"/>
              <a:t>S.Y</a:t>
            </a:r>
            <a:r>
              <a:rPr lang="zh-CN" altLang="en-US" sz="2400" dirty="0"/>
              <a:t>是</a:t>
            </a:r>
            <a:r>
              <a:rPr lang="en-US" altLang="zh-CN" sz="2400" dirty="0"/>
              <a:t>R.X</a:t>
            </a:r>
            <a:r>
              <a:rPr lang="zh-CN" altLang="en-US" sz="2400" dirty="0"/>
              <a:t>的象集的子集</a:t>
            </a:r>
            <a:endParaRPr lang="en-US" altLang="zh-CN" sz="2400" dirty="0"/>
          </a:p>
          <a:p>
            <a:r>
              <a:rPr lang="zh-CN" altLang="en-US" sz="2400" dirty="0"/>
              <a:t>换而言之，</a:t>
            </a:r>
            <a:r>
              <a:rPr lang="en-US" altLang="zh-CN" sz="2400" dirty="0"/>
              <a:t>S.Y – </a:t>
            </a:r>
            <a:r>
              <a:rPr lang="en-US" altLang="zh-CN" sz="2400" dirty="0" err="1"/>
              <a:t>R.Y</a:t>
            </a:r>
            <a:r>
              <a:rPr lang="en-US" altLang="zh-CN" dirty="0" err="1"/>
              <a:t>xi</a:t>
            </a:r>
            <a:r>
              <a:rPr lang="en-US" altLang="zh-CN" sz="2400" dirty="0"/>
              <a:t> = </a:t>
            </a:r>
            <a:r>
              <a:rPr lang="zh-CN" altLang="en-US" sz="2400" dirty="0"/>
              <a:t>∅</a:t>
            </a:r>
          </a:p>
        </p:txBody>
      </p:sp>
    </p:spTree>
    <p:extLst>
      <p:ext uri="{BB962C8B-B14F-4D97-AF65-F5344CB8AC3E}">
        <p14:creationId xmlns:p14="http://schemas.microsoft.com/office/powerpoint/2010/main" val="10349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280" y="28789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SELECT  </a:t>
            </a:r>
            <a:r>
              <a:rPr lang="en-US" altLang="zh-CN" sz="2800" dirty="0" err="1"/>
              <a:t>Sname</a:t>
            </a:r>
            <a:endParaRPr lang="en-US" altLang="zh-CN" sz="2800" dirty="0"/>
          </a:p>
          <a:p>
            <a:r>
              <a:rPr lang="en-US" altLang="zh-CN" sz="2800" dirty="0"/>
              <a:t>FROM  Student  y</a:t>
            </a:r>
          </a:p>
          <a:p>
            <a:r>
              <a:rPr lang="en-US" altLang="zh-CN" sz="2800" dirty="0"/>
              <a:t>WHERE  NOT EXISTS </a:t>
            </a:r>
          </a:p>
          <a:p>
            <a:r>
              <a:rPr lang="en-US" altLang="zh-CN" sz="2800" dirty="0"/>
              <a:t>   (</a:t>
            </a:r>
            <a:r>
              <a:rPr lang="en-US" altLang="zh-CN" sz="2800" dirty="0">
                <a:solidFill>
                  <a:srgbClr val="FF0000"/>
                </a:solidFill>
              </a:rPr>
              <a:t>SELECT  </a:t>
            </a:r>
            <a:r>
              <a:rPr lang="en-US" altLang="zh-CN" sz="2800" dirty="0" err="1">
                <a:solidFill>
                  <a:srgbClr val="FF0000"/>
                </a:solidFill>
              </a:rPr>
              <a:t>Cno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    FROM  Course x 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WHERE  </a:t>
            </a:r>
            <a:r>
              <a:rPr lang="en-US" altLang="zh-CN" sz="2800" dirty="0" err="1">
                <a:solidFill>
                  <a:srgbClr val="FF0000"/>
                </a:solidFill>
              </a:rPr>
              <a:t>Cno</a:t>
            </a:r>
            <a:r>
              <a:rPr lang="en-US" altLang="zh-CN" sz="2800" dirty="0">
                <a:solidFill>
                  <a:srgbClr val="FF0000"/>
                </a:solidFill>
              </a:rPr>
              <a:t>  NOT IN</a:t>
            </a:r>
          </a:p>
          <a:p>
            <a:r>
              <a:rPr lang="en-US" altLang="zh-CN" sz="2800" dirty="0"/>
              <a:t>                   (</a:t>
            </a:r>
            <a:r>
              <a:rPr lang="en-US" altLang="zh-CN" sz="2800" dirty="0">
                <a:solidFill>
                  <a:srgbClr val="00B0F0"/>
                </a:solidFill>
              </a:rPr>
              <a:t>SELECT  </a:t>
            </a:r>
            <a:r>
              <a:rPr lang="en-US" altLang="zh-CN" sz="2800" dirty="0" err="1">
                <a:solidFill>
                  <a:srgbClr val="00B0F0"/>
                </a:solidFill>
              </a:rPr>
              <a:t>Cno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                     FROM  SC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                     WHERE </a:t>
            </a:r>
            <a:r>
              <a:rPr lang="en-US" altLang="zh-CN" sz="2800" dirty="0" err="1">
                <a:solidFill>
                  <a:srgbClr val="00B0F0"/>
                </a:solidFill>
              </a:rPr>
              <a:t>Sno</a:t>
            </a:r>
            <a:r>
              <a:rPr lang="en-US" altLang="zh-CN" sz="2800" dirty="0">
                <a:solidFill>
                  <a:srgbClr val="00B0F0"/>
                </a:solidFill>
              </a:rPr>
              <a:t>=</a:t>
            </a:r>
            <a:r>
              <a:rPr lang="en-US" altLang="zh-CN" sz="2800" dirty="0" err="1"/>
              <a:t>y.Sno</a:t>
            </a:r>
            <a:r>
              <a:rPr lang="en-US" altLang="zh-CN" sz="2800" dirty="0"/>
              <a:t> ))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612924" y="2849351"/>
            <a:ext cx="2009775" cy="2016125"/>
            <a:chOff x="4265" y="1570"/>
            <a:chExt cx="1266" cy="127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265" y="1570"/>
              <a:ext cx="1266" cy="127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t" hangingPunct="0"/>
              <a:r>
                <a:rPr kumimoji="0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Course</a:t>
              </a:r>
            </a:p>
            <a:p>
              <a:pPr eaLnBrk="0" fontAlgn="t" hangingPunct="0"/>
              <a:endParaRPr kumimoji="0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0" fontAlgn="t" hangingPunct="0"/>
              <a:endParaRPr kumimoji="0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0" fontAlgn="t" hangingPunct="0"/>
              <a:endParaRPr kumimoji="0" lang="en-US" altLang="zh-CN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558" y="1973"/>
              <a:ext cx="729" cy="73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/>
              <a:endParaRPr kumimoji="0" lang="en-US" altLang="zh-CN" sz="1000" b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kumimoji="0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SC’</a:t>
              </a:r>
            </a:p>
          </p:txBody>
        </p:sp>
      </p:grp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092497" y="3566973"/>
            <a:ext cx="1761893" cy="1161144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837519" y="4177097"/>
            <a:ext cx="1628593" cy="198952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8398103" y="3965363"/>
            <a:ext cx="3444492" cy="2112052"/>
          </a:xfrm>
          <a:prstGeom prst="borderCallout2">
            <a:avLst>
              <a:gd name="adj1" fmla="val 6347"/>
              <a:gd name="adj2" fmla="val -3255"/>
              <a:gd name="adj3" fmla="val 72863"/>
              <a:gd name="adj4" fmla="val -24423"/>
              <a:gd name="adj5" fmla="val 119508"/>
              <a:gd name="adj6" fmla="val -79062"/>
            </a:avLst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将常量值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2000014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，替换成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Student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表的变量</a:t>
            </a:r>
            <a:r>
              <a:rPr lang="en-US" altLang="zh-CN" sz="2400" b="1" dirty="0" err="1">
                <a:solidFill>
                  <a:schemeClr val="bg1"/>
                </a:solidFill>
                <a:sym typeface="Symbol" panose="05050102010706020507" pitchFamily="18" charset="2"/>
              </a:rPr>
              <a:t>Sno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，来判断每一位学生的选课情况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亦即为相关条件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1097280" y="286603"/>
            <a:ext cx="8964613" cy="2592387"/>
          </a:xfrm>
          <a:prstGeom prst="rect">
            <a:avLst/>
          </a:prstGeom>
          <a:solidFill>
            <a:schemeClr val="bg1"/>
          </a:solidFill>
          <a:ln/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Π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Cno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Course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dirty="0"/>
              <a:t> – </a:t>
            </a:r>
            <a:r>
              <a:rPr lang="en-US" altLang="zh-CN" sz="2400" i="1" dirty="0">
                <a:solidFill>
                  <a:srgbClr val="009900"/>
                </a:solidFill>
              </a:rPr>
              <a:t>SC</a:t>
            </a:r>
            <a:r>
              <a:rPr lang="en-US" altLang="zh-CN" sz="2400" i="1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i="1" dirty="0"/>
              <a:t>= </a:t>
            </a:r>
            <a:r>
              <a:rPr lang="en-US" altLang="zh-CN" sz="2400" i="1" dirty="0">
                <a:latin typeface="Helvetica" panose="020B0604020202020204" pitchFamily="34" charset="0"/>
              </a:rPr>
              <a:t>Ø</a:t>
            </a:r>
            <a:r>
              <a:rPr lang="en-US" altLang="zh-CN" sz="2400" i="1" dirty="0"/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rgbClr val="CC0000"/>
                </a:solidFill>
                <a:sym typeface="Symbol" panose="05050102010706020507" pitchFamily="18" charset="2"/>
              </a:rPr>
              <a:t>  not exists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</a:rPr>
              <a:t>Π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Cno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Course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663300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9900"/>
                </a:solidFill>
                <a:sym typeface="Symbol" panose="05050102010706020507" pitchFamily="18" charset="2"/>
              </a:rPr>
              <a:t>SC</a:t>
            </a:r>
            <a:r>
              <a:rPr lang="en-US" altLang="zh-CN" sz="2400" i="1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将学生</a:t>
            </a:r>
            <a:r>
              <a:rPr lang="en-US" altLang="zh-CN" sz="2400" dirty="0"/>
              <a:t>2000014</a:t>
            </a:r>
            <a:r>
              <a:rPr lang="zh-CN" altLang="en-US" sz="2400" dirty="0"/>
              <a:t>一般化为来自</a:t>
            </a:r>
            <a:r>
              <a:rPr lang="en-US" altLang="zh-CN" sz="2400" dirty="0"/>
              <a:t>y</a:t>
            </a:r>
            <a:r>
              <a:rPr lang="zh-CN" altLang="en-US" sz="2400" dirty="0"/>
              <a:t>表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列的某一学生，则有：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009900"/>
                </a:solidFill>
                <a:sym typeface="Symbol" panose="05050102010706020507" pitchFamily="18" charset="2"/>
              </a:rPr>
              <a:t>SC</a:t>
            </a:r>
            <a:r>
              <a:rPr lang="en-US" altLang="zh-CN" sz="2800" i="1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0099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solidFill>
                  <a:srgbClr val="009900"/>
                </a:solidFill>
              </a:rPr>
              <a:t>Π</a:t>
            </a:r>
            <a:r>
              <a:rPr lang="en-US" altLang="zh-CN" sz="2800" baseline="-25000" dirty="0" err="1">
                <a:solidFill>
                  <a:srgbClr val="009900"/>
                </a:solidFill>
              </a:rPr>
              <a:t>Cno</a:t>
            </a:r>
            <a:r>
              <a:rPr lang="en-US" altLang="zh-CN" sz="2800" dirty="0">
                <a:solidFill>
                  <a:srgbClr val="009900"/>
                </a:solidFill>
              </a:rPr>
              <a:t> (</a:t>
            </a:r>
            <a:r>
              <a:rPr lang="en-US" altLang="zh-CN" sz="2800" dirty="0" err="1">
                <a:solidFill>
                  <a:srgbClr val="009900"/>
                </a:solidFill>
              </a:rPr>
              <a:t>σ</a:t>
            </a:r>
            <a:r>
              <a:rPr lang="en-US" altLang="zh-CN" sz="2800" baseline="-25000" dirty="0" err="1">
                <a:solidFill>
                  <a:srgbClr val="009900"/>
                </a:solidFill>
              </a:rPr>
              <a:t>Sno</a:t>
            </a:r>
            <a:r>
              <a:rPr lang="en-US" altLang="zh-CN" sz="2800" baseline="-25000" dirty="0">
                <a:solidFill>
                  <a:srgbClr val="009900"/>
                </a:solidFill>
              </a:rPr>
              <a:t> = </a:t>
            </a:r>
            <a:r>
              <a:rPr lang="en-US" altLang="zh-CN" sz="2800" baseline="-25000" dirty="0" err="1"/>
              <a:t>y.Sno</a:t>
            </a:r>
            <a:r>
              <a:rPr lang="en-US" altLang="zh-CN" sz="2800" baseline="-25000" dirty="0"/>
              <a:t> </a:t>
            </a:r>
            <a:r>
              <a:rPr lang="en-US" altLang="zh-CN" sz="2800" dirty="0">
                <a:solidFill>
                  <a:srgbClr val="009900"/>
                </a:solidFill>
              </a:rPr>
              <a:t>(SC))       </a:t>
            </a:r>
            <a:r>
              <a:rPr lang="en-US" altLang="zh-CN" sz="2400" dirty="0"/>
              <a:t>y</a:t>
            </a:r>
            <a:r>
              <a:rPr lang="zh-CN" altLang="en-US" sz="2400" dirty="0"/>
              <a:t>表为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表的别名</a:t>
            </a:r>
          </a:p>
          <a:p>
            <a:pPr>
              <a:spcBef>
                <a:spcPct val="3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即若学生</a:t>
            </a:r>
            <a:r>
              <a:rPr lang="en-US" altLang="zh-CN" sz="2400" dirty="0" err="1">
                <a:sym typeface="Symbol" panose="05050102010706020507" pitchFamily="18" charset="2"/>
              </a:rPr>
              <a:t>Sno</a:t>
            </a:r>
            <a:r>
              <a:rPr lang="zh-CN" altLang="en-US" sz="2400" dirty="0">
                <a:sym typeface="Symbol" panose="05050102010706020507" pitchFamily="18" charset="2"/>
              </a:rPr>
              <a:t>选了</a:t>
            </a:r>
            <a:r>
              <a:rPr lang="en-US" altLang="zh-CN" sz="2400" dirty="0">
                <a:sym typeface="Symbol" panose="05050102010706020507" pitchFamily="18" charset="2"/>
              </a:rPr>
              <a:t>Course</a:t>
            </a:r>
            <a:r>
              <a:rPr lang="zh-CN" altLang="en-US" sz="2400" dirty="0">
                <a:sym typeface="Symbol" panose="05050102010706020507" pitchFamily="18" charset="2"/>
              </a:rPr>
              <a:t>表中的全部课程，则</a:t>
            </a:r>
            <a:r>
              <a:rPr lang="zh-CN" altLang="en-US" sz="2800" dirty="0">
                <a:sym typeface="Symbol" panose="05050102010706020507" pitchFamily="18" charset="2"/>
              </a:rPr>
              <a:t>：</a:t>
            </a:r>
          </a:p>
          <a:p>
            <a:pPr>
              <a:spcBef>
                <a:spcPct val="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CC0000"/>
                </a:solidFill>
                <a:sym typeface="Symbol" panose="05050102010706020507" pitchFamily="18" charset="2"/>
              </a:rPr>
              <a:t>not exists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</a:rPr>
              <a:t>Π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Cno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Course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663300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Π</a:t>
            </a:r>
            <a:r>
              <a:rPr lang="en-US" altLang="zh-CN" sz="2400" baseline="-25000" dirty="0" err="1">
                <a:solidFill>
                  <a:srgbClr val="009900"/>
                </a:solidFill>
              </a:rPr>
              <a:t>Cno</a:t>
            </a:r>
            <a:r>
              <a:rPr lang="en-US" altLang="zh-CN" sz="2400" dirty="0">
                <a:solidFill>
                  <a:srgbClr val="009900"/>
                </a:solidFill>
              </a:rPr>
              <a:t> (</a:t>
            </a:r>
            <a:r>
              <a:rPr lang="en-US" altLang="zh-CN" sz="2400" dirty="0" err="1">
                <a:solidFill>
                  <a:srgbClr val="009900"/>
                </a:solidFill>
              </a:rPr>
              <a:t>σ</a:t>
            </a:r>
            <a:r>
              <a:rPr lang="en-US" altLang="zh-CN" sz="2400" baseline="-25000" dirty="0" err="1">
                <a:solidFill>
                  <a:srgbClr val="009900"/>
                </a:solidFill>
              </a:rPr>
              <a:t>Sno</a:t>
            </a:r>
            <a:r>
              <a:rPr lang="en-US" altLang="zh-CN" sz="2400" baseline="-25000" dirty="0">
                <a:solidFill>
                  <a:srgbClr val="009900"/>
                </a:solidFill>
              </a:rPr>
              <a:t> = </a:t>
            </a:r>
            <a:r>
              <a:rPr lang="en-US" altLang="zh-CN" sz="2400" baseline="-25000" dirty="0" err="1"/>
              <a:t>y.Sno</a:t>
            </a:r>
            <a:r>
              <a:rPr lang="en-US" altLang="zh-CN" sz="2400" baseline="-25000" dirty="0"/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(SC))</a:t>
            </a:r>
            <a:r>
              <a:rPr lang="en-US" altLang="zh-CN" sz="2400" dirty="0">
                <a:sym typeface="Symbol" panose="05050102010706020507" pitchFamily="18" charset="2"/>
              </a:rPr>
              <a:t>)  </a:t>
            </a:r>
            <a:r>
              <a:rPr lang="zh-CN" altLang="en-US" sz="2400" dirty="0">
                <a:sym typeface="Symbol" panose="05050102010706020507" pitchFamily="18" charset="2"/>
              </a:rPr>
              <a:t>为真，亦即：</a:t>
            </a:r>
          </a:p>
        </p:txBody>
      </p:sp>
    </p:spTree>
    <p:extLst>
      <p:ext uri="{BB962C8B-B14F-4D97-AF65-F5344CB8AC3E}">
        <p14:creationId xmlns:p14="http://schemas.microsoft.com/office/powerpoint/2010/main" val="27413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78501"/>
            <a:ext cx="5932448" cy="5793059"/>
          </a:xfrm>
        </p:spPr>
        <p:txBody>
          <a:bodyPr/>
          <a:lstStyle/>
          <a:p>
            <a:pPr>
              <a:buClr>
                <a:schemeClr val="folHlink"/>
              </a:buClr>
              <a:buNone/>
            </a:pPr>
            <a:r>
              <a:rPr lang="en-US" altLang="zh-CN" b="1" dirty="0"/>
              <a:t>SELECT  </a:t>
            </a:r>
            <a:r>
              <a:rPr lang="en-US" altLang="zh-CN" b="1" dirty="0" err="1"/>
              <a:t>Sname</a:t>
            </a:r>
            <a:endParaRPr lang="en-US" altLang="zh-CN" b="1" dirty="0"/>
          </a:p>
          <a:p>
            <a:r>
              <a:rPr lang="en-US" altLang="zh-CN" b="1" dirty="0"/>
              <a:t>FROM  Student  y</a:t>
            </a:r>
          </a:p>
          <a:p>
            <a:r>
              <a:rPr lang="en-US" altLang="zh-CN" b="1" dirty="0"/>
              <a:t>WHERE  </a:t>
            </a:r>
            <a:r>
              <a:rPr lang="en-US" altLang="zh-CN" b="1" dirty="0">
                <a:solidFill>
                  <a:srgbClr val="CC0000"/>
                </a:solidFill>
              </a:rPr>
              <a:t>NOT EXISTS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   (</a:t>
            </a:r>
            <a:r>
              <a:rPr lang="en-US" altLang="zh-CN" b="1" dirty="0">
                <a:solidFill>
                  <a:srgbClr val="0070C0"/>
                </a:solidFill>
              </a:rPr>
              <a:t>SELECT  *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    FROM  Course  x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    WHERE  </a:t>
            </a:r>
            <a:r>
              <a:rPr lang="en-US" altLang="zh-CN" b="1" dirty="0" err="1">
                <a:solidFill>
                  <a:srgbClr val="0070C0"/>
                </a:solidFill>
              </a:rPr>
              <a:t>Cno</a:t>
            </a:r>
            <a:r>
              <a:rPr lang="en-US" altLang="zh-CN" b="1" dirty="0">
                <a:solidFill>
                  <a:srgbClr val="0070C0"/>
                </a:solidFill>
              </a:rPr>
              <a:t>  </a:t>
            </a:r>
            <a:r>
              <a:rPr lang="en-US" altLang="zh-CN" b="1" dirty="0">
                <a:solidFill>
                  <a:srgbClr val="663300"/>
                </a:solidFill>
              </a:rPr>
              <a:t>NOT IN</a:t>
            </a:r>
          </a:p>
          <a:p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009900"/>
                </a:solidFill>
              </a:rPr>
              <a:t>(SELECT  </a:t>
            </a:r>
            <a:r>
              <a:rPr lang="en-US" altLang="zh-CN" b="1" dirty="0" err="1">
                <a:solidFill>
                  <a:srgbClr val="009900"/>
                </a:solidFill>
              </a:rPr>
              <a:t>Cno</a:t>
            </a:r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b="1" dirty="0">
                <a:solidFill>
                  <a:srgbClr val="009900"/>
                </a:solidFill>
              </a:rPr>
              <a:t>       FROM  SC</a:t>
            </a:r>
          </a:p>
          <a:p>
            <a:r>
              <a:rPr lang="en-US" altLang="zh-CN" b="1" dirty="0">
                <a:solidFill>
                  <a:srgbClr val="009900"/>
                </a:solidFill>
              </a:rPr>
              <a:t>       WHERE </a:t>
            </a:r>
            <a:r>
              <a:rPr lang="en-US" altLang="zh-CN" b="1" dirty="0" err="1">
                <a:solidFill>
                  <a:srgbClr val="009900"/>
                </a:solidFill>
              </a:rPr>
              <a:t>Sno</a:t>
            </a:r>
            <a:r>
              <a:rPr lang="en-US" altLang="zh-CN" b="1" dirty="0">
                <a:solidFill>
                  <a:srgbClr val="009900"/>
                </a:solidFill>
              </a:rPr>
              <a:t>=</a:t>
            </a:r>
            <a:r>
              <a:rPr lang="en-US" altLang="zh-CN" b="1" dirty="0" err="1"/>
              <a:t>y.Sno</a:t>
            </a:r>
            <a:r>
              <a:rPr lang="en-US" altLang="zh-CN" b="1" dirty="0">
                <a:solidFill>
                  <a:srgbClr val="009900"/>
                </a:solidFill>
              </a:rPr>
              <a:t> )</a:t>
            </a:r>
            <a:r>
              <a:rPr lang="en-US" altLang="zh-CN" b="1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4163" y="481959"/>
            <a:ext cx="8457953" cy="615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∵ NOT  IN </a:t>
            </a:r>
            <a:r>
              <a:rPr lang="en-US" altLang="zh-CN" sz="28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 </a:t>
            </a:r>
            <a:r>
              <a:rPr lang="en-US" altLang="zh-CN" sz="28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  EXISTS   ∴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 Student  y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 </a:t>
            </a:r>
            <a:r>
              <a:rPr lang="en-US" altLang="zh-CN" sz="28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 EXISTS 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(</a:t>
            </a:r>
            <a:r>
              <a:rPr lang="en-US" altLang="zh-CN" sz="28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*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FROM  Course  x 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WHERE  </a:t>
            </a:r>
            <a:r>
              <a:rPr lang="en-US" altLang="zh-CN" sz="2800" b="1" dirty="0">
                <a:solidFill>
                  <a:srgbClr val="CC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  EXISTS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(SELECT  *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FROM  SC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WHERE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Sno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y.Sno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AND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Cno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x.Cno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30579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57200"/>
            <a:ext cx="10058400" cy="57150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分析</a:t>
            </a:r>
            <a:r>
              <a:rPr lang="en-US" altLang="zh-CN" dirty="0"/>
              <a:t>】 </a:t>
            </a:r>
            <a:r>
              <a:rPr lang="zh-CN" altLang="en-US" dirty="0"/>
              <a:t>查询选修了全部课程的学生姓名。</a:t>
            </a:r>
          </a:p>
          <a:p>
            <a:pPr marL="457200" indent="-45720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FROM  Student  y</a:t>
            </a:r>
          </a:p>
          <a:p>
            <a:pPr marL="457200" indent="-457200">
              <a:buNone/>
            </a:pPr>
            <a:r>
              <a:rPr lang="en-US" altLang="zh-CN" dirty="0"/>
              <a:t>WHERE  </a:t>
            </a:r>
            <a:r>
              <a:rPr lang="en-US" altLang="zh-CN" dirty="0">
                <a:solidFill>
                  <a:schemeClr val="hlink"/>
                </a:solidFill>
              </a:rPr>
              <a:t>NOT EXISTS</a:t>
            </a:r>
            <a:r>
              <a:rPr lang="en-US" altLang="zh-CN" dirty="0"/>
              <a:t> </a:t>
            </a:r>
          </a:p>
          <a:p>
            <a:pPr marL="457200" indent="-45720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SELECT  *</a:t>
            </a:r>
          </a:p>
          <a:p>
            <a:pPr marL="457200" indent="-45720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FROM  Course  x </a:t>
            </a:r>
          </a:p>
          <a:p>
            <a:pPr marL="457200" indent="-45720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WHERE  </a:t>
            </a:r>
            <a:r>
              <a:rPr lang="en-US" altLang="zh-CN" dirty="0">
                <a:solidFill>
                  <a:srgbClr val="663300"/>
                </a:solidFill>
              </a:rPr>
              <a:t>NOT EXISTS</a:t>
            </a:r>
          </a:p>
          <a:p>
            <a:pPr marL="457200" indent="-45720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9900"/>
                </a:solidFill>
              </a:rPr>
              <a:t>(SELECT  </a:t>
            </a:r>
            <a:r>
              <a:rPr lang="en-US" altLang="zh-CN" dirty="0">
                <a:solidFill>
                  <a:srgbClr val="663300"/>
                </a:solidFill>
              </a:rPr>
              <a:t>*</a:t>
            </a:r>
          </a:p>
          <a:p>
            <a:pPr marL="457200" indent="-457200">
              <a:buNone/>
            </a:pPr>
            <a:r>
              <a:rPr lang="en-US" altLang="zh-CN" dirty="0">
                <a:solidFill>
                  <a:srgbClr val="009900"/>
                </a:solidFill>
              </a:rPr>
              <a:t>         FROM  SC</a:t>
            </a:r>
          </a:p>
          <a:p>
            <a:pPr marL="457200" indent="-457200">
              <a:buNone/>
            </a:pPr>
            <a:r>
              <a:rPr lang="en-US" altLang="zh-CN" dirty="0">
                <a:solidFill>
                  <a:srgbClr val="009900"/>
                </a:solidFill>
              </a:rPr>
              <a:t>         WHERE </a:t>
            </a:r>
            <a:r>
              <a:rPr lang="en-US" altLang="zh-CN" dirty="0" err="1">
                <a:solidFill>
                  <a:srgbClr val="009900"/>
                </a:solidFill>
              </a:rPr>
              <a:t>Sno</a:t>
            </a:r>
            <a:r>
              <a:rPr lang="en-US" altLang="zh-CN" dirty="0">
                <a:solidFill>
                  <a:srgbClr val="009900"/>
                </a:solidFill>
              </a:rPr>
              <a:t>=</a:t>
            </a:r>
            <a:r>
              <a:rPr lang="en-US" altLang="zh-CN" dirty="0" err="1"/>
              <a:t>y.Sno</a:t>
            </a:r>
            <a:r>
              <a:rPr lang="en-US" altLang="zh-CN" dirty="0">
                <a:solidFill>
                  <a:srgbClr val="009900"/>
                </a:solidFill>
              </a:rPr>
              <a:t> AND </a:t>
            </a:r>
            <a:r>
              <a:rPr lang="en-US" altLang="zh-CN" dirty="0" err="1">
                <a:solidFill>
                  <a:srgbClr val="009900"/>
                </a:solidFill>
              </a:rPr>
              <a:t>Cno</a:t>
            </a:r>
            <a:r>
              <a:rPr lang="en-US" altLang="zh-CN" dirty="0">
                <a:solidFill>
                  <a:srgbClr val="009900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x.Cno</a:t>
            </a:r>
            <a:r>
              <a:rPr lang="en-US" altLang="zh-CN" dirty="0">
                <a:solidFill>
                  <a:srgbClr val="009900"/>
                </a:solidFill>
              </a:rPr>
              <a:t>)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231884" y="2391511"/>
            <a:ext cx="3960115" cy="1433357"/>
          </a:xfrm>
          <a:prstGeom prst="wedgeRoundRectCallout">
            <a:avLst>
              <a:gd name="adj1" fmla="val -149035"/>
              <a:gd name="adj2" fmla="val 179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含义：所有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未被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号学生选中的课程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089010" y="865244"/>
            <a:ext cx="4102990" cy="1439862"/>
          </a:xfrm>
          <a:prstGeom prst="wedgeRoundRectCallout">
            <a:avLst>
              <a:gd name="adj1" fmla="val -146207"/>
              <a:gd name="adj2" fmla="val 192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 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号学生不存在未被他选中的课程，即该学生选了全部课程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31884" y="3975514"/>
            <a:ext cx="3878340" cy="1152525"/>
          </a:xfrm>
          <a:prstGeom prst="wedgeRoundRectCallout">
            <a:avLst>
              <a:gd name="adj1" fmla="val -162275"/>
              <a:gd name="adj2" fmla="val 272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含义：被当前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号学生选中的某课程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2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>
              <a:spLocks/>
            </p:cNvSpPr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" name="同心圆 18"/>
            <p:cNvSpPr>
              <a:spLocks/>
            </p:cNvSpPr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" name="同心圆 19"/>
            <p:cNvSpPr>
              <a:spLocks/>
            </p:cNvSpPr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直接连接符 38"/>
            <p:cNvCxnSpPr>
              <a:cxnSpLocks noChangeShapeType="1"/>
              <a:endCxn id="4106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直接连接符 44"/>
            <p:cNvCxnSpPr>
              <a:cxnSpLocks noChangeShapeType="1"/>
              <a:stCxn id="4106" idx="1"/>
              <a:endCxn id="4106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1252538" y="1192213"/>
            <a:ext cx="1630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8605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930400" y="2759271"/>
            <a:ext cx="476250" cy="5810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2168524" y="2968821"/>
            <a:ext cx="2214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51117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5183188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5421313" y="2968821"/>
            <a:ext cx="2487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</a:t>
            </a: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8158163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8228013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8466138" y="2968821"/>
            <a:ext cx="2455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4125" name="文本框 31"/>
          <p:cNvSpPr txBox="1">
            <a:spLocks noChangeArrowheads="1"/>
          </p:cNvSpPr>
          <p:nvPr/>
        </p:nvSpPr>
        <p:spPr bwMode="auto">
          <a:xfrm>
            <a:off x="2168524" y="3456225"/>
            <a:ext cx="26934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的产生和发展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</a:p>
        </p:txBody>
      </p:sp>
      <p:sp>
        <p:nvSpPr>
          <p:cNvPr id="4126" name="文本框 31"/>
          <p:cNvSpPr txBox="1">
            <a:spLocks noChangeArrowheads="1"/>
          </p:cNvSpPr>
          <p:nvPr/>
        </p:nvSpPr>
        <p:spPr bwMode="auto">
          <a:xfrm>
            <a:off x="5421313" y="3389508"/>
            <a:ext cx="2316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模式的定义和删除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基本表的定义、删除与修改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索引的建立与删除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4127" name="文本框 31"/>
          <p:cNvSpPr txBox="1">
            <a:spLocks noChangeArrowheads="1"/>
          </p:cNvSpPr>
          <p:nvPr/>
        </p:nvSpPr>
        <p:spPr bwMode="auto">
          <a:xfrm>
            <a:off x="8466137" y="3389508"/>
            <a:ext cx="30642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基于派生表的查询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的一般格式</a:t>
            </a:r>
          </a:p>
        </p:txBody>
      </p:sp>
      <p:sp>
        <p:nvSpPr>
          <p:cNvPr id="32" name="文本框 27"/>
          <p:cNvSpPr txBox="1">
            <a:spLocks noChangeArrowheads="1"/>
          </p:cNvSpPr>
          <p:nvPr/>
        </p:nvSpPr>
        <p:spPr bwMode="auto">
          <a:xfrm>
            <a:off x="18605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连接符 43"/>
          <p:cNvCxnSpPr>
            <a:cxnSpLocks noChangeShapeType="1"/>
          </p:cNvCxnSpPr>
          <p:nvPr/>
        </p:nvCxnSpPr>
        <p:spPr bwMode="auto">
          <a:xfrm flipH="1">
            <a:off x="1931988" y="4877497"/>
            <a:ext cx="476250" cy="5810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21701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数据更新</a:t>
            </a:r>
          </a:p>
        </p:txBody>
      </p:sp>
      <p:sp>
        <p:nvSpPr>
          <p:cNvPr id="35" name="文本框 31"/>
          <p:cNvSpPr txBox="1">
            <a:spLocks noChangeArrowheads="1"/>
          </p:cNvSpPr>
          <p:nvPr/>
        </p:nvSpPr>
        <p:spPr bwMode="auto">
          <a:xfrm>
            <a:off x="2170113" y="5507734"/>
            <a:ext cx="2316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插入数据</a:t>
            </a:r>
            <a:endParaRPr lang="en-US" altLang="zh-CN" dirty="0"/>
          </a:p>
          <a:p>
            <a:r>
              <a:rPr lang="zh-CN" altLang="en-US" dirty="0"/>
              <a:t>修改数据</a:t>
            </a:r>
            <a:endParaRPr lang="en-US" altLang="zh-CN" dirty="0"/>
          </a:p>
          <a:p>
            <a:r>
              <a:rPr lang="zh-CN" altLang="en-US" dirty="0"/>
              <a:t>删除数据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7" name="文本框 27"/>
          <p:cNvSpPr txBox="1">
            <a:spLocks noChangeArrowheads="1"/>
          </p:cNvSpPr>
          <p:nvPr/>
        </p:nvSpPr>
        <p:spPr bwMode="auto">
          <a:xfrm>
            <a:off x="51117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8" name="直接连接符 43"/>
          <p:cNvCxnSpPr>
            <a:cxnSpLocks noChangeShapeType="1"/>
          </p:cNvCxnSpPr>
          <p:nvPr/>
        </p:nvCxnSpPr>
        <p:spPr bwMode="auto">
          <a:xfrm flipH="1">
            <a:off x="5183188" y="4877497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54213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视图</a:t>
            </a:r>
          </a:p>
        </p:txBody>
      </p:sp>
      <p:sp>
        <p:nvSpPr>
          <p:cNvPr id="40" name="文本框 31"/>
          <p:cNvSpPr txBox="1">
            <a:spLocks noChangeArrowheads="1"/>
          </p:cNvSpPr>
          <p:nvPr/>
        </p:nvSpPr>
        <p:spPr bwMode="auto">
          <a:xfrm>
            <a:off x="5421313" y="5507734"/>
            <a:ext cx="23161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定义视图</a:t>
            </a:r>
            <a:endParaRPr lang="en-US" altLang="zh-CN" dirty="0"/>
          </a:p>
          <a:p>
            <a:r>
              <a:rPr lang="zh-CN" altLang="en-US" dirty="0"/>
              <a:t>查询视图</a:t>
            </a:r>
            <a:endParaRPr lang="en-US" altLang="zh-CN" dirty="0"/>
          </a:p>
          <a:p>
            <a:r>
              <a:rPr lang="zh-CN" altLang="en-US" dirty="0"/>
              <a:t>更新视图</a:t>
            </a:r>
            <a:endParaRPr lang="en-US" altLang="zh-CN" dirty="0"/>
          </a:p>
          <a:p>
            <a:r>
              <a:rPr lang="zh-CN" altLang="en-US" dirty="0"/>
              <a:t>视图的作用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79141"/>
            <a:ext cx="10058400" cy="579305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10】</a:t>
            </a:r>
            <a:r>
              <a:rPr lang="zh-CN" altLang="en-US" dirty="0"/>
              <a:t>查询没有选修全部课程（即</a:t>
            </a:r>
            <a:r>
              <a:rPr lang="zh-CN" altLang="en-US" dirty="0">
                <a:solidFill>
                  <a:srgbClr val="FF0000"/>
                </a:solidFill>
              </a:rPr>
              <a:t>至少有一门课未选</a:t>
            </a:r>
            <a:r>
              <a:rPr lang="zh-CN" altLang="en-US" dirty="0"/>
              <a:t>）的学生。 </a:t>
            </a:r>
          </a:p>
          <a:p>
            <a:pPr marL="457200" indent="-45720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FROM  Student  y</a:t>
            </a:r>
          </a:p>
          <a:p>
            <a:pPr marL="457200" indent="-457200">
              <a:buNone/>
            </a:pPr>
            <a:r>
              <a:rPr lang="en-US" altLang="zh-CN" dirty="0"/>
              <a:t>WHERE  </a:t>
            </a:r>
            <a:r>
              <a:rPr lang="en-US" altLang="zh-CN" dirty="0">
                <a:solidFill>
                  <a:schemeClr val="hlink"/>
                </a:solidFill>
              </a:rPr>
              <a:t>EXISTS</a:t>
            </a:r>
            <a:r>
              <a:rPr lang="en-US" altLang="zh-CN" dirty="0"/>
              <a:t> </a:t>
            </a:r>
          </a:p>
          <a:p>
            <a:pPr marL="457200" indent="-457200">
              <a:buNone/>
            </a:pPr>
            <a:r>
              <a:rPr lang="en-US" altLang="zh-CN" dirty="0"/>
              <a:t>       ( SELECT  *</a:t>
            </a:r>
          </a:p>
          <a:p>
            <a:pPr marL="457200" indent="-457200">
              <a:buNone/>
            </a:pPr>
            <a:r>
              <a:rPr lang="en-US" altLang="zh-CN" dirty="0"/>
              <a:t>           FROM  Course  x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           WHERE  </a:t>
            </a:r>
            <a:r>
              <a:rPr lang="en-US" altLang="zh-CN" dirty="0">
                <a:solidFill>
                  <a:schemeClr val="hlink"/>
                </a:solidFill>
              </a:rPr>
              <a:t>NOT</a:t>
            </a:r>
            <a:r>
              <a:rPr lang="en-US" altLang="zh-CN" dirty="0">
                <a:solidFill>
                  <a:srgbClr val="CC0000"/>
                </a:solidFill>
              </a:rPr>
              <a:t>  </a:t>
            </a:r>
            <a:r>
              <a:rPr lang="en-US" altLang="zh-CN" dirty="0">
                <a:solidFill>
                  <a:schemeClr val="hlink"/>
                </a:solidFill>
              </a:rPr>
              <a:t>EXISTS</a:t>
            </a:r>
          </a:p>
          <a:p>
            <a:pPr marL="457200" indent="-457200">
              <a:buNone/>
            </a:pPr>
            <a:r>
              <a:rPr lang="en-US" altLang="zh-CN" dirty="0"/>
              <a:t>                 ( SELECT  *</a:t>
            </a:r>
          </a:p>
          <a:p>
            <a:pPr marL="457200" indent="-457200">
              <a:buNone/>
            </a:pPr>
            <a:r>
              <a:rPr lang="en-US" altLang="zh-CN" dirty="0"/>
              <a:t>                   FROM  SC</a:t>
            </a:r>
          </a:p>
          <a:p>
            <a:pPr marL="457200" indent="-457200">
              <a:buNone/>
            </a:pPr>
            <a:r>
              <a:rPr lang="en-US" altLang="zh-CN" dirty="0"/>
              <a:t>                   WHERE   </a:t>
            </a:r>
            <a:r>
              <a:rPr lang="en-US" altLang="zh-CN" dirty="0" err="1"/>
              <a:t>Sno</a:t>
            </a:r>
            <a:r>
              <a:rPr lang="en-US" altLang="zh-CN" dirty="0"/>
              <a:t>=</a:t>
            </a:r>
            <a:r>
              <a:rPr lang="en-US" altLang="zh-CN" dirty="0" err="1"/>
              <a:t>y.Sno</a:t>
            </a:r>
            <a:r>
              <a:rPr lang="en-US" altLang="zh-CN" dirty="0"/>
              <a:t> AND  </a:t>
            </a:r>
            <a:r>
              <a:rPr lang="en-US" altLang="zh-CN" dirty="0" err="1"/>
              <a:t>Cno</a:t>
            </a:r>
            <a:r>
              <a:rPr lang="en-US" altLang="zh-CN" dirty="0"/>
              <a:t>=</a:t>
            </a:r>
            <a:r>
              <a:rPr lang="en-US" altLang="zh-CN" dirty="0" err="1"/>
              <a:t>x.Cno</a:t>
            </a:r>
            <a:r>
              <a:rPr lang="en-US" altLang="zh-CN" dirty="0"/>
              <a:t>))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409617" y="1315098"/>
            <a:ext cx="4563183" cy="1004356"/>
          </a:xfrm>
          <a:prstGeom prst="wedgeRoundRectCallout">
            <a:avLst>
              <a:gd name="adj1" fmla="val -96727"/>
              <a:gd name="adj2" fmla="val 225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 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号学生存在未被他选中的课程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70294" y="2523791"/>
            <a:ext cx="4283091" cy="1089203"/>
          </a:xfrm>
          <a:prstGeom prst="wedgeRoundRectCallout">
            <a:avLst>
              <a:gd name="adj1" fmla="val -95437"/>
              <a:gd name="adj2" fmla="val 492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含义：所有未被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号学生选中的课程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44148" y="4063726"/>
            <a:ext cx="3009237" cy="1534186"/>
          </a:xfrm>
          <a:prstGeom prst="wedgeRoundRectCallout">
            <a:avLst>
              <a:gd name="adj1" fmla="val -175121"/>
              <a:gd name="adj2" fmla="val 285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含义：被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号学生选中的某课程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3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56839"/>
            <a:ext cx="10058400" cy="5815361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11】</a:t>
            </a:r>
            <a:r>
              <a:rPr lang="zh-CN" altLang="en-US" dirty="0"/>
              <a:t>查询至少选了一门课程的学生。</a:t>
            </a:r>
          </a:p>
          <a:p>
            <a:pPr marL="457200" indent="-45720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FROM  Student  y</a:t>
            </a:r>
          </a:p>
          <a:p>
            <a:pPr marL="457200" indent="-457200">
              <a:buNone/>
            </a:pPr>
            <a:r>
              <a:rPr lang="en-US" altLang="zh-CN" dirty="0"/>
              <a:t>WHERE  </a:t>
            </a:r>
            <a:r>
              <a:rPr lang="en-US" altLang="zh-CN" dirty="0">
                <a:solidFill>
                  <a:schemeClr val="hlink"/>
                </a:solidFill>
              </a:rPr>
              <a:t>EXISTS</a:t>
            </a:r>
            <a:r>
              <a:rPr lang="en-US" altLang="zh-CN" dirty="0"/>
              <a:t> </a:t>
            </a:r>
          </a:p>
          <a:p>
            <a:pPr marL="457200" indent="-457200">
              <a:buNone/>
            </a:pPr>
            <a:r>
              <a:rPr lang="en-US" altLang="zh-CN" dirty="0"/>
              <a:t>       ( SELECT  *</a:t>
            </a:r>
          </a:p>
          <a:p>
            <a:pPr marL="457200" indent="-457200">
              <a:buNone/>
            </a:pPr>
            <a:r>
              <a:rPr lang="en-US" altLang="zh-CN" dirty="0"/>
              <a:t>           FROM  Course  x</a:t>
            </a:r>
          </a:p>
          <a:p>
            <a:pPr marL="457200" indent="-457200">
              <a:buNone/>
            </a:pPr>
            <a:r>
              <a:rPr lang="en-US" altLang="zh-CN" dirty="0"/>
              <a:t>           WHERE  </a:t>
            </a:r>
            <a:r>
              <a:rPr lang="en-US" altLang="zh-CN" dirty="0">
                <a:solidFill>
                  <a:schemeClr val="hlink"/>
                </a:solidFill>
              </a:rPr>
              <a:t>EXISTS</a:t>
            </a:r>
          </a:p>
          <a:p>
            <a:pPr marL="457200" indent="-457200">
              <a:buNone/>
            </a:pPr>
            <a:r>
              <a:rPr lang="en-US" altLang="zh-CN" dirty="0"/>
              <a:t>                 ( SELECT  *</a:t>
            </a:r>
          </a:p>
          <a:p>
            <a:pPr marL="457200" indent="-457200">
              <a:buNone/>
            </a:pPr>
            <a:r>
              <a:rPr lang="en-US" altLang="zh-CN" dirty="0"/>
              <a:t>                   FROM  SC</a:t>
            </a:r>
          </a:p>
          <a:p>
            <a:pPr marL="457200" indent="-457200">
              <a:buNone/>
            </a:pPr>
            <a:r>
              <a:rPr lang="en-US" altLang="zh-CN" dirty="0"/>
              <a:t>                   WHERE   </a:t>
            </a:r>
            <a:r>
              <a:rPr lang="en-US" altLang="zh-CN" dirty="0" err="1"/>
              <a:t>Sno</a:t>
            </a:r>
            <a:r>
              <a:rPr lang="en-US" altLang="zh-CN" dirty="0"/>
              <a:t>=</a:t>
            </a:r>
            <a:r>
              <a:rPr lang="en-US" altLang="zh-CN" dirty="0" err="1"/>
              <a:t>y.Sno</a:t>
            </a:r>
            <a:r>
              <a:rPr lang="en-US" altLang="zh-CN" dirty="0"/>
              <a:t> AND  </a:t>
            </a:r>
            <a:r>
              <a:rPr lang="en-US" altLang="zh-CN" dirty="0" err="1"/>
              <a:t>Cno</a:t>
            </a:r>
            <a:r>
              <a:rPr lang="en-US" altLang="zh-CN" dirty="0"/>
              <a:t>=</a:t>
            </a:r>
            <a:r>
              <a:rPr lang="en-US" altLang="zh-CN" dirty="0" err="1"/>
              <a:t>x.Cno</a:t>
            </a:r>
            <a:r>
              <a:rPr lang="en-US" altLang="zh-CN" dirty="0"/>
              <a:t>))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013392" y="1046273"/>
            <a:ext cx="3881349" cy="1117064"/>
          </a:xfrm>
          <a:prstGeom prst="wedgeRoundRectCallout">
            <a:avLst>
              <a:gd name="adj1" fmla="val -125503"/>
              <a:gd name="adj2" fmla="val 211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 </a:t>
            </a:r>
            <a:r>
              <a:rPr lang="en-US" altLang="zh-CN" sz="28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号学生存在有被他选中课程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73120" y="2530459"/>
            <a:ext cx="4055055" cy="993325"/>
          </a:xfrm>
          <a:prstGeom prst="wedgeRoundRectCallout">
            <a:avLst>
              <a:gd name="adj1" fmla="val -105826"/>
              <a:gd name="adj2" fmla="val 517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含义：所有被</a:t>
            </a:r>
            <a:r>
              <a:rPr lang="en-US" altLang="zh-CN" sz="28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号学生选中的课程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7837" y="3913312"/>
            <a:ext cx="2700338" cy="1628843"/>
          </a:xfrm>
          <a:prstGeom prst="wedgeRoundRectCallout">
            <a:avLst>
              <a:gd name="adj1" fmla="val -186422"/>
              <a:gd name="adj2" fmla="val 28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含义：被</a:t>
            </a:r>
            <a:r>
              <a:rPr lang="en-US" altLang="zh-CN" sz="28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号学生选中的某课程</a:t>
            </a:r>
            <a:r>
              <a:rPr lang="en-US" altLang="zh-CN" sz="28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endParaRPr lang="en-US" altLang="zh-CN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8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01805"/>
            <a:ext cx="10058400" cy="567039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12】</a:t>
            </a:r>
            <a:r>
              <a:rPr lang="zh-CN" altLang="en-US" dirty="0"/>
              <a:t>查询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一门课都没选</a:t>
            </a:r>
            <a:r>
              <a:rPr lang="zh-CN" altLang="en-US" dirty="0"/>
              <a:t>的学生。</a:t>
            </a:r>
          </a:p>
          <a:p>
            <a:pPr marL="457200" indent="-45720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Sdept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FROM  Student  y</a:t>
            </a:r>
          </a:p>
          <a:p>
            <a:pPr marL="457200" indent="-457200">
              <a:buNone/>
            </a:pPr>
            <a:r>
              <a:rPr lang="en-US" altLang="zh-CN" dirty="0"/>
              <a:t>WHERE  </a:t>
            </a:r>
            <a:r>
              <a:rPr lang="en-US" altLang="zh-CN" dirty="0">
                <a:solidFill>
                  <a:srgbClr val="FF0000"/>
                </a:solidFill>
              </a:rPr>
              <a:t>NOT EXISTS </a:t>
            </a:r>
          </a:p>
          <a:p>
            <a:pPr marL="457200" indent="-457200">
              <a:buNone/>
            </a:pPr>
            <a:r>
              <a:rPr lang="en-US" altLang="zh-CN" dirty="0"/>
              <a:t>       ( SELECT  *</a:t>
            </a:r>
          </a:p>
          <a:p>
            <a:pPr marL="457200" indent="-457200">
              <a:buNone/>
            </a:pPr>
            <a:r>
              <a:rPr lang="en-US" altLang="zh-CN" dirty="0"/>
              <a:t>           FROM  Course  x</a:t>
            </a:r>
          </a:p>
          <a:p>
            <a:pPr marL="457200" indent="-457200">
              <a:buNone/>
            </a:pPr>
            <a:r>
              <a:rPr lang="en-US" altLang="zh-CN" dirty="0"/>
              <a:t>           WHERE  </a:t>
            </a:r>
            <a:r>
              <a:rPr lang="en-US" altLang="zh-CN" dirty="0">
                <a:solidFill>
                  <a:srgbClr val="FF0000"/>
                </a:solidFill>
              </a:rPr>
              <a:t>EXISTS</a:t>
            </a:r>
          </a:p>
          <a:p>
            <a:pPr marL="457200" indent="-457200">
              <a:buNone/>
            </a:pPr>
            <a:r>
              <a:rPr lang="en-US" altLang="zh-CN" dirty="0"/>
              <a:t>                 ( SELECT  *</a:t>
            </a:r>
          </a:p>
          <a:p>
            <a:pPr marL="457200" indent="-457200">
              <a:buNone/>
            </a:pPr>
            <a:r>
              <a:rPr lang="en-US" altLang="zh-CN" dirty="0"/>
              <a:t>                   FROM  SC</a:t>
            </a:r>
          </a:p>
          <a:p>
            <a:pPr marL="457200" indent="-457200">
              <a:buNone/>
            </a:pPr>
            <a:r>
              <a:rPr lang="en-US" altLang="zh-CN" dirty="0"/>
              <a:t>                   WHERE   </a:t>
            </a:r>
            <a:r>
              <a:rPr lang="en-US" altLang="zh-CN" dirty="0" err="1"/>
              <a:t>Sno</a:t>
            </a:r>
            <a:r>
              <a:rPr lang="en-US" altLang="zh-CN" dirty="0"/>
              <a:t>=</a:t>
            </a:r>
            <a:r>
              <a:rPr lang="en-US" altLang="zh-CN" dirty="0" err="1"/>
              <a:t>y.Sno</a:t>
            </a:r>
            <a:r>
              <a:rPr lang="en-US" altLang="zh-CN" dirty="0"/>
              <a:t> AND  </a:t>
            </a:r>
            <a:r>
              <a:rPr lang="en-US" altLang="zh-CN" dirty="0" err="1"/>
              <a:t>Cno</a:t>
            </a:r>
            <a:r>
              <a:rPr lang="en-US" altLang="zh-CN" dirty="0"/>
              <a:t>=</a:t>
            </a:r>
            <a:r>
              <a:rPr lang="en-US" altLang="zh-CN" dirty="0" err="1"/>
              <a:t>x.Cno</a:t>
            </a:r>
            <a:r>
              <a:rPr lang="en-US" altLang="zh-CN" dirty="0"/>
              <a:t>))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89185" y="951426"/>
            <a:ext cx="3694405" cy="1282496"/>
          </a:xfrm>
          <a:prstGeom prst="wedgeRoundRectCallout">
            <a:avLst>
              <a:gd name="adj1" fmla="val -133133"/>
              <a:gd name="adj2" fmla="val 170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 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号学生不存在被他选中的课程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81855" y="2450668"/>
            <a:ext cx="3446393" cy="1173477"/>
          </a:xfrm>
          <a:prstGeom prst="wedgeRoundRectCallout">
            <a:avLst>
              <a:gd name="adj1" fmla="val -121906"/>
              <a:gd name="adj2" fmla="val 329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含义：所有被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号学生选中的课程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610791" y="3826818"/>
            <a:ext cx="3209502" cy="1458859"/>
          </a:xfrm>
          <a:prstGeom prst="wedgeRoundRectCallout">
            <a:avLst>
              <a:gd name="adj1" fmla="val -160026"/>
              <a:gd name="adj2" fmla="val 265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含义：被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号学生选中的某课程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6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45327"/>
            <a:ext cx="10058400" cy="64788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13】</a:t>
            </a:r>
            <a:r>
              <a:rPr lang="zh-CN" altLang="en-US" dirty="0"/>
              <a:t>查询至少选修了学生“</a:t>
            </a:r>
            <a:r>
              <a:rPr lang="en-US" altLang="zh-CN" dirty="0"/>
              <a:t>2000014”</a:t>
            </a:r>
            <a:r>
              <a:rPr lang="zh-CN" altLang="en-US" dirty="0"/>
              <a:t>选修的全部课程（即完全相同）的学生姓名及所在系。</a:t>
            </a:r>
          </a:p>
          <a:p>
            <a:r>
              <a:rPr lang="zh-CN" altLang="en-US" dirty="0"/>
              <a:t>分析：本例是上例的变形，用“</a:t>
            </a:r>
            <a:r>
              <a:rPr lang="en-US" altLang="zh-CN" dirty="0"/>
              <a:t>2000014”</a:t>
            </a:r>
            <a:r>
              <a:rPr lang="zh-CN" altLang="en-US" dirty="0"/>
              <a:t>选修的全部课程替换</a:t>
            </a:r>
            <a:r>
              <a:rPr lang="en-US" altLang="zh-CN" dirty="0"/>
              <a:t>Course</a:t>
            </a:r>
            <a:r>
              <a:rPr lang="zh-CN" altLang="en-US" dirty="0"/>
              <a:t>并增加系信息即可。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Sdept</a:t>
            </a:r>
            <a:endParaRPr lang="en-US" altLang="zh-CN" dirty="0"/>
          </a:p>
          <a:p>
            <a:r>
              <a:rPr lang="en-US" altLang="zh-CN" dirty="0"/>
              <a:t>FROM  Student  y</a:t>
            </a:r>
          </a:p>
          <a:p>
            <a:r>
              <a:rPr lang="en-US" altLang="zh-CN" dirty="0"/>
              <a:t>WHERE  NOT EXISTS </a:t>
            </a:r>
          </a:p>
          <a:p>
            <a:r>
              <a:rPr lang="en-US" altLang="zh-CN" dirty="0"/>
              <a:t>       ( SELECT  *</a:t>
            </a:r>
          </a:p>
          <a:p>
            <a:r>
              <a:rPr lang="en-US" altLang="zh-CN" dirty="0"/>
              <a:t>           FROM  SC  x</a:t>
            </a:r>
          </a:p>
          <a:p>
            <a:r>
              <a:rPr lang="en-US" altLang="zh-CN" dirty="0"/>
              <a:t>           WHERE  </a:t>
            </a:r>
            <a:r>
              <a:rPr lang="en-US" altLang="zh-CN" dirty="0" err="1"/>
              <a:t>Sno</a:t>
            </a:r>
            <a:r>
              <a:rPr lang="en-US" altLang="zh-CN" dirty="0"/>
              <a:t>='2000014' AND NOT  EXISTS</a:t>
            </a:r>
          </a:p>
          <a:p>
            <a:r>
              <a:rPr lang="en-US" altLang="zh-CN" dirty="0"/>
              <a:t>                 ( SELECT  *</a:t>
            </a:r>
          </a:p>
          <a:p>
            <a:r>
              <a:rPr lang="en-US" altLang="zh-CN" dirty="0"/>
              <a:t>                   FROM  SC</a:t>
            </a:r>
          </a:p>
          <a:p>
            <a:r>
              <a:rPr lang="en-US" altLang="zh-CN" dirty="0"/>
              <a:t>                   WHERE   </a:t>
            </a:r>
            <a:r>
              <a:rPr lang="en-US" altLang="zh-CN" dirty="0" err="1"/>
              <a:t>Sno</a:t>
            </a:r>
            <a:r>
              <a:rPr lang="en-US" altLang="zh-CN" dirty="0"/>
              <a:t>=</a:t>
            </a:r>
            <a:r>
              <a:rPr lang="en-US" altLang="zh-CN" dirty="0" err="1"/>
              <a:t>y.Sno</a:t>
            </a:r>
            <a:r>
              <a:rPr lang="en-US" altLang="zh-CN" dirty="0"/>
              <a:t> AND  </a:t>
            </a:r>
            <a:r>
              <a:rPr lang="en-US" altLang="zh-CN" dirty="0" err="1"/>
              <a:t>Cno</a:t>
            </a:r>
            <a:r>
              <a:rPr lang="en-US" altLang="zh-CN" dirty="0"/>
              <a:t>=</a:t>
            </a:r>
            <a:r>
              <a:rPr lang="en-US" altLang="zh-CN" dirty="0" err="1"/>
              <a:t>x.Cno</a:t>
            </a:r>
            <a:r>
              <a:rPr lang="en-US" altLang="zh-CN" dirty="0"/>
              <a:t>)) </a:t>
            </a:r>
          </a:p>
          <a:p>
            <a:r>
              <a:rPr lang="en-US" altLang="zh-CN" dirty="0"/>
              <a:t>  AND  </a:t>
            </a:r>
            <a:r>
              <a:rPr lang="en-US" altLang="zh-CN" dirty="0" err="1"/>
              <a:t>Sno</a:t>
            </a:r>
            <a:r>
              <a:rPr lang="en-US" altLang="zh-CN" dirty="0"/>
              <a:t> &lt; &gt; '2000014'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416385" y="2874081"/>
            <a:ext cx="4426210" cy="1006543"/>
          </a:xfrm>
          <a:prstGeom prst="wedgeRoundRectCallout">
            <a:avLst>
              <a:gd name="adj1" fmla="val -112902"/>
              <a:gd name="adj2" fmla="val 404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含义：所有未被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2000014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学生选修的课程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9512" y="1517596"/>
            <a:ext cx="5062653" cy="1259058"/>
          </a:xfrm>
          <a:prstGeom prst="wedgeRoundRectCallout">
            <a:avLst>
              <a:gd name="adj1" fmla="val -108133"/>
              <a:gd name="adj2" fmla="val 269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含义：不存在未被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号学生选中的课程，即该学生选了全部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2000014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学生选修的课程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136781" y="4559179"/>
            <a:ext cx="4814428" cy="882616"/>
          </a:xfrm>
          <a:prstGeom prst="wedgeRoundRectCallout">
            <a:avLst>
              <a:gd name="adj1" fmla="val -96526"/>
              <a:gd name="adj2" fmla="val 188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含义：被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Sno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号学生选中的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2000014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学生选修的某课程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Cno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0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57200"/>
            <a:ext cx="10058400" cy="5715000"/>
          </a:xfrm>
        </p:spPr>
        <p:txBody>
          <a:bodyPr/>
          <a:lstStyle/>
          <a:p>
            <a:r>
              <a:rPr lang="zh-CN" altLang="en-US" dirty="0"/>
              <a:t>类似的，我们可以得到：</a:t>
            </a:r>
          </a:p>
          <a:p>
            <a:pPr lvl="1"/>
            <a:r>
              <a:rPr lang="zh-CN" altLang="en-US" dirty="0"/>
              <a:t>查询没有选修学生“</a:t>
            </a:r>
            <a:r>
              <a:rPr lang="en-US" altLang="zh-CN" dirty="0"/>
              <a:t>2000014”</a:t>
            </a:r>
            <a:r>
              <a:rPr lang="zh-CN" altLang="en-US" dirty="0"/>
              <a:t>选修的全部课程（即至少有一门不同）的学生和所在系。</a:t>
            </a:r>
          </a:p>
          <a:p>
            <a:pPr lvl="1"/>
            <a:r>
              <a:rPr lang="zh-CN" altLang="en-US" dirty="0"/>
              <a:t>查询与学生</a:t>
            </a:r>
            <a:r>
              <a:rPr lang="en-US" altLang="zh-CN" dirty="0"/>
              <a:t>2000014</a:t>
            </a:r>
            <a:r>
              <a:rPr lang="zh-CN" altLang="en-US" dirty="0"/>
              <a:t>至少有一门相同选修课程的学生的姓名和所在系。</a:t>
            </a:r>
          </a:p>
          <a:p>
            <a:pPr lvl="1"/>
            <a:r>
              <a:rPr lang="zh-CN" altLang="en-US" dirty="0"/>
              <a:t>查询与学生</a:t>
            </a:r>
            <a:r>
              <a:rPr lang="en-US" altLang="zh-CN" dirty="0"/>
              <a:t>2000014</a:t>
            </a:r>
            <a:r>
              <a:rPr lang="zh-CN" altLang="en-US" dirty="0"/>
              <a:t>选修课程不重复（即完全不同）的学生的姓名和所在系。</a:t>
            </a:r>
          </a:p>
          <a:p>
            <a:r>
              <a:rPr lang="zh-CN" altLang="en-US" dirty="0"/>
              <a:t>请同学们自己来完成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12956"/>
            <a:ext cx="10058400" cy="5659244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14】</a:t>
            </a:r>
            <a:r>
              <a:rPr lang="zh-CN" altLang="en-US" dirty="0"/>
              <a:t>找出每个学生超过他选修课程平均成绩的课程号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10205-6172-40A1-9CB7-767D9B3B2C94}"/>
              </a:ext>
            </a:extLst>
          </p:cNvPr>
          <p:cNvSpPr/>
          <p:nvPr/>
        </p:nvSpPr>
        <p:spPr>
          <a:xfrm>
            <a:off x="1594339" y="1295289"/>
            <a:ext cx="90150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SELECT  </a:t>
            </a:r>
            <a:r>
              <a:rPr lang="en-US" altLang="zh-CN" sz="3200" dirty="0" err="1"/>
              <a:t>Sno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Cno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FROM  SC  </a:t>
            </a:r>
            <a:r>
              <a:rPr lang="en-US" altLang="zh-CN" sz="3200" dirty="0">
                <a:solidFill>
                  <a:srgbClr val="0000FF"/>
                </a:solidFill>
              </a:rPr>
              <a:t>x</a:t>
            </a:r>
          </a:p>
          <a:p>
            <a:pPr>
              <a:buNone/>
            </a:pPr>
            <a:r>
              <a:rPr lang="en-US" altLang="zh-CN" sz="3200" dirty="0"/>
              <a:t>WHERE  Grade &gt; (SELECT  AVG(Grade)</a:t>
            </a:r>
          </a:p>
          <a:p>
            <a:pPr>
              <a:buNone/>
            </a:pPr>
            <a:r>
              <a:rPr lang="en-US" altLang="zh-CN" sz="3200" dirty="0"/>
              <a:t>                                  FROM  SC  y</a:t>
            </a:r>
          </a:p>
          <a:p>
            <a:pPr>
              <a:buNone/>
            </a:pPr>
            <a:r>
              <a:rPr lang="en-US" altLang="zh-CN" sz="3200" dirty="0"/>
              <a:t>                                  WHERE  </a:t>
            </a:r>
            <a:r>
              <a:rPr lang="en-US" altLang="zh-CN" sz="3200" dirty="0" err="1"/>
              <a:t>y.Sno</a:t>
            </a:r>
            <a:r>
              <a:rPr lang="en-US" altLang="zh-CN" sz="3200" dirty="0"/>
              <a:t> = </a:t>
            </a:r>
            <a:r>
              <a:rPr lang="en-US" altLang="zh-CN" sz="3200" dirty="0" err="1">
                <a:solidFill>
                  <a:srgbClr val="0000FF"/>
                </a:solidFill>
              </a:rPr>
              <a:t>x</a:t>
            </a:r>
            <a:r>
              <a:rPr lang="en-US" altLang="zh-CN" sz="3200" dirty="0" err="1"/>
              <a:t>.</a:t>
            </a:r>
            <a:r>
              <a:rPr lang="en-US" altLang="zh-CN" sz="3200" dirty="0" err="1">
                <a:solidFill>
                  <a:srgbClr val="0000FF"/>
                </a:solidFill>
              </a:rPr>
              <a:t>Sno</a:t>
            </a:r>
            <a:r>
              <a:rPr lang="en-US" altLang="zh-CN" sz="3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140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12234"/>
            <a:ext cx="10058400" cy="5859966"/>
          </a:xfrm>
        </p:spPr>
        <p:txBody>
          <a:bodyPr/>
          <a:lstStyle/>
          <a:p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谓词的子查询不能被其他形式的子查询等价替换，但所有带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SOME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谓词的子查询等价替换。</a:t>
            </a:r>
          </a:p>
          <a:p>
            <a:r>
              <a:rPr lang="zh-CN" altLang="en-US" dirty="0"/>
              <a:t>由于带</a:t>
            </a:r>
            <a:r>
              <a:rPr lang="en-US" altLang="zh-CN" dirty="0"/>
              <a:t>EXISTS</a:t>
            </a:r>
            <a:r>
              <a:rPr lang="zh-CN" altLang="en-US" dirty="0"/>
              <a:t>谓词的相关子查询只关心内层查询是否有返回值，并不需要查具体值，因此其效率并不一定低于不相关子查询，有时可能是高效的方法。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r>
              <a:rPr lang="zh-CN" altLang="en-US" dirty="0"/>
              <a:t>使用</a:t>
            </a:r>
            <a:r>
              <a:rPr lang="en-US" altLang="zh-CN" dirty="0"/>
              <a:t>EXISTS</a:t>
            </a:r>
            <a:r>
              <a:rPr lang="zh-CN" altLang="en-US" dirty="0"/>
              <a:t>谓词的子查询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dirty="0"/>
              <a:t>：</a:t>
            </a:r>
            <a:r>
              <a:rPr lang="en-US" altLang="zh-CN" dirty="0"/>
              <a:t>WHERE  [NOT] EXISTS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说明：</a:t>
            </a:r>
          </a:p>
          <a:p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谓词的子查询不返回任何数据，只产生逻辑真值“</a:t>
            </a:r>
            <a:r>
              <a:rPr lang="en-US" altLang="zh-CN" dirty="0"/>
              <a:t>true”</a:t>
            </a:r>
            <a:r>
              <a:rPr lang="zh-CN" altLang="en-US" dirty="0"/>
              <a:t>或逻辑假值“</a:t>
            </a:r>
            <a:r>
              <a:rPr lang="en-US" altLang="zh-CN" dirty="0"/>
              <a:t>false”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EXISTS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若内层查询结果非空，则外层的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  <a:r>
              <a:rPr lang="en-US" altLang="zh-CN" dirty="0"/>
              <a:t>,</a:t>
            </a:r>
            <a:r>
              <a:rPr lang="zh-CN" altLang="en-US" dirty="0"/>
              <a:t>否则返回假值。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EXISTS</a:t>
            </a:r>
            <a:r>
              <a:rPr lang="zh-CN" altLang="en-US" dirty="0"/>
              <a:t>引出的子查询，其目标列表达式通常都用*，因为子查询只返回</a:t>
            </a:r>
            <a:r>
              <a:rPr lang="en-US" altLang="zh-CN" dirty="0"/>
              <a:t>.T.</a:t>
            </a:r>
            <a:r>
              <a:rPr lang="zh-CN" altLang="en-US" dirty="0"/>
              <a:t>或</a:t>
            </a:r>
            <a:r>
              <a:rPr lang="en-US" altLang="zh-CN" dirty="0"/>
              <a:t>.F.</a:t>
            </a:r>
            <a:r>
              <a:rPr lang="zh-CN" altLang="en-US" dirty="0"/>
              <a:t>，给出列名无实际意义。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758283"/>
            <a:ext cx="10058400" cy="5413917"/>
          </a:xfrm>
        </p:spPr>
        <p:txBody>
          <a:bodyPr/>
          <a:lstStyle/>
          <a:p>
            <a:r>
              <a:rPr lang="zh-CN" altLang="en-US" dirty="0"/>
              <a:t>例子：如果学生中有人选修了</a:t>
            </a:r>
            <a:r>
              <a:rPr lang="en-US" altLang="zh-CN" dirty="0"/>
              <a:t>1024</a:t>
            </a:r>
            <a:r>
              <a:rPr lang="zh-CN" altLang="en-US" dirty="0"/>
              <a:t>课程，那么就输出全部学生（包括没有选这门课的学生），否则输出空集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 *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exists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*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SC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 err="1"/>
              <a:t>Cno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'1024'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749" y="203397"/>
            <a:ext cx="6301109" cy="6434511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6】</a:t>
            </a:r>
            <a:r>
              <a:rPr lang="zh-CN" altLang="en-US" dirty="0"/>
              <a:t>检索选修</a:t>
            </a:r>
            <a:r>
              <a:rPr lang="en-US" altLang="zh-CN" dirty="0"/>
              <a:t>1024</a:t>
            </a:r>
            <a:r>
              <a:rPr lang="zh-CN" altLang="en-US" dirty="0"/>
              <a:t>课程的学生姓名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方法一：用多表连接查询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FROM  Student , SC </a:t>
            </a:r>
          </a:p>
          <a:p>
            <a:r>
              <a:rPr lang="en-US" altLang="zh-CN" dirty="0"/>
              <a:t>WHERE  </a:t>
            </a:r>
            <a:r>
              <a:rPr lang="en-US" altLang="zh-CN" dirty="0" err="1"/>
              <a:t>Student.Sno</a:t>
            </a:r>
            <a:r>
              <a:rPr lang="en-US" altLang="zh-CN" dirty="0"/>
              <a:t>=</a:t>
            </a:r>
            <a:r>
              <a:rPr lang="en-US" altLang="zh-CN" dirty="0" err="1"/>
              <a:t>SC.Sno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AND  </a:t>
            </a:r>
            <a:r>
              <a:rPr lang="en-US" altLang="zh-CN" dirty="0" err="1"/>
              <a:t>Cno</a:t>
            </a:r>
            <a:r>
              <a:rPr lang="en-US" altLang="zh-CN" dirty="0"/>
              <a:t>= '1024'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50674" y="1195855"/>
            <a:ext cx="56796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方法二：用不相关嵌套查询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 Student 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Sno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SOME 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SELECT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Sno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FROM  SC  WHERE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Cno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'1024' )  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71240" y="4382386"/>
            <a:ext cx="5357864" cy="2362200"/>
          </a:xfrm>
          <a:prstGeom prst="wedgeRectCallout">
            <a:avLst>
              <a:gd name="adj1" fmla="val 97587"/>
              <a:gd name="adj2" fmla="val -49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特点：</a:t>
            </a:r>
          </a:p>
          <a:p>
            <a:r>
              <a:rPr kumimoji="0"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(1)</a:t>
            </a:r>
            <a:r>
              <a:rPr kumimoji="0"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从里向外求解，即每个子查询在上一级查询处理前求解，其结果作为父查询的查询条件。</a:t>
            </a:r>
          </a:p>
          <a:p>
            <a:r>
              <a:rPr kumimoji="0"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(2)</a:t>
            </a:r>
            <a:r>
              <a:rPr kumimoji="0"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子查询只执行一次。</a:t>
            </a:r>
          </a:p>
        </p:txBody>
      </p:sp>
    </p:spTree>
    <p:extLst>
      <p:ext uri="{BB962C8B-B14F-4D97-AF65-F5344CB8AC3E}">
        <p14:creationId xmlns:p14="http://schemas.microsoft.com/office/powerpoint/2010/main" val="21643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90293"/>
            <a:ext cx="10058400" cy="5781907"/>
          </a:xfrm>
        </p:spPr>
        <p:txBody>
          <a:bodyPr>
            <a:normAutofit/>
          </a:bodyPr>
          <a:lstStyle/>
          <a:p>
            <a:r>
              <a:rPr lang="zh-CN" altLang="en-US" dirty="0"/>
              <a:t>上例还可改写为：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r>
              <a:rPr lang="en-US" altLang="zh-CN" dirty="0"/>
              <a:t>FROM  Student  </a:t>
            </a:r>
          </a:p>
          <a:p>
            <a:r>
              <a:rPr lang="en-US" altLang="zh-CN" dirty="0"/>
              <a:t>WHERE  EXISTS </a:t>
            </a:r>
          </a:p>
          <a:p>
            <a:r>
              <a:rPr lang="en-US" altLang="zh-CN" dirty="0"/>
              <a:t>    ( SELECT   *</a:t>
            </a:r>
          </a:p>
          <a:p>
            <a:r>
              <a:rPr lang="en-US" altLang="zh-CN" dirty="0"/>
              <a:t>      FROM   SC</a:t>
            </a:r>
          </a:p>
          <a:p>
            <a:r>
              <a:rPr lang="en-US" altLang="zh-CN" dirty="0"/>
              <a:t>      WHERE  </a:t>
            </a:r>
            <a:r>
              <a:rPr lang="en-US" altLang="zh-CN" dirty="0" err="1"/>
              <a:t>Cno</a:t>
            </a:r>
            <a:r>
              <a:rPr lang="en-US" altLang="zh-CN" dirty="0"/>
              <a:t>= '1024'  </a:t>
            </a:r>
          </a:p>
          <a:p>
            <a:r>
              <a:rPr lang="en-US" altLang="zh-CN" dirty="0"/>
              <a:t>             AND  </a:t>
            </a:r>
            <a:r>
              <a:rPr lang="en-US" altLang="zh-CN" dirty="0" err="1"/>
              <a:t>Sno</a:t>
            </a:r>
            <a:r>
              <a:rPr lang="en-US" altLang="zh-CN" dirty="0"/>
              <a:t> = </a:t>
            </a:r>
            <a:r>
              <a:rPr lang="en-US" altLang="zh-CN" dirty="0" err="1"/>
              <a:t>Student.Sno</a:t>
            </a:r>
            <a:r>
              <a:rPr lang="en-US" altLang="zh-CN" dirty="0"/>
              <a:t>)  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这里用</a:t>
            </a:r>
            <a:r>
              <a:rPr lang="en-US" altLang="zh-CN" dirty="0"/>
              <a:t>EXISTS</a:t>
            </a:r>
            <a:r>
              <a:rPr lang="zh-CN" altLang="en-US" dirty="0"/>
              <a:t>谓词实现了相关嵌套查询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356723" y="1558516"/>
            <a:ext cx="3417887" cy="3048000"/>
          </a:xfrm>
          <a:prstGeom prst="wedgeRectCallout">
            <a:avLst>
              <a:gd name="adj1" fmla="val -122024"/>
              <a:gd name="adj2" fmla="val 9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特点：</a:t>
            </a:r>
          </a:p>
          <a:p>
            <a:r>
              <a:rPr kumimoji="0"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(1)</a:t>
            </a:r>
            <a:r>
              <a:rPr kumimoji="0"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从外向里求解，子查询依赖父查询带入的相关属性值，其结果作为父查询的查询条件。</a:t>
            </a:r>
          </a:p>
          <a:p>
            <a:r>
              <a:rPr kumimoji="0"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(2)</a:t>
            </a:r>
            <a:r>
              <a:rPr kumimoji="0"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子查询执行多次，执行次数与父查询的元组数有关。</a:t>
            </a:r>
          </a:p>
        </p:txBody>
      </p:sp>
    </p:spTree>
    <p:extLst>
      <p:ext uri="{BB962C8B-B14F-4D97-AF65-F5344CB8AC3E}">
        <p14:creationId xmlns:p14="http://schemas.microsoft.com/office/powerpoint/2010/main" val="21408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68351"/>
            <a:ext cx="10058400" cy="5703849"/>
          </a:xfrm>
        </p:spPr>
        <p:txBody>
          <a:bodyPr>
            <a:normAutofit/>
          </a:bodyPr>
          <a:lstStyle/>
          <a:p>
            <a:r>
              <a:rPr lang="zh-CN" altLang="en-US" dirty="0"/>
              <a:t>与前面不相关子查询的一个明显区别是：子查询的查询条件依赖于外层父查询的某个属性值（本例是</a:t>
            </a:r>
            <a:r>
              <a:rPr lang="en-US" altLang="zh-CN" dirty="0"/>
              <a:t>Student</a:t>
            </a:r>
            <a:r>
              <a:rPr lang="zh-CN" altLang="en-US" dirty="0"/>
              <a:t>的</a:t>
            </a:r>
            <a:r>
              <a:rPr lang="en-US" altLang="zh-CN" dirty="0" err="1"/>
              <a:t>Sno</a:t>
            </a:r>
            <a:r>
              <a:rPr lang="zh-CN" altLang="en-US" dirty="0"/>
              <a:t>值），称这类查询为相关子查询。</a:t>
            </a:r>
          </a:p>
          <a:p>
            <a:r>
              <a:rPr lang="zh-CN" altLang="en-US" dirty="0"/>
              <a:t>不象求解不相关子查询那样，一次将子查询求出再求解父查询。相关子查询的一般处理过程是：</a:t>
            </a:r>
          </a:p>
          <a:p>
            <a:r>
              <a:rPr lang="zh-CN" altLang="en-US" dirty="0"/>
              <a:t>首先取外层查询表</a:t>
            </a:r>
            <a:r>
              <a:rPr lang="en-US" altLang="zh-CN" dirty="0"/>
              <a:t>(Student)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个元组，根据它与内层查询相关的属性值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)</a:t>
            </a:r>
            <a:r>
              <a:rPr lang="zh-CN" altLang="en-US" dirty="0"/>
              <a:t>处理内层查询</a:t>
            </a:r>
            <a:r>
              <a:rPr lang="en-US" altLang="zh-CN" dirty="0"/>
              <a:t>;</a:t>
            </a:r>
            <a:r>
              <a:rPr lang="zh-CN" altLang="en-US" dirty="0"/>
              <a:t>若</a:t>
            </a:r>
            <a:r>
              <a:rPr lang="en-US" altLang="zh-CN" dirty="0"/>
              <a:t>WHERE</a:t>
            </a:r>
            <a:r>
              <a:rPr lang="zh-CN" altLang="en-US" dirty="0"/>
              <a:t>子句返回值为真，则取此元组放入结果表，然后再取</a:t>
            </a:r>
            <a:r>
              <a:rPr lang="en-US" altLang="zh-CN" dirty="0"/>
              <a:t>Student</a:t>
            </a:r>
            <a:r>
              <a:rPr lang="zh-CN" altLang="en-US" dirty="0"/>
              <a:t>表的下一个元组</a:t>
            </a:r>
            <a:r>
              <a:rPr lang="en-US" altLang="zh-CN" dirty="0"/>
              <a:t>;</a:t>
            </a:r>
            <a:r>
              <a:rPr lang="zh-CN" altLang="en-US" dirty="0"/>
              <a:t>重复这一过程，直到外层表全部检查完为止。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537" y="657922"/>
            <a:ext cx="11857463" cy="5514278"/>
          </a:xfrm>
        </p:spPr>
        <p:txBody>
          <a:bodyPr/>
          <a:lstStyle/>
          <a:p>
            <a:r>
              <a:rPr lang="en-US" altLang="zh-CN" dirty="0"/>
              <a:t>for x </a:t>
            </a:r>
            <a:r>
              <a:rPr lang="en-US" altLang="zh-CN" b="1" dirty="0"/>
              <a:t>in</a:t>
            </a:r>
            <a:r>
              <a:rPr lang="en-US" altLang="zh-CN" dirty="0"/>
              <a:t> Student</a:t>
            </a:r>
            <a:br>
              <a:rPr lang="en-US" altLang="zh-CN" dirty="0"/>
            </a:br>
            <a:r>
              <a:rPr lang="en-US" altLang="zh-CN" dirty="0"/>
              <a:t>    loop</a:t>
            </a:r>
            <a:br>
              <a:rPr lang="en-US" altLang="zh-CN" dirty="0"/>
            </a:br>
            <a:r>
              <a:rPr lang="en-US" altLang="zh-CN" dirty="0"/>
              <a:t>       if ( </a:t>
            </a:r>
            <a:r>
              <a:rPr lang="en-US" altLang="zh-CN" b="1" dirty="0"/>
              <a:t>exists</a:t>
            </a:r>
            <a:r>
              <a:rPr lang="en-US" altLang="zh-CN" dirty="0"/>
              <a:t> ( select </a:t>
            </a:r>
            <a:r>
              <a:rPr lang="zh-CN" altLang="en-US" dirty="0"/>
              <a:t>*</a:t>
            </a:r>
            <a:r>
              <a:rPr lang="en-US" altLang="zh-CN" dirty="0"/>
              <a:t> from SC where </a:t>
            </a:r>
            <a:r>
              <a:rPr lang="en-US" altLang="zh-CN" dirty="0" err="1"/>
              <a:t>Sno</a:t>
            </a:r>
            <a:r>
              <a:rPr lang="en-US" altLang="zh-CN" dirty="0"/>
              <a:t> = </a:t>
            </a:r>
            <a:r>
              <a:rPr lang="en-US" altLang="zh-CN" dirty="0" err="1"/>
              <a:t>x.Sno</a:t>
            </a:r>
            <a:r>
              <a:rPr lang="en-US" altLang="zh-CN" dirty="0"/>
              <a:t> and  </a:t>
            </a:r>
            <a:r>
              <a:rPr lang="en-US" altLang="zh-CN" dirty="0" err="1"/>
              <a:t>Cno</a:t>
            </a:r>
            <a:r>
              <a:rPr lang="en-US" altLang="zh-CN" dirty="0"/>
              <a:t>= '1024' )</a:t>
            </a:r>
            <a:br>
              <a:rPr lang="en-US" altLang="zh-CN" dirty="0"/>
            </a:br>
            <a:r>
              <a:rPr lang="en-US" altLang="zh-CN" dirty="0"/>
              <a:t>       then </a:t>
            </a:r>
            <a:br>
              <a:rPr lang="en-US" altLang="zh-CN" dirty="0"/>
            </a:br>
            <a:r>
              <a:rPr lang="en-US" altLang="zh-CN" dirty="0"/>
              <a:t>          OUTPUT x</a:t>
            </a:r>
            <a:br>
              <a:rPr lang="en-US" altLang="zh-CN" dirty="0"/>
            </a:br>
            <a:r>
              <a:rPr lang="en-US" altLang="zh-CN" dirty="0"/>
              <a:t>       end if</a:t>
            </a:r>
            <a:br>
              <a:rPr lang="en-US" altLang="zh-CN" dirty="0"/>
            </a:br>
            <a:r>
              <a:rPr lang="en-US" altLang="zh-CN" dirty="0"/>
              <a:t>    end loop</a:t>
            </a:r>
          </a:p>
          <a:p>
            <a:r>
              <a:rPr lang="zh-CN" altLang="en-US" dirty="0"/>
              <a:t>循环遍历</a:t>
            </a:r>
            <a:r>
              <a:rPr lang="en-US" altLang="zh-CN" dirty="0"/>
              <a:t>Student</a:t>
            </a:r>
            <a:r>
              <a:rPr lang="zh-CN" altLang="en-US" dirty="0"/>
              <a:t>（扫描</a:t>
            </a:r>
            <a:r>
              <a:rPr lang="en-US" altLang="zh-CN" dirty="0"/>
              <a:t>Student</a:t>
            </a:r>
            <a:r>
              <a:rPr lang="zh-CN" altLang="en-US" dirty="0"/>
              <a:t>表），用每次遍历的结果作为</a:t>
            </a:r>
            <a:r>
              <a:rPr lang="en-US" altLang="zh-CN" dirty="0"/>
              <a:t>SC</a:t>
            </a:r>
            <a:r>
              <a:rPr lang="zh-CN" altLang="en-US" dirty="0"/>
              <a:t>的查询条件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9571"/>
            <a:ext cx="10058400" cy="5982629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7】</a:t>
            </a:r>
            <a:r>
              <a:rPr lang="zh-CN" altLang="en-US" dirty="0"/>
              <a:t>查询与“张大民”在同一个系学习的学生（不包括张本人）。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EXISTS</a:t>
            </a:r>
            <a:r>
              <a:rPr lang="zh-CN" altLang="en-US" dirty="0"/>
              <a:t>谓词相对应的是</a:t>
            </a:r>
            <a:r>
              <a:rPr lang="en-US" altLang="zh-CN" dirty="0"/>
              <a:t>NOT EXISTS</a:t>
            </a:r>
            <a:r>
              <a:rPr lang="zh-CN" altLang="en-US" dirty="0"/>
              <a:t>，即若内层查询结果为空，则外层的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子句返回真值，否则为假。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66538" y="1345448"/>
            <a:ext cx="7527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SELECT  </a:t>
            </a:r>
            <a:r>
              <a:rPr lang="en-US" altLang="zh-CN" sz="2400" dirty="0" err="1"/>
              <a:t>Sno,Sname,Sdept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FROM  Student  S1 </a:t>
            </a:r>
          </a:p>
          <a:p>
            <a:r>
              <a:rPr lang="en-US" altLang="zh-CN" sz="2400" dirty="0"/>
              <a:t>WHERE  EXISTS  </a:t>
            </a:r>
          </a:p>
          <a:p>
            <a:r>
              <a:rPr lang="en-US" altLang="zh-CN" sz="2400" dirty="0"/>
              <a:t>              (  SELECT  *  </a:t>
            </a:r>
          </a:p>
          <a:p>
            <a:r>
              <a:rPr lang="en-US" altLang="zh-CN" sz="2400" dirty="0"/>
              <a:t>                 FROM  Student  S2  </a:t>
            </a:r>
          </a:p>
          <a:p>
            <a:r>
              <a:rPr lang="en-US" altLang="zh-CN" sz="2400" dirty="0"/>
              <a:t>                 WHERE  S2.Sdept=S1.Sdept </a:t>
            </a:r>
          </a:p>
          <a:p>
            <a:r>
              <a:rPr lang="en-US" altLang="zh-CN" sz="2400" dirty="0"/>
              <a:t>                       AND   S2.Sname= '</a:t>
            </a:r>
            <a:r>
              <a:rPr lang="zh-CN" altLang="en-US" sz="2400" dirty="0"/>
              <a:t>张大民</a:t>
            </a:r>
            <a:r>
              <a:rPr lang="en-US" altLang="zh-CN" sz="2400" dirty="0"/>
              <a:t>' )  </a:t>
            </a:r>
          </a:p>
          <a:p>
            <a:r>
              <a:rPr lang="en-US" altLang="zh-CN" sz="2400" dirty="0"/>
              <a:t>      AND  S1.Sname != '</a:t>
            </a:r>
            <a:r>
              <a:rPr lang="zh-CN" altLang="en-US" sz="2400" dirty="0"/>
              <a:t>张大民</a:t>
            </a:r>
            <a:r>
              <a:rPr lang="en-US" altLang="zh-CN" sz="2400" dirty="0"/>
              <a:t>'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574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1577</TotalTime>
  <Pages>0</Pages>
  <Words>2020</Words>
  <Characters>0</Characters>
  <Application>Microsoft Office PowerPoint</Application>
  <DocSecurity>0</DocSecurity>
  <PresentationFormat>宽屏</PresentationFormat>
  <Lines>0</Lines>
  <Paragraphs>308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Rockwell</vt:lpstr>
      <vt:lpstr>Rockwell Condensed</vt:lpstr>
      <vt:lpstr>等线</vt:lpstr>
      <vt:lpstr>方正姚体</vt:lpstr>
      <vt:lpstr>华文新魏</vt:lpstr>
      <vt:lpstr>宋体</vt:lpstr>
      <vt:lpstr>微软雅黑</vt:lpstr>
      <vt:lpstr>微软雅黑 Light</vt:lpstr>
      <vt:lpstr>Arial</vt:lpstr>
      <vt:lpstr>Calibri</vt:lpstr>
      <vt:lpstr>Helvetica</vt:lpstr>
      <vt:lpstr>Symbol</vt:lpstr>
      <vt:lpstr>Times New Roman</vt:lpstr>
      <vt:lpstr>Wingdings</vt:lpstr>
      <vt:lpstr>木活字</vt:lpstr>
      <vt:lpstr>第三章  关系数据库标准语言SQL（4）</vt:lpstr>
      <vt:lpstr>PowerPoint 演示文稿</vt:lpstr>
      <vt:lpstr>(4)使用EXISTS谓词的子查询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嵌套查询小结</vt:lpstr>
      <vt:lpstr>PowerPoint 演示文稿</vt:lpstr>
      <vt:lpstr>PowerPoint 演示文稿</vt:lpstr>
      <vt:lpstr>插播一条信息</vt:lpstr>
      <vt:lpstr>PowerPoint 演示文稿</vt:lpstr>
      <vt:lpstr>PowerPoint 演示文稿</vt:lpstr>
      <vt:lpstr>PowerPoint 演示文稿</vt:lpstr>
      <vt:lpstr>PowerPoint 演示文稿</vt:lpstr>
      <vt:lpstr>查询过程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D13001</dc:creator>
  <cp:keywords/>
  <dc:description/>
  <cp:lastModifiedBy>温宇俊</cp:lastModifiedBy>
  <cp:revision>172</cp:revision>
  <dcterms:created xsi:type="dcterms:W3CDTF">2013-11-21T07:51:28Z</dcterms:created>
  <dcterms:modified xsi:type="dcterms:W3CDTF">2019-04-01T03:13:15Z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