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50" r:id="rId3"/>
    <p:sldId id="421" r:id="rId4"/>
    <p:sldId id="408" r:id="rId6"/>
    <p:sldId id="409" r:id="rId7"/>
    <p:sldId id="410" r:id="rId8"/>
    <p:sldId id="411" r:id="rId9"/>
    <p:sldId id="412" r:id="rId10"/>
    <p:sldId id="413" r:id="rId11"/>
    <p:sldId id="414" r:id="rId12"/>
    <p:sldId id="415" r:id="rId13"/>
    <p:sldId id="416" r:id="rId14"/>
    <p:sldId id="417" r:id="rId15"/>
    <p:sldId id="418" r:id="rId16"/>
    <p:sldId id="419"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459" r:id="rId39"/>
    <p:sldId id="443" r:id="rId40"/>
    <p:sldId id="444" r:id="rId41"/>
    <p:sldId id="445" r:id="rId42"/>
    <p:sldId id="446" r:id="rId43"/>
    <p:sldId id="447" r:id="rId44"/>
    <p:sldId id="449" r:id="rId45"/>
    <p:sldId id="448" r:id="rId46"/>
    <p:sldId id="450" r:id="rId47"/>
    <p:sldId id="451" r:id="rId48"/>
    <p:sldId id="452" r:id="rId49"/>
    <p:sldId id="453" r:id="rId50"/>
    <p:sldId id="454" r:id="rId51"/>
    <p:sldId id="455" r:id="rId52"/>
    <p:sldId id="456" r:id="rId53"/>
    <p:sldId id="457" r:id="rId54"/>
    <p:sldId id="458"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D935"/>
    <a:srgbClr val="A5C2E0"/>
    <a:srgbClr val="E19BC2"/>
    <a:srgbClr val="FE9374"/>
    <a:srgbClr val="FDC340"/>
    <a:srgbClr val="FCAF00"/>
    <a:srgbClr val="F1EB00"/>
    <a:srgbClr val="BBDE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78224" autoAdjust="0"/>
  </p:normalViewPr>
  <p:slideViewPr>
    <p:cSldViewPr snapToGrid="0">
      <p:cViewPr varScale="1">
        <p:scale>
          <a:sx n="69" d="100"/>
          <a:sy n="69" d="100"/>
        </p:scale>
        <p:origin x="116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49628-C50D-46DE-95D1-F56F8CDDF8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BB7F9-0B98-41FF-B268-342E760C73C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BB7F9-0B98-41FF-B268-342E760C73C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168068BB-17E3-42B7-A147-CB5F31377922}"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E22FB48-3995-40E0-9D7E-DF50111BA26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6A9107F0-49AB-4585-8531-0800EB706134}"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67B550-5DAF-484A-9553-47DA44B4046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6800" y="533400"/>
            <a:ext cx="7505700" cy="5638800"/>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814F641-F1B6-48DF-9B1C-3991E104261B}"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B92C4C-6338-4AB2-B6A2-E676F6F7F17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lvl1pPr>
              <a:lnSpc>
                <a:spcPct val="100000"/>
              </a:lnSpc>
              <a:defRPr sz="2800">
                <a:latin typeface="微软雅黑 Light" panose="020B0502040204020203" pitchFamily="34" charset="-122"/>
                <a:ea typeface="微软雅黑 Light" panose="020B0502040204020203" pitchFamily="34" charset="-122"/>
              </a:defRPr>
            </a:lvl1pPr>
            <a:lvl2pPr>
              <a:lnSpc>
                <a:spcPct val="100000"/>
              </a:lnSpc>
              <a:defRPr sz="2600">
                <a:latin typeface="微软雅黑 Light" panose="020B0502040204020203" pitchFamily="34" charset="-122"/>
                <a:ea typeface="微软雅黑 Light" panose="020B0502040204020203" pitchFamily="34" charset="-122"/>
              </a:defRPr>
            </a:lvl2pPr>
            <a:lvl3pPr>
              <a:lnSpc>
                <a:spcPct val="100000"/>
              </a:lnSpc>
              <a:defRPr sz="2400">
                <a:latin typeface="微软雅黑 Light" panose="020B0502040204020203" pitchFamily="34" charset="-122"/>
                <a:ea typeface="微软雅黑 Light" panose="020B0502040204020203" pitchFamily="34" charset="-122"/>
              </a:defRPr>
            </a:lvl3pPr>
            <a:lvl4pPr>
              <a:lnSpc>
                <a:spcPct val="100000"/>
              </a:lnSpc>
              <a:defRPr sz="2000">
                <a:latin typeface="微软雅黑 Light" panose="020B0502040204020203" pitchFamily="34" charset="-122"/>
                <a:ea typeface="微软雅黑 Light" panose="020B0502040204020203" pitchFamily="34" charset="-122"/>
              </a:defRPr>
            </a:lvl4pPr>
            <a:lvl5pPr>
              <a:lnSpc>
                <a:spcPct val="100000"/>
              </a:lnSpc>
              <a:defRPr sz="2000">
                <a:latin typeface="微软雅黑 Light" panose="020B0502040204020203" pitchFamily="34" charset="-122"/>
                <a:ea typeface="微软雅黑 Light" panose="020B0502040204020203"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9038E62-7DC2-477F-BCDA-57F4B9796151}"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8593667" y="6272784"/>
            <a:ext cx="2644309" cy="365125"/>
          </a:xfrm>
        </p:spPr>
        <p:txBody>
          <a:bodyPr/>
          <a:lstStyle/>
          <a:p>
            <a:fld id="{4C58EB04-B74F-490A-8396-68B0B81C24B6}" type="datetime1">
              <a:rPr lang="zh-CN" altLang="en-US" smtClean="0"/>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C2947E0-CF6E-4C9D-9D69-76C0C6E9450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8DA2E6BE-4CD1-4504-B97C-06A5781EB05A}"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72BE42-2029-47E3-BD9B-2F539B27DEE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F087B482-88B7-435F-A13C-C19E4682F1A3}"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2FA598-CE48-4FE9-B070-F75262AA96E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DAB27F6-33F4-4139-B506-BC3F43298B00}"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C20FAF6-2FE9-4CCD-9236-1A3CD5281C2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3673D-846D-478E-B717-145266FBB345}"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74088BC-5FFA-45F6-BC97-BB015332EA6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FCC3473-B232-4B69-ACE8-5CAEBA6CA593}"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BF596-1C38-4E7D-AB1B-96AFDC32A54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5AF81D95-C901-4B41-903D-FBA729B8C2E3}" type="datetime1">
              <a:rPr lang="zh-CN" altLang="en-US" smtClean="0"/>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CC65BD0-EC37-4B9B-A84F-C0E4E55ED33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7F89F12-1AC6-49B3-BDC9-E8AF0C41EACF}" type="datetime1">
              <a:rPr lang="zh-CN" altLang="en-US" smtClean="0"/>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8288E30-4A55-486A-A62B-08E94C446F5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sz="6600" dirty="0">
                <a:solidFill>
                  <a:srgbClr val="595959"/>
                </a:solidFill>
                <a:latin typeface="微软雅黑" panose="020B0503020204020204" pitchFamily="34" charset="-122"/>
                <a:ea typeface="微软雅黑" panose="020B0503020204020204" pitchFamily="34" charset="-122"/>
              </a:rPr>
              <a:t>第三章  关系数据库标准语言</a:t>
            </a:r>
            <a:r>
              <a:rPr lang="en-US" altLang="zh-CN" sz="6600" dirty="0">
                <a:solidFill>
                  <a:srgbClr val="595959"/>
                </a:solidFill>
                <a:latin typeface="微软雅黑" panose="020B0503020204020204" pitchFamily="34" charset="-122"/>
                <a:ea typeface="微软雅黑" panose="020B0503020204020204" pitchFamily="34" charset="-122"/>
              </a:rPr>
              <a:t>SQL</a:t>
            </a:r>
            <a:r>
              <a:rPr lang="zh-CN" altLang="en-US" sz="6600" dirty="0">
                <a:solidFill>
                  <a:srgbClr val="595959"/>
                </a:solidFill>
                <a:latin typeface="微软雅黑" panose="020B0503020204020204" pitchFamily="34" charset="-122"/>
                <a:ea typeface="微软雅黑" panose="020B0503020204020204" pitchFamily="34" charset="-122"/>
              </a:rPr>
              <a:t>（</a:t>
            </a:r>
            <a:r>
              <a:rPr lang="en-US" altLang="zh-CN" sz="6600" dirty="0">
                <a:solidFill>
                  <a:srgbClr val="595959"/>
                </a:solidFill>
                <a:latin typeface="微软雅黑" panose="020B0503020204020204" pitchFamily="34" charset="-122"/>
                <a:ea typeface="微软雅黑" panose="020B0503020204020204" pitchFamily="34" charset="-122"/>
              </a:rPr>
              <a:t>5</a:t>
            </a:r>
            <a:r>
              <a:rPr lang="zh-CN" altLang="en-US" sz="6600" dirty="0">
                <a:solidFill>
                  <a:srgbClr val="595959"/>
                </a:solidFill>
                <a:latin typeface="微软雅黑" panose="020B0503020204020204" pitchFamily="34" charset="-122"/>
                <a:ea typeface="微软雅黑" panose="020B0503020204020204" pitchFamily="34" charset="-122"/>
              </a:rPr>
              <a:t>）</a:t>
            </a:r>
            <a:endParaRPr lang="zh-CN" altLang="en-US" sz="6600" dirty="0"/>
          </a:p>
        </p:txBody>
      </p:sp>
      <p:sp>
        <p:nvSpPr>
          <p:cNvPr id="3" name="副标题 2"/>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E22FB48-3995-40E0-9D7E-DF50111BA269}"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490654"/>
            <a:ext cx="10058400" cy="5681546"/>
          </a:xfrm>
        </p:spPr>
        <p:txBody>
          <a:bodyPr>
            <a:normAutofit fontScale="92500" lnSpcReduction="10000"/>
          </a:bodyPr>
          <a:lstStyle/>
          <a:p>
            <a:r>
              <a:rPr lang="zh-CN" altLang="en-US" dirty="0"/>
              <a:t>方法二（自身连接）</a:t>
            </a:r>
            <a:endParaRPr lang="zh-CN" altLang="en-US" dirty="0"/>
          </a:p>
          <a:p>
            <a:r>
              <a:rPr lang="en-US" altLang="zh-CN" b="1" dirty="0"/>
              <a:t>SELECT </a:t>
            </a:r>
            <a:r>
              <a:rPr lang="en-US" altLang="zh-CN" b="1" dirty="0" err="1"/>
              <a:t>X.Sno</a:t>
            </a:r>
            <a:endParaRPr lang="en-US" altLang="zh-CN" b="1" dirty="0"/>
          </a:p>
          <a:p>
            <a:r>
              <a:rPr lang="en-US" altLang="zh-CN" b="1" dirty="0"/>
              <a:t>FROM SC X ,SC Y</a:t>
            </a:r>
            <a:endParaRPr lang="en-US" altLang="zh-CN" b="1" dirty="0"/>
          </a:p>
          <a:p>
            <a:r>
              <a:rPr lang="en-US" altLang="zh-CN" b="1" dirty="0"/>
              <a:t>WHERE </a:t>
            </a:r>
            <a:r>
              <a:rPr lang="en-US" altLang="zh-CN" b="1" dirty="0" err="1"/>
              <a:t>X.Sno</a:t>
            </a:r>
            <a:r>
              <a:rPr lang="en-US" altLang="zh-CN" b="1" dirty="0"/>
              <a:t>=</a:t>
            </a:r>
            <a:r>
              <a:rPr lang="en-US" altLang="zh-CN" b="1" dirty="0" err="1"/>
              <a:t>Y.Sno</a:t>
            </a:r>
            <a:endParaRPr lang="en-US" altLang="zh-CN" b="1" dirty="0"/>
          </a:p>
          <a:p>
            <a:r>
              <a:rPr lang="en-US" altLang="zh-CN" b="1" dirty="0"/>
              <a:t>AND </a:t>
            </a:r>
            <a:r>
              <a:rPr lang="en-US" altLang="zh-CN" b="1" dirty="0" err="1"/>
              <a:t>X.Cno</a:t>
            </a:r>
            <a:r>
              <a:rPr lang="en-US" altLang="zh-CN" b="1" dirty="0"/>
              <a:t>= '1024' AND </a:t>
            </a:r>
            <a:r>
              <a:rPr lang="en-US" altLang="zh-CN" b="1" dirty="0" err="1"/>
              <a:t>Y.Cno</a:t>
            </a:r>
            <a:r>
              <a:rPr lang="en-US" altLang="zh-CN" b="1" dirty="0"/>
              <a:t>= '1136'</a:t>
            </a:r>
            <a:endParaRPr lang="en-US" altLang="zh-CN" b="1" dirty="0"/>
          </a:p>
          <a:p>
            <a:r>
              <a:rPr lang="zh-CN" altLang="en-US" dirty="0"/>
              <a:t>方法三（交运算）</a:t>
            </a:r>
            <a:endParaRPr lang="zh-CN" altLang="en-US" dirty="0"/>
          </a:p>
          <a:p>
            <a:r>
              <a:rPr lang="en-US" altLang="zh-CN" b="1" dirty="0"/>
              <a:t>SELECT </a:t>
            </a:r>
            <a:r>
              <a:rPr lang="en-US" altLang="zh-CN" b="1" dirty="0" err="1"/>
              <a:t>Sno</a:t>
            </a:r>
            <a:endParaRPr lang="en-US" altLang="zh-CN" b="1" dirty="0"/>
          </a:p>
          <a:p>
            <a:r>
              <a:rPr lang="en-US" altLang="zh-CN" b="1" dirty="0"/>
              <a:t>FROM SC WHERE </a:t>
            </a:r>
            <a:r>
              <a:rPr lang="en-US" altLang="zh-CN" b="1" dirty="0" err="1"/>
              <a:t>Cno</a:t>
            </a:r>
            <a:r>
              <a:rPr lang="en-US" altLang="zh-CN" b="1" dirty="0"/>
              <a:t>= '1024'</a:t>
            </a:r>
            <a:endParaRPr lang="en-US" altLang="zh-CN" b="1" dirty="0"/>
          </a:p>
          <a:p>
            <a:r>
              <a:rPr lang="en-US" altLang="zh-CN" b="1" dirty="0"/>
              <a:t>INTERSECT</a:t>
            </a:r>
            <a:endParaRPr lang="en-US" altLang="zh-CN" b="1" dirty="0"/>
          </a:p>
          <a:p>
            <a:r>
              <a:rPr lang="en-US" altLang="zh-CN" b="1" dirty="0"/>
              <a:t>SELECT </a:t>
            </a:r>
            <a:r>
              <a:rPr lang="en-US" altLang="zh-CN" b="1" dirty="0" err="1"/>
              <a:t>Sno</a:t>
            </a:r>
            <a:endParaRPr lang="en-US" altLang="zh-CN" b="1" dirty="0"/>
          </a:p>
          <a:p>
            <a:r>
              <a:rPr lang="en-US" altLang="zh-CN" b="1" dirty="0"/>
              <a:t>FROM SC WHERE </a:t>
            </a:r>
            <a:r>
              <a:rPr lang="en-US" altLang="zh-CN" b="1" dirty="0" err="1"/>
              <a:t>Cno</a:t>
            </a:r>
            <a:r>
              <a:rPr lang="en-US" altLang="zh-CN" b="1" dirty="0"/>
              <a:t>= '1136'</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457200"/>
            <a:ext cx="10058400" cy="5715000"/>
          </a:xfrm>
        </p:spPr>
        <p:txBody>
          <a:bodyPr/>
          <a:lstStyle/>
          <a:p>
            <a:r>
              <a:rPr lang="en-US" altLang="zh-CN" dirty="0"/>
              <a:t>【</a:t>
            </a:r>
            <a:r>
              <a:rPr lang="zh-CN" altLang="en-US" dirty="0"/>
              <a:t>例</a:t>
            </a:r>
            <a:r>
              <a:rPr lang="en-US" altLang="zh-CN" b="1" dirty="0"/>
              <a:t>5</a:t>
            </a:r>
            <a:r>
              <a:rPr lang="en-US" altLang="zh-CN" dirty="0"/>
              <a:t>】</a:t>
            </a:r>
            <a:r>
              <a:rPr lang="zh-CN" altLang="en-US" dirty="0"/>
              <a:t>查询学校中与教师同名的学生姓名。即查询学生姓名与</a:t>
            </a:r>
            <a:endParaRPr lang="zh-CN" altLang="en-US" dirty="0"/>
          </a:p>
          <a:p>
            <a:r>
              <a:rPr lang="zh-CN" altLang="en-US" dirty="0"/>
              <a:t>教师姓名的交集</a:t>
            </a:r>
            <a:endParaRPr lang="zh-CN" altLang="en-US" dirty="0"/>
          </a:p>
          <a:p>
            <a:r>
              <a:rPr lang="zh-CN" altLang="en-US" dirty="0"/>
              <a:t>方法一</a:t>
            </a:r>
            <a:endParaRPr lang="zh-CN" altLang="en-US" dirty="0"/>
          </a:p>
          <a:p>
            <a:r>
              <a:rPr lang="en-US" altLang="zh-CN" b="1" dirty="0"/>
              <a:t>SELECT </a:t>
            </a:r>
            <a:r>
              <a:rPr lang="en-US" altLang="zh-CN" b="1" dirty="0" err="1"/>
              <a:t>Sname</a:t>
            </a:r>
            <a:r>
              <a:rPr lang="en-US" altLang="zh-CN" b="1" dirty="0"/>
              <a:t> FROM Student</a:t>
            </a:r>
            <a:endParaRPr lang="en-US" altLang="zh-CN" b="1" dirty="0"/>
          </a:p>
          <a:p>
            <a:r>
              <a:rPr lang="en-US" altLang="zh-CN" b="1" dirty="0">
                <a:solidFill>
                  <a:srgbClr val="FF0000"/>
                </a:solidFill>
              </a:rPr>
              <a:t>INTERSECT</a:t>
            </a:r>
            <a:endParaRPr lang="en-US" altLang="zh-CN" b="1" dirty="0">
              <a:solidFill>
                <a:srgbClr val="FF0000"/>
              </a:solidFill>
            </a:endParaRPr>
          </a:p>
          <a:p>
            <a:r>
              <a:rPr lang="en-US" altLang="zh-CN" b="1" dirty="0"/>
              <a:t>SELECT </a:t>
            </a:r>
            <a:r>
              <a:rPr lang="en-US" altLang="zh-CN" b="1" dirty="0" err="1"/>
              <a:t>Tname</a:t>
            </a:r>
            <a:r>
              <a:rPr lang="en-US" altLang="zh-CN" b="1" dirty="0"/>
              <a:t> FROM Teacher</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5" name="矩形 4"/>
          <p:cNvSpPr/>
          <p:nvPr/>
        </p:nvSpPr>
        <p:spPr>
          <a:xfrm>
            <a:off x="6774101" y="1901880"/>
            <a:ext cx="6096000" cy="3447098"/>
          </a:xfrm>
          <a:prstGeom prst="rect">
            <a:avLst/>
          </a:prstGeom>
        </p:spPr>
        <p:txBody>
          <a:bodyPr vert="horz" lIns="91440" tIns="45720" rIns="91440" bIns="45720" rtlCol="0">
            <a:normAutofit/>
          </a:bodyPr>
          <a:lstStyle/>
          <a:p>
            <a:pPr marL="182880" indent="-182880" defTabSz="914400">
              <a:spcBef>
                <a:spcPts val="1200"/>
              </a:spcBef>
              <a:buClr>
                <a:schemeClr val="accent1">
                  <a:lumMod val="75000"/>
                </a:schemeClr>
              </a:buClr>
              <a:buSzPct val="85000"/>
              <a:buFont typeface="Wingdings" panose="05000000000000000000" pitchFamily="2" charset="2"/>
              <a:buChar char="§"/>
            </a:pPr>
            <a:r>
              <a:rPr lang="zh-CN" altLang="en-US" sz="2800" dirty="0">
                <a:latin typeface="微软雅黑 Light" panose="020B0502040204020203" pitchFamily="34" charset="-122"/>
                <a:ea typeface="微软雅黑 Light" panose="020B0502040204020203" pitchFamily="34" charset="-122"/>
              </a:rPr>
              <a:t>方法二</a:t>
            </a:r>
            <a:endParaRPr lang="zh-CN" altLang="en-US" sz="2800" dirty="0">
              <a:latin typeface="微软雅黑 Light" panose="020B0502040204020203" pitchFamily="34" charset="-122"/>
              <a:ea typeface="微软雅黑 Light" panose="020B0502040204020203" pitchFamily="34" charset="-122"/>
            </a:endParaRPr>
          </a:p>
          <a:p>
            <a:pPr marL="182880" indent="-182880" defTabSz="914400">
              <a:spcBef>
                <a:spcPts val="1200"/>
              </a:spcBef>
              <a:buClr>
                <a:schemeClr val="accent1">
                  <a:lumMod val="75000"/>
                </a:schemeClr>
              </a:buClr>
              <a:buSzPct val="85000"/>
              <a:buFont typeface="Wingdings" panose="05000000000000000000" pitchFamily="2" charset="2"/>
              <a:buChar char="§"/>
            </a:pPr>
            <a:r>
              <a:rPr lang="en-US" altLang="zh-CN" sz="2800" dirty="0">
                <a:latin typeface="微软雅黑 Light" panose="020B0502040204020203" pitchFamily="34" charset="-122"/>
                <a:ea typeface="微软雅黑 Light" panose="020B0502040204020203" pitchFamily="34" charset="-122"/>
              </a:rPr>
              <a:t>SELECT DISTINCT </a:t>
            </a:r>
            <a:r>
              <a:rPr lang="en-US" altLang="zh-CN" sz="2800" dirty="0" err="1">
                <a:latin typeface="微软雅黑 Light" panose="020B0502040204020203" pitchFamily="34" charset="-122"/>
                <a:ea typeface="微软雅黑 Light" panose="020B0502040204020203" pitchFamily="34" charset="-122"/>
              </a:rPr>
              <a:t>Sname</a:t>
            </a:r>
            <a:endParaRPr lang="en-US" altLang="zh-CN" sz="2800" dirty="0">
              <a:latin typeface="微软雅黑 Light" panose="020B0502040204020203" pitchFamily="34" charset="-122"/>
              <a:ea typeface="微软雅黑 Light" panose="020B0502040204020203" pitchFamily="34" charset="-122"/>
            </a:endParaRPr>
          </a:p>
          <a:p>
            <a:pPr marL="182880" indent="-182880" defTabSz="914400">
              <a:spcBef>
                <a:spcPts val="1200"/>
              </a:spcBef>
              <a:buClr>
                <a:schemeClr val="accent1">
                  <a:lumMod val="75000"/>
                </a:schemeClr>
              </a:buClr>
              <a:buSzPct val="85000"/>
              <a:buFont typeface="Wingdings" panose="05000000000000000000" pitchFamily="2" charset="2"/>
              <a:buChar char="§"/>
            </a:pPr>
            <a:r>
              <a:rPr lang="en-US" altLang="zh-CN" sz="2800" dirty="0">
                <a:latin typeface="微软雅黑 Light" panose="020B0502040204020203" pitchFamily="34" charset="-122"/>
                <a:ea typeface="微软雅黑 Light" panose="020B0502040204020203" pitchFamily="34" charset="-122"/>
              </a:rPr>
              <a:t>FROM Student</a:t>
            </a:r>
            <a:endParaRPr lang="en-US" altLang="zh-CN" sz="2800" dirty="0">
              <a:latin typeface="微软雅黑 Light" panose="020B0502040204020203" pitchFamily="34" charset="-122"/>
              <a:ea typeface="微软雅黑 Light" panose="020B0502040204020203" pitchFamily="34" charset="-122"/>
            </a:endParaRPr>
          </a:p>
          <a:p>
            <a:pPr marL="182880" indent="-182880" defTabSz="914400">
              <a:spcBef>
                <a:spcPts val="1200"/>
              </a:spcBef>
              <a:buClr>
                <a:schemeClr val="accent1">
                  <a:lumMod val="75000"/>
                </a:schemeClr>
              </a:buClr>
              <a:buSzPct val="85000"/>
              <a:buFont typeface="Wingdings" panose="05000000000000000000" pitchFamily="2" charset="2"/>
              <a:buChar char="§"/>
            </a:pPr>
            <a:r>
              <a:rPr lang="en-US" altLang="zh-CN" sz="2800" dirty="0">
                <a:latin typeface="微软雅黑 Light" panose="020B0502040204020203" pitchFamily="34" charset="-122"/>
                <a:ea typeface="微软雅黑 Light" panose="020B0502040204020203" pitchFamily="34" charset="-122"/>
              </a:rPr>
              <a:t>WHERE </a:t>
            </a:r>
            <a:r>
              <a:rPr lang="en-US" altLang="zh-CN" sz="2800" dirty="0" err="1">
                <a:latin typeface="微软雅黑 Light" panose="020B0502040204020203" pitchFamily="34" charset="-122"/>
                <a:ea typeface="微软雅黑 Light" panose="020B0502040204020203" pitchFamily="34" charset="-122"/>
              </a:rPr>
              <a:t>Sname</a:t>
            </a:r>
            <a:r>
              <a:rPr lang="en-US" altLang="zh-CN" sz="2800" dirty="0">
                <a:latin typeface="微软雅黑 Light" panose="020B0502040204020203" pitchFamily="34" charset="-122"/>
                <a:ea typeface="微软雅黑 Light" panose="020B0502040204020203" pitchFamily="34" charset="-122"/>
              </a:rPr>
              <a:t> IN</a:t>
            </a:r>
            <a:endParaRPr lang="en-US" altLang="zh-CN" sz="2800" dirty="0">
              <a:latin typeface="微软雅黑 Light" panose="020B0502040204020203" pitchFamily="34" charset="-122"/>
              <a:ea typeface="微软雅黑 Light" panose="020B0502040204020203" pitchFamily="34" charset="-122"/>
            </a:endParaRPr>
          </a:p>
          <a:p>
            <a:pPr marL="182880" indent="-182880" defTabSz="914400">
              <a:spcBef>
                <a:spcPts val="1200"/>
              </a:spcBef>
              <a:buClr>
                <a:schemeClr val="accent1">
                  <a:lumMod val="75000"/>
                </a:schemeClr>
              </a:buClr>
              <a:buSzPct val="85000"/>
              <a:buFont typeface="Wingdings" panose="05000000000000000000" pitchFamily="2" charset="2"/>
              <a:buChar char="§"/>
            </a:pPr>
            <a:r>
              <a:rPr lang="en-US" altLang="zh-CN" sz="2800" dirty="0">
                <a:latin typeface="微软雅黑 Light" panose="020B0502040204020203" pitchFamily="34" charset="-122"/>
                <a:ea typeface="微软雅黑 Light" panose="020B0502040204020203" pitchFamily="34" charset="-122"/>
              </a:rPr>
              <a:t>( SELECT </a:t>
            </a:r>
            <a:r>
              <a:rPr lang="en-US" altLang="zh-CN" sz="2800" dirty="0" err="1">
                <a:latin typeface="微软雅黑 Light" panose="020B0502040204020203" pitchFamily="34" charset="-122"/>
                <a:ea typeface="微软雅黑 Light" panose="020B0502040204020203" pitchFamily="34" charset="-122"/>
              </a:rPr>
              <a:t>Tname</a:t>
            </a:r>
            <a:endParaRPr lang="en-US" altLang="zh-CN" sz="2800" dirty="0">
              <a:latin typeface="微软雅黑 Light" panose="020B0502040204020203" pitchFamily="34" charset="-122"/>
              <a:ea typeface="微软雅黑 Light" panose="020B0502040204020203" pitchFamily="34" charset="-122"/>
            </a:endParaRPr>
          </a:p>
          <a:p>
            <a:pPr marL="182880" indent="-182880" defTabSz="914400">
              <a:spcBef>
                <a:spcPts val="1200"/>
              </a:spcBef>
              <a:buClr>
                <a:schemeClr val="accent1">
                  <a:lumMod val="75000"/>
                </a:schemeClr>
              </a:buClr>
              <a:buSzPct val="85000"/>
              <a:buFont typeface="Wingdings" panose="05000000000000000000" pitchFamily="2" charset="2"/>
              <a:buChar char="§"/>
            </a:pPr>
            <a:r>
              <a:rPr lang="en-US" altLang="zh-CN" sz="2800" dirty="0">
                <a:latin typeface="微软雅黑 Light" panose="020B0502040204020203" pitchFamily="34" charset="-122"/>
                <a:ea typeface="微软雅黑 Light" panose="020B0502040204020203" pitchFamily="34" charset="-122"/>
              </a:rPr>
              <a:t>FROM Teacher)</a:t>
            </a:r>
            <a:endParaRPr lang="zh-CN" altLang="en-US" sz="2800" dirty="0">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 </a:t>
            </a:r>
            <a:r>
              <a:rPr lang="zh-CN" altLang="en-US" dirty="0"/>
              <a:t>差操作</a:t>
            </a:r>
            <a:endParaRPr lang="zh-CN" altLang="en-US" dirty="0"/>
          </a:p>
        </p:txBody>
      </p:sp>
      <p:sp>
        <p:nvSpPr>
          <p:cNvPr id="3" name="内容占位符 2"/>
          <p:cNvSpPr>
            <a:spLocks noGrp="1"/>
          </p:cNvSpPr>
          <p:nvPr>
            <p:ph idx="1"/>
          </p:nvPr>
        </p:nvSpPr>
        <p:spPr/>
        <p:txBody>
          <a:bodyPr/>
          <a:lstStyle/>
          <a:p>
            <a:r>
              <a:rPr lang="zh-CN" altLang="en-US" dirty="0"/>
              <a:t>格式：</a:t>
            </a:r>
            <a:endParaRPr lang="zh-CN" altLang="en-US" dirty="0"/>
          </a:p>
          <a:p>
            <a:r>
              <a:rPr lang="en-US" altLang="zh-CN" b="1" dirty="0"/>
              <a:t>&lt;</a:t>
            </a:r>
            <a:r>
              <a:rPr lang="zh-CN" altLang="en-US" dirty="0"/>
              <a:t>查询块</a:t>
            </a:r>
            <a:r>
              <a:rPr lang="en-US" altLang="zh-CN" b="1" dirty="0"/>
              <a:t>&gt;</a:t>
            </a:r>
            <a:endParaRPr lang="en-US" altLang="zh-CN" b="1" dirty="0"/>
          </a:p>
          <a:p>
            <a:r>
              <a:rPr lang="en-US" altLang="zh-CN" b="1" dirty="0">
                <a:solidFill>
                  <a:srgbClr val="FF0000"/>
                </a:solidFill>
              </a:rPr>
              <a:t>EXCEPT</a:t>
            </a:r>
            <a:endParaRPr lang="en-US" altLang="zh-CN" b="1" dirty="0">
              <a:solidFill>
                <a:srgbClr val="FF0000"/>
              </a:solidFill>
            </a:endParaRPr>
          </a:p>
          <a:p>
            <a:r>
              <a:rPr lang="en-US" altLang="zh-CN" b="1" dirty="0"/>
              <a:t>&lt;</a:t>
            </a:r>
            <a:r>
              <a:rPr lang="zh-CN" altLang="en-US" dirty="0"/>
              <a:t>查询块</a:t>
            </a:r>
            <a:r>
              <a:rPr lang="en-US" altLang="zh-CN" b="1" dirty="0"/>
              <a:t>&gt;</a:t>
            </a:r>
            <a:endParaRPr lang="en-US" altLang="zh-CN" b="1" dirty="0"/>
          </a:p>
          <a:p>
            <a:r>
              <a:rPr lang="zh-CN" altLang="en-US" dirty="0"/>
              <a:t>参加</a:t>
            </a:r>
            <a:r>
              <a:rPr lang="en-US" altLang="zh-CN" b="1" dirty="0"/>
              <a:t>EXCEPT</a:t>
            </a:r>
            <a:r>
              <a:rPr lang="zh-CN" altLang="en-US" dirty="0"/>
              <a:t>操作的各结果表的列数必须相同；对应项的数据类型也必须相同。</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468351"/>
            <a:ext cx="10058400" cy="5703849"/>
          </a:xfrm>
        </p:spPr>
        <p:txBody>
          <a:bodyPr/>
          <a:lstStyle/>
          <a:p>
            <a:r>
              <a:rPr lang="en-US" altLang="zh-CN" dirty="0"/>
              <a:t>【</a:t>
            </a:r>
            <a:r>
              <a:rPr lang="zh-CN" altLang="en-US" dirty="0"/>
              <a:t>例</a:t>
            </a:r>
            <a:r>
              <a:rPr lang="en-US" altLang="zh-CN" b="1" dirty="0"/>
              <a:t>6</a:t>
            </a:r>
            <a:r>
              <a:rPr lang="en-US" altLang="zh-CN" dirty="0"/>
              <a:t>】 </a:t>
            </a:r>
            <a:r>
              <a:rPr lang="zh-CN" altLang="en-US" dirty="0"/>
              <a:t>查询选修了</a:t>
            </a:r>
            <a:r>
              <a:rPr lang="en-US" altLang="zh-CN" b="1" dirty="0"/>
              <a:t>1024</a:t>
            </a:r>
            <a:r>
              <a:rPr lang="zh-CN" altLang="en-US" dirty="0"/>
              <a:t>但没有选修</a:t>
            </a:r>
            <a:r>
              <a:rPr lang="en-US" altLang="zh-CN" b="1" dirty="0"/>
              <a:t>1136</a:t>
            </a:r>
            <a:r>
              <a:rPr lang="zh-CN" altLang="en-US" dirty="0"/>
              <a:t>课程的学生。</a:t>
            </a:r>
            <a:endParaRPr lang="zh-CN" altLang="en-US" dirty="0"/>
          </a:p>
          <a:p>
            <a:r>
              <a:rPr lang="en-US" altLang="zh-CN" b="1" dirty="0"/>
              <a:t>SELECT </a:t>
            </a:r>
            <a:r>
              <a:rPr lang="en-US" altLang="zh-CN" b="1" dirty="0" err="1"/>
              <a:t>Sno</a:t>
            </a:r>
            <a:endParaRPr lang="en-US" altLang="zh-CN" b="1" dirty="0"/>
          </a:p>
          <a:p>
            <a:r>
              <a:rPr lang="en-US" altLang="zh-CN" b="1" dirty="0"/>
              <a:t>FROM SC WHERE </a:t>
            </a:r>
            <a:r>
              <a:rPr lang="en-US" altLang="zh-CN" b="1" dirty="0" err="1"/>
              <a:t>Cno</a:t>
            </a:r>
            <a:r>
              <a:rPr lang="en-US" altLang="zh-CN" b="1" dirty="0"/>
              <a:t>= '1024'</a:t>
            </a:r>
            <a:endParaRPr lang="en-US" altLang="zh-CN" b="1" dirty="0"/>
          </a:p>
          <a:p>
            <a:r>
              <a:rPr lang="en-US" altLang="zh-CN" b="1" dirty="0">
                <a:solidFill>
                  <a:srgbClr val="FF0000"/>
                </a:solidFill>
              </a:rPr>
              <a:t>EXCEPT</a:t>
            </a:r>
            <a:endParaRPr lang="en-US" altLang="zh-CN" b="1" dirty="0">
              <a:solidFill>
                <a:srgbClr val="FF0000"/>
              </a:solidFill>
            </a:endParaRPr>
          </a:p>
          <a:p>
            <a:r>
              <a:rPr lang="en-US" altLang="zh-CN" b="1" dirty="0"/>
              <a:t>SELECT </a:t>
            </a:r>
            <a:r>
              <a:rPr lang="en-US" altLang="zh-CN" b="1" dirty="0" err="1"/>
              <a:t>Sno</a:t>
            </a:r>
            <a:endParaRPr lang="en-US" altLang="zh-CN" b="1" dirty="0"/>
          </a:p>
          <a:p>
            <a:r>
              <a:rPr lang="en-US" altLang="zh-CN" b="1" dirty="0"/>
              <a:t>FROM SC WHERE </a:t>
            </a:r>
            <a:r>
              <a:rPr lang="en-US" altLang="zh-CN" b="1" dirty="0" err="1"/>
              <a:t>Cno</a:t>
            </a:r>
            <a:r>
              <a:rPr lang="en-US" altLang="zh-CN" b="1" dirty="0"/>
              <a:t>= '1136'</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356839"/>
            <a:ext cx="10058400" cy="5815361"/>
          </a:xfrm>
        </p:spPr>
        <p:txBody>
          <a:bodyPr>
            <a:normAutofit fontScale="92500" lnSpcReduction="10000"/>
          </a:bodyPr>
          <a:lstStyle/>
          <a:p>
            <a:r>
              <a:rPr lang="zh-CN" altLang="en-US" dirty="0"/>
              <a:t>如何用减法运算实现</a:t>
            </a:r>
            <a:r>
              <a:rPr lang="zh-CN" altLang="en-US" b="1" dirty="0"/>
              <a:t>“</a:t>
            </a:r>
            <a:r>
              <a:rPr lang="zh-CN" altLang="en-US" dirty="0"/>
              <a:t>查询同时选修了</a:t>
            </a:r>
            <a:r>
              <a:rPr lang="en-US" altLang="zh-CN" b="1" dirty="0"/>
              <a:t>1024</a:t>
            </a:r>
            <a:r>
              <a:rPr lang="zh-CN" altLang="en-US" dirty="0"/>
              <a:t>和</a:t>
            </a:r>
            <a:r>
              <a:rPr lang="en-US" altLang="zh-CN" b="1" dirty="0"/>
              <a:t>1136</a:t>
            </a:r>
            <a:r>
              <a:rPr lang="zh-CN" altLang="en-US" dirty="0"/>
              <a:t>课程的学生</a:t>
            </a:r>
            <a:r>
              <a:rPr lang="zh-CN" altLang="en-US" b="1" dirty="0"/>
              <a:t>”</a:t>
            </a:r>
            <a:r>
              <a:rPr lang="zh-CN" altLang="en-US" dirty="0"/>
              <a:t>？</a:t>
            </a:r>
            <a:endParaRPr lang="zh-CN" altLang="en-US" dirty="0"/>
          </a:p>
          <a:p>
            <a:r>
              <a:rPr lang="zh-CN" altLang="en-US" dirty="0"/>
              <a:t>如何使用</a:t>
            </a:r>
            <a:r>
              <a:rPr lang="en-US" altLang="zh-CN" b="1" dirty="0"/>
              <a:t>EXCEPT</a:t>
            </a:r>
            <a:r>
              <a:rPr lang="zh-CN" altLang="en-US" dirty="0"/>
              <a:t>改写以下查询？</a:t>
            </a:r>
            <a:endParaRPr lang="zh-CN" altLang="en-US" dirty="0"/>
          </a:p>
          <a:p>
            <a:r>
              <a:rPr lang="en-US" altLang="zh-CN" b="1" dirty="0"/>
              <a:t>SELECT </a:t>
            </a:r>
            <a:r>
              <a:rPr lang="en-US" altLang="zh-CN" b="1" dirty="0" err="1"/>
              <a:t>Sname</a:t>
            </a:r>
            <a:endParaRPr lang="en-US" altLang="zh-CN" b="1" dirty="0"/>
          </a:p>
          <a:p>
            <a:r>
              <a:rPr lang="en-US" altLang="zh-CN" b="1" dirty="0"/>
              <a:t>FROM Student y</a:t>
            </a:r>
            <a:endParaRPr lang="en-US" altLang="zh-CN" b="1" dirty="0"/>
          </a:p>
          <a:p>
            <a:r>
              <a:rPr lang="en-US" altLang="zh-CN" b="1" dirty="0"/>
              <a:t>WHERE NOT EXISTS</a:t>
            </a:r>
            <a:endParaRPr lang="en-US" altLang="zh-CN" b="1" dirty="0"/>
          </a:p>
          <a:p>
            <a:r>
              <a:rPr lang="en-US" altLang="zh-CN" b="1" dirty="0"/>
              <a:t>(SELECT *</a:t>
            </a:r>
            <a:endParaRPr lang="en-US" altLang="zh-CN" b="1" dirty="0"/>
          </a:p>
          <a:p>
            <a:r>
              <a:rPr lang="en-US" altLang="zh-CN" b="1" dirty="0"/>
              <a:t>FROM Course x</a:t>
            </a:r>
            <a:endParaRPr lang="en-US" altLang="zh-CN" b="1" dirty="0"/>
          </a:p>
          <a:p>
            <a:r>
              <a:rPr lang="en-US" altLang="zh-CN" b="1" dirty="0"/>
              <a:t>WHERE </a:t>
            </a:r>
            <a:r>
              <a:rPr lang="en-US" altLang="zh-CN" b="1" dirty="0" err="1"/>
              <a:t>Cno</a:t>
            </a:r>
            <a:r>
              <a:rPr lang="en-US" altLang="zh-CN" b="1" dirty="0"/>
              <a:t> NOT IN</a:t>
            </a:r>
            <a:endParaRPr lang="en-US" altLang="zh-CN" b="1" dirty="0"/>
          </a:p>
          <a:p>
            <a:r>
              <a:rPr lang="en-US" altLang="zh-CN" b="1" dirty="0"/>
              <a:t>(SELECT </a:t>
            </a:r>
            <a:r>
              <a:rPr lang="en-US" altLang="zh-CN" b="1" dirty="0" err="1"/>
              <a:t>Cno</a:t>
            </a:r>
            <a:endParaRPr lang="en-US" altLang="zh-CN" b="1" dirty="0"/>
          </a:p>
          <a:p>
            <a:r>
              <a:rPr lang="en-US" altLang="zh-CN" b="1" dirty="0"/>
              <a:t>FROM SC</a:t>
            </a:r>
            <a:endParaRPr lang="en-US" altLang="zh-CN" b="1" dirty="0"/>
          </a:p>
          <a:p>
            <a:r>
              <a:rPr lang="en-US" altLang="zh-CN" b="1" dirty="0"/>
              <a:t>WHERE </a:t>
            </a:r>
            <a:r>
              <a:rPr lang="en-US" altLang="zh-CN" b="1" dirty="0" err="1"/>
              <a:t>Sno</a:t>
            </a:r>
            <a:r>
              <a:rPr lang="en-US" altLang="zh-CN" b="1" dirty="0"/>
              <a:t>=</a:t>
            </a:r>
            <a:r>
              <a:rPr lang="en-US" altLang="zh-CN" b="1" dirty="0" err="1"/>
              <a:t>y.Sno</a:t>
            </a:r>
            <a:r>
              <a:rPr lang="en-US" altLang="zh-CN" b="1" dirty="0"/>
              <a:t> ))</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5" name="矩形 4"/>
          <p:cNvSpPr/>
          <p:nvPr/>
        </p:nvSpPr>
        <p:spPr>
          <a:xfrm>
            <a:off x="4825651" y="4504422"/>
            <a:ext cx="6805517" cy="461665"/>
          </a:xfrm>
          <a:prstGeom prst="rect">
            <a:avLst/>
          </a:prstGeom>
        </p:spPr>
        <p:txBody>
          <a:bodyPr wrap="none">
            <a:spAutoFit/>
          </a:bodyPr>
          <a:lstStyle/>
          <a:p>
            <a:r>
              <a:rPr lang="en-US" altLang="zh-CN" sz="2400" i="1" dirty="0">
                <a:solidFill>
                  <a:srgbClr val="CC0000"/>
                </a:solidFill>
                <a:sym typeface="Symbol" panose="05050102010706020507" pitchFamily="18" charset="2"/>
              </a:rPr>
              <a:t>not exists</a:t>
            </a:r>
            <a:r>
              <a:rPr lang="en-US" altLang="zh-CN" sz="2400" dirty="0">
                <a:sym typeface="Symbol" panose="05050102010706020507" pitchFamily="18" charset="2"/>
              </a:rPr>
              <a:t> (</a:t>
            </a:r>
            <a:r>
              <a:rPr lang="en-US" altLang="zh-CN" sz="2400" dirty="0" err="1">
                <a:solidFill>
                  <a:srgbClr val="0000FF"/>
                </a:solidFill>
              </a:rPr>
              <a:t>Π</a:t>
            </a:r>
            <a:r>
              <a:rPr lang="en-US" altLang="zh-CN" sz="2400" baseline="-25000" dirty="0" err="1">
                <a:solidFill>
                  <a:srgbClr val="0000FF"/>
                </a:solidFill>
              </a:rPr>
              <a:t>Cno</a:t>
            </a:r>
            <a:r>
              <a:rPr lang="en-US" altLang="zh-CN" sz="2400" dirty="0">
                <a:solidFill>
                  <a:srgbClr val="0000FF"/>
                </a:solidFill>
              </a:rPr>
              <a:t>(</a:t>
            </a:r>
            <a:r>
              <a:rPr lang="en-US" altLang="zh-CN" sz="2400" i="1" dirty="0">
                <a:solidFill>
                  <a:srgbClr val="0000FF"/>
                </a:solidFill>
              </a:rPr>
              <a:t>Course</a:t>
            </a:r>
            <a:r>
              <a:rPr lang="en-US" altLang="zh-CN" sz="2400" dirty="0">
                <a:solidFill>
                  <a:srgbClr val="0000FF"/>
                </a:solidFill>
              </a:rPr>
              <a:t>)</a:t>
            </a:r>
            <a:r>
              <a:rPr lang="en-US" altLang="zh-CN" sz="2400" dirty="0">
                <a:solidFill>
                  <a:schemeClr val="hlink"/>
                </a:solidFill>
                <a:sym typeface="Symbol" panose="05050102010706020507" pitchFamily="18" charset="2"/>
              </a:rPr>
              <a:t> </a:t>
            </a:r>
            <a:r>
              <a:rPr lang="en-US" altLang="zh-CN" sz="2400" dirty="0">
                <a:solidFill>
                  <a:srgbClr val="663300"/>
                </a:solidFill>
                <a:sym typeface="Symbol" panose="05050102010706020507" pitchFamily="18" charset="2"/>
              </a:rPr>
              <a:t>–</a:t>
            </a:r>
            <a:r>
              <a:rPr lang="en-US" altLang="zh-CN" sz="2400" dirty="0">
                <a:solidFill>
                  <a:schemeClr val="hlink"/>
                </a:solidFill>
                <a:sym typeface="Symbol" panose="05050102010706020507" pitchFamily="18" charset="2"/>
              </a:rPr>
              <a:t> </a:t>
            </a:r>
            <a:r>
              <a:rPr lang="en-US" altLang="zh-CN" sz="2400" dirty="0" err="1">
                <a:solidFill>
                  <a:srgbClr val="009900"/>
                </a:solidFill>
              </a:rPr>
              <a:t>Π</a:t>
            </a:r>
            <a:r>
              <a:rPr lang="en-US" altLang="zh-CN" sz="2400" baseline="-25000" dirty="0" err="1">
                <a:solidFill>
                  <a:srgbClr val="009900"/>
                </a:solidFill>
              </a:rPr>
              <a:t>Cno</a:t>
            </a:r>
            <a:r>
              <a:rPr lang="en-US" altLang="zh-CN" sz="2400" dirty="0">
                <a:solidFill>
                  <a:srgbClr val="009900"/>
                </a:solidFill>
              </a:rPr>
              <a:t> (</a:t>
            </a:r>
            <a:r>
              <a:rPr lang="en-US" altLang="zh-CN" sz="2400" dirty="0" err="1">
                <a:solidFill>
                  <a:srgbClr val="009900"/>
                </a:solidFill>
              </a:rPr>
              <a:t>σ</a:t>
            </a:r>
            <a:r>
              <a:rPr lang="en-US" altLang="zh-CN" sz="2400" baseline="-25000" dirty="0" err="1">
                <a:solidFill>
                  <a:srgbClr val="009900"/>
                </a:solidFill>
              </a:rPr>
              <a:t>Sno</a:t>
            </a:r>
            <a:r>
              <a:rPr lang="en-US" altLang="zh-CN" sz="2400" baseline="-25000" dirty="0">
                <a:solidFill>
                  <a:srgbClr val="009900"/>
                </a:solidFill>
              </a:rPr>
              <a:t> = </a:t>
            </a:r>
            <a:r>
              <a:rPr lang="en-US" altLang="zh-CN" sz="2400" baseline="-25000" dirty="0" err="1"/>
              <a:t>y.Sno</a:t>
            </a:r>
            <a:r>
              <a:rPr lang="en-US" altLang="zh-CN" sz="2400" baseline="-25000" dirty="0"/>
              <a:t> </a:t>
            </a:r>
            <a:r>
              <a:rPr lang="en-US" altLang="zh-CN" sz="2400" dirty="0">
                <a:solidFill>
                  <a:srgbClr val="009900"/>
                </a:solidFill>
              </a:rPr>
              <a:t>(SC))</a:t>
            </a:r>
            <a:r>
              <a:rPr lang="en-US" altLang="zh-CN" sz="2400" dirty="0">
                <a:sym typeface="Symbol" panose="05050102010706020507" pitchFamily="18" charset="2"/>
              </a:rPr>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p:nvPr/>
        </p:nvGrpSpPr>
        <p:grpSpPr bwMode="auto">
          <a:xfrm>
            <a:off x="1150938" y="769938"/>
            <a:ext cx="1792287" cy="1779587"/>
            <a:chOff x="0" y="0"/>
            <a:chExt cx="5237019" cy="5201394"/>
          </a:xfrm>
        </p:grpSpPr>
        <p:sp>
          <p:nvSpPr>
            <p:cNvPr id="4099" name="同心圆 17"/>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sp>
          <p:nvSpPr>
            <p:cNvPr id="4100" name="同心圆 18"/>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sp>
          <p:nvSpPr>
            <p:cNvPr id="4101" name="同心圆 19"/>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endParaRPr lang="zh-CN" altLang="en-US" sz="5400">
              <a:solidFill>
                <a:srgbClr val="595959"/>
              </a:solidFill>
              <a:latin typeface="微软雅黑" panose="020B0503020204020204" pitchFamily="34" charset="-122"/>
              <a:ea typeface="微软雅黑" panose="020B0503020204020204" pitchFamily="34" charset="-122"/>
            </a:endParaRPr>
          </a:p>
        </p:txBody>
      </p:sp>
      <p:sp>
        <p:nvSpPr>
          <p:cNvPr id="4116" name="文本框 1"/>
          <p:cNvSpPr txBox="1">
            <a:spLocks noChangeArrowheads="1"/>
          </p:cNvSpPr>
          <p:nvPr/>
        </p:nvSpPr>
        <p:spPr bwMode="auto">
          <a:xfrm>
            <a:off x="18605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200" dirty="0">
                <a:solidFill>
                  <a:srgbClr val="404040"/>
                </a:solidFill>
              </a:rPr>
              <a:t>1</a:t>
            </a:r>
            <a:endParaRPr lang="zh-CN" altLang="en-US" sz="3200" dirty="0">
              <a:solidFill>
                <a:srgbClr val="404040"/>
              </a:solidFill>
            </a:endParaRPr>
          </a:p>
        </p:txBody>
      </p:sp>
      <p:cxnSp>
        <p:nvCxnSpPr>
          <p:cNvPr id="4117" name="直接连接符 35"/>
          <p:cNvCxnSpPr>
            <a:cxnSpLocks noChangeShapeType="1"/>
          </p:cNvCxnSpPr>
          <p:nvPr/>
        </p:nvCxnSpPr>
        <p:spPr bwMode="auto">
          <a:xfrm flipH="1">
            <a:off x="1930400" y="2759271"/>
            <a:ext cx="476250" cy="581025"/>
          </a:xfrm>
          <a:prstGeom prst="line">
            <a:avLst/>
          </a:prstGeom>
          <a:noFill/>
          <a:ln w="12700" cmpd="sng">
            <a:solidFill>
              <a:schemeClr val="tx1"/>
            </a:solidFill>
            <a:rou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68524" y="2968821"/>
            <a:ext cx="22145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2000" dirty="0">
                <a:solidFill>
                  <a:srgbClr val="404040"/>
                </a:solidFill>
                <a:latin typeface="微软雅黑" panose="020B0503020204020204" pitchFamily="34" charset="-122"/>
                <a:ea typeface="微软雅黑" panose="020B0503020204020204" pitchFamily="34" charset="-122"/>
              </a:rPr>
              <a:t>SQL</a:t>
            </a:r>
            <a:r>
              <a:rPr lang="zh-CN" altLang="en-US" sz="2000" dirty="0">
                <a:solidFill>
                  <a:srgbClr val="404040"/>
                </a:solidFill>
                <a:latin typeface="微软雅黑" panose="020B0503020204020204" pitchFamily="34" charset="-122"/>
                <a:ea typeface="微软雅黑" panose="020B0503020204020204" pitchFamily="34" charset="-122"/>
              </a:rPr>
              <a:t>概述</a:t>
            </a:r>
            <a:endParaRPr lang="zh-CN" altLang="en-US" sz="2000" dirty="0">
              <a:solidFill>
                <a:srgbClr val="404040"/>
              </a:solidFill>
              <a:latin typeface="微软雅黑" panose="020B0503020204020204" pitchFamily="34" charset="-122"/>
              <a:ea typeface="微软雅黑" panose="020B0503020204020204" pitchFamily="34" charset="-122"/>
            </a:endParaRPr>
          </a:p>
        </p:txBody>
      </p:sp>
      <p:sp>
        <p:nvSpPr>
          <p:cNvPr id="4119" name="文本框 27"/>
          <p:cNvSpPr txBox="1">
            <a:spLocks noChangeArrowheads="1"/>
          </p:cNvSpPr>
          <p:nvPr/>
        </p:nvSpPr>
        <p:spPr bwMode="auto">
          <a:xfrm>
            <a:off x="51117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rgbClr val="404040"/>
                </a:solidFill>
              </a:rPr>
              <a:t>2</a:t>
            </a:r>
            <a:endParaRPr lang="zh-CN" altLang="en-US" sz="3200" dirty="0">
              <a:solidFill>
                <a:srgbClr val="404040"/>
              </a:solidFill>
            </a:endParaRPr>
          </a:p>
        </p:txBody>
      </p:sp>
      <p:cxnSp>
        <p:nvCxnSpPr>
          <p:cNvPr id="4120" name="直接连接符 43"/>
          <p:cNvCxnSpPr>
            <a:cxnSpLocks noChangeShapeType="1"/>
          </p:cNvCxnSpPr>
          <p:nvPr/>
        </p:nvCxnSpPr>
        <p:spPr bwMode="auto">
          <a:xfrm flipH="1">
            <a:off x="5183188" y="2759271"/>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2968821"/>
            <a:ext cx="24872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rgbClr val="404040"/>
                </a:solidFill>
                <a:latin typeface="微软雅黑" panose="020B0503020204020204" pitchFamily="34" charset="-122"/>
                <a:ea typeface="微软雅黑" panose="020B0503020204020204" pitchFamily="34" charset="-122"/>
              </a:rPr>
              <a:t>数据定义</a:t>
            </a:r>
            <a:endParaRPr lang="zh-CN" altLang="en-US" sz="2000" dirty="0">
              <a:solidFill>
                <a:srgbClr val="404040"/>
              </a:solidFill>
              <a:latin typeface="微软雅黑" panose="020B0503020204020204" pitchFamily="34" charset="-122"/>
              <a:ea typeface="微软雅黑" panose="020B0503020204020204" pitchFamily="34" charset="-122"/>
            </a:endParaRPr>
          </a:p>
        </p:txBody>
      </p:sp>
      <p:sp>
        <p:nvSpPr>
          <p:cNvPr id="4122" name="文本框 31"/>
          <p:cNvSpPr txBox="1">
            <a:spLocks noChangeArrowheads="1"/>
          </p:cNvSpPr>
          <p:nvPr/>
        </p:nvSpPr>
        <p:spPr bwMode="auto">
          <a:xfrm>
            <a:off x="8158163"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rgbClr val="404040"/>
                </a:solidFill>
              </a:rPr>
              <a:t>3</a:t>
            </a:r>
            <a:endParaRPr lang="zh-CN" altLang="en-US" sz="3200" dirty="0">
              <a:solidFill>
                <a:srgbClr val="404040"/>
              </a:solidFill>
            </a:endParaRPr>
          </a:p>
        </p:txBody>
      </p:sp>
      <p:cxnSp>
        <p:nvCxnSpPr>
          <p:cNvPr id="4123" name="直接连接符 53"/>
          <p:cNvCxnSpPr>
            <a:cxnSpLocks noChangeShapeType="1"/>
          </p:cNvCxnSpPr>
          <p:nvPr/>
        </p:nvCxnSpPr>
        <p:spPr bwMode="auto">
          <a:xfrm flipH="1">
            <a:off x="8228013" y="2759271"/>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2968821"/>
            <a:ext cx="2455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rgbClr val="404040"/>
                </a:solidFill>
                <a:latin typeface="微软雅黑" panose="020B0503020204020204" pitchFamily="34" charset="-122"/>
                <a:ea typeface="微软雅黑" panose="020B0503020204020204" pitchFamily="34" charset="-122"/>
              </a:rPr>
              <a:t>数据查询</a:t>
            </a:r>
            <a:endParaRPr lang="zh-CN" altLang="en-US" sz="2000" dirty="0">
              <a:solidFill>
                <a:srgbClr val="404040"/>
              </a:solidFill>
              <a:latin typeface="微软雅黑" panose="020B0503020204020204" pitchFamily="34" charset="-122"/>
              <a:ea typeface="微软雅黑" panose="020B0503020204020204" pitchFamily="34" charset="-122"/>
            </a:endParaRPr>
          </a:p>
        </p:txBody>
      </p:sp>
      <p:sp>
        <p:nvSpPr>
          <p:cNvPr id="4125" name="文本框 31"/>
          <p:cNvSpPr txBox="1">
            <a:spLocks noChangeArrowheads="1"/>
          </p:cNvSpPr>
          <p:nvPr/>
        </p:nvSpPr>
        <p:spPr bwMode="auto">
          <a:xfrm>
            <a:off x="2168524" y="3456225"/>
            <a:ext cx="26934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的产生和发展</a:t>
            </a:r>
            <a:endParaRPr lang="en-US" altLang="zh-CN" sz="1600" dirty="0">
              <a:latin typeface="微软雅黑" panose="020B0503020204020204" pitchFamily="34" charset="-122"/>
              <a:ea typeface="微软雅黑" panose="020B0503020204020204" pitchFamily="34" charset="-122"/>
            </a:endParaRPr>
          </a:p>
          <a:p>
            <a:pPr>
              <a:lnSpc>
                <a:spcPct val="100000"/>
              </a:lnSpc>
              <a:spcBef>
                <a:spcPct val="0"/>
              </a:spcBef>
              <a:buNone/>
            </a:pP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的特点</a:t>
            </a:r>
            <a:endParaRPr lang="en-US" altLang="zh-CN" sz="1600" dirty="0">
              <a:latin typeface="微软雅黑" panose="020B0503020204020204" pitchFamily="34" charset="-122"/>
              <a:ea typeface="微软雅黑" panose="020B0503020204020204" pitchFamily="34" charset="-122"/>
            </a:endParaRPr>
          </a:p>
          <a:p>
            <a:pPr>
              <a:lnSpc>
                <a:spcPct val="100000"/>
              </a:lnSpc>
              <a:spcBef>
                <a:spcPct val="0"/>
              </a:spcBef>
              <a:buNone/>
            </a:pP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的基本概念</a:t>
            </a:r>
            <a:endParaRPr lang="zh-CN" altLang="en-US" sz="1600" dirty="0">
              <a:latin typeface="微软雅黑" panose="020B0503020204020204" pitchFamily="34" charset="-122"/>
              <a:ea typeface="微软雅黑" panose="020B0503020204020204" pitchFamily="34" charset="-122"/>
            </a:endParaRPr>
          </a:p>
        </p:txBody>
      </p:sp>
      <p:sp>
        <p:nvSpPr>
          <p:cNvPr id="4126" name="文本框 31"/>
          <p:cNvSpPr txBox="1">
            <a:spLocks noChangeArrowheads="1"/>
          </p:cNvSpPr>
          <p:nvPr/>
        </p:nvSpPr>
        <p:spPr bwMode="auto">
          <a:xfrm>
            <a:off x="5421313" y="3389508"/>
            <a:ext cx="231616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模式的定义和删除</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基本表的定义、删除与修改</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索引的建立与删除</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数据字典</a:t>
            </a:r>
            <a:endParaRPr lang="zh-CN" altLang="en-US" sz="1600" dirty="0">
              <a:latin typeface="微软雅黑" panose="020B0503020204020204" pitchFamily="34" charset="-122"/>
              <a:ea typeface="微软雅黑" panose="020B0503020204020204" pitchFamily="34" charset="-122"/>
            </a:endParaRPr>
          </a:p>
        </p:txBody>
      </p:sp>
      <p:sp>
        <p:nvSpPr>
          <p:cNvPr id="4127" name="文本框 31"/>
          <p:cNvSpPr txBox="1">
            <a:spLocks noChangeArrowheads="1"/>
          </p:cNvSpPr>
          <p:nvPr/>
        </p:nvSpPr>
        <p:spPr bwMode="auto">
          <a:xfrm>
            <a:off x="8466137" y="3389508"/>
            <a:ext cx="306422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单表查询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连接查询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嵌套查询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集合查询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基于派生表的查询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en-US" altLang="zh-CN" sz="1600" dirty="0">
                <a:latin typeface="微软雅黑" panose="020B0503020204020204" pitchFamily="34" charset="-122"/>
                <a:ea typeface="微软雅黑" panose="020B0503020204020204" pitchFamily="34" charset="-122"/>
              </a:rPr>
              <a:t>SELECT</a:t>
            </a:r>
            <a:r>
              <a:rPr lang="zh-CN" altLang="en-US" sz="1600" dirty="0">
                <a:latin typeface="微软雅黑" panose="020B0503020204020204" pitchFamily="34" charset="-122"/>
                <a:ea typeface="微软雅黑" panose="020B0503020204020204" pitchFamily="34" charset="-122"/>
              </a:rPr>
              <a:t>的一般格式</a:t>
            </a:r>
            <a:endParaRPr lang="zh-CN" altLang="en-US" sz="1600" dirty="0">
              <a:latin typeface="微软雅黑" panose="020B0503020204020204" pitchFamily="34" charset="-122"/>
              <a:ea typeface="微软雅黑" panose="020B0503020204020204" pitchFamily="34" charset="-122"/>
            </a:endParaRP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t>4</a:t>
            </a:r>
            <a:endParaRPr lang="zh-CN" altLang="en-US" dirty="0"/>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chemeClr val="tx1"/>
            </a:solidFill>
            <a:rou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t>数据更新</a:t>
            </a:r>
            <a:endParaRPr lang="zh-CN" altLang="en-US" dirty="0"/>
          </a:p>
        </p:txBody>
      </p:sp>
      <p:sp>
        <p:nvSpPr>
          <p:cNvPr id="35" name="文本框 31"/>
          <p:cNvSpPr txBox="1">
            <a:spLocks noChangeArrowheads="1"/>
          </p:cNvSpPr>
          <p:nvPr/>
        </p:nvSpPr>
        <p:spPr bwMode="auto">
          <a:xfrm>
            <a:off x="2170113" y="5507734"/>
            <a:ext cx="23161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1600">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t>插入数据</a:t>
            </a:r>
            <a:endParaRPr lang="en-US" altLang="zh-CN" dirty="0"/>
          </a:p>
          <a:p>
            <a:r>
              <a:rPr lang="zh-CN" altLang="en-US" dirty="0"/>
              <a:t>修改数据</a:t>
            </a:r>
            <a:endParaRPr lang="en-US" altLang="zh-CN" dirty="0"/>
          </a:p>
          <a:p>
            <a:r>
              <a:rPr lang="zh-CN" altLang="en-US" dirty="0"/>
              <a:t>删除数据</a:t>
            </a:r>
            <a:endParaRPr lang="en-US" altLang="zh-CN" dirty="0"/>
          </a:p>
        </p:txBody>
      </p:sp>
      <p:sp>
        <p:nvSpPr>
          <p:cNvPr id="2" name="灯片编号占位符 1"/>
          <p:cNvSpPr>
            <a:spLocks noGrp="1"/>
          </p:cNvSpPr>
          <p:nvPr>
            <p:ph type="sldNum" sz="quarter" idx="12"/>
          </p:nvPr>
        </p:nvSpPr>
        <p:spPr/>
        <p:txBody>
          <a:bodyPr/>
          <a:lstStyle/>
          <a:p>
            <a:fld id="{F74088BC-5FFA-45F6-BC97-BB015332EA66}" type="slidenum">
              <a:rPr lang="zh-CN" altLang="en-US" smtClean="0"/>
            </a:fld>
            <a:endParaRPr lang="zh-CN" altLang="en-US"/>
          </a:p>
        </p:txBody>
      </p:sp>
      <p:sp>
        <p:nvSpPr>
          <p:cNvPr id="37" name="文本框 27"/>
          <p:cNvSpPr txBox="1">
            <a:spLocks noChangeArrowheads="1"/>
          </p:cNvSpPr>
          <p:nvPr/>
        </p:nvSpPr>
        <p:spPr bwMode="auto">
          <a:xfrm>
            <a:off x="51117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solidFill>
                  <a:schemeClr val="accent1">
                    <a:lumMod val="75000"/>
                  </a:schemeClr>
                </a:solidFill>
              </a:rPr>
              <a:t>5</a:t>
            </a:r>
            <a:endParaRPr lang="zh-CN" altLang="en-US" dirty="0">
              <a:solidFill>
                <a:schemeClr val="accent1">
                  <a:lumMod val="75000"/>
                </a:schemeClr>
              </a:solidFill>
            </a:endParaRPr>
          </a:p>
        </p:txBody>
      </p:sp>
      <p:cxnSp>
        <p:nvCxnSpPr>
          <p:cNvPr id="38" name="直接连接符 43"/>
          <p:cNvCxnSpPr>
            <a:cxnSpLocks noChangeShapeType="1"/>
          </p:cNvCxnSpPr>
          <p:nvPr/>
        </p:nvCxnSpPr>
        <p:spPr bwMode="auto">
          <a:xfrm flipH="1">
            <a:off x="5183188" y="4877497"/>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39" name="文本框 7"/>
          <p:cNvSpPr txBox="1">
            <a:spLocks noChangeArrowheads="1"/>
          </p:cNvSpPr>
          <p:nvPr/>
        </p:nvSpPr>
        <p:spPr bwMode="auto">
          <a:xfrm>
            <a:off x="54213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solidFill>
                  <a:schemeClr val="accent1">
                    <a:lumMod val="75000"/>
                  </a:schemeClr>
                </a:solidFill>
              </a:rPr>
              <a:t>视图</a:t>
            </a:r>
            <a:endParaRPr lang="zh-CN" altLang="en-US" dirty="0">
              <a:solidFill>
                <a:schemeClr val="accent1">
                  <a:lumMod val="75000"/>
                </a:schemeClr>
              </a:solidFill>
            </a:endParaRPr>
          </a:p>
        </p:txBody>
      </p:sp>
      <p:sp>
        <p:nvSpPr>
          <p:cNvPr id="40" name="文本框 31"/>
          <p:cNvSpPr txBox="1">
            <a:spLocks noChangeArrowheads="1"/>
          </p:cNvSpPr>
          <p:nvPr/>
        </p:nvSpPr>
        <p:spPr bwMode="auto">
          <a:xfrm>
            <a:off x="5421313" y="5507734"/>
            <a:ext cx="231616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1600">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solidFill>
                  <a:schemeClr val="accent1">
                    <a:lumMod val="75000"/>
                  </a:schemeClr>
                </a:solidFill>
              </a:rPr>
              <a:t>定义视图</a:t>
            </a:r>
            <a:endParaRPr lang="en-US" altLang="zh-CN" dirty="0">
              <a:solidFill>
                <a:schemeClr val="accent1">
                  <a:lumMod val="75000"/>
                </a:schemeClr>
              </a:solidFill>
            </a:endParaRPr>
          </a:p>
          <a:p>
            <a:r>
              <a:rPr lang="zh-CN" altLang="en-US" dirty="0">
                <a:solidFill>
                  <a:schemeClr val="accent1">
                    <a:lumMod val="75000"/>
                  </a:schemeClr>
                </a:solidFill>
              </a:rPr>
              <a:t>查询视图</a:t>
            </a:r>
            <a:endParaRPr lang="en-US" altLang="zh-CN" dirty="0">
              <a:solidFill>
                <a:schemeClr val="accent1">
                  <a:lumMod val="75000"/>
                </a:schemeClr>
              </a:solidFill>
            </a:endParaRPr>
          </a:p>
          <a:p>
            <a:r>
              <a:rPr lang="zh-CN" altLang="en-US" dirty="0">
                <a:solidFill>
                  <a:schemeClr val="accent1">
                    <a:lumMod val="75000"/>
                  </a:schemeClr>
                </a:solidFill>
              </a:rPr>
              <a:t>更新视图</a:t>
            </a:r>
            <a:endParaRPr lang="en-US" altLang="zh-CN" dirty="0">
              <a:solidFill>
                <a:schemeClr val="accent1">
                  <a:lumMod val="75000"/>
                </a:schemeClr>
              </a:solidFill>
            </a:endParaRPr>
          </a:p>
          <a:p>
            <a:r>
              <a:rPr lang="zh-CN" altLang="en-US" dirty="0">
                <a:solidFill>
                  <a:schemeClr val="accent1">
                    <a:lumMod val="75000"/>
                  </a:schemeClr>
                </a:solidFill>
              </a:rPr>
              <a:t>视图的作用</a:t>
            </a:r>
            <a:endParaRPr lang="en-US" altLang="zh-CN" dirty="0">
              <a:solidFill>
                <a:schemeClr val="accent1">
                  <a:lumMod val="7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数据控制简介</a:t>
            </a:r>
            <a:endParaRPr lang="zh-CN" altLang="en-US" dirty="0"/>
          </a:p>
        </p:txBody>
      </p:sp>
      <p:sp>
        <p:nvSpPr>
          <p:cNvPr id="3" name="内容占位符 2"/>
          <p:cNvSpPr>
            <a:spLocks noGrp="1"/>
          </p:cNvSpPr>
          <p:nvPr>
            <p:ph idx="1"/>
          </p:nvPr>
        </p:nvSpPr>
        <p:spPr/>
        <p:txBody>
          <a:bodyPr/>
          <a:lstStyle/>
          <a:p>
            <a:r>
              <a:rPr lang="zh-CN" altLang="en-US" dirty="0"/>
              <a:t>数据控制亦称为数据保护，包括数据的：</a:t>
            </a:r>
            <a:endParaRPr lang="zh-CN" altLang="en-US" dirty="0"/>
          </a:p>
          <a:p>
            <a:r>
              <a:rPr lang="zh-CN" altLang="en-US" dirty="0"/>
              <a:t>安全性控制（第四章）</a:t>
            </a:r>
            <a:endParaRPr lang="zh-CN" altLang="en-US" dirty="0"/>
          </a:p>
          <a:p>
            <a:r>
              <a:rPr lang="zh-CN" altLang="en-US" dirty="0"/>
              <a:t>完整性控制（第五章）</a:t>
            </a:r>
            <a:endParaRPr lang="zh-CN" altLang="en-US" dirty="0"/>
          </a:p>
          <a:p>
            <a:r>
              <a:rPr lang="zh-CN" altLang="en-US" dirty="0"/>
              <a:t>恢复（第十章）</a:t>
            </a:r>
            <a:endParaRPr lang="zh-CN" altLang="en-US" dirty="0"/>
          </a:p>
          <a:p>
            <a:r>
              <a:rPr lang="zh-CN" altLang="en-US" dirty="0"/>
              <a:t>并发控制（第十一章）</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安全性控制</a:t>
            </a:r>
            <a:endParaRPr lang="zh-CN" altLang="en-US" dirty="0"/>
          </a:p>
        </p:txBody>
      </p:sp>
      <p:sp>
        <p:nvSpPr>
          <p:cNvPr id="3" name="内容占位符 2"/>
          <p:cNvSpPr>
            <a:spLocks noGrp="1"/>
          </p:cNvSpPr>
          <p:nvPr>
            <p:ph idx="1"/>
          </p:nvPr>
        </p:nvSpPr>
        <p:spPr/>
        <p:txBody>
          <a:bodyPr/>
          <a:lstStyle/>
          <a:p>
            <a:r>
              <a:rPr lang="zh-CN" altLang="en-US" dirty="0"/>
              <a:t>安全性：保护数据库，防止不合法的使用所造成的数据泄露和破坏。</a:t>
            </a:r>
            <a:endParaRPr lang="zh-CN" altLang="en-US" dirty="0"/>
          </a:p>
          <a:p>
            <a:r>
              <a:rPr lang="en-US" altLang="zh-CN" dirty="0"/>
              <a:t>SQL</a:t>
            </a:r>
            <a:r>
              <a:rPr lang="zh-CN" altLang="en-US" dirty="0"/>
              <a:t>保证数据安全性的主要措施：</a:t>
            </a:r>
            <a:endParaRPr lang="zh-CN" altLang="en-US" dirty="0"/>
          </a:p>
          <a:p>
            <a:pPr lvl="1"/>
            <a:r>
              <a:rPr lang="zh-CN" altLang="en-US" dirty="0">
                <a:solidFill>
                  <a:srgbClr val="FF0000"/>
                </a:solidFill>
              </a:rPr>
              <a:t>视图机制</a:t>
            </a:r>
            <a:endParaRPr lang="zh-CN" altLang="en-US" dirty="0">
              <a:solidFill>
                <a:srgbClr val="FF0000"/>
              </a:solidFill>
            </a:endParaRPr>
          </a:p>
          <a:p>
            <a:pPr lvl="1"/>
            <a:r>
              <a:rPr lang="zh-CN" altLang="en-US" dirty="0"/>
              <a:t>授权机制</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069848" y="264675"/>
            <a:ext cx="7561196" cy="619067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一、视图</a:t>
            </a:r>
            <a:endParaRPr lang="zh-CN" altLang="en-US" dirty="0"/>
          </a:p>
        </p:txBody>
      </p:sp>
      <p:sp>
        <p:nvSpPr>
          <p:cNvPr id="3" name="内容占位符 2"/>
          <p:cNvSpPr>
            <a:spLocks noGrp="1"/>
          </p:cNvSpPr>
          <p:nvPr>
            <p:ph idx="1"/>
          </p:nvPr>
        </p:nvSpPr>
        <p:spPr/>
        <p:txBody>
          <a:bodyPr/>
          <a:lstStyle/>
          <a:p>
            <a:r>
              <a:rPr lang="zh-CN" altLang="en-US" dirty="0"/>
              <a:t>虚表，是从一个或几个基本表（或视图）导出的表</a:t>
            </a:r>
            <a:r>
              <a:rPr lang="en-US" altLang="zh-CN" b="1" dirty="0"/>
              <a:t>;</a:t>
            </a:r>
            <a:endParaRPr lang="en-US" altLang="zh-CN" b="1" dirty="0"/>
          </a:p>
          <a:p>
            <a:r>
              <a:rPr lang="zh-CN" altLang="en-US" dirty="0"/>
              <a:t>数据库中只存放视图的定义（即数据来源的说明），而不包含数据，因此不会出现数据冗余</a:t>
            </a:r>
            <a:r>
              <a:rPr lang="en-US" altLang="zh-CN" b="1" dirty="0"/>
              <a:t>;</a:t>
            </a:r>
            <a:endParaRPr lang="en-US" altLang="zh-CN" b="1" dirty="0"/>
          </a:p>
          <a:p>
            <a:r>
              <a:rPr lang="zh-CN" altLang="en-US" dirty="0"/>
              <a:t>基表中的数据发生变化，从视图中查询出的数据也随之改变</a:t>
            </a:r>
            <a:r>
              <a:rPr lang="en-US" altLang="zh-CN" b="1" dirty="0"/>
              <a:t>;</a:t>
            </a:r>
            <a:endParaRPr lang="en-US" altLang="zh-CN" b="1" dirty="0"/>
          </a:p>
          <a:p>
            <a:r>
              <a:rPr lang="zh-CN" altLang="en-US" dirty="0"/>
              <a:t>视图一经定义，就可以和基本表一样被查询</a:t>
            </a:r>
            <a:r>
              <a:rPr lang="en-US" altLang="zh-CN" b="1" dirty="0"/>
              <a:t>;</a:t>
            </a:r>
            <a:endParaRPr lang="en-US" altLang="zh-CN" b="1" dirty="0"/>
          </a:p>
          <a:p>
            <a:r>
              <a:rPr lang="zh-CN" altLang="en-US" dirty="0"/>
              <a:t>可以通过视图来插入、更改和删除数据（但操作时有一定的限制）。</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p:nvPr/>
        </p:nvGrpSpPr>
        <p:grpSpPr bwMode="auto">
          <a:xfrm>
            <a:off x="1150938" y="769938"/>
            <a:ext cx="1792287" cy="1779587"/>
            <a:chOff x="0" y="0"/>
            <a:chExt cx="5237019" cy="5201394"/>
          </a:xfrm>
        </p:grpSpPr>
        <p:sp>
          <p:nvSpPr>
            <p:cNvPr id="4099" name="同心圆 17"/>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sp>
          <p:nvSpPr>
            <p:cNvPr id="4100" name="同心圆 18"/>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sp>
          <p:nvSpPr>
            <p:cNvPr id="4101" name="同心圆 19"/>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endParaRPr lang="zh-CN" altLang="en-US" sz="5400">
              <a:solidFill>
                <a:srgbClr val="595959"/>
              </a:solidFill>
              <a:latin typeface="微软雅黑" panose="020B0503020204020204" pitchFamily="34" charset="-122"/>
              <a:ea typeface="微软雅黑" panose="020B0503020204020204" pitchFamily="34" charset="-122"/>
            </a:endParaRPr>
          </a:p>
        </p:txBody>
      </p:sp>
      <p:sp>
        <p:nvSpPr>
          <p:cNvPr id="4116" name="文本框 1"/>
          <p:cNvSpPr txBox="1">
            <a:spLocks noChangeArrowheads="1"/>
          </p:cNvSpPr>
          <p:nvPr/>
        </p:nvSpPr>
        <p:spPr bwMode="auto">
          <a:xfrm>
            <a:off x="18605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200" dirty="0">
                <a:solidFill>
                  <a:srgbClr val="404040"/>
                </a:solidFill>
              </a:rPr>
              <a:t>1</a:t>
            </a:r>
            <a:endParaRPr lang="zh-CN" altLang="en-US" sz="3200" dirty="0">
              <a:solidFill>
                <a:srgbClr val="404040"/>
              </a:solidFill>
            </a:endParaRPr>
          </a:p>
        </p:txBody>
      </p:sp>
      <p:cxnSp>
        <p:nvCxnSpPr>
          <p:cNvPr id="4117" name="直接连接符 35"/>
          <p:cNvCxnSpPr>
            <a:cxnSpLocks noChangeShapeType="1"/>
          </p:cNvCxnSpPr>
          <p:nvPr/>
        </p:nvCxnSpPr>
        <p:spPr bwMode="auto">
          <a:xfrm flipH="1">
            <a:off x="1930400" y="2759271"/>
            <a:ext cx="476250" cy="581025"/>
          </a:xfrm>
          <a:prstGeom prst="line">
            <a:avLst/>
          </a:prstGeom>
          <a:noFill/>
          <a:ln w="12700" cmpd="sng">
            <a:solidFill>
              <a:schemeClr val="tx1"/>
            </a:solidFill>
            <a:rou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68524" y="2968821"/>
            <a:ext cx="22145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2000" dirty="0">
                <a:solidFill>
                  <a:srgbClr val="404040"/>
                </a:solidFill>
                <a:latin typeface="微软雅黑" panose="020B0503020204020204" pitchFamily="34" charset="-122"/>
                <a:ea typeface="微软雅黑" panose="020B0503020204020204" pitchFamily="34" charset="-122"/>
              </a:rPr>
              <a:t>SQL</a:t>
            </a:r>
            <a:r>
              <a:rPr lang="zh-CN" altLang="en-US" sz="2000" dirty="0">
                <a:solidFill>
                  <a:srgbClr val="404040"/>
                </a:solidFill>
                <a:latin typeface="微软雅黑" panose="020B0503020204020204" pitchFamily="34" charset="-122"/>
                <a:ea typeface="微软雅黑" panose="020B0503020204020204" pitchFamily="34" charset="-122"/>
              </a:rPr>
              <a:t>概述</a:t>
            </a:r>
            <a:endParaRPr lang="zh-CN" altLang="en-US" sz="2000" dirty="0">
              <a:solidFill>
                <a:srgbClr val="404040"/>
              </a:solidFill>
              <a:latin typeface="微软雅黑" panose="020B0503020204020204" pitchFamily="34" charset="-122"/>
              <a:ea typeface="微软雅黑" panose="020B0503020204020204" pitchFamily="34" charset="-122"/>
            </a:endParaRPr>
          </a:p>
        </p:txBody>
      </p:sp>
      <p:sp>
        <p:nvSpPr>
          <p:cNvPr id="4119" name="文本框 27"/>
          <p:cNvSpPr txBox="1">
            <a:spLocks noChangeArrowheads="1"/>
          </p:cNvSpPr>
          <p:nvPr/>
        </p:nvSpPr>
        <p:spPr bwMode="auto">
          <a:xfrm>
            <a:off x="51117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rgbClr val="404040"/>
                </a:solidFill>
              </a:rPr>
              <a:t>2</a:t>
            </a:r>
            <a:endParaRPr lang="zh-CN" altLang="en-US" sz="3200" dirty="0">
              <a:solidFill>
                <a:srgbClr val="404040"/>
              </a:solidFill>
            </a:endParaRPr>
          </a:p>
        </p:txBody>
      </p:sp>
      <p:cxnSp>
        <p:nvCxnSpPr>
          <p:cNvPr id="4120" name="直接连接符 43"/>
          <p:cNvCxnSpPr>
            <a:cxnSpLocks noChangeShapeType="1"/>
          </p:cNvCxnSpPr>
          <p:nvPr/>
        </p:nvCxnSpPr>
        <p:spPr bwMode="auto">
          <a:xfrm flipH="1">
            <a:off x="5183188" y="2759271"/>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2968821"/>
            <a:ext cx="24872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rgbClr val="404040"/>
                </a:solidFill>
                <a:latin typeface="微软雅黑" panose="020B0503020204020204" pitchFamily="34" charset="-122"/>
                <a:ea typeface="微软雅黑" panose="020B0503020204020204" pitchFamily="34" charset="-122"/>
              </a:rPr>
              <a:t>数据定义</a:t>
            </a:r>
            <a:endParaRPr lang="zh-CN" altLang="en-US" sz="2000" dirty="0">
              <a:solidFill>
                <a:srgbClr val="404040"/>
              </a:solidFill>
              <a:latin typeface="微软雅黑" panose="020B0503020204020204" pitchFamily="34" charset="-122"/>
              <a:ea typeface="微软雅黑" panose="020B0503020204020204" pitchFamily="34" charset="-122"/>
            </a:endParaRPr>
          </a:p>
        </p:txBody>
      </p:sp>
      <p:sp>
        <p:nvSpPr>
          <p:cNvPr id="4122" name="文本框 31"/>
          <p:cNvSpPr txBox="1">
            <a:spLocks noChangeArrowheads="1"/>
          </p:cNvSpPr>
          <p:nvPr/>
        </p:nvSpPr>
        <p:spPr bwMode="auto">
          <a:xfrm>
            <a:off x="8158163"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chemeClr val="accent1"/>
                </a:solidFill>
              </a:rPr>
              <a:t>3</a:t>
            </a:r>
            <a:endParaRPr lang="zh-CN" altLang="en-US" sz="3200" dirty="0">
              <a:solidFill>
                <a:schemeClr val="accent1"/>
              </a:solidFill>
            </a:endParaRPr>
          </a:p>
        </p:txBody>
      </p:sp>
      <p:cxnSp>
        <p:nvCxnSpPr>
          <p:cNvPr id="4123" name="直接连接符 53"/>
          <p:cNvCxnSpPr>
            <a:cxnSpLocks noChangeShapeType="1"/>
          </p:cNvCxnSpPr>
          <p:nvPr/>
        </p:nvCxnSpPr>
        <p:spPr bwMode="auto">
          <a:xfrm flipH="1">
            <a:off x="8228013" y="2759271"/>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2968821"/>
            <a:ext cx="2455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chemeClr val="accent1"/>
                </a:solidFill>
                <a:latin typeface="微软雅黑" panose="020B0503020204020204" pitchFamily="34" charset="-122"/>
                <a:ea typeface="微软雅黑" panose="020B0503020204020204" pitchFamily="34" charset="-122"/>
              </a:rPr>
              <a:t>数据查询</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4125" name="文本框 31"/>
          <p:cNvSpPr txBox="1">
            <a:spLocks noChangeArrowheads="1"/>
          </p:cNvSpPr>
          <p:nvPr/>
        </p:nvSpPr>
        <p:spPr bwMode="auto">
          <a:xfrm>
            <a:off x="2168524" y="3456225"/>
            <a:ext cx="26934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的产生和发展</a:t>
            </a:r>
            <a:endParaRPr lang="en-US" altLang="zh-CN" sz="1600" dirty="0">
              <a:latin typeface="微软雅黑" panose="020B0503020204020204" pitchFamily="34" charset="-122"/>
              <a:ea typeface="微软雅黑" panose="020B0503020204020204" pitchFamily="34" charset="-122"/>
            </a:endParaRPr>
          </a:p>
          <a:p>
            <a:pPr>
              <a:lnSpc>
                <a:spcPct val="100000"/>
              </a:lnSpc>
              <a:spcBef>
                <a:spcPct val="0"/>
              </a:spcBef>
              <a:buNone/>
            </a:pP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的特点</a:t>
            </a:r>
            <a:endParaRPr lang="en-US" altLang="zh-CN" sz="1600" dirty="0">
              <a:latin typeface="微软雅黑" panose="020B0503020204020204" pitchFamily="34" charset="-122"/>
              <a:ea typeface="微软雅黑" panose="020B0503020204020204" pitchFamily="34" charset="-122"/>
            </a:endParaRPr>
          </a:p>
          <a:p>
            <a:pPr>
              <a:lnSpc>
                <a:spcPct val="100000"/>
              </a:lnSpc>
              <a:spcBef>
                <a:spcPct val="0"/>
              </a:spcBef>
              <a:buNone/>
            </a:pP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的基本概念</a:t>
            </a:r>
            <a:endParaRPr lang="zh-CN" altLang="en-US" sz="1600" dirty="0">
              <a:latin typeface="微软雅黑" panose="020B0503020204020204" pitchFamily="34" charset="-122"/>
              <a:ea typeface="微软雅黑" panose="020B0503020204020204" pitchFamily="34" charset="-122"/>
            </a:endParaRPr>
          </a:p>
        </p:txBody>
      </p:sp>
      <p:sp>
        <p:nvSpPr>
          <p:cNvPr id="4126" name="文本框 31"/>
          <p:cNvSpPr txBox="1">
            <a:spLocks noChangeArrowheads="1"/>
          </p:cNvSpPr>
          <p:nvPr/>
        </p:nvSpPr>
        <p:spPr bwMode="auto">
          <a:xfrm>
            <a:off x="5421313" y="3389508"/>
            <a:ext cx="231616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模式的定义和删除</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基本表的定义、删除与修改</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索引的建立与删除</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数据字典</a:t>
            </a:r>
            <a:endParaRPr lang="zh-CN" altLang="en-US" sz="1600" dirty="0">
              <a:latin typeface="微软雅黑" panose="020B0503020204020204" pitchFamily="34" charset="-122"/>
              <a:ea typeface="微软雅黑" panose="020B0503020204020204" pitchFamily="34" charset="-122"/>
            </a:endParaRPr>
          </a:p>
        </p:txBody>
      </p:sp>
      <p:sp>
        <p:nvSpPr>
          <p:cNvPr id="4127" name="文本框 31"/>
          <p:cNvSpPr txBox="1">
            <a:spLocks noChangeArrowheads="1"/>
          </p:cNvSpPr>
          <p:nvPr/>
        </p:nvSpPr>
        <p:spPr bwMode="auto">
          <a:xfrm>
            <a:off x="8466137" y="3389508"/>
            <a:ext cx="306422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solidFill>
                  <a:schemeClr val="accent1"/>
                </a:solidFill>
                <a:latin typeface="微软雅黑" panose="020B0503020204020204" pitchFamily="34" charset="-122"/>
                <a:ea typeface="微软雅黑" panose="020B0503020204020204" pitchFamily="34" charset="-122"/>
              </a:rPr>
              <a:t>单表查询</a:t>
            </a:r>
            <a:endParaRPr lang="en-US" altLang="zh-CN" sz="1600" dirty="0">
              <a:solidFill>
                <a:schemeClr val="accent1"/>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solidFill>
                  <a:schemeClr val="accent1"/>
                </a:solidFill>
                <a:latin typeface="微软雅黑" panose="020B0503020204020204" pitchFamily="34" charset="-122"/>
                <a:ea typeface="微软雅黑" panose="020B0503020204020204" pitchFamily="34" charset="-122"/>
              </a:rPr>
              <a:t>连接查询</a:t>
            </a:r>
            <a:endParaRPr lang="en-US" altLang="zh-CN" sz="1600" dirty="0">
              <a:solidFill>
                <a:schemeClr val="accent1"/>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solidFill>
                  <a:schemeClr val="accent1"/>
                </a:solidFill>
                <a:latin typeface="微软雅黑" panose="020B0503020204020204" pitchFamily="34" charset="-122"/>
                <a:ea typeface="微软雅黑" panose="020B0503020204020204" pitchFamily="34" charset="-122"/>
              </a:rPr>
              <a:t>嵌套查询</a:t>
            </a:r>
            <a:endParaRPr lang="en-US" altLang="zh-CN" sz="1600" dirty="0">
              <a:solidFill>
                <a:schemeClr val="accent1"/>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solidFill>
                  <a:schemeClr val="accent1"/>
                </a:solidFill>
                <a:latin typeface="微软雅黑" panose="020B0503020204020204" pitchFamily="34" charset="-122"/>
                <a:ea typeface="微软雅黑" panose="020B0503020204020204" pitchFamily="34" charset="-122"/>
              </a:rPr>
              <a:t>集合查询</a:t>
            </a:r>
            <a:endParaRPr lang="en-US" altLang="zh-CN" sz="1600" dirty="0">
              <a:solidFill>
                <a:schemeClr val="accent1"/>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solidFill>
                  <a:schemeClr val="accent1"/>
                </a:solidFill>
                <a:latin typeface="微软雅黑" panose="020B0503020204020204" pitchFamily="34" charset="-122"/>
                <a:ea typeface="微软雅黑" panose="020B0503020204020204" pitchFamily="34" charset="-122"/>
              </a:rPr>
              <a:t>基于派生表的查询</a:t>
            </a:r>
            <a:endParaRPr lang="en-US" altLang="zh-CN" sz="1600" dirty="0">
              <a:solidFill>
                <a:schemeClr val="accent1"/>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en-US" altLang="zh-CN" sz="1600" dirty="0">
                <a:solidFill>
                  <a:schemeClr val="accent1"/>
                </a:solidFill>
                <a:latin typeface="微软雅黑" panose="020B0503020204020204" pitchFamily="34" charset="-122"/>
                <a:ea typeface="微软雅黑" panose="020B0503020204020204" pitchFamily="34" charset="-122"/>
              </a:rPr>
              <a:t>SELECT</a:t>
            </a:r>
            <a:r>
              <a:rPr lang="zh-CN" altLang="en-US" sz="1600" dirty="0">
                <a:solidFill>
                  <a:schemeClr val="accent1"/>
                </a:solidFill>
                <a:latin typeface="微软雅黑" panose="020B0503020204020204" pitchFamily="34" charset="-122"/>
                <a:ea typeface="微软雅黑" panose="020B0503020204020204" pitchFamily="34" charset="-122"/>
              </a:rPr>
              <a:t>的一般格式</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t>4</a:t>
            </a:r>
            <a:endParaRPr lang="zh-CN" altLang="en-US" dirty="0"/>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chemeClr val="tx1"/>
            </a:solidFill>
            <a:rou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t>数据更新</a:t>
            </a:r>
            <a:endParaRPr lang="zh-CN" altLang="en-US" dirty="0"/>
          </a:p>
        </p:txBody>
      </p:sp>
      <p:sp>
        <p:nvSpPr>
          <p:cNvPr id="35" name="文本框 31"/>
          <p:cNvSpPr txBox="1">
            <a:spLocks noChangeArrowheads="1"/>
          </p:cNvSpPr>
          <p:nvPr/>
        </p:nvSpPr>
        <p:spPr bwMode="auto">
          <a:xfrm>
            <a:off x="2170113" y="5507734"/>
            <a:ext cx="23161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1600">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t>插入数据</a:t>
            </a:r>
            <a:endParaRPr lang="en-US" altLang="zh-CN" dirty="0"/>
          </a:p>
          <a:p>
            <a:r>
              <a:rPr lang="zh-CN" altLang="en-US" dirty="0"/>
              <a:t>修改数据</a:t>
            </a:r>
            <a:endParaRPr lang="en-US" altLang="zh-CN" dirty="0"/>
          </a:p>
          <a:p>
            <a:r>
              <a:rPr lang="zh-CN" altLang="en-US" dirty="0"/>
              <a:t>删除数据</a:t>
            </a:r>
            <a:endParaRPr lang="en-US" altLang="zh-CN" dirty="0"/>
          </a:p>
        </p:txBody>
      </p:sp>
      <p:sp>
        <p:nvSpPr>
          <p:cNvPr id="2" name="灯片编号占位符 1"/>
          <p:cNvSpPr>
            <a:spLocks noGrp="1"/>
          </p:cNvSpPr>
          <p:nvPr>
            <p:ph type="sldNum" sz="quarter" idx="12"/>
          </p:nvPr>
        </p:nvSpPr>
        <p:spPr/>
        <p:txBody>
          <a:bodyPr/>
          <a:lstStyle/>
          <a:p>
            <a:fld id="{F74088BC-5FFA-45F6-BC97-BB015332EA66}" type="slidenum">
              <a:rPr lang="zh-CN" altLang="en-US" smtClean="0"/>
            </a:fld>
            <a:endParaRPr lang="zh-CN" altLang="en-US"/>
          </a:p>
        </p:txBody>
      </p:sp>
      <p:sp>
        <p:nvSpPr>
          <p:cNvPr id="37" name="文本框 27"/>
          <p:cNvSpPr txBox="1">
            <a:spLocks noChangeArrowheads="1"/>
          </p:cNvSpPr>
          <p:nvPr/>
        </p:nvSpPr>
        <p:spPr bwMode="auto">
          <a:xfrm>
            <a:off x="51117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solidFill>
                  <a:schemeClr val="tx1"/>
                </a:solidFill>
              </a:rPr>
              <a:t>5</a:t>
            </a:r>
            <a:endParaRPr lang="zh-CN" altLang="en-US" dirty="0">
              <a:solidFill>
                <a:schemeClr val="tx1"/>
              </a:solidFill>
            </a:endParaRPr>
          </a:p>
        </p:txBody>
      </p:sp>
      <p:cxnSp>
        <p:nvCxnSpPr>
          <p:cNvPr id="38" name="直接连接符 43"/>
          <p:cNvCxnSpPr>
            <a:cxnSpLocks noChangeShapeType="1"/>
          </p:cNvCxnSpPr>
          <p:nvPr/>
        </p:nvCxnSpPr>
        <p:spPr bwMode="auto">
          <a:xfrm flipH="1">
            <a:off x="5183188" y="4877497"/>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39" name="文本框 7"/>
          <p:cNvSpPr txBox="1">
            <a:spLocks noChangeArrowheads="1"/>
          </p:cNvSpPr>
          <p:nvPr/>
        </p:nvSpPr>
        <p:spPr bwMode="auto">
          <a:xfrm>
            <a:off x="54213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solidFill>
                  <a:schemeClr val="tx1"/>
                </a:solidFill>
              </a:rPr>
              <a:t>视图</a:t>
            </a:r>
            <a:endParaRPr lang="zh-CN" altLang="en-US" dirty="0">
              <a:solidFill>
                <a:schemeClr val="tx1"/>
              </a:solidFill>
            </a:endParaRPr>
          </a:p>
        </p:txBody>
      </p:sp>
      <p:sp>
        <p:nvSpPr>
          <p:cNvPr id="40" name="文本框 31"/>
          <p:cNvSpPr txBox="1">
            <a:spLocks noChangeArrowheads="1"/>
          </p:cNvSpPr>
          <p:nvPr/>
        </p:nvSpPr>
        <p:spPr bwMode="auto">
          <a:xfrm>
            <a:off x="5421313" y="5507734"/>
            <a:ext cx="231616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1600">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t>定义视图</a:t>
            </a:r>
            <a:endParaRPr lang="en-US" altLang="zh-CN" dirty="0"/>
          </a:p>
          <a:p>
            <a:r>
              <a:rPr lang="zh-CN" altLang="en-US" dirty="0"/>
              <a:t>查询视图</a:t>
            </a:r>
            <a:endParaRPr lang="en-US" altLang="zh-CN" dirty="0"/>
          </a:p>
          <a:p>
            <a:r>
              <a:rPr lang="zh-CN" altLang="en-US" dirty="0"/>
              <a:t>更新视图</a:t>
            </a:r>
            <a:endParaRPr lang="en-US" altLang="zh-CN" dirty="0"/>
          </a:p>
          <a:p>
            <a:r>
              <a:rPr lang="zh-CN" altLang="en-US" dirty="0"/>
              <a:t>视图的作用</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495816" y="516876"/>
            <a:ext cx="10815312" cy="59384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基于视图的操作</a:t>
            </a:r>
            <a:endParaRPr lang="zh-CN" altLang="en-US" dirty="0"/>
          </a:p>
        </p:txBody>
      </p:sp>
      <p:sp>
        <p:nvSpPr>
          <p:cNvPr id="3" name="内容占位符 2"/>
          <p:cNvSpPr>
            <a:spLocks noGrp="1"/>
          </p:cNvSpPr>
          <p:nvPr>
            <p:ph idx="1"/>
          </p:nvPr>
        </p:nvSpPr>
        <p:spPr/>
        <p:txBody>
          <a:bodyPr/>
          <a:lstStyle/>
          <a:p>
            <a:r>
              <a:rPr lang="zh-CN" altLang="en-US" dirty="0"/>
              <a:t>视图是关系数据库系统提供给用户的以多种角度观察数据库中数据的重要机制。</a:t>
            </a:r>
            <a:endParaRPr lang="zh-CN" altLang="en-US" dirty="0"/>
          </a:p>
          <a:p>
            <a:r>
              <a:rPr lang="en-US" altLang="zh-CN" b="1" dirty="0"/>
              <a:t>1. </a:t>
            </a:r>
            <a:r>
              <a:rPr lang="zh-CN" altLang="en-US" dirty="0"/>
              <a:t>定义视图（建立、删除视图）</a:t>
            </a:r>
            <a:endParaRPr lang="zh-CN" altLang="en-US" dirty="0"/>
          </a:p>
          <a:p>
            <a:r>
              <a:rPr lang="en-US" altLang="zh-CN" b="1" dirty="0"/>
              <a:t>2. </a:t>
            </a:r>
            <a:r>
              <a:rPr lang="zh-CN" altLang="en-US" dirty="0"/>
              <a:t>查询视图</a:t>
            </a:r>
            <a:endParaRPr lang="zh-CN" altLang="en-US" dirty="0"/>
          </a:p>
          <a:p>
            <a:r>
              <a:rPr lang="en-US" altLang="zh-CN" b="1" dirty="0"/>
              <a:t>3. </a:t>
            </a:r>
            <a:r>
              <a:rPr lang="zh-CN" altLang="en-US" dirty="0"/>
              <a:t>视图的作用</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 </a:t>
            </a:r>
            <a:r>
              <a:rPr lang="zh-CN" altLang="en-US" dirty="0"/>
              <a:t>定义视图</a:t>
            </a:r>
            <a:endParaRPr lang="zh-CN" altLang="en-US" dirty="0"/>
          </a:p>
        </p:txBody>
      </p:sp>
      <p:sp>
        <p:nvSpPr>
          <p:cNvPr id="3" name="内容占位符 2"/>
          <p:cNvSpPr>
            <a:spLocks noGrp="1"/>
          </p:cNvSpPr>
          <p:nvPr>
            <p:ph idx="1"/>
          </p:nvPr>
        </p:nvSpPr>
        <p:spPr/>
        <p:txBody>
          <a:bodyPr/>
          <a:lstStyle/>
          <a:p>
            <a:r>
              <a:rPr lang="en-US" altLang="zh-CN" b="1" dirty="0"/>
              <a:t>(1)</a:t>
            </a:r>
            <a:r>
              <a:rPr lang="zh-CN" altLang="en-US" dirty="0"/>
              <a:t>建立视图</a:t>
            </a:r>
            <a:endParaRPr lang="zh-CN" altLang="en-US" dirty="0"/>
          </a:p>
          <a:p>
            <a:r>
              <a:rPr lang="zh-CN" altLang="en-US" dirty="0"/>
              <a:t>格式：</a:t>
            </a:r>
            <a:endParaRPr lang="zh-CN" altLang="en-US" dirty="0"/>
          </a:p>
          <a:p>
            <a:r>
              <a:rPr lang="en-US" altLang="zh-CN" b="1" dirty="0"/>
              <a:t>CREATE VIEW &lt;</a:t>
            </a:r>
            <a:r>
              <a:rPr lang="zh-CN" altLang="en-US" dirty="0"/>
              <a:t>视图名</a:t>
            </a:r>
            <a:r>
              <a:rPr lang="en-US" altLang="zh-CN" b="1" dirty="0"/>
              <a:t>&gt;[(&lt;</a:t>
            </a:r>
            <a:r>
              <a:rPr lang="zh-CN" altLang="en-US" dirty="0"/>
              <a:t>列名</a:t>
            </a:r>
            <a:r>
              <a:rPr lang="en-US" altLang="zh-CN" b="1" dirty="0"/>
              <a:t>&gt;[, &lt;</a:t>
            </a:r>
            <a:r>
              <a:rPr lang="zh-CN" altLang="en-US" dirty="0"/>
              <a:t>列名</a:t>
            </a:r>
            <a:r>
              <a:rPr lang="en-US" altLang="zh-CN" b="1" dirty="0"/>
              <a:t>&gt;]…)] AS &lt;</a:t>
            </a:r>
            <a:r>
              <a:rPr lang="zh-CN" altLang="en-US" dirty="0"/>
              <a:t>子查询</a:t>
            </a:r>
            <a:r>
              <a:rPr lang="en-US" altLang="zh-CN" b="1" dirty="0"/>
              <a:t>&gt;</a:t>
            </a:r>
            <a:endParaRPr lang="en-US" altLang="zh-CN" b="1" dirty="0"/>
          </a:p>
          <a:p>
            <a:r>
              <a:rPr lang="zh-CN" altLang="en-US" dirty="0"/>
              <a:t>说明：</a:t>
            </a:r>
            <a:endParaRPr lang="zh-CN" altLang="en-US" dirty="0"/>
          </a:p>
          <a:p>
            <a:r>
              <a:rPr lang="en-US" altLang="zh-CN" b="1" dirty="0"/>
              <a:t>&lt;</a:t>
            </a:r>
            <a:r>
              <a:rPr lang="zh-CN" altLang="en-US" dirty="0"/>
              <a:t>子查询</a:t>
            </a:r>
            <a:r>
              <a:rPr lang="en-US" altLang="zh-CN" b="1" dirty="0"/>
              <a:t>&gt;</a:t>
            </a:r>
            <a:r>
              <a:rPr lang="zh-CN" altLang="en-US" dirty="0"/>
              <a:t>可以是任意复杂的</a:t>
            </a:r>
            <a:r>
              <a:rPr lang="en-US" altLang="zh-CN" b="1" dirty="0"/>
              <a:t>SELECT</a:t>
            </a:r>
            <a:r>
              <a:rPr lang="zh-CN" altLang="en-US" dirty="0"/>
              <a:t>语句，但通常不允许含有</a:t>
            </a:r>
            <a:r>
              <a:rPr lang="en-US" altLang="zh-CN" b="1" dirty="0"/>
              <a:t>ORDER BY</a:t>
            </a:r>
            <a:r>
              <a:rPr lang="zh-CN" altLang="en-US" dirty="0"/>
              <a:t>子句和</a:t>
            </a:r>
            <a:r>
              <a:rPr lang="en-US" altLang="zh-CN" b="1" dirty="0"/>
              <a:t>DISTINCT</a:t>
            </a:r>
            <a:r>
              <a:rPr lang="zh-CN" altLang="en-US" dirty="0"/>
              <a:t>短语</a:t>
            </a:r>
            <a:endParaRPr lang="zh-CN" altLang="en-US" dirty="0"/>
          </a:p>
          <a:p>
            <a:r>
              <a:rPr lang="zh-CN" altLang="en-US" dirty="0"/>
              <a:t>（除非在</a:t>
            </a:r>
            <a:r>
              <a:rPr lang="en-US" altLang="zh-CN" b="1" dirty="0"/>
              <a:t>SELECT</a:t>
            </a:r>
            <a:r>
              <a:rPr lang="zh-CN" altLang="en-US" dirty="0"/>
              <a:t>子句中添加</a:t>
            </a:r>
            <a:r>
              <a:rPr lang="en-US" altLang="zh-CN" b="1" dirty="0"/>
              <a:t>TOP n</a:t>
            </a:r>
            <a:r>
              <a:rPr lang="zh-CN" altLang="en-US" dirty="0"/>
              <a:t>关键字）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组成视图的属性列名</a:t>
            </a:r>
            <a:endParaRPr lang="zh-CN" altLang="en-US" dirty="0"/>
          </a:p>
        </p:txBody>
      </p:sp>
      <p:sp>
        <p:nvSpPr>
          <p:cNvPr id="3" name="内容占位符 2"/>
          <p:cNvSpPr>
            <a:spLocks noGrp="1"/>
          </p:cNvSpPr>
          <p:nvPr>
            <p:ph idx="1"/>
          </p:nvPr>
        </p:nvSpPr>
        <p:spPr/>
        <p:txBody>
          <a:bodyPr/>
          <a:lstStyle/>
          <a:p>
            <a:r>
              <a:rPr lang="zh-CN" altLang="en-US" dirty="0"/>
              <a:t>全部省略</a:t>
            </a:r>
            <a:r>
              <a:rPr lang="en-US" altLang="zh-CN" b="1" dirty="0"/>
              <a:t>:</a:t>
            </a:r>
            <a:endParaRPr lang="en-US" altLang="zh-CN" b="1" dirty="0"/>
          </a:p>
          <a:p>
            <a:pPr lvl="1"/>
            <a:r>
              <a:rPr lang="zh-CN" altLang="en-US" dirty="0"/>
              <a:t>由子查询中</a:t>
            </a:r>
            <a:r>
              <a:rPr lang="en-US" altLang="zh-CN" b="1" dirty="0"/>
              <a:t>SELECT</a:t>
            </a:r>
            <a:r>
              <a:rPr lang="zh-CN" altLang="en-US" dirty="0"/>
              <a:t>目标列中的诸字段组成</a:t>
            </a:r>
            <a:endParaRPr lang="zh-CN" altLang="en-US" dirty="0"/>
          </a:p>
          <a:p>
            <a:r>
              <a:rPr lang="zh-CN" altLang="en-US" dirty="0"/>
              <a:t>必须明确指定视图的所有列名</a:t>
            </a:r>
            <a:r>
              <a:rPr lang="en-US" altLang="zh-CN" b="1" dirty="0"/>
              <a:t>:</a:t>
            </a:r>
            <a:endParaRPr lang="en-US" altLang="zh-CN" b="1" dirty="0"/>
          </a:p>
          <a:p>
            <a:pPr lvl="1"/>
            <a:r>
              <a:rPr lang="zh-CN" altLang="en-US" dirty="0"/>
              <a:t>某个目标列是聚集函数或列表达式</a:t>
            </a:r>
            <a:endParaRPr lang="zh-CN" altLang="en-US" dirty="0"/>
          </a:p>
          <a:p>
            <a:pPr lvl="1"/>
            <a:r>
              <a:rPr lang="zh-CN" altLang="en-US" dirty="0"/>
              <a:t>多表连接时选出了几个同名列作为视图的字段</a:t>
            </a:r>
            <a:endParaRPr lang="zh-CN" altLang="en-US" dirty="0"/>
          </a:p>
          <a:p>
            <a:pPr lvl="1"/>
            <a:r>
              <a:rPr lang="zh-CN" altLang="en-US" dirty="0"/>
              <a:t>需要在视图中为某个列启用新的更合适的名字</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视图的种类</a:t>
            </a:r>
            <a:endParaRPr lang="zh-CN" altLang="en-US" dirty="0"/>
          </a:p>
        </p:txBody>
      </p:sp>
      <p:sp>
        <p:nvSpPr>
          <p:cNvPr id="3" name="内容占位符 2"/>
          <p:cNvSpPr>
            <a:spLocks noGrp="1"/>
          </p:cNvSpPr>
          <p:nvPr>
            <p:ph idx="1"/>
          </p:nvPr>
        </p:nvSpPr>
        <p:spPr/>
        <p:txBody>
          <a:bodyPr/>
          <a:lstStyle/>
          <a:p>
            <a:r>
              <a:rPr lang="zh-CN" altLang="en-US" dirty="0"/>
              <a:t>单表视图：一个基本表的行列子集</a:t>
            </a:r>
            <a:endParaRPr lang="en-US" altLang="zh-CN" dirty="0"/>
          </a:p>
          <a:p>
            <a:r>
              <a:rPr lang="zh-CN" altLang="en-US" dirty="0"/>
              <a:t>多表视图</a:t>
            </a:r>
            <a:endParaRPr lang="en-US" altLang="zh-CN" dirty="0"/>
          </a:p>
          <a:p>
            <a:r>
              <a:rPr lang="zh-CN" altLang="en-US" dirty="0"/>
              <a:t>视图的视图</a:t>
            </a:r>
            <a:endParaRPr lang="en-US" altLang="zh-CN" dirty="0"/>
          </a:p>
          <a:p>
            <a:r>
              <a:rPr lang="zh-CN" altLang="en-US" dirty="0"/>
              <a:t>虚拟列视图：带表达式</a:t>
            </a:r>
            <a:r>
              <a:rPr lang="en-US" altLang="zh-CN" b="1" dirty="0"/>
              <a:t>/</a:t>
            </a:r>
            <a:r>
              <a:rPr lang="zh-CN" altLang="en-US" dirty="0"/>
              <a:t>计算视图</a:t>
            </a:r>
            <a:endParaRPr lang="en-US" altLang="zh-CN" dirty="0"/>
          </a:p>
          <a:p>
            <a:r>
              <a:rPr lang="zh-CN" altLang="en-US" dirty="0"/>
              <a:t>分组视图：含</a:t>
            </a:r>
            <a:r>
              <a:rPr lang="en-US" altLang="zh-CN" b="1" dirty="0"/>
              <a:t>GROUP</a:t>
            </a:r>
            <a:r>
              <a:rPr lang="zh-CN" altLang="en-US" dirty="0"/>
              <a:t>子句及聚集函数</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单表视图</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a:t>
            </a:r>
            <a:r>
              <a:rPr lang="zh-CN" altLang="en-US" dirty="0"/>
              <a:t>例</a:t>
            </a:r>
            <a:r>
              <a:rPr lang="en-US" altLang="zh-CN" b="1" dirty="0"/>
              <a:t>1</a:t>
            </a:r>
            <a:r>
              <a:rPr lang="en-US" altLang="zh-CN" dirty="0"/>
              <a:t>】</a:t>
            </a:r>
            <a:r>
              <a:rPr lang="zh-CN" altLang="en-US" dirty="0"/>
              <a:t>建立计算机系学生的视图</a:t>
            </a:r>
            <a:endParaRPr lang="zh-CN" altLang="en-US" dirty="0"/>
          </a:p>
          <a:p>
            <a:r>
              <a:rPr lang="en-US" altLang="zh-CN" b="1" dirty="0"/>
              <a:t>CREATE VIEW </a:t>
            </a:r>
            <a:r>
              <a:rPr lang="en-US" altLang="zh-CN" b="1" dirty="0" err="1"/>
              <a:t>Student_CS</a:t>
            </a:r>
            <a:endParaRPr lang="en-US" altLang="zh-CN" b="1" dirty="0"/>
          </a:p>
          <a:p>
            <a:r>
              <a:rPr lang="en-US" altLang="zh-CN" b="1" dirty="0"/>
              <a:t>AS</a:t>
            </a:r>
            <a:endParaRPr lang="en-US" altLang="zh-CN" b="1" dirty="0"/>
          </a:p>
          <a:p>
            <a:r>
              <a:rPr lang="en-US" altLang="zh-CN" b="1" dirty="0"/>
              <a:t>SELECT </a:t>
            </a:r>
            <a:r>
              <a:rPr lang="en-US" altLang="zh-CN" b="1" dirty="0" err="1"/>
              <a:t>Sno</a:t>
            </a:r>
            <a:r>
              <a:rPr lang="en-US" altLang="zh-CN" b="1" dirty="0"/>
              <a:t>, </a:t>
            </a:r>
            <a:r>
              <a:rPr lang="en-US" altLang="zh-CN" b="1" dirty="0" err="1"/>
              <a:t>Sname</a:t>
            </a:r>
            <a:r>
              <a:rPr lang="en-US" altLang="zh-CN" b="1" dirty="0"/>
              <a:t>, </a:t>
            </a:r>
            <a:r>
              <a:rPr lang="en-US" altLang="zh-CN" b="1" dirty="0" err="1"/>
              <a:t>Sage,Sdept</a:t>
            </a:r>
            <a:endParaRPr lang="en-US" altLang="zh-CN" b="1" dirty="0"/>
          </a:p>
          <a:p>
            <a:r>
              <a:rPr lang="en-US" altLang="zh-CN" b="1" dirty="0"/>
              <a:t>FROM Student</a:t>
            </a:r>
            <a:endParaRPr lang="en-US" altLang="zh-CN" b="1" dirty="0"/>
          </a:p>
          <a:p>
            <a:r>
              <a:rPr lang="en-US" altLang="zh-CN" b="1" dirty="0"/>
              <a:t>WHERE </a:t>
            </a:r>
            <a:r>
              <a:rPr lang="en-US" altLang="zh-CN" b="1" dirty="0" err="1"/>
              <a:t>Sdept</a:t>
            </a:r>
            <a:r>
              <a:rPr lang="en-US" altLang="zh-CN" b="1" dirty="0"/>
              <a:t>= '</a:t>
            </a:r>
            <a:r>
              <a:rPr lang="zh-CN" altLang="en-US" dirty="0"/>
              <a:t>计算机</a:t>
            </a:r>
            <a:r>
              <a:rPr lang="en-US" altLang="zh-CN" b="1" dirty="0"/>
              <a:t>'</a:t>
            </a:r>
            <a:endParaRPr lang="en-US" altLang="zh-CN" b="1" dirty="0"/>
          </a:p>
          <a:p>
            <a:r>
              <a:rPr lang="en-US" altLang="zh-CN" b="1" dirty="0">
                <a:solidFill>
                  <a:srgbClr val="FF0000"/>
                </a:solidFill>
              </a:rPr>
              <a:t>DBMS</a:t>
            </a:r>
            <a:r>
              <a:rPr lang="zh-CN" altLang="en-US" dirty="0">
                <a:solidFill>
                  <a:srgbClr val="FF0000"/>
                </a:solidFill>
              </a:rPr>
              <a:t>执行</a:t>
            </a:r>
            <a:r>
              <a:rPr lang="en-US" altLang="zh-CN" b="1" dirty="0">
                <a:solidFill>
                  <a:srgbClr val="FF0000"/>
                </a:solidFill>
              </a:rPr>
              <a:t>CREATE VIEW</a:t>
            </a:r>
            <a:r>
              <a:rPr lang="zh-CN" altLang="en-US" dirty="0">
                <a:solidFill>
                  <a:srgbClr val="FF0000"/>
                </a:solidFill>
              </a:rPr>
              <a:t>语句的结果只是把视图的定义存入数据字典，并不执行其中的</a:t>
            </a:r>
            <a:r>
              <a:rPr lang="en-US" altLang="zh-CN" b="1" dirty="0">
                <a:solidFill>
                  <a:srgbClr val="FF0000"/>
                </a:solidFill>
              </a:rPr>
              <a:t>SELECT</a:t>
            </a:r>
            <a:r>
              <a:rPr lang="zh-CN" altLang="en-US" dirty="0">
                <a:solidFill>
                  <a:srgbClr val="FF0000"/>
                </a:solidFill>
              </a:rPr>
              <a:t>语句。只有在对视图查询时，才按视图的定义从表中将数据取出。</a:t>
            </a:r>
            <a:endParaRPr lang="zh-CN" altLang="en-US"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7229890" y="1803891"/>
            <a:ext cx="2873115" cy="275020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0" y="0"/>
            <a:ext cx="11430000" cy="3714750"/>
          </a:xfrm>
          <a:prstGeom prst="rect">
            <a:avLst/>
          </a:prstGeom>
        </p:spPr>
      </p:pic>
      <p:pic>
        <p:nvPicPr>
          <p:cNvPr id="6" name="图片 5"/>
          <p:cNvPicPr>
            <a:picLocks noChangeAspect="1"/>
          </p:cNvPicPr>
          <p:nvPr/>
        </p:nvPicPr>
        <p:blipFill>
          <a:blip r:embed="rId2"/>
          <a:stretch>
            <a:fillRect/>
          </a:stretch>
        </p:blipFill>
        <p:spPr>
          <a:xfrm>
            <a:off x="423862" y="3969234"/>
            <a:ext cx="10582275" cy="25336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多表视图</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视图不仅可以建立在单个表上，也可以建立在多个表上。</a:t>
            </a:r>
            <a:endParaRPr lang="zh-CN" altLang="en-US" dirty="0"/>
          </a:p>
          <a:p>
            <a:r>
              <a:rPr lang="en-US" altLang="zh-CN" dirty="0"/>
              <a:t>【</a:t>
            </a:r>
            <a:r>
              <a:rPr lang="zh-CN" altLang="en-US" dirty="0"/>
              <a:t>例</a:t>
            </a:r>
            <a:r>
              <a:rPr lang="en-US" altLang="zh-CN" b="1" dirty="0"/>
              <a:t>2</a:t>
            </a:r>
            <a:r>
              <a:rPr lang="en-US" altLang="zh-CN" dirty="0"/>
              <a:t>】</a:t>
            </a:r>
            <a:r>
              <a:rPr lang="zh-CN" altLang="en-US" dirty="0"/>
              <a:t>建立</a:t>
            </a:r>
            <a:r>
              <a:rPr lang="en-US" altLang="zh-CN" b="1" dirty="0"/>
              <a:t>1156</a:t>
            </a:r>
            <a:r>
              <a:rPr lang="zh-CN" altLang="en-US" dirty="0"/>
              <a:t>（英语课）的学生成绩单视图，包括学号、姓名和分数。</a:t>
            </a:r>
            <a:endParaRPr lang="zh-CN" altLang="en-US" dirty="0"/>
          </a:p>
          <a:p>
            <a:r>
              <a:rPr lang="en-US" altLang="zh-CN" b="1" dirty="0"/>
              <a:t>CREATE VIEW </a:t>
            </a:r>
            <a:r>
              <a:rPr lang="en-US" altLang="zh-CN" b="1" dirty="0" err="1"/>
              <a:t>English_Grade</a:t>
            </a:r>
            <a:r>
              <a:rPr lang="en-US" altLang="zh-CN" b="1" dirty="0"/>
              <a:t>(</a:t>
            </a:r>
            <a:r>
              <a:rPr lang="zh-CN" altLang="en-US" dirty="0"/>
              <a:t>学号</a:t>
            </a:r>
            <a:r>
              <a:rPr lang="en-US" altLang="zh-CN" b="1" dirty="0"/>
              <a:t>, </a:t>
            </a:r>
            <a:r>
              <a:rPr lang="zh-CN" altLang="en-US" dirty="0"/>
              <a:t>姓名</a:t>
            </a:r>
            <a:r>
              <a:rPr lang="en-US" altLang="zh-CN" b="1" dirty="0"/>
              <a:t>, </a:t>
            </a:r>
            <a:r>
              <a:rPr lang="zh-CN" altLang="en-US" dirty="0"/>
              <a:t>英语分数</a:t>
            </a:r>
            <a:r>
              <a:rPr lang="en-US" altLang="zh-CN" b="1" dirty="0"/>
              <a:t>)</a:t>
            </a:r>
            <a:endParaRPr lang="en-US" altLang="zh-CN" b="1" dirty="0"/>
          </a:p>
          <a:p>
            <a:r>
              <a:rPr lang="en-US" altLang="zh-CN" b="1" dirty="0"/>
              <a:t>AS</a:t>
            </a:r>
            <a:endParaRPr lang="en-US" altLang="zh-CN" b="1" dirty="0"/>
          </a:p>
          <a:p>
            <a:r>
              <a:rPr lang="en-US" altLang="zh-CN" b="1" dirty="0"/>
              <a:t>SELECT </a:t>
            </a:r>
            <a:r>
              <a:rPr lang="en-US" altLang="zh-CN" b="1" dirty="0" err="1"/>
              <a:t>Student.Sno</a:t>
            </a:r>
            <a:r>
              <a:rPr lang="en-US" altLang="zh-CN" b="1" dirty="0"/>
              <a:t>, </a:t>
            </a:r>
            <a:r>
              <a:rPr lang="en-US" altLang="zh-CN" b="1" dirty="0" err="1"/>
              <a:t>Sname</a:t>
            </a:r>
            <a:r>
              <a:rPr lang="en-US" altLang="zh-CN" b="1" dirty="0"/>
              <a:t>, Grade</a:t>
            </a:r>
            <a:endParaRPr lang="en-US" altLang="zh-CN" b="1" dirty="0"/>
          </a:p>
          <a:p>
            <a:r>
              <a:rPr lang="en-US" altLang="zh-CN" b="1" dirty="0"/>
              <a:t>FROM Student, SC</a:t>
            </a:r>
            <a:endParaRPr lang="en-US" altLang="zh-CN" b="1" dirty="0"/>
          </a:p>
          <a:p>
            <a:r>
              <a:rPr lang="en-US" altLang="zh-CN" b="1" dirty="0"/>
              <a:t>WHERE </a:t>
            </a:r>
            <a:r>
              <a:rPr lang="en-US" altLang="zh-CN" b="1" dirty="0" err="1"/>
              <a:t>Student.Sno</a:t>
            </a:r>
            <a:r>
              <a:rPr lang="en-US" altLang="zh-CN" b="1" dirty="0"/>
              <a:t>=</a:t>
            </a:r>
            <a:r>
              <a:rPr lang="en-US" altLang="zh-CN" b="1" dirty="0" err="1"/>
              <a:t>SC.Sno</a:t>
            </a:r>
            <a:endParaRPr lang="en-US" altLang="zh-CN" b="1" dirty="0"/>
          </a:p>
          <a:p>
            <a:r>
              <a:rPr lang="en-US" altLang="zh-CN" b="1" dirty="0"/>
              <a:t>AND </a:t>
            </a:r>
            <a:r>
              <a:rPr lang="en-US" altLang="zh-CN" b="1" dirty="0" err="1"/>
              <a:t>SC.Cno</a:t>
            </a:r>
            <a:r>
              <a:rPr lang="en-US" altLang="zh-CN" b="1" dirty="0"/>
              <a:t>= '1156'</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9012612" y="3469704"/>
            <a:ext cx="2298516" cy="252965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视图的视图</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视图不仅可以建立在一个或多个表上，也可以建立在一个或多个已定义好的视图上，或建立在表与视图上。</a:t>
            </a:r>
            <a:endParaRPr lang="en-US" altLang="zh-CN" dirty="0"/>
          </a:p>
          <a:p>
            <a:r>
              <a:rPr lang="en-US" altLang="zh-CN" dirty="0"/>
              <a:t>【</a:t>
            </a:r>
            <a:r>
              <a:rPr lang="zh-CN" altLang="en-US" dirty="0"/>
              <a:t>例</a:t>
            </a:r>
            <a:r>
              <a:rPr lang="en-US" altLang="zh-CN" b="1" dirty="0"/>
              <a:t>3</a:t>
            </a:r>
            <a:r>
              <a:rPr lang="en-US" altLang="zh-CN" dirty="0"/>
              <a:t>】</a:t>
            </a:r>
            <a:r>
              <a:rPr lang="zh-CN" altLang="en-US" dirty="0"/>
              <a:t>建立英语课的成绩在</a:t>
            </a:r>
            <a:r>
              <a:rPr lang="en-US" altLang="zh-CN" b="1" dirty="0"/>
              <a:t>90</a:t>
            </a:r>
            <a:r>
              <a:rPr lang="zh-CN" altLang="en-US" dirty="0"/>
              <a:t>分以上的学生的视图。</a:t>
            </a:r>
            <a:endParaRPr lang="zh-CN" altLang="en-US" dirty="0"/>
          </a:p>
          <a:p>
            <a:r>
              <a:rPr lang="en-US" altLang="zh-CN" b="1" dirty="0"/>
              <a:t>CREATE VIEW English_Grade_90</a:t>
            </a:r>
            <a:endParaRPr lang="en-US" altLang="zh-CN" b="1" dirty="0"/>
          </a:p>
          <a:p>
            <a:r>
              <a:rPr lang="en-US" altLang="zh-CN" b="1" dirty="0"/>
              <a:t>AS</a:t>
            </a:r>
            <a:endParaRPr lang="en-US" altLang="zh-CN" b="1" dirty="0"/>
          </a:p>
          <a:p>
            <a:r>
              <a:rPr lang="en-US" altLang="zh-CN" b="1" dirty="0"/>
              <a:t>SELECT </a:t>
            </a:r>
            <a:r>
              <a:rPr lang="zh-CN" altLang="en-US" dirty="0"/>
              <a:t>学号</a:t>
            </a:r>
            <a:r>
              <a:rPr lang="en-US" altLang="zh-CN" b="1" dirty="0"/>
              <a:t>, </a:t>
            </a:r>
            <a:r>
              <a:rPr lang="zh-CN" altLang="en-US" dirty="0"/>
              <a:t>姓名</a:t>
            </a:r>
            <a:r>
              <a:rPr lang="en-US" altLang="zh-CN" b="1" dirty="0"/>
              <a:t>, </a:t>
            </a:r>
            <a:r>
              <a:rPr lang="zh-CN" altLang="en-US" dirty="0"/>
              <a:t>英语分数</a:t>
            </a:r>
            <a:endParaRPr lang="zh-CN" altLang="en-US" dirty="0"/>
          </a:p>
          <a:p>
            <a:r>
              <a:rPr lang="en-US" altLang="zh-CN" b="1" dirty="0"/>
              <a:t>FROM </a:t>
            </a:r>
            <a:r>
              <a:rPr lang="en-US" altLang="zh-CN" b="1" dirty="0" err="1"/>
              <a:t>English_Grade</a:t>
            </a:r>
            <a:endParaRPr lang="en-US" altLang="zh-CN" b="1" dirty="0"/>
          </a:p>
          <a:p>
            <a:r>
              <a:rPr lang="en-US" altLang="zh-CN" b="1" dirty="0"/>
              <a:t>WHERE </a:t>
            </a:r>
            <a:r>
              <a:rPr lang="zh-CN" altLang="en-US" dirty="0"/>
              <a:t>英语分数</a:t>
            </a:r>
            <a:r>
              <a:rPr lang="en-US" altLang="zh-CN" b="1" dirty="0"/>
              <a:t>&gt;=90</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172400"/>
            <a:ext cx="10058400" cy="1609344"/>
          </a:xfrm>
        </p:spPr>
        <p:txBody>
          <a:bodyPr/>
          <a:lstStyle/>
          <a:p>
            <a:r>
              <a:rPr lang="zh-CN" altLang="en-US" dirty="0"/>
              <a:t>虚拟列视图</a:t>
            </a:r>
            <a:endParaRPr lang="zh-CN" altLang="en-US" dirty="0"/>
          </a:p>
        </p:txBody>
      </p:sp>
      <p:sp>
        <p:nvSpPr>
          <p:cNvPr id="3" name="内容占位符 2"/>
          <p:cNvSpPr>
            <a:spLocks noGrp="1"/>
          </p:cNvSpPr>
          <p:nvPr>
            <p:ph idx="1"/>
          </p:nvPr>
        </p:nvSpPr>
        <p:spPr>
          <a:xfrm>
            <a:off x="1069848" y="1728439"/>
            <a:ext cx="10058400" cy="4909470"/>
          </a:xfrm>
        </p:spPr>
        <p:txBody>
          <a:bodyPr>
            <a:normAutofit fontScale="92500" lnSpcReduction="20000"/>
          </a:bodyPr>
          <a:lstStyle/>
          <a:p>
            <a:r>
              <a:rPr lang="zh-CN" altLang="en-US" dirty="0"/>
              <a:t>由于视图中的数据并不实际存储，所以定义视图时可以根据应用的需要，设置一些派生属性列。这些派生属性由于在表中并不实际存在也称它们为虚拟列。</a:t>
            </a:r>
            <a:endParaRPr lang="zh-CN" altLang="en-US" dirty="0"/>
          </a:p>
          <a:p>
            <a:r>
              <a:rPr lang="zh-CN" altLang="en-US" dirty="0"/>
              <a:t>带虚拟列的视图也称为带表达式的视图。</a:t>
            </a:r>
            <a:endParaRPr lang="en-US" altLang="zh-CN" dirty="0"/>
          </a:p>
          <a:p>
            <a:r>
              <a:rPr lang="en-US" altLang="zh-CN" dirty="0"/>
              <a:t>【</a:t>
            </a:r>
            <a:r>
              <a:rPr lang="zh-CN" altLang="en-US" dirty="0"/>
              <a:t>例</a:t>
            </a:r>
            <a:r>
              <a:rPr lang="en-US" altLang="zh-CN" b="1" dirty="0"/>
              <a:t>4</a:t>
            </a:r>
            <a:r>
              <a:rPr lang="en-US" altLang="zh-CN" dirty="0"/>
              <a:t>】</a:t>
            </a:r>
            <a:r>
              <a:rPr lang="zh-CN" altLang="en-US" dirty="0"/>
              <a:t>定义一个反映学生出生年份的视图。</a:t>
            </a:r>
            <a:endParaRPr lang="zh-CN" altLang="en-US" dirty="0"/>
          </a:p>
          <a:p>
            <a:r>
              <a:rPr lang="en-US" altLang="zh-CN" b="1" dirty="0"/>
              <a:t>CREATE VIEW BT_S(</a:t>
            </a:r>
            <a:r>
              <a:rPr lang="en-US" altLang="zh-CN" b="1" dirty="0" err="1"/>
              <a:t>Sno</a:t>
            </a:r>
            <a:r>
              <a:rPr lang="en-US" altLang="zh-CN" b="1" dirty="0"/>
              <a:t>, </a:t>
            </a:r>
            <a:r>
              <a:rPr lang="en-US" altLang="zh-CN" b="1" dirty="0" err="1"/>
              <a:t>Sname</a:t>
            </a:r>
            <a:r>
              <a:rPr lang="en-US" altLang="zh-CN" b="1" dirty="0"/>
              <a:t>, </a:t>
            </a:r>
            <a:r>
              <a:rPr lang="en-US" altLang="zh-CN" b="1" dirty="0" err="1"/>
              <a:t>Sbirth</a:t>
            </a:r>
            <a:r>
              <a:rPr lang="en-US" altLang="zh-CN" b="1" dirty="0"/>
              <a:t>)</a:t>
            </a:r>
            <a:endParaRPr lang="en-US" altLang="zh-CN" b="1" dirty="0"/>
          </a:p>
          <a:p>
            <a:r>
              <a:rPr lang="en-US" altLang="zh-CN" b="1" dirty="0"/>
              <a:t>AS</a:t>
            </a:r>
            <a:endParaRPr lang="en-US" altLang="zh-CN" b="1" dirty="0"/>
          </a:p>
          <a:p>
            <a:r>
              <a:rPr lang="en-US" altLang="zh-CN" b="1" dirty="0"/>
              <a:t>SELECT </a:t>
            </a:r>
            <a:r>
              <a:rPr lang="en-US" altLang="zh-CN" b="1" dirty="0" err="1"/>
              <a:t>Sno</a:t>
            </a:r>
            <a:r>
              <a:rPr lang="en-US" altLang="zh-CN" b="1" dirty="0"/>
              <a:t>, </a:t>
            </a:r>
            <a:r>
              <a:rPr lang="en-US" altLang="zh-CN" b="1" dirty="0" err="1"/>
              <a:t>Sname</a:t>
            </a:r>
            <a:r>
              <a:rPr lang="en-US" altLang="zh-CN" b="1" dirty="0"/>
              <a:t>, YEAR(GETDATE( ))-Sage</a:t>
            </a:r>
            <a:endParaRPr lang="en-US" altLang="zh-CN" b="1" dirty="0"/>
          </a:p>
          <a:p>
            <a:r>
              <a:rPr lang="en-US" altLang="zh-CN" b="1" dirty="0"/>
              <a:t>FROM Student</a:t>
            </a:r>
            <a:endParaRPr lang="en-US" altLang="zh-CN" b="1" dirty="0"/>
          </a:p>
          <a:p>
            <a:r>
              <a:rPr lang="zh-CN" altLang="en-US" dirty="0"/>
              <a:t>视图中的出生年份值是通过计算得到的，必须给出列名或在子查询中使用别名。</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、集合查询</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ü"/>
            </a:pPr>
            <a:r>
              <a:rPr lang="en-US" altLang="zh-CN" dirty="0"/>
              <a:t>SELECT</a:t>
            </a:r>
            <a:r>
              <a:rPr lang="zh-CN" altLang="en-US" dirty="0"/>
              <a:t>语句的查询结果是元组的集合，所以多个</a:t>
            </a:r>
            <a:r>
              <a:rPr lang="en-US" altLang="zh-CN" dirty="0"/>
              <a:t>SELECT</a:t>
            </a:r>
            <a:r>
              <a:rPr lang="zh-CN" altLang="en-US" dirty="0"/>
              <a:t>语句的结果可进行集合操作。</a:t>
            </a:r>
            <a:endParaRPr lang="zh-CN" altLang="en-US" dirty="0"/>
          </a:p>
          <a:p>
            <a:pPr>
              <a:buFont typeface="Wingdings" panose="05000000000000000000" pitchFamily="2" charset="2"/>
              <a:buChar char="ü"/>
            </a:pPr>
            <a:r>
              <a:rPr lang="zh-CN" altLang="en-US" dirty="0"/>
              <a:t>集合操作主要包括并操作（</a:t>
            </a:r>
            <a:r>
              <a:rPr lang="en-US" altLang="zh-CN" dirty="0"/>
              <a:t>UNION</a:t>
            </a:r>
            <a:r>
              <a:rPr lang="zh-CN" altLang="en-US" dirty="0"/>
              <a:t>）、交操作（</a:t>
            </a:r>
            <a:r>
              <a:rPr lang="en-US" altLang="zh-CN" dirty="0"/>
              <a:t>INTERSECT</a:t>
            </a:r>
            <a:r>
              <a:rPr lang="zh-CN" altLang="en-US" dirty="0"/>
              <a:t>）和差操作（</a:t>
            </a:r>
            <a:r>
              <a:rPr lang="en-US" altLang="zh-CN" dirty="0"/>
              <a:t>EXCEPT</a:t>
            </a:r>
            <a:r>
              <a:rPr lang="zh-CN" altLang="en-US" dirty="0"/>
              <a:t>）。</a:t>
            </a:r>
            <a:endParaRPr lang="zh-CN" altLang="en-US" dirty="0"/>
          </a:p>
          <a:p>
            <a:pPr>
              <a:buFont typeface="Wingdings" panose="05000000000000000000" pitchFamily="2" charset="2"/>
              <a:buChar char="ü"/>
            </a:pPr>
            <a:r>
              <a:rPr lang="zh-CN" altLang="en-US" dirty="0"/>
              <a:t>和关系代数中的限制一样，并、交和差的操作对象必须是相容的，即必须有相同数量的属性列且相应属性列的域也必须相同。</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分组视图</a:t>
            </a:r>
            <a:endParaRPr lang="zh-CN" altLang="en-US" dirty="0"/>
          </a:p>
        </p:txBody>
      </p:sp>
      <p:sp>
        <p:nvSpPr>
          <p:cNvPr id="3" name="内容占位符 2"/>
          <p:cNvSpPr>
            <a:spLocks noGrp="1"/>
          </p:cNvSpPr>
          <p:nvPr>
            <p:ph idx="1"/>
          </p:nvPr>
        </p:nvSpPr>
        <p:spPr>
          <a:xfrm>
            <a:off x="1069848" y="1806498"/>
            <a:ext cx="10058400" cy="4962292"/>
          </a:xfrm>
        </p:spPr>
        <p:txBody>
          <a:bodyPr>
            <a:normAutofit fontScale="92500" lnSpcReduction="20000"/>
          </a:bodyPr>
          <a:lstStyle/>
          <a:p>
            <a:r>
              <a:rPr lang="zh-CN" altLang="en-US" dirty="0"/>
              <a:t>可以用带有聚集函数和</a:t>
            </a:r>
            <a:r>
              <a:rPr lang="en-US" altLang="zh-CN" b="1" dirty="0"/>
              <a:t>GROUP BY</a:t>
            </a:r>
            <a:r>
              <a:rPr lang="zh-CN" altLang="en-US" dirty="0"/>
              <a:t>子句的查询来定义视图，这种视图称为分组视图。</a:t>
            </a:r>
            <a:endParaRPr lang="en-US" altLang="zh-CN" dirty="0"/>
          </a:p>
          <a:p>
            <a:r>
              <a:rPr lang="en-US" altLang="zh-CN" dirty="0"/>
              <a:t>【</a:t>
            </a:r>
            <a:r>
              <a:rPr lang="zh-CN" altLang="en-US" dirty="0"/>
              <a:t>例</a:t>
            </a:r>
            <a:r>
              <a:rPr lang="en-US" altLang="zh-CN" b="1" dirty="0"/>
              <a:t>5</a:t>
            </a:r>
            <a:r>
              <a:rPr lang="en-US" altLang="zh-CN" dirty="0"/>
              <a:t>】</a:t>
            </a:r>
            <a:r>
              <a:rPr lang="zh-CN" altLang="en-US" dirty="0"/>
              <a:t>将学生的学号及其平均成绩定义为一个视图</a:t>
            </a:r>
            <a:endParaRPr lang="zh-CN" altLang="en-US" dirty="0"/>
          </a:p>
          <a:p>
            <a:r>
              <a:rPr lang="en-US" altLang="zh-CN" b="1" dirty="0"/>
              <a:t>CREATE VIEW S_G(</a:t>
            </a:r>
            <a:r>
              <a:rPr lang="en-US" altLang="zh-CN" b="1" dirty="0" err="1"/>
              <a:t>Sno</a:t>
            </a:r>
            <a:r>
              <a:rPr lang="en-US" altLang="zh-CN" b="1" dirty="0"/>
              <a:t>, </a:t>
            </a:r>
            <a:r>
              <a:rPr lang="en-US" altLang="zh-CN" b="1" dirty="0" err="1"/>
              <a:t>Gavg</a:t>
            </a:r>
            <a:r>
              <a:rPr lang="en-US" altLang="zh-CN" b="1" dirty="0"/>
              <a:t>)</a:t>
            </a:r>
            <a:endParaRPr lang="en-US" altLang="zh-CN" b="1" dirty="0"/>
          </a:p>
          <a:p>
            <a:r>
              <a:rPr lang="en-US" altLang="zh-CN" b="1" dirty="0"/>
              <a:t>AS</a:t>
            </a:r>
            <a:endParaRPr lang="en-US" altLang="zh-CN" b="1" dirty="0"/>
          </a:p>
          <a:p>
            <a:r>
              <a:rPr lang="en-US" altLang="zh-CN" b="1" dirty="0"/>
              <a:t>SELECT </a:t>
            </a:r>
            <a:r>
              <a:rPr lang="en-US" altLang="zh-CN" b="1" dirty="0" err="1"/>
              <a:t>Sno</a:t>
            </a:r>
            <a:r>
              <a:rPr lang="en-US" altLang="zh-CN" b="1" dirty="0"/>
              <a:t>, AVG(Grade)</a:t>
            </a:r>
            <a:endParaRPr lang="en-US" altLang="zh-CN" b="1" dirty="0"/>
          </a:p>
          <a:p>
            <a:r>
              <a:rPr lang="en-US" altLang="zh-CN" b="1" dirty="0"/>
              <a:t>FROM SC</a:t>
            </a:r>
            <a:endParaRPr lang="en-US" altLang="zh-CN" b="1" dirty="0"/>
          </a:p>
          <a:p>
            <a:r>
              <a:rPr lang="en-US" altLang="zh-CN" b="1" dirty="0"/>
              <a:t>GROUP BY </a:t>
            </a:r>
            <a:r>
              <a:rPr lang="en-US" altLang="zh-CN" b="1" dirty="0" err="1"/>
              <a:t>Sno</a:t>
            </a:r>
            <a:endParaRPr lang="en-US" altLang="zh-CN" b="1" dirty="0"/>
          </a:p>
          <a:p>
            <a:r>
              <a:rPr lang="zh-CN" altLang="en-US" dirty="0"/>
              <a:t>由于</a:t>
            </a:r>
            <a:r>
              <a:rPr lang="en-US" altLang="zh-CN" b="1" dirty="0"/>
              <a:t>AS</a:t>
            </a:r>
            <a:r>
              <a:rPr lang="zh-CN" altLang="en-US" dirty="0"/>
              <a:t>子句中</a:t>
            </a:r>
            <a:r>
              <a:rPr lang="en-US" altLang="zh-CN" b="1" dirty="0"/>
              <a:t>SELECT</a:t>
            </a:r>
            <a:r>
              <a:rPr lang="zh-CN" altLang="en-US" dirty="0"/>
              <a:t>语句的目标列平均成绩是通过作用聚集函数得到的，所以</a:t>
            </a:r>
            <a:r>
              <a:rPr lang="en-US" altLang="zh-CN" b="1" dirty="0"/>
              <a:t>CREATE VIEW</a:t>
            </a:r>
            <a:r>
              <a:rPr lang="zh-CN" altLang="en-US" dirty="0"/>
              <a:t>中必须明确定义组成</a:t>
            </a:r>
            <a:r>
              <a:rPr lang="en-US" altLang="zh-CN" b="1" dirty="0"/>
              <a:t>S_G</a:t>
            </a:r>
            <a:r>
              <a:rPr lang="zh-CN" altLang="en-US" dirty="0"/>
              <a:t>视图的各个属性列名，</a:t>
            </a:r>
            <a:r>
              <a:rPr lang="en-US" altLang="zh-CN" b="1" dirty="0"/>
              <a:t>S_G</a:t>
            </a:r>
            <a:r>
              <a:rPr lang="zh-CN" altLang="en-US" dirty="0"/>
              <a:t>是一个分组视图。</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删除视图</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格式：</a:t>
            </a:r>
            <a:r>
              <a:rPr lang="en-US" altLang="zh-CN" b="1" dirty="0"/>
              <a:t>DROP VIEW &lt;</a:t>
            </a:r>
            <a:r>
              <a:rPr lang="zh-CN" altLang="en-US" dirty="0"/>
              <a:t>视图名</a:t>
            </a:r>
            <a:r>
              <a:rPr lang="en-US" altLang="zh-CN" b="1" dirty="0"/>
              <a:t>&gt;</a:t>
            </a:r>
            <a:endParaRPr lang="en-US" altLang="zh-CN" b="1" dirty="0"/>
          </a:p>
          <a:p>
            <a:r>
              <a:rPr lang="zh-CN" altLang="en-US" dirty="0"/>
              <a:t>删除视图后，视图的定义将从数据字典中删除。但是由该视图导出的其他视图定义仍在数据字典中，不过该视图已失效。用户使用时会出错，要用</a:t>
            </a:r>
            <a:r>
              <a:rPr lang="en-US" altLang="zh-CN" b="1" dirty="0"/>
              <a:t>DROP VIEW</a:t>
            </a:r>
            <a:r>
              <a:rPr lang="zh-CN" altLang="en-US" dirty="0"/>
              <a:t>语句将它们一一删除。</a:t>
            </a:r>
            <a:endParaRPr lang="zh-CN" altLang="en-US" dirty="0"/>
          </a:p>
          <a:p>
            <a:r>
              <a:rPr lang="en-US" altLang="zh-CN" dirty="0"/>
              <a:t>【</a:t>
            </a:r>
            <a:r>
              <a:rPr lang="zh-CN" altLang="en-US" dirty="0"/>
              <a:t>例</a:t>
            </a:r>
            <a:r>
              <a:rPr lang="en-US" altLang="zh-CN" b="1" dirty="0"/>
              <a:t>7</a:t>
            </a:r>
            <a:r>
              <a:rPr lang="en-US" altLang="zh-CN" dirty="0"/>
              <a:t>】</a:t>
            </a:r>
            <a:r>
              <a:rPr lang="zh-CN" altLang="en-US" dirty="0"/>
              <a:t>删除视图</a:t>
            </a:r>
            <a:r>
              <a:rPr lang="en-US" altLang="zh-CN" b="1" dirty="0" err="1"/>
              <a:t>Student_CS</a:t>
            </a:r>
            <a:endParaRPr lang="en-US" altLang="zh-CN" b="1" dirty="0"/>
          </a:p>
          <a:p>
            <a:r>
              <a:rPr lang="en-US" altLang="zh-CN" b="1" dirty="0"/>
              <a:t>DROP VIEW </a:t>
            </a:r>
            <a:r>
              <a:rPr lang="en-US" altLang="zh-CN" b="1" dirty="0" err="1"/>
              <a:t>Student_CS</a:t>
            </a:r>
            <a:endParaRPr lang="en-US" altLang="zh-CN" b="1" dirty="0"/>
          </a:p>
          <a:p>
            <a:r>
              <a:rPr lang="zh-CN" altLang="en-US" dirty="0"/>
              <a:t>一次可删除多个视图</a:t>
            </a:r>
            <a:endParaRPr lang="zh-CN" altLang="en-US" dirty="0"/>
          </a:p>
          <a:p>
            <a:r>
              <a:rPr lang="en-US" altLang="zh-CN" b="1" dirty="0"/>
              <a:t>DROP VIEW BT_S, </a:t>
            </a:r>
            <a:r>
              <a:rPr lang="en-US" altLang="zh-CN" b="1" dirty="0" err="1"/>
              <a:t>F_Student</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 </a:t>
            </a:r>
            <a:r>
              <a:rPr lang="zh-CN" altLang="en-US" dirty="0"/>
              <a:t>查询视图</a:t>
            </a:r>
            <a:endParaRPr lang="zh-CN" altLang="en-US" dirty="0"/>
          </a:p>
        </p:txBody>
      </p:sp>
      <p:sp>
        <p:nvSpPr>
          <p:cNvPr id="3" name="内容占位符 2"/>
          <p:cNvSpPr>
            <a:spLocks noGrp="1"/>
          </p:cNvSpPr>
          <p:nvPr>
            <p:ph idx="1"/>
          </p:nvPr>
        </p:nvSpPr>
        <p:spPr/>
        <p:txBody>
          <a:bodyPr/>
          <a:lstStyle/>
          <a:p>
            <a:r>
              <a:rPr lang="zh-CN" altLang="en-US" dirty="0"/>
              <a:t>视图消解法（</a:t>
            </a:r>
            <a:r>
              <a:rPr lang="en-US" altLang="zh-CN" b="1" dirty="0"/>
              <a:t>View Resolution</a:t>
            </a:r>
            <a:r>
              <a:rPr lang="zh-CN" altLang="en-US" dirty="0"/>
              <a:t>）</a:t>
            </a:r>
            <a:endParaRPr lang="zh-CN" altLang="en-US" dirty="0"/>
          </a:p>
          <a:p>
            <a:pPr lvl="1"/>
            <a:r>
              <a:rPr lang="zh-CN" altLang="en-US" dirty="0"/>
              <a:t>进行有效性检查，检查查询的表、视图等是否存在。如果存在，则从数据字典中取出视图的定义</a:t>
            </a:r>
            <a:endParaRPr lang="zh-CN" altLang="en-US" dirty="0"/>
          </a:p>
          <a:p>
            <a:pPr lvl="1"/>
            <a:r>
              <a:rPr lang="zh-CN" altLang="en-US" dirty="0"/>
              <a:t>把视图定义中的子查询与用户的查询结合起来，转换成等价的对基本表的查询</a:t>
            </a:r>
            <a:endParaRPr lang="zh-CN" altLang="en-US" dirty="0"/>
          </a:p>
          <a:p>
            <a:pPr lvl="1"/>
            <a:r>
              <a:rPr lang="zh-CN" altLang="en-US" dirty="0"/>
              <a:t>执行修正后的查询</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Querying a View</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069848" y="1872234"/>
            <a:ext cx="8915400" cy="44005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468351"/>
            <a:ext cx="10058400" cy="5703849"/>
          </a:xfrm>
        </p:spPr>
        <p:txBody>
          <a:bodyPr>
            <a:normAutofit/>
          </a:bodyPr>
          <a:lstStyle/>
          <a:p>
            <a:r>
              <a:rPr lang="en-US" altLang="zh-CN" dirty="0"/>
              <a:t>【</a:t>
            </a:r>
            <a:r>
              <a:rPr lang="zh-CN" altLang="en-US" dirty="0"/>
              <a:t>例</a:t>
            </a:r>
            <a:r>
              <a:rPr lang="en-US" altLang="zh-CN" b="1" dirty="0"/>
              <a:t>8</a:t>
            </a:r>
            <a:r>
              <a:rPr lang="en-US" altLang="zh-CN" dirty="0"/>
              <a:t>】</a:t>
            </a:r>
            <a:r>
              <a:rPr lang="zh-CN" altLang="en-US" dirty="0"/>
              <a:t>在计算机系学生的视图中找出年龄小于</a:t>
            </a:r>
            <a:r>
              <a:rPr lang="en-US" altLang="zh-CN" b="1" dirty="0"/>
              <a:t>19</a:t>
            </a:r>
            <a:r>
              <a:rPr lang="zh-CN" altLang="en-US" dirty="0"/>
              <a:t>岁的学生。</a:t>
            </a:r>
            <a:endParaRPr lang="en-US" altLang="zh-CN" dirty="0"/>
          </a:p>
          <a:p>
            <a:r>
              <a:rPr lang="en-US" altLang="zh-CN" b="1" dirty="0"/>
              <a:t>SELECT </a:t>
            </a:r>
            <a:r>
              <a:rPr lang="en-US" altLang="zh-CN" b="1" dirty="0" err="1"/>
              <a:t>Sno</a:t>
            </a:r>
            <a:r>
              <a:rPr lang="en-US" altLang="zh-CN" b="1" dirty="0"/>
              <a:t>, Sage</a:t>
            </a:r>
            <a:endParaRPr lang="en-US" altLang="zh-CN" b="1" dirty="0"/>
          </a:p>
          <a:p>
            <a:r>
              <a:rPr lang="en-US" altLang="zh-CN" b="1" dirty="0"/>
              <a:t>FROM </a:t>
            </a:r>
            <a:r>
              <a:rPr lang="en-US" altLang="zh-CN" b="1" dirty="0" err="1"/>
              <a:t>Student_CS</a:t>
            </a:r>
            <a:endParaRPr lang="en-US" altLang="zh-CN" b="1" dirty="0"/>
          </a:p>
          <a:p>
            <a:r>
              <a:rPr lang="en-US" altLang="zh-CN" b="1" dirty="0"/>
              <a:t>WHERE Sage&lt;19</a:t>
            </a:r>
            <a:endParaRPr lang="en-US" altLang="zh-CN" b="1" dirty="0"/>
          </a:p>
          <a:p>
            <a:r>
              <a:rPr lang="zh-CN" altLang="en-US" dirty="0"/>
              <a:t>视图消解（</a:t>
            </a:r>
            <a:r>
              <a:rPr lang="en-US" altLang="zh-CN" b="1" dirty="0"/>
              <a:t>View Resolution</a:t>
            </a:r>
            <a:r>
              <a:rPr lang="zh-CN" altLang="en-US" dirty="0"/>
              <a:t>）后的查询语句为：</a:t>
            </a:r>
            <a:endParaRPr lang="zh-CN" altLang="en-US" dirty="0"/>
          </a:p>
          <a:p>
            <a:r>
              <a:rPr lang="en-US" altLang="zh-CN" b="1" dirty="0"/>
              <a:t>SELECT </a:t>
            </a:r>
            <a:r>
              <a:rPr lang="en-US" altLang="zh-CN" b="1" dirty="0" err="1"/>
              <a:t>Sno</a:t>
            </a:r>
            <a:r>
              <a:rPr lang="en-US" altLang="zh-CN" b="1" dirty="0"/>
              <a:t>, Sage</a:t>
            </a:r>
            <a:endParaRPr lang="en-US" altLang="zh-CN" b="1" dirty="0"/>
          </a:p>
          <a:p>
            <a:r>
              <a:rPr lang="en-US" altLang="zh-CN" b="1" dirty="0"/>
              <a:t>FROM Student</a:t>
            </a:r>
            <a:endParaRPr lang="en-US" altLang="zh-CN" b="1" dirty="0"/>
          </a:p>
          <a:p>
            <a:r>
              <a:rPr lang="en-US" altLang="zh-CN" b="1" dirty="0"/>
              <a:t>WHERE </a:t>
            </a:r>
            <a:r>
              <a:rPr lang="en-US" altLang="zh-CN" b="1" dirty="0" err="1"/>
              <a:t>Sdept</a:t>
            </a:r>
            <a:r>
              <a:rPr lang="en-US" altLang="zh-CN" b="1" dirty="0"/>
              <a:t>= '</a:t>
            </a:r>
            <a:r>
              <a:rPr lang="zh-CN" altLang="en-US" dirty="0"/>
              <a:t>计算机</a:t>
            </a:r>
            <a:r>
              <a:rPr lang="en-US" altLang="zh-CN" b="1" dirty="0"/>
              <a:t>' AND Sage&lt; 19</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视图的作用</a:t>
            </a:r>
            <a:endParaRPr lang="zh-CN" altLang="en-US" dirty="0"/>
          </a:p>
        </p:txBody>
      </p:sp>
      <p:sp>
        <p:nvSpPr>
          <p:cNvPr id="3" name="内容占位符 2"/>
          <p:cNvSpPr>
            <a:spLocks noGrp="1"/>
          </p:cNvSpPr>
          <p:nvPr>
            <p:ph idx="1"/>
          </p:nvPr>
        </p:nvSpPr>
        <p:spPr/>
        <p:txBody>
          <a:bodyPr/>
          <a:lstStyle/>
          <a:p>
            <a:r>
              <a:rPr lang="en-US" altLang="zh-CN" b="1" dirty="0"/>
              <a:t>1.</a:t>
            </a:r>
            <a:r>
              <a:rPr lang="zh-CN" altLang="en-US" dirty="0"/>
              <a:t>视图能够简化用户的操作</a:t>
            </a:r>
            <a:endParaRPr lang="zh-CN" altLang="en-US" dirty="0"/>
          </a:p>
          <a:p>
            <a:r>
              <a:rPr lang="en-US" altLang="zh-CN" b="1" dirty="0"/>
              <a:t>2.</a:t>
            </a:r>
            <a:r>
              <a:rPr lang="zh-CN" altLang="en-US" dirty="0"/>
              <a:t>视图使用户能以多种角度看待同一数据，适应数据库共享的需要。</a:t>
            </a:r>
            <a:endParaRPr lang="zh-CN" altLang="en-US" dirty="0"/>
          </a:p>
          <a:p>
            <a:r>
              <a:rPr lang="en-US" altLang="zh-CN" b="1" dirty="0"/>
              <a:t>3.</a:t>
            </a:r>
            <a:r>
              <a:rPr lang="zh-CN" altLang="en-US" dirty="0"/>
              <a:t>视图对重构数据库提供了一定程度的逻辑独立性</a:t>
            </a:r>
            <a:endParaRPr lang="zh-CN" altLang="en-US" dirty="0"/>
          </a:p>
          <a:p>
            <a:r>
              <a:rPr lang="en-US" altLang="zh-CN" b="1" dirty="0"/>
              <a:t>4.</a:t>
            </a:r>
            <a:r>
              <a:rPr lang="zh-CN" altLang="en-US" dirty="0"/>
              <a:t>视图能够对机密数据提供安全保护，隐藏了底层的表结构，用户只能看到视图提供的数据</a:t>
            </a:r>
            <a:endParaRPr lang="zh-CN" altLang="en-US" dirty="0"/>
          </a:p>
          <a:p>
            <a:r>
              <a:rPr lang="en-US" altLang="zh-CN" b="1" dirty="0"/>
              <a:t>5.</a:t>
            </a:r>
            <a:r>
              <a:rPr lang="zh-CN" altLang="en-US" dirty="0"/>
              <a:t>适当的利用视图可以更清晰的表达查询</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graphicFrame>
        <p:nvGraphicFramePr>
          <p:cNvPr id="5" name="表格 4"/>
          <p:cNvGraphicFramePr>
            <a:graphicFrameLocks noGrp="1"/>
          </p:cNvGraphicFramePr>
          <p:nvPr/>
        </p:nvGraphicFramePr>
        <p:xfrm>
          <a:off x="381621" y="273618"/>
          <a:ext cx="5249745" cy="741680"/>
        </p:xfrm>
        <a:graphic>
          <a:graphicData uri="http://schemas.openxmlformats.org/drawingml/2006/table">
            <a:tbl>
              <a:tblPr firstRow="1" bandRow="1">
                <a:tableStyleId>{5940675A-B579-460E-94D1-54222C63F5DA}</a:tableStyleId>
              </a:tblPr>
              <a:tblGrid>
                <a:gridCol w="1749915"/>
                <a:gridCol w="1749915"/>
                <a:gridCol w="1749915"/>
              </a:tblGrid>
              <a:tr h="370840">
                <a:tc>
                  <a:txBody>
                    <a:bodyPr/>
                    <a:lstStyle/>
                    <a:p>
                      <a:pPr algn="ctr"/>
                      <a:r>
                        <a:rPr lang="zh-CN" altLang="en-US" dirty="0"/>
                        <a:t>用户名</a:t>
                      </a:r>
                      <a:endParaRPr lang="zh-CN" altLang="en-US" dirty="0"/>
                    </a:p>
                  </a:txBody>
                  <a:tcPr/>
                </a:tc>
                <a:tc>
                  <a:txBody>
                    <a:bodyPr/>
                    <a:lstStyle/>
                    <a:p>
                      <a:pPr algn="ctr"/>
                      <a:r>
                        <a:rPr lang="zh-CN" altLang="en-US" dirty="0"/>
                        <a:t>姓名</a:t>
                      </a:r>
                      <a:endParaRPr lang="zh-CN" altLang="en-US" dirty="0"/>
                    </a:p>
                  </a:txBody>
                  <a:tcPr/>
                </a:tc>
                <a:tc>
                  <a:txBody>
                    <a:bodyPr/>
                    <a:lstStyle/>
                    <a:p>
                      <a:pPr algn="ctr"/>
                      <a:r>
                        <a:rPr lang="zh-CN" altLang="en-US" dirty="0"/>
                        <a:t>密码</a:t>
                      </a:r>
                      <a:endParaRPr lang="zh-CN" altLang="en-US" dirty="0"/>
                    </a:p>
                  </a:txBody>
                  <a:tcPr/>
                </a:tc>
              </a:tr>
              <a:tr h="370840">
                <a:tc>
                  <a:txBody>
                    <a:bodyPr/>
                    <a:lstStyle/>
                    <a:p>
                      <a:pPr algn="ctr"/>
                      <a:r>
                        <a:rPr lang="en-US" altLang="zh-CN" dirty="0"/>
                        <a:t>jack</a:t>
                      </a:r>
                      <a:endParaRPr lang="zh-CN" altLang="en-US" dirty="0"/>
                    </a:p>
                  </a:txBody>
                  <a:tcPr/>
                </a:tc>
                <a:tc>
                  <a:txBody>
                    <a:bodyPr/>
                    <a:lstStyle/>
                    <a:p>
                      <a:pPr algn="ctr"/>
                      <a:r>
                        <a:rPr lang="zh-CN" altLang="en-US" dirty="0"/>
                        <a:t>杰克</a:t>
                      </a:r>
                      <a:endParaRPr lang="zh-CN" altLang="en-US" dirty="0"/>
                    </a:p>
                  </a:txBody>
                  <a:tcPr/>
                </a:tc>
                <a:tc>
                  <a:txBody>
                    <a:bodyPr/>
                    <a:lstStyle/>
                    <a:p>
                      <a:pPr algn="ctr"/>
                      <a:r>
                        <a:rPr lang="en-US" altLang="zh-CN" dirty="0"/>
                        <a:t>123456</a:t>
                      </a:r>
                      <a:endParaRPr lang="zh-CN" altLang="en-US" dirty="0"/>
                    </a:p>
                  </a:txBody>
                  <a:tcPr/>
                </a:tc>
              </a:tr>
            </a:tbl>
          </a:graphicData>
        </a:graphic>
      </p:graphicFrame>
      <p:graphicFrame>
        <p:nvGraphicFramePr>
          <p:cNvPr id="6" name="表格 5"/>
          <p:cNvGraphicFramePr>
            <a:graphicFrameLocks noGrp="1"/>
          </p:cNvGraphicFramePr>
          <p:nvPr/>
        </p:nvGraphicFramePr>
        <p:xfrm>
          <a:off x="381619" y="1235616"/>
          <a:ext cx="5851912" cy="741680"/>
        </p:xfrm>
        <a:graphic>
          <a:graphicData uri="http://schemas.openxmlformats.org/drawingml/2006/table">
            <a:tbl>
              <a:tblPr firstRow="1" bandRow="1">
                <a:tableStyleId>{5940675A-B579-460E-94D1-54222C63F5DA}</a:tableStyleId>
              </a:tblPr>
              <a:tblGrid>
                <a:gridCol w="1462978"/>
                <a:gridCol w="1462978"/>
                <a:gridCol w="1462978"/>
                <a:gridCol w="1462978"/>
              </a:tblGrid>
              <a:tr h="370840">
                <a:tc>
                  <a:txBody>
                    <a:bodyPr/>
                    <a:lstStyle/>
                    <a:p>
                      <a:pPr algn="ctr"/>
                      <a:r>
                        <a:rPr lang="zh-CN" altLang="en-US" dirty="0"/>
                        <a:t>用户名</a:t>
                      </a:r>
                      <a:endParaRPr lang="zh-CN" altLang="en-US" dirty="0"/>
                    </a:p>
                  </a:txBody>
                  <a:tcPr/>
                </a:tc>
                <a:tc>
                  <a:txBody>
                    <a:bodyPr/>
                    <a:lstStyle/>
                    <a:p>
                      <a:pPr algn="ctr"/>
                      <a:r>
                        <a:rPr lang="zh-CN" altLang="en-US" dirty="0"/>
                        <a:t>姓名</a:t>
                      </a:r>
                      <a:endParaRPr lang="zh-CN" altLang="en-US" dirty="0"/>
                    </a:p>
                  </a:txBody>
                  <a:tcPr/>
                </a:tc>
                <a:tc>
                  <a:txBody>
                    <a:bodyPr/>
                    <a:lstStyle/>
                    <a:p>
                      <a:pPr algn="ctr"/>
                      <a:r>
                        <a:rPr lang="zh-CN" altLang="en-US" dirty="0"/>
                        <a:t>密码</a:t>
                      </a:r>
                      <a:endParaRPr lang="zh-CN" altLang="en-US" dirty="0"/>
                    </a:p>
                  </a:txBody>
                  <a:tcPr/>
                </a:tc>
                <a:tc>
                  <a:txBody>
                    <a:bodyPr/>
                    <a:lstStyle/>
                    <a:p>
                      <a:pPr algn="ctr"/>
                      <a:r>
                        <a:rPr lang="zh-CN" altLang="en-US" dirty="0"/>
                        <a:t>生日</a:t>
                      </a:r>
                      <a:endParaRPr lang="zh-CN" altLang="en-US" dirty="0"/>
                    </a:p>
                  </a:txBody>
                  <a:tcPr/>
                </a:tc>
              </a:tr>
              <a:tr h="370840">
                <a:tc>
                  <a:txBody>
                    <a:bodyPr/>
                    <a:lstStyle/>
                    <a:p>
                      <a:pPr algn="ctr"/>
                      <a:r>
                        <a:rPr lang="en-US" altLang="zh-CN" dirty="0"/>
                        <a:t>Jack</a:t>
                      </a:r>
                      <a:endParaRPr lang="en-US" altLang="zh-CN" dirty="0"/>
                    </a:p>
                  </a:txBody>
                  <a:tcPr/>
                </a:tc>
                <a:tc>
                  <a:txBody>
                    <a:bodyPr/>
                    <a:lstStyle/>
                    <a:p>
                      <a:pPr algn="ctr"/>
                      <a:r>
                        <a:rPr lang="zh-CN" altLang="en-US" dirty="0"/>
                        <a:t>杰克</a:t>
                      </a:r>
                      <a:endParaRPr lang="zh-CN" altLang="en-US" dirty="0"/>
                    </a:p>
                  </a:txBody>
                  <a:tcPr/>
                </a:tc>
                <a:tc>
                  <a:txBody>
                    <a:bodyPr/>
                    <a:lstStyle/>
                    <a:p>
                      <a:pPr algn="ctr"/>
                      <a:r>
                        <a:rPr lang="en-US" altLang="zh-CN" dirty="0"/>
                        <a:t>123456</a:t>
                      </a:r>
                      <a:endParaRPr lang="zh-CN" altLang="en-US" dirty="0"/>
                    </a:p>
                  </a:txBody>
                  <a:tcPr/>
                </a:tc>
                <a:tc>
                  <a:txBody>
                    <a:bodyPr/>
                    <a:lstStyle/>
                    <a:p>
                      <a:pPr algn="ctr"/>
                      <a:r>
                        <a:rPr lang="en-US" altLang="zh-CN" dirty="0"/>
                        <a:t>1987-06-24</a:t>
                      </a:r>
                      <a:endParaRPr lang="zh-CN" altLang="en-US" dirty="0"/>
                    </a:p>
                  </a:txBody>
                  <a:tcPr/>
                </a:tc>
              </a:tr>
            </a:tbl>
          </a:graphicData>
        </a:graphic>
      </p:graphicFrame>
      <p:graphicFrame>
        <p:nvGraphicFramePr>
          <p:cNvPr id="7" name="表格 6"/>
          <p:cNvGraphicFramePr>
            <a:graphicFrameLocks noGrp="1"/>
          </p:cNvGraphicFramePr>
          <p:nvPr/>
        </p:nvGraphicFramePr>
        <p:xfrm>
          <a:off x="381620" y="2197614"/>
          <a:ext cx="7100850" cy="741680"/>
        </p:xfrm>
        <a:graphic>
          <a:graphicData uri="http://schemas.openxmlformats.org/drawingml/2006/table">
            <a:tbl>
              <a:tblPr firstRow="1" bandRow="1">
                <a:tableStyleId>{5940675A-B579-460E-94D1-54222C63F5DA}</a:tableStyleId>
              </a:tblPr>
              <a:tblGrid>
                <a:gridCol w="1420170"/>
                <a:gridCol w="1420170"/>
                <a:gridCol w="1420170"/>
                <a:gridCol w="1420170"/>
                <a:gridCol w="1420170"/>
              </a:tblGrid>
              <a:tr h="370840">
                <a:tc>
                  <a:txBody>
                    <a:bodyPr/>
                    <a:lstStyle/>
                    <a:p>
                      <a:pPr algn="ctr"/>
                      <a:r>
                        <a:rPr lang="zh-CN" altLang="en-US" dirty="0"/>
                        <a:t>用户名</a:t>
                      </a:r>
                      <a:endParaRPr lang="zh-CN" altLang="en-US" dirty="0"/>
                    </a:p>
                  </a:txBody>
                  <a:tcPr/>
                </a:tc>
                <a:tc>
                  <a:txBody>
                    <a:bodyPr/>
                    <a:lstStyle/>
                    <a:p>
                      <a:pPr algn="ctr"/>
                      <a:r>
                        <a:rPr lang="zh-CN" altLang="en-US" dirty="0"/>
                        <a:t>姓名</a:t>
                      </a:r>
                      <a:endParaRPr lang="zh-CN" altLang="en-US" dirty="0"/>
                    </a:p>
                  </a:txBody>
                  <a:tcPr/>
                </a:tc>
                <a:tc>
                  <a:txBody>
                    <a:bodyPr/>
                    <a:lstStyle/>
                    <a:p>
                      <a:pPr algn="ctr"/>
                      <a:r>
                        <a:rPr lang="zh-CN" altLang="en-US" dirty="0"/>
                        <a:t>密码</a:t>
                      </a:r>
                      <a:endParaRPr lang="zh-CN" altLang="en-US" dirty="0"/>
                    </a:p>
                  </a:txBody>
                  <a:tcPr/>
                </a:tc>
                <a:tc>
                  <a:txBody>
                    <a:bodyPr/>
                    <a:lstStyle/>
                    <a:p>
                      <a:pPr algn="ctr"/>
                      <a:r>
                        <a:rPr lang="zh-CN" altLang="en-US" dirty="0"/>
                        <a:t>生日</a:t>
                      </a:r>
                      <a:endParaRPr lang="zh-CN" altLang="en-US" dirty="0"/>
                    </a:p>
                  </a:txBody>
                  <a:tcPr/>
                </a:tc>
                <a:tc>
                  <a:txBody>
                    <a:bodyPr/>
                    <a:lstStyle/>
                    <a:p>
                      <a:pPr algn="ctr"/>
                      <a:r>
                        <a:rPr lang="zh-CN" altLang="en-US" dirty="0"/>
                        <a:t>工号</a:t>
                      </a:r>
                      <a:endParaRPr lang="zh-CN" altLang="en-US" dirty="0"/>
                    </a:p>
                  </a:txBody>
                  <a:tcPr/>
                </a:tc>
              </a:tr>
              <a:tr h="370840">
                <a:tc>
                  <a:txBody>
                    <a:bodyPr/>
                    <a:lstStyle/>
                    <a:p>
                      <a:pPr algn="ctr"/>
                      <a:r>
                        <a:rPr lang="en-US" altLang="zh-CN" dirty="0"/>
                        <a:t>jack</a:t>
                      </a:r>
                      <a:endParaRPr lang="zh-CN" altLang="en-US" dirty="0"/>
                    </a:p>
                  </a:txBody>
                  <a:tcPr/>
                </a:tc>
                <a:tc>
                  <a:txBody>
                    <a:bodyPr/>
                    <a:lstStyle/>
                    <a:p>
                      <a:pPr algn="ctr"/>
                      <a:r>
                        <a:rPr lang="zh-CN" altLang="en-US" dirty="0"/>
                        <a:t>杰克</a:t>
                      </a:r>
                      <a:endParaRPr lang="zh-CN" altLang="en-US" dirty="0"/>
                    </a:p>
                  </a:txBody>
                  <a:tcPr/>
                </a:tc>
                <a:tc>
                  <a:txBody>
                    <a:bodyPr/>
                    <a:lstStyle/>
                    <a:p>
                      <a:pPr algn="ctr"/>
                      <a:r>
                        <a:rPr lang="en-US" altLang="zh-CN" dirty="0"/>
                        <a:t>123456</a:t>
                      </a:r>
                      <a:endParaRPr lang="zh-CN" altLang="en-US" dirty="0"/>
                    </a:p>
                  </a:txBody>
                  <a:tcPr/>
                </a:tc>
                <a:tc>
                  <a:txBody>
                    <a:bodyPr/>
                    <a:lstStyle/>
                    <a:p>
                      <a:pPr algn="ctr"/>
                      <a:r>
                        <a:rPr lang="en-US" altLang="zh-CN" dirty="0"/>
                        <a:t>1987-06-24</a:t>
                      </a:r>
                      <a:endParaRPr lang="zh-CN" altLang="en-US" dirty="0"/>
                    </a:p>
                  </a:txBody>
                  <a:tcPr/>
                </a:tc>
                <a:tc>
                  <a:txBody>
                    <a:bodyPr/>
                    <a:lstStyle/>
                    <a:p>
                      <a:pPr algn="ctr"/>
                      <a:r>
                        <a:rPr lang="en-US" altLang="zh-CN" dirty="0"/>
                        <a:t>440141</a:t>
                      </a:r>
                      <a:endParaRPr lang="zh-CN" altLang="en-US" dirty="0"/>
                    </a:p>
                  </a:txBody>
                  <a:tcPr/>
                </a:tc>
              </a:tr>
            </a:tbl>
          </a:graphicData>
        </a:graphic>
      </p:graphicFrame>
      <p:graphicFrame>
        <p:nvGraphicFramePr>
          <p:cNvPr id="8" name="表格 7"/>
          <p:cNvGraphicFramePr>
            <a:graphicFrameLocks noGrp="1"/>
          </p:cNvGraphicFramePr>
          <p:nvPr/>
        </p:nvGraphicFramePr>
        <p:xfrm>
          <a:off x="299841" y="3253263"/>
          <a:ext cx="8632284" cy="741680"/>
        </p:xfrm>
        <a:graphic>
          <a:graphicData uri="http://schemas.openxmlformats.org/drawingml/2006/table">
            <a:tbl>
              <a:tblPr firstRow="1" bandRow="1">
                <a:tableStyleId>{5940675A-B579-460E-94D1-54222C63F5DA}</a:tableStyleId>
              </a:tblPr>
              <a:tblGrid>
                <a:gridCol w="1438714"/>
                <a:gridCol w="1438714"/>
                <a:gridCol w="1438714"/>
                <a:gridCol w="1438714"/>
                <a:gridCol w="1438714"/>
                <a:gridCol w="1438714"/>
              </a:tblGrid>
              <a:tr h="370840">
                <a:tc>
                  <a:txBody>
                    <a:bodyPr/>
                    <a:lstStyle/>
                    <a:p>
                      <a:pPr algn="ctr"/>
                      <a:r>
                        <a:rPr lang="zh-CN" altLang="en-US" dirty="0"/>
                        <a:t>用户名</a:t>
                      </a:r>
                      <a:endParaRPr lang="zh-CN" altLang="en-US" dirty="0"/>
                    </a:p>
                  </a:txBody>
                  <a:tcPr/>
                </a:tc>
                <a:tc>
                  <a:txBody>
                    <a:bodyPr/>
                    <a:lstStyle/>
                    <a:p>
                      <a:pPr algn="ctr"/>
                      <a:r>
                        <a:rPr lang="zh-CN" altLang="en-US" dirty="0"/>
                        <a:t>姓名</a:t>
                      </a:r>
                      <a:endParaRPr lang="zh-CN" altLang="en-US" dirty="0"/>
                    </a:p>
                  </a:txBody>
                  <a:tcPr/>
                </a:tc>
                <a:tc>
                  <a:txBody>
                    <a:bodyPr/>
                    <a:lstStyle/>
                    <a:p>
                      <a:pPr algn="ctr"/>
                      <a:r>
                        <a:rPr lang="zh-CN" altLang="en-US" dirty="0"/>
                        <a:t>密码</a:t>
                      </a:r>
                      <a:endParaRPr lang="zh-CN" altLang="en-US" dirty="0"/>
                    </a:p>
                  </a:txBody>
                  <a:tcPr/>
                </a:tc>
                <a:tc>
                  <a:txBody>
                    <a:bodyPr/>
                    <a:lstStyle/>
                    <a:p>
                      <a:pPr algn="ctr"/>
                      <a:r>
                        <a:rPr lang="zh-CN" altLang="en-US" dirty="0"/>
                        <a:t>生日</a:t>
                      </a:r>
                      <a:endParaRPr lang="zh-CN" altLang="en-US" dirty="0"/>
                    </a:p>
                  </a:txBody>
                  <a:tcPr/>
                </a:tc>
                <a:tc>
                  <a:txBody>
                    <a:bodyPr/>
                    <a:lstStyle/>
                    <a:p>
                      <a:pPr algn="ctr"/>
                      <a:r>
                        <a:rPr lang="zh-CN" altLang="en-US" dirty="0"/>
                        <a:t>工号</a:t>
                      </a:r>
                      <a:endParaRPr lang="zh-CN" altLang="en-US" dirty="0"/>
                    </a:p>
                  </a:txBody>
                  <a:tcPr/>
                </a:tc>
                <a:tc>
                  <a:txBody>
                    <a:bodyPr/>
                    <a:lstStyle/>
                    <a:p>
                      <a:pPr algn="ctr"/>
                      <a:r>
                        <a:rPr lang="zh-CN" altLang="en-US" dirty="0"/>
                        <a:t>地址</a:t>
                      </a:r>
                      <a:endParaRPr lang="zh-CN" altLang="en-US" dirty="0"/>
                    </a:p>
                  </a:txBody>
                  <a:tcPr/>
                </a:tc>
              </a:tr>
              <a:tr h="370840">
                <a:tc>
                  <a:txBody>
                    <a:bodyPr/>
                    <a:lstStyle/>
                    <a:p>
                      <a:pPr algn="ctr"/>
                      <a:r>
                        <a:rPr lang="en-US" altLang="zh-CN" dirty="0"/>
                        <a:t>jack</a:t>
                      </a:r>
                      <a:endParaRPr lang="zh-CN" altLang="en-US" dirty="0"/>
                    </a:p>
                  </a:txBody>
                  <a:tcPr/>
                </a:tc>
                <a:tc>
                  <a:txBody>
                    <a:bodyPr/>
                    <a:lstStyle/>
                    <a:p>
                      <a:pPr algn="ctr"/>
                      <a:r>
                        <a:rPr lang="zh-CN" altLang="en-US" dirty="0"/>
                        <a:t>杰克</a:t>
                      </a:r>
                      <a:endParaRPr lang="zh-CN" altLang="en-US" dirty="0"/>
                    </a:p>
                  </a:txBody>
                  <a:tcPr/>
                </a:tc>
                <a:tc>
                  <a:txBody>
                    <a:bodyPr/>
                    <a:lstStyle/>
                    <a:p>
                      <a:pPr algn="ctr"/>
                      <a:r>
                        <a:rPr lang="en-US" altLang="zh-CN" dirty="0"/>
                        <a:t>123456</a:t>
                      </a:r>
                      <a:endParaRPr lang="zh-CN" altLang="en-US" dirty="0"/>
                    </a:p>
                  </a:txBody>
                  <a:tcPr/>
                </a:tc>
                <a:tc>
                  <a:txBody>
                    <a:bodyPr/>
                    <a:lstStyle/>
                    <a:p>
                      <a:pPr algn="ctr"/>
                      <a:r>
                        <a:rPr lang="en-US" altLang="zh-CN" dirty="0"/>
                        <a:t>1987-06-24</a:t>
                      </a:r>
                      <a:endParaRPr lang="zh-CN" altLang="en-US" dirty="0"/>
                    </a:p>
                  </a:txBody>
                  <a:tcPr/>
                </a:tc>
                <a:tc>
                  <a:txBody>
                    <a:bodyPr/>
                    <a:lstStyle/>
                    <a:p>
                      <a:pPr algn="ctr"/>
                      <a:r>
                        <a:rPr lang="en-US" altLang="zh-CN" dirty="0"/>
                        <a:t>440141</a:t>
                      </a:r>
                      <a:endParaRPr lang="zh-CN" altLang="en-US" dirty="0"/>
                    </a:p>
                  </a:txBody>
                  <a:tcPr/>
                </a:tc>
                <a:tc>
                  <a:txBody>
                    <a:bodyPr/>
                    <a:lstStyle/>
                    <a:p>
                      <a:pPr algn="ctr"/>
                      <a:endParaRPr lang="zh-CN" altLang="en-US" dirty="0"/>
                    </a:p>
                  </a:txBody>
                  <a:tcPr/>
                </a:tc>
              </a:tr>
            </a:tbl>
          </a:graphicData>
        </a:graphic>
      </p:graphicFrame>
      <p:graphicFrame>
        <p:nvGraphicFramePr>
          <p:cNvPr id="9" name="表格 8"/>
          <p:cNvGraphicFramePr>
            <a:graphicFrameLocks noGrp="1"/>
          </p:cNvGraphicFramePr>
          <p:nvPr/>
        </p:nvGraphicFramePr>
        <p:xfrm>
          <a:off x="0" y="4215261"/>
          <a:ext cx="12192000" cy="155448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gridCol w="762000"/>
                <a:gridCol w="762000"/>
                <a:gridCol w="762000"/>
                <a:gridCol w="762000"/>
                <a:gridCol w="762000"/>
                <a:gridCol w="762000"/>
                <a:gridCol w="762000"/>
                <a:gridCol w="762000"/>
              </a:tblGrid>
              <a:tr h="370840">
                <a:tc>
                  <a:txBody>
                    <a:bodyPr/>
                    <a:lstStyle/>
                    <a:p>
                      <a:pPr algn="ctr"/>
                      <a:r>
                        <a:rPr lang="zh-CN" altLang="en-US" dirty="0"/>
                        <a:t>用户名</a:t>
                      </a:r>
                      <a:endParaRPr lang="zh-CN" altLang="en-US" dirty="0"/>
                    </a:p>
                  </a:txBody>
                  <a:tcPr/>
                </a:tc>
                <a:tc>
                  <a:txBody>
                    <a:bodyPr/>
                    <a:lstStyle/>
                    <a:p>
                      <a:pPr algn="ctr"/>
                      <a:r>
                        <a:rPr lang="zh-CN" altLang="en-US" dirty="0"/>
                        <a:t>姓名</a:t>
                      </a:r>
                      <a:endParaRPr lang="zh-CN" altLang="en-US" dirty="0"/>
                    </a:p>
                  </a:txBody>
                  <a:tcPr/>
                </a:tc>
                <a:tc>
                  <a:txBody>
                    <a:bodyPr/>
                    <a:lstStyle/>
                    <a:p>
                      <a:pPr algn="ctr"/>
                      <a:r>
                        <a:rPr lang="zh-CN" altLang="en-US" dirty="0"/>
                        <a:t>密码</a:t>
                      </a:r>
                      <a:endParaRPr lang="zh-CN" altLang="en-US" dirty="0"/>
                    </a:p>
                  </a:txBody>
                  <a:tcPr/>
                </a:tc>
                <a:tc>
                  <a:txBody>
                    <a:bodyPr/>
                    <a:lstStyle/>
                    <a:p>
                      <a:pPr algn="ctr"/>
                      <a:r>
                        <a:rPr lang="zh-CN" altLang="en-US" dirty="0"/>
                        <a:t>生日</a:t>
                      </a:r>
                      <a:endParaRPr lang="zh-CN" altLang="en-US" dirty="0"/>
                    </a:p>
                  </a:txBody>
                  <a:tcPr/>
                </a:tc>
                <a:tc>
                  <a:txBody>
                    <a:bodyPr/>
                    <a:lstStyle/>
                    <a:p>
                      <a:pPr algn="ctr"/>
                      <a:r>
                        <a:rPr lang="zh-CN" altLang="en-US" dirty="0"/>
                        <a:t>工号</a:t>
                      </a:r>
                      <a:endParaRPr lang="zh-CN" altLang="en-US" dirty="0"/>
                    </a:p>
                  </a:txBody>
                  <a:tcPr/>
                </a:tc>
                <a:tc>
                  <a:txBody>
                    <a:bodyPr/>
                    <a:lstStyle/>
                    <a:p>
                      <a:pPr algn="ctr"/>
                      <a:r>
                        <a:rPr lang="zh-CN" altLang="en-US" dirty="0"/>
                        <a:t>地址</a:t>
                      </a:r>
                      <a:endParaRPr lang="zh-CN" altLang="en-US" dirty="0"/>
                    </a:p>
                  </a:txBody>
                  <a:tcPr/>
                </a:tc>
                <a:tc>
                  <a:txBody>
                    <a:bodyPr/>
                    <a:lstStyle/>
                    <a:p>
                      <a:pPr algn="ctr"/>
                      <a:r>
                        <a:rPr lang="zh-CN" altLang="en-US" dirty="0"/>
                        <a:t>电话</a:t>
                      </a:r>
                      <a:endParaRPr lang="zh-CN" altLang="en-US" dirty="0"/>
                    </a:p>
                  </a:txBody>
                  <a:tcPr/>
                </a:tc>
                <a:tc>
                  <a:txBody>
                    <a:bodyPr/>
                    <a:lstStyle/>
                    <a:p>
                      <a:pPr algn="ctr"/>
                      <a:r>
                        <a:rPr lang="zh-CN" altLang="en-US" dirty="0"/>
                        <a:t>身份证</a:t>
                      </a:r>
                      <a:endParaRPr lang="zh-CN" altLang="en-US" dirty="0"/>
                    </a:p>
                  </a:txBody>
                  <a:tcPr/>
                </a:tc>
                <a:tc>
                  <a:txBody>
                    <a:bodyPr/>
                    <a:lstStyle/>
                    <a:p>
                      <a:pPr algn="ctr"/>
                      <a:r>
                        <a:rPr lang="zh-CN" altLang="en-US" dirty="0"/>
                        <a:t>邮箱</a:t>
                      </a:r>
                      <a:endParaRPr lang="zh-CN" altLang="en-US" dirty="0"/>
                    </a:p>
                  </a:txBody>
                  <a:tcPr/>
                </a:tc>
                <a:tc>
                  <a:txBody>
                    <a:bodyPr/>
                    <a:lstStyle/>
                    <a:p>
                      <a:pPr algn="ctr"/>
                      <a:r>
                        <a:rPr lang="zh-CN" altLang="en-US" dirty="0"/>
                        <a:t>学历</a:t>
                      </a:r>
                      <a:endParaRPr lang="zh-CN" altLang="en-US" dirty="0"/>
                    </a:p>
                  </a:txBody>
                  <a:tcPr/>
                </a:tc>
                <a:tc>
                  <a:txBody>
                    <a:bodyPr/>
                    <a:lstStyle/>
                    <a:p>
                      <a:pPr algn="ctr"/>
                      <a:r>
                        <a:rPr lang="zh-CN" altLang="en-US" dirty="0"/>
                        <a:t>部门</a:t>
                      </a:r>
                      <a:endParaRPr lang="zh-CN" altLang="en-US" dirty="0"/>
                    </a:p>
                  </a:txBody>
                  <a:tcPr/>
                </a:tc>
                <a:tc>
                  <a:txBody>
                    <a:bodyPr/>
                    <a:lstStyle/>
                    <a:p>
                      <a:pPr algn="ctr"/>
                      <a:r>
                        <a:rPr lang="zh-CN" altLang="en-US" dirty="0"/>
                        <a:t>职称</a:t>
                      </a:r>
                      <a:endParaRPr lang="zh-CN" altLang="en-US" dirty="0"/>
                    </a:p>
                  </a:txBody>
                  <a:tcPr/>
                </a:tc>
                <a:tc>
                  <a:txBody>
                    <a:bodyPr/>
                    <a:lstStyle/>
                    <a:p>
                      <a:pPr algn="ctr"/>
                      <a:r>
                        <a:rPr lang="zh-CN" altLang="en-US" dirty="0"/>
                        <a:t>入职时间</a:t>
                      </a:r>
                      <a:endParaRPr lang="zh-CN" altLang="en-US" dirty="0"/>
                    </a:p>
                  </a:txBody>
                  <a:tcPr/>
                </a:tc>
                <a:tc>
                  <a:txBody>
                    <a:bodyPr/>
                    <a:lstStyle/>
                    <a:p>
                      <a:pPr algn="ctr"/>
                      <a:r>
                        <a:rPr lang="zh-CN" altLang="en-US" dirty="0"/>
                        <a:t>上次登录时间</a:t>
                      </a:r>
                      <a:endParaRPr lang="zh-CN" altLang="en-US" dirty="0"/>
                    </a:p>
                  </a:txBody>
                  <a:tcPr/>
                </a:tc>
                <a:tc>
                  <a:txBody>
                    <a:bodyPr/>
                    <a:lstStyle/>
                    <a:p>
                      <a:pPr algn="ctr"/>
                      <a:r>
                        <a:rPr lang="zh-CN" altLang="en-US" dirty="0"/>
                        <a:t>是否在线</a:t>
                      </a:r>
                      <a:endParaRPr lang="zh-CN" altLang="en-US" dirty="0"/>
                    </a:p>
                  </a:txBody>
                  <a:tcPr/>
                </a:tc>
                <a:tc>
                  <a:txBody>
                    <a:bodyPr/>
                    <a:lstStyle/>
                    <a:p>
                      <a:pPr algn="ctr"/>
                      <a:r>
                        <a:rPr lang="zh-CN" altLang="en-US" dirty="0"/>
                        <a:t>状态</a:t>
                      </a:r>
                      <a:endParaRPr lang="zh-CN" altLang="en-US" dirty="0"/>
                    </a:p>
                  </a:txBody>
                  <a:tcPr/>
                </a:tc>
              </a:tr>
              <a:tr h="370840">
                <a:tc>
                  <a:txBody>
                    <a:bodyPr/>
                    <a:lstStyle/>
                    <a:p>
                      <a:pPr algn="ctr"/>
                      <a:r>
                        <a:rPr lang="en-US" altLang="zh-CN" dirty="0"/>
                        <a:t>jack</a:t>
                      </a:r>
                      <a:endParaRPr lang="zh-CN" altLang="en-US" dirty="0"/>
                    </a:p>
                  </a:txBody>
                  <a:tcPr/>
                </a:tc>
                <a:tc>
                  <a:txBody>
                    <a:bodyPr/>
                    <a:lstStyle/>
                    <a:p>
                      <a:pPr algn="ctr"/>
                      <a:r>
                        <a:rPr lang="zh-CN" altLang="en-US" dirty="0"/>
                        <a:t>杰克</a:t>
                      </a:r>
                      <a:endParaRPr lang="zh-CN" altLang="en-US" dirty="0"/>
                    </a:p>
                  </a:txBody>
                  <a:tcPr/>
                </a:tc>
                <a:tc>
                  <a:txBody>
                    <a:bodyPr/>
                    <a:lstStyle/>
                    <a:p>
                      <a:pPr algn="ctr"/>
                      <a:r>
                        <a:rPr lang="en-US" altLang="zh-CN" dirty="0"/>
                        <a:t>123456</a:t>
                      </a:r>
                      <a:endParaRPr lang="zh-CN" altLang="en-US" dirty="0"/>
                    </a:p>
                  </a:txBody>
                  <a:tcPr/>
                </a:tc>
                <a:tc>
                  <a:txBody>
                    <a:bodyPr/>
                    <a:lstStyle/>
                    <a:p>
                      <a:pPr algn="ctr"/>
                      <a:r>
                        <a:rPr lang="en-US" altLang="zh-CN" dirty="0"/>
                        <a:t>1987-06-24</a:t>
                      </a:r>
                      <a:endParaRPr lang="zh-CN" altLang="en-US" dirty="0"/>
                    </a:p>
                  </a:txBody>
                  <a:tcPr/>
                </a:tc>
                <a:tc>
                  <a:txBody>
                    <a:bodyPr/>
                    <a:lstStyle/>
                    <a:p>
                      <a:pPr algn="ctr"/>
                      <a:r>
                        <a:rPr lang="en-US" altLang="zh-CN" dirty="0"/>
                        <a:t>440141</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bl>
          </a:graphicData>
        </a:graphic>
      </p:graphicFrame>
      <p:sp>
        <p:nvSpPr>
          <p:cNvPr id="10" name="矩形: 圆角 9"/>
          <p:cNvSpPr/>
          <p:nvPr/>
        </p:nvSpPr>
        <p:spPr>
          <a:xfrm>
            <a:off x="9018438" y="2157242"/>
            <a:ext cx="2932770" cy="1806498"/>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tx1"/>
                </a:solidFill>
              </a:rPr>
              <a:t>越来越臃肿的表，当影响速度时需要拆分</a:t>
            </a:r>
            <a:endParaRPr lang="zh-CN" altLang="en-US" sz="3200" dirty="0">
              <a:solidFill>
                <a:schemeClr val="tx1"/>
              </a:solidFill>
            </a:endParaRPr>
          </a:p>
        </p:txBody>
      </p:sp>
      <p:sp>
        <p:nvSpPr>
          <p:cNvPr id="11" name="矩形: 圆角 10"/>
          <p:cNvSpPr/>
          <p:nvPr/>
        </p:nvSpPr>
        <p:spPr>
          <a:xfrm>
            <a:off x="6427638" y="77147"/>
            <a:ext cx="5637982" cy="1806498"/>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Select * from User where </a:t>
            </a:r>
            <a:r>
              <a:rPr lang="zh-CN" altLang="en-US" sz="3200" dirty="0">
                <a:solidFill>
                  <a:schemeClr val="tx1"/>
                </a:solidFill>
              </a:rPr>
              <a:t>用户名</a:t>
            </a:r>
            <a:r>
              <a:rPr lang="en-US" altLang="zh-CN" sz="3200" dirty="0">
                <a:solidFill>
                  <a:schemeClr val="tx1"/>
                </a:solidFill>
              </a:rPr>
              <a:t>=‘jack’ and </a:t>
            </a:r>
            <a:r>
              <a:rPr lang="zh-CN" altLang="en-US" sz="3200" dirty="0">
                <a:solidFill>
                  <a:schemeClr val="tx1"/>
                </a:solidFill>
              </a:rPr>
              <a:t>密码</a:t>
            </a:r>
            <a:r>
              <a:rPr lang="en-US" altLang="zh-CN" sz="3200" dirty="0">
                <a:solidFill>
                  <a:schemeClr val="tx1"/>
                </a:solidFill>
              </a:rPr>
              <a:t>=‘123456’</a:t>
            </a:r>
            <a:endParaRPr lang="zh-CN" altLang="en-US" sz="32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334537"/>
            <a:ext cx="10058400" cy="5837663"/>
          </a:xfrm>
        </p:spPr>
        <p:txBody>
          <a:bodyPr>
            <a:normAutofit fontScale="85000" lnSpcReduction="10000"/>
          </a:bodyPr>
          <a:lstStyle/>
          <a:p>
            <a:r>
              <a:rPr lang="zh-CN" altLang="en-US" dirty="0"/>
              <a:t>重构数据库最常见的是将一个表</a:t>
            </a:r>
            <a:r>
              <a:rPr lang="zh-CN" altLang="en-US" b="1" dirty="0"/>
              <a:t>“</a:t>
            </a:r>
            <a:r>
              <a:rPr lang="zh-CN" altLang="en-US" dirty="0"/>
              <a:t>垂直</a:t>
            </a:r>
            <a:r>
              <a:rPr lang="zh-CN" altLang="en-US" b="1" dirty="0"/>
              <a:t>”</a:t>
            </a:r>
            <a:r>
              <a:rPr lang="zh-CN" altLang="en-US" dirty="0"/>
              <a:t>地分成多个表。如将学生关系</a:t>
            </a:r>
            <a:endParaRPr lang="en-US" altLang="zh-CN" dirty="0"/>
          </a:p>
          <a:p>
            <a:r>
              <a:rPr lang="en-US" altLang="zh-CN" b="1" dirty="0"/>
              <a:t>User(</a:t>
            </a:r>
            <a:r>
              <a:rPr lang="zh-CN" altLang="en-US" b="1" dirty="0"/>
              <a:t>用户名</a:t>
            </a:r>
            <a:r>
              <a:rPr lang="en-US" altLang="zh-CN" b="1" dirty="0"/>
              <a:t>,</a:t>
            </a:r>
            <a:r>
              <a:rPr lang="zh-CN" altLang="en-US" b="1" dirty="0"/>
              <a:t>密码</a:t>
            </a:r>
            <a:r>
              <a:rPr lang="en-US" altLang="zh-CN" b="1" dirty="0"/>
              <a:t>,</a:t>
            </a:r>
            <a:r>
              <a:rPr lang="zh-CN" altLang="en-US" b="1" dirty="0"/>
              <a:t>姓名</a:t>
            </a:r>
            <a:r>
              <a:rPr lang="en-US" altLang="zh-CN" b="1" dirty="0"/>
              <a:t>,……) </a:t>
            </a:r>
            <a:r>
              <a:rPr lang="zh-CN" altLang="en-US" dirty="0"/>
              <a:t>分为</a:t>
            </a:r>
            <a:r>
              <a:rPr lang="en-US" altLang="zh-CN" b="1" dirty="0"/>
              <a:t>:</a:t>
            </a:r>
            <a:endParaRPr lang="en-US" altLang="zh-CN" b="1" dirty="0"/>
          </a:p>
          <a:p>
            <a:r>
              <a:rPr lang="zh-CN" altLang="en-US" b="1" dirty="0"/>
              <a:t>基本信息</a:t>
            </a:r>
            <a:r>
              <a:rPr lang="en-US" altLang="zh-CN" b="1" dirty="0"/>
              <a:t>(</a:t>
            </a:r>
            <a:r>
              <a:rPr lang="zh-CN" altLang="en-US" b="1" dirty="0"/>
              <a:t>用户名</a:t>
            </a:r>
            <a:r>
              <a:rPr lang="en-US" altLang="zh-CN" b="1" dirty="0"/>
              <a:t>,</a:t>
            </a:r>
            <a:r>
              <a:rPr lang="zh-CN" altLang="en-US" b="1" dirty="0"/>
              <a:t>密码</a:t>
            </a:r>
            <a:r>
              <a:rPr lang="en-US" altLang="zh-CN" b="1" dirty="0"/>
              <a:t>,</a:t>
            </a:r>
            <a:r>
              <a:rPr lang="zh-CN" altLang="en-US" b="1" dirty="0"/>
              <a:t>姓名</a:t>
            </a:r>
            <a:r>
              <a:rPr lang="en-US" altLang="zh-CN" b="1" dirty="0"/>
              <a:t>,</a:t>
            </a:r>
            <a:r>
              <a:rPr lang="zh-CN" altLang="en-US" b="1" dirty="0"/>
              <a:t>上次登录时间</a:t>
            </a:r>
            <a:r>
              <a:rPr lang="en-US" altLang="zh-CN" b="1" dirty="0"/>
              <a:t>,</a:t>
            </a:r>
            <a:r>
              <a:rPr lang="zh-CN" altLang="en-US" b="1" dirty="0"/>
              <a:t>是否在线</a:t>
            </a:r>
            <a:r>
              <a:rPr lang="en-US" altLang="zh-CN" b="1" dirty="0"/>
              <a:t>,</a:t>
            </a:r>
            <a:r>
              <a:rPr lang="zh-CN" altLang="en-US" b="1" dirty="0"/>
              <a:t>状态</a:t>
            </a:r>
            <a:r>
              <a:rPr lang="en-US" altLang="zh-CN" b="1" dirty="0"/>
              <a:t>) </a:t>
            </a:r>
            <a:r>
              <a:rPr lang="zh-CN" altLang="en-US" dirty="0"/>
              <a:t>和</a:t>
            </a:r>
            <a:endParaRPr lang="zh-CN" altLang="en-US" dirty="0"/>
          </a:p>
          <a:p>
            <a:r>
              <a:rPr lang="zh-CN" altLang="en-US" b="1" dirty="0"/>
              <a:t>详细信息</a:t>
            </a:r>
            <a:r>
              <a:rPr lang="en-US" altLang="zh-CN" b="1" dirty="0"/>
              <a:t>(</a:t>
            </a:r>
            <a:r>
              <a:rPr lang="zh-CN" altLang="en-US" b="1" dirty="0"/>
              <a:t>用户名</a:t>
            </a:r>
            <a:r>
              <a:rPr lang="en-US" altLang="zh-CN" b="1" dirty="0"/>
              <a:t>,</a:t>
            </a:r>
            <a:r>
              <a:rPr lang="zh-CN" altLang="en-US" b="1" dirty="0"/>
              <a:t>生日</a:t>
            </a:r>
            <a:r>
              <a:rPr lang="en-US" altLang="zh-CN" b="1" dirty="0"/>
              <a:t>,</a:t>
            </a:r>
            <a:r>
              <a:rPr lang="zh-CN" altLang="en-US" b="1" dirty="0"/>
              <a:t>工号</a:t>
            </a:r>
            <a:r>
              <a:rPr lang="en-US" altLang="zh-CN" b="1" dirty="0"/>
              <a:t>,</a:t>
            </a:r>
            <a:r>
              <a:rPr lang="zh-CN" altLang="en-US" b="1" dirty="0"/>
              <a:t>地址</a:t>
            </a:r>
            <a:r>
              <a:rPr lang="en-US" altLang="zh-CN" b="1" dirty="0"/>
              <a:t>,</a:t>
            </a:r>
            <a:r>
              <a:rPr lang="zh-CN" altLang="en-US" b="1" dirty="0"/>
              <a:t>电话</a:t>
            </a:r>
            <a:r>
              <a:rPr lang="en-US" altLang="zh-CN" b="1" dirty="0"/>
              <a:t>,</a:t>
            </a:r>
            <a:r>
              <a:rPr lang="zh-CN" altLang="en-US" b="1" dirty="0"/>
              <a:t>身份证</a:t>
            </a:r>
            <a:r>
              <a:rPr lang="en-US" altLang="zh-CN" b="1" dirty="0"/>
              <a:t>,</a:t>
            </a:r>
            <a:r>
              <a:rPr lang="zh-CN" altLang="en-US" b="1" dirty="0"/>
              <a:t>邮箱</a:t>
            </a:r>
            <a:r>
              <a:rPr lang="en-US" altLang="zh-CN" b="1" dirty="0"/>
              <a:t>,</a:t>
            </a:r>
            <a:r>
              <a:rPr lang="zh-CN" altLang="en-US" b="1" dirty="0"/>
              <a:t>学历</a:t>
            </a:r>
            <a:r>
              <a:rPr lang="en-US" altLang="zh-CN" b="1" dirty="0"/>
              <a:t>,</a:t>
            </a:r>
            <a:r>
              <a:rPr lang="zh-CN" altLang="en-US" b="1" dirty="0"/>
              <a:t>部门</a:t>
            </a:r>
            <a:r>
              <a:rPr lang="en-US" altLang="zh-CN" b="1" dirty="0"/>
              <a:t>,</a:t>
            </a:r>
            <a:r>
              <a:rPr lang="zh-CN" altLang="en-US" b="1" dirty="0"/>
              <a:t>职称</a:t>
            </a:r>
            <a:r>
              <a:rPr lang="en-US" altLang="zh-CN" b="1" dirty="0"/>
              <a:t>,</a:t>
            </a:r>
            <a:r>
              <a:rPr lang="zh-CN" altLang="en-US" b="1" dirty="0"/>
              <a:t>入职时间</a:t>
            </a:r>
            <a:r>
              <a:rPr lang="en-US" altLang="zh-CN" b="1" dirty="0"/>
              <a:t>)</a:t>
            </a:r>
            <a:endParaRPr lang="en-US" altLang="zh-CN" b="1" dirty="0"/>
          </a:p>
          <a:p>
            <a:r>
              <a:rPr lang="zh-CN" altLang="en-US" dirty="0"/>
              <a:t>这时如果建立一个视图</a:t>
            </a:r>
            <a:r>
              <a:rPr lang="en-US" altLang="zh-CN" b="1" dirty="0"/>
              <a:t>User</a:t>
            </a:r>
            <a:r>
              <a:rPr lang="zh-CN" altLang="en-US" dirty="0"/>
              <a:t>，尽管逻辑结构变化了，但外模式不变，应用程序可不变。</a:t>
            </a:r>
            <a:endParaRPr lang="en-US" altLang="zh-CN" dirty="0"/>
          </a:p>
          <a:p>
            <a:r>
              <a:rPr lang="en-US" altLang="zh-CN" b="1" dirty="0"/>
              <a:t>CREATE VIEW User(</a:t>
            </a:r>
            <a:r>
              <a:rPr lang="zh-CN" altLang="en-US" b="1" dirty="0"/>
              <a:t>用户名</a:t>
            </a:r>
            <a:r>
              <a:rPr lang="en-US" altLang="zh-CN" b="1" dirty="0"/>
              <a:t>,</a:t>
            </a:r>
            <a:r>
              <a:rPr lang="zh-CN" altLang="en-US" b="1" dirty="0"/>
              <a:t>密码</a:t>
            </a:r>
            <a:r>
              <a:rPr lang="en-US" altLang="zh-CN" b="1" dirty="0"/>
              <a:t>,</a:t>
            </a:r>
            <a:r>
              <a:rPr lang="zh-CN" altLang="en-US" b="1" dirty="0"/>
              <a:t>姓名</a:t>
            </a:r>
            <a:r>
              <a:rPr lang="en-US" altLang="zh-CN" b="1" dirty="0"/>
              <a:t>,</a:t>
            </a:r>
            <a:r>
              <a:rPr lang="zh-CN" altLang="en-US" b="1" dirty="0"/>
              <a:t>上次登录时间</a:t>
            </a:r>
            <a:r>
              <a:rPr lang="en-US" altLang="zh-CN" b="1" dirty="0"/>
              <a:t>,</a:t>
            </a:r>
            <a:r>
              <a:rPr lang="zh-CN" altLang="en-US" b="1" dirty="0"/>
              <a:t>是否在线</a:t>
            </a:r>
            <a:r>
              <a:rPr lang="en-US" altLang="zh-CN" b="1" dirty="0"/>
              <a:t>,</a:t>
            </a:r>
            <a:r>
              <a:rPr lang="zh-CN" altLang="en-US" b="1" dirty="0"/>
              <a:t>状态</a:t>
            </a:r>
            <a:r>
              <a:rPr lang="en-US" altLang="zh-CN" b="1" dirty="0"/>
              <a:t>,</a:t>
            </a:r>
            <a:r>
              <a:rPr lang="zh-CN" altLang="en-US" b="1" dirty="0"/>
              <a:t>生日</a:t>
            </a:r>
            <a:r>
              <a:rPr lang="en-US" altLang="zh-CN" b="1" dirty="0"/>
              <a:t>,</a:t>
            </a:r>
            <a:r>
              <a:rPr lang="zh-CN" altLang="en-US" b="1" dirty="0"/>
              <a:t>工号</a:t>
            </a:r>
            <a:r>
              <a:rPr lang="en-US" altLang="zh-CN" b="1" dirty="0"/>
              <a:t>,</a:t>
            </a:r>
            <a:r>
              <a:rPr lang="zh-CN" altLang="en-US" b="1" dirty="0"/>
              <a:t>地址</a:t>
            </a:r>
            <a:r>
              <a:rPr lang="en-US" altLang="zh-CN" b="1" dirty="0"/>
              <a:t>,</a:t>
            </a:r>
            <a:r>
              <a:rPr lang="zh-CN" altLang="en-US" b="1" dirty="0"/>
              <a:t>电话</a:t>
            </a:r>
            <a:r>
              <a:rPr lang="en-US" altLang="zh-CN" b="1" dirty="0"/>
              <a:t>,</a:t>
            </a:r>
            <a:r>
              <a:rPr lang="zh-CN" altLang="en-US" b="1" dirty="0"/>
              <a:t>身份证</a:t>
            </a:r>
            <a:r>
              <a:rPr lang="en-US" altLang="zh-CN" b="1" dirty="0"/>
              <a:t>,</a:t>
            </a:r>
            <a:r>
              <a:rPr lang="zh-CN" altLang="en-US" b="1" dirty="0"/>
              <a:t>邮箱</a:t>
            </a:r>
            <a:r>
              <a:rPr lang="en-US" altLang="zh-CN" b="1" dirty="0"/>
              <a:t>,</a:t>
            </a:r>
            <a:r>
              <a:rPr lang="zh-CN" altLang="en-US" b="1" dirty="0"/>
              <a:t>学历</a:t>
            </a:r>
            <a:r>
              <a:rPr lang="en-US" altLang="zh-CN" b="1" dirty="0"/>
              <a:t>,</a:t>
            </a:r>
            <a:r>
              <a:rPr lang="zh-CN" altLang="en-US" b="1" dirty="0"/>
              <a:t>部门</a:t>
            </a:r>
            <a:r>
              <a:rPr lang="en-US" altLang="zh-CN" b="1" dirty="0"/>
              <a:t>,</a:t>
            </a:r>
            <a:r>
              <a:rPr lang="zh-CN" altLang="en-US" b="1" dirty="0"/>
              <a:t>职称</a:t>
            </a:r>
            <a:r>
              <a:rPr lang="en-US" altLang="zh-CN" b="1" dirty="0"/>
              <a:t>,</a:t>
            </a:r>
            <a:r>
              <a:rPr lang="zh-CN" altLang="en-US" b="1" dirty="0"/>
              <a:t>入职时间</a:t>
            </a:r>
            <a:r>
              <a:rPr lang="en-US" altLang="zh-CN" b="1" dirty="0"/>
              <a:t>)</a:t>
            </a:r>
            <a:endParaRPr lang="en-US" altLang="zh-CN" b="1" dirty="0"/>
          </a:p>
          <a:p>
            <a:r>
              <a:rPr lang="en-US" altLang="zh-CN" b="1" dirty="0"/>
              <a:t>AS</a:t>
            </a:r>
            <a:endParaRPr lang="en-US" altLang="zh-CN" b="1" dirty="0"/>
          </a:p>
          <a:p>
            <a:r>
              <a:rPr lang="en-US" altLang="zh-CN" b="1" dirty="0"/>
              <a:t>SELECT x.</a:t>
            </a:r>
            <a:r>
              <a:rPr lang="zh-CN" altLang="en-US" b="1" dirty="0"/>
              <a:t>用户名</a:t>
            </a:r>
            <a:r>
              <a:rPr lang="en-US" altLang="zh-CN" b="1" dirty="0"/>
              <a:t>,x.</a:t>
            </a:r>
            <a:r>
              <a:rPr lang="zh-CN" altLang="en-US" b="1" dirty="0"/>
              <a:t>密码</a:t>
            </a:r>
            <a:r>
              <a:rPr lang="en-US" altLang="zh-CN" b="1" dirty="0"/>
              <a:t>,x.</a:t>
            </a:r>
            <a:r>
              <a:rPr lang="zh-CN" altLang="en-US" b="1" dirty="0"/>
              <a:t>姓名</a:t>
            </a:r>
            <a:r>
              <a:rPr lang="en-US" altLang="zh-CN" b="1" dirty="0"/>
              <a:t>,……,y.</a:t>
            </a:r>
            <a:r>
              <a:rPr lang="zh-CN" altLang="en-US" b="1" dirty="0"/>
              <a:t>生日</a:t>
            </a:r>
            <a:r>
              <a:rPr lang="en-US" altLang="zh-CN" b="1" dirty="0"/>
              <a:t>,y.</a:t>
            </a:r>
            <a:r>
              <a:rPr lang="zh-CN" altLang="en-US" b="1" dirty="0"/>
              <a:t>工号</a:t>
            </a:r>
            <a:r>
              <a:rPr lang="en-US" altLang="zh-CN" b="1" dirty="0"/>
              <a:t>,y.</a:t>
            </a:r>
            <a:r>
              <a:rPr lang="zh-CN" altLang="en-US" b="1" dirty="0"/>
              <a:t>地址</a:t>
            </a:r>
            <a:r>
              <a:rPr lang="en-US" altLang="zh-CN" b="1" dirty="0"/>
              <a:t>,y.</a:t>
            </a:r>
            <a:r>
              <a:rPr lang="zh-CN" altLang="en-US" b="1" dirty="0"/>
              <a:t>电话</a:t>
            </a:r>
            <a:endParaRPr lang="en-US" altLang="zh-CN" b="1" dirty="0"/>
          </a:p>
          <a:p>
            <a:r>
              <a:rPr lang="en-US" altLang="zh-CN" b="1" dirty="0"/>
              <a:t>FROM </a:t>
            </a:r>
            <a:r>
              <a:rPr lang="zh-CN" altLang="en-US" b="1" dirty="0"/>
              <a:t>基本信息</a:t>
            </a:r>
            <a:r>
              <a:rPr lang="en-US" altLang="zh-CN" b="1" dirty="0"/>
              <a:t> x, </a:t>
            </a:r>
            <a:r>
              <a:rPr lang="zh-CN" altLang="en-US" b="1" dirty="0"/>
              <a:t>详细信息 </a:t>
            </a:r>
            <a:r>
              <a:rPr lang="en-US" altLang="zh-CN" b="1" dirty="0"/>
              <a:t>y</a:t>
            </a:r>
            <a:endParaRPr lang="en-US" altLang="zh-CN" b="1" dirty="0"/>
          </a:p>
          <a:p>
            <a:r>
              <a:rPr lang="en-US" altLang="zh-CN" b="1" dirty="0"/>
              <a:t>WHERE x.</a:t>
            </a:r>
            <a:r>
              <a:rPr lang="zh-CN" altLang="en-US" b="1" dirty="0"/>
              <a:t>用户名</a:t>
            </a:r>
            <a:r>
              <a:rPr lang="en-US" altLang="zh-CN" b="1" dirty="0"/>
              <a:t>=y.</a:t>
            </a:r>
            <a:r>
              <a:rPr lang="zh-CN" altLang="en-US" b="1" dirty="0"/>
              <a:t>用户名</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数据库系统的三级模式</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069848" y="1951609"/>
            <a:ext cx="8039100" cy="46863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434898"/>
            <a:ext cx="10058400" cy="5737302"/>
          </a:xfrm>
        </p:spPr>
        <p:txBody>
          <a:bodyPr/>
          <a:lstStyle/>
          <a:p>
            <a:r>
              <a:rPr lang="zh-CN" altLang="en-US" dirty="0"/>
              <a:t>查询每个学生超过他选修课程平均成绩的课程号</a:t>
            </a:r>
            <a:endParaRPr lang="en-US" altLang="zh-CN" dirty="0"/>
          </a:p>
          <a:p>
            <a:r>
              <a:rPr lang="zh-CN" altLang="en-US" dirty="0"/>
              <a:t>方法一：用相关嵌套查询</a:t>
            </a:r>
            <a:endParaRPr lang="zh-CN" altLang="en-US" dirty="0"/>
          </a:p>
          <a:p>
            <a:r>
              <a:rPr lang="en-US" altLang="zh-CN" b="1" dirty="0"/>
              <a:t>SELECT </a:t>
            </a:r>
            <a:r>
              <a:rPr lang="en-US" altLang="zh-CN" b="1" dirty="0" err="1"/>
              <a:t>Sno</a:t>
            </a:r>
            <a:r>
              <a:rPr lang="en-US" altLang="zh-CN" b="1" dirty="0"/>
              <a:t>, </a:t>
            </a:r>
            <a:r>
              <a:rPr lang="en-US" altLang="zh-CN" b="1" dirty="0" err="1"/>
              <a:t>Cno</a:t>
            </a:r>
            <a:endParaRPr lang="en-US" altLang="zh-CN" b="1" dirty="0"/>
          </a:p>
          <a:p>
            <a:r>
              <a:rPr lang="en-US" altLang="zh-CN" b="1" dirty="0"/>
              <a:t>FROM SC x</a:t>
            </a:r>
            <a:endParaRPr lang="en-US" altLang="zh-CN" b="1" dirty="0"/>
          </a:p>
          <a:p>
            <a:r>
              <a:rPr lang="en-US" altLang="zh-CN" b="1" dirty="0"/>
              <a:t>WHERE Grade &gt; (SELECT AVG(Grade)</a:t>
            </a:r>
            <a:endParaRPr lang="en-US" altLang="zh-CN" b="1" dirty="0"/>
          </a:p>
          <a:p>
            <a:r>
              <a:rPr lang="en-US" altLang="zh-CN" b="1" dirty="0"/>
              <a:t>FROM SC</a:t>
            </a:r>
            <a:endParaRPr lang="en-US" altLang="zh-CN" b="1" dirty="0"/>
          </a:p>
          <a:p>
            <a:r>
              <a:rPr lang="en-US" altLang="zh-CN" b="1" dirty="0"/>
              <a:t>WHERE </a:t>
            </a:r>
            <a:r>
              <a:rPr lang="en-US" altLang="zh-CN" b="1" dirty="0" err="1"/>
              <a:t>Sno</a:t>
            </a:r>
            <a:r>
              <a:rPr lang="en-US" altLang="zh-CN" b="1" dirty="0"/>
              <a:t> = </a:t>
            </a:r>
            <a:r>
              <a:rPr lang="en-US" altLang="zh-CN" b="1" dirty="0" err="1"/>
              <a:t>x.Sno</a:t>
            </a:r>
            <a:r>
              <a:rPr lang="en-US" altLang="zh-CN" b="1" dirty="0"/>
              <a:t> )</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 </a:t>
            </a:r>
            <a:r>
              <a:rPr lang="zh-CN" altLang="en-US" dirty="0"/>
              <a:t>并操作</a:t>
            </a:r>
            <a:endParaRPr lang="zh-CN" altLang="en-US" dirty="0"/>
          </a:p>
        </p:txBody>
      </p:sp>
      <p:sp>
        <p:nvSpPr>
          <p:cNvPr id="3" name="内容占位符 2"/>
          <p:cNvSpPr>
            <a:spLocks noGrp="1"/>
          </p:cNvSpPr>
          <p:nvPr>
            <p:ph idx="1"/>
          </p:nvPr>
        </p:nvSpPr>
        <p:spPr/>
        <p:txBody>
          <a:bodyPr/>
          <a:lstStyle/>
          <a:p>
            <a:r>
              <a:rPr lang="zh-CN" altLang="en-US" dirty="0"/>
              <a:t>格式：</a:t>
            </a:r>
            <a:endParaRPr lang="zh-CN" altLang="en-US" dirty="0"/>
          </a:p>
          <a:p>
            <a:r>
              <a:rPr lang="en-US" altLang="zh-CN" b="1" dirty="0"/>
              <a:t>&lt;</a:t>
            </a:r>
            <a:r>
              <a:rPr lang="zh-CN" altLang="en-US" dirty="0"/>
              <a:t>查询块</a:t>
            </a:r>
            <a:r>
              <a:rPr lang="en-US" altLang="zh-CN" b="1" dirty="0"/>
              <a:t>&gt;</a:t>
            </a:r>
            <a:endParaRPr lang="en-US" altLang="zh-CN" b="1" dirty="0"/>
          </a:p>
          <a:p>
            <a:r>
              <a:rPr lang="en-US" altLang="zh-CN" b="1" dirty="0">
                <a:solidFill>
                  <a:srgbClr val="FF0000"/>
                </a:solidFill>
              </a:rPr>
              <a:t>UNION</a:t>
            </a:r>
            <a:endParaRPr lang="en-US" altLang="zh-CN" b="1" dirty="0">
              <a:solidFill>
                <a:srgbClr val="FF0000"/>
              </a:solidFill>
            </a:endParaRPr>
          </a:p>
          <a:p>
            <a:r>
              <a:rPr lang="en-US" altLang="zh-CN" b="1" dirty="0"/>
              <a:t>&lt;</a:t>
            </a:r>
            <a:r>
              <a:rPr lang="zh-CN" altLang="en-US" dirty="0"/>
              <a:t>查询块</a:t>
            </a:r>
            <a:r>
              <a:rPr lang="en-US" altLang="zh-CN" b="1" dirty="0"/>
              <a:t>&gt;</a:t>
            </a:r>
            <a:endParaRPr lang="en-US" altLang="zh-CN" b="1" dirty="0"/>
          </a:p>
          <a:p>
            <a:r>
              <a:rPr lang="zh-CN" altLang="en-US" dirty="0"/>
              <a:t>参加</a:t>
            </a:r>
            <a:r>
              <a:rPr lang="en-US" altLang="zh-CN" b="1" dirty="0"/>
              <a:t>UNION</a:t>
            </a:r>
            <a:r>
              <a:rPr lang="zh-CN" altLang="en-US" dirty="0"/>
              <a:t>操作的各结果表的列数必须相同；对应项的数据类型也必须相同。</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568712"/>
            <a:ext cx="10058400" cy="5603488"/>
          </a:xfrm>
        </p:spPr>
        <p:txBody>
          <a:bodyPr/>
          <a:lstStyle/>
          <a:p>
            <a:r>
              <a:rPr lang="zh-CN" altLang="en-US" dirty="0"/>
              <a:t>方法二：</a:t>
            </a:r>
            <a:endParaRPr lang="zh-CN" altLang="en-US" dirty="0"/>
          </a:p>
          <a:p>
            <a:r>
              <a:rPr lang="zh-CN" altLang="en-US" dirty="0"/>
              <a:t>可先定义一个视图，求出每个学生的课程平均成绩：</a:t>
            </a:r>
            <a:endParaRPr lang="zh-CN" altLang="en-US" dirty="0"/>
          </a:p>
          <a:p>
            <a:r>
              <a:rPr lang="en-US" altLang="zh-CN" b="1" dirty="0"/>
              <a:t>CREATE VIEW AVGRADE</a:t>
            </a:r>
            <a:endParaRPr lang="en-US" altLang="zh-CN" b="1" dirty="0"/>
          </a:p>
          <a:p>
            <a:r>
              <a:rPr lang="en-US" altLang="zh-CN" b="1" dirty="0"/>
              <a:t>AS</a:t>
            </a:r>
            <a:endParaRPr lang="en-US" altLang="zh-CN" b="1" dirty="0"/>
          </a:p>
          <a:p>
            <a:r>
              <a:rPr lang="en-US" altLang="zh-CN" b="1" dirty="0"/>
              <a:t>SELECT </a:t>
            </a:r>
            <a:r>
              <a:rPr lang="en-US" altLang="zh-CN" b="1" dirty="0" err="1"/>
              <a:t>Sno</a:t>
            </a:r>
            <a:r>
              <a:rPr lang="en-US" altLang="zh-CN" b="1" dirty="0"/>
              <a:t>, AVG(Grade) </a:t>
            </a:r>
            <a:r>
              <a:rPr lang="en-US" altLang="zh-CN" b="1" dirty="0" err="1"/>
              <a:t>AvgGrade</a:t>
            </a:r>
            <a:endParaRPr lang="en-US" altLang="zh-CN" b="1" dirty="0"/>
          </a:p>
          <a:p>
            <a:r>
              <a:rPr lang="en-US" altLang="zh-CN" b="1" dirty="0"/>
              <a:t>FROM SC</a:t>
            </a:r>
            <a:endParaRPr lang="en-US" altLang="zh-CN" b="1" dirty="0"/>
          </a:p>
          <a:p>
            <a:r>
              <a:rPr lang="en-US" altLang="zh-CN" b="1" dirty="0"/>
              <a:t>GROUP BY </a:t>
            </a:r>
            <a:r>
              <a:rPr lang="en-US" altLang="zh-CN" b="1" dirty="0" err="1"/>
              <a:t>Sno</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5" name="矩形 4"/>
          <p:cNvSpPr/>
          <p:nvPr/>
        </p:nvSpPr>
        <p:spPr>
          <a:xfrm>
            <a:off x="5215128" y="3503407"/>
            <a:ext cx="6096000" cy="3447098"/>
          </a:xfrm>
          <a:prstGeom prst="rect">
            <a:avLst/>
          </a:prstGeom>
        </p:spPr>
        <p:txBody>
          <a:bodyPr vert="horz" lIns="91440" tIns="45720" rIns="91440" bIns="45720" rtlCol="0">
            <a:normAutofit/>
          </a:bodyPr>
          <a:lstStyle/>
          <a:p>
            <a:pPr marL="182880" indent="-182880" defTabSz="914400">
              <a:spcBef>
                <a:spcPts val="1200"/>
              </a:spcBef>
              <a:buClr>
                <a:schemeClr val="accent1">
                  <a:lumMod val="75000"/>
                </a:schemeClr>
              </a:buClr>
              <a:buSzPct val="85000"/>
              <a:buFont typeface="Wingdings" panose="05000000000000000000" pitchFamily="2" charset="2"/>
              <a:buChar char="§"/>
            </a:pPr>
            <a:r>
              <a:rPr lang="zh-CN" altLang="en-US" sz="2800" dirty="0">
                <a:latin typeface="微软雅黑 Light" panose="020B0502040204020203" pitchFamily="34" charset="-122"/>
                <a:ea typeface="微软雅黑 Light" panose="020B0502040204020203" pitchFamily="34" charset="-122"/>
              </a:rPr>
              <a:t>然后用如下的查询语句完成查询：</a:t>
            </a:r>
            <a:endParaRPr lang="zh-CN" altLang="en-US" sz="2800" dirty="0">
              <a:latin typeface="微软雅黑 Light" panose="020B0502040204020203" pitchFamily="34" charset="-122"/>
              <a:ea typeface="微软雅黑 Light" panose="020B0502040204020203" pitchFamily="34" charset="-122"/>
            </a:endParaRPr>
          </a:p>
          <a:p>
            <a:pPr marL="182880" indent="-182880" defTabSz="914400">
              <a:spcBef>
                <a:spcPts val="1200"/>
              </a:spcBef>
              <a:buClr>
                <a:schemeClr val="accent1">
                  <a:lumMod val="75000"/>
                </a:schemeClr>
              </a:buClr>
              <a:buSzPct val="85000"/>
              <a:buFont typeface="Wingdings" panose="05000000000000000000" pitchFamily="2" charset="2"/>
              <a:buChar char="§"/>
            </a:pPr>
            <a:r>
              <a:rPr lang="en-US" altLang="zh-CN" sz="2800" dirty="0">
                <a:latin typeface="微软雅黑 Light" panose="020B0502040204020203" pitchFamily="34" charset="-122"/>
                <a:ea typeface="微软雅黑 Light" panose="020B0502040204020203" pitchFamily="34" charset="-122"/>
              </a:rPr>
              <a:t>SELECT </a:t>
            </a:r>
            <a:r>
              <a:rPr lang="en-US" altLang="zh-CN" sz="2800" dirty="0" err="1">
                <a:latin typeface="微软雅黑 Light" panose="020B0502040204020203" pitchFamily="34" charset="-122"/>
                <a:ea typeface="微软雅黑 Light" panose="020B0502040204020203" pitchFamily="34" charset="-122"/>
              </a:rPr>
              <a:t>SC.Sno,Cno</a:t>
            </a:r>
            <a:endParaRPr lang="en-US" altLang="zh-CN" sz="2800" dirty="0">
              <a:latin typeface="微软雅黑 Light" panose="020B0502040204020203" pitchFamily="34" charset="-122"/>
              <a:ea typeface="微软雅黑 Light" panose="020B0502040204020203" pitchFamily="34" charset="-122"/>
            </a:endParaRPr>
          </a:p>
          <a:p>
            <a:pPr marL="182880" indent="-182880" defTabSz="914400">
              <a:spcBef>
                <a:spcPts val="1200"/>
              </a:spcBef>
              <a:buClr>
                <a:schemeClr val="accent1">
                  <a:lumMod val="75000"/>
                </a:schemeClr>
              </a:buClr>
              <a:buSzPct val="85000"/>
              <a:buFont typeface="Wingdings" panose="05000000000000000000" pitchFamily="2" charset="2"/>
              <a:buChar char="§"/>
            </a:pPr>
            <a:r>
              <a:rPr lang="en-US" altLang="zh-CN" sz="2800" dirty="0">
                <a:latin typeface="微软雅黑 Light" panose="020B0502040204020203" pitchFamily="34" charset="-122"/>
                <a:ea typeface="微软雅黑 Light" panose="020B0502040204020203" pitchFamily="34" charset="-122"/>
              </a:rPr>
              <a:t>FROM SC, AVGRADE v</a:t>
            </a:r>
            <a:endParaRPr lang="en-US" altLang="zh-CN" sz="2800" dirty="0">
              <a:latin typeface="微软雅黑 Light" panose="020B0502040204020203" pitchFamily="34" charset="-122"/>
              <a:ea typeface="微软雅黑 Light" panose="020B0502040204020203" pitchFamily="34" charset="-122"/>
            </a:endParaRPr>
          </a:p>
          <a:p>
            <a:pPr marL="182880" indent="-182880" defTabSz="914400">
              <a:spcBef>
                <a:spcPts val="1200"/>
              </a:spcBef>
              <a:buClr>
                <a:schemeClr val="accent1">
                  <a:lumMod val="75000"/>
                </a:schemeClr>
              </a:buClr>
              <a:buSzPct val="85000"/>
              <a:buFont typeface="Wingdings" panose="05000000000000000000" pitchFamily="2" charset="2"/>
              <a:buChar char="§"/>
            </a:pPr>
            <a:r>
              <a:rPr lang="en-US" altLang="zh-CN" sz="2800" dirty="0">
                <a:latin typeface="微软雅黑 Light" panose="020B0502040204020203" pitchFamily="34" charset="-122"/>
                <a:ea typeface="微软雅黑 Light" panose="020B0502040204020203" pitchFamily="34" charset="-122"/>
              </a:rPr>
              <a:t>WHERE </a:t>
            </a:r>
            <a:r>
              <a:rPr lang="en-US" altLang="zh-CN" sz="2800" dirty="0" err="1">
                <a:latin typeface="微软雅黑 Light" panose="020B0502040204020203" pitchFamily="34" charset="-122"/>
                <a:ea typeface="微软雅黑 Light" panose="020B0502040204020203" pitchFamily="34" charset="-122"/>
              </a:rPr>
              <a:t>SC.Sno</a:t>
            </a:r>
            <a:r>
              <a:rPr lang="en-US" altLang="zh-CN" sz="2800" dirty="0">
                <a:latin typeface="微软雅黑 Light" panose="020B0502040204020203" pitchFamily="34" charset="-122"/>
                <a:ea typeface="微软雅黑 Light" panose="020B0502040204020203" pitchFamily="34" charset="-122"/>
              </a:rPr>
              <a:t> = </a:t>
            </a:r>
            <a:r>
              <a:rPr lang="en-US" altLang="zh-CN" sz="2800" dirty="0" err="1">
                <a:latin typeface="微软雅黑 Light" panose="020B0502040204020203" pitchFamily="34" charset="-122"/>
                <a:ea typeface="微软雅黑 Light" panose="020B0502040204020203" pitchFamily="34" charset="-122"/>
              </a:rPr>
              <a:t>v.Sno</a:t>
            </a:r>
            <a:endParaRPr lang="en-US" altLang="zh-CN" sz="2800" dirty="0">
              <a:latin typeface="微软雅黑 Light" panose="020B0502040204020203" pitchFamily="34" charset="-122"/>
              <a:ea typeface="微软雅黑 Light" panose="020B0502040204020203" pitchFamily="34" charset="-122"/>
            </a:endParaRPr>
          </a:p>
          <a:p>
            <a:pPr marL="182880" indent="-182880" defTabSz="914400">
              <a:spcBef>
                <a:spcPts val="1200"/>
              </a:spcBef>
              <a:buClr>
                <a:schemeClr val="accent1">
                  <a:lumMod val="75000"/>
                </a:schemeClr>
              </a:buClr>
              <a:buSzPct val="85000"/>
              <a:buFont typeface="Wingdings" panose="05000000000000000000" pitchFamily="2" charset="2"/>
              <a:buChar char="§"/>
            </a:pPr>
            <a:r>
              <a:rPr lang="en-US" altLang="zh-CN" sz="2800" dirty="0">
                <a:latin typeface="微软雅黑 Light" panose="020B0502040204020203" pitchFamily="34" charset="-122"/>
                <a:ea typeface="微软雅黑 Light" panose="020B0502040204020203" pitchFamily="34" charset="-122"/>
              </a:rPr>
              <a:t>AND </a:t>
            </a:r>
            <a:r>
              <a:rPr lang="en-US" altLang="zh-CN" sz="2800" dirty="0" err="1">
                <a:latin typeface="微软雅黑 Light" panose="020B0502040204020203" pitchFamily="34" charset="-122"/>
                <a:ea typeface="微软雅黑 Light" panose="020B0502040204020203" pitchFamily="34" charset="-122"/>
              </a:rPr>
              <a:t>SC.Grade</a:t>
            </a:r>
            <a:r>
              <a:rPr lang="en-US" altLang="zh-CN" sz="2800" dirty="0">
                <a:latin typeface="微软雅黑 Light" panose="020B0502040204020203" pitchFamily="34" charset="-122"/>
                <a:ea typeface="微软雅黑 Light" panose="020B0502040204020203" pitchFamily="34" charset="-122"/>
              </a:rPr>
              <a:t>&gt; </a:t>
            </a:r>
            <a:r>
              <a:rPr lang="en-US" altLang="zh-CN" sz="2800" dirty="0" err="1">
                <a:latin typeface="微软雅黑 Light" panose="020B0502040204020203" pitchFamily="34" charset="-122"/>
                <a:ea typeface="微软雅黑 Light" panose="020B0502040204020203" pitchFamily="34" charset="-122"/>
              </a:rPr>
              <a:t>v.AvgGrade</a:t>
            </a:r>
            <a:endParaRPr lang="en-US" altLang="zh-CN" sz="2800" dirty="0">
              <a:latin typeface="微软雅黑 Light" panose="020B0502040204020203" pitchFamily="34" charset="-122"/>
              <a:ea typeface="微软雅黑 Light" panose="020B0502040204020203" pitchFamily="34" charset="-122"/>
            </a:endParaRPr>
          </a:p>
          <a:p>
            <a:pPr marL="182880" indent="-182880" defTabSz="914400">
              <a:spcBef>
                <a:spcPts val="1200"/>
              </a:spcBef>
              <a:buClr>
                <a:schemeClr val="accent1">
                  <a:lumMod val="75000"/>
                </a:schemeClr>
              </a:buClr>
              <a:buSzPct val="85000"/>
              <a:buFont typeface="Wingdings" panose="05000000000000000000" pitchFamily="2" charset="2"/>
              <a:buChar char="§"/>
            </a:pPr>
            <a:r>
              <a:rPr lang="zh-CN" altLang="en-US" sz="2800" dirty="0">
                <a:latin typeface="微软雅黑 Light" panose="020B0502040204020203" pitchFamily="34" charset="-122"/>
                <a:ea typeface="微软雅黑 Light" panose="020B0502040204020203" pitchFamily="34" charset="-122"/>
              </a:rPr>
              <a:t>这比用相关嵌套查询表达更容易理解</a:t>
            </a:r>
            <a:endParaRPr lang="zh-CN" altLang="en-US" sz="2800" dirty="0">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视图消解以后的语句</a:t>
            </a:r>
            <a:endParaRPr lang="zh-CN" altLang="en-US" dirty="0"/>
          </a:p>
        </p:txBody>
      </p:sp>
      <p:sp>
        <p:nvSpPr>
          <p:cNvPr id="3" name="内容占位符 2"/>
          <p:cNvSpPr>
            <a:spLocks noGrp="1"/>
          </p:cNvSpPr>
          <p:nvPr>
            <p:ph idx="1"/>
          </p:nvPr>
        </p:nvSpPr>
        <p:spPr/>
        <p:txBody>
          <a:bodyPr/>
          <a:lstStyle/>
          <a:p>
            <a:r>
              <a:rPr lang="en-US" altLang="zh-CN" dirty="0"/>
              <a:t>SELECT </a:t>
            </a:r>
            <a:r>
              <a:rPr lang="en-US" altLang="zh-CN" dirty="0" err="1"/>
              <a:t>SC.Sno</a:t>
            </a:r>
            <a:r>
              <a:rPr lang="en-US" altLang="zh-CN" dirty="0"/>
              <a:t>, </a:t>
            </a:r>
            <a:r>
              <a:rPr lang="en-US" altLang="zh-CN" dirty="0" err="1"/>
              <a:t>Cno</a:t>
            </a:r>
            <a:endParaRPr lang="en-US" altLang="zh-CN" dirty="0"/>
          </a:p>
          <a:p>
            <a:r>
              <a:rPr lang="en-US" altLang="zh-CN" dirty="0"/>
              <a:t>FROM SC,</a:t>
            </a:r>
            <a:endParaRPr lang="en-US" altLang="zh-CN" dirty="0"/>
          </a:p>
          <a:p>
            <a:r>
              <a:rPr lang="en-US" altLang="zh-CN" dirty="0"/>
              <a:t>( SELECT </a:t>
            </a:r>
            <a:r>
              <a:rPr lang="en-US" altLang="zh-CN" dirty="0" err="1"/>
              <a:t>Sno</a:t>
            </a:r>
            <a:r>
              <a:rPr lang="en-US" altLang="zh-CN" dirty="0"/>
              <a:t>, AVG(Grade) </a:t>
            </a:r>
            <a:r>
              <a:rPr lang="en-US" altLang="zh-CN" dirty="0" err="1"/>
              <a:t>AvgGrade</a:t>
            </a:r>
            <a:endParaRPr lang="en-US" altLang="zh-CN" dirty="0"/>
          </a:p>
          <a:p>
            <a:r>
              <a:rPr lang="en-US" altLang="zh-CN" dirty="0"/>
              <a:t>FROM SC</a:t>
            </a:r>
            <a:endParaRPr lang="en-US" altLang="zh-CN" dirty="0"/>
          </a:p>
          <a:p>
            <a:r>
              <a:rPr lang="en-US" altLang="zh-CN" dirty="0"/>
              <a:t>GROUP BY </a:t>
            </a:r>
            <a:r>
              <a:rPr lang="en-US" altLang="zh-CN" dirty="0" err="1"/>
              <a:t>Sno</a:t>
            </a:r>
            <a:r>
              <a:rPr lang="en-US" altLang="zh-CN" dirty="0"/>
              <a:t> ) v</a:t>
            </a:r>
            <a:endParaRPr lang="en-US" altLang="zh-CN" dirty="0"/>
          </a:p>
          <a:p>
            <a:r>
              <a:rPr lang="en-US" altLang="zh-CN" dirty="0"/>
              <a:t>WHERE </a:t>
            </a:r>
            <a:r>
              <a:rPr lang="en-US" altLang="zh-CN" dirty="0" err="1"/>
              <a:t>SC.Sno</a:t>
            </a:r>
            <a:r>
              <a:rPr lang="en-US" altLang="zh-CN" dirty="0"/>
              <a:t> = </a:t>
            </a:r>
            <a:r>
              <a:rPr lang="en-US" altLang="zh-CN" dirty="0" err="1"/>
              <a:t>v.Sno</a:t>
            </a:r>
            <a:endParaRPr lang="en-US" altLang="zh-CN" dirty="0"/>
          </a:p>
          <a:p>
            <a:r>
              <a:rPr lang="en-US" altLang="zh-CN" dirty="0"/>
              <a:t>AND </a:t>
            </a:r>
            <a:r>
              <a:rPr lang="en-US" altLang="zh-CN" dirty="0" err="1"/>
              <a:t>SC.Grade</a:t>
            </a:r>
            <a:r>
              <a:rPr lang="en-US" altLang="zh-CN" dirty="0"/>
              <a:t> &gt; </a:t>
            </a:r>
            <a:r>
              <a:rPr lang="en-US" altLang="zh-CN" dirty="0" err="1"/>
              <a:t>v.AvgGrade</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p:nvPr/>
        </p:nvGrpSpPr>
        <p:grpSpPr bwMode="auto">
          <a:xfrm>
            <a:off x="1150938" y="769938"/>
            <a:ext cx="1792287" cy="1779587"/>
            <a:chOff x="0" y="0"/>
            <a:chExt cx="5237019" cy="5201394"/>
          </a:xfrm>
        </p:grpSpPr>
        <p:sp>
          <p:nvSpPr>
            <p:cNvPr id="4099" name="同心圆 17"/>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sp>
          <p:nvSpPr>
            <p:cNvPr id="4100" name="同心圆 18"/>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sp>
          <p:nvSpPr>
            <p:cNvPr id="4101" name="同心圆 19"/>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endParaRPr lang="zh-CN" altLang="en-US" sz="5400">
              <a:solidFill>
                <a:srgbClr val="595959"/>
              </a:solidFill>
              <a:latin typeface="微软雅黑" panose="020B0503020204020204" pitchFamily="34" charset="-122"/>
              <a:ea typeface="微软雅黑" panose="020B0503020204020204" pitchFamily="34" charset="-122"/>
            </a:endParaRPr>
          </a:p>
        </p:txBody>
      </p:sp>
      <p:sp>
        <p:nvSpPr>
          <p:cNvPr id="4116" name="文本框 1"/>
          <p:cNvSpPr txBox="1">
            <a:spLocks noChangeArrowheads="1"/>
          </p:cNvSpPr>
          <p:nvPr/>
        </p:nvSpPr>
        <p:spPr bwMode="auto">
          <a:xfrm>
            <a:off x="18605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200" dirty="0">
                <a:solidFill>
                  <a:srgbClr val="404040"/>
                </a:solidFill>
              </a:rPr>
              <a:t>1</a:t>
            </a:r>
            <a:endParaRPr lang="zh-CN" altLang="en-US" sz="3200" dirty="0">
              <a:solidFill>
                <a:srgbClr val="404040"/>
              </a:solidFill>
            </a:endParaRPr>
          </a:p>
        </p:txBody>
      </p:sp>
      <p:cxnSp>
        <p:nvCxnSpPr>
          <p:cNvPr id="4117" name="直接连接符 35"/>
          <p:cNvCxnSpPr>
            <a:cxnSpLocks noChangeShapeType="1"/>
          </p:cNvCxnSpPr>
          <p:nvPr/>
        </p:nvCxnSpPr>
        <p:spPr bwMode="auto">
          <a:xfrm flipH="1">
            <a:off x="1930400" y="2759271"/>
            <a:ext cx="476250" cy="581025"/>
          </a:xfrm>
          <a:prstGeom prst="line">
            <a:avLst/>
          </a:prstGeom>
          <a:noFill/>
          <a:ln w="12700" cmpd="sng">
            <a:solidFill>
              <a:schemeClr val="tx1"/>
            </a:solidFill>
            <a:rou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68524" y="2968821"/>
            <a:ext cx="22145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2000" dirty="0">
                <a:solidFill>
                  <a:srgbClr val="404040"/>
                </a:solidFill>
                <a:latin typeface="微软雅黑" panose="020B0503020204020204" pitchFamily="34" charset="-122"/>
                <a:ea typeface="微软雅黑" panose="020B0503020204020204" pitchFamily="34" charset="-122"/>
              </a:rPr>
              <a:t>SQL</a:t>
            </a:r>
            <a:r>
              <a:rPr lang="zh-CN" altLang="en-US" sz="2000" dirty="0">
                <a:solidFill>
                  <a:srgbClr val="404040"/>
                </a:solidFill>
                <a:latin typeface="微软雅黑" panose="020B0503020204020204" pitchFamily="34" charset="-122"/>
                <a:ea typeface="微软雅黑" panose="020B0503020204020204" pitchFamily="34" charset="-122"/>
              </a:rPr>
              <a:t>概述</a:t>
            </a:r>
            <a:endParaRPr lang="zh-CN" altLang="en-US" sz="2000" dirty="0">
              <a:solidFill>
                <a:srgbClr val="404040"/>
              </a:solidFill>
              <a:latin typeface="微软雅黑" panose="020B0503020204020204" pitchFamily="34" charset="-122"/>
              <a:ea typeface="微软雅黑" panose="020B0503020204020204" pitchFamily="34" charset="-122"/>
            </a:endParaRPr>
          </a:p>
        </p:txBody>
      </p:sp>
      <p:sp>
        <p:nvSpPr>
          <p:cNvPr id="4119" name="文本框 27"/>
          <p:cNvSpPr txBox="1">
            <a:spLocks noChangeArrowheads="1"/>
          </p:cNvSpPr>
          <p:nvPr/>
        </p:nvSpPr>
        <p:spPr bwMode="auto">
          <a:xfrm>
            <a:off x="51117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rgbClr val="404040"/>
                </a:solidFill>
              </a:rPr>
              <a:t>2</a:t>
            </a:r>
            <a:endParaRPr lang="zh-CN" altLang="en-US" sz="3200" dirty="0">
              <a:solidFill>
                <a:srgbClr val="404040"/>
              </a:solidFill>
            </a:endParaRPr>
          </a:p>
        </p:txBody>
      </p:sp>
      <p:cxnSp>
        <p:nvCxnSpPr>
          <p:cNvPr id="4120" name="直接连接符 43"/>
          <p:cNvCxnSpPr>
            <a:cxnSpLocks noChangeShapeType="1"/>
          </p:cNvCxnSpPr>
          <p:nvPr/>
        </p:nvCxnSpPr>
        <p:spPr bwMode="auto">
          <a:xfrm flipH="1">
            <a:off x="5183188" y="2759271"/>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2968821"/>
            <a:ext cx="24872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rgbClr val="404040"/>
                </a:solidFill>
                <a:latin typeface="微软雅黑" panose="020B0503020204020204" pitchFamily="34" charset="-122"/>
                <a:ea typeface="微软雅黑" panose="020B0503020204020204" pitchFamily="34" charset="-122"/>
              </a:rPr>
              <a:t>数据定义</a:t>
            </a:r>
            <a:endParaRPr lang="zh-CN" altLang="en-US" sz="2000" dirty="0">
              <a:solidFill>
                <a:srgbClr val="404040"/>
              </a:solidFill>
              <a:latin typeface="微软雅黑" panose="020B0503020204020204" pitchFamily="34" charset="-122"/>
              <a:ea typeface="微软雅黑" panose="020B0503020204020204" pitchFamily="34" charset="-122"/>
            </a:endParaRPr>
          </a:p>
        </p:txBody>
      </p:sp>
      <p:sp>
        <p:nvSpPr>
          <p:cNvPr id="4122" name="文本框 31"/>
          <p:cNvSpPr txBox="1">
            <a:spLocks noChangeArrowheads="1"/>
          </p:cNvSpPr>
          <p:nvPr/>
        </p:nvSpPr>
        <p:spPr bwMode="auto">
          <a:xfrm>
            <a:off x="8158163"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t>3</a:t>
            </a:r>
            <a:endParaRPr lang="zh-CN" altLang="en-US" sz="3200" dirty="0"/>
          </a:p>
        </p:txBody>
      </p:sp>
      <p:cxnSp>
        <p:nvCxnSpPr>
          <p:cNvPr id="4123" name="直接连接符 53"/>
          <p:cNvCxnSpPr>
            <a:cxnSpLocks noChangeShapeType="1"/>
          </p:cNvCxnSpPr>
          <p:nvPr/>
        </p:nvCxnSpPr>
        <p:spPr bwMode="auto">
          <a:xfrm flipH="1">
            <a:off x="8228013" y="2759271"/>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2968821"/>
            <a:ext cx="2455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latin typeface="微软雅黑" panose="020B0503020204020204" pitchFamily="34" charset="-122"/>
                <a:ea typeface="微软雅黑" panose="020B0503020204020204" pitchFamily="34" charset="-122"/>
              </a:rPr>
              <a:t>数据查询</a:t>
            </a:r>
            <a:endParaRPr lang="zh-CN" altLang="en-US" sz="2000" dirty="0">
              <a:latin typeface="微软雅黑" panose="020B0503020204020204" pitchFamily="34" charset="-122"/>
              <a:ea typeface="微软雅黑" panose="020B0503020204020204" pitchFamily="34" charset="-122"/>
            </a:endParaRPr>
          </a:p>
        </p:txBody>
      </p:sp>
      <p:sp>
        <p:nvSpPr>
          <p:cNvPr id="4125" name="文本框 31"/>
          <p:cNvSpPr txBox="1">
            <a:spLocks noChangeArrowheads="1"/>
          </p:cNvSpPr>
          <p:nvPr/>
        </p:nvSpPr>
        <p:spPr bwMode="auto">
          <a:xfrm>
            <a:off x="2168524" y="3456225"/>
            <a:ext cx="26934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的产生和发展</a:t>
            </a:r>
            <a:endParaRPr lang="en-US" altLang="zh-CN" sz="1600" dirty="0">
              <a:latin typeface="微软雅黑" panose="020B0503020204020204" pitchFamily="34" charset="-122"/>
              <a:ea typeface="微软雅黑" panose="020B0503020204020204" pitchFamily="34" charset="-122"/>
            </a:endParaRPr>
          </a:p>
          <a:p>
            <a:pPr>
              <a:lnSpc>
                <a:spcPct val="100000"/>
              </a:lnSpc>
              <a:spcBef>
                <a:spcPct val="0"/>
              </a:spcBef>
              <a:buNone/>
            </a:pP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的特点</a:t>
            </a:r>
            <a:endParaRPr lang="en-US" altLang="zh-CN" sz="1600" dirty="0">
              <a:latin typeface="微软雅黑" panose="020B0503020204020204" pitchFamily="34" charset="-122"/>
              <a:ea typeface="微软雅黑" panose="020B0503020204020204" pitchFamily="34" charset="-122"/>
            </a:endParaRPr>
          </a:p>
          <a:p>
            <a:pPr>
              <a:lnSpc>
                <a:spcPct val="100000"/>
              </a:lnSpc>
              <a:spcBef>
                <a:spcPct val="0"/>
              </a:spcBef>
              <a:buNone/>
            </a:pP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的基本概念</a:t>
            </a:r>
            <a:endParaRPr lang="zh-CN" altLang="en-US" sz="1600" dirty="0">
              <a:latin typeface="微软雅黑" panose="020B0503020204020204" pitchFamily="34" charset="-122"/>
              <a:ea typeface="微软雅黑" panose="020B0503020204020204" pitchFamily="34" charset="-122"/>
            </a:endParaRPr>
          </a:p>
        </p:txBody>
      </p:sp>
      <p:sp>
        <p:nvSpPr>
          <p:cNvPr id="4126" name="文本框 31"/>
          <p:cNvSpPr txBox="1">
            <a:spLocks noChangeArrowheads="1"/>
          </p:cNvSpPr>
          <p:nvPr/>
        </p:nvSpPr>
        <p:spPr bwMode="auto">
          <a:xfrm>
            <a:off x="5421313" y="3389508"/>
            <a:ext cx="231616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模式的定义和删除</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基本表的定义、删除与修改</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索引的建立与删除</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数据字典</a:t>
            </a:r>
            <a:endParaRPr lang="zh-CN" altLang="en-US" sz="1600" dirty="0">
              <a:latin typeface="微软雅黑" panose="020B0503020204020204" pitchFamily="34" charset="-122"/>
              <a:ea typeface="微软雅黑" panose="020B0503020204020204" pitchFamily="34" charset="-122"/>
            </a:endParaRPr>
          </a:p>
        </p:txBody>
      </p:sp>
      <p:sp>
        <p:nvSpPr>
          <p:cNvPr id="4127" name="文本框 31"/>
          <p:cNvSpPr txBox="1">
            <a:spLocks noChangeArrowheads="1"/>
          </p:cNvSpPr>
          <p:nvPr/>
        </p:nvSpPr>
        <p:spPr bwMode="auto">
          <a:xfrm>
            <a:off x="8466137" y="3389508"/>
            <a:ext cx="306422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单表查询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连接查询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嵌套查询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集合查询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基于派生表的查询</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en-US" altLang="zh-CN" sz="1600" dirty="0">
                <a:latin typeface="微软雅黑" panose="020B0503020204020204" pitchFamily="34" charset="-122"/>
                <a:ea typeface="微软雅黑" panose="020B0503020204020204" pitchFamily="34" charset="-122"/>
              </a:rPr>
              <a:t>SELECT</a:t>
            </a:r>
            <a:r>
              <a:rPr lang="zh-CN" altLang="en-US" sz="1600" dirty="0">
                <a:latin typeface="微软雅黑" panose="020B0503020204020204" pitchFamily="34" charset="-122"/>
                <a:ea typeface="微软雅黑" panose="020B0503020204020204" pitchFamily="34" charset="-122"/>
              </a:rPr>
              <a:t>的一般格式</a:t>
            </a:r>
            <a:endParaRPr lang="zh-CN" altLang="en-US" sz="1600" dirty="0">
              <a:latin typeface="微软雅黑" panose="020B0503020204020204" pitchFamily="34" charset="-122"/>
              <a:ea typeface="微软雅黑" panose="020B0503020204020204" pitchFamily="34" charset="-122"/>
            </a:endParaRP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solidFill>
                  <a:schemeClr val="accent1"/>
                </a:solidFill>
              </a:rPr>
              <a:t>4</a:t>
            </a:r>
            <a:endParaRPr lang="zh-CN" altLang="en-US" dirty="0">
              <a:solidFill>
                <a:schemeClr val="accent1"/>
              </a:solidFill>
            </a:endParaRPr>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chemeClr val="tx1"/>
            </a:solidFill>
            <a:rou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solidFill>
                  <a:schemeClr val="accent1"/>
                </a:solidFill>
              </a:rPr>
              <a:t>数据更新</a:t>
            </a:r>
            <a:endParaRPr lang="zh-CN" altLang="en-US" dirty="0">
              <a:solidFill>
                <a:schemeClr val="accent1"/>
              </a:solidFill>
            </a:endParaRPr>
          </a:p>
        </p:txBody>
      </p:sp>
      <p:sp>
        <p:nvSpPr>
          <p:cNvPr id="35" name="文本框 31"/>
          <p:cNvSpPr txBox="1">
            <a:spLocks noChangeArrowheads="1"/>
          </p:cNvSpPr>
          <p:nvPr/>
        </p:nvSpPr>
        <p:spPr bwMode="auto">
          <a:xfrm>
            <a:off x="2170113" y="5507734"/>
            <a:ext cx="23161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1600">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solidFill>
                  <a:schemeClr val="accent1"/>
                </a:solidFill>
              </a:rPr>
              <a:t>插入数据</a:t>
            </a:r>
            <a:endParaRPr lang="en-US" altLang="zh-CN" dirty="0">
              <a:solidFill>
                <a:schemeClr val="accent1"/>
              </a:solidFill>
            </a:endParaRPr>
          </a:p>
          <a:p>
            <a:r>
              <a:rPr lang="zh-CN" altLang="en-US" dirty="0">
                <a:solidFill>
                  <a:schemeClr val="accent1"/>
                </a:solidFill>
              </a:rPr>
              <a:t>修改数据</a:t>
            </a:r>
            <a:endParaRPr lang="en-US" altLang="zh-CN" dirty="0">
              <a:solidFill>
                <a:schemeClr val="accent1"/>
              </a:solidFill>
            </a:endParaRPr>
          </a:p>
          <a:p>
            <a:r>
              <a:rPr lang="zh-CN" altLang="en-US" dirty="0">
                <a:solidFill>
                  <a:schemeClr val="accent1"/>
                </a:solidFill>
              </a:rPr>
              <a:t>删除数据</a:t>
            </a:r>
            <a:endParaRPr lang="en-US" altLang="zh-CN" dirty="0">
              <a:solidFill>
                <a:schemeClr val="accent1"/>
              </a:solidFill>
            </a:endParaRPr>
          </a:p>
        </p:txBody>
      </p:sp>
      <p:sp>
        <p:nvSpPr>
          <p:cNvPr id="2" name="灯片编号占位符 1"/>
          <p:cNvSpPr>
            <a:spLocks noGrp="1"/>
          </p:cNvSpPr>
          <p:nvPr>
            <p:ph type="sldNum" sz="quarter" idx="12"/>
          </p:nvPr>
        </p:nvSpPr>
        <p:spPr/>
        <p:txBody>
          <a:bodyPr/>
          <a:lstStyle/>
          <a:p>
            <a:fld id="{F74088BC-5FFA-45F6-BC97-BB015332EA66}" type="slidenum">
              <a:rPr lang="zh-CN" altLang="en-US" smtClean="0"/>
            </a:fld>
            <a:endParaRPr lang="zh-CN" altLang="en-US"/>
          </a:p>
        </p:txBody>
      </p:sp>
      <p:sp>
        <p:nvSpPr>
          <p:cNvPr id="37" name="文本框 27"/>
          <p:cNvSpPr txBox="1">
            <a:spLocks noChangeArrowheads="1"/>
          </p:cNvSpPr>
          <p:nvPr/>
        </p:nvSpPr>
        <p:spPr bwMode="auto">
          <a:xfrm>
            <a:off x="51117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dirty="0">
                <a:solidFill>
                  <a:schemeClr val="tx1"/>
                </a:solidFill>
              </a:rPr>
              <a:t>5</a:t>
            </a:r>
            <a:endParaRPr lang="zh-CN" altLang="en-US" dirty="0">
              <a:solidFill>
                <a:schemeClr val="tx1"/>
              </a:solidFill>
            </a:endParaRPr>
          </a:p>
        </p:txBody>
      </p:sp>
      <p:cxnSp>
        <p:nvCxnSpPr>
          <p:cNvPr id="38" name="直接连接符 43"/>
          <p:cNvCxnSpPr>
            <a:cxnSpLocks noChangeShapeType="1"/>
          </p:cNvCxnSpPr>
          <p:nvPr/>
        </p:nvCxnSpPr>
        <p:spPr bwMode="auto">
          <a:xfrm flipH="1">
            <a:off x="5183188" y="4877497"/>
            <a:ext cx="476250" cy="581025"/>
          </a:xfrm>
          <a:prstGeom prst="line">
            <a:avLst/>
          </a:prstGeom>
          <a:noFill/>
          <a:ln w="12700" cmpd="sng">
            <a:solidFill>
              <a:srgbClr val="595959"/>
            </a:solidFill>
            <a:round/>
          </a:ln>
          <a:extLst>
            <a:ext uri="{909E8E84-426E-40DD-AFC4-6F175D3DCCD1}">
              <a14:hiddenFill xmlns:a14="http://schemas.microsoft.com/office/drawing/2010/main">
                <a:noFill/>
              </a14:hiddenFill>
            </a:ext>
          </a:extLst>
        </p:spPr>
      </p:cxnSp>
      <p:sp>
        <p:nvSpPr>
          <p:cNvPr id="39" name="文本框 7"/>
          <p:cNvSpPr txBox="1">
            <a:spLocks noChangeArrowheads="1"/>
          </p:cNvSpPr>
          <p:nvPr/>
        </p:nvSpPr>
        <p:spPr bwMode="auto">
          <a:xfrm>
            <a:off x="54213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ct val="100000"/>
              </a:lnSpc>
              <a:spcBef>
                <a:spcPct val="0"/>
              </a:spcBef>
              <a:buNone/>
              <a:defRPr sz="2000">
                <a:solidFill>
                  <a:srgbClr val="404040"/>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solidFill>
                  <a:schemeClr val="tx1"/>
                </a:solidFill>
              </a:rPr>
              <a:t>视图</a:t>
            </a:r>
            <a:endParaRPr lang="zh-CN" altLang="en-US" dirty="0">
              <a:solidFill>
                <a:schemeClr val="tx1"/>
              </a:solidFill>
            </a:endParaRPr>
          </a:p>
        </p:txBody>
      </p:sp>
      <p:sp>
        <p:nvSpPr>
          <p:cNvPr id="40" name="文本框 31"/>
          <p:cNvSpPr txBox="1">
            <a:spLocks noChangeArrowheads="1"/>
          </p:cNvSpPr>
          <p:nvPr/>
        </p:nvSpPr>
        <p:spPr bwMode="auto">
          <a:xfrm>
            <a:off x="5421313" y="5507734"/>
            <a:ext cx="231616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nSpc>
                <a:spcPct val="100000"/>
              </a:lnSpc>
              <a:spcBef>
                <a:spcPct val="0"/>
              </a:spcBef>
              <a:buNone/>
              <a:defRPr sz="1600">
                <a:latin typeface="微软雅黑" panose="020B0503020204020204" pitchFamily="34" charset="-122"/>
                <a:ea typeface="微软雅黑" panose="020B0503020204020204" pitchFamily="34" charset="-122"/>
              </a:defRPr>
            </a:lvl1pPr>
            <a:lvl2pPr marL="742950" indent="-285750">
              <a:lnSpc>
                <a:spcPct val="90000"/>
              </a:lnSpc>
              <a:spcBef>
                <a:spcPts val="500"/>
              </a:spcBef>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dirty="0"/>
              <a:t>定义视图</a:t>
            </a:r>
            <a:endParaRPr lang="en-US" altLang="zh-CN" dirty="0"/>
          </a:p>
          <a:p>
            <a:r>
              <a:rPr lang="zh-CN" altLang="en-US" dirty="0"/>
              <a:t>查询视图</a:t>
            </a:r>
            <a:endParaRPr lang="en-US" altLang="zh-CN" dirty="0"/>
          </a:p>
          <a:p>
            <a:r>
              <a:rPr lang="zh-CN" altLang="en-US" dirty="0"/>
              <a:t>更新视图</a:t>
            </a:r>
            <a:endParaRPr lang="en-US" altLang="zh-CN" dirty="0"/>
          </a:p>
          <a:p>
            <a:r>
              <a:rPr lang="zh-CN" altLang="en-US" dirty="0"/>
              <a:t>视图的作用</a:t>
            </a:r>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数据更新（之二）</a:t>
            </a:r>
            <a:endParaRPr lang="zh-CN" altLang="en-US" dirty="0"/>
          </a:p>
        </p:txBody>
      </p:sp>
      <p:sp>
        <p:nvSpPr>
          <p:cNvPr id="3" name="内容占位符 2"/>
          <p:cNvSpPr>
            <a:spLocks noGrp="1"/>
          </p:cNvSpPr>
          <p:nvPr>
            <p:ph idx="1"/>
          </p:nvPr>
        </p:nvSpPr>
        <p:spPr/>
        <p:txBody>
          <a:bodyPr/>
          <a:lstStyle/>
          <a:p>
            <a:r>
              <a:rPr lang="zh-CN" altLang="en-US" dirty="0"/>
              <a:t>用</a:t>
            </a:r>
            <a:r>
              <a:rPr lang="en-US" altLang="zh-CN" b="1" dirty="0"/>
              <a:t>SELECT</a:t>
            </a:r>
            <a:r>
              <a:rPr lang="zh-CN" altLang="en-US" dirty="0"/>
              <a:t>查询实现数据的批量更新</a:t>
            </a:r>
            <a:endParaRPr lang="en-US" altLang="zh-CN" dirty="0"/>
          </a:p>
          <a:p>
            <a:pPr lvl="1"/>
            <a:r>
              <a:rPr lang="en-US" altLang="zh-CN" dirty="0"/>
              <a:t>1.</a:t>
            </a:r>
            <a:r>
              <a:rPr lang="zh-CN" altLang="en-US" dirty="0"/>
              <a:t>批量插入数据</a:t>
            </a:r>
            <a:endParaRPr lang="zh-CN" altLang="en-US" dirty="0"/>
          </a:p>
          <a:p>
            <a:pPr lvl="1"/>
            <a:r>
              <a:rPr lang="en-US" altLang="zh-CN" dirty="0"/>
              <a:t>2.</a:t>
            </a:r>
            <a:r>
              <a:rPr lang="zh-CN" altLang="en-US" dirty="0"/>
              <a:t>批量修改数据</a:t>
            </a:r>
            <a:endParaRPr lang="zh-CN" altLang="en-US" dirty="0"/>
          </a:p>
          <a:p>
            <a:pPr lvl="1"/>
            <a:r>
              <a:rPr lang="en-US" altLang="zh-CN" dirty="0"/>
              <a:t>3.</a:t>
            </a:r>
            <a:r>
              <a:rPr lang="zh-CN" altLang="en-US" dirty="0"/>
              <a:t>批量删除数据</a:t>
            </a:r>
            <a:endParaRPr lang="zh-CN" altLang="en-US" dirty="0"/>
          </a:p>
          <a:p>
            <a:pPr lvl="1"/>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批量插入数据</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子查询不仅可以嵌套在</a:t>
            </a:r>
            <a:r>
              <a:rPr lang="en-US" altLang="zh-CN" b="1" dirty="0"/>
              <a:t>SELECT</a:t>
            </a:r>
            <a:r>
              <a:rPr lang="zh-CN" altLang="en-US" dirty="0"/>
              <a:t>语句中，用以构造父查询的条件，也可以嵌套在</a:t>
            </a:r>
            <a:r>
              <a:rPr lang="en-US" altLang="zh-CN" b="1" dirty="0"/>
              <a:t>INSERT</a:t>
            </a:r>
            <a:r>
              <a:rPr lang="zh-CN" altLang="en-US" dirty="0"/>
              <a:t>语句中，用以生成要插入的批量数据。</a:t>
            </a:r>
            <a:endParaRPr lang="en-US" altLang="zh-CN" dirty="0"/>
          </a:p>
          <a:p>
            <a:r>
              <a:rPr lang="zh-CN" altLang="en-US" dirty="0"/>
              <a:t>格式：</a:t>
            </a:r>
            <a:endParaRPr lang="zh-CN" altLang="en-US" dirty="0"/>
          </a:p>
          <a:p>
            <a:r>
              <a:rPr lang="en-US" altLang="zh-CN" b="1" dirty="0"/>
              <a:t>INSERT</a:t>
            </a:r>
            <a:endParaRPr lang="en-US" altLang="zh-CN" b="1" dirty="0"/>
          </a:p>
          <a:p>
            <a:r>
              <a:rPr lang="en-US" altLang="zh-CN" b="1" dirty="0"/>
              <a:t>INTO &lt;</a:t>
            </a:r>
            <a:r>
              <a:rPr lang="zh-CN" altLang="en-US" dirty="0"/>
              <a:t>表名</a:t>
            </a:r>
            <a:r>
              <a:rPr lang="en-US" altLang="zh-CN" b="1" dirty="0"/>
              <a:t>&gt; (&lt;</a:t>
            </a:r>
            <a:r>
              <a:rPr lang="zh-CN" altLang="en-US" dirty="0"/>
              <a:t>属性列</a:t>
            </a:r>
            <a:r>
              <a:rPr lang="en-US" altLang="zh-CN" b="1" dirty="0"/>
              <a:t>1&gt; [, &lt;</a:t>
            </a:r>
            <a:r>
              <a:rPr lang="zh-CN" altLang="en-US" dirty="0"/>
              <a:t>属性列</a:t>
            </a:r>
            <a:r>
              <a:rPr lang="en-US" altLang="zh-CN" b="1" dirty="0"/>
              <a:t>2&gt;…] )</a:t>
            </a:r>
            <a:endParaRPr lang="en-US" altLang="zh-CN" b="1" dirty="0"/>
          </a:p>
          <a:p>
            <a:r>
              <a:rPr lang="en-US" altLang="zh-CN" b="1" dirty="0"/>
              <a:t>&lt;</a:t>
            </a:r>
            <a:r>
              <a:rPr lang="zh-CN" altLang="en-US" dirty="0"/>
              <a:t>子查询</a:t>
            </a:r>
            <a:r>
              <a:rPr lang="en-US" altLang="zh-CN" b="1" dirty="0"/>
              <a:t>&gt;</a:t>
            </a:r>
            <a:endParaRPr lang="en-US" altLang="zh-CN" b="1" dirty="0"/>
          </a:p>
          <a:p>
            <a:r>
              <a:rPr lang="zh-CN" altLang="en-US" dirty="0"/>
              <a:t>功能：</a:t>
            </a:r>
            <a:endParaRPr lang="zh-CN" altLang="en-US" dirty="0"/>
          </a:p>
          <a:p>
            <a:r>
              <a:rPr lang="zh-CN" altLang="en-US" dirty="0"/>
              <a:t>将子查询结果插入指定表中</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546410"/>
            <a:ext cx="10058400" cy="5625790"/>
          </a:xfrm>
        </p:spPr>
        <p:txBody>
          <a:bodyPr>
            <a:normAutofit/>
          </a:bodyPr>
          <a:lstStyle/>
          <a:p>
            <a:r>
              <a:rPr lang="en-US" altLang="zh-CN" dirty="0"/>
              <a:t>【</a:t>
            </a:r>
            <a:r>
              <a:rPr lang="zh-CN" altLang="en-US" dirty="0"/>
              <a:t>例</a:t>
            </a:r>
            <a:r>
              <a:rPr lang="en-US" altLang="zh-CN" b="1" dirty="0"/>
              <a:t>1</a:t>
            </a:r>
            <a:r>
              <a:rPr lang="en-US" altLang="zh-CN" dirty="0"/>
              <a:t>】</a:t>
            </a:r>
            <a:r>
              <a:rPr lang="zh-CN" altLang="en-US" dirty="0"/>
              <a:t>每一个学生都要选修高等数学（</a:t>
            </a:r>
            <a:r>
              <a:rPr lang="en-US" altLang="zh-CN" b="1" dirty="0"/>
              <a:t>1128</a:t>
            </a:r>
            <a:r>
              <a:rPr lang="zh-CN" altLang="en-US" dirty="0"/>
              <a:t>）课，将选课信息加入表</a:t>
            </a:r>
            <a:r>
              <a:rPr lang="en-US" altLang="zh-CN" b="1" dirty="0"/>
              <a:t>SC</a:t>
            </a:r>
            <a:r>
              <a:rPr lang="zh-CN" altLang="en-US" dirty="0"/>
              <a:t>中。</a:t>
            </a:r>
            <a:endParaRPr lang="en-US" altLang="zh-CN" dirty="0"/>
          </a:p>
          <a:p>
            <a:r>
              <a:rPr lang="en-US" altLang="zh-CN" b="1" dirty="0"/>
              <a:t>INSERT</a:t>
            </a:r>
            <a:endParaRPr lang="en-US" altLang="zh-CN" b="1" dirty="0"/>
          </a:p>
          <a:p>
            <a:r>
              <a:rPr lang="en-US" altLang="zh-CN" b="1" dirty="0"/>
              <a:t>INTO SC(</a:t>
            </a:r>
            <a:r>
              <a:rPr lang="en-US" altLang="zh-CN" b="1" dirty="0" err="1"/>
              <a:t>Sno</a:t>
            </a:r>
            <a:r>
              <a:rPr lang="en-US" altLang="zh-CN" b="1" dirty="0"/>
              <a:t>, </a:t>
            </a:r>
            <a:r>
              <a:rPr lang="en-US" altLang="zh-CN" b="1" dirty="0" err="1"/>
              <a:t>Cno</a:t>
            </a:r>
            <a:r>
              <a:rPr lang="en-US" altLang="zh-CN" b="1" dirty="0"/>
              <a:t>)</a:t>
            </a:r>
            <a:endParaRPr lang="en-US" altLang="zh-CN" b="1" dirty="0"/>
          </a:p>
          <a:p>
            <a:r>
              <a:rPr lang="en-US" altLang="zh-CN" b="1" dirty="0"/>
              <a:t>SELECT </a:t>
            </a:r>
            <a:r>
              <a:rPr lang="en-US" altLang="zh-CN" b="1" dirty="0" err="1"/>
              <a:t>Sno</a:t>
            </a:r>
            <a:r>
              <a:rPr lang="en-US" altLang="zh-CN" b="1" dirty="0"/>
              <a:t>, '1128'</a:t>
            </a:r>
            <a:endParaRPr lang="en-US" altLang="zh-CN" b="1" dirty="0"/>
          </a:p>
          <a:p>
            <a:r>
              <a:rPr lang="en-US" altLang="zh-CN" b="1" dirty="0"/>
              <a:t>FROM Student</a:t>
            </a:r>
            <a:endParaRPr lang="en-US" altLang="zh-CN" b="1" dirty="0"/>
          </a:p>
          <a:p>
            <a:r>
              <a:rPr lang="zh-CN" altLang="en-US" dirty="0"/>
              <a:t>注意：</a:t>
            </a:r>
            <a:endParaRPr lang="zh-CN" altLang="en-US" dirty="0"/>
          </a:p>
          <a:p>
            <a:r>
              <a:rPr lang="en-US" altLang="zh-CN" b="1" dirty="0"/>
              <a:t>SELECT</a:t>
            </a:r>
            <a:r>
              <a:rPr lang="zh-CN" altLang="en-US" dirty="0"/>
              <a:t>子句目标列必须与</a:t>
            </a:r>
            <a:r>
              <a:rPr lang="en-US" altLang="zh-CN" b="1" dirty="0"/>
              <a:t>INTO</a:t>
            </a:r>
            <a:r>
              <a:rPr lang="zh-CN" altLang="en-US" dirty="0"/>
              <a:t>子句匹配</a:t>
            </a:r>
            <a:endParaRPr lang="zh-CN" altLang="en-US" dirty="0"/>
          </a:p>
          <a:p>
            <a:r>
              <a:rPr lang="zh-CN" altLang="en-US" dirty="0"/>
              <a:t>值的个数</a:t>
            </a:r>
            <a:endParaRPr lang="zh-CN" altLang="en-US" dirty="0"/>
          </a:p>
          <a:p>
            <a:r>
              <a:rPr lang="zh-CN" altLang="en-US" dirty="0"/>
              <a:t>值的类型</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457200"/>
            <a:ext cx="10058400" cy="5715000"/>
          </a:xfrm>
        </p:spPr>
        <p:txBody>
          <a:bodyPr>
            <a:normAutofit fontScale="92500" lnSpcReduction="10000"/>
          </a:bodyPr>
          <a:lstStyle/>
          <a:p>
            <a:r>
              <a:rPr lang="en-US" altLang="zh-CN" dirty="0"/>
              <a:t>【</a:t>
            </a:r>
            <a:r>
              <a:rPr lang="zh-CN" altLang="en-US" dirty="0"/>
              <a:t>例</a:t>
            </a:r>
            <a:r>
              <a:rPr lang="en-US" altLang="zh-CN" b="1" dirty="0"/>
              <a:t>2</a:t>
            </a:r>
            <a:r>
              <a:rPr lang="en-US" altLang="zh-CN" dirty="0"/>
              <a:t>】</a:t>
            </a:r>
            <a:r>
              <a:rPr lang="zh-CN" altLang="en-US" dirty="0"/>
              <a:t>对每一个系，求学生的平均年龄，并把结果存入数据库。</a:t>
            </a:r>
            <a:endParaRPr lang="en-US" altLang="zh-CN" dirty="0"/>
          </a:p>
          <a:p>
            <a:r>
              <a:rPr lang="zh-CN" altLang="en-US" dirty="0"/>
              <a:t>第一步：建表</a:t>
            </a:r>
            <a:endParaRPr lang="zh-CN" altLang="en-US" dirty="0"/>
          </a:p>
          <a:p>
            <a:r>
              <a:rPr lang="en-US" altLang="zh-CN" b="1" dirty="0"/>
              <a:t>CREATE TABLE </a:t>
            </a:r>
            <a:r>
              <a:rPr lang="en-US" altLang="zh-CN" b="1" dirty="0" err="1"/>
              <a:t>Deptage</a:t>
            </a:r>
            <a:endParaRPr lang="en-US" altLang="zh-CN" b="1" dirty="0"/>
          </a:p>
          <a:p>
            <a:r>
              <a:rPr lang="en-US" altLang="zh-CN" b="1" dirty="0"/>
              <a:t>(</a:t>
            </a:r>
            <a:r>
              <a:rPr lang="en-US" altLang="zh-CN" b="1" dirty="0" err="1"/>
              <a:t>Sdept</a:t>
            </a:r>
            <a:r>
              <a:rPr lang="en-US" altLang="zh-CN" b="1" dirty="0"/>
              <a:t> CHAR(15), /* </a:t>
            </a:r>
            <a:r>
              <a:rPr lang="zh-CN" altLang="en-US" dirty="0"/>
              <a:t>系名</a:t>
            </a:r>
            <a:r>
              <a:rPr lang="zh-CN" altLang="en-US" b="1" dirty="0"/>
              <a:t>*</a:t>
            </a:r>
            <a:r>
              <a:rPr lang="en-US" altLang="zh-CN" b="1" dirty="0"/>
              <a:t>/</a:t>
            </a:r>
            <a:endParaRPr lang="en-US" altLang="zh-CN" b="1" dirty="0"/>
          </a:p>
          <a:p>
            <a:r>
              <a:rPr lang="en-US" altLang="zh-CN" b="1" dirty="0" err="1"/>
              <a:t>Avgage</a:t>
            </a:r>
            <a:r>
              <a:rPr lang="en-US" altLang="zh-CN" b="1" dirty="0"/>
              <a:t> SMALLINT)</a:t>
            </a:r>
            <a:r>
              <a:rPr lang="zh-CN" altLang="en-US" b="1" dirty="0"/>
              <a:t>；</a:t>
            </a:r>
            <a:r>
              <a:rPr lang="en-US" altLang="zh-CN" b="1" dirty="0"/>
              <a:t>/*</a:t>
            </a:r>
            <a:r>
              <a:rPr lang="zh-CN" altLang="en-US" dirty="0"/>
              <a:t>学生平均年龄</a:t>
            </a:r>
            <a:r>
              <a:rPr lang="zh-CN" altLang="en-US" b="1" dirty="0"/>
              <a:t>*</a:t>
            </a:r>
            <a:r>
              <a:rPr lang="en-US" altLang="zh-CN" b="1" dirty="0"/>
              <a:t>/</a:t>
            </a:r>
            <a:endParaRPr lang="en-US" altLang="zh-CN" b="1" dirty="0"/>
          </a:p>
          <a:p>
            <a:r>
              <a:rPr lang="zh-CN" altLang="en-US" dirty="0"/>
              <a:t>第二步：插入数据</a:t>
            </a:r>
            <a:endParaRPr lang="zh-CN" altLang="en-US" dirty="0"/>
          </a:p>
          <a:p>
            <a:r>
              <a:rPr lang="en-US" altLang="zh-CN" b="1" dirty="0"/>
              <a:t>INSERT</a:t>
            </a:r>
            <a:endParaRPr lang="en-US" altLang="zh-CN" b="1" dirty="0"/>
          </a:p>
          <a:p>
            <a:r>
              <a:rPr lang="en-US" altLang="zh-CN" b="1" dirty="0"/>
              <a:t>INTO </a:t>
            </a:r>
            <a:r>
              <a:rPr lang="en-US" altLang="zh-CN" b="1" dirty="0" err="1"/>
              <a:t>Deptage</a:t>
            </a:r>
            <a:r>
              <a:rPr lang="en-US" altLang="zh-CN" b="1" dirty="0"/>
              <a:t>(</a:t>
            </a:r>
            <a:r>
              <a:rPr lang="en-US" altLang="zh-CN" b="1" dirty="0" err="1"/>
              <a:t>Sdept</a:t>
            </a:r>
            <a:r>
              <a:rPr lang="zh-CN" altLang="en-US" dirty="0"/>
              <a:t>，</a:t>
            </a:r>
            <a:r>
              <a:rPr lang="en-US" altLang="zh-CN" b="1" dirty="0" err="1"/>
              <a:t>Avgage</a:t>
            </a:r>
            <a:r>
              <a:rPr lang="en-US" altLang="zh-CN" b="1" dirty="0"/>
              <a:t>)</a:t>
            </a:r>
            <a:endParaRPr lang="en-US" altLang="zh-CN" b="1" dirty="0"/>
          </a:p>
          <a:p>
            <a:r>
              <a:rPr lang="en-US" altLang="zh-CN" b="1" dirty="0"/>
              <a:t>SELECT </a:t>
            </a:r>
            <a:r>
              <a:rPr lang="en-US" altLang="zh-CN" b="1" dirty="0" err="1"/>
              <a:t>Sdept</a:t>
            </a:r>
            <a:r>
              <a:rPr lang="zh-CN" altLang="en-US" dirty="0"/>
              <a:t>，</a:t>
            </a:r>
            <a:r>
              <a:rPr lang="en-US" altLang="zh-CN" b="1" dirty="0"/>
              <a:t>AVG(Sage)</a:t>
            </a:r>
            <a:endParaRPr lang="en-US" altLang="zh-CN" b="1" dirty="0"/>
          </a:p>
          <a:p>
            <a:r>
              <a:rPr lang="en-US" altLang="zh-CN" b="1" dirty="0"/>
              <a:t>FROM Student</a:t>
            </a:r>
            <a:endParaRPr lang="en-US" altLang="zh-CN" b="1" dirty="0"/>
          </a:p>
          <a:p>
            <a:r>
              <a:rPr lang="en-US" altLang="zh-CN" b="1" dirty="0"/>
              <a:t>GROUP BY </a:t>
            </a:r>
            <a:r>
              <a:rPr lang="en-US" altLang="zh-CN" b="1" dirty="0" err="1"/>
              <a:t>Sdept</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 </a:t>
            </a:r>
            <a:r>
              <a:rPr lang="zh-CN" altLang="en-US" dirty="0"/>
              <a:t>批量修改数据</a:t>
            </a:r>
            <a:endParaRPr lang="zh-CN" altLang="en-US" dirty="0"/>
          </a:p>
        </p:txBody>
      </p:sp>
      <p:sp>
        <p:nvSpPr>
          <p:cNvPr id="3" name="内容占位符 2"/>
          <p:cNvSpPr>
            <a:spLocks noGrp="1"/>
          </p:cNvSpPr>
          <p:nvPr>
            <p:ph idx="1"/>
          </p:nvPr>
        </p:nvSpPr>
        <p:spPr/>
        <p:txBody>
          <a:bodyPr/>
          <a:lstStyle/>
          <a:p>
            <a:r>
              <a:rPr lang="zh-CN" altLang="en-US" dirty="0"/>
              <a:t>格式：</a:t>
            </a:r>
            <a:endParaRPr lang="zh-CN" altLang="en-US" dirty="0"/>
          </a:p>
          <a:p>
            <a:r>
              <a:rPr lang="en-US" altLang="zh-CN" b="1" dirty="0"/>
              <a:t>UPDATE &lt;</a:t>
            </a:r>
            <a:r>
              <a:rPr lang="zh-CN" altLang="en-US" dirty="0"/>
              <a:t>表名</a:t>
            </a:r>
            <a:r>
              <a:rPr lang="en-US" altLang="zh-CN" b="1" dirty="0"/>
              <a:t>&gt;</a:t>
            </a:r>
            <a:endParaRPr lang="en-US" altLang="zh-CN" b="1" dirty="0"/>
          </a:p>
          <a:p>
            <a:r>
              <a:rPr lang="en-US" altLang="zh-CN" b="1" dirty="0"/>
              <a:t>SET &lt;</a:t>
            </a:r>
            <a:r>
              <a:rPr lang="zh-CN" altLang="en-US" dirty="0"/>
              <a:t>列名</a:t>
            </a:r>
            <a:r>
              <a:rPr lang="en-US" altLang="zh-CN" b="1" dirty="0"/>
              <a:t>&gt;=&lt;</a:t>
            </a:r>
            <a:r>
              <a:rPr lang="zh-CN" altLang="en-US" dirty="0"/>
              <a:t>子查询</a:t>
            </a:r>
            <a:r>
              <a:rPr lang="en-US" altLang="zh-CN" b="1" dirty="0"/>
              <a:t>&gt; [</a:t>
            </a:r>
            <a:r>
              <a:rPr lang="zh-CN" altLang="en-US" dirty="0"/>
              <a:t>，</a:t>
            </a:r>
            <a:r>
              <a:rPr lang="en-US" altLang="zh-CN" b="1" dirty="0"/>
              <a:t>&lt;</a:t>
            </a:r>
            <a:r>
              <a:rPr lang="zh-CN" altLang="en-US" dirty="0"/>
              <a:t>列名</a:t>
            </a:r>
            <a:r>
              <a:rPr lang="en-US" altLang="zh-CN" b="1" dirty="0"/>
              <a:t>&gt;=&lt;</a:t>
            </a:r>
            <a:r>
              <a:rPr lang="zh-CN" altLang="en-US" dirty="0"/>
              <a:t>表达式</a:t>
            </a:r>
            <a:r>
              <a:rPr lang="en-US" altLang="zh-CN" b="1" dirty="0"/>
              <a:t>&gt; ]…</a:t>
            </a:r>
            <a:endParaRPr lang="en-US" altLang="zh-CN" b="1" dirty="0"/>
          </a:p>
          <a:p>
            <a:r>
              <a:rPr lang="en-US" altLang="zh-CN" b="1" dirty="0"/>
              <a:t>[ WHERE &lt;</a:t>
            </a:r>
            <a:r>
              <a:rPr lang="zh-CN" altLang="en-US" dirty="0"/>
              <a:t>含子查询的条件</a:t>
            </a:r>
            <a:r>
              <a:rPr lang="en-US" altLang="zh-CN" b="1" dirty="0"/>
              <a:t>&gt; ]</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423746"/>
            <a:ext cx="10058400" cy="5748454"/>
          </a:xfrm>
        </p:spPr>
        <p:txBody>
          <a:bodyPr>
            <a:normAutofit/>
          </a:bodyPr>
          <a:lstStyle/>
          <a:p>
            <a:r>
              <a:rPr lang="en-US" altLang="zh-CN" dirty="0"/>
              <a:t>【</a:t>
            </a:r>
            <a:r>
              <a:rPr lang="zh-CN" altLang="en-US" dirty="0"/>
              <a:t>例</a:t>
            </a:r>
            <a:r>
              <a:rPr lang="en-US" altLang="zh-CN" b="1" dirty="0"/>
              <a:t>3</a:t>
            </a:r>
            <a:r>
              <a:rPr lang="en-US" altLang="zh-CN" dirty="0"/>
              <a:t>】</a:t>
            </a:r>
            <a:r>
              <a:rPr lang="zh-CN" altLang="en-US" dirty="0"/>
              <a:t>将”计算机”系全体学生的</a:t>
            </a:r>
            <a:r>
              <a:rPr lang="zh-CN" altLang="en-US" b="1" dirty="0"/>
              <a:t>“</a:t>
            </a:r>
            <a:r>
              <a:rPr lang="zh-CN" altLang="en-US" dirty="0"/>
              <a:t>数据库原理</a:t>
            </a:r>
            <a:r>
              <a:rPr lang="zh-CN" altLang="en-US" b="1" dirty="0"/>
              <a:t>”</a:t>
            </a:r>
            <a:r>
              <a:rPr lang="zh-CN" altLang="en-US" dirty="0"/>
              <a:t>成绩修改为空值</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2" name="矩形 1"/>
          <p:cNvSpPr/>
          <p:nvPr/>
        </p:nvSpPr>
        <p:spPr>
          <a:xfrm>
            <a:off x="1442224" y="1115111"/>
            <a:ext cx="7869044" cy="4031873"/>
          </a:xfrm>
          <a:prstGeom prst="rect">
            <a:avLst/>
          </a:prstGeom>
        </p:spPr>
        <p:txBody>
          <a:bodyPr wrap="square">
            <a:spAutoFit/>
          </a:bodyPr>
          <a:lstStyle/>
          <a:p>
            <a:r>
              <a:rPr lang="en-US" altLang="zh-CN" sz="3200" dirty="0"/>
              <a:t>UPDATE SC</a:t>
            </a:r>
            <a:endParaRPr lang="en-US" altLang="zh-CN" sz="3200" dirty="0"/>
          </a:p>
          <a:p>
            <a:r>
              <a:rPr lang="en-US" altLang="zh-CN" sz="3200" dirty="0"/>
              <a:t>SET Grade = NULL</a:t>
            </a:r>
            <a:endParaRPr lang="en-US" altLang="zh-CN" sz="3200" dirty="0"/>
          </a:p>
          <a:p>
            <a:r>
              <a:rPr lang="en-US" altLang="zh-CN" sz="3200" dirty="0"/>
              <a:t>WHERE </a:t>
            </a:r>
            <a:r>
              <a:rPr lang="en-US" altLang="zh-CN" sz="3200" dirty="0" err="1"/>
              <a:t>Cno</a:t>
            </a:r>
            <a:r>
              <a:rPr lang="en-US" altLang="zh-CN" sz="3200" dirty="0"/>
              <a:t> IN</a:t>
            </a:r>
            <a:endParaRPr lang="en-US" altLang="zh-CN" sz="3200" dirty="0"/>
          </a:p>
          <a:p>
            <a:r>
              <a:rPr lang="en-US" altLang="zh-CN" sz="3200" dirty="0"/>
              <a:t>(</a:t>
            </a:r>
            <a:r>
              <a:rPr lang="en-US" altLang="zh-CN" sz="3200" dirty="0">
                <a:solidFill>
                  <a:schemeClr val="accent6">
                    <a:lumMod val="75000"/>
                  </a:schemeClr>
                </a:solidFill>
              </a:rPr>
              <a:t>SELECT </a:t>
            </a:r>
            <a:r>
              <a:rPr lang="en-US" altLang="zh-CN" sz="3200" dirty="0" err="1">
                <a:solidFill>
                  <a:schemeClr val="accent6">
                    <a:lumMod val="75000"/>
                  </a:schemeClr>
                </a:solidFill>
              </a:rPr>
              <a:t>Cno</a:t>
            </a:r>
            <a:r>
              <a:rPr lang="en-US" altLang="zh-CN" sz="3200" dirty="0">
                <a:solidFill>
                  <a:schemeClr val="accent6">
                    <a:lumMod val="75000"/>
                  </a:schemeClr>
                </a:solidFill>
              </a:rPr>
              <a:t> FROM Course</a:t>
            </a:r>
            <a:endParaRPr lang="en-US" altLang="zh-CN" sz="3200" dirty="0">
              <a:solidFill>
                <a:schemeClr val="accent6">
                  <a:lumMod val="75000"/>
                </a:schemeClr>
              </a:solidFill>
            </a:endParaRPr>
          </a:p>
          <a:p>
            <a:r>
              <a:rPr lang="en-US" altLang="zh-CN" sz="3200" dirty="0">
                <a:solidFill>
                  <a:schemeClr val="accent6">
                    <a:lumMod val="75000"/>
                  </a:schemeClr>
                </a:solidFill>
              </a:rPr>
              <a:t>WHERE </a:t>
            </a:r>
            <a:r>
              <a:rPr lang="en-US" altLang="zh-CN" sz="3200" dirty="0" err="1">
                <a:solidFill>
                  <a:schemeClr val="accent6">
                    <a:lumMod val="75000"/>
                  </a:schemeClr>
                </a:solidFill>
              </a:rPr>
              <a:t>Cname</a:t>
            </a:r>
            <a:r>
              <a:rPr lang="en-US" altLang="zh-CN" sz="3200" dirty="0">
                <a:solidFill>
                  <a:schemeClr val="accent6">
                    <a:lumMod val="75000"/>
                  </a:schemeClr>
                </a:solidFill>
              </a:rPr>
              <a:t>='</a:t>
            </a:r>
            <a:r>
              <a:rPr lang="zh-CN" altLang="en-US" sz="3200" dirty="0">
                <a:solidFill>
                  <a:schemeClr val="accent6">
                    <a:lumMod val="75000"/>
                  </a:schemeClr>
                </a:solidFill>
              </a:rPr>
              <a:t>数据库原理</a:t>
            </a:r>
            <a:r>
              <a:rPr lang="en-US" altLang="zh-CN" sz="3200" dirty="0">
                <a:solidFill>
                  <a:schemeClr val="accent6">
                    <a:lumMod val="75000"/>
                  </a:schemeClr>
                </a:solidFill>
              </a:rPr>
              <a:t>'</a:t>
            </a:r>
            <a:r>
              <a:rPr lang="en-US" altLang="zh-CN" sz="3200" dirty="0"/>
              <a:t>)</a:t>
            </a:r>
            <a:endParaRPr lang="en-US" altLang="zh-CN" sz="3200" dirty="0"/>
          </a:p>
          <a:p>
            <a:r>
              <a:rPr lang="en-US" altLang="zh-CN" sz="3200" dirty="0"/>
              <a:t>AND </a:t>
            </a:r>
            <a:r>
              <a:rPr lang="en-US" altLang="zh-CN" sz="3200" dirty="0" err="1"/>
              <a:t>Sno</a:t>
            </a:r>
            <a:r>
              <a:rPr lang="en-US" altLang="zh-CN" sz="3200" dirty="0"/>
              <a:t> IN</a:t>
            </a:r>
            <a:endParaRPr lang="en-US" altLang="zh-CN" sz="3200" dirty="0"/>
          </a:p>
          <a:p>
            <a:r>
              <a:rPr lang="en-US" altLang="zh-CN" sz="3200" dirty="0"/>
              <a:t>(</a:t>
            </a:r>
            <a:r>
              <a:rPr lang="en-US" altLang="zh-CN" sz="3200" dirty="0">
                <a:solidFill>
                  <a:schemeClr val="accent6">
                    <a:lumMod val="75000"/>
                  </a:schemeClr>
                </a:solidFill>
              </a:rPr>
              <a:t>SELECT </a:t>
            </a:r>
            <a:r>
              <a:rPr lang="en-US" altLang="zh-CN" sz="3200" dirty="0" err="1">
                <a:solidFill>
                  <a:schemeClr val="accent6">
                    <a:lumMod val="75000"/>
                  </a:schemeClr>
                </a:solidFill>
              </a:rPr>
              <a:t>Sno</a:t>
            </a:r>
            <a:r>
              <a:rPr lang="en-US" altLang="zh-CN" sz="3200" dirty="0">
                <a:solidFill>
                  <a:schemeClr val="accent6">
                    <a:lumMod val="75000"/>
                  </a:schemeClr>
                </a:solidFill>
              </a:rPr>
              <a:t> FROM Student</a:t>
            </a:r>
            <a:endParaRPr lang="en-US" altLang="zh-CN" sz="3200" dirty="0">
              <a:solidFill>
                <a:schemeClr val="accent6">
                  <a:lumMod val="75000"/>
                </a:schemeClr>
              </a:solidFill>
            </a:endParaRPr>
          </a:p>
          <a:p>
            <a:r>
              <a:rPr lang="en-US" altLang="zh-CN" sz="3200" dirty="0">
                <a:solidFill>
                  <a:schemeClr val="accent6">
                    <a:lumMod val="75000"/>
                  </a:schemeClr>
                </a:solidFill>
              </a:rPr>
              <a:t>WHERE </a:t>
            </a:r>
            <a:r>
              <a:rPr lang="en-US" altLang="zh-CN" sz="3200" dirty="0" err="1">
                <a:solidFill>
                  <a:schemeClr val="accent6">
                    <a:lumMod val="75000"/>
                  </a:schemeClr>
                </a:solidFill>
              </a:rPr>
              <a:t>Sdept</a:t>
            </a:r>
            <a:r>
              <a:rPr lang="en-US" altLang="zh-CN" sz="3200" dirty="0">
                <a:solidFill>
                  <a:schemeClr val="accent6">
                    <a:lumMod val="75000"/>
                  </a:schemeClr>
                </a:solidFill>
              </a:rPr>
              <a:t> = '</a:t>
            </a:r>
            <a:r>
              <a:rPr lang="zh-CN" altLang="en-US" sz="3200" dirty="0">
                <a:solidFill>
                  <a:schemeClr val="accent6">
                    <a:lumMod val="75000"/>
                  </a:schemeClr>
                </a:solidFill>
              </a:rPr>
              <a:t>计算机</a:t>
            </a:r>
            <a:r>
              <a:rPr lang="en-US" altLang="zh-CN" sz="3200" dirty="0">
                <a:solidFill>
                  <a:schemeClr val="accent6">
                    <a:lumMod val="75000"/>
                  </a:schemeClr>
                </a:solidFill>
              </a:rPr>
              <a:t>'</a:t>
            </a:r>
            <a:r>
              <a:rPr lang="en-US" altLang="zh-CN" sz="3200" dirty="0"/>
              <a:t>)</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更新操作还可写为：</a:t>
            </a:r>
            <a:endParaRPr lang="zh-CN" altLang="en-US" dirty="0"/>
          </a:p>
        </p:txBody>
      </p:sp>
      <p:sp>
        <p:nvSpPr>
          <p:cNvPr id="3" name="内容占位符 2"/>
          <p:cNvSpPr>
            <a:spLocks noGrp="1"/>
          </p:cNvSpPr>
          <p:nvPr>
            <p:ph idx="1"/>
          </p:nvPr>
        </p:nvSpPr>
        <p:spPr/>
        <p:txBody>
          <a:bodyPr/>
          <a:lstStyle/>
          <a:p>
            <a:r>
              <a:rPr lang="en-US" altLang="zh-CN" dirty="0"/>
              <a:t>update </a:t>
            </a:r>
            <a:r>
              <a:rPr lang="en-US" altLang="zh-CN" dirty="0" err="1"/>
              <a:t>sc</a:t>
            </a:r>
            <a:endParaRPr lang="en-US" altLang="zh-CN" dirty="0"/>
          </a:p>
          <a:p>
            <a:r>
              <a:rPr lang="en-US" altLang="zh-CN" dirty="0"/>
              <a:t>set grade=null</a:t>
            </a:r>
            <a:endParaRPr lang="en-US" altLang="zh-CN" dirty="0"/>
          </a:p>
          <a:p>
            <a:r>
              <a:rPr lang="en-US" altLang="zh-CN" dirty="0"/>
              <a:t>where '</a:t>
            </a:r>
            <a:r>
              <a:rPr lang="zh-CN" altLang="en-US" dirty="0"/>
              <a:t>计算机</a:t>
            </a:r>
            <a:r>
              <a:rPr lang="en-US" altLang="zh-CN" dirty="0"/>
              <a:t>'=(select </a:t>
            </a:r>
            <a:r>
              <a:rPr lang="en-US" altLang="zh-CN" dirty="0" err="1"/>
              <a:t>sdept</a:t>
            </a:r>
            <a:r>
              <a:rPr lang="en-US" altLang="zh-CN" dirty="0"/>
              <a:t> from student where </a:t>
            </a:r>
            <a:r>
              <a:rPr lang="en-US" altLang="zh-CN" dirty="0" err="1"/>
              <a:t>sno</a:t>
            </a:r>
            <a:r>
              <a:rPr lang="en-US" altLang="zh-CN" dirty="0"/>
              <a:t>=</a:t>
            </a:r>
            <a:r>
              <a:rPr lang="en-US" altLang="zh-CN" dirty="0" err="1"/>
              <a:t>sc.sno</a:t>
            </a:r>
            <a:r>
              <a:rPr lang="en-US" altLang="zh-CN" dirty="0"/>
              <a:t>)</a:t>
            </a:r>
            <a:endParaRPr lang="en-US" altLang="zh-CN" dirty="0"/>
          </a:p>
          <a:p>
            <a:r>
              <a:rPr lang="en-US" altLang="zh-CN" dirty="0"/>
              <a:t>And ‘</a:t>
            </a:r>
            <a:r>
              <a:rPr lang="zh-CN" altLang="en-US" dirty="0"/>
              <a:t>数据库原理</a:t>
            </a:r>
            <a:r>
              <a:rPr lang="en-US" altLang="zh-CN" dirty="0"/>
              <a:t>’ =(select </a:t>
            </a:r>
            <a:r>
              <a:rPr lang="en-US" altLang="zh-CN" dirty="0" err="1"/>
              <a:t>cname</a:t>
            </a:r>
            <a:r>
              <a:rPr lang="en-US" altLang="zh-CN" dirty="0"/>
              <a:t> from course where </a:t>
            </a:r>
            <a:r>
              <a:rPr lang="en-US" altLang="zh-CN" dirty="0" err="1"/>
              <a:t>cno</a:t>
            </a:r>
            <a:r>
              <a:rPr lang="en-US" altLang="zh-CN" dirty="0"/>
              <a:t>=</a:t>
            </a:r>
            <a:r>
              <a:rPr lang="en-US" altLang="zh-CN" dirty="0" err="1"/>
              <a:t>sc.cno</a:t>
            </a:r>
            <a:r>
              <a:rPr lang="en-US" altLang="zh-CN" dirty="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211873"/>
            <a:ext cx="10058400" cy="5960327"/>
          </a:xfrm>
        </p:spPr>
        <p:txBody>
          <a:bodyPr>
            <a:normAutofit/>
          </a:bodyPr>
          <a:lstStyle/>
          <a:p>
            <a:r>
              <a:rPr lang="en-US" altLang="zh-CN" dirty="0"/>
              <a:t>【</a:t>
            </a:r>
            <a:r>
              <a:rPr lang="zh-CN" altLang="en-US" dirty="0"/>
              <a:t>例</a:t>
            </a:r>
            <a:r>
              <a:rPr lang="en-US" altLang="zh-CN" dirty="0"/>
              <a:t>1】</a:t>
            </a:r>
            <a:r>
              <a:rPr lang="zh-CN" altLang="en-US" dirty="0"/>
              <a:t>查询选修了</a:t>
            </a:r>
            <a:r>
              <a:rPr lang="en-US" altLang="zh-CN" dirty="0"/>
              <a:t>1024</a:t>
            </a:r>
            <a:r>
              <a:rPr lang="zh-CN" altLang="en-US" dirty="0"/>
              <a:t>或</a:t>
            </a:r>
            <a:r>
              <a:rPr lang="en-US" altLang="zh-CN" dirty="0"/>
              <a:t>1136</a:t>
            </a:r>
            <a:r>
              <a:rPr lang="zh-CN" altLang="en-US" dirty="0"/>
              <a:t>课程的学生。</a:t>
            </a:r>
            <a:endParaRPr lang="zh-CN" altLang="en-US" dirty="0"/>
          </a:p>
          <a:p>
            <a:r>
              <a:rPr lang="en-US" altLang="zh-CN" dirty="0"/>
              <a:t>SELECT </a:t>
            </a:r>
            <a:r>
              <a:rPr lang="en-US" altLang="zh-CN" dirty="0" err="1"/>
              <a:t>Sno</a:t>
            </a:r>
            <a:endParaRPr lang="en-US" altLang="zh-CN" dirty="0"/>
          </a:p>
          <a:p>
            <a:r>
              <a:rPr lang="en-US" altLang="zh-CN" dirty="0"/>
              <a:t>FROM SC</a:t>
            </a:r>
            <a:endParaRPr lang="en-US" altLang="zh-CN" dirty="0"/>
          </a:p>
          <a:p>
            <a:r>
              <a:rPr lang="en-US" altLang="zh-CN" dirty="0"/>
              <a:t>WHERE </a:t>
            </a:r>
            <a:r>
              <a:rPr lang="en-US" altLang="zh-CN" dirty="0" err="1"/>
              <a:t>Cno</a:t>
            </a:r>
            <a:r>
              <a:rPr lang="en-US" altLang="zh-CN" dirty="0"/>
              <a:t>= '1024'</a:t>
            </a:r>
            <a:endParaRPr lang="en-US" altLang="zh-CN" dirty="0"/>
          </a:p>
          <a:p>
            <a:r>
              <a:rPr lang="en-US" altLang="zh-CN" dirty="0">
                <a:solidFill>
                  <a:srgbClr val="FF0000"/>
                </a:solidFill>
              </a:rPr>
              <a:t>UNION</a:t>
            </a:r>
            <a:endParaRPr lang="en-US" altLang="zh-CN" dirty="0">
              <a:solidFill>
                <a:srgbClr val="FF0000"/>
              </a:solidFill>
            </a:endParaRPr>
          </a:p>
          <a:p>
            <a:r>
              <a:rPr lang="en-US" altLang="zh-CN" dirty="0"/>
              <a:t>SELECT </a:t>
            </a:r>
            <a:r>
              <a:rPr lang="en-US" altLang="zh-CN" dirty="0" err="1"/>
              <a:t>Sno</a:t>
            </a:r>
            <a:endParaRPr lang="en-US" altLang="zh-CN" dirty="0"/>
          </a:p>
          <a:p>
            <a:r>
              <a:rPr lang="en-US" altLang="zh-CN" dirty="0"/>
              <a:t>FROM SC</a:t>
            </a:r>
            <a:endParaRPr lang="en-US" altLang="zh-CN" dirty="0"/>
          </a:p>
          <a:p>
            <a:r>
              <a:rPr lang="en-US" altLang="zh-CN" dirty="0"/>
              <a:t>WHERE </a:t>
            </a:r>
            <a:r>
              <a:rPr lang="en-US" altLang="zh-CN" dirty="0" err="1"/>
              <a:t>Cno</a:t>
            </a:r>
            <a:r>
              <a:rPr lang="en-US" altLang="zh-CN" dirty="0"/>
              <a:t>= '1136'</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
        <p:nvSpPr>
          <p:cNvPr id="5" name="矩形 4"/>
          <p:cNvSpPr/>
          <p:nvPr/>
        </p:nvSpPr>
        <p:spPr>
          <a:xfrm>
            <a:off x="5215128" y="1497139"/>
            <a:ext cx="6096000" cy="4154984"/>
          </a:xfrm>
          <a:prstGeom prst="rect">
            <a:avLst/>
          </a:prstGeom>
        </p:spPr>
        <p:txBody>
          <a:bodyPr vert="horz" lIns="91440" tIns="45720" rIns="91440" bIns="45720" rtlCol="0">
            <a:normAutofit/>
          </a:bodyPr>
          <a:lstStyle/>
          <a:p>
            <a:pPr marL="182880" indent="-182880" defTabSz="914400">
              <a:spcBef>
                <a:spcPts val="1200"/>
              </a:spcBef>
              <a:buClr>
                <a:schemeClr val="accent1">
                  <a:lumMod val="75000"/>
                </a:schemeClr>
              </a:buClr>
              <a:buSzPct val="85000"/>
              <a:buFont typeface="Wingdings" panose="05000000000000000000" pitchFamily="2" charset="2"/>
              <a:buChar char="§"/>
            </a:pPr>
            <a:r>
              <a:rPr lang="zh-CN" altLang="en-US" sz="2800" dirty="0">
                <a:latin typeface="微软雅黑 Light" panose="020B0502040204020203" pitchFamily="34" charset="-122"/>
                <a:ea typeface="微软雅黑 Light" panose="020B0502040204020203" pitchFamily="34" charset="-122"/>
              </a:rPr>
              <a:t>另解： </a:t>
            </a:r>
            <a:r>
              <a:rPr lang="en-US" altLang="zh-CN" sz="2800" dirty="0">
                <a:latin typeface="微软雅黑 Light" panose="020B0502040204020203" pitchFamily="34" charset="-122"/>
                <a:ea typeface="微软雅黑 Light" panose="020B0502040204020203" pitchFamily="34" charset="-122"/>
              </a:rPr>
              <a:t>SELECT DISTINCT </a:t>
            </a:r>
            <a:r>
              <a:rPr lang="en-US" altLang="zh-CN" sz="2800" dirty="0" err="1">
                <a:latin typeface="微软雅黑 Light" panose="020B0502040204020203" pitchFamily="34" charset="-122"/>
                <a:ea typeface="微软雅黑 Light" panose="020B0502040204020203" pitchFamily="34" charset="-122"/>
              </a:rPr>
              <a:t>Sno</a:t>
            </a:r>
            <a:endParaRPr lang="en-US" altLang="zh-CN" sz="2800" dirty="0">
              <a:latin typeface="微软雅黑 Light" panose="020B0502040204020203" pitchFamily="34" charset="-122"/>
              <a:ea typeface="微软雅黑 Light" panose="020B0502040204020203" pitchFamily="34" charset="-122"/>
            </a:endParaRPr>
          </a:p>
          <a:p>
            <a:pPr marL="182880" indent="-182880" defTabSz="914400">
              <a:spcBef>
                <a:spcPts val="1200"/>
              </a:spcBef>
              <a:buClr>
                <a:schemeClr val="accent1">
                  <a:lumMod val="75000"/>
                </a:schemeClr>
              </a:buClr>
              <a:buSzPct val="85000"/>
              <a:buFont typeface="Wingdings" panose="05000000000000000000" pitchFamily="2" charset="2"/>
              <a:buChar char="§"/>
            </a:pPr>
            <a:r>
              <a:rPr lang="en-US" altLang="zh-CN" sz="2800" dirty="0">
                <a:latin typeface="微软雅黑 Light" panose="020B0502040204020203" pitchFamily="34" charset="-122"/>
                <a:ea typeface="微软雅黑 Light" panose="020B0502040204020203" pitchFamily="34" charset="-122"/>
              </a:rPr>
              <a:t>FROM SC</a:t>
            </a:r>
            <a:endParaRPr lang="en-US" altLang="zh-CN" sz="2800" dirty="0">
              <a:latin typeface="微软雅黑 Light" panose="020B0502040204020203" pitchFamily="34" charset="-122"/>
              <a:ea typeface="微软雅黑 Light" panose="020B0502040204020203" pitchFamily="34" charset="-122"/>
            </a:endParaRPr>
          </a:p>
          <a:p>
            <a:pPr marL="182880" indent="-182880" defTabSz="914400">
              <a:spcBef>
                <a:spcPts val="1200"/>
              </a:spcBef>
              <a:buClr>
                <a:schemeClr val="accent1">
                  <a:lumMod val="75000"/>
                </a:schemeClr>
              </a:buClr>
              <a:buSzPct val="85000"/>
              <a:buFont typeface="Wingdings" panose="05000000000000000000" pitchFamily="2" charset="2"/>
              <a:buChar char="§"/>
            </a:pPr>
            <a:r>
              <a:rPr lang="en-US" altLang="zh-CN" sz="2800" dirty="0">
                <a:latin typeface="微软雅黑 Light" panose="020B0502040204020203" pitchFamily="34" charset="-122"/>
                <a:ea typeface="微软雅黑 Light" panose="020B0502040204020203" pitchFamily="34" charset="-122"/>
              </a:rPr>
              <a:t>WHERE </a:t>
            </a:r>
            <a:r>
              <a:rPr lang="en-US" altLang="zh-CN" sz="2800" dirty="0" err="1">
                <a:latin typeface="微软雅黑 Light" panose="020B0502040204020203" pitchFamily="34" charset="-122"/>
                <a:ea typeface="微软雅黑 Light" panose="020B0502040204020203" pitchFamily="34" charset="-122"/>
              </a:rPr>
              <a:t>Cno</a:t>
            </a:r>
            <a:r>
              <a:rPr lang="en-US" altLang="zh-CN" sz="2800" dirty="0">
                <a:latin typeface="微软雅黑 Light" panose="020B0502040204020203" pitchFamily="34" charset="-122"/>
                <a:ea typeface="微软雅黑 Light" panose="020B0502040204020203" pitchFamily="34" charset="-122"/>
              </a:rPr>
              <a:t> IN ('1024', '1136' )</a:t>
            </a:r>
            <a:endParaRPr lang="en-US" altLang="zh-CN" sz="2800" dirty="0">
              <a:latin typeface="微软雅黑 Light" panose="020B0502040204020203" pitchFamily="34" charset="-122"/>
              <a:ea typeface="微软雅黑 Light" panose="020B0502040204020203" pitchFamily="34" charset="-122"/>
            </a:endParaRPr>
          </a:p>
          <a:p>
            <a:pPr marL="182880" indent="-182880" defTabSz="914400">
              <a:spcBef>
                <a:spcPts val="1200"/>
              </a:spcBef>
              <a:buClr>
                <a:schemeClr val="accent1">
                  <a:lumMod val="75000"/>
                </a:schemeClr>
              </a:buClr>
              <a:buSzPct val="85000"/>
              <a:buFont typeface="Wingdings" panose="05000000000000000000" pitchFamily="2" charset="2"/>
              <a:buChar char="§"/>
            </a:pPr>
            <a:endParaRPr lang="en-US" altLang="zh-CN" sz="2800" dirty="0">
              <a:latin typeface="微软雅黑 Light" panose="020B0502040204020203" pitchFamily="34" charset="-122"/>
              <a:ea typeface="微软雅黑 Light" panose="020B0502040204020203" pitchFamily="34" charset="-122"/>
            </a:endParaRPr>
          </a:p>
          <a:p>
            <a:pPr marL="182880" indent="-182880" defTabSz="914400">
              <a:spcBef>
                <a:spcPts val="1200"/>
              </a:spcBef>
              <a:buClr>
                <a:schemeClr val="accent1">
                  <a:lumMod val="75000"/>
                </a:schemeClr>
              </a:buClr>
              <a:buSzPct val="85000"/>
              <a:buFont typeface="Wingdings" panose="05000000000000000000" pitchFamily="2" charset="2"/>
              <a:buChar char="§"/>
            </a:pPr>
            <a:r>
              <a:rPr lang="zh-CN" altLang="en-US" sz="2800" dirty="0">
                <a:latin typeface="微软雅黑 Light" panose="020B0502040204020203" pitchFamily="34" charset="-122"/>
                <a:ea typeface="微软雅黑 Light" panose="020B0502040204020203" pitchFamily="34" charset="-122"/>
              </a:rPr>
              <a:t>使用</a:t>
            </a:r>
            <a:r>
              <a:rPr lang="en-US" altLang="zh-CN" sz="2800" dirty="0">
                <a:latin typeface="微软雅黑 Light" panose="020B0502040204020203" pitchFamily="34" charset="-122"/>
                <a:ea typeface="微软雅黑 Light" panose="020B0502040204020203" pitchFamily="34" charset="-122"/>
              </a:rPr>
              <a:t>UNION</a:t>
            </a:r>
            <a:r>
              <a:rPr lang="zh-CN" altLang="en-US" sz="2800" dirty="0">
                <a:latin typeface="微软雅黑 Light" panose="020B0502040204020203" pitchFamily="34" charset="-122"/>
                <a:ea typeface="微软雅黑 Light" panose="020B0502040204020203" pitchFamily="34" charset="-122"/>
              </a:rPr>
              <a:t>将多个查询结果合并起来时，系统会自动去掉重复元组。如要保留重复元组则用</a:t>
            </a:r>
            <a:r>
              <a:rPr lang="en-US" altLang="zh-CN" sz="2800" dirty="0">
                <a:latin typeface="微软雅黑 Light" panose="020B0502040204020203" pitchFamily="34" charset="-122"/>
                <a:ea typeface="微软雅黑 Light" panose="020B0502040204020203" pitchFamily="34" charset="-122"/>
              </a:rPr>
              <a:t>UNION ALL</a:t>
            </a:r>
            <a:r>
              <a:rPr lang="zh-CN" altLang="en-US" sz="2800" dirty="0">
                <a:latin typeface="微软雅黑 Light" panose="020B0502040204020203" pitchFamily="34" charset="-122"/>
                <a:ea typeface="微软雅黑 Light" panose="020B0502040204020203" pitchFamily="34" charset="-122"/>
              </a:rPr>
              <a:t>操作符。</a:t>
            </a:r>
            <a:endParaRPr lang="zh-CN" altLang="en-US" sz="2800"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 </a:t>
            </a:r>
            <a:r>
              <a:rPr lang="zh-CN" altLang="en-US" dirty="0"/>
              <a:t>批量删除数据</a:t>
            </a:r>
            <a:endParaRPr lang="zh-CN" altLang="en-US" dirty="0"/>
          </a:p>
        </p:txBody>
      </p:sp>
      <p:sp>
        <p:nvSpPr>
          <p:cNvPr id="3" name="内容占位符 2"/>
          <p:cNvSpPr>
            <a:spLocks noGrp="1"/>
          </p:cNvSpPr>
          <p:nvPr>
            <p:ph idx="1"/>
          </p:nvPr>
        </p:nvSpPr>
        <p:spPr/>
        <p:txBody>
          <a:bodyPr/>
          <a:lstStyle/>
          <a:p>
            <a:r>
              <a:rPr lang="zh-CN" altLang="en-US" dirty="0"/>
              <a:t>格式：</a:t>
            </a:r>
            <a:endParaRPr lang="zh-CN" altLang="en-US" dirty="0"/>
          </a:p>
          <a:p>
            <a:r>
              <a:rPr lang="en-US" altLang="zh-CN" dirty="0"/>
              <a:t>DELETE</a:t>
            </a:r>
            <a:endParaRPr lang="en-US" altLang="zh-CN" dirty="0"/>
          </a:p>
          <a:p>
            <a:r>
              <a:rPr lang="en-US" altLang="zh-CN" dirty="0"/>
              <a:t>FROM &lt;</a:t>
            </a:r>
            <a:r>
              <a:rPr lang="zh-CN" altLang="en-US" dirty="0"/>
              <a:t>表名</a:t>
            </a:r>
            <a:r>
              <a:rPr lang="en-US" altLang="zh-CN" dirty="0"/>
              <a:t>&gt;</a:t>
            </a:r>
            <a:endParaRPr lang="en-US" altLang="zh-CN" dirty="0"/>
          </a:p>
          <a:p>
            <a:r>
              <a:rPr lang="en-US" altLang="zh-CN" dirty="0"/>
              <a:t>[WHERE &lt;</a:t>
            </a:r>
            <a:r>
              <a:rPr lang="zh-CN" altLang="en-US" dirty="0"/>
              <a:t>含子查询的条件</a:t>
            </a:r>
            <a:r>
              <a:rPr lang="en-US" altLang="zh-CN" dirty="0"/>
              <a:t>&gt;]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546410"/>
            <a:ext cx="10058400" cy="5625790"/>
          </a:xfrm>
        </p:spPr>
        <p:txBody>
          <a:bodyPr/>
          <a:lstStyle/>
          <a:p>
            <a:r>
              <a:rPr lang="en-US" altLang="zh-CN" dirty="0"/>
              <a:t>【</a:t>
            </a:r>
            <a:r>
              <a:rPr lang="zh-CN" altLang="en-US" dirty="0"/>
              <a:t>例</a:t>
            </a:r>
            <a:r>
              <a:rPr lang="en-US" altLang="zh-CN" dirty="0"/>
              <a:t>4】</a:t>
            </a:r>
            <a:r>
              <a:rPr lang="zh-CN" altLang="en-US" dirty="0"/>
              <a:t>删除计算机系所有学生的选课记录</a:t>
            </a:r>
            <a:endParaRPr lang="en-US" altLang="zh-CN" dirty="0"/>
          </a:p>
          <a:p>
            <a:r>
              <a:rPr lang="en-US" altLang="zh-CN" dirty="0"/>
              <a:t>DELETE</a:t>
            </a:r>
            <a:endParaRPr lang="en-US" altLang="zh-CN" dirty="0"/>
          </a:p>
          <a:p>
            <a:r>
              <a:rPr lang="en-US" altLang="zh-CN" dirty="0"/>
              <a:t>FROM SC</a:t>
            </a:r>
            <a:endParaRPr lang="en-US" altLang="zh-CN" dirty="0"/>
          </a:p>
          <a:p>
            <a:r>
              <a:rPr lang="en-US" altLang="zh-CN" dirty="0"/>
              <a:t>WHERE </a:t>
            </a:r>
            <a:r>
              <a:rPr lang="en-US" altLang="zh-CN" dirty="0" err="1"/>
              <a:t>Sno</a:t>
            </a:r>
            <a:r>
              <a:rPr lang="en-US" altLang="zh-CN" dirty="0"/>
              <a:t> IN</a:t>
            </a:r>
            <a:endParaRPr lang="en-US" altLang="zh-CN" dirty="0"/>
          </a:p>
          <a:p>
            <a:r>
              <a:rPr lang="en-US" altLang="zh-CN" dirty="0"/>
              <a:t>(</a:t>
            </a:r>
            <a:r>
              <a:rPr lang="en-US" altLang="zh-CN" dirty="0">
                <a:solidFill>
                  <a:schemeClr val="accent6">
                    <a:lumMod val="75000"/>
                  </a:schemeClr>
                </a:solidFill>
              </a:rPr>
              <a:t>SELECT </a:t>
            </a:r>
            <a:r>
              <a:rPr lang="en-US" altLang="zh-CN" dirty="0" err="1">
                <a:solidFill>
                  <a:schemeClr val="accent6">
                    <a:lumMod val="75000"/>
                  </a:schemeClr>
                </a:solidFill>
              </a:rPr>
              <a:t>Sno</a:t>
            </a:r>
            <a:endParaRPr lang="en-US" altLang="zh-CN" dirty="0">
              <a:solidFill>
                <a:schemeClr val="accent6">
                  <a:lumMod val="75000"/>
                </a:schemeClr>
              </a:solidFill>
            </a:endParaRPr>
          </a:p>
          <a:p>
            <a:r>
              <a:rPr lang="en-US" altLang="zh-CN" dirty="0">
                <a:solidFill>
                  <a:schemeClr val="accent6">
                    <a:lumMod val="75000"/>
                  </a:schemeClr>
                </a:solidFill>
              </a:rPr>
              <a:t>FROM Student</a:t>
            </a:r>
            <a:endParaRPr lang="en-US" altLang="zh-CN" dirty="0">
              <a:solidFill>
                <a:schemeClr val="accent6">
                  <a:lumMod val="75000"/>
                </a:schemeClr>
              </a:solidFill>
            </a:endParaRPr>
          </a:p>
          <a:p>
            <a:r>
              <a:rPr lang="en-US" altLang="zh-CN" dirty="0">
                <a:solidFill>
                  <a:schemeClr val="accent6">
                    <a:lumMod val="75000"/>
                  </a:schemeClr>
                </a:solidFill>
              </a:rPr>
              <a:t>WHERE </a:t>
            </a:r>
            <a:r>
              <a:rPr lang="en-US" altLang="zh-CN" dirty="0" err="1">
                <a:solidFill>
                  <a:schemeClr val="accent6">
                    <a:lumMod val="75000"/>
                  </a:schemeClr>
                </a:solidFill>
              </a:rPr>
              <a:t>Sdept</a:t>
            </a:r>
            <a:r>
              <a:rPr lang="en-US" altLang="zh-CN" dirty="0">
                <a:solidFill>
                  <a:schemeClr val="accent6">
                    <a:lumMod val="75000"/>
                  </a:schemeClr>
                </a:solidFill>
              </a:rPr>
              <a:t>='</a:t>
            </a:r>
            <a:r>
              <a:rPr lang="zh-CN" altLang="en-US" dirty="0">
                <a:solidFill>
                  <a:schemeClr val="accent6">
                    <a:lumMod val="75000"/>
                  </a:schemeClr>
                </a:solidFill>
              </a:rPr>
              <a:t>计算机</a:t>
            </a:r>
            <a:r>
              <a:rPr lang="en-US" altLang="zh-CN" dirty="0">
                <a:solidFill>
                  <a:schemeClr val="accent6">
                    <a:lumMod val="75000"/>
                  </a:schemeClr>
                </a:solidFill>
              </a:rPr>
              <a:t>'</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复制数据表</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b="1" dirty="0"/>
              <a:t>SELECT</a:t>
            </a:r>
            <a:endParaRPr lang="en-US" altLang="zh-CN" b="1" dirty="0"/>
          </a:p>
          <a:p>
            <a:r>
              <a:rPr lang="en-US" altLang="zh-CN" b="1" dirty="0"/>
              <a:t>INTO &lt;</a:t>
            </a:r>
            <a:r>
              <a:rPr lang="zh-CN" altLang="en-US" dirty="0"/>
              <a:t>新表名</a:t>
            </a:r>
            <a:r>
              <a:rPr lang="en-US" altLang="zh-CN" b="1" dirty="0"/>
              <a:t>&gt;</a:t>
            </a:r>
            <a:endParaRPr lang="en-US" altLang="zh-CN" b="1" dirty="0"/>
          </a:p>
          <a:p>
            <a:r>
              <a:rPr lang="en-US" altLang="zh-CN" b="1" dirty="0"/>
              <a:t>FROM</a:t>
            </a:r>
            <a:endParaRPr lang="en-US" altLang="zh-CN" b="1" dirty="0"/>
          </a:p>
          <a:p>
            <a:r>
              <a:rPr lang="en-US" altLang="zh-CN" b="1" dirty="0"/>
              <a:t>WHERE</a:t>
            </a:r>
            <a:endParaRPr lang="en-US" altLang="zh-CN" b="1" dirty="0"/>
          </a:p>
          <a:p>
            <a:r>
              <a:rPr lang="en-US" altLang="zh-CN" dirty="0"/>
              <a:t>【</a:t>
            </a:r>
            <a:r>
              <a:rPr lang="zh-CN" altLang="en-US" dirty="0"/>
              <a:t>例</a:t>
            </a:r>
            <a:r>
              <a:rPr lang="en-US" altLang="zh-CN" dirty="0"/>
              <a:t>5】</a:t>
            </a:r>
            <a:endParaRPr lang="en-US" altLang="zh-CN" dirty="0"/>
          </a:p>
          <a:p>
            <a:r>
              <a:rPr lang="en-US" altLang="zh-CN" b="1" dirty="0"/>
              <a:t>SELECT *</a:t>
            </a:r>
            <a:endParaRPr lang="en-US" altLang="zh-CN" b="1" dirty="0"/>
          </a:p>
          <a:p>
            <a:r>
              <a:rPr lang="en-US" altLang="zh-CN" b="1" dirty="0"/>
              <a:t>INTO S</a:t>
            </a:r>
            <a:endParaRPr lang="en-US" altLang="zh-CN" b="1" dirty="0"/>
          </a:p>
          <a:p>
            <a:r>
              <a:rPr lang="en-US" altLang="zh-CN" b="1" dirty="0"/>
              <a:t>FROM Student</a:t>
            </a:r>
            <a:endParaRPr lang="en-US" altLang="zh-CN" b="1" dirty="0"/>
          </a:p>
          <a:p>
            <a:r>
              <a:rPr lang="zh-CN" altLang="en-US" dirty="0"/>
              <a:t>思考：如何只复制表结构，不拷贝数据？</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568712"/>
            <a:ext cx="10058400" cy="5603488"/>
          </a:xfrm>
        </p:spPr>
        <p:txBody>
          <a:bodyPr/>
          <a:lstStyle/>
          <a:p>
            <a:r>
              <a:rPr lang="en-US" altLang="zh-CN" dirty="0"/>
              <a:t>【</a:t>
            </a:r>
            <a:r>
              <a:rPr lang="zh-CN" altLang="en-US" dirty="0"/>
              <a:t>例</a:t>
            </a:r>
            <a:r>
              <a:rPr lang="en-US" altLang="zh-CN" dirty="0"/>
              <a:t>2】</a:t>
            </a:r>
            <a:r>
              <a:rPr lang="zh-CN" altLang="en-US" dirty="0"/>
              <a:t>设数据库中有一教师表</a:t>
            </a:r>
            <a:r>
              <a:rPr lang="en-US" altLang="zh-CN" dirty="0"/>
              <a:t>Teacher(</a:t>
            </a:r>
            <a:r>
              <a:rPr lang="en-US" altLang="zh-CN" dirty="0" err="1"/>
              <a:t>Tno</a:t>
            </a:r>
            <a:r>
              <a:rPr lang="en-US" altLang="zh-CN" dirty="0"/>
              <a:t>, </a:t>
            </a:r>
            <a:r>
              <a:rPr lang="en-US" altLang="zh-CN" dirty="0" err="1"/>
              <a:t>Tname</a:t>
            </a:r>
            <a:r>
              <a:rPr lang="en-US" altLang="zh-CN" dirty="0"/>
              <a:t>,...)</a:t>
            </a:r>
            <a:r>
              <a:rPr lang="zh-CN" altLang="en-US" dirty="0"/>
              <a:t>。查询学校中所有师生的姓名。</a:t>
            </a:r>
            <a:endParaRPr lang="zh-CN" altLang="en-US" dirty="0"/>
          </a:p>
          <a:p>
            <a:r>
              <a:rPr lang="en-US" altLang="zh-CN" dirty="0"/>
              <a:t>SELECT </a:t>
            </a:r>
            <a:r>
              <a:rPr lang="en-US" altLang="zh-CN" dirty="0" err="1"/>
              <a:t>Sname</a:t>
            </a:r>
            <a:endParaRPr lang="en-US" altLang="zh-CN" dirty="0"/>
          </a:p>
          <a:p>
            <a:r>
              <a:rPr lang="en-US" altLang="zh-CN" dirty="0"/>
              <a:t>FROM Student</a:t>
            </a:r>
            <a:endParaRPr lang="en-US" altLang="zh-CN" dirty="0"/>
          </a:p>
          <a:p>
            <a:r>
              <a:rPr lang="en-US" altLang="zh-CN" dirty="0">
                <a:solidFill>
                  <a:srgbClr val="FF0000"/>
                </a:solidFill>
              </a:rPr>
              <a:t>UNION ALL</a:t>
            </a:r>
            <a:endParaRPr lang="en-US" altLang="zh-CN" dirty="0">
              <a:solidFill>
                <a:srgbClr val="FF0000"/>
              </a:solidFill>
            </a:endParaRPr>
          </a:p>
          <a:p>
            <a:r>
              <a:rPr lang="en-US" altLang="zh-CN" dirty="0"/>
              <a:t>SELECT </a:t>
            </a:r>
            <a:r>
              <a:rPr lang="en-US" altLang="zh-CN" dirty="0" err="1"/>
              <a:t>Tname</a:t>
            </a:r>
            <a:endParaRPr lang="en-US" altLang="zh-CN" dirty="0"/>
          </a:p>
          <a:p>
            <a:r>
              <a:rPr lang="en-US" altLang="zh-CN" dirty="0"/>
              <a:t>FROM Teacher</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557561"/>
            <a:ext cx="10058400" cy="5614639"/>
          </a:xfrm>
        </p:spPr>
        <p:txBody>
          <a:bodyPr>
            <a:normAutofit/>
          </a:bodyPr>
          <a:lstStyle/>
          <a:p>
            <a:r>
              <a:rPr lang="en-US" altLang="zh-CN" dirty="0"/>
              <a:t>【</a:t>
            </a:r>
            <a:r>
              <a:rPr lang="zh-CN" altLang="en-US" dirty="0"/>
              <a:t>例</a:t>
            </a:r>
            <a:r>
              <a:rPr lang="en-US" altLang="zh-CN" dirty="0"/>
              <a:t>3】</a:t>
            </a:r>
            <a:r>
              <a:rPr lang="zh-CN" altLang="en-US" dirty="0"/>
              <a:t>查询“计算机系”的学生的学号和选修“管理学”的学生的学号。</a:t>
            </a:r>
            <a:endParaRPr lang="zh-CN" altLang="en-US" dirty="0"/>
          </a:p>
          <a:p>
            <a:r>
              <a:rPr lang="en-US" altLang="zh-CN" dirty="0"/>
              <a:t>SELECT </a:t>
            </a:r>
            <a:r>
              <a:rPr lang="en-US" altLang="zh-CN" dirty="0" err="1"/>
              <a:t>Sno</a:t>
            </a:r>
            <a:endParaRPr lang="en-US" altLang="zh-CN" dirty="0"/>
          </a:p>
          <a:p>
            <a:r>
              <a:rPr lang="en-US" altLang="zh-CN" dirty="0"/>
              <a:t>FROM Student</a:t>
            </a:r>
            <a:endParaRPr lang="en-US" altLang="zh-CN" dirty="0"/>
          </a:p>
          <a:p>
            <a:r>
              <a:rPr lang="en-US" altLang="zh-CN" dirty="0"/>
              <a:t>WHERE </a:t>
            </a:r>
            <a:r>
              <a:rPr lang="en-US" altLang="zh-CN" dirty="0" err="1"/>
              <a:t>Sdept</a:t>
            </a:r>
            <a:r>
              <a:rPr lang="en-US" altLang="zh-CN" dirty="0"/>
              <a:t>= '</a:t>
            </a:r>
            <a:r>
              <a:rPr lang="zh-CN" altLang="en-US" dirty="0"/>
              <a:t>计算机</a:t>
            </a:r>
            <a:r>
              <a:rPr lang="en-US" altLang="zh-CN" dirty="0"/>
              <a:t>'</a:t>
            </a:r>
            <a:endParaRPr lang="en-US" altLang="zh-CN" dirty="0"/>
          </a:p>
          <a:p>
            <a:r>
              <a:rPr lang="en-US" altLang="zh-CN" dirty="0">
                <a:solidFill>
                  <a:srgbClr val="FF0000"/>
                </a:solidFill>
              </a:rPr>
              <a:t>UNION</a:t>
            </a:r>
            <a:endParaRPr lang="en-US" altLang="zh-CN" dirty="0">
              <a:solidFill>
                <a:srgbClr val="FF0000"/>
              </a:solidFill>
            </a:endParaRPr>
          </a:p>
          <a:p>
            <a:r>
              <a:rPr lang="en-US" altLang="zh-CN" dirty="0"/>
              <a:t>SELECT </a:t>
            </a:r>
            <a:r>
              <a:rPr lang="en-US" altLang="zh-CN" dirty="0" err="1"/>
              <a:t>Sno</a:t>
            </a:r>
            <a:endParaRPr lang="en-US" altLang="zh-CN" dirty="0"/>
          </a:p>
          <a:p>
            <a:r>
              <a:rPr lang="en-US" altLang="zh-CN" dirty="0"/>
              <a:t>FROM SC A, Course B</a:t>
            </a:r>
            <a:endParaRPr lang="en-US" altLang="zh-CN" dirty="0"/>
          </a:p>
          <a:p>
            <a:r>
              <a:rPr lang="en-US" altLang="zh-CN" dirty="0"/>
              <a:t>WHERE </a:t>
            </a:r>
            <a:r>
              <a:rPr lang="en-US" altLang="zh-CN" dirty="0" err="1"/>
              <a:t>A.Cno</a:t>
            </a:r>
            <a:r>
              <a:rPr lang="en-US" altLang="zh-CN" dirty="0"/>
              <a:t> = </a:t>
            </a:r>
            <a:r>
              <a:rPr lang="en-US" altLang="zh-CN" dirty="0" err="1"/>
              <a:t>B.Cno</a:t>
            </a:r>
            <a:endParaRPr lang="en-US" altLang="zh-CN" dirty="0"/>
          </a:p>
          <a:p>
            <a:r>
              <a:rPr lang="en-US" altLang="zh-CN" dirty="0"/>
              <a:t>AND </a:t>
            </a:r>
            <a:r>
              <a:rPr lang="en-US" altLang="zh-CN" dirty="0" err="1"/>
              <a:t>B.Cname</a:t>
            </a:r>
            <a:r>
              <a:rPr lang="en-US" altLang="zh-CN" dirty="0"/>
              <a:t>= '</a:t>
            </a:r>
            <a:r>
              <a:rPr lang="zh-CN" altLang="en-US" dirty="0"/>
              <a:t>管理学</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交操作</a:t>
            </a:r>
            <a:endParaRPr lang="zh-CN" altLang="en-US" dirty="0"/>
          </a:p>
        </p:txBody>
      </p:sp>
      <p:sp>
        <p:nvSpPr>
          <p:cNvPr id="3" name="内容占位符 2"/>
          <p:cNvSpPr>
            <a:spLocks noGrp="1"/>
          </p:cNvSpPr>
          <p:nvPr>
            <p:ph idx="1"/>
          </p:nvPr>
        </p:nvSpPr>
        <p:spPr/>
        <p:txBody>
          <a:bodyPr/>
          <a:lstStyle/>
          <a:p>
            <a:r>
              <a:rPr lang="zh-CN" altLang="en-US" dirty="0"/>
              <a:t>格式：</a:t>
            </a:r>
            <a:endParaRPr lang="zh-CN" altLang="en-US" dirty="0"/>
          </a:p>
          <a:p>
            <a:r>
              <a:rPr lang="en-US" altLang="zh-CN" dirty="0"/>
              <a:t>&lt;</a:t>
            </a:r>
            <a:r>
              <a:rPr lang="zh-CN" altLang="en-US" dirty="0"/>
              <a:t>查询块</a:t>
            </a:r>
            <a:r>
              <a:rPr lang="en-US" altLang="zh-CN" dirty="0"/>
              <a:t>&gt;</a:t>
            </a:r>
            <a:endParaRPr lang="en-US" altLang="zh-CN" dirty="0"/>
          </a:p>
          <a:p>
            <a:r>
              <a:rPr lang="en-US" altLang="zh-CN" dirty="0">
                <a:solidFill>
                  <a:srgbClr val="FF0000"/>
                </a:solidFill>
              </a:rPr>
              <a:t>INTERSECT</a:t>
            </a:r>
            <a:endParaRPr lang="en-US" altLang="zh-CN" dirty="0">
              <a:solidFill>
                <a:srgbClr val="FF0000"/>
              </a:solidFill>
            </a:endParaRPr>
          </a:p>
          <a:p>
            <a:r>
              <a:rPr lang="en-US" altLang="zh-CN" dirty="0"/>
              <a:t>&lt;</a:t>
            </a:r>
            <a:r>
              <a:rPr lang="zh-CN" altLang="en-US" dirty="0"/>
              <a:t>查询块</a:t>
            </a:r>
            <a:r>
              <a:rPr lang="en-US" altLang="zh-CN" dirty="0"/>
              <a:t>&gt;</a:t>
            </a:r>
            <a:endParaRPr lang="en-US" altLang="zh-CN" dirty="0"/>
          </a:p>
          <a:p>
            <a:r>
              <a:rPr lang="zh-CN" altLang="en-US" dirty="0"/>
              <a:t>参加</a:t>
            </a:r>
            <a:r>
              <a:rPr lang="en-US" altLang="zh-CN" dirty="0"/>
              <a:t>INTERSECT</a:t>
            </a:r>
            <a:r>
              <a:rPr lang="zh-CN" altLang="en-US" dirty="0"/>
              <a:t>操作的各结果表的列数必须相同；对应项的数据类型也必须相同。</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189571"/>
            <a:ext cx="10058400" cy="5982629"/>
          </a:xfrm>
        </p:spPr>
        <p:txBody>
          <a:bodyPr>
            <a:normAutofit/>
          </a:bodyPr>
          <a:lstStyle/>
          <a:p>
            <a:r>
              <a:rPr lang="en-US" altLang="zh-CN" dirty="0"/>
              <a:t>【</a:t>
            </a:r>
            <a:r>
              <a:rPr lang="zh-CN" altLang="en-US" dirty="0"/>
              <a:t>例</a:t>
            </a:r>
            <a:r>
              <a:rPr lang="en-US" altLang="zh-CN" b="1" dirty="0"/>
              <a:t>4</a:t>
            </a:r>
            <a:r>
              <a:rPr lang="en-US" altLang="zh-CN" dirty="0"/>
              <a:t>】</a:t>
            </a:r>
            <a:r>
              <a:rPr lang="zh-CN" altLang="en-US" dirty="0"/>
              <a:t>查询同时选修了</a:t>
            </a:r>
            <a:r>
              <a:rPr lang="en-US" altLang="zh-CN" b="1" dirty="0"/>
              <a:t>1024</a:t>
            </a:r>
            <a:r>
              <a:rPr lang="zh-CN" altLang="en-US" dirty="0"/>
              <a:t>和</a:t>
            </a:r>
            <a:r>
              <a:rPr lang="en-US" altLang="zh-CN" b="1" dirty="0"/>
              <a:t>1136</a:t>
            </a:r>
            <a:r>
              <a:rPr lang="zh-CN" altLang="en-US" dirty="0"/>
              <a:t>课程的学生</a:t>
            </a:r>
            <a:endParaRPr lang="zh-CN" altLang="en-US" dirty="0"/>
          </a:p>
          <a:p>
            <a:r>
              <a:rPr lang="zh-CN" altLang="en-US" dirty="0"/>
              <a:t>方法一（不相关嵌套）</a:t>
            </a:r>
            <a:endParaRPr lang="zh-CN" altLang="en-US" dirty="0"/>
          </a:p>
          <a:p>
            <a:r>
              <a:rPr lang="en-US" altLang="zh-CN" b="1" dirty="0"/>
              <a:t>SELECT </a:t>
            </a:r>
            <a:r>
              <a:rPr lang="en-US" altLang="zh-CN" b="1" dirty="0" err="1"/>
              <a:t>Sno</a:t>
            </a:r>
            <a:endParaRPr lang="en-US" altLang="zh-CN" b="1" dirty="0"/>
          </a:p>
          <a:p>
            <a:r>
              <a:rPr lang="en-US" altLang="zh-CN" b="1" dirty="0"/>
              <a:t>FROM SC</a:t>
            </a:r>
            <a:endParaRPr lang="en-US" altLang="zh-CN" b="1" dirty="0"/>
          </a:p>
          <a:p>
            <a:r>
              <a:rPr lang="en-US" altLang="zh-CN" b="1" dirty="0"/>
              <a:t>WHERE </a:t>
            </a:r>
            <a:r>
              <a:rPr lang="en-US" altLang="zh-CN" b="1" dirty="0" err="1"/>
              <a:t>Cno</a:t>
            </a:r>
            <a:r>
              <a:rPr lang="en-US" altLang="zh-CN" b="1" dirty="0"/>
              <a:t>='1024' AND </a:t>
            </a:r>
            <a:r>
              <a:rPr lang="en-US" altLang="zh-CN" b="1" dirty="0" err="1"/>
              <a:t>Sno</a:t>
            </a:r>
            <a:r>
              <a:rPr lang="en-US" altLang="zh-CN" b="1" dirty="0"/>
              <a:t> IN</a:t>
            </a:r>
            <a:endParaRPr lang="en-US" altLang="zh-CN" b="1" dirty="0"/>
          </a:p>
          <a:p>
            <a:r>
              <a:rPr lang="en-US" altLang="zh-CN" b="1" dirty="0"/>
              <a:t>(SELECT </a:t>
            </a:r>
            <a:r>
              <a:rPr lang="en-US" altLang="zh-CN" b="1" dirty="0" err="1"/>
              <a:t>Sno</a:t>
            </a:r>
            <a:endParaRPr lang="en-US" altLang="zh-CN" b="1" dirty="0"/>
          </a:p>
          <a:p>
            <a:r>
              <a:rPr lang="en-US" altLang="zh-CN" b="1" dirty="0"/>
              <a:t>FROM SC</a:t>
            </a:r>
            <a:endParaRPr lang="en-US" altLang="zh-CN" b="1" dirty="0"/>
          </a:p>
          <a:p>
            <a:r>
              <a:rPr lang="en-US" altLang="zh-CN" b="1" dirty="0"/>
              <a:t>WHERE </a:t>
            </a:r>
            <a:r>
              <a:rPr lang="en-US" altLang="zh-CN" b="1" dirty="0" err="1"/>
              <a:t>Cno</a:t>
            </a:r>
            <a:r>
              <a:rPr lang="en-US" altLang="zh-CN" b="1" dirty="0"/>
              <a:t>='1136')</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fld>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木头类型</Template>
  <TotalTime>0</TotalTime>
  <Words>6480</Words>
  <Application>WPS 演示</Application>
  <PresentationFormat>宽屏</PresentationFormat>
  <Paragraphs>783</Paragraphs>
  <Slides>52</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52</vt:i4>
      </vt:variant>
    </vt:vector>
  </HeadingPairs>
  <TitlesOfParts>
    <vt:vector size="65" baseType="lpstr">
      <vt:lpstr>Arial</vt:lpstr>
      <vt:lpstr>宋体</vt:lpstr>
      <vt:lpstr>Wingdings</vt:lpstr>
      <vt:lpstr>微软雅黑 Light</vt:lpstr>
      <vt:lpstr>微软雅黑</vt:lpstr>
      <vt:lpstr>Calibri</vt:lpstr>
      <vt:lpstr>Rockwell Condensed</vt:lpstr>
      <vt:lpstr>Rockwell</vt:lpstr>
      <vt:lpstr>方正姚体</vt:lpstr>
      <vt:lpstr>Arial Unicode MS</vt:lpstr>
      <vt:lpstr>等线</vt:lpstr>
      <vt:lpstr>Symbol</vt:lpstr>
      <vt:lpstr>木活字</vt:lpstr>
      <vt:lpstr>第三章  关系数据库标准语言SQL（5）</vt:lpstr>
      <vt:lpstr>PowerPoint 演示文稿</vt:lpstr>
      <vt:lpstr>4、集合查询</vt:lpstr>
      <vt:lpstr>(1) 并操作</vt:lpstr>
      <vt:lpstr>PowerPoint 演示文稿</vt:lpstr>
      <vt:lpstr>PowerPoint 演示文稿</vt:lpstr>
      <vt:lpstr>PowerPoint 演示文稿</vt:lpstr>
      <vt:lpstr>(2) 交操作</vt:lpstr>
      <vt:lpstr>PowerPoint 演示文稿</vt:lpstr>
      <vt:lpstr>PowerPoint 演示文稿</vt:lpstr>
      <vt:lpstr>PowerPoint 演示文稿</vt:lpstr>
      <vt:lpstr>(3) 差操作</vt:lpstr>
      <vt:lpstr>PowerPoint 演示文稿</vt:lpstr>
      <vt:lpstr>PowerPoint 演示文稿</vt:lpstr>
      <vt:lpstr>PowerPoint 演示文稿</vt:lpstr>
      <vt:lpstr>数据控制简介</vt:lpstr>
      <vt:lpstr>安全性控制</vt:lpstr>
      <vt:lpstr>PowerPoint 演示文稿</vt:lpstr>
      <vt:lpstr>一、视图</vt:lpstr>
      <vt:lpstr>PowerPoint 演示文稿</vt:lpstr>
      <vt:lpstr>基于视图的操作</vt:lpstr>
      <vt:lpstr>1. 定义视图</vt:lpstr>
      <vt:lpstr>组成视图的属性列名</vt:lpstr>
      <vt:lpstr>视图的种类</vt:lpstr>
      <vt:lpstr>单表视图</vt:lpstr>
      <vt:lpstr>PowerPoint 演示文稿</vt:lpstr>
      <vt:lpstr>多表视图</vt:lpstr>
      <vt:lpstr>视图的视图</vt:lpstr>
      <vt:lpstr>虚拟列视图</vt:lpstr>
      <vt:lpstr>分组视图</vt:lpstr>
      <vt:lpstr>(2)删除视图</vt:lpstr>
      <vt:lpstr>2. 查询视图</vt:lpstr>
      <vt:lpstr>Querying a View</vt:lpstr>
      <vt:lpstr>PowerPoint 演示文稿</vt:lpstr>
      <vt:lpstr>3. 视图的作用</vt:lpstr>
      <vt:lpstr>PowerPoint 演示文稿</vt:lpstr>
      <vt:lpstr>PowerPoint 演示文稿</vt:lpstr>
      <vt:lpstr>数据库系统的三级模式</vt:lpstr>
      <vt:lpstr>PowerPoint 演示文稿</vt:lpstr>
      <vt:lpstr>PowerPoint 演示文稿</vt:lpstr>
      <vt:lpstr>视图消解以后的语句</vt:lpstr>
      <vt:lpstr>PowerPoint 演示文稿</vt:lpstr>
      <vt:lpstr>数据更新（之二）</vt:lpstr>
      <vt:lpstr>1.批量插入数据</vt:lpstr>
      <vt:lpstr>PowerPoint 演示文稿</vt:lpstr>
      <vt:lpstr>PowerPoint 演示文稿</vt:lpstr>
      <vt:lpstr>2. 批量修改数据</vt:lpstr>
      <vt:lpstr>PowerPoint 演示文稿</vt:lpstr>
      <vt:lpstr>更新操作还可写为：</vt:lpstr>
      <vt:lpstr>3. 批量删除数据</vt:lpstr>
      <vt:lpstr>PowerPoint 演示文稿</vt:lpstr>
      <vt:lpstr>复制数据表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D13001</dc:creator>
  <cp:lastModifiedBy>微言、精义</cp:lastModifiedBy>
  <cp:revision>176</cp:revision>
  <dcterms:created xsi:type="dcterms:W3CDTF">2013-11-21T07:51:00Z</dcterms:created>
  <dcterms:modified xsi:type="dcterms:W3CDTF">2019-10-29T08:16:31Z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