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350" r:id="rId3"/>
    <p:sldId id="422" r:id="rId4"/>
    <p:sldId id="423" r:id="rId5"/>
    <p:sldId id="424" r:id="rId6"/>
    <p:sldId id="421" r:id="rId7"/>
    <p:sldId id="425" r:id="rId9"/>
    <p:sldId id="426" r:id="rId10"/>
    <p:sldId id="427" r:id="rId11"/>
    <p:sldId id="428" r:id="rId12"/>
    <p:sldId id="429" r:id="rId13"/>
    <p:sldId id="430" r:id="rId14"/>
    <p:sldId id="432" r:id="rId15"/>
    <p:sldId id="433" r:id="rId16"/>
    <p:sldId id="434" r:id="rId17"/>
    <p:sldId id="435" r:id="rId18"/>
    <p:sldId id="436" r:id="rId19"/>
    <p:sldId id="437" r:id="rId20"/>
    <p:sldId id="438" r:id="rId21"/>
    <p:sldId id="439" r:id="rId22"/>
    <p:sldId id="440" r:id="rId23"/>
    <p:sldId id="441" r:id="rId24"/>
    <p:sldId id="442" r:id="rId25"/>
    <p:sldId id="443" r:id="rId26"/>
    <p:sldId id="444" r:id="rId27"/>
    <p:sldId id="451" r:id="rId28"/>
    <p:sldId id="445" r:id="rId29"/>
    <p:sldId id="446" r:id="rId30"/>
    <p:sldId id="447" r:id="rId31"/>
    <p:sldId id="448" r:id="rId32"/>
    <p:sldId id="449" r:id="rId33"/>
    <p:sldId id="450" r:id="rId34"/>
    <p:sldId id="452" r:id="rId35"/>
    <p:sldId id="453" r:id="rId36"/>
    <p:sldId id="454" r:id="rId37"/>
    <p:sldId id="455" r:id="rId38"/>
    <p:sldId id="505" r:id="rId39"/>
    <p:sldId id="456" r:id="rId40"/>
    <p:sldId id="457" r:id="rId41"/>
    <p:sldId id="458" r:id="rId42"/>
    <p:sldId id="459" r:id="rId43"/>
    <p:sldId id="460" r:id="rId44"/>
    <p:sldId id="461" r:id="rId45"/>
    <p:sldId id="462" r:id="rId46"/>
    <p:sldId id="463" r:id="rId47"/>
    <p:sldId id="464" r:id="rId48"/>
    <p:sldId id="465" r:id="rId49"/>
    <p:sldId id="466" r:id="rId50"/>
    <p:sldId id="467" r:id="rId51"/>
    <p:sldId id="468" r:id="rId52"/>
    <p:sldId id="469" r:id="rId53"/>
    <p:sldId id="470" r:id="rId54"/>
    <p:sldId id="471" r:id="rId55"/>
    <p:sldId id="472" r:id="rId56"/>
    <p:sldId id="473" r:id="rId57"/>
    <p:sldId id="474" r:id="rId58"/>
    <p:sldId id="475" r:id="rId59"/>
    <p:sldId id="476" r:id="rId60"/>
    <p:sldId id="504" r:id="rId61"/>
    <p:sldId id="477" r:id="rId62"/>
    <p:sldId id="478" r:id="rId63"/>
    <p:sldId id="479" r:id="rId64"/>
    <p:sldId id="480" r:id="rId65"/>
    <p:sldId id="481" r:id="rId66"/>
    <p:sldId id="482" r:id="rId67"/>
    <p:sldId id="483" r:id="rId68"/>
    <p:sldId id="484" r:id="rId69"/>
    <p:sldId id="485" r:id="rId70"/>
    <p:sldId id="486" r:id="rId71"/>
    <p:sldId id="487" r:id="rId72"/>
    <p:sldId id="488" r:id="rId73"/>
    <p:sldId id="489" r:id="rId74"/>
    <p:sldId id="502" r:id="rId75"/>
    <p:sldId id="493" r:id="rId76"/>
    <p:sldId id="494" r:id="rId77"/>
    <p:sldId id="495" r:id="rId78"/>
    <p:sldId id="496" r:id="rId79"/>
    <p:sldId id="497" r:id="rId80"/>
    <p:sldId id="498" r:id="rId81"/>
    <p:sldId id="503" r:id="rId82"/>
    <p:sldId id="499" r:id="rId83"/>
    <p:sldId id="500" r:id="rId84"/>
    <p:sldId id="501"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D935"/>
    <a:srgbClr val="A5C2E0"/>
    <a:srgbClr val="E19BC2"/>
    <a:srgbClr val="FE9374"/>
    <a:srgbClr val="FDC340"/>
    <a:srgbClr val="FCAF00"/>
    <a:srgbClr val="F1EB00"/>
    <a:srgbClr val="BBDE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78224" autoAdjust="0"/>
  </p:normalViewPr>
  <p:slideViewPr>
    <p:cSldViewPr snapToGrid="0">
      <p:cViewPr varScale="1">
        <p:scale>
          <a:sx n="128" d="100"/>
          <a:sy n="128" d="100"/>
        </p:scale>
        <p:origin x="146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49628-C50D-46DE-95D1-F56F8CDDF8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BB7F9-0B98-41FF-B268-342E760C73C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3.xml.rels><?xml version="1.0" encoding="UTF-8" standalone="yes"?>
<Relationships xmlns="http://schemas.openxmlformats.org/package/2006/relationships"><Relationship Id="rId7" Type="http://schemas.openxmlformats.org/officeDocument/2006/relationships/hyperlink" Target="https://baike.baidu.com/item/%E6%95%B0%E6%8D%AE%E5%BA%93%E5%AE%89%E5%85%A8%E5%AE%A1%E8%AE%A1%E7%B3%BB%E7%BB%9F" TargetMode="External"/><Relationship Id="rId6" Type="http://schemas.openxmlformats.org/officeDocument/2006/relationships/hyperlink" Target="https://baike.baidu.com/item/%E6%95%B0%E6%8D%AE%E8%84%B1%E6%95%8F" TargetMode="External"/><Relationship Id="rId5" Type="http://schemas.openxmlformats.org/officeDocument/2006/relationships/hyperlink" Target="https://baike.baidu.com/item/%E6%95%B0%E6%8D%AE%E5%BA%93%E9%98%B2%E7%81%AB%E5%A2%99" TargetMode="External"/><Relationship Id="rId4" Type="http://schemas.openxmlformats.org/officeDocument/2006/relationships/hyperlink" Target="https://baike.baidu.com/item/%E6%95%B0%E6%8D%AE%E5%BA%93%E5%8A%A0%E5%AF%86" TargetMode="External"/><Relationship Id="rId3" Type="http://schemas.openxmlformats.org/officeDocument/2006/relationships/hyperlink" Target="https://baike.baidu.com/item/%E6%95%B0%E6%8D%AE%E5%BA%93%E5%AE%89%E5%85%A8" TargetMode="External"/><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2.xml.rels><?xml version="1.0" encoding="UTF-8" standalone="yes"?>
<Relationships xmlns="http://schemas.openxmlformats.org/package/2006/relationships"><Relationship Id="rId4" Type="http://schemas.openxmlformats.org/officeDocument/2006/relationships/hyperlink" Target="https://baike.baidu.com/item/%E6%94%BB%E5%87%BB%E8%A1%8C%E4%B8%BA/5109626" TargetMode="External"/><Relationship Id="rId3" Type="http://schemas.openxmlformats.org/officeDocument/2006/relationships/hyperlink" Target="https://baike.baidu.com/item/%E6%95%B0%E6%8D%AE%E5%BA%93%E5%AE%A1%E8%AE%A1/7882064" TargetMode="External"/><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6" Type="http://schemas.openxmlformats.org/officeDocument/2006/relationships/hyperlink" Target="https://baike.baidu.com/item/%E6%95%B0%E6%8D%AE%E5%BA%93%E5%AE%89%E5%85%A8%E5%AE%A1%E8%AE%A1%E7%B3%BB%E7%BB%9F/8402907" TargetMode="External"/><Relationship Id="rId5" Type="http://schemas.openxmlformats.org/officeDocument/2006/relationships/hyperlink" Target="https://baike.baidu.com/item/%E6%95%B0%E6%8D%AE%E8%84%B1%E6%95%8F/7914656" TargetMode="External"/><Relationship Id="rId4" Type="http://schemas.openxmlformats.org/officeDocument/2006/relationships/hyperlink" Target="https://baike.baidu.com/item/%E6%95%B0%E6%8D%AE%E5%BA%93%E9%98%B2%E7%81%AB%E5%A2%99/5202178" TargetMode="External"/><Relationship Id="rId3" Type="http://schemas.openxmlformats.org/officeDocument/2006/relationships/hyperlink" Target="https://baike.baidu.com/item/%E6%95%B0%E6%8D%AE%E5%BA%93%E5%8A%A0%E5%AF%86/7798419" TargetMode="External"/><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SHOW GRANTS FOR ‘u1'@'%' USING R1;</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exec</a:t>
            </a:r>
            <a:r>
              <a:rPr lang="en-US" altLang="zh-CN" sz="1200" b="0" i="0" kern="1200" dirty="0">
                <a:solidFill>
                  <a:schemeClr val="tx1"/>
                </a:solidFill>
                <a:effectLst/>
                <a:latin typeface="+mn-lt"/>
                <a:ea typeface="+mn-ea"/>
                <a:cs typeface="+mn-cs"/>
              </a:rPr>
              <a:t> </a:t>
            </a:r>
            <a:r>
              <a:rPr lang="en-US" altLang="zh-CN" dirty="0" err="1"/>
              <a:t>sp_addrolemember</a:t>
            </a:r>
            <a:r>
              <a:rPr lang="en-US" altLang="zh-CN" dirty="0"/>
              <a:t> ‘R1',‘u1'</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hlinkClick r:id="rId3"/>
              </a:rPr>
              <a:t>数据库安全</a:t>
            </a:r>
            <a:r>
              <a:rPr lang="zh-CN" altLang="en-US" sz="1200" b="0" i="0" kern="1200" dirty="0" smtClean="0">
                <a:solidFill>
                  <a:schemeClr val="tx1"/>
                </a:solidFill>
                <a:effectLst/>
                <a:latin typeface="+mn-lt"/>
                <a:ea typeface="+mn-ea"/>
                <a:cs typeface="+mn-cs"/>
              </a:rPr>
              <a:t>技术主要包括：数据库漏扫、</a:t>
            </a:r>
            <a:r>
              <a:rPr lang="zh-CN" altLang="en-US" sz="1200" b="0" i="0" u="none" strike="noStrike" kern="1200" dirty="0" smtClean="0">
                <a:solidFill>
                  <a:schemeClr val="tx1"/>
                </a:solidFill>
                <a:effectLst/>
                <a:latin typeface="+mn-lt"/>
                <a:ea typeface="+mn-ea"/>
                <a:cs typeface="+mn-cs"/>
                <a:hlinkClick r:id="rId4"/>
              </a:rPr>
              <a:t>数据库加密</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5"/>
              </a:rPr>
              <a:t>数据库防火墙</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6"/>
              </a:rPr>
              <a:t>数据脱敏</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7"/>
              </a:rPr>
              <a:t>数据库安全审计系统</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hlinkClick r:id="rId3"/>
              </a:rPr>
              <a:t>数据库审计</a:t>
            </a:r>
            <a:r>
              <a:rPr lang="zh-CN" altLang="en-US" sz="1200" b="0" i="0" kern="1200" dirty="0" smtClean="0">
                <a:solidFill>
                  <a:schemeClr val="tx1"/>
                </a:solidFill>
                <a:effectLst/>
                <a:latin typeface="+mn-lt"/>
                <a:ea typeface="+mn-ea"/>
                <a:cs typeface="+mn-cs"/>
              </a:rPr>
              <a:t>（简称</a:t>
            </a:r>
            <a:r>
              <a:rPr lang="en-US" altLang="zh-CN" sz="1200" b="0" i="0" kern="1200" dirty="0" err="1" smtClean="0">
                <a:solidFill>
                  <a:schemeClr val="tx1"/>
                </a:solidFill>
                <a:effectLst/>
                <a:latin typeface="+mn-lt"/>
                <a:ea typeface="+mn-ea"/>
                <a:cs typeface="+mn-cs"/>
              </a:rPr>
              <a:t>DBAudit</a:t>
            </a:r>
            <a:r>
              <a:rPr lang="zh-CN" altLang="en-US" sz="1200" b="0" i="0" kern="1200" dirty="0" smtClean="0">
                <a:solidFill>
                  <a:schemeClr val="tx1"/>
                </a:solidFill>
                <a:effectLst/>
                <a:latin typeface="+mn-lt"/>
                <a:ea typeface="+mn-ea"/>
                <a:cs typeface="+mn-cs"/>
              </a:rPr>
              <a:t>）能够实时记录网络上的数据库活动，对数据库操作进行细粒度审计的合规性管理，对数据库遭受到的风险行为进行告警，对</a:t>
            </a:r>
            <a:r>
              <a:rPr lang="zh-CN" altLang="en-US" sz="1200" b="0" i="0" u="none" strike="noStrike" kern="1200" dirty="0" smtClean="0">
                <a:solidFill>
                  <a:schemeClr val="tx1"/>
                </a:solidFill>
                <a:effectLst/>
                <a:latin typeface="+mn-lt"/>
                <a:ea typeface="+mn-ea"/>
                <a:cs typeface="+mn-cs"/>
                <a:hlinkClick r:id="rId4"/>
              </a:rPr>
              <a:t>攻击行为</a:t>
            </a:r>
            <a:r>
              <a:rPr lang="zh-CN" altLang="en-US" sz="1200" b="0" i="0" kern="1200" dirty="0" smtClean="0">
                <a:solidFill>
                  <a:schemeClr val="tx1"/>
                </a:solidFill>
                <a:effectLst/>
                <a:latin typeface="+mn-lt"/>
                <a:ea typeface="+mn-ea"/>
                <a:cs typeface="+mn-cs"/>
              </a:rPr>
              <a:t>进行阻断。它通过对用户访问数据库行为的记录、分析和汇报，用来帮助用户事后生成合规报告、事故追根溯源，同时加强内外部数据库网络行为记录，提高数据资产安全。</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数据库漏扫、</a:t>
            </a:r>
            <a:r>
              <a:rPr lang="zh-CN" altLang="en-US" sz="1200" b="0" i="0" u="none" strike="noStrike" kern="1200" dirty="0" smtClean="0">
                <a:solidFill>
                  <a:schemeClr val="tx1"/>
                </a:solidFill>
                <a:effectLst/>
                <a:latin typeface="+mn-lt"/>
                <a:ea typeface="+mn-ea"/>
                <a:cs typeface="+mn-cs"/>
                <a:hlinkClick r:id="rId3"/>
              </a:rPr>
              <a:t>数据库加密</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4"/>
              </a:rPr>
              <a:t>数据库防火墙</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5"/>
              </a:rPr>
              <a:t>数据脱敏</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6"/>
              </a:rPr>
              <a:t>数据库安全审计系统</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select </a:t>
            </a:r>
            <a:r>
              <a:rPr lang="en-US" altLang="zh-CN" dirty="0" err="1" smtClean="0"/>
              <a:t>host,user,authentication_string</a:t>
            </a:r>
            <a:r>
              <a:rPr lang="en-US" altLang="zh-CN" dirty="0" smtClean="0"/>
              <a:t> from </a:t>
            </a:r>
            <a:r>
              <a:rPr lang="en-US" altLang="zh-CN" dirty="0" err="1" smtClean="0"/>
              <a:t>mysql.user</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show grants for U1</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168068BB-17E3-42B7-A147-CB5F3137792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E22FB48-3995-40E0-9D7E-DF50111BA26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6A9107F0-49AB-4585-8531-0800EB706134}"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67B550-5DAF-484A-9553-47DA44B4046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6800" y="533400"/>
            <a:ext cx="7505700" cy="563880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814F641-F1B6-48DF-9B1C-3991E104261B}"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B92C4C-6338-4AB2-B6A2-E676F6F7F17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69848" y="75329"/>
            <a:ext cx="10058400" cy="1056785"/>
          </a:xfrm>
        </p:spPr>
        <p:txBody>
          <a:bodyPr/>
          <a:lstStyle/>
          <a:p>
            <a:r>
              <a:rPr lang="zh-CN" altLang="en-US" dirty="0"/>
              <a:t>单击此处编辑母版标题样式</a:t>
            </a:r>
            <a:endParaRPr lang="en-US" dirty="0"/>
          </a:p>
        </p:txBody>
      </p:sp>
      <p:sp>
        <p:nvSpPr>
          <p:cNvPr id="3" name="Content Placeholder 2"/>
          <p:cNvSpPr>
            <a:spLocks noGrp="1"/>
          </p:cNvSpPr>
          <p:nvPr>
            <p:ph idx="1" hasCustomPrompt="1"/>
          </p:nvPr>
        </p:nvSpPr>
        <p:spPr>
          <a:xfrm>
            <a:off x="1069848" y="1193074"/>
            <a:ext cx="10058400" cy="4979126"/>
          </a:xfrm>
        </p:spPr>
        <p:txBody>
          <a:bodyPr/>
          <a:lstStyle>
            <a:lvl1pPr>
              <a:lnSpc>
                <a:spcPct val="100000"/>
              </a:lnSpc>
              <a:defRPr sz="2800">
                <a:latin typeface="微软雅黑 Light" panose="020B0502040204020203" pitchFamily="34" charset="-122"/>
                <a:ea typeface="微软雅黑 Light" panose="020B0502040204020203" pitchFamily="34" charset="-122"/>
              </a:defRPr>
            </a:lvl1pPr>
            <a:lvl2pPr>
              <a:lnSpc>
                <a:spcPct val="100000"/>
              </a:lnSpc>
              <a:defRPr sz="2600">
                <a:latin typeface="微软雅黑 Light" panose="020B0502040204020203" pitchFamily="34" charset="-122"/>
                <a:ea typeface="微软雅黑 Light" panose="020B0502040204020203" pitchFamily="34" charset="-122"/>
              </a:defRPr>
            </a:lvl2pPr>
            <a:lvl3pPr>
              <a:lnSpc>
                <a:spcPct val="100000"/>
              </a:lnSpc>
              <a:defRPr sz="2400">
                <a:latin typeface="微软雅黑 Light" panose="020B0502040204020203" pitchFamily="34" charset="-122"/>
                <a:ea typeface="微软雅黑 Light" panose="020B0502040204020203" pitchFamily="34" charset="-122"/>
              </a:defRPr>
            </a:lvl3pPr>
            <a:lvl4pPr>
              <a:lnSpc>
                <a:spcPct val="100000"/>
              </a:lnSpc>
              <a:defRPr sz="2000">
                <a:latin typeface="微软雅黑 Light" panose="020B0502040204020203" pitchFamily="34" charset="-122"/>
                <a:ea typeface="微软雅黑 Light" panose="020B0502040204020203" pitchFamily="34" charset="-122"/>
              </a:defRPr>
            </a:lvl4pPr>
            <a:lvl5pPr>
              <a:lnSpc>
                <a:spcPct val="100000"/>
              </a:lnSpc>
              <a:defRPr sz="2000">
                <a:latin typeface="微软雅黑 Light" panose="020B0502040204020203" pitchFamily="34" charset="-122"/>
                <a:ea typeface="微软雅黑 Light" panose="020B0502040204020203"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9038E62-7DC2-477F-BCDA-57F4B9796151}"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8593667" y="6272784"/>
            <a:ext cx="2644309" cy="365125"/>
          </a:xfrm>
        </p:spPr>
        <p:txBody>
          <a:bodyPr/>
          <a:lstStyle/>
          <a:p>
            <a:fld id="{4C58EB04-B74F-490A-8396-68B0B81C24B6}" type="datetime1">
              <a:rPr lang="zh-CN" altLang="en-US" smtClean="0"/>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C2947E0-CF6E-4C9D-9D69-76C0C6E9450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8DA2E6BE-4CD1-4504-B97C-06A5781EB05A}"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72BE42-2029-47E3-BD9B-2F539B27DEE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F087B482-88B7-435F-A13C-C19E4682F1A3}"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2FA598-CE48-4FE9-B070-F75262AA96E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DAB27F6-33F4-4139-B506-BC3F43298B00}"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C20FAF6-2FE9-4CCD-9236-1A3CD5281C2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3673D-846D-478E-B717-145266FBB345}"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74088BC-5FFA-45F6-BC97-BB015332EA6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FCC3473-B232-4B69-ACE8-5CAEBA6CA593}"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BF596-1C38-4E7D-AB1B-96AFDC32A54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5AF81D95-C901-4B41-903D-FBA729B8C2E3}" type="datetime1">
              <a:rPr lang="zh-CN" altLang="en-US" smtClean="0"/>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CC65BD0-EC37-4B9B-A84F-C0E4E55ED33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7F89F12-1AC6-49B3-BDC9-E8AF0C41EACF}" type="datetime1">
              <a:rPr lang="zh-CN" altLang="en-US" smtClean="0"/>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8288E30-4A55-486A-A62B-08E94C446F5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z="6600" dirty="0">
                <a:solidFill>
                  <a:srgbClr val="595959"/>
                </a:solidFill>
                <a:latin typeface="微软雅黑" panose="020B0503020204020204" pitchFamily="34" charset="-122"/>
                <a:ea typeface="微软雅黑" panose="020B0503020204020204" pitchFamily="34" charset="-122"/>
              </a:rPr>
              <a:t>第四章  数据库安全性</a:t>
            </a:r>
            <a:endParaRPr lang="zh-CN" altLang="en-US" sz="6600" dirty="0"/>
          </a:p>
        </p:txBody>
      </p:sp>
      <p:sp>
        <p:nvSpPr>
          <p:cNvPr id="3" name="副标题 2"/>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E22FB48-3995-40E0-9D7E-DF50111BA269}"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en-US" dirty="0"/>
              <a:t>安全标准简介</a:t>
            </a:r>
            <a:endParaRPr lang="zh-CN" altLang="en-US" dirty="0"/>
          </a:p>
        </p:txBody>
      </p:sp>
      <p:sp>
        <p:nvSpPr>
          <p:cNvPr id="3" name="内容占位符 2"/>
          <p:cNvSpPr>
            <a:spLocks noGrp="1"/>
          </p:cNvSpPr>
          <p:nvPr>
            <p:ph idx="1"/>
          </p:nvPr>
        </p:nvSpPr>
        <p:spPr/>
        <p:txBody>
          <a:bodyPr/>
          <a:lstStyle/>
          <a:p>
            <a:r>
              <a:rPr lang="en-US" altLang="zh-CN" dirty="0"/>
              <a:t>1993</a:t>
            </a:r>
            <a:r>
              <a:rPr lang="zh-CN" altLang="en-US" dirty="0"/>
              <a:t>年，</a:t>
            </a:r>
            <a:r>
              <a:rPr lang="en-US" altLang="zh-CN" dirty="0"/>
              <a:t>CTCPEC</a:t>
            </a:r>
            <a:r>
              <a:rPr lang="zh-CN" altLang="en-US" dirty="0"/>
              <a:t>、</a:t>
            </a:r>
            <a:r>
              <a:rPr lang="en-US" altLang="zh-CN" dirty="0"/>
              <a:t>FC</a:t>
            </a:r>
            <a:r>
              <a:rPr lang="zh-CN" altLang="en-US" dirty="0"/>
              <a:t>、</a:t>
            </a:r>
            <a:r>
              <a:rPr lang="en-US" altLang="zh-CN" dirty="0"/>
              <a:t>TCSEC</a:t>
            </a:r>
            <a:r>
              <a:rPr lang="zh-CN" altLang="en-US" dirty="0"/>
              <a:t>和</a:t>
            </a:r>
            <a:r>
              <a:rPr lang="en-US" altLang="zh-CN" dirty="0"/>
              <a:t>ITSEC</a:t>
            </a:r>
            <a:r>
              <a:rPr lang="zh-CN" altLang="en-US" dirty="0"/>
              <a:t>联合行动，</a:t>
            </a:r>
            <a:r>
              <a:rPr lang="zh-CN" altLang="en-US" dirty="0">
                <a:solidFill>
                  <a:srgbClr val="FF0000"/>
                </a:solidFill>
              </a:rPr>
              <a:t>解决原标准中概念和技术上的差异</a:t>
            </a:r>
            <a:r>
              <a:rPr lang="zh-CN" altLang="en-US" dirty="0"/>
              <a:t>，称为</a:t>
            </a:r>
            <a:r>
              <a:rPr lang="en-US" altLang="zh-CN" dirty="0"/>
              <a:t>CC</a:t>
            </a:r>
            <a:r>
              <a:rPr lang="zh-CN" altLang="en-US" dirty="0"/>
              <a:t>（</a:t>
            </a:r>
            <a:r>
              <a:rPr lang="en-US" altLang="zh-CN" dirty="0"/>
              <a:t>Common Criteria</a:t>
            </a:r>
            <a:r>
              <a:rPr lang="zh-CN" altLang="en-US" dirty="0"/>
              <a:t>）项目（</a:t>
            </a:r>
            <a:r>
              <a:rPr lang="zh-CN" altLang="en-US" dirty="0">
                <a:solidFill>
                  <a:srgbClr val="FF0000"/>
                </a:solidFill>
              </a:rPr>
              <a:t>通用准则</a:t>
            </a:r>
            <a:r>
              <a:rPr lang="zh-CN" altLang="en-US" dirty="0"/>
              <a:t>）</a:t>
            </a:r>
            <a:endParaRPr lang="zh-CN" altLang="en-US" dirty="0"/>
          </a:p>
          <a:p>
            <a:r>
              <a:rPr lang="en-US" altLang="zh-CN" dirty="0"/>
              <a:t>1999</a:t>
            </a:r>
            <a:r>
              <a:rPr lang="zh-CN" altLang="en-US" dirty="0"/>
              <a:t>年  </a:t>
            </a:r>
            <a:r>
              <a:rPr lang="en-US" altLang="zh-CN" dirty="0"/>
              <a:t>CC V2.1</a:t>
            </a:r>
            <a:r>
              <a:rPr lang="zh-CN" altLang="en-US" dirty="0"/>
              <a:t>版被</a:t>
            </a:r>
            <a:r>
              <a:rPr lang="en-US" altLang="zh-CN" dirty="0"/>
              <a:t>ISO</a:t>
            </a:r>
            <a:r>
              <a:rPr lang="zh-CN" altLang="en-US" dirty="0"/>
              <a:t>采用为</a:t>
            </a:r>
            <a:r>
              <a:rPr lang="zh-CN" altLang="en-US" dirty="0">
                <a:solidFill>
                  <a:srgbClr val="FF0000"/>
                </a:solidFill>
              </a:rPr>
              <a:t>国际标准</a:t>
            </a:r>
            <a:endParaRPr lang="zh-CN" altLang="en-US" dirty="0">
              <a:solidFill>
                <a:srgbClr val="FF0000"/>
              </a:solidFill>
            </a:endParaRPr>
          </a:p>
          <a:p>
            <a:r>
              <a:rPr lang="en-US" altLang="zh-CN" dirty="0"/>
              <a:t>2001</a:t>
            </a:r>
            <a:r>
              <a:rPr lang="zh-CN" altLang="en-US" dirty="0"/>
              <a:t>年  </a:t>
            </a:r>
            <a:r>
              <a:rPr lang="en-US" altLang="zh-CN" dirty="0"/>
              <a:t>CC V2.1</a:t>
            </a:r>
            <a:r>
              <a:rPr lang="zh-CN" altLang="en-US" dirty="0"/>
              <a:t>版被我国采用为</a:t>
            </a:r>
            <a:r>
              <a:rPr lang="zh-CN" altLang="en-US" dirty="0">
                <a:solidFill>
                  <a:srgbClr val="FF0000"/>
                </a:solidFill>
              </a:rPr>
              <a:t>国家标准</a:t>
            </a:r>
            <a:endParaRPr lang="zh-CN" altLang="en-US" dirty="0">
              <a:solidFill>
                <a:srgbClr val="FF0000"/>
              </a:solidFill>
            </a:endParaRPr>
          </a:p>
          <a:p>
            <a:r>
              <a:rPr lang="zh-CN" altLang="en-US" dirty="0"/>
              <a:t>目前</a:t>
            </a:r>
            <a:r>
              <a:rPr lang="en-US" altLang="zh-CN" dirty="0"/>
              <a:t>CC</a:t>
            </a:r>
            <a:r>
              <a:rPr lang="zh-CN" altLang="en-US" dirty="0"/>
              <a:t>已基本取代了</a:t>
            </a:r>
            <a:r>
              <a:rPr lang="en-US" altLang="zh-CN" dirty="0"/>
              <a:t>TCSEC</a:t>
            </a:r>
            <a:r>
              <a:rPr lang="zh-CN" altLang="en-US" dirty="0"/>
              <a:t>，成为评估信息产品安全性的主要标准。</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en-US" dirty="0"/>
              <a:t>安全标准简介</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Picture 4" descr="4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69848" y="2084959"/>
            <a:ext cx="8380412"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2794077" y="6327258"/>
            <a:ext cx="2798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dirty="0">
                <a:latin typeface="Times New Roman" panose="02020603050405020304" pitchFamily="18" charset="0"/>
              </a:rPr>
              <a:t>信息安全标准的发展历史 </a:t>
            </a:r>
            <a:endParaRPr lang="zh-CN" altLang="en-US" sz="1800" dirty="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400" dirty="0"/>
              <a:t>4.1.2  </a:t>
            </a:r>
            <a:r>
              <a:rPr lang="zh-CN" altLang="en-US" sz="4400" dirty="0"/>
              <a:t>安全标准简介</a:t>
            </a:r>
            <a:r>
              <a:rPr lang="en-US" altLang="zh-CN" sz="4400" dirty="0"/>
              <a:t>——TCSEC</a:t>
            </a:r>
            <a:r>
              <a:rPr lang="zh-CN" altLang="en-US" sz="4400" dirty="0"/>
              <a:t>标准</a:t>
            </a:r>
            <a:endParaRPr lang="zh-CN" altLang="en-US" sz="4400" dirty="0"/>
          </a:p>
        </p:txBody>
      </p:sp>
      <p:sp>
        <p:nvSpPr>
          <p:cNvPr id="3" name="内容占位符 2"/>
          <p:cNvSpPr>
            <a:spLocks noGrp="1"/>
          </p:cNvSpPr>
          <p:nvPr>
            <p:ph idx="1"/>
          </p:nvPr>
        </p:nvSpPr>
        <p:spPr/>
        <p:txBody>
          <a:bodyPr/>
          <a:lstStyle/>
          <a:p>
            <a:r>
              <a:rPr lang="en-US" altLang="zh-CN" dirty="0"/>
              <a:t>1991</a:t>
            </a:r>
            <a:r>
              <a:rPr lang="zh-CN" altLang="en-US" dirty="0"/>
              <a:t>年</a:t>
            </a:r>
            <a:r>
              <a:rPr lang="en-US" altLang="zh-CN" dirty="0"/>
              <a:t>4</a:t>
            </a:r>
            <a:r>
              <a:rPr lang="zh-CN" altLang="en-US" dirty="0"/>
              <a:t>月美国</a:t>
            </a:r>
            <a:r>
              <a:rPr lang="en-US" altLang="zh-CN" dirty="0"/>
              <a:t>NCSC</a:t>
            </a:r>
            <a:r>
              <a:rPr lang="zh-CN" altLang="en-US" dirty="0"/>
              <a:t>（国家计算机安全中心）颁布了</a:t>
            </a:r>
            <a:r>
              <a:rPr lang="en-US" altLang="zh-CN" dirty="0"/>
              <a:t>《</a:t>
            </a:r>
            <a:r>
              <a:rPr lang="zh-CN" altLang="en-US" dirty="0"/>
              <a:t>可信计算机系统评估标准关于可信数据库系统的解释</a:t>
            </a:r>
            <a:r>
              <a:rPr lang="en-US" altLang="zh-CN" dirty="0"/>
              <a:t>》</a:t>
            </a:r>
            <a:r>
              <a:rPr lang="zh-CN" altLang="en-US" dirty="0"/>
              <a:t>（ </a:t>
            </a:r>
            <a:r>
              <a:rPr lang="en-US" altLang="zh-CN" dirty="0"/>
              <a:t>TCSEC/Trusted Database Interpretation </a:t>
            </a:r>
            <a:r>
              <a:rPr lang="zh-CN" altLang="en-US" dirty="0"/>
              <a:t>简称</a:t>
            </a:r>
            <a:r>
              <a:rPr lang="en-US" altLang="zh-CN" dirty="0">
                <a:solidFill>
                  <a:srgbClr val="FF0000"/>
                </a:solidFill>
              </a:rPr>
              <a:t>TDI</a:t>
            </a:r>
            <a:r>
              <a:rPr lang="zh-CN" altLang="en-US" dirty="0"/>
              <a:t>）</a:t>
            </a:r>
            <a:endParaRPr lang="zh-CN" altLang="en-US" dirty="0"/>
          </a:p>
          <a:p>
            <a:r>
              <a:rPr lang="en-US" altLang="zh-CN" dirty="0"/>
              <a:t>TDI</a:t>
            </a:r>
            <a:r>
              <a:rPr lang="zh-CN" altLang="en-US" dirty="0"/>
              <a:t>又称</a:t>
            </a:r>
            <a:r>
              <a:rPr lang="zh-CN" altLang="en-US" dirty="0">
                <a:solidFill>
                  <a:srgbClr val="FF0000"/>
                </a:solidFill>
              </a:rPr>
              <a:t>紫皮书</a:t>
            </a:r>
            <a:r>
              <a:rPr lang="zh-CN" altLang="en-US" dirty="0"/>
              <a:t>。它将</a:t>
            </a:r>
            <a:r>
              <a:rPr lang="en-US" altLang="zh-CN" dirty="0">
                <a:solidFill>
                  <a:srgbClr val="FF0000"/>
                </a:solidFill>
              </a:rPr>
              <a:t>TCSEC</a:t>
            </a:r>
            <a:r>
              <a:rPr lang="zh-CN" altLang="en-US" dirty="0">
                <a:solidFill>
                  <a:srgbClr val="FF0000"/>
                </a:solidFill>
              </a:rPr>
              <a:t>扩展到数据库管理系统</a:t>
            </a:r>
            <a:endParaRPr lang="zh-CN" altLang="en-US" dirty="0">
              <a:solidFill>
                <a:srgbClr val="FF0000"/>
              </a:solidFill>
            </a:endParaRPr>
          </a:p>
          <a:p>
            <a:r>
              <a:rPr lang="en-US" altLang="zh-CN" dirty="0"/>
              <a:t>TDI</a:t>
            </a:r>
            <a:r>
              <a:rPr lang="zh-CN" altLang="en-US" dirty="0"/>
              <a:t>中定义了数据库管理系统的设计与实现中需满足和用以进行安全性级别评估的标准</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TextBox 1"/>
          <p:cNvSpPr txBox="1">
            <a:spLocks noChangeArrowheads="1"/>
          </p:cNvSpPr>
          <p:nvPr/>
        </p:nvSpPr>
        <p:spPr bwMode="auto">
          <a:xfrm>
            <a:off x="2436309" y="978444"/>
            <a:ext cx="4017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1800" dirty="0">
                <a:solidFill>
                  <a:srgbClr val="FF0000"/>
                </a:solidFill>
              </a:rPr>
              <a:t>National Computer Security Center</a:t>
            </a:r>
            <a:endParaRPr lang="zh-CN" altLang="en-US" sz="1800"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400" dirty="0"/>
              <a:t>4.1.2  </a:t>
            </a:r>
            <a:r>
              <a:rPr lang="zh-CN" altLang="en-US" sz="4400" dirty="0"/>
              <a:t>安全标准简介</a:t>
            </a:r>
            <a:r>
              <a:rPr lang="en-US" altLang="zh-CN" sz="4400" dirty="0"/>
              <a:t>——TCSEC</a:t>
            </a:r>
            <a:r>
              <a:rPr lang="zh-CN" altLang="en-US" sz="4400" dirty="0"/>
              <a:t>标准</a:t>
            </a:r>
            <a:endParaRPr lang="zh-CN" altLang="en-US" sz="4400" dirty="0"/>
          </a:p>
        </p:txBody>
      </p:sp>
      <p:sp>
        <p:nvSpPr>
          <p:cNvPr id="3" name="内容占位符 2"/>
          <p:cNvSpPr>
            <a:spLocks noGrp="1"/>
          </p:cNvSpPr>
          <p:nvPr>
            <p:ph idx="1"/>
          </p:nvPr>
        </p:nvSpPr>
        <p:spPr/>
        <p:txBody>
          <a:bodyPr/>
          <a:lstStyle/>
          <a:p>
            <a:r>
              <a:rPr lang="en-US" altLang="zh-CN" dirty="0"/>
              <a:t>TCSEC/TDI</a:t>
            </a:r>
            <a:r>
              <a:rPr lang="zh-CN" altLang="en-US" dirty="0"/>
              <a:t>标准的基本内容</a:t>
            </a:r>
            <a:endParaRPr lang="zh-CN" altLang="en-US" dirty="0"/>
          </a:p>
          <a:p>
            <a:pPr lvl="1"/>
            <a:r>
              <a:rPr lang="en-US" altLang="zh-CN" dirty="0"/>
              <a:t>TCSEC/TDI</a:t>
            </a:r>
            <a:r>
              <a:rPr lang="zh-CN" altLang="en-US" dirty="0"/>
              <a:t>，从</a:t>
            </a:r>
            <a:r>
              <a:rPr lang="zh-CN" altLang="en-US" dirty="0">
                <a:solidFill>
                  <a:srgbClr val="FF0000"/>
                </a:solidFill>
              </a:rPr>
              <a:t>四个方面</a:t>
            </a:r>
            <a:r>
              <a:rPr lang="zh-CN" altLang="en-US" dirty="0"/>
              <a:t>来描述安全性级别划分的指标</a:t>
            </a:r>
            <a:endParaRPr lang="zh-CN" altLang="en-US" dirty="0"/>
          </a:p>
          <a:p>
            <a:pPr lvl="2"/>
            <a:r>
              <a:rPr lang="zh-CN" altLang="en-US" dirty="0"/>
              <a:t>安全策略</a:t>
            </a:r>
            <a:endParaRPr lang="zh-CN" altLang="en-US" dirty="0"/>
          </a:p>
          <a:p>
            <a:pPr lvl="2"/>
            <a:r>
              <a:rPr lang="zh-CN" altLang="en-US" dirty="0"/>
              <a:t>责任</a:t>
            </a:r>
            <a:endParaRPr lang="zh-CN" altLang="en-US" dirty="0"/>
          </a:p>
          <a:p>
            <a:pPr lvl="2"/>
            <a:r>
              <a:rPr lang="zh-CN" altLang="en-US" dirty="0"/>
              <a:t>保证</a:t>
            </a:r>
            <a:endParaRPr lang="zh-CN" altLang="en-US" dirty="0"/>
          </a:p>
          <a:p>
            <a:pPr lvl="2"/>
            <a:r>
              <a:rPr lang="zh-CN" altLang="en-US" dirty="0"/>
              <a:t>文档</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400" dirty="0"/>
              <a:t>4.1.2  </a:t>
            </a:r>
            <a:r>
              <a:rPr lang="zh-CN" altLang="en-US" sz="4400" dirty="0"/>
              <a:t>安全标准简介</a:t>
            </a:r>
            <a:r>
              <a:rPr lang="en-US" altLang="zh-CN" sz="4400" dirty="0"/>
              <a:t>——TCSEC</a:t>
            </a:r>
            <a:r>
              <a:rPr lang="zh-CN" altLang="en-US" sz="4400" dirty="0"/>
              <a:t>标准</a:t>
            </a:r>
            <a:endParaRPr lang="zh-CN" altLang="en-US" sz="4400" dirty="0"/>
          </a:p>
        </p:txBody>
      </p:sp>
      <p:sp>
        <p:nvSpPr>
          <p:cNvPr id="3" name="内容占位符 2"/>
          <p:cNvSpPr>
            <a:spLocks noGrp="1"/>
          </p:cNvSpPr>
          <p:nvPr>
            <p:ph idx="1"/>
          </p:nvPr>
        </p:nvSpPr>
        <p:spPr/>
        <p:txBody>
          <a:bodyPr/>
          <a:lstStyle/>
          <a:p>
            <a:r>
              <a:rPr lang="en-US" altLang="zh-CN" dirty="0"/>
              <a:t>TCSEC/TDI</a:t>
            </a:r>
            <a:r>
              <a:rPr lang="zh-CN" altLang="en-US" dirty="0"/>
              <a:t>安全级别划分</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grpSp>
        <p:nvGrpSpPr>
          <p:cNvPr id="5" name="Group 5"/>
          <p:cNvGrpSpPr/>
          <p:nvPr/>
        </p:nvGrpSpPr>
        <p:grpSpPr bwMode="auto">
          <a:xfrm>
            <a:off x="1368967" y="2224222"/>
            <a:ext cx="7704138" cy="3429000"/>
            <a:chOff x="0" y="0"/>
            <a:chExt cx="3071" cy="3078"/>
          </a:xfrm>
        </p:grpSpPr>
        <p:grpSp>
          <p:nvGrpSpPr>
            <p:cNvPr id="6" name="Group 6"/>
            <p:cNvGrpSpPr/>
            <p:nvPr/>
          </p:nvGrpSpPr>
          <p:grpSpPr bwMode="auto">
            <a:xfrm>
              <a:off x="3" y="3"/>
              <a:ext cx="3065" cy="3072"/>
              <a:chOff x="0" y="0"/>
              <a:chExt cx="3065" cy="3072"/>
            </a:xfrm>
          </p:grpSpPr>
          <p:grpSp>
            <p:nvGrpSpPr>
              <p:cNvPr id="8" name="Group 7"/>
              <p:cNvGrpSpPr/>
              <p:nvPr/>
            </p:nvGrpSpPr>
            <p:grpSpPr bwMode="auto">
              <a:xfrm>
                <a:off x="0" y="0"/>
                <a:ext cx="709" cy="384"/>
                <a:chOff x="0" y="0"/>
                <a:chExt cx="709" cy="384"/>
              </a:xfrm>
            </p:grpSpPr>
            <p:sp>
              <p:nvSpPr>
                <p:cNvPr id="54" name="Rectangle 7"/>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000" dirty="0">
                      <a:latin typeface="Times New Roman" panose="02020603050405020304" pitchFamily="18" charset="0"/>
                    </a:rPr>
                    <a:t>安 全 级 别</a:t>
                  </a:r>
                  <a:endParaRPr lang="zh-CN" altLang="en-US" sz="2000" b="0" dirty="0">
                    <a:latin typeface="Times New Roman" panose="02020603050405020304" pitchFamily="18" charset="0"/>
                  </a:endParaRPr>
                </a:p>
              </p:txBody>
            </p:sp>
            <p:sp>
              <p:nvSpPr>
                <p:cNvPr id="55" name="Rectangle 8"/>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000">
                    <a:latin typeface="Times New Roman" panose="02020603050405020304" pitchFamily="18" charset="0"/>
                  </a:endParaRPr>
                </a:p>
              </p:txBody>
            </p:sp>
          </p:grpSp>
          <p:grpSp>
            <p:nvGrpSpPr>
              <p:cNvPr id="9" name="Group 10"/>
              <p:cNvGrpSpPr/>
              <p:nvPr/>
            </p:nvGrpSpPr>
            <p:grpSpPr bwMode="auto">
              <a:xfrm>
                <a:off x="709" y="0"/>
                <a:ext cx="2356" cy="384"/>
                <a:chOff x="0" y="0"/>
                <a:chExt cx="2356" cy="384"/>
              </a:xfrm>
            </p:grpSpPr>
            <p:sp>
              <p:nvSpPr>
                <p:cNvPr id="52" name="Rectangle 10"/>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000" dirty="0">
                      <a:latin typeface="Times New Roman" panose="02020603050405020304" pitchFamily="18" charset="0"/>
                    </a:rPr>
                    <a:t>       </a:t>
                  </a:r>
                  <a:r>
                    <a:rPr lang="zh-CN" altLang="en-US" sz="2000" dirty="0">
                      <a:latin typeface="Times New Roman" panose="02020603050405020304" pitchFamily="18" charset="0"/>
                    </a:rPr>
                    <a:t>定        义</a:t>
                  </a:r>
                  <a:endParaRPr lang="zh-CN" altLang="en-US" sz="2000" b="0" dirty="0">
                    <a:latin typeface="Times New Roman" panose="02020603050405020304" pitchFamily="18" charset="0"/>
                  </a:endParaRPr>
                </a:p>
              </p:txBody>
            </p:sp>
            <p:sp>
              <p:nvSpPr>
                <p:cNvPr id="53" name="Rectangle 11"/>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000">
                    <a:latin typeface="Times New Roman" panose="02020603050405020304" pitchFamily="18" charset="0"/>
                  </a:endParaRPr>
                </a:p>
              </p:txBody>
            </p:sp>
          </p:grpSp>
          <p:grpSp>
            <p:nvGrpSpPr>
              <p:cNvPr id="10" name="Group 13"/>
              <p:cNvGrpSpPr/>
              <p:nvPr/>
            </p:nvGrpSpPr>
            <p:grpSpPr bwMode="auto">
              <a:xfrm>
                <a:off x="0" y="384"/>
                <a:ext cx="709" cy="384"/>
                <a:chOff x="0" y="0"/>
                <a:chExt cx="709" cy="384"/>
              </a:xfrm>
            </p:grpSpPr>
            <p:sp>
              <p:nvSpPr>
                <p:cNvPr id="50" name="Rectangle 13"/>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000">
                      <a:latin typeface="Times New Roman" panose="02020603050405020304" pitchFamily="18" charset="0"/>
                    </a:rPr>
                    <a:t>     A1</a:t>
                  </a:r>
                  <a:endParaRPr lang="en-US" altLang="zh-CN" sz="2000" b="0">
                    <a:latin typeface="Times New Roman" panose="02020603050405020304" pitchFamily="18" charset="0"/>
                  </a:endParaRPr>
                </a:p>
              </p:txBody>
            </p:sp>
            <p:sp>
              <p:nvSpPr>
                <p:cNvPr id="51" name="Rectangle 14"/>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000">
                    <a:latin typeface="Times New Roman" panose="02020603050405020304" pitchFamily="18" charset="0"/>
                  </a:endParaRPr>
                </a:p>
              </p:txBody>
            </p:sp>
          </p:grpSp>
          <p:grpSp>
            <p:nvGrpSpPr>
              <p:cNvPr id="11" name="Group 16"/>
              <p:cNvGrpSpPr/>
              <p:nvPr/>
            </p:nvGrpSpPr>
            <p:grpSpPr bwMode="auto">
              <a:xfrm>
                <a:off x="709" y="384"/>
                <a:ext cx="2356" cy="384"/>
                <a:chOff x="0" y="0"/>
                <a:chExt cx="2356" cy="384"/>
              </a:xfrm>
            </p:grpSpPr>
            <p:sp>
              <p:nvSpPr>
                <p:cNvPr id="48" name="Rectangle 16"/>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000">
                      <a:latin typeface="Times New Roman" panose="02020603050405020304" pitchFamily="18" charset="0"/>
                    </a:rPr>
                    <a:t>验证设计（</a:t>
                  </a:r>
                  <a:r>
                    <a:rPr lang="en-US" altLang="zh-CN" sz="2000">
                      <a:latin typeface="Times New Roman" panose="02020603050405020304" pitchFamily="18" charset="0"/>
                    </a:rPr>
                    <a:t>Verified Design</a:t>
                  </a:r>
                  <a:r>
                    <a:rPr lang="zh-CN" altLang="en-US" sz="2000">
                      <a:latin typeface="Times New Roman" panose="02020603050405020304" pitchFamily="18" charset="0"/>
                    </a:rPr>
                    <a:t>）</a:t>
                  </a:r>
                  <a:endParaRPr lang="zh-CN" altLang="en-US" sz="2000" b="0">
                    <a:latin typeface="Times New Roman" panose="02020603050405020304" pitchFamily="18" charset="0"/>
                  </a:endParaRPr>
                </a:p>
              </p:txBody>
            </p:sp>
            <p:sp>
              <p:nvSpPr>
                <p:cNvPr id="49" name="Rectangle 17"/>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000">
                    <a:latin typeface="Times New Roman" panose="02020603050405020304" pitchFamily="18" charset="0"/>
                  </a:endParaRPr>
                </a:p>
              </p:txBody>
            </p:sp>
          </p:grpSp>
          <p:grpSp>
            <p:nvGrpSpPr>
              <p:cNvPr id="12" name="Group 19"/>
              <p:cNvGrpSpPr/>
              <p:nvPr/>
            </p:nvGrpSpPr>
            <p:grpSpPr bwMode="auto">
              <a:xfrm>
                <a:off x="0" y="768"/>
                <a:ext cx="709" cy="384"/>
                <a:chOff x="0" y="0"/>
                <a:chExt cx="709" cy="384"/>
              </a:xfrm>
            </p:grpSpPr>
            <p:sp>
              <p:nvSpPr>
                <p:cNvPr id="46" name="Rectangle 19"/>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000">
                      <a:latin typeface="Times New Roman" panose="02020603050405020304" pitchFamily="18" charset="0"/>
                    </a:rPr>
                    <a:t>     B3</a:t>
                  </a:r>
                  <a:endParaRPr lang="en-US" altLang="zh-CN" sz="2000" b="0">
                    <a:latin typeface="Times New Roman" panose="02020603050405020304" pitchFamily="18" charset="0"/>
                  </a:endParaRPr>
                </a:p>
              </p:txBody>
            </p:sp>
            <p:sp>
              <p:nvSpPr>
                <p:cNvPr id="47" name="Rectangle 20"/>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000">
                    <a:latin typeface="Times New Roman" panose="02020603050405020304" pitchFamily="18" charset="0"/>
                  </a:endParaRPr>
                </a:p>
              </p:txBody>
            </p:sp>
          </p:grpSp>
          <p:grpSp>
            <p:nvGrpSpPr>
              <p:cNvPr id="13" name="Group 22"/>
              <p:cNvGrpSpPr/>
              <p:nvPr/>
            </p:nvGrpSpPr>
            <p:grpSpPr bwMode="auto">
              <a:xfrm>
                <a:off x="709" y="768"/>
                <a:ext cx="2356" cy="384"/>
                <a:chOff x="0" y="0"/>
                <a:chExt cx="2356" cy="384"/>
              </a:xfrm>
            </p:grpSpPr>
            <p:sp>
              <p:nvSpPr>
                <p:cNvPr id="44" name="Rectangle 22"/>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000">
                      <a:latin typeface="Times New Roman" panose="02020603050405020304" pitchFamily="18" charset="0"/>
                    </a:rPr>
                    <a:t>安全域（</a:t>
                  </a:r>
                  <a:r>
                    <a:rPr lang="en-US" altLang="zh-CN" sz="2000">
                      <a:latin typeface="Times New Roman" panose="02020603050405020304" pitchFamily="18" charset="0"/>
                    </a:rPr>
                    <a:t>Security Domains</a:t>
                  </a:r>
                  <a:r>
                    <a:rPr lang="zh-CN" altLang="en-US" sz="2000">
                      <a:latin typeface="Times New Roman" panose="02020603050405020304" pitchFamily="18" charset="0"/>
                    </a:rPr>
                    <a:t>）</a:t>
                  </a:r>
                  <a:endParaRPr lang="zh-CN" altLang="en-US" sz="2000">
                    <a:latin typeface="Times New Roman" panose="02020603050405020304" pitchFamily="18" charset="0"/>
                  </a:endParaRPr>
                </a:p>
              </p:txBody>
            </p:sp>
            <p:sp>
              <p:nvSpPr>
                <p:cNvPr id="45" name="Rectangle 23"/>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000">
                    <a:latin typeface="Times New Roman" panose="02020603050405020304" pitchFamily="18" charset="0"/>
                  </a:endParaRPr>
                </a:p>
              </p:txBody>
            </p:sp>
          </p:grpSp>
          <p:grpSp>
            <p:nvGrpSpPr>
              <p:cNvPr id="14" name="Group 25"/>
              <p:cNvGrpSpPr/>
              <p:nvPr/>
            </p:nvGrpSpPr>
            <p:grpSpPr bwMode="auto">
              <a:xfrm>
                <a:off x="0" y="1152"/>
                <a:ext cx="709" cy="384"/>
                <a:chOff x="0" y="0"/>
                <a:chExt cx="709" cy="384"/>
              </a:xfrm>
            </p:grpSpPr>
            <p:sp>
              <p:nvSpPr>
                <p:cNvPr id="42" name="Rectangle 25"/>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000">
                      <a:latin typeface="Times New Roman" panose="02020603050405020304" pitchFamily="18" charset="0"/>
                    </a:rPr>
                    <a:t>     B2</a:t>
                  </a:r>
                  <a:endParaRPr lang="en-US" altLang="zh-CN" sz="2000" b="0">
                    <a:latin typeface="Times New Roman" panose="02020603050405020304" pitchFamily="18" charset="0"/>
                  </a:endParaRPr>
                </a:p>
              </p:txBody>
            </p:sp>
            <p:sp>
              <p:nvSpPr>
                <p:cNvPr id="43" name="Rectangle 26"/>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000">
                    <a:latin typeface="Times New Roman" panose="02020603050405020304" pitchFamily="18" charset="0"/>
                  </a:endParaRPr>
                </a:p>
              </p:txBody>
            </p:sp>
          </p:grpSp>
          <p:grpSp>
            <p:nvGrpSpPr>
              <p:cNvPr id="15" name="Group 28"/>
              <p:cNvGrpSpPr/>
              <p:nvPr/>
            </p:nvGrpSpPr>
            <p:grpSpPr bwMode="auto">
              <a:xfrm>
                <a:off x="709" y="1152"/>
                <a:ext cx="2356" cy="384"/>
                <a:chOff x="0" y="0"/>
                <a:chExt cx="2356" cy="384"/>
              </a:xfrm>
            </p:grpSpPr>
            <p:sp>
              <p:nvSpPr>
                <p:cNvPr id="40" name="Rectangle 28"/>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000">
                      <a:latin typeface="Times New Roman" panose="02020603050405020304" pitchFamily="18" charset="0"/>
                    </a:rPr>
                    <a:t>结构化保护（</a:t>
                  </a:r>
                  <a:r>
                    <a:rPr lang="en-US" altLang="zh-CN" sz="2000">
                      <a:latin typeface="Times New Roman" panose="02020603050405020304" pitchFamily="18" charset="0"/>
                    </a:rPr>
                    <a:t>Structural Protection</a:t>
                  </a:r>
                  <a:r>
                    <a:rPr lang="zh-CN" altLang="en-US" sz="2000">
                      <a:latin typeface="Times New Roman" panose="02020603050405020304" pitchFamily="18" charset="0"/>
                    </a:rPr>
                    <a:t>）</a:t>
                  </a:r>
                  <a:endParaRPr lang="zh-CN" altLang="en-US" sz="2000">
                    <a:latin typeface="Times New Roman" panose="02020603050405020304" pitchFamily="18" charset="0"/>
                  </a:endParaRPr>
                </a:p>
              </p:txBody>
            </p:sp>
            <p:sp>
              <p:nvSpPr>
                <p:cNvPr id="41" name="Rectangle 29"/>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000">
                    <a:latin typeface="Times New Roman" panose="02020603050405020304" pitchFamily="18" charset="0"/>
                  </a:endParaRPr>
                </a:p>
              </p:txBody>
            </p:sp>
          </p:grpSp>
          <p:grpSp>
            <p:nvGrpSpPr>
              <p:cNvPr id="16" name="Group 31"/>
              <p:cNvGrpSpPr/>
              <p:nvPr/>
            </p:nvGrpSpPr>
            <p:grpSpPr bwMode="auto">
              <a:xfrm>
                <a:off x="0" y="1536"/>
                <a:ext cx="709" cy="384"/>
                <a:chOff x="0" y="0"/>
                <a:chExt cx="709" cy="384"/>
              </a:xfrm>
            </p:grpSpPr>
            <p:sp>
              <p:nvSpPr>
                <p:cNvPr id="38" name="Rectangle 31"/>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000">
                      <a:latin typeface="Times New Roman" panose="02020603050405020304" pitchFamily="18" charset="0"/>
                    </a:rPr>
                    <a:t>     B1</a:t>
                  </a:r>
                  <a:endParaRPr lang="en-US" altLang="zh-CN" sz="2000" b="0">
                    <a:latin typeface="Times New Roman" panose="02020603050405020304" pitchFamily="18" charset="0"/>
                  </a:endParaRPr>
                </a:p>
              </p:txBody>
            </p:sp>
            <p:sp>
              <p:nvSpPr>
                <p:cNvPr id="39" name="Rectangle 32"/>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000">
                    <a:latin typeface="Times New Roman" panose="02020603050405020304" pitchFamily="18" charset="0"/>
                  </a:endParaRPr>
                </a:p>
              </p:txBody>
            </p:sp>
          </p:grpSp>
          <p:grpSp>
            <p:nvGrpSpPr>
              <p:cNvPr id="17" name="Group 34"/>
              <p:cNvGrpSpPr/>
              <p:nvPr/>
            </p:nvGrpSpPr>
            <p:grpSpPr bwMode="auto">
              <a:xfrm>
                <a:off x="709" y="1536"/>
                <a:ext cx="2356" cy="384"/>
                <a:chOff x="0" y="0"/>
                <a:chExt cx="2356" cy="384"/>
              </a:xfrm>
            </p:grpSpPr>
            <p:sp>
              <p:nvSpPr>
                <p:cNvPr id="36" name="Rectangle 34"/>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000">
                      <a:latin typeface="Times New Roman" panose="02020603050405020304" pitchFamily="18" charset="0"/>
                    </a:rPr>
                    <a:t>标记安全保护（</a:t>
                  </a:r>
                  <a:r>
                    <a:rPr lang="en-US" altLang="zh-CN" sz="2000">
                      <a:latin typeface="Times New Roman" panose="02020603050405020304" pitchFamily="18" charset="0"/>
                    </a:rPr>
                    <a:t>Labeled Security Protection</a:t>
                  </a:r>
                  <a:r>
                    <a:rPr lang="zh-CN" altLang="en-US" sz="2000">
                      <a:latin typeface="Times New Roman" panose="02020603050405020304" pitchFamily="18" charset="0"/>
                    </a:rPr>
                    <a:t>）</a:t>
                  </a:r>
                  <a:endParaRPr lang="zh-CN" altLang="en-US" sz="2000">
                    <a:latin typeface="Times New Roman" panose="02020603050405020304" pitchFamily="18" charset="0"/>
                  </a:endParaRPr>
                </a:p>
              </p:txBody>
            </p:sp>
            <p:sp>
              <p:nvSpPr>
                <p:cNvPr id="37" name="Rectangle 35"/>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000">
                    <a:latin typeface="Times New Roman" panose="02020603050405020304" pitchFamily="18" charset="0"/>
                  </a:endParaRPr>
                </a:p>
              </p:txBody>
            </p:sp>
          </p:grpSp>
          <p:grpSp>
            <p:nvGrpSpPr>
              <p:cNvPr id="18" name="Group 37"/>
              <p:cNvGrpSpPr/>
              <p:nvPr/>
            </p:nvGrpSpPr>
            <p:grpSpPr bwMode="auto">
              <a:xfrm>
                <a:off x="0" y="1920"/>
                <a:ext cx="709" cy="384"/>
                <a:chOff x="0" y="0"/>
                <a:chExt cx="709" cy="384"/>
              </a:xfrm>
            </p:grpSpPr>
            <p:sp>
              <p:nvSpPr>
                <p:cNvPr id="34" name="Rectangle 37"/>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000">
                      <a:latin typeface="Times New Roman" panose="02020603050405020304" pitchFamily="18" charset="0"/>
                    </a:rPr>
                    <a:t>     C2</a:t>
                  </a:r>
                  <a:endParaRPr lang="en-US" altLang="zh-CN" sz="2000" b="0">
                    <a:latin typeface="Times New Roman" panose="02020603050405020304" pitchFamily="18" charset="0"/>
                  </a:endParaRPr>
                </a:p>
              </p:txBody>
            </p:sp>
            <p:sp>
              <p:nvSpPr>
                <p:cNvPr id="35" name="Rectangle 38"/>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000">
                    <a:latin typeface="Times New Roman" panose="02020603050405020304" pitchFamily="18" charset="0"/>
                  </a:endParaRPr>
                </a:p>
              </p:txBody>
            </p:sp>
          </p:grpSp>
          <p:grpSp>
            <p:nvGrpSpPr>
              <p:cNvPr id="19" name="Group 40"/>
              <p:cNvGrpSpPr/>
              <p:nvPr/>
            </p:nvGrpSpPr>
            <p:grpSpPr bwMode="auto">
              <a:xfrm>
                <a:off x="709" y="1920"/>
                <a:ext cx="2356" cy="384"/>
                <a:chOff x="0" y="0"/>
                <a:chExt cx="2356" cy="384"/>
              </a:xfrm>
            </p:grpSpPr>
            <p:sp>
              <p:nvSpPr>
                <p:cNvPr id="32" name="Rectangle 40"/>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000">
                      <a:latin typeface="Times New Roman" panose="02020603050405020304" pitchFamily="18" charset="0"/>
                    </a:rPr>
                    <a:t>受控的存取保护（</a:t>
                  </a:r>
                  <a:r>
                    <a:rPr lang="en-US" altLang="zh-CN" sz="2000">
                      <a:latin typeface="Times New Roman" panose="02020603050405020304" pitchFamily="18" charset="0"/>
                    </a:rPr>
                    <a:t>Controlled Access Protection</a:t>
                  </a:r>
                  <a:r>
                    <a:rPr lang="zh-CN" altLang="en-US" sz="2000">
                      <a:latin typeface="Times New Roman" panose="02020603050405020304" pitchFamily="18" charset="0"/>
                    </a:rPr>
                    <a:t>）</a:t>
                  </a:r>
                  <a:endParaRPr lang="zh-CN" altLang="en-US" sz="2000" b="0">
                    <a:latin typeface="Times New Roman" panose="02020603050405020304" pitchFamily="18" charset="0"/>
                  </a:endParaRPr>
                </a:p>
              </p:txBody>
            </p:sp>
            <p:sp>
              <p:nvSpPr>
                <p:cNvPr id="33" name="Rectangle 41"/>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000">
                    <a:latin typeface="Times New Roman" panose="02020603050405020304" pitchFamily="18" charset="0"/>
                  </a:endParaRPr>
                </a:p>
              </p:txBody>
            </p:sp>
          </p:grpSp>
          <p:grpSp>
            <p:nvGrpSpPr>
              <p:cNvPr id="20" name="Group 43"/>
              <p:cNvGrpSpPr/>
              <p:nvPr/>
            </p:nvGrpSpPr>
            <p:grpSpPr bwMode="auto">
              <a:xfrm>
                <a:off x="0" y="2304"/>
                <a:ext cx="709" cy="384"/>
                <a:chOff x="0" y="0"/>
                <a:chExt cx="709" cy="384"/>
              </a:xfrm>
            </p:grpSpPr>
            <p:sp>
              <p:nvSpPr>
                <p:cNvPr id="30" name="Rectangle 43"/>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000">
                      <a:latin typeface="Times New Roman" panose="02020603050405020304" pitchFamily="18" charset="0"/>
                    </a:rPr>
                    <a:t>     C1</a:t>
                  </a:r>
                  <a:endParaRPr lang="en-US" altLang="zh-CN" sz="2000" b="0">
                    <a:latin typeface="Times New Roman" panose="02020603050405020304" pitchFamily="18" charset="0"/>
                  </a:endParaRPr>
                </a:p>
              </p:txBody>
            </p:sp>
            <p:sp>
              <p:nvSpPr>
                <p:cNvPr id="31" name="Rectangle 44"/>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000">
                    <a:latin typeface="Times New Roman" panose="02020603050405020304" pitchFamily="18" charset="0"/>
                  </a:endParaRPr>
                </a:p>
              </p:txBody>
            </p:sp>
          </p:grpSp>
          <p:grpSp>
            <p:nvGrpSpPr>
              <p:cNvPr id="21" name="Group 46"/>
              <p:cNvGrpSpPr/>
              <p:nvPr/>
            </p:nvGrpSpPr>
            <p:grpSpPr bwMode="auto">
              <a:xfrm>
                <a:off x="709" y="2304"/>
                <a:ext cx="2356" cy="384"/>
                <a:chOff x="0" y="0"/>
                <a:chExt cx="2356" cy="384"/>
              </a:xfrm>
            </p:grpSpPr>
            <p:sp>
              <p:nvSpPr>
                <p:cNvPr id="28" name="Rectangle 46"/>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000">
                      <a:latin typeface="Times New Roman" panose="02020603050405020304" pitchFamily="18" charset="0"/>
                    </a:rPr>
                    <a:t>自主安全保护（</a:t>
                  </a:r>
                  <a:r>
                    <a:rPr lang="en-US" altLang="zh-CN" sz="2000">
                      <a:latin typeface="Times New Roman" panose="02020603050405020304" pitchFamily="18" charset="0"/>
                    </a:rPr>
                    <a:t>Discretionary Security Protection</a:t>
                  </a:r>
                  <a:r>
                    <a:rPr lang="zh-CN" altLang="en-US" sz="2000">
                      <a:latin typeface="Times New Roman" panose="02020603050405020304" pitchFamily="18" charset="0"/>
                    </a:rPr>
                    <a:t>）</a:t>
                  </a:r>
                  <a:endParaRPr lang="zh-CN" altLang="en-US" sz="2000" b="0">
                    <a:latin typeface="Times New Roman" panose="02020603050405020304" pitchFamily="18" charset="0"/>
                  </a:endParaRPr>
                </a:p>
              </p:txBody>
            </p:sp>
            <p:sp>
              <p:nvSpPr>
                <p:cNvPr id="29" name="Rectangle 47"/>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000">
                    <a:latin typeface="Times New Roman" panose="02020603050405020304" pitchFamily="18" charset="0"/>
                  </a:endParaRPr>
                </a:p>
              </p:txBody>
            </p:sp>
          </p:grpSp>
          <p:grpSp>
            <p:nvGrpSpPr>
              <p:cNvPr id="22" name="Group 49"/>
              <p:cNvGrpSpPr/>
              <p:nvPr/>
            </p:nvGrpSpPr>
            <p:grpSpPr bwMode="auto">
              <a:xfrm>
                <a:off x="0" y="2688"/>
                <a:ext cx="709" cy="384"/>
                <a:chOff x="0" y="0"/>
                <a:chExt cx="709" cy="384"/>
              </a:xfrm>
            </p:grpSpPr>
            <p:sp>
              <p:nvSpPr>
                <p:cNvPr id="26" name="Rectangle 49"/>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000">
                      <a:latin typeface="Times New Roman" panose="02020603050405020304" pitchFamily="18" charset="0"/>
                    </a:rPr>
                    <a:t>     D</a:t>
                  </a:r>
                  <a:endParaRPr lang="en-US" altLang="zh-CN" sz="2000" b="0">
                    <a:latin typeface="Times New Roman" panose="02020603050405020304" pitchFamily="18" charset="0"/>
                  </a:endParaRPr>
                </a:p>
              </p:txBody>
            </p:sp>
            <p:sp>
              <p:nvSpPr>
                <p:cNvPr id="27" name="Rectangle 50"/>
                <p:cNvSpPr>
                  <a:spLocks noChangeArrowheads="1"/>
                </p:cNvSpPr>
                <p:nvPr/>
              </p:nvSpPr>
              <p:spPr bwMode="auto">
                <a:xfrm>
                  <a:off x="0" y="0"/>
                  <a:ext cx="709"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000">
                    <a:latin typeface="Times New Roman" panose="02020603050405020304" pitchFamily="18" charset="0"/>
                  </a:endParaRPr>
                </a:p>
              </p:txBody>
            </p:sp>
          </p:grpSp>
          <p:grpSp>
            <p:nvGrpSpPr>
              <p:cNvPr id="23" name="Group 52"/>
              <p:cNvGrpSpPr/>
              <p:nvPr/>
            </p:nvGrpSpPr>
            <p:grpSpPr bwMode="auto">
              <a:xfrm>
                <a:off x="709" y="2688"/>
                <a:ext cx="2356" cy="384"/>
                <a:chOff x="0" y="0"/>
                <a:chExt cx="2356" cy="384"/>
              </a:xfrm>
            </p:grpSpPr>
            <p:sp>
              <p:nvSpPr>
                <p:cNvPr id="24" name="Rectangle 52"/>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000">
                      <a:latin typeface="Times New Roman" panose="02020603050405020304" pitchFamily="18" charset="0"/>
                    </a:rPr>
                    <a:t>最小保护（</a:t>
                  </a:r>
                  <a:r>
                    <a:rPr lang="en-US" altLang="zh-CN" sz="2000">
                      <a:latin typeface="Times New Roman" panose="02020603050405020304" pitchFamily="18" charset="0"/>
                    </a:rPr>
                    <a:t>Minimal Protection</a:t>
                  </a:r>
                  <a:r>
                    <a:rPr lang="zh-CN" altLang="en-US" sz="2000">
                      <a:latin typeface="Times New Roman" panose="02020603050405020304" pitchFamily="18" charset="0"/>
                    </a:rPr>
                    <a:t>）</a:t>
                  </a:r>
                  <a:endParaRPr lang="zh-CN" altLang="en-US" sz="2000">
                    <a:latin typeface="Times New Roman" panose="02020603050405020304" pitchFamily="18" charset="0"/>
                  </a:endParaRPr>
                </a:p>
              </p:txBody>
            </p:sp>
            <p:sp>
              <p:nvSpPr>
                <p:cNvPr id="25" name="Rectangle 53"/>
                <p:cNvSpPr>
                  <a:spLocks noChangeArrowheads="1"/>
                </p:cNvSpPr>
                <p:nvPr/>
              </p:nvSpPr>
              <p:spPr bwMode="auto">
                <a:xfrm>
                  <a:off x="0" y="0"/>
                  <a:ext cx="235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000">
                    <a:latin typeface="Times New Roman" panose="02020603050405020304" pitchFamily="18" charset="0"/>
                  </a:endParaRPr>
                </a:p>
              </p:txBody>
            </p:sp>
          </p:grpSp>
        </p:grpSp>
        <p:sp>
          <p:nvSpPr>
            <p:cNvPr id="7" name="Rectangle 54"/>
            <p:cNvSpPr>
              <a:spLocks noChangeArrowheads="1"/>
            </p:cNvSpPr>
            <p:nvPr/>
          </p:nvSpPr>
          <p:spPr bwMode="auto">
            <a:xfrm>
              <a:off x="0" y="0"/>
              <a:ext cx="3071" cy="3078"/>
            </a:xfrm>
            <a:prstGeom prst="rect">
              <a:avLst/>
            </a:prstGeom>
            <a:noFill/>
            <a:ln w="11112">
              <a:solidFill>
                <a:srgbClr val="A0A0A0"/>
              </a:solidFill>
              <a:miter lim="800000"/>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000">
                <a:latin typeface="Times New Roman" panose="02020603050405020304" pitchFamily="18" charset="0"/>
              </a:endParaRPr>
            </a:p>
          </p:txBody>
        </p:sp>
      </p:grpSp>
      <p:sp>
        <p:nvSpPr>
          <p:cNvPr id="56" name="TextBox 1"/>
          <p:cNvSpPr txBox="1">
            <a:spLocks noChangeArrowheads="1"/>
          </p:cNvSpPr>
          <p:nvPr/>
        </p:nvSpPr>
        <p:spPr bwMode="auto">
          <a:xfrm>
            <a:off x="6110830" y="1647959"/>
            <a:ext cx="1363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1800">
                <a:solidFill>
                  <a:srgbClr val="FF0000"/>
                </a:solidFill>
              </a:rPr>
              <a:t>4</a:t>
            </a:r>
            <a:r>
              <a:rPr lang="zh-CN" altLang="en-US" sz="1800">
                <a:solidFill>
                  <a:srgbClr val="FF0000"/>
                </a:solidFill>
              </a:rPr>
              <a:t>组</a:t>
            </a:r>
            <a:r>
              <a:rPr lang="en-US" altLang="zh-CN" sz="1800">
                <a:solidFill>
                  <a:srgbClr val="FF0000"/>
                </a:solidFill>
              </a:rPr>
              <a:t>7</a:t>
            </a:r>
            <a:r>
              <a:rPr lang="zh-CN" altLang="en-US" sz="1800">
                <a:solidFill>
                  <a:srgbClr val="FF0000"/>
                </a:solidFill>
              </a:rPr>
              <a:t>个等级</a:t>
            </a:r>
            <a:endParaRPr lang="zh-CN" altLang="en-US" sz="18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400" dirty="0"/>
              <a:t>4.1.2  </a:t>
            </a:r>
            <a:r>
              <a:rPr lang="zh-CN" altLang="en-US" sz="4400" dirty="0"/>
              <a:t>安全标准简介</a:t>
            </a:r>
            <a:r>
              <a:rPr lang="en-US" altLang="zh-CN" sz="4400" dirty="0"/>
              <a:t>——TCSEC</a:t>
            </a:r>
            <a:r>
              <a:rPr lang="zh-CN" altLang="en-US" sz="4400" dirty="0"/>
              <a:t>标准</a:t>
            </a:r>
            <a:endParaRPr lang="zh-CN" altLang="en-US" sz="4400" dirty="0"/>
          </a:p>
        </p:txBody>
      </p:sp>
      <p:sp>
        <p:nvSpPr>
          <p:cNvPr id="3" name="内容占位符 2"/>
          <p:cNvSpPr>
            <a:spLocks noGrp="1"/>
          </p:cNvSpPr>
          <p:nvPr>
            <p:ph idx="1"/>
          </p:nvPr>
        </p:nvSpPr>
        <p:spPr>
          <a:xfrm>
            <a:off x="1069848" y="1326995"/>
            <a:ext cx="10058400" cy="5310914"/>
          </a:xfrm>
        </p:spPr>
        <p:txBody>
          <a:bodyPr>
            <a:normAutofit/>
          </a:bodyPr>
          <a:lstStyle/>
          <a:p>
            <a:r>
              <a:rPr lang="en-US" altLang="zh-CN" dirty="0"/>
              <a:t>TCSEC/TDI</a:t>
            </a:r>
            <a:r>
              <a:rPr lang="zh-CN" altLang="en-US" dirty="0"/>
              <a:t>安全级别划分</a:t>
            </a:r>
            <a:endParaRPr lang="zh-CN" altLang="en-US" dirty="0"/>
          </a:p>
          <a:p>
            <a:pPr lvl="1"/>
            <a:r>
              <a:rPr lang="en-US" altLang="zh-CN" dirty="0">
                <a:solidFill>
                  <a:srgbClr val="FF0000"/>
                </a:solidFill>
              </a:rPr>
              <a:t>4</a:t>
            </a:r>
            <a:r>
              <a:rPr lang="zh-CN" altLang="en-US" dirty="0">
                <a:solidFill>
                  <a:srgbClr val="FF0000"/>
                </a:solidFill>
              </a:rPr>
              <a:t>组（</a:t>
            </a:r>
            <a:r>
              <a:rPr lang="en-US" altLang="zh-CN" dirty="0">
                <a:solidFill>
                  <a:srgbClr val="FF0000"/>
                </a:solidFill>
              </a:rPr>
              <a:t>division</a:t>
            </a:r>
            <a:r>
              <a:rPr lang="zh-CN" altLang="en-US" dirty="0">
                <a:solidFill>
                  <a:srgbClr val="FF0000"/>
                </a:solidFill>
              </a:rPr>
              <a:t>）</a:t>
            </a:r>
            <a:r>
              <a:rPr lang="en-US" altLang="zh-CN" dirty="0">
                <a:solidFill>
                  <a:srgbClr val="FF0000"/>
                </a:solidFill>
              </a:rPr>
              <a:t>7</a:t>
            </a:r>
            <a:r>
              <a:rPr lang="zh-CN" altLang="en-US" dirty="0">
                <a:solidFill>
                  <a:srgbClr val="FF0000"/>
                </a:solidFill>
              </a:rPr>
              <a:t>个等级</a:t>
            </a:r>
            <a:endParaRPr lang="zh-CN" altLang="en-US" dirty="0">
              <a:solidFill>
                <a:srgbClr val="FF0000"/>
              </a:solidFill>
            </a:endParaRPr>
          </a:p>
          <a:p>
            <a:pPr lvl="2"/>
            <a:r>
              <a:rPr lang="en-US" altLang="zh-CN" dirty="0">
                <a:solidFill>
                  <a:srgbClr val="FF0000"/>
                </a:solidFill>
              </a:rPr>
              <a:t>D</a:t>
            </a:r>
            <a:endParaRPr lang="en-US" altLang="zh-CN" dirty="0">
              <a:solidFill>
                <a:srgbClr val="FF0000"/>
              </a:solidFill>
            </a:endParaRPr>
          </a:p>
          <a:p>
            <a:pPr lvl="2"/>
            <a:r>
              <a:rPr lang="en-US" altLang="zh-CN" dirty="0">
                <a:solidFill>
                  <a:srgbClr val="FF0000"/>
                </a:solidFill>
              </a:rPr>
              <a:t>C</a:t>
            </a:r>
            <a:r>
              <a:rPr lang="zh-CN" altLang="en-US" dirty="0">
                <a:solidFill>
                  <a:srgbClr val="FF0000"/>
                </a:solidFill>
              </a:rPr>
              <a:t>（</a:t>
            </a:r>
            <a:r>
              <a:rPr lang="en-US" altLang="zh-CN" dirty="0">
                <a:solidFill>
                  <a:srgbClr val="FF0000"/>
                </a:solidFill>
              </a:rPr>
              <a:t>C1</a:t>
            </a:r>
            <a:r>
              <a:rPr lang="zh-CN" altLang="en-US" dirty="0">
                <a:solidFill>
                  <a:srgbClr val="FF0000"/>
                </a:solidFill>
              </a:rPr>
              <a:t>，</a:t>
            </a:r>
            <a:r>
              <a:rPr lang="en-US" altLang="zh-CN" dirty="0">
                <a:solidFill>
                  <a:srgbClr val="FF0000"/>
                </a:solidFill>
              </a:rPr>
              <a:t>C2</a:t>
            </a:r>
            <a:r>
              <a:rPr lang="zh-CN" altLang="en-US" dirty="0">
                <a:solidFill>
                  <a:srgbClr val="FF0000"/>
                </a:solidFill>
              </a:rPr>
              <a:t>）</a:t>
            </a:r>
            <a:endParaRPr lang="zh-CN" altLang="en-US" dirty="0">
              <a:solidFill>
                <a:srgbClr val="FF0000"/>
              </a:solidFill>
            </a:endParaRPr>
          </a:p>
          <a:p>
            <a:pPr lvl="2"/>
            <a:r>
              <a:rPr lang="en-US" altLang="zh-CN" dirty="0">
                <a:solidFill>
                  <a:srgbClr val="FF0000"/>
                </a:solidFill>
              </a:rPr>
              <a:t>B</a:t>
            </a:r>
            <a:r>
              <a:rPr lang="zh-CN" altLang="en-US" dirty="0">
                <a:solidFill>
                  <a:srgbClr val="FF0000"/>
                </a:solidFill>
              </a:rPr>
              <a:t>（</a:t>
            </a:r>
            <a:r>
              <a:rPr lang="en-US" altLang="zh-CN" dirty="0">
                <a:solidFill>
                  <a:srgbClr val="FF0000"/>
                </a:solidFill>
              </a:rPr>
              <a:t>B1</a:t>
            </a:r>
            <a:r>
              <a:rPr lang="zh-CN" altLang="en-US" dirty="0">
                <a:solidFill>
                  <a:srgbClr val="FF0000"/>
                </a:solidFill>
              </a:rPr>
              <a:t>，</a:t>
            </a:r>
            <a:r>
              <a:rPr lang="en-US" altLang="zh-CN" dirty="0">
                <a:solidFill>
                  <a:srgbClr val="FF0000"/>
                </a:solidFill>
              </a:rPr>
              <a:t>B2</a:t>
            </a:r>
            <a:r>
              <a:rPr lang="zh-CN" altLang="en-US" dirty="0">
                <a:solidFill>
                  <a:srgbClr val="FF0000"/>
                </a:solidFill>
              </a:rPr>
              <a:t>，</a:t>
            </a:r>
            <a:r>
              <a:rPr lang="en-US" altLang="zh-CN" dirty="0">
                <a:solidFill>
                  <a:srgbClr val="FF0000"/>
                </a:solidFill>
              </a:rPr>
              <a:t>B3</a:t>
            </a:r>
            <a:r>
              <a:rPr lang="zh-CN" altLang="en-US" dirty="0">
                <a:solidFill>
                  <a:srgbClr val="FF0000"/>
                </a:solidFill>
              </a:rPr>
              <a:t>）</a:t>
            </a:r>
            <a:endParaRPr lang="zh-CN" altLang="en-US" dirty="0">
              <a:solidFill>
                <a:srgbClr val="FF0000"/>
              </a:solidFill>
            </a:endParaRPr>
          </a:p>
          <a:p>
            <a:pPr lvl="2"/>
            <a:r>
              <a:rPr lang="en-US" altLang="zh-CN" dirty="0">
                <a:solidFill>
                  <a:srgbClr val="FF0000"/>
                </a:solidFill>
              </a:rPr>
              <a:t>A</a:t>
            </a:r>
            <a:r>
              <a:rPr lang="zh-CN" altLang="en-US" dirty="0">
                <a:solidFill>
                  <a:srgbClr val="FF0000"/>
                </a:solidFill>
              </a:rPr>
              <a:t>（</a:t>
            </a:r>
            <a:r>
              <a:rPr lang="en-US" altLang="zh-CN" dirty="0">
                <a:solidFill>
                  <a:srgbClr val="FF0000"/>
                </a:solidFill>
              </a:rPr>
              <a:t>A1</a:t>
            </a:r>
            <a:r>
              <a:rPr lang="zh-CN" altLang="en-US" dirty="0">
                <a:solidFill>
                  <a:srgbClr val="FF0000"/>
                </a:solidFill>
              </a:rPr>
              <a:t>）</a:t>
            </a:r>
            <a:endParaRPr lang="zh-CN" altLang="en-US" dirty="0">
              <a:solidFill>
                <a:srgbClr val="FF0000"/>
              </a:solidFill>
            </a:endParaRPr>
          </a:p>
          <a:p>
            <a:pPr lvl="1"/>
            <a:r>
              <a:rPr lang="zh-CN" altLang="en-US" dirty="0"/>
              <a:t>按系统可靠或可信程度逐渐增高</a:t>
            </a:r>
            <a:endParaRPr lang="zh-CN" altLang="en-US" dirty="0"/>
          </a:p>
          <a:p>
            <a:pPr lvl="1"/>
            <a:r>
              <a:rPr lang="zh-CN" altLang="en-US" dirty="0"/>
              <a:t>各安全级别之间具有一种</a:t>
            </a:r>
            <a:r>
              <a:rPr lang="zh-CN" altLang="en-US" dirty="0">
                <a:solidFill>
                  <a:srgbClr val="FF0000"/>
                </a:solidFill>
              </a:rPr>
              <a:t>偏序向下兼容</a:t>
            </a:r>
            <a:r>
              <a:rPr lang="zh-CN" altLang="en-US" dirty="0"/>
              <a:t>的关系，即较高安全性级别提供的安全保护要包含较低级别的所有保护要求，同时提供更多或更完善的保护能力</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400" dirty="0"/>
              <a:t>4.1.2  </a:t>
            </a:r>
            <a:r>
              <a:rPr lang="zh-CN" altLang="en-US" sz="4400" dirty="0"/>
              <a:t>安全标准简介</a:t>
            </a:r>
            <a:r>
              <a:rPr lang="en-US" altLang="zh-CN" sz="4400" dirty="0"/>
              <a:t>——TCSEC</a:t>
            </a:r>
            <a:r>
              <a:rPr lang="zh-CN" altLang="en-US" sz="4400" dirty="0"/>
              <a:t>标准</a:t>
            </a:r>
            <a:endParaRPr lang="zh-CN" altLang="en-US" sz="4400" dirty="0"/>
          </a:p>
        </p:txBody>
      </p:sp>
      <p:sp>
        <p:nvSpPr>
          <p:cNvPr id="3" name="内容占位符 2"/>
          <p:cNvSpPr>
            <a:spLocks noGrp="1"/>
          </p:cNvSpPr>
          <p:nvPr>
            <p:ph idx="1"/>
          </p:nvPr>
        </p:nvSpPr>
        <p:spPr/>
        <p:txBody>
          <a:bodyPr/>
          <a:lstStyle/>
          <a:p>
            <a:r>
              <a:rPr lang="en-US" altLang="zh-CN" dirty="0"/>
              <a:t>D</a:t>
            </a:r>
            <a:r>
              <a:rPr lang="zh-CN" altLang="en-US" dirty="0"/>
              <a:t>级</a:t>
            </a:r>
            <a:endParaRPr lang="zh-CN" altLang="en-US" dirty="0"/>
          </a:p>
          <a:p>
            <a:pPr lvl="1"/>
            <a:r>
              <a:rPr lang="zh-CN" altLang="en-US" dirty="0"/>
              <a:t>将一切不符合更高标准的系统均归于</a:t>
            </a:r>
            <a:r>
              <a:rPr lang="en-US" altLang="zh-CN" dirty="0"/>
              <a:t>D</a:t>
            </a:r>
            <a:r>
              <a:rPr lang="zh-CN" altLang="en-US" dirty="0"/>
              <a:t>组</a:t>
            </a:r>
            <a:endParaRPr lang="zh-CN" altLang="en-US" dirty="0"/>
          </a:p>
          <a:p>
            <a:pPr lvl="1"/>
            <a:r>
              <a:rPr lang="zh-CN" altLang="en-US" dirty="0"/>
              <a:t>典型例子</a:t>
            </a:r>
            <a:endParaRPr lang="zh-CN" altLang="en-US" dirty="0"/>
          </a:p>
          <a:p>
            <a:pPr lvl="2"/>
            <a:r>
              <a:rPr lang="en-US" altLang="zh-CN" dirty="0"/>
              <a:t>DOS</a:t>
            </a:r>
            <a:r>
              <a:rPr lang="zh-CN" altLang="en-US" dirty="0"/>
              <a:t>是安全标准为</a:t>
            </a:r>
            <a:r>
              <a:rPr lang="en-US" altLang="zh-CN" dirty="0"/>
              <a:t>D</a:t>
            </a:r>
            <a:r>
              <a:rPr lang="zh-CN" altLang="en-US" dirty="0"/>
              <a:t>的操作系统，</a:t>
            </a:r>
            <a:r>
              <a:rPr lang="en-US" altLang="zh-CN" dirty="0"/>
              <a:t>DOS</a:t>
            </a:r>
            <a:r>
              <a:rPr lang="zh-CN" altLang="en-US" dirty="0"/>
              <a:t>在安全性方面几乎没有什么专门的机制来保障</a:t>
            </a:r>
            <a:endParaRPr lang="zh-CN" altLang="en-US" dirty="0"/>
          </a:p>
          <a:p>
            <a:pPr lvl="2"/>
            <a:r>
              <a:rPr lang="en-US" altLang="zh-CN" dirty="0"/>
              <a:t>Windows 3.x</a:t>
            </a:r>
            <a:endParaRPr lang="en-US" altLang="zh-CN" dirty="0"/>
          </a:p>
          <a:p>
            <a:pPr lvl="2"/>
            <a:r>
              <a:rPr lang="en-US" altLang="zh-CN" dirty="0"/>
              <a:t>Windows 95(</a:t>
            </a:r>
            <a:r>
              <a:rPr lang="zh-CN" altLang="en-US" dirty="0"/>
              <a:t>不在工作组方式中</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400" dirty="0"/>
              <a:t>4.1.2  </a:t>
            </a:r>
            <a:r>
              <a:rPr lang="zh-CN" altLang="en-US" sz="4400" dirty="0"/>
              <a:t>安全标准简介</a:t>
            </a:r>
            <a:r>
              <a:rPr lang="en-US" altLang="zh-CN" sz="4400" dirty="0"/>
              <a:t>——TCSEC</a:t>
            </a:r>
            <a:r>
              <a:rPr lang="zh-CN" altLang="en-US" sz="4400" dirty="0"/>
              <a:t>标准</a:t>
            </a:r>
            <a:endParaRPr lang="zh-CN" altLang="en-US" sz="4400" dirty="0"/>
          </a:p>
        </p:txBody>
      </p:sp>
      <p:sp>
        <p:nvSpPr>
          <p:cNvPr id="3" name="内容占位符 2"/>
          <p:cNvSpPr>
            <a:spLocks noGrp="1"/>
          </p:cNvSpPr>
          <p:nvPr>
            <p:ph idx="1"/>
          </p:nvPr>
        </p:nvSpPr>
        <p:spPr/>
        <p:txBody>
          <a:bodyPr>
            <a:normAutofit/>
          </a:bodyPr>
          <a:lstStyle/>
          <a:p>
            <a:r>
              <a:rPr lang="en-US" altLang="zh-CN" dirty="0"/>
              <a:t>C1</a:t>
            </a:r>
            <a:r>
              <a:rPr lang="zh-CN" altLang="en-US" dirty="0"/>
              <a:t>级</a:t>
            </a:r>
            <a:endParaRPr lang="zh-CN" altLang="en-US" dirty="0"/>
          </a:p>
          <a:p>
            <a:pPr lvl="1"/>
            <a:r>
              <a:rPr lang="zh-CN" altLang="en-US" dirty="0"/>
              <a:t>非常初级的自主安全保护</a:t>
            </a:r>
            <a:endParaRPr lang="zh-CN" altLang="en-US" dirty="0"/>
          </a:p>
          <a:p>
            <a:pPr lvl="1"/>
            <a:r>
              <a:rPr lang="zh-CN" altLang="en-US" dirty="0"/>
              <a:t>能够实现对用户和数据的分离，进行</a:t>
            </a:r>
            <a:r>
              <a:rPr lang="zh-CN" altLang="en-US" dirty="0">
                <a:solidFill>
                  <a:srgbClr val="FF0000"/>
                </a:solidFill>
              </a:rPr>
              <a:t>自主存取控制</a:t>
            </a:r>
            <a:r>
              <a:rPr lang="zh-CN" altLang="en-US" dirty="0"/>
              <a:t>（ </a:t>
            </a:r>
            <a:r>
              <a:rPr lang="en-US" altLang="zh-CN" dirty="0"/>
              <a:t>Discretionary Access Control , DAC</a:t>
            </a:r>
            <a:r>
              <a:rPr lang="zh-CN" altLang="en-US" dirty="0"/>
              <a:t>），保护或限制用户权限的传播。</a:t>
            </a:r>
            <a:endParaRPr lang="zh-CN" altLang="en-US" dirty="0"/>
          </a:p>
          <a:p>
            <a:pPr lvl="1"/>
            <a:r>
              <a:rPr lang="zh-CN" altLang="en-US" dirty="0"/>
              <a:t>现有的商业系统稍作改进即可满足</a:t>
            </a:r>
            <a:endParaRPr lang="zh-CN" altLang="en-US" dirty="0"/>
          </a:p>
          <a:p>
            <a:pPr lvl="2"/>
            <a:r>
              <a:rPr lang="zh-CN" altLang="en-US" dirty="0"/>
              <a:t>某些</a:t>
            </a:r>
            <a:r>
              <a:rPr lang="en-US" altLang="zh-CN" dirty="0"/>
              <a:t>UNIX</a:t>
            </a:r>
            <a:endParaRPr lang="en-US" altLang="zh-CN" dirty="0"/>
          </a:p>
          <a:p>
            <a:pPr lvl="2"/>
            <a:r>
              <a:rPr lang="en-US" altLang="zh-CN" dirty="0"/>
              <a:t>Novell 3.x</a:t>
            </a:r>
            <a:r>
              <a:rPr lang="zh-CN" altLang="en-US" dirty="0"/>
              <a:t>或更高版本</a:t>
            </a:r>
            <a:endParaRPr lang="zh-CN" altLang="en-US" dirty="0"/>
          </a:p>
          <a:p>
            <a:pPr lvl="2"/>
            <a:r>
              <a:rPr lang="zh-CN" altLang="en-US" dirty="0"/>
              <a:t>部分</a:t>
            </a:r>
            <a:r>
              <a:rPr lang="en-US" altLang="zh-CN" dirty="0"/>
              <a:t>Windows NT</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400" dirty="0"/>
              <a:t>4.1.2  </a:t>
            </a:r>
            <a:r>
              <a:rPr lang="zh-CN" altLang="en-US" sz="4400" dirty="0"/>
              <a:t>安全标准简介</a:t>
            </a:r>
            <a:r>
              <a:rPr lang="en-US" altLang="zh-CN" sz="4400" dirty="0"/>
              <a:t>——TCSEC</a:t>
            </a:r>
            <a:r>
              <a:rPr lang="zh-CN" altLang="en-US" sz="4400" dirty="0"/>
              <a:t>标准</a:t>
            </a:r>
            <a:endParaRPr lang="zh-CN" altLang="en-US" sz="4400" dirty="0"/>
          </a:p>
        </p:txBody>
      </p:sp>
      <p:sp>
        <p:nvSpPr>
          <p:cNvPr id="3" name="内容占位符 2"/>
          <p:cNvSpPr>
            <a:spLocks noGrp="1"/>
          </p:cNvSpPr>
          <p:nvPr>
            <p:ph idx="1"/>
          </p:nvPr>
        </p:nvSpPr>
        <p:spPr>
          <a:xfrm>
            <a:off x="1069848" y="1371601"/>
            <a:ext cx="10058400" cy="5266308"/>
          </a:xfrm>
        </p:spPr>
        <p:txBody>
          <a:bodyPr>
            <a:normAutofit/>
          </a:bodyPr>
          <a:lstStyle/>
          <a:p>
            <a:r>
              <a:rPr lang="en-US" altLang="zh-CN" dirty="0"/>
              <a:t>C2</a:t>
            </a:r>
            <a:r>
              <a:rPr lang="zh-CN" altLang="en-US" dirty="0"/>
              <a:t>级</a:t>
            </a:r>
            <a:endParaRPr lang="zh-CN" altLang="en-US" dirty="0"/>
          </a:p>
          <a:p>
            <a:pPr lvl="1"/>
            <a:r>
              <a:rPr lang="zh-CN" altLang="en-US" dirty="0"/>
              <a:t>安全产品的最低档次</a:t>
            </a:r>
            <a:endParaRPr lang="zh-CN" altLang="en-US" dirty="0"/>
          </a:p>
          <a:p>
            <a:pPr lvl="1"/>
            <a:r>
              <a:rPr lang="zh-CN" altLang="en-US" dirty="0"/>
              <a:t>提供受控的存取保护，将</a:t>
            </a:r>
            <a:r>
              <a:rPr lang="en-US" altLang="zh-CN" dirty="0"/>
              <a:t>C1</a:t>
            </a:r>
            <a:r>
              <a:rPr lang="zh-CN" altLang="en-US" dirty="0"/>
              <a:t>级的</a:t>
            </a:r>
            <a:r>
              <a:rPr lang="en-US" altLang="zh-CN" dirty="0"/>
              <a:t>DAC</a:t>
            </a:r>
            <a:r>
              <a:rPr lang="zh-CN" altLang="en-US" dirty="0"/>
              <a:t>进一步细化，以个人身份注册负责，并实施审计和资源隔离</a:t>
            </a:r>
            <a:endParaRPr lang="zh-CN" altLang="en-US" dirty="0"/>
          </a:p>
          <a:p>
            <a:pPr lvl="1"/>
            <a:r>
              <a:rPr lang="zh-CN" altLang="en-US" dirty="0"/>
              <a:t>达到</a:t>
            </a:r>
            <a:r>
              <a:rPr lang="en-US" altLang="zh-CN" dirty="0"/>
              <a:t>C2</a:t>
            </a:r>
            <a:r>
              <a:rPr lang="zh-CN" altLang="en-US" dirty="0"/>
              <a:t>级的产品在其名称中往往不突出“安全”（</a:t>
            </a:r>
            <a:r>
              <a:rPr lang="en-US" altLang="zh-CN" dirty="0"/>
              <a:t>Security</a:t>
            </a:r>
            <a:r>
              <a:rPr lang="zh-CN" altLang="en-US" dirty="0"/>
              <a:t>）这一特色</a:t>
            </a:r>
            <a:endParaRPr lang="zh-CN" altLang="en-US" dirty="0"/>
          </a:p>
          <a:p>
            <a:pPr lvl="1"/>
            <a:r>
              <a:rPr lang="zh-CN" altLang="en-US" dirty="0"/>
              <a:t>典型例子</a:t>
            </a:r>
            <a:endParaRPr lang="zh-CN" altLang="en-US" dirty="0"/>
          </a:p>
          <a:p>
            <a:pPr lvl="1"/>
            <a:r>
              <a:rPr lang="zh-CN" altLang="en-US" dirty="0"/>
              <a:t> </a:t>
            </a:r>
            <a:r>
              <a:rPr lang="en-US" altLang="zh-CN" dirty="0"/>
              <a:t>Windows 2000</a:t>
            </a:r>
            <a:r>
              <a:rPr lang="zh-CN" altLang="en-US" dirty="0"/>
              <a:t>、 </a:t>
            </a:r>
            <a:r>
              <a:rPr lang="en-US" altLang="zh-CN" dirty="0"/>
              <a:t>Windows XP</a:t>
            </a:r>
            <a:endParaRPr lang="en-US" altLang="zh-CN" dirty="0"/>
          </a:p>
          <a:p>
            <a:pPr lvl="1"/>
            <a:r>
              <a:rPr lang="en-US" altLang="zh-CN" dirty="0"/>
              <a:t> Oracle 7</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400" dirty="0"/>
              <a:t>4.1.2  </a:t>
            </a:r>
            <a:r>
              <a:rPr lang="zh-CN" altLang="en-US" sz="4400" dirty="0"/>
              <a:t>安全标准简介</a:t>
            </a:r>
            <a:r>
              <a:rPr lang="en-US" altLang="zh-CN" sz="4400" dirty="0"/>
              <a:t>——TCSEC</a:t>
            </a:r>
            <a:r>
              <a:rPr lang="zh-CN" altLang="en-US" sz="4400" dirty="0"/>
              <a:t>标准</a:t>
            </a:r>
            <a:endParaRPr lang="zh-CN" altLang="en-US" sz="4400" dirty="0"/>
          </a:p>
        </p:txBody>
      </p:sp>
      <p:sp>
        <p:nvSpPr>
          <p:cNvPr id="3" name="内容占位符 2"/>
          <p:cNvSpPr>
            <a:spLocks noGrp="1"/>
          </p:cNvSpPr>
          <p:nvPr>
            <p:ph idx="1"/>
          </p:nvPr>
        </p:nvSpPr>
        <p:spPr>
          <a:xfrm>
            <a:off x="1069848" y="1315845"/>
            <a:ext cx="10058400" cy="5322064"/>
          </a:xfrm>
        </p:spPr>
        <p:txBody>
          <a:bodyPr>
            <a:normAutofit/>
          </a:bodyPr>
          <a:lstStyle/>
          <a:p>
            <a:r>
              <a:rPr lang="en-US" altLang="zh-CN" dirty="0"/>
              <a:t>B1</a:t>
            </a:r>
            <a:r>
              <a:rPr lang="zh-CN" altLang="en-US" dirty="0"/>
              <a:t>级</a:t>
            </a:r>
            <a:endParaRPr lang="zh-CN" altLang="en-US" dirty="0"/>
          </a:p>
          <a:p>
            <a:pPr lvl="1"/>
            <a:r>
              <a:rPr lang="zh-CN" altLang="en-US" dirty="0"/>
              <a:t>标记安全保护。“安全”（</a:t>
            </a:r>
            <a:r>
              <a:rPr lang="en-US" altLang="zh-CN" dirty="0"/>
              <a:t>Security</a:t>
            </a:r>
            <a:r>
              <a:rPr lang="zh-CN" altLang="en-US" dirty="0"/>
              <a:t>）或“可信的” （</a:t>
            </a:r>
            <a:r>
              <a:rPr lang="en-US" altLang="zh-CN" dirty="0"/>
              <a:t>Trusted</a:t>
            </a:r>
            <a:r>
              <a:rPr lang="zh-CN" altLang="en-US" dirty="0"/>
              <a:t>）产品。</a:t>
            </a:r>
            <a:endParaRPr lang="zh-CN" altLang="en-US" dirty="0"/>
          </a:p>
          <a:p>
            <a:pPr lvl="1"/>
            <a:r>
              <a:rPr lang="zh-CN" altLang="en-US" dirty="0"/>
              <a:t>对系统的数据加以标记，对标记的主体和客体实施强制存取控制（</a:t>
            </a:r>
            <a:r>
              <a:rPr lang="en-US" altLang="zh-CN" dirty="0"/>
              <a:t>MAC</a:t>
            </a:r>
            <a:r>
              <a:rPr lang="zh-CN" altLang="en-US" dirty="0"/>
              <a:t>）、审计等安全机制</a:t>
            </a:r>
            <a:endParaRPr lang="zh-CN" altLang="en-US" dirty="0"/>
          </a:p>
          <a:p>
            <a:pPr lvl="1"/>
            <a:r>
              <a:rPr lang="zh-CN" altLang="en-US" dirty="0"/>
              <a:t>典型例子</a:t>
            </a:r>
            <a:endParaRPr lang="zh-CN" altLang="en-US" dirty="0"/>
          </a:p>
          <a:p>
            <a:pPr lvl="1"/>
            <a:r>
              <a:rPr lang="zh-CN" altLang="en-US" dirty="0"/>
              <a:t>操作系统</a:t>
            </a:r>
            <a:endParaRPr lang="zh-CN" altLang="en-US" dirty="0"/>
          </a:p>
          <a:p>
            <a:pPr lvl="2"/>
            <a:r>
              <a:rPr lang="zh-CN" altLang="en-US" dirty="0"/>
              <a:t>惠普公司的</a:t>
            </a:r>
            <a:r>
              <a:rPr lang="en-US" altLang="zh-CN" dirty="0"/>
              <a:t>HP-UX BLS </a:t>
            </a:r>
            <a:r>
              <a:rPr lang="zh-CN" altLang="en-US"/>
              <a:t>系列</a:t>
            </a:r>
            <a:endParaRPr lang="en-US" altLang="zh-CN" dirty="0"/>
          </a:p>
          <a:p>
            <a:pPr lvl="1"/>
            <a:r>
              <a:rPr lang="zh-CN" altLang="en-US" dirty="0"/>
              <a:t>数据库</a:t>
            </a:r>
            <a:endParaRPr lang="zh-CN" altLang="en-US" dirty="0"/>
          </a:p>
          <a:p>
            <a:pPr lvl="2"/>
            <a:r>
              <a:rPr lang="en-US" altLang="zh-CN" dirty="0"/>
              <a:t>Oracle</a:t>
            </a:r>
            <a:r>
              <a:rPr lang="zh-CN" altLang="en-US" dirty="0"/>
              <a:t>公司的</a:t>
            </a:r>
            <a:r>
              <a:rPr lang="en-US" altLang="zh-CN" dirty="0"/>
              <a:t>Trusted Oracle </a:t>
            </a:r>
            <a:r>
              <a:rPr lang="zh-CN" altLang="en-US" dirty="0"/>
              <a:t>系列</a:t>
            </a:r>
            <a:endParaRPr lang="en-US" altLang="zh-CN" dirty="0"/>
          </a:p>
          <a:p>
            <a:pPr lvl="2"/>
            <a:r>
              <a:rPr lang="en-US" altLang="zh-CN" dirty="0"/>
              <a:t>Sybase</a:t>
            </a:r>
            <a:r>
              <a:rPr lang="zh-CN" altLang="en-US" dirty="0"/>
              <a:t>公司的</a:t>
            </a:r>
            <a:r>
              <a:rPr lang="en-US" altLang="zh-CN" dirty="0"/>
              <a:t>Secure SQL Server </a:t>
            </a:r>
            <a:r>
              <a:rPr lang="zh-CN" altLang="en-US" dirty="0"/>
              <a:t>系列</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rPr>
              <a:t>数据库安全性</a:t>
            </a:r>
            <a:endParaRPr lang="zh-CN" altLang="en-US" dirty="0"/>
          </a:p>
        </p:txBody>
      </p:sp>
      <p:sp>
        <p:nvSpPr>
          <p:cNvPr id="3" name="内容占位符 2"/>
          <p:cNvSpPr>
            <a:spLocks noGrp="1"/>
          </p:cNvSpPr>
          <p:nvPr>
            <p:ph idx="1"/>
          </p:nvPr>
        </p:nvSpPr>
        <p:spPr>
          <a:xfrm>
            <a:off x="1069848" y="1132115"/>
            <a:ext cx="10058400" cy="5505794"/>
          </a:xfrm>
        </p:spPr>
        <p:txBody>
          <a:bodyPr>
            <a:normAutofit lnSpcReduction="10000"/>
          </a:bodyPr>
          <a:lstStyle/>
          <a:p>
            <a:r>
              <a:rPr lang="zh-CN" altLang="en-US" dirty="0"/>
              <a:t>一、数据库破坏类型</a:t>
            </a:r>
            <a:endParaRPr lang="zh-CN" altLang="en-US" dirty="0"/>
          </a:p>
          <a:p>
            <a:r>
              <a:rPr lang="en-US" altLang="zh-CN" dirty="0"/>
              <a:t>System Failure;</a:t>
            </a:r>
            <a:endParaRPr lang="en-US" altLang="zh-CN" dirty="0"/>
          </a:p>
          <a:p>
            <a:r>
              <a:rPr lang="en-US" altLang="zh-CN" dirty="0"/>
              <a:t>Concurrency Execution</a:t>
            </a:r>
            <a:r>
              <a:rPr lang="zh-CN" altLang="en-US" dirty="0"/>
              <a:t>引起数据不一致；</a:t>
            </a:r>
            <a:endParaRPr lang="zh-CN" altLang="en-US" dirty="0"/>
          </a:p>
          <a:p>
            <a:r>
              <a:rPr lang="zh-CN" altLang="en-US" dirty="0"/>
              <a:t>人为破坏；</a:t>
            </a:r>
            <a:endParaRPr lang="zh-CN" altLang="en-US" dirty="0"/>
          </a:p>
          <a:p>
            <a:r>
              <a:rPr lang="zh-CN" altLang="en-US" dirty="0"/>
              <a:t>对数据操作引入的数据错误。</a:t>
            </a:r>
            <a:endParaRPr lang="zh-CN" altLang="en-US" dirty="0"/>
          </a:p>
          <a:p>
            <a:r>
              <a:rPr lang="zh-CN" altLang="en-US" dirty="0"/>
              <a:t>二、各种类型的保护措施</a:t>
            </a:r>
            <a:endParaRPr lang="zh-CN" altLang="en-US" dirty="0"/>
          </a:p>
          <a:p>
            <a:r>
              <a:rPr lang="en-US" altLang="zh-CN" dirty="0"/>
              <a:t>System Failure——</a:t>
            </a:r>
            <a:r>
              <a:rPr lang="zh-CN" altLang="en-US" dirty="0">
                <a:solidFill>
                  <a:srgbClr val="FF0000"/>
                </a:solidFill>
              </a:rPr>
              <a:t>故障恢复</a:t>
            </a:r>
            <a:r>
              <a:rPr lang="zh-CN" altLang="en-US" dirty="0"/>
              <a:t>；</a:t>
            </a:r>
            <a:endParaRPr lang="zh-CN" altLang="en-US" dirty="0"/>
          </a:p>
          <a:p>
            <a:r>
              <a:rPr lang="en-US" altLang="zh-CN" dirty="0"/>
              <a:t>Concurrency Execution</a:t>
            </a:r>
            <a:r>
              <a:rPr lang="zh-CN" altLang="en-US" dirty="0"/>
              <a:t>引起数据不一致</a:t>
            </a:r>
            <a:r>
              <a:rPr lang="en-US" altLang="zh-CN" dirty="0"/>
              <a:t>——</a:t>
            </a:r>
            <a:r>
              <a:rPr lang="zh-CN" altLang="en-US" dirty="0">
                <a:solidFill>
                  <a:srgbClr val="FF0000"/>
                </a:solidFill>
              </a:rPr>
              <a:t>并发控制</a:t>
            </a:r>
            <a:r>
              <a:rPr lang="zh-CN" altLang="en-US" dirty="0"/>
              <a:t>；</a:t>
            </a:r>
            <a:endParaRPr lang="zh-CN" altLang="en-US" dirty="0"/>
          </a:p>
          <a:p>
            <a:r>
              <a:rPr lang="zh-CN" altLang="en-US" dirty="0"/>
              <a:t>人为破坏</a:t>
            </a:r>
            <a:r>
              <a:rPr lang="en-US" altLang="zh-CN" dirty="0"/>
              <a:t>——</a:t>
            </a:r>
            <a:r>
              <a:rPr lang="zh-CN" altLang="en-US" dirty="0">
                <a:solidFill>
                  <a:srgbClr val="FF0000"/>
                </a:solidFill>
              </a:rPr>
              <a:t>数据库安全</a:t>
            </a:r>
            <a:r>
              <a:rPr lang="zh-CN" altLang="en-US" dirty="0"/>
              <a:t>；</a:t>
            </a:r>
            <a:endParaRPr lang="zh-CN" altLang="en-US" dirty="0"/>
          </a:p>
          <a:p>
            <a:r>
              <a:rPr lang="zh-CN" altLang="en-US" dirty="0"/>
              <a:t>对数据操作引入的数据错误</a:t>
            </a:r>
            <a:r>
              <a:rPr lang="en-US" altLang="zh-CN" dirty="0"/>
              <a:t>——</a:t>
            </a:r>
            <a:r>
              <a:rPr lang="zh-CN" altLang="en-US" dirty="0">
                <a:solidFill>
                  <a:srgbClr val="FF0000"/>
                </a:solidFill>
              </a:rPr>
              <a:t>数据库完整性</a:t>
            </a:r>
            <a:r>
              <a:rPr lang="zh-CN" altLang="en-US"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400" dirty="0"/>
              <a:t>4.1.2  </a:t>
            </a:r>
            <a:r>
              <a:rPr lang="zh-CN" altLang="en-US" sz="4400" dirty="0"/>
              <a:t>安全标准简介</a:t>
            </a:r>
            <a:r>
              <a:rPr lang="en-US" altLang="zh-CN" sz="4400" dirty="0"/>
              <a:t>——TCSEC</a:t>
            </a:r>
            <a:r>
              <a:rPr lang="zh-CN" altLang="en-US" sz="4400" dirty="0"/>
              <a:t>标准</a:t>
            </a:r>
            <a:endParaRPr lang="zh-CN" altLang="en-US" sz="4400" dirty="0"/>
          </a:p>
        </p:txBody>
      </p:sp>
      <p:sp>
        <p:nvSpPr>
          <p:cNvPr id="3" name="内容占位符 2"/>
          <p:cNvSpPr>
            <a:spLocks noGrp="1"/>
          </p:cNvSpPr>
          <p:nvPr>
            <p:ph idx="1"/>
          </p:nvPr>
        </p:nvSpPr>
        <p:spPr/>
        <p:txBody>
          <a:bodyPr/>
          <a:lstStyle/>
          <a:p>
            <a:r>
              <a:rPr lang="en-US" altLang="zh-CN" dirty="0"/>
              <a:t>B2</a:t>
            </a:r>
            <a:r>
              <a:rPr lang="zh-CN" altLang="en-US" dirty="0"/>
              <a:t>级</a:t>
            </a:r>
            <a:endParaRPr lang="zh-CN" altLang="en-US" dirty="0"/>
          </a:p>
          <a:p>
            <a:pPr lvl="1"/>
            <a:r>
              <a:rPr lang="zh-CN" altLang="en-US" dirty="0"/>
              <a:t>结构化保护</a:t>
            </a:r>
            <a:endParaRPr lang="zh-CN" altLang="en-US" dirty="0"/>
          </a:p>
          <a:p>
            <a:pPr lvl="1"/>
            <a:r>
              <a:rPr lang="zh-CN" altLang="en-US" dirty="0"/>
              <a:t>建立形式化的安全策略模型并对系统内的所有主体和客体实施</a:t>
            </a:r>
            <a:r>
              <a:rPr lang="en-US" altLang="zh-CN" dirty="0"/>
              <a:t>DAC</a:t>
            </a:r>
            <a:r>
              <a:rPr lang="zh-CN" altLang="en-US" dirty="0"/>
              <a:t>和</a:t>
            </a:r>
            <a:r>
              <a:rPr lang="en-US" altLang="zh-CN" dirty="0"/>
              <a:t>MAC</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400" dirty="0"/>
              <a:t>4.1.2  </a:t>
            </a:r>
            <a:r>
              <a:rPr lang="zh-CN" altLang="en-US" sz="4400" dirty="0"/>
              <a:t>安全标准简介</a:t>
            </a:r>
            <a:r>
              <a:rPr lang="en-US" altLang="zh-CN" sz="4400" dirty="0"/>
              <a:t>——TCSEC</a:t>
            </a:r>
            <a:r>
              <a:rPr lang="zh-CN" altLang="en-US" sz="4400" dirty="0"/>
              <a:t>标准</a:t>
            </a:r>
            <a:endParaRPr lang="zh-CN" altLang="en-US" sz="4400" dirty="0"/>
          </a:p>
        </p:txBody>
      </p:sp>
      <p:sp>
        <p:nvSpPr>
          <p:cNvPr id="3" name="内容占位符 2"/>
          <p:cNvSpPr>
            <a:spLocks noGrp="1"/>
          </p:cNvSpPr>
          <p:nvPr>
            <p:ph idx="1"/>
          </p:nvPr>
        </p:nvSpPr>
        <p:spPr/>
        <p:txBody>
          <a:bodyPr/>
          <a:lstStyle/>
          <a:p>
            <a:r>
              <a:rPr lang="en-US" altLang="zh-CN" dirty="0"/>
              <a:t>B3</a:t>
            </a:r>
            <a:r>
              <a:rPr lang="zh-CN" altLang="en-US" dirty="0"/>
              <a:t>级</a:t>
            </a:r>
            <a:endParaRPr lang="zh-CN" altLang="en-US" dirty="0"/>
          </a:p>
          <a:p>
            <a:pPr lvl="1"/>
            <a:r>
              <a:rPr lang="zh-CN" altLang="en-US" dirty="0"/>
              <a:t>安全域</a:t>
            </a:r>
            <a:endParaRPr lang="zh-CN" altLang="en-US" dirty="0"/>
          </a:p>
          <a:p>
            <a:pPr lvl="1"/>
            <a:r>
              <a:rPr lang="zh-CN" altLang="en-US" dirty="0"/>
              <a:t>该级的</a:t>
            </a:r>
            <a:r>
              <a:rPr lang="en-US" altLang="zh-CN" dirty="0"/>
              <a:t>TCB</a:t>
            </a:r>
            <a:r>
              <a:rPr lang="zh-CN" altLang="en-US" dirty="0"/>
              <a:t>必须满足访问监控器的要求，审计跟踪能力更强，并提供系统恢复过程</a:t>
            </a:r>
            <a:endParaRPr lang="zh-CN" altLang="en-US" dirty="0"/>
          </a:p>
          <a:p>
            <a:r>
              <a:rPr lang="en-US" altLang="zh-CN" dirty="0"/>
              <a:t>A1</a:t>
            </a:r>
            <a:r>
              <a:rPr lang="zh-CN" altLang="en-US" dirty="0"/>
              <a:t>级</a:t>
            </a:r>
            <a:endParaRPr lang="zh-CN" altLang="en-US" dirty="0"/>
          </a:p>
          <a:p>
            <a:pPr lvl="1"/>
            <a:r>
              <a:rPr lang="zh-CN" altLang="en-US" dirty="0"/>
              <a:t>验证设计，即提供</a:t>
            </a:r>
            <a:r>
              <a:rPr lang="en-US" altLang="zh-CN" dirty="0"/>
              <a:t>B3</a:t>
            </a:r>
            <a:r>
              <a:rPr lang="zh-CN" altLang="en-US" dirty="0"/>
              <a:t>级保护的同时给出系统的形式化设计说明和验证以确信各安全保护真正实现。</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en-US" dirty="0"/>
              <a:t>安全标准简介</a:t>
            </a:r>
            <a:r>
              <a:rPr lang="en-US" altLang="zh-CN" dirty="0"/>
              <a:t>——CC</a:t>
            </a:r>
            <a:endParaRPr lang="zh-CN" altLang="en-US" dirty="0"/>
          </a:p>
        </p:txBody>
      </p:sp>
      <p:sp>
        <p:nvSpPr>
          <p:cNvPr id="3" name="内容占位符 2"/>
          <p:cNvSpPr>
            <a:spLocks noGrp="1"/>
          </p:cNvSpPr>
          <p:nvPr>
            <p:ph idx="1"/>
          </p:nvPr>
        </p:nvSpPr>
        <p:spPr/>
        <p:txBody>
          <a:bodyPr/>
          <a:lstStyle/>
          <a:p>
            <a:r>
              <a:rPr lang="en-US" altLang="zh-CN" dirty="0"/>
              <a:t>CC</a:t>
            </a:r>
            <a:endParaRPr lang="en-US" altLang="zh-CN" dirty="0"/>
          </a:p>
          <a:p>
            <a:pPr lvl="1"/>
            <a:r>
              <a:rPr lang="zh-CN" altLang="en-US" dirty="0"/>
              <a:t>提出国际公认的表述信息技术安全性的结构</a:t>
            </a:r>
            <a:endParaRPr lang="zh-CN" altLang="en-US" dirty="0"/>
          </a:p>
          <a:p>
            <a:pPr lvl="1"/>
            <a:r>
              <a:rPr lang="zh-CN" altLang="en-US" dirty="0"/>
              <a:t>把信息产品的安全要求分为</a:t>
            </a:r>
            <a:endParaRPr lang="zh-CN" altLang="en-US" dirty="0"/>
          </a:p>
          <a:p>
            <a:pPr lvl="2"/>
            <a:r>
              <a:rPr lang="zh-CN" altLang="en-US" dirty="0"/>
              <a:t>安全功能要求：用以规范产品和系统的安全行为</a:t>
            </a:r>
            <a:endParaRPr lang="zh-CN" altLang="en-US" dirty="0"/>
          </a:p>
          <a:p>
            <a:pPr lvl="2"/>
            <a:r>
              <a:rPr lang="zh-CN" altLang="en-US" dirty="0"/>
              <a:t>安全保证要求：解决如何正确有效地实施这些功能</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en-US" dirty="0"/>
              <a:t>安全标准简介</a:t>
            </a:r>
            <a:r>
              <a:rPr lang="en-US" altLang="zh-CN" dirty="0"/>
              <a:t>——CC</a:t>
            </a:r>
            <a:endParaRPr lang="zh-CN" altLang="en-US" dirty="0"/>
          </a:p>
        </p:txBody>
      </p:sp>
      <p:sp>
        <p:nvSpPr>
          <p:cNvPr id="3" name="内容占位符 2"/>
          <p:cNvSpPr>
            <a:spLocks noGrp="1"/>
          </p:cNvSpPr>
          <p:nvPr>
            <p:ph idx="1"/>
          </p:nvPr>
        </p:nvSpPr>
        <p:spPr>
          <a:xfrm>
            <a:off x="1069848" y="1407730"/>
            <a:ext cx="10058400" cy="4625080"/>
          </a:xfrm>
        </p:spPr>
        <p:txBody>
          <a:bodyPr>
            <a:normAutofit/>
          </a:bodyPr>
          <a:lstStyle/>
          <a:p>
            <a:r>
              <a:rPr lang="en-US" altLang="zh-CN" dirty="0"/>
              <a:t>CC</a:t>
            </a:r>
            <a:r>
              <a:rPr lang="zh-CN" altLang="en-US" dirty="0"/>
              <a:t>文本组成</a:t>
            </a:r>
            <a:endParaRPr lang="zh-CN" altLang="en-US" dirty="0"/>
          </a:p>
          <a:p>
            <a:pPr lvl="1"/>
            <a:r>
              <a:rPr lang="zh-CN" altLang="en-US" dirty="0"/>
              <a:t>简介和一般模型</a:t>
            </a:r>
            <a:endParaRPr lang="zh-CN" altLang="en-US" dirty="0"/>
          </a:p>
          <a:p>
            <a:pPr lvl="2"/>
            <a:r>
              <a:rPr lang="zh-CN" altLang="en-US" dirty="0"/>
              <a:t>有关术语、基本概念和一般模型以及与评估有关的一些框架</a:t>
            </a:r>
            <a:endParaRPr lang="zh-CN" altLang="en-US" dirty="0"/>
          </a:p>
          <a:p>
            <a:pPr lvl="1"/>
            <a:r>
              <a:rPr lang="zh-CN" altLang="en-US" dirty="0"/>
              <a:t>安全功能要求</a:t>
            </a:r>
            <a:endParaRPr lang="zh-CN" altLang="en-US" dirty="0"/>
          </a:p>
          <a:p>
            <a:pPr lvl="2"/>
            <a:r>
              <a:rPr lang="zh-CN" altLang="en-US" dirty="0"/>
              <a:t>列出了一系列类、子类和组件</a:t>
            </a:r>
            <a:r>
              <a:rPr lang="en-US" altLang="zh-CN" dirty="0"/>
              <a:t>(</a:t>
            </a:r>
            <a:r>
              <a:rPr lang="zh-CN" altLang="en-US" dirty="0"/>
              <a:t>安全要求的最小构建块</a:t>
            </a:r>
            <a:r>
              <a:rPr lang="en-US" altLang="zh-CN" dirty="0"/>
              <a:t>)</a:t>
            </a:r>
            <a:endParaRPr lang="en-US" altLang="zh-CN" dirty="0"/>
          </a:p>
          <a:p>
            <a:pPr lvl="2"/>
            <a:r>
              <a:rPr lang="en-US" altLang="zh-CN" dirty="0"/>
              <a:t>11</a:t>
            </a:r>
            <a:r>
              <a:rPr lang="zh-CN" altLang="en-US" dirty="0"/>
              <a:t>类</a:t>
            </a:r>
            <a:r>
              <a:rPr lang="en-US" altLang="zh-CN" dirty="0"/>
              <a:t>-66</a:t>
            </a:r>
            <a:r>
              <a:rPr lang="zh-CN" altLang="en-US" dirty="0"/>
              <a:t>子类</a:t>
            </a:r>
            <a:r>
              <a:rPr lang="en-US" altLang="zh-CN" dirty="0"/>
              <a:t>-135</a:t>
            </a:r>
            <a:r>
              <a:rPr lang="zh-CN" altLang="en-US" dirty="0"/>
              <a:t>组件</a:t>
            </a:r>
            <a:endParaRPr lang="zh-CN" altLang="en-US" dirty="0"/>
          </a:p>
          <a:p>
            <a:pPr lvl="1"/>
            <a:r>
              <a:rPr lang="zh-CN" altLang="en-US" dirty="0"/>
              <a:t>安全保证要求</a:t>
            </a:r>
            <a:endParaRPr lang="zh-CN" altLang="en-US" dirty="0"/>
          </a:p>
          <a:p>
            <a:pPr lvl="2"/>
            <a:r>
              <a:rPr lang="zh-CN" altLang="en-US" dirty="0"/>
              <a:t>列出了一系列保证类、子类和组件（</a:t>
            </a:r>
            <a:r>
              <a:rPr lang="en-US" altLang="zh-CN" dirty="0"/>
              <a:t>7</a:t>
            </a:r>
            <a:r>
              <a:rPr lang="zh-CN" altLang="en-US" dirty="0"/>
              <a:t>类</a:t>
            </a:r>
            <a:r>
              <a:rPr lang="en-US" altLang="zh-CN" dirty="0"/>
              <a:t>-26</a:t>
            </a:r>
            <a:r>
              <a:rPr lang="zh-CN" altLang="en-US" dirty="0"/>
              <a:t>子类</a:t>
            </a:r>
            <a:r>
              <a:rPr lang="en-US" altLang="zh-CN" dirty="0"/>
              <a:t>-74</a:t>
            </a:r>
            <a:r>
              <a:rPr lang="zh-CN" altLang="en-US" dirty="0"/>
              <a:t>组件）</a:t>
            </a:r>
            <a:endParaRPr lang="zh-CN" altLang="en-US" dirty="0"/>
          </a:p>
          <a:p>
            <a:pPr lvl="2"/>
            <a:r>
              <a:rPr lang="zh-CN" altLang="en-US" dirty="0"/>
              <a:t>提出了评估保证级（</a:t>
            </a:r>
            <a:r>
              <a:rPr lang="en-US" altLang="zh-CN" dirty="0"/>
              <a:t>Evaluation Assurance Level</a:t>
            </a:r>
            <a:r>
              <a:rPr lang="zh-CN" altLang="en-US" dirty="0"/>
              <a:t>，</a:t>
            </a:r>
            <a:r>
              <a:rPr lang="en-US" altLang="zh-CN" dirty="0"/>
              <a:t>EAL</a:t>
            </a:r>
            <a:r>
              <a:rPr lang="zh-CN" altLang="en-US" dirty="0"/>
              <a:t>），从</a:t>
            </a:r>
            <a:r>
              <a:rPr lang="en-US" altLang="zh-CN" dirty="0"/>
              <a:t>EAL1</a:t>
            </a:r>
            <a:r>
              <a:rPr lang="zh-CN" altLang="en-US" dirty="0"/>
              <a:t>至</a:t>
            </a:r>
            <a:r>
              <a:rPr lang="en-US" altLang="zh-CN" dirty="0"/>
              <a:t>EAL7</a:t>
            </a:r>
            <a:r>
              <a:rPr lang="zh-CN" altLang="en-US" dirty="0"/>
              <a:t>共分为七级</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en-US" dirty="0"/>
              <a:t>安全标准简介</a:t>
            </a:r>
            <a:r>
              <a:rPr lang="en-US" altLang="zh-CN" dirty="0"/>
              <a:t>——CC</a:t>
            </a:r>
            <a:endParaRPr lang="zh-CN" altLang="en-US" dirty="0"/>
          </a:p>
        </p:txBody>
      </p:sp>
      <p:sp>
        <p:nvSpPr>
          <p:cNvPr id="3" name="内容占位符 2"/>
          <p:cNvSpPr>
            <a:spLocks noGrp="1"/>
          </p:cNvSpPr>
          <p:nvPr>
            <p:ph idx="1"/>
          </p:nvPr>
        </p:nvSpPr>
        <p:spPr/>
        <p:txBody>
          <a:bodyPr/>
          <a:lstStyle/>
          <a:p>
            <a:r>
              <a:rPr lang="en-US" altLang="zh-CN" dirty="0"/>
              <a:t>CC</a:t>
            </a:r>
            <a:r>
              <a:rPr lang="zh-CN" altLang="en-US" dirty="0"/>
              <a:t>评估保证级（</a:t>
            </a:r>
            <a:r>
              <a:rPr lang="en-US" altLang="zh-CN" dirty="0"/>
              <a:t>EAL</a:t>
            </a:r>
            <a:r>
              <a:rPr lang="zh-CN" altLang="en-US" dirty="0"/>
              <a:t>）划分</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graphicFrame>
        <p:nvGraphicFramePr>
          <p:cNvPr id="5" name="Group 5"/>
          <p:cNvGraphicFramePr/>
          <p:nvPr/>
        </p:nvGraphicFramePr>
        <p:xfrm>
          <a:off x="1159058" y="1879717"/>
          <a:ext cx="8064500" cy="4148135"/>
        </p:xfrm>
        <a:graphic>
          <a:graphicData uri="http://schemas.openxmlformats.org/drawingml/2006/table">
            <a:tbl>
              <a:tblPr/>
              <a:tblGrid>
                <a:gridCol w="1257605"/>
                <a:gridCol w="4884694"/>
                <a:gridCol w="1922201"/>
              </a:tblGrid>
              <a:tr h="57941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600" b="1" i="0" u="none" strike="noStrike" cap="none" normalizeH="0" baseline="0" dirty="0">
                          <a:ln>
                            <a:noFill/>
                          </a:ln>
                          <a:solidFill>
                            <a:schemeClr val="tx1"/>
                          </a:solidFill>
                          <a:effectLst/>
                          <a:latin typeface="+mn-lt"/>
                          <a:ea typeface="宋体" panose="02010600030101010101" pitchFamily="2" charset="-122"/>
                        </a:rPr>
                        <a:t>评估保证级</a:t>
                      </a:r>
                      <a:endParaRPr kumimoji="0" lang="zh-CN" sz="1600" b="1" i="0" u="none" strike="noStrike" cap="none" normalizeH="0" baseline="0" dirty="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600" b="1" i="0" u="none" strike="noStrike" cap="none" normalizeH="0" baseline="0" dirty="0">
                          <a:ln>
                            <a:noFill/>
                          </a:ln>
                          <a:solidFill>
                            <a:schemeClr val="tx1"/>
                          </a:solidFill>
                          <a:effectLst/>
                          <a:latin typeface="+mn-lt"/>
                          <a:ea typeface="宋体" panose="02010600030101010101" pitchFamily="2" charset="-122"/>
                        </a:rPr>
                        <a:t>定　　义</a:t>
                      </a:r>
                      <a:endParaRPr kumimoji="0" lang="zh-CN" sz="1600" b="1" i="0" u="none" strike="noStrike" cap="none" normalizeH="0" baseline="0" dirty="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a:ln>
                            <a:noFill/>
                          </a:ln>
                          <a:solidFill>
                            <a:schemeClr val="tx1"/>
                          </a:solidFill>
                          <a:effectLst/>
                          <a:latin typeface="+mn-lt"/>
                          <a:ea typeface="宋体" panose="02010600030101010101" pitchFamily="2" charset="-122"/>
                        </a:rPr>
                        <a:t>TCSEC</a:t>
                      </a:r>
                      <a:r>
                        <a:rPr kumimoji="0" lang="zh-CN" altLang="en-US" sz="1600" b="1" i="0" u="none" strike="noStrike" cap="none" normalizeH="0" baseline="0">
                          <a:ln>
                            <a:noFill/>
                          </a:ln>
                          <a:solidFill>
                            <a:schemeClr val="tx1"/>
                          </a:solidFill>
                          <a:effectLst/>
                          <a:latin typeface="+mn-lt"/>
                          <a:ea typeface="宋体" panose="02010600030101010101" pitchFamily="2" charset="-122"/>
                        </a:rPr>
                        <a:t>安全级别（近似相当）</a:t>
                      </a:r>
                      <a:endParaRPr kumimoji="0" lang="zh-CN" altLang="en-US" sz="1600" b="1" i="0" u="none" strike="noStrike" cap="none" normalizeH="0" baseline="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1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dirty="0">
                          <a:ln>
                            <a:noFill/>
                          </a:ln>
                          <a:solidFill>
                            <a:schemeClr val="tx1"/>
                          </a:solidFill>
                          <a:effectLst/>
                          <a:latin typeface="+mn-lt"/>
                          <a:ea typeface="宋体" panose="02010600030101010101" pitchFamily="2" charset="-122"/>
                        </a:rPr>
                        <a:t>EAL1</a:t>
                      </a:r>
                      <a:endParaRPr kumimoji="0" lang="en-US" sz="1600" b="1" i="0" u="none" strike="noStrike" cap="none" normalizeH="0" baseline="0" dirty="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600" b="1" i="0" u="none" strike="noStrike" cap="none" normalizeH="0" baseline="0" dirty="0">
                          <a:ln>
                            <a:noFill/>
                          </a:ln>
                          <a:solidFill>
                            <a:schemeClr val="tx1"/>
                          </a:solidFill>
                          <a:effectLst/>
                          <a:latin typeface="+mn-lt"/>
                          <a:ea typeface="宋体" panose="02010600030101010101" pitchFamily="2" charset="-122"/>
                        </a:rPr>
                        <a:t>功能测试（</a:t>
                      </a:r>
                      <a:r>
                        <a:rPr kumimoji="0" lang="en-US" sz="1600" b="1" i="0" u="none" strike="noStrike" cap="none" normalizeH="0" baseline="0" dirty="0">
                          <a:ln>
                            <a:noFill/>
                          </a:ln>
                          <a:solidFill>
                            <a:schemeClr val="tx1"/>
                          </a:solidFill>
                          <a:effectLst/>
                          <a:latin typeface="+mn-lt"/>
                          <a:ea typeface="宋体" panose="02010600030101010101" pitchFamily="2" charset="-122"/>
                        </a:rPr>
                        <a:t>functionally tested</a:t>
                      </a:r>
                      <a:r>
                        <a:rPr kumimoji="0" lang="zh-CN" altLang="en-US" sz="1600" b="1" i="0" u="none" strike="noStrike" cap="none" normalizeH="0" baseline="0" dirty="0">
                          <a:ln>
                            <a:noFill/>
                          </a:ln>
                          <a:solidFill>
                            <a:schemeClr val="tx1"/>
                          </a:solidFill>
                          <a:effectLst/>
                          <a:latin typeface="+mn-lt"/>
                          <a:ea typeface="宋体" panose="02010600030101010101" pitchFamily="2" charset="-122"/>
                        </a:rPr>
                        <a:t>）</a:t>
                      </a:r>
                      <a:endParaRPr kumimoji="0" lang="zh-CN" altLang="en-US" sz="1600" b="1" i="0" u="none" strike="noStrike" cap="none" normalizeH="0" baseline="0" dirty="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anose="05000000000000000000" pitchFamily="2" charset="2"/>
                        <a:buNone/>
                      </a:pPr>
                      <a:endParaRPr kumimoji="0" lang="zh-CN" altLang="zh-CN" sz="1600" b="1" i="0" u="none" strike="noStrike" cap="none" normalizeH="0" baseline="0" dirty="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39">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dirty="0">
                          <a:ln>
                            <a:noFill/>
                          </a:ln>
                          <a:solidFill>
                            <a:schemeClr val="tx1"/>
                          </a:solidFill>
                          <a:effectLst/>
                          <a:latin typeface="+mn-lt"/>
                          <a:ea typeface="宋体" panose="02010600030101010101" pitchFamily="2" charset="-122"/>
                        </a:rPr>
                        <a:t>EAL2</a:t>
                      </a:r>
                      <a:endParaRPr kumimoji="0" lang="en-US" sz="1600" b="1" i="0" u="none" strike="noStrike" cap="none" normalizeH="0" baseline="0" dirty="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600" b="1" i="0" u="none" strike="noStrike" cap="none" normalizeH="0" baseline="0">
                          <a:ln>
                            <a:noFill/>
                          </a:ln>
                          <a:solidFill>
                            <a:schemeClr val="tx1"/>
                          </a:solidFill>
                          <a:effectLst/>
                          <a:latin typeface="+mn-lt"/>
                          <a:ea typeface="宋体" panose="02010600030101010101" pitchFamily="2" charset="-122"/>
                        </a:rPr>
                        <a:t>结构测试（</a:t>
                      </a:r>
                      <a:r>
                        <a:rPr kumimoji="0" lang="en-US" sz="1600" b="1" i="0" u="none" strike="noStrike" cap="none" normalizeH="0" baseline="0">
                          <a:ln>
                            <a:noFill/>
                          </a:ln>
                          <a:solidFill>
                            <a:schemeClr val="tx1"/>
                          </a:solidFill>
                          <a:effectLst/>
                          <a:latin typeface="+mn-lt"/>
                          <a:ea typeface="宋体" panose="02010600030101010101" pitchFamily="2" charset="-122"/>
                        </a:rPr>
                        <a:t>structurally tested</a:t>
                      </a:r>
                      <a:r>
                        <a:rPr kumimoji="0" lang="zh-CN" altLang="en-US" sz="1600" b="1" i="0" u="none" strike="noStrike" cap="none" normalizeH="0" baseline="0">
                          <a:ln>
                            <a:noFill/>
                          </a:ln>
                          <a:solidFill>
                            <a:schemeClr val="tx1"/>
                          </a:solidFill>
                          <a:effectLst/>
                          <a:latin typeface="+mn-lt"/>
                          <a:ea typeface="宋体" panose="02010600030101010101" pitchFamily="2" charset="-122"/>
                        </a:rPr>
                        <a:t>）</a:t>
                      </a:r>
                      <a:endParaRPr kumimoji="0" lang="zh-CN" altLang="en-US" sz="1600" b="1" i="0" u="none" strike="noStrike" cap="none" normalizeH="0" baseline="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dirty="0">
                          <a:ln>
                            <a:noFill/>
                          </a:ln>
                          <a:solidFill>
                            <a:schemeClr val="tx1"/>
                          </a:solidFill>
                          <a:effectLst/>
                          <a:latin typeface="+mn-lt"/>
                          <a:ea typeface="宋体" panose="02010600030101010101" pitchFamily="2" charset="-122"/>
                        </a:rPr>
                        <a:t>C1</a:t>
                      </a:r>
                      <a:endParaRPr kumimoji="0" lang="en-US" sz="1600" b="1" i="0" u="none" strike="noStrike" cap="none" normalizeH="0" baseline="0" dirty="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191">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a:ln>
                            <a:noFill/>
                          </a:ln>
                          <a:solidFill>
                            <a:schemeClr val="tx1"/>
                          </a:solidFill>
                          <a:effectLst/>
                          <a:latin typeface="+mn-lt"/>
                          <a:ea typeface="宋体" panose="02010600030101010101" pitchFamily="2" charset="-122"/>
                        </a:rPr>
                        <a:t>EAL3</a:t>
                      </a:r>
                      <a:endParaRPr kumimoji="0" lang="en-US" sz="1600" b="1" i="0" u="none" strike="noStrike" cap="none" normalizeH="0" baseline="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600" b="1" i="0" u="none" strike="noStrike" cap="none" normalizeH="0" baseline="0" dirty="0">
                          <a:ln>
                            <a:noFill/>
                          </a:ln>
                          <a:solidFill>
                            <a:schemeClr val="tx1"/>
                          </a:solidFill>
                          <a:effectLst/>
                          <a:latin typeface="+mn-lt"/>
                          <a:ea typeface="宋体" panose="02010600030101010101" pitchFamily="2" charset="-122"/>
                        </a:rPr>
                        <a:t>系统地测试和检查（</a:t>
                      </a:r>
                      <a:r>
                        <a:rPr kumimoji="0" lang="en-US" sz="1600" b="1" i="0" u="none" strike="noStrike" cap="none" normalizeH="0" baseline="0" dirty="0">
                          <a:ln>
                            <a:noFill/>
                          </a:ln>
                          <a:solidFill>
                            <a:schemeClr val="tx1"/>
                          </a:solidFill>
                          <a:effectLst/>
                          <a:latin typeface="+mn-lt"/>
                          <a:ea typeface="宋体" panose="02010600030101010101" pitchFamily="2" charset="-122"/>
                        </a:rPr>
                        <a:t>methodically tested and checked</a:t>
                      </a:r>
                      <a:r>
                        <a:rPr kumimoji="0" lang="zh-CN" altLang="en-US" sz="1600" b="1" i="0" u="none" strike="noStrike" cap="none" normalizeH="0" baseline="0" dirty="0">
                          <a:ln>
                            <a:noFill/>
                          </a:ln>
                          <a:solidFill>
                            <a:schemeClr val="tx1"/>
                          </a:solidFill>
                          <a:effectLst/>
                          <a:latin typeface="+mn-lt"/>
                          <a:ea typeface="宋体" panose="02010600030101010101" pitchFamily="2" charset="-122"/>
                        </a:rPr>
                        <a:t>）</a:t>
                      </a:r>
                      <a:endParaRPr kumimoji="0" lang="zh-CN" altLang="en-US" sz="1600" b="1" i="0" u="none" strike="noStrike" cap="none" normalizeH="0" baseline="0" dirty="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dirty="0">
                          <a:ln>
                            <a:noFill/>
                          </a:ln>
                          <a:solidFill>
                            <a:schemeClr val="tx1"/>
                          </a:solidFill>
                          <a:effectLst/>
                          <a:latin typeface="+mn-lt"/>
                          <a:ea typeface="宋体" panose="02010600030101010101" pitchFamily="2" charset="-122"/>
                        </a:rPr>
                        <a:t>C2</a:t>
                      </a:r>
                      <a:endParaRPr kumimoji="0" lang="en-US" sz="1600" b="1" i="0" u="none" strike="noStrike" cap="none" normalizeH="0" baseline="0" dirty="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1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a:ln>
                            <a:noFill/>
                          </a:ln>
                          <a:solidFill>
                            <a:schemeClr val="tx1"/>
                          </a:solidFill>
                          <a:effectLst/>
                          <a:latin typeface="+mn-lt"/>
                          <a:ea typeface="宋体" panose="02010600030101010101" pitchFamily="2" charset="-122"/>
                        </a:rPr>
                        <a:t>EAL4</a:t>
                      </a:r>
                      <a:endParaRPr kumimoji="0" lang="en-US" sz="1600" b="1" i="0" u="none" strike="noStrike" cap="none" normalizeH="0" baseline="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600" b="1" i="0" u="none" strike="noStrike" cap="none" normalizeH="0" baseline="0">
                          <a:ln>
                            <a:noFill/>
                          </a:ln>
                          <a:solidFill>
                            <a:schemeClr val="tx1"/>
                          </a:solidFill>
                          <a:effectLst/>
                          <a:latin typeface="+mn-lt"/>
                          <a:ea typeface="宋体" panose="02010600030101010101" pitchFamily="2" charset="-122"/>
                        </a:rPr>
                        <a:t>系统地设计、测试和复查（</a:t>
                      </a:r>
                      <a:r>
                        <a:rPr kumimoji="0" lang="en-US" sz="1600" b="1" i="0" u="none" strike="noStrike" cap="none" normalizeH="0" baseline="0">
                          <a:ln>
                            <a:noFill/>
                          </a:ln>
                          <a:solidFill>
                            <a:schemeClr val="tx1"/>
                          </a:solidFill>
                          <a:effectLst/>
                          <a:latin typeface="+mn-lt"/>
                          <a:ea typeface="宋体" panose="02010600030101010101" pitchFamily="2" charset="-122"/>
                        </a:rPr>
                        <a:t>methodically designed</a:t>
                      </a:r>
                      <a:r>
                        <a:rPr kumimoji="0" lang="zh-CN" altLang="en-US" sz="1600" b="1" i="0" u="none" strike="noStrike" cap="none" normalizeH="0" baseline="0">
                          <a:ln>
                            <a:noFill/>
                          </a:ln>
                          <a:solidFill>
                            <a:schemeClr val="tx1"/>
                          </a:solidFill>
                          <a:effectLst/>
                          <a:latin typeface="+mn-lt"/>
                          <a:ea typeface="宋体" panose="02010600030101010101" pitchFamily="2" charset="-122"/>
                        </a:rPr>
                        <a:t>， </a:t>
                      </a:r>
                      <a:r>
                        <a:rPr kumimoji="0" lang="en-US" sz="1600" b="1" i="0" u="none" strike="noStrike" cap="none" normalizeH="0" baseline="0">
                          <a:ln>
                            <a:noFill/>
                          </a:ln>
                          <a:solidFill>
                            <a:schemeClr val="tx1"/>
                          </a:solidFill>
                          <a:effectLst/>
                          <a:latin typeface="+mn-lt"/>
                          <a:ea typeface="宋体" panose="02010600030101010101" pitchFamily="2" charset="-122"/>
                        </a:rPr>
                        <a:t>tested</a:t>
                      </a:r>
                      <a:r>
                        <a:rPr kumimoji="0" lang="zh-CN" altLang="en-US" sz="1600" b="1" i="0" u="none" strike="noStrike" cap="none" normalizeH="0" baseline="0">
                          <a:ln>
                            <a:noFill/>
                          </a:ln>
                          <a:solidFill>
                            <a:schemeClr val="tx1"/>
                          </a:solidFill>
                          <a:effectLst/>
                          <a:latin typeface="+mn-lt"/>
                          <a:ea typeface="宋体" panose="02010600030101010101" pitchFamily="2" charset="-122"/>
                        </a:rPr>
                        <a:t>， </a:t>
                      </a:r>
                      <a:r>
                        <a:rPr kumimoji="0" lang="en-US" sz="1600" b="1" i="0" u="none" strike="noStrike" cap="none" normalizeH="0" baseline="0">
                          <a:ln>
                            <a:noFill/>
                          </a:ln>
                          <a:solidFill>
                            <a:schemeClr val="tx1"/>
                          </a:solidFill>
                          <a:effectLst/>
                          <a:latin typeface="+mn-lt"/>
                          <a:ea typeface="宋体" panose="02010600030101010101" pitchFamily="2" charset="-122"/>
                        </a:rPr>
                        <a:t>and reviewed</a:t>
                      </a:r>
                      <a:r>
                        <a:rPr kumimoji="0" lang="zh-CN" altLang="en-US" sz="1600" b="1" i="0" u="none" strike="noStrike" cap="none" normalizeH="0" baseline="0">
                          <a:ln>
                            <a:noFill/>
                          </a:ln>
                          <a:solidFill>
                            <a:schemeClr val="tx1"/>
                          </a:solidFill>
                          <a:effectLst/>
                          <a:latin typeface="+mn-lt"/>
                          <a:ea typeface="宋体" panose="02010600030101010101" pitchFamily="2" charset="-122"/>
                        </a:rPr>
                        <a:t>）</a:t>
                      </a:r>
                      <a:endParaRPr kumimoji="0" lang="zh-CN" altLang="en-US" sz="1600" b="1" i="0" u="none" strike="noStrike" cap="none" normalizeH="0" baseline="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dirty="0">
                          <a:ln>
                            <a:noFill/>
                          </a:ln>
                          <a:solidFill>
                            <a:schemeClr val="tx1"/>
                          </a:solidFill>
                          <a:effectLst/>
                          <a:latin typeface="+mn-lt"/>
                          <a:ea typeface="宋体" panose="02010600030101010101" pitchFamily="2" charset="-122"/>
                        </a:rPr>
                        <a:t>B1</a:t>
                      </a:r>
                      <a:endParaRPr kumimoji="0" lang="en-US" sz="1600" b="1" i="0" u="none" strike="noStrike" cap="none" normalizeH="0" baseline="0" dirty="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1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a:ln>
                            <a:noFill/>
                          </a:ln>
                          <a:solidFill>
                            <a:schemeClr val="tx1"/>
                          </a:solidFill>
                          <a:effectLst/>
                          <a:latin typeface="+mn-lt"/>
                          <a:ea typeface="宋体" panose="02010600030101010101" pitchFamily="2" charset="-122"/>
                        </a:rPr>
                        <a:t>EAL5</a:t>
                      </a:r>
                      <a:endParaRPr kumimoji="0" lang="en-US" sz="1600" b="1" i="0" u="none" strike="noStrike" cap="none" normalizeH="0" baseline="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600" b="1" i="0" u="none" strike="noStrike" cap="none" normalizeH="0" baseline="0">
                          <a:ln>
                            <a:noFill/>
                          </a:ln>
                          <a:solidFill>
                            <a:schemeClr val="tx1"/>
                          </a:solidFill>
                          <a:effectLst/>
                          <a:latin typeface="+mn-lt"/>
                          <a:ea typeface="宋体" panose="02010600030101010101" pitchFamily="2" charset="-122"/>
                        </a:rPr>
                        <a:t>半形式化设计和测试（</a:t>
                      </a:r>
                      <a:r>
                        <a:rPr kumimoji="0" lang="en-US" sz="1600" b="1" i="0" u="none" strike="noStrike" cap="none" normalizeH="0" baseline="0">
                          <a:ln>
                            <a:noFill/>
                          </a:ln>
                          <a:solidFill>
                            <a:schemeClr val="tx1"/>
                          </a:solidFill>
                          <a:effectLst/>
                          <a:latin typeface="+mn-lt"/>
                          <a:ea typeface="宋体" panose="02010600030101010101" pitchFamily="2" charset="-122"/>
                        </a:rPr>
                        <a:t>semiformally designed and tested</a:t>
                      </a:r>
                      <a:r>
                        <a:rPr kumimoji="0" lang="zh-CN" altLang="en-US" sz="1600" b="1" i="0" u="none" strike="noStrike" cap="none" normalizeH="0" baseline="0">
                          <a:ln>
                            <a:noFill/>
                          </a:ln>
                          <a:solidFill>
                            <a:schemeClr val="tx1"/>
                          </a:solidFill>
                          <a:effectLst/>
                          <a:latin typeface="+mn-lt"/>
                          <a:ea typeface="宋体" panose="02010600030101010101" pitchFamily="2" charset="-122"/>
                        </a:rPr>
                        <a:t>）</a:t>
                      </a:r>
                      <a:endParaRPr kumimoji="0" lang="zh-CN" altLang="en-US" sz="1600" b="1" i="0" u="none" strike="noStrike" cap="none" normalizeH="0" baseline="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dirty="0">
                          <a:ln>
                            <a:noFill/>
                          </a:ln>
                          <a:solidFill>
                            <a:schemeClr val="tx1"/>
                          </a:solidFill>
                          <a:effectLst/>
                          <a:latin typeface="+mn-lt"/>
                          <a:ea typeface="宋体" panose="02010600030101010101" pitchFamily="2" charset="-122"/>
                        </a:rPr>
                        <a:t>B2</a:t>
                      </a:r>
                      <a:endParaRPr kumimoji="0" lang="en-US" sz="1600" b="1" i="0" u="none" strike="noStrike" cap="none" normalizeH="0" baseline="0" dirty="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1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a:ln>
                            <a:noFill/>
                          </a:ln>
                          <a:solidFill>
                            <a:schemeClr val="tx1"/>
                          </a:solidFill>
                          <a:effectLst/>
                          <a:latin typeface="+mn-lt"/>
                          <a:ea typeface="宋体" panose="02010600030101010101" pitchFamily="2" charset="-122"/>
                        </a:rPr>
                        <a:t>EAL6</a:t>
                      </a:r>
                      <a:endParaRPr kumimoji="0" lang="en-US" sz="1600" b="1" i="0" u="none" strike="noStrike" cap="none" normalizeH="0" baseline="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defRPr/>
                      </a:pPr>
                      <a:r>
                        <a:rPr kumimoji="0" lang="zh-CN" altLang="en-US" sz="1600" b="1" i="0" u="none" strike="noStrike" cap="none" normalizeH="0" baseline="0" dirty="0">
                          <a:ln>
                            <a:noFill/>
                          </a:ln>
                          <a:solidFill>
                            <a:schemeClr val="tx1"/>
                          </a:solidFill>
                          <a:effectLst/>
                          <a:latin typeface="+mn-lt"/>
                          <a:ea typeface="宋体" panose="02010600030101010101" pitchFamily="2" charset="-122"/>
                        </a:rPr>
                        <a:t>半形式化验证的设计和测试（</a:t>
                      </a:r>
                      <a:r>
                        <a:rPr kumimoji="0" lang="en-US" sz="1600" b="1" i="0" u="none" strike="noStrike" cap="none" normalizeH="0" baseline="0" dirty="0" err="1">
                          <a:ln>
                            <a:noFill/>
                          </a:ln>
                          <a:solidFill>
                            <a:schemeClr val="tx1"/>
                          </a:solidFill>
                          <a:effectLst/>
                          <a:latin typeface="+mn-lt"/>
                          <a:ea typeface="宋体" panose="02010600030101010101" pitchFamily="2" charset="-122"/>
                        </a:rPr>
                        <a:t>semiformally</a:t>
                      </a:r>
                      <a:r>
                        <a:rPr kumimoji="0" lang="en-US" sz="1600" b="1" i="0" u="none" strike="noStrike" cap="none" normalizeH="0" baseline="0" dirty="0">
                          <a:ln>
                            <a:noFill/>
                          </a:ln>
                          <a:solidFill>
                            <a:schemeClr val="tx1"/>
                          </a:solidFill>
                          <a:effectLst/>
                          <a:latin typeface="+mn-lt"/>
                          <a:ea typeface="宋体" panose="02010600030101010101" pitchFamily="2" charset="-122"/>
                        </a:rPr>
                        <a:t> verified design and </a:t>
                      </a:r>
                      <a:r>
                        <a:rPr kumimoji="0" lang="en-US" altLang="zh-CN" sz="1600" b="1" i="0" u="none" strike="noStrike" cap="none" normalizeH="0" baseline="0" dirty="0">
                          <a:ln>
                            <a:noFill/>
                          </a:ln>
                          <a:solidFill>
                            <a:schemeClr val="tx1"/>
                          </a:solidFill>
                          <a:effectLst/>
                          <a:latin typeface="+mn-lt"/>
                          <a:ea typeface="宋体" panose="02010600030101010101" pitchFamily="2" charset="-122"/>
                        </a:rPr>
                        <a:t>tested</a:t>
                      </a:r>
                      <a:r>
                        <a:rPr kumimoji="0" lang="zh-CN" altLang="en-US" sz="1600" b="1" i="0" u="none" strike="noStrike" cap="none" normalizeH="0" baseline="0" dirty="0">
                          <a:ln>
                            <a:noFill/>
                          </a:ln>
                          <a:solidFill>
                            <a:schemeClr val="tx1"/>
                          </a:solidFill>
                          <a:effectLst/>
                          <a:latin typeface="+mn-lt"/>
                          <a:ea typeface="宋体" panose="02010600030101010101" pitchFamily="2" charset="-122"/>
                        </a:rPr>
                        <a:t>）</a:t>
                      </a:r>
                      <a:endParaRPr kumimoji="0" lang="en-US" sz="1600" b="1" i="0" u="none" strike="noStrike" cap="none" normalizeH="0" baseline="0" dirty="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dirty="0">
                          <a:ln>
                            <a:noFill/>
                          </a:ln>
                          <a:solidFill>
                            <a:schemeClr val="tx1"/>
                          </a:solidFill>
                          <a:effectLst/>
                          <a:latin typeface="+mn-lt"/>
                          <a:ea typeface="宋体" panose="02010600030101010101" pitchFamily="2" charset="-122"/>
                        </a:rPr>
                        <a:t>B3</a:t>
                      </a:r>
                      <a:endParaRPr kumimoji="0" lang="en-US" sz="1600" b="1" i="0" u="none" strike="noStrike" cap="none" normalizeH="0" baseline="0" dirty="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1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dirty="0">
                          <a:ln>
                            <a:noFill/>
                          </a:ln>
                          <a:solidFill>
                            <a:schemeClr val="tx1"/>
                          </a:solidFill>
                          <a:effectLst/>
                          <a:latin typeface="+mn-lt"/>
                          <a:ea typeface="宋体" panose="02010600030101010101" pitchFamily="2" charset="-122"/>
                        </a:rPr>
                        <a:t>EAL7</a:t>
                      </a:r>
                      <a:endParaRPr kumimoji="0" lang="en-US" sz="1600" b="1" i="0" u="none" strike="noStrike" cap="none" normalizeH="0" baseline="0" dirty="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600" b="1" i="0" u="none" strike="noStrike" cap="none" normalizeH="0" baseline="0">
                          <a:ln>
                            <a:noFill/>
                          </a:ln>
                          <a:solidFill>
                            <a:schemeClr val="tx1"/>
                          </a:solidFill>
                          <a:effectLst/>
                          <a:latin typeface="+mn-lt"/>
                          <a:ea typeface="宋体" panose="02010600030101010101" pitchFamily="2" charset="-122"/>
                        </a:rPr>
                        <a:t>形式化验证的设计和测试（</a:t>
                      </a:r>
                      <a:r>
                        <a:rPr kumimoji="0" lang="en-US" sz="1600" b="1" i="0" u="none" strike="noStrike" cap="none" normalizeH="0" baseline="0">
                          <a:ln>
                            <a:noFill/>
                          </a:ln>
                          <a:solidFill>
                            <a:schemeClr val="tx1"/>
                          </a:solidFill>
                          <a:effectLst/>
                          <a:latin typeface="+mn-lt"/>
                          <a:ea typeface="宋体" panose="02010600030101010101" pitchFamily="2" charset="-122"/>
                        </a:rPr>
                        <a:t>formally verified design and tested</a:t>
                      </a:r>
                      <a:r>
                        <a:rPr kumimoji="0" lang="zh-CN" altLang="en-US" sz="1600" b="1" i="0" u="none" strike="noStrike" cap="none" normalizeH="0" baseline="0">
                          <a:ln>
                            <a:noFill/>
                          </a:ln>
                          <a:solidFill>
                            <a:schemeClr val="tx1"/>
                          </a:solidFill>
                          <a:effectLst/>
                          <a:latin typeface="+mn-lt"/>
                          <a:ea typeface="宋体" panose="02010600030101010101" pitchFamily="2" charset="-122"/>
                        </a:rPr>
                        <a:t>）</a:t>
                      </a:r>
                      <a:endParaRPr kumimoji="0" lang="zh-CN" altLang="en-US" sz="1600" b="1" i="0" u="none" strike="noStrike" cap="none" normalizeH="0" baseline="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dirty="0">
                          <a:ln>
                            <a:noFill/>
                          </a:ln>
                          <a:solidFill>
                            <a:schemeClr val="tx1"/>
                          </a:solidFill>
                          <a:effectLst/>
                          <a:latin typeface="+mn-lt"/>
                          <a:ea typeface="宋体" panose="02010600030101010101" pitchFamily="2" charset="-122"/>
                        </a:rPr>
                        <a:t>A1</a:t>
                      </a:r>
                      <a:endParaRPr kumimoji="0" lang="en-US" sz="1600" b="1" i="0" u="none" strike="noStrike" cap="none" normalizeH="0" baseline="0" dirty="0">
                        <a:ln>
                          <a:noFill/>
                        </a:ln>
                        <a:solidFill>
                          <a:schemeClr val="tx1"/>
                        </a:solidFill>
                        <a:effectLst/>
                        <a:latin typeface="+mn-lt"/>
                        <a:ea typeface="宋体" panose="02010600030101010101" pitchFamily="2"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p:nvPr/>
        </p:nvGrpSpPr>
        <p:grpSpPr bwMode="auto">
          <a:xfrm>
            <a:off x="1150938" y="769938"/>
            <a:ext cx="1792287" cy="1779587"/>
            <a:chOff x="0" y="0"/>
            <a:chExt cx="5237019" cy="5201394"/>
          </a:xfrm>
        </p:grpSpPr>
        <p:sp>
          <p:nvSpPr>
            <p:cNvPr id="4099" name="同心圆 17"/>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0" name="同心圆 18"/>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1" name="同心圆 19"/>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endParaRPr lang="zh-CN" altLang="en-US" sz="5400">
              <a:solidFill>
                <a:srgbClr val="595959"/>
              </a:solidFill>
              <a:latin typeface="微软雅黑" panose="020B0503020204020204" pitchFamily="34" charset="-122"/>
              <a:ea typeface="微软雅黑" panose="020B0503020204020204" pitchFamily="34" charset="-122"/>
            </a:endParaRPr>
          </a:p>
        </p:txBody>
      </p:sp>
      <p:sp>
        <p:nvSpPr>
          <p:cNvPr id="4116" name="文本框 1"/>
          <p:cNvSpPr txBox="1">
            <a:spLocks noChangeArrowheads="1"/>
          </p:cNvSpPr>
          <p:nvPr/>
        </p:nvSpPr>
        <p:spPr bwMode="auto">
          <a:xfrm>
            <a:off x="18605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200" dirty="0"/>
              <a:t>1</a:t>
            </a:r>
            <a:endParaRPr lang="zh-CN" altLang="en-US" sz="3200" dirty="0"/>
          </a:p>
        </p:txBody>
      </p:sp>
      <p:cxnSp>
        <p:nvCxnSpPr>
          <p:cNvPr id="4117" name="直接连接符 35"/>
          <p:cNvCxnSpPr>
            <a:cxnSpLocks noChangeShapeType="1"/>
          </p:cNvCxnSpPr>
          <p:nvPr/>
        </p:nvCxnSpPr>
        <p:spPr bwMode="auto">
          <a:xfrm flipH="1">
            <a:off x="1930400" y="2759271"/>
            <a:ext cx="476250" cy="581025"/>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4" y="2968821"/>
            <a:ext cx="23856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数据库安全性概述</a:t>
            </a:r>
            <a:endParaRPr lang="zh-CN" altLang="en-US" sz="2000" dirty="0">
              <a:latin typeface="微软雅黑" panose="020B0503020204020204" pitchFamily="34" charset="-122"/>
              <a:ea typeface="微软雅黑" panose="020B0503020204020204" pitchFamily="34" charset="-122"/>
            </a:endParaRPr>
          </a:p>
        </p:txBody>
      </p:sp>
      <p:sp>
        <p:nvSpPr>
          <p:cNvPr id="4119" name="文本框 27"/>
          <p:cNvSpPr txBox="1">
            <a:spLocks noChangeArrowheads="1"/>
          </p:cNvSpPr>
          <p:nvPr/>
        </p:nvSpPr>
        <p:spPr bwMode="auto">
          <a:xfrm>
            <a:off x="51117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1"/>
                </a:solidFill>
              </a:rPr>
              <a:t>2</a:t>
            </a:r>
            <a:endParaRPr lang="zh-CN" altLang="en-US" sz="3200" dirty="0">
              <a:solidFill>
                <a:schemeClr val="accent1"/>
              </a:solidFill>
            </a:endParaRPr>
          </a:p>
        </p:txBody>
      </p:sp>
      <p:cxnSp>
        <p:nvCxnSpPr>
          <p:cNvPr id="4120" name="直接连接符 43"/>
          <p:cNvCxnSpPr>
            <a:cxnSpLocks noChangeShapeType="1"/>
          </p:cNvCxnSpPr>
          <p:nvPr/>
        </p:nvCxnSpPr>
        <p:spPr bwMode="auto">
          <a:xfrm flipH="1">
            <a:off x="5183188" y="2759271"/>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2968821"/>
            <a:ext cx="24872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chemeClr val="accent1"/>
                </a:solidFill>
                <a:latin typeface="微软雅黑" panose="020B0503020204020204" pitchFamily="34" charset="-122"/>
                <a:ea typeface="微软雅黑" panose="020B0503020204020204" pitchFamily="34" charset="-122"/>
              </a:rPr>
              <a:t>数据库安全性控制</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4122" name="文本框 31"/>
          <p:cNvSpPr txBox="1">
            <a:spLocks noChangeArrowheads="1"/>
          </p:cNvSpPr>
          <p:nvPr/>
        </p:nvSpPr>
        <p:spPr bwMode="auto">
          <a:xfrm>
            <a:off x="8158163"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t>3</a:t>
            </a:r>
            <a:endParaRPr lang="zh-CN" altLang="en-US" sz="3200" dirty="0"/>
          </a:p>
        </p:txBody>
      </p:sp>
      <p:cxnSp>
        <p:nvCxnSpPr>
          <p:cNvPr id="4123" name="直接连接符 53"/>
          <p:cNvCxnSpPr>
            <a:cxnSpLocks noChangeShapeType="1"/>
          </p:cNvCxnSpPr>
          <p:nvPr/>
        </p:nvCxnSpPr>
        <p:spPr bwMode="auto">
          <a:xfrm flipH="1">
            <a:off x="8228013" y="2759271"/>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2968821"/>
            <a:ext cx="2455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视图机制</a:t>
            </a:r>
            <a:endParaRPr lang="zh-CN" altLang="en-US" sz="2000" dirty="0">
              <a:latin typeface="微软雅黑" panose="020B0503020204020204" pitchFamily="34" charset="-122"/>
              <a:ea typeface="微软雅黑" panose="020B0503020204020204" pitchFamily="34" charset="-122"/>
            </a:endParaRPr>
          </a:p>
        </p:txBody>
      </p:sp>
      <p:sp>
        <p:nvSpPr>
          <p:cNvPr id="4125" name="文本框 31"/>
          <p:cNvSpPr txBox="1">
            <a:spLocks noChangeArrowheads="1"/>
          </p:cNvSpPr>
          <p:nvPr/>
        </p:nvSpPr>
        <p:spPr bwMode="auto">
          <a:xfrm>
            <a:off x="2168524" y="3456225"/>
            <a:ext cx="26934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数据库的不安全因素</a:t>
            </a:r>
            <a:endParaRPr lang="en-US" altLang="zh-CN" sz="1600" dirty="0">
              <a:latin typeface="微软雅黑" panose="020B0503020204020204" pitchFamily="34" charset="-122"/>
              <a:ea typeface="微软雅黑" panose="020B0503020204020204" pitchFamily="34" charset="-122"/>
            </a:endParaRPr>
          </a:p>
          <a:p>
            <a:pPr>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安全标准简介</a:t>
            </a:r>
            <a:endParaRPr lang="zh-CN" altLang="en-US" sz="1600" dirty="0">
              <a:latin typeface="微软雅黑" panose="020B0503020204020204" pitchFamily="34" charset="-122"/>
              <a:ea typeface="微软雅黑" panose="020B0503020204020204" pitchFamily="34" charset="-122"/>
            </a:endParaRPr>
          </a:p>
        </p:txBody>
      </p:sp>
      <p:sp>
        <p:nvSpPr>
          <p:cNvPr id="4126" name="文本框 31"/>
          <p:cNvSpPr txBox="1">
            <a:spLocks noChangeArrowheads="1"/>
          </p:cNvSpPr>
          <p:nvPr/>
        </p:nvSpPr>
        <p:spPr bwMode="auto">
          <a:xfrm>
            <a:off x="5421313" y="3389508"/>
            <a:ext cx="231616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solidFill>
                  <a:schemeClr val="accent1"/>
                </a:solidFill>
                <a:latin typeface="微软雅黑" panose="020B0503020204020204" pitchFamily="34" charset="-122"/>
                <a:ea typeface="微软雅黑" panose="020B0503020204020204" pitchFamily="34" charset="-122"/>
              </a:rPr>
              <a:t>用户身份鉴别</a:t>
            </a:r>
            <a:endParaRPr lang="en-US" altLang="zh-CN" sz="1600" dirty="0">
              <a:solidFill>
                <a:schemeClr val="accent1"/>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solidFill>
                  <a:schemeClr val="accent1"/>
                </a:solidFill>
                <a:latin typeface="微软雅黑" panose="020B0503020204020204" pitchFamily="34" charset="-122"/>
                <a:ea typeface="微软雅黑" panose="020B0503020204020204" pitchFamily="34" charset="-122"/>
              </a:rPr>
              <a:t>存取控制</a:t>
            </a:r>
            <a:endParaRPr lang="en-US" altLang="zh-CN" sz="1600" dirty="0">
              <a:solidFill>
                <a:schemeClr val="accent1"/>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solidFill>
                  <a:schemeClr val="accent1"/>
                </a:solidFill>
                <a:latin typeface="微软雅黑" panose="020B0503020204020204" pitchFamily="34" charset="-122"/>
                <a:ea typeface="微软雅黑" panose="020B0503020204020204" pitchFamily="34" charset="-122"/>
              </a:rPr>
              <a:t>自主存取控制方法</a:t>
            </a:r>
            <a:endParaRPr lang="en-US" altLang="zh-CN" sz="1600" dirty="0">
              <a:solidFill>
                <a:schemeClr val="accent1"/>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solidFill>
                  <a:schemeClr val="accent1"/>
                </a:solidFill>
                <a:latin typeface="微软雅黑" panose="020B0503020204020204" pitchFamily="34" charset="-122"/>
                <a:ea typeface="微软雅黑" panose="020B0503020204020204" pitchFamily="34" charset="-122"/>
              </a:rPr>
              <a:t>授权：授予与收回</a:t>
            </a:r>
            <a:endParaRPr lang="en-US" altLang="zh-CN" sz="1600" dirty="0">
              <a:solidFill>
                <a:schemeClr val="accent1"/>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solidFill>
                  <a:schemeClr val="accent1"/>
                </a:solidFill>
                <a:latin typeface="微软雅黑" panose="020B0503020204020204" pitchFamily="34" charset="-122"/>
                <a:ea typeface="微软雅黑" panose="020B0503020204020204" pitchFamily="34" charset="-122"/>
              </a:rPr>
              <a:t>数据库角色</a:t>
            </a:r>
            <a:endParaRPr lang="en-US" altLang="zh-CN" sz="1600" dirty="0">
              <a:solidFill>
                <a:schemeClr val="accent1"/>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solidFill>
                  <a:schemeClr val="accent1"/>
                </a:solidFill>
                <a:latin typeface="微软雅黑" panose="020B0503020204020204" pitchFamily="34" charset="-122"/>
                <a:ea typeface="微软雅黑" panose="020B0503020204020204" pitchFamily="34" charset="-122"/>
              </a:rPr>
              <a:t>强制存取控制方法</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t>4</a:t>
            </a:r>
            <a:endParaRPr lang="zh-CN" altLang="en-US" dirty="0"/>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审计</a:t>
            </a:r>
            <a:endParaRPr lang="zh-CN" altLang="en-US" dirty="0"/>
          </a:p>
        </p:txBody>
      </p:sp>
      <p:sp>
        <p:nvSpPr>
          <p:cNvPr id="2" name="灯片编号占位符 1"/>
          <p:cNvSpPr>
            <a:spLocks noGrp="1"/>
          </p:cNvSpPr>
          <p:nvPr>
            <p:ph type="sldNum" sz="quarter" idx="12"/>
          </p:nvPr>
        </p:nvSpPr>
        <p:spPr/>
        <p:txBody>
          <a:bodyPr/>
          <a:lstStyle/>
          <a:p>
            <a:fld id="{F74088BC-5FFA-45F6-BC97-BB015332EA66}" type="slidenum">
              <a:rPr lang="zh-CN" altLang="en-US" smtClean="0"/>
            </a:fld>
            <a:endParaRPr lang="zh-CN" altLang="en-US"/>
          </a:p>
        </p:txBody>
      </p:sp>
      <p:sp>
        <p:nvSpPr>
          <p:cNvPr id="37" name="文本框 27"/>
          <p:cNvSpPr txBox="1">
            <a:spLocks noChangeArrowheads="1"/>
          </p:cNvSpPr>
          <p:nvPr/>
        </p:nvSpPr>
        <p:spPr bwMode="auto">
          <a:xfrm>
            <a:off x="51117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solidFill>
                  <a:schemeClr val="tx1"/>
                </a:solidFill>
              </a:rPr>
              <a:t>5</a:t>
            </a:r>
            <a:endParaRPr lang="zh-CN" altLang="en-US" dirty="0">
              <a:solidFill>
                <a:schemeClr val="tx1"/>
              </a:solidFill>
            </a:endParaRPr>
          </a:p>
        </p:txBody>
      </p:sp>
      <p:cxnSp>
        <p:nvCxnSpPr>
          <p:cNvPr id="38" name="直接连接符 43"/>
          <p:cNvCxnSpPr>
            <a:cxnSpLocks noChangeShapeType="1"/>
          </p:cNvCxnSpPr>
          <p:nvPr/>
        </p:nvCxnSpPr>
        <p:spPr bwMode="auto">
          <a:xfrm flipH="1">
            <a:off x="5183188" y="4877497"/>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39" name="文本框 7"/>
          <p:cNvSpPr txBox="1">
            <a:spLocks noChangeArrowheads="1"/>
          </p:cNvSpPr>
          <p:nvPr/>
        </p:nvSpPr>
        <p:spPr bwMode="auto">
          <a:xfrm>
            <a:off x="54213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solidFill>
                  <a:schemeClr val="tx1"/>
                </a:solidFill>
              </a:rPr>
              <a:t>数据加密</a:t>
            </a:r>
            <a:endParaRPr lang="zh-CN" altLang="en-US" dirty="0">
              <a:solidFill>
                <a:schemeClr val="tx1"/>
              </a:solidFill>
            </a:endParaRPr>
          </a:p>
        </p:txBody>
      </p:sp>
      <p:sp>
        <p:nvSpPr>
          <p:cNvPr id="41" name="文本框 27"/>
          <p:cNvSpPr txBox="1">
            <a:spLocks noChangeArrowheads="1"/>
          </p:cNvSpPr>
          <p:nvPr/>
        </p:nvSpPr>
        <p:spPr bwMode="auto">
          <a:xfrm>
            <a:off x="8156576" y="4704399"/>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solidFill>
                  <a:schemeClr val="tx1"/>
                </a:solidFill>
              </a:rPr>
              <a:t>6</a:t>
            </a:r>
            <a:endParaRPr lang="zh-CN" altLang="en-US" dirty="0">
              <a:solidFill>
                <a:schemeClr val="tx1"/>
              </a:solidFill>
            </a:endParaRPr>
          </a:p>
        </p:txBody>
      </p:sp>
      <p:cxnSp>
        <p:nvCxnSpPr>
          <p:cNvPr id="42" name="直接连接符 43"/>
          <p:cNvCxnSpPr>
            <a:cxnSpLocks noChangeShapeType="1"/>
          </p:cNvCxnSpPr>
          <p:nvPr/>
        </p:nvCxnSpPr>
        <p:spPr bwMode="auto">
          <a:xfrm flipH="1">
            <a:off x="8228014" y="4848862"/>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3" name="文本框 7"/>
          <p:cNvSpPr txBox="1">
            <a:spLocks noChangeArrowheads="1"/>
          </p:cNvSpPr>
          <p:nvPr/>
        </p:nvSpPr>
        <p:spPr bwMode="auto">
          <a:xfrm>
            <a:off x="8466138" y="5058412"/>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solidFill>
                  <a:schemeClr val="tx1"/>
                </a:solidFill>
              </a:rPr>
              <a:t>其他安全性保护</a:t>
            </a:r>
            <a:endParaRPr lang="zh-CN" altLang="en-US"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数据库安全性控制</a:t>
            </a:r>
            <a:endParaRPr lang="zh-CN" altLang="en-US" dirty="0"/>
          </a:p>
        </p:txBody>
      </p:sp>
      <p:sp>
        <p:nvSpPr>
          <p:cNvPr id="3" name="内容占位符 2"/>
          <p:cNvSpPr>
            <a:spLocks noGrp="1"/>
          </p:cNvSpPr>
          <p:nvPr>
            <p:ph idx="1"/>
          </p:nvPr>
        </p:nvSpPr>
        <p:spPr>
          <a:xfrm>
            <a:off x="1069848" y="1132115"/>
            <a:ext cx="10058400" cy="5603222"/>
          </a:xfrm>
        </p:spPr>
        <p:txBody>
          <a:bodyPr/>
          <a:lstStyle/>
          <a:p>
            <a:r>
              <a:rPr lang="zh-CN" altLang="en-US" dirty="0"/>
              <a:t>非法使用数据库的情况</a:t>
            </a:r>
            <a:endParaRPr lang="zh-CN" altLang="en-US" dirty="0"/>
          </a:p>
          <a:p>
            <a:pPr lvl="1"/>
            <a:r>
              <a:rPr lang="zh-CN" altLang="en-US" dirty="0"/>
              <a:t>用户编写一段合法程序绕过</a:t>
            </a:r>
            <a:r>
              <a:rPr lang="en-US" altLang="zh-CN" dirty="0"/>
              <a:t>DBMS</a:t>
            </a:r>
            <a:r>
              <a:rPr lang="zh-CN" altLang="en-US" dirty="0"/>
              <a:t>及其授权机制，通过操作系统直接存取，修改或备份数据库中的数据</a:t>
            </a:r>
            <a:endParaRPr lang="zh-CN" altLang="en-US" dirty="0"/>
          </a:p>
          <a:p>
            <a:pPr lvl="1"/>
            <a:r>
              <a:rPr lang="zh-CN" altLang="en-US" dirty="0"/>
              <a:t>直接或编写应用程序执行非授权操作</a:t>
            </a:r>
            <a:endParaRPr lang="zh-CN" altLang="en-US" dirty="0"/>
          </a:p>
          <a:p>
            <a:pPr lvl="1"/>
            <a:r>
              <a:rPr lang="zh-CN" altLang="en-US" dirty="0"/>
              <a:t>通过多次合法查询数据库从中推导出一些保密数据</a:t>
            </a:r>
            <a:endParaRPr lang="zh-CN" altLang="en-US" dirty="0"/>
          </a:p>
          <a:p>
            <a:r>
              <a:rPr lang="zh-CN" altLang="en-US" dirty="0"/>
              <a:t>例：某数据库应用系统禁止查询单个人的工资，但允许查任意一组人的平均工资，用户甲想了解张三的工资，于是他：首先查询包括张三在内的一组人的平均工资，然后查用自己替换张三后这组人的平均工资，从而推导出张三的工资。</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数据库安全性控制</a:t>
            </a:r>
            <a:endParaRPr lang="zh-CN" altLang="en-US" dirty="0"/>
          </a:p>
        </p:txBody>
      </p:sp>
      <p:sp>
        <p:nvSpPr>
          <p:cNvPr id="3" name="内容占位符 2"/>
          <p:cNvSpPr>
            <a:spLocks noGrp="1"/>
          </p:cNvSpPr>
          <p:nvPr>
            <p:ph idx="1"/>
          </p:nvPr>
        </p:nvSpPr>
        <p:spPr>
          <a:xfrm>
            <a:off x="1069848" y="1519242"/>
            <a:ext cx="10058400" cy="4636231"/>
          </a:xfrm>
        </p:spPr>
        <p:txBody>
          <a:bodyPr>
            <a:normAutofit/>
          </a:bodyPr>
          <a:lstStyle/>
          <a:p>
            <a:r>
              <a:rPr lang="zh-CN" altLang="en-US" dirty="0"/>
              <a:t>计算机系统中，安全措施是一级一级层层设置</a:t>
            </a:r>
            <a:endParaRPr lang="zh-CN" altLang="en-US" dirty="0"/>
          </a:p>
          <a:p>
            <a:endParaRPr lang="zh-CN" altLang="en-US" dirty="0"/>
          </a:p>
          <a:p>
            <a:endParaRPr lang="zh-CN" altLang="en-US" dirty="0"/>
          </a:p>
          <a:p>
            <a:pPr lvl="1"/>
            <a:r>
              <a:rPr lang="zh-CN" altLang="en-US" dirty="0"/>
              <a:t>系统根据用户标识鉴定用户身份，合法用户才准许进入计算机系统</a:t>
            </a:r>
            <a:endParaRPr lang="zh-CN" altLang="en-US" dirty="0"/>
          </a:p>
          <a:p>
            <a:pPr lvl="1"/>
            <a:r>
              <a:rPr lang="zh-CN" altLang="en-US" dirty="0"/>
              <a:t>数据库管理系统还要进行存取控制，只允许用户执行合法操作 </a:t>
            </a:r>
            <a:endParaRPr lang="zh-CN" altLang="en-US" dirty="0"/>
          </a:p>
          <a:p>
            <a:pPr lvl="1"/>
            <a:r>
              <a:rPr lang="zh-CN" altLang="en-US" dirty="0"/>
              <a:t>操作系统有自己的保护措施 </a:t>
            </a:r>
            <a:endParaRPr lang="zh-CN" altLang="en-US" dirty="0"/>
          </a:p>
          <a:p>
            <a:pPr lvl="1"/>
            <a:r>
              <a:rPr lang="zh-CN" altLang="en-US" dirty="0"/>
              <a:t>数据以密码形式存储到数据库中</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Picture 17" descr="4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0330" y="2141733"/>
            <a:ext cx="70580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数据库安全性控制</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图片 6" descr="飞信图片20141015084016.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848973" y="1637760"/>
            <a:ext cx="7737475"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7"/>
          <p:cNvSpPr txBox="1">
            <a:spLocks noChangeArrowheads="1"/>
          </p:cNvSpPr>
          <p:nvPr/>
        </p:nvSpPr>
        <p:spPr bwMode="auto">
          <a:xfrm>
            <a:off x="124293" y="1637760"/>
            <a:ext cx="25368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400" dirty="0">
                <a:solidFill>
                  <a:srgbClr val="FF0000"/>
                </a:solidFill>
                <a:latin typeface="微软雅黑 Light" panose="020B0502040204020203" pitchFamily="34" charset="-122"/>
                <a:ea typeface="微软雅黑 Light" panose="020B0502040204020203" pitchFamily="34" charset="-122"/>
              </a:rPr>
              <a:t>设置简单入侵检测规则，对异常用户行为进行检测和处理</a:t>
            </a:r>
            <a:endParaRPr lang="zh-CN" altLang="en-US" sz="2400" dirty="0">
              <a:solidFill>
                <a:srgbClr val="FF0000"/>
              </a:solidFill>
              <a:latin typeface="微软雅黑 Light" panose="020B0502040204020203" pitchFamily="34" charset="-122"/>
              <a:ea typeface="微软雅黑 Light" panose="020B0502040204020203" pitchFamily="34" charset="-122"/>
            </a:endParaRPr>
          </a:p>
        </p:txBody>
      </p:sp>
      <p:sp>
        <p:nvSpPr>
          <p:cNvPr id="7" name="TextBox 1"/>
          <p:cNvSpPr txBox="1">
            <a:spLocks noChangeArrowheads="1"/>
          </p:cNvSpPr>
          <p:nvPr/>
        </p:nvSpPr>
        <p:spPr bwMode="auto">
          <a:xfrm>
            <a:off x="6355526" y="1637760"/>
            <a:ext cx="25844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0"/>
              </a:spcBef>
              <a:buSzTx/>
              <a:buFont typeface="Arial" panose="020B0604020202020204" pitchFamily="34" charset="0"/>
              <a:buNone/>
              <a:defRPr sz="2400" b="1">
                <a:solidFill>
                  <a:srgbClr val="FF0000"/>
                </a:solidFill>
                <a:latin typeface="微软雅黑 Light" panose="020B0502040204020203" pitchFamily="34" charset="-122"/>
                <a:ea typeface="微软雅黑 Light" panose="020B0502040204020203" pitchFamily="34" charset="-122"/>
              </a:defRPr>
            </a:lvl1pPr>
            <a:lvl2pPr marL="742950" indent="-285750" eaLnBrk="0" hangingPunct="0">
              <a:spcBef>
                <a:spcPct val="20000"/>
              </a:spcBef>
              <a:buSzPct val="100000"/>
              <a:buFont typeface="Wingdings" panose="05000000000000000000" pitchFamily="2" charset="2"/>
              <a:buChar char="n"/>
              <a:defRPr sz="2400" b="1">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latin typeface="Arial" panose="020B0604020202020204" pitchFamily="34" charset="0"/>
                <a:ea typeface="宋体" panose="02010600030101010101" pitchFamily="2" charset="-122"/>
              </a:defRPr>
            </a:lvl9pPr>
          </a:lstStyle>
          <a:p>
            <a:r>
              <a:rPr lang="zh-CN" altLang="en-US" dirty="0"/>
              <a:t>配置审计规则，对用户访问行为和系统关键操作进行审计</a:t>
            </a:r>
            <a:endParaRPr lang="zh-CN" altLang="en-US" dirty="0"/>
          </a:p>
        </p:txBody>
      </p:sp>
      <p:sp>
        <p:nvSpPr>
          <p:cNvPr id="8" name="矩形 8"/>
          <p:cNvSpPr>
            <a:spLocks noChangeArrowheads="1"/>
          </p:cNvSpPr>
          <p:nvPr/>
        </p:nvSpPr>
        <p:spPr bwMode="auto">
          <a:xfrm>
            <a:off x="1757014" y="5831332"/>
            <a:ext cx="341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dirty="0"/>
              <a:t>数据库管理系统</a:t>
            </a:r>
            <a:r>
              <a:rPr lang="zh-CN" altLang="zh-CN" sz="1800" dirty="0"/>
              <a:t>安全性控制模型</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数据库安全性控制</a:t>
            </a:r>
            <a:endParaRPr lang="zh-CN" altLang="en-US" dirty="0"/>
          </a:p>
        </p:txBody>
      </p:sp>
      <p:sp>
        <p:nvSpPr>
          <p:cNvPr id="3" name="内容占位符 2"/>
          <p:cNvSpPr>
            <a:spLocks noGrp="1"/>
          </p:cNvSpPr>
          <p:nvPr>
            <p:ph idx="1"/>
          </p:nvPr>
        </p:nvSpPr>
        <p:spPr/>
        <p:txBody>
          <a:bodyPr/>
          <a:lstStyle/>
          <a:p>
            <a:r>
              <a:rPr lang="zh-CN" altLang="en-US" dirty="0"/>
              <a:t>数据库安全性控制的常用方法</a:t>
            </a:r>
            <a:endParaRPr lang="zh-CN" altLang="en-US" dirty="0"/>
          </a:p>
          <a:p>
            <a:pPr lvl="1"/>
            <a:r>
              <a:rPr lang="zh-CN" altLang="en-US" dirty="0"/>
              <a:t>用户标识和鉴定</a:t>
            </a:r>
            <a:endParaRPr lang="zh-CN" altLang="en-US" dirty="0"/>
          </a:p>
          <a:p>
            <a:pPr lvl="1"/>
            <a:r>
              <a:rPr lang="zh-CN" altLang="en-US" dirty="0"/>
              <a:t>存取控制</a:t>
            </a:r>
            <a:endParaRPr lang="zh-CN" altLang="en-US" dirty="0"/>
          </a:p>
          <a:p>
            <a:pPr lvl="1"/>
            <a:r>
              <a:rPr lang="zh-CN" altLang="en-US" dirty="0"/>
              <a:t>视图</a:t>
            </a:r>
            <a:endParaRPr lang="zh-CN" altLang="en-US" dirty="0"/>
          </a:p>
          <a:p>
            <a:pPr lvl="1"/>
            <a:r>
              <a:rPr lang="zh-CN" altLang="en-US" dirty="0"/>
              <a:t>审计</a:t>
            </a:r>
            <a:endParaRPr lang="zh-CN" altLang="en-US" dirty="0"/>
          </a:p>
          <a:p>
            <a:pPr lvl="1"/>
            <a:r>
              <a:rPr lang="zh-CN" altLang="en-US" dirty="0"/>
              <a:t>数据加密</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rPr>
              <a:t>数据库安全性</a:t>
            </a:r>
            <a:endParaRPr lang="zh-CN" altLang="en-US" dirty="0"/>
          </a:p>
        </p:txBody>
      </p:sp>
      <p:sp>
        <p:nvSpPr>
          <p:cNvPr id="3" name="内容占位符 2"/>
          <p:cNvSpPr>
            <a:spLocks noGrp="1"/>
          </p:cNvSpPr>
          <p:nvPr>
            <p:ph idx="1"/>
          </p:nvPr>
        </p:nvSpPr>
        <p:spPr/>
        <p:txBody>
          <a:bodyPr/>
          <a:lstStyle/>
          <a:p>
            <a:r>
              <a:rPr lang="zh-CN" altLang="en-US" dirty="0"/>
              <a:t>问题的提出</a:t>
            </a:r>
            <a:endParaRPr lang="zh-CN" altLang="en-US" dirty="0"/>
          </a:p>
          <a:p>
            <a:pPr lvl="1"/>
            <a:r>
              <a:rPr lang="zh-CN" altLang="en-US" dirty="0"/>
              <a:t>数据库的一大特点是数据可以共享</a:t>
            </a:r>
            <a:endParaRPr lang="zh-CN" altLang="en-US" dirty="0"/>
          </a:p>
          <a:p>
            <a:pPr lvl="1"/>
            <a:r>
              <a:rPr lang="zh-CN" altLang="en-US" dirty="0"/>
              <a:t>数据共享必然带来数据库的安全性问题</a:t>
            </a:r>
            <a:endParaRPr lang="zh-CN" altLang="en-US" dirty="0"/>
          </a:p>
          <a:p>
            <a:pPr lvl="1"/>
            <a:r>
              <a:rPr lang="zh-CN" altLang="en-US" dirty="0"/>
              <a:t>数据库系统中的数据共享不能是无条件的共享</a:t>
            </a:r>
            <a:endParaRPr lang="zh-CN" altLang="en-US" dirty="0"/>
          </a:p>
          <a:p>
            <a:pPr lvl="1"/>
            <a:r>
              <a:rPr lang="zh-CN" altLang="en-US" dirty="0"/>
              <a:t>例： 军事秘密、国家机密、新产品实验数据、市场需求分析、市场营销策略、销售计划、客户档案、医疗档案、银行储蓄数据</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grpSp>
        <p:nvGrpSpPr>
          <p:cNvPr id="5" name="Group 5"/>
          <p:cNvGrpSpPr/>
          <p:nvPr/>
        </p:nvGrpSpPr>
        <p:grpSpPr bwMode="auto">
          <a:xfrm>
            <a:off x="3513950" y="5165415"/>
            <a:ext cx="4968875" cy="576263"/>
            <a:chOff x="0" y="0"/>
            <a:chExt cx="3130" cy="363"/>
          </a:xfrm>
        </p:grpSpPr>
        <p:sp>
          <p:nvSpPr>
            <p:cNvPr id="6" name="AutoShape 4"/>
            <p:cNvSpPr>
              <a:spLocks noChangeArrowheads="1"/>
            </p:cNvSpPr>
            <p:nvPr/>
          </p:nvSpPr>
          <p:spPr bwMode="auto">
            <a:xfrm>
              <a:off x="0" y="90"/>
              <a:ext cx="1270" cy="227"/>
            </a:xfrm>
            <a:prstGeom prst="rightArrow">
              <a:avLst>
                <a:gd name="adj1" fmla="val 50000"/>
                <a:gd name="adj2" fmla="val 139868"/>
              </a:avLst>
            </a:prstGeom>
            <a:gradFill rotWithShape="0">
              <a:gsLst>
                <a:gs pos="0">
                  <a:srgbClr val="FFFFFF"/>
                </a:gs>
                <a:gs pos="100000">
                  <a:srgbClr val="BBBBBB"/>
                </a:gs>
              </a:gsLst>
              <a:lin ang="5400000" scaled="1"/>
            </a:gradFill>
            <a:ln w="25400">
              <a:solidFill>
                <a:schemeClr val="tx1"/>
              </a:solidFill>
              <a:miter lim="800000"/>
            </a:ln>
          </p:spPr>
          <p:txBody>
            <a:bodyPr wrap="none" anchor="ct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1800">
                <a:latin typeface="Times New Roman" panose="02020603050405020304" pitchFamily="18" charset="0"/>
              </a:endParaRPr>
            </a:p>
          </p:txBody>
        </p:sp>
        <p:sp>
          <p:nvSpPr>
            <p:cNvPr id="7" name="Rectangle 5"/>
            <p:cNvSpPr>
              <a:spLocks noChangeArrowheads="1"/>
            </p:cNvSpPr>
            <p:nvPr/>
          </p:nvSpPr>
          <p:spPr bwMode="auto">
            <a:xfrm>
              <a:off x="1406" y="0"/>
              <a:ext cx="172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marL="342900" indent="-342900"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dirty="0">
                  <a:latin typeface="Times New Roman" panose="02020603050405020304" pitchFamily="18" charset="0"/>
                </a:rPr>
                <a:t>数据库安全性</a:t>
              </a:r>
              <a:endParaRPr lang="zh-CN" altLang="en-US"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用户身份鉴别</a:t>
            </a:r>
            <a:endParaRPr lang="zh-CN" altLang="en-US" dirty="0"/>
          </a:p>
        </p:txBody>
      </p:sp>
      <p:sp>
        <p:nvSpPr>
          <p:cNvPr id="3" name="内容占位符 2"/>
          <p:cNvSpPr>
            <a:spLocks noGrp="1"/>
          </p:cNvSpPr>
          <p:nvPr>
            <p:ph idx="1"/>
          </p:nvPr>
        </p:nvSpPr>
        <p:spPr/>
        <p:txBody>
          <a:bodyPr/>
          <a:lstStyle/>
          <a:p>
            <a:r>
              <a:rPr lang="zh-CN" altLang="en-US" dirty="0"/>
              <a:t>用户身份鉴别（</a:t>
            </a:r>
            <a:r>
              <a:rPr lang="en-US" altLang="zh-CN" dirty="0"/>
              <a:t>Identification &amp;  Authentication</a:t>
            </a:r>
            <a:r>
              <a:rPr lang="zh-CN" altLang="en-US" dirty="0"/>
              <a:t>）</a:t>
            </a:r>
            <a:endParaRPr lang="zh-CN" altLang="en-US" dirty="0"/>
          </a:p>
          <a:p>
            <a:pPr lvl="1"/>
            <a:r>
              <a:rPr lang="zh-CN" altLang="en-US" dirty="0"/>
              <a:t>系统提供的最外层安全保护措施</a:t>
            </a:r>
            <a:endParaRPr lang="zh-CN" altLang="en-US" dirty="0"/>
          </a:p>
          <a:p>
            <a:pPr lvl="1"/>
            <a:r>
              <a:rPr lang="zh-CN" altLang="en-US" dirty="0"/>
              <a:t>用户标识：由用户名和用户标识号组成（用户标识号在系统整个生命周期内唯一）</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0"/>
            <a:ext cx="10058400" cy="1132295"/>
          </a:xfrm>
        </p:spPr>
        <p:txBody>
          <a:bodyPr/>
          <a:lstStyle/>
          <a:p>
            <a:r>
              <a:rPr lang="en-US" altLang="zh-CN" dirty="0"/>
              <a:t>4.2.1  </a:t>
            </a:r>
            <a:r>
              <a:rPr lang="zh-CN" altLang="en-US" dirty="0"/>
              <a:t>用户身份鉴别</a:t>
            </a:r>
            <a:endParaRPr lang="zh-CN" altLang="en-US" dirty="0"/>
          </a:p>
        </p:txBody>
      </p:sp>
      <p:sp>
        <p:nvSpPr>
          <p:cNvPr id="3" name="内容占位符 2"/>
          <p:cNvSpPr>
            <a:spLocks noGrp="1"/>
          </p:cNvSpPr>
          <p:nvPr>
            <p:ph idx="1"/>
          </p:nvPr>
        </p:nvSpPr>
        <p:spPr>
          <a:xfrm>
            <a:off x="1069848" y="1132295"/>
            <a:ext cx="10058400" cy="5614193"/>
          </a:xfrm>
        </p:spPr>
        <p:txBody>
          <a:bodyPr>
            <a:normAutofit/>
          </a:bodyPr>
          <a:lstStyle/>
          <a:p>
            <a:r>
              <a:rPr lang="zh-CN" altLang="en-US" dirty="0"/>
              <a:t>用户身份鉴别的方法</a:t>
            </a:r>
            <a:endParaRPr lang="zh-CN" altLang="en-US" dirty="0"/>
          </a:p>
          <a:p>
            <a:pPr lvl="1"/>
            <a:r>
              <a:rPr lang="en-US" altLang="zh-CN" dirty="0"/>
              <a:t>1.</a:t>
            </a:r>
            <a:r>
              <a:rPr lang="zh-CN" altLang="en-US" dirty="0"/>
              <a:t>静态口令鉴别</a:t>
            </a:r>
            <a:endParaRPr lang="zh-CN" altLang="en-US" dirty="0"/>
          </a:p>
          <a:p>
            <a:pPr lvl="2"/>
            <a:r>
              <a:rPr lang="zh-CN" altLang="en-US" dirty="0"/>
              <a:t>静态口令一般由用户自己设定，这些口令是静态不变的</a:t>
            </a:r>
            <a:endParaRPr lang="zh-CN" altLang="en-US" dirty="0"/>
          </a:p>
          <a:p>
            <a:pPr lvl="1"/>
            <a:r>
              <a:rPr lang="en-US" altLang="zh-CN" dirty="0"/>
              <a:t>2.</a:t>
            </a:r>
            <a:r>
              <a:rPr lang="zh-CN" altLang="en-US" dirty="0"/>
              <a:t>动态口令鉴别</a:t>
            </a:r>
            <a:endParaRPr lang="zh-CN" altLang="en-US" dirty="0"/>
          </a:p>
          <a:p>
            <a:pPr lvl="2"/>
            <a:r>
              <a:rPr lang="zh-CN" altLang="en-US" dirty="0"/>
              <a:t>口令是动态变化的，每次鉴别时均需使用动态产生的新口令登录数据库管理系统，即采用一次一密的方法</a:t>
            </a:r>
            <a:endParaRPr lang="zh-CN" altLang="en-US" dirty="0"/>
          </a:p>
          <a:p>
            <a:pPr lvl="1"/>
            <a:r>
              <a:rPr lang="en-US" altLang="zh-CN" dirty="0"/>
              <a:t>3.</a:t>
            </a:r>
            <a:r>
              <a:rPr lang="zh-CN" altLang="en-US" dirty="0"/>
              <a:t>生物特征鉴别</a:t>
            </a:r>
            <a:endParaRPr lang="zh-CN" altLang="en-US" dirty="0"/>
          </a:p>
          <a:p>
            <a:pPr lvl="2"/>
            <a:r>
              <a:rPr lang="zh-CN" altLang="en-US" dirty="0"/>
              <a:t>通过生物特征进行认证的技术，生物特征如指纹、虹膜和掌纹等</a:t>
            </a:r>
            <a:endParaRPr lang="zh-CN" altLang="en-US" dirty="0"/>
          </a:p>
          <a:p>
            <a:pPr lvl="1"/>
            <a:r>
              <a:rPr lang="en-US" altLang="zh-CN" dirty="0"/>
              <a:t>4.</a:t>
            </a:r>
            <a:r>
              <a:rPr lang="zh-CN" altLang="en-US" dirty="0"/>
              <a:t>智能卡鉴别</a:t>
            </a:r>
            <a:endParaRPr lang="zh-CN" altLang="en-US" dirty="0"/>
          </a:p>
          <a:p>
            <a:pPr lvl="2"/>
            <a:r>
              <a:rPr lang="zh-CN" altLang="en-US" dirty="0"/>
              <a:t>智能卡是一种不可复制的硬件，内置集成电路的芯片，具有硬件加密功能</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4.2.2  </a:t>
            </a:r>
            <a:r>
              <a:rPr lang="zh-CN" altLang="en-US" dirty="0"/>
              <a:t>存取控制</a:t>
            </a:r>
            <a:endParaRPr lang="zh-CN" altLang="en-US" dirty="0"/>
          </a:p>
        </p:txBody>
      </p:sp>
      <p:sp>
        <p:nvSpPr>
          <p:cNvPr id="3" name="内容占位符 2"/>
          <p:cNvSpPr>
            <a:spLocks noGrp="1"/>
          </p:cNvSpPr>
          <p:nvPr>
            <p:ph idx="1"/>
          </p:nvPr>
        </p:nvSpPr>
        <p:spPr/>
        <p:txBody>
          <a:bodyPr>
            <a:normAutofit/>
          </a:bodyPr>
          <a:lstStyle/>
          <a:p>
            <a:r>
              <a:rPr lang="zh-CN" altLang="en-US" dirty="0"/>
              <a:t>存取控制机制组成</a:t>
            </a:r>
            <a:endParaRPr lang="zh-CN" altLang="en-US" dirty="0"/>
          </a:p>
          <a:p>
            <a:pPr lvl="1"/>
            <a:r>
              <a:rPr lang="zh-CN" altLang="en-US" dirty="0"/>
              <a:t>定义用户权限，并将用户权限登记到数据字典中</a:t>
            </a:r>
            <a:endParaRPr lang="zh-CN" altLang="en-US" dirty="0"/>
          </a:p>
          <a:p>
            <a:pPr lvl="2"/>
            <a:r>
              <a:rPr lang="zh-CN" altLang="en-US" dirty="0"/>
              <a:t>用户对某一数据对象的操作权力称为权限 </a:t>
            </a:r>
            <a:endParaRPr lang="zh-CN" altLang="en-US" dirty="0"/>
          </a:p>
          <a:p>
            <a:pPr lvl="2"/>
            <a:r>
              <a:rPr lang="en-US" altLang="zh-CN" dirty="0"/>
              <a:t>DBMS</a:t>
            </a:r>
            <a:r>
              <a:rPr lang="zh-CN" altLang="en-US" dirty="0"/>
              <a:t>提供适当的语言来定义用户权限，存放在数据字典中，称做安全规则或授权规则 </a:t>
            </a:r>
            <a:endParaRPr lang="zh-CN" altLang="en-US" dirty="0"/>
          </a:p>
          <a:p>
            <a:pPr lvl="1"/>
            <a:r>
              <a:rPr lang="zh-CN" altLang="en-US" dirty="0"/>
              <a:t>合法权限检查 </a:t>
            </a:r>
            <a:endParaRPr lang="zh-CN" altLang="en-US" dirty="0"/>
          </a:p>
          <a:p>
            <a:pPr lvl="2"/>
            <a:r>
              <a:rPr lang="zh-CN" altLang="en-US" dirty="0"/>
              <a:t>用户发出存取数据库操作请求</a:t>
            </a:r>
            <a:endParaRPr lang="zh-CN" altLang="en-US" dirty="0"/>
          </a:p>
          <a:p>
            <a:pPr lvl="2"/>
            <a:r>
              <a:rPr lang="en-US" altLang="zh-CN" dirty="0"/>
              <a:t>DBMS</a:t>
            </a:r>
            <a:r>
              <a:rPr lang="zh-CN" altLang="en-US" dirty="0"/>
              <a:t>查找数据字典，进行合法权限检查</a:t>
            </a:r>
            <a:endParaRPr lang="zh-CN" altLang="en-US" dirty="0"/>
          </a:p>
          <a:p>
            <a:pPr lvl="1"/>
            <a:r>
              <a:rPr lang="zh-CN" altLang="en-US" dirty="0"/>
              <a:t>用户权限定义和合法权检查机制一起组成了数据库管理系统的存取控制子系统</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4.2.2  </a:t>
            </a:r>
            <a:r>
              <a:rPr lang="zh-CN" altLang="en-US" dirty="0"/>
              <a:t>存取控制</a:t>
            </a:r>
            <a:endParaRPr lang="zh-CN" altLang="en-US" dirty="0"/>
          </a:p>
        </p:txBody>
      </p:sp>
      <p:sp>
        <p:nvSpPr>
          <p:cNvPr id="3" name="内容占位符 2"/>
          <p:cNvSpPr>
            <a:spLocks noGrp="1"/>
          </p:cNvSpPr>
          <p:nvPr>
            <p:ph idx="1"/>
          </p:nvPr>
        </p:nvSpPr>
        <p:spPr/>
        <p:txBody>
          <a:bodyPr/>
          <a:lstStyle/>
          <a:p>
            <a:r>
              <a:rPr lang="zh-CN" altLang="en-US" dirty="0"/>
              <a:t>常用存取控制方法</a:t>
            </a:r>
            <a:endParaRPr lang="zh-CN" altLang="en-US" dirty="0"/>
          </a:p>
          <a:p>
            <a:pPr lvl="1"/>
            <a:r>
              <a:rPr lang="zh-CN" altLang="en-US" sz="2800" dirty="0"/>
              <a:t>自主存取控制（</a:t>
            </a:r>
            <a:r>
              <a:rPr lang="en-US" altLang="zh-CN" sz="2800" dirty="0"/>
              <a:t>Discretionary Access Control </a:t>
            </a:r>
            <a:r>
              <a:rPr lang="zh-CN" altLang="en-US" sz="2800" dirty="0"/>
              <a:t>，简称</a:t>
            </a:r>
            <a:r>
              <a:rPr lang="en-US" altLang="zh-CN" sz="2800" dirty="0"/>
              <a:t>DAC</a:t>
            </a:r>
            <a:r>
              <a:rPr lang="zh-CN" altLang="en-US" sz="2800" dirty="0"/>
              <a:t>）</a:t>
            </a:r>
            <a:endParaRPr lang="zh-CN" altLang="en-US" sz="2800" dirty="0"/>
          </a:p>
          <a:p>
            <a:pPr lvl="2"/>
            <a:r>
              <a:rPr lang="en-US" altLang="zh-CN" sz="2800" dirty="0"/>
              <a:t>C2</a:t>
            </a:r>
            <a:r>
              <a:rPr lang="zh-CN" altLang="en-US" sz="2800" dirty="0"/>
              <a:t>级</a:t>
            </a:r>
            <a:endParaRPr lang="zh-CN" altLang="en-US" sz="2800" dirty="0"/>
          </a:p>
          <a:p>
            <a:pPr lvl="2"/>
            <a:r>
              <a:rPr lang="zh-CN" altLang="en-US" sz="2800" dirty="0"/>
              <a:t>用户对不同的数据对象有不同的存取权限</a:t>
            </a:r>
            <a:endParaRPr lang="zh-CN" altLang="en-US" sz="2800" dirty="0"/>
          </a:p>
          <a:p>
            <a:pPr lvl="2"/>
            <a:r>
              <a:rPr lang="zh-CN" altLang="en-US" sz="2800" dirty="0"/>
              <a:t>不同的用户对同一对象也有不同的权限</a:t>
            </a:r>
            <a:endParaRPr lang="zh-CN" altLang="en-US" sz="2800" dirty="0"/>
          </a:p>
          <a:p>
            <a:pPr lvl="2"/>
            <a:r>
              <a:rPr lang="zh-CN" altLang="en-US" sz="2800" dirty="0"/>
              <a:t>用户还可将其拥有的存取权限转授给其他用户</a:t>
            </a:r>
            <a:endParaRPr lang="zh-CN" altLang="en-US" sz="2800"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4.2.2  </a:t>
            </a:r>
            <a:r>
              <a:rPr lang="zh-CN" altLang="en-US" dirty="0"/>
              <a:t>存取控制</a:t>
            </a:r>
            <a:endParaRPr lang="zh-CN" altLang="en-US" dirty="0"/>
          </a:p>
        </p:txBody>
      </p:sp>
      <p:sp>
        <p:nvSpPr>
          <p:cNvPr id="3" name="内容占位符 2"/>
          <p:cNvSpPr>
            <a:spLocks noGrp="1"/>
          </p:cNvSpPr>
          <p:nvPr>
            <p:ph idx="1"/>
          </p:nvPr>
        </p:nvSpPr>
        <p:spPr/>
        <p:txBody>
          <a:bodyPr/>
          <a:lstStyle/>
          <a:p>
            <a:r>
              <a:rPr lang="zh-CN" altLang="en-US" dirty="0"/>
              <a:t>常用存取控制方法</a:t>
            </a:r>
            <a:endParaRPr lang="zh-CN" altLang="en-US" dirty="0"/>
          </a:p>
          <a:p>
            <a:pPr lvl="1">
              <a:spcBef>
                <a:spcPct val="0"/>
              </a:spcBef>
            </a:pPr>
            <a:r>
              <a:rPr lang="zh-CN" altLang="en-US" sz="2800" dirty="0"/>
              <a:t>强制存取控制（</a:t>
            </a:r>
            <a:r>
              <a:rPr lang="en-US" altLang="zh-CN" sz="2800" dirty="0"/>
              <a:t>Mandatory Access Control</a:t>
            </a:r>
            <a:r>
              <a:rPr lang="zh-CN" altLang="en-US" sz="2800" dirty="0"/>
              <a:t>，简称 </a:t>
            </a:r>
            <a:r>
              <a:rPr lang="en-US" altLang="zh-CN" sz="2800" dirty="0"/>
              <a:t>MAC</a:t>
            </a:r>
            <a:r>
              <a:rPr lang="zh-CN" altLang="en-US" sz="2800" dirty="0"/>
              <a:t>）</a:t>
            </a:r>
            <a:endParaRPr lang="zh-CN" altLang="en-US" sz="2800" dirty="0"/>
          </a:p>
          <a:p>
            <a:pPr lvl="2">
              <a:spcBef>
                <a:spcPct val="0"/>
              </a:spcBef>
            </a:pPr>
            <a:r>
              <a:rPr lang="en-US" altLang="zh-CN" sz="2800" dirty="0"/>
              <a:t>B1</a:t>
            </a:r>
            <a:r>
              <a:rPr lang="zh-CN" altLang="en-US" sz="2800" dirty="0"/>
              <a:t>级</a:t>
            </a:r>
            <a:endParaRPr lang="zh-CN" altLang="en-US" sz="2800" dirty="0"/>
          </a:p>
          <a:p>
            <a:pPr lvl="2">
              <a:spcBef>
                <a:spcPct val="0"/>
              </a:spcBef>
            </a:pPr>
            <a:r>
              <a:rPr lang="zh-CN" altLang="en-US" sz="2800" dirty="0"/>
              <a:t>每一个数据对象被标以一定的密级</a:t>
            </a:r>
            <a:endParaRPr lang="zh-CN" altLang="en-US" sz="2800" dirty="0"/>
          </a:p>
          <a:p>
            <a:pPr lvl="2">
              <a:spcBef>
                <a:spcPct val="0"/>
              </a:spcBef>
            </a:pPr>
            <a:r>
              <a:rPr lang="zh-CN" altLang="en-US" sz="2800" dirty="0"/>
              <a:t>每一个用户也被授予某一个级别的许可证</a:t>
            </a:r>
            <a:endParaRPr lang="zh-CN" altLang="en-US" sz="2800" dirty="0"/>
          </a:p>
          <a:p>
            <a:pPr lvl="2">
              <a:spcBef>
                <a:spcPct val="0"/>
              </a:spcBef>
            </a:pPr>
            <a:r>
              <a:rPr lang="zh-CN" altLang="en-US" sz="2800" dirty="0"/>
              <a:t>对于任意一个对象，只有具有合法许可证的用户才可以存取</a:t>
            </a:r>
            <a:endParaRPr lang="zh-CN" altLang="en-US" sz="2800"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  </a:t>
            </a:r>
            <a:r>
              <a:rPr lang="zh-CN" altLang="en-US" dirty="0"/>
              <a:t>自主存取控制方法</a:t>
            </a:r>
            <a:endParaRPr lang="zh-CN" altLang="en-US" dirty="0"/>
          </a:p>
        </p:txBody>
      </p:sp>
      <p:sp>
        <p:nvSpPr>
          <p:cNvPr id="3" name="内容占位符 2"/>
          <p:cNvSpPr>
            <a:spLocks noGrp="1"/>
          </p:cNvSpPr>
          <p:nvPr>
            <p:ph idx="1"/>
          </p:nvPr>
        </p:nvSpPr>
        <p:spPr/>
        <p:txBody>
          <a:bodyPr/>
          <a:lstStyle/>
          <a:p>
            <a:r>
              <a:rPr lang="zh-CN" altLang="en-US" dirty="0"/>
              <a:t>通过 </a:t>
            </a:r>
            <a:r>
              <a:rPr lang="en-US" altLang="zh-CN" dirty="0"/>
              <a:t>SQL </a:t>
            </a:r>
            <a:r>
              <a:rPr lang="zh-CN" altLang="en-US" dirty="0"/>
              <a:t>的</a:t>
            </a:r>
            <a:r>
              <a:rPr lang="en-US" altLang="zh-CN" dirty="0">
                <a:solidFill>
                  <a:schemeClr val="accent1"/>
                </a:solidFill>
              </a:rPr>
              <a:t>GRANT</a:t>
            </a:r>
            <a:r>
              <a:rPr lang="en-US" altLang="zh-CN" dirty="0"/>
              <a:t> </a:t>
            </a:r>
            <a:r>
              <a:rPr lang="zh-CN" altLang="en-US" dirty="0"/>
              <a:t>语句和</a:t>
            </a:r>
            <a:r>
              <a:rPr lang="en-US" altLang="zh-CN" dirty="0">
                <a:solidFill>
                  <a:schemeClr val="accent1"/>
                </a:solidFill>
              </a:rPr>
              <a:t>REVOKE</a:t>
            </a:r>
            <a:r>
              <a:rPr lang="en-US" altLang="zh-CN" dirty="0"/>
              <a:t> </a:t>
            </a:r>
            <a:r>
              <a:rPr lang="zh-CN" altLang="en-US" dirty="0"/>
              <a:t>语句实现</a:t>
            </a:r>
            <a:endParaRPr lang="zh-CN" altLang="en-US" dirty="0"/>
          </a:p>
          <a:p>
            <a:r>
              <a:rPr lang="zh-CN" altLang="en-US" dirty="0"/>
              <a:t>用户权限组成</a:t>
            </a:r>
            <a:endParaRPr lang="zh-CN" altLang="en-US" dirty="0"/>
          </a:p>
          <a:p>
            <a:pPr lvl="1"/>
            <a:r>
              <a:rPr lang="zh-CN" altLang="en-US" dirty="0">
                <a:solidFill>
                  <a:schemeClr val="accent1"/>
                </a:solidFill>
              </a:rPr>
              <a:t>数据对象</a:t>
            </a:r>
            <a:endParaRPr lang="zh-CN" altLang="en-US" dirty="0">
              <a:solidFill>
                <a:schemeClr val="accent1"/>
              </a:solidFill>
            </a:endParaRPr>
          </a:p>
          <a:p>
            <a:pPr lvl="1"/>
            <a:r>
              <a:rPr lang="zh-CN" altLang="en-US" dirty="0">
                <a:solidFill>
                  <a:schemeClr val="accent1"/>
                </a:solidFill>
              </a:rPr>
              <a:t>操作类型</a:t>
            </a:r>
            <a:endParaRPr lang="zh-CN" altLang="en-US" dirty="0">
              <a:solidFill>
                <a:schemeClr val="accent1"/>
              </a:solidFill>
            </a:endParaRPr>
          </a:p>
          <a:p>
            <a:r>
              <a:rPr lang="zh-CN" altLang="en-US" dirty="0"/>
              <a:t>定义用户存取权限：定义用户可以在哪些数据库对象上进行哪些类型的操作</a:t>
            </a:r>
            <a:endParaRPr lang="zh-CN" altLang="en-US" dirty="0"/>
          </a:p>
          <a:p>
            <a:r>
              <a:rPr lang="zh-CN" altLang="en-US" dirty="0"/>
              <a:t>定义存取权限称为</a:t>
            </a:r>
            <a:r>
              <a:rPr lang="zh-CN" altLang="en-US" dirty="0">
                <a:solidFill>
                  <a:schemeClr val="accent1"/>
                </a:solidFill>
              </a:rPr>
              <a:t>授权</a:t>
            </a:r>
            <a:r>
              <a:rPr lang="zh-CN" altLang="en-US" dirty="0"/>
              <a:t>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4.3.4 </a:t>
            </a:r>
            <a:r>
              <a:rPr lang="zh-CN" altLang="en-US" dirty="0" smtClean="0"/>
              <a:t>创建数据库用户</a:t>
            </a:r>
            <a:r>
              <a:rPr lang="en-US" altLang="zh-CN" dirty="0" smtClean="0"/>
              <a:t>(</a:t>
            </a:r>
            <a:r>
              <a:rPr lang="en-US" altLang="zh-CN" dirty="0" err="1" smtClean="0"/>
              <a:t>Mysql</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a:t>CREATE USER '</a:t>
            </a:r>
            <a:r>
              <a:rPr lang="en-US" altLang="zh-CN" dirty="0" err="1"/>
              <a:t>username'@'host</a:t>
            </a:r>
            <a:r>
              <a:rPr lang="en-US" altLang="zh-CN" dirty="0"/>
              <a:t>' IDENTIFIED BY 'password'; </a:t>
            </a:r>
            <a:endParaRPr lang="en-US" altLang="zh-CN" dirty="0" smtClean="0"/>
          </a:p>
          <a:p>
            <a:r>
              <a:rPr lang="zh-CN" altLang="en-US" dirty="0" smtClean="0"/>
              <a:t>例：</a:t>
            </a:r>
            <a:endParaRPr lang="en-US" altLang="zh-CN" dirty="0" smtClean="0"/>
          </a:p>
          <a:p>
            <a:pPr lvl="1"/>
            <a:r>
              <a:rPr lang="en-US" altLang="zh-CN" dirty="0" smtClean="0"/>
              <a:t>CREATE </a:t>
            </a:r>
            <a:r>
              <a:rPr lang="en-US" altLang="zh-CN" dirty="0"/>
              <a:t>USER </a:t>
            </a:r>
            <a:r>
              <a:rPr lang="en-US" altLang="zh-CN" dirty="0" smtClean="0"/>
              <a:t>‘U1'@</a:t>
            </a:r>
            <a:r>
              <a:rPr lang="en-US" altLang="zh-CN" dirty="0"/>
              <a:t>'localhost' IDENTIFIED BY '123456'; </a:t>
            </a:r>
            <a:endParaRPr lang="en-US" altLang="zh-CN" dirty="0" smtClean="0"/>
          </a:p>
          <a:p>
            <a:pPr lvl="1"/>
            <a:r>
              <a:rPr lang="en-US" altLang="zh-CN" dirty="0"/>
              <a:t>CREATE USER </a:t>
            </a:r>
            <a:r>
              <a:rPr lang="en-US" altLang="zh-CN" dirty="0" smtClean="0"/>
              <a:t>‘U1'@'%' </a:t>
            </a:r>
            <a:r>
              <a:rPr lang="en-US" altLang="zh-CN" dirty="0"/>
              <a:t>IDENTIFIED BY '123456'; </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6" name="矩形 5"/>
          <p:cNvSpPr/>
          <p:nvPr/>
        </p:nvSpPr>
        <p:spPr>
          <a:xfrm>
            <a:off x="1459042" y="3349585"/>
            <a:ext cx="6096000" cy="1477328"/>
          </a:xfrm>
          <a:prstGeom prst="rect">
            <a:avLst/>
          </a:prstGeom>
        </p:spPr>
        <p:txBody>
          <a:bodyPr>
            <a:spAutoFit/>
          </a:bodyPr>
          <a:lstStyle/>
          <a:p>
            <a:pPr algn="just"/>
            <a:r>
              <a:rPr lang="en-US" altLang="zh-CN" b="1" dirty="0" err="1" smtClean="0">
                <a:solidFill>
                  <a:srgbClr val="333333"/>
                </a:solidFill>
                <a:latin typeface="Arial" panose="020B0604020202020204" pitchFamily="34" charset="0"/>
              </a:rPr>
              <a:t>Mysql</a:t>
            </a:r>
            <a:r>
              <a:rPr lang="zh-CN" altLang="en-US" b="1" dirty="0" smtClean="0">
                <a:solidFill>
                  <a:srgbClr val="333333"/>
                </a:solidFill>
                <a:latin typeface="Arial" panose="020B0604020202020204" pitchFamily="34" charset="0"/>
              </a:rPr>
              <a:t>的用户体系：</a:t>
            </a:r>
            <a:endParaRPr lang="en-US" altLang="zh-CN" b="1" dirty="0" smtClean="0">
              <a:solidFill>
                <a:srgbClr val="333333"/>
              </a:solidFill>
              <a:latin typeface="Arial" panose="020B0604020202020204" pitchFamily="34" charset="0"/>
            </a:endParaRPr>
          </a:p>
          <a:p>
            <a:pPr algn="just"/>
            <a:endParaRPr lang="en-US" altLang="zh-CN" b="1" dirty="0" smtClean="0">
              <a:solidFill>
                <a:srgbClr val="333333"/>
              </a:solidFill>
              <a:latin typeface="Arial" panose="020B0604020202020204" pitchFamily="34" charset="0"/>
            </a:endParaRPr>
          </a:p>
          <a:p>
            <a:pPr algn="just"/>
            <a:r>
              <a:rPr lang="en-US" altLang="zh-CN" b="1" dirty="0" smtClean="0">
                <a:solidFill>
                  <a:srgbClr val="FF0000"/>
                </a:solidFill>
                <a:latin typeface="Arial" panose="020B0604020202020204" pitchFamily="34" charset="0"/>
              </a:rPr>
              <a:t>host</a:t>
            </a:r>
            <a:r>
              <a:rPr lang="zh-CN" altLang="en-US" b="1"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你从哪儿来？</a:t>
            </a:r>
            <a:endParaRPr lang="zh-CN" altLang="en-US" dirty="0">
              <a:solidFill>
                <a:srgbClr val="333333"/>
              </a:solidFill>
              <a:latin typeface="Arial" panose="020B0604020202020204" pitchFamily="34" charset="0"/>
            </a:endParaRPr>
          </a:p>
          <a:p>
            <a:pPr algn="just"/>
            <a:r>
              <a:rPr lang="en-US" altLang="zh-CN" b="1" dirty="0">
                <a:solidFill>
                  <a:srgbClr val="FF0000"/>
                </a:solidFill>
                <a:latin typeface="Arial" panose="020B0604020202020204" pitchFamily="34" charset="0"/>
              </a:rPr>
              <a:t>user</a:t>
            </a:r>
            <a:r>
              <a:rPr lang="zh-CN" altLang="en-US" b="1"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你是谁？</a:t>
            </a:r>
            <a:endParaRPr lang="zh-CN" altLang="en-US" dirty="0">
              <a:solidFill>
                <a:srgbClr val="333333"/>
              </a:solidFill>
              <a:latin typeface="Arial" panose="020B0604020202020204" pitchFamily="34" charset="0"/>
            </a:endParaRPr>
          </a:p>
          <a:p>
            <a:pPr algn="just"/>
            <a:r>
              <a:rPr lang="en-US" altLang="zh-CN" b="1" dirty="0">
                <a:solidFill>
                  <a:srgbClr val="333333"/>
                </a:solidFill>
                <a:latin typeface="Arial" panose="020B0604020202020204" pitchFamily="34" charset="0"/>
              </a:rPr>
              <a:t>password</a:t>
            </a:r>
            <a:r>
              <a:rPr lang="zh-CN" altLang="en-US" b="1"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你的密码是多少？</a:t>
            </a:r>
            <a:endParaRPr lang="zh-CN" altLang="en-US" b="0" i="0" dirty="0">
              <a:solidFill>
                <a:srgbClr val="333333"/>
              </a:solidFill>
              <a:effectLst/>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  </a:t>
            </a:r>
            <a:r>
              <a:rPr lang="zh-CN" altLang="en-US" dirty="0"/>
              <a:t>自主存取控制方法</a:t>
            </a:r>
            <a:endParaRPr lang="zh-CN" altLang="en-US" dirty="0"/>
          </a:p>
        </p:txBody>
      </p:sp>
      <p:sp>
        <p:nvSpPr>
          <p:cNvPr id="3" name="内容占位符 2"/>
          <p:cNvSpPr>
            <a:spLocks noGrp="1"/>
          </p:cNvSpPr>
          <p:nvPr>
            <p:ph idx="1"/>
          </p:nvPr>
        </p:nvSpPr>
        <p:spPr/>
        <p:txBody>
          <a:bodyPr/>
          <a:lstStyle/>
          <a:p>
            <a:r>
              <a:rPr lang="zh-CN" altLang="en-US" dirty="0"/>
              <a:t>关系数据库系统中存取控制对象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graphicFrame>
        <p:nvGraphicFramePr>
          <p:cNvPr id="5" name="Group 5"/>
          <p:cNvGraphicFramePr/>
          <p:nvPr/>
        </p:nvGraphicFramePr>
        <p:xfrm>
          <a:off x="1204796" y="1823674"/>
          <a:ext cx="8578850" cy="3717925"/>
        </p:xfrm>
        <a:graphic>
          <a:graphicData uri="http://schemas.openxmlformats.org/drawingml/2006/table">
            <a:tbl>
              <a:tblPr/>
              <a:tblGrid>
                <a:gridCol w="1234416"/>
                <a:gridCol w="1038651"/>
                <a:gridCol w="6305783"/>
              </a:tblGrid>
              <a:tr h="328613">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a:ln>
                            <a:noFill/>
                          </a:ln>
                          <a:solidFill>
                            <a:schemeClr val="tx1"/>
                          </a:solidFill>
                          <a:effectLst/>
                          <a:latin typeface="+mn-lt"/>
                          <a:ea typeface="宋体" panose="02010600030101010101" pitchFamily="2" charset="-122"/>
                        </a:rPr>
                        <a:t>对象类型</a:t>
                      </a:r>
                      <a:endParaRPr kumimoji="0" lang="zh-CN" sz="2000" b="1" i="0" u="none" strike="noStrike" cap="none" normalizeH="0" baseline="0" dirty="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a:ln>
                            <a:noFill/>
                          </a:ln>
                          <a:solidFill>
                            <a:srgbClr val="FF0000"/>
                          </a:solidFill>
                          <a:effectLst/>
                          <a:latin typeface="+mn-lt"/>
                          <a:ea typeface="宋体" panose="02010600030101010101" pitchFamily="2" charset="-122"/>
                        </a:rPr>
                        <a:t>对象</a:t>
                      </a:r>
                      <a:endParaRPr kumimoji="0" lang="zh-CN" sz="2000" b="1" i="0" u="none" strike="noStrike" cap="none" normalizeH="0" baseline="0" dirty="0">
                        <a:ln>
                          <a:noFill/>
                        </a:ln>
                        <a:solidFill>
                          <a:srgbClr val="FF0000"/>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a:ln>
                            <a:noFill/>
                          </a:ln>
                          <a:solidFill>
                            <a:srgbClr val="FF0000"/>
                          </a:solidFill>
                          <a:effectLst/>
                          <a:latin typeface="+mn-lt"/>
                          <a:ea typeface="宋体" panose="02010600030101010101" pitchFamily="2" charset="-122"/>
                        </a:rPr>
                        <a:t>操 作 类 型</a:t>
                      </a:r>
                      <a:endParaRPr kumimoji="0" lang="zh-CN" sz="2000" b="1" i="0" u="none" strike="noStrike" cap="none" normalizeH="0" baseline="0" dirty="0">
                        <a:ln>
                          <a:noFill/>
                        </a:ln>
                        <a:solidFill>
                          <a:srgbClr val="FF0000"/>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rowSpan="4">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mn-lt"/>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a:ln>
                            <a:noFill/>
                          </a:ln>
                          <a:solidFill>
                            <a:schemeClr val="tx1"/>
                          </a:solidFill>
                          <a:effectLst/>
                          <a:latin typeface="+mn-lt"/>
                          <a:ea typeface="宋体" panose="02010600030101010101" pitchFamily="2" charset="-122"/>
                        </a:rPr>
                        <a:t>数据库</a:t>
                      </a:r>
                      <a:endParaRPr kumimoji="0" lang="en-US" altLang="zh-CN" sz="2000" b="1" i="0" u="none" strike="noStrike" cap="none" normalizeH="0" baseline="0" dirty="0">
                        <a:ln>
                          <a:noFill/>
                        </a:ln>
                        <a:solidFill>
                          <a:schemeClr val="tx1"/>
                        </a:solidFill>
                        <a:effectLst/>
                        <a:latin typeface="+mn-lt"/>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zh-CN" sz="2000" b="1" i="0" u="none" strike="noStrike" cap="none" normalizeH="0" baseline="0" dirty="0">
                        <a:ln>
                          <a:noFill/>
                        </a:ln>
                        <a:solidFill>
                          <a:schemeClr val="tx1"/>
                        </a:solidFill>
                        <a:effectLst/>
                        <a:latin typeface="+mn-lt"/>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a:ln>
                            <a:noFill/>
                          </a:ln>
                          <a:solidFill>
                            <a:schemeClr val="tx1"/>
                          </a:solidFill>
                          <a:effectLst/>
                          <a:latin typeface="+mn-lt"/>
                          <a:ea typeface="宋体" panose="02010600030101010101" pitchFamily="2" charset="-122"/>
                        </a:rPr>
                        <a:t>模式</a:t>
                      </a:r>
                      <a:endParaRPr kumimoji="0" lang="zh-CN" sz="2000" b="1" i="0" u="none" strike="noStrike" cap="none" normalizeH="0" baseline="0" dirty="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a:ln>
                            <a:noFill/>
                          </a:ln>
                          <a:solidFill>
                            <a:schemeClr val="tx1"/>
                          </a:solidFill>
                          <a:effectLst/>
                          <a:latin typeface="+mn-lt"/>
                          <a:ea typeface="宋体" panose="02010600030101010101" pitchFamily="2" charset="-122"/>
                        </a:rPr>
                        <a:t>模式</a:t>
                      </a:r>
                      <a:endParaRPr kumimoji="0" lang="zh-CN" sz="2000" b="1" i="0" u="none" strike="noStrike" cap="none" normalizeH="0" baseline="0" dirty="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a:ln>
                            <a:noFill/>
                          </a:ln>
                          <a:solidFill>
                            <a:schemeClr val="tx1"/>
                          </a:solidFill>
                          <a:effectLst/>
                          <a:latin typeface="+mn-lt"/>
                          <a:ea typeface="宋体" panose="02010600030101010101" pitchFamily="2" charset="-122"/>
                        </a:rPr>
                        <a:t>CREATE SCHEMA</a:t>
                      </a:r>
                      <a:endParaRPr kumimoji="0" lang="en-US" sz="2000" b="1" i="0" u="none" strike="noStrike" cap="none" normalizeH="0" baseline="0" dirty="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a:ln>
                            <a:noFill/>
                          </a:ln>
                          <a:solidFill>
                            <a:schemeClr val="tx1"/>
                          </a:solidFill>
                          <a:effectLst/>
                          <a:latin typeface="+mn-lt"/>
                          <a:ea typeface="宋体" panose="02010600030101010101" pitchFamily="2" charset="-122"/>
                        </a:rPr>
                        <a:t>基本表</a:t>
                      </a:r>
                      <a:endParaRPr kumimoji="0" lang="zh-CN" sz="2000" b="1" i="0" u="none" strike="noStrike" cap="none" normalizeH="0" baseline="0" dirty="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a:ln>
                            <a:noFill/>
                          </a:ln>
                          <a:solidFill>
                            <a:schemeClr val="tx1"/>
                          </a:solidFill>
                          <a:effectLst/>
                          <a:latin typeface="+mn-lt"/>
                          <a:ea typeface="宋体" panose="02010600030101010101" pitchFamily="2" charset="-122"/>
                        </a:rPr>
                        <a:t>CREATE TABLE</a:t>
                      </a:r>
                      <a:r>
                        <a:rPr kumimoji="0" lang="zh-CN" altLang="en-US" sz="2000" b="1" i="0" u="none" strike="noStrike" cap="none" normalizeH="0" baseline="0" dirty="0">
                          <a:ln>
                            <a:noFill/>
                          </a:ln>
                          <a:solidFill>
                            <a:schemeClr val="tx1"/>
                          </a:solidFill>
                          <a:effectLst/>
                          <a:latin typeface="+mn-lt"/>
                          <a:ea typeface="宋体" panose="02010600030101010101" pitchFamily="2" charset="-122"/>
                        </a:rPr>
                        <a:t>，</a:t>
                      </a:r>
                      <a:r>
                        <a:rPr kumimoji="0" lang="en-US" sz="2000" b="1" i="0" u="none" strike="noStrike" cap="none" normalizeH="0" baseline="0" dirty="0">
                          <a:ln>
                            <a:noFill/>
                          </a:ln>
                          <a:solidFill>
                            <a:schemeClr val="tx1"/>
                          </a:solidFill>
                          <a:effectLst/>
                          <a:latin typeface="+mn-lt"/>
                          <a:ea typeface="宋体" panose="02010600030101010101" pitchFamily="2" charset="-122"/>
                        </a:rPr>
                        <a:t>ALTER TABLE</a:t>
                      </a:r>
                      <a:endParaRPr kumimoji="0" lang="en-US" sz="2000" b="1" i="0" u="none" strike="noStrike" cap="none" normalizeH="0" baseline="0" dirty="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a:ln>
                            <a:noFill/>
                          </a:ln>
                          <a:solidFill>
                            <a:schemeClr val="tx1"/>
                          </a:solidFill>
                          <a:effectLst/>
                          <a:latin typeface="+mn-lt"/>
                          <a:ea typeface="宋体" panose="02010600030101010101" pitchFamily="2" charset="-122"/>
                        </a:rPr>
                        <a:t>视图</a:t>
                      </a:r>
                      <a:endParaRPr kumimoji="0" lang="zh-CN" sz="2000" b="1" i="0" u="none" strike="noStrike" cap="none" normalizeH="0" baseline="0" dirty="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a:ln>
                            <a:noFill/>
                          </a:ln>
                          <a:solidFill>
                            <a:schemeClr val="tx1"/>
                          </a:solidFill>
                          <a:effectLst/>
                          <a:latin typeface="+mn-lt"/>
                          <a:ea typeface="宋体" panose="02010600030101010101" pitchFamily="2" charset="-122"/>
                        </a:rPr>
                        <a:t>CREATE VIEW</a:t>
                      </a:r>
                      <a:endParaRPr kumimoji="0" lang="en-US" sz="2000" b="1" i="0" u="none" strike="noStrike" cap="none" normalizeH="0" baseline="0" dirty="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a:ln>
                            <a:noFill/>
                          </a:ln>
                          <a:solidFill>
                            <a:schemeClr val="tx1"/>
                          </a:solidFill>
                          <a:effectLst/>
                          <a:latin typeface="+mn-lt"/>
                          <a:ea typeface="宋体" panose="02010600030101010101" pitchFamily="2" charset="-122"/>
                        </a:rPr>
                        <a:t>索引</a:t>
                      </a:r>
                      <a:endParaRPr kumimoji="0" lang="zh-CN" sz="2000" b="1" i="0" u="none" strike="noStrike" cap="none" normalizeH="0" baseline="0" dirty="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a:ln>
                            <a:noFill/>
                          </a:ln>
                          <a:solidFill>
                            <a:schemeClr val="tx1"/>
                          </a:solidFill>
                          <a:effectLst/>
                          <a:latin typeface="+mn-lt"/>
                          <a:ea typeface="宋体" panose="02010600030101010101" pitchFamily="2" charset="-122"/>
                        </a:rPr>
                        <a:t>CREATE INDEX</a:t>
                      </a:r>
                      <a:endParaRPr kumimoji="0" lang="en-US" sz="2000" b="1" i="0" u="none" strike="noStrike" cap="none" normalizeH="0" baseline="0" dirty="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rowSpan="2">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zh-CN" sz="2000" b="1" i="0" u="none" strike="noStrike" cap="none" normalizeH="0" baseline="0" dirty="0">
                        <a:ln>
                          <a:noFill/>
                        </a:ln>
                        <a:solidFill>
                          <a:schemeClr val="tx1"/>
                        </a:solidFill>
                        <a:effectLst/>
                        <a:latin typeface="+mn-lt"/>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mn-lt"/>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a:ln>
                            <a:noFill/>
                          </a:ln>
                          <a:solidFill>
                            <a:schemeClr val="tx1"/>
                          </a:solidFill>
                          <a:effectLst/>
                          <a:latin typeface="+mn-lt"/>
                          <a:ea typeface="宋体" panose="02010600030101010101" pitchFamily="2" charset="-122"/>
                        </a:rPr>
                        <a:t>数据</a:t>
                      </a:r>
                      <a:endParaRPr kumimoji="0" lang="zh-CN" sz="2000" b="1" i="0" u="none" strike="noStrike" cap="none" normalizeH="0" baseline="0" dirty="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a:ln>
                            <a:noFill/>
                          </a:ln>
                          <a:solidFill>
                            <a:schemeClr val="tx1"/>
                          </a:solidFill>
                          <a:effectLst/>
                          <a:latin typeface="+mn-lt"/>
                          <a:ea typeface="宋体" panose="02010600030101010101" pitchFamily="2" charset="-122"/>
                        </a:rPr>
                        <a:t>基本表和视图</a:t>
                      </a:r>
                      <a:endParaRPr kumimoji="0" lang="zh-CN" sz="2000" b="1" i="0" u="none" strike="noStrike" cap="none" normalizeH="0" baseline="0" dirty="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a:ln>
                            <a:noFill/>
                          </a:ln>
                          <a:solidFill>
                            <a:schemeClr val="tx1"/>
                          </a:solidFill>
                          <a:effectLst/>
                          <a:latin typeface="+mn-lt"/>
                          <a:ea typeface="宋体" panose="02010600030101010101" pitchFamily="2" charset="-122"/>
                        </a:rPr>
                        <a:t>SELECT</a:t>
                      </a:r>
                      <a:r>
                        <a:rPr kumimoji="0" lang="zh-CN" altLang="en-US" sz="2000" b="1" i="0" u="none" strike="noStrike" cap="none" normalizeH="0" baseline="0" dirty="0">
                          <a:ln>
                            <a:noFill/>
                          </a:ln>
                          <a:solidFill>
                            <a:schemeClr val="tx1"/>
                          </a:solidFill>
                          <a:effectLst/>
                          <a:latin typeface="+mn-lt"/>
                          <a:ea typeface="宋体" panose="02010600030101010101" pitchFamily="2" charset="-122"/>
                        </a:rPr>
                        <a:t>，</a:t>
                      </a:r>
                      <a:r>
                        <a:rPr kumimoji="0" lang="en-US" sz="2000" b="1" i="0" u="none" strike="noStrike" cap="none" normalizeH="0" baseline="0" dirty="0">
                          <a:ln>
                            <a:noFill/>
                          </a:ln>
                          <a:solidFill>
                            <a:schemeClr val="tx1"/>
                          </a:solidFill>
                          <a:effectLst/>
                          <a:latin typeface="+mn-lt"/>
                          <a:ea typeface="宋体" panose="02010600030101010101" pitchFamily="2" charset="-122"/>
                        </a:rPr>
                        <a:t>INSERT</a:t>
                      </a:r>
                      <a:r>
                        <a:rPr kumimoji="0" lang="zh-CN" altLang="en-US" sz="2000" b="1" i="0" u="none" strike="noStrike" cap="none" normalizeH="0" baseline="0" dirty="0">
                          <a:ln>
                            <a:noFill/>
                          </a:ln>
                          <a:solidFill>
                            <a:schemeClr val="tx1"/>
                          </a:solidFill>
                          <a:effectLst/>
                          <a:latin typeface="+mn-lt"/>
                          <a:ea typeface="宋体" panose="02010600030101010101" pitchFamily="2" charset="-122"/>
                        </a:rPr>
                        <a:t>，</a:t>
                      </a:r>
                      <a:r>
                        <a:rPr kumimoji="0" lang="en-US" sz="2000" b="1" i="0" u="none" strike="noStrike" cap="none" normalizeH="0" baseline="0" dirty="0">
                          <a:ln>
                            <a:noFill/>
                          </a:ln>
                          <a:solidFill>
                            <a:schemeClr val="tx1"/>
                          </a:solidFill>
                          <a:effectLst/>
                          <a:latin typeface="+mn-lt"/>
                          <a:ea typeface="宋体" panose="02010600030101010101" pitchFamily="2" charset="-122"/>
                        </a:rPr>
                        <a:t>UPDATE</a:t>
                      </a:r>
                      <a:r>
                        <a:rPr kumimoji="0" lang="zh-CN" altLang="en-US" sz="2000" b="1" i="0" u="none" strike="noStrike" cap="none" normalizeH="0" baseline="0" dirty="0">
                          <a:ln>
                            <a:noFill/>
                          </a:ln>
                          <a:solidFill>
                            <a:schemeClr val="tx1"/>
                          </a:solidFill>
                          <a:effectLst/>
                          <a:latin typeface="+mn-lt"/>
                          <a:ea typeface="宋体" panose="02010600030101010101" pitchFamily="2" charset="-122"/>
                        </a:rPr>
                        <a:t>，</a:t>
                      </a:r>
                      <a:r>
                        <a:rPr kumimoji="0" lang="en-US" sz="2000" b="1" i="0" u="none" strike="noStrike" cap="none" normalizeH="0" baseline="0" dirty="0">
                          <a:ln>
                            <a:noFill/>
                          </a:ln>
                          <a:solidFill>
                            <a:schemeClr val="tx1"/>
                          </a:solidFill>
                          <a:effectLst/>
                          <a:latin typeface="+mn-lt"/>
                          <a:ea typeface="宋体" panose="02010600030101010101" pitchFamily="2" charset="-122"/>
                        </a:rPr>
                        <a:t>DELETE</a:t>
                      </a:r>
                      <a:r>
                        <a:rPr kumimoji="0" lang="zh-CN" altLang="en-US" sz="2000" b="1" i="0" u="none" strike="noStrike" cap="none" normalizeH="0" baseline="0" dirty="0">
                          <a:ln>
                            <a:noFill/>
                          </a:ln>
                          <a:solidFill>
                            <a:schemeClr val="tx1"/>
                          </a:solidFill>
                          <a:effectLst/>
                          <a:latin typeface="+mn-lt"/>
                          <a:ea typeface="宋体" panose="02010600030101010101" pitchFamily="2" charset="-122"/>
                        </a:rPr>
                        <a:t>，</a:t>
                      </a:r>
                      <a:r>
                        <a:rPr kumimoji="0" lang="en-US" sz="2000" b="1" i="0" u="none" strike="noStrike" cap="none" normalizeH="0" baseline="0" dirty="0">
                          <a:ln>
                            <a:noFill/>
                          </a:ln>
                          <a:solidFill>
                            <a:schemeClr val="tx1"/>
                          </a:solidFill>
                          <a:effectLst/>
                          <a:latin typeface="+mn-lt"/>
                          <a:ea typeface="宋体" panose="02010600030101010101" pitchFamily="2" charset="-122"/>
                        </a:rPr>
                        <a:t>REFERENCES</a:t>
                      </a:r>
                      <a:r>
                        <a:rPr kumimoji="0" lang="zh-CN" altLang="en-US" sz="2000" b="1" i="0" u="none" strike="noStrike" cap="none" normalizeH="0" baseline="0" dirty="0">
                          <a:ln>
                            <a:noFill/>
                          </a:ln>
                          <a:solidFill>
                            <a:schemeClr val="tx1"/>
                          </a:solidFill>
                          <a:effectLst/>
                          <a:latin typeface="+mn-lt"/>
                          <a:ea typeface="宋体" panose="02010600030101010101" pitchFamily="2" charset="-122"/>
                        </a:rPr>
                        <a:t>，</a:t>
                      </a:r>
                      <a:endParaRPr kumimoji="0" lang="zh-CN" altLang="en-US" sz="2000" b="1" i="0" u="none" strike="noStrike" cap="none" normalizeH="0" baseline="0" dirty="0">
                        <a:ln>
                          <a:noFill/>
                        </a:ln>
                        <a:solidFill>
                          <a:schemeClr val="tx1"/>
                        </a:solidFill>
                        <a:effectLst/>
                        <a:latin typeface="+mn-lt"/>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a:ln>
                            <a:noFill/>
                          </a:ln>
                          <a:solidFill>
                            <a:schemeClr val="tx1"/>
                          </a:solidFill>
                          <a:effectLst/>
                          <a:latin typeface="+mn-lt"/>
                          <a:ea typeface="宋体" panose="02010600030101010101" pitchFamily="2" charset="-122"/>
                        </a:rPr>
                        <a:t>ALL PRIVILEGES</a:t>
                      </a:r>
                      <a:endParaRPr kumimoji="0" lang="en-US" sz="2000" b="1" i="0" u="none" strike="noStrike" cap="none" normalizeH="0" baseline="0" dirty="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a:ln>
                            <a:noFill/>
                          </a:ln>
                          <a:solidFill>
                            <a:schemeClr val="tx1"/>
                          </a:solidFill>
                          <a:effectLst/>
                          <a:latin typeface="+mn-lt"/>
                          <a:ea typeface="宋体" panose="02010600030101010101" pitchFamily="2" charset="-122"/>
                        </a:rPr>
                        <a:t>属性列</a:t>
                      </a:r>
                      <a:endParaRPr kumimoji="0" lang="zh-CN" sz="2000" b="1" i="0" u="none" strike="noStrike" cap="none" normalizeH="0" baseline="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defRPr/>
                      </a:pPr>
                      <a:r>
                        <a:rPr kumimoji="0" lang="en-US" sz="2000" b="1" i="0" u="none" strike="noStrike" cap="none" normalizeH="0" baseline="0" dirty="0">
                          <a:ln>
                            <a:noFill/>
                          </a:ln>
                          <a:solidFill>
                            <a:schemeClr val="tx1"/>
                          </a:solidFill>
                          <a:effectLst/>
                          <a:latin typeface="+mn-lt"/>
                          <a:ea typeface="宋体" panose="02010600030101010101" pitchFamily="2" charset="-122"/>
                        </a:rPr>
                        <a:t>SELECT</a:t>
                      </a:r>
                      <a:r>
                        <a:rPr kumimoji="0" lang="zh-CN" altLang="en-US" sz="2000" b="1" i="0" u="none" strike="noStrike" cap="none" normalizeH="0" baseline="0" dirty="0">
                          <a:ln>
                            <a:noFill/>
                          </a:ln>
                          <a:solidFill>
                            <a:schemeClr val="tx1"/>
                          </a:solidFill>
                          <a:effectLst/>
                          <a:latin typeface="+mn-lt"/>
                          <a:ea typeface="宋体" panose="02010600030101010101" pitchFamily="2" charset="-122"/>
                        </a:rPr>
                        <a:t>，</a:t>
                      </a:r>
                      <a:r>
                        <a:rPr kumimoji="0" lang="en-US" sz="2000" b="1" i="0" u="none" strike="noStrike" cap="none" normalizeH="0" baseline="0" dirty="0">
                          <a:ln>
                            <a:noFill/>
                          </a:ln>
                          <a:solidFill>
                            <a:schemeClr val="tx1"/>
                          </a:solidFill>
                          <a:effectLst/>
                          <a:latin typeface="+mn-lt"/>
                          <a:ea typeface="宋体" panose="02010600030101010101" pitchFamily="2" charset="-122"/>
                        </a:rPr>
                        <a:t>INSERT</a:t>
                      </a:r>
                      <a:r>
                        <a:rPr kumimoji="0" lang="zh-CN" altLang="en-US" sz="2000" b="1" i="0" u="none" strike="noStrike" cap="none" normalizeH="0" baseline="0" dirty="0">
                          <a:ln>
                            <a:noFill/>
                          </a:ln>
                          <a:solidFill>
                            <a:schemeClr val="tx1"/>
                          </a:solidFill>
                          <a:effectLst/>
                          <a:latin typeface="+mn-lt"/>
                          <a:ea typeface="宋体" panose="02010600030101010101" pitchFamily="2" charset="-122"/>
                        </a:rPr>
                        <a:t>，</a:t>
                      </a:r>
                      <a:r>
                        <a:rPr kumimoji="0" lang="en-US" sz="2000" b="1" i="0" u="none" strike="noStrike" cap="none" normalizeH="0" baseline="0" dirty="0">
                          <a:ln>
                            <a:noFill/>
                          </a:ln>
                          <a:solidFill>
                            <a:schemeClr val="tx1"/>
                          </a:solidFill>
                          <a:effectLst/>
                          <a:latin typeface="+mn-lt"/>
                          <a:ea typeface="宋体" panose="02010600030101010101" pitchFamily="2" charset="-122"/>
                        </a:rPr>
                        <a:t>UPDATE</a:t>
                      </a:r>
                      <a:r>
                        <a:rPr kumimoji="0" lang="zh-CN" altLang="en-US" sz="2000" b="1" i="0" u="none" strike="noStrike" cap="none" normalizeH="0" baseline="0" dirty="0">
                          <a:ln>
                            <a:noFill/>
                          </a:ln>
                          <a:solidFill>
                            <a:schemeClr val="tx1"/>
                          </a:solidFill>
                          <a:effectLst/>
                          <a:latin typeface="+mn-lt"/>
                          <a:ea typeface="宋体" panose="02010600030101010101" pitchFamily="2" charset="-122"/>
                        </a:rPr>
                        <a:t>， </a:t>
                      </a:r>
                      <a:r>
                        <a:rPr kumimoji="0" lang="en-US" sz="2000" b="1" i="0" u="none" strike="noStrike" cap="none" normalizeH="0" baseline="0" dirty="0">
                          <a:ln>
                            <a:noFill/>
                          </a:ln>
                          <a:solidFill>
                            <a:schemeClr val="tx1"/>
                          </a:solidFill>
                          <a:effectLst/>
                          <a:latin typeface="+mn-lt"/>
                          <a:ea typeface="宋体" panose="02010600030101010101" pitchFamily="2" charset="-122"/>
                        </a:rPr>
                        <a:t>REFERENCES</a:t>
                      </a:r>
                      <a:r>
                        <a:rPr kumimoji="0" lang="zh-CN" altLang="en-US" sz="2000" b="1" i="0" u="none" strike="noStrike" cap="none" normalizeH="0" baseline="0" dirty="0">
                          <a:ln>
                            <a:noFill/>
                          </a:ln>
                          <a:solidFill>
                            <a:schemeClr val="tx1"/>
                          </a:solidFill>
                          <a:effectLst/>
                          <a:latin typeface="+mn-lt"/>
                          <a:ea typeface="宋体" panose="02010600030101010101" pitchFamily="2" charset="-122"/>
                        </a:rPr>
                        <a:t>，</a:t>
                      </a:r>
                      <a:r>
                        <a:rPr kumimoji="0" lang="en-US" altLang="zh-CN" sz="2000" b="1" i="0" u="none" strike="noStrike" cap="none" normalizeH="0" baseline="0" dirty="0">
                          <a:ln>
                            <a:noFill/>
                          </a:ln>
                          <a:solidFill>
                            <a:schemeClr val="tx1"/>
                          </a:solidFill>
                          <a:effectLst/>
                          <a:latin typeface="+mn-lt"/>
                          <a:ea typeface="宋体" panose="02010600030101010101" pitchFamily="2" charset="-122"/>
                        </a:rPr>
                        <a:t>ALL PRIVILEGES</a:t>
                      </a:r>
                      <a:endParaRPr kumimoji="0" lang="en-US" sz="2000" b="1" i="0" u="none" strike="noStrike" cap="none" normalizeH="0" baseline="0" dirty="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授权：授予与回收</a:t>
            </a:r>
            <a:endParaRPr lang="zh-CN" altLang="en-US" dirty="0"/>
          </a:p>
        </p:txBody>
      </p:sp>
      <p:sp>
        <p:nvSpPr>
          <p:cNvPr id="3" name="内容占位符 2"/>
          <p:cNvSpPr>
            <a:spLocks noGrp="1"/>
          </p:cNvSpPr>
          <p:nvPr>
            <p:ph idx="1"/>
          </p:nvPr>
        </p:nvSpPr>
        <p:spPr/>
        <p:txBody>
          <a:bodyPr/>
          <a:lstStyle/>
          <a:p>
            <a:r>
              <a:rPr lang="en-US" altLang="zh-CN" dirty="0"/>
              <a:t>1.GRANT</a:t>
            </a:r>
            <a:endParaRPr lang="en-US" altLang="zh-CN" dirty="0"/>
          </a:p>
          <a:p>
            <a:r>
              <a:rPr lang="en-US" altLang="zh-CN" dirty="0"/>
              <a:t>GRANT</a:t>
            </a:r>
            <a:r>
              <a:rPr lang="zh-CN" altLang="en-US" dirty="0"/>
              <a:t>语句的一般格式：</a:t>
            </a:r>
            <a:endParaRPr lang="zh-CN" altLang="en-US" dirty="0"/>
          </a:p>
          <a:p>
            <a:pPr lvl="1"/>
            <a:r>
              <a:rPr lang="en-US" altLang="zh-CN" dirty="0"/>
              <a:t>GRANT &lt;</a:t>
            </a:r>
            <a:r>
              <a:rPr lang="zh-CN" altLang="en-US" dirty="0"/>
              <a:t>权限</a:t>
            </a:r>
            <a:r>
              <a:rPr lang="en-US" altLang="zh-CN" dirty="0"/>
              <a:t>&gt;[,&lt;</a:t>
            </a:r>
            <a:r>
              <a:rPr lang="zh-CN" altLang="en-US" dirty="0"/>
              <a:t>权限</a:t>
            </a:r>
            <a:r>
              <a:rPr lang="en-US" altLang="zh-CN" dirty="0"/>
              <a:t>&gt;]... </a:t>
            </a:r>
            <a:endParaRPr lang="en-US" altLang="zh-CN" dirty="0"/>
          </a:p>
          <a:p>
            <a:pPr lvl="1"/>
            <a:r>
              <a:rPr lang="en-US" altLang="zh-CN" dirty="0"/>
              <a:t>ON &lt;</a:t>
            </a:r>
            <a:r>
              <a:rPr lang="zh-CN" altLang="en-US" dirty="0"/>
              <a:t>对象类型</a:t>
            </a:r>
            <a:r>
              <a:rPr lang="en-US" altLang="zh-CN" dirty="0"/>
              <a:t>&gt; &lt;</a:t>
            </a:r>
            <a:r>
              <a:rPr lang="zh-CN" altLang="en-US" dirty="0"/>
              <a:t>对象名</a:t>
            </a:r>
            <a:r>
              <a:rPr lang="en-US" altLang="zh-CN" dirty="0"/>
              <a:t>&gt;[,&lt;</a:t>
            </a:r>
            <a:r>
              <a:rPr lang="zh-CN" altLang="en-US" dirty="0"/>
              <a:t>对象类型</a:t>
            </a:r>
            <a:r>
              <a:rPr lang="en-US" altLang="zh-CN" dirty="0"/>
              <a:t>&gt; &lt;</a:t>
            </a:r>
            <a:r>
              <a:rPr lang="zh-CN" altLang="en-US" dirty="0"/>
              <a:t>对象名</a:t>
            </a:r>
            <a:r>
              <a:rPr lang="en-US" altLang="zh-CN" dirty="0"/>
              <a:t>&gt;]…</a:t>
            </a:r>
            <a:endParaRPr lang="en-US" altLang="zh-CN" dirty="0"/>
          </a:p>
          <a:p>
            <a:pPr lvl="1"/>
            <a:r>
              <a:rPr lang="en-US" altLang="zh-CN" dirty="0"/>
              <a:t>TO &lt;</a:t>
            </a:r>
            <a:r>
              <a:rPr lang="zh-CN" altLang="en-US" dirty="0"/>
              <a:t>用户</a:t>
            </a:r>
            <a:r>
              <a:rPr lang="en-US" altLang="zh-CN" dirty="0"/>
              <a:t>&gt;[,&lt;</a:t>
            </a:r>
            <a:r>
              <a:rPr lang="zh-CN" altLang="en-US" dirty="0"/>
              <a:t>用户</a:t>
            </a:r>
            <a:r>
              <a:rPr lang="en-US" altLang="zh-CN" dirty="0" smtClean="0"/>
              <a:t>&gt;]...</a:t>
            </a:r>
            <a:endParaRPr lang="en-US" altLang="zh-CN" dirty="0"/>
          </a:p>
          <a:p>
            <a:pPr lvl="1"/>
            <a:r>
              <a:rPr lang="en-US" altLang="zh-CN" dirty="0"/>
              <a:t>[WITH GRANT OPTION];</a:t>
            </a:r>
            <a:endParaRPr lang="en-US" altLang="zh-CN" dirty="0"/>
          </a:p>
          <a:p>
            <a:r>
              <a:rPr lang="zh-CN" altLang="en-US" dirty="0"/>
              <a:t>语义：将对指定操作对象的指定操作权限授予指定的用户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线形标注 1 4"/>
          <p:cNvSpPr/>
          <p:nvPr/>
        </p:nvSpPr>
        <p:spPr>
          <a:xfrm>
            <a:off x="8244590" y="3275350"/>
            <a:ext cx="1514007" cy="607102"/>
          </a:xfrm>
          <a:prstGeom prst="borderCallout1">
            <a:avLst>
              <a:gd name="adj1" fmla="val 18750"/>
              <a:gd name="adj2" fmla="val -8333"/>
              <a:gd name="adj3" fmla="val 103858"/>
              <a:gd name="adj4" fmla="val -462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覆盖！</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授权：授予与回收</a:t>
            </a:r>
            <a:endParaRPr lang="zh-CN" altLang="en-US" dirty="0"/>
          </a:p>
        </p:txBody>
      </p:sp>
      <p:sp>
        <p:nvSpPr>
          <p:cNvPr id="3" name="内容占位符 2"/>
          <p:cNvSpPr>
            <a:spLocks noGrp="1"/>
          </p:cNvSpPr>
          <p:nvPr>
            <p:ph idx="1"/>
          </p:nvPr>
        </p:nvSpPr>
        <p:spPr/>
        <p:txBody>
          <a:bodyPr/>
          <a:lstStyle/>
          <a:p>
            <a:r>
              <a:rPr lang="zh-CN" altLang="en-US" dirty="0"/>
              <a:t>发出</a:t>
            </a:r>
            <a:r>
              <a:rPr lang="en-US" altLang="zh-CN" dirty="0"/>
              <a:t>GRANT</a:t>
            </a:r>
            <a:r>
              <a:rPr lang="zh-CN" altLang="en-US" dirty="0"/>
              <a:t>：</a:t>
            </a:r>
            <a:endParaRPr lang="zh-CN" altLang="en-US" dirty="0"/>
          </a:p>
          <a:p>
            <a:pPr lvl="1"/>
            <a:r>
              <a:rPr lang="zh-CN" altLang="en-US" dirty="0"/>
              <a:t>数据库管理员</a:t>
            </a:r>
            <a:endParaRPr lang="zh-CN" altLang="en-US" dirty="0"/>
          </a:p>
          <a:p>
            <a:pPr lvl="1"/>
            <a:r>
              <a:rPr lang="zh-CN" altLang="en-US" dirty="0"/>
              <a:t>数据库对象创建者（即属主</a:t>
            </a:r>
            <a:r>
              <a:rPr lang="en-US" altLang="zh-CN" dirty="0"/>
              <a:t>Owner</a:t>
            </a:r>
            <a:r>
              <a:rPr lang="zh-CN" altLang="en-US" dirty="0"/>
              <a:t>）</a:t>
            </a:r>
            <a:endParaRPr lang="zh-CN" altLang="en-US" dirty="0"/>
          </a:p>
          <a:p>
            <a:pPr lvl="1"/>
            <a:r>
              <a:rPr lang="zh-CN" altLang="en-US" dirty="0"/>
              <a:t>拥有该权限的用户</a:t>
            </a:r>
            <a:endParaRPr lang="zh-CN" altLang="en-US" dirty="0"/>
          </a:p>
          <a:p>
            <a:r>
              <a:rPr lang="zh-CN" altLang="en-US" dirty="0"/>
              <a:t>接受权限的用户 </a:t>
            </a:r>
            <a:endParaRPr lang="zh-CN" altLang="en-US" dirty="0"/>
          </a:p>
          <a:p>
            <a:pPr lvl="1"/>
            <a:r>
              <a:rPr lang="zh-CN" altLang="en-US" dirty="0"/>
              <a:t>一个或多个具体用户</a:t>
            </a:r>
            <a:endParaRPr lang="zh-CN" altLang="en-US" dirty="0"/>
          </a:p>
          <a:p>
            <a:pPr lvl="1"/>
            <a:r>
              <a:rPr lang="en-US" altLang="zh-CN" dirty="0"/>
              <a:t>PUBLIC</a:t>
            </a:r>
            <a:r>
              <a:rPr lang="zh-CN" altLang="en-US" dirty="0"/>
              <a:t>（即全体用户） </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数据库安全性（续）</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FF0000"/>
                </a:solidFill>
              </a:rPr>
              <a:t>什么是数据库的安全性</a:t>
            </a:r>
            <a:endParaRPr lang="zh-CN" altLang="en-US" dirty="0">
              <a:solidFill>
                <a:srgbClr val="FF0000"/>
              </a:solidFill>
            </a:endParaRPr>
          </a:p>
          <a:p>
            <a:pPr lvl="1"/>
            <a:r>
              <a:rPr lang="zh-CN" altLang="en-US" dirty="0"/>
              <a:t>指保护数据库以防止不合法使用所造成的数据泄露、更改或破坏 。</a:t>
            </a:r>
            <a:endParaRPr lang="zh-CN" altLang="en-US" dirty="0"/>
          </a:p>
          <a:p>
            <a:r>
              <a:rPr lang="zh-CN" altLang="en-US" dirty="0">
                <a:solidFill>
                  <a:srgbClr val="FF0000"/>
                </a:solidFill>
              </a:rPr>
              <a:t>什么是数据的保密</a:t>
            </a:r>
            <a:endParaRPr lang="zh-CN" altLang="en-US" dirty="0">
              <a:solidFill>
                <a:srgbClr val="FF0000"/>
              </a:solidFill>
            </a:endParaRPr>
          </a:p>
          <a:p>
            <a:pPr lvl="1"/>
            <a:r>
              <a:rPr lang="zh-CN" altLang="en-US" dirty="0"/>
              <a:t>指用户合法地访问到机密数据后能否对这些数据保密</a:t>
            </a:r>
            <a:endParaRPr lang="zh-CN" altLang="en-US" dirty="0"/>
          </a:p>
          <a:p>
            <a:pPr lvl="1"/>
            <a:r>
              <a:rPr lang="zh-CN" altLang="en-US" dirty="0"/>
              <a:t>通过制定法律道德准则和政策法规来保证</a:t>
            </a:r>
            <a:endParaRPr lang="zh-CN" altLang="en-US" dirty="0"/>
          </a:p>
          <a:p>
            <a:endParaRPr lang="zh-CN" altLang="en-US" dirty="0"/>
          </a:p>
          <a:p>
            <a:r>
              <a:rPr lang="zh-CN" altLang="en-US" dirty="0"/>
              <a:t>系统安全保护措施是否有效是数据库系统主要的性能指标之一。</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授权：授予与回收</a:t>
            </a:r>
            <a:endParaRPr lang="zh-CN" altLang="en-US" dirty="0"/>
          </a:p>
        </p:txBody>
      </p:sp>
      <p:sp>
        <p:nvSpPr>
          <p:cNvPr id="3" name="内容占位符 2"/>
          <p:cNvSpPr>
            <a:spLocks noGrp="1"/>
          </p:cNvSpPr>
          <p:nvPr>
            <p:ph idx="1"/>
          </p:nvPr>
        </p:nvSpPr>
        <p:spPr/>
        <p:txBody>
          <a:bodyPr/>
          <a:lstStyle/>
          <a:p>
            <a:r>
              <a:rPr lang="en-US" altLang="zh-CN" dirty="0"/>
              <a:t>WITH GRANT OPTION</a:t>
            </a:r>
            <a:r>
              <a:rPr lang="zh-CN" altLang="en-US" dirty="0"/>
              <a:t>子句</a:t>
            </a:r>
            <a:r>
              <a:rPr lang="en-US" altLang="zh-CN" dirty="0"/>
              <a:t>:</a:t>
            </a:r>
            <a:endParaRPr lang="en-US" altLang="zh-CN" dirty="0"/>
          </a:p>
          <a:p>
            <a:pPr lvl="1"/>
            <a:r>
              <a:rPr lang="zh-CN" altLang="en-US" dirty="0"/>
              <a:t>指定：可以再授予</a:t>
            </a:r>
            <a:endParaRPr lang="zh-CN" altLang="en-US" dirty="0"/>
          </a:p>
          <a:p>
            <a:pPr lvl="1"/>
            <a:r>
              <a:rPr lang="zh-CN" altLang="en-US" dirty="0"/>
              <a:t>没有指定：不能传播</a:t>
            </a:r>
            <a:endParaRPr lang="zh-CN" altLang="en-US" dirty="0"/>
          </a:p>
          <a:p>
            <a:r>
              <a:rPr lang="zh-CN" altLang="en-US" dirty="0"/>
              <a:t>不允许循环授权</a:t>
            </a:r>
            <a:endParaRPr lang="zh-CN" altLang="en-US" dirty="0"/>
          </a:p>
          <a:p>
            <a:pPr lvl="1"/>
            <a:r>
              <a:rPr lang="zh-CN" altLang="en-US" dirty="0"/>
              <a:t>被授权者不能把权限再授回给授权者或其祖先</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Picture 4" descr="4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50983" y="4534828"/>
            <a:ext cx="6339113" cy="1464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授权：授予与回收</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例</a:t>
            </a:r>
            <a:r>
              <a:rPr lang="en-US" altLang="zh-CN" dirty="0"/>
              <a:t>1] </a:t>
            </a:r>
            <a:r>
              <a:rPr lang="zh-CN" altLang="en-US" dirty="0"/>
              <a:t>把查询</a:t>
            </a:r>
            <a:r>
              <a:rPr lang="en-US" altLang="zh-CN" dirty="0"/>
              <a:t>Student</a:t>
            </a:r>
            <a:r>
              <a:rPr lang="zh-CN" altLang="en-US" dirty="0"/>
              <a:t>表权限授给用户</a:t>
            </a:r>
            <a:r>
              <a:rPr lang="en-US" altLang="zh-CN" dirty="0"/>
              <a:t>U1</a:t>
            </a:r>
            <a:endParaRPr lang="en-US" altLang="zh-CN" dirty="0"/>
          </a:p>
          <a:p>
            <a:endParaRPr lang="en-US" altLang="zh-CN" dirty="0"/>
          </a:p>
          <a:p>
            <a:r>
              <a:rPr lang="en-US" altLang="zh-CN" dirty="0"/>
              <a:t>      GRANT   SELECT </a:t>
            </a:r>
            <a:endParaRPr lang="en-US" altLang="zh-CN" dirty="0"/>
          </a:p>
          <a:p>
            <a:r>
              <a:rPr lang="en-US" altLang="zh-CN" dirty="0"/>
              <a:t>      ON Student </a:t>
            </a:r>
            <a:endParaRPr lang="en-US" altLang="zh-CN" dirty="0"/>
          </a:p>
          <a:p>
            <a:r>
              <a:rPr lang="en-US" altLang="zh-CN" dirty="0"/>
              <a:t>      TO   'u1'@'localhost</a:t>
            </a:r>
            <a:r>
              <a:rPr lang="en-US" altLang="zh-CN" dirty="0"/>
              <a:t>';</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授权：授予与回收</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例</a:t>
            </a:r>
            <a:r>
              <a:rPr lang="en-US" altLang="zh-CN" dirty="0"/>
              <a:t>2] </a:t>
            </a:r>
            <a:r>
              <a:rPr lang="zh-CN" altLang="en-US" dirty="0"/>
              <a:t>把对</a:t>
            </a:r>
            <a:r>
              <a:rPr lang="en-US" altLang="zh-CN" dirty="0"/>
              <a:t>Student</a:t>
            </a:r>
            <a:r>
              <a:rPr lang="zh-CN" altLang="en-US" dirty="0"/>
              <a:t>表和</a:t>
            </a:r>
            <a:r>
              <a:rPr lang="en-US" altLang="zh-CN" dirty="0"/>
              <a:t>Course</a:t>
            </a:r>
            <a:r>
              <a:rPr lang="zh-CN" altLang="en-US" dirty="0"/>
              <a:t>表的全部权限授予用户</a:t>
            </a:r>
            <a:r>
              <a:rPr lang="en-US" altLang="zh-CN" dirty="0"/>
              <a:t>U2</a:t>
            </a:r>
            <a:r>
              <a:rPr lang="zh-CN" altLang="en-US" dirty="0"/>
              <a:t>和</a:t>
            </a:r>
            <a:r>
              <a:rPr lang="en-US" altLang="zh-CN" dirty="0"/>
              <a:t>U3</a:t>
            </a:r>
            <a:endParaRPr lang="en-US" altLang="zh-CN" dirty="0"/>
          </a:p>
          <a:p>
            <a:endParaRPr lang="en-US" altLang="zh-CN" dirty="0"/>
          </a:p>
          <a:p>
            <a:r>
              <a:rPr lang="en-US" altLang="zh-CN" dirty="0"/>
              <a:t>      GRANT ALL --PRIVILIGES </a:t>
            </a:r>
            <a:endParaRPr lang="en-US" altLang="zh-CN" dirty="0"/>
          </a:p>
          <a:p>
            <a:r>
              <a:rPr lang="en-US" altLang="zh-CN" dirty="0"/>
              <a:t>      ON </a:t>
            </a:r>
            <a:r>
              <a:rPr lang="en-US" altLang="zh-CN" dirty="0" err="1"/>
              <a:t>Student,Course</a:t>
            </a:r>
            <a:r>
              <a:rPr lang="en-US" altLang="zh-CN" dirty="0"/>
              <a:t> </a:t>
            </a:r>
            <a:endParaRPr lang="en-US" altLang="zh-CN" dirty="0"/>
          </a:p>
          <a:p>
            <a:r>
              <a:rPr lang="en-US" altLang="zh-CN" dirty="0"/>
              <a:t>      TO U2,U3;</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授权：授予与回收</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例</a:t>
            </a:r>
            <a:r>
              <a:rPr lang="en-US" altLang="zh-CN" dirty="0"/>
              <a:t>3] </a:t>
            </a:r>
            <a:r>
              <a:rPr lang="zh-CN" altLang="en-US" dirty="0"/>
              <a:t>把对表</a:t>
            </a:r>
            <a:r>
              <a:rPr lang="en-US" altLang="zh-CN" dirty="0"/>
              <a:t>SC</a:t>
            </a:r>
            <a:r>
              <a:rPr lang="zh-CN" altLang="en-US" dirty="0"/>
              <a:t>的查询权限授予所有用户</a:t>
            </a:r>
            <a:endParaRPr lang="zh-CN" altLang="en-US" dirty="0"/>
          </a:p>
          <a:p>
            <a:endParaRPr lang="zh-CN" altLang="en-US" dirty="0"/>
          </a:p>
          <a:p>
            <a:r>
              <a:rPr lang="zh-CN" altLang="en-US" dirty="0"/>
              <a:t>     </a:t>
            </a:r>
            <a:r>
              <a:rPr lang="en-US" altLang="zh-CN" dirty="0"/>
              <a:t>GRANT SELECT </a:t>
            </a:r>
            <a:endParaRPr lang="en-US" altLang="zh-CN" dirty="0"/>
          </a:p>
          <a:p>
            <a:r>
              <a:rPr lang="en-US" altLang="zh-CN" dirty="0"/>
              <a:t>     ON  SC </a:t>
            </a:r>
            <a:endParaRPr lang="en-US" altLang="zh-CN" dirty="0"/>
          </a:p>
          <a:p>
            <a:r>
              <a:rPr lang="en-US" altLang="zh-CN" dirty="0"/>
              <a:t>     TO PUBLIC;</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授权：授予与回收</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例</a:t>
            </a:r>
            <a:r>
              <a:rPr lang="en-US" altLang="zh-CN" dirty="0"/>
              <a:t>4] </a:t>
            </a:r>
            <a:r>
              <a:rPr lang="zh-CN" altLang="en-US" dirty="0"/>
              <a:t>把查询</a:t>
            </a:r>
            <a:r>
              <a:rPr lang="en-US" altLang="zh-CN" dirty="0"/>
              <a:t>Student</a:t>
            </a:r>
            <a:r>
              <a:rPr lang="zh-CN" altLang="en-US" dirty="0"/>
              <a:t>表和修改学生学号的权限授给用户</a:t>
            </a:r>
            <a:r>
              <a:rPr lang="en-US" altLang="zh-CN" dirty="0"/>
              <a:t>U4</a:t>
            </a:r>
            <a:endParaRPr lang="en-US" altLang="zh-CN" dirty="0"/>
          </a:p>
          <a:p>
            <a:r>
              <a:rPr lang="zh-CN" altLang="en-US" dirty="0"/>
              <a:t>　 </a:t>
            </a:r>
            <a:endParaRPr lang="zh-CN" altLang="en-US" dirty="0"/>
          </a:p>
          <a:p>
            <a:r>
              <a:rPr lang="zh-CN" altLang="en-US" dirty="0"/>
              <a:t>	  	</a:t>
            </a:r>
            <a:r>
              <a:rPr lang="en-US" altLang="zh-CN" dirty="0"/>
              <a:t>GRANT UPDATE(</a:t>
            </a:r>
            <a:r>
              <a:rPr lang="en-US" altLang="zh-CN" dirty="0" err="1"/>
              <a:t>Sno</a:t>
            </a:r>
            <a:r>
              <a:rPr lang="en-US" altLang="zh-CN" dirty="0"/>
              <a:t>), SELECT </a:t>
            </a:r>
            <a:endParaRPr lang="en-US" altLang="zh-CN" dirty="0"/>
          </a:p>
          <a:p>
            <a:r>
              <a:rPr lang="en-US" altLang="zh-CN" dirty="0"/>
              <a:t>		ON Student </a:t>
            </a:r>
            <a:endParaRPr lang="en-US" altLang="zh-CN" dirty="0"/>
          </a:p>
          <a:p>
            <a:r>
              <a:rPr lang="en-US" altLang="zh-CN" dirty="0"/>
              <a:t>		TO U4;</a:t>
            </a:r>
            <a:endParaRPr lang="en-US" altLang="zh-CN" dirty="0"/>
          </a:p>
          <a:p>
            <a:endParaRPr lang="en-US" altLang="zh-CN" dirty="0"/>
          </a:p>
          <a:p>
            <a:r>
              <a:rPr lang="zh-CN" altLang="en-US" dirty="0"/>
              <a:t>对属性列的授权时必须明确指出相应属性列名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授权：授予与回收</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例</a:t>
            </a:r>
            <a:r>
              <a:rPr lang="en-US" altLang="zh-CN" dirty="0"/>
              <a:t>5] </a:t>
            </a:r>
            <a:r>
              <a:rPr lang="zh-CN" altLang="en-US" dirty="0"/>
              <a:t>把对表</a:t>
            </a:r>
            <a:r>
              <a:rPr lang="en-US" altLang="zh-CN" dirty="0"/>
              <a:t>SC</a:t>
            </a:r>
            <a:r>
              <a:rPr lang="zh-CN" altLang="en-US" dirty="0"/>
              <a:t>的</a:t>
            </a:r>
            <a:r>
              <a:rPr lang="en-US" altLang="zh-CN" dirty="0"/>
              <a:t>INSERT</a:t>
            </a:r>
            <a:r>
              <a:rPr lang="zh-CN" altLang="en-US" dirty="0"/>
              <a:t>权限授予</a:t>
            </a:r>
            <a:r>
              <a:rPr lang="en-US" altLang="zh-CN" dirty="0"/>
              <a:t>U5</a:t>
            </a:r>
            <a:r>
              <a:rPr lang="zh-CN" altLang="en-US" dirty="0"/>
              <a:t>用户，并允许他再将此权限授予其他用户</a:t>
            </a:r>
            <a:endParaRPr lang="zh-CN" altLang="en-US" dirty="0"/>
          </a:p>
          <a:p>
            <a:r>
              <a:rPr lang="zh-CN" altLang="en-US" dirty="0"/>
              <a:t>     </a:t>
            </a:r>
            <a:endParaRPr lang="zh-CN" altLang="en-US" dirty="0"/>
          </a:p>
          <a:p>
            <a:r>
              <a:rPr lang="zh-CN" altLang="en-US" dirty="0"/>
              <a:t>    </a:t>
            </a:r>
            <a:r>
              <a:rPr lang="en-US" altLang="zh-CN" dirty="0"/>
              <a:t>GRANT INSERT </a:t>
            </a:r>
            <a:endParaRPr lang="en-US" altLang="zh-CN" dirty="0"/>
          </a:p>
          <a:p>
            <a:r>
              <a:rPr lang="en-US" altLang="zh-CN" dirty="0"/>
              <a:t>    ON SC </a:t>
            </a:r>
            <a:endParaRPr lang="en-US" altLang="zh-CN" dirty="0"/>
          </a:p>
          <a:p>
            <a:r>
              <a:rPr lang="en-US" altLang="zh-CN" dirty="0"/>
              <a:t>    TO U5</a:t>
            </a:r>
            <a:endParaRPr lang="en-US" altLang="zh-CN" dirty="0"/>
          </a:p>
          <a:p>
            <a:r>
              <a:rPr lang="en-US" altLang="zh-CN" dirty="0"/>
              <a:t>    WITH GRANT OPTION;</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授权：授予与回收</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执行例</a:t>
            </a:r>
            <a:r>
              <a:rPr lang="en-US" altLang="zh-CN" dirty="0"/>
              <a:t>5</a:t>
            </a:r>
            <a:r>
              <a:rPr lang="zh-CN" altLang="en-US" dirty="0"/>
              <a:t>后，</a:t>
            </a:r>
            <a:r>
              <a:rPr lang="en-US" altLang="zh-CN" dirty="0"/>
              <a:t>U5</a:t>
            </a:r>
            <a:r>
              <a:rPr lang="zh-CN" altLang="en-US" dirty="0"/>
              <a:t>不仅拥有了对表</a:t>
            </a:r>
            <a:r>
              <a:rPr lang="en-US" altLang="zh-CN" dirty="0"/>
              <a:t>SC</a:t>
            </a:r>
            <a:r>
              <a:rPr lang="zh-CN" altLang="en-US" dirty="0"/>
              <a:t>的</a:t>
            </a:r>
            <a:r>
              <a:rPr lang="en-US" altLang="zh-CN" dirty="0"/>
              <a:t>INSERT</a:t>
            </a:r>
            <a:r>
              <a:rPr lang="zh-CN" altLang="en-US" dirty="0"/>
              <a:t>权限，还可以传播此权限：</a:t>
            </a:r>
            <a:endParaRPr lang="zh-CN" altLang="en-US" dirty="0"/>
          </a:p>
          <a:p>
            <a:r>
              <a:rPr lang="zh-CN" altLang="en-US" dirty="0"/>
              <a:t> </a:t>
            </a:r>
            <a:r>
              <a:rPr lang="en-US" altLang="zh-CN" dirty="0"/>
              <a:t>[</a:t>
            </a:r>
            <a:r>
              <a:rPr lang="zh-CN" altLang="en-US" dirty="0"/>
              <a:t>例</a:t>
            </a:r>
            <a:r>
              <a:rPr lang="en-US" altLang="zh-CN" dirty="0"/>
              <a:t>6]   GRANT INSERT </a:t>
            </a:r>
            <a:endParaRPr lang="en-US" altLang="zh-CN" dirty="0"/>
          </a:p>
          <a:p>
            <a:r>
              <a:rPr lang="en-US" altLang="zh-CN" dirty="0"/>
              <a:t>             ON SC </a:t>
            </a:r>
            <a:endParaRPr lang="en-US" altLang="zh-CN" dirty="0"/>
          </a:p>
          <a:p>
            <a:r>
              <a:rPr lang="en-US" altLang="zh-CN" dirty="0"/>
              <a:t>             TO U6</a:t>
            </a:r>
            <a:endParaRPr lang="en-US" altLang="zh-CN" dirty="0"/>
          </a:p>
          <a:p>
            <a:r>
              <a:rPr lang="en-US" altLang="zh-CN" dirty="0"/>
              <a:t>             WITH GRANT OPTION;</a:t>
            </a:r>
            <a:endParaRPr lang="en-US" altLang="zh-CN" dirty="0"/>
          </a:p>
          <a:p>
            <a:r>
              <a:rPr lang="zh-CN" altLang="en-US" dirty="0"/>
              <a:t>同样，</a:t>
            </a:r>
            <a:r>
              <a:rPr lang="en-US" altLang="zh-CN" dirty="0"/>
              <a:t>U6</a:t>
            </a:r>
            <a:r>
              <a:rPr lang="zh-CN" altLang="en-US" dirty="0"/>
              <a:t>还可以将此权限授予</a:t>
            </a:r>
            <a:r>
              <a:rPr lang="en-US" altLang="zh-CN" dirty="0"/>
              <a:t>U7</a:t>
            </a:r>
            <a:r>
              <a:rPr lang="zh-CN" altLang="en-US" dirty="0"/>
              <a:t>：</a:t>
            </a:r>
            <a:endParaRPr lang="zh-CN" altLang="en-US" dirty="0"/>
          </a:p>
          <a:p>
            <a:r>
              <a:rPr lang="zh-CN" altLang="en-US" dirty="0"/>
              <a:t> </a:t>
            </a:r>
            <a:r>
              <a:rPr lang="en-US" altLang="zh-CN" dirty="0"/>
              <a:t>[</a:t>
            </a:r>
            <a:r>
              <a:rPr lang="zh-CN" altLang="en-US" dirty="0"/>
              <a:t>例</a:t>
            </a:r>
            <a:r>
              <a:rPr lang="en-US" altLang="zh-CN" dirty="0"/>
              <a:t>7]   GRANT INSERT </a:t>
            </a:r>
            <a:endParaRPr lang="en-US" altLang="zh-CN" dirty="0"/>
          </a:p>
          <a:p>
            <a:r>
              <a:rPr lang="en-US" altLang="zh-CN" dirty="0"/>
              <a:t>	   ON SC </a:t>
            </a:r>
            <a:endParaRPr lang="en-US" altLang="zh-CN" dirty="0"/>
          </a:p>
          <a:p>
            <a:r>
              <a:rPr lang="en-US" altLang="zh-CN" dirty="0"/>
              <a:t>           TO U7;</a:t>
            </a:r>
            <a:endParaRPr lang="en-US" altLang="zh-CN" dirty="0"/>
          </a:p>
          <a:p>
            <a:r>
              <a:rPr lang="en-US" altLang="zh-CN" dirty="0"/>
              <a:t>      </a:t>
            </a:r>
            <a:r>
              <a:rPr lang="zh-CN" altLang="en-US" dirty="0"/>
              <a:t>但</a:t>
            </a:r>
            <a:r>
              <a:rPr lang="en-US" altLang="zh-CN" dirty="0"/>
              <a:t>U7</a:t>
            </a:r>
            <a:r>
              <a:rPr lang="zh-CN" altLang="en-US" dirty="0"/>
              <a:t>不能再传播此权限。</a:t>
            </a:r>
            <a:endParaRPr lang="zh-CN" altLang="en-US" dirty="0"/>
          </a:p>
          <a:p>
            <a:r>
              <a:rPr lang="zh-CN" altLang="en-US" dirty="0"/>
              <a:t> </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授权：授予与回收</a:t>
            </a:r>
            <a:endParaRPr lang="zh-CN" altLang="en-US" dirty="0"/>
          </a:p>
        </p:txBody>
      </p:sp>
      <p:sp>
        <p:nvSpPr>
          <p:cNvPr id="3" name="内容占位符 2"/>
          <p:cNvSpPr>
            <a:spLocks noGrp="1"/>
          </p:cNvSpPr>
          <p:nvPr>
            <p:ph idx="1"/>
          </p:nvPr>
        </p:nvSpPr>
        <p:spPr/>
        <p:txBody>
          <a:bodyPr/>
          <a:lstStyle/>
          <a:p>
            <a:r>
              <a:rPr lang="zh-CN" altLang="en-US" dirty="0"/>
              <a:t>执行了</a:t>
            </a:r>
            <a:r>
              <a:rPr lang="zh-CN" altLang="en-US" dirty="0">
                <a:solidFill>
                  <a:srgbClr val="FF0000"/>
                </a:solidFill>
              </a:rPr>
              <a:t>例</a:t>
            </a:r>
            <a:r>
              <a:rPr lang="en-US" altLang="zh-CN" dirty="0">
                <a:solidFill>
                  <a:srgbClr val="FF0000"/>
                </a:solidFill>
              </a:rPr>
              <a:t>1~</a:t>
            </a:r>
            <a:r>
              <a:rPr lang="zh-CN" altLang="en-US" dirty="0">
                <a:solidFill>
                  <a:srgbClr val="FF0000"/>
                </a:solidFill>
              </a:rPr>
              <a:t>例</a:t>
            </a:r>
            <a:r>
              <a:rPr lang="en-US" altLang="zh-CN" dirty="0">
                <a:solidFill>
                  <a:srgbClr val="FF0000"/>
                </a:solidFill>
              </a:rPr>
              <a:t>7</a:t>
            </a:r>
            <a:r>
              <a:rPr lang="zh-CN" altLang="en-US" dirty="0"/>
              <a:t>语句后学生</a:t>
            </a:r>
            <a:r>
              <a:rPr lang="en-US" altLang="zh-CN" dirty="0"/>
              <a:t>-</a:t>
            </a:r>
            <a:r>
              <a:rPr lang="zh-CN" altLang="en-US" dirty="0"/>
              <a:t>课程数据库中的用户权限定义表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graphicFrame>
        <p:nvGraphicFramePr>
          <p:cNvPr id="5" name="Group 5"/>
          <p:cNvGraphicFramePr/>
          <p:nvPr>
            <p:custDataLst>
              <p:tags r:id="rId1"/>
            </p:custDataLst>
          </p:nvPr>
        </p:nvGraphicFramePr>
        <p:xfrm>
          <a:off x="1266051" y="1752240"/>
          <a:ext cx="8112125" cy="4664077"/>
        </p:xfrm>
        <a:graphic>
          <a:graphicData uri="http://schemas.openxmlformats.org/drawingml/2006/table">
            <a:tbl>
              <a:tblPr/>
              <a:tblGrid>
                <a:gridCol w="1405037"/>
                <a:gridCol w="1692175"/>
                <a:gridCol w="1764209"/>
                <a:gridCol w="1872754"/>
                <a:gridCol w="1377950"/>
              </a:tblGrid>
              <a:tr h="365810">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a:ln>
                            <a:noFill/>
                          </a:ln>
                          <a:solidFill>
                            <a:schemeClr val="tx1"/>
                          </a:solidFill>
                          <a:effectLst/>
                          <a:latin typeface="+mn-lt"/>
                          <a:ea typeface="宋体" panose="02010600030101010101" pitchFamily="2" charset="-122"/>
                        </a:rPr>
                        <a:t>授权用户名</a:t>
                      </a:r>
                      <a:endParaRPr kumimoji="0" lang="zh-CN"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a:ln>
                            <a:noFill/>
                          </a:ln>
                          <a:solidFill>
                            <a:schemeClr val="tx1"/>
                          </a:solidFill>
                          <a:effectLst/>
                          <a:latin typeface="+mn-lt"/>
                          <a:ea typeface="宋体" panose="02010600030101010101" pitchFamily="2" charset="-122"/>
                        </a:rPr>
                        <a:t>被授权用户名</a:t>
                      </a:r>
                      <a:endParaRPr kumimoji="0" lang="zh-CN"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a:ln>
                            <a:noFill/>
                          </a:ln>
                          <a:solidFill>
                            <a:schemeClr val="tx1"/>
                          </a:solidFill>
                          <a:effectLst/>
                          <a:latin typeface="+mn-lt"/>
                          <a:ea typeface="宋体" panose="02010600030101010101" pitchFamily="2" charset="-122"/>
                        </a:rPr>
                        <a:t>数据库对象名</a:t>
                      </a:r>
                      <a:endParaRPr kumimoji="0" lang="zh-CN"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a:ln>
                            <a:noFill/>
                          </a:ln>
                          <a:solidFill>
                            <a:schemeClr val="tx1"/>
                          </a:solidFill>
                          <a:effectLst/>
                          <a:latin typeface="+mn-lt"/>
                          <a:ea typeface="宋体" panose="02010600030101010101" pitchFamily="2" charset="-122"/>
                        </a:rPr>
                        <a:t>允许的操作类型</a:t>
                      </a:r>
                      <a:endParaRPr kumimoji="0" lang="zh-CN"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a:ln>
                            <a:noFill/>
                          </a:ln>
                          <a:solidFill>
                            <a:schemeClr val="tx1"/>
                          </a:solidFill>
                          <a:effectLst/>
                          <a:latin typeface="+mn-lt"/>
                          <a:ea typeface="宋体" panose="02010600030101010101" pitchFamily="2" charset="-122"/>
                        </a:rPr>
                        <a:t>能否转授权</a:t>
                      </a:r>
                      <a:endParaRPr kumimoji="0" lang="zh-CN"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DBA</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U1</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mn-lt"/>
                          <a:ea typeface="宋体" panose="02010600030101010101" pitchFamily="2" charset="-122"/>
                        </a:rPr>
                        <a:t>关系</a:t>
                      </a:r>
                      <a:r>
                        <a:rPr kumimoji="0" lang="en-US" sz="1800" b="1" i="0" u="none" strike="noStrike" cap="none" normalizeH="0" baseline="0">
                          <a:ln>
                            <a:noFill/>
                          </a:ln>
                          <a:solidFill>
                            <a:schemeClr val="tx1"/>
                          </a:solidFill>
                          <a:effectLst/>
                          <a:latin typeface="+mn-lt"/>
                          <a:ea typeface="宋体" panose="02010600030101010101" pitchFamily="2" charset="-122"/>
                        </a:rPr>
                        <a:t>Student</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SELECT</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a:ln>
                            <a:noFill/>
                          </a:ln>
                          <a:solidFill>
                            <a:schemeClr val="tx1"/>
                          </a:solidFill>
                          <a:effectLst/>
                          <a:latin typeface="+mn-lt"/>
                          <a:ea typeface="宋体" panose="02010600030101010101" pitchFamily="2" charset="-122"/>
                        </a:rPr>
                        <a:t>不能</a:t>
                      </a:r>
                      <a:endParaRPr kumimoji="0" lang="zh-CN"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DBA</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U2</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mn-lt"/>
                          <a:ea typeface="宋体" panose="02010600030101010101" pitchFamily="2" charset="-122"/>
                        </a:rPr>
                        <a:t>关系</a:t>
                      </a:r>
                      <a:r>
                        <a:rPr kumimoji="0" lang="en-US" sz="1800" b="1" i="0" u="none" strike="noStrike" cap="none" normalizeH="0" baseline="0" dirty="0">
                          <a:ln>
                            <a:noFill/>
                          </a:ln>
                          <a:solidFill>
                            <a:schemeClr val="tx1"/>
                          </a:solidFill>
                          <a:effectLst/>
                          <a:latin typeface="+mn-lt"/>
                          <a:ea typeface="宋体" panose="02010600030101010101" pitchFamily="2" charset="-122"/>
                        </a:rPr>
                        <a:t>Student</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ALL</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a:ln>
                            <a:noFill/>
                          </a:ln>
                          <a:solidFill>
                            <a:schemeClr val="tx1"/>
                          </a:solidFill>
                          <a:effectLst/>
                          <a:latin typeface="+mn-lt"/>
                          <a:ea typeface="宋体" panose="02010600030101010101" pitchFamily="2" charset="-122"/>
                        </a:rPr>
                        <a:t>不能</a:t>
                      </a:r>
                      <a:endParaRPr kumimoji="0" lang="zh-CN"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DBA</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U2</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mn-lt"/>
                          <a:ea typeface="宋体" panose="02010600030101010101" pitchFamily="2" charset="-122"/>
                        </a:rPr>
                        <a:t>关系</a:t>
                      </a:r>
                      <a:r>
                        <a:rPr kumimoji="0" lang="en-US" sz="1800" b="1" i="0" u="none" strike="noStrike" cap="none" normalizeH="0" baseline="0" dirty="0">
                          <a:ln>
                            <a:noFill/>
                          </a:ln>
                          <a:solidFill>
                            <a:schemeClr val="tx1"/>
                          </a:solidFill>
                          <a:effectLst/>
                          <a:latin typeface="+mn-lt"/>
                          <a:ea typeface="宋体" panose="02010600030101010101" pitchFamily="2" charset="-122"/>
                        </a:rPr>
                        <a:t>Course</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ALL</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a:ln>
                            <a:noFill/>
                          </a:ln>
                          <a:solidFill>
                            <a:schemeClr val="tx1"/>
                          </a:solidFill>
                          <a:effectLst/>
                          <a:latin typeface="+mn-lt"/>
                          <a:ea typeface="宋体" panose="02010600030101010101" pitchFamily="2" charset="-122"/>
                        </a:rPr>
                        <a:t>不能</a:t>
                      </a:r>
                      <a:endParaRPr kumimoji="0" lang="zh-CN"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DBA</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U3</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mn-lt"/>
                          <a:ea typeface="宋体" panose="02010600030101010101" pitchFamily="2" charset="-122"/>
                        </a:rPr>
                        <a:t>关系</a:t>
                      </a:r>
                      <a:r>
                        <a:rPr kumimoji="0" lang="en-US" sz="1800" b="1" i="0" u="none" strike="noStrike" cap="none" normalizeH="0" baseline="0" dirty="0">
                          <a:ln>
                            <a:noFill/>
                          </a:ln>
                          <a:solidFill>
                            <a:schemeClr val="tx1"/>
                          </a:solidFill>
                          <a:effectLst/>
                          <a:latin typeface="+mn-lt"/>
                          <a:ea typeface="宋体" panose="02010600030101010101" pitchFamily="2" charset="-122"/>
                        </a:rPr>
                        <a:t>Student</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ALL</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a:ln>
                            <a:noFill/>
                          </a:ln>
                          <a:solidFill>
                            <a:schemeClr val="tx1"/>
                          </a:solidFill>
                          <a:effectLst/>
                          <a:latin typeface="+mn-lt"/>
                          <a:ea typeface="宋体" panose="02010600030101010101" pitchFamily="2" charset="-122"/>
                        </a:rPr>
                        <a:t>不能</a:t>
                      </a:r>
                      <a:endParaRPr kumimoji="0" lang="zh-CN"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DBA</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U3</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mn-lt"/>
                          <a:ea typeface="宋体" panose="02010600030101010101" pitchFamily="2" charset="-122"/>
                        </a:rPr>
                        <a:t>关系</a:t>
                      </a:r>
                      <a:r>
                        <a:rPr kumimoji="0" lang="en-US" sz="1800" b="1" i="0" u="none" strike="noStrike" cap="none" normalizeH="0" baseline="0" dirty="0">
                          <a:ln>
                            <a:noFill/>
                          </a:ln>
                          <a:solidFill>
                            <a:schemeClr val="tx1"/>
                          </a:solidFill>
                          <a:effectLst/>
                          <a:latin typeface="+mn-lt"/>
                          <a:ea typeface="宋体" panose="02010600030101010101" pitchFamily="2" charset="-122"/>
                        </a:rPr>
                        <a:t>Course</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ALL</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a:ln>
                            <a:noFill/>
                          </a:ln>
                          <a:solidFill>
                            <a:schemeClr val="tx1"/>
                          </a:solidFill>
                          <a:effectLst/>
                          <a:latin typeface="+mn-lt"/>
                          <a:ea typeface="宋体" panose="02010600030101010101" pitchFamily="2" charset="-122"/>
                        </a:rPr>
                        <a:t>不能</a:t>
                      </a:r>
                      <a:endParaRPr kumimoji="0" lang="zh-CN"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DBA</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PUBLIC</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mn-lt"/>
                          <a:ea typeface="宋体" panose="02010600030101010101" pitchFamily="2" charset="-122"/>
                        </a:rPr>
                        <a:t>关系</a:t>
                      </a:r>
                      <a:r>
                        <a:rPr kumimoji="0" lang="en-US" sz="1800" b="1" i="0" u="none" strike="noStrike" cap="none" normalizeH="0" baseline="0">
                          <a:ln>
                            <a:noFill/>
                          </a:ln>
                          <a:solidFill>
                            <a:schemeClr val="tx1"/>
                          </a:solidFill>
                          <a:effectLst/>
                          <a:latin typeface="+mn-lt"/>
                          <a:ea typeface="宋体" panose="02010600030101010101" pitchFamily="2" charset="-122"/>
                        </a:rPr>
                        <a:t>SC</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SELECT</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a:ln>
                            <a:noFill/>
                          </a:ln>
                          <a:solidFill>
                            <a:schemeClr val="tx1"/>
                          </a:solidFill>
                          <a:effectLst/>
                          <a:latin typeface="+mn-lt"/>
                          <a:ea typeface="宋体" panose="02010600030101010101" pitchFamily="2" charset="-122"/>
                        </a:rPr>
                        <a:t>不能</a:t>
                      </a:r>
                      <a:endParaRPr kumimoji="0" lang="zh-CN"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DBA</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U4</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mn-lt"/>
                          <a:ea typeface="宋体" panose="02010600030101010101" pitchFamily="2" charset="-122"/>
                        </a:rPr>
                        <a:t>关系</a:t>
                      </a:r>
                      <a:r>
                        <a:rPr kumimoji="0" lang="en-US" sz="1800" b="1" i="0" u="none" strike="noStrike" cap="none" normalizeH="0" baseline="0">
                          <a:ln>
                            <a:noFill/>
                          </a:ln>
                          <a:solidFill>
                            <a:schemeClr val="tx1"/>
                          </a:solidFill>
                          <a:effectLst/>
                          <a:latin typeface="+mn-lt"/>
                          <a:ea typeface="宋体" panose="02010600030101010101" pitchFamily="2" charset="-122"/>
                        </a:rPr>
                        <a:t>Student</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SELECT</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a:ln>
                            <a:noFill/>
                          </a:ln>
                          <a:solidFill>
                            <a:schemeClr val="tx1"/>
                          </a:solidFill>
                          <a:effectLst/>
                          <a:latin typeface="+mn-lt"/>
                          <a:ea typeface="宋体" panose="02010600030101010101" pitchFamily="2" charset="-122"/>
                        </a:rPr>
                        <a:t>不能</a:t>
                      </a:r>
                      <a:endParaRPr kumimoji="0" lang="zh-CN"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67">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DBA</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U4</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mn-lt"/>
                          <a:ea typeface="宋体" panose="02010600030101010101" pitchFamily="2" charset="-122"/>
                        </a:rPr>
                        <a:t>属性列</a:t>
                      </a:r>
                      <a:r>
                        <a:rPr kumimoji="0" lang="en-US" sz="1800" b="1" i="0" u="none" strike="noStrike" cap="none" normalizeH="0" baseline="0" dirty="0" err="1">
                          <a:ln>
                            <a:noFill/>
                          </a:ln>
                          <a:solidFill>
                            <a:schemeClr val="tx1"/>
                          </a:solidFill>
                          <a:effectLst/>
                          <a:latin typeface="+mn-lt"/>
                          <a:ea typeface="宋体" panose="02010600030101010101" pitchFamily="2" charset="-122"/>
                        </a:rPr>
                        <a:t>Student.Sno</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UPDATE</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a:ln>
                            <a:noFill/>
                          </a:ln>
                          <a:solidFill>
                            <a:schemeClr val="tx1"/>
                          </a:solidFill>
                          <a:effectLst/>
                          <a:latin typeface="+mn-lt"/>
                          <a:ea typeface="宋体" panose="02010600030101010101" pitchFamily="2" charset="-122"/>
                        </a:rPr>
                        <a:t>不能</a:t>
                      </a:r>
                      <a:endParaRPr kumimoji="0" lang="zh-CN"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DBA</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U5</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mn-lt"/>
                          <a:ea typeface="宋体" panose="02010600030101010101" pitchFamily="2" charset="-122"/>
                        </a:rPr>
                        <a:t>关系</a:t>
                      </a:r>
                      <a:r>
                        <a:rPr kumimoji="0" lang="en-US" sz="1800" b="1" i="0" u="none" strike="noStrike" cap="none" normalizeH="0" baseline="0">
                          <a:ln>
                            <a:noFill/>
                          </a:ln>
                          <a:solidFill>
                            <a:schemeClr val="tx1"/>
                          </a:solidFill>
                          <a:effectLst/>
                          <a:latin typeface="+mn-lt"/>
                          <a:ea typeface="宋体" panose="02010600030101010101" pitchFamily="2" charset="-122"/>
                        </a:rPr>
                        <a:t>SC</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a:ln>
                            <a:noFill/>
                          </a:ln>
                          <a:solidFill>
                            <a:schemeClr val="tx1"/>
                          </a:solidFill>
                          <a:effectLst/>
                          <a:latin typeface="+mn-lt"/>
                          <a:ea typeface="宋体" panose="02010600030101010101" pitchFamily="2" charset="-122"/>
                        </a:rPr>
                        <a:t>INSERT</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a:ln>
                            <a:noFill/>
                          </a:ln>
                          <a:solidFill>
                            <a:schemeClr val="tx1"/>
                          </a:solidFill>
                          <a:effectLst/>
                          <a:latin typeface="+mn-lt"/>
                          <a:ea typeface="宋体" panose="02010600030101010101" pitchFamily="2" charset="-122"/>
                        </a:rPr>
                        <a:t>能</a:t>
                      </a:r>
                      <a:endParaRPr kumimoji="0" lang="zh-CN"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U5</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U6</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mn-lt"/>
                          <a:ea typeface="宋体" panose="02010600030101010101" pitchFamily="2" charset="-122"/>
                        </a:rPr>
                        <a:t>关系</a:t>
                      </a:r>
                      <a:r>
                        <a:rPr kumimoji="0" lang="en-US" sz="1800" b="1" i="0" u="none" strike="noStrike" cap="none" normalizeH="0" baseline="0">
                          <a:ln>
                            <a:noFill/>
                          </a:ln>
                          <a:solidFill>
                            <a:schemeClr val="tx1"/>
                          </a:solidFill>
                          <a:effectLst/>
                          <a:latin typeface="+mn-lt"/>
                          <a:ea typeface="宋体" panose="02010600030101010101" pitchFamily="2" charset="-122"/>
                        </a:rPr>
                        <a:t>SC</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INSERT</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a:ln>
                            <a:noFill/>
                          </a:ln>
                          <a:solidFill>
                            <a:schemeClr val="tx1"/>
                          </a:solidFill>
                          <a:effectLst/>
                          <a:latin typeface="+mn-lt"/>
                          <a:ea typeface="宋体" panose="02010600030101010101" pitchFamily="2" charset="-122"/>
                        </a:rPr>
                        <a:t>能</a:t>
                      </a:r>
                      <a:endParaRPr kumimoji="0" lang="zh-CN"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U6</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U7</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mn-lt"/>
                          <a:ea typeface="宋体" panose="02010600030101010101" pitchFamily="2" charset="-122"/>
                        </a:rPr>
                        <a:t>关系</a:t>
                      </a:r>
                      <a:r>
                        <a:rPr kumimoji="0" lang="en-US" sz="1800" b="1" i="0" u="none" strike="noStrike" cap="none" normalizeH="0" baseline="0">
                          <a:ln>
                            <a:noFill/>
                          </a:ln>
                          <a:solidFill>
                            <a:schemeClr val="tx1"/>
                          </a:solidFill>
                          <a:effectLst/>
                          <a:latin typeface="+mn-lt"/>
                          <a:ea typeface="宋体" panose="02010600030101010101" pitchFamily="2" charset="-122"/>
                        </a:rPr>
                        <a:t>SC</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a:ln>
                            <a:noFill/>
                          </a:ln>
                          <a:solidFill>
                            <a:schemeClr val="tx1"/>
                          </a:solidFill>
                          <a:effectLst/>
                          <a:latin typeface="+mn-lt"/>
                          <a:ea typeface="宋体" panose="02010600030101010101" pitchFamily="2" charset="-122"/>
                        </a:rPr>
                        <a:t>INSERT</a:t>
                      </a:r>
                      <a:endParaRPr kumimoji="0" lang="en-US" sz="1800" b="1" i="0" u="none" strike="noStrike" cap="none" normalizeH="0" baseline="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a:ln>
                            <a:noFill/>
                          </a:ln>
                          <a:solidFill>
                            <a:schemeClr val="tx1"/>
                          </a:solidFill>
                          <a:effectLst/>
                          <a:latin typeface="+mn-lt"/>
                          <a:ea typeface="宋体" panose="02010600030101010101" pitchFamily="2" charset="-122"/>
                        </a:rPr>
                        <a:t>不能</a:t>
                      </a:r>
                      <a:endParaRPr kumimoji="0" lang="zh-CN" sz="1800" b="1" i="0" u="none" strike="noStrike" cap="none" normalizeH="0" baseline="0" dirty="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授权：授予与回收</a:t>
            </a:r>
            <a:endParaRPr lang="zh-CN" altLang="en-US" dirty="0"/>
          </a:p>
        </p:txBody>
      </p:sp>
      <p:sp>
        <p:nvSpPr>
          <p:cNvPr id="3" name="内容占位符 2"/>
          <p:cNvSpPr>
            <a:spLocks noGrp="1"/>
          </p:cNvSpPr>
          <p:nvPr>
            <p:ph idx="1"/>
          </p:nvPr>
        </p:nvSpPr>
        <p:spPr/>
        <p:txBody>
          <a:bodyPr/>
          <a:lstStyle/>
          <a:p>
            <a:r>
              <a:rPr lang="en-US" altLang="zh-CN" dirty="0"/>
              <a:t>2.REVOKE</a:t>
            </a:r>
            <a:endParaRPr lang="en-US" altLang="zh-CN" dirty="0"/>
          </a:p>
          <a:p>
            <a:r>
              <a:rPr lang="zh-CN" altLang="en-US" dirty="0"/>
              <a:t>授予的权限可以由数据库管理员或其他授权者用</a:t>
            </a:r>
            <a:r>
              <a:rPr lang="en-US" altLang="zh-CN" dirty="0"/>
              <a:t>REVOKE</a:t>
            </a:r>
            <a:r>
              <a:rPr lang="zh-CN" altLang="en-US" dirty="0"/>
              <a:t>语句收回</a:t>
            </a:r>
            <a:endParaRPr lang="zh-CN" altLang="en-US" dirty="0"/>
          </a:p>
          <a:p>
            <a:r>
              <a:rPr lang="en-US" altLang="zh-CN" dirty="0"/>
              <a:t>REVOKE</a:t>
            </a:r>
            <a:r>
              <a:rPr lang="zh-CN" altLang="en-US" dirty="0"/>
              <a:t>语句的一般格式为：</a:t>
            </a:r>
            <a:endParaRPr lang="zh-CN" altLang="en-US" dirty="0"/>
          </a:p>
          <a:p>
            <a:r>
              <a:rPr lang="zh-CN" altLang="en-US" dirty="0"/>
              <a:t>    </a:t>
            </a:r>
            <a:r>
              <a:rPr lang="en-US" altLang="zh-CN" dirty="0"/>
              <a:t>REVOKE &lt;</a:t>
            </a:r>
            <a:r>
              <a:rPr lang="zh-CN" altLang="en-US" dirty="0"/>
              <a:t>权限</a:t>
            </a:r>
            <a:r>
              <a:rPr lang="en-US" altLang="zh-CN" dirty="0"/>
              <a:t>&gt;[,&lt;</a:t>
            </a:r>
            <a:r>
              <a:rPr lang="zh-CN" altLang="en-US" dirty="0"/>
              <a:t>权限</a:t>
            </a:r>
            <a:r>
              <a:rPr lang="en-US" altLang="zh-CN" dirty="0"/>
              <a:t>&gt;]... </a:t>
            </a:r>
            <a:endParaRPr lang="en-US" altLang="zh-CN" dirty="0"/>
          </a:p>
          <a:p>
            <a:r>
              <a:rPr lang="en-US" altLang="zh-CN" dirty="0"/>
              <a:t>    ON &lt;</a:t>
            </a:r>
            <a:r>
              <a:rPr lang="zh-CN" altLang="en-US" dirty="0"/>
              <a:t>对象类型</a:t>
            </a:r>
            <a:r>
              <a:rPr lang="en-US" altLang="zh-CN" dirty="0"/>
              <a:t>&gt; &lt;</a:t>
            </a:r>
            <a:r>
              <a:rPr lang="zh-CN" altLang="en-US" dirty="0"/>
              <a:t>对象名</a:t>
            </a:r>
            <a:r>
              <a:rPr lang="en-US" altLang="zh-CN" dirty="0"/>
              <a:t>&gt;[,&lt;</a:t>
            </a:r>
            <a:r>
              <a:rPr lang="zh-CN" altLang="en-US" dirty="0"/>
              <a:t>对象类型</a:t>
            </a:r>
            <a:r>
              <a:rPr lang="en-US" altLang="zh-CN" dirty="0"/>
              <a:t>&gt;&lt;</a:t>
            </a:r>
            <a:r>
              <a:rPr lang="zh-CN" altLang="en-US" dirty="0"/>
              <a:t>对象名</a:t>
            </a:r>
            <a:r>
              <a:rPr lang="en-US" altLang="zh-CN" dirty="0"/>
              <a:t>&gt;]…</a:t>
            </a:r>
            <a:endParaRPr lang="en-US" altLang="zh-CN" dirty="0"/>
          </a:p>
          <a:p>
            <a:r>
              <a:rPr lang="en-US" altLang="zh-CN" dirty="0"/>
              <a:t>    FROM &lt;</a:t>
            </a:r>
            <a:r>
              <a:rPr lang="zh-CN" altLang="en-US" dirty="0"/>
              <a:t>用户</a:t>
            </a:r>
            <a:r>
              <a:rPr lang="en-US" altLang="zh-CN" dirty="0"/>
              <a:t>&gt;[,&lt;</a:t>
            </a:r>
            <a:r>
              <a:rPr lang="zh-CN" altLang="en-US" dirty="0"/>
              <a:t>用户</a:t>
            </a:r>
            <a:r>
              <a:rPr lang="en-US" altLang="zh-CN" dirty="0"/>
              <a:t>&gt;]...[</a:t>
            </a:r>
            <a:r>
              <a:rPr lang="en-US" altLang="zh-CN" u="sng" dirty="0">
                <a:solidFill>
                  <a:srgbClr val="FF0000"/>
                </a:solidFill>
              </a:rPr>
              <a:t>CASCADE | RESTRICT</a:t>
            </a:r>
            <a:r>
              <a:rPr lang="en-US" altLang="zh-CN" dirty="0"/>
              <a:t>];</a:t>
            </a:r>
            <a:endParaRPr lang="en-US" altLang="zh-CN" dirty="0"/>
          </a:p>
          <a:p>
            <a:r>
              <a:rPr lang="en-US" altLang="zh-CN" dirty="0"/>
              <a:t>//mysql</a:t>
            </a:r>
            <a:r>
              <a:rPr lang="zh-CN" altLang="en-US" dirty="0"/>
              <a:t>无法级联回收，</a:t>
            </a:r>
            <a:r>
              <a:rPr lang="en-US" altLang="zh-CN" dirty="0"/>
              <a:t>SQL server</a:t>
            </a:r>
            <a:r>
              <a:rPr lang="zh-CN" altLang="en-US" dirty="0"/>
              <a:t>可以</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授权：授予与回收</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例</a:t>
            </a:r>
            <a:r>
              <a:rPr lang="en-US" altLang="zh-CN" dirty="0"/>
              <a:t>8] </a:t>
            </a:r>
            <a:r>
              <a:rPr lang="zh-CN" altLang="en-US" dirty="0"/>
              <a:t>把用户</a:t>
            </a:r>
            <a:r>
              <a:rPr lang="en-US" altLang="zh-CN" dirty="0"/>
              <a:t>U4</a:t>
            </a:r>
            <a:r>
              <a:rPr lang="zh-CN" altLang="en-US" dirty="0"/>
              <a:t>修改学生学号的权限收回</a:t>
            </a:r>
            <a:endParaRPr lang="zh-CN" altLang="en-US" dirty="0"/>
          </a:p>
          <a:p>
            <a:endParaRPr lang="zh-CN" altLang="en-US" dirty="0"/>
          </a:p>
          <a:p>
            <a:r>
              <a:rPr lang="zh-CN" altLang="en-US" dirty="0"/>
              <a:t>		</a:t>
            </a:r>
            <a:r>
              <a:rPr lang="en-US" altLang="zh-CN" dirty="0"/>
              <a:t>REVOKE UPDATE(</a:t>
            </a:r>
            <a:r>
              <a:rPr lang="en-US" altLang="zh-CN" dirty="0" err="1"/>
              <a:t>Sno</a:t>
            </a:r>
            <a:r>
              <a:rPr lang="en-US" altLang="zh-CN" dirty="0"/>
              <a:t>)</a:t>
            </a:r>
            <a:endParaRPr lang="en-US" altLang="zh-CN" dirty="0"/>
          </a:p>
          <a:p>
            <a:r>
              <a:rPr lang="en-US" altLang="zh-CN" dirty="0"/>
              <a:t>		ON Student </a:t>
            </a:r>
            <a:endParaRPr lang="en-US" altLang="zh-CN" dirty="0"/>
          </a:p>
          <a:p>
            <a:r>
              <a:rPr lang="en-US" altLang="zh-CN" dirty="0"/>
              <a:t>		FROM U4;</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p:nvPr/>
        </p:nvGrpSpPr>
        <p:grpSpPr bwMode="auto">
          <a:xfrm>
            <a:off x="1150938" y="769938"/>
            <a:ext cx="1792287" cy="1779587"/>
            <a:chOff x="0" y="0"/>
            <a:chExt cx="5237019" cy="5201394"/>
          </a:xfrm>
        </p:grpSpPr>
        <p:sp>
          <p:nvSpPr>
            <p:cNvPr id="4099" name="同心圆 17"/>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0" name="同心圆 18"/>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1" name="同心圆 19"/>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endParaRPr lang="zh-CN" altLang="en-US" sz="5400">
              <a:solidFill>
                <a:srgbClr val="595959"/>
              </a:solidFill>
              <a:latin typeface="微软雅黑" panose="020B0503020204020204" pitchFamily="34" charset="-122"/>
              <a:ea typeface="微软雅黑" panose="020B0503020204020204" pitchFamily="34" charset="-122"/>
            </a:endParaRPr>
          </a:p>
        </p:txBody>
      </p:sp>
      <p:sp>
        <p:nvSpPr>
          <p:cNvPr id="4116" name="文本框 1"/>
          <p:cNvSpPr txBox="1">
            <a:spLocks noChangeArrowheads="1"/>
          </p:cNvSpPr>
          <p:nvPr/>
        </p:nvSpPr>
        <p:spPr bwMode="auto">
          <a:xfrm>
            <a:off x="18605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200" dirty="0">
                <a:solidFill>
                  <a:srgbClr val="FF0000"/>
                </a:solidFill>
              </a:rPr>
              <a:t>1</a:t>
            </a:r>
            <a:endParaRPr lang="zh-CN" altLang="en-US" sz="3200" dirty="0">
              <a:solidFill>
                <a:srgbClr val="FF0000"/>
              </a:solidFill>
            </a:endParaRPr>
          </a:p>
        </p:txBody>
      </p:sp>
      <p:cxnSp>
        <p:nvCxnSpPr>
          <p:cNvPr id="4117" name="直接连接符 35"/>
          <p:cNvCxnSpPr>
            <a:cxnSpLocks noChangeShapeType="1"/>
          </p:cNvCxnSpPr>
          <p:nvPr/>
        </p:nvCxnSpPr>
        <p:spPr bwMode="auto">
          <a:xfrm flipH="1">
            <a:off x="1930400" y="2759271"/>
            <a:ext cx="476250" cy="581025"/>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4" y="2968821"/>
            <a:ext cx="23856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000" dirty="0">
                <a:solidFill>
                  <a:srgbClr val="FF0000"/>
                </a:solidFill>
                <a:latin typeface="微软雅黑" panose="020B0503020204020204" pitchFamily="34" charset="-122"/>
                <a:ea typeface="微软雅黑" panose="020B0503020204020204" pitchFamily="34" charset="-122"/>
              </a:rPr>
              <a:t>数据库安全性概述</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4119" name="文本框 27"/>
          <p:cNvSpPr txBox="1">
            <a:spLocks noChangeArrowheads="1"/>
          </p:cNvSpPr>
          <p:nvPr/>
        </p:nvSpPr>
        <p:spPr bwMode="auto">
          <a:xfrm>
            <a:off x="51117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rgbClr val="404040"/>
                </a:solidFill>
              </a:rPr>
              <a:t>2</a:t>
            </a:r>
            <a:endParaRPr lang="zh-CN" altLang="en-US" sz="3200" dirty="0">
              <a:solidFill>
                <a:srgbClr val="404040"/>
              </a:solidFill>
            </a:endParaRPr>
          </a:p>
        </p:txBody>
      </p:sp>
      <p:cxnSp>
        <p:nvCxnSpPr>
          <p:cNvPr id="4120" name="直接连接符 43"/>
          <p:cNvCxnSpPr>
            <a:cxnSpLocks noChangeShapeType="1"/>
          </p:cNvCxnSpPr>
          <p:nvPr/>
        </p:nvCxnSpPr>
        <p:spPr bwMode="auto">
          <a:xfrm flipH="1">
            <a:off x="5183188" y="2759271"/>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2968821"/>
            <a:ext cx="24872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数据库安全性控制</a:t>
            </a:r>
            <a:endParaRPr lang="zh-CN" altLang="en-US" sz="2000" dirty="0">
              <a:solidFill>
                <a:srgbClr val="404040"/>
              </a:solidFill>
              <a:latin typeface="微软雅黑" panose="020B0503020204020204" pitchFamily="34" charset="-122"/>
              <a:ea typeface="微软雅黑" panose="020B0503020204020204" pitchFamily="34" charset="-122"/>
            </a:endParaRPr>
          </a:p>
        </p:txBody>
      </p:sp>
      <p:sp>
        <p:nvSpPr>
          <p:cNvPr id="4122" name="文本框 31"/>
          <p:cNvSpPr txBox="1">
            <a:spLocks noChangeArrowheads="1"/>
          </p:cNvSpPr>
          <p:nvPr/>
        </p:nvSpPr>
        <p:spPr bwMode="auto">
          <a:xfrm>
            <a:off x="8158163"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t>3</a:t>
            </a:r>
            <a:endParaRPr lang="zh-CN" altLang="en-US" sz="3200" dirty="0"/>
          </a:p>
        </p:txBody>
      </p:sp>
      <p:cxnSp>
        <p:nvCxnSpPr>
          <p:cNvPr id="4123" name="直接连接符 53"/>
          <p:cNvCxnSpPr>
            <a:cxnSpLocks noChangeShapeType="1"/>
          </p:cNvCxnSpPr>
          <p:nvPr/>
        </p:nvCxnSpPr>
        <p:spPr bwMode="auto">
          <a:xfrm flipH="1">
            <a:off x="8228013" y="2759271"/>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2968821"/>
            <a:ext cx="2455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视图机制</a:t>
            </a:r>
            <a:endParaRPr lang="zh-CN" altLang="en-US" sz="2000" dirty="0">
              <a:latin typeface="微软雅黑" panose="020B0503020204020204" pitchFamily="34" charset="-122"/>
              <a:ea typeface="微软雅黑" panose="020B0503020204020204" pitchFamily="34" charset="-122"/>
            </a:endParaRPr>
          </a:p>
        </p:txBody>
      </p:sp>
      <p:sp>
        <p:nvSpPr>
          <p:cNvPr id="4125" name="文本框 31"/>
          <p:cNvSpPr txBox="1">
            <a:spLocks noChangeArrowheads="1"/>
          </p:cNvSpPr>
          <p:nvPr/>
        </p:nvSpPr>
        <p:spPr bwMode="auto">
          <a:xfrm>
            <a:off x="2168524" y="3456225"/>
            <a:ext cx="26934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600" dirty="0">
                <a:solidFill>
                  <a:srgbClr val="FF0000"/>
                </a:solidFill>
                <a:latin typeface="微软雅黑" panose="020B0503020204020204" pitchFamily="34" charset="-122"/>
                <a:ea typeface="微软雅黑" panose="020B0503020204020204" pitchFamily="34" charset="-122"/>
              </a:rPr>
              <a:t>数据库的不安全因素</a:t>
            </a:r>
            <a:endParaRPr lang="en-US" altLang="zh-CN" sz="1600" dirty="0">
              <a:solidFill>
                <a:srgbClr val="FF0000"/>
              </a:solidFill>
              <a:latin typeface="微软雅黑" panose="020B0503020204020204" pitchFamily="34" charset="-122"/>
              <a:ea typeface="微软雅黑" panose="020B0503020204020204" pitchFamily="34" charset="-122"/>
            </a:endParaRPr>
          </a:p>
          <a:p>
            <a:pPr>
              <a:lnSpc>
                <a:spcPct val="100000"/>
              </a:lnSpc>
              <a:spcBef>
                <a:spcPct val="0"/>
              </a:spcBef>
              <a:buNone/>
            </a:pPr>
            <a:r>
              <a:rPr lang="zh-CN" altLang="en-US" sz="1600" dirty="0">
                <a:solidFill>
                  <a:srgbClr val="FF0000"/>
                </a:solidFill>
                <a:latin typeface="微软雅黑" panose="020B0503020204020204" pitchFamily="34" charset="-122"/>
                <a:ea typeface="微软雅黑" panose="020B0503020204020204" pitchFamily="34" charset="-122"/>
              </a:rPr>
              <a:t>安全标准简介</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4126" name="文本框 31"/>
          <p:cNvSpPr txBox="1">
            <a:spLocks noChangeArrowheads="1"/>
          </p:cNvSpPr>
          <p:nvPr/>
        </p:nvSpPr>
        <p:spPr bwMode="auto">
          <a:xfrm>
            <a:off x="5421313" y="3389508"/>
            <a:ext cx="231616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用户身份鉴别</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存取控制</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自主存取控制方法</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授权：授予与收回</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数据库角色</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强制存取控制方法</a:t>
            </a:r>
            <a:endParaRPr lang="zh-CN" altLang="en-US" sz="1600" dirty="0">
              <a:latin typeface="微软雅黑" panose="020B0503020204020204" pitchFamily="34" charset="-122"/>
              <a:ea typeface="微软雅黑" panose="020B0503020204020204" pitchFamily="34" charset="-122"/>
            </a:endParaRP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t>4</a:t>
            </a:r>
            <a:endParaRPr lang="zh-CN" altLang="en-US" dirty="0"/>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审计</a:t>
            </a:r>
            <a:endParaRPr lang="zh-CN" altLang="en-US" dirty="0"/>
          </a:p>
        </p:txBody>
      </p:sp>
      <p:sp>
        <p:nvSpPr>
          <p:cNvPr id="2" name="灯片编号占位符 1"/>
          <p:cNvSpPr>
            <a:spLocks noGrp="1"/>
          </p:cNvSpPr>
          <p:nvPr>
            <p:ph type="sldNum" sz="quarter" idx="12"/>
          </p:nvPr>
        </p:nvSpPr>
        <p:spPr/>
        <p:txBody>
          <a:bodyPr/>
          <a:lstStyle/>
          <a:p>
            <a:fld id="{F74088BC-5FFA-45F6-BC97-BB015332EA66}" type="slidenum">
              <a:rPr lang="zh-CN" altLang="en-US" smtClean="0"/>
            </a:fld>
            <a:endParaRPr lang="zh-CN" altLang="en-US"/>
          </a:p>
        </p:txBody>
      </p:sp>
      <p:sp>
        <p:nvSpPr>
          <p:cNvPr id="37" name="文本框 27"/>
          <p:cNvSpPr txBox="1">
            <a:spLocks noChangeArrowheads="1"/>
          </p:cNvSpPr>
          <p:nvPr/>
        </p:nvSpPr>
        <p:spPr bwMode="auto">
          <a:xfrm>
            <a:off x="51117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solidFill>
                  <a:schemeClr val="tx1"/>
                </a:solidFill>
              </a:rPr>
              <a:t>5</a:t>
            </a:r>
            <a:endParaRPr lang="zh-CN" altLang="en-US" dirty="0">
              <a:solidFill>
                <a:schemeClr val="tx1"/>
              </a:solidFill>
            </a:endParaRPr>
          </a:p>
        </p:txBody>
      </p:sp>
      <p:cxnSp>
        <p:nvCxnSpPr>
          <p:cNvPr id="38" name="直接连接符 43"/>
          <p:cNvCxnSpPr>
            <a:cxnSpLocks noChangeShapeType="1"/>
          </p:cNvCxnSpPr>
          <p:nvPr/>
        </p:nvCxnSpPr>
        <p:spPr bwMode="auto">
          <a:xfrm flipH="1">
            <a:off x="5183188" y="4877497"/>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39" name="文本框 7"/>
          <p:cNvSpPr txBox="1">
            <a:spLocks noChangeArrowheads="1"/>
          </p:cNvSpPr>
          <p:nvPr/>
        </p:nvSpPr>
        <p:spPr bwMode="auto">
          <a:xfrm>
            <a:off x="54213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solidFill>
                  <a:schemeClr val="tx1"/>
                </a:solidFill>
              </a:rPr>
              <a:t>数据加密</a:t>
            </a:r>
            <a:endParaRPr lang="zh-CN" altLang="en-US" dirty="0">
              <a:solidFill>
                <a:schemeClr val="tx1"/>
              </a:solidFill>
            </a:endParaRPr>
          </a:p>
        </p:txBody>
      </p:sp>
      <p:sp>
        <p:nvSpPr>
          <p:cNvPr id="41" name="文本框 27"/>
          <p:cNvSpPr txBox="1">
            <a:spLocks noChangeArrowheads="1"/>
          </p:cNvSpPr>
          <p:nvPr/>
        </p:nvSpPr>
        <p:spPr bwMode="auto">
          <a:xfrm>
            <a:off x="8156576" y="4704399"/>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solidFill>
                  <a:schemeClr val="tx1"/>
                </a:solidFill>
              </a:rPr>
              <a:t>6</a:t>
            </a:r>
            <a:endParaRPr lang="zh-CN" altLang="en-US" dirty="0">
              <a:solidFill>
                <a:schemeClr val="tx1"/>
              </a:solidFill>
            </a:endParaRPr>
          </a:p>
        </p:txBody>
      </p:sp>
      <p:cxnSp>
        <p:nvCxnSpPr>
          <p:cNvPr id="42" name="直接连接符 43"/>
          <p:cNvCxnSpPr>
            <a:cxnSpLocks noChangeShapeType="1"/>
          </p:cNvCxnSpPr>
          <p:nvPr/>
        </p:nvCxnSpPr>
        <p:spPr bwMode="auto">
          <a:xfrm flipH="1">
            <a:off x="8228014" y="4848862"/>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3" name="文本框 7"/>
          <p:cNvSpPr txBox="1">
            <a:spLocks noChangeArrowheads="1"/>
          </p:cNvSpPr>
          <p:nvPr/>
        </p:nvSpPr>
        <p:spPr bwMode="auto">
          <a:xfrm>
            <a:off x="8466138" y="5058412"/>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solidFill>
                  <a:schemeClr val="tx1"/>
                </a:solidFill>
              </a:rPr>
              <a:t>其他安全性保护</a:t>
            </a:r>
            <a:endParaRPr lang="zh-CN" altLang="en-US" dirty="0">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授权：授予与回收</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例</a:t>
            </a:r>
            <a:r>
              <a:rPr lang="en-US" altLang="zh-CN" dirty="0"/>
              <a:t>9] *</a:t>
            </a:r>
            <a:r>
              <a:rPr lang="zh-CN" altLang="en-US" dirty="0"/>
              <a:t>收回所有用户对表</a:t>
            </a:r>
            <a:r>
              <a:rPr lang="en-US" altLang="zh-CN" dirty="0"/>
              <a:t>SC</a:t>
            </a:r>
            <a:r>
              <a:rPr lang="zh-CN" altLang="en-US" dirty="0"/>
              <a:t>的查询权限</a:t>
            </a:r>
            <a:endParaRPr lang="zh-CN" altLang="en-US" dirty="0"/>
          </a:p>
          <a:p>
            <a:endParaRPr lang="zh-CN" altLang="en-US" dirty="0"/>
          </a:p>
          <a:p>
            <a:r>
              <a:rPr lang="zh-CN" altLang="en-US" dirty="0"/>
              <a:t>		</a:t>
            </a:r>
            <a:r>
              <a:rPr lang="en-US" altLang="zh-CN" dirty="0"/>
              <a:t>REVOKE SELECT </a:t>
            </a:r>
            <a:endParaRPr lang="en-US" altLang="zh-CN" dirty="0"/>
          </a:p>
          <a:p>
            <a:r>
              <a:rPr lang="en-US" altLang="zh-CN" dirty="0"/>
              <a:t>		ON SC </a:t>
            </a:r>
            <a:endParaRPr lang="en-US" altLang="zh-CN" dirty="0"/>
          </a:p>
          <a:p>
            <a:r>
              <a:rPr lang="en-US" altLang="zh-CN" dirty="0"/>
              <a:t>		FROM PUBLIC;</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授权：授予与回收</a:t>
            </a:r>
            <a:endParaRPr lang="zh-CN" altLang="en-US" dirty="0"/>
          </a:p>
        </p:txBody>
      </p:sp>
      <p:sp>
        <p:nvSpPr>
          <p:cNvPr id="3" name="内容占位符 2"/>
          <p:cNvSpPr>
            <a:spLocks noGrp="1"/>
          </p:cNvSpPr>
          <p:nvPr>
            <p:ph idx="1"/>
          </p:nvPr>
        </p:nvSpPr>
        <p:spPr/>
        <p:txBody>
          <a:bodyPr>
            <a:normAutofit fontScale="90000"/>
          </a:bodyPr>
          <a:lstStyle/>
          <a:p>
            <a:r>
              <a:rPr lang="en-US" altLang="zh-CN" dirty="0"/>
              <a:t>[</a:t>
            </a:r>
            <a:r>
              <a:rPr lang="zh-CN" altLang="en-US" dirty="0"/>
              <a:t>例</a:t>
            </a:r>
            <a:r>
              <a:rPr lang="en-US" altLang="zh-CN" dirty="0"/>
              <a:t>10] </a:t>
            </a:r>
            <a:r>
              <a:rPr lang="zh-CN" altLang="en-US" dirty="0"/>
              <a:t>把用户</a:t>
            </a:r>
            <a:r>
              <a:rPr lang="en-US" altLang="zh-CN" dirty="0"/>
              <a:t>U5</a:t>
            </a:r>
            <a:r>
              <a:rPr lang="zh-CN" altLang="en-US" dirty="0"/>
              <a:t>对</a:t>
            </a:r>
            <a:r>
              <a:rPr lang="en-US" altLang="zh-CN" dirty="0"/>
              <a:t>SC</a:t>
            </a:r>
            <a:r>
              <a:rPr lang="zh-CN" altLang="en-US" dirty="0"/>
              <a:t>表的</a:t>
            </a:r>
            <a:r>
              <a:rPr lang="en-US" altLang="zh-CN" dirty="0"/>
              <a:t>INSERT</a:t>
            </a:r>
            <a:r>
              <a:rPr lang="zh-CN" altLang="en-US" dirty="0"/>
              <a:t>权限收回</a:t>
            </a:r>
            <a:endParaRPr lang="zh-CN" altLang="en-US" dirty="0"/>
          </a:p>
          <a:p>
            <a:r>
              <a:rPr lang="zh-CN" altLang="en-US" dirty="0"/>
              <a:t>		</a:t>
            </a:r>
            <a:r>
              <a:rPr lang="en-US" altLang="zh-CN" dirty="0"/>
              <a:t>REVOKE INSERT </a:t>
            </a:r>
            <a:endParaRPr lang="en-US" altLang="zh-CN" dirty="0"/>
          </a:p>
          <a:p>
            <a:r>
              <a:rPr lang="en-US" altLang="zh-CN" dirty="0"/>
              <a:t>		ON SC </a:t>
            </a:r>
            <a:endParaRPr lang="en-US" altLang="zh-CN" dirty="0"/>
          </a:p>
          <a:p>
            <a:r>
              <a:rPr lang="en-US" altLang="zh-CN" dirty="0">
                <a:sym typeface="+mn-ea"/>
              </a:rPr>
              <a:t> 		FROM 'u5'@'localhost CASCADE;</a:t>
            </a:r>
            <a:endParaRPr lang="en-US" altLang="zh-CN" dirty="0"/>
          </a:p>
          <a:p>
            <a:endParaRPr lang="en-US" altLang="zh-CN" dirty="0"/>
          </a:p>
          <a:p>
            <a:r>
              <a:rPr lang="en-US" altLang="zh-CN" dirty="0" err="1" smtClean="0">
                <a:solidFill>
                  <a:srgbClr val="FF0000"/>
                </a:solidFill>
              </a:rPr>
              <a:t>SQLServer</a:t>
            </a:r>
            <a:r>
              <a:rPr lang="zh-CN" altLang="en-US" dirty="0" smtClean="0"/>
              <a:t>中，将</a:t>
            </a:r>
            <a:r>
              <a:rPr lang="zh-CN" altLang="en-US" dirty="0"/>
              <a:t>用户</a:t>
            </a:r>
            <a:r>
              <a:rPr lang="en-US" altLang="zh-CN" dirty="0"/>
              <a:t>U5</a:t>
            </a:r>
            <a:r>
              <a:rPr lang="zh-CN" altLang="en-US" dirty="0"/>
              <a:t>的</a:t>
            </a:r>
            <a:r>
              <a:rPr lang="en-US" altLang="zh-CN" dirty="0"/>
              <a:t>INSERT</a:t>
            </a:r>
            <a:r>
              <a:rPr lang="zh-CN" altLang="en-US" dirty="0"/>
              <a:t>权限收回的时候应该使用</a:t>
            </a:r>
            <a:r>
              <a:rPr lang="en-US" altLang="zh-CN" dirty="0"/>
              <a:t>CASCADE</a:t>
            </a:r>
            <a:r>
              <a:rPr lang="zh-CN" altLang="en-US" dirty="0"/>
              <a:t>，否则拒绝执行该</a:t>
            </a:r>
            <a:r>
              <a:rPr lang="zh-CN" altLang="en-US" dirty="0" smtClean="0"/>
              <a:t>语句，但</a:t>
            </a:r>
            <a:r>
              <a:rPr lang="en-US" altLang="zh-CN" dirty="0" err="1" smtClean="0">
                <a:solidFill>
                  <a:srgbClr val="FF0000"/>
                </a:solidFill>
              </a:rPr>
              <a:t>mysql</a:t>
            </a:r>
            <a:r>
              <a:rPr lang="zh-CN" altLang="en-US" dirty="0" smtClean="0"/>
              <a:t>不影响，因为</a:t>
            </a:r>
            <a:r>
              <a:rPr lang="en-US" altLang="zh-CN" dirty="0" err="1" smtClean="0"/>
              <a:t>Mysql</a:t>
            </a:r>
            <a:r>
              <a:rPr lang="zh-CN" altLang="en-US" dirty="0" smtClean="0"/>
              <a:t>无</a:t>
            </a:r>
            <a:r>
              <a:rPr lang="en-US" altLang="zh-CN" dirty="0" smtClean="0"/>
              <a:t>CASCADE</a:t>
            </a:r>
            <a:r>
              <a:rPr lang="zh-CN" altLang="en-US" dirty="0"/>
              <a:t>语句</a:t>
            </a:r>
            <a:r>
              <a:rPr lang="zh-CN" altLang="en-US" dirty="0" smtClean="0"/>
              <a:t> </a:t>
            </a:r>
            <a:endParaRPr lang="zh-CN" altLang="en-US" dirty="0"/>
          </a:p>
          <a:p>
            <a:r>
              <a:rPr lang="zh-CN" altLang="en-US" dirty="0"/>
              <a:t>如果</a:t>
            </a:r>
            <a:r>
              <a:rPr lang="en-US" altLang="zh-CN" dirty="0"/>
              <a:t>U6</a:t>
            </a:r>
            <a:r>
              <a:rPr lang="zh-CN" altLang="en-US" dirty="0"/>
              <a:t>或</a:t>
            </a:r>
            <a:r>
              <a:rPr lang="en-US" altLang="zh-CN" dirty="0"/>
              <a:t>U7</a:t>
            </a:r>
            <a:r>
              <a:rPr lang="zh-CN" altLang="en-US" dirty="0"/>
              <a:t>还从其他用户处获得对</a:t>
            </a:r>
            <a:r>
              <a:rPr lang="en-US" altLang="zh-CN" dirty="0"/>
              <a:t>SC</a:t>
            </a:r>
            <a:r>
              <a:rPr lang="zh-CN" altLang="en-US" dirty="0"/>
              <a:t>表的</a:t>
            </a:r>
            <a:r>
              <a:rPr lang="en-US" altLang="zh-CN" dirty="0"/>
              <a:t>INSERT</a:t>
            </a:r>
            <a:r>
              <a:rPr lang="zh-CN" altLang="en-US" dirty="0"/>
              <a:t>权限，则他们仍具有此权限，系统只收回直接或间接从</a:t>
            </a:r>
            <a:r>
              <a:rPr lang="en-US" altLang="zh-CN" dirty="0"/>
              <a:t>U5</a:t>
            </a:r>
            <a:r>
              <a:rPr lang="zh-CN" altLang="en-US" dirty="0"/>
              <a:t>处获得的权限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授权：授予与回收</a:t>
            </a:r>
            <a:endParaRPr lang="zh-CN" altLang="en-US" dirty="0"/>
          </a:p>
        </p:txBody>
      </p:sp>
      <p:sp>
        <p:nvSpPr>
          <p:cNvPr id="3" name="内容占位符 2"/>
          <p:cNvSpPr>
            <a:spLocks noGrp="1"/>
          </p:cNvSpPr>
          <p:nvPr>
            <p:ph idx="1"/>
          </p:nvPr>
        </p:nvSpPr>
        <p:spPr/>
        <p:txBody>
          <a:bodyPr/>
          <a:lstStyle/>
          <a:p>
            <a:r>
              <a:rPr lang="zh-CN" altLang="en-US" dirty="0"/>
              <a:t>执行</a:t>
            </a:r>
            <a:r>
              <a:rPr lang="zh-CN" altLang="en-US" dirty="0">
                <a:solidFill>
                  <a:srgbClr val="FF0000"/>
                </a:solidFill>
              </a:rPr>
              <a:t>例</a:t>
            </a:r>
            <a:r>
              <a:rPr lang="en-US" altLang="zh-CN" dirty="0">
                <a:solidFill>
                  <a:srgbClr val="FF0000"/>
                </a:solidFill>
              </a:rPr>
              <a:t>8~10</a:t>
            </a:r>
            <a:r>
              <a:rPr lang="zh-CN" altLang="en-US" dirty="0"/>
              <a:t>语句后学生</a:t>
            </a:r>
            <a:r>
              <a:rPr lang="en-US" altLang="zh-CN" dirty="0"/>
              <a:t>-</a:t>
            </a:r>
            <a:r>
              <a:rPr lang="zh-CN" altLang="en-US" dirty="0"/>
              <a:t>课程数据库中的用户权限定义表</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graphicFrame>
        <p:nvGraphicFramePr>
          <p:cNvPr id="5" name="Group 5"/>
          <p:cNvGraphicFramePr/>
          <p:nvPr/>
        </p:nvGraphicFramePr>
        <p:xfrm>
          <a:off x="1200305" y="1893811"/>
          <a:ext cx="8794750" cy="2773414"/>
        </p:xfrm>
        <a:graphic>
          <a:graphicData uri="http://schemas.openxmlformats.org/drawingml/2006/table">
            <a:tbl>
              <a:tblPr/>
              <a:tblGrid>
                <a:gridCol w="1522310"/>
                <a:gridCol w="1800109"/>
                <a:gridCol w="1909898"/>
                <a:gridCol w="2086493"/>
                <a:gridCol w="1475940"/>
              </a:tblGrid>
              <a:tr h="396195">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a:ln>
                            <a:noFill/>
                          </a:ln>
                          <a:solidFill>
                            <a:schemeClr val="tx1"/>
                          </a:solidFill>
                          <a:effectLst/>
                          <a:latin typeface="+mn-lt"/>
                          <a:ea typeface="宋体" panose="02010600030101010101" pitchFamily="2" charset="-122"/>
                        </a:rPr>
                        <a:t>授权用户名</a:t>
                      </a:r>
                      <a:endParaRPr kumimoji="0" lang="zh-CN"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a:ln>
                            <a:noFill/>
                          </a:ln>
                          <a:solidFill>
                            <a:schemeClr val="tx1"/>
                          </a:solidFill>
                          <a:effectLst/>
                          <a:latin typeface="+mn-lt"/>
                          <a:ea typeface="宋体" panose="02010600030101010101" pitchFamily="2" charset="-122"/>
                        </a:rPr>
                        <a:t>被授权用户名</a:t>
                      </a:r>
                      <a:endParaRPr kumimoji="0" lang="zh-CN"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a:ln>
                            <a:noFill/>
                          </a:ln>
                          <a:solidFill>
                            <a:schemeClr val="tx1"/>
                          </a:solidFill>
                          <a:effectLst/>
                          <a:latin typeface="+mn-lt"/>
                          <a:ea typeface="宋体" panose="02010600030101010101" pitchFamily="2" charset="-122"/>
                        </a:rPr>
                        <a:t>数据库对象名</a:t>
                      </a:r>
                      <a:endParaRPr kumimoji="0" lang="zh-CN"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a:ln>
                            <a:noFill/>
                          </a:ln>
                          <a:solidFill>
                            <a:schemeClr val="tx1"/>
                          </a:solidFill>
                          <a:effectLst/>
                          <a:latin typeface="+mn-lt"/>
                          <a:ea typeface="宋体" panose="02010600030101010101" pitchFamily="2" charset="-122"/>
                        </a:rPr>
                        <a:t>允许的操作类型</a:t>
                      </a:r>
                      <a:endParaRPr kumimoji="0" lang="zh-CN" sz="2000" b="1" i="0" u="none" strike="noStrike" cap="none" normalizeH="0" baseline="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a:ln>
                            <a:noFill/>
                          </a:ln>
                          <a:solidFill>
                            <a:schemeClr val="tx1"/>
                          </a:solidFill>
                          <a:effectLst/>
                          <a:latin typeface="+mn-lt"/>
                          <a:ea typeface="宋体" panose="02010600030101010101" pitchFamily="2" charset="-122"/>
                        </a:rPr>
                        <a:t>能否转授权</a:t>
                      </a:r>
                      <a:endParaRPr kumimoji="0" lang="zh-CN" sz="2000" b="1" i="0" u="none" strike="noStrike" cap="none" normalizeH="0" baseline="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a:ln>
                            <a:noFill/>
                          </a:ln>
                          <a:solidFill>
                            <a:schemeClr val="tx1"/>
                          </a:solidFill>
                          <a:effectLst/>
                          <a:latin typeface="+mn-lt"/>
                          <a:ea typeface="宋体" panose="02010600030101010101" pitchFamily="2" charset="-122"/>
                        </a:rPr>
                        <a:t>DBA</a:t>
                      </a:r>
                      <a:endParaRPr kumimoji="0" lang="en-US"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a:ln>
                            <a:noFill/>
                          </a:ln>
                          <a:solidFill>
                            <a:schemeClr val="tx1"/>
                          </a:solidFill>
                          <a:effectLst/>
                          <a:latin typeface="+mn-lt"/>
                          <a:ea typeface="宋体" panose="02010600030101010101" pitchFamily="2" charset="-122"/>
                        </a:rPr>
                        <a:t>U1</a:t>
                      </a:r>
                      <a:endParaRPr kumimoji="0" lang="en-US"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mn-lt"/>
                          <a:ea typeface="宋体" panose="02010600030101010101" pitchFamily="2" charset="-122"/>
                        </a:rPr>
                        <a:t>关系</a:t>
                      </a:r>
                      <a:r>
                        <a:rPr kumimoji="0" lang="en-US" sz="2000" b="1" i="0" u="none" strike="noStrike" cap="none" normalizeH="0" baseline="0" dirty="0">
                          <a:ln>
                            <a:noFill/>
                          </a:ln>
                          <a:solidFill>
                            <a:schemeClr val="tx1"/>
                          </a:solidFill>
                          <a:effectLst/>
                          <a:latin typeface="+mn-lt"/>
                          <a:ea typeface="宋体" panose="02010600030101010101" pitchFamily="2" charset="-122"/>
                        </a:rPr>
                        <a:t>Student</a:t>
                      </a:r>
                      <a:endParaRPr kumimoji="0" lang="en-US"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a:ln>
                            <a:noFill/>
                          </a:ln>
                          <a:solidFill>
                            <a:schemeClr val="tx1"/>
                          </a:solidFill>
                          <a:effectLst/>
                          <a:latin typeface="+mn-lt"/>
                          <a:ea typeface="宋体" panose="02010600030101010101" pitchFamily="2" charset="-122"/>
                        </a:rPr>
                        <a:t>SELECT</a:t>
                      </a:r>
                      <a:endParaRPr kumimoji="0" lang="en-US"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a:ln>
                            <a:noFill/>
                          </a:ln>
                          <a:solidFill>
                            <a:schemeClr val="tx1"/>
                          </a:solidFill>
                          <a:effectLst/>
                          <a:latin typeface="+mn-lt"/>
                          <a:ea typeface="宋体" panose="02010600030101010101" pitchFamily="2" charset="-122"/>
                        </a:rPr>
                        <a:t>不能</a:t>
                      </a:r>
                      <a:endParaRPr kumimoji="0" lang="zh-CN" sz="2000" b="1" i="0" u="none" strike="noStrike" cap="none" normalizeH="0" baseline="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a:ln>
                            <a:noFill/>
                          </a:ln>
                          <a:solidFill>
                            <a:schemeClr val="tx1"/>
                          </a:solidFill>
                          <a:effectLst/>
                          <a:latin typeface="+mn-lt"/>
                          <a:ea typeface="宋体" panose="02010600030101010101" pitchFamily="2" charset="-122"/>
                        </a:rPr>
                        <a:t>DBA</a:t>
                      </a:r>
                      <a:endParaRPr kumimoji="0" lang="en-US"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a:ln>
                            <a:noFill/>
                          </a:ln>
                          <a:solidFill>
                            <a:schemeClr val="tx1"/>
                          </a:solidFill>
                          <a:effectLst/>
                          <a:latin typeface="+mn-lt"/>
                          <a:ea typeface="宋体" panose="02010600030101010101" pitchFamily="2" charset="-122"/>
                        </a:rPr>
                        <a:t>U2</a:t>
                      </a:r>
                      <a:endParaRPr kumimoji="0" lang="en-US"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mn-lt"/>
                          <a:ea typeface="宋体" panose="02010600030101010101" pitchFamily="2" charset="-122"/>
                        </a:rPr>
                        <a:t>关系</a:t>
                      </a:r>
                      <a:r>
                        <a:rPr kumimoji="0" lang="en-US" sz="2000" b="1" i="0" u="none" strike="noStrike" cap="none" normalizeH="0" baseline="0" dirty="0">
                          <a:ln>
                            <a:noFill/>
                          </a:ln>
                          <a:solidFill>
                            <a:schemeClr val="tx1"/>
                          </a:solidFill>
                          <a:effectLst/>
                          <a:latin typeface="+mn-lt"/>
                          <a:ea typeface="宋体" panose="02010600030101010101" pitchFamily="2" charset="-122"/>
                        </a:rPr>
                        <a:t>Student</a:t>
                      </a:r>
                      <a:endParaRPr kumimoji="0" lang="en-US"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a:ln>
                            <a:noFill/>
                          </a:ln>
                          <a:solidFill>
                            <a:schemeClr val="tx1"/>
                          </a:solidFill>
                          <a:effectLst/>
                          <a:latin typeface="+mn-lt"/>
                          <a:ea typeface="宋体" panose="02010600030101010101" pitchFamily="2" charset="-122"/>
                        </a:rPr>
                        <a:t>ALL</a:t>
                      </a:r>
                      <a:endParaRPr kumimoji="0" lang="en-US"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a:ln>
                            <a:noFill/>
                          </a:ln>
                          <a:solidFill>
                            <a:schemeClr val="tx1"/>
                          </a:solidFill>
                          <a:effectLst/>
                          <a:latin typeface="+mn-lt"/>
                          <a:ea typeface="宋体" panose="02010600030101010101" pitchFamily="2" charset="-122"/>
                        </a:rPr>
                        <a:t>不能</a:t>
                      </a:r>
                      <a:endParaRPr kumimoji="0" lang="zh-CN"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a:ln>
                            <a:noFill/>
                          </a:ln>
                          <a:solidFill>
                            <a:schemeClr val="tx1"/>
                          </a:solidFill>
                          <a:effectLst/>
                          <a:latin typeface="+mn-lt"/>
                          <a:ea typeface="宋体" panose="02010600030101010101" pitchFamily="2" charset="-122"/>
                        </a:rPr>
                        <a:t>DBA</a:t>
                      </a:r>
                      <a:endParaRPr kumimoji="0" lang="en-US"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a:ln>
                            <a:noFill/>
                          </a:ln>
                          <a:solidFill>
                            <a:schemeClr val="tx1"/>
                          </a:solidFill>
                          <a:effectLst/>
                          <a:latin typeface="+mn-lt"/>
                          <a:ea typeface="宋体" panose="02010600030101010101" pitchFamily="2" charset="-122"/>
                        </a:rPr>
                        <a:t>U2</a:t>
                      </a:r>
                      <a:endParaRPr kumimoji="0" lang="en-US"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mn-lt"/>
                          <a:ea typeface="宋体" panose="02010600030101010101" pitchFamily="2" charset="-122"/>
                        </a:rPr>
                        <a:t>关系</a:t>
                      </a:r>
                      <a:r>
                        <a:rPr kumimoji="0" lang="en-US" sz="2000" b="1" i="0" u="none" strike="noStrike" cap="none" normalizeH="0" baseline="0" dirty="0">
                          <a:ln>
                            <a:noFill/>
                          </a:ln>
                          <a:solidFill>
                            <a:schemeClr val="tx1"/>
                          </a:solidFill>
                          <a:effectLst/>
                          <a:latin typeface="+mn-lt"/>
                          <a:ea typeface="宋体" panose="02010600030101010101" pitchFamily="2" charset="-122"/>
                        </a:rPr>
                        <a:t>Course</a:t>
                      </a:r>
                      <a:endParaRPr kumimoji="0" lang="en-US"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a:ln>
                            <a:noFill/>
                          </a:ln>
                          <a:solidFill>
                            <a:schemeClr val="tx1"/>
                          </a:solidFill>
                          <a:effectLst/>
                          <a:latin typeface="+mn-lt"/>
                          <a:ea typeface="宋体" panose="02010600030101010101" pitchFamily="2" charset="-122"/>
                        </a:rPr>
                        <a:t>ALL</a:t>
                      </a:r>
                      <a:endParaRPr kumimoji="0" lang="en-US" sz="2000" b="1" i="0" u="none" strike="noStrike" cap="none" normalizeH="0" baseline="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a:ln>
                            <a:noFill/>
                          </a:ln>
                          <a:solidFill>
                            <a:schemeClr val="tx1"/>
                          </a:solidFill>
                          <a:effectLst/>
                          <a:latin typeface="+mn-lt"/>
                          <a:ea typeface="宋体" panose="02010600030101010101" pitchFamily="2" charset="-122"/>
                        </a:rPr>
                        <a:t>不能</a:t>
                      </a:r>
                      <a:endParaRPr kumimoji="0" lang="zh-CN"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a:ln>
                            <a:noFill/>
                          </a:ln>
                          <a:solidFill>
                            <a:schemeClr val="tx1"/>
                          </a:solidFill>
                          <a:effectLst/>
                          <a:latin typeface="+mn-lt"/>
                          <a:ea typeface="宋体" panose="02010600030101010101" pitchFamily="2" charset="-122"/>
                        </a:rPr>
                        <a:t>DBA</a:t>
                      </a:r>
                      <a:endParaRPr kumimoji="0" lang="en-US"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a:ln>
                            <a:noFill/>
                          </a:ln>
                          <a:solidFill>
                            <a:schemeClr val="tx1"/>
                          </a:solidFill>
                          <a:effectLst/>
                          <a:latin typeface="+mn-lt"/>
                          <a:ea typeface="宋体" panose="02010600030101010101" pitchFamily="2" charset="-122"/>
                        </a:rPr>
                        <a:t>U3</a:t>
                      </a:r>
                      <a:endParaRPr kumimoji="0" lang="en-US" sz="2000" b="1" i="0" u="none" strike="noStrike" cap="none" normalizeH="0" baseline="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a:ln>
                            <a:noFill/>
                          </a:ln>
                          <a:solidFill>
                            <a:schemeClr val="tx1"/>
                          </a:solidFill>
                          <a:effectLst/>
                          <a:latin typeface="+mn-lt"/>
                          <a:ea typeface="宋体" panose="02010600030101010101" pitchFamily="2" charset="-122"/>
                        </a:rPr>
                        <a:t>关系</a:t>
                      </a:r>
                      <a:r>
                        <a:rPr kumimoji="0" lang="en-US" sz="2000" b="1" i="0" u="none" strike="noStrike" cap="none" normalizeH="0" baseline="0">
                          <a:ln>
                            <a:noFill/>
                          </a:ln>
                          <a:solidFill>
                            <a:schemeClr val="tx1"/>
                          </a:solidFill>
                          <a:effectLst/>
                          <a:latin typeface="+mn-lt"/>
                          <a:ea typeface="宋体" panose="02010600030101010101" pitchFamily="2" charset="-122"/>
                        </a:rPr>
                        <a:t>Student</a:t>
                      </a:r>
                      <a:endParaRPr kumimoji="0" lang="en-US" sz="2000" b="1" i="0" u="none" strike="noStrike" cap="none" normalizeH="0" baseline="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a:ln>
                            <a:noFill/>
                          </a:ln>
                          <a:solidFill>
                            <a:schemeClr val="tx1"/>
                          </a:solidFill>
                          <a:effectLst/>
                          <a:latin typeface="+mn-lt"/>
                          <a:ea typeface="宋体" panose="02010600030101010101" pitchFamily="2" charset="-122"/>
                        </a:rPr>
                        <a:t>ALL</a:t>
                      </a:r>
                      <a:endParaRPr kumimoji="0" lang="en-US" sz="2000" b="1" i="0" u="none" strike="noStrike" cap="none" normalizeH="0" baseline="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a:ln>
                            <a:noFill/>
                          </a:ln>
                          <a:solidFill>
                            <a:schemeClr val="tx1"/>
                          </a:solidFill>
                          <a:effectLst/>
                          <a:latin typeface="+mn-lt"/>
                          <a:ea typeface="宋体" panose="02010600030101010101" pitchFamily="2" charset="-122"/>
                        </a:rPr>
                        <a:t>不能</a:t>
                      </a:r>
                      <a:endParaRPr kumimoji="0" lang="zh-CN"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a:ln>
                            <a:noFill/>
                          </a:ln>
                          <a:solidFill>
                            <a:schemeClr val="tx1"/>
                          </a:solidFill>
                          <a:effectLst/>
                          <a:latin typeface="+mn-lt"/>
                          <a:ea typeface="宋体" panose="02010600030101010101" pitchFamily="2" charset="-122"/>
                        </a:rPr>
                        <a:t>DBA</a:t>
                      </a:r>
                      <a:endParaRPr kumimoji="0" lang="en-US"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a:ln>
                            <a:noFill/>
                          </a:ln>
                          <a:solidFill>
                            <a:schemeClr val="tx1"/>
                          </a:solidFill>
                          <a:effectLst/>
                          <a:latin typeface="+mn-lt"/>
                          <a:ea typeface="宋体" panose="02010600030101010101" pitchFamily="2" charset="-122"/>
                        </a:rPr>
                        <a:t>U3</a:t>
                      </a:r>
                      <a:endParaRPr kumimoji="0" lang="en-US" sz="2000" b="1" i="0" u="none" strike="noStrike" cap="none" normalizeH="0" baseline="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a:ln>
                            <a:noFill/>
                          </a:ln>
                          <a:solidFill>
                            <a:schemeClr val="tx1"/>
                          </a:solidFill>
                          <a:effectLst/>
                          <a:latin typeface="+mn-lt"/>
                          <a:ea typeface="宋体" panose="02010600030101010101" pitchFamily="2" charset="-122"/>
                        </a:rPr>
                        <a:t>关系</a:t>
                      </a:r>
                      <a:r>
                        <a:rPr kumimoji="0" lang="en-US" sz="2000" b="1" i="0" u="none" strike="noStrike" cap="none" normalizeH="0" baseline="0">
                          <a:ln>
                            <a:noFill/>
                          </a:ln>
                          <a:solidFill>
                            <a:schemeClr val="tx1"/>
                          </a:solidFill>
                          <a:effectLst/>
                          <a:latin typeface="+mn-lt"/>
                          <a:ea typeface="宋体" panose="02010600030101010101" pitchFamily="2" charset="-122"/>
                        </a:rPr>
                        <a:t>Course</a:t>
                      </a:r>
                      <a:endParaRPr kumimoji="0" lang="en-US" sz="2000" b="1" i="0" u="none" strike="noStrike" cap="none" normalizeH="0" baseline="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a:ln>
                            <a:noFill/>
                          </a:ln>
                          <a:solidFill>
                            <a:schemeClr val="tx1"/>
                          </a:solidFill>
                          <a:effectLst/>
                          <a:latin typeface="+mn-lt"/>
                          <a:ea typeface="宋体" panose="02010600030101010101" pitchFamily="2" charset="-122"/>
                        </a:rPr>
                        <a:t>ALL</a:t>
                      </a:r>
                      <a:endParaRPr kumimoji="0" lang="en-US" sz="2000" b="1" i="0" u="none" strike="noStrike" cap="none" normalizeH="0" baseline="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a:ln>
                            <a:noFill/>
                          </a:ln>
                          <a:solidFill>
                            <a:schemeClr val="tx1"/>
                          </a:solidFill>
                          <a:effectLst/>
                          <a:latin typeface="+mn-lt"/>
                          <a:ea typeface="宋体" panose="02010600030101010101" pitchFamily="2" charset="-122"/>
                        </a:rPr>
                        <a:t>不能</a:t>
                      </a:r>
                      <a:endParaRPr kumimoji="0" lang="zh-CN"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a:ln>
                            <a:noFill/>
                          </a:ln>
                          <a:solidFill>
                            <a:schemeClr val="tx1"/>
                          </a:solidFill>
                          <a:effectLst/>
                          <a:latin typeface="+mn-lt"/>
                          <a:ea typeface="宋体" panose="02010600030101010101" pitchFamily="2" charset="-122"/>
                        </a:rPr>
                        <a:t>DBA</a:t>
                      </a:r>
                      <a:endParaRPr kumimoji="0" lang="en-US"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a:ln>
                            <a:noFill/>
                          </a:ln>
                          <a:solidFill>
                            <a:schemeClr val="tx1"/>
                          </a:solidFill>
                          <a:effectLst/>
                          <a:latin typeface="+mn-lt"/>
                          <a:ea typeface="宋体" panose="02010600030101010101" pitchFamily="2" charset="-122"/>
                        </a:rPr>
                        <a:t>U4</a:t>
                      </a:r>
                      <a:endParaRPr kumimoji="0" lang="en-US" sz="2000" b="1" i="0" u="none" strike="noStrike" cap="none" normalizeH="0" baseline="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a:ln>
                            <a:noFill/>
                          </a:ln>
                          <a:solidFill>
                            <a:schemeClr val="tx1"/>
                          </a:solidFill>
                          <a:effectLst/>
                          <a:latin typeface="+mn-lt"/>
                          <a:ea typeface="宋体" panose="02010600030101010101" pitchFamily="2" charset="-122"/>
                        </a:rPr>
                        <a:t>关系</a:t>
                      </a:r>
                      <a:r>
                        <a:rPr kumimoji="0" lang="en-US" sz="2000" b="1" i="0" u="none" strike="noStrike" cap="none" normalizeH="0" baseline="0">
                          <a:ln>
                            <a:noFill/>
                          </a:ln>
                          <a:solidFill>
                            <a:schemeClr val="tx1"/>
                          </a:solidFill>
                          <a:effectLst/>
                          <a:latin typeface="+mn-lt"/>
                          <a:ea typeface="宋体" panose="02010600030101010101" pitchFamily="2" charset="-122"/>
                        </a:rPr>
                        <a:t>Student</a:t>
                      </a:r>
                      <a:endParaRPr kumimoji="0" lang="en-US" sz="2000" b="1" i="0" u="none" strike="noStrike" cap="none" normalizeH="0" baseline="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a:ln>
                            <a:noFill/>
                          </a:ln>
                          <a:solidFill>
                            <a:schemeClr val="tx1"/>
                          </a:solidFill>
                          <a:effectLst/>
                          <a:latin typeface="+mn-lt"/>
                          <a:ea typeface="宋体" panose="02010600030101010101" pitchFamily="2" charset="-122"/>
                        </a:rPr>
                        <a:t>SELECT</a:t>
                      </a:r>
                      <a:endParaRPr kumimoji="0" lang="en-US" sz="2000" b="1" i="0" u="none" strike="noStrike" cap="none" normalizeH="0" baseline="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a:ln>
                            <a:noFill/>
                          </a:ln>
                          <a:solidFill>
                            <a:schemeClr val="tx1"/>
                          </a:solidFill>
                          <a:effectLst/>
                          <a:latin typeface="+mn-lt"/>
                          <a:ea typeface="宋体" panose="02010600030101010101" pitchFamily="2" charset="-122"/>
                        </a:rPr>
                        <a:t>不能</a:t>
                      </a:r>
                      <a:endParaRPr kumimoji="0" lang="zh-CN" sz="2000" b="1" i="0" u="none" strike="noStrike" cap="none" normalizeH="0" baseline="0" dirty="0">
                        <a:ln>
                          <a:noFill/>
                        </a:ln>
                        <a:solidFill>
                          <a:schemeClr val="tx1"/>
                        </a:solidFill>
                        <a:effectLst/>
                        <a:latin typeface="+mn-lt"/>
                        <a:ea typeface="宋体" panose="02010600030101010101" pitchFamily="2" charset="-122"/>
                      </a:endParaRPr>
                    </a:p>
                  </a:txBody>
                  <a:tcPr marL="91435" marR="91435"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授权：授予与回收</a:t>
            </a:r>
            <a:endParaRPr lang="zh-CN" altLang="en-US" dirty="0"/>
          </a:p>
        </p:txBody>
      </p:sp>
      <p:sp>
        <p:nvSpPr>
          <p:cNvPr id="3" name="内容占位符 2"/>
          <p:cNvSpPr>
            <a:spLocks noGrp="1"/>
          </p:cNvSpPr>
          <p:nvPr>
            <p:ph idx="1"/>
          </p:nvPr>
        </p:nvSpPr>
        <p:spPr/>
        <p:txBody>
          <a:bodyPr>
            <a:normAutofit/>
          </a:bodyPr>
          <a:lstStyle/>
          <a:p>
            <a:r>
              <a:rPr lang="zh-CN" altLang="en-US" dirty="0"/>
              <a:t>数据库管理员：</a:t>
            </a:r>
            <a:endParaRPr lang="zh-CN" altLang="en-US" dirty="0"/>
          </a:p>
          <a:p>
            <a:pPr lvl="1"/>
            <a:r>
              <a:rPr lang="zh-CN" altLang="en-US" dirty="0"/>
              <a:t>拥有所有对象的所有权限</a:t>
            </a:r>
            <a:endParaRPr lang="zh-CN" altLang="en-US" dirty="0"/>
          </a:p>
          <a:p>
            <a:pPr lvl="1"/>
            <a:r>
              <a:rPr lang="zh-CN" altLang="en-US" dirty="0"/>
              <a:t>根据实际情况不同的权限授予不同的用户</a:t>
            </a:r>
            <a:endParaRPr lang="zh-CN" altLang="en-US" dirty="0"/>
          </a:p>
          <a:p>
            <a:r>
              <a:rPr lang="zh-CN" altLang="en-US" dirty="0"/>
              <a:t>用户：</a:t>
            </a:r>
            <a:endParaRPr lang="zh-CN" altLang="en-US" dirty="0"/>
          </a:p>
          <a:p>
            <a:pPr lvl="1"/>
            <a:r>
              <a:rPr lang="zh-CN" altLang="en-US" dirty="0"/>
              <a:t>拥有自己建立的对象的全部的操作权限</a:t>
            </a:r>
            <a:endParaRPr lang="zh-CN" altLang="en-US" dirty="0"/>
          </a:p>
          <a:p>
            <a:pPr lvl="1"/>
            <a:r>
              <a:rPr lang="zh-CN" altLang="en-US" dirty="0"/>
              <a:t>可以使用</a:t>
            </a:r>
            <a:r>
              <a:rPr lang="en-US" altLang="zh-CN" dirty="0"/>
              <a:t>GRANT</a:t>
            </a:r>
            <a:r>
              <a:rPr lang="zh-CN" altLang="en-US" dirty="0"/>
              <a:t>，把权限授予其他用户</a:t>
            </a:r>
            <a:endParaRPr lang="zh-CN" altLang="en-US" dirty="0"/>
          </a:p>
          <a:p>
            <a:r>
              <a:rPr lang="zh-CN" altLang="en-US" dirty="0"/>
              <a:t>被授权的用户</a:t>
            </a:r>
            <a:endParaRPr lang="zh-CN" altLang="en-US" dirty="0"/>
          </a:p>
          <a:p>
            <a:pPr lvl="1"/>
            <a:r>
              <a:rPr lang="zh-CN" altLang="en-US" dirty="0"/>
              <a:t>如果具有“继续授权”的许可，可以把获得的权限再授予其他用户</a:t>
            </a:r>
            <a:endParaRPr lang="zh-CN" altLang="en-US" dirty="0"/>
          </a:p>
          <a:p>
            <a:pPr lvl="1"/>
            <a:r>
              <a:rPr lang="zh-CN" altLang="en-US" dirty="0"/>
              <a:t>所有授予出去的权力在必要时又都可用</a:t>
            </a:r>
            <a:r>
              <a:rPr lang="en-US" altLang="zh-CN" dirty="0"/>
              <a:t>REVOKE</a:t>
            </a:r>
            <a:r>
              <a:rPr lang="zh-CN" altLang="en-US" dirty="0"/>
              <a:t>语句收回</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授权：授予与回收</a:t>
            </a:r>
            <a:endParaRPr lang="zh-CN" altLang="en-US" dirty="0"/>
          </a:p>
        </p:txBody>
      </p:sp>
      <p:sp>
        <p:nvSpPr>
          <p:cNvPr id="3" name="内容占位符 2"/>
          <p:cNvSpPr>
            <a:spLocks noGrp="1"/>
          </p:cNvSpPr>
          <p:nvPr>
            <p:ph idx="1"/>
          </p:nvPr>
        </p:nvSpPr>
        <p:spPr/>
        <p:txBody>
          <a:bodyPr/>
          <a:lstStyle/>
          <a:p>
            <a:r>
              <a:rPr lang="en-US" altLang="zh-CN" dirty="0"/>
              <a:t>3.</a:t>
            </a:r>
            <a:r>
              <a:rPr lang="zh-CN" altLang="en-US" dirty="0"/>
              <a:t>创建数据库模式的权限 </a:t>
            </a:r>
            <a:endParaRPr lang="zh-CN" altLang="en-US" dirty="0"/>
          </a:p>
          <a:p>
            <a:r>
              <a:rPr lang="zh-CN" altLang="en-US" dirty="0"/>
              <a:t>由数据库管理员在创建用户时实现</a:t>
            </a:r>
            <a:endParaRPr lang="zh-CN" altLang="en-US" dirty="0"/>
          </a:p>
          <a:p>
            <a:r>
              <a:rPr lang="en-US" altLang="zh-CN" dirty="0"/>
              <a:t>CREATE USER</a:t>
            </a:r>
            <a:r>
              <a:rPr lang="zh-CN" altLang="en-US" dirty="0"/>
              <a:t>语句格式</a:t>
            </a:r>
            <a:endParaRPr lang="zh-CN" altLang="en-US" dirty="0"/>
          </a:p>
          <a:p>
            <a:r>
              <a:rPr lang="zh-CN" altLang="en-US" dirty="0"/>
              <a:t>              </a:t>
            </a:r>
            <a:r>
              <a:rPr lang="en-US" altLang="zh-CN" dirty="0"/>
              <a:t>CREATE  USER  &lt;username&gt; </a:t>
            </a:r>
            <a:endParaRPr lang="en-US" altLang="zh-CN" dirty="0"/>
          </a:p>
          <a:p>
            <a:r>
              <a:rPr lang="en-US" altLang="zh-CN" dirty="0"/>
              <a:t>              [WITH][DBA|RESOURCE|CONNECT];</a:t>
            </a:r>
            <a:endParaRPr lang="en-US" altLang="zh-CN" dirty="0"/>
          </a:p>
          <a:p>
            <a:r>
              <a:rPr lang="zh-CN" altLang="en-US" dirty="0"/>
              <a:t>注： </a:t>
            </a:r>
            <a:endParaRPr lang="zh-CN" altLang="en-US" dirty="0"/>
          </a:p>
          <a:p>
            <a:r>
              <a:rPr lang="en-US" altLang="zh-CN" dirty="0"/>
              <a:t>CREATE USER</a:t>
            </a:r>
            <a:r>
              <a:rPr lang="zh-CN" altLang="en-US" dirty="0"/>
              <a:t>不是</a:t>
            </a:r>
            <a:r>
              <a:rPr lang="en-US" altLang="zh-CN" dirty="0"/>
              <a:t>SQL</a:t>
            </a:r>
            <a:r>
              <a:rPr lang="zh-CN" altLang="en-US" dirty="0"/>
              <a:t>标准，各个系统的实现相差甚远</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授权：授予与回收</a:t>
            </a:r>
            <a:endParaRPr lang="zh-CN" altLang="en-US" dirty="0"/>
          </a:p>
        </p:txBody>
      </p:sp>
      <p:sp>
        <p:nvSpPr>
          <p:cNvPr id="3" name="内容占位符 2"/>
          <p:cNvSpPr>
            <a:spLocks noGrp="1"/>
          </p:cNvSpPr>
          <p:nvPr>
            <p:ph idx="1"/>
          </p:nvPr>
        </p:nvSpPr>
        <p:spPr/>
        <p:txBody>
          <a:bodyPr/>
          <a:lstStyle/>
          <a:p>
            <a:r>
              <a:rPr lang="en-US" altLang="zh-CN" dirty="0"/>
              <a:t>CREATE USER</a:t>
            </a:r>
            <a:r>
              <a:rPr lang="zh-CN" altLang="en-US" dirty="0"/>
              <a:t>语句格式说明</a:t>
            </a:r>
            <a:endParaRPr lang="zh-CN" altLang="en-US" dirty="0"/>
          </a:p>
          <a:p>
            <a:pPr lvl="1"/>
            <a:r>
              <a:rPr lang="zh-CN" altLang="en-US" dirty="0"/>
              <a:t>只有系统的超级用户才有权创建一个新的数据库用户</a:t>
            </a:r>
            <a:endParaRPr lang="zh-CN" altLang="en-US" dirty="0"/>
          </a:p>
          <a:p>
            <a:pPr lvl="1"/>
            <a:r>
              <a:rPr lang="zh-CN" altLang="en-US" dirty="0"/>
              <a:t>新创建的数据库用户有三种权限：</a:t>
            </a:r>
            <a:endParaRPr lang="zh-CN" altLang="en-US" dirty="0"/>
          </a:p>
          <a:p>
            <a:pPr lvl="2"/>
            <a:r>
              <a:rPr lang="en-US" altLang="zh-CN" dirty="0"/>
              <a:t>CONNECT</a:t>
            </a:r>
            <a:r>
              <a:rPr lang="zh-CN" altLang="en-US" dirty="0"/>
              <a:t>、</a:t>
            </a:r>
            <a:r>
              <a:rPr lang="en-US" altLang="zh-CN" dirty="0"/>
              <a:t>RESOURCE</a:t>
            </a:r>
            <a:r>
              <a:rPr lang="zh-CN" altLang="en-US" dirty="0"/>
              <a:t>和</a:t>
            </a:r>
            <a:r>
              <a:rPr lang="en-US" altLang="zh-CN" dirty="0"/>
              <a:t>DBA</a:t>
            </a:r>
            <a:endParaRPr lang="en-US" altLang="zh-CN" dirty="0"/>
          </a:p>
          <a:p>
            <a:pPr lvl="1"/>
            <a:r>
              <a:rPr lang="zh-CN" altLang="en-US" dirty="0"/>
              <a:t>如没有指定创建的新用户的权限，默认该用户拥有</a:t>
            </a:r>
            <a:r>
              <a:rPr lang="en-US" altLang="zh-CN" dirty="0"/>
              <a:t>CONNECT</a:t>
            </a:r>
            <a:r>
              <a:rPr lang="zh-CN" altLang="en-US" dirty="0"/>
              <a:t>权限。拥有</a:t>
            </a:r>
            <a:r>
              <a:rPr lang="en-US" altLang="zh-CN" dirty="0"/>
              <a:t>CONNECT</a:t>
            </a:r>
            <a:r>
              <a:rPr lang="zh-CN" altLang="en-US" dirty="0"/>
              <a:t>权限的用户不能创建新用户，不能创建模式，也不能创建基本表，只能登录数据库</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授权：授予与回收</a:t>
            </a:r>
            <a:endParaRPr lang="zh-CN" altLang="en-US" dirty="0"/>
          </a:p>
        </p:txBody>
      </p:sp>
      <p:sp>
        <p:nvSpPr>
          <p:cNvPr id="3" name="内容占位符 2"/>
          <p:cNvSpPr>
            <a:spLocks noGrp="1"/>
          </p:cNvSpPr>
          <p:nvPr>
            <p:ph idx="1"/>
          </p:nvPr>
        </p:nvSpPr>
        <p:spPr/>
        <p:txBody>
          <a:bodyPr/>
          <a:lstStyle/>
          <a:p>
            <a:r>
              <a:rPr lang="en-US" altLang="zh-CN" dirty="0"/>
              <a:t>CREATE USER</a:t>
            </a:r>
            <a:r>
              <a:rPr lang="zh-CN" altLang="en-US" dirty="0"/>
              <a:t>语句格式说明（续）</a:t>
            </a:r>
            <a:endParaRPr lang="zh-CN" altLang="en-US" dirty="0"/>
          </a:p>
          <a:p>
            <a:pPr lvl="1"/>
            <a:r>
              <a:rPr lang="zh-CN" altLang="en-US" dirty="0"/>
              <a:t>拥有</a:t>
            </a:r>
            <a:r>
              <a:rPr lang="en-US" altLang="zh-CN" dirty="0"/>
              <a:t>RESOURCE</a:t>
            </a:r>
            <a:r>
              <a:rPr lang="zh-CN" altLang="en-US" dirty="0"/>
              <a:t>权限的用户能创建基本表和视图，成为所创建对象的属主。但不能创建模式，不能创建新的用户</a:t>
            </a:r>
            <a:endParaRPr lang="zh-CN" altLang="en-US" dirty="0"/>
          </a:p>
          <a:p>
            <a:pPr lvl="1"/>
            <a:r>
              <a:rPr lang="zh-CN" altLang="en-US" dirty="0"/>
              <a:t>拥有</a:t>
            </a:r>
            <a:r>
              <a:rPr lang="en-US" altLang="zh-CN" dirty="0"/>
              <a:t>DBA</a:t>
            </a:r>
            <a:r>
              <a:rPr lang="zh-CN" altLang="en-US" dirty="0"/>
              <a:t>权限的用户是系统中的超级用户，可以创建新的用户、创建模式、创建基本表和视图等；</a:t>
            </a:r>
            <a:r>
              <a:rPr lang="en-US" altLang="zh-CN" dirty="0"/>
              <a:t>DBA</a:t>
            </a:r>
            <a:r>
              <a:rPr lang="zh-CN" altLang="en-US" dirty="0"/>
              <a:t>拥有对所有数据库对象的存取权限，还可以把这些权限授予一般用户</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授权：授予与回收</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graphicFrame>
        <p:nvGraphicFramePr>
          <p:cNvPr id="5" name="Group 4"/>
          <p:cNvGraphicFramePr/>
          <p:nvPr/>
        </p:nvGraphicFramePr>
        <p:xfrm>
          <a:off x="1354293" y="1785396"/>
          <a:ext cx="8318500" cy="3246437"/>
        </p:xfrm>
        <a:graphic>
          <a:graphicData uri="http://schemas.openxmlformats.org/drawingml/2006/table">
            <a:tbl>
              <a:tblPr/>
              <a:tblGrid>
                <a:gridCol w="1800587"/>
                <a:gridCol w="1368258"/>
                <a:gridCol w="1512286"/>
                <a:gridCol w="1440272"/>
                <a:gridCol w="2197097"/>
              </a:tblGrid>
              <a:tr h="426762">
                <a:tc rowSpan="2">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a:ln>
                            <a:noFill/>
                          </a:ln>
                          <a:solidFill>
                            <a:schemeClr val="tx1"/>
                          </a:solidFill>
                          <a:effectLst/>
                          <a:latin typeface="+mn-lt"/>
                          <a:ea typeface="宋体" panose="02010600030101010101" pitchFamily="2" charset="-122"/>
                        </a:rPr>
                        <a:t>拥有的权限</a:t>
                      </a:r>
                      <a:endParaRPr kumimoji="0" lang="zh-CN" sz="2200" b="1" i="0" u="none" strike="noStrike" cap="none" normalizeH="0" baseline="0" dirty="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a:ln>
                            <a:noFill/>
                          </a:ln>
                          <a:solidFill>
                            <a:schemeClr val="tx1"/>
                          </a:solidFill>
                          <a:effectLst/>
                          <a:latin typeface="+mn-lt"/>
                          <a:ea typeface="宋体" panose="02010600030101010101" pitchFamily="2" charset="-122"/>
                        </a:rPr>
                        <a:t>可否执行的操作</a:t>
                      </a:r>
                      <a:endParaRPr kumimoji="0" lang="zh-CN" sz="2200" b="1" i="0" u="none" strike="noStrike" cap="none" normalizeH="0" baseline="0" dirty="0">
                        <a:ln>
                          <a:noFill/>
                        </a:ln>
                        <a:solidFill>
                          <a:schemeClr val="tx1"/>
                        </a:solidFill>
                        <a:effectLst/>
                        <a:latin typeface="+mn-lt"/>
                        <a:ea typeface="宋体" panose="02010600030101010101" pitchFamily="2" charset="-122"/>
                      </a:endParaRPr>
                    </a:p>
                  </a:txBody>
                  <a:tcPr marL="91447" marR="91447"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r>
              <a:tr h="1097387">
                <a:tc vMerge="1">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200" b="1" i="0" u="none" strike="noStrike" cap="none" normalizeH="0" baseline="0" dirty="0">
                          <a:ln>
                            <a:noFill/>
                          </a:ln>
                          <a:solidFill>
                            <a:schemeClr val="tx1"/>
                          </a:solidFill>
                          <a:effectLst/>
                          <a:latin typeface="+mn-lt"/>
                          <a:ea typeface="宋体" panose="02010600030101010101" pitchFamily="2" charset="-122"/>
                        </a:rPr>
                        <a:t>CREATE USER</a:t>
                      </a:r>
                      <a:endParaRPr kumimoji="0" lang="en-US" sz="2200" b="1" i="0" u="none" strike="noStrike" cap="none" normalizeH="0" baseline="0" dirty="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a:ln>
                            <a:noFill/>
                          </a:ln>
                          <a:solidFill>
                            <a:schemeClr val="tx1"/>
                          </a:solidFill>
                          <a:effectLst/>
                          <a:latin typeface="+mn-lt"/>
                          <a:ea typeface="宋体" panose="02010600030101010101" pitchFamily="2" charset="-122"/>
                        </a:rPr>
                        <a:t>CREATE SCHEMA</a:t>
                      </a:r>
                      <a:endParaRPr kumimoji="0" lang="en-US" sz="2200" b="1" i="0" u="none" strike="noStrike" cap="none" normalizeH="0" baseline="0" dirty="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200" b="1" i="0" u="none" strike="noStrike" cap="none" normalizeH="0" baseline="0" dirty="0">
                          <a:ln>
                            <a:noFill/>
                          </a:ln>
                          <a:solidFill>
                            <a:schemeClr val="tx1"/>
                          </a:solidFill>
                          <a:effectLst/>
                          <a:latin typeface="+mn-lt"/>
                          <a:ea typeface="宋体" panose="02010600030101010101" pitchFamily="2" charset="-122"/>
                        </a:rPr>
                        <a:t>CREATE TABLE</a:t>
                      </a:r>
                      <a:endParaRPr kumimoji="0" lang="en-US" sz="2200" b="1" i="0" u="none" strike="noStrike" cap="none" normalizeH="0" baseline="0" dirty="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a:ln>
                            <a:noFill/>
                          </a:ln>
                          <a:solidFill>
                            <a:schemeClr val="tx1"/>
                          </a:solidFill>
                          <a:effectLst/>
                          <a:latin typeface="+mn-lt"/>
                          <a:ea typeface="宋体" panose="02010600030101010101" pitchFamily="2" charset="-122"/>
                        </a:rPr>
                        <a:t>登录数据库 </a:t>
                      </a:r>
                      <a:r>
                        <a:rPr kumimoji="0" lang="zh-CN" altLang="en-US" sz="2200" b="1" i="0" u="none" strike="noStrike" cap="none" normalizeH="0" baseline="0" dirty="0">
                          <a:ln>
                            <a:noFill/>
                          </a:ln>
                          <a:solidFill>
                            <a:schemeClr val="tx1"/>
                          </a:solidFill>
                          <a:effectLst/>
                          <a:latin typeface="+mn-lt"/>
                          <a:ea typeface="宋体" panose="02010600030101010101" pitchFamily="2" charset="-122"/>
                        </a:rPr>
                        <a:t>，</a:t>
                      </a:r>
                      <a:r>
                        <a:rPr kumimoji="0" lang="zh-CN" sz="2200" b="1" i="0" u="none" strike="noStrike" cap="none" normalizeH="0" baseline="0" dirty="0">
                          <a:ln>
                            <a:noFill/>
                          </a:ln>
                          <a:solidFill>
                            <a:schemeClr val="tx1"/>
                          </a:solidFill>
                          <a:effectLst/>
                          <a:latin typeface="+mn-lt"/>
                          <a:ea typeface="宋体" panose="02010600030101010101" pitchFamily="2" charset="-122"/>
                        </a:rPr>
                        <a:t>执行数据查询和操纵</a:t>
                      </a:r>
                      <a:endParaRPr kumimoji="0" lang="zh-CN" sz="2200" b="1" i="0" u="none" strike="noStrike" cap="none" normalizeH="0" baseline="0" dirty="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62">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200" b="1" i="0" u="none" strike="noStrike" cap="none" normalizeH="0" baseline="0" dirty="0">
                          <a:ln>
                            <a:noFill/>
                          </a:ln>
                          <a:solidFill>
                            <a:schemeClr val="tx1"/>
                          </a:solidFill>
                          <a:effectLst/>
                          <a:latin typeface="+mn-lt"/>
                          <a:ea typeface="宋体" panose="02010600030101010101" pitchFamily="2" charset="-122"/>
                        </a:rPr>
                        <a:t>DBA</a:t>
                      </a:r>
                      <a:endParaRPr kumimoji="0" lang="en-US" sz="2200" b="1" i="0" u="none" strike="noStrike" cap="none" normalizeH="0" baseline="0" dirty="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a:ln>
                            <a:noFill/>
                          </a:ln>
                          <a:solidFill>
                            <a:srgbClr val="FF00FF"/>
                          </a:solidFill>
                          <a:effectLst/>
                          <a:latin typeface="+mn-lt"/>
                          <a:ea typeface="宋体" panose="02010600030101010101" pitchFamily="2" charset="-122"/>
                        </a:rPr>
                        <a:t>可以</a:t>
                      </a:r>
                      <a:endParaRPr kumimoji="0" lang="zh-CN" sz="2200" b="1" i="0" u="none" strike="noStrike" cap="none" normalizeH="0" baseline="0" dirty="0">
                        <a:ln>
                          <a:noFill/>
                        </a:ln>
                        <a:solidFill>
                          <a:srgbClr val="FF00FF"/>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a:ln>
                            <a:noFill/>
                          </a:ln>
                          <a:solidFill>
                            <a:srgbClr val="FF00FF"/>
                          </a:solidFill>
                          <a:effectLst/>
                          <a:latin typeface="+mn-lt"/>
                          <a:ea typeface="宋体" panose="02010600030101010101" pitchFamily="2" charset="-122"/>
                        </a:rPr>
                        <a:t>可以</a:t>
                      </a:r>
                      <a:endParaRPr kumimoji="0" lang="zh-CN" sz="2200" b="1" i="0" u="none" strike="noStrike" cap="none" normalizeH="0" baseline="0" dirty="0">
                        <a:ln>
                          <a:noFill/>
                        </a:ln>
                        <a:solidFill>
                          <a:srgbClr val="FF00FF"/>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a:ln>
                            <a:noFill/>
                          </a:ln>
                          <a:solidFill>
                            <a:srgbClr val="FF00FF"/>
                          </a:solidFill>
                          <a:effectLst/>
                          <a:latin typeface="+mn-lt"/>
                          <a:ea typeface="宋体" panose="02010600030101010101" pitchFamily="2" charset="-122"/>
                        </a:rPr>
                        <a:t>可以</a:t>
                      </a:r>
                      <a:endParaRPr kumimoji="0" lang="zh-CN" sz="2200" b="1" i="0" u="none" strike="noStrike" cap="none" normalizeH="0" baseline="0" dirty="0">
                        <a:ln>
                          <a:noFill/>
                        </a:ln>
                        <a:solidFill>
                          <a:srgbClr val="FF00FF"/>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a:ln>
                            <a:noFill/>
                          </a:ln>
                          <a:solidFill>
                            <a:srgbClr val="FF00FF"/>
                          </a:solidFill>
                          <a:effectLst/>
                          <a:latin typeface="+mn-lt"/>
                          <a:ea typeface="宋体" panose="02010600030101010101" pitchFamily="2" charset="-122"/>
                        </a:rPr>
                        <a:t>可以</a:t>
                      </a:r>
                      <a:endParaRPr kumimoji="0" lang="zh-CN" sz="2200" b="1" i="0" u="none" strike="noStrike" cap="none" normalizeH="0" baseline="0" dirty="0">
                        <a:ln>
                          <a:noFill/>
                        </a:ln>
                        <a:solidFill>
                          <a:srgbClr val="FF00FF"/>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52">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200" b="1" i="0" u="none" strike="noStrike" cap="none" normalizeH="0" baseline="0">
                          <a:ln>
                            <a:noFill/>
                          </a:ln>
                          <a:solidFill>
                            <a:schemeClr val="tx1"/>
                          </a:solidFill>
                          <a:effectLst/>
                          <a:latin typeface="+mn-lt"/>
                          <a:ea typeface="宋体" panose="02010600030101010101" pitchFamily="2" charset="-122"/>
                        </a:rPr>
                        <a:t>RESOURCE</a:t>
                      </a:r>
                      <a:endParaRPr kumimoji="0" lang="en-US" sz="2200" b="1" i="0" u="none" strike="noStrike" cap="none" normalizeH="0" baseline="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a:ln>
                            <a:noFill/>
                          </a:ln>
                          <a:solidFill>
                            <a:schemeClr val="tx1"/>
                          </a:solidFill>
                          <a:effectLst/>
                          <a:latin typeface="+mn-lt"/>
                          <a:ea typeface="宋体" panose="02010600030101010101" pitchFamily="2" charset="-122"/>
                        </a:rPr>
                        <a:t>不可以</a:t>
                      </a:r>
                      <a:endParaRPr kumimoji="0" lang="zh-CN" sz="2200" b="1" i="0" u="none" strike="noStrike" cap="none" normalizeH="0" baseline="0" dirty="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a:ln>
                            <a:noFill/>
                          </a:ln>
                          <a:solidFill>
                            <a:schemeClr val="tx1"/>
                          </a:solidFill>
                          <a:effectLst/>
                          <a:latin typeface="+mn-lt"/>
                          <a:ea typeface="宋体" panose="02010600030101010101" pitchFamily="2" charset="-122"/>
                        </a:rPr>
                        <a:t>不可以</a:t>
                      </a:r>
                      <a:endParaRPr kumimoji="0" lang="zh-CN" sz="2200" b="1" i="0" u="none" strike="noStrike" cap="none" normalizeH="0" baseline="0" dirty="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a:ln>
                            <a:noFill/>
                          </a:ln>
                          <a:solidFill>
                            <a:srgbClr val="FF00FF"/>
                          </a:solidFill>
                          <a:effectLst/>
                          <a:latin typeface="+mn-lt"/>
                          <a:ea typeface="宋体" panose="02010600030101010101" pitchFamily="2" charset="-122"/>
                        </a:rPr>
                        <a:t>可以</a:t>
                      </a:r>
                      <a:endParaRPr kumimoji="0" lang="zh-CN" sz="2200" b="1" i="0" u="none" strike="noStrike" cap="none" normalizeH="0" baseline="0" dirty="0">
                        <a:ln>
                          <a:noFill/>
                        </a:ln>
                        <a:solidFill>
                          <a:srgbClr val="FF00FF"/>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a:ln>
                            <a:noFill/>
                          </a:ln>
                          <a:solidFill>
                            <a:srgbClr val="FF00FF"/>
                          </a:solidFill>
                          <a:effectLst/>
                          <a:latin typeface="+mn-lt"/>
                          <a:ea typeface="宋体" panose="02010600030101010101" pitchFamily="2" charset="-122"/>
                        </a:rPr>
                        <a:t>可以</a:t>
                      </a:r>
                      <a:endParaRPr kumimoji="0" lang="zh-CN" sz="2200" b="1" i="0" u="none" strike="noStrike" cap="none" normalizeH="0" baseline="0" dirty="0">
                        <a:ln>
                          <a:noFill/>
                        </a:ln>
                        <a:solidFill>
                          <a:srgbClr val="FF00FF"/>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74">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200" b="1" i="0" u="none" strike="noStrike" cap="none" normalizeH="0" baseline="0">
                          <a:ln>
                            <a:noFill/>
                          </a:ln>
                          <a:solidFill>
                            <a:schemeClr val="tx1"/>
                          </a:solidFill>
                          <a:effectLst/>
                          <a:latin typeface="+mn-lt"/>
                          <a:ea typeface="宋体" panose="02010600030101010101" pitchFamily="2" charset="-122"/>
                        </a:rPr>
                        <a:t>CONNECT</a:t>
                      </a:r>
                      <a:endParaRPr kumimoji="0" lang="en-US" sz="2200" b="1" i="0" u="none" strike="noStrike" cap="none" normalizeH="0" baseline="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a:ln>
                            <a:noFill/>
                          </a:ln>
                          <a:solidFill>
                            <a:schemeClr val="tx1"/>
                          </a:solidFill>
                          <a:effectLst/>
                          <a:latin typeface="+mn-lt"/>
                          <a:ea typeface="宋体" panose="02010600030101010101" pitchFamily="2" charset="-122"/>
                        </a:rPr>
                        <a:t>不可以</a:t>
                      </a:r>
                      <a:endParaRPr kumimoji="0" lang="zh-CN" sz="2200" b="1" i="0" u="none" strike="noStrike" cap="none" normalizeH="0" baseline="0" dirty="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a:ln>
                            <a:noFill/>
                          </a:ln>
                          <a:solidFill>
                            <a:schemeClr val="tx1"/>
                          </a:solidFill>
                          <a:effectLst/>
                          <a:latin typeface="+mn-lt"/>
                          <a:ea typeface="宋体" panose="02010600030101010101" pitchFamily="2" charset="-122"/>
                        </a:rPr>
                        <a:t>不可以</a:t>
                      </a:r>
                      <a:endParaRPr kumimoji="0" lang="zh-CN" sz="2200" b="1" i="0" u="none" strike="noStrike" cap="none" normalizeH="0" baseline="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a:ln>
                            <a:noFill/>
                          </a:ln>
                          <a:solidFill>
                            <a:schemeClr val="tx1"/>
                          </a:solidFill>
                          <a:effectLst/>
                          <a:latin typeface="+mn-lt"/>
                          <a:ea typeface="宋体" panose="02010600030101010101" pitchFamily="2" charset="-122"/>
                        </a:rPr>
                        <a:t>不可以</a:t>
                      </a:r>
                      <a:endParaRPr kumimoji="0" lang="zh-CN" sz="2200" b="1" i="0" u="none" strike="noStrike" cap="none" normalizeH="0" baseline="0" dirty="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a:ln>
                            <a:noFill/>
                          </a:ln>
                          <a:solidFill>
                            <a:srgbClr val="FF00FF"/>
                          </a:solidFill>
                          <a:effectLst/>
                          <a:latin typeface="+mn-lt"/>
                          <a:ea typeface="宋体" panose="02010600030101010101" pitchFamily="2" charset="-122"/>
                        </a:rPr>
                        <a:t>可以，但必须拥有相应权限</a:t>
                      </a:r>
                      <a:endParaRPr kumimoji="0" lang="zh-CN" sz="2200" b="1" i="0" u="none" strike="noStrike" cap="none" normalizeH="0" baseline="0" dirty="0">
                        <a:ln>
                          <a:noFill/>
                        </a:ln>
                        <a:solidFill>
                          <a:srgbClr val="FF00FF"/>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 </a:t>
            </a:r>
            <a:r>
              <a:rPr lang="zh-CN" altLang="en-US" dirty="0"/>
              <a:t>授权：授予与回收</a:t>
            </a:r>
            <a:endParaRPr lang="zh-CN" altLang="en-US" dirty="0"/>
          </a:p>
        </p:txBody>
      </p:sp>
      <p:sp>
        <p:nvSpPr>
          <p:cNvPr id="3" name="内容占位符 2"/>
          <p:cNvSpPr>
            <a:spLocks noGrp="1"/>
          </p:cNvSpPr>
          <p:nvPr>
            <p:ph idx="1"/>
          </p:nvPr>
        </p:nvSpPr>
        <p:spPr/>
        <p:txBody>
          <a:bodyPr/>
          <a:lstStyle/>
          <a:p>
            <a:r>
              <a:rPr lang="en-US" altLang="zh-CN" dirty="0" err="1"/>
              <a:t>SQLServer</a:t>
            </a:r>
            <a:endParaRPr lang="en-US" altLang="zh-CN" dirty="0"/>
          </a:p>
          <a:p>
            <a:pPr lvl="1"/>
            <a:r>
              <a:rPr lang="zh-CN" altLang="en-US" dirty="0"/>
              <a:t>新建登录</a:t>
            </a:r>
            <a:r>
              <a:rPr lang="en-US" altLang="zh-CN" dirty="0"/>
              <a:t>——</a:t>
            </a:r>
            <a:r>
              <a:rPr lang="zh-CN" altLang="en-US" dirty="0"/>
              <a:t>使用该登录名，用户获得对当前数据库服务器的连接权</a:t>
            </a:r>
            <a:endParaRPr lang="zh-CN" altLang="en-US" dirty="0"/>
          </a:p>
          <a:p>
            <a:pPr lvl="2"/>
            <a:r>
              <a:rPr lang="en-US" altLang="zh-CN" dirty="0"/>
              <a:t>CREATE LOGIN wyj</a:t>
            </a:r>
            <a:endParaRPr lang="en-US" altLang="zh-CN" dirty="0"/>
          </a:p>
          <a:p>
            <a:pPr lvl="2"/>
            <a:r>
              <a:rPr lang="en-US" altLang="zh-CN" dirty="0"/>
              <a:t>WITH PASSWORD='123'</a:t>
            </a:r>
            <a:endParaRPr lang="en-US" altLang="zh-CN" dirty="0"/>
          </a:p>
          <a:p>
            <a:pPr lvl="1"/>
            <a:r>
              <a:rPr lang="zh-CN" altLang="en-US" dirty="0"/>
              <a:t>新建登录名下的某数据库用户</a:t>
            </a:r>
            <a:r>
              <a:rPr lang="en-US" altLang="zh-CN" dirty="0"/>
              <a:t>——</a:t>
            </a:r>
            <a:r>
              <a:rPr lang="zh-CN" altLang="en-US" dirty="0"/>
              <a:t>用户获得已连接数据库服务器下某一数据库的访问权</a:t>
            </a:r>
            <a:endParaRPr lang="zh-CN" altLang="en-US" dirty="0"/>
          </a:p>
          <a:p>
            <a:pPr lvl="2"/>
            <a:r>
              <a:rPr lang="en-US" altLang="zh-CN" dirty="0"/>
              <a:t>USE JWGL</a:t>
            </a:r>
            <a:endParaRPr lang="en-US" altLang="zh-CN" dirty="0"/>
          </a:p>
          <a:p>
            <a:pPr lvl="2"/>
            <a:r>
              <a:rPr lang="en-US" altLang="zh-CN" dirty="0"/>
              <a:t>CREATE USER wyj FOR LOGIN wyj</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4.2.5 </a:t>
            </a:r>
            <a:r>
              <a:rPr lang="zh-CN" altLang="en-US" dirty="0"/>
              <a:t>数据库</a:t>
            </a:r>
            <a:r>
              <a:rPr lang="zh-CN" altLang="en-US" dirty="0" smtClean="0"/>
              <a:t>角色</a:t>
            </a:r>
            <a:r>
              <a:rPr lang="en-US" altLang="zh-CN" dirty="0" smtClean="0"/>
              <a:t>(5.8/8.0)</a:t>
            </a:r>
            <a:endParaRPr lang="zh-CN" altLang="en-US" dirty="0"/>
          </a:p>
        </p:txBody>
      </p:sp>
      <p:sp>
        <p:nvSpPr>
          <p:cNvPr id="3" name="内容占位符 2"/>
          <p:cNvSpPr>
            <a:spLocks noGrp="1"/>
          </p:cNvSpPr>
          <p:nvPr>
            <p:ph idx="1"/>
          </p:nvPr>
        </p:nvSpPr>
        <p:spPr/>
        <p:txBody>
          <a:bodyPr/>
          <a:lstStyle/>
          <a:p>
            <a:r>
              <a:rPr lang="zh-CN" altLang="en-US" dirty="0"/>
              <a:t>数据库角色：被命名的一组与数据库操作相关的权限</a:t>
            </a:r>
            <a:endParaRPr lang="zh-CN" altLang="en-US" dirty="0"/>
          </a:p>
          <a:p>
            <a:pPr lvl="1"/>
            <a:r>
              <a:rPr lang="zh-CN" altLang="en-US" dirty="0"/>
              <a:t>角色是权限的集合 </a:t>
            </a:r>
            <a:endParaRPr lang="zh-CN" altLang="en-US" dirty="0"/>
          </a:p>
          <a:p>
            <a:pPr lvl="1"/>
            <a:r>
              <a:rPr lang="zh-CN" altLang="en-US" dirty="0"/>
              <a:t>可以为一组具有相同权限的用户创建一个角色</a:t>
            </a:r>
            <a:endParaRPr lang="zh-CN" altLang="en-US" dirty="0"/>
          </a:p>
          <a:p>
            <a:pPr lvl="1"/>
            <a:r>
              <a:rPr lang="zh-CN" altLang="en-US" dirty="0"/>
              <a:t>简化授权的过程</a:t>
            </a:r>
            <a:endParaRPr lang="zh-CN" altLang="en-US" dirty="0"/>
          </a:p>
          <a:p>
            <a:r>
              <a:rPr lang="en-US" altLang="zh-CN" dirty="0" smtClean="0"/>
              <a:t>222.31.67.203</a:t>
            </a:r>
            <a:r>
              <a:rPr lang="zh-CN" altLang="en-US" dirty="0" smtClean="0"/>
              <a:t>（</a:t>
            </a:r>
            <a:r>
              <a:rPr lang="en-US" altLang="zh-CN" dirty="0" smtClean="0"/>
              <a:t>Host</a:t>
            </a:r>
            <a:r>
              <a:rPr lang="zh-CN" altLang="en-US" dirty="0" smtClean="0"/>
              <a:t>）</a:t>
            </a:r>
            <a:endParaRPr lang="en-US" altLang="zh-CN" dirty="0"/>
          </a:p>
          <a:p>
            <a:r>
              <a:rPr lang="en-US" altLang="zh-CN" dirty="0" smtClean="0"/>
              <a:t>Student</a:t>
            </a:r>
            <a:r>
              <a:rPr lang="zh-CN" altLang="en-US" dirty="0" smtClean="0"/>
              <a:t>（</a:t>
            </a:r>
            <a:r>
              <a:rPr lang="en-US" altLang="zh-CN" dirty="0" smtClean="0"/>
              <a:t>Role</a:t>
            </a:r>
            <a:r>
              <a:rPr lang="zh-CN" altLang="en-US" dirty="0" smtClean="0"/>
              <a:t>）</a:t>
            </a: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en-US" dirty="0"/>
              <a:t>数据库的不安全因素</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非授权用户对数据库的恶意存取和破坏</a:t>
            </a:r>
            <a:endParaRPr lang="zh-CN" altLang="en-US" dirty="0"/>
          </a:p>
          <a:p>
            <a:pPr lvl="1"/>
            <a:r>
              <a:rPr lang="zh-CN" altLang="en-US" dirty="0"/>
              <a:t>一些黑客（</a:t>
            </a:r>
            <a:r>
              <a:rPr lang="en-US" altLang="zh-CN" dirty="0"/>
              <a:t>Hacker</a:t>
            </a:r>
            <a:r>
              <a:rPr lang="zh-CN" altLang="en-US" dirty="0"/>
              <a:t>）和犯罪分子在用户存取数据库时猎取</a:t>
            </a:r>
            <a:r>
              <a:rPr lang="zh-CN" altLang="en-US" dirty="0">
                <a:solidFill>
                  <a:srgbClr val="FF0000"/>
                </a:solidFill>
              </a:rPr>
              <a:t>用户名和用户口令</a:t>
            </a:r>
            <a:r>
              <a:rPr lang="zh-CN" altLang="en-US" dirty="0"/>
              <a:t>，然后假冒合法用户偷取、修改甚至破坏用户数据。</a:t>
            </a:r>
            <a:endParaRPr lang="zh-CN" altLang="en-US" dirty="0"/>
          </a:p>
          <a:p>
            <a:pPr lvl="1"/>
            <a:r>
              <a:rPr lang="zh-CN" altLang="en-US" dirty="0"/>
              <a:t>数据库管理系统提供的安全措施主要包括</a:t>
            </a:r>
            <a:r>
              <a:rPr lang="zh-CN" altLang="en-US" dirty="0">
                <a:solidFill>
                  <a:srgbClr val="FF0000"/>
                </a:solidFill>
              </a:rPr>
              <a:t>用户身份鉴别、存取控制</a:t>
            </a:r>
            <a:r>
              <a:rPr lang="zh-CN" altLang="en-US" dirty="0"/>
              <a:t>和</a:t>
            </a:r>
            <a:r>
              <a:rPr lang="zh-CN" altLang="en-US" dirty="0">
                <a:solidFill>
                  <a:srgbClr val="FF0000"/>
                </a:solidFill>
              </a:rPr>
              <a:t>视图</a:t>
            </a:r>
            <a:r>
              <a:rPr lang="zh-CN" altLang="en-US" dirty="0"/>
              <a:t>等技术。</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4.2.5 </a:t>
            </a:r>
            <a:r>
              <a:rPr lang="zh-CN" altLang="en-US" dirty="0"/>
              <a:t>数据库角色</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角色的创建</a:t>
            </a:r>
            <a:endParaRPr lang="zh-CN" altLang="en-US" dirty="0"/>
          </a:p>
          <a:p>
            <a:pPr lvl="1"/>
            <a:r>
              <a:rPr lang="en-US" altLang="zh-CN" dirty="0"/>
              <a:t>CREATE  ROLE  &lt;</a:t>
            </a:r>
            <a:r>
              <a:rPr lang="zh-CN" altLang="en-US" dirty="0"/>
              <a:t>角色名</a:t>
            </a:r>
            <a:r>
              <a:rPr lang="en-US" altLang="zh-CN" dirty="0"/>
              <a:t>&gt; </a:t>
            </a:r>
            <a:endParaRPr lang="en-US" altLang="zh-CN" dirty="0"/>
          </a:p>
          <a:p>
            <a:pPr lvl="1"/>
            <a:r>
              <a:rPr lang="zh-CN" altLang="en-US" dirty="0"/>
              <a:t>刚创建的角色是空的</a:t>
            </a:r>
            <a:endParaRPr lang="zh-CN" altLang="en-US" dirty="0"/>
          </a:p>
          <a:p>
            <a:r>
              <a:rPr lang="en-US" altLang="zh-CN" dirty="0"/>
              <a:t>2.</a:t>
            </a:r>
            <a:r>
              <a:rPr lang="zh-CN" altLang="en-US" dirty="0"/>
              <a:t>给角色授权 </a:t>
            </a:r>
            <a:endParaRPr lang="zh-CN" altLang="en-US" dirty="0"/>
          </a:p>
          <a:p>
            <a:pPr lvl="1"/>
            <a:r>
              <a:rPr lang="zh-CN" altLang="en-US" dirty="0"/>
              <a:t> </a:t>
            </a:r>
            <a:r>
              <a:rPr lang="en-US" altLang="zh-CN" dirty="0"/>
              <a:t>GRANT  &lt;</a:t>
            </a:r>
            <a:r>
              <a:rPr lang="zh-CN" altLang="en-US" dirty="0"/>
              <a:t>权限</a:t>
            </a:r>
            <a:r>
              <a:rPr lang="en-US" altLang="zh-CN" dirty="0"/>
              <a:t>&gt;[,&lt;</a:t>
            </a:r>
            <a:r>
              <a:rPr lang="zh-CN" altLang="en-US" dirty="0"/>
              <a:t>权限</a:t>
            </a:r>
            <a:r>
              <a:rPr lang="en-US" altLang="zh-CN" dirty="0"/>
              <a:t>&gt;]… </a:t>
            </a:r>
            <a:endParaRPr lang="en-US" altLang="zh-CN" dirty="0"/>
          </a:p>
          <a:p>
            <a:pPr lvl="1"/>
            <a:r>
              <a:rPr lang="en-US" altLang="zh-CN" dirty="0"/>
              <a:t> ON &lt;</a:t>
            </a:r>
            <a:r>
              <a:rPr lang="zh-CN" altLang="en-US" dirty="0"/>
              <a:t>对象类型</a:t>
            </a:r>
            <a:r>
              <a:rPr lang="en-US" altLang="zh-CN" dirty="0"/>
              <a:t>&gt;</a:t>
            </a:r>
            <a:r>
              <a:rPr lang="zh-CN" altLang="en-US" dirty="0"/>
              <a:t>对象名  </a:t>
            </a:r>
            <a:endParaRPr lang="zh-CN" altLang="en-US" dirty="0"/>
          </a:p>
          <a:p>
            <a:pPr lvl="1"/>
            <a:r>
              <a:rPr lang="zh-CN" altLang="en-US" dirty="0"/>
              <a:t> </a:t>
            </a:r>
            <a:r>
              <a:rPr lang="en-US" altLang="zh-CN" dirty="0"/>
              <a:t>TO &lt;</a:t>
            </a:r>
            <a:r>
              <a:rPr lang="zh-CN" altLang="en-US" dirty="0"/>
              <a:t>角色</a:t>
            </a:r>
            <a:r>
              <a:rPr lang="en-US" altLang="zh-CN" dirty="0"/>
              <a:t>&gt;[,&lt;</a:t>
            </a:r>
            <a:r>
              <a:rPr lang="zh-CN" altLang="en-US" dirty="0"/>
              <a:t>角色</a:t>
            </a:r>
            <a:r>
              <a:rPr lang="en-US" altLang="zh-CN" dirty="0"/>
              <a:t>&gt;]…</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4.2.5 </a:t>
            </a:r>
            <a:r>
              <a:rPr lang="zh-CN" altLang="en-US" dirty="0"/>
              <a:t>数据库角色</a:t>
            </a:r>
            <a:endParaRPr lang="zh-CN" altLang="en-US" dirty="0"/>
          </a:p>
        </p:txBody>
      </p:sp>
      <p:sp>
        <p:nvSpPr>
          <p:cNvPr id="3" name="内容占位符 2"/>
          <p:cNvSpPr>
            <a:spLocks noGrp="1"/>
          </p:cNvSpPr>
          <p:nvPr>
            <p:ph idx="1"/>
          </p:nvPr>
        </p:nvSpPr>
        <p:spPr/>
        <p:txBody>
          <a:bodyPr>
            <a:normAutofit fontScale="92500"/>
          </a:bodyPr>
          <a:lstStyle/>
          <a:p>
            <a:r>
              <a:rPr lang="en-US" altLang="zh-CN" dirty="0"/>
              <a:t>3.</a:t>
            </a:r>
            <a:r>
              <a:rPr lang="zh-CN" altLang="en-US" dirty="0"/>
              <a:t>将一个角色授予其他的角色或用户</a:t>
            </a:r>
            <a:endParaRPr lang="zh-CN" altLang="en-US" dirty="0"/>
          </a:p>
          <a:p>
            <a:pPr lvl="1"/>
            <a:r>
              <a:rPr lang="en-US" altLang="zh-CN" dirty="0"/>
              <a:t>GRANT  &lt;</a:t>
            </a:r>
            <a:r>
              <a:rPr lang="zh-CN" altLang="en-US" dirty="0"/>
              <a:t>角色</a:t>
            </a:r>
            <a:r>
              <a:rPr lang="en-US" altLang="zh-CN" dirty="0"/>
              <a:t>1&gt;[,&lt;</a:t>
            </a:r>
            <a:r>
              <a:rPr lang="zh-CN" altLang="en-US" dirty="0"/>
              <a:t>角色</a:t>
            </a:r>
            <a:r>
              <a:rPr lang="en-US" altLang="zh-CN" dirty="0"/>
              <a:t>2&gt;]…</a:t>
            </a:r>
            <a:endParaRPr lang="en-US" altLang="zh-CN" dirty="0"/>
          </a:p>
          <a:p>
            <a:pPr lvl="1"/>
            <a:r>
              <a:rPr lang="en-US" altLang="zh-CN" dirty="0"/>
              <a:t>TO  &lt;</a:t>
            </a:r>
            <a:r>
              <a:rPr lang="zh-CN" altLang="en-US" dirty="0"/>
              <a:t>角色</a:t>
            </a:r>
            <a:r>
              <a:rPr lang="en-US" altLang="zh-CN" dirty="0"/>
              <a:t>3&gt;[,&lt;</a:t>
            </a:r>
            <a:r>
              <a:rPr lang="zh-CN" altLang="en-US" dirty="0"/>
              <a:t>用户</a:t>
            </a:r>
            <a:r>
              <a:rPr lang="en-US" altLang="zh-CN" dirty="0"/>
              <a:t>1&gt;]… </a:t>
            </a:r>
            <a:endParaRPr lang="en-US" altLang="zh-CN" dirty="0"/>
          </a:p>
          <a:p>
            <a:pPr lvl="1"/>
            <a:r>
              <a:rPr lang="en-US" altLang="zh-CN" dirty="0"/>
              <a:t>[WITH ADMIN OPTION]</a:t>
            </a:r>
            <a:endParaRPr lang="en-US" altLang="zh-CN" dirty="0"/>
          </a:p>
          <a:p>
            <a:r>
              <a:rPr lang="zh-CN" altLang="en-US" dirty="0"/>
              <a:t>该语句把角色授予某用户，或授予另一个角色</a:t>
            </a:r>
            <a:endParaRPr lang="zh-CN" altLang="en-US" dirty="0"/>
          </a:p>
          <a:p>
            <a:r>
              <a:rPr lang="zh-CN" altLang="en-US" dirty="0"/>
              <a:t>授予者是角色的创建者或拥有在这个角色上的</a:t>
            </a:r>
            <a:r>
              <a:rPr lang="en-US" altLang="zh-CN" dirty="0"/>
              <a:t>ADMIN OPTION</a:t>
            </a:r>
            <a:endParaRPr lang="en-US" altLang="zh-CN" dirty="0"/>
          </a:p>
          <a:p>
            <a:r>
              <a:rPr lang="zh-CN" altLang="en-US" dirty="0"/>
              <a:t>指定了</a:t>
            </a:r>
            <a:r>
              <a:rPr lang="en-US" altLang="zh-CN" dirty="0"/>
              <a:t>WITH ADMIN OPTION</a:t>
            </a:r>
            <a:r>
              <a:rPr lang="zh-CN" altLang="en-US" dirty="0"/>
              <a:t>则获得某种权限的角色或用户还可以把这种权限授予其他角色</a:t>
            </a:r>
            <a:endParaRPr lang="zh-CN" altLang="en-US" dirty="0"/>
          </a:p>
          <a:p>
            <a:r>
              <a:rPr lang="zh-CN" altLang="en-US" dirty="0"/>
              <a:t>一个角色的权限：直接授予这个角色的全部权限加上其他角色</a:t>
            </a:r>
            <a:endParaRPr lang="zh-CN" altLang="en-US" dirty="0"/>
          </a:p>
          <a:p>
            <a:r>
              <a:rPr lang="zh-CN" altLang="en-US" dirty="0"/>
              <a:t>授予这个角色的全部权限</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4.2.5 </a:t>
            </a:r>
            <a:r>
              <a:rPr lang="zh-CN" altLang="en-US" dirty="0"/>
              <a:t>数据库角色</a:t>
            </a:r>
            <a:endParaRPr lang="zh-CN" altLang="en-US" dirty="0"/>
          </a:p>
        </p:txBody>
      </p:sp>
      <p:sp>
        <p:nvSpPr>
          <p:cNvPr id="3" name="内容占位符 2"/>
          <p:cNvSpPr>
            <a:spLocks noGrp="1"/>
          </p:cNvSpPr>
          <p:nvPr>
            <p:ph idx="1"/>
          </p:nvPr>
        </p:nvSpPr>
        <p:spPr/>
        <p:txBody>
          <a:bodyPr/>
          <a:lstStyle/>
          <a:p>
            <a:r>
              <a:rPr lang="en-US" altLang="zh-CN" dirty="0"/>
              <a:t>4.</a:t>
            </a:r>
            <a:r>
              <a:rPr lang="zh-CN" altLang="en-US" dirty="0"/>
              <a:t>角色权限的收回 </a:t>
            </a:r>
            <a:endParaRPr lang="zh-CN" altLang="en-US" dirty="0"/>
          </a:p>
          <a:p>
            <a:pPr lvl="1"/>
            <a:r>
              <a:rPr lang="en-US" altLang="zh-CN" dirty="0"/>
              <a:t>REVOKE &lt;</a:t>
            </a:r>
            <a:r>
              <a:rPr lang="zh-CN" altLang="en-US" dirty="0"/>
              <a:t>权限</a:t>
            </a:r>
            <a:r>
              <a:rPr lang="en-US" altLang="zh-CN" dirty="0"/>
              <a:t>&gt;[,&lt;</a:t>
            </a:r>
            <a:r>
              <a:rPr lang="zh-CN" altLang="en-US" dirty="0"/>
              <a:t>权限</a:t>
            </a:r>
            <a:r>
              <a:rPr lang="en-US" altLang="zh-CN" dirty="0"/>
              <a:t>&gt;]…</a:t>
            </a:r>
            <a:endParaRPr lang="en-US" altLang="zh-CN" dirty="0"/>
          </a:p>
          <a:p>
            <a:pPr lvl="1"/>
            <a:r>
              <a:rPr lang="en-US" altLang="zh-CN" dirty="0"/>
              <a:t>ON &lt;</a:t>
            </a:r>
            <a:r>
              <a:rPr lang="zh-CN" altLang="en-US" dirty="0"/>
              <a:t>对象类型</a:t>
            </a:r>
            <a:r>
              <a:rPr lang="en-US" altLang="zh-CN" dirty="0"/>
              <a:t>&gt; &lt;</a:t>
            </a:r>
            <a:r>
              <a:rPr lang="zh-CN" altLang="en-US" dirty="0"/>
              <a:t>对象名</a:t>
            </a:r>
            <a:r>
              <a:rPr lang="en-US" altLang="zh-CN" dirty="0"/>
              <a:t>&gt;</a:t>
            </a:r>
            <a:endParaRPr lang="en-US" altLang="zh-CN" dirty="0"/>
          </a:p>
          <a:p>
            <a:pPr lvl="1"/>
            <a:r>
              <a:rPr lang="en-US" altLang="zh-CN" dirty="0"/>
              <a:t>FROM &lt;</a:t>
            </a:r>
            <a:r>
              <a:rPr lang="zh-CN" altLang="en-US" dirty="0"/>
              <a:t>角色</a:t>
            </a:r>
            <a:r>
              <a:rPr lang="en-US" altLang="zh-CN" dirty="0"/>
              <a:t>&gt;[,&lt;</a:t>
            </a:r>
            <a:r>
              <a:rPr lang="zh-CN" altLang="en-US" dirty="0"/>
              <a:t>角色</a:t>
            </a:r>
            <a:r>
              <a:rPr lang="en-US" altLang="zh-CN" dirty="0"/>
              <a:t>&gt;]…</a:t>
            </a:r>
            <a:endParaRPr lang="en-US" altLang="zh-CN" dirty="0"/>
          </a:p>
          <a:p>
            <a:r>
              <a:rPr lang="zh-CN" altLang="en-US" dirty="0"/>
              <a:t>用户可以回收角色的权限，从而修改角色拥有的权限</a:t>
            </a:r>
            <a:endParaRPr lang="zh-CN" altLang="en-US" dirty="0"/>
          </a:p>
          <a:p>
            <a:r>
              <a:rPr lang="en-US" altLang="zh-CN" dirty="0"/>
              <a:t>REVOKE</a:t>
            </a:r>
            <a:r>
              <a:rPr lang="zh-CN" altLang="en-US" dirty="0"/>
              <a:t>执行者是</a:t>
            </a:r>
            <a:endParaRPr lang="zh-CN" altLang="en-US" dirty="0"/>
          </a:p>
          <a:p>
            <a:pPr lvl="1"/>
            <a:r>
              <a:rPr lang="zh-CN" altLang="en-US" dirty="0"/>
              <a:t>角色的创建者</a:t>
            </a:r>
            <a:endParaRPr lang="zh-CN" altLang="en-US" dirty="0"/>
          </a:p>
          <a:p>
            <a:pPr lvl="1"/>
            <a:r>
              <a:rPr lang="zh-CN" altLang="en-US" dirty="0"/>
              <a:t>拥有在这个（些）角色上的</a:t>
            </a:r>
            <a:r>
              <a:rPr lang="en-US" altLang="zh-CN" dirty="0"/>
              <a:t>ADMIN OPTION</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4.2.5 </a:t>
            </a:r>
            <a:r>
              <a:rPr lang="zh-CN" altLang="en-US" dirty="0"/>
              <a:t>数据库角色</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a:t>
            </a:r>
            <a:r>
              <a:rPr lang="zh-CN" altLang="en-US" dirty="0"/>
              <a:t>例</a:t>
            </a:r>
            <a:r>
              <a:rPr lang="en-US" altLang="zh-CN" dirty="0"/>
              <a:t>11] </a:t>
            </a:r>
            <a:r>
              <a:rPr lang="zh-CN" altLang="en-US" dirty="0"/>
              <a:t>通过角色来实现将一组权限授予一个用户。</a:t>
            </a:r>
            <a:endParaRPr lang="zh-CN" altLang="en-US" dirty="0"/>
          </a:p>
          <a:p>
            <a:r>
              <a:rPr lang="zh-CN" altLang="en-US" dirty="0"/>
              <a:t>步骤如下：</a:t>
            </a:r>
            <a:endParaRPr lang="zh-CN" altLang="en-US" dirty="0"/>
          </a:p>
          <a:p>
            <a:r>
              <a:rPr lang="zh-CN" altLang="en-US" dirty="0"/>
              <a:t>（</a:t>
            </a:r>
            <a:r>
              <a:rPr lang="en-US" altLang="zh-CN" dirty="0"/>
              <a:t>1</a:t>
            </a:r>
            <a:r>
              <a:rPr lang="zh-CN" altLang="en-US" dirty="0"/>
              <a:t>）首先创建一个角色 </a:t>
            </a:r>
            <a:r>
              <a:rPr lang="en-US" altLang="zh-CN" dirty="0"/>
              <a:t>R1</a:t>
            </a:r>
            <a:endParaRPr lang="en-US" altLang="zh-CN" dirty="0"/>
          </a:p>
          <a:p>
            <a:r>
              <a:rPr lang="en-US" altLang="zh-CN" dirty="0"/>
              <a:t>    	  CREATE  ROLE  R1;</a:t>
            </a:r>
            <a:endParaRPr lang="en-US" altLang="zh-CN" dirty="0"/>
          </a:p>
          <a:p>
            <a:r>
              <a:rPr lang="zh-CN" altLang="en-US" dirty="0"/>
              <a:t>（</a:t>
            </a:r>
            <a:r>
              <a:rPr lang="en-US" altLang="zh-CN" dirty="0"/>
              <a:t>2</a:t>
            </a:r>
            <a:r>
              <a:rPr lang="zh-CN" altLang="en-US" dirty="0"/>
              <a:t>）然后使用</a:t>
            </a:r>
            <a:r>
              <a:rPr lang="en-US" altLang="zh-CN" dirty="0"/>
              <a:t>GRANT</a:t>
            </a:r>
            <a:r>
              <a:rPr lang="zh-CN" altLang="en-US" dirty="0"/>
              <a:t>语句，使角色</a:t>
            </a:r>
            <a:r>
              <a:rPr lang="en-US" altLang="zh-CN" dirty="0"/>
              <a:t>R1</a:t>
            </a:r>
            <a:r>
              <a:rPr lang="zh-CN" altLang="en-US" dirty="0"/>
              <a:t>拥有</a:t>
            </a:r>
            <a:r>
              <a:rPr lang="en-US" altLang="zh-CN" dirty="0"/>
              <a:t>Student</a:t>
            </a:r>
            <a:r>
              <a:rPr lang="zh-CN" altLang="en-US" dirty="0"/>
              <a:t>表的	</a:t>
            </a:r>
            <a:r>
              <a:rPr lang="en-US" altLang="zh-CN" dirty="0"/>
              <a:t>SELECT</a:t>
            </a:r>
            <a:r>
              <a:rPr lang="zh-CN" altLang="en-US" dirty="0"/>
              <a:t>、</a:t>
            </a:r>
            <a:r>
              <a:rPr lang="en-US" altLang="zh-CN" dirty="0"/>
              <a:t>UPDATE</a:t>
            </a:r>
            <a:r>
              <a:rPr lang="zh-CN" altLang="en-US" dirty="0"/>
              <a:t>、</a:t>
            </a:r>
            <a:r>
              <a:rPr lang="en-US" altLang="zh-CN" dirty="0"/>
              <a:t>INSERT</a:t>
            </a:r>
            <a:r>
              <a:rPr lang="zh-CN" altLang="en-US" dirty="0"/>
              <a:t>权限</a:t>
            </a:r>
            <a:br>
              <a:rPr lang="zh-CN" altLang="en-US" dirty="0"/>
            </a:br>
            <a:endParaRPr lang="zh-CN" altLang="en-US" dirty="0"/>
          </a:p>
          <a:p>
            <a:r>
              <a:rPr lang="zh-CN" altLang="en-US" dirty="0"/>
              <a:t>       </a:t>
            </a:r>
            <a:r>
              <a:rPr lang="en-US" altLang="zh-CN" dirty="0"/>
              <a:t>GRANT SELECT, UPDATE, INSERT </a:t>
            </a:r>
            <a:endParaRPr lang="en-US" altLang="zh-CN" dirty="0"/>
          </a:p>
          <a:p>
            <a:r>
              <a:rPr lang="en-US" altLang="zh-CN" dirty="0"/>
              <a:t>    	 ON Student </a:t>
            </a:r>
            <a:endParaRPr lang="en-US" altLang="zh-CN" dirty="0"/>
          </a:p>
          <a:p>
            <a:r>
              <a:rPr lang="en-US" altLang="zh-CN" dirty="0"/>
              <a:t>    	 TO R1;</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4.2.5 </a:t>
            </a:r>
            <a:r>
              <a:rPr lang="zh-CN" altLang="en-US" dirty="0"/>
              <a:t>数据库角色</a:t>
            </a:r>
            <a:endParaRPr lang="zh-CN" altLang="en-US" dirty="0"/>
          </a:p>
        </p:txBody>
      </p:sp>
      <p:sp>
        <p:nvSpPr>
          <p:cNvPr id="3" name="内容占位符 2"/>
          <p:cNvSpPr>
            <a:spLocks noGrp="1"/>
          </p:cNvSpPr>
          <p:nvPr>
            <p:ph idx="1"/>
          </p:nvPr>
        </p:nvSpPr>
        <p:spPr/>
        <p:txBody>
          <a:bodyPr/>
          <a:lstStyle/>
          <a:p>
            <a:r>
              <a:rPr lang="zh-CN" altLang="en-US" dirty="0"/>
              <a:t>（</a:t>
            </a:r>
            <a:r>
              <a:rPr lang="en-US" altLang="zh-CN" dirty="0"/>
              <a:t>3</a:t>
            </a:r>
            <a:r>
              <a:rPr lang="zh-CN" altLang="en-US" dirty="0"/>
              <a:t>）将这个角色授予王平，张明，赵玲。使他们具有角色</a:t>
            </a:r>
            <a:r>
              <a:rPr lang="en-US" altLang="zh-CN" dirty="0"/>
              <a:t>R1</a:t>
            </a:r>
            <a:r>
              <a:rPr lang="zh-CN" altLang="en-US" dirty="0"/>
              <a:t>所包含的全部权限</a:t>
            </a:r>
            <a:endParaRPr lang="zh-CN" altLang="en-US" dirty="0"/>
          </a:p>
          <a:p>
            <a:r>
              <a:rPr lang="zh-CN" altLang="en-US" dirty="0"/>
              <a:t>    	 </a:t>
            </a:r>
            <a:r>
              <a:rPr lang="en-US" altLang="zh-CN" dirty="0"/>
              <a:t>GRANT  R1 </a:t>
            </a:r>
            <a:endParaRPr lang="en-US" altLang="zh-CN" dirty="0"/>
          </a:p>
          <a:p>
            <a:r>
              <a:rPr lang="en-US" altLang="zh-CN" dirty="0"/>
              <a:t>    	 TO </a:t>
            </a:r>
            <a:r>
              <a:rPr lang="zh-CN" altLang="en-US" dirty="0"/>
              <a:t>王平</a:t>
            </a:r>
            <a:r>
              <a:rPr lang="en-US" altLang="zh-CN" dirty="0"/>
              <a:t>,</a:t>
            </a:r>
            <a:r>
              <a:rPr lang="zh-CN" altLang="en-US" dirty="0"/>
              <a:t>张明</a:t>
            </a:r>
            <a:r>
              <a:rPr lang="en-US" altLang="zh-CN" dirty="0"/>
              <a:t>,</a:t>
            </a:r>
            <a:r>
              <a:rPr lang="zh-CN" altLang="en-US" dirty="0"/>
              <a:t>赵玲</a:t>
            </a:r>
            <a:r>
              <a:rPr lang="en-US" altLang="zh-CN" dirty="0"/>
              <a:t>;</a:t>
            </a:r>
            <a:endParaRPr lang="en-US" altLang="zh-CN" dirty="0"/>
          </a:p>
          <a:p>
            <a:r>
              <a:rPr lang="zh-CN" altLang="en-US" dirty="0"/>
              <a:t>（</a:t>
            </a:r>
            <a:r>
              <a:rPr lang="en-US" altLang="zh-CN" dirty="0"/>
              <a:t>4</a:t>
            </a:r>
            <a:r>
              <a:rPr lang="zh-CN" altLang="en-US" dirty="0"/>
              <a:t>） 可以一次性通过</a:t>
            </a:r>
            <a:r>
              <a:rPr lang="en-US" altLang="zh-CN" dirty="0"/>
              <a:t>R1</a:t>
            </a:r>
            <a:r>
              <a:rPr lang="zh-CN" altLang="en-US" dirty="0"/>
              <a:t>来回收王平的这</a:t>
            </a:r>
            <a:r>
              <a:rPr lang="en-US" altLang="zh-CN" dirty="0"/>
              <a:t>3</a:t>
            </a:r>
            <a:r>
              <a:rPr lang="zh-CN" altLang="en-US" dirty="0"/>
              <a:t>个权限</a:t>
            </a:r>
            <a:endParaRPr lang="zh-CN" altLang="en-US" dirty="0"/>
          </a:p>
          <a:p>
            <a:r>
              <a:rPr lang="zh-CN" altLang="en-US" dirty="0"/>
              <a:t>     	  </a:t>
            </a:r>
            <a:r>
              <a:rPr lang="en-US" altLang="zh-CN" dirty="0"/>
              <a:t>REVOKE  R1 </a:t>
            </a:r>
            <a:endParaRPr lang="en-US" altLang="zh-CN" dirty="0"/>
          </a:p>
          <a:p>
            <a:r>
              <a:rPr lang="en-US" altLang="zh-CN" dirty="0"/>
              <a:t>     	  FROM </a:t>
            </a:r>
            <a:r>
              <a:rPr lang="zh-CN" altLang="en-US" dirty="0"/>
              <a:t>王平</a:t>
            </a:r>
            <a:r>
              <a:rPr lang="en-US" altLang="zh-CN" dirty="0"/>
              <a:t>;</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圆角矩形 4"/>
          <p:cNvSpPr/>
          <p:nvPr/>
        </p:nvSpPr>
        <p:spPr>
          <a:xfrm>
            <a:off x="1069848" y="5374888"/>
            <a:ext cx="7159752" cy="797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角色这个地方要注意，</a:t>
            </a:r>
            <a:r>
              <a:rPr lang="en-US" altLang="zh-CN" dirty="0" err="1"/>
              <a:t>sql</a:t>
            </a:r>
            <a:r>
              <a:rPr lang="en-US" altLang="zh-CN" dirty="0"/>
              <a:t> server</a:t>
            </a:r>
            <a:r>
              <a:rPr lang="zh-CN" altLang="en-US" dirty="0"/>
              <a:t>的做法有点不太一样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4.2.5 </a:t>
            </a:r>
            <a:r>
              <a:rPr lang="zh-CN" altLang="en-US" dirty="0"/>
              <a:t>数据库角色</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a:t>
            </a:r>
            <a:r>
              <a:rPr lang="zh-CN" altLang="en-US" dirty="0"/>
              <a:t>例</a:t>
            </a:r>
            <a:r>
              <a:rPr lang="en-US" altLang="zh-CN" dirty="0"/>
              <a:t>12] </a:t>
            </a:r>
            <a:r>
              <a:rPr lang="zh-CN" altLang="en-US" dirty="0"/>
              <a:t>角色的权限修改</a:t>
            </a:r>
            <a:endParaRPr lang="zh-CN" altLang="en-US" dirty="0"/>
          </a:p>
          <a:p>
            <a:r>
              <a:rPr lang="zh-CN" altLang="en-US" dirty="0"/>
              <a:t>        </a:t>
            </a:r>
            <a:r>
              <a:rPr lang="en-US" altLang="zh-CN" dirty="0"/>
              <a:t>GRANT DELETE </a:t>
            </a:r>
            <a:endParaRPr lang="en-US" altLang="zh-CN" dirty="0"/>
          </a:p>
          <a:p>
            <a:r>
              <a:rPr lang="en-US" altLang="zh-CN" dirty="0"/>
              <a:t>        ON Student</a:t>
            </a:r>
            <a:endParaRPr lang="en-US" altLang="zh-CN" dirty="0"/>
          </a:p>
          <a:p>
            <a:r>
              <a:rPr lang="en-US" altLang="zh-CN" dirty="0"/>
              <a:t>        TO R1;</a:t>
            </a:r>
            <a:endParaRPr lang="en-US" altLang="zh-CN" dirty="0"/>
          </a:p>
          <a:p>
            <a:r>
              <a:rPr lang="zh-CN" altLang="en-US" dirty="0"/>
              <a:t>使角色</a:t>
            </a:r>
            <a:r>
              <a:rPr lang="en-US" altLang="zh-CN" dirty="0"/>
              <a:t>R1</a:t>
            </a:r>
            <a:r>
              <a:rPr lang="zh-CN" altLang="en-US" dirty="0"/>
              <a:t>在原来的基础上增加了</a:t>
            </a:r>
            <a:r>
              <a:rPr lang="en-US" altLang="zh-CN" dirty="0"/>
              <a:t>Student</a:t>
            </a:r>
            <a:r>
              <a:rPr lang="zh-CN" altLang="en-US" dirty="0"/>
              <a:t>表的</a:t>
            </a:r>
            <a:r>
              <a:rPr lang="en-US" altLang="zh-CN" dirty="0"/>
              <a:t>DELETE </a:t>
            </a:r>
            <a:r>
              <a:rPr lang="zh-CN" altLang="en-US" dirty="0"/>
              <a:t>权限</a:t>
            </a:r>
            <a:endParaRPr lang="zh-CN" altLang="en-US" dirty="0"/>
          </a:p>
          <a:p>
            <a:r>
              <a:rPr lang="en-US" altLang="zh-CN" dirty="0"/>
              <a:t>[</a:t>
            </a:r>
            <a:r>
              <a:rPr lang="zh-CN" altLang="en-US" dirty="0"/>
              <a:t>例</a:t>
            </a:r>
            <a:r>
              <a:rPr lang="en-US" altLang="zh-CN" dirty="0"/>
              <a:t>13]</a:t>
            </a:r>
            <a:r>
              <a:rPr lang="zh-CN" altLang="en-US" dirty="0"/>
              <a:t>　</a:t>
            </a:r>
            <a:endParaRPr lang="zh-CN" altLang="en-US" dirty="0"/>
          </a:p>
          <a:p>
            <a:r>
              <a:rPr lang="zh-CN" altLang="en-US" dirty="0"/>
              <a:t>   	  </a:t>
            </a:r>
            <a:r>
              <a:rPr lang="en-US" altLang="zh-CN" dirty="0"/>
              <a:t>REVOKE SELECT </a:t>
            </a:r>
            <a:endParaRPr lang="en-US" altLang="zh-CN" dirty="0"/>
          </a:p>
          <a:p>
            <a:r>
              <a:rPr lang="en-US" altLang="zh-CN" dirty="0"/>
              <a:t>        ON Student</a:t>
            </a:r>
            <a:endParaRPr lang="en-US" altLang="zh-CN" dirty="0"/>
          </a:p>
          <a:p>
            <a:r>
              <a:rPr lang="en-US" altLang="zh-CN" dirty="0"/>
              <a:t>        FROM  R1</a:t>
            </a:r>
            <a:r>
              <a:rPr lang="zh-CN" altLang="en-US" dirty="0"/>
              <a:t>；</a:t>
            </a:r>
            <a:endParaRPr lang="zh-CN" altLang="en-US" dirty="0"/>
          </a:p>
          <a:p>
            <a:r>
              <a:rPr lang="zh-CN" altLang="en-US" dirty="0"/>
              <a:t>使</a:t>
            </a:r>
            <a:r>
              <a:rPr lang="en-US" altLang="zh-CN" dirty="0"/>
              <a:t>R1</a:t>
            </a:r>
            <a:r>
              <a:rPr lang="zh-CN" altLang="en-US" dirty="0"/>
              <a:t>减少了</a:t>
            </a:r>
            <a:r>
              <a:rPr lang="en-US" altLang="zh-CN" dirty="0"/>
              <a:t>SELECT</a:t>
            </a:r>
            <a:r>
              <a:rPr lang="zh-CN" altLang="en-US" dirty="0"/>
              <a:t>权限</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自主存取控制缺点</a:t>
            </a:r>
            <a:endParaRPr lang="en-US" altLang="zh-CN" dirty="0"/>
          </a:p>
          <a:p>
            <a:pPr lvl="1"/>
            <a:r>
              <a:rPr lang="zh-CN" altLang="en-US" dirty="0"/>
              <a:t>可能存在数据的“无意泄露”</a:t>
            </a:r>
            <a:endParaRPr lang="zh-CN" altLang="en-US" dirty="0"/>
          </a:p>
          <a:p>
            <a:pPr lvl="1"/>
            <a:r>
              <a:rPr lang="zh-CN" altLang="en-US" dirty="0"/>
              <a:t>原因：这种机制仅仅通过对数据的存取权限来进行安全控制，而数据本身并无安全性标记</a:t>
            </a:r>
            <a:endParaRPr lang="zh-CN" altLang="en-US" dirty="0"/>
          </a:p>
          <a:p>
            <a:pPr lvl="1"/>
            <a:r>
              <a:rPr lang="zh-CN" altLang="en-US" dirty="0"/>
              <a:t>解决：对系统控制下的所有主客体实施强制存取控制策略</a:t>
            </a:r>
            <a:endParaRPr lang="zh-CN" altLang="en-US" dirty="0"/>
          </a:p>
          <a:p>
            <a:r>
              <a:rPr lang="zh-CN" altLang="en-US" dirty="0"/>
              <a:t> </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p:nvPr/>
        </p:nvGrpSpPr>
        <p:grpSpPr bwMode="auto">
          <a:xfrm>
            <a:off x="1150938" y="769938"/>
            <a:ext cx="1792287" cy="1779587"/>
            <a:chOff x="0" y="0"/>
            <a:chExt cx="5237019" cy="5201394"/>
          </a:xfrm>
        </p:grpSpPr>
        <p:sp>
          <p:nvSpPr>
            <p:cNvPr id="4099" name="同心圆 17"/>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0" name="同心圆 18"/>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1" name="同心圆 19"/>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endParaRPr lang="zh-CN" altLang="en-US" sz="5400">
              <a:solidFill>
                <a:srgbClr val="595959"/>
              </a:solidFill>
              <a:latin typeface="微软雅黑" panose="020B0503020204020204" pitchFamily="34" charset="-122"/>
              <a:ea typeface="微软雅黑" panose="020B0503020204020204" pitchFamily="34" charset="-122"/>
            </a:endParaRPr>
          </a:p>
        </p:txBody>
      </p:sp>
      <p:sp>
        <p:nvSpPr>
          <p:cNvPr id="4116" name="文本框 1"/>
          <p:cNvSpPr txBox="1">
            <a:spLocks noChangeArrowheads="1"/>
          </p:cNvSpPr>
          <p:nvPr/>
        </p:nvSpPr>
        <p:spPr bwMode="auto">
          <a:xfrm>
            <a:off x="18605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200" dirty="0"/>
              <a:t>1</a:t>
            </a:r>
            <a:endParaRPr lang="zh-CN" altLang="en-US" sz="3200" dirty="0"/>
          </a:p>
        </p:txBody>
      </p:sp>
      <p:cxnSp>
        <p:nvCxnSpPr>
          <p:cNvPr id="4117" name="直接连接符 35"/>
          <p:cNvCxnSpPr>
            <a:cxnSpLocks noChangeShapeType="1"/>
          </p:cNvCxnSpPr>
          <p:nvPr/>
        </p:nvCxnSpPr>
        <p:spPr bwMode="auto">
          <a:xfrm flipH="1">
            <a:off x="1930400" y="2759271"/>
            <a:ext cx="476250" cy="581025"/>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4" y="2968821"/>
            <a:ext cx="23856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数据库安全性概述</a:t>
            </a:r>
            <a:endParaRPr lang="zh-CN" altLang="en-US" sz="2000" dirty="0">
              <a:latin typeface="微软雅黑" panose="020B0503020204020204" pitchFamily="34" charset="-122"/>
              <a:ea typeface="微软雅黑" panose="020B0503020204020204" pitchFamily="34" charset="-122"/>
            </a:endParaRPr>
          </a:p>
        </p:txBody>
      </p:sp>
      <p:sp>
        <p:nvSpPr>
          <p:cNvPr id="4119" name="文本框 27"/>
          <p:cNvSpPr txBox="1">
            <a:spLocks noChangeArrowheads="1"/>
          </p:cNvSpPr>
          <p:nvPr/>
        </p:nvSpPr>
        <p:spPr bwMode="auto">
          <a:xfrm>
            <a:off x="51117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t>2</a:t>
            </a:r>
            <a:endParaRPr lang="zh-CN" altLang="en-US" sz="3200" dirty="0"/>
          </a:p>
        </p:txBody>
      </p:sp>
      <p:cxnSp>
        <p:nvCxnSpPr>
          <p:cNvPr id="4120" name="直接连接符 43"/>
          <p:cNvCxnSpPr>
            <a:cxnSpLocks noChangeShapeType="1"/>
          </p:cNvCxnSpPr>
          <p:nvPr/>
        </p:nvCxnSpPr>
        <p:spPr bwMode="auto">
          <a:xfrm flipH="1">
            <a:off x="5183188" y="2759271"/>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2968821"/>
            <a:ext cx="24872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数据库安全性控制</a:t>
            </a:r>
            <a:endParaRPr lang="zh-CN" altLang="en-US" sz="2000" dirty="0">
              <a:latin typeface="微软雅黑" panose="020B0503020204020204" pitchFamily="34" charset="-122"/>
              <a:ea typeface="微软雅黑" panose="020B0503020204020204" pitchFamily="34" charset="-122"/>
            </a:endParaRPr>
          </a:p>
        </p:txBody>
      </p:sp>
      <p:sp>
        <p:nvSpPr>
          <p:cNvPr id="4122" name="文本框 31"/>
          <p:cNvSpPr txBox="1">
            <a:spLocks noChangeArrowheads="1"/>
          </p:cNvSpPr>
          <p:nvPr/>
        </p:nvSpPr>
        <p:spPr bwMode="auto">
          <a:xfrm>
            <a:off x="8158163"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t>3</a:t>
            </a:r>
            <a:endParaRPr lang="zh-CN" altLang="en-US" sz="3200" dirty="0"/>
          </a:p>
        </p:txBody>
      </p:sp>
      <p:cxnSp>
        <p:nvCxnSpPr>
          <p:cNvPr id="4123" name="直接连接符 53"/>
          <p:cNvCxnSpPr>
            <a:cxnSpLocks noChangeShapeType="1"/>
          </p:cNvCxnSpPr>
          <p:nvPr/>
        </p:nvCxnSpPr>
        <p:spPr bwMode="auto">
          <a:xfrm flipH="1">
            <a:off x="8228013" y="2759271"/>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2968821"/>
            <a:ext cx="2455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视图机制</a:t>
            </a:r>
            <a:endParaRPr lang="zh-CN" altLang="en-US" sz="2000" dirty="0">
              <a:latin typeface="微软雅黑" panose="020B0503020204020204" pitchFamily="34" charset="-122"/>
              <a:ea typeface="微软雅黑" panose="020B0503020204020204" pitchFamily="34" charset="-122"/>
            </a:endParaRPr>
          </a:p>
        </p:txBody>
      </p:sp>
      <p:sp>
        <p:nvSpPr>
          <p:cNvPr id="4125" name="文本框 31"/>
          <p:cNvSpPr txBox="1">
            <a:spLocks noChangeArrowheads="1"/>
          </p:cNvSpPr>
          <p:nvPr/>
        </p:nvSpPr>
        <p:spPr bwMode="auto">
          <a:xfrm>
            <a:off x="2168524" y="3456225"/>
            <a:ext cx="26934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数据库的不安全因素</a:t>
            </a:r>
            <a:endParaRPr lang="en-US" altLang="zh-CN" sz="1600" dirty="0">
              <a:latin typeface="微软雅黑" panose="020B0503020204020204" pitchFamily="34" charset="-122"/>
              <a:ea typeface="微软雅黑" panose="020B0503020204020204" pitchFamily="34" charset="-122"/>
            </a:endParaRPr>
          </a:p>
          <a:p>
            <a:pPr>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安全标准简介</a:t>
            </a:r>
            <a:endParaRPr lang="zh-CN" altLang="en-US" sz="1600" dirty="0">
              <a:latin typeface="微软雅黑" panose="020B0503020204020204" pitchFamily="34" charset="-122"/>
              <a:ea typeface="微软雅黑" panose="020B0503020204020204" pitchFamily="34" charset="-122"/>
            </a:endParaRPr>
          </a:p>
        </p:txBody>
      </p:sp>
      <p:sp>
        <p:nvSpPr>
          <p:cNvPr id="4126" name="文本框 31"/>
          <p:cNvSpPr txBox="1">
            <a:spLocks noChangeArrowheads="1"/>
          </p:cNvSpPr>
          <p:nvPr/>
        </p:nvSpPr>
        <p:spPr bwMode="auto">
          <a:xfrm>
            <a:off x="5421313" y="3389508"/>
            <a:ext cx="231616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用户身份鉴别</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存取控制</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自主存取控制方法</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授权：授予与收回</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数据库角色</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强制存取控制方法</a:t>
            </a:r>
            <a:endParaRPr lang="zh-CN" altLang="en-US" sz="1600" dirty="0">
              <a:latin typeface="微软雅黑" panose="020B0503020204020204" pitchFamily="34" charset="-122"/>
              <a:ea typeface="微软雅黑" panose="020B0503020204020204" pitchFamily="34" charset="-122"/>
            </a:endParaRP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solidFill>
                  <a:schemeClr val="accent1"/>
                </a:solidFill>
              </a:rPr>
              <a:t>4</a:t>
            </a:r>
            <a:endParaRPr lang="zh-CN" altLang="en-US" dirty="0">
              <a:solidFill>
                <a:schemeClr val="accent1"/>
              </a:solidFill>
            </a:endParaRPr>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solidFill>
                  <a:schemeClr val="accent1"/>
                </a:solidFill>
              </a:rPr>
              <a:t>审计</a:t>
            </a:r>
            <a:endParaRPr lang="zh-CN" altLang="en-US" dirty="0">
              <a:solidFill>
                <a:schemeClr val="accent1"/>
              </a:solidFill>
            </a:endParaRPr>
          </a:p>
        </p:txBody>
      </p:sp>
      <p:sp>
        <p:nvSpPr>
          <p:cNvPr id="2" name="灯片编号占位符 1"/>
          <p:cNvSpPr>
            <a:spLocks noGrp="1"/>
          </p:cNvSpPr>
          <p:nvPr>
            <p:ph type="sldNum" sz="quarter" idx="12"/>
          </p:nvPr>
        </p:nvSpPr>
        <p:spPr/>
        <p:txBody>
          <a:bodyPr/>
          <a:lstStyle/>
          <a:p>
            <a:fld id="{F74088BC-5FFA-45F6-BC97-BB015332EA66}" type="slidenum">
              <a:rPr lang="zh-CN" altLang="en-US" smtClean="0"/>
            </a:fld>
            <a:endParaRPr lang="zh-CN" altLang="en-US"/>
          </a:p>
        </p:txBody>
      </p:sp>
      <p:sp>
        <p:nvSpPr>
          <p:cNvPr id="37" name="文本框 27"/>
          <p:cNvSpPr txBox="1">
            <a:spLocks noChangeArrowheads="1"/>
          </p:cNvSpPr>
          <p:nvPr/>
        </p:nvSpPr>
        <p:spPr bwMode="auto">
          <a:xfrm>
            <a:off x="51117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solidFill>
                  <a:schemeClr val="tx1"/>
                </a:solidFill>
              </a:rPr>
              <a:t>5</a:t>
            </a:r>
            <a:endParaRPr lang="zh-CN" altLang="en-US" dirty="0">
              <a:solidFill>
                <a:schemeClr val="tx1"/>
              </a:solidFill>
            </a:endParaRPr>
          </a:p>
        </p:txBody>
      </p:sp>
      <p:cxnSp>
        <p:nvCxnSpPr>
          <p:cNvPr id="38" name="直接连接符 43"/>
          <p:cNvCxnSpPr>
            <a:cxnSpLocks noChangeShapeType="1"/>
          </p:cNvCxnSpPr>
          <p:nvPr/>
        </p:nvCxnSpPr>
        <p:spPr bwMode="auto">
          <a:xfrm flipH="1">
            <a:off x="5183188" y="4877497"/>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39" name="文本框 7"/>
          <p:cNvSpPr txBox="1">
            <a:spLocks noChangeArrowheads="1"/>
          </p:cNvSpPr>
          <p:nvPr/>
        </p:nvSpPr>
        <p:spPr bwMode="auto">
          <a:xfrm>
            <a:off x="54213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solidFill>
                  <a:schemeClr val="tx1"/>
                </a:solidFill>
              </a:rPr>
              <a:t>数据加密</a:t>
            </a:r>
            <a:endParaRPr lang="zh-CN" altLang="en-US" dirty="0">
              <a:solidFill>
                <a:schemeClr val="tx1"/>
              </a:solidFill>
            </a:endParaRPr>
          </a:p>
        </p:txBody>
      </p:sp>
      <p:sp>
        <p:nvSpPr>
          <p:cNvPr id="41" name="文本框 27"/>
          <p:cNvSpPr txBox="1">
            <a:spLocks noChangeArrowheads="1"/>
          </p:cNvSpPr>
          <p:nvPr/>
        </p:nvSpPr>
        <p:spPr bwMode="auto">
          <a:xfrm>
            <a:off x="8156576" y="4704399"/>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solidFill>
                  <a:schemeClr val="tx1"/>
                </a:solidFill>
              </a:rPr>
              <a:t>6</a:t>
            </a:r>
            <a:endParaRPr lang="zh-CN" altLang="en-US" dirty="0">
              <a:solidFill>
                <a:schemeClr val="tx1"/>
              </a:solidFill>
            </a:endParaRPr>
          </a:p>
        </p:txBody>
      </p:sp>
      <p:cxnSp>
        <p:nvCxnSpPr>
          <p:cNvPr id="42" name="直接连接符 43"/>
          <p:cNvCxnSpPr>
            <a:cxnSpLocks noChangeShapeType="1"/>
          </p:cNvCxnSpPr>
          <p:nvPr/>
        </p:nvCxnSpPr>
        <p:spPr bwMode="auto">
          <a:xfrm flipH="1">
            <a:off x="8228014" y="4848862"/>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3" name="文本框 7"/>
          <p:cNvSpPr txBox="1">
            <a:spLocks noChangeArrowheads="1"/>
          </p:cNvSpPr>
          <p:nvPr/>
        </p:nvSpPr>
        <p:spPr bwMode="auto">
          <a:xfrm>
            <a:off x="8466138" y="5058412"/>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solidFill>
                  <a:schemeClr val="tx1"/>
                </a:solidFill>
              </a:rPr>
              <a:t>其他安全性保护</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审计</a:t>
            </a:r>
            <a:endParaRPr lang="zh-CN" altLang="en-US" dirty="0"/>
          </a:p>
        </p:txBody>
      </p:sp>
      <p:sp>
        <p:nvSpPr>
          <p:cNvPr id="3" name="内容占位符 2"/>
          <p:cNvSpPr>
            <a:spLocks noGrp="1"/>
          </p:cNvSpPr>
          <p:nvPr>
            <p:ph idx="1"/>
          </p:nvPr>
        </p:nvSpPr>
        <p:spPr/>
        <p:txBody>
          <a:bodyPr/>
          <a:lstStyle/>
          <a:p>
            <a:r>
              <a:rPr lang="zh-CN" altLang="en-US" dirty="0"/>
              <a:t>什么是审计</a:t>
            </a:r>
            <a:endParaRPr lang="zh-CN" altLang="en-US" dirty="0"/>
          </a:p>
          <a:p>
            <a:pPr lvl="1"/>
            <a:r>
              <a:rPr lang="zh-CN" altLang="en-US" dirty="0"/>
              <a:t>启用一个专用的审计日志（</a:t>
            </a:r>
            <a:r>
              <a:rPr lang="en-US" altLang="zh-CN" dirty="0"/>
              <a:t>Audit Log</a:t>
            </a:r>
            <a:r>
              <a:rPr lang="zh-CN" altLang="en-US" dirty="0"/>
              <a:t>）</a:t>
            </a:r>
            <a:endParaRPr lang="zh-CN" altLang="en-US" dirty="0"/>
          </a:p>
          <a:p>
            <a:pPr lvl="1"/>
            <a:r>
              <a:rPr lang="zh-CN" altLang="en-US" dirty="0"/>
              <a:t>将用户对数据库的所有操作记录在上面</a:t>
            </a:r>
            <a:endParaRPr lang="zh-CN" altLang="en-US" dirty="0"/>
          </a:p>
          <a:p>
            <a:pPr lvl="1"/>
            <a:r>
              <a:rPr lang="zh-CN" altLang="en-US" dirty="0"/>
              <a:t>审计员利用审计日志监控数据库中的各种行为，找出非法存取数据的人、时间和内容</a:t>
            </a:r>
            <a:endParaRPr lang="zh-CN" altLang="en-US" dirty="0"/>
          </a:p>
          <a:p>
            <a:pPr lvl="1"/>
            <a:r>
              <a:rPr lang="en-US" altLang="zh-CN" dirty="0"/>
              <a:t>C2</a:t>
            </a:r>
            <a:r>
              <a:rPr lang="zh-CN" altLang="en-US" dirty="0"/>
              <a:t>以上安全级别的</a:t>
            </a:r>
            <a:r>
              <a:rPr lang="en-US" altLang="zh-CN" dirty="0"/>
              <a:t>DBMS</a:t>
            </a:r>
            <a:r>
              <a:rPr lang="zh-CN" altLang="en-US" dirty="0"/>
              <a:t>必须具有审计功能</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审计</a:t>
            </a:r>
            <a:endParaRPr lang="zh-CN" altLang="en-US" dirty="0"/>
          </a:p>
        </p:txBody>
      </p:sp>
      <p:sp>
        <p:nvSpPr>
          <p:cNvPr id="3" name="内容占位符 2"/>
          <p:cNvSpPr>
            <a:spLocks noGrp="1"/>
          </p:cNvSpPr>
          <p:nvPr>
            <p:ph idx="1"/>
          </p:nvPr>
        </p:nvSpPr>
        <p:spPr/>
        <p:txBody>
          <a:bodyPr/>
          <a:lstStyle/>
          <a:p>
            <a:r>
              <a:rPr lang="zh-CN" altLang="en-US" dirty="0"/>
              <a:t>审计功能的可选性</a:t>
            </a:r>
            <a:endParaRPr lang="zh-CN" altLang="en-US" dirty="0"/>
          </a:p>
          <a:p>
            <a:pPr lvl="1"/>
            <a:r>
              <a:rPr lang="zh-CN" altLang="en-US" dirty="0"/>
              <a:t>审计很费时间和空间</a:t>
            </a:r>
            <a:endParaRPr lang="zh-CN" altLang="en-US" dirty="0"/>
          </a:p>
          <a:p>
            <a:pPr lvl="1"/>
            <a:r>
              <a:rPr lang="en-US" altLang="zh-CN" dirty="0"/>
              <a:t>DBA</a:t>
            </a:r>
            <a:r>
              <a:rPr lang="zh-CN" altLang="en-US" dirty="0"/>
              <a:t>可以根据应用对安全性的要求，灵活地打开或关闭审计功能</a:t>
            </a:r>
            <a:endParaRPr lang="zh-CN" altLang="en-US" dirty="0"/>
          </a:p>
          <a:p>
            <a:pPr lvl="1"/>
            <a:r>
              <a:rPr lang="zh-CN" altLang="en-US" dirty="0"/>
              <a:t>审计功能主要用于安全性要求较高的部门</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en-US" dirty="0"/>
              <a:t>数据库的不安全因素</a:t>
            </a:r>
            <a:endParaRPr lang="zh-CN" altLang="en-US" dirty="0"/>
          </a:p>
        </p:txBody>
      </p:sp>
      <p:sp>
        <p:nvSpPr>
          <p:cNvPr id="3" name="内容占位符 2"/>
          <p:cNvSpPr>
            <a:spLocks noGrp="1"/>
          </p:cNvSpPr>
          <p:nvPr>
            <p:ph idx="1"/>
          </p:nvPr>
        </p:nvSpPr>
        <p:spPr/>
        <p:txBody>
          <a:bodyPr/>
          <a:lstStyle/>
          <a:p>
            <a:r>
              <a:rPr lang="en-US" altLang="zh-CN" dirty="0"/>
              <a:t>2.</a:t>
            </a:r>
            <a:r>
              <a:rPr lang="zh-CN" altLang="en-US" dirty="0"/>
              <a:t>数据库中重要或敏感的数据被泄露</a:t>
            </a:r>
            <a:endParaRPr lang="zh-CN" altLang="en-US" dirty="0"/>
          </a:p>
          <a:p>
            <a:pPr lvl="1"/>
            <a:r>
              <a:rPr lang="zh-CN" altLang="en-US" dirty="0"/>
              <a:t>黑客和敌对分子千方百计盗窃数据库中的重要数据，一些机密信息被暴露。</a:t>
            </a:r>
            <a:endParaRPr lang="zh-CN" altLang="en-US" dirty="0"/>
          </a:p>
          <a:p>
            <a:pPr lvl="1"/>
            <a:r>
              <a:rPr lang="zh-CN" altLang="en-US" dirty="0"/>
              <a:t>数据库管理系统提供的主要技术有</a:t>
            </a:r>
            <a:r>
              <a:rPr lang="zh-CN" altLang="en-US" dirty="0">
                <a:solidFill>
                  <a:srgbClr val="FF0000"/>
                </a:solidFill>
              </a:rPr>
              <a:t>强制存取控制、数据加密存储</a:t>
            </a:r>
            <a:r>
              <a:rPr lang="zh-CN" altLang="en-US" dirty="0"/>
              <a:t>和</a:t>
            </a:r>
            <a:r>
              <a:rPr lang="zh-CN" altLang="en-US" dirty="0">
                <a:solidFill>
                  <a:srgbClr val="FF0000"/>
                </a:solidFill>
              </a:rPr>
              <a:t>加密传输</a:t>
            </a:r>
            <a:r>
              <a:rPr lang="zh-CN" altLang="en-US" dirty="0"/>
              <a:t>等。</a:t>
            </a:r>
            <a:endParaRPr lang="zh-CN" altLang="en-US" dirty="0"/>
          </a:p>
          <a:p>
            <a:pPr lvl="1"/>
            <a:r>
              <a:rPr lang="zh-CN" altLang="en-US" dirty="0"/>
              <a:t>审计日志分析</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审计</a:t>
            </a:r>
            <a:endParaRPr lang="zh-CN" altLang="en-US" dirty="0"/>
          </a:p>
        </p:txBody>
      </p:sp>
      <p:sp>
        <p:nvSpPr>
          <p:cNvPr id="3" name="内容占位符 2"/>
          <p:cNvSpPr>
            <a:spLocks noGrp="1"/>
          </p:cNvSpPr>
          <p:nvPr>
            <p:ph idx="1"/>
          </p:nvPr>
        </p:nvSpPr>
        <p:spPr/>
        <p:txBody>
          <a:bodyPr>
            <a:normAutofit/>
          </a:bodyPr>
          <a:lstStyle/>
          <a:p>
            <a:r>
              <a:rPr lang="en-US" altLang="zh-CN" dirty="0"/>
              <a:t>1.</a:t>
            </a:r>
            <a:r>
              <a:rPr lang="zh-CN" altLang="en-US" dirty="0"/>
              <a:t>审计事件</a:t>
            </a:r>
            <a:endParaRPr lang="zh-CN" altLang="en-US" dirty="0"/>
          </a:p>
          <a:p>
            <a:pPr lvl="1"/>
            <a:r>
              <a:rPr lang="zh-CN" altLang="en-US" dirty="0"/>
              <a:t>服务器事件</a:t>
            </a:r>
            <a:endParaRPr lang="zh-CN" altLang="en-US" dirty="0"/>
          </a:p>
          <a:p>
            <a:pPr lvl="2"/>
            <a:r>
              <a:rPr lang="zh-CN" altLang="en-US" dirty="0"/>
              <a:t>审计数据库服务器发生的事件</a:t>
            </a:r>
            <a:endParaRPr lang="zh-CN" altLang="en-US" dirty="0"/>
          </a:p>
          <a:p>
            <a:pPr lvl="1"/>
            <a:r>
              <a:rPr lang="zh-CN" altLang="en-US" dirty="0"/>
              <a:t>系统权限</a:t>
            </a:r>
            <a:endParaRPr lang="zh-CN" altLang="en-US" dirty="0"/>
          </a:p>
          <a:p>
            <a:pPr lvl="2"/>
            <a:r>
              <a:rPr lang="zh-CN" altLang="en-US" dirty="0"/>
              <a:t>对系统拥有的结构或模式对象进行操作的审计</a:t>
            </a:r>
            <a:endParaRPr lang="zh-CN" altLang="en-US" dirty="0"/>
          </a:p>
          <a:p>
            <a:pPr lvl="1"/>
            <a:r>
              <a:rPr lang="zh-CN" altLang="en-US" dirty="0"/>
              <a:t>要求该操作的权限是通过系统权限获得的</a:t>
            </a:r>
            <a:endParaRPr lang="zh-CN" altLang="en-US" dirty="0"/>
          </a:p>
          <a:p>
            <a:pPr lvl="1"/>
            <a:r>
              <a:rPr lang="zh-CN" altLang="en-US" dirty="0"/>
              <a:t>语句事件</a:t>
            </a:r>
            <a:endParaRPr lang="zh-CN" altLang="en-US" dirty="0"/>
          </a:p>
          <a:p>
            <a:pPr lvl="2"/>
            <a:r>
              <a:rPr lang="zh-CN" altLang="en-US" dirty="0"/>
              <a:t>对</a:t>
            </a:r>
            <a:r>
              <a:rPr lang="en-US" altLang="zh-CN" dirty="0"/>
              <a:t>SQL</a:t>
            </a:r>
            <a:r>
              <a:rPr lang="zh-CN" altLang="en-US" dirty="0"/>
              <a:t>语句，如</a:t>
            </a:r>
            <a:r>
              <a:rPr lang="en-US" altLang="zh-CN" dirty="0"/>
              <a:t>DDL</a:t>
            </a:r>
            <a:r>
              <a:rPr lang="zh-CN" altLang="en-US" dirty="0"/>
              <a:t>、</a:t>
            </a:r>
            <a:r>
              <a:rPr lang="en-US" altLang="zh-CN" dirty="0"/>
              <a:t>DML</a:t>
            </a:r>
            <a:r>
              <a:rPr lang="zh-CN" altLang="en-US" dirty="0"/>
              <a:t>、</a:t>
            </a:r>
            <a:r>
              <a:rPr lang="en-US" altLang="zh-CN" dirty="0"/>
              <a:t>DQL</a:t>
            </a:r>
            <a:r>
              <a:rPr lang="zh-CN" altLang="en-US" dirty="0"/>
              <a:t>及</a:t>
            </a:r>
            <a:r>
              <a:rPr lang="en-US" altLang="zh-CN" dirty="0"/>
              <a:t>DCL</a:t>
            </a:r>
            <a:r>
              <a:rPr lang="zh-CN" altLang="en-US" dirty="0"/>
              <a:t>语句的审计</a:t>
            </a:r>
            <a:endParaRPr lang="zh-CN" altLang="en-US" dirty="0"/>
          </a:p>
          <a:p>
            <a:pPr lvl="1"/>
            <a:r>
              <a:rPr lang="zh-CN" altLang="en-US" dirty="0"/>
              <a:t>模式对象事件</a:t>
            </a:r>
            <a:endParaRPr lang="zh-CN" altLang="en-US" dirty="0"/>
          </a:p>
          <a:p>
            <a:pPr lvl="2"/>
            <a:r>
              <a:rPr lang="zh-CN" altLang="en-US" dirty="0"/>
              <a:t>对特定模式对象上进行的</a:t>
            </a:r>
            <a:r>
              <a:rPr lang="en-US" altLang="zh-CN" dirty="0"/>
              <a:t>SELECT</a:t>
            </a:r>
            <a:r>
              <a:rPr lang="zh-CN" altLang="en-US" dirty="0"/>
              <a:t>或</a:t>
            </a:r>
            <a:r>
              <a:rPr lang="en-US" altLang="zh-CN" dirty="0"/>
              <a:t>DML</a:t>
            </a:r>
            <a:r>
              <a:rPr lang="zh-CN" altLang="en-US" dirty="0"/>
              <a:t>操作的审计 </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审计</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2.</a:t>
            </a:r>
            <a:r>
              <a:rPr lang="zh-CN" altLang="en-US" dirty="0"/>
              <a:t>审计功能</a:t>
            </a:r>
            <a:endParaRPr lang="zh-CN" altLang="en-US" dirty="0"/>
          </a:p>
          <a:p>
            <a:pPr lvl="1"/>
            <a:r>
              <a:rPr lang="zh-CN" altLang="en-US" dirty="0"/>
              <a:t>基本功能</a:t>
            </a:r>
            <a:endParaRPr lang="zh-CN" altLang="en-US" dirty="0"/>
          </a:p>
          <a:p>
            <a:pPr lvl="2"/>
            <a:r>
              <a:rPr lang="zh-CN" altLang="en-US" dirty="0"/>
              <a:t>提供多种审计查阅方式提供多种审计查阅方式</a:t>
            </a:r>
            <a:endParaRPr lang="zh-CN" altLang="en-US" dirty="0"/>
          </a:p>
          <a:p>
            <a:pPr lvl="1"/>
            <a:r>
              <a:rPr lang="zh-CN" altLang="en-US" dirty="0"/>
              <a:t>多套审计规则：一般在初始化设定</a:t>
            </a:r>
            <a:endParaRPr lang="zh-CN" altLang="en-US" dirty="0"/>
          </a:p>
          <a:p>
            <a:pPr lvl="1"/>
            <a:r>
              <a:rPr lang="zh-CN" altLang="en-US" dirty="0"/>
              <a:t>提供审计分析和报表功能</a:t>
            </a:r>
            <a:endParaRPr lang="zh-CN" altLang="en-US" dirty="0"/>
          </a:p>
          <a:p>
            <a:pPr lvl="1"/>
            <a:r>
              <a:rPr lang="zh-CN" altLang="en-US" dirty="0"/>
              <a:t>审计日志管理功能</a:t>
            </a:r>
            <a:endParaRPr lang="zh-CN" altLang="en-US" dirty="0"/>
          </a:p>
          <a:p>
            <a:pPr lvl="2"/>
            <a:r>
              <a:rPr lang="zh-CN" altLang="en-US" dirty="0"/>
              <a:t>防止审计员误删审计记录，审计日志必须先转储后删除</a:t>
            </a:r>
            <a:endParaRPr lang="zh-CN" altLang="en-US" dirty="0"/>
          </a:p>
          <a:p>
            <a:pPr lvl="2"/>
            <a:r>
              <a:rPr lang="zh-CN" altLang="en-US" dirty="0"/>
              <a:t>对转储的审计记录文件提供完整性和保密性保护</a:t>
            </a:r>
            <a:endParaRPr lang="zh-CN" altLang="en-US" dirty="0"/>
          </a:p>
          <a:p>
            <a:pPr lvl="2"/>
            <a:r>
              <a:rPr lang="zh-CN" altLang="en-US" dirty="0"/>
              <a:t>只允许审计员查阅和转储审计记录，不允许任何用户新增和修改审计记录等</a:t>
            </a:r>
            <a:endParaRPr lang="zh-CN" altLang="en-US" dirty="0"/>
          </a:p>
          <a:p>
            <a:pPr lvl="1"/>
            <a:r>
              <a:rPr lang="zh-CN" altLang="en-US" dirty="0"/>
              <a:t>提供查询审计设置及审计记录信息的专门视图</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p:nvPr/>
        </p:nvGrpSpPr>
        <p:grpSpPr bwMode="auto">
          <a:xfrm>
            <a:off x="1150938" y="769938"/>
            <a:ext cx="1792287" cy="1779587"/>
            <a:chOff x="0" y="0"/>
            <a:chExt cx="5237019" cy="5201394"/>
          </a:xfrm>
        </p:grpSpPr>
        <p:sp>
          <p:nvSpPr>
            <p:cNvPr id="4099" name="同心圆 17"/>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0" name="同心圆 18"/>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1" name="同心圆 19"/>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endParaRPr lang="zh-CN" altLang="en-US" sz="5400">
              <a:solidFill>
                <a:srgbClr val="595959"/>
              </a:solidFill>
              <a:latin typeface="微软雅黑" panose="020B0503020204020204" pitchFamily="34" charset="-122"/>
              <a:ea typeface="微软雅黑" panose="020B0503020204020204" pitchFamily="34" charset="-122"/>
            </a:endParaRPr>
          </a:p>
        </p:txBody>
      </p:sp>
      <p:sp>
        <p:nvSpPr>
          <p:cNvPr id="4116" name="文本框 1"/>
          <p:cNvSpPr txBox="1">
            <a:spLocks noChangeArrowheads="1"/>
          </p:cNvSpPr>
          <p:nvPr/>
        </p:nvSpPr>
        <p:spPr bwMode="auto">
          <a:xfrm>
            <a:off x="18605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200" dirty="0"/>
              <a:t>1</a:t>
            </a:r>
            <a:endParaRPr lang="zh-CN" altLang="en-US" sz="3200" dirty="0"/>
          </a:p>
        </p:txBody>
      </p:sp>
      <p:cxnSp>
        <p:nvCxnSpPr>
          <p:cNvPr id="4117" name="直接连接符 35"/>
          <p:cNvCxnSpPr>
            <a:cxnSpLocks noChangeShapeType="1"/>
          </p:cNvCxnSpPr>
          <p:nvPr/>
        </p:nvCxnSpPr>
        <p:spPr bwMode="auto">
          <a:xfrm flipH="1">
            <a:off x="1930400" y="2759271"/>
            <a:ext cx="476250" cy="581025"/>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4" y="2968821"/>
            <a:ext cx="23856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数据库安全性概述</a:t>
            </a:r>
            <a:endParaRPr lang="zh-CN" altLang="en-US" sz="2000" dirty="0">
              <a:latin typeface="微软雅黑" panose="020B0503020204020204" pitchFamily="34" charset="-122"/>
              <a:ea typeface="微软雅黑" panose="020B0503020204020204" pitchFamily="34" charset="-122"/>
            </a:endParaRPr>
          </a:p>
        </p:txBody>
      </p:sp>
      <p:sp>
        <p:nvSpPr>
          <p:cNvPr id="4119" name="文本框 27"/>
          <p:cNvSpPr txBox="1">
            <a:spLocks noChangeArrowheads="1"/>
          </p:cNvSpPr>
          <p:nvPr/>
        </p:nvSpPr>
        <p:spPr bwMode="auto">
          <a:xfrm>
            <a:off x="51117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t>2</a:t>
            </a:r>
            <a:endParaRPr lang="zh-CN" altLang="en-US" sz="3200" dirty="0"/>
          </a:p>
        </p:txBody>
      </p:sp>
      <p:cxnSp>
        <p:nvCxnSpPr>
          <p:cNvPr id="4120" name="直接连接符 43"/>
          <p:cNvCxnSpPr>
            <a:cxnSpLocks noChangeShapeType="1"/>
          </p:cNvCxnSpPr>
          <p:nvPr/>
        </p:nvCxnSpPr>
        <p:spPr bwMode="auto">
          <a:xfrm flipH="1">
            <a:off x="5183188" y="2759271"/>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2968821"/>
            <a:ext cx="24872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数据库安全性控制</a:t>
            </a:r>
            <a:endParaRPr lang="zh-CN" altLang="en-US" sz="2000" dirty="0">
              <a:latin typeface="微软雅黑" panose="020B0503020204020204" pitchFamily="34" charset="-122"/>
              <a:ea typeface="微软雅黑" panose="020B0503020204020204" pitchFamily="34" charset="-122"/>
            </a:endParaRPr>
          </a:p>
        </p:txBody>
      </p:sp>
      <p:sp>
        <p:nvSpPr>
          <p:cNvPr id="4122" name="文本框 31"/>
          <p:cNvSpPr txBox="1">
            <a:spLocks noChangeArrowheads="1"/>
          </p:cNvSpPr>
          <p:nvPr/>
        </p:nvSpPr>
        <p:spPr bwMode="auto">
          <a:xfrm>
            <a:off x="8158163"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t>3</a:t>
            </a:r>
            <a:endParaRPr lang="zh-CN" altLang="en-US" sz="3200" dirty="0"/>
          </a:p>
        </p:txBody>
      </p:sp>
      <p:cxnSp>
        <p:nvCxnSpPr>
          <p:cNvPr id="4123" name="直接连接符 53"/>
          <p:cNvCxnSpPr>
            <a:cxnSpLocks noChangeShapeType="1"/>
          </p:cNvCxnSpPr>
          <p:nvPr/>
        </p:nvCxnSpPr>
        <p:spPr bwMode="auto">
          <a:xfrm flipH="1">
            <a:off x="8228013" y="2759271"/>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2968821"/>
            <a:ext cx="2455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视图机制</a:t>
            </a:r>
            <a:endParaRPr lang="zh-CN" altLang="en-US" sz="2000" dirty="0">
              <a:latin typeface="微软雅黑" panose="020B0503020204020204" pitchFamily="34" charset="-122"/>
              <a:ea typeface="微软雅黑" panose="020B0503020204020204" pitchFamily="34" charset="-122"/>
            </a:endParaRPr>
          </a:p>
        </p:txBody>
      </p:sp>
      <p:sp>
        <p:nvSpPr>
          <p:cNvPr id="4125" name="文本框 31"/>
          <p:cNvSpPr txBox="1">
            <a:spLocks noChangeArrowheads="1"/>
          </p:cNvSpPr>
          <p:nvPr/>
        </p:nvSpPr>
        <p:spPr bwMode="auto">
          <a:xfrm>
            <a:off x="2168524" y="3456225"/>
            <a:ext cx="26934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数据库的不安全因素</a:t>
            </a:r>
            <a:endParaRPr lang="en-US" altLang="zh-CN" sz="1600" dirty="0">
              <a:latin typeface="微软雅黑" panose="020B0503020204020204" pitchFamily="34" charset="-122"/>
              <a:ea typeface="微软雅黑" panose="020B0503020204020204" pitchFamily="34" charset="-122"/>
            </a:endParaRPr>
          </a:p>
          <a:p>
            <a:pPr>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安全标准简介</a:t>
            </a:r>
            <a:endParaRPr lang="zh-CN" altLang="en-US" sz="1600" dirty="0">
              <a:latin typeface="微软雅黑" panose="020B0503020204020204" pitchFamily="34" charset="-122"/>
              <a:ea typeface="微软雅黑" panose="020B0503020204020204" pitchFamily="34" charset="-122"/>
            </a:endParaRPr>
          </a:p>
        </p:txBody>
      </p:sp>
      <p:sp>
        <p:nvSpPr>
          <p:cNvPr id="4126" name="文本框 31"/>
          <p:cNvSpPr txBox="1">
            <a:spLocks noChangeArrowheads="1"/>
          </p:cNvSpPr>
          <p:nvPr/>
        </p:nvSpPr>
        <p:spPr bwMode="auto">
          <a:xfrm>
            <a:off x="5421313" y="3389508"/>
            <a:ext cx="231616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用户身份鉴别</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存取控制</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自主存取控制方法</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授权：授予与收回</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数据库角色</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强制存取控制方法</a:t>
            </a:r>
            <a:endParaRPr lang="zh-CN" altLang="en-US" sz="1600" dirty="0">
              <a:latin typeface="微软雅黑" panose="020B0503020204020204" pitchFamily="34" charset="-122"/>
              <a:ea typeface="微软雅黑" panose="020B0503020204020204" pitchFamily="34" charset="-122"/>
            </a:endParaRP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solidFill>
                  <a:schemeClr val="tx1"/>
                </a:solidFill>
              </a:rPr>
              <a:t>4</a:t>
            </a:r>
            <a:endParaRPr lang="zh-CN" altLang="en-US" dirty="0">
              <a:solidFill>
                <a:schemeClr val="tx1"/>
              </a:solidFill>
            </a:endParaRPr>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solidFill>
                  <a:schemeClr val="tx1"/>
                </a:solidFill>
              </a:rPr>
              <a:t>审计</a:t>
            </a:r>
            <a:endParaRPr lang="zh-CN" altLang="en-US" dirty="0">
              <a:solidFill>
                <a:schemeClr val="tx1"/>
              </a:solidFill>
            </a:endParaRPr>
          </a:p>
        </p:txBody>
      </p:sp>
      <p:sp>
        <p:nvSpPr>
          <p:cNvPr id="2" name="灯片编号占位符 1"/>
          <p:cNvSpPr>
            <a:spLocks noGrp="1"/>
          </p:cNvSpPr>
          <p:nvPr>
            <p:ph type="sldNum" sz="quarter" idx="12"/>
          </p:nvPr>
        </p:nvSpPr>
        <p:spPr/>
        <p:txBody>
          <a:bodyPr/>
          <a:lstStyle/>
          <a:p>
            <a:fld id="{F74088BC-5FFA-45F6-BC97-BB015332EA66}" type="slidenum">
              <a:rPr lang="zh-CN" altLang="en-US" smtClean="0"/>
            </a:fld>
            <a:endParaRPr lang="zh-CN" altLang="en-US"/>
          </a:p>
        </p:txBody>
      </p:sp>
      <p:sp>
        <p:nvSpPr>
          <p:cNvPr id="37" name="文本框 27"/>
          <p:cNvSpPr txBox="1">
            <a:spLocks noChangeArrowheads="1"/>
          </p:cNvSpPr>
          <p:nvPr/>
        </p:nvSpPr>
        <p:spPr bwMode="auto">
          <a:xfrm>
            <a:off x="51117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solidFill>
                  <a:schemeClr val="accent1"/>
                </a:solidFill>
              </a:rPr>
              <a:t>5</a:t>
            </a:r>
            <a:endParaRPr lang="zh-CN" altLang="en-US" dirty="0">
              <a:solidFill>
                <a:schemeClr val="accent1"/>
              </a:solidFill>
            </a:endParaRPr>
          </a:p>
        </p:txBody>
      </p:sp>
      <p:cxnSp>
        <p:nvCxnSpPr>
          <p:cNvPr id="38" name="直接连接符 43"/>
          <p:cNvCxnSpPr>
            <a:cxnSpLocks noChangeShapeType="1"/>
          </p:cNvCxnSpPr>
          <p:nvPr/>
        </p:nvCxnSpPr>
        <p:spPr bwMode="auto">
          <a:xfrm flipH="1">
            <a:off x="5183188" y="4877497"/>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39" name="文本框 7"/>
          <p:cNvSpPr txBox="1">
            <a:spLocks noChangeArrowheads="1"/>
          </p:cNvSpPr>
          <p:nvPr/>
        </p:nvSpPr>
        <p:spPr bwMode="auto">
          <a:xfrm>
            <a:off x="54213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solidFill>
                  <a:schemeClr val="accent1"/>
                </a:solidFill>
              </a:rPr>
              <a:t>数据加密</a:t>
            </a:r>
            <a:endParaRPr lang="zh-CN" altLang="en-US" dirty="0">
              <a:solidFill>
                <a:schemeClr val="accent1"/>
              </a:solidFill>
            </a:endParaRPr>
          </a:p>
        </p:txBody>
      </p:sp>
      <p:sp>
        <p:nvSpPr>
          <p:cNvPr id="41" name="文本框 27"/>
          <p:cNvSpPr txBox="1">
            <a:spLocks noChangeArrowheads="1"/>
          </p:cNvSpPr>
          <p:nvPr/>
        </p:nvSpPr>
        <p:spPr bwMode="auto">
          <a:xfrm>
            <a:off x="8156576" y="4704399"/>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solidFill>
                  <a:schemeClr val="tx1"/>
                </a:solidFill>
              </a:rPr>
              <a:t>6</a:t>
            </a:r>
            <a:endParaRPr lang="zh-CN" altLang="en-US" dirty="0">
              <a:solidFill>
                <a:schemeClr val="tx1"/>
              </a:solidFill>
            </a:endParaRPr>
          </a:p>
        </p:txBody>
      </p:sp>
      <p:cxnSp>
        <p:nvCxnSpPr>
          <p:cNvPr id="42" name="直接连接符 43"/>
          <p:cNvCxnSpPr>
            <a:cxnSpLocks noChangeShapeType="1"/>
          </p:cNvCxnSpPr>
          <p:nvPr/>
        </p:nvCxnSpPr>
        <p:spPr bwMode="auto">
          <a:xfrm flipH="1">
            <a:off x="8228014" y="4848862"/>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3" name="文本框 7"/>
          <p:cNvSpPr txBox="1">
            <a:spLocks noChangeArrowheads="1"/>
          </p:cNvSpPr>
          <p:nvPr/>
        </p:nvSpPr>
        <p:spPr bwMode="auto">
          <a:xfrm>
            <a:off x="8466138" y="5058412"/>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solidFill>
                  <a:schemeClr val="tx1"/>
                </a:solidFill>
              </a:rPr>
              <a:t>其他安全性保护</a:t>
            </a:r>
            <a:endParaRPr lang="zh-CN" altLang="en-US" dirty="0">
              <a:solidFill>
                <a:schemeClr val="tx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数据加密</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数据加密</a:t>
            </a:r>
            <a:endParaRPr lang="zh-CN" altLang="en-US" dirty="0"/>
          </a:p>
          <a:p>
            <a:pPr lvl="1"/>
            <a:r>
              <a:rPr lang="zh-CN" altLang="en-US" dirty="0"/>
              <a:t>防止数据库中数据在存储和传输中失密的有效手段</a:t>
            </a:r>
            <a:endParaRPr lang="zh-CN" altLang="en-US" dirty="0"/>
          </a:p>
          <a:p>
            <a:endParaRPr lang="zh-CN" altLang="en-US" dirty="0"/>
          </a:p>
          <a:p>
            <a:r>
              <a:rPr lang="zh-CN" altLang="en-US" dirty="0"/>
              <a:t>加密的基本思想</a:t>
            </a:r>
            <a:endParaRPr lang="zh-CN" altLang="en-US" dirty="0"/>
          </a:p>
          <a:p>
            <a:pPr lvl="1"/>
            <a:r>
              <a:rPr lang="zh-CN" altLang="en-US" dirty="0"/>
              <a:t>根据一定的算法将原始数据</a:t>
            </a:r>
            <a:r>
              <a:rPr lang="en-US" altLang="zh-CN" dirty="0"/>
              <a:t>—</a:t>
            </a:r>
            <a:r>
              <a:rPr lang="zh-CN" altLang="en-US" dirty="0"/>
              <a:t>明文（</a:t>
            </a:r>
            <a:r>
              <a:rPr lang="en-US" altLang="zh-CN" dirty="0"/>
              <a:t>Plain text</a:t>
            </a:r>
            <a:r>
              <a:rPr lang="zh-CN" altLang="en-US" dirty="0"/>
              <a:t>）变换为不可直接识别的格式</a:t>
            </a:r>
            <a:r>
              <a:rPr lang="en-US" altLang="zh-CN" dirty="0"/>
              <a:t>­—</a:t>
            </a:r>
            <a:r>
              <a:rPr lang="zh-CN" altLang="en-US" dirty="0"/>
              <a:t>密文（</a:t>
            </a:r>
            <a:r>
              <a:rPr lang="en-US" altLang="zh-CN" dirty="0"/>
              <a:t>Cipher text</a:t>
            </a:r>
            <a:r>
              <a:rPr lang="zh-CN" altLang="en-US" dirty="0"/>
              <a:t>）</a:t>
            </a:r>
            <a:endParaRPr lang="zh-CN" altLang="en-US" dirty="0"/>
          </a:p>
          <a:p>
            <a:endParaRPr lang="zh-CN" altLang="en-US" dirty="0"/>
          </a:p>
          <a:p>
            <a:r>
              <a:rPr lang="zh-CN" altLang="en-US" dirty="0"/>
              <a:t>加密方法</a:t>
            </a:r>
            <a:endParaRPr lang="zh-CN" altLang="en-US" dirty="0"/>
          </a:p>
          <a:p>
            <a:pPr lvl="1"/>
            <a:r>
              <a:rPr lang="zh-CN" altLang="en-US" dirty="0"/>
              <a:t>存储加密</a:t>
            </a:r>
            <a:endParaRPr lang="zh-CN" altLang="en-US" dirty="0"/>
          </a:p>
          <a:p>
            <a:pPr lvl="1"/>
            <a:r>
              <a:rPr lang="zh-CN" altLang="en-US" dirty="0"/>
              <a:t>传输加密</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数据加密</a:t>
            </a:r>
            <a:endParaRPr lang="zh-CN" altLang="en-US" dirty="0"/>
          </a:p>
        </p:txBody>
      </p:sp>
      <p:sp>
        <p:nvSpPr>
          <p:cNvPr id="3" name="内容占位符 2"/>
          <p:cNvSpPr>
            <a:spLocks noGrp="1"/>
          </p:cNvSpPr>
          <p:nvPr>
            <p:ph idx="1"/>
          </p:nvPr>
        </p:nvSpPr>
        <p:spPr/>
        <p:txBody>
          <a:bodyPr>
            <a:normAutofit/>
          </a:bodyPr>
          <a:lstStyle/>
          <a:p>
            <a:r>
              <a:rPr lang="zh-CN" altLang="en-US" dirty="0"/>
              <a:t>存储加密</a:t>
            </a:r>
            <a:endParaRPr lang="zh-CN" altLang="en-US" dirty="0"/>
          </a:p>
          <a:p>
            <a:pPr lvl="1"/>
            <a:r>
              <a:rPr lang="zh-CN" altLang="en-US" dirty="0"/>
              <a:t>透明存储加密</a:t>
            </a:r>
            <a:endParaRPr lang="zh-CN" altLang="en-US" dirty="0"/>
          </a:p>
          <a:p>
            <a:pPr lvl="2"/>
            <a:r>
              <a:rPr lang="zh-CN" altLang="en-US" dirty="0"/>
              <a:t>内核级加密保护方式，对用户完全透明</a:t>
            </a:r>
            <a:endParaRPr lang="zh-CN" altLang="en-US" dirty="0"/>
          </a:p>
          <a:p>
            <a:pPr lvl="2"/>
            <a:r>
              <a:rPr lang="zh-CN" altLang="en-US" dirty="0"/>
              <a:t>将数据在写到磁盘时对数据进行加密，授权用户读取数据时再对其进行解密</a:t>
            </a:r>
            <a:endParaRPr lang="zh-CN" altLang="en-US" dirty="0"/>
          </a:p>
          <a:p>
            <a:pPr lvl="2"/>
            <a:r>
              <a:rPr lang="zh-CN" altLang="en-US" dirty="0"/>
              <a:t>数据库的应用程序不需要做任何修改，只需在创建表语句中说明需加密的字段即可</a:t>
            </a:r>
            <a:endParaRPr lang="zh-CN" altLang="en-US" dirty="0"/>
          </a:p>
          <a:p>
            <a:pPr lvl="2"/>
            <a:r>
              <a:rPr lang="zh-CN" altLang="en-US" dirty="0"/>
              <a:t>内核级加密方法</a:t>
            </a:r>
            <a:r>
              <a:rPr lang="en-US" altLang="zh-CN" dirty="0"/>
              <a:t>: </a:t>
            </a:r>
            <a:r>
              <a:rPr lang="zh-CN" altLang="en-US" dirty="0"/>
              <a:t>性能较好，安全完备性较高</a:t>
            </a:r>
            <a:endParaRPr lang="zh-CN" altLang="en-US" dirty="0"/>
          </a:p>
          <a:p>
            <a:pPr lvl="1"/>
            <a:r>
              <a:rPr lang="zh-CN" altLang="en-US" dirty="0"/>
              <a:t>非透明存储加密</a:t>
            </a:r>
            <a:endParaRPr lang="zh-CN" altLang="en-US" dirty="0"/>
          </a:p>
          <a:p>
            <a:pPr lvl="2"/>
            <a:r>
              <a:rPr lang="zh-CN" altLang="en-US" dirty="0"/>
              <a:t>通过多个加密函数实现</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数据加密</a:t>
            </a:r>
            <a:endParaRPr lang="zh-CN" altLang="en-US" dirty="0"/>
          </a:p>
        </p:txBody>
      </p:sp>
      <p:sp>
        <p:nvSpPr>
          <p:cNvPr id="3" name="内容占位符 2"/>
          <p:cNvSpPr>
            <a:spLocks noGrp="1"/>
          </p:cNvSpPr>
          <p:nvPr>
            <p:ph idx="1"/>
          </p:nvPr>
        </p:nvSpPr>
        <p:spPr/>
        <p:txBody>
          <a:bodyPr>
            <a:normAutofit/>
          </a:bodyPr>
          <a:lstStyle/>
          <a:p>
            <a:r>
              <a:rPr lang="zh-CN" altLang="en-US" dirty="0"/>
              <a:t>传输加密</a:t>
            </a:r>
            <a:endParaRPr lang="zh-CN" altLang="en-US" dirty="0"/>
          </a:p>
          <a:p>
            <a:pPr lvl="1"/>
            <a:r>
              <a:rPr lang="zh-CN" altLang="en-US" dirty="0"/>
              <a:t>链路加密</a:t>
            </a:r>
            <a:endParaRPr lang="zh-CN" altLang="en-US" dirty="0"/>
          </a:p>
          <a:p>
            <a:pPr lvl="2"/>
            <a:r>
              <a:rPr lang="zh-CN" altLang="en-US" dirty="0"/>
              <a:t>在链路层进行加密</a:t>
            </a:r>
            <a:endParaRPr lang="zh-CN" altLang="en-US" dirty="0"/>
          </a:p>
          <a:p>
            <a:pPr lvl="2"/>
            <a:r>
              <a:rPr lang="zh-CN" altLang="en-US" dirty="0"/>
              <a:t>传输信息由报头和报文两部分组成</a:t>
            </a:r>
            <a:endParaRPr lang="zh-CN" altLang="en-US" dirty="0"/>
          </a:p>
          <a:p>
            <a:pPr lvl="2"/>
            <a:r>
              <a:rPr lang="zh-CN" altLang="en-US" dirty="0"/>
              <a:t>报文和报头均加密</a:t>
            </a:r>
            <a:endParaRPr lang="zh-CN" altLang="en-US" dirty="0"/>
          </a:p>
          <a:p>
            <a:pPr lvl="1"/>
            <a:r>
              <a:rPr lang="zh-CN" altLang="en-US" dirty="0"/>
              <a:t>端到端加密</a:t>
            </a:r>
            <a:endParaRPr lang="zh-CN" altLang="en-US" dirty="0"/>
          </a:p>
          <a:p>
            <a:pPr lvl="2"/>
            <a:r>
              <a:rPr lang="zh-CN" altLang="en-US" dirty="0"/>
              <a:t>在发送端加密，接收端解密</a:t>
            </a:r>
            <a:endParaRPr lang="zh-CN" altLang="en-US" dirty="0"/>
          </a:p>
          <a:p>
            <a:pPr lvl="2"/>
            <a:r>
              <a:rPr lang="zh-CN" altLang="en-US" dirty="0"/>
              <a:t>只加密报文不加密报头</a:t>
            </a:r>
            <a:endParaRPr lang="zh-CN" altLang="en-US" dirty="0"/>
          </a:p>
          <a:p>
            <a:pPr lvl="2"/>
            <a:r>
              <a:rPr lang="zh-CN" altLang="en-US" dirty="0"/>
              <a:t>所需密码设备数量相对较少，容易被非法监听者发现并从中获取敏感信息</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数据加密</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TextBox 15"/>
          <p:cNvSpPr txBox="1">
            <a:spLocks noChangeArrowheads="1"/>
          </p:cNvSpPr>
          <p:nvPr/>
        </p:nvSpPr>
        <p:spPr bwMode="auto">
          <a:xfrm>
            <a:off x="4179424" y="5447255"/>
            <a:ext cx="3816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1800">
                <a:latin typeface="Times New Roman" panose="02020603050405020304" pitchFamily="18" charset="0"/>
              </a:rPr>
              <a:t>数据库管理系统可信传输示意图</a:t>
            </a:r>
            <a:endParaRPr lang="zh-CN" altLang="en-US" sz="1800">
              <a:latin typeface="Times New Roman" panose="02020603050405020304" pitchFamily="18" charset="0"/>
            </a:endParaRPr>
          </a:p>
        </p:txBody>
      </p:sp>
      <p:pic>
        <p:nvPicPr>
          <p:cNvPr id="6" name="Picture 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2936" y="2721517"/>
            <a:ext cx="912813"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2274" y="2577055"/>
            <a:ext cx="9525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左右箭头 18"/>
          <p:cNvSpPr>
            <a:spLocks noChangeArrowheads="1"/>
          </p:cNvSpPr>
          <p:nvPr/>
        </p:nvSpPr>
        <p:spPr bwMode="auto">
          <a:xfrm>
            <a:off x="3733336" y="2711992"/>
            <a:ext cx="4837113" cy="46038"/>
          </a:xfrm>
          <a:prstGeom prst="leftRightArrow">
            <a:avLst>
              <a:gd name="adj1" fmla="val 50000"/>
              <a:gd name="adj2" fmla="val 496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200" b="0"/>
          </a:p>
        </p:txBody>
      </p:sp>
      <p:sp>
        <p:nvSpPr>
          <p:cNvPr id="9" name="左右箭头 19"/>
          <p:cNvSpPr>
            <a:spLocks noChangeArrowheads="1"/>
          </p:cNvSpPr>
          <p:nvPr/>
        </p:nvSpPr>
        <p:spPr bwMode="auto">
          <a:xfrm>
            <a:off x="3733336" y="1856330"/>
            <a:ext cx="3973513" cy="144462"/>
          </a:xfrm>
          <a:prstGeom prst="leftRightArrow">
            <a:avLst>
              <a:gd name="adj1" fmla="val 50000"/>
              <a:gd name="adj2" fmla="val 497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200" b="0"/>
          </a:p>
        </p:txBody>
      </p:sp>
      <p:sp>
        <p:nvSpPr>
          <p:cNvPr id="10" name="左右箭头 20"/>
          <p:cNvSpPr>
            <a:spLocks noChangeArrowheads="1"/>
          </p:cNvSpPr>
          <p:nvPr/>
        </p:nvSpPr>
        <p:spPr bwMode="auto">
          <a:xfrm>
            <a:off x="2810999" y="1353092"/>
            <a:ext cx="5616575" cy="144463"/>
          </a:xfrm>
          <a:prstGeom prst="leftRightArrow">
            <a:avLst>
              <a:gd name="adj1" fmla="val 50000"/>
              <a:gd name="adj2" fmla="val 4985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nvGrpSpPr>
          <p:cNvPr id="11" name="组合 22"/>
          <p:cNvGrpSpPr/>
          <p:nvPr/>
        </p:nvGrpSpPr>
        <p:grpSpPr bwMode="auto">
          <a:xfrm>
            <a:off x="2666536" y="1667417"/>
            <a:ext cx="6408738" cy="3573463"/>
            <a:chOff x="467544" y="509235"/>
            <a:chExt cx="6408712" cy="3575349"/>
          </a:xfrm>
        </p:grpSpPr>
        <p:grpSp>
          <p:nvGrpSpPr>
            <p:cNvPr id="12" name="Group 5"/>
            <p:cNvGrpSpPr/>
            <p:nvPr/>
          </p:nvGrpSpPr>
          <p:grpSpPr bwMode="auto">
            <a:xfrm>
              <a:off x="467544" y="509235"/>
              <a:ext cx="6408712" cy="3575349"/>
              <a:chOff x="0" y="0"/>
              <a:chExt cx="8496944" cy="4048049"/>
            </a:xfrm>
          </p:grpSpPr>
          <p:grpSp>
            <p:nvGrpSpPr>
              <p:cNvPr id="14" name="Group 6"/>
              <p:cNvGrpSpPr/>
              <p:nvPr/>
            </p:nvGrpSpPr>
            <p:grpSpPr bwMode="auto">
              <a:xfrm>
                <a:off x="0" y="0"/>
                <a:ext cx="8496944" cy="3555707"/>
                <a:chOff x="0" y="0"/>
                <a:chExt cx="8352928" cy="2844568"/>
              </a:xfrm>
            </p:grpSpPr>
            <p:sp>
              <p:nvSpPr>
                <p:cNvPr id="17" name="TextBox 5"/>
                <p:cNvSpPr txBox="1">
                  <a:spLocks noChangeArrowheads="1"/>
                </p:cNvSpPr>
                <p:nvPr/>
              </p:nvSpPr>
              <p:spPr bwMode="auto">
                <a:xfrm>
                  <a:off x="0" y="0"/>
                  <a:ext cx="8352928" cy="284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第一步：创建可信连接</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第二步：确认通信双方端点的可靠性</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第三步：协商加密算法和密钥</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第四步：可信传输数据</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第五步：关闭可信连接</a:t>
                  </a:r>
                  <a:endParaRPr lang="zh-CN" altLang="en-US" sz="2200">
                    <a:latin typeface="Times New Roman" panose="02020603050405020304" pitchFamily="18" charset="0"/>
                  </a:endParaRPr>
                </a:p>
              </p:txBody>
            </p:sp>
            <p:cxnSp>
              <p:nvCxnSpPr>
                <p:cNvPr id="18" name="直接箭头连接符 6"/>
                <p:cNvCxnSpPr>
                  <a:cxnSpLocks noChangeShapeType="1"/>
                </p:cNvCxnSpPr>
                <p:nvPr/>
              </p:nvCxnSpPr>
              <p:spPr bwMode="auto">
                <a:xfrm>
                  <a:off x="920238" y="345638"/>
                  <a:ext cx="6552728"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9" name="直接箭头连接符 7"/>
                <p:cNvCxnSpPr>
                  <a:cxnSpLocks noChangeShapeType="1"/>
                </p:cNvCxnSpPr>
                <p:nvPr/>
              </p:nvCxnSpPr>
              <p:spPr bwMode="auto">
                <a:xfrm>
                  <a:off x="920239" y="954792"/>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20" name="直接箭头连接符 8"/>
                <p:cNvCxnSpPr>
                  <a:cxnSpLocks noChangeShapeType="1"/>
                </p:cNvCxnSpPr>
                <p:nvPr/>
              </p:nvCxnSpPr>
              <p:spPr bwMode="auto">
                <a:xfrm>
                  <a:off x="920239" y="2781712"/>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21" name="直接箭头连接符 9"/>
                <p:cNvCxnSpPr>
                  <a:cxnSpLocks noChangeShapeType="1"/>
                </p:cNvCxnSpPr>
                <p:nvPr/>
              </p:nvCxnSpPr>
              <p:spPr bwMode="auto">
                <a:xfrm>
                  <a:off x="920239" y="2129241"/>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sp>
            <p:nvSpPr>
              <p:cNvPr id="15" name="矩形 12"/>
              <p:cNvSpPr>
                <a:spLocks noChangeArrowheads="1"/>
              </p:cNvSpPr>
              <p:nvPr/>
            </p:nvSpPr>
            <p:spPr bwMode="auto">
              <a:xfrm>
                <a:off x="191536" y="1"/>
                <a:ext cx="744569" cy="4048048"/>
              </a:xfrm>
              <a:prstGeom prst="rect">
                <a:avLst/>
              </a:prstGeom>
              <a:gradFill rotWithShape="0">
                <a:gsLst>
                  <a:gs pos="0">
                    <a:srgbClr val="FFFFFF"/>
                  </a:gs>
                  <a:gs pos="100000">
                    <a:srgbClr val="BBBBBB"/>
                  </a:gs>
                </a:gsLst>
                <a:lin ang="5400000" scaled="1"/>
              </a:gradFill>
              <a:ln w="25400">
                <a:solidFill>
                  <a:schemeClr val="tx1"/>
                </a:solidFill>
                <a:miter lim="800000"/>
              </a:ln>
            </p:spPr>
            <p:txBody>
              <a:bodyPr wrap="none" anchor="ctr"/>
              <a:lstStyle>
                <a:lvl1pPr marL="342900" indent="-342900"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可</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信</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通</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讯</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模</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块</a:t>
                </a:r>
                <a:endParaRPr lang="zh-CN" altLang="en-US" sz="2200">
                  <a:latin typeface="Times New Roman" panose="02020603050405020304" pitchFamily="18" charset="0"/>
                </a:endParaRPr>
              </a:p>
            </p:txBody>
          </p:sp>
          <p:sp>
            <p:nvSpPr>
              <p:cNvPr id="16" name="矩形 13"/>
              <p:cNvSpPr>
                <a:spLocks noChangeArrowheads="1"/>
              </p:cNvSpPr>
              <p:nvPr/>
            </p:nvSpPr>
            <p:spPr bwMode="auto">
              <a:xfrm>
                <a:off x="7632848" y="72008"/>
                <a:ext cx="672561" cy="3976041"/>
              </a:xfrm>
              <a:prstGeom prst="rect">
                <a:avLst/>
              </a:prstGeom>
              <a:gradFill rotWithShape="0">
                <a:gsLst>
                  <a:gs pos="0">
                    <a:srgbClr val="FFFFFF"/>
                  </a:gs>
                  <a:gs pos="100000">
                    <a:srgbClr val="BBBBBB"/>
                  </a:gs>
                </a:gsLst>
                <a:lin ang="5400000" scaled="1"/>
              </a:gradFill>
              <a:ln w="25400">
                <a:solidFill>
                  <a:schemeClr val="tx1"/>
                </a:solidFill>
                <a:miter lim="800000"/>
              </a:ln>
            </p:spPr>
            <p:txBody>
              <a:bodyPr wrap="none" anchor="ctr"/>
              <a:lstStyle>
                <a:lvl1pPr marL="342900" indent="-342900"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可</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信</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通</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讯</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模</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块</a:t>
                </a:r>
                <a:endParaRPr lang="zh-CN" altLang="en-US" sz="2200">
                  <a:latin typeface="Times New Roman" panose="02020603050405020304" pitchFamily="18" charset="0"/>
                </a:endParaRPr>
              </a:p>
            </p:txBody>
          </p:sp>
        </p:grpSp>
        <p:cxnSp>
          <p:nvCxnSpPr>
            <p:cNvPr id="13" name="直接箭头连接符 9"/>
            <p:cNvCxnSpPr>
              <a:cxnSpLocks noChangeShapeType="1"/>
            </p:cNvCxnSpPr>
            <p:nvPr/>
          </p:nvCxnSpPr>
          <p:spPr bwMode="auto">
            <a:xfrm>
              <a:off x="1187624" y="2211673"/>
              <a:ext cx="5027524"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sp>
        <p:nvSpPr>
          <p:cNvPr id="22" name="TextBox 23"/>
          <p:cNvSpPr txBox="1">
            <a:spLocks noChangeArrowheads="1"/>
          </p:cNvSpPr>
          <p:nvPr/>
        </p:nvSpPr>
        <p:spPr bwMode="auto">
          <a:xfrm>
            <a:off x="1874374" y="3729580"/>
            <a:ext cx="7524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200"/>
              <a:t>用户</a:t>
            </a:r>
            <a:endParaRPr lang="zh-CN" altLang="en-US" sz="2200"/>
          </a:p>
        </p:txBody>
      </p:sp>
      <p:sp>
        <p:nvSpPr>
          <p:cNvPr id="23" name="TextBox 24"/>
          <p:cNvSpPr txBox="1">
            <a:spLocks noChangeArrowheads="1"/>
          </p:cNvSpPr>
          <p:nvPr/>
        </p:nvSpPr>
        <p:spPr bwMode="auto">
          <a:xfrm>
            <a:off x="8951449" y="3872455"/>
            <a:ext cx="18875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200"/>
              <a:t>数据库服务器</a:t>
            </a:r>
            <a:endParaRPr lang="zh-CN" altLang="en-US" sz="22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数据加密</a:t>
            </a:r>
            <a:endParaRPr lang="zh-CN" altLang="en-US" dirty="0"/>
          </a:p>
        </p:txBody>
      </p:sp>
      <p:sp>
        <p:nvSpPr>
          <p:cNvPr id="3" name="内容占位符 2"/>
          <p:cNvSpPr>
            <a:spLocks noGrp="1"/>
          </p:cNvSpPr>
          <p:nvPr>
            <p:ph idx="1"/>
          </p:nvPr>
        </p:nvSpPr>
        <p:spPr/>
        <p:txBody>
          <a:bodyPr/>
          <a:lstStyle/>
          <a:p>
            <a:r>
              <a:rPr lang="zh-CN" altLang="en-US" dirty="0"/>
              <a:t>基于安全套接层协议</a:t>
            </a:r>
            <a:r>
              <a:rPr lang="en-US" altLang="zh-CN" dirty="0"/>
              <a:t>SSL</a:t>
            </a:r>
            <a:r>
              <a:rPr lang="zh-CN" altLang="en-US" dirty="0"/>
              <a:t>传输方案的实现思路：</a:t>
            </a:r>
            <a:endParaRPr lang="zh-CN" altLang="en-US" dirty="0"/>
          </a:p>
          <a:p>
            <a:pPr lvl="1"/>
            <a:r>
              <a:rPr lang="zh-CN" altLang="en-US" dirty="0"/>
              <a:t>（</a:t>
            </a:r>
            <a:r>
              <a:rPr lang="en-US" altLang="zh-CN" dirty="0"/>
              <a:t>1</a:t>
            </a:r>
            <a:r>
              <a:rPr lang="zh-CN" altLang="en-US" dirty="0"/>
              <a:t>）确认通信双方端点的可靠性</a:t>
            </a:r>
            <a:endParaRPr lang="zh-CN" altLang="en-US" dirty="0"/>
          </a:p>
          <a:p>
            <a:pPr lvl="2"/>
            <a:r>
              <a:rPr lang="zh-CN" altLang="en-US" dirty="0"/>
              <a:t>采用基于数字证书的服务器和客户端认证方式</a:t>
            </a:r>
            <a:endParaRPr lang="zh-CN" altLang="en-US" dirty="0"/>
          </a:p>
          <a:p>
            <a:pPr lvl="2"/>
            <a:r>
              <a:rPr lang="zh-CN" altLang="en-US" dirty="0"/>
              <a:t>通信时均首先向对方提供己方证书，然后使用本地的</a:t>
            </a:r>
            <a:r>
              <a:rPr lang="en-US" altLang="zh-CN" dirty="0"/>
              <a:t>CA </a:t>
            </a:r>
            <a:r>
              <a:rPr lang="zh-CN" altLang="en-US" dirty="0"/>
              <a:t>信任列表和证书撤销列表对接收到的对方证书进行验证</a:t>
            </a:r>
            <a:endParaRPr lang="zh-CN" altLang="en-US" dirty="0"/>
          </a:p>
          <a:p>
            <a:pPr lvl="1"/>
            <a:r>
              <a:rPr lang="zh-CN" altLang="en-US" dirty="0"/>
              <a:t>（</a:t>
            </a:r>
            <a:r>
              <a:rPr lang="en-US" altLang="zh-CN" dirty="0"/>
              <a:t>2</a:t>
            </a:r>
            <a:r>
              <a:rPr lang="zh-CN" altLang="en-US" dirty="0"/>
              <a:t>）协商加密算法和密钥</a:t>
            </a:r>
            <a:endParaRPr lang="zh-CN" altLang="en-US" dirty="0"/>
          </a:p>
          <a:p>
            <a:pPr lvl="2"/>
            <a:r>
              <a:rPr lang="zh-CN" altLang="en-US" dirty="0"/>
              <a:t>确认双方端点的可靠性后，通信双方协商本次会话的加密算法与密钥</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数据加密</a:t>
            </a:r>
            <a:endParaRPr lang="zh-CN" altLang="en-US" dirty="0"/>
          </a:p>
        </p:txBody>
      </p:sp>
      <p:sp>
        <p:nvSpPr>
          <p:cNvPr id="3" name="内容占位符 2"/>
          <p:cNvSpPr>
            <a:spLocks noGrp="1"/>
          </p:cNvSpPr>
          <p:nvPr>
            <p:ph idx="1"/>
          </p:nvPr>
        </p:nvSpPr>
        <p:spPr/>
        <p:txBody>
          <a:bodyPr/>
          <a:lstStyle/>
          <a:p>
            <a:r>
              <a:rPr lang="zh-CN" altLang="en-US" dirty="0"/>
              <a:t>（</a:t>
            </a:r>
            <a:r>
              <a:rPr lang="en-US" altLang="zh-CN" dirty="0"/>
              <a:t>3</a:t>
            </a:r>
            <a:r>
              <a:rPr lang="zh-CN" altLang="en-US" dirty="0"/>
              <a:t>）可信数据传输</a:t>
            </a:r>
            <a:endParaRPr lang="zh-CN" altLang="en-US" dirty="0"/>
          </a:p>
          <a:p>
            <a:pPr lvl="1"/>
            <a:r>
              <a:rPr lang="zh-CN" altLang="en-US" dirty="0"/>
              <a:t>业务数据在被发送之前将被用某一组特定的密钥进行加密和消息摘要计算，以密文形式在网络上传输</a:t>
            </a:r>
            <a:endParaRPr lang="zh-CN" altLang="en-US" dirty="0"/>
          </a:p>
          <a:p>
            <a:pPr lvl="1"/>
            <a:r>
              <a:rPr lang="zh-CN" altLang="en-US" dirty="0"/>
              <a:t>当业务数据被接收的时候，需用相同一组特定的密钥进行解密和摘要计算</a:t>
            </a:r>
            <a:endParaRPr lang="zh-CN" altLang="en-US" dirty="0"/>
          </a:p>
          <a:p>
            <a:endParaRPr lang="zh-CN" altLang="en-US"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p:nvPr/>
        </p:nvGrpSpPr>
        <p:grpSpPr bwMode="auto">
          <a:xfrm>
            <a:off x="1150938" y="769938"/>
            <a:ext cx="1792287" cy="1779587"/>
            <a:chOff x="0" y="0"/>
            <a:chExt cx="5237019" cy="5201394"/>
          </a:xfrm>
        </p:grpSpPr>
        <p:sp>
          <p:nvSpPr>
            <p:cNvPr id="4099" name="同心圆 17"/>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0" name="同心圆 18"/>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1" name="同心圆 19"/>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endParaRPr lang="zh-CN" altLang="en-US" sz="5400">
              <a:solidFill>
                <a:srgbClr val="595959"/>
              </a:solidFill>
              <a:latin typeface="微软雅黑" panose="020B0503020204020204" pitchFamily="34" charset="-122"/>
              <a:ea typeface="微软雅黑" panose="020B0503020204020204" pitchFamily="34" charset="-122"/>
            </a:endParaRPr>
          </a:p>
        </p:txBody>
      </p:sp>
      <p:sp>
        <p:nvSpPr>
          <p:cNvPr id="4116" name="文本框 1"/>
          <p:cNvSpPr txBox="1">
            <a:spLocks noChangeArrowheads="1"/>
          </p:cNvSpPr>
          <p:nvPr/>
        </p:nvSpPr>
        <p:spPr bwMode="auto">
          <a:xfrm>
            <a:off x="18605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200" dirty="0"/>
              <a:t>1</a:t>
            </a:r>
            <a:endParaRPr lang="zh-CN" altLang="en-US" sz="3200" dirty="0"/>
          </a:p>
        </p:txBody>
      </p:sp>
      <p:cxnSp>
        <p:nvCxnSpPr>
          <p:cNvPr id="4117" name="直接连接符 35"/>
          <p:cNvCxnSpPr>
            <a:cxnSpLocks noChangeShapeType="1"/>
          </p:cNvCxnSpPr>
          <p:nvPr/>
        </p:nvCxnSpPr>
        <p:spPr bwMode="auto">
          <a:xfrm flipH="1">
            <a:off x="1930400" y="2759271"/>
            <a:ext cx="476250" cy="581025"/>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4" y="2968821"/>
            <a:ext cx="23856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数据库安全性概述</a:t>
            </a:r>
            <a:endParaRPr lang="zh-CN" altLang="en-US" sz="2000" dirty="0">
              <a:latin typeface="微软雅黑" panose="020B0503020204020204" pitchFamily="34" charset="-122"/>
              <a:ea typeface="微软雅黑" panose="020B0503020204020204" pitchFamily="34" charset="-122"/>
            </a:endParaRPr>
          </a:p>
        </p:txBody>
      </p:sp>
      <p:sp>
        <p:nvSpPr>
          <p:cNvPr id="4119" name="文本框 27"/>
          <p:cNvSpPr txBox="1">
            <a:spLocks noChangeArrowheads="1"/>
          </p:cNvSpPr>
          <p:nvPr/>
        </p:nvSpPr>
        <p:spPr bwMode="auto">
          <a:xfrm>
            <a:off x="51117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t>2</a:t>
            </a:r>
            <a:endParaRPr lang="zh-CN" altLang="en-US" sz="3200" dirty="0"/>
          </a:p>
        </p:txBody>
      </p:sp>
      <p:cxnSp>
        <p:nvCxnSpPr>
          <p:cNvPr id="4120" name="直接连接符 43"/>
          <p:cNvCxnSpPr>
            <a:cxnSpLocks noChangeShapeType="1"/>
          </p:cNvCxnSpPr>
          <p:nvPr/>
        </p:nvCxnSpPr>
        <p:spPr bwMode="auto">
          <a:xfrm flipH="1">
            <a:off x="5183188" y="2759271"/>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2968821"/>
            <a:ext cx="24872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数据库安全性控制</a:t>
            </a:r>
            <a:endParaRPr lang="zh-CN" altLang="en-US" sz="2000" dirty="0">
              <a:latin typeface="微软雅黑" panose="020B0503020204020204" pitchFamily="34" charset="-122"/>
              <a:ea typeface="微软雅黑" panose="020B0503020204020204" pitchFamily="34" charset="-122"/>
            </a:endParaRPr>
          </a:p>
        </p:txBody>
      </p:sp>
      <p:sp>
        <p:nvSpPr>
          <p:cNvPr id="4122" name="文本框 31"/>
          <p:cNvSpPr txBox="1">
            <a:spLocks noChangeArrowheads="1"/>
          </p:cNvSpPr>
          <p:nvPr/>
        </p:nvSpPr>
        <p:spPr bwMode="auto">
          <a:xfrm>
            <a:off x="8158163"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t>3</a:t>
            </a:r>
            <a:endParaRPr lang="zh-CN" altLang="en-US" sz="3200" dirty="0"/>
          </a:p>
        </p:txBody>
      </p:sp>
      <p:cxnSp>
        <p:nvCxnSpPr>
          <p:cNvPr id="4123" name="直接连接符 53"/>
          <p:cNvCxnSpPr>
            <a:cxnSpLocks noChangeShapeType="1"/>
          </p:cNvCxnSpPr>
          <p:nvPr/>
        </p:nvCxnSpPr>
        <p:spPr bwMode="auto">
          <a:xfrm flipH="1">
            <a:off x="8228013" y="2759271"/>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2968821"/>
            <a:ext cx="2455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视图机制</a:t>
            </a:r>
            <a:endParaRPr lang="zh-CN" altLang="en-US" sz="2000" dirty="0">
              <a:latin typeface="微软雅黑" panose="020B0503020204020204" pitchFamily="34" charset="-122"/>
              <a:ea typeface="微软雅黑" panose="020B0503020204020204" pitchFamily="34" charset="-122"/>
            </a:endParaRPr>
          </a:p>
        </p:txBody>
      </p:sp>
      <p:sp>
        <p:nvSpPr>
          <p:cNvPr id="4125" name="文本框 31"/>
          <p:cNvSpPr txBox="1">
            <a:spLocks noChangeArrowheads="1"/>
          </p:cNvSpPr>
          <p:nvPr/>
        </p:nvSpPr>
        <p:spPr bwMode="auto">
          <a:xfrm>
            <a:off x="2168524" y="3456225"/>
            <a:ext cx="26934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数据库的不安全因素</a:t>
            </a:r>
            <a:endParaRPr lang="en-US" altLang="zh-CN" sz="1600" dirty="0">
              <a:latin typeface="微软雅黑" panose="020B0503020204020204" pitchFamily="34" charset="-122"/>
              <a:ea typeface="微软雅黑" panose="020B0503020204020204" pitchFamily="34" charset="-122"/>
            </a:endParaRPr>
          </a:p>
          <a:p>
            <a:pPr>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安全标准简介</a:t>
            </a:r>
            <a:endParaRPr lang="zh-CN" altLang="en-US" sz="1600" dirty="0">
              <a:latin typeface="微软雅黑" panose="020B0503020204020204" pitchFamily="34" charset="-122"/>
              <a:ea typeface="微软雅黑" panose="020B0503020204020204" pitchFamily="34" charset="-122"/>
            </a:endParaRPr>
          </a:p>
        </p:txBody>
      </p:sp>
      <p:sp>
        <p:nvSpPr>
          <p:cNvPr id="4126" name="文本框 31"/>
          <p:cNvSpPr txBox="1">
            <a:spLocks noChangeArrowheads="1"/>
          </p:cNvSpPr>
          <p:nvPr/>
        </p:nvSpPr>
        <p:spPr bwMode="auto">
          <a:xfrm>
            <a:off x="5421313" y="3389508"/>
            <a:ext cx="231616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用户身份鉴别</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存取控制</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自主存取控制方法</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授权：授予与收回</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数据库角色</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强制存取控制方法</a:t>
            </a:r>
            <a:endParaRPr lang="zh-CN" altLang="en-US" sz="1600" dirty="0">
              <a:latin typeface="微软雅黑" panose="020B0503020204020204" pitchFamily="34" charset="-122"/>
              <a:ea typeface="微软雅黑" panose="020B0503020204020204" pitchFamily="34" charset="-122"/>
            </a:endParaRP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solidFill>
                  <a:schemeClr val="tx1"/>
                </a:solidFill>
              </a:rPr>
              <a:t>4</a:t>
            </a:r>
            <a:endParaRPr lang="zh-CN" altLang="en-US" dirty="0">
              <a:solidFill>
                <a:schemeClr val="tx1"/>
              </a:solidFill>
            </a:endParaRPr>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solidFill>
                  <a:schemeClr val="tx1"/>
                </a:solidFill>
              </a:rPr>
              <a:t>审计</a:t>
            </a:r>
            <a:endParaRPr lang="zh-CN" altLang="en-US" dirty="0">
              <a:solidFill>
                <a:schemeClr val="tx1"/>
              </a:solidFill>
            </a:endParaRPr>
          </a:p>
        </p:txBody>
      </p:sp>
      <p:sp>
        <p:nvSpPr>
          <p:cNvPr id="2" name="灯片编号占位符 1"/>
          <p:cNvSpPr>
            <a:spLocks noGrp="1"/>
          </p:cNvSpPr>
          <p:nvPr>
            <p:ph type="sldNum" sz="quarter" idx="12"/>
          </p:nvPr>
        </p:nvSpPr>
        <p:spPr/>
        <p:txBody>
          <a:bodyPr/>
          <a:lstStyle/>
          <a:p>
            <a:fld id="{F74088BC-5FFA-45F6-BC97-BB015332EA66}" type="slidenum">
              <a:rPr lang="zh-CN" altLang="en-US" smtClean="0"/>
            </a:fld>
            <a:endParaRPr lang="zh-CN" altLang="en-US"/>
          </a:p>
        </p:txBody>
      </p:sp>
      <p:sp>
        <p:nvSpPr>
          <p:cNvPr id="37" name="文本框 27"/>
          <p:cNvSpPr txBox="1">
            <a:spLocks noChangeArrowheads="1"/>
          </p:cNvSpPr>
          <p:nvPr/>
        </p:nvSpPr>
        <p:spPr bwMode="auto">
          <a:xfrm>
            <a:off x="51117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solidFill>
                  <a:schemeClr val="tx1"/>
                </a:solidFill>
              </a:rPr>
              <a:t>5</a:t>
            </a:r>
            <a:endParaRPr lang="zh-CN" altLang="en-US" dirty="0">
              <a:solidFill>
                <a:schemeClr val="tx1"/>
              </a:solidFill>
            </a:endParaRPr>
          </a:p>
        </p:txBody>
      </p:sp>
      <p:cxnSp>
        <p:nvCxnSpPr>
          <p:cNvPr id="38" name="直接连接符 43"/>
          <p:cNvCxnSpPr>
            <a:cxnSpLocks noChangeShapeType="1"/>
          </p:cNvCxnSpPr>
          <p:nvPr/>
        </p:nvCxnSpPr>
        <p:spPr bwMode="auto">
          <a:xfrm flipH="1">
            <a:off x="5183188" y="4877497"/>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39" name="文本框 7"/>
          <p:cNvSpPr txBox="1">
            <a:spLocks noChangeArrowheads="1"/>
          </p:cNvSpPr>
          <p:nvPr/>
        </p:nvSpPr>
        <p:spPr bwMode="auto">
          <a:xfrm>
            <a:off x="54213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solidFill>
                  <a:schemeClr val="tx1"/>
                </a:solidFill>
              </a:rPr>
              <a:t>数据加密</a:t>
            </a:r>
            <a:endParaRPr lang="zh-CN" altLang="en-US" dirty="0">
              <a:solidFill>
                <a:schemeClr val="tx1"/>
              </a:solidFill>
            </a:endParaRPr>
          </a:p>
        </p:txBody>
      </p:sp>
      <p:sp>
        <p:nvSpPr>
          <p:cNvPr id="41" name="文本框 27"/>
          <p:cNvSpPr txBox="1">
            <a:spLocks noChangeArrowheads="1"/>
          </p:cNvSpPr>
          <p:nvPr/>
        </p:nvSpPr>
        <p:spPr bwMode="auto">
          <a:xfrm>
            <a:off x="8156576" y="4704399"/>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solidFill>
                  <a:schemeClr val="accent1"/>
                </a:solidFill>
              </a:rPr>
              <a:t>6</a:t>
            </a:r>
            <a:endParaRPr lang="zh-CN" altLang="en-US" dirty="0">
              <a:solidFill>
                <a:schemeClr val="accent1"/>
              </a:solidFill>
            </a:endParaRPr>
          </a:p>
        </p:txBody>
      </p:sp>
      <p:cxnSp>
        <p:nvCxnSpPr>
          <p:cNvPr id="42" name="直接连接符 43"/>
          <p:cNvCxnSpPr>
            <a:cxnSpLocks noChangeShapeType="1"/>
          </p:cNvCxnSpPr>
          <p:nvPr/>
        </p:nvCxnSpPr>
        <p:spPr bwMode="auto">
          <a:xfrm flipH="1">
            <a:off x="8228014" y="4848862"/>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3" name="文本框 7"/>
          <p:cNvSpPr txBox="1">
            <a:spLocks noChangeArrowheads="1"/>
          </p:cNvSpPr>
          <p:nvPr/>
        </p:nvSpPr>
        <p:spPr bwMode="auto">
          <a:xfrm>
            <a:off x="8466138" y="5058412"/>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solidFill>
                  <a:schemeClr val="accent1"/>
                </a:solidFill>
              </a:rPr>
              <a:t>其他安全性保护</a:t>
            </a:r>
            <a:endParaRPr lang="zh-CN" altLang="en-US" dirty="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en-US" dirty="0"/>
              <a:t>数据库的不安全因素</a:t>
            </a:r>
            <a:endParaRPr lang="zh-CN" altLang="en-US" dirty="0"/>
          </a:p>
        </p:txBody>
      </p:sp>
      <p:sp>
        <p:nvSpPr>
          <p:cNvPr id="3" name="内容占位符 2"/>
          <p:cNvSpPr>
            <a:spLocks noGrp="1"/>
          </p:cNvSpPr>
          <p:nvPr>
            <p:ph idx="1"/>
          </p:nvPr>
        </p:nvSpPr>
        <p:spPr/>
        <p:txBody>
          <a:bodyPr/>
          <a:lstStyle/>
          <a:p>
            <a:r>
              <a:rPr lang="en-US" altLang="zh-CN" dirty="0"/>
              <a:t>3.</a:t>
            </a:r>
            <a:r>
              <a:rPr lang="zh-CN" altLang="en-US" dirty="0"/>
              <a:t>安全环境的脆弱性</a:t>
            </a:r>
            <a:endParaRPr lang="zh-CN" altLang="en-US" dirty="0"/>
          </a:p>
          <a:p>
            <a:pPr lvl="1"/>
            <a:r>
              <a:rPr lang="zh-CN" altLang="en-US" dirty="0"/>
              <a:t>数据库的安全性与计算机系统的安全性紧密联系</a:t>
            </a:r>
            <a:endParaRPr lang="zh-CN" altLang="en-US" dirty="0"/>
          </a:p>
          <a:p>
            <a:pPr lvl="2"/>
            <a:r>
              <a:rPr lang="zh-CN" altLang="en-US" dirty="0"/>
              <a:t>计算机硬件、操作系统、网络系统等的安全性</a:t>
            </a:r>
            <a:endParaRPr lang="zh-CN" altLang="en-US" dirty="0"/>
          </a:p>
          <a:p>
            <a:pPr lvl="1"/>
            <a:r>
              <a:rPr lang="zh-CN" altLang="en-US" dirty="0"/>
              <a:t>建立一套可信（</a:t>
            </a:r>
            <a:r>
              <a:rPr lang="en-US" altLang="zh-CN" dirty="0"/>
              <a:t>Trusted</a:t>
            </a:r>
            <a:r>
              <a:rPr lang="zh-CN" altLang="en-US" dirty="0"/>
              <a:t>）计算机系统的概念和标准</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  </a:t>
            </a:r>
            <a:r>
              <a:rPr lang="zh-CN" altLang="en-US" dirty="0"/>
              <a:t>其他安全性保护</a:t>
            </a:r>
            <a:endParaRPr lang="zh-CN" altLang="en-US" dirty="0"/>
          </a:p>
        </p:txBody>
      </p:sp>
      <p:sp>
        <p:nvSpPr>
          <p:cNvPr id="3" name="内容占位符 2"/>
          <p:cNvSpPr>
            <a:spLocks noGrp="1"/>
          </p:cNvSpPr>
          <p:nvPr>
            <p:ph idx="1"/>
          </p:nvPr>
        </p:nvSpPr>
        <p:spPr/>
        <p:txBody>
          <a:bodyPr/>
          <a:lstStyle/>
          <a:p>
            <a:r>
              <a:rPr lang="zh-CN" altLang="en-US" dirty="0"/>
              <a:t>推理控制</a:t>
            </a:r>
            <a:endParaRPr lang="zh-CN" altLang="en-US" dirty="0"/>
          </a:p>
          <a:p>
            <a:pPr lvl="1"/>
            <a:r>
              <a:rPr lang="zh-CN" altLang="en-US" dirty="0"/>
              <a:t>处理强制存取控制未解决的问题</a:t>
            </a:r>
            <a:endParaRPr lang="zh-CN" altLang="en-US" dirty="0"/>
          </a:p>
          <a:p>
            <a:pPr lvl="1"/>
            <a:r>
              <a:rPr lang="zh-CN" altLang="en-US" dirty="0"/>
              <a:t>避免用户利用能够访问的数据推知更高密级的数据</a:t>
            </a:r>
            <a:endParaRPr lang="zh-CN" altLang="en-US" dirty="0"/>
          </a:p>
          <a:p>
            <a:pPr lvl="1"/>
            <a:r>
              <a:rPr lang="zh-CN" altLang="en-US" dirty="0"/>
              <a:t>常用方法</a:t>
            </a:r>
            <a:endParaRPr lang="zh-CN" altLang="en-US" dirty="0"/>
          </a:p>
          <a:p>
            <a:pPr lvl="2"/>
            <a:r>
              <a:rPr lang="zh-CN" altLang="en-US" dirty="0"/>
              <a:t>基于函数依赖的推理控制</a:t>
            </a:r>
            <a:endParaRPr lang="zh-CN" altLang="en-US" dirty="0"/>
          </a:p>
          <a:p>
            <a:pPr lvl="2"/>
            <a:r>
              <a:rPr lang="zh-CN" altLang="en-US" dirty="0"/>
              <a:t>基于敏感关联的推理控制</a:t>
            </a:r>
            <a:endParaRPr lang="zh-CN" altLang="en-US" dirty="0"/>
          </a:p>
          <a:p>
            <a:r>
              <a:rPr lang="zh-CN" altLang="en-US" dirty="0"/>
              <a:t>隐蔽信道</a:t>
            </a:r>
            <a:endParaRPr lang="zh-CN" altLang="en-US" dirty="0"/>
          </a:p>
          <a:p>
            <a:pPr lvl="1"/>
            <a:r>
              <a:rPr lang="zh-CN" altLang="en-US" dirty="0"/>
              <a:t>处理强制存取控制未解决的问题</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  </a:t>
            </a:r>
            <a:r>
              <a:rPr lang="zh-CN" altLang="en-US" dirty="0"/>
              <a:t>其他安全性保护</a:t>
            </a:r>
            <a:endParaRPr lang="zh-CN" altLang="en-US" dirty="0"/>
          </a:p>
        </p:txBody>
      </p:sp>
      <p:sp>
        <p:nvSpPr>
          <p:cNvPr id="3" name="内容占位符 2"/>
          <p:cNvSpPr>
            <a:spLocks noGrp="1"/>
          </p:cNvSpPr>
          <p:nvPr>
            <p:ph idx="1"/>
          </p:nvPr>
        </p:nvSpPr>
        <p:spPr/>
        <p:txBody>
          <a:bodyPr/>
          <a:lstStyle/>
          <a:p>
            <a:r>
              <a:rPr lang="zh-CN" altLang="en-US" dirty="0"/>
              <a:t>数据隐私保护</a:t>
            </a:r>
            <a:endParaRPr lang="zh-CN" altLang="en-US" dirty="0"/>
          </a:p>
          <a:p>
            <a:pPr lvl="1"/>
            <a:r>
              <a:rPr lang="zh-CN" altLang="en-US" dirty="0"/>
              <a:t>描述个人控制其不愿他人知道或他人不便知道的个人数据的能力</a:t>
            </a:r>
            <a:endParaRPr lang="zh-CN" altLang="en-US" dirty="0"/>
          </a:p>
          <a:p>
            <a:pPr lvl="1"/>
            <a:r>
              <a:rPr lang="zh-CN" altLang="en-US" dirty="0"/>
              <a:t>范围很广：数据收集、数据存储、数据处理和数据发布等各个阶段</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4.7 </a:t>
            </a:r>
            <a:r>
              <a:rPr lang="zh-CN" altLang="en-US" dirty="0"/>
              <a:t>小结</a:t>
            </a:r>
            <a:endParaRPr lang="zh-CN" altLang="en-US" dirty="0"/>
          </a:p>
        </p:txBody>
      </p:sp>
      <p:sp>
        <p:nvSpPr>
          <p:cNvPr id="3" name="内容占位符 2"/>
          <p:cNvSpPr>
            <a:spLocks noGrp="1"/>
          </p:cNvSpPr>
          <p:nvPr>
            <p:ph idx="1"/>
          </p:nvPr>
        </p:nvSpPr>
        <p:spPr/>
        <p:txBody>
          <a:bodyPr>
            <a:normAutofit/>
          </a:bodyPr>
          <a:lstStyle/>
          <a:p>
            <a:r>
              <a:rPr lang="zh-CN" altLang="en-US" dirty="0"/>
              <a:t>数据的共享日益加强，数据的安全保密越来越重要。</a:t>
            </a:r>
            <a:endParaRPr lang="zh-CN" altLang="en-US" dirty="0"/>
          </a:p>
          <a:p>
            <a:r>
              <a:rPr lang="zh-CN" altLang="en-US" dirty="0"/>
              <a:t>数据库管理系统是管理数据的核心，因而其自身必须具有一整套完整而有效的安全性机制。</a:t>
            </a:r>
            <a:endParaRPr lang="zh-CN" altLang="en-US" dirty="0"/>
          </a:p>
          <a:p>
            <a:r>
              <a:rPr lang="zh-CN" altLang="en-US" dirty="0"/>
              <a:t>实现数据库系统安全性的技术和方法</a:t>
            </a:r>
            <a:endParaRPr lang="zh-CN" altLang="en-US" dirty="0"/>
          </a:p>
          <a:p>
            <a:pPr lvl="1"/>
            <a:r>
              <a:rPr lang="zh-CN" altLang="en-US" dirty="0"/>
              <a:t>用户身份鉴别</a:t>
            </a:r>
            <a:endParaRPr lang="zh-CN" altLang="en-US" dirty="0"/>
          </a:p>
          <a:p>
            <a:pPr lvl="1"/>
            <a:r>
              <a:rPr lang="zh-CN" altLang="en-US" dirty="0"/>
              <a:t>存取控制技术：自主存取控制和强制存取控制</a:t>
            </a:r>
            <a:endParaRPr lang="zh-CN" altLang="en-US" dirty="0"/>
          </a:p>
          <a:p>
            <a:pPr lvl="1"/>
            <a:r>
              <a:rPr lang="zh-CN" altLang="en-US" dirty="0"/>
              <a:t>视图技术</a:t>
            </a:r>
            <a:endParaRPr lang="zh-CN" altLang="en-US" dirty="0"/>
          </a:p>
          <a:p>
            <a:pPr lvl="1"/>
            <a:r>
              <a:rPr lang="zh-CN" altLang="en-US" dirty="0"/>
              <a:t>审计技术</a:t>
            </a:r>
            <a:endParaRPr lang="zh-CN" altLang="en-US" dirty="0"/>
          </a:p>
          <a:p>
            <a:pPr lvl="1"/>
            <a:r>
              <a:rPr lang="zh-CN" altLang="en-US" dirty="0"/>
              <a:t>数据加密存储和加密传输</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en-US" dirty="0"/>
              <a:t>安全标准简介</a:t>
            </a:r>
            <a:endParaRPr lang="zh-CN" altLang="en-US" dirty="0"/>
          </a:p>
        </p:txBody>
      </p:sp>
      <p:sp>
        <p:nvSpPr>
          <p:cNvPr id="3" name="内容占位符 2"/>
          <p:cNvSpPr>
            <a:spLocks noGrp="1"/>
          </p:cNvSpPr>
          <p:nvPr>
            <p:ph idx="1"/>
          </p:nvPr>
        </p:nvSpPr>
        <p:spPr>
          <a:xfrm>
            <a:off x="1069848" y="1410430"/>
            <a:ext cx="10058400" cy="4979126"/>
          </a:xfrm>
        </p:spPr>
        <p:txBody>
          <a:bodyPr>
            <a:normAutofit/>
          </a:bodyPr>
          <a:lstStyle/>
          <a:p>
            <a:r>
              <a:rPr lang="en-US" altLang="zh-CN" dirty="0"/>
              <a:t>1985</a:t>
            </a:r>
            <a:r>
              <a:rPr lang="zh-CN" altLang="en-US" dirty="0"/>
              <a:t>年美国国防部（</a:t>
            </a:r>
            <a:r>
              <a:rPr lang="en-US" altLang="zh-CN" dirty="0"/>
              <a:t>DoD</a:t>
            </a:r>
            <a:r>
              <a:rPr lang="zh-CN" altLang="en-US" dirty="0"/>
              <a:t>）计算机安全保密中心正式颁布</a:t>
            </a:r>
            <a:r>
              <a:rPr lang="en-US" altLang="zh-CN" dirty="0"/>
              <a:t>《DoD</a:t>
            </a:r>
            <a:r>
              <a:rPr lang="zh-CN" altLang="en-US" dirty="0"/>
              <a:t>可信计算机系统评估准则</a:t>
            </a:r>
            <a:r>
              <a:rPr lang="en-US" altLang="zh-CN" dirty="0"/>
              <a:t>》</a:t>
            </a:r>
            <a:r>
              <a:rPr lang="zh-CN" altLang="en-US" dirty="0"/>
              <a:t>（简称</a:t>
            </a:r>
            <a:r>
              <a:rPr lang="en-US" altLang="zh-CN" dirty="0"/>
              <a:t>TCSEC</a:t>
            </a:r>
            <a:r>
              <a:rPr lang="zh-CN" altLang="en-US" dirty="0"/>
              <a:t>、</a:t>
            </a:r>
            <a:r>
              <a:rPr lang="en-US" altLang="zh-CN" dirty="0"/>
              <a:t>DoD85</a:t>
            </a:r>
            <a:r>
              <a:rPr lang="zh-CN" altLang="en-US" dirty="0"/>
              <a:t>或橙皮书）</a:t>
            </a:r>
            <a:endParaRPr lang="zh-CN" altLang="en-US" dirty="0"/>
          </a:p>
          <a:p>
            <a:r>
              <a:rPr lang="zh-CN" altLang="en-US" dirty="0"/>
              <a:t>不同国家建立在</a:t>
            </a:r>
            <a:r>
              <a:rPr lang="en-US" altLang="zh-CN" dirty="0"/>
              <a:t>TCSEC</a:t>
            </a:r>
            <a:r>
              <a:rPr lang="zh-CN" altLang="en-US" dirty="0"/>
              <a:t>概念上的评估准则</a:t>
            </a:r>
            <a:r>
              <a:rPr lang="en-US" altLang="zh-CN" dirty="0"/>
              <a:t>(</a:t>
            </a:r>
            <a:r>
              <a:rPr lang="zh-CN" altLang="en-US" dirty="0"/>
              <a:t>推出</a:t>
            </a:r>
            <a:r>
              <a:rPr lang="en-US" altLang="zh-CN" dirty="0"/>
              <a:t>TCSEC</a:t>
            </a:r>
            <a:r>
              <a:rPr lang="zh-CN" altLang="en-US" dirty="0"/>
              <a:t>后的</a:t>
            </a:r>
            <a:r>
              <a:rPr lang="en-US" altLang="zh-CN" dirty="0"/>
              <a:t>10</a:t>
            </a:r>
            <a:r>
              <a:rPr lang="zh-CN" altLang="en-US" dirty="0"/>
              <a:t>年间）</a:t>
            </a:r>
            <a:endParaRPr lang="zh-CN" altLang="en-US" dirty="0"/>
          </a:p>
          <a:p>
            <a:pPr lvl="1"/>
            <a:r>
              <a:rPr lang="zh-CN" altLang="en-US" dirty="0"/>
              <a:t>欧洲的信息技术安全评估准则（</a:t>
            </a:r>
            <a:r>
              <a:rPr lang="en-US" altLang="zh-CN" dirty="0"/>
              <a:t>ITSEC</a:t>
            </a:r>
            <a:r>
              <a:rPr lang="zh-CN" altLang="en-US" dirty="0"/>
              <a:t>）</a:t>
            </a:r>
            <a:endParaRPr lang="zh-CN" altLang="en-US" dirty="0"/>
          </a:p>
          <a:p>
            <a:pPr lvl="1"/>
            <a:r>
              <a:rPr lang="zh-CN" altLang="en-US" dirty="0"/>
              <a:t>加拿大的可信计算机产品评估准则（</a:t>
            </a:r>
            <a:r>
              <a:rPr lang="en-US" altLang="zh-CN" dirty="0"/>
              <a:t>CTCPEC</a:t>
            </a:r>
            <a:r>
              <a:rPr lang="zh-CN" altLang="en-US" dirty="0"/>
              <a:t>） </a:t>
            </a:r>
            <a:endParaRPr lang="zh-CN" altLang="en-US" dirty="0"/>
          </a:p>
          <a:p>
            <a:pPr lvl="1"/>
            <a:r>
              <a:rPr lang="zh-CN" altLang="en-US" dirty="0"/>
              <a:t>美国的信息技术安全联邦标准（</a:t>
            </a:r>
            <a:r>
              <a:rPr lang="en-US" altLang="zh-CN" dirty="0"/>
              <a:t>FC</a:t>
            </a:r>
            <a:r>
              <a:rPr lang="zh-CN" altLang="en-US"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TextBox 1"/>
          <p:cNvSpPr txBox="1"/>
          <p:nvPr/>
        </p:nvSpPr>
        <p:spPr>
          <a:xfrm>
            <a:off x="3808285" y="1108953"/>
            <a:ext cx="2709863" cy="369887"/>
          </a:xfrm>
          <a:prstGeom prst="rect">
            <a:avLst/>
          </a:prstGeom>
          <a:noFill/>
          <a:ln>
            <a:solidFill>
              <a:schemeClr val="accent2">
                <a:lumMod val="20000"/>
                <a:lumOff val="80000"/>
              </a:schemeClr>
            </a:solidFill>
          </a:ln>
        </p:spPr>
        <p:txBody>
          <a:bodyPr wrap="none">
            <a:spAutoFit/>
          </a:bodyPr>
          <a:lstStyle/>
          <a:p>
            <a:pPr>
              <a:buFont typeface="Arial" panose="020B0604020202020204" pitchFamily="34" charset="0"/>
              <a:buNone/>
              <a:defRPr/>
            </a:pPr>
            <a:r>
              <a:rPr lang="en-US" altLang="zh-CN" b="1" dirty="0">
                <a:solidFill>
                  <a:srgbClr val="FF0000"/>
                </a:solidFill>
                <a:latin typeface="Arial" panose="020B0604020202020204" pitchFamily="34" charset="0"/>
              </a:rPr>
              <a:t>Department of Defense</a:t>
            </a:r>
            <a:endParaRPr lang="zh-CN" altLang="en-US" b="1" dirty="0">
              <a:solidFill>
                <a:srgbClr val="FF0000"/>
              </a:solidFill>
              <a:latin typeface="Arial" panose="020B0604020202020204" pitchFamily="34" charset="0"/>
            </a:endParaRPr>
          </a:p>
        </p:txBody>
      </p:sp>
      <p:sp>
        <p:nvSpPr>
          <p:cNvPr id="6" name="TextBox 4"/>
          <p:cNvSpPr txBox="1">
            <a:spLocks noChangeArrowheads="1"/>
          </p:cNvSpPr>
          <p:nvPr/>
        </p:nvSpPr>
        <p:spPr bwMode="auto">
          <a:xfrm>
            <a:off x="2550134" y="2249860"/>
            <a:ext cx="3187700" cy="646113"/>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1800" dirty="0">
                <a:solidFill>
                  <a:srgbClr val="FF0000"/>
                </a:solidFill>
              </a:rPr>
              <a:t>Trusted Computer System Evaluation Criteria</a:t>
            </a:r>
            <a:endParaRPr lang="zh-CN" altLang="en-US" sz="1800" dirty="0">
              <a:solidFill>
                <a:srgbClr val="FF0000"/>
              </a:solidFill>
            </a:endParaRPr>
          </a:p>
        </p:txBody>
      </p:sp>
      <p:sp>
        <p:nvSpPr>
          <p:cNvPr id="7" name="TextBox 5"/>
          <p:cNvSpPr txBox="1"/>
          <p:nvPr/>
        </p:nvSpPr>
        <p:spPr>
          <a:xfrm>
            <a:off x="7529703" y="3210101"/>
            <a:ext cx="3781425" cy="646113"/>
          </a:xfrm>
          <a:prstGeom prst="rect">
            <a:avLst/>
          </a:prstGeom>
          <a:noFill/>
          <a:ln>
            <a:solidFill>
              <a:schemeClr val="accent2">
                <a:lumMod val="20000"/>
                <a:lumOff val="80000"/>
              </a:schemeClr>
            </a:solidFill>
          </a:ln>
        </p:spPr>
        <p:txBody>
          <a:bodyPr>
            <a:spAutoFit/>
          </a:bodyPr>
          <a:lstStyle/>
          <a:p>
            <a:pPr>
              <a:buFont typeface="Arial" panose="020B0604020202020204" pitchFamily="34" charset="0"/>
              <a:buNone/>
              <a:defRPr/>
            </a:pPr>
            <a:r>
              <a:rPr lang="en-US" altLang="zh-CN" b="1" dirty="0">
                <a:solidFill>
                  <a:srgbClr val="FF0000"/>
                </a:solidFill>
                <a:latin typeface="Arial" panose="020B0604020202020204" pitchFamily="34" charset="0"/>
              </a:rPr>
              <a:t>Information Technology Security Evaluation Criteria</a:t>
            </a:r>
            <a:endParaRPr lang="zh-CN" altLang="en-US" b="1" dirty="0">
              <a:solidFill>
                <a:srgbClr val="FF0000"/>
              </a:solidFill>
              <a:latin typeface="Arial" panose="020B0604020202020204" pitchFamily="34" charset="0"/>
            </a:endParaRPr>
          </a:p>
        </p:txBody>
      </p:sp>
      <p:sp>
        <p:nvSpPr>
          <p:cNvPr id="8" name="TextBox 7"/>
          <p:cNvSpPr txBox="1"/>
          <p:nvPr/>
        </p:nvSpPr>
        <p:spPr>
          <a:xfrm>
            <a:off x="5163217" y="4880349"/>
            <a:ext cx="1871662" cy="368300"/>
          </a:xfrm>
          <a:prstGeom prst="rect">
            <a:avLst/>
          </a:prstGeom>
          <a:noFill/>
          <a:ln>
            <a:solidFill>
              <a:schemeClr val="accent2">
                <a:lumMod val="20000"/>
                <a:lumOff val="80000"/>
              </a:schemeClr>
            </a:solidFill>
          </a:ln>
        </p:spPr>
        <p:txBody>
          <a:bodyPr>
            <a:spAutoFit/>
          </a:bodyPr>
          <a:lstStyle/>
          <a:p>
            <a:pPr>
              <a:buFont typeface="Arial" panose="020B0604020202020204" pitchFamily="34" charset="0"/>
              <a:buNone/>
              <a:defRPr/>
            </a:pPr>
            <a:r>
              <a:rPr lang="en-US" altLang="zh-CN" b="1" dirty="0">
                <a:solidFill>
                  <a:srgbClr val="FF0000"/>
                </a:solidFill>
                <a:latin typeface="Arial" panose="020B0604020202020204" pitchFamily="34" charset="0"/>
              </a:rPr>
              <a:t>Federal Criteria</a:t>
            </a:r>
            <a:endParaRPr lang="zh-CN" altLang="en-US" b="1" dirty="0">
              <a:solidFill>
                <a:srgbClr val="FF0000"/>
              </a:solidFill>
              <a:latin typeface="Arial" panose="020B0604020202020204" pitchFamily="34" charset="0"/>
            </a:endParaRPr>
          </a:p>
        </p:txBody>
      </p:sp>
      <p:sp>
        <p:nvSpPr>
          <p:cNvPr id="9" name="TextBox 6"/>
          <p:cNvSpPr txBox="1"/>
          <p:nvPr/>
        </p:nvSpPr>
        <p:spPr>
          <a:xfrm>
            <a:off x="7825613" y="4418387"/>
            <a:ext cx="3394075" cy="646112"/>
          </a:xfrm>
          <a:prstGeom prst="rect">
            <a:avLst/>
          </a:prstGeom>
          <a:noFill/>
          <a:ln>
            <a:solidFill>
              <a:schemeClr val="accent2">
                <a:lumMod val="20000"/>
                <a:lumOff val="80000"/>
              </a:schemeClr>
            </a:solidFill>
          </a:ln>
        </p:spPr>
        <p:txBody>
          <a:bodyPr>
            <a:spAutoFit/>
          </a:bodyPr>
          <a:lstStyle/>
          <a:p>
            <a:pPr>
              <a:buFont typeface="Arial" panose="020B0604020202020204" pitchFamily="34" charset="0"/>
              <a:buNone/>
              <a:defRPr/>
            </a:pPr>
            <a:r>
              <a:rPr lang="en-US" altLang="zh-CN" b="1" dirty="0">
                <a:solidFill>
                  <a:srgbClr val="FF0000"/>
                </a:solidFill>
                <a:latin typeface="Arial" panose="020B0604020202020204" pitchFamily="34" charset="0"/>
              </a:rPr>
              <a:t>Canadian Trusted Computer </a:t>
            </a:r>
            <a:r>
              <a:rPr lang="en-US" altLang="zh-CN" b="1" dirty="0" err="1">
                <a:solidFill>
                  <a:srgbClr val="FF0000"/>
                </a:solidFill>
                <a:latin typeface="Arial" panose="020B0604020202020204" pitchFamily="34" charset="0"/>
              </a:rPr>
              <a:t>Producte</a:t>
            </a:r>
            <a:r>
              <a:rPr lang="en-US" altLang="zh-CN" b="1" dirty="0">
                <a:solidFill>
                  <a:srgbClr val="FF0000"/>
                </a:solidFill>
                <a:latin typeface="Arial" panose="020B0604020202020204" pitchFamily="34" charset="0"/>
              </a:rPr>
              <a:t> Evaluation Criteria</a:t>
            </a:r>
            <a:endParaRPr lang="en-US" altLang="zh-CN" b="1" dirty="0">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tags/tag1.xml><?xml version="1.0" encoding="utf-8"?>
<p:tagLst xmlns:p="http://schemas.openxmlformats.org/presentationml/2006/main">
  <p:tag name="KSO_WM_UNIT_TABLE_BEAUTIFY" val="smartTable{e7e16799-3901-47d9-863b-c0da9525f3f0}"/>
</p:tagLst>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木头类型</Template>
  <TotalTime>0</TotalTime>
  <Words>11668</Words>
  <Application>WPS 演示</Application>
  <PresentationFormat>宽屏</PresentationFormat>
  <Paragraphs>1489</Paragraphs>
  <Slides>82</Slides>
  <Notes>15</Notes>
  <HiddenSlides>3</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82</vt:i4>
      </vt:variant>
    </vt:vector>
  </HeadingPairs>
  <TitlesOfParts>
    <vt:vector size="95" baseType="lpstr">
      <vt:lpstr>Arial</vt:lpstr>
      <vt:lpstr>宋体</vt:lpstr>
      <vt:lpstr>Wingdings</vt:lpstr>
      <vt:lpstr>微软雅黑 Light</vt:lpstr>
      <vt:lpstr>微软雅黑</vt:lpstr>
      <vt:lpstr>Times New Roman</vt:lpstr>
      <vt:lpstr>Calibri</vt:lpstr>
      <vt:lpstr>Rockwell Condensed</vt:lpstr>
      <vt:lpstr>Rockwell</vt:lpstr>
      <vt:lpstr>方正姚体</vt:lpstr>
      <vt:lpstr>Arial Unicode MS</vt:lpstr>
      <vt:lpstr>等线</vt:lpstr>
      <vt:lpstr>木活字</vt:lpstr>
      <vt:lpstr>第四章  数据库安全性</vt:lpstr>
      <vt:lpstr>数据库安全性</vt:lpstr>
      <vt:lpstr>数据库安全性</vt:lpstr>
      <vt:lpstr>数据库安全性（续）</vt:lpstr>
      <vt:lpstr>PowerPoint 演示文稿</vt:lpstr>
      <vt:lpstr>4.1.1 数据库的不安全因素</vt:lpstr>
      <vt:lpstr>4.1.1 数据库的不安全因素</vt:lpstr>
      <vt:lpstr>4.1.1 数据库的不安全因素</vt:lpstr>
      <vt:lpstr>4.1.2  安全标准简介</vt:lpstr>
      <vt:lpstr>4.1.2  安全标准简介</vt:lpstr>
      <vt:lpstr>4.1.2  安全标准简介</vt:lpstr>
      <vt:lpstr>4.1.2  安全标准简介——TCSEC标准</vt:lpstr>
      <vt:lpstr>4.1.2  安全标准简介——TCSEC标准</vt:lpstr>
      <vt:lpstr>4.1.2  安全标准简介——TCSEC标准</vt:lpstr>
      <vt:lpstr>4.1.2  安全标准简介——TCSEC标准</vt:lpstr>
      <vt:lpstr>4.1.2  安全标准简介——TCSEC标准</vt:lpstr>
      <vt:lpstr>4.1.2  安全标准简介——TCSEC标准</vt:lpstr>
      <vt:lpstr>4.1.2  安全标准简介——TCSEC标准</vt:lpstr>
      <vt:lpstr>4.1.2  安全标准简介——TCSEC标准</vt:lpstr>
      <vt:lpstr>4.1.2  安全标准简介——TCSEC标准</vt:lpstr>
      <vt:lpstr>4.1.2  安全标准简介——TCSEC标准</vt:lpstr>
      <vt:lpstr>4.1.2  安全标准简介——CC</vt:lpstr>
      <vt:lpstr>4.1.2  安全标准简介——CC</vt:lpstr>
      <vt:lpstr>4.1.2  安全标准简介——CC</vt:lpstr>
      <vt:lpstr>PowerPoint 演示文稿</vt:lpstr>
      <vt:lpstr>4.2  数据库安全性控制</vt:lpstr>
      <vt:lpstr>4.2  数据库安全性控制</vt:lpstr>
      <vt:lpstr>4.2  数据库安全性控制</vt:lpstr>
      <vt:lpstr>4.2  数据库安全性控制</vt:lpstr>
      <vt:lpstr>4.2.1  用户身份鉴别</vt:lpstr>
      <vt:lpstr>4.2.1  用户身份鉴别</vt:lpstr>
      <vt:lpstr>4.2.2  存取控制</vt:lpstr>
      <vt:lpstr>4.2.2  存取控制</vt:lpstr>
      <vt:lpstr>4.2.2  存取控制</vt:lpstr>
      <vt:lpstr>4.2.3  自主存取控制方法</vt:lpstr>
      <vt:lpstr>4.3.4 创建数据库用户(Mysql)</vt:lpstr>
      <vt:lpstr>4.2.3  自主存取控制方法</vt:lpstr>
      <vt:lpstr>4.2.4 授权：授予与回收</vt:lpstr>
      <vt:lpstr>4.2.4 授权：授予与回收</vt:lpstr>
      <vt:lpstr>4.2.4 授权：授予与回收</vt:lpstr>
      <vt:lpstr>4.2.4 授权：授予与回收</vt:lpstr>
      <vt:lpstr>4.2.4 授权：授予与回收</vt:lpstr>
      <vt:lpstr>4.2.4 授权：授予与回收</vt:lpstr>
      <vt:lpstr>4.2.4 授权：授予与回收</vt:lpstr>
      <vt:lpstr>4.2.4 授权：授予与回收</vt:lpstr>
      <vt:lpstr>4.2.4 授权：授予与回收</vt:lpstr>
      <vt:lpstr>4.2.4 授权：授予与回收</vt:lpstr>
      <vt:lpstr>4.2.4 授权：授予与回收</vt:lpstr>
      <vt:lpstr>4.2.4 授权：授予与回收</vt:lpstr>
      <vt:lpstr>4.2.4 授权：授予与回收</vt:lpstr>
      <vt:lpstr>4.2.4 授权：授予与回收</vt:lpstr>
      <vt:lpstr>4.2.4 授权：授予与回收</vt:lpstr>
      <vt:lpstr>4.2.4 授权：授予与回收</vt:lpstr>
      <vt:lpstr>4.2.4 授权：授予与回收</vt:lpstr>
      <vt:lpstr>4.2.4 授权：授予与回收</vt:lpstr>
      <vt:lpstr>4.2.4 授权：授予与回收</vt:lpstr>
      <vt:lpstr>4.2.4 授权：授予与回收</vt:lpstr>
      <vt:lpstr>4.2.4 授权：授予与回收</vt:lpstr>
      <vt:lpstr>4.2.5 数据库角色(5.8/8.0)</vt:lpstr>
      <vt:lpstr>4.2.5 数据库角色</vt:lpstr>
      <vt:lpstr>4.2.5 数据库角色</vt:lpstr>
      <vt:lpstr>4.2.5 数据库角色</vt:lpstr>
      <vt:lpstr>4.2.5 数据库角色</vt:lpstr>
      <vt:lpstr>4.2.5 数据库角色</vt:lpstr>
      <vt:lpstr>4.2.5 数据库角色</vt:lpstr>
      <vt:lpstr>PowerPoint 演示文稿</vt:lpstr>
      <vt:lpstr>PowerPoint 演示文稿</vt:lpstr>
      <vt:lpstr>4.4  审计</vt:lpstr>
      <vt:lpstr>4.4  审计</vt:lpstr>
      <vt:lpstr>4.4  审计</vt:lpstr>
      <vt:lpstr>4.4  审计</vt:lpstr>
      <vt:lpstr>PowerPoint 演示文稿</vt:lpstr>
      <vt:lpstr>4.5  数据加密</vt:lpstr>
      <vt:lpstr>4.5  数据加密</vt:lpstr>
      <vt:lpstr>4.5  数据加密</vt:lpstr>
      <vt:lpstr>4.5  数据加密</vt:lpstr>
      <vt:lpstr>4.5  数据加密</vt:lpstr>
      <vt:lpstr>4.5  数据加密</vt:lpstr>
      <vt:lpstr>PowerPoint 演示文稿</vt:lpstr>
      <vt:lpstr>4.6  其他安全性保护</vt:lpstr>
      <vt:lpstr>4.6  其他安全性保护</vt:lpstr>
      <vt:lpstr>4.7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D13001</dc:creator>
  <cp:lastModifiedBy>微言、精义</cp:lastModifiedBy>
  <cp:revision>246</cp:revision>
  <dcterms:created xsi:type="dcterms:W3CDTF">2013-11-21T07:51:00Z</dcterms:created>
  <dcterms:modified xsi:type="dcterms:W3CDTF">2019-11-12T08:41:39Z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