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350" r:id="rId3"/>
    <p:sldId id="504" r:id="rId4"/>
    <p:sldId id="505" r:id="rId5"/>
    <p:sldId id="506" r:id="rId6"/>
    <p:sldId id="507" r:id="rId7"/>
    <p:sldId id="508" r:id="rId8"/>
    <p:sldId id="509" r:id="rId9"/>
    <p:sldId id="510" r:id="rId10"/>
    <p:sldId id="511" r:id="rId11"/>
    <p:sldId id="512" r:id="rId12"/>
    <p:sldId id="513" r:id="rId13"/>
    <p:sldId id="514" r:id="rId14"/>
    <p:sldId id="515" r:id="rId15"/>
    <p:sldId id="516" r:id="rId16"/>
    <p:sldId id="517" r:id="rId17"/>
    <p:sldId id="518" r:id="rId18"/>
    <p:sldId id="519" r:id="rId19"/>
    <p:sldId id="520" r:id="rId20"/>
    <p:sldId id="521" r:id="rId21"/>
    <p:sldId id="522" r:id="rId22"/>
    <p:sldId id="523" r:id="rId23"/>
    <p:sldId id="524" r:id="rId24"/>
    <p:sldId id="525" r:id="rId25"/>
    <p:sldId id="526" r:id="rId26"/>
    <p:sldId id="527" r:id="rId27"/>
    <p:sldId id="528" r:id="rId28"/>
    <p:sldId id="529" r:id="rId29"/>
    <p:sldId id="530" r:id="rId30"/>
    <p:sldId id="531" r:id="rId31"/>
    <p:sldId id="532" r:id="rId32"/>
    <p:sldId id="533" r:id="rId33"/>
    <p:sldId id="534" r:id="rId34"/>
    <p:sldId id="535" r:id="rId35"/>
    <p:sldId id="536" r:id="rId36"/>
    <p:sldId id="537" r:id="rId37"/>
    <p:sldId id="538" r:id="rId38"/>
    <p:sldId id="539" r:id="rId39"/>
    <p:sldId id="540" r:id="rId40"/>
    <p:sldId id="541" r:id="rId41"/>
    <p:sldId id="542" r:id="rId42"/>
    <p:sldId id="543" r:id="rId43"/>
    <p:sldId id="544" r:id="rId44"/>
    <p:sldId id="545" r:id="rId45"/>
    <p:sldId id="546" r:id="rId46"/>
    <p:sldId id="547" r:id="rId47"/>
    <p:sldId id="550" r:id="rId48"/>
    <p:sldId id="551" r:id="rId49"/>
    <p:sldId id="552" r:id="rId50"/>
    <p:sldId id="553" r:id="rId51"/>
    <p:sldId id="554" r:id="rId52"/>
    <p:sldId id="555" r:id="rId53"/>
    <p:sldId id="54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D935"/>
    <a:srgbClr val="A5C2E0"/>
    <a:srgbClr val="E19BC2"/>
    <a:srgbClr val="FE9374"/>
    <a:srgbClr val="FDC340"/>
    <a:srgbClr val="FCAF00"/>
    <a:srgbClr val="F1EB00"/>
    <a:srgbClr val="BBD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78224" autoAdjust="0"/>
  </p:normalViewPr>
  <p:slideViewPr>
    <p:cSldViewPr snapToGrid="0">
      <p:cViewPr varScale="1">
        <p:scale>
          <a:sx n="128" d="100"/>
          <a:sy n="128" d="100"/>
        </p:scale>
        <p:origin x="146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notesMaster" Target="notesMasters/notesMaster1.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9628-C50D-46DE-95D1-F56F8CDDF8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BB7F9-0B98-41FF-B268-342E760C73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68068BB-17E3-42B7-A147-CB5F3137792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E22FB48-3995-40E0-9D7E-DF50111BA26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6A9107F0-49AB-4585-8531-0800EB706134}"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67B550-5DAF-484A-9553-47DA44B4046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6800" y="533400"/>
            <a:ext cx="7505700" cy="563880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814F641-F1B6-48DF-9B1C-3991E104261B}"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B92C4C-6338-4AB2-B6A2-E676F6F7F17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69848" y="75329"/>
            <a:ext cx="10058400" cy="1056785"/>
          </a:xfrm>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1069848" y="1193074"/>
            <a:ext cx="10058400" cy="4979126"/>
          </a:xfrm>
        </p:spPr>
        <p:txBody>
          <a:bodyPr/>
          <a:lstStyle>
            <a:lvl1pPr>
              <a:lnSpc>
                <a:spcPct val="100000"/>
              </a:lnSpc>
              <a:defRPr sz="2800">
                <a:latin typeface="微软雅黑 Light" panose="020B0502040204020203" pitchFamily="34" charset="-122"/>
                <a:ea typeface="微软雅黑 Light" panose="020B0502040204020203" pitchFamily="34" charset="-122"/>
              </a:defRPr>
            </a:lvl1pPr>
            <a:lvl2pPr>
              <a:lnSpc>
                <a:spcPct val="100000"/>
              </a:lnSpc>
              <a:defRPr sz="2600">
                <a:latin typeface="微软雅黑 Light" panose="020B0502040204020203" pitchFamily="34" charset="-122"/>
                <a:ea typeface="微软雅黑 Light" panose="020B0502040204020203" pitchFamily="34" charset="-122"/>
              </a:defRPr>
            </a:lvl2pPr>
            <a:lvl3pPr>
              <a:lnSpc>
                <a:spcPct val="100000"/>
              </a:lnSpc>
              <a:defRPr sz="2400">
                <a:latin typeface="微软雅黑 Light" panose="020B0502040204020203" pitchFamily="34" charset="-122"/>
                <a:ea typeface="微软雅黑 Light" panose="020B0502040204020203" pitchFamily="34" charset="-122"/>
              </a:defRPr>
            </a:lvl3pPr>
            <a:lvl4pPr>
              <a:lnSpc>
                <a:spcPct val="100000"/>
              </a:lnSpc>
              <a:defRPr sz="2000">
                <a:latin typeface="微软雅黑 Light" panose="020B0502040204020203" pitchFamily="34" charset="-122"/>
                <a:ea typeface="微软雅黑 Light" panose="020B0502040204020203" pitchFamily="34" charset="-122"/>
              </a:defRPr>
            </a:lvl4pPr>
            <a:lvl5pPr>
              <a:lnSpc>
                <a:spcPct val="100000"/>
              </a:lnSpc>
              <a:defRPr sz="2000">
                <a:latin typeface="微软雅黑 Light" panose="020B0502040204020203" pitchFamily="34" charset="-122"/>
                <a:ea typeface="微软雅黑 Light" panose="020B0502040204020203"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9038E62-7DC2-477F-BCDA-57F4B979615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8593667" y="6272784"/>
            <a:ext cx="2644309" cy="365125"/>
          </a:xfrm>
        </p:spPr>
        <p:txBody>
          <a:bodyPr/>
          <a:lstStyle/>
          <a:p>
            <a:fld id="{4C58EB04-B74F-490A-8396-68B0B81C24B6}" type="datetime1">
              <a:rPr lang="zh-CN" altLang="en-US" smtClean="0"/>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C2947E0-CF6E-4C9D-9D69-76C0C6E9450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DA2E6BE-4CD1-4504-B97C-06A5781EB05A}"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72BE42-2029-47E3-BD9B-2F539B27DEE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087B482-88B7-435F-A13C-C19E4682F1A3}"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2FA598-CE48-4FE9-B070-F75262AA96E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AB27F6-33F4-4139-B506-BC3F43298B00}"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20FAF6-2FE9-4CCD-9236-1A3CD5281C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3673D-846D-478E-B717-145266FBB345}"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74088BC-5FFA-45F6-BC97-BB015332EA6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FCC3473-B232-4B69-ACE8-5CAEBA6CA593}"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BF596-1C38-4E7D-AB1B-96AFDC32A54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5AF81D95-C901-4B41-903D-FBA729B8C2E3}" type="datetime1">
              <a:rPr lang="zh-CN" altLang="en-US" smtClean="0"/>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CC65BD0-EC37-4B9B-A84F-C0E4E55ED33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F89F12-1AC6-49B3-BDC9-E8AF0C41EACF}" type="datetime1">
              <a:rPr lang="zh-CN" altLang="en-US" smtClean="0"/>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288E30-4A55-486A-A62B-08E94C446F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6600" dirty="0">
                <a:solidFill>
                  <a:srgbClr val="595959"/>
                </a:solidFill>
                <a:latin typeface="微软雅黑" panose="020B0503020204020204" pitchFamily="34" charset="-122"/>
                <a:ea typeface="微软雅黑" panose="020B0503020204020204" pitchFamily="34" charset="-122"/>
              </a:rPr>
              <a:t>第五章  数据库完整性</a:t>
            </a:r>
            <a:endParaRPr lang="zh-CN" altLang="en-US" sz="6600" dirty="0"/>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E22FB48-3995-40E0-9D7E-DF50111BA269}"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实体完整性检查和违约处理</a:t>
            </a:r>
            <a:endParaRPr lang="zh-CN" altLang="en-US" dirty="0"/>
          </a:p>
        </p:txBody>
      </p:sp>
      <p:sp>
        <p:nvSpPr>
          <p:cNvPr id="3" name="内容占位符 2"/>
          <p:cNvSpPr>
            <a:spLocks noGrp="1"/>
          </p:cNvSpPr>
          <p:nvPr>
            <p:ph idx="1"/>
          </p:nvPr>
        </p:nvSpPr>
        <p:spPr/>
        <p:txBody>
          <a:bodyPr/>
          <a:lstStyle/>
          <a:p>
            <a:r>
              <a:rPr lang="zh-CN" altLang="en-US" dirty="0"/>
              <a:t>插入或对主码列进行更新操作时，</a:t>
            </a:r>
            <a:r>
              <a:rPr lang="en-US" altLang="zh-CN" dirty="0"/>
              <a:t>RDBMS</a:t>
            </a:r>
            <a:r>
              <a:rPr lang="zh-CN" altLang="en-US" dirty="0"/>
              <a:t>按照实体完整性规则自动进行检查。包括：</a:t>
            </a:r>
            <a:endParaRPr lang="zh-CN" altLang="en-US" dirty="0"/>
          </a:p>
          <a:p>
            <a:pPr lvl="1"/>
            <a:r>
              <a:rPr lang="en-US" altLang="zh-CN" dirty="0"/>
              <a:t>1. </a:t>
            </a:r>
            <a:r>
              <a:rPr lang="zh-CN" altLang="en-US" dirty="0"/>
              <a:t>检查主码值是否唯一，如果不唯一则拒绝插入或修改</a:t>
            </a:r>
            <a:endParaRPr lang="zh-CN" altLang="en-US" dirty="0"/>
          </a:p>
          <a:p>
            <a:pPr lvl="1"/>
            <a:r>
              <a:rPr lang="en-US" altLang="zh-CN" dirty="0"/>
              <a:t>2. </a:t>
            </a:r>
            <a:r>
              <a:rPr lang="zh-CN" altLang="en-US" dirty="0"/>
              <a:t>检查主码的各个属性是否为空，只要有一个为空就拒绝插入或修改</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实体完整性检查和违约处理</a:t>
            </a:r>
            <a:endParaRPr lang="zh-CN" altLang="en-US" dirty="0"/>
          </a:p>
        </p:txBody>
      </p:sp>
      <p:sp>
        <p:nvSpPr>
          <p:cNvPr id="3" name="内容占位符 2"/>
          <p:cNvSpPr>
            <a:spLocks noGrp="1"/>
          </p:cNvSpPr>
          <p:nvPr>
            <p:ph idx="1"/>
          </p:nvPr>
        </p:nvSpPr>
        <p:spPr/>
        <p:txBody>
          <a:bodyPr/>
          <a:lstStyle/>
          <a:p>
            <a:r>
              <a:rPr lang="zh-CN" altLang="en-US" dirty="0"/>
              <a:t>检查记录中主码值是否唯一的一种方法是进行</a:t>
            </a:r>
            <a:r>
              <a:rPr lang="zh-CN" altLang="en-US" dirty="0">
                <a:solidFill>
                  <a:srgbClr val="FF0000"/>
                </a:solidFill>
              </a:rPr>
              <a:t>全表扫描</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Picture 4" descr="5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1282" y="2101487"/>
            <a:ext cx="7713287" cy="376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实体完整性检查和违约处理</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索引</a:t>
            </a:r>
            <a:r>
              <a:rPr lang="zh-CN" altLang="en-US" dirty="0"/>
              <a:t>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Picture 4" descr="5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16818" y="2427870"/>
            <a:ext cx="5472113"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参照完整性</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定义</a:t>
            </a:r>
            <a:endParaRPr lang="en-US" altLang="zh-CN" dirty="0">
              <a:solidFill>
                <a:srgbClr val="FF0000"/>
              </a:solidFill>
            </a:endParaRPr>
          </a:p>
          <a:p>
            <a:r>
              <a:rPr lang="zh-CN" altLang="en-US" dirty="0"/>
              <a:t>检查和违约处理</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参照完整性定义</a:t>
            </a:r>
            <a:endParaRPr lang="zh-CN" altLang="en-US" dirty="0"/>
          </a:p>
        </p:txBody>
      </p:sp>
      <p:sp>
        <p:nvSpPr>
          <p:cNvPr id="3" name="内容占位符 2"/>
          <p:cNvSpPr>
            <a:spLocks noGrp="1"/>
          </p:cNvSpPr>
          <p:nvPr>
            <p:ph idx="1"/>
          </p:nvPr>
        </p:nvSpPr>
        <p:spPr/>
        <p:txBody>
          <a:bodyPr/>
          <a:lstStyle/>
          <a:p>
            <a:r>
              <a:rPr lang="zh-CN" altLang="en-US" dirty="0"/>
              <a:t>关系模型的参照完整性定义</a:t>
            </a:r>
            <a:endParaRPr lang="zh-CN" altLang="en-US" dirty="0"/>
          </a:p>
          <a:p>
            <a:pPr lvl="1"/>
            <a:r>
              <a:rPr lang="zh-CN" altLang="en-US" dirty="0"/>
              <a:t>在</a:t>
            </a:r>
            <a:r>
              <a:rPr lang="en-US" altLang="zh-CN" dirty="0"/>
              <a:t>CREATE  TABLE</a:t>
            </a:r>
            <a:r>
              <a:rPr lang="zh-CN" altLang="en-US" dirty="0"/>
              <a:t>中用</a:t>
            </a:r>
            <a:r>
              <a:rPr lang="en-US" altLang="zh-CN" dirty="0"/>
              <a:t>FOREIGN KEY</a:t>
            </a:r>
            <a:r>
              <a:rPr lang="zh-CN" altLang="en-US" dirty="0"/>
              <a:t>短语定义哪些列为外码</a:t>
            </a:r>
            <a:endParaRPr lang="zh-CN" altLang="en-US" dirty="0"/>
          </a:p>
          <a:p>
            <a:pPr lvl="1"/>
            <a:r>
              <a:rPr lang="zh-CN" altLang="en-US" dirty="0"/>
              <a:t>用</a:t>
            </a:r>
            <a:r>
              <a:rPr lang="en-US" altLang="zh-CN" dirty="0"/>
              <a:t>REFERENCES</a:t>
            </a:r>
            <a:r>
              <a:rPr lang="zh-CN" altLang="en-US" dirty="0"/>
              <a:t>短语指明这些外码参照哪些表的主码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参照完整性定义</a:t>
            </a:r>
            <a:endParaRPr lang="zh-CN" altLang="en-US" dirty="0"/>
          </a:p>
        </p:txBody>
      </p:sp>
      <p:sp>
        <p:nvSpPr>
          <p:cNvPr id="3" name="内容占位符 2"/>
          <p:cNvSpPr>
            <a:spLocks noGrp="1"/>
          </p:cNvSpPr>
          <p:nvPr>
            <p:ph idx="1"/>
          </p:nvPr>
        </p:nvSpPr>
        <p:spPr/>
        <p:txBody>
          <a:bodyPr>
            <a:normAutofit/>
          </a:bodyPr>
          <a:lstStyle/>
          <a:p>
            <a:r>
              <a:rPr lang="zh-CN" altLang="en-US" dirty="0"/>
              <a:t>例如，关系</a:t>
            </a:r>
            <a:r>
              <a:rPr lang="en-US" altLang="zh-CN" dirty="0"/>
              <a:t>SC</a:t>
            </a:r>
            <a:r>
              <a:rPr lang="zh-CN" altLang="en-US" dirty="0"/>
              <a:t>中一个元组表示一个学生选修的某门课程的成绩，（</a:t>
            </a:r>
            <a:r>
              <a:rPr lang="en-US" altLang="zh-CN" dirty="0" err="1"/>
              <a:t>Sno</a:t>
            </a:r>
            <a:r>
              <a:rPr lang="zh-CN" altLang="en-US" dirty="0"/>
              <a:t>，</a:t>
            </a:r>
            <a:r>
              <a:rPr lang="en-US" altLang="zh-CN" dirty="0" err="1"/>
              <a:t>Cno</a:t>
            </a:r>
            <a:r>
              <a:rPr lang="zh-CN" altLang="en-US" dirty="0"/>
              <a:t>）是主码。</a:t>
            </a:r>
            <a:r>
              <a:rPr lang="en-US" altLang="zh-CN" dirty="0" err="1"/>
              <a:t>Sno</a:t>
            </a:r>
            <a:r>
              <a:rPr lang="zh-CN" altLang="en-US" dirty="0"/>
              <a:t>，</a:t>
            </a:r>
            <a:r>
              <a:rPr lang="en-US" altLang="zh-CN" dirty="0" err="1"/>
              <a:t>Cno</a:t>
            </a:r>
            <a:r>
              <a:rPr lang="zh-CN" altLang="en-US" dirty="0"/>
              <a:t>分别参照引用</a:t>
            </a:r>
            <a:r>
              <a:rPr lang="en-US" altLang="zh-CN" dirty="0"/>
              <a:t>Student</a:t>
            </a:r>
            <a:r>
              <a:rPr lang="zh-CN" altLang="en-US" dirty="0"/>
              <a:t>表的主码和</a:t>
            </a:r>
            <a:r>
              <a:rPr lang="en-US" altLang="zh-CN" dirty="0"/>
              <a:t>Course</a:t>
            </a:r>
            <a:r>
              <a:rPr lang="zh-CN" altLang="en-US" dirty="0"/>
              <a:t>表的主码 </a:t>
            </a:r>
            <a:endParaRPr lang="zh-CN" altLang="en-US" dirty="0"/>
          </a:p>
          <a:p>
            <a:r>
              <a:rPr lang="zh-CN" altLang="en-US" dirty="0"/>
              <a:t>［例</a:t>
            </a:r>
            <a:r>
              <a:rPr lang="en-US" altLang="zh-CN" dirty="0"/>
              <a:t>3</a:t>
            </a:r>
            <a:r>
              <a:rPr lang="zh-CN" altLang="en-US" dirty="0"/>
              <a:t>］  定义</a:t>
            </a:r>
            <a:r>
              <a:rPr lang="en-US" altLang="zh-CN" dirty="0"/>
              <a:t>SC</a:t>
            </a:r>
            <a:r>
              <a:rPr lang="zh-CN" altLang="en-US" dirty="0"/>
              <a:t>中的参照完整性</a:t>
            </a:r>
            <a:endParaRPr lang="zh-CN" altLang="en-US" dirty="0"/>
          </a:p>
          <a:p>
            <a:r>
              <a:rPr lang="zh-CN" altLang="en-US" dirty="0"/>
              <a:t>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矩形 4"/>
          <p:cNvSpPr/>
          <p:nvPr/>
        </p:nvSpPr>
        <p:spPr>
          <a:xfrm>
            <a:off x="1496517" y="3122420"/>
            <a:ext cx="7902315" cy="2862322"/>
          </a:xfrm>
          <a:prstGeom prst="rect">
            <a:avLst/>
          </a:prstGeom>
        </p:spPr>
        <p:txBody>
          <a:bodyPr wrap="square">
            <a:spAutoFit/>
          </a:bodyPr>
          <a:lstStyle/>
          <a:p>
            <a:r>
              <a:rPr lang="zh-CN" altLang="en-US" dirty="0"/>
              <a:t>CREATE TABLE </a:t>
            </a:r>
            <a:r>
              <a:rPr lang="zh-CN" altLang="en-US" dirty="0">
                <a:solidFill>
                  <a:srgbClr val="FF0000"/>
                </a:solidFill>
              </a:rPr>
              <a:t>SC</a:t>
            </a:r>
            <a:endParaRPr lang="zh-CN" altLang="en-US" dirty="0">
              <a:solidFill>
                <a:srgbClr val="FF0000"/>
              </a:solidFill>
            </a:endParaRPr>
          </a:p>
          <a:p>
            <a:r>
              <a:rPr lang="zh-CN" altLang="en-US" dirty="0"/>
              <a:t>         (</a:t>
            </a:r>
            <a:r>
              <a:rPr lang="zh-CN" altLang="en-US" dirty="0">
                <a:solidFill>
                  <a:srgbClr val="0070C0"/>
                </a:solidFill>
              </a:rPr>
              <a:t>Sno</a:t>
            </a:r>
            <a:r>
              <a:rPr lang="zh-CN" altLang="en-US" dirty="0"/>
              <a:t>    CHAR(9)  NOT NULL,</a:t>
            </a:r>
            <a:endParaRPr lang="zh-CN" altLang="en-US" dirty="0"/>
          </a:p>
          <a:p>
            <a:r>
              <a:rPr lang="zh-CN" altLang="en-US" dirty="0"/>
              <a:t>          </a:t>
            </a:r>
            <a:r>
              <a:rPr lang="zh-CN" altLang="en-US" dirty="0">
                <a:solidFill>
                  <a:srgbClr val="0070C0"/>
                </a:solidFill>
              </a:rPr>
              <a:t>Cno</a:t>
            </a:r>
            <a:r>
              <a:rPr lang="zh-CN" altLang="en-US" dirty="0"/>
              <a:t>     CHAR(4)  NOT NULL,</a:t>
            </a:r>
            <a:endParaRPr lang="zh-CN" altLang="en-US" dirty="0"/>
          </a:p>
          <a:p>
            <a:r>
              <a:rPr lang="zh-CN" altLang="en-US" dirty="0"/>
              <a:t>          </a:t>
            </a:r>
            <a:r>
              <a:rPr lang="zh-CN" altLang="en-US" dirty="0">
                <a:solidFill>
                  <a:srgbClr val="0070C0"/>
                </a:solidFill>
              </a:rPr>
              <a:t>Grade</a:t>
            </a:r>
            <a:r>
              <a:rPr lang="zh-CN" altLang="en-US" dirty="0"/>
              <a:t>    SMALLINT,</a:t>
            </a:r>
            <a:endParaRPr lang="zh-CN" altLang="en-US" dirty="0"/>
          </a:p>
          <a:p>
            <a:r>
              <a:rPr lang="zh-CN" altLang="en-US" dirty="0"/>
              <a:t>          PRIMARY KEY (</a:t>
            </a:r>
            <a:r>
              <a:rPr lang="zh-CN" altLang="en-US" dirty="0">
                <a:solidFill>
                  <a:srgbClr val="0070C0"/>
                </a:solidFill>
              </a:rPr>
              <a:t>Sno</a:t>
            </a:r>
            <a:r>
              <a:rPr lang="zh-CN" altLang="en-US" dirty="0"/>
              <a:t>, </a:t>
            </a:r>
            <a:r>
              <a:rPr lang="zh-CN" altLang="en-US" dirty="0">
                <a:solidFill>
                  <a:srgbClr val="0070C0"/>
                </a:solidFill>
              </a:rPr>
              <a:t>Cno</a:t>
            </a:r>
            <a:r>
              <a:rPr lang="zh-CN" altLang="en-US" dirty="0"/>
              <a:t>),  /*在表级定义实体完整性*/</a:t>
            </a:r>
            <a:endParaRPr lang="zh-CN" altLang="en-US" dirty="0"/>
          </a:p>
          <a:p>
            <a:r>
              <a:rPr lang="zh-CN" altLang="en-US" dirty="0"/>
              <a:t>          FOREIGN KEY (</a:t>
            </a:r>
            <a:r>
              <a:rPr lang="zh-CN" altLang="en-US" dirty="0">
                <a:solidFill>
                  <a:srgbClr val="0070C0"/>
                </a:solidFill>
              </a:rPr>
              <a:t>Sno</a:t>
            </a:r>
            <a:r>
              <a:rPr lang="zh-CN" altLang="en-US" dirty="0"/>
              <a:t>) REFERENCES Student(</a:t>
            </a:r>
            <a:r>
              <a:rPr lang="zh-CN" altLang="en-US" dirty="0">
                <a:solidFill>
                  <a:srgbClr val="0070C0"/>
                </a:solidFill>
              </a:rPr>
              <a:t>Sno</a:t>
            </a:r>
            <a:r>
              <a:rPr lang="zh-CN" altLang="en-US" dirty="0"/>
              <a:t>),</a:t>
            </a:r>
            <a:endParaRPr lang="zh-CN" altLang="en-US" dirty="0"/>
          </a:p>
          <a:p>
            <a:r>
              <a:rPr lang="zh-CN" altLang="en-US" dirty="0"/>
              <a:t>            /*在表级定义参照完整性*/</a:t>
            </a:r>
            <a:endParaRPr lang="zh-CN" altLang="en-US" dirty="0"/>
          </a:p>
          <a:p>
            <a:r>
              <a:rPr lang="zh-CN" altLang="en-US" dirty="0"/>
              <a:t>          FOREIGN KEY (</a:t>
            </a:r>
            <a:r>
              <a:rPr lang="zh-CN" altLang="en-US" dirty="0">
                <a:solidFill>
                  <a:srgbClr val="0070C0"/>
                </a:solidFill>
              </a:rPr>
              <a:t>Cno</a:t>
            </a:r>
            <a:r>
              <a:rPr lang="zh-CN" altLang="en-US" dirty="0"/>
              <a:t>) REFERENCES Course(</a:t>
            </a:r>
            <a:r>
              <a:rPr lang="zh-CN" altLang="en-US" dirty="0">
                <a:solidFill>
                  <a:srgbClr val="0070C0"/>
                </a:solidFill>
              </a:rPr>
              <a:t>Cno</a:t>
            </a:r>
            <a:r>
              <a:rPr lang="zh-CN" altLang="en-US" dirty="0"/>
              <a:t>)    </a:t>
            </a:r>
            <a:endParaRPr lang="zh-CN" altLang="en-US" dirty="0"/>
          </a:p>
          <a:p>
            <a:r>
              <a:rPr lang="zh-CN" altLang="en-US" dirty="0"/>
              <a:t>          /*在表级定义参照完整性*/</a:t>
            </a:r>
            <a:endParaRPr lang="zh-CN" altLang="en-US" dirty="0"/>
          </a:p>
          <a:p>
            <a:r>
              <a:rPr lang="zh-CN" altLang="en-US" dirty="0"/>
              <a:t>      );</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参照完整性检查和违约处理</a:t>
            </a:r>
            <a:endParaRPr lang="zh-CN" altLang="en-US" dirty="0"/>
          </a:p>
        </p:txBody>
      </p:sp>
      <p:sp>
        <p:nvSpPr>
          <p:cNvPr id="3" name="内容占位符 2"/>
          <p:cNvSpPr>
            <a:spLocks noGrp="1"/>
          </p:cNvSpPr>
          <p:nvPr>
            <p:ph idx="1"/>
          </p:nvPr>
        </p:nvSpPr>
        <p:spPr/>
        <p:txBody>
          <a:bodyPr/>
          <a:lstStyle/>
          <a:p>
            <a:r>
              <a:rPr kumimoji="1" lang="zh-CN" altLang="en-US" dirty="0">
                <a:ea typeface="黑体" panose="02010609060101010101" pitchFamily="49" charset="-122"/>
                <a:cs typeface="Times New Roman" panose="02020603050405020304" pitchFamily="18" charset="0"/>
              </a:rPr>
              <a:t>可能破坏参照完整性的情况及违约处理</a:t>
            </a:r>
            <a:endParaRPr kumimoji="1" lang="zh-CN" altLang="en-US" dirty="0">
              <a:ea typeface="黑体" panose="02010609060101010101" pitchFamily="49"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graphicFrame>
        <p:nvGraphicFramePr>
          <p:cNvPr id="5" name="Group 132"/>
          <p:cNvGraphicFramePr>
            <a:graphicFrameLocks noGrp="1"/>
          </p:cNvGraphicFramePr>
          <p:nvPr/>
        </p:nvGraphicFramePr>
        <p:xfrm>
          <a:off x="1175884" y="2382157"/>
          <a:ext cx="8280400" cy="3600452"/>
        </p:xfrm>
        <a:graphic>
          <a:graphicData uri="http://schemas.openxmlformats.org/drawingml/2006/table">
            <a:tbl>
              <a:tblPr/>
              <a:tblGrid>
                <a:gridCol w="2784475"/>
                <a:gridCol w="2638425"/>
                <a:gridCol w="2857500"/>
              </a:tblGrid>
              <a:tr h="8874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被参照表（例如</a:t>
                      </a: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Student</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参照表（例如</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SC</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违约处理</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可能破坏参照完整性</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插入元组</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拒绝</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可能破坏参照完整性</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修改外码值</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拒绝</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删除元组</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可能破坏参照完整性</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拒绝</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级连删除</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设置为空值</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92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修改主码值</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可能破坏参照完整性</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拒绝</a:t>
                      </a: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级连修改</a:t>
                      </a: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设置为空值</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违约处理</a:t>
            </a:r>
            <a:endParaRPr lang="zh-CN" altLang="en-US" dirty="0"/>
          </a:p>
        </p:txBody>
      </p:sp>
      <p:sp>
        <p:nvSpPr>
          <p:cNvPr id="3" name="内容占位符 2"/>
          <p:cNvSpPr>
            <a:spLocks noGrp="1"/>
          </p:cNvSpPr>
          <p:nvPr>
            <p:ph idx="1"/>
          </p:nvPr>
        </p:nvSpPr>
        <p:spPr/>
        <p:txBody>
          <a:bodyPr/>
          <a:lstStyle/>
          <a:p>
            <a:r>
              <a:rPr lang="zh-CN" altLang="en-US" dirty="0"/>
              <a:t>参照完整性违约处理</a:t>
            </a:r>
            <a:endParaRPr lang="zh-CN" altLang="en-US" dirty="0"/>
          </a:p>
          <a:p>
            <a:r>
              <a:rPr lang="en-US" altLang="zh-CN" dirty="0"/>
              <a:t>1. </a:t>
            </a:r>
            <a:r>
              <a:rPr lang="zh-CN" altLang="en-US" dirty="0"/>
              <a:t>拒绝</a:t>
            </a:r>
            <a:r>
              <a:rPr lang="en-US" altLang="zh-CN" dirty="0"/>
              <a:t>(NO ACTION)</a:t>
            </a:r>
            <a:r>
              <a:rPr lang="zh-CN" altLang="en-US" dirty="0"/>
              <a:t>执行</a:t>
            </a:r>
            <a:endParaRPr lang="zh-CN" altLang="en-US" dirty="0"/>
          </a:p>
          <a:p>
            <a:pPr lvl="1"/>
            <a:r>
              <a:rPr lang="zh-CN" altLang="en-US" dirty="0"/>
              <a:t>默认策略</a:t>
            </a:r>
            <a:endParaRPr lang="zh-CN" altLang="en-US" dirty="0"/>
          </a:p>
          <a:p>
            <a:r>
              <a:rPr lang="en-US" altLang="zh-CN" dirty="0"/>
              <a:t>2. </a:t>
            </a:r>
            <a:r>
              <a:rPr lang="zh-CN" altLang="en-US" dirty="0"/>
              <a:t>级联</a:t>
            </a:r>
            <a:r>
              <a:rPr lang="en-US" altLang="zh-CN" dirty="0"/>
              <a:t>(CASCADE)</a:t>
            </a:r>
            <a:r>
              <a:rPr lang="zh-CN" altLang="en-US" dirty="0"/>
              <a:t>操作</a:t>
            </a:r>
            <a:endParaRPr lang="zh-CN" altLang="en-US" dirty="0"/>
          </a:p>
          <a:p>
            <a:r>
              <a:rPr lang="en-US" altLang="zh-CN" dirty="0"/>
              <a:t>3. </a:t>
            </a:r>
            <a:r>
              <a:rPr lang="zh-CN" altLang="en-US" dirty="0"/>
              <a:t>设置为空值（</a:t>
            </a:r>
            <a:r>
              <a:rPr lang="en-US" altLang="zh-CN" dirty="0"/>
              <a:t>SET-NULL</a:t>
            </a:r>
            <a:r>
              <a:rPr lang="zh-CN" altLang="en-US" dirty="0"/>
              <a:t>）</a:t>
            </a:r>
            <a:endParaRPr lang="zh-CN" altLang="en-US" dirty="0"/>
          </a:p>
          <a:p>
            <a:pPr lvl="1"/>
            <a:r>
              <a:rPr lang="zh-CN" altLang="en-US" dirty="0"/>
              <a:t>对于参照完整性，除了应该定义外码，还应定义外码列是否允许空值</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违约处理</a:t>
            </a:r>
            <a:endParaRPr lang="zh-CN" altLang="en-US" dirty="0"/>
          </a:p>
        </p:txBody>
      </p:sp>
      <p:sp>
        <p:nvSpPr>
          <p:cNvPr id="3" name="内容占位符 2"/>
          <p:cNvSpPr>
            <a:spLocks noGrp="1"/>
          </p:cNvSpPr>
          <p:nvPr>
            <p:ph idx="1"/>
          </p:nvPr>
        </p:nvSpPr>
        <p:spPr>
          <a:xfrm>
            <a:off x="1069848" y="1193073"/>
            <a:ext cx="10058400" cy="5444835"/>
          </a:xfrm>
        </p:spPr>
        <p:txBody>
          <a:bodyPr>
            <a:normAutofit fontScale="55000" lnSpcReduction="20000"/>
          </a:bodyPr>
          <a:lstStyle/>
          <a:p>
            <a:pPr>
              <a:buNone/>
            </a:pPr>
            <a:r>
              <a:rPr lang="zh-CN" altLang="en-US" sz="3200" dirty="0"/>
              <a:t>［例</a:t>
            </a:r>
            <a:r>
              <a:rPr lang="en-US" altLang="zh-CN" sz="3200" dirty="0"/>
              <a:t>4</a:t>
            </a:r>
            <a:r>
              <a:rPr lang="zh-CN" altLang="en-US" sz="3200" dirty="0"/>
              <a:t>］  显式说明参照完整性的违约处理示例</a:t>
            </a:r>
            <a:endParaRPr lang="zh-CN" altLang="en-US" sz="3200" dirty="0"/>
          </a:p>
          <a:p>
            <a:pPr>
              <a:buNone/>
            </a:pPr>
            <a:r>
              <a:rPr lang="zh-CN" altLang="en-US" dirty="0"/>
              <a:t>    </a:t>
            </a:r>
            <a:r>
              <a:rPr lang="en-US" altLang="zh-CN" dirty="0"/>
              <a:t>CREATE TABLE SC</a:t>
            </a:r>
            <a:endParaRPr lang="en-US" altLang="zh-CN" dirty="0"/>
          </a:p>
          <a:p>
            <a:pPr>
              <a:buNone/>
            </a:pPr>
            <a:r>
              <a:rPr lang="en-US" altLang="zh-CN" dirty="0"/>
              <a:t>        (</a:t>
            </a:r>
            <a:r>
              <a:rPr lang="en-US" altLang="zh-CN" dirty="0" err="1"/>
              <a:t>Sno</a:t>
            </a:r>
            <a:r>
              <a:rPr lang="en-US" altLang="zh-CN" dirty="0"/>
              <a:t>   CHAR(9)  NOT NULL,</a:t>
            </a:r>
            <a:endParaRPr lang="en-US" altLang="zh-CN" dirty="0"/>
          </a:p>
          <a:p>
            <a:pPr>
              <a:buNone/>
            </a:pPr>
            <a:r>
              <a:rPr lang="en-US" altLang="zh-CN" dirty="0"/>
              <a:t>         </a:t>
            </a:r>
            <a:r>
              <a:rPr lang="en-US" altLang="zh-CN" dirty="0" err="1"/>
              <a:t>Cno</a:t>
            </a:r>
            <a:r>
              <a:rPr lang="en-US" altLang="zh-CN" dirty="0"/>
              <a:t>   CHAR(4)  NOT NULL,</a:t>
            </a:r>
            <a:endParaRPr lang="en-US" altLang="zh-CN" dirty="0"/>
          </a:p>
          <a:p>
            <a:pPr>
              <a:buNone/>
            </a:pPr>
            <a:r>
              <a:rPr lang="en-US" altLang="zh-CN" dirty="0"/>
              <a:t>         Grade  SMALLINT,</a:t>
            </a:r>
            <a:endParaRPr lang="en-US" altLang="zh-CN" dirty="0"/>
          </a:p>
          <a:p>
            <a:pPr>
              <a:buNone/>
            </a:pPr>
            <a:r>
              <a:rPr lang="en-US" altLang="zh-CN" dirty="0"/>
              <a:t>         PRIMARY KEY(</a:t>
            </a:r>
            <a:r>
              <a:rPr lang="en-US" altLang="zh-CN" dirty="0" err="1"/>
              <a:t>Sno,Cno</a:t>
            </a:r>
            <a:r>
              <a:rPr lang="en-US" altLang="zh-CN" dirty="0"/>
              <a:t>),			</a:t>
            </a:r>
            <a:endParaRPr lang="en-US" altLang="zh-CN" dirty="0"/>
          </a:p>
          <a:p>
            <a:pPr>
              <a:buNone/>
            </a:pPr>
            <a:r>
              <a:rPr lang="en-US" altLang="zh-CN" dirty="0"/>
              <a:t>         FOREIGN KEY (</a:t>
            </a:r>
            <a:r>
              <a:rPr lang="en-US" altLang="zh-CN" dirty="0" err="1"/>
              <a:t>Sno</a:t>
            </a:r>
            <a:r>
              <a:rPr lang="en-US" altLang="zh-CN" dirty="0"/>
              <a:t>) REFERENCES Student(</a:t>
            </a:r>
            <a:r>
              <a:rPr lang="en-US" altLang="zh-CN" dirty="0" err="1"/>
              <a:t>Sno</a:t>
            </a:r>
            <a:r>
              <a:rPr lang="en-US" altLang="zh-CN" dirty="0"/>
              <a:t>) </a:t>
            </a:r>
            <a:endParaRPr lang="en-US" altLang="zh-CN" dirty="0"/>
          </a:p>
          <a:p>
            <a:pPr>
              <a:buNone/>
            </a:pPr>
            <a:r>
              <a:rPr lang="en-US" altLang="zh-CN" dirty="0"/>
              <a:t>		ON DELETE RESTRICT     /*</a:t>
            </a:r>
            <a:r>
              <a:rPr lang="zh-CN" altLang="en-US" dirty="0"/>
              <a:t>级联删除</a:t>
            </a:r>
            <a:r>
              <a:rPr lang="en-US" altLang="zh-CN" dirty="0"/>
              <a:t>SC</a:t>
            </a:r>
            <a:r>
              <a:rPr lang="zh-CN" altLang="en-US" dirty="0"/>
              <a:t>表中相应的元组*</a:t>
            </a:r>
            <a:r>
              <a:rPr lang="en-US" altLang="zh-CN" dirty="0"/>
              <a:t>/</a:t>
            </a:r>
            <a:endParaRPr lang="en-US" altLang="zh-CN" dirty="0"/>
          </a:p>
          <a:p>
            <a:pPr>
              <a:buNone/>
            </a:pPr>
            <a:r>
              <a:rPr lang="en-US" altLang="zh-CN" dirty="0"/>
              <a:t>                ON UPDATE no action, /*</a:t>
            </a:r>
            <a:r>
              <a:rPr lang="zh-CN" altLang="en-US" dirty="0"/>
              <a:t>级联更新</a:t>
            </a:r>
            <a:r>
              <a:rPr lang="en-US" altLang="zh-CN" dirty="0"/>
              <a:t>SC</a:t>
            </a:r>
            <a:r>
              <a:rPr lang="zh-CN" altLang="en-US" dirty="0"/>
              <a:t>表中相应的元组*</a:t>
            </a:r>
            <a:r>
              <a:rPr lang="en-US" altLang="zh-CN" dirty="0"/>
              <a:t>/</a:t>
            </a:r>
            <a:endParaRPr lang="en-US" altLang="zh-CN" dirty="0"/>
          </a:p>
          <a:p>
            <a:pPr>
              <a:buNone/>
            </a:pPr>
            <a:r>
              <a:rPr lang="en-US" altLang="zh-CN" dirty="0"/>
              <a:t>         FOREIGN KEY (</a:t>
            </a:r>
            <a:r>
              <a:rPr lang="en-US" altLang="zh-CN" dirty="0" err="1"/>
              <a:t>Cno</a:t>
            </a:r>
            <a:r>
              <a:rPr lang="en-US" altLang="zh-CN" dirty="0"/>
              <a:t>) REFERENCES Course(</a:t>
            </a:r>
            <a:r>
              <a:rPr lang="en-US" altLang="zh-CN" dirty="0" err="1"/>
              <a:t>Cno</a:t>
            </a:r>
            <a:r>
              <a:rPr lang="en-US" altLang="zh-CN" dirty="0"/>
              <a:t>) 	                    </a:t>
            </a:r>
            <a:endParaRPr lang="en-US" altLang="zh-CN" dirty="0"/>
          </a:p>
          <a:p>
            <a:pPr>
              <a:buNone/>
            </a:pPr>
            <a:r>
              <a:rPr lang="en-US" altLang="zh-CN" dirty="0"/>
              <a:t>               ON DELETE restrict</a:t>
            </a:r>
            <a:endParaRPr lang="en-US" altLang="zh-CN" dirty="0"/>
          </a:p>
          <a:p>
            <a:pPr>
              <a:buNone/>
            </a:pPr>
            <a:r>
              <a:rPr lang="en-US" altLang="zh-CN" dirty="0"/>
              <a:t>               /*</a:t>
            </a:r>
            <a:r>
              <a:rPr lang="zh-CN" altLang="en-US" dirty="0"/>
              <a:t>当删除</a:t>
            </a:r>
            <a:r>
              <a:rPr lang="en-US" altLang="zh-CN" dirty="0"/>
              <a:t>course </a:t>
            </a:r>
            <a:r>
              <a:rPr lang="zh-CN" altLang="en-US" dirty="0"/>
              <a:t>表中的元组造成了与</a:t>
            </a:r>
            <a:r>
              <a:rPr lang="en-US" altLang="zh-CN" dirty="0"/>
              <a:t>SC</a:t>
            </a:r>
            <a:r>
              <a:rPr lang="zh-CN" altLang="en-US" dirty="0"/>
              <a:t>表不一致时拒绝删除*</a:t>
            </a:r>
            <a:r>
              <a:rPr lang="en-US" altLang="zh-CN" dirty="0"/>
              <a:t>/</a:t>
            </a:r>
            <a:endParaRPr lang="en-US" altLang="zh-CN" dirty="0"/>
          </a:p>
          <a:p>
            <a:pPr>
              <a:buNone/>
            </a:pPr>
            <a:r>
              <a:rPr lang="en-US" altLang="zh-CN" dirty="0"/>
              <a:t>               ON UPDATE CASCADE   </a:t>
            </a:r>
            <a:endParaRPr lang="en-US" altLang="zh-CN" dirty="0"/>
          </a:p>
          <a:p>
            <a:pPr>
              <a:buNone/>
            </a:pPr>
            <a:r>
              <a:rPr lang="en-US" altLang="zh-CN" dirty="0"/>
              <a:t>      	/*</a:t>
            </a:r>
            <a:r>
              <a:rPr lang="zh-CN" altLang="en-US" dirty="0"/>
              <a:t>当更新</a:t>
            </a:r>
            <a:r>
              <a:rPr lang="en-US" altLang="zh-CN" dirty="0"/>
              <a:t>course</a:t>
            </a:r>
            <a:r>
              <a:rPr lang="zh-CN" altLang="en-US" dirty="0"/>
              <a:t>表中的</a:t>
            </a:r>
            <a:r>
              <a:rPr lang="en-US" altLang="zh-CN" dirty="0" err="1"/>
              <a:t>cno</a:t>
            </a:r>
            <a:r>
              <a:rPr lang="zh-CN" altLang="en-US" dirty="0"/>
              <a:t>时，级联更新</a:t>
            </a:r>
            <a:r>
              <a:rPr lang="en-US" altLang="zh-CN" dirty="0"/>
              <a:t>SC</a:t>
            </a:r>
            <a:r>
              <a:rPr lang="zh-CN" altLang="en-US" dirty="0"/>
              <a:t>表中相应的元组*</a:t>
            </a:r>
            <a:r>
              <a:rPr lang="en-US" altLang="zh-CN" dirty="0"/>
              <a:t>/</a:t>
            </a:r>
            <a:endParaRPr lang="en-US" altLang="zh-CN" dirty="0"/>
          </a:p>
          <a:p>
            <a:pPr>
              <a:buNone/>
            </a:pP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矩形 4"/>
          <p:cNvSpPr/>
          <p:nvPr/>
        </p:nvSpPr>
        <p:spPr>
          <a:xfrm>
            <a:off x="6558327" y="796549"/>
            <a:ext cx="6096000" cy="2585323"/>
          </a:xfrm>
          <a:prstGeom prst="rect">
            <a:avLst/>
          </a:prstGeom>
        </p:spPr>
        <p:txBody>
          <a:bodyPr>
            <a:spAutoFit/>
          </a:bodyPr>
          <a:lstStyle/>
          <a:p>
            <a:r>
              <a:rPr lang="en-US" altLang="zh-CN" dirty="0"/>
              <a:t>ALTER TABLE SC </a:t>
            </a:r>
            <a:endParaRPr lang="en-US" altLang="zh-CN" dirty="0"/>
          </a:p>
          <a:p>
            <a:r>
              <a:rPr lang="en-US" altLang="zh-CN" dirty="0"/>
              <a:t>ADD CONSTRAINT </a:t>
            </a:r>
            <a:r>
              <a:rPr lang="en-US" altLang="zh-CN" dirty="0" err="1"/>
              <a:t>FK_SC_Student</a:t>
            </a:r>
            <a:r>
              <a:rPr lang="en-US" altLang="zh-CN" dirty="0"/>
              <a:t> </a:t>
            </a:r>
            <a:endParaRPr lang="en-US" altLang="zh-CN" dirty="0"/>
          </a:p>
          <a:p>
            <a:r>
              <a:rPr lang="en-US" altLang="zh-CN" dirty="0"/>
              <a:t>FOREIGN KEY (</a:t>
            </a:r>
            <a:r>
              <a:rPr lang="en-US" altLang="zh-CN" dirty="0" err="1"/>
              <a:t>Sno</a:t>
            </a:r>
            <a:r>
              <a:rPr lang="en-US" altLang="zh-CN" dirty="0"/>
              <a:t>) REFERENCES Student(</a:t>
            </a:r>
            <a:r>
              <a:rPr lang="en-US" altLang="zh-CN" dirty="0" err="1"/>
              <a:t>Sno</a:t>
            </a:r>
            <a:r>
              <a:rPr lang="en-US" altLang="zh-CN" dirty="0"/>
              <a:t>) </a:t>
            </a:r>
            <a:endParaRPr lang="en-US" altLang="zh-CN" dirty="0"/>
          </a:p>
          <a:p>
            <a:r>
              <a:rPr lang="en-US" altLang="zh-CN" dirty="0"/>
              <a:t>ON UPDATE CASCADE</a:t>
            </a:r>
            <a:endParaRPr lang="en-US" altLang="zh-CN" dirty="0"/>
          </a:p>
          <a:p>
            <a:r>
              <a:rPr lang="en-US" altLang="zh-CN" dirty="0"/>
              <a:t>ON DELETE CASCADE,</a:t>
            </a:r>
            <a:endParaRPr lang="en-US" altLang="zh-CN" dirty="0"/>
          </a:p>
          <a:p>
            <a:r>
              <a:rPr lang="en-US" altLang="zh-CN" dirty="0"/>
              <a:t>ADD CONSTRAINT </a:t>
            </a:r>
            <a:r>
              <a:rPr lang="en-US" altLang="zh-CN" dirty="0" err="1"/>
              <a:t>FK_SC_Course</a:t>
            </a:r>
            <a:r>
              <a:rPr lang="en-US" altLang="zh-CN" dirty="0"/>
              <a:t> </a:t>
            </a:r>
            <a:endParaRPr lang="en-US" altLang="zh-CN" dirty="0"/>
          </a:p>
          <a:p>
            <a:r>
              <a:rPr lang="en-US" altLang="zh-CN" dirty="0"/>
              <a:t>FOREIGN KEY (</a:t>
            </a:r>
            <a:r>
              <a:rPr lang="en-US" altLang="zh-CN" dirty="0" err="1"/>
              <a:t>Cno</a:t>
            </a:r>
            <a:r>
              <a:rPr lang="en-US" altLang="zh-CN" dirty="0"/>
              <a:t>) REFERENCES Course(</a:t>
            </a:r>
            <a:r>
              <a:rPr lang="en-US" altLang="zh-CN" dirty="0" err="1"/>
              <a:t>Cno</a:t>
            </a:r>
            <a:r>
              <a:rPr lang="en-US" altLang="zh-CN" dirty="0"/>
              <a:t>) </a:t>
            </a:r>
            <a:endParaRPr lang="en-US" altLang="zh-CN" dirty="0"/>
          </a:p>
          <a:p>
            <a:r>
              <a:rPr lang="en-US" altLang="zh-CN" dirty="0"/>
              <a:t>ON UPDATE CASCADE</a:t>
            </a:r>
            <a:endParaRPr lang="en-US" altLang="zh-CN" dirty="0"/>
          </a:p>
          <a:p>
            <a:r>
              <a:rPr lang="en-US" altLang="zh-CN" dirty="0"/>
              <a:t>ON DELETE CASCADE</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用户定义的完整性</a:t>
            </a:r>
            <a:endParaRPr lang="zh-CN" altLang="en-US" dirty="0"/>
          </a:p>
        </p:txBody>
      </p:sp>
      <p:sp>
        <p:nvSpPr>
          <p:cNvPr id="3" name="内容占位符 2"/>
          <p:cNvSpPr>
            <a:spLocks noGrp="1"/>
          </p:cNvSpPr>
          <p:nvPr>
            <p:ph idx="1"/>
          </p:nvPr>
        </p:nvSpPr>
        <p:spPr/>
        <p:txBody>
          <a:bodyPr/>
          <a:lstStyle/>
          <a:p>
            <a:r>
              <a:rPr lang="zh-CN" altLang="en-US" dirty="0"/>
              <a:t>用户定义的完整性就是针对某一具体应用的数据必须满足的语义要求 </a:t>
            </a:r>
            <a:endParaRPr lang="zh-CN" altLang="en-US" dirty="0"/>
          </a:p>
          <a:p>
            <a:r>
              <a:rPr lang="en-US" altLang="zh-CN" dirty="0"/>
              <a:t>RDBMS</a:t>
            </a:r>
            <a:r>
              <a:rPr lang="zh-CN" altLang="en-US" dirty="0"/>
              <a:t>提供，而不必由应用程序承担</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一、完整性概念</a:t>
            </a:r>
            <a:endParaRPr lang="zh-CN" altLang="en-US" dirty="0"/>
          </a:p>
        </p:txBody>
      </p:sp>
      <p:sp>
        <p:nvSpPr>
          <p:cNvPr id="3" name="内容占位符 2"/>
          <p:cNvSpPr>
            <a:spLocks noGrp="1"/>
          </p:cNvSpPr>
          <p:nvPr>
            <p:ph idx="1"/>
          </p:nvPr>
        </p:nvSpPr>
        <p:spPr/>
        <p:txBody>
          <a:bodyPr/>
          <a:lstStyle/>
          <a:p>
            <a:r>
              <a:rPr lang="zh-CN" altLang="en-US" dirty="0"/>
              <a:t>数据库的完整性是指数据的正确性和相容性，以防止不合语义的数据进入数据库。</a:t>
            </a:r>
            <a:endParaRPr lang="en-US" altLang="zh-CN" dirty="0"/>
          </a:p>
          <a:p>
            <a:r>
              <a:rPr lang="zh-CN" altLang="en-US" dirty="0"/>
              <a:t>例</a:t>
            </a:r>
            <a:r>
              <a:rPr lang="en-US" altLang="zh-CN" b="1" dirty="0"/>
              <a:t>:</a:t>
            </a:r>
            <a:endParaRPr lang="en-US" altLang="zh-CN" b="1" dirty="0"/>
          </a:p>
          <a:p>
            <a:r>
              <a:rPr lang="en-US" altLang="zh-CN" dirty="0"/>
              <a:t>– </a:t>
            </a:r>
            <a:r>
              <a:rPr lang="zh-CN" altLang="en-US" dirty="0"/>
              <a:t>学生的年龄必须是整数，取值范围为</a:t>
            </a:r>
            <a:r>
              <a:rPr lang="en-US" altLang="zh-CN" b="1" dirty="0"/>
              <a:t>1429</a:t>
            </a:r>
            <a:r>
              <a:rPr lang="zh-CN" altLang="en-US" dirty="0"/>
              <a:t>；</a:t>
            </a:r>
            <a:endParaRPr lang="zh-CN" altLang="en-US" dirty="0"/>
          </a:p>
          <a:p>
            <a:r>
              <a:rPr lang="en-US" altLang="zh-CN" dirty="0"/>
              <a:t>– </a:t>
            </a:r>
            <a:r>
              <a:rPr lang="zh-CN" altLang="en-US" dirty="0"/>
              <a:t>学生的性别只能是男或女；</a:t>
            </a:r>
            <a:endParaRPr lang="zh-CN" altLang="en-US" dirty="0"/>
          </a:p>
          <a:p>
            <a:r>
              <a:rPr lang="en-US" altLang="zh-CN" dirty="0"/>
              <a:t>– </a:t>
            </a:r>
            <a:r>
              <a:rPr lang="zh-CN" altLang="en-US" dirty="0"/>
              <a:t>学生的学号一定是唯一的；</a:t>
            </a:r>
            <a:endParaRPr lang="zh-CN" altLang="en-US" dirty="0"/>
          </a:p>
          <a:p>
            <a:r>
              <a:rPr lang="en-US" altLang="zh-CN" dirty="0"/>
              <a:t>– </a:t>
            </a:r>
            <a:r>
              <a:rPr lang="zh-CN" altLang="en-US" dirty="0"/>
              <a:t>学生所在的系必须是学校开设的系；</a:t>
            </a:r>
            <a:endParaRPr lang="en-US" altLang="zh-CN" dirty="0"/>
          </a:p>
          <a:p>
            <a:r>
              <a:rPr lang="zh-CN" altLang="en-US" dirty="0"/>
              <a:t>完整性与安全性是两个不同的概念</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用户定义的完整性</a:t>
            </a:r>
            <a:endParaRPr lang="zh-CN" altLang="en-US" dirty="0"/>
          </a:p>
        </p:txBody>
      </p:sp>
      <p:sp>
        <p:nvSpPr>
          <p:cNvPr id="3" name="内容占位符 2"/>
          <p:cNvSpPr>
            <a:spLocks noGrp="1"/>
          </p:cNvSpPr>
          <p:nvPr>
            <p:ph idx="1"/>
          </p:nvPr>
        </p:nvSpPr>
        <p:spPr/>
        <p:txBody>
          <a:bodyPr/>
          <a:lstStyle/>
          <a:p>
            <a:pPr>
              <a:lnSpc>
                <a:spcPct val="190000"/>
              </a:lnSpc>
            </a:pPr>
            <a:r>
              <a:rPr lang="zh-CN" altLang="en-US" b="1" dirty="0">
                <a:solidFill>
                  <a:srgbClr val="3333FF"/>
                </a:solidFill>
              </a:rPr>
              <a:t>属性上的约束条件的定义</a:t>
            </a:r>
            <a:endParaRPr lang="zh-CN" altLang="en-US" b="1" dirty="0">
              <a:solidFill>
                <a:srgbClr val="3333FF"/>
              </a:solidFill>
            </a:endParaRPr>
          </a:p>
          <a:p>
            <a:pPr>
              <a:lnSpc>
                <a:spcPct val="190000"/>
              </a:lnSpc>
            </a:pPr>
            <a:r>
              <a:rPr lang="zh-CN" altLang="en-US" b="1" dirty="0"/>
              <a:t>属性上的约束条件检查和违约处理 </a:t>
            </a:r>
            <a:endParaRPr lang="zh-CN" altLang="en-US" b="1" dirty="0"/>
          </a:p>
          <a:p>
            <a:pPr>
              <a:lnSpc>
                <a:spcPct val="190000"/>
              </a:lnSpc>
            </a:pPr>
            <a:r>
              <a:rPr lang="zh-CN" altLang="en-US" b="1" dirty="0"/>
              <a:t>元组上的约束条件的定义 </a:t>
            </a:r>
            <a:endParaRPr lang="zh-CN" altLang="en-US" b="1" dirty="0"/>
          </a:p>
          <a:p>
            <a:pPr>
              <a:lnSpc>
                <a:spcPct val="190000"/>
              </a:lnSpc>
            </a:pPr>
            <a:r>
              <a:rPr lang="zh-CN" altLang="en-US" b="1" dirty="0"/>
              <a:t>元组上的约束条件检查和违约处理</a:t>
            </a:r>
            <a:endParaRPr lang="zh-CN" altLang="en-US" b="1" dirty="0">
              <a:solidFill>
                <a:srgbClr val="3333FF"/>
              </a:solidFill>
            </a:endParaRP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属性上的约束条件的定义</a:t>
            </a:r>
            <a:endParaRPr lang="zh-CN" altLang="en-US" dirty="0"/>
          </a:p>
        </p:txBody>
      </p:sp>
      <p:sp>
        <p:nvSpPr>
          <p:cNvPr id="3" name="内容占位符 2"/>
          <p:cNvSpPr>
            <a:spLocks noGrp="1"/>
          </p:cNvSpPr>
          <p:nvPr>
            <p:ph idx="1"/>
          </p:nvPr>
        </p:nvSpPr>
        <p:spPr/>
        <p:txBody>
          <a:bodyPr/>
          <a:lstStyle/>
          <a:p>
            <a:r>
              <a:rPr lang="en-US" altLang="zh-CN" dirty="0"/>
              <a:t>CREATE TABLE</a:t>
            </a:r>
            <a:r>
              <a:rPr lang="zh-CN" altLang="en-US" dirty="0"/>
              <a:t>时定义</a:t>
            </a:r>
            <a:endParaRPr lang="zh-CN" altLang="en-US" dirty="0"/>
          </a:p>
          <a:p>
            <a:pPr lvl="1"/>
            <a:r>
              <a:rPr lang="zh-CN" altLang="en-US" dirty="0"/>
              <a:t>列值非空（</a:t>
            </a:r>
            <a:r>
              <a:rPr lang="en-US" altLang="zh-CN" dirty="0"/>
              <a:t>NOT NULL</a:t>
            </a:r>
            <a:r>
              <a:rPr lang="zh-CN" altLang="en-US" dirty="0"/>
              <a:t>）</a:t>
            </a:r>
            <a:endParaRPr lang="zh-CN" altLang="en-US" dirty="0"/>
          </a:p>
          <a:p>
            <a:pPr lvl="1"/>
            <a:r>
              <a:rPr lang="zh-CN" altLang="en-US" dirty="0"/>
              <a:t>列值唯一（</a:t>
            </a:r>
            <a:r>
              <a:rPr lang="en-US" altLang="zh-CN" dirty="0"/>
              <a:t>UNIQUE</a:t>
            </a:r>
            <a:r>
              <a:rPr lang="zh-CN" altLang="en-US" dirty="0"/>
              <a:t>）</a:t>
            </a:r>
            <a:endParaRPr lang="zh-CN" altLang="en-US" dirty="0"/>
          </a:p>
          <a:p>
            <a:pPr lvl="1"/>
            <a:r>
              <a:rPr lang="zh-CN" altLang="en-US" dirty="0"/>
              <a:t>检查列值是否满足一个布尔表达式（</a:t>
            </a:r>
            <a:r>
              <a:rPr lang="en-US" altLang="zh-CN" dirty="0"/>
              <a:t>CHECK</a:t>
            </a:r>
            <a:r>
              <a:rPr lang="zh-CN" altLang="en-US"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属性上的约束条件的定义</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3200" dirty="0"/>
              <a:t>1.</a:t>
            </a:r>
            <a:r>
              <a:rPr lang="zh-CN" altLang="en-US" sz="3200" dirty="0"/>
              <a:t>不允许取空值</a:t>
            </a:r>
            <a:r>
              <a:rPr lang="zh-CN" altLang="en-US" dirty="0"/>
              <a:t> </a:t>
            </a:r>
            <a:endParaRPr lang="zh-CN" altLang="en-US" dirty="0"/>
          </a:p>
          <a:p>
            <a:pPr>
              <a:buNone/>
            </a:pPr>
            <a:r>
              <a:rPr lang="en-US" altLang="zh-CN" dirty="0"/>
              <a:t>【</a:t>
            </a:r>
            <a:r>
              <a:rPr lang="zh-CN" altLang="en-US" dirty="0"/>
              <a:t>例</a:t>
            </a:r>
            <a:r>
              <a:rPr lang="en-US" altLang="zh-CN" dirty="0"/>
              <a:t>5】</a:t>
            </a:r>
            <a:r>
              <a:rPr lang="zh-CN" altLang="en-US" dirty="0"/>
              <a:t>在定义</a:t>
            </a:r>
            <a:r>
              <a:rPr lang="en-US" altLang="zh-CN" dirty="0"/>
              <a:t>SC</a:t>
            </a:r>
            <a:r>
              <a:rPr lang="zh-CN" altLang="en-US" dirty="0"/>
              <a:t>表时，说明</a:t>
            </a:r>
            <a:r>
              <a:rPr lang="en-US" altLang="zh-CN" dirty="0" err="1"/>
              <a:t>Sno</a:t>
            </a:r>
            <a:r>
              <a:rPr lang="zh-CN" altLang="en-US" dirty="0"/>
              <a:t>、</a:t>
            </a:r>
            <a:r>
              <a:rPr lang="en-US" altLang="zh-CN" dirty="0" err="1"/>
              <a:t>Cno</a:t>
            </a:r>
            <a:r>
              <a:rPr lang="zh-CN" altLang="en-US" dirty="0"/>
              <a:t>、</a:t>
            </a:r>
            <a:r>
              <a:rPr lang="en-US" altLang="zh-CN" dirty="0"/>
              <a:t>Grade</a:t>
            </a:r>
            <a:r>
              <a:rPr lang="zh-CN" altLang="en-US" dirty="0"/>
              <a:t>属性不允许取空值。</a:t>
            </a:r>
            <a:endParaRPr lang="zh-CN" altLang="en-US" dirty="0"/>
          </a:p>
          <a:p>
            <a:pPr>
              <a:buNone/>
            </a:pPr>
            <a:r>
              <a:rPr lang="zh-CN" altLang="en-US" dirty="0"/>
              <a:t>    </a:t>
            </a:r>
            <a:r>
              <a:rPr lang="en-US" altLang="zh-CN" dirty="0"/>
              <a:t>CREATE TABLE SC</a:t>
            </a:r>
            <a:endParaRPr lang="en-US" altLang="zh-CN" dirty="0"/>
          </a:p>
          <a:p>
            <a:pPr>
              <a:buNone/>
            </a:pPr>
            <a:r>
              <a:rPr lang="en-US" altLang="zh-CN" dirty="0"/>
              <a:t>      </a:t>
            </a:r>
            <a:r>
              <a:rPr lang="zh-CN" altLang="en-US" dirty="0"/>
              <a:t>（</a:t>
            </a:r>
            <a:r>
              <a:rPr lang="en-US" altLang="zh-CN" dirty="0" err="1"/>
              <a:t>Sno</a:t>
            </a:r>
            <a:r>
              <a:rPr lang="en-US" altLang="zh-CN" dirty="0"/>
              <a:t>  CHAR(9)  </a:t>
            </a:r>
            <a:r>
              <a:rPr lang="en-US" altLang="zh-CN" dirty="0">
                <a:solidFill>
                  <a:srgbClr val="FF0000"/>
                </a:solidFill>
              </a:rPr>
              <a:t>NOT NULL</a:t>
            </a:r>
            <a:r>
              <a:rPr lang="zh-CN" altLang="en-US" dirty="0"/>
              <a:t>，	</a:t>
            </a:r>
            <a:endParaRPr lang="zh-CN" altLang="en-US" dirty="0"/>
          </a:p>
          <a:p>
            <a:pPr>
              <a:buNone/>
            </a:pPr>
            <a:r>
              <a:rPr lang="zh-CN" altLang="en-US" dirty="0"/>
              <a:t>          </a:t>
            </a:r>
            <a:r>
              <a:rPr lang="en-US" altLang="zh-CN" dirty="0" err="1"/>
              <a:t>Cno</a:t>
            </a:r>
            <a:r>
              <a:rPr lang="en-US" altLang="zh-CN" dirty="0"/>
              <a:t>  CHAR(4)  </a:t>
            </a:r>
            <a:r>
              <a:rPr lang="en-US" altLang="zh-CN" dirty="0">
                <a:solidFill>
                  <a:srgbClr val="FF0000"/>
                </a:solidFill>
              </a:rPr>
              <a:t>NOT NULL</a:t>
            </a:r>
            <a:r>
              <a:rPr lang="zh-CN" altLang="en-US" dirty="0"/>
              <a:t>，	</a:t>
            </a:r>
            <a:endParaRPr lang="zh-CN" altLang="en-US" dirty="0"/>
          </a:p>
          <a:p>
            <a:pPr>
              <a:buNone/>
            </a:pPr>
            <a:r>
              <a:rPr lang="zh-CN" altLang="en-US" dirty="0"/>
              <a:t>          </a:t>
            </a:r>
            <a:r>
              <a:rPr lang="en-US" altLang="zh-CN" dirty="0"/>
              <a:t>Grade  SMALLINT </a:t>
            </a:r>
            <a:r>
              <a:rPr lang="en-US" altLang="zh-CN" dirty="0">
                <a:solidFill>
                  <a:srgbClr val="FF0000"/>
                </a:solidFill>
              </a:rPr>
              <a:t>NOT NULL</a:t>
            </a:r>
            <a:r>
              <a:rPr lang="zh-CN" altLang="en-US" dirty="0"/>
              <a:t>，	</a:t>
            </a:r>
            <a:endParaRPr lang="zh-CN" altLang="en-US" dirty="0"/>
          </a:p>
          <a:p>
            <a:pPr>
              <a:buNone/>
            </a:pPr>
            <a:r>
              <a:rPr lang="zh-CN" altLang="en-US" dirty="0"/>
              <a:t>          </a:t>
            </a:r>
            <a:r>
              <a:rPr lang="en-US" altLang="zh-CN" dirty="0"/>
              <a:t>PRIMARY KEY (</a:t>
            </a:r>
            <a:r>
              <a:rPr lang="en-US" altLang="zh-CN" dirty="0" err="1"/>
              <a:t>Sno</a:t>
            </a:r>
            <a:r>
              <a:rPr lang="zh-CN" altLang="en-US" dirty="0"/>
              <a:t>， </a:t>
            </a:r>
            <a:r>
              <a:rPr lang="en-US" altLang="zh-CN" dirty="0" err="1"/>
              <a:t>Cno</a:t>
            </a:r>
            <a:r>
              <a:rPr lang="en-US" altLang="zh-CN" dirty="0"/>
              <a:t>)</a:t>
            </a:r>
            <a:r>
              <a:rPr lang="zh-CN" altLang="en-US" dirty="0"/>
              <a:t>，  </a:t>
            </a:r>
            <a:endParaRPr lang="zh-CN" altLang="en-US" dirty="0"/>
          </a:p>
          <a:p>
            <a:pPr>
              <a:buNone/>
            </a:pPr>
            <a:r>
              <a:rPr lang="zh-CN" altLang="en-US" dirty="0"/>
              <a:t>          </a:t>
            </a:r>
            <a:r>
              <a:rPr lang="en-US" altLang="zh-CN" dirty="0"/>
              <a:t>/* </a:t>
            </a:r>
            <a:r>
              <a:rPr lang="zh-CN" altLang="en-US" dirty="0"/>
              <a:t>如果在表级定义实体完整性，隐含了</a:t>
            </a:r>
            <a:r>
              <a:rPr lang="en-US" altLang="zh-CN" dirty="0" err="1"/>
              <a:t>Sno</a:t>
            </a:r>
            <a:r>
              <a:rPr lang="zh-CN" altLang="en-US" dirty="0"/>
              <a:t>，</a:t>
            </a:r>
            <a:r>
              <a:rPr lang="en-US" altLang="zh-CN" dirty="0" err="1"/>
              <a:t>Cno</a:t>
            </a:r>
            <a:r>
              <a:rPr lang="zh-CN" altLang="en-US" dirty="0"/>
              <a:t>不允许取空值，则在列级不允许取空值的定义就不必写了 * </a:t>
            </a:r>
            <a:r>
              <a:rPr lang="en-US" altLang="zh-CN" dirty="0"/>
              <a:t>/</a:t>
            </a:r>
            <a:endParaRPr lang="en-US" altLang="zh-CN" dirty="0"/>
          </a:p>
          <a:p>
            <a:pPr>
              <a:buNone/>
            </a:pPr>
            <a:r>
              <a:rPr lang="en-US" altLang="zh-CN" dirty="0"/>
              <a:t>        </a:t>
            </a:r>
            <a:r>
              <a:rPr lang="zh-CN" altLang="en-US" dirty="0"/>
              <a:t>）；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属性上的约束条件的定义</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2.</a:t>
            </a:r>
            <a:r>
              <a:rPr lang="zh-CN" altLang="en-US" dirty="0"/>
              <a:t>列值唯一 </a:t>
            </a:r>
            <a:endParaRPr lang="zh-CN" altLang="en-US" dirty="0"/>
          </a:p>
          <a:p>
            <a:pPr>
              <a:buNone/>
            </a:pPr>
            <a:r>
              <a:rPr lang="en-US" altLang="zh-CN" dirty="0"/>
              <a:t>【</a:t>
            </a:r>
            <a:r>
              <a:rPr lang="zh-CN" altLang="en-US" dirty="0"/>
              <a:t>例</a:t>
            </a:r>
            <a:r>
              <a:rPr lang="en-US" altLang="zh-CN" dirty="0"/>
              <a:t>6】</a:t>
            </a:r>
            <a:r>
              <a:rPr lang="zh-CN" altLang="en-US" dirty="0"/>
              <a:t>建立部门表</a:t>
            </a:r>
            <a:r>
              <a:rPr lang="en-US" altLang="zh-CN" dirty="0"/>
              <a:t>DEPT</a:t>
            </a:r>
            <a:r>
              <a:rPr lang="zh-CN" altLang="en-US" dirty="0"/>
              <a:t>，要求部门名称</a:t>
            </a:r>
            <a:r>
              <a:rPr lang="en-US" altLang="zh-CN" dirty="0" err="1"/>
              <a:t>Dname</a:t>
            </a:r>
            <a:r>
              <a:rPr lang="zh-CN" altLang="en-US" dirty="0"/>
              <a:t>列取值唯一，部门编号</a:t>
            </a:r>
            <a:r>
              <a:rPr lang="en-US" altLang="zh-CN" dirty="0" err="1"/>
              <a:t>Deptno</a:t>
            </a:r>
            <a:r>
              <a:rPr lang="zh-CN" altLang="en-US" dirty="0"/>
              <a:t>列为主码</a:t>
            </a:r>
            <a:endParaRPr lang="zh-CN" altLang="en-US" dirty="0"/>
          </a:p>
          <a:p>
            <a:pPr>
              <a:lnSpc>
                <a:spcPct val="120000"/>
              </a:lnSpc>
              <a:buNone/>
            </a:pPr>
            <a:r>
              <a:rPr lang="zh-CN" altLang="en-US" dirty="0"/>
              <a:t>    </a:t>
            </a:r>
            <a:r>
              <a:rPr lang="en-US" altLang="zh-CN" dirty="0"/>
              <a:t>CREATE TABLE DEPT</a:t>
            </a:r>
            <a:endParaRPr lang="en-US" altLang="zh-CN" dirty="0"/>
          </a:p>
          <a:p>
            <a:pPr>
              <a:lnSpc>
                <a:spcPct val="120000"/>
              </a:lnSpc>
              <a:buNone/>
            </a:pPr>
            <a:r>
              <a:rPr lang="en-US" altLang="zh-CN" dirty="0"/>
              <a:t>        (</a:t>
            </a:r>
            <a:r>
              <a:rPr lang="en-US" altLang="zh-CN" dirty="0" err="1"/>
              <a:t>Deptno</a:t>
            </a:r>
            <a:r>
              <a:rPr lang="en-US" altLang="zh-CN" dirty="0"/>
              <a:t>  NUMERIC(2)</a:t>
            </a:r>
            <a:r>
              <a:rPr lang="zh-CN" altLang="en-US" dirty="0"/>
              <a:t>，</a:t>
            </a:r>
            <a:endParaRPr lang="zh-CN" altLang="en-US" dirty="0"/>
          </a:p>
          <a:p>
            <a:pPr>
              <a:lnSpc>
                <a:spcPct val="120000"/>
              </a:lnSpc>
              <a:buNone/>
            </a:pPr>
            <a:r>
              <a:rPr lang="zh-CN" altLang="en-US" dirty="0"/>
              <a:t>          </a:t>
            </a:r>
            <a:r>
              <a:rPr lang="en-US" altLang="zh-CN" dirty="0" err="1"/>
              <a:t>Dname</a:t>
            </a:r>
            <a:r>
              <a:rPr lang="en-US" altLang="zh-CN" dirty="0"/>
              <a:t>  CHAR(9)  </a:t>
            </a:r>
            <a:r>
              <a:rPr lang="en-US" altLang="zh-CN" dirty="0">
                <a:solidFill>
                  <a:srgbClr val="FF0000"/>
                </a:solidFill>
              </a:rPr>
              <a:t>UNIQUE</a:t>
            </a:r>
            <a:r>
              <a:rPr lang="zh-CN" altLang="en-US" dirty="0"/>
              <a:t>，</a:t>
            </a:r>
            <a:r>
              <a:rPr lang="en-US" altLang="zh-CN" dirty="0"/>
              <a:t>/*</a:t>
            </a:r>
            <a:r>
              <a:rPr lang="zh-CN" altLang="en-US" dirty="0"/>
              <a:t>要求</a:t>
            </a:r>
            <a:r>
              <a:rPr lang="en-US" altLang="zh-CN" dirty="0" err="1"/>
              <a:t>Dname</a:t>
            </a:r>
            <a:r>
              <a:rPr lang="zh-CN" altLang="en-US" dirty="0"/>
              <a:t>列值唯一*</a:t>
            </a:r>
            <a:r>
              <a:rPr lang="en-US" altLang="zh-CN" dirty="0"/>
              <a:t>/</a:t>
            </a:r>
            <a:endParaRPr lang="en-US" altLang="zh-CN" dirty="0"/>
          </a:p>
          <a:p>
            <a:pPr>
              <a:lnSpc>
                <a:spcPct val="120000"/>
              </a:lnSpc>
              <a:buNone/>
            </a:pPr>
            <a:r>
              <a:rPr lang="en-US" altLang="zh-CN" dirty="0"/>
              <a:t>          Location  CHAR(10)</a:t>
            </a:r>
            <a:r>
              <a:rPr lang="zh-CN" altLang="en-US" dirty="0"/>
              <a:t>，</a:t>
            </a:r>
            <a:endParaRPr lang="zh-CN" altLang="en-US" dirty="0"/>
          </a:p>
          <a:p>
            <a:pPr>
              <a:lnSpc>
                <a:spcPct val="120000"/>
              </a:lnSpc>
              <a:buNone/>
            </a:pPr>
            <a:r>
              <a:rPr lang="zh-CN" altLang="en-US" dirty="0"/>
              <a:t>          </a:t>
            </a:r>
            <a:r>
              <a:rPr lang="en-US" altLang="zh-CN" dirty="0"/>
              <a:t>PRIMARY KEY (</a:t>
            </a:r>
            <a:r>
              <a:rPr lang="en-US" altLang="zh-CN" dirty="0" err="1"/>
              <a:t>Deptno</a:t>
            </a:r>
            <a:r>
              <a:rPr lang="en-US" altLang="zh-CN" dirty="0"/>
              <a:t>)</a:t>
            </a:r>
            <a:endParaRPr lang="en-US" altLang="zh-CN" dirty="0"/>
          </a:p>
          <a:p>
            <a:pPr>
              <a:lnSpc>
                <a:spcPct val="120000"/>
              </a:lnSpc>
              <a:buNone/>
            </a:pPr>
            <a:r>
              <a:rPr lang="en-US" altLang="zh-CN" dirty="0"/>
              <a:t>       )</a:t>
            </a:r>
            <a:r>
              <a:rPr lang="zh-CN" altLang="en-US"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属性上的约束条件的定义</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80000"/>
              </a:lnSpc>
            </a:pPr>
            <a:r>
              <a:rPr lang="en-US" altLang="zh-CN" sz="3200" dirty="0"/>
              <a:t>3. </a:t>
            </a:r>
            <a:r>
              <a:rPr lang="zh-CN" altLang="en-US" sz="3200" dirty="0"/>
              <a:t>用</a:t>
            </a:r>
            <a:r>
              <a:rPr lang="en-US" altLang="zh-CN" sz="3200" dirty="0"/>
              <a:t>CHECK</a:t>
            </a:r>
            <a:r>
              <a:rPr lang="zh-CN" altLang="en-US" sz="3200" dirty="0"/>
              <a:t>短语指定列值应该满足的条件</a:t>
            </a:r>
            <a:endParaRPr lang="zh-CN" altLang="en-US" sz="3200" dirty="0"/>
          </a:p>
          <a:p>
            <a:pPr>
              <a:lnSpc>
                <a:spcPct val="80000"/>
              </a:lnSpc>
              <a:buNone/>
            </a:pPr>
            <a:r>
              <a:rPr lang="en-US" altLang="zh-CN" dirty="0"/>
              <a:t>【</a:t>
            </a:r>
            <a:r>
              <a:rPr lang="zh-CN" altLang="en-US" dirty="0"/>
              <a:t>例</a:t>
            </a:r>
            <a:r>
              <a:rPr lang="en-US" altLang="zh-CN" dirty="0"/>
              <a:t>7】</a:t>
            </a:r>
            <a:r>
              <a:rPr lang="zh-CN" altLang="en-US" dirty="0"/>
              <a:t> </a:t>
            </a:r>
            <a:r>
              <a:rPr lang="en-US" altLang="zh-CN" dirty="0"/>
              <a:t>Student</a:t>
            </a:r>
            <a:r>
              <a:rPr lang="zh-CN" altLang="en-US" dirty="0"/>
              <a:t>表的</a:t>
            </a:r>
            <a:r>
              <a:rPr lang="en-US" altLang="zh-CN" dirty="0" err="1"/>
              <a:t>Ssex</a:t>
            </a:r>
            <a:r>
              <a:rPr lang="zh-CN" altLang="en-US" dirty="0"/>
              <a:t>只允许取“男”或“女”。</a:t>
            </a:r>
            <a:endParaRPr lang="zh-CN" altLang="en-US" dirty="0"/>
          </a:p>
          <a:p>
            <a:pPr>
              <a:lnSpc>
                <a:spcPct val="120000"/>
              </a:lnSpc>
              <a:buNone/>
            </a:pPr>
            <a:r>
              <a:rPr lang="zh-CN" altLang="en-US" dirty="0"/>
              <a:t>    </a:t>
            </a:r>
            <a:r>
              <a:rPr lang="en-US" altLang="zh-CN" dirty="0"/>
              <a:t>CREATE TABLE </a:t>
            </a:r>
            <a:r>
              <a:rPr lang="en-US" altLang="zh-CN" dirty="0" smtClean="0"/>
              <a:t>Student</a:t>
            </a:r>
            <a:endParaRPr lang="en-US" altLang="zh-CN" dirty="0"/>
          </a:p>
          <a:p>
            <a:pPr>
              <a:lnSpc>
                <a:spcPct val="120000"/>
              </a:lnSpc>
              <a:buNone/>
            </a:pPr>
            <a:r>
              <a:rPr lang="en-US" altLang="zh-CN" dirty="0"/>
              <a:t>        (</a:t>
            </a:r>
            <a:r>
              <a:rPr lang="en-US" altLang="zh-CN" dirty="0" err="1"/>
              <a:t>Sno</a:t>
            </a:r>
            <a:r>
              <a:rPr lang="en-US" altLang="zh-CN" dirty="0"/>
              <a:t>  CHAR(9) PRIMARY KEY,</a:t>
            </a:r>
            <a:endParaRPr lang="en-US" altLang="zh-CN" dirty="0"/>
          </a:p>
          <a:p>
            <a:pPr>
              <a:lnSpc>
                <a:spcPct val="120000"/>
              </a:lnSpc>
              <a:buNone/>
            </a:pPr>
            <a:r>
              <a:rPr lang="en-US" altLang="zh-CN" dirty="0"/>
              <a:t>          </a:t>
            </a:r>
            <a:r>
              <a:rPr lang="en-US" altLang="zh-CN" dirty="0" err="1"/>
              <a:t>Sname</a:t>
            </a:r>
            <a:r>
              <a:rPr lang="en-US" altLang="zh-CN" dirty="0"/>
              <a:t> CHAR(8) NOT NULL,                  </a:t>
            </a:r>
            <a:endParaRPr lang="en-US" altLang="zh-CN" dirty="0"/>
          </a:p>
          <a:p>
            <a:pPr>
              <a:lnSpc>
                <a:spcPct val="120000"/>
              </a:lnSpc>
              <a:buNone/>
            </a:pPr>
            <a:r>
              <a:rPr lang="en-US" altLang="zh-CN" dirty="0"/>
              <a:t>          </a:t>
            </a:r>
            <a:r>
              <a:rPr lang="en-US" altLang="zh-CN" dirty="0" err="1"/>
              <a:t>Ssex</a:t>
            </a:r>
            <a:r>
              <a:rPr lang="en-US" altLang="zh-CN" dirty="0"/>
              <a:t>  CHAR(2)  CHECK (</a:t>
            </a:r>
            <a:r>
              <a:rPr lang="en-US" altLang="zh-CN" dirty="0" err="1"/>
              <a:t>Ssex</a:t>
            </a:r>
            <a:r>
              <a:rPr lang="en-US" altLang="zh-CN" dirty="0"/>
              <a:t> IN ('</a:t>
            </a:r>
            <a:r>
              <a:rPr lang="zh-CN" altLang="en-US" dirty="0"/>
              <a:t>男</a:t>
            </a:r>
            <a:r>
              <a:rPr lang="en-US" altLang="zh-CN" dirty="0"/>
              <a:t>','</a:t>
            </a:r>
            <a:r>
              <a:rPr lang="zh-CN" altLang="en-US" dirty="0"/>
              <a:t>女</a:t>
            </a:r>
            <a:r>
              <a:rPr lang="en-US" altLang="zh-CN" dirty="0"/>
              <a:t>') ) ,               </a:t>
            </a:r>
            <a:endParaRPr lang="en-US" altLang="zh-CN" dirty="0"/>
          </a:p>
          <a:p>
            <a:pPr>
              <a:lnSpc>
                <a:spcPct val="120000"/>
              </a:lnSpc>
              <a:buNone/>
            </a:pPr>
            <a:r>
              <a:rPr lang="en-US" altLang="zh-CN" dirty="0"/>
              <a:t>              /*</a:t>
            </a:r>
            <a:r>
              <a:rPr lang="zh-CN" altLang="en-US" dirty="0"/>
              <a:t>性别属性</a:t>
            </a:r>
            <a:r>
              <a:rPr lang="en-US" altLang="zh-CN" dirty="0" err="1"/>
              <a:t>Ssex</a:t>
            </a:r>
            <a:r>
              <a:rPr lang="zh-CN" altLang="en-US" dirty="0"/>
              <a:t>只允许取</a:t>
            </a:r>
            <a:r>
              <a:rPr lang="en-US" altLang="zh-CN" dirty="0"/>
              <a:t>'</a:t>
            </a:r>
            <a:r>
              <a:rPr lang="zh-CN" altLang="en-US" dirty="0"/>
              <a:t>男</a:t>
            </a:r>
            <a:r>
              <a:rPr lang="en-US" altLang="zh-CN" dirty="0"/>
              <a:t>'</a:t>
            </a:r>
            <a:r>
              <a:rPr lang="zh-CN" altLang="en-US" dirty="0"/>
              <a:t>或</a:t>
            </a:r>
            <a:r>
              <a:rPr lang="en-US" altLang="zh-CN" dirty="0"/>
              <a:t>'</a:t>
            </a:r>
            <a:r>
              <a:rPr lang="zh-CN" altLang="en-US" dirty="0"/>
              <a:t>女</a:t>
            </a:r>
            <a:r>
              <a:rPr lang="en-US" altLang="zh-CN" dirty="0"/>
              <a:t>' */</a:t>
            </a:r>
            <a:endParaRPr lang="en-US" altLang="zh-CN" dirty="0"/>
          </a:p>
          <a:p>
            <a:pPr>
              <a:lnSpc>
                <a:spcPct val="120000"/>
              </a:lnSpc>
              <a:buNone/>
            </a:pPr>
            <a:r>
              <a:rPr lang="en-US" altLang="zh-CN" dirty="0"/>
              <a:t>          Sage  SMALLINT,</a:t>
            </a:r>
            <a:endParaRPr lang="en-US" altLang="zh-CN" dirty="0"/>
          </a:p>
          <a:p>
            <a:pPr>
              <a:lnSpc>
                <a:spcPct val="120000"/>
              </a:lnSpc>
              <a:buNone/>
            </a:pPr>
            <a:r>
              <a:rPr lang="en-US" altLang="zh-CN" dirty="0"/>
              <a:t>          </a:t>
            </a:r>
            <a:r>
              <a:rPr lang="en-US" altLang="zh-CN" dirty="0" err="1"/>
              <a:t>Sdept</a:t>
            </a:r>
            <a:r>
              <a:rPr lang="en-US" altLang="zh-CN" dirty="0"/>
              <a:t>  CHAR(20)</a:t>
            </a:r>
            <a:endParaRPr lang="en-US" altLang="zh-CN" dirty="0"/>
          </a:p>
          <a:p>
            <a:pPr>
              <a:lnSpc>
                <a:spcPct val="120000"/>
              </a:lnSpc>
              <a:buNone/>
            </a:pP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矩形 4"/>
          <p:cNvSpPr/>
          <p:nvPr/>
        </p:nvSpPr>
        <p:spPr>
          <a:xfrm>
            <a:off x="5535168" y="5249429"/>
            <a:ext cx="6096000" cy="646331"/>
          </a:xfrm>
          <a:prstGeom prst="rect">
            <a:avLst/>
          </a:prstGeom>
        </p:spPr>
        <p:txBody>
          <a:bodyPr>
            <a:spAutoFit/>
          </a:bodyPr>
          <a:lstStyle/>
          <a:p>
            <a:r>
              <a:rPr lang="en-US" altLang="zh-CN" dirty="0">
                <a:solidFill>
                  <a:srgbClr val="0070C0"/>
                </a:solidFill>
                <a:latin typeface="微软雅黑" panose="020B0503020204020204" pitchFamily="34" charset="-122"/>
                <a:ea typeface="微软雅黑" panose="020B0503020204020204" pitchFamily="34" charset="-122"/>
              </a:rPr>
              <a:t>MySQL</a:t>
            </a:r>
            <a:r>
              <a:rPr lang="zh-CN" altLang="en-US" dirty="0">
                <a:solidFill>
                  <a:srgbClr val="0070C0"/>
                </a:solidFill>
                <a:latin typeface="微软雅黑" panose="020B0503020204020204" pitchFamily="34" charset="-122"/>
                <a:ea typeface="微软雅黑" panose="020B0503020204020204" pitchFamily="34" charset="-122"/>
              </a:rPr>
              <a:t>不支持</a:t>
            </a:r>
            <a:r>
              <a:rPr lang="en-US" altLang="zh-CN" dirty="0">
                <a:solidFill>
                  <a:srgbClr val="0070C0"/>
                </a:solidFill>
                <a:latin typeface="微软雅黑" panose="020B0503020204020204" pitchFamily="34" charset="-122"/>
                <a:ea typeface="微软雅黑" panose="020B0503020204020204" pitchFamily="34" charset="-122"/>
              </a:rPr>
              <a:t>check</a:t>
            </a:r>
            <a:r>
              <a:rPr lang="zh-CN" altLang="en-US" dirty="0">
                <a:solidFill>
                  <a:srgbClr val="0070C0"/>
                </a:solidFill>
                <a:latin typeface="微软雅黑" panose="020B0503020204020204" pitchFamily="34" charset="-122"/>
                <a:ea typeface="微软雅黑" panose="020B0503020204020204" pitchFamily="34" charset="-122"/>
              </a:rPr>
              <a:t>约束，但可以使用</a:t>
            </a:r>
            <a:r>
              <a:rPr lang="en-US" altLang="zh-CN" dirty="0">
                <a:solidFill>
                  <a:srgbClr val="0070C0"/>
                </a:solidFill>
                <a:latin typeface="微软雅黑" panose="020B0503020204020204" pitchFamily="34" charset="-122"/>
                <a:ea typeface="微软雅黑" panose="020B0503020204020204" pitchFamily="34" charset="-122"/>
              </a:rPr>
              <a:t>check</a:t>
            </a:r>
            <a:r>
              <a:rPr lang="zh-CN" altLang="en-US" dirty="0">
                <a:solidFill>
                  <a:srgbClr val="0070C0"/>
                </a:solidFill>
                <a:latin typeface="微软雅黑" panose="020B0503020204020204" pitchFamily="34" charset="-122"/>
                <a:ea typeface="微软雅黑" panose="020B0503020204020204" pitchFamily="34" charset="-122"/>
              </a:rPr>
              <a:t>约束，而没有任何效果</a:t>
            </a:r>
            <a:endParaRPr lang="zh-CN" altLang="en-US"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约束条件检查和违约处理 </a:t>
            </a:r>
            <a:endParaRPr lang="zh-CN" altLang="en-US" dirty="0"/>
          </a:p>
        </p:txBody>
      </p:sp>
      <p:sp>
        <p:nvSpPr>
          <p:cNvPr id="3" name="内容占位符 2"/>
          <p:cNvSpPr>
            <a:spLocks noGrp="1"/>
          </p:cNvSpPr>
          <p:nvPr>
            <p:ph idx="1"/>
          </p:nvPr>
        </p:nvSpPr>
        <p:spPr/>
        <p:txBody>
          <a:bodyPr/>
          <a:lstStyle/>
          <a:p>
            <a:r>
              <a:rPr lang="zh-CN" altLang="en-US" dirty="0"/>
              <a:t>插入元组或修改属性的值时，</a:t>
            </a:r>
            <a:r>
              <a:rPr lang="en-US" altLang="zh-CN" dirty="0"/>
              <a:t>RDBMS</a:t>
            </a:r>
            <a:r>
              <a:rPr lang="zh-CN" altLang="en-US" dirty="0"/>
              <a:t>检查属性上的约束条件是否被满足</a:t>
            </a:r>
            <a:endParaRPr lang="zh-CN" altLang="en-US" dirty="0"/>
          </a:p>
          <a:p>
            <a:r>
              <a:rPr lang="zh-CN" altLang="en-US" dirty="0"/>
              <a:t>如果不满足则操作被拒绝执行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元组上的约束条件的定义 </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CREATE TABLE</a:t>
            </a:r>
            <a:r>
              <a:rPr lang="zh-CN" altLang="en-US" dirty="0"/>
              <a:t>时可以用</a:t>
            </a:r>
            <a:r>
              <a:rPr lang="en-US" altLang="zh-CN" dirty="0"/>
              <a:t>CHECK</a:t>
            </a:r>
            <a:r>
              <a:rPr lang="zh-CN" altLang="en-US" dirty="0"/>
              <a:t>短语定义元组上的约束条件，即元组级的限制</a:t>
            </a:r>
            <a:endParaRPr lang="zh-CN" altLang="en-US" dirty="0"/>
          </a:p>
          <a:p>
            <a:r>
              <a:rPr lang="zh-CN" altLang="en-US" dirty="0"/>
              <a:t>同属性值限制相比，元组级的限制可以设置不同属性之间的取值的相互约束条件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元组上的约束条件的定义</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en-US" altLang="zh-CN" dirty="0"/>
              <a:t>【</a:t>
            </a:r>
            <a:r>
              <a:rPr lang="zh-CN" altLang="en-US" dirty="0"/>
              <a:t>例</a:t>
            </a:r>
            <a:r>
              <a:rPr lang="en-US" altLang="zh-CN" dirty="0"/>
              <a:t>9】</a:t>
            </a:r>
            <a:r>
              <a:rPr lang="zh-CN" altLang="en-US" dirty="0"/>
              <a:t>当学生的性别是男时，其名字不能以</a:t>
            </a:r>
            <a:r>
              <a:rPr lang="en-US" altLang="zh-CN" dirty="0"/>
              <a:t>Miss.</a:t>
            </a:r>
            <a:r>
              <a:rPr lang="zh-CN" altLang="en-US" dirty="0"/>
              <a:t>打头。</a:t>
            </a:r>
            <a:endParaRPr lang="zh-CN" altLang="en-US" dirty="0"/>
          </a:p>
          <a:p>
            <a:pPr>
              <a:buNone/>
            </a:pPr>
            <a:r>
              <a:rPr lang="zh-CN" altLang="en-US" dirty="0"/>
              <a:t>    </a:t>
            </a:r>
            <a:r>
              <a:rPr lang="en-US" altLang="zh-CN" dirty="0"/>
              <a:t>CREATE TABLE </a:t>
            </a:r>
            <a:r>
              <a:rPr lang="en-US" altLang="zh-CN" dirty="0" smtClean="0"/>
              <a:t>Student</a:t>
            </a:r>
            <a:endParaRPr lang="en-US" altLang="zh-CN" dirty="0"/>
          </a:p>
          <a:p>
            <a:pPr>
              <a:buNone/>
            </a:pPr>
            <a:r>
              <a:rPr lang="en-US" altLang="zh-CN" dirty="0"/>
              <a:t>         (</a:t>
            </a:r>
            <a:r>
              <a:rPr lang="en-US" altLang="zh-CN" dirty="0" err="1"/>
              <a:t>Sno</a:t>
            </a:r>
            <a:r>
              <a:rPr lang="en-US" altLang="zh-CN" dirty="0"/>
              <a:t>    CHAR(9),</a:t>
            </a:r>
            <a:endParaRPr lang="en-US" altLang="zh-CN" dirty="0"/>
          </a:p>
          <a:p>
            <a:pPr>
              <a:buNone/>
            </a:pPr>
            <a:r>
              <a:rPr lang="en-US" altLang="zh-CN" dirty="0"/>
              <a:t>          </a:t>
            </a:r>
            <a:r>
              <a:rPr lang="en-US" altLang="zh-CN" dirty="0" err="1"/>
              <a:t>Sname</a:t>
            </a:r>
            <a:r>
              <a:rPr lang="en-US" altLang="zh-CN" dirty="0"/>
              <a:t>  CHAR(8) NOT NULL,</a:t>
            </a:r>
            <a:endParaRPr lang="en-US" altLang="zh-CN" dirty="0"/>
          </a:p>
          <a:p>
            <a:pPr>
              <a:buNone/>
            </a:pPr>
            <a:r>
              <a:rPr lang="en-US" altLang="zh-CN" dirty="0"/>
              <a:t>          </a:t>
            </a:r>
            <a:r>
              <a:rPr lang="en-US" altLang="zh-CN" dirty="0" err="1"/>
              <a:t>Ssex</a:t>
            </a:r>
            <a:r>
              <a:rPr lang="en-US" altLang="zh-CN" dirty="0"/>
              <a:t>    CHAR(2),</a:t>
            </a:r>
            <a:endParaRPr lang="en-US" altLang="zh-CN" dirty="0"/>
          </a:p>
          <a:p>
            <a:pPr>
              <a:buNone/>
            </a:pPr>
            <a:r>
              <a:rPr lang="en-US" altLang="zh-CN" dirty="0"/>
              <a:t>          Sage   SMALLINT,</a:t>
            </a:r>
            <a:endParaRPr lang="en-US" altLang="zh-CN" dirty="0"/>
          </a:p>
          <a:p>
            <a:pPr>
              <a:buNone/>
            </a:pPr>
            <a:r>
              <a:rPr lang="en-US" altLang="zh-CN" dirty="0"/>
              <a:t>          </a:t>
            </a:r>
            <a:r>
              <a:rPr lang="en-US" altLang="zh-CN" dirty="0" err="1"/>
              <a:t>Sdept</a:t>
            </a:r>
            <a:r>
              <a:rPr lang="en-US" altLang="zh-CN" dirty="0"/>
              <a:t>  CHAR(20),</a:t>
            </a:r>
            <a:endParaRPr lang="en-US" altLang="zh-CN" dirty="0"/>
          </a:p>
          <a:p>
            <a:pPr>
              <a:buNone/>
            </a:pPr>
            <a:r>
              <a:rPr lang="en-US" altLang="zh-CN" dirty="0"/>
              <a:t>          PRIMARY KEY (</a:t>
            </a:r>
            <a:r>
              <a:rPr lang="en-US" altLang="zh-CN" dirty="0" err="1"/>
              <a:t>Sno</a:t>
            </a:r>
            <a:r>
              <a:rPr lang="en-US" altLang="zh-CN" dirty="0"/>
              <a:t>),</a:t>
            </a:r>
            <a:endParaRPr lang="en-US" altLang="zh-CN" dirty="0"/>
          </a:p>
          <a:p>
            <a:pPr>
              <a:buNone/>
            </a:pPr>
            <a:r>
              <a:rPr lang="en-US" altLang="zh-CN" dirty="0"/>
              <a:t>          CHECK (</a:t>
            </a:r>
            <a:r>
              <a:rPr lang="en-US" altLang="zh-CN" dirty="0" err="1"/>
              <a:t>Ssex</a:t>
            </a:r>
            <a:r>
              <a:rPr lang="en-US" altLang="zh-CN" dirty="0"/>
              <a:t>='</a:t>
            </a:r>
            <a:r>
              <a:rPr lang="zh-CN" altLang="en-US" dirty="0"/>
              <a:t>女</a:t>
            </a:r>
            <a:r>
              <a:rPr lang="en-US" altLang="zh-CN" dirty="0"/>
              <a:t>' OR </a:t>
            </a:r>
            <a:r>
              <a:rPr lang="en-US" altLang="zh-CN" dirty="0" err="1"/>
              <a:t>Sname</a:t>
            </a:r>
            <a:r>
              <a:rPr lang="en-US" altLang="zh-CN" dirty="0"/>
              <a:t> NOT LIKE 'Miss.%')</a:t>
            </a:r>
            <a:endParaRPr lang="en-US" altLang="zh-CN" dirty="0"/>
          </a:p>
          <a:p>
            <a:pPr>
              <a:buNone/>
            </a:pPr>
            <a:r>
              <a:rPr lang="en-US" altLang="zh-CN" dirty="0"/>
              <a:t>          /*</a:t>
            </a:r>
            <a:r>
              <a:rPr lang="zh-CN" altLang="en-US" dirty="0"/>
              <a:t>定义了元组中</a:t>
            </a:r>
            <a:r>
              <a:rPr lang="en-US" altLang="zh-CN" dirty="0" err="1"/>
              <a:t>Sname</a:t>
            </a:r>
            <a:r>
              <a:rPr lang="zh-CN" altLang="en-US" dirty="0"/>
              <a:t>和 </a:t>
            </a:r>
            <a:r>
              <a:rPr lang="en-US" altLang="zh-CN" dirty="0" err="1"/>
              <a:t>Ssex</a:t>
            </a:r>
            <a:r>
              <a:rPr lang="zh-CN" altLang="en-US" dirty="0"/>
              <a:t>两个属性值之间的约束条件*</a:t>
            </a:r>
            <a:r>
              <a:rPr lang="en-US" altLang="zh-CN" dirty="0"/>
              <a:t>/</a:t>
            </a:r>
            <a:endParaRPr lang="en-US" altLang="zh-CN" dirty="0"/>
          </a:p>
          <a:p>
            <a:pPr>
              <a:buNone/>
            </a:pP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矩形 4"/>
          <p:cNvSpPr/>
          <p:nvPr/>
        </p:nvSpPr>
        <p:spPr>
          <a:xfrm>
            <a:off x="5625524" y="3082472"/>
            <a:ext cx="6096000" cy="1200329"/>
          </a:xfrm>
          <a:prstGeom prst="rect">
            <a:avLst/>
          </a:prstGeom>
          <a:solidFill>
            <a:srgbClr val="002060"/>
          </a:solidFill>
        </p:spPr>
        <p:txBody>
          <a:bodyPr>
            <a:spAutoFit/>
          </a:bodyPr>
          <a:lstStyle/>
          <a:p>
            <a:pPr lvl="1">
              <a:buFont typeface="Wingdings" panose="05000000000000000000" pitchFamily="2" charset="2"/>
              <a:buChar char="ü"/>
            </a:pPr>
            <a:r>
              <a:rPr lang="zh-CN" altLang="en-US" dirty="0">
                <a:solidFill>
                  <a:schemeClr val="bg1"/>
                </a:solidFill>
              </a:rPr>
              <a:t>性别是女性的元组都能通过该项检查，因为</a:t>
            </a:r>
            <a:r>
              <a:rPr lang="en-US" altLang="zh-CN" dirty="0" err="1">
                <a:solidFill>
                  <a:schemeClr val="bg1"/>
                </a:solidFill>
              </a:rPr>
              <a:t>Ssex</a:t>
            </a:r>
            <a:r>
              <a:rPr lang="en-US" altLang="zh-CN" dirty="0">
                <a:solidFill>
                  <a:schemeClr val="bg1"/>
                </a:solidFill>
              </a:rPr>
              <a:t>=‘</a:t>
            </a:r>
            <a:r>
              <a:rPr lang="zh-CN" altLang="en-US" dirty="0">
                <a:solidFill>
                  <a:schemeClr val="bg1"/>
                </a:solidFill>
              </a:rPr>
              <a:t>女’成立；</a:t>
            </a:r>
            <a:endParaRPr lang="zh-CN" altLang="en-US" dirty="0">
              <a:solidFill>
                <a:schemeClr val="bg1"/>
              </a:solidFill>
            </a:endParaRPr>
          </a:p>
          <a:p>
            <a:pPr lvl="1">
              <a:buFont typeface="Wingdings" panose="05000000000000000000" pitchFamily="2" charset="2"/>
              <a:buChar char="ü"/>
            </a:pPr>
            <a:r>
              <a:rPr lang="zh-CN" altLang="en-US" dirty="0">
                <a:solidFill>
                  <a:schemeClr val="bg1"/>
                </a:solidFill>
              </a:rPr>
              <a:t>当性别是男性时，要通过检查则名字一定不能以</a:t>
            </a:r>
            <a:r>
              <a:rPr lang="en-US" altLang="zh-CN" dirty="0">
                <a:solidFill>
                  <a:schemeClr val="bg1"/>
                </a:solidFill>
              </a:rPr>
              <a:t>Miss.</a:t>
            </a:r>
            <a:r>
              <a:rPr lang="zh-CN" altLang="en-US" dirty="0">
                <a:solidFill>
                  <a:schemeClr val="bg1"/>
                </a:solidFill>
              </a:rPr>
              <a:t>打头</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元组上的约束条件检查和违约处理</a:t>
            </a:r>
            <a:endParaRPr lang="zh-CN" altLang="en-US" dirty="0"/>
          </a:p>
        </p:txBody>
      </p:sp>
      <p:sp>
        <p:nvSpPr>
          <p:cNvPr id="3" name="内容占位符 2"/>
          <p:cNvSpPr>
            <a:spLocks noGrp="1"/>
          </p:cNvSpPr>
          <p:nvPr>
            <p:ph idx="1"/>
          </p:nvPr>
        </p:nvSpPr>
        <p:spPr/>
        <p:txBody>
          <a:bodyPr/>
          <a:lstStyle/>
          <a:p>
            <a:r>
              <a:rPr lang="zh-CN" altLang="en-US" dirty="0"/>
              <a:t>插入元组或修改属性的值时，</a:t>
            </a:r>
            <a:r>
              <a:rPr lang="en-US" altLang="zh-CN" dirty="0"/>
              <a:t>RDBMS</a:t>
            </a:r>
            <a:r>
              <a:rPr lang="zh-CN" altLang="en-US" dirty="0"/>
              <a:t>检查元组上的约束条件是否被满足</a:t>
            </a:r>
            <a:endParaRPr lang="zh-CN" altLang="en-US" dirty="0"/>
          </a:p>
          <a:p>
            <a:r>
              <a:rPr lang="zh-CN" altLang="en-US" dirty="0"/>
              <a:t>如果不满足则操作被拒绝执行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完整性约束命名子句</a:t>
            </a:r>
            <a:endParaRPr lang="zh-CN" altLang="en-US" dirty="0"/>
          </a:p>
        </p:txBody>
      </p:sp>
      <p:sp>
        <p:nvSpPr>
          <p:cNvPr id="3" name="内容占位符 2"/>
          <p:cNvSpPr>
            <a:spLocks noGrp="1"/>
          </p:cNvSpPr>
          <p:nvPr>
            <p:ph idx="1"/>
          </p:nvPr>
        </p:nvSpPr>
        <p:spPr/>
        <p:txBody>
          <a:bodyPr/>
          <a:lstStyle/>
          <a:p>
            <a:r>
              <a:rPr lang="en-US" altLang="zh-CN" dirty="0"/>
              <a:t>CONSTRAINT </a:t>
            </a:r>
            <a:r>
              <a:rPr lang="zh-CN" altLang="en-US" dirty="0"/>
              <a:t>约束</a:t>
            </a:r>
            <a:endParaRPr lang="zh-CN" altLang="en-US" dirty="0"/>
          </a:p>
          <a:p>
            <a:endParaRPr lang="zh-CN" altLang="en-US" dirty="0"/>
          </a:p>
          <a:p>
            <a:r>
              <a:rPr lang="en-US" altLang="zh-CN" dirty="0"/>
              <a:t>CONSTRAINT &lt;</a:t>
            </a:r>
            <a:r>
              <a:rPr lang="zh-CN" altLang="en-US" dirty="0"/>
              <a:t>完整性约束条件名</a:t>
            </a:r>
            <a:r>
              <a:rPr lang="en-US" altLang="zh-CN" dirty="0"/>
              <a:t>&gt;</a:t>
            </a:r>
            <a:endParaRPr lang="en-US" altLang="zh-CN" dirty="0"/>
          </a:p>
          <a:p>
            <a:r>
              <a:rPr lang="zh-CN" altLang="en-US" dirty="0"/>
              <a:t>［</a:t>
            </a:r>
            <a:r>
              <a:rPr lang="en-US" altLang="zh-CN" dirty="0"/>
              <a:t>PRIMARY KEY</a:t>
            </a:r>
            <a:r>
              <a:rPr lang="zh-CN" altLang="en-US" dirty="0"/>
              <a:t>短语</a:t>
            </a:r>
            <a:endParaRPr lang="zh-CN" altLang="en-US" dirty="0"/>
          </a:p>
          <a:p>
            <a:r>
              <a:rPr lang="zh-CN" altLang="en-US" dirty="0"/>
              <a:t>   </a:t>
            </a:r>
            <a:r>
              <a:rPr lang="en-US" altLang="zh-CN" dirty="0"/>
              <a:t>|FOREIGN KEY</a:t>
            </a:r>
            <a:r>
              <a:rPr lang="zh-CN" altLang="en-US" dirty="0"/>
              <a:t>短语</a:t>
            </a:r>
            <a:endParaRPr lang="zh-CN" altLang="en-US" dirty="0"/>
          </a:p>
          <a:p>
            <a:r>
              <a:rPr lang="zh-CN" altLang="en-US" dirty="0"/>
              <a:t>   </a:t>
            </a:r>
            <a:r>
              <a:rPr lang="en-US" altLang="zh-CN" dirty="0"/>
              <a:t>|CHECK</a:t>
            </a:r>
            <a:r>
              <a:rPr lang="zh-CN" altLang="en-US" dirty="0"/>
              <a:t>短语］</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一、完整性概念</a:t>
            </a:r>
            <a:endParaRPr lang="zh-CN" altLang="en-US" dirty="0"/>
          </a:p>
        </p:txBody>
      </p:sp>
      <p:sp>
        <p:nvSpPr>
          <p:cNvPr id="3" name="内容占位符 2"/>
          <p:cNvSpPr>
            <a:spLocks noGrp="1"/>
          </p:cNvSpPr>
          <p:nvPr>
            <p:ph idx="1"/>
          </p:nvPr>
        </p:nvSpPr>
        <p:spPr/>
        <p:txBody>
          <a:bodyPr/>
          <a:lstStyle/>
          <a:p>
            <a:r>
              <a:rPr lang="zh-CN" altLang="en-US" dirty="0"/>
              <a:t>数据的完整性和安全性是两个不同概念</a:t>
            </a:r>
            <a:endParaRPr lang="zh-CN" altLang="en-US" dirty="0"/>
          </a:p>
          <a:p>
            <a:pPr lvl="1"/>
            <a:r>
              <a:rPr lang="zh-CN" altLang="en-US" dirty="0"/>
              <a:t>数据的完整性</a:t>
            </a:r>
            <a:endParaRPr lang="zh-CN" altLang="en-US" dirty="0"/>
          </a:p>
          <a:p>
            <a:pPr lvl="2"/>
            <a:r>
              <a:rPr lang="zh-CN" altLang="en-US" dirty="0"/>
              <a:t>防止数据库中存在不符合语义的数据，也就是防止数据库中存在不正确的数据</a:t>
            </a:r>
            <a:endParaRPr lang="zh-CN" altLang="en-US" dirty="0"/>
          </a:p>
          <a:p>
            <a:pPr lvl="2"/>
            <a:r>
              <a:rPr lang="zh-CN" altLang="en-US" dirty="0"/>
              <a:t>防范对象：不合语义的、不正确的数据</a:t>
            </a:r>
            <a:endParaRPr lang="zh-CN" altLang="en-US" dirty="0"/>
          </a:p>
          <a:p>
            <a:pPr lvl="1"/>
            <a:r>
              <a:rPr lang="zh-CN" altLang="en-US" dirty="0"/>
              <a:t>数据的安全性</a:t>
            </a:r>
            <a:endParaRPr lang="zh-CN" altLang="en-US" dirty="0"/>
          </a:p>
          <a:p>
            <a:pPr lvl="2"/>
            <a:r>
              <a:rPr lang="zh-CN" altLang="en-US" dirty="0"/>
              <a:t>保护数据库防止恶意的破坏和非法的存取</a:t>
            </a:r>
            <a:endParaRPr lang="zh-CN" altLang="en-US" dirty="0"/>
          </a:p>
          <a:p>
            <a:pPr lvl="2"/>
            <a:r>
              <a:rPr lang="zh-CN" altLang="en-US" dirty="0"/>
              <a:t>防范对象：非法用户和非法操作</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完整性约束命名子句</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a:t>
            </a:r>
            <a:r>
              <a:rPr lang="zh-CN" altLang="en-US" dirty="0"/>
              <a:t>例</a:t>
            </a:r>
            <a:r>
              <a:rPr lang="en-US" altLang="zh-CN" dirty="0"/>
              <a:t>10】</a:t>
            </a:r>
            <a:r>
              <a:rPr lang="zh-CN" altLang="en-US" dirty="0"/>
              <a:t>建立学生登记表</a:t>
            </a:r>
            <a:r>
              <a:rPr lang="en-US" altLang="zh-CN" dirty="0"/>
              <a:t>Student</a:t>
            </a:r>
            <a:r>
              <a:rPr lang="zh-CN" altLang="en-US" dirty="0"/>
              <a:t>，要求学号在</a:t>
            </a:r>
            <a:r>
              <a:rPr lang="en-US" altLang="zh-CN" dirty="0"/>
              <a:t>90000~99999</a:t>
            </a:r>
            <a:r>
              <a:rPr lang="zh-CN" altLang="en-US" dirty="0" smtClean="0"/>
              <a:t>之间，</a:t>
            </a:r>
            <a:r>
              <a:rPr lang="zh-CN" altLang="en-US" dirty="0"/>
              <a:t>年龄小于</a:t>
            </a:r>
            <a:r>
              <a:rPr lang="en-US" altLang="zh-CN" dirty="0"/>
              <a:t>30</a:t>
            </a:r>
            <a:r>
              <a:rPr lang="zh-CN" altLang="en-US" dirty="0"/>
              <a:t>，性别只能是“男”或“女”。</a:t>
            </a:r>
            <a:endParaRPr lang="zh-CN" altLang="en-US" dirty="0"/>
          </a:p>
          <a:p>
            <a:r>
              <a:rPr lang="en-US" altLang="zh-CN" dirty="0"/>
              <a:t>CREATE TABLE Student7</a:t>
            </a:r>
            <a:endParaRPr lang="en-US" altLang="zh-CN" dirty="0"/>
          </a:p>
          <a:p>
            <a:r>
              <a:rPr lang="en-US" altLang="zh-CN" dirty="0"/>
              <a:t>      (</a:t>
            </a:r>
            <a:r>
              <a:rPr lang="en-US" altLang="zh-CN" dirty="0" err="1"/>
              <a:t>Sno</a:t>
            </a:r>
            <a:r>
              <a:rPr lang="en-US" altLang="zh-CN" dirty="0"/>
              <a:t>  NUMERIC(6),</a:t>
            </a:r>
            <a:endParaRPr lang="en-US" altLang="zh-CN" dirty="0"/>
          </a:p>
          <a:p>
            <a:r>
              <a:rPr lang="en-US" altLang="zh-CN" dirty="0"/>
              <a:t>        </a:t>
            </a:r>
            <a:r>
              <a:rPr lang="en-US" altLang="zh-CN" dirty="0" err="1"/>
              <a:t>Sname</a:t>
            </a:r>
            <a:r>
              <a:rPr lang="en-US" altLang="zh-CN" dirty="0"/>
              <a:t>  CHAR(20),  </a:t>
            </a:r>
            <a:endParaRPr lang="en-US" altLang="zh-CN" dirty="0"/>
          </a:p>
          <a:p>
            <a:r>
              <a:rPr lang="en-US" altLang="zh-CN" dirty="0"/>
              <a:t>        Sage  NUMERIC(3),</a:t>
            </a:r>
            <a:endParaRPr lang="en-US" altLang="zh-CN" dirty="0"/>
          </a:p>
          <a:p>
            <a:r>
              <a:rPr lang="en-US" altLang="zh-CN" dirty="0"/>
              <a:t>        </a:t>
            </a:r>
            <a:r>
              <a:rPr lang="en-US" altLang="zh-CN" dirty="0" err="1"/>
              <a:t>Ssex</a:t>
            </a:r>
            <a:r>
              <a:rPr lang="en-US" altLang="zh-CN" dirty="0"/>
              <a:t>  CHAR(2),</a:t>
            </a:r>
            <a:endParaRPr lang="en-US" altLang="zh-CN" dirty="0"/>
          </a:p>
          <a:p>
            <a:r>
              <a:rPr lang="en-US" altLang="zh-CN" dirty="0" smtClean="0"/>
              <a:t>       CONSTRAINT </a:t>
            </a:r>
            <a:r>
              <a:rPr lang="en-US" altLang="zh-CN" dirty="0"/>
              <a:t>C1 CHECK (</a:t>
            </a:r>
            <a:r>
              <a:rPr lang="en-US" altLang="zh-CN" dirty="0" err="1"/>
              <a:t>Sno</a:t>
            </a:r>
            <a:r>
              <a:rPr lang="en-US" altLang="zh-CN" dirty="0"/>
              <a:t> BETWEEN 90000 AND 99999),</a:t>
            </a:r>
            <a:endParaRPr lang="en-US" altLang="zh-CN" dirty="0"/>
          </a:p>
          <a:p>
            <a:r>
              <a:rPr lang="en-US" altLang="zh-CN" dirty="0" smtClean="0"/>
              <a:t>       CONSTRAINT </a:t>
            </a:r>
            <a:r>
              <a:rPr lang="en-US" altLang="zh-CN" dirty="0"/>
              <a:t>C3 CHECK (Sage &lt; 30),</a:t>
            </a:r>
            <a:endParaRPr lang="en-US" altLang="zh-CN" dirty="0"/>
          </a:p>
          <a:p>
            <a:r>
              <a:rPr lang="en-US" altLang="zh-CN" dirty="0"/>
              <a:t>        CONSTRAINT </a:t>
            </a:r>
            <a:r>
              <a:rPr lang="en-US" altLang="zh-CN" dirty="0" smtClean="0"/>
              <a:t>C3 </a:t>
            </a:r>
            <a:r>
              <a:rPr lang="en-US" altLang="zh-CN" dirty="0"/>
              <a:t>CHECK (</a:t>
            </a:r>
            <a:r>
              <a:rPr lang="en-US" altLang="zh-CN" dirty="0" err="1"/>
              <a:t>Ssex</a:t>
            </a:r>
            <a:r>
              <a:rPr lang="en-US" altLang="zh-CN" dirty="0"/>
              <a:t> IN ( '</a:t>
            </a:r>
            <a:r>
              <a:rPr lang="zh-CN" altLang="en-US" dirty="0"/>
              <a:t>男</a:t>
            </a:r>
            <a:r>
              <a:rPr lang="en-US" altLang="zh-CN" dirty="0"/>
              <a:t>','</a:t>
            </a:r>
            <a:r>
              <a:rPr lang="zh-CN" altLang="en-US" dirty="0"/>
              <a:t>女</a:t>
            </a:r>
            <a:r>
              <a:rPr lang="en-US" altLang="zh-CN" dirty="0"/>
              <a:t>')),</a:t>
            </a:r>
            <a:endParaRPr lang="en-US" altLang="zh-CN" dirty="0"/>
          </a:p>
          <a:p>
            <a:r>
              <a:rPr lang="en-US" altLang="zh-CN" dirty="0"/>
              <a:t>        CONSTRAINT </a:t>
            </a:r>
            <a:r>
              <a:rPr lang="en-US" altLang="zh-CN" dirty="0" err="1"/>
              <a:t>StudentKey</a:t>
            </a:r>
            <a:r>
              <a:rPr lang="en-US" altLang="zh-CN" dirty="0"/>
              <a:t> PRIMARY KEY(</a:t>
            </a:r>
            <a:r>
              <a:rPr lang="en-US" altLang="zh-CN" dirty="0" err="1"/>
              <a:t>Sno</a:t>
            </a:r>
            <a:r>
              <a:rPr lang="en-US" altLang="zh-CN" dirty="0"/>
              <a:t>)</a:t>
            </a:r>
            <a:endParaRPr lang="en-US" altLang="zh-CN" dirty="0"/>
          </a:p>
          <a:p>
            <a:r>
              <a:rPr lang="en-US" altLang="zh-CN" dirty="0"/>
              <a:t>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矩形 4"/>
          <p:cNvSpPr/>
          <p:nvPr/>
        </p:nvSpPr>
        <p:spPr>
          <a:xfrm>
            <a:off x="5899229" y="2128443"/>
            <a:ext cx="6096000" cy="757130"/>
          </a:xfrm>
          <a:prstGeom prst="rect">
            <a:avLst/>
          </a:prstGeom>
          <a:solidFill>
            <a:srgbClr val="002060"/>
          </a:solidFill>
        </p:spPr>
        <p:txBody>
          <a:bodyPr>
            <a:spAutoFit/>
          </a:bodyPr>
          <a:lstStyle/>
          <a:p>
            <a:pPr lvl="1">
              <a:lnSpc>
                <a:spcPct val="80000"/>
              </a:lnSpc>
              <a:buFont typeface="Wingdings" panose="05000000000000000000" pitchFamily="2" charset="2"/>
              <a:buChar char="ü"/>
            </a:pPr>
            <a:r>
              <a:rPr lang="zh-CN" altLang="en-US" dirty="0">
                <a:solidFill>
                  <a:schemeClr val="bg1"/>
                </a:solidFill>
              </a:rPr>
              <a:t>在</a:t>
            </a:r>
            <a:r>
              <a:rPr lang="en-US" altLang="zh-CN" dirty="0">
                <a:solidFill>
                  <a:schemeClr val="bg1"/>
                </a:solidFill>
              </a:rPr>
              <a:t>Student</a:t>
            </a:r>
            <a:r>
              <a:rPr lang="zh-CN" altLang="en-US" dirty="0">
                <a:solidFill>
                  <a:schemeClr val="bg1"/>
                </a:solidFill>
              </a:rPr>
              <a:t>表上建立</a:t>
            </a:r>
            <a:r>
              <a:rPr lang="zh-CN" altLang="en-US" dirty="0" smtClean="0">
                <a:solidFill>
                  <a:schemeClr val="bg1"/>
                </a:solidFill>
              </a:rPr>
              <a:t>了</a:t>
            </a:r>
            <a:r>
              <a:rPr lang="en-US" altLang="zh-CN" dirty="0" smtClean="0">
                <a:solidFill>
                  <a:schemeClr val="bg1"/>
                </a:solidFill>
              </a:rPr>
              <a:t>4</a:t>
            </a:r>
            <a:r>
              <a:rPr lang="zh-CN" altLang="en-US" dirty="0" smtClean="0">
                <a:solidFill>
                  <a:schemeClr val="bg1"/>
                </a:solidFill>
              </a:rPr>
              <a:t>个</a:t>
            </a:r>
            <a:r>
              <a:rPr lang="zh-CN" altLang="en-US" dirty="0">
                <a:solidFill>
                  <a:schemeClr val="bg1"/>
                </a:solidFill>
              </a:rPr>
              <a:t>约束条件，包括主码约束（命名为</a:t>
            </a:r>
            <a:r>
              <a:rPr lang="en-US" altLang="zh-CN" dirty="0" err="1">
                <a:solidFill>
                  <a:schemeClr val="bg1"/>
                </a:solidFill>
              </a:rPr>
              <a:t>StudentKey</a:t>
            </a:r>
            <a:r>
              <a:rPr lang="zh-CN" altLang="en-US" dirty="0">
                <a:solidFill>
                  <a:schemeClr val="bg1"/>
                </a:solidFill>
              </a:rPr>
              <a:t>）以及</a:t>
            </a:r>
            <a:r>
              <a:rPr lang="en-US" altLang="zh-CN" dirty="0">
                <a:solidFill>
                  <a:schemeClr val="bg1"/>
                </a:solidFill>
              </a:rPr>
              <a:t>C1</a:t>
            </a:r>
            <a:r>
              <a:rPr lang="zh-CN" altLang="en-US" dirty="0">
                <a:solidFill>
                  <a:schemeClr val="bg1"/>
                </a:solidFill>
              </a:rPr>
              <a:t>、</a:t>
            </a:r>
            <a:r>
              <a:rPr lang="en-US" altLang="zh-CN" dirty="0">
                <a:solidFill>
                  <a:schemeClr val="bg1"/>
                </a:solidFill>
              </a:rPr>
              <a:t>C2</a:t>
            </a:r>
            <a:r>
              <a:rPr lang="zh-CN" altLang="en-US" dirty="0">
                <a:solidFill>
                  <a:schemeClr val="bg1"/>
                </a:solidFill>
              </a:rPr>
              <a:t>、</a:t>
            </a:r>
            <a:r>
              <a:rPr lang="en-US" altLang="zh-CN" dirty="0" smtClean="0">
                <a:solidFill>
                  <a:schemeClr val="bg1"/>
                </a:solidFill>
              </a:rPr>
              <a:t>C3</a:t>
            </a:r>
            <a:r>
              <a:rPr lang="zh-CN" altLang="en-US" dirty="0" smtClean="0">
                <a:solidFill>
                  <a:schemeClr val="bg1"/>
                </a:solidFill>
              </a:rPr>
              <a:t>三个</a:t>
            </a:r>
            <a:r>
              <a:rPr lang="zh-CN" altLang="en-US" dirty="0">
                <a:solidFill>
                  <a:schemeClr val="bg1"/>
                </a:solidFill>
              </a:rPr>
              <a:t>列级约束。</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完整性约束命名子句</a:t>
            </a:r>
            <a:endParaRPr lang="zh-CN" altLang="en-US" dirty="0"/>
          </a:p>
        </p:txBody>
      </p:sp>
      <p:sp>
        <p:nvSpPr>
          <p:cNvPr id="3" name="内容占位符 2"/>
          <p:cNvSpPr>
            <a:spLocks noGrp="1"/>
          </p:cNvSpPr>
          <p:nvPr>
            <p:ph idx="1"/>
          </p:nvPr>
        </p:nvSpPr>
        <p:spPr/>
        <p:txBody>
          <a:bodyPr/>
          <a:lstStyle/>
          <a:p>
            <a:r>
              <a:rPr lang="en-US" altLang="zh-CN" dirty="0"/>
              <a:t>2. </a:t>
            </a:r>
            <a:r>
              <a:rPr lang="zh-CN" altLang="en-US" dirty="0"/>
              <a:t>修改表中的完整性限制</a:t>
            </a:r>
            <a:endParaRPr lang="zh-CN" altLang="en-US" dirty="0"/>
          </a:p>
          <a:p>
            <a:pPr lvl="1"/>
            <a:r>
              <a:rPr lang="zh-CN" altLang="en-US" dirty="0"/>
              <a:t>使用</a:t>
            </a:r>
            <a:r>
              <a:rPr lang="en-US" altLang="zh-CN" dirty="0"/>
              <a:t>ALTER TABLE</a:t>
            </a:r>
            <a:r>
              <a:rPr lang="zh-CN" altLang="en-US" dirty="0"/>
              <a:t>语句修改表中的完整性限制</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完整性约束命名</a:t>
            </a:r>
            <a:r>
              <a:rPr lang="zh-CN" altLang="en-US" dirty="0" smtClean="0"/>
              <a:t>子句</a:t>
            </a:r>
            <a:r>
              <a:rPr lang="en-US" altLang="zh-CN" dirty="0" smtClean="0"/>
              <a:t>(</a:t>
            </a:r>
            <a:r>
              <a:rPr lang="en-US" altLang="zh-CN" dirty="0" err="1" smtClean="0"/>
              <a:t>SQLServer</a:t>
            </a:r>
            <a:r>
              <a:rPr lang="en-US" altLang="zh-CN" dirty="0" smtClean="0"/>
              <a:t>)</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a:t>
            </a:r>
            <a:r>
              <a:rPr lang="zh-CN" altLang="en-US" dirty="0"/>
              <a:t>例</a:t>
            </a:r>
            <a:r>
              <a:rPr lang="en-US" altLang="zh-CN" dirty="0"/>
              <a:t>13】</a:t>
            </a:r>
            <a:r>
              <a:rPr lang="zh-CN" altLang="en-US" dirty="0"/>
              <a:t>修改表</a:t>
            </a:r>
            <a:r>
              <a:rPr lang="en-US" altLang="zh-CN" dirty="0"/>
              <a:t>Student</a:t>
            </a:r>
            <a:r>
              <a:rPr lang="zh-CN" altLang="en-US" dirty="0"/>
              <a:t>中的约束条件，要求学号改为</a:t>
            </a:r>
            <a:r>
              <a:rPr lang="en-US" altLang="zh-CN" dirty="0"/>
              <a:t>900000~999999</a:t>
            </a:r>
            <a:r>
              <a:rPr lang="zh-CN" altLang="en-US" dirty="0"/>
              <a:t>之间，年龄由小于</a:t>
            </a:r>
            <a:r>
              <a:rPr lang="en-US" altLang="zh-CN" dirty="0"/>
              <a:t>30</a:t>
            </a:r>
            <a:r>
              <a:rPr lang="zh-CN" altLang="en-US" dirty="0"/>
              <a:t>改为小于</a:t>
            </a:r>
            <a:r>
              <a:rPr lang="en-US" altLang="zh-CN" dirty="0"/>
              <a:t>40</a:t>
            </a:r>
            <a:endParaRPr lang="en-US" altLang="zh-CN" dirty="0"/>
          </a:p>
          <a:p>
            <a:r>
              <a:rPr lang="zh-CN" altLang="en-US" dirty="0"/>
              <a:t>可以先删除原来的约束条件，再增加新的约束条件</a:t>
            </a:r>
            <a:endParaRPr lang="zh-CN" altLang="en-US" dirty="0"/>
          </a:p>
          <a:p>
            <a:r>
              <a:rPr lang="zh-CN" altLang="en-US" dirty="0"/>
              <a:t>        </a:t>
            </a:r>
            <a:r>
              <a:rPr lang="en-US" altLang="zh-CN" dirty="0"/>
              <a:t>ALTER TABLE Student</a:t>
            </a:r>
            <a:endParaRPr lang="en-US" altLang="zh-CN" dirty="0"/>
          </a:p>
          <a:p>
            <a:r>
              <a:rPr lang="en-US" altLang="zh-CN" dirty="0"/>
              <a:t>        DROP CONSTRAINT C1;</a:t>
            </a:r>
            <a:endParaRPr lang="en-US" altLang="zh-CN" dirty="0"/>
          </a:p>
          <a:p>
            <a:r>
              <a:rPr lang="en-US" altLang="zh-CN" dirty="0"/>
              <a:t>        </a:t>
            </a:r>
            <a:r>
              <a:rPr lang="en-US" altLang="zh-CN" dirty="0">
                <a:solidFill>
                  <a:srgbClr val="FF0000"/>
                </a:solidFill>
              </a:rPr>
              <a:t>ALTER TABLE Student</a:t>
            </a:r>
            <a:endParaRPr lang="en-US" altLang="zh-CN" dirty="0">
              <a:solidFill>
                <a:srgbClr val="FF0000"/>
              </a:solidFill>
            </a:endParaRPr>
          </a:p>
          <a:p>
            <a:r>
              <a:rPr lang="en-US" altLang="zh-CN" dirty="0">
                <a:solidFill>
                  <a:srgbClr val="FF0000"/>
                </a:solidFill>
              </a:rPr>
              <a:t>        ADD CONSTRAINT C1 CHECK (</a:t>
            </a:r>
            <a:r>
              <a:rPr lang="en-US" altLang="zh-CN" dirty="0" err="1">
                <a:solidFill>
                  <a:srgbClr val="FF0000"/>
                </a:solidFill>
              </a:rPr>
              <a:t>Sno</a:t>
            </a:r>
            <a:r>
              <a:rPr lang="en-US" altLang="zh-CN" dirty="0">
                <a:solidFill>
                  <a:srgbClr val="FF0000"/>
                </a:solidFill>
              </a:rPr>
              <a:t> BETWEEN 900000 AND 999999)</a:t>
            </a:r>
            <a:r>
              <a:rPr lang="zh-CN" altLang="en-US" dirty="0">
                <a:solidFill>
                  <a:srgbClr val="FF0000"/>
                </a:solidFill>
              </a:rPr>
              <a:t>，</a:t>
            </a:r>
            <a:endParaRPr lang="zh-CN" altLang="en-US" dirty="0">
              <a:solidFill>
                <a:srgbClr val="FF0000"/>
              </a:solidFill>
            </a:endParaRPr>
          </a:p>
          <a:p>
            <a:r>
              <a:rPr lang="zh-CN" altLang="en-US" dirty="0"/>
              <a:t>        </a:t>
            </a:r>
            <a:r>
              <a:rPr lang="en-US" altLang="zh-CN" dirty="0"/>
              <a:t>ALTER TABLE Student</a:t>
            </a:r>
            <a:endParaRPr lang="en-US" altLang="zh-CN" dirty="0"/>
          </a:p>
          <a:p>
            <a:r>
              <a:rPr lang="en-US" altLang="zh-CN" dirty="0"/>
              <a:t>        DROP CONSTRAINT C3;</a:t>
            </a:r>
            <a:endParaRPr lang="en-US" altLang="zh-CN" dirty="0"/>
          </a:p>
          <a:p>
            <a:r>
              <a:rPr lang="en-US" altLang="zh-CN" dirty="0"/>
              <a:t>        </a:t>
            </a:r>
            <a:r>
              <a:rPr lang="en-US" altLang="zh-CN" dirty="0">
                <a:solidFill>
                  <a:srgbClr val="FF0000"/>
                </a:solidFill>
              </a:rPr>
              <a:t>ALTER TABLE Student</a:t>
            </a:r>
            <a:endParaRPr lang="en-US" altLang="zh-CN" dirty="0">
              <a:solidFill>
                <a:srgbClr val="FF0000"/>
              </a:solidFill>
            </a:endParaRPr>
          </a:p>
          <a:p>
            <a:r>
              <a:rPr lang="en-US" altLang="zh-CN" dirty="0">
                <a:solidFill>
                  <a:srgbClr val="FF0000"/>
                </a:solidFill>
              </a:rPr>
              <a:t>        ADD CONSTRAINT C3 CHECK (Sage &lt; 40)</a:t>
            </a:r>
            <a:r>
              <a:rPr lang="zh-CN" altLang="en-US" dirty="0">
                <a:solidFill>
                  <a:srgbClr val="FF0000"/>
                </a:solidFill>
              </a:rPr>
              <a:t>；</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触发器</a:t>
            </a:r>
            <a:endParaRPr lang="zh-CN" altLang="en-US" dirty="0"/>
          </a:p>
        </p:txBody>
      </p:sp>
      <p:sp>
        <p:nvSpPr>
          <p:cNvPr id="3" name="内容占位符 2"/>
          <p:cNvSpPr>
            <a:spLocks noGrp="1"/>
          </p:cNvSpPr>
          <p:nvPr>
            <p:ph idx="1"/>
          </p:nvPr>
        </p:nvSpPr>
        <p:spPr/>
        <p:txBody>
          <a:bodyPr/>
          <a:lstStyle/>
          <a:p>
            <a:r>
              <a:rPr lang="zh-CN" altLang="en-US" dirty="0"/>
              <a:t>触发器（</a:t>
            </a:r>
            <a:r>
              <a:rPr lang="en-US" altLang="zh-CN" dirty="0"/>
              <a:t>Trigger</a:t>
            </a:r>
            <a:r>
              <a:rPr lang="zh-CN" altLang="en-US" dirty="0"/>
              <a:t>）是用户定义在关系表上的一类由事件驱动的特殊过程</a:t>
            </a:r>
            <a:endParaRPr lang="zh-CN" altLang="en-US" dirty="0"/>
          </a:p>
          <a:p>
            <a:pPr lvl="1"/>
            <a:r>
              <a:rPr lang="zh-CN" altLang="en-US" dirty="0"/>
              <a:t>由服务器自动激活</a:t>
            </a:r>
            <a:endParaRPr lang="zh-CN" altLang="en-US" dirty="0"/>
          </a:p>
          <a:p>
            <a:pPr lvl="1"/>
            <a:r>
              <a:rPr lang="zh-CN" altLang="en-US" dirty="0"/>
              <a:t>可以进行更为复杂的检查和操作，具有更精细和更强大的数据控制能力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触发器</a:t>
            </a:r>
            <a:endParaRPr lang="zh-CN" altLang="en-US" dirty="0"/>
          </a:p>
        </p:txBody>
      </p:sp>
      <p:sp>
        <p:nvSpPr>
          <p:cNvPr id="3" name="内容占位符 2"/>
          <p:cNvSpPr>
            <a:spLocks noGrp="1"/>
          </p:cNvSpPr>
          <p:nvPr>
            <p:ph idx="1"/>
          </p:nvPr>
        </p:nvSpPr>
        <p:spPr/>
        <p:txBody>
          <a:bodyPr/>
          <a:lstStyle/>
          <a:p>
            <a:r>
              <a:rPr lang="zh-CN" altLang="en-US" dirty="0"/>
              <a:t>定义触发器 </a:t>
            </a:r>
            <a:endParaRPr lang="zh-CN" altLang="en-US" dirty="0"/>
          </a:p>
          <a:p>
            <a:r>
              <a:rPr lang="zh-CN" altLang="en-US" dirty="0"/>
              <a:t>激活触发器 </a:t>
            </a:r>
            <a:endParaRPr lang="zh-CN" altLang="en-US" dirty="0"/>
          </a:p>
          <a:p>
            <a:r>
              <a:rPr lang="zh-CN" altLang="en-US" dirty="0"/>
              <a:t>删除触发器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定义触发器</a:t>
            </a:r>
            <a:endParaRPr lang="zh-CN" altLang="en-US" dirty="0"/>
          </a:p>
        </p:txBody>
      </p:sp>
      <p:sp>
        <p:nvSpPr>
          <p:cNvPr id="3" name="内容占位符 2"/>
          <p:cNvSpPr>
            <a:spLocks noGrp="1"/>
          </p:cNvSpPr>
          <p:nvPr>
            <p:ph idx="1"/>
          </p:nvPr>
        </p:nvSpPr>
        <p:spPr/>
        <p:txBody>
          <a:bodyPr/>
          <a:lstStyle/>
          <a:p>
            <a:r>
              <a:rPr lang="en-US" altLang="zh-CN" dirty="0"/>
              <a:t>CREATE TRIGGER</a:t>
            </a:r>
            <a:r>
              <a:rPr lang="zh-CN" altLang="en-US" dirty="0"/>
              <a:t>语法格式</a:t>
            </a:r>
            <a:endParaRPr lang="zh-CN" altLang="en-US" dirty="0"/>
          </a:p>
          <a:p>
            <a:r>
              <a:rPr lang="zh-CN" altLang="en-US" dirty="0"/>
              <a:t>	   </a:t>
            </a:r>
            <a:endParaRPr lang="zh-CN" altLang="en-US" dirty="0"/>
          </a:p>
          <a:p>
            <a:r>
              <a:rPr lang="en-US" altLang="zh-CN" dirty="0"/>
              <a:t>CREATE TRIGGER &lt;</a:t>
            </a:r>
            <a:r>
              <a:rPr lang="zh-CN" altLang="en-US" dirty="0"/>
              <a:t>触发器名</a:t>
            </a:r>
            <a:r>
              <a:rPr lang="en-US" altLang="zh-CN" dirty="0"/>
              <a:t>&gt;  </a:t>
            </a:r>
            <a:endParaRPr lang="en-US" altLang="zh-CN" dirty="0"/>
          </a:p>
          <a:p>
            <a:r>
              <a:rPr lang="en-US" altLang="zh-CN" dirty="0"/>
              <a:t>       {BEFORE | AFTER} &lt;</a:t>
            </a:r>
            <a:r>
              <a:rPr lang="zh-CN" altLang="en-US" dirty="0"/>
              <a:t>触发事件</a:t>
            </a:r>
            <a:r>
              <a:rPr lang="en-US" altLang="zh-CN" dirty="0"/>
              <a:t>&gt; ON &lt;</a:t>
            </a:r>
            <a:r>
              <a:rPr lang="zh-CN" altLang="en-US" dirty="0"/>
              <a:t>表名</a:t>
            </a:r>
            <a:r>
              <a:rPr lang="en-US" altLang="zh-CN" dirty="0"/>
              <a:t>&gt;</a:t>
            </a:r>
            <a:endParaRPr lang="en-US" altLang="zh-CN" dirty="0"/>
          </a:p>
          <a:p>
            <a:r>
              <a:rPr lang="en-US" altLang="zh-CN" dirty="0"/>
              <a:t>        FOR EACH  {ROW | STATEMENT}</a:t>
            </a:r>
            <a:endParaRPr lang="en-US" altLang="zh-CN" dirty="0"/>
          </a:p>
          <a:p>
            <a:r>
              <a:rPr lang="en-US" altLang="zh-CN" dirty="0"/>
              <a:t>      </a:t>
            </a:r>
            <a:r>
              <a:rPr lang="zh-CN" altLang="en-US" dirty="0"/>
              <a:t>［</a:t>
            </a:r>
            <a:r>
              <a:rPr lang="en-US" altLang="zh-CN" dirty="0"/>
              <a:t>WHEN &lt;</a:t>
            </a:r>
            <a:r>
              <a:rPr lang="zh-CN" altLang="en-US" dirty="0"/>
              <a:t>触发条件</a:t>
            </a:r>
            <a:r>
              <a:rPr lang="en-US" altLang="zh-CN" dirty="0"/>
              <a:t>&gt;</a:t>
            </a:r>
            <a:r>
              <a:rPr lang="zh-CN" altLang="en-US" dirty="0"/>
              <a:t>］</a:t>
            </a:r>
            <a:endParaRPr lang="zh-CN" altLang="en-US" dirty="0"/>
          </a:p>
          <a:p>
            <a:r>
              <a:rPr lang="zh-CN" altLang="en-US" dirty="0"/>
              <a:t>        </a:t>
            </a:r>
            <a:r>
              <a:rPr lang="en-US" altLang="zh-CN" dirty="0"/>
              <a:t>&lt;</a:t>
            </a:r>
            <a:r>
              <a:rPr lang="zh-CN" altLang="en-US" dirty="0"/>
              <a:t>触发动作体</a:t>
            </a:r>
            <a:r>
              <a:rPr lang="en-US" altLang="zh-CN" dirty="0"/>
              <a:t>&gt;</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定义触发器</a:t>
            </a:r>
            <a:endParaRPr lang="zh-CN" altLang="en-US" dirty="0"/>
          </a:p>
        </p:txBody>
      </p:sp>
      <p:sp>
        <p:nvSpPr>
          <p:cNvPr id="3" name="内容占位符 2"/>
          <p:cNvSpPr>
            <a:spLocks noGrp="1"/>
          </p:cNvSpPr>
          <p:nvPr>
            <p:ph idx="1"/>
          </p:nvPr>
        </p:nvSpPr>
        <p:spPr/>
        <p:txBody>
          <a:bodyPr/>
          <a:lstStyle/>
          <a:p>
            <a:r>
              <a:rPr lang="zh-CN" altLang="en-US" dirty="0"/>
              <a:t>定义触发器的语法说明</a:t>
            </a:r>
            <a:r>
              <a:rPr lang="en-US" altLang="zh-CN" dirty="0"/>
              <a:t>:</a:t>
            </a:r>
            <a:endParaRPr lang="en-US" altLang="zh-CN" dirty="0"/>
          </a:p>
          <a:p>
            <a:r>
              <a:rPr lang="en-US" altLang="zh-CN" dirty="0"/>
              <a:t>1. </a:t>
            </a:r>
            <a:r>
              <a:rPr lang="zh-CN" altLang="en-US" dirty="0"/>
              <a:t>创建者：表的拥有者</a:t>
            </a:r>
            <a:endParaRPr lang="zh-CN" altLang="en-US" dirty="0"/>
          </a:p>
          <a:p>
            <a:r>
              <a:rPr lang="en-US" altLang="zh-CN" dirty="0"/>
              <a:t>2. </a:t>
            </a:r>
            <a:r>
              <a:rPr lang="zh-CN" altLang="en-US" dirty="0"/>
              <a:t>触发器名</a:t>
            </a:r>
            <a:endParaRPr lang="zh-CN" altLang="en-US" dirty="0"/>
          </a:p>
          <a:p>
            <a:r>
              <a:rPr lang="en-US" altLang="zh-CN" dirty="0"/>
              <a:t>3. </a:t>
            </a:r>
            <a:r>
              <a:rPr lang="zh-CN" altLang="en-US" dirty="0"/>
              <a:t>表名：触发器的目标表</a:t>
            </a:r>
            <a:endParaRPr lang="zh-CN" altLang="en-US" dirty="0"/>
          </a:p>
          <a:p>
            <a:r>
              <a:rPr lang="en-US" altLang="zh-CN" dirty="0"/>
              <a:t>4. </a:t>
            </a:r>
            <a:r>
              <a:rPr lang="zh-CN" altLang="en-US" dirty="0"/>
              <a:t>触发事件：</a:t>
            </a:r>
            <a:r>
              <a:rPr lang="en-US" altLang="zh-CN" dirty="0"/>
              <a:t>INSERT</a:t>
            </a:r>
            <a:r>
              <a:rPr lang="zh-CN" altLang="en-US" dirty="0"/>
              <a:t>、</a:t>
            </a:r>
            <a:r>
              <a:rPr lang="en-US" altLang="zh-CN" dirty="0"/>
              <a:t>DELETE</a:t>
            </a:r>
            <a:r>
              <a:rPr lang="zh-CN" altLang="en-US" dirty="0"/>
              <a:t>、</a:t>
            </a:r>
            <a:r>
              <a:rPr lang="en-US" altLang="zh-CN" dirty="0"/>
              <a:t>UPDATE</a:t>
            </a:r>
            <a:endParaRPr lang="en-US" altLang="zh-CN" dirty="0"/>
          </a:p>
          <a:p>
            <a:r>
              <a:rPr lang="en-US" altLang="zh-CN" dirty="0"/>
              <a:t>5. </a:t>
            </a:r>
            <a:r>
              <a:rPr lang="zh-CN" altLang="en-US" dirty="0"/>
              <a:t>触发器类型</a:t>
            </a:r>
            <a:endParaRPr lang="zh-CN" altLang="en-US" dirty="0"/>
          </a:p>
          <a:p>
            <a:pPr lvl="1"/>
            <a:r>
              <a:rPr lang="zh-CN" altLang="en-US" dirty="0"/>
              <a:t>行级触发器（</a:t>
            </a:r>
            <a:r>
              <a:rPr lang="en-US" altLang="zh-CN" dirty="0"/>
              <a:t>FOR EACH ROW</a:t>
            </a:r>
            <a:r>
              <a:rPr lang="zh-CN" altLang="en-US" dirty="0"/>
              <a:t>）</a:t>
            </a:r>
            <a:endParaRPr lang="zh-CN" altLang="en-US" dirty="0"/>
          </a:p>
          <a:p>
            <a:pPr lvl="1"/>
            <a:r>
              <a:rPr lang="zh-CN" altLang="en-US" dirty="0"/>
              <a:t>语句级触发器（</a:t>
            </a:r>
            <a:r>
              <a:rPr lang="en-US" altLang="zh-CN" dirty="0"/>
              <a:t>FOR EACH STATEMENT</a:t>
            </a:r>
            <a:r>
              <a:rPr lang="zh-CN" altLang="en-US"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定义触发器</a:t>
            </a:r>
            <a:endParaRPr lang="zh-CN" altLang="en-US" dirty="0"/>
          </a:p>
        </p:txBody>
      </p:sp>
      <p:sp>
        <p:nvSpPr>
          <p:cNvPr id="3" name="内容占位符 2"/>
          <p:cNvSpPr>
            <a:spLocks noGrp="1"/>
          </p:cNvSpPr>
          <p:nvPr>
            <p:ph idx="1"/>
          </p:nvPr>
        </p:nvSpPr>
        <p:spPr/>
        <p:txBody>
          <a:bodyPr/>
          <a:lstStyle/>
          <a:p>
            <a:r>
              <a:rPr lang="zh-CN" altLang="en-US" dirty="0"/>
              <a:t>例如</a:t>
            </a:r>
            <a:r>
              <a:rPr lang="en-US" altLang="zh-CN" dirty="0"/>
              <a:t>,</a:t>
            </a:r>
            <a:r>
              <a:rPr lang="zh-CN" altLang="en-US" dirty="0"/>
              <a:t>假设在［例</a:t>
            </a:r>
            <a:r>
              <a:rPr lang="en-US" altLang="zh-CN" dirty="0"/>
              <a:t>11</a:t>
            </a:r>
            <a:r>
              <a:rPr lang="zh-CN" altLang="en-US" dirty="0"/>
              <a:t>］的</a:t>
            </a:r>
            <a:r>
              <a:rPr lang="en-US" altLang="zh-CN" dirty="0"/>
              <a:t>TEACHER</a:t>
            </a:r>
            <a:r>
              <a:rPr lang="zh-CN" altLang="en-US" dirty="0"/>
              <a:t>表上创建了一个</a:t>
            </a:r>
            <a:r>
              <a:rPr lang="en-US" altLang="zh-CN" dirty="0"/>
              <a:t>AFTER UPDATE</a:t>
            </a:r>
            <a:r>
              <a:rPr lang="zh-CN" altLang="en-US" dirty="0"/>
              <a:t>触发器。如果表</a:t>
            </a:r>
            <a:r>
              <a:rPr lang="en-US" altLang="zh-CN" dirty="0"/>
              <a:t>TEACHER</a:t>
            </a:r>
            <a:r>
              <a:rPr lang="zh-CN" altLang="en-US" dirty="0"/>
              <a:t>有</a:t>
            </a:r>
            <a:r>
              <a:rPr lang="en-US" altLang="zh-CN" dirty="0"/>
              <a:t>1000</a:t>
            </a:r>
            <a:r>
              <a:rPr lang="zh-CN" altLang="en-US" dirty="0"/>
              <a:t>行，执行如下语句：</a:t>
            </a:r>
            <a:endParaRPr lang="zh-CN" altLang="en-US" dirty="0"/>
          </a:p>
          <a:p>
            <a:pPr lvl="1"/>
            <a:r>
              <a:rPr lang="en-US" altLang="zh-CN" dirty="0"/>
              <a:t>UPDATE TEACHER SET </a:t>
            </a:r>
            <a:r>
              <a:rPr lang="en-US" altLang="zh-CN" dirty="0" err="1"/>
              <a:t>Deptno</a:t>
            </a:r>
            <a:r>
              <a:rPr lang="en-US" altLang="zh-CN" dirty="0"/>
              <a:t>=5; </a:t>
            </a:r>
            <a:endParaRPr lang="en-US" altLang="zh-CN" dirty="0"/>
          </a:p>
          <a:p>
            <a:pPr lvl="1"/>
            <a:r>
              <a:rPr lang="zh-CN" altLang="en-US" dirty="0"/>
              <a:t>如果该触发器为语句级触发器，那么执行完该语句后，触发动作只发生一次</a:t>
            </a:r>
            <a:endParaRPr lang="zh-CN" altLang="en-US" dirty="0"/>
          </a:p>
          <a:p>
            <a:pPr lvl="1"/>
            <a:r>
              <a:rPr lang="zh-CN" altLang="en-US" dirty="0"/>
              <a:t>如果是行级触发器，触发动作将执行</a:t>
            </a:r>
            <a:r>
              <a:rPr lang="en-US" altLang="zh-CN" dirty="0"/>
              <a:t>1000</a:t>
            </a:r>
            <a:r>
              <a:rPr lang="zh-CN" altLang="en-US" dirty="0"/>
              <a:t>次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定义触发器</a:t>
            </a:r>
            <a:endParaRPr lang="zh-CN" altLang="en-US" dirty="0"/>
          </a:p>
        </p:txBody>
      </p:sp>
      <p:sp>
        <p:nvSpPr>
          <p:cNvPr id="3" name="内容占位符 2"/>
          <p:cNvSpPr>
            <a:spLocks noGrp="1"/>
          </p:cNvSpPr>
          <p:nvPr>
            <p:ph idx="1"/>
          </p:nvPr>
        </p:nvSpPr>
        <p:spPr/>
        <p:txBody>
          <a:bodyPr/>
          <a:lstStyle/>
          <a:p>
            <a:r>
              <a:rPr lang="en-US" altLang="zh-CN" dirty="0"/>
              <a:t>6. </a:t>
            </a:r>
            <a:r>
              <a:rPr lang="zh-CN" altLang="en-US" dirty="0"/>
              <a:t>触发条件</a:t>
            </a:r>
            <a:endParaRPr lang="zh-CN" altLang="en-US" dirty="0"/>
          </a:p>
          <a:p>
            <a:pPr lvl="1"/>
            <a:r>
              <a:rPr lang="zh-CN" altLang="en-US" dirty="0"/>
              <a:t>触发条件为真</a:t>
            </a:r>
            <a:endParaRPr lang="zh-CN" altLang="en-US" dirty="0"/>
          </a:p>
          <a:p>
            <a:pPr lvl="1"/>
            <a:r>
              <a:rPr lang="zh-CN" altLang="en-US" dirty="0"/>
              <a:t>省略</a:t>
            </a:r>
            <a:r>
              <a:rPr lang="en-US" altLang="zh-CN" dirty="0"/>
              <a:t>WHEN</a:t>
            </a:r>
            <a:r>
              <a:rPr lang="zh-CN" altLang="en-US" dirty="0"/>
              <a:t>触发条件</a:t>
            </a:r>
            <a:endParaRPr lang="zh-CN" altLang="en-US" dirty="0"/>
          </a:p>
          <a:p>
            <a:r>
              <a:rPr lang="en-US" altLang="zh-CN" dirty="0"/>
              <a:t>7. </a:t>
            </a:r>
            <a:r>
              <a:rPr lang="zh-CN" altLang="en-US" dirty="0"/>
              <a:t>触发动作体</a:t>
            </a:r>
            <a:endParaRPr lang="zh-CN" altLang="en-US" dirty="0"/>
          </a:p>
          <a:p>
            <a:pPr lvl="1"/>
            <a:r>
              <a:rPr lang="zh-CN" altLang="en-US" dirty="0"/>
              <a:t>触发动作体可以是一个匿名</a:t>
            </a:r>
            <a:r>
              <a:rPr lang="en-US" altLang="zh-CN" dirty="0"/>
              <a:t>PL/SQL</a:t>
            </a:r>
            <a:r>
              <a:rPr lang="zh-CN" altLang="en-US" dirty="0"/>
              <a:t>过程块</a:t>
            </a:r>
            <a:endParaRPr lang="zh-CN" altLang="en-US" dirty="0"/>
          </a:p>
          <a:p>
            <a:pPr lvl="1"/>
            <a:r>
              <a:rPr lang="zh-CN" altLang="en-US" dirty="0"/>
              <a:t>也可以是对已创建存储过程的调用</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定义触发器</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［例</a:t>
            </a:r>
            <a:r>
              <a:rPr lang="en-US" altLang="zh-CN" dirty="0"/>
              <a:t>18</a:t>
            </a:r>
            <a:r>
              <a:rPr lang="zh-CN" altLang="en-US" dirty="0"/>
              <a:t>］  定义一个</a:t>
            </a:r>
            <a:r>
              <a:rPr lang="en-US" altLang="zh-CN" dirty="0"/>
              <a:t>BEFORE</a:t>
            </a:r>
            <a:r>
              <a:rPr lang="zh-CN" altLang="en-US" dirty="0"/>
              <a:t>行级触发器，为教师表</a:t>
            </a:r>
            <a:r>
              <a:rPr lang="en-US" altLang="zh-CN" dirty="0"/>
              <a:t>Teacher</a:t>
            </a:r>
            <a:r>
              <a:rPr lang="zh-CN" altLang="en-US" dirty="0"/>
              <a:t>定义完整性规则“教授的工资不得低于</a:t>
            </a:r>
            <a:r>
              <a:rPr lang="en-US" altLang="zh-CN" dirty="0"/>
              <a:t>4000</a:t>
            </a:r>
            <a:r>
              <a:rPr lang="zh-CN" altLang="en-US" dirty="0"/>
              <a:t>元，如果低于</a:t>
            </a:r>
            <a:r>
              <a:rPr lang="en-US" altLang="zh-CN" dirty="0"/>
              <a:t>4000</a:t>
            </a:r>
            <a:r>
              <a:rPr lang="zh-CN" altLang="en-US" dirty="0"/>
              <a:t>元，自动改为</a:t>
            </a:r>
            <a:r>
              <a:rPr lang="en-US" altLang="zh-CN" dirty="0"/>
              <a:t>4000</a:t>
            </a:r>
            <a:r>
              <a:rPr lang="zh-CN" altLang="en-US" dirty="0"/>
              <a:t>元”。</a:t>
            </a:r>
            <a:endParaRPr lang="zh-CN" altLang="en-US" dirty="0"/>
          </a:p>
          <a:p>
            <a:r>
              <a:rPr lang="zh-CN" altLang="en-US" dirty="0"/>
              <a:t>    </a:t>
            </a:r>
            <a:r>
              <a:rPr lang="en-US" altLang="zh-CN" dirty="0"/>
              <a:t>CREATE TRIGGER </a:t>
            </a:r>
            <a:r>
              <a:rPr lang="en-US" altLang="zh-CN" dirty="0" err="1"/>
              <a:t>Insert_Or_Update_Sal</a:t>
            </a:r>
            <a:r>
              <a:rPr lang="en-US" altLang="zh-CN" dirty="0"/>
              <a:t> </a:t>
            </a:r>
            <a:endParaRPr lang="en-US" altLang="zh-CN" dirty="0"/>
          </a:p>
          <a:p>
            <a:r>
              <a:rPr lang="en-US" altLang="zh-CN" dirty="0"/>
              <a:t>         BEFORE INSERT OR UPDATE ON Teacher  </a:t>
            </a:r>
            <a:endParaRPr lang="en-US" altLang="zh-CN" dirty="0"/>
          </a:p>
          <a:p>
            <a:r>
              <a:rPr lang="en-US" altLang="zh-CN" dirty="0"/>
              <a:t>        /*</a:t>
            </a:r>
            <a:r>
              <a:rPr lang="zh-CN" altLang="en-US" dirty="0"/>
              <a:t>触发事件是插入或更新操作*</a:t>
            </a:r>
            <a:r>
              <a:rPr lang="en-US" altLang="zh-CN" dirty="0"/>
              <a:t>/</a:t>
            </a:r>
            <a:endParaRPr lang="en-US" altLang="zh-CN" dirty="0"/>
          </a:p>
          <a:p>
            <a:r>
              <a:rPr lang="en-US" altLang="zh-CN" dirty="0"/>
              <a:t>         FOR EACH ROW                      /*</a:t>
            </a:r>
            <a:r>
              <a:rPr lang="zh-CN" altLang="en-US" dirty="0"/>
              <a:t>行级触发器*</a:t>
            </a:r>
            <a:r>
              <a:rPr lang="en-US" altLang="zh-CN" dirty="0"/>
              <a:t>/</a:t>
            </a:r>
            <a:endParaRPr lang="en-US" altLang="zh-CN" dirty="0"/>
          </a:p>
          <a:p>
            <a:r>
              <a:rPr lang="en-US" altLang="zh-CN" dirty="0"/>
              <a:t>        AS BEGIN                                  /*</a:t>
            </a:r>
            <a:r>
              <a:rPr lang="zh-CN" altLang="en-US" dirty="0"/>
              <a:t>定义触发动作体，是</a:t>
            </a:r>
            <a:r>
              <a:rPr lang="en-US" altLang="zh-CN" dirty="0"/>
              <a:t>PL/SQL</a:t>
            </a:r>
            <a:r>
              <a:rPr lang="zh-CN" altLang="en-US" dirty="0"/>
              <a:t>过程块*</a:t>
            </a:r>
            <a:r>
              <a:rPr lang="en-US" altLang="zh-CN" dirty="0"/>
              <a:t>/</a:t>
            </a:r>
            <a:endParaRPr lang="en-US" altLang="zh-CN" dirty="0"/>
          </a:p>
          <a:p>
            <a:r>
              <a:rPr lang="en-US" altLang="zh-CN" dirty="0"/>
              <a:t>              IF (</a:t>
            </a:r>
            <a:r>
              <a:rPr lang="en-US" altLang="zh-CN" dirty="0" err="1"/>
              <a:t>new.Job</a:t>
            </a:r>
            <a:r>
              <a:rPr lang="en-US" altLang="zh-CN" dirty="0"/>
              <a:t>='</a:t>
            </a:r>
            <a:r>
              <a:rPr lang="zh-CN" altLang="en-US" dirty="0"/>
              <a:t>教授</a:t>
            </a:r>
            <a:r>
              <a:rPr lang="en-US" altLang="zh-CN" dirty="0"/>
              <a:t>') AND (</a:t>
            </a:r>
            <a:r>
              <a:rPr lang="en-US" altLang="zh-CN" dirty="0" err="1"/>
              <a:t>new.Sal</a:t>
            </a:r>
            <a:r>
              <a:rPr lang="en-US" altLang="zh-CN" dirty="0"/>
              <a:t> &lt; 4000) THEN   </a:t>
            </a:r>
            <a:endParaRPr lang="en-US" altLang="zh-CN" dirty="0"/>
          </a:p>
          <a:p>
            <a:r>
              <a:rPr lang="en-US" altLang="zh-CN" dirty="0"/>
              <a:t>              </a:t>
            </a:r>
            <a:r>
              <a:rPr lang="en-US" altLang="zh-CN" dirty="0" err="1"/>
              <a:t>new.Sal</a:t>
            </a:r>
            <a:r>
              <a:rPr lang="en-US" altLang="zh-CN" dirty="0"/>
              <a:t> :=4000;                </a:t>
            </a:r>
            <a:endParaRPr lang="en-US" altLang="zh-CN" dirty="0"/>
          </a:p>
          <a:p>
            <a:r>
              <a:rPr lang="en-US" altLang="zh-CN" dirty="0"/>
              <a:t>              END IF;</a:t>
            </a:r>
            <a:endParaRPr lang="en-US" altLang="zh-CN" dirty="0"/>
          </a:p>
          <a:p>
            <a:r>
              <a:rPr lang="en-US" altLang="zh-CN" dirty="0"/>
              <a:t>        END;</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二、完整性控制</a:t>
            </a:r>
            <a:endParaRPr lang="zh-CN" altLang="en-US" dirty="0"/>
          </a:p>
        </p:txBody>
      </p:sp>
      <p:sp>
        <p:nvSpPr>
          <p:cNvPr id="3" name="内容占位符 2"/>
          <p:cNvSpPr>
            <a:spLocks noGrp="1"/>
          </p:cNvSpPr>
          <p:nvPr>
            <p:ph idx="1"/>
          </p:nvPr>
        </p:nvSpPr>
        <p:spPr/>
        <p:txBody>
          <a:bodyPr/>
          <a:lstStyle/>
          <a:p>
            <a:r>
              <a:rPr lang="zh-CN" altLang="en-US" dirty="0"/>
              <a:t>关系数据库系统一般都提供了定义和检查实体完整性、参照完整性和用户定义完整性的功能</a:t>
            </a:r>
            <a:endParaRPr lang="en-US" altLang="zh-CN" dirty="0"/>
          </a:p>
          <a:p>
            <a:r>
              <a:rPr lang="zh-CN" altLang="en-US" dirty="0"/>
              <a:t>违反实体完整性规则和用户定义完整性规则的操作：</a:t>
            </a:r>
            <a:endParaRPr lang="en-US" altLang="zh-CN" dirty="0"/>
          </a:p>
          <a:p>
            <a:pPr lvl="1"/>
            <a:r>
              <a:rPr lang="zh-CN" altLang="en-US" dirty="0"/>
              <a:t>一般是拒绝执行</a:t>
            </a:r>
            <a:endParaRPr lang="en-US" altLang="zh-CN" dirty="0"/>
          </a:p>
          <a:p>
            <a:r>
              <a:rPr lang="zh-CN" altLang="en-US" dirty="0"/>
              <a:t>违反参照完整性的操作：</a:t>
            </a:r>
            <a:endParaRPr lang="zh-CN" altLang="en-US" dirty="0"/>
          </a:p>
          <a:p>
            <a:pPr lvl="1"/>
            <a:r>
              <a:rPr lang="zh-CN" altLang="en-US" dirty="0"/>
              <a:t>拒绝执行</a:t>
            </a:r>
            <a:endParaRPr lang="zh-CN" altLang="en-US" dirty="0"/>
          </a:p>
          <a:p>
            <a:pPr lvl="1"/>
            <a:r>
              <a:rPr lang="zh-CN" altLang="en-US" dirty="0"/>
              <a:t>接受这个操作，同时执行一些附加的操作（如：级联、置空值、置默认值），以保证数据库的状态正确。</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定义触发器</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buNone/>
            </a:pPr>
            <a:r>
              <a:rPr lang="zh-CN" altLang="en-US" dirty="0"/>
              <a:t>［例</a:t>
            </a:r>
            <a:r>
              <a:rPr lang="en-US" altLang="zh-CN" dirty="0"/>
              <a:t>19</a:t>
            </a:r>
            <a:r>
              <a:rPr lang="zh-CN" altLang="en-US" dirty="0"/>
              <a:t>］定义</a:t>
            </a:r>
            <a:r>
              <a:rPr lang="en-US" altLang="zh-CN" dirty="0"/>
              <a:t>AFTER</a:t>
            </a:r>
            <a:r>
              <a:rPr lang="zh-CN" altLang="en-US" dirty="0"/>
              <a:t>行级触发器，当教师表</a:t>
            </a:r>
            <a:r>
              <a:rPr lang="en-US" altLang="zh-CN" dirty="0"/>
              <a:t>Teacher</a:t>
            </a:r>
            <a:r>
              <a:rPr lang="zh-CN" altLang="en-US" dirty="0"/>
              <a:t>的工资发生变化后就自动在工资变化表</a:t>
            </a:r>
            <a:r>
              <a:rPr lang="en-US" altLang="zh-CN" dirty="0" err="1"/>
              <a:t>Sal_log</a:t>
            </a:r>
            <a:r>
              <a:rPr lang="zh-CN" altLang="en-US" dirty="0"/>
              <a:t>中增加一条相应记录</a:t>
            </a:r>
            <a:endParaRPr lang="zh-CN" altLang="en-US" dirty="0"/>
          </a:p>
          <a:p>
            <a:pPr>
              <a:lnSpc>
                <a:spcPct val="110000"/>
              </a:lnSpc>
              <a:buNone/>
            </a:pPr>
            <a:r>
              <a:rPr lang="zh-CN" altLang="en-US" dirty="0"/>
              <a:t>   首先建立工资变化表</a:t>
            </a:r>
            <a:r>
              <a:rPr lang="en-US" altLang="zh-CN" dirty="0" err="1"/>
              <a:t>Sal_log</a:t>
            </a:r>
            <a:endParaRPr lang="en-US" altLang="zh-CN" dirty="0"/>
          </a:p>
          <a:p>
            <a:pPr>
              <a:lnSpc>
                <a:spcPct val="110000"/>
              </a:lnSpc>
              <a:buNone/>
            </a:pPr>
            <a:r>
              <a:rPr lang="en-US" altLang="zh-CN" dirty="0"/>
              <a:t>    CREATE TABLE </a:t>
            </a:r>
            <a:r>
              <a:rPr lang="en-US" altLang="zh-CN" dirty="0" err="1"/>
              <a:t>Sal_log</a:t>
            </a:r>
            <a:endParaRPr lang="en-US" altLang="zh-CN" dirty="0"/>
          </a:p>
          <a:p>
            <a:pPr>
              <a:lnSpc>
                <a:spcPct val="110000"/>
              </a:lnSpc>
              <a:buNone/>
            </a:pPr>
            <a:r>
              <a:rPr lang="en-US" altLang="zh-CN" dirty="0"/>
              <a:t>        (</a:t>
            </a:r>
            <a:r>
              <a:rPr lang="en-US" altLang="zh-CN" dirty="0" err="1"/>
              <a:t>Eno</a:t>
            </a:r>
            <a:r>
              <a:rPr lang="en-US" altLang="zh-CN" dirty="0"/>
              <a:t>    NUMERIC(4)  references teacher(</a:t>
            </a:r>
            <a:r>
              <a:rPr lang="en-US" altLang="zh-CN" dirty="0" err="1"/>
              <a:t>eno</a:t>
            </a:r>
            <a:r>
              <a:rPr lang="en-US" altLang="zh-CN" dirty="0"/>
              <a:t>)</a:t>
            </a:r>
            <a:r>
              <a:rPr lang="zh-CN" altLang="en-US" dirty="0"/>
              <a:t>，</a:t>
            </a:r>
            <a:endParaRPr lang="zh-CN" altLang="en-US" dirty="0"/>
          </a:p>
          <a:p>
            <a:pPr>
              <a:lnSpc>
                <a:spcPct val="110000"/>
              </a:lnSpc>
              <a:buNone/>
            </a:pPr>
            <a:r>
              <a:rPr lang="zh-CN" altLang="en-US" dirty="0"/>
              <a:t>          </a:t>
            </a:r>
            <a:r>
              <a:rPr lang="en-US" altLang="zh-CN" dirty="0"/>
              <a:t>Sal     NUMERIC(7</a:t>
            </a:r>
            <a:r>
              <a:rPr lang="zh-CN" altLang="en-US" dirty="0"/>
              <a:t>，</a:t>
            </a:r>
            <a:r>
              <a:rPr lang="en-US" altLang="zh-CN" dirty="0"/>
              <a:t>2)</a:t>
            </a:r>
            <a:r>
              <a:rPr lang="zh-CN" altLang="en-US" dirty="0"/>
              <a:t>，</a:t>
            </a:r>
            <a:endParaRPr lang="zh-CN" altLang="en-US" dirty="0"/>
          </a:p>
          <a:p>
            <a:pPr>
              <a:lnSpc>
                <a:spcPct val="110000"/>
              </a:lnSpc>
              <a:buNone/>
            </a:pPr>
            <a:r>
              <a:rPr lang="zh-CN" altLang="en-US" dirty="0"/>
              <a:t>          </a:t>
            </a:r>
            <a:r>
              <a:rPr lang="en-US" altLang="zh-CN" dirty="0"/>
              <a:t>Username  char(10)</a:t>
            </a:r>
            <a:r>
              <a:rPr lang="zh-CN" altLang="en-US" dirty="0"/>
              <a:t>，</a:t>
            </a:r>
            <a:endParaRPr lang="zh-CN" altLang="en-US" dirty="0"/>
          </a:p>
          <a:p>
            <a:pPr>
              <a:lnSpc>
                <a:spcPct val="110000"/>
              </a:lnSpc>
              <a:buNone/>
            </a:pPr>
            <a:r>
              <a:rPr lang="zh-CN" altLang="en-US" dirty="0"/>
              <a:t>          </a:t>
            </a:r>
            <a:r>
              <a:rPr lang="en-US" altLang="zh-CN" dirty="0"/>
              <a:t>Date   TIMESTAMP</a:t>
            </a:r>
            <a:endParaRPr lang="en-US" altLang="zh-CN" dirty="0"/>
          </a:p>
          <a:p>
            <a:pPr>
              <a:lnSpc>
                <a:spcPct val="110000"/>
              </a:lnSpc>
              <a:buNone/>
            </a:pPr>
            <a:r>
              <a:rPr lang="en-US" altLang="zh-CN" dirty="0"/>
              <a:t>         )</a:t>
            </a:r>
            <a:r>
              <a:rPr lang="zh-CN" altLang="en-US"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定义触发器</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30000"/>
              </a:lnSpc>
              <a:buNone/>
            </a:pPr>
            <a:r>
              <a:rPr lang="en-US" altLang="zh-CN" sz="3200" dirty="0"/>
              <a:t>[</a:t>
            </a:r>
            <a:r>
              <a:rPr lang="zh-CN" altLang="en-US" sz="3200" dirty="0"/>
              <a:t>例</a:t>
            </a:r>
            <a:r>
              <a:rPr lang="en-US" altLang="zh-CN" sz="3200" dirty="0"/>
              <a:t>19]</a:t>
            </a:r>
            <a:r>
              <a:rPr lang="zh-CN" altLang="en-US" sz="3200" dirty="0"/>
              <a:t>（续）</a:t>
            </a:r>
            <a:endParaRPr lang="zh-CN" altLang="en-US" sz="3200" dirty="0"/>
          </a:p>
          <a:p>
            <a:pPr>
              <a:lnSpc>
                <a:spcPct val="130000"/>
              </a:lnSpc>
              <a:buNone/>
            </a:pPr>
            <a:r>
              <a:rPr lang="en-US" altLang="zh-CN" dirty="0"/>
              <a:t>CREATE TRIGGER </a:t>
            </a:r>
            <a:r>
              <a:rPr lang="en-US" altLang="zh-CN" dirty="0" err="1"/>
              <a:t>Insert_Sal</a:t>
            </a:r>
            <a:r>
              <a:rPr lang="en-US" altLang="zh-CN" dirty="0"/>
              <a:t>               	</a:t>
            </a:r>
            <a:endParaRPr lang="en-US" altLang="zh-CN" dirty="0"/>
          </a:p>
          <a:p>
            <a:pPr>
              <a:lnSpc>
                <a:spcPct val="130000"/>
              </a:lnSpc>
              <a:buNone/>
            </a:pPr>
            <a:r>
              <a:rPr lang="en-US" altLang="zh-CN" dirty="0"/>
              <a:t>    </a:t>
            </a:r>
            <a:r>
              <a:rPr lang="en-US" altLang="zh-CN" dirty="0">
                <a:solidFill>
                  <a:srgbClr val="FF0000"/>
                </a:solidFill>
              </a:rPr>
              <a:t>AFTER INSERT </a:t>
            </a:r>
            <a:r>
              <a:rPr lang="en-US" altLang="zh-CN" dirty="0"/>
              <a:t>ON Teacher      	/*</a:t>
            </a:r>
            <a:r>
              <a:rPr lang="zh-CN" altLang="en-US" dirty="0"/>
              <a:t>触发事件是</a:t>
            </a:r>
            <a:r>
              <a:rPr lang="en-US" altLang="zh-CN" dirty="0"/>
              <a:t>INSERT*/</a:t>
            </a:r>
            <a:endParaRPr lang="en-US" altLang="zh-CN" dirty="0"/>
          </a:p>
          <a:p>
            <a:pPr>
              <a:lnSpc>
                <a:spcPct val="130000"/>
              </a:lnSpc>
              <a:buNone/>
            </a:pPr>
            <a:r>
              <a:rPr lang="en-US" altLang="zh-CN" dirty="0"/>
              <a:t>    FOR EACH ROW</a:t>
            </a:r>
            <a:endParaRPr lang="en-US" altLang="zh-CN" dirty="0"/>
          </a:p>
          <a:p>
            <a:pPr>
              <a:lnSpc>
                <a:spcPct val="130000"/>
              </a:lnSpc>
              <a:buNone/>
            </a:pPr>
            <a:r>
              <a:rPr lang="en-US" altLang="zh-CN" dirty="0"/>
              <a:t>    AS BEGIN</a:t>
            </a:r>
            <a:endParaRPr lang="en-US" altLang="zh-CN" dirty="0"/>
          </a:p>
          <a:p>
            <a:pPr>
              <a:lnSpc>
                <a:spcPct val="130000"/>
              </a:lnSpc>
              <a:buNone/>
            </a:pPr>
            <a:r>
              <a:rPr lang="en-US" altLang="zh-CN" dirty="0"/>
              <a:t>        INSERT INTO </a:t>
            </a:r>
            <a:r>
              <a:rPr lang="en-US" altLang="zh-CN" dirty="0" err="1"/>
              <a:t>Sal_log</a:t>
            </a:r>
            <a:r>
              <a:rPr lang="en-US" altLang="zh-CN" dirty="0"/>
              <a:t> VALUES(</a:t>
            </a:r>
            <a:endParaRPr lang="en-US" altLang="zh-CN" dirty="0"/>
          </a:p>
          <a:p>
            <a:pPr>
              <a:lnSpc>
                <a:spcPct val="130000"/>
              </a:lnSpc>
              <a:buNone/>
            </a:pPr>
            <a:r>
              <a:rPr lang="en-US" altLang="zh-CN" dirty="0"/>
              <a:t>           </a:t>
            </a:r>
            <a:r>
              <a:rPr lang="en-US" altLang="zh-CN" dirty="0" err="1"/>
              <a:t>new.Eno</a:t>
            </a:r>
            <a:r>
              <a:rPr lang="zh-CN" altLang="en-US" dirty="0"/>
              <a:t>，</a:t>
            </a:r>
            <a:r>
              <a:rPr lang="en-US" altLang="zh-CN" dirty="0" err="1"/>
              <a:t>new.Sal</a:t>
            </a:r>
            <a:r>
              <a:rPr lang="zh-CN" altLang="en-US" dirty="0"/>
              <a:t>，</a:t>
            </a:r>
            <a:r>
              <a:rPr lang="en-US" altLang="zh-CN" dirty="0"/>
              <a:t>CURRENT_USER</a:t>
            </a:r>
            <a:r>
              <a:rPr lang="zh-CN" altLang="en-US" dirty="0"/>
              <a:t>，</a:t>
            </a:r>
            <a:r>
              <a:rPr lang="en-US" altLang="zh-CN" dirty="0"/>
              <a:t>CURRENT_TIMESTAMP);</a:t>
            </a:r>
            <a:endParaRPr lang="en-US" altLang="zh-CN" dirty="0"/>
          </a:p>
          <a:p>
            <a:pPr>
              <a:lnSpc>
                <a:spcPct val="130000"/>
              </a:lnSpc>
              <a:buNone/>
            </a:pPr>
            <a:r>
              <a:rPr lang="en-US" altLang="zh-CN" dirty="0"/>
              <a:t>    END;</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定义触发器</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30000"/>
              </a:lnSpc>
              <a:buNone/>
            </a:pPr>
            <a:r>
              <a:rPr lang="en-US" altLang="zh-CN" sz="3200" dirty="0"/>
              <a:t>[</a:t>
            </a:r>
            <a:r>
              <a:rPr lang="zh-CN" altLang="en-US" sz="3200" dirty="0"/>
              <a:t>例</a:t>
            </a:r>
            <a:r>
              <a:rPr lang="en-US" altLang="zh-CN" sz="3200" dirty="0"/>
              <a:t>19]</a:t>
            </a:r>
            <a:r>
              <a:rPr lang="zh-CN" altLang="en-US" sz="3200" dirty="0"/>
              <a:t>（续）</a:t>
            </a:r>
            <a:endParaRPr lang="zh-CN" altLang="en-US" sz="3200" dirty="0"/>
          </a:p>
          <a:p>
            <a:pPr>
              <a:lnSpc>
                <a:spcPct val="130000"/>
              </a:lnSpc>
              <a:buNone/>
            </a:pPr>
            <a:r>
              <a:rPr lang="en-US" altLang="zh-CN" dirty="0"/>
              <a:t>CREATE TRIGGER </a:t>
            </a:r>
            <a:r>
              <a:rPr lang="en-US" altLang="zh-CN" dirty="0" err="1"/>
              <a:t>Update_Sal</a:t>
            </a:r>
            <a:r>
              <a:rPr lang="en-US" altLang="zh-CN" dirty="0"/>
              <a:t>            	</a:t>
            </a:r>
            <a:endParaRPr lang="en-US" altLang="zh-CN" dirty="0"/>
          </a:p>
          <a:p>
            <a:pPr>
              <a:lnSpc>
                <a:spcPct val="130000"/>
              </a:lnSpc>
              <a:buNone/>
            </a:pPr>
            <a:r>
              <a:rPr lang="en-US" altLang="zh-CN" dirty="0"/>
              <a:t>   </a:t>
            </a:r>
            <a:r>
              <a:rPr lang="en-US" altLang="zh-CN" dirty="0">
                <a:solidFill>
                  <a:srgbClr val="FF0000"/>
                </a:solidFill>
              </a:rPr>
              <a:t>AFTER UPDATE </a:t>
            </a:r>
            <a:r>
              <a:rPr lang="en-US" altLang="zh-CN" dirty="0"/>
              <a:t>ON Teacher    	/*</a:t>
            </a:r>
            <a:r>
              <a:rPr lang="zh-CN" altLang="en-US" dirty="0"/>
              <a:t>触发事件是</a:t>
            </a:r>
            <a:r>
              <a:rPr lang="en-US" altLang="zh-CN" dirty="0"/>
              <a:t>UPDATE */</a:t>
            </a:r>
            <a:endParaRPr lang="en-US" altLang="zh-CN" dirty="0"/>
          </a:p>
          <a:p>
            <a:pPr>
              <a:lnSpc>
                <a:spcPct val="130000"/>
              </a:lnSpc>
              <a:buNone/>
            </a:pPr>
            <a:r>
              <a:rPr lang="en-US" altLang="zh-CN" dirty="0"/>
              <a:t>   FOR EACH ROW</a:t>
            </a:r>
            <a:endParaRPr lang="en-US" altLang="zh-CN" dirty="0"/>
          </a:p>
          <a:p>
            <a:pPr>
              <a:lnSpc>
                <a:spcPct val="130000"/>
              </a:lnSpc>
              <a:buNone/>
            </a:pPr>
            <a:r>
              <a:rPr lang="en-US" altLang="zh-CN" dirty="0"/>
              <a:t>   AS BEGIN </a:t>
            </a:r>
            <a:endParaRPr lang="en-US" altLang="zh-CN" dirty="0"/>
          </a:p>
          <a:p>
            <a:pPr>
              <a:lnSpc>
                <a:spcPct val="130000"/>
              </a:lnSpc>
              <a:buNone/>
            </a:pPr>
            <a:r>
              <a:rPr lang="en-US" altLang="zh-CN" dirty="0"/>
              <a:t>     IF (</a:t>
            </a:r>
            <a:r>
              <a:rPr lang="en-US" altLang="zh-CN" dirty="0" err="1"/>
              <a:t>new.Sal</a:t>
            </a:r>
            <a:r>
              <a:rPr lang="en-US" altLang="zh-CN" dirty="0"/>
              <a:t> &lt;&gt; </a:t>
            </a:r>
            <a:r>
              <a:rPr lang="en-US" altLang="zh-CN" dirty="0" err="1"/>
              <a:t>old.Sal</a:t>
            </a:r>
            <a:r>
              <a:rPr lang="en-US" altLang="zh-CN" dirty="0"/>
              <a:t>) THEN INSERT INTO </a:t>
            </a:r>
            <a:r>
              <a:rPr lang="en-US" altLang="zh-CN" dirty="0" err="1"/>
              <a:t>Sal_log</a:t>
            </a:r>
            <a:r>
              <a:rPr lang="en-US" altLang="zh-CN" dirty="0"/>
              <a:t> VALUES(</a:t>
            </a:r>
            <a:endParaRPr lang="en-US" altLang="zh-CN" dirty="0"/>
          </a:p>
          <a:p>
            <a:pPr>
              <a:lnSpc>
                <a:spcPct val="130000"/>
              </a:lnSpc>
              <a:buNone/>
            </a:pPr>
            <a:r>
              <a:rPr lang="en-US" altLang="zh-CN" dirty="0"/>
              <a:t>          </a:t>
            </a:r>
            <a:r>
              <a:rPr lang="en-US" altLang="zh-CN" sz="2400" dirty="0" err="1"/>
              <a:t>new.Eno</a:t>
            </a:r>
            <a:r>
              <a:rPr lang="zh-CN" altLang="en-US" sz="2400" dirty="0"/>
              <a:t>，</a:t>
            </a:r>
            <a:r>
              <a:rPr lang="en-US" altLang="zh-CN" sz="2400" dirty="0" err="1"/>
              <a:t>new.Sal</a:t>
            </a:r>
            <a:r>
              <a:rPr lang="zh-CN" altLang="en-US" sz="2400" dirty="0"/>
              <a:t>，</a:t>
            </a:r>
            <a:r>
              <a:rPr lang="en-US" altLang="zh-CN" sz="2400" dirty="0"/>
              <a:t>CURRENT_USER</a:t>
            </a:r>
            <a:r>
              <a:rPr lang="zh-CN" altLang="en-US" sz="2400" dirty="0"/>
              <a:t>，</a:t>
            </a:r>
            <a:r>
              <a:rPr lang="en-US" altLang="zh-CN" sz="2400" dirty="0"/>
              <a:t>CURRENT_TIMESTAMP);</a:t>
            </a:r>
            <a:endParaRPr lang="en-US" altLang="zh-CN" sz="2400" dirty="0"/>
          </a:p>
          <a:p>
            <a:pPr>
              <a:lnSpc>
                <a:spcPct val="130000"/>
              </a:lnSpc>
              <a:buNone/>
            </a:pPr>
            <a:r>
              <a:rPr lang="en-US" altLang="zh-CN" dirty="0"/>
              <a:t>     END IF;</a:t>
            </a:r>
            <a:endParaRPr lang="en-US" altLang="zh-CN" dirty="0"/>
          </a:p>
          <a:p>
            <a:pPr>
              <a:lnSpc>
                <a:spcPct val="130000"/>
              </a:lnSpc>
              <a:buNone/>
            </a:pPr>
            <a:r>
              <a:rPr lang="en-US" altLang="zh-CN" dirty="0"/>
              <a:t>  END;</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激活触发器</a:t>
            </a:r>
            <a:endParaRPr lang="zh-CN" altLang="en-US" dirty="0"/>
          </a:p>
        </p:txBody>
      </p:sp>
      <p:sp>
        <p:nvSpPr>
          <p:cNvPr id="3" name="内容占位符 2"/>
          <p:cNvSpPr>
            <a:spLocks noGrp="1"/>
          </p:cNvSpPr>
          <p:nvPr>
            <p:ph idx="1"/>
          </p:nvPr>
        </p:nvSpPr>
        <p:spPr/>
        <p:txBody>
          <a:bodyPr/>
          <a:lstStyle/>
          <a:p>
            <a:r>
              <a:rPr lang="zh-CN" altLang="en-US" dirty="0"/>
              <a:t>触发器的执行，是由触发事件激活的，并由数据库服务器自动执行</a:t>
            </a:r>
            <a:endParaRPr lang="zh-CN" altLang="en-US" dirty="0"/>
          </a:p>
          <a:p>
            <a:r>
              <a:rPr lang="zh-CN" altLang="en-US" dirty="0"/>
              <a:t>一个数据表上可能定义了多个触发器</a:t>
            </a:r>
            <a:endParaRPr lang="zh-CN" altLang="en-US" dirty="0"/>
          </a:p>
          <a:p>
            <a:pPr lvl="1"/>
            <a:r>
              <a:rPr lang="zh-CN" altLang="en-US" dirty="0"/>
              <a:t>同一个表上的多个触发器激活时遵循如下的执行顺序：</a:t>
            </a:r>
            <a:endParaRPr lang="zh-CN" altLang="en-US" dirty="0"/>
          </a:p>
          <a:p>
            <a:pPr lvl="2"/>
            <a:r>
              <a:rPr lang="zh-CN" altLang="en-US" dirty="0"/>
              <a:t>（</a:t>
            </a:r>
            <a:r>
              <a:rPr lang="en-US" altLang="zh-CN" dirty="0"/>
              <a:t>1</a:t>
            </a:r>
            <a:r>
              <a:rPr lang="zh-CN" altLang="en-US" dirty="0"/>
              <a:t>） 执行该表上的</a:t>
            </a:r>
            <a:r>
              <a:rPr lang="en-US" altLang="zh-CN" dirty="0"/>
              <a:t>BEFORE</a:t>
            </a:r>
            <a:r>
              <a:rPr lang="zh-CN" altLang="en-US" dirty="0"/>
              <a:t>触发器；</a:t>
            </a:r>
            <a:endParaRPr lang="zh-CN" altLang="en-US" dirty="0"/>
          </a:p>
          <a:p>
            <a:pPr lvl="2"/>
            <a:r>
              <a:rPr lang="zh-CN" altLang="en-US" dirty="0"/>
              <a:t>（</a:t>
            </a:r>
            <a:r>
              <a:rPr lang="en-US" altLang="zh-CN" dirty="0"/>
              <a:t>2</a:t>
            </a:r>
            <a:r>
              <a:rPr lang="zh-CN" altLang="en-US" dirty="0"/>
              <a:t>） 激活触发器的</a:t>
            </a:r>
            <a:r>
              <a:rPr lang="en-US" altLang="zh-CN" dirty="0"/>
              <a:t>SQL</a:t>
            </a:r>
            <a:r>
              <a:rPr lang="zh-CN" altLang="en-US" dirty="0"/>
              <a:t>语句；</a:t>
            </a:r>
            <a:endParaRPr lang="zh-CN" altLang="en-US" dirty="0"/>
          </a:p>
          <a:p>
            <a:pPr lvl="2"/>
            <a:r>
              <a:rPr lang="zh-CN" altLang="en-US" dirty="0"/>
              <a:t>（</a:t>
            </a:r>
            <a:r>
              <a:rPr lang="en-US" altLang="zh-CN" dirty="0"/>
              <a:t>3</a:t>
            </a:r>
            <a:r>
              <a:rPr lang="zh-CN" altLang="en-US" dirty="0"/>
              <a:t>） 执行该表上的</a:t>
            </a:r>
            <a:r>
              <a:rPr lang="en-US" altLang="zh-CN" dirty="0"/>
              <a:t>AFTER</a:t>
            </a:r>
            <a:r>
              <a:rPr lang="zh-CN" altLang="en-US" dirty="0"/>
              <a:t>触发器。</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激活触发器</a:t>
            </a:r>
            <a:endParaRPr lang="zh-CN" altLang="en-US" dirty="0"/>
          </a:p>
        </p:txBody>
      </p:sp>
      <p:sp>
        <p:nvSpPr>
          <p:cNvPr id="3" name="内容占位符 2"/>
          <p:cNvSpPr>
            <a:spLocks noGrp="1"/>
          </p:cNvSpPr>
          <p:nvPr>
            <p:ph idx="1"/>
          </p:nvPr>
        </p:nvSpPr>
        <p:spPr/>
        <p:txBody>
          <a:bodyPr/>
          <a:lstStyle/>
          <a:p>
            <a:pPr marL="365760" indent="-255905">
              <a:lnSpc>
                <a:spcPct val="130000"/>
              </a:lnSpc>
              <a:spcAft>
                <a:spcPts val="0"/>
              </a:spcAft>
              <a:buNone/>
              <a:defRPr/>
            </a:pPr>
            <a:r>
              <a:rPr lang="zh-CN" altLang="en-US" sz="2400" dirty="0"/>
              <a:t>［例</a:t>
            </a:r>
            <a:r>
              <a:rPr lang="en-US" altLang="zh-CN" sz="2400" dirty="0"/>
              <a:t>20</a:t>
            </a:r>
            <a:r>
              <a:rPr lang="zh-CN" altLang="en-US" sz="2400" dirty="0"/>
              <a:t>］执行修改某个教师工资的</a:t>
            </a:r>
            <a:r>
              <a:rPr lang="en-US" altLang="zh-CN" sz="2400" dirty="0"/>
              <a:t>SQL</a:t>
            </a:r>
            <a:r>
              <a:rPr lang="zh-CN" altLang="en-US" sz="2400" dirty="0"/>
              <a:t>语句，激活上述定义的触发器。</a:t>
            </a:r>
            <a:endParaRPr lang="zh-CN" altLang="en-US" sz="2400" dirty="0"/>
          </a:p>
          <a:p>
            <a:pPr marL="365760" indent="-255905">
              <a:lnSpc>
                <a:spcPct val="130000"/>
              </a:lnSpc>
              <a:spcAft>
                <a:spcPts val="0"/>
              </a:spcAft>
              <a:buNone/>
              <a:defRPr/>
            </a:pPr>
            <a:r>
              <a:rPr lang="zh-CN" altLang="en-US" sz="2400" dirty="0"/>
              <a:t>     </a:t>
            </a:r>
            <a:r>
              <a:rPr lang="en-US" altLang="zh-CN" sz="2400" dirty="0"/>
              <a:t>UPDATE Teacher SET Sal=800 WHERE </a:t>
            </a:r>
            <a:r>
              <a:rPr lang="en-US" altLang="zh-CN" sz="2400" dirty="0" err="1"/>
              <a:t>Ename</a:t>
            </a:r>
            <a:r>
              <a:rPr lang="en-US" altLang="zh-CN" sz="2400" dirty="0"/>
              <a:t>='</a:t>
            </a:r>
            <a:r>
              <a:rPr lang="zh-CN" altLang="en-US" sz="2400" dirty="0"/>
              <a:t>陈平</a:t>
            </a:r>
            <a:r>
              <a:rPr lang="en-US" altLang="zh-CN" sz="2400" dirty="0"/>
              <a:t>';</a:t>
            </a:r>
            <a:endParaRPr lang="en-US" altLang="zh-CN" sz="2400" dirty="0"/>
          </a:p>
          <a:p>
            <a:pPr marL="365760" indent="-255905">
              <a:lnSpc>
                <a:spcPct val="130000"/>
              </a:lnSpc>
              <a:spcAft>
                <a:spcPts val="0"/>
              </a:spcAft>
              <a:buNone/>
              <a:defRPr/>
            </a:pPr>
            <a:r>
              <a:rPr lang="en-US" altLang="zh-CN" sz="2400" dirty="0">
                <a:solidFill>
                  <a:srgbClr val="72BE2C"/>
                </a:solidFill>
              </a:rPr>
              <a:t>    </a:t>
            </a:r>
            <a:r>
              <a:rPr lang="zh-CN" altLang="en-US" sz="2400" dirty="0">
                <a:solidFill>
                  <a:srgbClr val="FF0000"/>
                </a:solidFill>
              </a:rPr>
              <a:t>执行顺序是：</a:t>
            </a:r>
            <a:endParaRPr lang="zh-CN" altLang="en-US" sz="2400" dirty="0">
              <a:solidFill>
                <a:srgbClr val="FF0000"/>
              </a:solidFill>
            </a:endParaRPr>
          </a:p>
          <a:p>
            <a:pPr marL="621665" lvl="1">
              <a:lnSpc>
                <a:spcPct val="130000"/>
              </a:lnSpc>
              <a:spcBef>
                <a:spcPts val="325"/>
              </a:spcBef>
              <a:spcAft>
                <a:spcPts val="0"/>
              </a:spcAft>
              <a:buFont typeface="Wingdings" panose="05000000000000000000" pitchFamily="2" charset="2"/>
              <a:buChar char="Ø"/>
              <a:defRPr/>
            </a:pPr>
            <a:r>
              <a:rPr lang="zh-CN" altLang="en-US" sz="2000" dirty="0"/>
              <a:t>执行触发器</a:t>
            </a:r>
            <a:r>
              <a:rPr lang="en-US" altLang="zh-CN" sz="2000" dirty="0" err="1"/>
              <a:t>Insert_Or_Update_Sal</a:t>
            </a:r>
            <a:endParaRPr lang="en-US" altLang="zh-CN" sz="2000" dirty="0"/>
          </a:p>
          <a:p>
            <a:pPr marL="621665" lvl="1">
              <a:lnSpc>
                <a:spcPct val="130000"/>
              </a:lnSpc>
              <a:spcBef>
                <a:spcPts val="325"/>
              </a:spcBef>
              <a:spcAft>
                <a:spcPts val="0"/>
              </a:spcAft>
              <a:buFont typeface="Wingdings" panose="05000000000000000000" pitchFamily="2" charset="2"/>
              <a:buChar char="Ø"/>
              <a:defRPr/>
            </a:pPr>
            <a:r>
              <a:rPr lang="zh-CN" altLang="en-US" sz="2000" dirty="0"/>
              <a:t>执行</a:t>
            </a:r>
            <a:r>
              <a:rPr lang="en-US" altLang="zh-CN" sz="2000" dirty="0"/>
              <a:t>SQL</a:t>
            </a:r>
            <a:r>
              <a:rPr lang="zh-CN" altLang="en-US" sz="2000" dirty="0"/>
              <a:t>语句“</a:t>
            </a:r>
            <a:r>
              <a:rPr lang="en-US" altLang="zh-CN" sz="2000" dirty="0"/>
              <a:t>UPDATE Teacher SET Sal=800 WHERE </a:t>
            </a:r>
            <a:r>
              <a:rPr lang="en-US" altLang="zh-CN" sz="2000" dirty="0" err="1"/>
              <a:t>Ename</a:t>
            </a:r>
            <a:r>
              <a:rPr lang="en-US" altLang="zh-CN" sz="2000" dirty="0"/>
              <a:t>='</a:t>
            </a:r>
            <a:r>
              <a:rPr lang="zh-CN" altLang="en-US" sz="2000" dirty="0"/>
              <a:t>陈平</a:t>
            </a:r>
            <a:r>
              <a:rPr lang="en-US" altLang="zh-CN" sz="2000" dirty="0"/>
              <a:t>';”</a:t>
            </a:r>
            <a:endParaRPr lang="en-US" altLang="zh-CN" sz="2000" dirty="0"/>
          </a:p>
          <a:p>
            <a:pPr marL="621665" lvl="1">
              <a:lnSpc>
                <a:spcPct val="130000"/>
              </a:lnSpc>
              <a:spcBef>
                <a:spcPts val="325"/>
              </a:spcBef>
              <a:spcAft>
                <a:spcPts val="0"/>
              </a:spcAft>
              <a:buFont typeface="Wingdings" panose="05000000000000000000" pitchFamily="2" charset="2"/>
              <a:buChar char="Ø"/>
              <a:defRPr/>
            </a:pPr>
            <a:r>
              <a:rPr lang="zh-CN" altLang="en-US" sz="2000" dirty="0"/>
              <a:t>执行触发器</a:t>
            </a:r>
            <a:r>
              <a:rPr lang="en-US" altLang="zh-CN" sz="2000" dirty="0" err="1"/>
              <a:t>Insert_Sal</a:t>
            </a:r>
            <a:r>
              <a:rPr lang="zh-CN" altLang="en-US" sz="2000" dirty="0"/>
              <a:t>；</a:t>
            </a:r>
            <a:endParaRPr lang="zh-CN" altLang="en-US" sz="2000" dirty="0"/>
          </a:p>
          <a:p>
            <a:pPr marL="621665" lvl="1">
              <a:lnSpc>
                <a:spcPct val="130000"/>
              </a:lnSpc>
              <a:spcBef>
                <a:spcPts val="325"/>
              </a:spcBef>
              <a:spcAft>
                <a:spcPts val="0"/>
              </a:spcAft>
              <a:buFont typeface="Wingdings" panose="05000000000000000000" pitchFamily="2" charset="2"/>
              <a:buChar char="Ø"/>
              <a:defRPr/>
            </a:pPr>
            <a:r>
              <a:rPr lang="zh-CN" altLang="en-US" sz="2000" dirty="0"/>
              <a:t>执行触发器</a:t>
            </a:r>
            <a:r>
              <a:rPr lang="en-US" altLang="zh-CN" sz="2000" dirty="0" err="1"/>
              <a:t>Update_Sal</a:t>
            </a:r>
            <a:r>
              <a:rPr lang="en-US" altLang="zh-CN" dirty="0"/>
              <a:t> </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删除触发器</a:t>
            </a:r>
            <a:endParaRPr lang="zh-CN" altLang="en-US" dirty="0"/>
          </a:p>
        </p:txBody>
      </p:sp>
      <p:sp>
        <p:nvSpPr>
          <p:cNvPr id="3" name="内容占位符 2"/>
          <p:cNvSpPr>
            <a:spLocks noGrp="1"/>
          </p:cNvSpPr>
          <p:nvPr>
            <p:ph idx="1"/>
          </p:nvPr>
        </p:nvSpPr>
        <p:spPr/>
        <p:txBody>
          <a:bodyPr/>
          <a:lstStyle/>
          <a:p>
            <a:r>
              <a:rPr lang="zh-CN" altLang="en-US" dirty="0"/>
              <a:t>删除触发器的</a:t>
            </a:r>
            <a:r>
              <a:rPr lang="en-US" altLang="zh-CN" dirty="0"/>
              <a:t>SQL</a:t>
            </a:r>
            <a:r>
              <a:rPr lang="zh-CN" altLang="en-US" dirty="0"/>
              <a:t>语法：</a:t>
            </a:r>
            <a:endParaRPr lang="zh-CN" altLang="en-US" dirty="0"/>
          </a:p>
          <a:p>
            <a:r>
              <a:rPr lang="zh-CN" altLang="en-US" dirty="0"/>
              <a:t>     </a:t>
            </a:r>
            <a:r>
              <a:rPr lang="en-US" altLang="zh-CN" dirty="0"/>
              <a:t>DROP TRIGGER &lt;</a:t>
            </a:r>
            <a:r>
              <a:rPr lang="zh-CN" altLang="en-US" dirty="0"/>
              <a:t>触发器名</a:t>
            </a:r>
            <a:r>
              <a:rPr lang="en-US" altLang="zh-CN" dirty="0"/>
              <a:t>&gt; ON &lt;</a:t>
            </a:r>
            <a:r>
              <a:rPr lang="zh-CN" altLang="en-US" dirty="0"/>
              <a:t>表名</a:t>
            </a:r>
            <a:r>
              <a:rPr lang="en-US" altLang="zh-CN" dirty="0"/>
              <a:t>&gt;;</a:t>
            </a:r>
            <a:endParaRPr lang="en-US" altLang="zh-CN" dirty="0"/>
          </a:p>
          <a:p>
            <a:r>
              <a:rPr lang="zh-CN" altLang="en-US" dirty="0"/>
              <a:t>触发器必须是一个已经创建的触发器，并且只能由具有相应权限的用户删除。</a:t>
            </a:r>
            <a:endParaRPr lang="zh-CN" altLang="en-US" dirty="0"/>
          </a:p>
          <a:p>
            <a:r>
              <a:rPr lang="zh-CN" altLang="en-US" dirty="0"/>
              <a:t>［例</a:t>
            </a:r>
            <a:r>
              <a:rPr lang="en-US" altLang="zh-CN" dirty="0"/>
              <a:t>21</a:t>
            </a:r>
            <a:r>
              <a:rPr lang="zh-CN" altLang="en-US" dirty="0"/>
              <a:t>］  删除教师表</a:t>
            </a:r>
            <a:r>
              <a:rPr lang="en-US" altLang="zh-CN" dirty="0"/>
              <a:t>Teacher</a:t>
            </a:r>
            <a:r>
              <a:rPr lang="zh-CN" altLang="en-US" dirty="0"/>
              <a:t>上的触发器</a:t>
            </a:r>
            <a:r>
              <a:rPr lang="en-US" altLang="zh-CN" dirty="0" err="1"/>
              <a:t>Insert_Sal</a:t>
            </a:r>
            <a:endParaRPr lang="en-US" altLang="zh-CN" dirty="0"/>
          </a:p>
          <a:p>
            <a:r>
              <a:rPr lang="en-US" altLang="zh-CN" dirty="0"/>
              <a:t>     DROP TRIGGER </a:t>
            </a:r>
            <a:r>
              <a:rPr lang="en-US" altLang="zh-CN" dirty="0" err="1"/>
              <a:t>Insert_Sal</a:t>
            </a:r>
            <a:r>
              <a:rPr lang="en-US" altLang="zh-CN" dirty="0"/>
              <a:t> ON Teacher;</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err="1"/>
              <a:t>SQLServer</a:t>
            </a:r>
            <a:r>
              <a:rPr lang="zh-CN" altLang="en-US" dirty="0"/>
              <a:t>触发器*</a:t>
            </a:r>
            <a:endParaRPr lang="zh-CN" altLang="en-US" dirty="0"/>
          </a:p>
        </p:txBody>
      </p:sp>
      <p:sp>
        <p:nvSpPr>
          <p:cNvPr id="3" name="内容占位符 2"/>
          <p:cNvSpPr>
            <a:spLocks noGrp="1"/>
          </p:cNvSpPr>
          <p:nvPr>
            <p:ph idx="1"/>
          </p:nvPr>
        </p:nvSpPr>
        <p:spPr/>
        <p:txBody>
          <a:bodyPr/>
          <a:lstStyle/>
          <a:p>
            <a:r>
              <a:rPr lang="en-US" altLang="zh-CN" dirty="0"/>
              <a:t>SQL Server 200X</a:t>
            </a:r>
            <a:r>
              <a:rPr lang="zh-CN" altLang="en-US" dirty="0"/>
              <a:t>中触发器可以分为两类</a:t>
            </a:r>
            <a:endParaRPr lang="en-US" altLang="zh-CN" dirty="0"/>
          </a:p>
          <a:p>
            <a:pPr lvl="1"/>
            <a:r>
              <a:rPr lang="en-US" altLang="zh-CN" dirty="0"/>
              <a:t>DML</a:t>
            </a:r>
            <a:r>
              <a:rPr lang="zh-CN" altLang="en-US" dirty="0"/>
              <a:t>触发器</a:t>
            </a:r>
            <a:endParaRPr lang="en-US" altLang="zh-CN" dirty="0"/>
          </a:p>
          <a:p>
            <a:pPr lvl="1"/>
            <a:r>
              <a:rPr lang="en-US" altLang="zh-CN" dirty="0"/>
              <a:t>DDL</a:t>
            </a:r>
            <a:r>
              <a:rPr lang="zh-CN" altLang="en-US" dirty="0"/>
              <a:t>触发器</a:t>
            </a:r>
            <a:endParaRPr lang="en-US" altLang="zh-CN" dirty="0"/>
          </a:p>
          <a:p>
            <a:r>
              <a:rPr lang="zh-CN" altLang="en-US" dirty="0"/>
              <a:t>其中</a:t>
            </a:r>
            <a:r>
              <a:rPr lang="en-US" altLang="zh-CN" dirty="0"/>
              <a:t>DDL</a:t>
            </a:r>
            <a:r>
              <a:rPr lang="zh-CN" altLang="en-US" dirty="0"/>
              <a:t>触发器它们会影响多种数据定义语言语句而激发，这些语句有</a:t>
            </a:r>
            <a:r>
              <a:rPr lang="en-US" altLang="zh-CN" dirty="0"/>
              <a:t>create</a:t>
            </a:r>
            <a:r>
              <a:rPr lang="zh-CN" altLang="en-US" dirty="0"/>
              <a:t>、</a:t>
            </a:r>
            <a:r>
              <a:rPr lang="en-US" altLang="zh-CN" dirty="0"/>
              <a:t>alter</a:t>
            </a:r>
            <a:r>
              <a:rPr lang="zh-CN" altLang="en-US" dirty="0"/>
              <a:t>、</a:t>
            </a:r>
            <a:r>
              <a:rPr lang="en-US" altLang="zh-CN" dirty="0"/>
              <a:t>drop</a:t>
            </a:r>
            <a:r>
              <a:rPr lang="zh-CN" altLang="en-US" dirty="0"/>
              <a:t>语句</a:t>
            </a:r>
            <a:endParaRPr lang="zh-CN" altLang="en-US" dirty="0"/>
          </a:p>
        </p:txBody>
      </p:sp>
      <p:sp>
        <p:nvSpPr>
          <p:cNvPr id="4" name="灯片编号占位符 3"/>
          <p:cNvSpPr>
            <a:spLocks noGrp="1"/>
          </p:cNvSpPr>
          <p:nvPr>
            <p:ph type="sldNum" sz="quarter" idx="12"/>
          </p:nvPr>
        </p:nvSpPr>
        <p:spPr/>
        <p:txBody>
          <a:bodyPr/>
          <a:lstStyle/>
          <a:p>
            <a:fld id="{43AAF678-60E6-495D-ABF8-420CB207300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err="1"/>
              <a:t>SQLServer</a:t>
            </a:r>
            <a:r>
              <a:rPr lang="zh-CN" altLang="en-US" dirty="0"/>
              <a:t>触发器*</a:t>
            </a:r>
            <a:endParaRPr lang="zh-CN" altLang="en-US" dirty="0"/>
          </a:p>
        </p:txBody>
      </p:sp>
      <p:sp>
        <p:nvSpPr>
          <p:cNvPr id="3" name="内容占位符 2"/>
          <p:cNvSpPr>
            <a:spLocks noGrp="1"/>
          </p:cNvSpPr>
          <p:nvPr>
            <p:ph idx="1"/>
          </p:nvPr>
        </p:nvSpPr>
        <p:spPr/>
        <p:txBody>
          <a:bodyPr/>
          <a:lstStyle/>
          <a:p>
            <a:r>
              <a:rPr lang="en-US" altLang="zh-CN" dirty="0"/>
              <a:t>DML</a:t>
            </a:r>
            <a:r>
              <a:rPr lang="zh-CN" altLang="en-US" dirty="0"/>
              <a:t>触发器分为：</a:t>
            </a:r>
            <a:endParaRPr lang="en-US" altLang="zh-CN" dirty="0"/>
          </a:p>
          <a:p>
            <a:r>
              <a:rPr lang="en-US" altLang="zh-CN" dirty="0"/>
              <a:t>1</a:t>
            </a:r>
            <a:r>
              <a:rPr lang="zh-CN" altLang="en-US" dirty="0"/>
              <a:t>、 </a:t>
            </a:r>
            <a:r>
              <a:rPr lang="en-US" altLang="zh-CN" dirty="0"/>
              <a:t>after</a:t>
            </a:r>
            <a:r>
              <a:rPr lang="zh-CN" altLang="en-US" dirty="0"/>
              <a:t>触发器（之后触发）</a:t>
            </a:r>
            <a:r>
              <a:rPr lang="en-US" altLang="zh-CN" dirty="0"/>
              <a:t>——</a:t>
            </a:r>
            <a:r>
              <a:rPr lang="zh-CN" altLang="en-US" dirty="0"/>
              <a:t>只能定义在表上</a:t>
            </a:r>
            <a:endParaRPr lang="en-US" altLang="zh-CN" dirty="0"/>
          </a:p>
          <a:p>
            <a:pPr lvl="1"/>
            <a:r>
              <a:rPr lang="en-US" altLang="zh-CN" dirty="0"/>
              <a:t>a</a:t>
            </a:r>
            <a:r>
              <a:rPr lang="zh-CN" altLang="en-US" dirty="0"/>
              <a:t>、 </a:t>
            </a:r>
            <a:r>
              <a:rPr lang="en-US" altLang="zh-CN" dirty="0"/>
              <a:t>insert</a:t>
            </a:r>
            <a:r>
              <a:rPr lang="zh-CN" altLang="en-US" dirty="0"/>
              <a:t>触发器</a:t>
            </a:r>
            <a:endParaRPr lang="en-US" altLang="zh-CN" dirty="0"/>
          </a:p>
          <a:p>
            <a:pPr lvl="1"/>
            <a:r>
              <a:rPr lang="en-US" altLang="zh-CN" dirty="0"/>
              <a:t>b</a:t>
            </a:r>
            <a:r>
              <a:rPr lang="zh-CN" altLang="en-US" dirty="0"/>
              <a:t>、 </a:t>
            </a:r>
            <a:r>
              <a:rPr lang="en-US" altLang="zh-CN" dirty="0"/>
              <a:t>update</a:t>
            </a:r>
            <a:r>
              <a:rPr lang="zh-CN" altLang="en-US" dirty="0"/>
              <a:t>触发器</a:t>
            </a:r>
            <a:endParaRPr lang="en-US" altLang="zh-CN" dirty="0"/>
          </a:p>
          <a:p>
            <a:pPr lvl="1"/>
            <a:r>
              <a:rPr lang="en-US" altLang="zh-CN" dirty="0"/>
              <a:t>c</a:t>
            </a:r>
            <a:r>
              <a:rPr lang="zh-CN" altLang="en-US" dirty="0"/>
              <a:t>、 </a:t>
            </a:r>
            <a:r>
              <a:rPr lang="en-US" altLang="zh-CN" dirty="0"/>
              <a:t>delete</a:t>
            </a:r>
            <a:r>
              <a:rPr lang="zh-CN" altLang="en-US" dirty="0"/>
              <a:t>触发器</a:t>
            </a:r>
            <a:endParaRPr lang="zh-CN" altLang="en-US" dirty="0"/>
          </a:p>
          <a:p>
            <a:r>
              <a:rPr lang="en-US" altLang="zh-CN" dirty="0"/>
              <a:t>2</a:t>
            </a:r>
            <a:r>
              <a:rPr lang="zh-CN" altLang="en-US" dirty="0"/>
              <a:t>、 </a:t>
            </a:r>
            <a:r>
              <a:rPr lang="en-US" altLang="zh-CN" dirty="0"/>
              <a:t>instead of </a:t>
            </a:r>
            <a:r>
              <a:rPr lang="zh-CN" altLang="en-US" dirty="0"/>
              <a:t>触发器 （之前触发）</a:t>
            </a:r>
            <a:r>
              <a:rPr lang="en-US" altLang="zh-CN" dirty="0"/>
              <a:t>——</a:t>
            </a:r>
            <a:r>
              <a:rPr lang="zh-CN" altLang="en-US" dirty="0"/>
              <a:t>表与视图均可定义</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43AAF678-60E6-495D-ABF8-420CB2073005}" type="slidenum">
              <a:rPr lang="zh-CN" altLang="en-US" smtClean="0"/>
            </a:fld>
            <a:endParaRPr lang="zh-CN" altLang="en-US"/>
          </a:p>
        </p:txBody>
      </p:sp>
      <p:sp>
        <p:nvSpPr>
          <p:cNvPr id="5" name="圆角矩形 4"/>
          <p:cNvSpPr/>
          <p:nvPr/>
        </p:nvSpPr>
        <p:spPr>
          <a:xfrm>
            <a:off x="1222407" y="4408370"/>
            <a:ext cx="9505065" cy="20258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0000"/>
                </a:solidFill>
              </a:rPr>
              <a:t>after</a:t>
            </a:r>
            <a:r>
              <a:rPr lang="zh-CN" altLang="en-US" sz="2400" dirty="0">
                <a:solidFill>
                  <a:srgbClr val="FF0000"/>
                </a:solidFill>
              </a:rPr>
              <a:t>触发器要求只有执行某一操作</a:t>
            </a:r>
            <a:r>
              <a:rPr lang="en-US" altLang="zh-CN" sz="2400" dirty="0">
                <a:solidFill>
                  <a:srgbClr val="FF0000"/>
                </a:solidFill>
              </a:rPr>
              <a:t>insert</a:t>
            </a:r>
            <a:r>
              <a:rPr lang="zh-CN" altLang="en-US" sz="2400" dirty="0">
                <a:solidFill>
                  <a:srgbClr val="FF0000"/>
                </a:solidFill>
              </a:rPr>
              <a:t>、</a:t>
            </a:r>
            <a:r>
              <a:rPr lang="en-US" altLang="zh-CN" sz="2400" dirty="0">
                <a:solidFill>
                  <a:srgbClr val="FF0000"/>
                </a:solidFill>
              </a:rPr>
              <a:t>update</a:t>
            </a:r>
            <a:r>
              <a:rPr lang="zh-CN" altLang="en-US" sz="2400" dirty="0">
                <a:solidFill>
                  <a:srgbClr val="FF0000"/>
                </a:solidFill>
              </a:rPr>
              <a:t>、</a:t>
            </a:r>
            <a:r>
              <a:rPr lang="en-US" altLang="zh-CN" sz="2400" dirty="0">
                <a:solidFill>
                  <a:srgbClr val="FF0000"/>
                </a:solidFill>
              </a:rPr>
              <a:t>delete</a:t>
            </a:r>
            <a:r>
              <a:rPr lang="zh-CN" altLang="en-US" sz="2400" dirty="0">
                <a:solidFill>
                  <a:srgbClr val="FF0000"/>
                </a:solidFill>
              </a:rPr>
              <a:t>之后触发器才被触发。</a:t>
            </a:r>
            <a:endParaRPr lang="en-US" altLang="zh-CN" sz="2400" dirty="0">
              <a:solidFill>
                <a:srgbClr val="FF0000"/>
              </a:solidFill>
            </a:endParaRPr>
          </a:p>
          <a:p>
            <a:r>
              <a:rPr lang="en-US" altLang="zh-CN" sz="2400" dirty="0">
                <a:solidFill>
                  <a:srgbClr val="FF0000"/>
                </a:solidFill>
              </a:rPr>
              <a:t>instead of</a:t>
            </a:r>
            <a:r>
              <a:rPr lang="zh-CN" altLang="en-US" sz="2400" dirty="0">
                <a:solidFill>
                  <a:srgbClr val="FF0000"/>
                </a:solidFill>
              </a:rPr>
              <a:t>触发器表示并不执行其定义的操作（</a:t>
            </a:r>
            <a:r>
              <a:rPr lang="en-US" altLang="zh-CN" sz="2400" dirty="0">
                <a:solidFill>
                  <a:srgbClr val="FF0000"/>
                </a:solidFill>
              </a:rPr>
              <a:t>insert</a:t>
            </a:r>
            <a:r>
              <a:rPr lang="zh-CN" altLang="en-US" sz="2400" dirty="0">
                <a:solidFill>
                  <a:srgbClr val="FF0000"/>
                </a:solidFill>
              </a:rPr>
              <a:t>、</a:t>
            </a:r>
            <a:r>
              <a:rPr lang="en-US" altLang="zh-CN" sz="2400" dirty="0">
                <a:solidFill>
                  <a:srgbClr val="FF0000"/>
                </a:solidFill>
              </a:rPr>
              <a:t>update</a:t>
            </a:r>
            <a:r>
              <a:rPr lang="zh-CN" altLang="en-US" sz="2400" dirty="0">
                <a:solidFill>
                  <a:srgbClr val="FF0000"/>
                </a:solidFill>
              </a:rPr>
              <a:t>、</a:t>
            </a:r>
            <a:r>
              <a:rPr lang="en-US" altLang="zh-CN" sz="2400" dirty="0">
                <a:solidFill>
                  <a:srgbClr val="FF0000"/>
                </a:solidFill>
              </a:rPr>
              <a:t>delete</a:t>
            </a:r>
            <a:r>
              <a:rPr lang="zh-CN" altLang="en-US" sz="2400" dirty="0">
                <a:solidFill>
                  <a:srgbClr val="FF0000"/>
                </a:solidFill>
              </a:rPr>
              <a:t>）而仅是执行触发器本身。</a:t>
            </a:r>
            <a:endParaRPr lang="zh-CN" altLang="en-US" sz="2400"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err="1"/>
              <a:t>SQLServer</a:t>
            </a:r>
            <a:r>
              <a:rPr lang="zh-CN" altLang="en-US" dirty="0"/>
              <a:t>触发器*</a:t>
            </a:r>
            <a:endParaRPr lang="zh-CN" altLang="en-US" dirty="0"/>
          </a:p>
        </p:txBody>
      </p:sp>
      <p:sp>
        <p:nvSpPr>
          <p:cNvPr id="3" name="内容占位符 2"/>
          <p:cNvSpPr>
            <a:spLocks noGrp="1"/>
          </p:cNvSpPr>
          <p:nvPr>
            <p:ph idx="1"/>
          </p:nvPr>
        </p:nvSpPr>
        <p:spPr/>
        <p:txBody>
          <a:bodyPr/>
          <a:lstStyle/>
          <a:p>
            <a:r>
              <a:rPr lang="zh-CN" altLang="en-US" dirty="0"/>
              <a:t>插入表（</a:t>
            </a:r>
            <a:r>
              <a:rPr lang="en-US" altLang="zh-CN" dirty="0"/>
              <a:t>inserted</a:t>
            </a:r>
            <a:r>
              <a:rPr lang="zh-CN" altLang="en-US" dirty="0"/>
              <a:t>表）</a:t>
            </a:r>
            <a:endParaRPr lang="en-US" altLang="zh-CN" dirty="0"/>
          </a:p>
          <a:p>
            <a:r>
              <a:rPr lang="zh-CN" altLang="en-US" dirty="0"/>
              <a:t>删除表（</a:t>
            </a:r>
            <a:r>
              <a:rPr lang="en-US" altLang="zh-CN" dirty="0"/>
              <a:t>deleted</a:t>
            </a:r>
            <a:r>
              <a:rPr lang="zh-CN" altLang="en-US" dirty="0"/>
              <a:t>表）</a:t>
            </a:r>
            <a:endParaRPr lang="en-US" altLang="zh-CN" dirty="0"/>
          </a:p>
          <a:p>
            <a:endParaRPr lang="en-US" altLang="zh-CN" dirty="0"/>
          </a:p>
          <a:p>
            <a:r>
              <a:rPr lang="en-US" altLang="zh-CN" dirty="0"/>
              <a:t>Inserted</a:t>
            </a:r>
            <a:r>
              <a:rPr lang="zh-CN" altLang="en-US" dirty="0"/>
              <a:t>表的数据是插入或是修改后的数据，而</a:t>
            </a:r>
            <a:r>
              <a:rPr lang="en-US" altLang="zh-CN" dirty="0"/>
              <a:t>deleted</a:t>
            </a:r>
            <a:r>
              <a:rPr lang="zh-CN" altLang="en-US" dirty="0"/>
              <a:t>表的数据是更新前的或是删除的数据</a:t>
            </a:r>
            <a:endParaRPr lang="en-US" altLang="zh-CN" dirty="0"/>
          </a:p>
          <a:p>
            <a:r>
              <a:rPr lang="zh-CN" altLang="en-US" dirty="0"/>
              <a:t>这两张是逻辑表也是虚表。由系统在内存中创建这两张表，不会存储在数据库中。而且两张表的都是只读的，只能读取数据而不能修改数据。这两张表的结果总是与被改触发器应用的表的结构相同。当触发器完成工作后，这两张表就会被删除</a:t>
            </a:r>
            <a:endParaRPr lang="zh-CN" altLang="en-US" dirty="0"/>
          </a:p>
        </p:txBody>
      </p:sp>
      <p:sp>
        <p:nvSpPr>
          <p:cNvPr id="4" name="灯片编号占位符 3"/>
          <p:cNvSpPr>
            <a:spLocks noGrp="1"/>
          </p:cNvSpPr>
          <p:nvPr>
            <p:ph type="sldNum" sz="quarter" idx="12"/>
          </p:nvPr>
        </p:nvSpPr>
        <p:spPr/>
        <p:txBody>
          <a:bodyPr/>
          <a:lstStyle/>
          <a:p>
            <a:fld id="{43AAF678-60E6-495D-ABF8-420CB2073005}"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908096" y="926571"/>
            <a:ext cx="6381750" cy="183832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创建触发器</a:t>
            </a:r>
            <a:endParaRPr lang="zh-CN" altLang="en-US" dirty="0"/>
          </a:p>
        </p:txBody>
      </p:sp>
      <p:sp>
        <p:nvSpPr>
          <p:cNvPr id="3" name="内容占位符 2"/>
          <p:cNvSpPr>
            <a:spLocks noGrp="1"/>
          </p:cNvSpPr>
          <p:nvPr>
            <p:ph idx="1"/>
          </p:nvPr>
        </p:nvSpPr>
        <p:spPr/>
        <p:txBody>
          <a:bodyPr/>
          <a:lstStyle/>
          <a:p>
            <a:r>
              <a:rPr lang="en-US" altLang="zh-CN" dirty="0"/>
              <a:t>create trigger </a:t>
            </a:r>
            <a:r>
              <a:rPr lang="en-US" altLang="zh-CN" dirty="0" err="1"/>
              <a:t>tgr_name</a:t>
            </a:r>
            <a:endParaRPr lang="en-US" altLang="zh-CN" dirty="0"/>
          </a:p>
          <a:p>
            <a:r>
              <a:rPr lang="en-US" altLang="zh-CN" dirty="0"/>
              <a:t>on </a:t>
            </a:r>
            <a:r>
              <a:rPr lang="en-US" altLang="zh-CN" dirty="0" err="1"/>
              <a:t>table_name</a:t>
            </a:r>
            <a:endParaRPr lang="en-US" altLang="zh-CN" dirty="0"/>
          </a:p>
          <a:p>
            <a:r>
              <a:rPr lang="en-US" altLang="zh-CN" dirty="0"/>
              <a:t>with </a:t>
            </a:r>
            <a:r>
              <a:rPr lang="en-US" altLang="zh-CN" dirty="0" err="1"/>
              <a:t>encrypion</a:t>
            </a:r>
            <a:r>
              <a:rPr lang="en-US" altLang="zh-CN" dirty="0"/>
              <a:t> –</a:t>
            </a:r>
            <a:r>
              <a:rPr lang="zh-CN" altLang="en-US" dirty="0"/>
              <a:t>加密触发器</a:t>
            </a:r>
            <a:endParaRPr lang="zh-CN" altLang="en-US" dirty="0"/>
          </a:p>
          <a:p>
            <a:r>
              <a:rPr lang="zh-CN" altLang="en-US" dirty="0"/>
              <a:t>    </a:t>
            </a:r>
            <a:r>
              <a:rPr lang="en-US" altLang="zh-CN" dirty="0"/>
              <a:t>for update...</a:t>
            </a:r>
            <a:endParaRPr lang="en-US" altLang="zh-CN" dirty="0"/>
          </a:p>
          <a:p>
            <a:r>
              <a:rPr lang="en-US" altLang="zh-CN" dirty="0"/>
              <a:t>as</a:t>
            </a:r>
            <a:endParaRPr lang="en-US" altLang="zh-CN" dirty="0"/>
          </a:p>
          <a:p>
            <a:r>
              <a:rPr lang="en-US" altLang="zh-CN" dirty="0"/>
              <a:t>    Transact-SQL</a:t>
            </a:r>
            <a:endParaRPr lang="en-US" altLang="zh-CN" dirty="0"/>
          </a:p>
          <a:p>
            <a:endParaRPr lang="en-US" altLang="zh-CN" dirty="0"/>
          </a:p>
          <a:p>
            <a:r>
              <a:rPr lang="zh-CN" altLang="en-US" dirty="0"/>
              <a:t>请注意：</a:t>
            </a:r>
            <a:r>
              <a:rPr lang="en-US" altLang="zh-CN" dirty="0"/>
              <a:t>SQL Server</a:t>
            </a:r>
            <a:r>
              <a:rPr lang="zh-CN" altLang="en-US" dirty="0"/>
              <a:t>没有行级触发器，此处与书本也不一致</a:t>
            </a:r>
            <a:endParaRPr lang="zh-CN" altLang="en-US" dirty="0"/>
          </a:p>
        </p:txBody>
      </p:sp>
      <p:sp>
        <p:nvSpPr>
          <p:cNvPr id="4" name="灯片编号占位符 3"/>
          <p:cNvSpPr>
            <a:spLocks noGrp="1"/>
          </p:cNvSpPr>
          <p:nvPr>
            <p:ph type="sldNum" sz="quarter" idx="12"/>
          </p:nvPr>
        </p:nvSpPr>
        <p:spPr/>
        <p:txBody>
          <a:bodyPr/>
          <a:lstStyle/>
          <a:p>
            <a:fld id="{43AAF678-60E6-495D-ABF8-420CB207300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实体完整性</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定义</a:t>
            </a:r>
            <a:endParaRPr lang="en-US" altLang="zh-CN" dirty="0">
              <a:solidFill>
                <a:srgbClr val="FF0000"/>
              </a:solidFill>
            </a:endParaRPr>
          </a:p>
          <a:p>
            <a:r>
              <a:rPr lang="zh-CN" altLang="en-US" dirty="0"/>
              <a:t>检查和违约处理</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a:t>
            </a:r>
            <a:r>
              <a:rPr lang="en-US" altLang="zh-CN" dirty="0"/>
              <a:t>Insert</a:t>
            </a:r>
            <a:r>
              <a:rPr lang="zh-CN" altLang="en-US" dirty="0"/>
              <a:t>触发器</a:t>
            </a:r>
            <a:endParaRPr lang="zh-CN" altLang="en-US" dirty="0"/>
          </a:p>
        </p:txBody>
      </p:sp>
      <p:sp>
        <p:nvSpPr>
          <p:cNvPr id="3" name="内容占位符 2"/>
          <p:cNvSpPr>
            <a:spLocks noGrp="1"/>
          </p:cNvSpPr>
          <p:nvPr>
            <p:ph idx="1"/>
          </p:nvPr>
        </p:nvSpPr>
        <p:spPr/>
        <p:txBody>
          <a:bodyPr>
            <a:normAutofit fontScale="60000" lnSpcReduction="20000"/>
          </a:bodyPr>
          <a:lstStyle/>
          <a:p>
            <a:r>
              <a:rPr lang="zh-CN" altLang="en-US" dirty="0"/>
              <a:t>定义一个触发器，为教师表</a:t>
            </a:r>
            <a:r>
              <a:rPr lang="en-US" altLang="zh-CN" dirty="0"/>
              <a:t>Teacher</a:t>
            </a:r>
            <a:r>
              <a:rPr lang="zh-CN" altLang="en-US" dirty="0"/>
              <a:t>定义完整性规则“教授的工资不得低于</a:t>
            </a:r>
            <a:r>
              <a:rPr lang="en-US" altLang="zh-CN" dirty="0"/>
              <a:t>4000</a:t>
            </a:r>
            <a:r>
              <a:rPr lang="zh-CN" altLang="en-US" dirty="0"/>
              <a:t>元，如果低于</a:t>
            </a:r>
            <a:r>
              <a:rPr lang="en-US" altLang="zh-CN" dirty="0"/>
              <a:t>4000</a:t>
            </a:r>
            <a:r>
              <a:rPr lang="zh-CN" altLang="en-US" dirty="0"/>
              <a:t>元，自动改为</a:t>
            </a:r>
            <a:r>
              <a:rPr lang="en-US" altLang="zh-CN" dirty="0"/>
              <a:t>4000</a:t>
            </a:r>
            <a:r>
              <a:rPr lang="zh-CN" altLang="en-US" dirty="0"/>
              <a:t>元</a:t>
            </a:r>
            <a:endParaRPr lang="en-US" altLang="zh-CN" dirty="0"/>
          </a:p>
          <a:p>
            <a:r>
              <a:rPr lang="en-US" altLang="zh-CN" dirty="0"/>
              <a:t>create trigger </a:t>
            </a:r>
            <a:r>
              <a:rPr lang="en-US" altLang="zh-CN" dirty="0" err="1"/>
              <a:t>Insert_Or_Update_Sal</a:t>
            </a:r>
            <a:endParaRPr lang="en-US" altLang="zh-CN" dirty="0"/>
          </a:p>
          <a:p>
            <a:r>
              <a:rPr lang="en-US" altLang="zh-CN" dirty="0"/>
              <a:t>on Teacher</a:t>
            </a:r>
            <a:endParaRPr lang="en-US" altLang="zh-CN" dirty="0"/>
          </a:p>
          <a:p>
            <a:r>
              <a:rPr lang="en-US" altLang="zh-CN" dirty="0"/>
              <a:t>    AFTER </a:t>
            </a:r>
            <a:r>
              <a:rPr lang="en-US" altLang="zh-CN" dirty="0" err="1"/>
              <a:t>insert,update</a:t>
            </a:r>
            <a:r>
              <a:rPr lang="en-US" altLang="zh-CN" dirty="0"/>
              <a:t> --</a:t>
            </a:r>
            <a:r>
              <a:rPr lang="zh-CN" altLang="en-US" dirty="0"/>
              <a:t>插入或更新触发</a:t>
            </a:r>
            <a:endParaRPr lang="zh-CN" altLang="en-US" dirty="0"/>
          </a:p>
          <a:p>
            <a:r>
              <a:rPr lang="en-US" altLang="zh-CN" dirty="0"/>
              <a:t>AS </a:t>
            </a:r>
            <a:endParaRPr lang="en-US" altLang="zh-CN" dirty="0"/>
          </a:p>
          <a:p>
            <a:r>
              <a:rPr lang="en-US" altLang="zh-CN" dirty="0"/>
              <a:t>      declare @job </a:t>
            </a:r>
            <a:r>
              <a:rPr lang="en-US" altLang="zh-CN" dirty="0" err="1"/>
              <a:t>nvarchar</a:t>
            </a:r>
            <a:r>
              <a:rPr lang="en-US" altLang="zh-CN" dirty="0"/>
              <a:t>(50), @</a:t>
            </a:r>
            <a:r>
              <a:rPr lang="en-US" altLang="zh-CN" dirty="0" err="1"/>
              <a:t>sal</a:t>
            </a:r>
            <a:r>
              <a:rPr lang="en-US" altLang="zh-CN" dirty="0"/>
              <a:t> INT, @</a:t>
            </a:r>
            <a:r>
              <a:rPr lang="en-US" altLang="zh-CN" dirty="0" err="1"/>
              <a:t>tno</a:t>
            </a:r>
            <a:r>
              <a:rPr lang="en-US" altLang="zh-CN" dirty="0"/>
              <a:t> </a:t>
            </a:r>
            <a:r>
              <a:rPr lang="en-US" altLang="zh-CN" dirty="0" err="1"/>
              <a:t>nvarchar</a:t>
            </a:r>
            <a:r>
              <a:rPr lang="en-US" altLang="zh-CN" dirty="0"/>
              <a:t>(50);</a:t>
            </a:r>
            <a:endParaRPr lang="en-US" altLang="zh-CN" dirty="0"/>
          </a:p>
          <a:p>
            <a:r>
              <a:rPr lang="en-US" altLang="zh-CN" dirty="0"/>
              <a:t>      select @job = job, @</a:t>
            </a:r>
            <a:r>
              <a:rPr lang="en-US" altLang="zh-CN" dirty="0" err="1"/>
              <a:t>sal</a:t>
            </a:r>
            <a:r>
              <a:rPr lang="en-US" altLang="zh-CN" dirty="0"/>
              <a:t> = salary, @</a:t>
            </a:r>
            <a:r>
              <a:rPr lang="en-US" altLang="zh-CN" dirty="0" err="1"/>
              <a:t>tno</a:t>
            </a:r>
            <a:r>
              <a:rPr lang="en-US" altLang="zh-CN" dirty="0"/>
              <a:t> = </a:t>
            </a:r>
            <a:r>
              <a:rPr lang="en-US" altLang="zh-CN" dirty="0" err="1"/>
              <a:t>tno</a:t>
            </a:r>
            <a:r>
              <a:rPr lang="en-US" altLang="zh-CN" dirty="0"/>
              <a:t> from inserted;</a:t>
            </a:r>
            <a:endParaRPr lang="en-US" altLang="zh-CN" dirty="0"/>
          </a:p>
          <a:p>
            <a:r>
              <a:rPr lang="zh-CN" altLang="en-US" dirty="0"/>
              <a:t>      </a:t>
            </a:r>
            <a:endParaRPr lang="zh-CN" altLang="en-US" dirty="0"/>
          </a:p>
          <a:p>
            <a:r>
              <a:rPr lang="en-US" altLang="zh-CN" dirty="0"/>
              <a:t>      if(@job = '</a:t>
            </a:r>
            <a:r>
              <a:rPr lang="zh-CN" altLang="en-US" dirty="0"/>
              <a:t>教授</a:t>
            </a:r>
            <a:r>
              <a:rPr lang="en-US" altLang="zh-CN" dirty="0"/>
              <a:t>') and  (@</a:t>
            </a:r>
            <a:r>
              <a:rPr lang="en-US" altLang="zh-CN" dirty="0" err="1"/>
              <a:t>sal</a:t>
            </a:r>
            <a:r>
              <a:rPr lang="en-US" altLang="zh-CN" dirty="0"/>
              <a:t> &lt; 4000)</a:t>
            </a:r>
            <a:endParaRPr lang="en-US" altLang="zh-CN" dirty="0"/>
          </a:p>
          <a:p>
            <a:r>
              <a:rPr lang="en-US" altLang="zh-CN" dirty="0"/>
              <a:t>	set @</a:t>
            </a:r>
            <a:r>
              <a:rPr lang="en-US" altLang="zh-CN" dirty="0" err="1"/>
              <a:t>sal</a:t>
            </a:r>
            <a:r>
              <a:rPr lang="en-US" altLang="zh-CN" dirty="0"/>
              <a:t> = 4000;   </a:t>
            </a:r>
            <a:endParaRPr lang="en-US" altLang="zh-CN" dirty="0"/>
          </a:p>
          <a:p>
            <a:r>
              <a:rPr lang="zh-CN" altLang="en-US" dirty="0"/>
              <a:t>	            </a:t>
            </a:r>
            <a:endParaRPr lang="zh-CN" altLang="en-US" dirty="0"/>
          </a:p>
          <a:p>
            <a:r>
              <a:rPr lang="en-US" altLang="zh-CN" dirty="0"/>
              <a:t>      update teacher set salary = @</a:t>
            </a:r>
            <a:r>
              <a:rPr lang="en-US" altLang="zh-CN" dirty="0" err="1"/>
              <a:t>sal</a:t>
            </a:r>
            <a:r>
              <a:rPr lang="en-US" altLang="zh-CN" dirty="0"/>
              <a:t> where </a:t>
            </a:r>
            <a:r>
              <a:rPr lang="en-US" altLang="zh-CN" dirty="0" err="1"/>
              <a:t>tno</a:t>
            </a:r>
            <a:r>
              <a:rPr lang="en-US" altLang="zh-CN" dirty="0"/>
              <a:t> = @</a:t>
            </a:r>
            <a:r>
              <a:rPr lang="en-US" altLang="zh-CN" dirty="0" err="1"/>
              <a:t>tno</a:t>
            </a:r>
            <a:r>
              <a:rPr lang="en-US" altLang="zh-CN" dirty="0"/>
              <a:t>; </a:t>
            </a:r>
            <a:endParaRPr lang="en-US" altLang="zh-CN" dirty="0"/>
          </a:p>
          <a:p>
            <a:r>
              <a:rPr lang="en-US" altLang="zh-CN" dirty="0"/>
              <a:t>-- @tmp</a:t>
            </a:r>
            <a:r>
              <a:rPr lang="zh-CN" altLang="en-US" dirty="0"/>
              <a:t>表示定义了一个临时变量</a:t>
            </a:r>
            <a:endParaRPr lang="zh-CN" altLang="en-US" dirty="0"/>
          </a:p>
        </p:txBody>
      </p:sp>
      <p:sp>
        <p:nvSpPr>
          <p:cNvPr id="4" name="灯片编号占位符 3"/>
          <p:cNvSpPr>
            <a:spLocks noGrp="1"/>
          </p:cNvSpPr>
          <p:nvPr>
            <p:ph type="sldNum" sz="quarter" idx="12"/>
          </p:nvPr>
        </p:nvSpPr>
        <p:spPr/>
        <p:txBody>
          <a:bodyPr/>
          <a:lstStyle/>
          <a:p>
            <a:fld id="{43AAF678-60E6-495D-ABF8-420CB207300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a:t>
            </a:r>
            <a:r>
              <a:rPr lang="en-US" altLang="zh-CN" dirty="0"/>
              <a:t> instead of</a:t>
            </a:r>
            <a:r>
              <a:rPr lang="zh-CN" altLang="en-US" dirty="0"/>
              <a:t>类型触发器</a:t>
            </a:r>
            <a:endParaRPr lang="zh-CN" altLang="en-US" dirty="0"/>
          </a:p>
        </p:txBody>
      </p:sp>
      <p:sp>
        <p:nvSpPr>
          <p:cNvPr id="3" name="内容占位符 2"/>
          <p:cNvSpPr>
            <a:spLocks noGrp="1"/>
          </p:cNvSpPr>
          <p:nvPr>
            <p:ph idx="1"/>
          </p:nvPr>
        </p:nvSpPr>
        <p:spPr>
          <a:xfrm>
            <a:off x="1097280" y="925551"/>
            <a:ext cx="10058400" cy="5798634"/>
          </a:xfrm>
        </p:spPr>
        <p:txBody>
          <a:bodyPr>
            <a:normAutofit fontScale="70000" lnSpcReduction="20000"/>
          </a:bodyPr>
          <a:lstStyle/>
          <a:p>
            <a:r>
              <a:rPr lang="zh-CN" altLang="en-US" dirty="0"/>
              <a:t>相当于</a:t>
            </a:r>
            <a:r>
              <a:rPr lang="en-US" altLang="zh-CN" dirty="0"/>
              <a:t>Before</a:t>
            </a:r>
            <a:endParaRPr lang="en-US" altLang="zh-CN" dirty="0"/>
          </a:p>
          <a:p>
            <a:r>
              <a:rPr lang="en-US" altLang="zh-CN" dirty="0"/>
              <a:t> create trigger </a:t>
            </a:r>
            <a:r>
              <a:rPr lang="en-US" altLang="zh-CN" dirty="0" err="1"/>
              <a:t>Insert_update_Sal_instead</a:t>
            </a:r>
            <a:r>
              <a:rPr lang="en-US" altLang="zh-CN" dirty="0"/>
              <a:t> on Teacher</a:t>
            </a:r>
            <a:endParaRPr lang="en-US" altLang="zh-CN" dirty="0"/>
          </a:p>
          <a:p>
            <a:r>
              <a:rPr lang="en-US" altLang="zh-CN" dirty="0"/>
              <a:t>instead of </a:t>
            </a:r>
            <a:r>
              <a:rPr lang="en-US" altLang="zh-CN" dirty="0" err="1"/>
              <a:t>insert,update</a:t>
            </a:r>
            <a:r>
              <a:rPr lang="en-US" altLang="zh-CN" dirty="0"/>
              <a:t> --</a:t>
            </a:r>
            <a:r>
              <a:rPr lang="zh-CN" altLang="en-US" dirty="0"/>
              <a:t>插入或更新触发</a:t>
            </a:r>
            <a:endParaRPr lang="zh-CN" altLang="en-US" dirty="0"/>
          </a:p>
          <a:p>
            <a:r>
              <a:rPr lang="en-US" altLang="zh-CN" dirty="0"/>
              <a:t>AS </a:t>
            </a:r>
            <a:endParaRPr lang="en-US" altLang="zh-CN" dirty="0"/>
          </a:p>
          <a:p>
            <a:r>
              <a:rPr lang="en-US" altLang="zh-CN" dirty="0"/>
              <a:t>      declare @job </a:t>
            </a:r>
            <a:r>
              <a:rPr lang="en-US" altLang="zh-CN" dirty="0" err="1"/>
              <a:t>nvarchar</a:t>
            </a:r>
            <a:r>
              <a:rPr lang="en-US" altLang="zh-CN" dirty="0"/>
              <a:t>(50), @</a:t>
            </a:r>
            <a:r>
              <a:rPr lang="en-US" altLang="zh-CN" dirty="0" err="1"/>
              <a:t>sal</a:t>
            </a:r>
            <a:r>
              <a:rPr lang="en-US" altLang="zh-CN" dirty="0"/>
              <a:t> INT, @</a:t>
            </a:r>
            <a:r>
              <a:rPr lang="en-US" altLang="zh-CN" dirty="0" err="1"/>
              <a:t>tno</a:t>
            </a:r>
            <a:r>
              <a:rPr lang="en-US" altLang="zh-CN" dirty="0"/>
              <a:t> </a:t>
            </a:r>
            <a:r>
              <a:rPr lang="en-US" altLang="zh-CN" dirty="0" err="1"/>
              <a:t>nvarchar</a:t>
            </a:r>
            <a:r>
              <a:rPr lang="en-US" altLang="zh-CN" dirty="0"/>
              <a:t>(50), @</a:t>
            </a:r>
            <a:r>
              <a:rPr lang="en-US" altLang="zh-CN" dirty="0" err="1"/>
              <a:t>tname</a:t>
            </a:r>
            <a:r>
              <a:rPr lang="en-US" altLang="zh-CN" dirty="0"/>
              <a:t> </a:t>
            </a:r>
            <a:r>
              <a:rPr lang="en-US" altLang="zh-CN" dirty="0" err="1"/>
              <a:t>nvarchar</a:t>
            </a:r>
            <a:r>
              <a:rPr lang="en-US" altLang="zh-CN" dirty="0"/>
              <a:t>(50);</a:t>
            </a:r>
            <a:endParaRPr lang="en-US" altLang="zh-CN" dirty="0"/>
          </a:p>
          <a:p>
            <a:r>
              <a:rPr lang="en-US" altLang="zh-CN" dirty="0"/>
              <a:t>      select @job = job, @</a:t>
            </a:r>
            <a:r>
              <a:rPr lang="en-US" altLang="zh-CN" dirty="0" err="1"/>
              <a:t>sal</a:t>
            </a:r>
            <a:r>
              <a:rPr lang="en-US" altLang="zh-CN" dirty="0"/>
              <a:t> = salary, @</a:t>
            </a:r>
            <a:r>
              <a:rPr lang="en-US" altLang="zh-CN" dirty="0" err="1"/>
              <a:t>tno</a:t>
            </a:r>
            <a:r>
              <a:rPr lang="en-US" altLang="zh-CN" dirty="0"/>
              <a:t> = </a:t>
            </a:r>
            <a:r>
              <a:rPr lang="en-US" altLang="zh-CN" dirty="0" err="1"/>
              <a:t>tno</a:t>
            </a:r>
            <a:r>
              <a:rPr lang="en-US" altLang="zh-CN" dirty="0"/>
              <a:t>, @</a:t>
            </a:r>
            <a:r>
              <a:rPr lang="en-US" altLang="zh-CN" dirty="0" err="1"/>
              <a:t>tname</a:t>
            </a:r>
            <a:r>
              <a:rPr lang="en-US" altLang="zh-CN" dirty="0"/>
              <a:t> = </a:t>
            </a:r>
            <a:r>
              <a:rPr lang="en-US" altLang="zh-CN" dirty="0" err="1"/>
              <a:t>tname</a:t>
            </a:r>
            <a:r>
              <a:rPr lang="en-US" altLang="zh-CN" dirty="0"/>
              <a:t> from inserted;</a:t>
            </a:r>
            <a:endParaRPr lang="zh-CN" altLang="en-US" dirty="0"/>
          </a:p>
          <a:p>
            <a:r>
              <a:rPr lang="en-US" altLang="zh-CN" dirty="0"/>
              <a:t>      if(@job = '</a:t>
            </a:r>
            <a:r>
              <a:rPr lang="zh-CN" altLang="en-US" dirty="0"/>
              <a:t>教授</a:t>
            </a:r>
            <a:r>
              <a:rPr lang="en-US" altLang="zh-CN" dirty="0"/>
              <a:t>') and  (@</a:t>
            </a:r>
            <a:r>
              <a:rPr lang="en-US" altLang="zh-CN" dirty="0" err="1"/>
              <a:t>sal</a:t>
            </a:r>
            <a:r>
              <a:rPr lang="en-US" altLang="zh-CN" dirty="0"/>
              <a:t> &lt; 4000)</a:t>
            </a:r>
            <a:endParaRPr lang="en-US" altLang="zh-CN" dirty="0"/>
          </a:p>
          <a:p>
            <a:r>
              <a:rPr lang="en-US" altLang="zh-CN" dirty="0"/>
              <a:t>          set @</a:t>
            </a:r>
            <a:r>
              <a:rPr lang="en-US" altLang="zh-CN" dirty="0" err="1"/>
              <a:t>sal</a:t>
            </a:r>
            <a:r>
              <a:rPr lang="en-US" altLang="zh-CN" dirty="0"/>
              <a:t> = 4000; 	  </a:t>
            </a:r>
            <a:endParaRPr lang="en-US" altLang="zh-CN" dirty="0"/>
          </a:p>
          <a:p>
            <a:r>
              <a:rPr lang="en-US" altLang="zh-CN" dirty="0"/>
              <a:t>      if(select count(*) from teacher where </a:t>
            </a:r>
            <a:r>
              <a:rPr lang="en-US" altLang="zh-CN" dirty="0" err="1"/>
              <a:t>tno</a:t>
            </a:r>
            <a:r>
              <a:rPr lang="en-US" altLang="zh-CN" dirty="0"/>
              <a:t> = @</a:t>
            </a:r>
            <a:r>
              <a:rPr lang="en-US" altLang="zh-CN" dirty="0" err="1"/>
              <a:t>tno</a:t>
            </a:r>
            <a:r>
              <a:rPr lang="en-US" altLang="zh-CN" dirty="0"/>
              <a:t>) &gt; 0</a:t>
            </a:r>
            <a:endParaRPr lang="en-US" altLang="zh-CN" dirty="0"/>
          </a:p>
          <a:p>
            <a:r>
              <a:rPr lang="en-US" altLang="zh-CN" dirty="0"/>
              <a:t>	begin</a:t>
            </a:r>
            <a:endParaRPr lang="en-US" altLang="zh-CN" dirty="0"/>
          </a:p>
          <a:p>
            <a:r>
              <a:rPr lang="en-US" altLang="zh-CN" dirty="0"/>
              <a:t>		print('</a:t>
            </a:r>
            <a:r>
              <a:rPr lang="zh-CN" altLang="en-US" dirty="0"/>
              <a:t>已存在此用户，使用更新方式修改</a:t>
            </a:r>
            <a:r>
              <a:rPr lang="en-US" altLang="zh-CN" dirty="0"/>
              <a:t>')</a:t>
            </a:r>
            <a:endParaRPr lang="en-US" altLang="zh-CN" dirty="0"/>
          </a:p>
          <a:p>
            <a:r>
              <a:rPr lang="en-US" altLang="zh-CN" dirty="0"/>
              <a:t>		update teacher set salary = @</a:t>
            </a:r>
            <a:r>
              <a:rPr lang="en-US" altLang="zh-CN" dirty="0" err="1"/>
              <a:t>sal</a:t>
            </a:r>
            <a:r>
              <a:rPr lang="en-US" altLang="zh-CN" dirty="0"/>
              <a:t> where </a:t>
            </a:r>
            <a:r>
              <a:rPr lang="en-US" altLang="zh-CN" dirty="0" err="1"/>
              <a:t>tno</a:t>
            </a:r>
            <a:r>
              <a:rPr lang="en-US" altLang="zh-CN" dirty="0"/>
              <a:t> = @</a:t>
            </a:r>
            <a:r>
              <a:rPr lang="en-US" altLang="zh-CN" dirty="0" err="1"/>
              <a:t>tno</a:t>
            </a:r>
            <a:r>
              <a:rPr lang="en-US" altLang="zh-CN" dirty="0"/>
              <a:t>; </a:t>
            </a:r>
            <a:endParaRPr lang="en-US" altLang="zh-CN" dirty="0"/>
          </a:p>
          <a:p>
            <a:r>
              <a:rPr lang="en-US" altLang="zh-CN" dirty="0"/>
              <a:t>	end       </a:t>
            </a:r>
            <a:endParaRPr lang="en-US" altLang="zh-CN" dirty="0"/>
          </a:p>
          <a:p>
            <a:pPr lvl="1"/>
            <a:r>
              <a:rPr lang="en-US" altLang="zh-CN" dirty="0"/>
              <a:t>else</a:t>
            </a:r>
            <a:endParaRPr lang="en-US" altLang="zh-CN" dirty="0"/>
          </a:p>
          <a:p>
            <a:r>
              <a:rPr lang="en-US" altLang="zh-CN" dirty="0"/>
              <a:t>	insert into teacher values(@</a:t>
            </a:r>
            <a:r>
              <a:rPr lang="en-US" altLang="zh-CN" dirty="0" err="1"/>
              <a:t>tno</a:t>
            </a:r>
            <a:r>
              <a:rPr lang="en-US" altLang="zh-CN" dirty="0"/>
              <a:t>, @</a:t>
            </a:r>
            <a:r>
              <a:rPr lang="en-US" altLang="zh-CN" dirty="0" err="1"/>
              <a:t>tname</a:t>
            </a:r>
            <a:r>
              <a:rPr lang="en-US" altLang="zh-CN" dirty="0"/>
              <a:t>, @</a:t>
            </a:r>
            <a:r>
              <a:rPr lang="en-US" altLang="zh-CN" dirty="0" err="1"/>
              <a:t>sal</a:t>
            </a:r>
            <a:r>
              <a:rPr lang="en-US" altLang="zh-CN" dirty="0"/>
              <a:t>, @job)</a:t>
            </a:r>
            <a:endParaRPr lang="zh-CN" altLang="en-US" dirty="0"/>
          </a:p>
        </p:txBody>
      </p:sp>
      <p:sp>
        <p:nvSpPr>
          <p:cNvPr id="4" name="灯片编号占位符 3"/>
          <p:cNvSpPr>
            <a:spLocks noGrp="1"/>
          </p:cNvSpPr>
          <p:nvPr>
            <p:ph type="sldNum" sz="quarter" idx="12"/>
          </p:nvPr>
        </p:nvSpPr>
        <p:spPr/>
        <p:txBody>
          <a:bodyPr/>
          <a:lstStyle/>
          <a:p>
            <a:fld id="{43AAF678-60E6-495D-ABF8-420CB2073005}"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endParaRPr lang="zh-CN" altLang="en-US" dirty="0"/>
          </a:p>
        </p:txBody>
      </p:sp>
      <p:sp>
        <p:nvSpPr>
          <p:cNvPr id="3" name="内容占位符 2"/>
          <p:cNvSpPr>
            <a:spLocks noGrp="1"/>
          </p:cNvSpPr>
          <p:nvPr>
            <p:ph idx="1"/>
          </p:nvPr>
        </p:nvSpPr>
        <p:spPr/>
        <p:txBody>
          <a:bodyPr/>
          <a:lstStyle/>
          <a:p>
            <a:r>
              <a:rPr lang="zh-CN" altLang="en-US" dirty="0"/>
              <a:t>数据库的完整性是为了保证数据库中存储的数据是正确的</a:t>
            </a:r>
            <a:endParaRPr lang="zh-CN" altLang="en-US" dirty="0"/>
          </a:p>
          <a:p>
            <a:pPr>
              <a:buNone/>
            </a:pPr>
            <a:endParaRPr lang="zh-CN" altLang="en-US" dirty="0"/>
          </a:p>
          <a:p>
            <a:r>
              <a:rPr lang="en-US" altLang="zh-CN" dirty="0"/>
              <a:t>RDBMS</a:t>
            </a:r>
            <a:r>
              <a:rPr lang="zh-CN" altLang="en-US" dirty="0"/>
              <a:t>完整性实现的机制</a:t>
            </a:r>
            <a:endParaRPr lang="zh-CN" altLang="en-US" dirty="0"/>
          </a:p>
          <a:p>
            <a:pPr lvl="1"/>
            <a:r>
              <a:rPr lang="zh-CN" altLang="en-US" dirty="0"/>
              <a:t>完整性约束定义机制</a:t>
            </a:r>
            <a:endParaRPr lang="zh-CN" altLang="en-US" dirty="0"/>
          </a:p>
          <a:p>
            <a:pPr lvl="1"/>
            <a:r>
              <a:rPr lang="zh-CN" altLang="en-US" dirty="0"/>
              <a:t>完整性检查机制</a:t>
            </a:r>
            <a:endParaRPr lang="zh-CN" altLang="en-US" dirty="0"/>
          </a:p>
          <a:p>
            <a:pPr lvl="1"/>
            <a:r>
              <a:rPr lang="zh-CN" altLang="en-US" dirty="0"/>
              <a:t>违背完整性约束条件时</a:t>
            </a:r>
            <a:r>
              <a:rPr lang="en-US" altLang="zh-CN" dirty="0"/>
              <a:t>RDBMS</a:t>
            </a:r>
            <a:r>
              <a:rPr lang="zh-CN" altLang="en-US" dirty="0"/>
              <a:t>应采取的动作</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实体完整性定义</a:t>
            </a:r>
            <a:endParaRPr lang="zh-CN" altLang="en-US" dirty="0"/>
          </a:p>
        </p:txBody>
      </p:sp>
      <p:sp>
        <p:nvSpPr>
          <p:cNvPr id="3" name="内容占位符 2"/>
          <p:cNvSpPr>
            <a:spLocks noGrp="1"/>
          </p:cNvSpPr>
          <p:nvPr>
            <p:ph idx="1"/>
          </p:nvPr>
        </p:nvSpPr>
        <p:spPr/>
        <p:txBody>
          <a:bodyPr/>
          <a:lstStyle/>
          <a:p>
            <a:r>
              <a:rPr lang="zh-CN" altLang="en-US" dirty="0"/>
              <a:t>关系模型的实体完整性</a:t>
            </a:r>
            <a:endParaRPr lang="zh-CN" altLang="en-US" dirty="0"/>
          </a:p>
          <a:p>
            <a:pPr lvl="1"/>
            <a:r>
              <a:rPr lang="en-US" altLang="zh-CN" dirty="0"/>
              <a:t>CREATE  TABLE</a:t>
            </a:r>
            <a:r>
              <a:rPr lang="zh-CN" altLang="en-US" dirty="0"/>
              <a:t>中用</a:t>
            </a:r>
            <a:r>
              <a:rPr lang="en-US" altLang="zh-CN" dirty="0"/>
              <a:t>PRIMARY KEY</a:t>
            </a:r>
            <a:r>
              <a:rPr lang="zh-CN" altLang="en-US" dirty="0"/>
              <a:t>定义</a:t>
            </a:r>
            <a:endParaRPr lang="zh-CN" altLang="en-US" dirty="0"/>
          </a:p>
          <a:p>
            <a:r>
              <a:rPr lang="zh-CN" altLang="en-US" dirty="0"/>
              <a:t>单属性构成的码有两种说明方法 </a:t>
            </a:r>
            <a:endParaRPr lang="zh-CN" altLang="en-US" dirty="0"/>
          </a:p>
          <a:p>
            <a:pPr lvl="1"/>
            <a:r>
              <a:rPr lang="zh-CN" altLang="en-US" dirty="0"/>
              <a:t>定义为列级约束条件</a:t>
            </a:r>
            <a:endParaRPr lang="zh-CN" altLang="en-US" dirty="0"/>
          </a:p>
          <a:p>
            <a:pPr lvl="1"/>
            <a:r>
              <a:rPr lang="zh-CN" altLang="en-US" dirty="0"/>
              <a:t>定义为表级约束条件</a:t>
            </a:r>
            <a:endParaRPr lang="zh-CN" altLang="en-US" dirty="0"/>
          </a:p>
          <a:p>
            <a:r>
              <a:rPr lang="zh-CN" altLang="en-US" dirty="0"/>
              <a:t>对多个属性构成的码只有一种说明方法</a:t>
            </a:r>
            <a:endParaRPr lang="zh-CN" altLang="en-US" dirty="0"/>
          </a:p>
          <a:p>
            <a:pPr lvl="1"/>
            <a:r>
              <a:rPr lang="zh-CN" altLang="en-US" dirty="0"/>
              <a:t>定义为表级约束条件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实体完整性定义</a:t>
            </a:r>
            <a:endParaRPr lang="zh-CN" altLang="en-US" dirty="0"/>
          </a:p>
        </p:txBody>
      </p:sp>
      <p:sp>
        <p:nvSpPr>
          <p:cNvPr id="3" name="内容占位符 2"/>
          <p:cNvSpPr>
            <a:spLocks noGrp="1"/>
          </p:cNvSpPr>
          <p:nvPr>
            <p:ph idx="1"/>
          </p:nvPr>
        </p:nvSpPr>
        <p:spPr/>
        <p:txBody>
          <a:bodyPr>
            <a:normAutofit/>
          </a:bodyPr>
          <a:lstStyle/>
          <a:p>
            <a:r>
              <a:rPr lang="en-US" altLang="zh-CN" dirty="0"/>
              <a:t>【</a:t>
            </a:r>
            <a:r>
              <a:rPr lang="zh-CN" altLang="en-US" dirty="0"/>
              <a:t>例</a:t>
            </a:r>
            <a:r>
              <a:rPr lang="en-US" altLang="zh-CN" dirty="0"/>
              <a:t>1】</a:t>
            </a:r>
            <a:r>
              <a:rPr lang="zh-CN" altLang="en-US" dirty="0"/>
              <a:t>将</a:t>
            </a:r>
            <a:r>
              <a:rPr lang="en-US" altLang="zh-CN" dirty="0"/>
              <a:t>Student</a:t>
            </a:r>
            <a:r>
              <a:rPr lang="zh-CN" altLang="en-US" dirty="0"/>
              <a:t>表中的</a:t>
            </a:r>
            <a:r>
              <a:rPr lang="en-US" altLang="zh-CN" dirty="0" err="1"/>
              <a:t>Sno</a:t>
            </a:r>
            <a:r>
              <a:rPr lang="zh-CN" altLang="en-US" dirty="0"/>
              <a:t>属性定义为码</a:t>
            </a:r>
            <a:endParaRPr lang="zh-CN" altLang="en-US" dirty="0"/>
          </a:p>
          <a:p>
            <a:r>
              <a:rPr lang="zh-CN" altLang="en-US" dirty="0"/>
              <a:t>         </a:t>
            </a:r>
            <a:r>
              <a:rPr lang="en-US" altLang="zh-CN" dirty="0"/>
              <a:t>(1)</a:t>
            </a:r>
            <a:r>
              <a:rPr lang="zh-CN" altLang="en-US" dirty="0"/>
              <a:t>在列级定义主码</a:t>
            </a:r>
            <a:endParaRPr lang="zh-CN" altLang="en-US" dirty="0"/>
          </a:p>
          <a:p>
            <a:r>
              <a:rPr lang="zh-CN" altLang="en-US" dirty="0"/>
              <a:t>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矩形 4"/>
          <p:cNvSpPr/>
          <p:nvPr/>
        </p:nvSpPr>
        <p:spPr>
          <a:xfrm>
            <a:off x="2253521" y="2529352"/>
            <a:ext cx="6096000" cy="1754326"/>
          </a:xfrm>
          <a:prstGeom prst="rect">
            <a:avLst/>
          </a:prstGeom>
        </p:spPr>
        <p:txBody>
          <a:bodyPr>
            <a:spAutoFit/>
          </a:bodyPr>
          <a:lstStyle/>
          <a:p>
            <a:r>
              <a:rPr lang="zh-CN" altLang="en-US" dirty="0"/>
              <a:t>CREATE TABLE Student</a:t>
            </a:r>
            <a:endParaRPr lang="zh-CN" altLang="en-US" dirty="0"/>
          </a:p>
          <a:p>
            <a:r>
              <a:rPr lang="zh-CN" altLang="en-US" dirty="0"/>
              <a:t>(Sno  CHAR(9)  PRIMARY KEY,</a:t>
            </a:r>
            <a:endParaRPr lang="zh-CN" altLang="en-US" dirty="0"/>
          </a:p>
          <a:p>
            <a:r>
              <a:rPr lang="zh-CN" altLang="en-US" dirty="0"/>
              <a:t>Sname  CHAR(20) NOT NULL,</a:t>
            </a:r>
            <a:endParaRPr lang="zh-CN" altLang="en-US" dirty="0"/>
          </a:p>
          <a:p>
            <a:r>
              <a:rPr lang="zh-CN" altLang="en-US" dirty="0"/>
              <a:t>Ssex  CHAR(2),</a:t>
            </a:r>
            <a:endParaRPr lang="zh-CN" altLang="en-US" dirty="0"/>
          </a:p>
          <a:p>
            <a:r>
              <a:rPr lang="zh-CN" altLang="en-US" dirty="0"/>
              <a:t>Sage  SMALLINT,</a:t>
            </a:r>
            <a:endParaRPr lang="zh-CN" altLang="en-US" dirty="0"/>
          </a:p>
          <a:p>
            <a:r>
              <a:rPr lang="zh-CN" altLang="en-US" dirty="0"/>
              <a:t>Sdept  CHAR(20));</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实体完整性定义</a:t>
            </a:r>
            <a:endParaRPr lang="zh-CN" altLang="en-US" dirty="0"/>
          </a:p>
        </p:txBody>
      </p:sp>
      <p:sp>
        <p:nvSpPr>
          <p:cNvPr id="3" name="内容占位符 2"/>
          <p:cNvSpPr>
            <a:spLocks noGrp="1"/>
          </p:cNvSpPr>
          <p:nvPr>
            <p:ph idx="1"/>
          </p:nvPr>
        </p:nvSpPr>
        <p:spPr/>
        <p:txBody>
          <a:bodyPr>
            <a:normAutofit/>
          </a:bodyPr>
          <a:lstStyle/>
          <a:p>
            <a:pPr>
              <a:buNone/>
            </a:pPr>
            <a:r>
              <a:rPr lang="en-US" altLang="zh-CN" b="1" dirty="0"/>
              <a:t>(2)</a:t>
            </a:r>
            <a:r>
              <a:rPr lang="zh-CN" altLang="en-US" b="1" dirty="0"/>
              <a:t>在表级定义主码</a:t>
            </a:r>
            <a:endParaRPr lang="zh-CN" altLang="en-US" b="1" dirty="0"/>
          </a:p>
          <a:p>
            <a:pPr>
              <a:buNone/>
            </a:pPr>
            <a:r>
              <a:rPr lang="zh-CN" altLang="en-US" sz="4000" dirty="0"/>
              <a:t>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矩形 4"/>
          <p:cNvSpPr/>
          <p:nvPr/>
        </p:nvSpPr>
        <p:spPr>
          <a:xfrm>
            <a:off x="1346617" y="1915075"/>
            <a:ext cx="6096000" cy="2308324"/>
          </a:xfrm>
          <a:prstGeom prst="rect">
            <a:avLst/>
          </a:prstGeom>
        </p:spPr>
        <p:txBody>
          <a:bodyPr>
            <a:spAutoFit/>
          </a:bodyPr>
          <a:lstStyle/>
          <a:p>
            <a:r>
              <a:rPr lang="zh-CN" altLang="en-US" dirty="0"/>
              <a:t>CREATE TABLE Student</a:t>
            </a:r>
            <a:endParaRPr lang="zh-CN" altLang="en-US" dirty="0"/>
          </a:p>
          <a:p>
            <a:r>
              <a:rPr lang="zh-CN" altLang="en-US" dirty="0"/>
              <a:t>(Sno  CHAR(9),</a:t>
            </a:r>
            <a:endParaRPr lang="zh-CN" altLang="en-US" dirty="0"/>
          </a:p>
          <a:p>
            <a:r>
              <a:rPr lang="zh-CN" altLang="en-US" dirty="0"/>
              <a:t>Sname  CHAR(20) NOT NULL,</a:t>
            </a:r>
            <a:endParaRPr lang="zh-CN" altLang="en-US" dirty="0"/>
          </a:p>
          <a:p>
            <a:r>
              <a:rPr lang="zh-CN" altLang="en-US" dirty="0"/>
              <a:t>Ssex  CHAR(2),</a:t>
            </a:r>
            <a:endParaRPr lang="zh-CN" altLang="en-US" dirty="0"/>
          </a:p>
          <a:p>
            <a:r>
              <a:rPr lang="zh-CN" altLang="en-US" dirty="0"/>
              <a:t>Sage  SMALLINT,</a:t>
            </a:r>
            <a:endParaRPr lang="zh-CN" altLang="en-US" dirty="0"/>
          </a:p>
          <a:p>
            <a:r>
              <a:rPr lang="zh-CN" altLang="en-US" dirty="0"/>
              <a:t>Sdept  CHAR(20),</a:t>
            </a:r>
            <a:endParaRPr lang="zh-CN" altLang="en-US" dirty="0"/>
          </a:p>
          <a:p>
            <a:r>
              <a:rPr lang="zh-CN" altLang="en-US" dirty="0"/>
              <a:t>PRIMARY KEY (Sno)</a:t>
            </a:r>
            <a:endParaRPr lang="zh-CN" altLang="en-US" dirty="0"/>
          </a:p>
          <a:p>
            <a:r>
              <a:rPr lang="zh-CN" altLang="en-US" dirty="0"/>
              <a:t>);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实体完整性定义</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例</a:t>
            </a:r>
            <a:r>
              <a:rPr lang="en-US" altLang="zh-CN" dirty="0"/>
              <a:t>2】</a:t>
            </a:r>
            <a:r>
              <a:rPr lang="zh-CN" altLang="en-US" dirty="0"/>
              <a:t>将</a:t>
            </a:r>
            <a:r>
              <a:rPr lang="en-US" altLang="zh-CN" dirty="0"/>
              <a:t>SC</a:t>
            </a:r>
            <a:r>
              <a:rPr lang="zh-CN" altLang="en-US" dirty="0"/>
              <a:t>表中的</a:t>
            </a:r>
            <a:r>
              <a:rPr lang="en-US" altLang="zh-CN" dirty="0" err="1"/>
              <a:t>Sno</a:t>
            </a:r>
            <a:r>
              <a:rPr lang="zh-CN" altLang="en-US" dirty="0"/>
              <a:t>，</a:t>
            </a:r>
            <a:r>
              <a:rPr lang="en-US" altLang="zh-CN" dirty="0" err="1"/>
              <a:t>Cno</a:t>
            </a:r>
            <a:r>
              <a:rPr lang="zh-CN" altLang="en-US" dirty="0"/>
              <a:t>属性组定义为码</a:t>
            </a:r>
            <a:endParaRPr lang="zh-CN" altLang="en-US" dirty="0"/>
          </a:p>
          <a:p>
            <a:r>
              <a:rPr lang="zh-CN" altLang="en-US" dirty="0"/>
              <a:t>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矩形 4"/>
          <p:cNvSpPr/>
          <p:nvPr/>
        </p:nvSpPr>
        <p:spPr>
          <a:xfrm>
            <a:off x="1623935" y="1928311"/>
            <a:ext cx="6096000" cy="1754326"/>
          </a:xfrm>
          <a:prstGeom prst="rect">
            <a:avLst/>
          </a:prstGeom>
        </p:spPr>
        <p:txBody>
          <a:bodyPr>
            <a:spAutoFit/>
          </a:bodyPr>
          <a:lstStyle/>
          <a:p>
            <a:r>
              <a:rPr lang="en-US" altLang="zh-CN" dirty="0"/>
              <a:t>CREATE TABLE SC</a:t>
            </a:r>
            <a:endParaRPr lang="en-US" altLang="zh-CN" dirty="0"/>
          </a:p>
          <a:p>
            <a:r>
              <a:rPr lang="en-US" altLang="zh-CN" dirty="0"/>
              <a:t>(</a:t>
            </a:r>
            <a:r>
              <a:rPr lang="en-US" altLang="zh-CN" dirty="0" err="1"/>
              <a:t>Sno</a:t>
            </a:r>
            <a:r>
              <a:rPr lang="en-US" altLang="zh-CN" dirty="0"/>
              <a:t>   CHAR(9)  NOT NULL,</a:t>
            </a:r>
            <a:endParaRPr lang="en-US" altLang="zh-CN" dirty="0"/>
          </a:p>
          <a:p>
            <a:r>
              <a:rPr lang="en-US" altLang="zh-CN" dirty="0" err="1"/>
              <a:t>Cno</a:t>
            </a:r>
            <a:r>
              <a:rPr lang="en-US" altLang="zh-CN" dirty="0"/>
              <a:t>  CHAR(4)  NOT NULL, </a:t>
            </a:r>
            <a:endParaRPr lang="en-US" altLang="zh-CN" dirty="0"/>
          </a:p>
          <a:p>
            <a:r>
              <a:rPr lang="en-US" altLang="zh-CN" dirty="0"/>
              <a:t>Grade    SMALLINT,</a:t>
            </a:r>
            <a:endParaRPr lang="en-US" altLang="zh-CN" dirty="0"/>
          </a:p>
          <a:p>
            <a:r>
              <a:rPr lang="en-US" altLang="zh-CN" dirty="0"/>
              <a:t>PRIMARY KEY (</a:t>
            </a:r>
            <a:r>
              <a:rPr lang="en-US" altLang="zh-CN" dirty="0" err="1"/>
              <a:t>Sno,Cno</a:t>
            </a:r>
            <a:r>
              <a:rPr lang="en-US" altLang="zh-CN" dirty="0"/>
              <a:t>)     /*</a:t>
            </a:r>
            <a:r>
              <a:rPr lang="zh-CN" altLang="en-US" dirty="0"/>
              <a:t>只能在表级定义主码*</a:t>
            </a:r>
            <a:r>
              <a:rPr lang="en-US" altLang="zh-CN" dirty="0"/>
              <a:t>/</a:t>
            </a:r>
            <a:endParaRPr lang="en-US" altLang="zh-CN" dirty="0"/>
          </a:p>
          <a:p>
            <a:r>
              <a:rPr lang="en-US" altLang="zh-CN" dirty="0"/>
              <a:t>); </a:t>
            </a:r>
            <a:endParaRPr lang="en-US" altLang="zh-C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0</TotalTime>
  <Words>9450</Words>
  <Application>WPS 演示</Application>
  <PresentationFormat>宽屏</PresentationFormat>
  <Paragraphs>674</Paragraphs>
  <Slides>52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52</vt:i4>
      </vt:variant>
    </vt:vector>
  </HeadingPairs>
  <TitlesOfParts>
    <vt:vector size="65" baseType="lpstr">
      <vt:lpstr>Arial</vt:lpstr>
      <vt:lpstr>宋体</vt:lpstr>
      <vt:lpstr>Wingdings</vt:lpstr>
      <vt:lpstr>微软雅黑 Light</vt:lpstr>
      <vt:lpstr>微软雅黑</vt:lpstr>
      <vt:lpstr>Rockwell Condensed</vt:lpstr>
      <vt:lpstr>Rockwell</vt:lpstr>
      <vt:lpstr>方正姚体</vt:lpstr>
      <vt:lpstr>Arial Unicode MS</vt:lpstr>
      <vt:lpstr>等线</vt:lpstr>
      <vt:lpstr>黑体</vt:lpstr>
      <vt:lpstr>Times New Roman</vt:lpstr>
      <vt:lpstr>木活字</vt:lpstr>
      <vt:lpstr>第五章  数据库完整性</vt:lpstr>
      <vt:lpstr>一、完整性概念</vt:lpstr>
      <vt:lpstr>一、完整性概念</vt:lpstr>
      <vt:lpstr>二、完整性控制</vt:lpstr>
      <vt:lpstr>实体完整性</vt:lpstr>
      <vt:lpstr>实体完整性定义</vt:lpstr>
      <vt:lpstr>实体完整性定义</vt:lpstr>
      <vt:lpstr>实体完整性定义</vt:lpstr>
      <vt:lpstr>实体完整性定义</vt:lpstr>
      <vt:lpstr>实体完整性检查和违约处理</vt:lpstr>
      <vt:lpstr>实体完整性检查和违约处理</vt:lpstr>
      <vt:lpstr>实体完整性检查和违约处理</vt:lpstr>
      <vt:lpstr>参照完整性</vt:lpstr>
      <vt:lpstr>参照完整性定义</vt:lpstr>
      <vt:lpstr>参照完整性定义</vt:lpstr>
      <vt:lpstr>参照完整性检查和违约处理</vt:lpstr>
      <vt:lpstr>违约处理</vt:lpstr>
      <vt:lpstr>违约处理</vt:lpstr>
      <vt:lpstr>用户定义的完整性</vt:lpstr>
      <vt:lpstr>用户定义的完整性</vt:lpstr>
      <vt:lpstr>属性上的约束条件的定义</vt:lpstr>
      <vt:lpstr>属性上的约束条件的定义</vt:lpstr>
      <vt:lpstr>属性上的约束条件的定义</vt:lpstr>
      <vt:lpstr>属性上的约束条件的定义</vt:lpstr>
      <vt:lpstr>约束条件检查和违约处理 </vt:lpstr>
      <vt:lpstr>元组上的约束条件的定义 </vt:lpstr>
      <vt:lpstr>元组上的约束条件的定义</vt:lpstr>
      <vt:lpstr>元组上的约束条件检查和违约处理</vt:lpstr>
      <vt:lpstr>完整性约束命名子句</vt:lpstr>
      <vt:lpstr>完整性约束命名子句</vt:lpstr>
      <vt:lpstr>完整性约束命名子句</vt:lpstr>
      <vt:lpstr>完整性约束命名子句(SQLServer)</vt:lpstr>
      <vt:lpstr>触发器</vt:lpstr>
      <vt:lpstr>触发器</vt:lpstr>
      <vt:lpstr>定义触发器</vt:lpstr>
      <vt:lpstr>定义触发器</vt:lpstr>
      <vt:lpstr>定义触发器</vt:lpstr>
      <vt:lpstr>定义触发器</vt:lpstr>
      <vt:lpstr>定义触发器</vt:lpstr>
      <vt:lpstr>定义触发器</vt:lpstr>
      <vt:lpstr>定义触发器</vt:lpstr>
      <vt:lpstr>定义触发器</vt:lpstr>
      <vt:lpstr>激活触发器</vt:lpstr>
      <vt:lpstr>激活触发器</vt:lpstr>
      <vt:lpstr>删除触发器</vt:lpstr>
      <vt:lpstr>*SQLServer触发器*</vt:lpstr>
      <vt:lpstr>*SQLServer触发器*</vt:lpstr>
      <vt:lpstr>*SQLServer触发器*</vt:lpstr>
      <vt:lpstr>创建触发器</vt:lpstr>
      <vt:lpstr>创建Insert触发器</vt:lpstr>
      <vt:lpstr>创建 instead of类型触发器</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微言、精义</cp:lastModifiedBy>
  <cp:revision>237</cp:revision>
  <dcterms:created xsi:type="dcterms:W3CDTF">2013-11-21T07:51:00Z</dcterms:created>
  <dcterms:modified xsi:type="dcterms:W3CDTF">2019-11-05T08:45:35Z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