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350" r:id="rId2"/>
    <p:sldId id="351" r:id="rId3"/>
    <p:sldId id="352" r:id="rId4"/>
    <p:sldId id="353" r:id="rId5"/>
    <p:sldId id="354" r:id="rId6"/>
    <p:sldId id="355" r:id="rId7"/>
    <p:sldId id="360" r:id="rId8"/>
    <p:sldId id="356" r:id="rId9"/>
    <p:sldId id="357" r:id="rId10"/>
    <p:sldId id="358" r:id="rId11"/>
    <p:sldId id="359"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05" r:id="rId52"/>
    <p:sldId id="400" r:id="rId53"/>
    <p:sldId id="401" r:id="rId54"/>
    <p:sldId id="402" r:id="rId55"/>
    <p:sldId id="403" r:id="rId56"/>
    <p:sldId id="40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78224" autoAdjust="0"/>
  </p:normalViewPr>
  <p:slideViewPr>
    <p:cSldViewPr snapToGrid="0">
      <p:cViewPr varScale="1">
        <p:scale>
          <a:sx n="69" d="100"/>
          <a:sy n="69" d="100"/>
        </p:scale>
        <p:origin x="11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t>2019/4/24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t>‹#›</a:t>
            </a:fld>
            <a:endParaRPr lang="zh-CN" altLang="en-US"/>
          </a:p>
        </p:txBody>
      </p:sp>
    </p:spTree>
    <p:extLst>
      <p:ext uri="{BB962C8B-B14F-4D97-AF65-F5344CB8AC3E}">
        <p14:creationId xmlns:p14="http://schemas.microsoft.com/office/powerpoint/2010/main" val="344592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12</a:t>
            </a:fld>
            <a:endParaRPr lang="zh-CN" altLang="en-US"/>
          </a:p>
        </p:txBody>
      </p:sp>
    </p:spTree>
    <p:extLst>
      <p:ext uri="{BB962C8B-B14F-4D97-AF65-F5344CB8AC3E}">
        <p14:creationId xmlns:p14="http://schemas.microsoft.com/office/powerpoint/2010/main" val="374581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比如在设计学生表时，一个学生的学号能决定学生的姓名，也可称姓名属性依赖于学号，对于现实来说，就是如果知道一个学生的学号，就一定能知道学生的姓名，这种情况就是姓名依赖于学号，这就是函数依赖，</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13</a:t>
            </a:fld>
            <a:endParaRPr lang="zh-CN" altLang="en-US"/>
          </a:p>
        </p:txBody>
      </p:sp>
    </p:spTree>
    <p:extLst>
      <p:ext uri="{BB962C8B-B14F-4D97-AF65-F5344CB8AC3E}">
        <p14:creationId xmlns:p14="http://schemas.microsoft.com/office/powerpoint/2010/main" val="297272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26</a:t>
            </a:fld>
            <a:endParaRPr lang="zh-CN" altLang="en-US"/>
          </a:p>
        </p:txBody>
      </p:sp>
    </p:spTree>
    <p:extLst>
      <p:ext uri="{BB962C8B-B14F-4D97-AF65-F5344CB8AC3E}">
        <p14:creationId xmlns:p14="http://schemas.microsoft.com/office/powerpoint/2010/main" val="62342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在关系模式中每一个决定因素都包含候选键，也就是说，只要属性或属性组</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能够决定任何一个属性</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，则</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的子集中必须有候选键</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41</a:t>
            </a:fld>
            <a:endParaRPr lang="zh-CN" altLang="en-US"/>
          </a:p>
        </p:txBody>
      </p:sp>
    </p:spTree>
    <p:extLst>
      <p:ext uri="{BB962C8B-B14F-4D97-AF65-F5344CB8AC3E}">
        <p14:creationId xmlns:p14="http://schemas.microsoft.com/office/powerpoint/2010/main" val="313954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48</a:t>
            </a:fld>
            <a:endParaRPr lang="zh-CN" altLang="en-US"/>
          </a:p>
        </p:txBody>
      </p:sp>
    </p:spTree>
    <p:extLst>
      <p:ext uri="{BB962C8B-B14F-4D97-AF65-F5344CB8AC3E}">
        <p14:creationId xmlns:p14="http://schemas.microsoft.com/office/powerpoint/2010/main" val="15504959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t>2019/4/24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pPr/>
              <a:t>‹#›</a:t>
            </a:fld>
            <a:endParaRPr lang="zh-CN" altLang="en-US"/>
          </a:p>
        </p:txBody>
      </p:sp>
    </p:spTree>
    <p:extLst>
      <p:ext uri="{BB962C8B-B14F-4D97-AF65-F5344CB8AC3E}">
        <p14:creationId xmlns:p14="http://schemas.microsoft.com/office/powerpoint/2010/main" val="375943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t>2019/4/24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pPr/>
              <a:t>‹#›</a:t>
            </a:fld>
            <a:endParaRPr lang="zh-CN" altLang="en-US"/>
          </a:p>
        </p:txBody>
      </p:sp>
    </p:spTree>
    <p:extLst>
      <p:ext uri="{BB962C8B-B14F-4D97-AF65-F5344CB8AC3E}">
        <p14:creationId xmlns:p14="http://schemas.microsoft.com/office/powerpoint/2010/main" val="122628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t>2019/4/24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pPr/>
              <a:t>‹#›</a:t>
            </a:fld>
            <a:endParaRPr lang="zh-CN" altLang="en-US"/>
          </a:p>
        </p:txBody>
      </p:sp>
    </p:spTree>
    <p:extLst>
      <p:ext uri="{BB962C8B-B14F-4D97-AF65-F5344CB8AC3E}">
        <p14:creationId xmlns:p14="http://schemas.microsoft.com/office/powerpoint/2010/main" val="50813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69848" y="75329"/>
            <a:ext cx="10058400" cy="1056785"/>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069848" y="1193074"/>
            <a:ext cx="10058400" cy="4979126"/>
          </a:xfrm>
        </p:spPr>
        <p:txBody>
          <a:bodyPr/>
          <a:lstStyle>
            <a:lvl1pPr>
              <a:lnSpc>
                <a:spcPct val="100000"/>
              </a:lnSpc>
              <a:defRPr sz="2800">
                <a:latin typeface="微软雅黑 Light" panose="020B0502040204020203" pitchFamily="34" charset="-122"/>
                <a:ea typeface="微软雅黑 Light" panose="020B0502040204020203" pitchFamily="34" charset="-122"/>
              </a:defRPr>
            </a:lvl1pPr>
            <a:lvl2pPr>
              <a:lnSpc>
                <a:spcPct val="100000"/>
              </a:lnSpc>
              <a:defRPr sz="2600">
                <a:latin typeface="微软雅黑 Light" panose="020B0502040204020203" pitchFamily="34" charset="-122"/>
                <a:ea typeface="微软雅黑 Light" panose="020B0502040204020203" pitchFamily="34" charset="-122"/>
              </a:defRPr>
            </a:lvl2pPr>
            <a:lvl3pPr>
              <a:lnSpc>
                <a:spcPct val="100000"/>
              </a:lnSpc>
              <a:defRPr sz="2400">
                <a:latin typeface="微软雅黑 Light" panose="020B0502040204020203" pitchFamily="34" charset="-122"/>
                <a:ea typeface="微软雅黑 Light" panose="020B0502040204020203" pitchFamily="34" charset="-122"/>
              </a:defRPr>
            </a:lvl3pPr>
            <a:lvl4pPr>
              <a:lnSpc>
                <a:spcPct val="100000"/>
              </a:lnSpc>
              <a:defRPr sz="2000">
                <a:latin typeface="微软雅黑 Light" panose="020B0502040204020203" pitchFamily="34" charset="-122"/>
                <a:ea typeface="微软雅黑 Light" panose="020B0502040204020203" pitchFamily="34" charset="-122"/>
              </a:defRPr>
            </a:lvl4pPr>
            <a:lvl5pPr>
              <a:lnSpc>
                <a:spcPct val="100000"/>
              </a:lnSpc>
              <a:defRPr sz="20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t>2019/4/24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pPr/>
              <a:t>‹#›</a:t>
            </a:fld>
            <a:endParaRPr lang="zh-CN" altLang="en-US"/>
          </a:p>
        </p:txBody>
      </p:sp>
    </p:spTree>
    <p:extLst>
      <p:ext uri="{BB962C8B-B14F-4D97-AF65-F5344CB8AC3E}">
        <p14:creationId xmlns:p14="http://schemas.microsoft.com/office/powerpoint/2010/main" val="276277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t>2019/4/24</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pPr/>
              <a:t>‹#›</a:t>
            </a:fld>
            <a:endParaRPr lang="zh-CN" altLang="en-US"/>
          </a:p>
        </p:txBody>
      </p:sp>
    </p:spTree>
    <p:extLst>
      <p:ext uri="{BB962C8B-B14F-4D97-AF65-F5344CB8AC3E}">
        <p14:creationId xmlns:p14="http://schemas.microsoft.com/office/powerpoint/2010/main" val="110446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t>2019/4/24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pPr/>
              <a:t>‹#›</a:t>
            </a:fld>
            <a:endParaRPr lang="zh-CN" altLang="en-US"/>
          </a:p>
        </p:txBody>
      </p:sp>
    </p:spTree>
    <p:extLst>
      <p:ext uri="{BB962C8B-B14F-4D97-AF65-F5344CB8AC3E}">
        <p14:creationId xmlns:p14="http://schemas.microsoft.com/office/powerpoint/2010/main" val="281180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t>2019/4/24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pPr/>
              <a:t>‹#›</a:t>
            </a:fld>
            <a:endParaRPr lang="zh-CN" altLang="en-US"/>
          </a:p>
        </p:txBody>
      </p:sp>
    </p:spTree>
    <p:extLst>
      <p:ext uri="{BB962C8B-B14F-4D97-AF65-F5344CB8AC3E}">
        <p14:creationId xmlns:p14="http://schemas.microsoft.com/office/powerpoint/2010/main" val="405384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t>2019/4/24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pPr/>
              <a:t>‹#›</a:t>
            </a:fld>
            <a:endParaRPr lang="zh-CN" altLang="en-US"/>
          </a:p>
        </p:txBody>
      </p:sp>
    </p:spTree>
    <p:extLst>
      <p:ext uri="{BB962C8B-B14F-4D97-AF65-F5344CB8AC3E}">
        <p14:creationId xmlns:p14="http://schemas.microsoft.com/office/powerpoint/2010/main" val="396994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t>2019/4/24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pPr/>
              <a:t>‹#›</a:t>
            </a:fld>
            <a:endParaRPr lang="zh-CN" altLang="en-US"/>
          </a:p>
        </p:txBody>
      </p:sp>
    </p:spTree>
    <p:extLst>
      <p:ext uri="{BB962C8B-B14F-4D97-AF65-F5344CB8AC3E}">
        <p14:creationId xmlns:p14="http://schemas.microsoft.com/office/powerpoint/2010/main" val="117483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CC3473-B232-4B69-ACE8-5CAEBA6CA593}" type="datetime1">
              <a:rPr lang="zh-CN" altLang="en-US" smtClean="0"/>
              <a:t>2019/4/24</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pPr/>
              <a:t>‹#›</a:t>
            </a:fld>
            <a:endParaRPr lang="zh-CN" altLang="en-US"/>
          </a:p>
        </p:txBody>
      </p:sp>
    </p:spTree>
    <p:extLst>
      <p:ext uri="{BB962C8B-B14F-4D97-AF65-F5344CB8AC3E}">
        <p14:creationId xmlns:p14="http://schemas.microsoft.com/office/powerpoint/2010/main" val="74353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AF81D95-C901-4B41-903D-FBA729B8C2E3}" type="datetime1">
              <a:rPr lang="zh-CN" altLang="en-US" smtClean="0"/>
              <a:t>2019/4/24</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pPr/>
              <a:t>‹#›</a:t>
            </a:fld>
            <a:endParaRPr lang="zh-CN" altLang="en-US"/>
          </a:p>
        </p:txBody>
      </p:sp>
    </p:spTree>
    <p:extLst>
      <p:ext uri="{BB962C8B-B14F-4D97-AF65-F5344CB8AC3E}">
        <p14:creationId xmlns:p14="http://schemas.microsoft.com/office/powerpoint/2010/main" val="273056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t>2019/4/24</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pPr/>
              <a:t>‹#›</a:t>
            </a:fld>
            <a:endParaRPr lang="zh-CN" altLang="en-US"/>
          </a:p>
        </p:txBody>
      </p:sp>
    </p:spTree>
    <p:extLst>
      <p:ext uri="{BB962C8B-B14F-4D97-AF65-F5344CB8AC3E}">
        <p14:creationId xmlns:p14="http://schemas.microsoft.com/office/powerpoint/2010/main" val="35577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5400" dirty="0">
                <a:solidFill>
                  <a:srgbClr val="595959"/>
                </a:solidFill>
                <a:latin typeface="微软雅黑" panose="020B0503020204020204" pitchFamily="34" charset="-122"/>
                <a:ea typeface="微软雅黑" panose="020B0503020204020204" pitchFamily="34" charset="-122"/>
              </a:rPr>
              <a:t>第六章  关系数据库设计理论</a:t>
            </a:r>
            <a:endParaRPr lang="zh-CN" altLang="en-US" sz="5400"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22FB48-3995-40E0-9D7E-DF50111BA269}" type="slidenum">
              <a:rPr lang="zh-CN" altLang="en-US" smtClean="0"/>
              <a:pPr/>
              <a:t>1</a:t>
            </a:fld>
            <a:endParaRPr lang="zh-CN" altLang="en-US"/>
          </a:p>
        </p:txBody>
      </p:sp>
    </p:spTree>
    <p:extLst>
      <p:ext uri="{BB962C8B-B14F-4D97-AF65-F5344CB8AC3E}">
        <p14:creationId xmlns:p14="http://schemas.microsoft.com/office/powerpoint/2010/main" val="3906937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结论</a:t>
            </a:r>
          </a:p>
        </p:txBody>
      </p:sp>
      <p:sp>
        <p:nvSpPr>
          <p:cNvPr id="3" name="内容占位符 2"/>
          <p:cNvSpPr>
            <a:spLocks noGrp="1"/>
          </p:cNvSpPr>
          <p:nvPr>
            <p:ph idx="1"/>
          </p:nvPr>
        </p:nvSpPr>
        <p:spPr/>
        <p:txBody>
          <a:bodyPr/>
          <a:lstStyle/>
          <a:p>
            <a:r>
              <a:rPr lang="en-US" altLang="zh-CN" b="1" dirty="0"/>
              <a:t>School</a:t>
            </a:r>
            <a:r>
              <a:rPr lang="zh-CN" altLang="en-US" dirty="0"/>
              <a:t>关系模式不是一个好的模式</a:t>
            </a:r>
          </a:p>
          <a:p>
            <a:r>
              <a:rPr lang="en-US" altLang="zh-CN" b="1" dirty="0"/>
              <a:t>“</a:t>
            </a:r>
            <a:r>
              <a:rPr lang="zh-CN" altLang="en-US" dirty="0"/>
              <a:t>好</a:t>
            </a:r>
            <a:r>
              <a:rPr lang="zh-CN" altLang="en-US" b="1" dirty="0"/>
              <a:t>”</a:t>
            </a:r>
            <a:r>
              <a:rPr lang="zh-CN" altLang="en-US" dirty="0"/>
              <a:t>的模式应：</a:t>
            </a:r>
          </a:p>
          <a:p>
            <a:pPr lvl="1"/>
            <a:r>
              <a:rPr lang="zh-CN" altLang="en-US" dirty="0"/>
              <a:t>不会发生插入异常、删除异常、修改异常，</a:t>
            </a:r>
          </a:p>
          <a:p>
            <a:pPr lvl="1"/>
            <a:r>
              <a:rPr lang="zh-CN" altLang="en-US" dirty="0"/>
              <a:t>数据冗余应尽可能少。</a:t>
            </a:r>
          </a:p>
          <a:p>
            <a:r>
              <a:rPr lang="zh-CN" altLang="en-US" dirty="0"/>
              <a:t>原因：由存在于模式中的某些数据依赖引起的</a:t>
            </a:r>
          </a:p>
          <a:p>
            <a:r>
              <a:rPr lang="zh-CN" altLang="en-US" dirty="0"/>
              <a:t>解决方法：通过分解关系模式来消除其中不合适的数据依赖</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10</a:t>
            </a:fld>
            <a:endParaRPr lang="zh-CN" altLang="en-US"/>
          </a:p>
        </p:txBody>
      </p:sp>
      <p:sp>
        <p:nvSpPr>
          <p:cNvPr id="5" name="矩形 4"/>
          <p:cNvSpPr/>
          <p:nvPr/>
        </p:nvSpPr>
        <p:spPr>
          <a:xfrm>
            <a:off x="1205393" y="4634394"/>
            <a:ext cx="9377114" cy="10415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Student</a:t>
            </a:r>
            <a:r>
              <a:rPr lang="zh-CN" altLang="en-US" sz="2800" dirty="0"/>
              <a:t>、</a:t>
            </a:r>
            <a:r>
              <a:rPr lang="en-US" altLang="zh-CN" sz="2800" dirty="0"/>
              <a:t>SC</a:t>
            </a:r>
            <a:r>
              <a:rPr lang="zh-CN" altLang="en-US" sz="2800" dirty="0"/>
              <a:t>、</a:t>
            </a:r>
            <a:r>
              <a:rPr lang="en-US" altLang="zh-CN" sz="2800" dirty="0"/>
              <a:t>Course</a:t>
            </a:r>
            <a:endParaRPr lang="zh-CN" altLang="en-US" sz="2800" dirty="0"/>
          </a:p>
        </p:txBody>
      </p:sp>
    </p:spTree>
    <p:extLst>
      <p:ext uri="{BB962C8B-B14F-4D97-AF65-F5344CB8AC3E}">
        <p14:creationId xmlns:p14="http://schemas.microsoft.com/office/powerpoint/2010/main" val="2341722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如何按照一定的规范设计关系模式，将结构复杂的关系分解成结构简单的关系，从而把</a:t>
            </a:r>
            <a:r>
              <a:rPr lang="zh-CN" altLang="en-US" b="1" dirty="0"/>
              <a:t>“</a:t>
            </a:r>
            <a:r>
              <a:rPr lang="zh-CN" altLang="en-US" dirty="0"/>
              <a:t>不好</a:t>
            </a:r>
            <a:r>
              <a:rPr lang="zh-CN" altLang="en-US" b="1" dirty="0"/>
              <a:t>”</a:t>
            </a:r>
            <a:r>
              <a:rPr lang="zh-CN" altLang="en-US" dirty="0"/>
              <a:t>的关系数据库模式转变为</a:t>
            </a:r>
            <a:r>
              <a:rPr lang="zh-CN" altLang="en-US" b="1" dirty="0"/>
              <a:t>“</a:t>
            </a:r>
            <a:r>
              <a:rPr lang="zh-CN" altLang="en-US" dirty="0"/>
              <a:t>好</a:t>
            </a:r>
            <a:r>
              <a:rPr lang="zh-CN" altLang="en-US" b="1" dirty="0"/>
              <a:t>”</a:t>
            </a:r>
            <a:r>
              <a:rPr lang="zh-CN" altLang="en-US" dirty="0"/>
              <a:t>的关系数据库模式，这就是关系的规范化理论要解决的问题。</a:t>
            </a:r>
          </a:p>
          <a:p>
            <a:r>
              <a:rPr lang="zh-CN" altLang="en-US" dirty="0"/>
              <a:t>关系数据库规范化理论中的重要概念是数据依赖。</a:t>
            </a:r>
          </a:p>
          <a:p>
            <a:r>
              <a:rPr lang="zh-CN" altLang="en-US" dirty="0"/>
              <a:t>关系模式中的各属性之间相互依赖、相互制约的联系称为数据依赖。</a:t>
            </a:r>
          </a:p>
          <a:p>
            <a:r>
              <a:rPr lang="zh-CN" altLang="en-US" dirty="0"/>
              <a:t>数据依赖有函数依赖（</a:t>
            </a:r>
            <a:r>
              <a:rPr lang="en-US" altLang="zh-CN" b="1" dirty="0"/>
              <a:t>Functional</a:t>
            </a:r>
            <a:r>
              <a:rPr lang="zh-CN" altLang="en-US" b="1" dirty="0"/>
              <a:t> </a:t>
            </a:r>
            <a:r>
              <a:rPr lang="en-US" altLang="zh-CN" b="1" dirty="0"/>
              <a:t>Dependency</a:t>
            </a:r>
            <a:r>
              <a:rPr lang="zh-CN" altLang="en-US" dirty="0"/>
              <a:t>，</a:t>
            </a:r>
            <a:r>
              <a:rPr lang="en-US" altLang="zh-CN" b="1" dirty="0"/>
              <a:t>FD</a:t>
            </a:r>
            <a:r>
              <a:rPr lang="zh-CN" altLang="en-US" dirty="0"/>
              <a:t>）、多值依赖（</a:t>
            </a:r>
            <a:r>
              <a:rPr lang="en-US" altLang="zh-CN" b="1" dirty="0"/>
              <a:t>Multivalued Dependency</a:t>
            </a:r>
            <a:r>
              <a:rPr lang="zh-CN" altLang="en-US" dirty="0"/>
              <a:t>，</a:t>
            </a:r>
            <a:r>
              <a:rPr lang="en-US" altLang="zh-CN" b="1" dirty="0"/>
              <a:t>MVD</a:t>
            </a:r>
            <a:r>
              <a:rPr lang="zh-CN" altLang="en-US" dirty="0"/>
              <a:t>）和连接依赖等，其中最重要的是函数依赖。</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11</a:t>
            </a:fld>
            <a:endParaRPr lang="zh-CN" altLang="en-US"/>
          </a:p>
        </p:txBody>
      </p:sp>
    </p:spTree>
    <p:extLst>
      <p:ext uri="{BB962C8B-B14F-4D97-AF65-F5344CB8AC3E}">
        <p14:creationId xmlns:p14="http://schemas.microsoft.com/office/powerpoint/2010/main" val="3803153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函数依赖</a:t>
            </a:r>
          </a:p>
        </p:txBody>
      </p:sp>
      <p:sp>
        <p:nvSpPr>
          <p:cNvPr id="3" name="内容占位符 2"/>
          <p:cNvSpPr>
            <a:spLocks noGrp="1"/>
          </p:cNvSpPr>
          <p:nvPr>
            <p:ph idx="1"/>
          </p:nvPr>
        </p:nvSpPr>
        <p:spPr/>
        <p:txBody>
          <a:bodyPr/>
          <a:lstStyle/>
          <a:p>
            <a:r>
              <a:rPr lang="en-US" altLang="zh-CN" dirty="0"/>
              <a:t>1. </a:t>
            </a:r>
            <a:r>
              <a:rPr lang="zh-CN" altLang="en-US" dirty="0"/>
              <a:t>函数依赖</a:t>
            </a:r>
          </a:p>
          <a:p>
            <a:r>
              <a:rPr lang="en-US" altLang="zh-CN" dirty="0"/>
              <a:t>2. </a:t>
            </a:r>
            <a:r>
              <a:rPr lang="zh-CN" altLang="en-US" dirty="0"/>
              <a:t>完全函数依赖与部分函数依赖</a:t>
            </a:r>
          </a:p>
          <a:p>
            <a:r>
              <a:rPr lang="en-US" altLang="zh-CN" dirty="0"/>
              <a:t>3. </a:t>
            </a:r>
            <a:r>
              <a:rPr lang="zh-CN" altLang="en-US" dirty="0"/>
              <a:t>传递函数依赖</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12</a:t>
            </a:fld>
            <a:endParaRPr lang="zh-CN" altLang="en-US"/>
          </a:p>
        </p:txBody>
      </p:sp>
    </p:spTree>
    <p:extLst>
      <p:ext uri="{BB962C8B-B14F-4D97-AF65-F5344CB8AC3E}">
        <p14:creationId xmlns:p14="http://schemas.microsoft.com/office/powerpoint/2010/main" val="3950228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 </a:t>
            </a:r>
            <a:r>
              <a:rPr lang="zh-CN" altLang="en-US" dirty="0"/>
              <a:t>函数依赖</a:t>
            </a:r>
          </a:p>
        </p:txBody>
      </p:sp>
      <p:sp>
        <p:nvSpPr>
          <p:cNvPr id="3" name="内容占位符 2"/>
          <p:cNvSpPr>
            <a:spLocks noGrp="1"/>
          </p:cNvSpPr>
          <p:nvPr>
            <p:ph idx="1"/>
          </p:nvPr>
        </p:nvSpPr>
        <p:spPr/>
        <p:txBody>
          <a:bodyPr>
            <a:normAutofit fontScale="92500" lnSpcReduction="20000"/>
          </a:bodyPr>
          <a:lstStyle/>
          <a:p>
            <a:r>
              <a:rPr lang="zh-CN" altLang="en-US" dirty="0"/>
              <a:t>定义</a:t>
            </a:r>
            <a:r>
              <a:rPr lang="en-US" altLang="zh-CN" dirty="0"/>
              <a:t>1 </a:t>
            </a:r>
          </a:p>
          <a:p>
            <a:pPr lvl="1"/>
            <a:r>
              <a:rPr lang="zh-CN" altLang="en-US" dirty="0"/>
              <a:t>设关系模式</a:t>
            </a:r>
            <a:r>
              <a:rPr lang="en-US" altLang="zh-CN" dirty="0"/>
              <a:t>R(A 1 ,A 2 ,</a:t>
            </a:r>
            <a:r>
              <a:rPr lang="en-US" altLang="zh-CN" b="1" dirty="0"/>
              <a:t>…</a:t>
            </a:r>
            <a:r>
              <a:rPr lang="zh-CN" altLang="en-US" dirty="0"/>
              <a:t>，</a:t>
            </a:r>
            <a:r>
              <a:rPr lang="en-US" altLang="zh-CN" dirty="0"/>
              <a:t>A n ),X,Y</a:t>
            </a:r>
            <a:r>
              <a:rPr lang="zh-CN" altLang="en-US" dirty="0"/>
              <a:t>是</a:t>
            </a:r>
            <a:r>
              <a:rPr lang="en-US" altLang="zh-CN" dirty="0"/>
              <a:t>R</a:t>
            </a:r>
            <a:r>
              <a:rPr lang="zh-CN" altLang="en-US" dirty="0"/>
              <a:t>的两个属性集合，</a:t>
            </a:r>
            <a:r>
              <a:rPr lang="en-US" altLang="zh-CN" dirty="0"/>
              <a:t>X      {A 1 ,A 2 ,</a:t>
            </a:r>
            <a:r>
              <a:rPr lang="en-US" altLang="zh-CN" b="1" dirty="0"/>
              <a:t>…</a:t>
            </a:r>
            <a:r>
              <a:rPr lang="zh-CN" altLang="en-US" dirty="0"/>
              <a:t>，</a:t>
            </a:r>
            <a:r>
              <a:rPr lang="en-US" altLang="zh-CN" dirty="0"/>
              <a:t>A n }</a:t>
            </a:r>
            <a:r>
              <a:rPr lang="zh-CN" altLang="en-US" dirty="0"/>
              <a:t>及</a:t>
            </a:r>
            <a:r>
              <a:rPr lang="en-US" altLang="zh-CN" dirty="0"/>
              <a:t>Y     {A 1 ,A 2 ,</a:t>
            </a:r>
            <a:r>
              <a:rPr lang="en-US" altLang="zh-CN" b="1" dirty="0"/>
              <a:t>…</a:t>
            </a:r>
            <a:r>
              <a:rPr lang="zh-CN" altLang="en-US" dirty="0"/>
              <a:t>，</a:t>
            </a:r>
            <a:r>
              <a:rPr lang="en-US" altLang="zh-CN" dirty="0"/>
              <a:t>A n }</a:t>
            </a:r>
            <a:r>
              <a:rPr lang="zh-CN" altLang="en-US" dirty="0"/>
              <a:t>，</a:t>
            </a:r>
            <a:r>
              <a:rPr lang="en-US" altLang="zh-CN" dirty="0"/>
              <a:t>R[X,Y]</a:t>
            </a:r>
            <a:r>
              <a:rPr lang="zh-CN" altLang="en-US" dirty="0"/>
              <a:t>是关系</a:t>
            </a:r>
            <a:r>
              <a:rPr lang="en-US" altLang="zh-CN" dirty="0"/>
              <a:t>R</a:t>
            </a:r>
            <a:r>
              <a:rPr lang="zh-CN" altLang="en-US" dirty="0"/>
              <a:t>在属性</a:t>
            </a:r>
            <a:r>
              <a:rPr lang="en-US" altLang="zh-CN" dirty="0"/>
              <a:t>X∪Y</a:t>
            </a:r>
            <a:r>
              <a:rPr lang="zh-CN" altLang="en-US" dirty="0"/>
              <a:t>上的投影</a:t>
            </a:r>
            <a:endParaRPr lang="en-US" altLang="zh-CN" dirty="0"/>
          </a:p>
          <a:p>
            <a:r>
              <a:rPr lang="zh-CN" altLang="en-US" dirty="0">
                <a:ea typeface="宋体" charset="-122"/>
              </a:rPr>
              <a:t>若对于</a:t>
            </a:r>
            <a:r>
              <a:rPr lang="en-US" altLang="zh-CN" dirty="0">
                <a:ea typeface="宋体" charset="-122"/>
              </a:rPr>
              <a:t>R(U)</a:t>
            </a:r>
            <a:r>
              <a:rPr lang="zh-CN" altLang="en-US" dirty="0">
                <a:ea typeface="宋体" charset="-122"/>
              </a:rPr>
              <a:t>的</a:t>
            </a:r>
            <a:r>
              <a:rPr lang="zh-CN" altLang="en-US" dirty="0">
                <a:solidFill>
                  <a:srgbClr val="FF0000"/>
                </a:solidFill>
                <a:ea typeface="宋体" charset="-122"/>
              </a:rPr>
              <a:t>任意</a:t>
            </a:r>
            <a:r>
              <a:rPr lang="zh-CN" altLang="en-US" dirty="0">
                <a:ea typeface="宋体" charset="-122"/>
              </a:rPr>
              <a:t>一个可能的关系</a:t>
            </a:r>
            <a:r>
              <a:rPr lang="en-US" altLang="zh-CN" dirty="0">
                <a:ea typeface="宋体" charset="-122"/>
              </a:rPr>
              <a:t>r</a:t>
            </a:r>
            <a:r>
              <a:rPr lang="zh-CN" altLang="en-US" dirty="0">
                <a:ea typeface="宋体" charset="-122"/>
              </a:rPr>
              <a:t>，</a:t>
            </a:r>
            <a:r>
              <a:rPr lang="en-US" altLang="zh-CN" dirty="0">
                <a:ea typeface="宋体" charset="-122"/>
              </a:rPr>
              <a:t>r</a:t>
            </a:r>
            <a:r>
              <a:rPr lang="zh-CN" altLang="en-US" dirty="0">
                <a:ea typeface="宋体" charset="-122"/>
              </a:rPr>
              <a:t>中不可能存在两个元组在</a:t>
            </a:r>
            <a:r>
              <a:rPr lang="en-US" altLang="zh-CN" dirty="0">
                <a:ea typeface="宋体" charset="-122"/>
              </a:rPr>
              <a:t>X</a:t>
            </a:r>
            <a:r>
              <a:rPr lang="zh-CN" altLang="en-US" dirty="0">
                <a:ea typeface="宋体" charset="-122"/>
              </a:rPr>
              <a:t>上的属性值相等， 而在</a:t>
            </a:r>
            <a:r>
              <a:rPr lang="en-US" altLang="zh-CN" dirty="0">
                <a:ea typeface="宋体" charset="-122"/>
              </a:rPr>
              <a:t>Y</a:t>
            </a:r>
            <a:r>
              <a:rPr lang="zh-CN" altLang="en-US" dirty="0">
                <a:ea typeface="宋体" charset="-122"/>
              </a:rPr>
              <a:t>上的属性值不等， 则称 “</a:t>
            </a:r>
            <a:r>
              <a:rPr lang="en-US" altLang="zh-CN" dirty="0">
                <a:solidFill>
                  <a:srgbClr val="FF0000"/>
                </a:solidFill>
                <a:ea typeface="宋体" charset="-122"/>
              </a:rPr>
              <a:t>X </a:t>
            </a:r>
            <a:r>
              <a:rPr lang="zh-CN" altLang="en-US" dirty="0">
                <a:solidFill>
                  <a:srgbClr val="FF0000"/>
                </a:solidFill>
                <a:ea typeface="宋体" charset="-122"/>
              </a:rPr>
              <a:t>函数确定 </a:t>
            </a:r>
            <a:r>
              <a:rPr lang="en-US" altLang="zh-CN" dirty="0">
                <a:solidFill>
                  <a:srgbClr val="FF0000"/>
                </a:solidFill>
                <a:ea typeface="宋体" charset="-122"/>
              </a:rPr>
              <a:t>Y</a:t>
            </a:r>
            <a:r>
              <a:rPr lang="en-US" altLang="zh-CN" dirty="0">
                <a:ea typeface="宋体" charset="-122"/>
              </a:rPr>
              <a:t>” </a:t>
            </a:r>
            <a:r>
              <a:rPr lang="zh-CN" altLang="en-US" dirty="0">
                <a:ea typeface="宋体" charset="-122"/>
              </a:rPr>
              <a:t>或  “</a:t>
            </a:r>
            <a:r>
              <a:rPr lang="en-US" altLang="zh-CN" dirty="0">
                <a:solidFill>
                  <a:srgbClr val="FF0000"/>
                </a:solidFill>
                <a:ea typeface="宋体" charset="-122"/>
              </a:rPr>
              <a:t>Y </a:t>
            </a:r>
            <a:r>
              <a:rPr lang="zh-CN" altLang="en-US" dirty="0">
                <a:solidFill>
                  <a:srgbClr val="FF0000"/>
                </a:solidFill>
                <a:ea typeface="宋体" charset="-122"/>
              </a:rPr>
              <a:t>函数依赖于 </a:t>
            </a:r>
            <a:r>
              <a:rPr lang="en-US" altLang="zh-CN" dirty="0">
                <a:solidFill>
                  <a:srgbClr val="FF0000"/>
                </a:solidFill>
                <a:ea typeface="宋体" charset="-122"/>
              </a:rPr>
              <a:t>X</a:t>
            </a:r>
            <a:r>
              <a:rPr lang="en-US" altLang="zh-CN" dirty="0">
                <a:ea typeface="宋体" charset="-122"/>
              </a:rPr>
              <a:t>”</a:t>
            </a:r>
            <a:r>
              <a:rPr lang="zh-CN" altLang="en-US" dirty="0">
                <a:ea typeface="宋体" charset="-122"/>
              </a:rPr>
              <a:t>，记作</a:t>
            </a:r>
            <a:r>
              <a:rPr lang="en-US" altLang="zh-CN" dirty="0">
                <a:ea typeface="宋体" charset="-122"/>
              </a:rPr>
              <a:t>X→Y</a:t>
            </a:r>
            <a:r>
              <a:rPr lang="zh-CN" altLang="en-US" dirty="0">
                <a:ea typeface="宋体" charset="-122"/>
              </a:rPr>
              <a:t>。</a:t>
            </a:r>
            <a:endParaRPr lang="en-US" altLang="zh-CN" dirty="0">
              <a:ea typeface="宋体" charset="-122"/>
            </a:endParaRPr>
          </a:p>
          <a:p>
            <a:pPr>
              <a:buFont typeface="Wingdings" panose="05000000000000000000" pitchFamily="2" charset="2"/>
              <a:buChar char="l"/>
            </a:pPr>
            <a:r>
              <a:rPr lang="zh-CN" altLang="en-US" dirty="0"/>
              <a:t>当</a:t>
            </a:r>
            <a:r>
              <a:rPr lang="en-US" altLang="zh-CN" dirty="0"/>
              <a:t>X →Y</a:t>
            </a:r>
            <a:r>
              <a:rPr lang="zh-CN" altLang="en-US" dirty="0"/>
              <a:t>，但</a:t>
            </a:r>
            <a:r>
              <a:rPr lang="en-US" altLang="zh-CN" dirty="0"/>
              <a:t>Y     X</a:t>
            </a:r>
            <a:r>
              <a:rPr lang="zh-CN" altLang="en-US" dirty="0"/>
              <a:t>，则称</a:t>
            </a:r>
            <a:r>
              <a:rPr lang="en-US" altLang="zh-CN" dirty="0"/>
              <a:t>X</a:t>
            </a:r>
            <a:r>
              <a:rPr lang="en-US" altLang="zh-CN" dirty="0">
                <a:ea typeface="宋体" charset="-122"/>
              </a:rPr>
              <a:t> →Y</a:t>
            </a:r>
            <a:r>
              <a:rPr lang="zh-CN" altLang="en-US" dirty="0">
                <a:ea typeface="宋体" charset="-122"/>
              </a:rPr>
              <a:t>是非平凡的函数依赖，反之则为平凡函数依赖</a:t>
            </a:r>
            <a:endParaRPr lang="en-US" altLang="zh-CN" dirty="0"/>
          </a:p>
          <a:p>
            <a:pPr>
              <a:buFont typeface="Wingdings" panose="05000000000000000000" pitchFamily="2" charset="2"/>
              <a:buChar char="l"/>
            </a:pPr>
            <a:r>
              <a:rPr lang="zh-CN" altLang="en-US" dirty="0"/>
              <a:t>当</a:t>
            </a:r>
            <a:r>
              <a:rPr lang="en-US" altLang="zh-CN" dirty="0"/>
              <a:t>Y</a:t>
            </a:r>
            <a:r>
              <a:rPr lang="zh-CN" altLang="en-US" dirty="0"/>
              <a:t>不函数依赖于</a:t>
            </a:r>
            <a:r>
              <a:rPr lang="en-US" altLang="zh-CN" dirty="0"/>
              <a:t>X</a:t>
            </a:r>
            <a:r>
              <a:rPr lang="zh-CN" altLang="en-US" dirty="0"/>
              <a:t>，则记作</a:t>
            </a:r>
            <a:r>
              <a:rPr lang="en-US" altLang="zh-CN" dirty="0"/>
              <a:t>X</a:t>
            </a:r>
            <a:r>
              <a:rPr lang="en-US" altLang="zh-CN" b="1" dirty="0">
                <a:ea typeface="宋体" charset="-122"/>
              </a:rPr>
              <a:t> → </a:t>
            </a:r>
            <a:r>
              <a:rPr lang="en-US" altLang="zh-CN" dirty="0"/>
              <a:t>Y</a:t>
            </a:r>
            <a:r>
              <a:rPr lang="zh-CN" altLang="en-US" dirty="0"/>
              <a:t>。</a:t>
            </a:r>
            <a:endParaRPr lang="en-US" altLang="zh-CN" dirty="0"/>
          </a:p>
          <a:p>
            <a:pPr>
              <a:buFont typeface="Wingdings" panose="05000000000000000000" pitchFamily="2" charset="2"/>
              <a:buChar char="l"/>
            </a:pPr>
            <a:r>
              <a:rPr lang="zh-CN" altLang="en-US" dirty="0"/>
              <a:t>若</a:t>
            </a:r>
            <a:r>
              <a:rPr lang="en-US" altLang="zh-CN" dirty="0"/>
              <a:t>X →Y</a:t>
            </a:r>
            <a:r>
              <a:rPr lang="zh-CN" altLang="en-US" dirty="0"/>
              <a:t>，则称</a:t>
            </a:r>
            <a:r>
              <a:rPr lang="en-US" altLang="zh-CN" dirty="0"/>
              <a:t>X</a:t>
            </a:r>
            <a:r>
              <a:rPr lang="zh-CN" altLang="en-US" dirty="0"/>
              <a:t>为这个函数依赖的决定属性组</a:t>
            </a:r>
          </a:p>
          <a:p>
            <a:pPr>
              <a:buFont typeface="Wingdings" panose="05000000000000000000" pitchFamily="2" charset="2"/>
              <a:buChar char="l"/>
            </a:pPr>
            <a:r>
              <a:rPr lang="zh-CN" altLang="en-US" dirty="0"/>
              <a:t>当</a:t>
            </a:r>
            <a:r>
              <a:rPr lang="en-US" altLang="zh-CN" dirty="0"/>
              <a:t>X</a:t>
            </a:r>
            <a:r>
              <a:rPr lang="en-US" altLang="zh-CN" dirty="0">
                <a:ea typeface="宋体" charset="-122"/>
              </a:rPr>
              <a:t> → </a:t>
            </a:r>
            <a:r>
              <a:rPr lang="en-US" altLang="zh-CN" dirty="0"/>
              <a:t>Y</a:t>
            </a:r>
            <a:r>
              <a:rPr lang="zh-CN" altLang="en-US" dirty="0"/>
              <a:t>，</a:t>
            </a:r>
            <a:r>
              <a:rPr lang="en-US" altLang="zh-CN" dirty="0"/>
              <a:t>Y</a:t>
            </a:r>
            <a:r>
              <a:rPr lang="en-US" altLang="zh-CN" dirty="0">
                <a:ea typeface="宋体" charset="-122"/>
              </a:rPr>
              <a:t> → </a:t>
            </a:r>
            <a:r>
              <a:rPr lang="en-US" altLang="zh-CN" dirty="0"/>
              <a:t>X</a:t>
            </a:r>
            <a:r>
              <a:rPr lang="zh-CN" altLang="en-US" dirty="0"/>
              <a:t>时，则记作</a:t>
            </a:r>
            <a:r>
              <a:rPr lang="en-US" altLang="zh-CN" dirty="0"/>
              <a:t>X</a:t>
            </a:r>
            <a:r>
              <a:rPr lang="en-US" altLang="zh-CN" dirty="0">
                <a:ea typeface="宋体" charset="-122"/>
              </a:rPr>
              <a:t> </a:t>
            </a:r>
            <a:r>
              <a:rPr lang="zh-CN" altLang="en-US" dirty="0"/>
              <a:t>↔</a:t>
            </a:r>
            <a:r>
              <a:rPr lang="en-US" altLang="zh-CN" dirty="0">
                <a:ea typeface="宋体" charset="-122"/>
              </a:rPr>
              <a:t> </a:t>
            </a:r>
            <a:r>
              <a:rPr lang="en-US" altLang="zh-CN" dirty="0"/>
              <a:t>Y</a:t>
            </a:r>
            <a:r>
              <a:rPr lang="zh-CN" altLang="en-US" dirty="0">
                <a:ea typeface="宋体" charset="-122"/>
              </a:rPr>
              <a:t>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13</a:t>
            </a:fld>
            <a:endParaRPr lang="zh-CN" altLang="en-US"/>
          </a:p>
        </p:txBody>
      </p:sp>
      <p:grpSp>
        <p:nvGrpSpPr>
          <p:cNvPr id="6" name="组合 5"/>
          <p:cNvGrpSpPr/>
          <p:nvPr/>
        </p:nvGrpSpPr>
        <p:grpSpPr>
          <a:xfrm>
            <a:off x="3477945" y="3770943"/>
            <a:ext cx="214037" cy="197984"/>
            <a:chOff x="2719662" y="3659430"/>
            <a:chExt cx="214037" cy="197984"/>
          </a:xfrm>
        </p:grpSpPr>
        <p:pic>
          <p:nvPicPr>
            <p:cNvPr id="7" name="图片 6"/>
            <p:cNvPicPr>
              <a:picLocks noChangeAspect="1"/>
            </p:cNvPicPr>
            <p:nvPr/>
          </p:nvPicPr>
          <p:blipFill>
            <a:blip r:embed="rId3"/>
            <a:stretch>
              <a:fillRect/>
            </a:stretch>
          </p:blipFill>
          <p:spPr>
            <a:xfrm>
              <a:off x="2719662" y="3659430"/>
              <a:ext cx="214037" cy="197984"/>
            </a:xfrm>
            <a:prstGeom prst="rect">
              <a:avLst/>
            </a:prstGeom>
          </p:spPr>
        </p:pic>
        <p:sp>
          <p:nvSpPr>
            <p:cNvPr id="8" name="Line 6"/>
            <p:cNvSpPr>
              <a:spLocks noChangeShapeType="1"/>
            </p:cNvSpPr>
            <p:nvPr/>
          </p:nvSpPr>
          <p:spPr bwMode="auto">
            <a:xfrm flipH="1">
              <a:off x="2794022" y="3659430"/>
              <a:ext cx="65315" cy="174171"/>
            </a:xfrm>
            <a:prstGeom prst="line">
              <a:avLst/>
            </a:prstGeom>
            <a:noFill/>
            <a:ln w="25400">
              <a:solidFill>
                <a:schemeClr val="tx1"/>
              </a:solidFill>
              <a:round/>
              <a:headEnd/>
              <a:tailEnd/>
            </a:ln>
            <a:effectLst/>
          </p:spPr>
          <p:txBody>
            <a:bodyPr wrap="none" anchor="ctr"/>
            <a:lstStyle/>
            <a:p>
              <a:endParaRPr lang="zh-CN" altLang="en-US"/>
            </a:p>
          </p:txBody>
        </p:sp>
      </p:grpSp>
      <p:pic>
        <p:nvPicPr>
          <p:cNvPr id="9" name="图片 8"/>
          <p:cNvPicPr>
            <a:picLocks noChangeAspect="1"/>
          </p:cNvPicPr>
          <p:nvPr/>
        </p:nvPicPr>
        <p:blipFill>
          <a:blip r:embed="rId3"/>
          <a:stretch>
            <a:fillRect/>
          </a:stretch>
        </p:blipFill>
        <p:spPr>
          <a:xfrm>
            <a:off x="9602621" y="1616214"/>
            <a:ext cx="214037" cy="197984"/>
          </a:xfrm>
          <a:prstGeom prst="rect">
            <a:avLst/>
          </a:prstGeom>
        </p:spPr>
      </p:pic>
      <p:pic>
        <p:nvPicPr>
          <p:cNvPr id="10" name="图片 9"/>
          <p:cNvPicPr>
            <a:picLocks noChangeAspect="1"/>
          </p:cNvPicPr>
          <p:nvPr/>
        </p:nvPicPr>
        <p:blipFill>
          <a:blip r:embed="rId3"/>
          <a:stretch>
            <a:fillRect/>
          </a:stretch>
        </p:blipFill>
        <p:spPr>
          <a:xfrm>
            <a:off x="3726857" y="1936774"/>
            <a:ext cx="214037" cy="197984"/>
          </a:xfrm>
          <a:prstGeom prst="rect">
            <a:avLst/>
          </a:prstGeom>
        </p:spPr>
      </p:pic>
      <p:sp>
        <p:nvSpPr>
          <p:cNvPr id="11" name="Line 6"/>
          <p:cNvSpPr>
            <a:spLocks noChangeShapeType="1"/>
          </p:cNvSpPr>
          <p:nvPr/>
        </p:nvSpPr>
        <p:spPr bwMode="auto">
          <a:xfrm flipH="1">
            <a:off x="5820671" y="4582613"/>
            <a:ext cx="65315" cy="174171"/>
          </a:xfrm>
          <a:prstGeom prst="line">
            <a:avLst/>
          </a:prstGeom>
          <a:noFill/>
          <a:ln w="25400">
            <a:solidFill>
              <a:schemeClr val="tx1"/>
            </a:solidFill>
            <a:round/>
            <a:headEnd/>
            <a:tailEnd/>
          </a:ln>
          <a:effectLst/>
        </p:spPr>
        <p:txBody>
          <a:bodyPr wrap="none" anchor="ctr"/>
          <a:lstStyle/>
          <a:p>
            <a:endParaRPr lang="zh-CN" altLang="en-US"/>
          </a:p>
        </p:txBody>
      </p:sp>
      <p:sp>
        <p:nvSpPr>
          <p:cNvPr id="12" name="矩形 11"/>
          <p:cNvSpPr/>
          <p:nvPr/>
        </p:nvSpPr>
        <p:spPr>
          <a:xfrm>
            <a:off x="5820671" y="239264"/>
            <a:ext cx="6096000" cy="923330"/>
          </a:xfrm>
          <a:prstGeom prst="rect">
            <a:avLst/>
          </a:prstGeom>
        </p:spPr>
        <p:txBody>
          <a:bodyPr>
            <a:spAutoFit/>
          </a:bodyPr>
          <a:lstStyle/>
          <a:p>
            <a:r>
              <a:rPr lang="zh-CN" altLang="en-US" dirty="0">
                <a:solidFill>
                  <a:srgbClr val="333333"/>
                </a:solidFill>
                <a:latin typeface="arial" panose="020B0604020202020204" pitchFamily="34" charset="0"/>
              </a:rPr>
              <a:t>若对于</a:t>
            </a:r>
            <a:r>
              <a:rPr lang="en-US" altLang="zh-CN" dirty="0">
                <a:solidFill>
                  <a:srgbClr val="333333"/>
                </a:solidFill>
                <a:latin typeface="arial" panose="020B0604020202020204" pitchFamily="34" charset="0"/>
              </a:rPr>
              <a:t>R(U)</a:t>
            </a:r>
            <a:r>
              <a:rPr lang="zh-CN" altLang="en-US" dirty="0">
                <a:solidFill>
                  <a:srgbClr val="333333"/>
                </a:solidFill>
                <a:latin typeface="arial" panose="020B0604020202020204" pitchFamily="34" charset="0"/>
              </a:rPr>
              <a:t>的任意两个可能的关系</a:t>
            </a:r>
            <a:r>
              <a:rPr lang="en-US" altLang="zh-CN" dirty="0">
                <a:solidFill>
                  <a:srgbClr val="333333"/>
                </a:solidFill>
                <a:latin typeface="arial" panose="020B0604020202020204" pitchFamily="34" charset="0"/>
              </a:rPr>
              <a:t>r1</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r2</a:t>
            </a:r>
            <a:r>
              <a:rPr lang="zh-CN" altLang="en-US" dirty="0">
                <a:solidFill>
                  <a:srgbClr val="333333"/>
                </a:solidFill>
                <a:latin typeface="arial" panose="020B0604020202020204" pitchFamily="34" charset="0"/>
              </a:rPr>
              <a:t>，若</a:t>
            </a:r>
            <a:r>
              <a:rPr lang="en-US" altLang="zh-CN" dirty="0">
                <a:solidFill>
                  <a:srgbClr val="333333"/>
                </a:solidFill>
                <a:latin typeface="arial" panose="020B0604020202020204" pitchFamily="34" charset="0"/>
              </a:rPr>
              <a:t>r1[x]=r2[x],</a:t>
            </a:r>
            <a:r>
              <a:rPr lang="zh-CN" altLang="en-US" dirty="0">
                <a:solidFill>
                  <a:srgbClr val="333333"/>
                </a:solidFill>
                <a:latin typeface="arial" panose="020B0604020202020204" pitchFamily="34" charset="0"/>
              </a:rPr>
              <a:t>则</a:t>
            </a:r>
            <a:r>
              <a:rPr lang="en-US" altLang="zh-CN" dirty="0">
                <a:solidFill>
                  <a:srgbClr val="333333"/>
                </a:solidFill>
                <a:latin typeface="arial" panose="020B0604020202020204" pitchFamily="34" charset="0"/>
              </a:rPr>
              <a:t>r1[y]=r2[y]</a:t>
            </a:r>
            <a:r>
              <a:rPr lang="zh-CN" altLang="en-US" dirty="0">
                <a:solidFill>
                  <a:srgbClr val="333333"/>
                </a:solidFill>
                <a:latin typeface="arial" panose="020B0604020202020204" pitchFamily="34" charset="0"/>
              </a:rPr>
              <a:t>，或者若</a:t>
            </a:r>
            <a:r>
              <a:rPr lang="en-US" altLang="zh-CN" dirty="0">
                <a:solidFill>
                  <a:srgbClr val="333333"/>
                </a:solidFill>
                <a:latin typeface="arial" panose="020B0604020202020204" pitchFamily="34" charset="0"/>
              </a:rPr>
              <a:t>r1[y]</a:t>
            </a:r>
            <a:r>
              <a:rPr lang="zh-CN" altLang="en-US" dirty="0">
                <a:solidFill>
                  <a:srgbClr val="333333"/>
                </a:solidFill>
                <a:latin typeface="arial" panose="020B0604020202020204" pitchFamily="34" charset="0"/>
              </a:rPr>
              <a:t>不等于</a:t>
            </a:r>
            <a:r>
              <a:rPr lang="en-US" altLang="zh-CN" dirty="0">
                <a:solidFill>
                  <a:srgbClr val="333333"/>
                </a:solidFill>
                <a:latin typeface="arial" panose="020B0604020202020204" pitchFamily="34" charset="0"/>
              </a:rPr>
              <a:t>r2[y],</a:t>
            </a:r>
            <a:r>
              <a:rPr lang="zh-CN" altLang="en-US" dirty="0">
                <a:solidFill>
                  <a:srgbClr val="333333"/>
                </a:solidFill>
                <a:latin typeface="arial" panose="020B0604020202020204" pitchFamily="34" charset="0"/>
              </a:rPr>
              <a:t>则</a:t>
            </a:r>
            <a:r>
              <a:rPr lang="en-US" altLang="zh-CN" dirty="0">
                <a:solidFill>
                  <a:srgbClr val="333333"/>
                </a:solidFill>
                <a:latin typeface="arial" panose="020B0604020202020204" pitchFamily="34" charset="0"/>
              </a:rPr>
              <a:t>r1[x]</a:t>
            </a:r>
            <a:r>
              <a:rPr lang="zh-CN" altLang="en-US" dirty="0">
                <a:solidFill>
                  <a:srgbClr val="333333"/>
                </a:solidFill>
                <a:latin typeface="arial" panose="020B0604020202020204" pitchFamily="34" charset="0"/>
              </a:rPr>
              <a:t>不等于</a:t>
            </a:r>
            <a:r>
              <a:rPr lang="en-US" altLang="zh-CN" dirty="0">
                <a:solidFill>
                  <a:srgbClr val="333333"/>
                </a:solidFill>
                <a:latin typeface="arial" panose="020B0604020202020204" pitchFamily="34" charset="0"/>
              </a:rPr>
              <a:t>r2[x]</a:t>
            </a:r>
            <a:r>
              <a:rPr lang="zh-CN" altLang="en-US" dirty="0">
                <a:solidFill>
                  <a:srgbClr val="333333"/>
                </a:solidFill>
                <a:latin typeface="arial" panose="020B0604020202020204" pitchFamily="34" charset="0"/>
              </a:rPr>
              <a:t>，称</a:t>
            </a:r>
            <a:r>
              <a:rPr lang="en-US" altLang="zh-CN" dirty="0">
                <a:solidFill>
                  <a:srgbClr val="333333"/>
                </a:solidFill>
                <a:latin typeface="arial" panose="020B0604020202020204" pitchFamily="34" charset="0"/>
              </a:rPr>
              <a:t>X</a:t>
            </a:r>
            <a:r>
              <a:rPr lang="zh-CN" altLang="en-US" dirty="0">
                <a:solidFill>
                  <a:srgbClr val="333333"/>
                </a:solidFill>
                <a:latin typeface="arial" panose="020B0604020202020204" pitchFamily="34" charset="0"/>
              </a:rPr>
              <a:t>决定</a:t>
            </a:r>
            <a:r>
              <a:rPr lang="en-US" altLang="zh-CN" dirty="0">
                <a:solidFill>
                  <a:srgbClr val="333333"/>
                </a:solidFill>
                <a:latin typeface="arial" panose="020B0604020202020204" pitchFamily="34" charset="0"/>
              </a:rPr>
              <a:t>Y</a:t>
            </a:r>
            <a:r>
              <a:rPr lang="zh-CN" altLang="en-US" dirty="0">
                <a:solidFill>
                  <a:srgbClr val="333333"/>
                </a:solidFill>
                <a:latin typeface="arial" panose="020B0604020202020204" pitchFamily="34" charset="0"/>
              </a:rPr>
              <a:t>，或者</a:t>
            </a:r>
            <a:r>
              <a:rPr lang="en-US" altLang="zh-CN" dirty="0">
                <a:solidFill>
                  <a:srgbClr val="333333"/>
                </a:solidFill>
                <a:latin typeface="arial" panose="020B0604020202020204" pitchFamily="34" charset="0"/>
              </a:rPr>
              <a:t>Y</a:t>
            </a:r>
            <a:r>
              <a:rPr lang="zh-CN" altLang="en-US" dirty="0">
                <a:solidFill>
                  <a:srgbClr val="333333"/>
                </a:solidFill>
                <a:latin typeface="arial" panose="020B0604020202020204" pitchFamily="34" charset="0"/>
              </a:rPr>
              <a:t>依赖</a:t>
            </a:r>
            <a:r>
              <a:rPr lang="en-US" altLang="zh-CN" dirty="0">
                <a:solidFill>
                  <a:srgbClr val="333333"/>
                </a:solidFill>
                <a:latin typeface="arial" panose="020B0604020202020204" pitchFamily="34" charset="0"/>
              </a:rPr>
              <a:t>X</a:t>
            </a:r>
            <a:r>
              <a:rPr lang="zh-CN" altLang="en-US" dirty="0">
                <a:solidFill>
                  <a:srgbClr val="333333"/>
                </a:solidFill>
                <a:latin typeface="arial" panose="020B0604020202020204" pitchFamily="34" charset="0"/>
              </a:rPr>
              <a:t>。</a:t>
            </a:r>
            <a:endParaRPr lang="zh-CN" altLang="en-US" dirty="0"/>
          </a:p>
        </p:txBody>
      </p:sp>
    </p:spTree>
    <p:extLst>
      <p:ext uri="{BB962C8B-B14F-4D97-AF65-F5344CB8AC3E}">
        <p14:creationId xmlns:p14="http://schemas.microsoft.com/office/powerpoint/2010/main" val="275111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lstStyle/>
          <a:p>
            <a:r>
              <a:rPr lang="en-US" altLang="zh-CN" dirty="0"/>
              <a:t>School(</a:t>
            </a:r>
            <a:r>
              <a:rPr lang="en-US" altLang="zh-CN" dirty="0" err="1"/>
              <a:t>Sno,Sname,Ssex,Sage,Sdept,Dhead</a:t>
            </a:r>
            <a:r>
              <a:rPr lang="en-US" altLang="zh-CN" dirty="0"/>
              <a:t>, ……)</a:t>
            </a:r>
          </a:p>
          <a:p>
            <a:r>
              <a:rPr lang="en-US" altLang="zh-CN" dirty="0"/>
              <a:t>              X      Y</a:t>
            </a:r>
          </a:p>
          <a:p>
            <a:r>
              <a:rPr lang="zh-CN" altLang="en-US" dirty="0"/>
              <a:t>因为：一个学号只对应一个学生</a:t>
            </a:r>
          </a:p>
          <a:p>
            <a:r>
              <a:rPr lang="zh-CN" altLang="en-US" dirty="0"/>
              <a:t>所以：</a:t>
            </a:r>
            <a:r>
              <a:rPr lang="en-US" altLang="zh-CN" dirty="0" err="1"/>
              <a:t>Sno</a:t>
            </a:r>
            <a:r>
              <a:rPr lang="en-US" altLang="zh-CN" dirty="0">
                <a:ea typeface="宋体" charset="-122"/>
              </a:rPr>
              <a:t> →</a:t>
            </a:r>
            <a:r>
              <a:rPr lang="en-US" altLang="zh-CN" dirty="0"/>
              <a:t> </a:t>
            </a:r>
            <a:r>
              <a:rPr lang="en-US" altLang="zh-CN" dirty="0" err="1"/>
              <a:t>Sname</a:t>
            </a:r>
            <a:endParaRPr lang="en-US" altLang="zh-CN" dirty="0"/>
          </a:p>
          <a:p>
            <a:r>
              <a:rPr lang="zh-CN" altLang="en-US" dirty="0"/>
              <a:t>即：姓名</a:t>
            </a:r>
            <a:r>
              <a:rPr lang="en-US" altLang="zh-CN" dirty="0" err="1"/>
              <a:t>Sname</a:t>
            </a:r>
            <a:r>
              <a:rPr lang="zh-CN" altLang="en-US" dirty="0"/>
              <a:t>函数依赖于学号</a:t>
            </a:r>
            <a:r>
              <a:rPr lang="en-US" altLang="zh-CN" dirty="0" err="1"/>
              <a:t>Sno</a:t>
            </a:r>
            <a:r>
              <a:rPr lang="zh-CN" altLang="en-US" dirty="0"/>
              <a:t>或学号函数决定姓名</a:t>
            </a:r>
          </a:p>
          <a:p>
            <a:r>
              <a:rPr lang="zh-CN" altLang="en-US" dirty="0"/>
              <a:t>类似于数学中的函数</a:t>
            </a:r>
            <a:r>
              <a:rPr lang="en-US" altLang="zh-CN" dirty="0"/>
              <a:t>Y=F(X) </a:t>
            </a:r>
            <a:r>
              <a:rPr lang="en-US" altLang="zh-CN" dirty="0">
                <a:ea typeface="宋体" charset="-122"/>
              </a:rPr>
              <a:t>→</a:t>
            </a:r>
            <a:r>
              <a:rPr lang="en-US" altLang="zh-CN" dirty="0"/>
              <a:t> </a:t>
            </a:r>
            <a:r>
              <a:rPr lang="en-US" altLang="zh-CN" dirty="0" err="1"/>
              <a:t>Sname</a:t>
            </a:r>
            <a:r>
              <a:rPr lang="en-US" altLang="zh-CN" dirty="0"/>
              <a:t>=f(</a:t>
            </a:r>
            <a:r>
              <a:rPr lang="en-US" altLang="zh-CN" dirty="0" err="1"/>
              <a:t>Sno</a:t>
            </a:r>
            <a:r>
              <a:rPr lang="en-US" altLang="zh-CN" dirty="0"/>
              <a:t>)</a:t>
            </a:r>
          </a:p>
          <a:p>
            <a:r>
              <a:rPr lang="zh-CN" altLang="en-US" dirty="0"/>
              <a:t>同理：</a:t>
            </a:r>
            <a:r>
              <a:rPr lang="en-US" altLang="zh-CN" dirty="0" err="1"/>
              <a:t>Sno</a:t>
            </a:r>
            <a:r>
              <a:rPr lang="en-US" altLang="zh-CN" dirty="0"/>
              <a:t> </a:t>
            </a:r>
            <a:r>
              <a:rPr lang="en-US" altLang="zh-CN" dirty="0">
                <a:ea typeface="宋体" charset="-122"/>
              </a:rPr>
              <a:t>→</a:t>
            </a:r>
            <a:r>
              <a:rPr lang="en-US" altLang="zh-CN" dirty="0"/>
              <a:t> </a:t>
            </a:r>
            <a:r>
              <a:rPr lang="en-US" altLang="zh-CN" dirty="0" err="1"/>
              <a:t>Ssex</a:t>
            </a:r>
            <a:r>
              <a:rPr lang="en-US" altLang="zh-CN" dirty="0"/>
              <a:t> </a:t>
            </a:r>
            <a:r>
              <a:rPr lang="zh-CN" altLang="en-US" dirty="0"/>
              <a:t>、 </a:t>
            </a:r>
            <a:r>
              <a:rPr lang="en-US" altLang="zh-CN" dirty="0" err="1"/>
              <a:t>Sno</a:t>
            </a:r>
            <a:r>
              <a:rPr lang="en-US" altLang="zh-CN" dirty="0"/>
              <a:t> </a:t>
            </a:r>
            <a:r>
              <a:rPr lang="en-US" altLang="zh-CN" dirty="0">
                <a:ea typeface="宋体" charset="-122"/>
              </a:rPr>
              <a:t>→</a:t>
            </a:r>
            <a:r>
              <a:rPr lang="en-US" altLang="zh-CN" dirty="0"/>
              <a:t> Sage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14</a:t>
            </a:fld>
            <a:endParaRPr lang="zh-CN" altLang="en-US"/>
          </a:p>
        </p:txBody>
      </p:sp>
    </p:spTree>
    <p:extLst>
      <p:ext uri="{BB962C8B-B14F-4D97-AF65-F5344CB8AC3E}">
        <p14:creationId xmlns:p14="http://schemas.microsoft.com/office/powerpoint/2010/main" val="95496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一种确定属性间函数依赖关系的简便方法</a:t>
            </a:r>
            <a:endParaRPr lang="en-US" altLang="zh-CN" dirty="0"/>
          </a:p>
          <a:p>
            <a:pPr lvl="1"/>
            <a:r>
              <a:rPr lang="zh-CN" altLang="en-US" dirty="0"/>
              <a:t>函数依赖与属性之间的联系类型有关，可以从分析属性间的联系类型入手，便可大致确定属性间的函数依赖。</a:t>
            </a:r>
          </a:p>
          <a:p>
            <a:r>
              <a:rPr lang="en-US" altLang="zh-CN" dirty="0"/>
              <a:t>(1)</a:t>
            </a:r>
            <a:r>
              <a:rPr lang="zh-CN" altLang="en-US" dirty="0"/>
              <a:t>在一个关系模式中，如果属性</a:t>
            </a:r>
            <a:r>
              <a:rPr lang="en-US" altLang="zh-CN" dirty="0"/>
              <a:t>X</a:t>
            </a:r>
            <a:r>
              <a:rPr lang="zh-CN" altLang="en-US" dirty="0"/>
              <a:t>与</a:t>
            </a:r>
            <a:r>
              <a:rPr lang="en-US" altLang="zh-CN" dirty="0"/>
              <a:t>Y</a:t>
            </a:r>
            <a:r>
              <a:rPr lang="zh-CN" altLang="en-US" dirty="0"/>
              <a:t>有</a:t>
            </a:r>
            <a:r>
              <a:rPr lang="en-US" altLang="zh-CN" dirty="0"/>
              <a:t>1:1</a:t>
            </a:r>
            <a:r>
              <a:rPr lang="zh-CN" altLang="en-US" dirty="0"/>
              <a:t>联系时，则存在函数依赖</a:t>
            </a:r>
            <a:r>
              <a:rPr lang="en-US" altLang="zh-CN" dirty="0"/>
              <a:t>X→Y</a:t>
            </a:r>
            <a:r>
              <a:rPr lang="zh-CN" altLang="en-US" dirty="0"/>
              <a:t>，</a:t>
            </a:r>
            <a:r>
              <a:rPr lang="en-US" altLang="zh-CN" dirty="0"/>
              <a:t>Y→X</a:t>
            </a:r>
            <a:r>
              <a:rPr lang="zh-CN" altLang="en-US" dirty="0"/>
              <a:t>，即</a:t>
            </a:r>
            <a:r>
              <a:rPr lang="en-US" altLang="zh-CN" dirty="0"/>
              <a:t>X </a:t>
            </a:r>
            <a:r>
              <a:rPr lang="zh-CN" altLang="en-US" dirty="0"/>
              <a:t>↔ </a:t>
            </a:r>
            <a:r>
              <a:rPr lang="en-US" altLang="zh-CN" dirty="0"/>
              <a:t>Y</a:t>
            </a:r>
            <a:r>
              <a:rPr lang="zh-CN" altLang="en-US" dirty="0"/>
              <a:t>。</a:t>
            </a:r>
          </a:p>
          <a:p>
            <a:pPr lvl="1"/>
            <a:r>
              <a:rPr lang="zh-CN" altLang="en-US" dirty="0"/>
              <a:t>例如，当学生无重名时，</a:t>
            </a:r>
            <a:r>
              <a:rPr lang="en-US" altLang="zh-CN" dirty="0" err="1"/>
              <a:t>Sno</a:t>
            </a:r>
            <a:r>
              <a:rPr lang="en-US" altLang="zh-CN" dirty="0"/>
              <a:t> </a:t>
            </a:r>
            <a:r>
              <a:rPr lang="zh-CN" altLang="en-US" dirty="0"/>
              <a:t>↔</a:t>
            </a:r>
            <a:r>
              <a:rPr lang="en-US" altLang="zh-CN" dirty="0"/>
              <a:t> </a:t>
            </a:r>
            <a:r>
              <a:rPr lang="en-US" altLang="zh-CN" dirty="0" err="1"/>
              <a:t>Sname</a:t>
            </a:r>
            <a:endParaRPr lang="en-US" altLang="zh-CN" dirty="0"/>
          </a:p>
          <a:p>
            <a:r>
              <a:rPr lang="en-US" altLang="zh-CN" dirty="0"/>
              <a:t>(2)</a:t>
            </a:r>
            <a:r>
              <a:rPr lang="zh-CN" altLang="en-US" dirty="0"/>
              <a:t>如果属性</a:t>
            </a:r>
            <a:r>
              <a:rPr lang="en-US" altLang="zh-CN" dirty="0"/>
              <a:t>X</a:t>
            </a:r>
            <a:r>
              <a:rPr lang="zh-CN" altLang="en-US" dirty="0"/>
              <a:t>与</a:t>
            </a:r>
            <a:r>
              <a:rPr lang="en-US" altLang="zh-CN" dirty="0"/>
              <a:t>Y</a:t>
            </a:r>
            <a:r>
              <a:rPr lang="zh-CN" altLang="en-US" dirty="0"/>
              <a:t>有</a:t>
            </a:r>
            <a:r>
              <a:rPr lang="en-US" altLang="zh-CN" dirty="0"/>
              <a:t>m:1</a:t>
            </a:r>
            <a:r>
              <a:rPr lang="zh-CN" altLang="en-US" dirty="0"/>
              <a:t>的联系时，则存在函数依赖</a:t>
            </a:r>
            <a:r>
              <a:rPr lang="en-US" altLang="zh-CN" dirty="0"/>
              <a:t>X→Y</a:t>
            </a:r>
            <a:r>
              <a:rPr lang="zh-CN" altLang="en-US" dirty="0"/>
              <a:t>。</a:t>
            </a:r>
          </a:p>
          <a:p>
            <a:pPr lvl="1"/>
            <a:r>
              <a:rPr lang="zh-CN" altLang="en-US" dirty="0"/>
              <a:t>例如， </a:t>
            </a:r>
            <a:r>
              <a:rPr lang="en-US" altLang="zh-CN" dirty="0" err="1"/>
              <a:t>Sno</a:t>
            </a:r>
            <a:r>
              <a:rPr lang="en-US" altLang="zh-CN" dirty="0"/>
              <a:t> </a:t>
            </a:r>
            <a:r>
              <a:rPr lang="zh-CN" altLang="en-US" dirty="0"/>
              <a:t>与</a:t>
            </a:r>
            <a:r>
              <a:rPr lang="en-US" altLang="zh-CN" dirty="0"/>
              <a:t>Sage </a:t>
            </a:r>
            <a:r>
              <a:rPr lang="zh-CN" altLang="en-US" dirty="0"/>
              <a:t>， </a:t>
            </a:r>
            <a:r>
              <a:rPr lang="en-US" altLang="zh-CN" dirty="0" err="1"/>
              <a:t>Sdept</a:t>
            </a:r>
            <a:r>
              <a:rPr lang="en-US" altLang="zh-CN" dirty="0"/>
              <a:t> </a:t>
            </a:r>
            <a:r>
              <a:rPr lang="zh-CN" altLang="en-US" dirty="0"/>
              <a:t>之间均为</a:t>
            </a:r>
            <a:r>
              <a:rPr lang="en-US" altLang="zh-CN" dirty="0"/>
              <a:t>m:1 </a:t>
            </a:r>
            <a:r>
              <a:rPr lang="zh-CN" altLang="en-US" dirty="0"/>
              <a:t>联系， 所以有</a:t>
            </a:r>
            <a:r>
              <a:rPr lang="en-US" altLang="zh-CN" dirty="0" err="1"/>
              <a:t>Sno→Sage</a:t>
            </a:r>
            <a:r>
              <a:rPr lang="zh-CN" altLang="en-US" dirty="0"/>
              <a:t>，</a:t>
            </a:r>
            <a:r>
              <a:rPr lang="en-US" altLang="zh-CN" dirty="0" err="1"/>
              <a:t>Sno→Sdept</a:t>
            </a:r>
            <a:endParaRPr lang="en-US" altLang="zh-CN" dirty="0"/>
          </a:p>
          <a:p>
            <a:r>
              <a:rPr lang="en-US" altLang="zh-CN" dirty="0"/>
              <a:t>(3)</a:t>
            </a:r>
            <a:r>
              <a:rPr lang="zh-CN" altLang="en-US" dirty="0"/>
              <a:t>如果属性</a:t>
            </a:r>
            <a:r>
              <a:rPr lang="en-US" altLang="zh-CN" dirty="0"/>
              <a:t>X</a:t>
            </a:r>
            <a:r>
              <a:rPr lang="zh-CN" altLang="en-US" dirty="0"/>
              <a:t>与</a:t>
            </a:r>
            <a:r>
              <a:rPr lang="en-US" altLang="zh-CN" dirty="0"/>
              <a:t>Y</a:t>
            </a:r>
            <a:r>
              <a:rPr lang="zh-CN" altLang="en-US" dirty="0"/>
              <a:t>有</a:t>
            </a:r>
            <a:r>
              <a:rPr lang="en-US" altLang="zh-CN" dirty="0"/>
              <a:t>m:n</a:t>
            </a:r>
            <a:r>
              <a:rPr lang="zh-CN" altLang="en-US" dirty="0"/>
              <a:t>的联系时，则</a:t>
            </a:r>
            <a:r>
              <a:rPr lang="en-US" altLang="zh-CN" dirty="0"/>
              <a:t>X</a:t>
            </a:r>
            <a:r>
              <a:rPr lang="zh-CN" altLang="en-US" dirty="0"/>
              <a:t>与</a:t>
            </a:r>
            <a:r>
              <a:rPr lang="en-US" altLang="zh-CN" dirty="0"/>
              <a:t>Y</a:t>
            </a:r>
            <a:r>
              <a:rPr lang="zh-CN" altLang="en-US" dirty="0"/>
              <a:t>之间不存在任何函数依赖关系。</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15</a:t>
            </a:fld>
            <a:endParaRPr lang="zh-CN" altLang="en-US"/>
          </a:p>
        </p:txBody>
      </p:sp>
    </p:spTree>
    <p:extLst>
      <p:ext uri="{BB962C8B-B14F-4D97-AF65-F5344CB8AC3E}">
        <p14:creationId xmlns:p14="http://schemas.microsoft.com/office/powerpoint/2010/main" val="1485682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完全函数依赖与部分函数依赖</a:t>
            </a:r>
          </a:p>
        </p:txBody>
      </p:sp>
      <p:sp>
        <p:nvSpPr>
          <p:cNvPr id="3" name="内容占位符 2"/>
          <p:cNvSpPr>
            <a:spLocks noGrp="1"/>
          </p:cNvSpPr>
          <p:nvPr>
            <p:ph idx="1"/>
          </p:nvPr>
        </p:nvSpPr>
        <p:spPr/>
        <p:txBody>
          <a:bodyPr/>
          <a:lstStyle/>
          <a:p>
            <a:r>
              <a:rPr lang="zh-CN" altLang="en-US" dirty="0"/>
              <a:t>定义</a:t>
            </a:r>
            <a:r>
              <a:rPr lang="en-US" altLang="zh-CN" dirty="0"/>
              <a:t>2 </a:t>
            </a:r>
            <a:r>
              <a:rPr lang="zh-CN" altLang="en-US" dirty="0"/>
              <a:t>设关系模式</a:t>
            </a:r>
            <a:r>
              <a:rPr lang="en-US" altLang="zh-CN" dirty="0"/>
              <a:t>R(X,Y),X,Y</a:t>
            </a:r>
            <a:r>
              <a:rPr lang="zh-CN" altLang="en-US" dirty="0"/>
              <a:t>是</a:t>
            </a:r>
            <a:r>
              <a:rPr lang="en-US" altLang="zh-CN" dirty="0"/>
              <a:t>R</a:t>
            </a:r>
            <a:r>
              <a:rPr lang="zh-CN" altLang="en-US" dirty="0"/>
              <a:t>的属性集，当对</a:t>
            </a:r>
            <a:r>
              <a:rPr lang="en-US" altLang="zh-CN" dirty="0"/>
              <a:t>X</a:t>
            </a:r>
            <a:r>
              <a:rPr lang="zh-CN" altLang="en-US" dirty="0"/>
              <a:t>的每一个真子集</a:t>
            </a:r>
            <a:r>
              <a:rPr lang="en-US" altLang="zh-CN" dirty="0"/>
              <a:t>X'</a:t>
            </a:r>
            <a:r>
              <a:rPr lang="zh-CN" altLang="en-US" dirty="0"/>
              <a:t>都有</a:t>
            </a:r>
            <a:r>
              <a:rPr lang="en-US" altLang="zh-CN" dirty="0"/>
              <a:t>X'</a:t>
            </a:r>
            <a:r>
              <a:rPr lang="en-US" altLang="zh-CN" dirty="0">
                <a:ea typeface="宋体" charset="-122"/>
              </a:rPr>
              <a:t> → </a:t>
            </a:r>
            <a:r>
              <a:rPr lang="en-US" altLang="zh-CN" dirty="0"/>
              <a:t>Y,</a:t>
            </a:r>
            <a:r>
              <a:rPr lang="zh-CN" altLang="en-US" dirty="0"/>
              <a:t>则</a:t>
            </a:r>
            <a:r>
              <a:rPr lang="en-US" altLang="zh-CN" dirty="0"/>
              <a:t>Y</a:t>
            </a:r>
            <a:r>
              <a:rPr lang="zh-CN" altLang="en-US" dirty="0"/>
              <a:t>对</a:t>
            </a:r>
            <a:r>
              <a:rPr lang="en-US" altLang="zh-CN" dirty="0"/>
              <a:t>X</a:t>
            </a:r>
            <a:r>
              <a:rPr lang="zh-CN" altLang="en-US" dirty="0"/>
              <a:t>的函数依赖是完全的，记作</a:t>
            </a:r>
            <a:r>
              <a:rPr lang="en-US" altLang="zh-CN" dirty="0">
                <a:ea typeface="宋体" charset="-122"/>
              </a:rPr>
              <a:t>X </a:t>
            </a:r>
            <a:r>
              <a:rPr lang="en-US" altLang="zh-CN" baseline="46000" dirty="0">
                <a:ea typeface="宋体" charset="-122"/>
              </a:rPr>
              <a:t>F</a:t>
            </a:r>
            <a:r>
              <a:rPr lang="en-US" altLang="zh-CN" dirty="0">
                <a:ea typeface="宋体" charset="-122"/>
              </a:rPr>
              <a:t>  Y </a:t>
            </a:r>
            <a:r>
              <a:rPr lang="zh-CN" altLang="en-US" dirty="0"/>
              <a:t>。</a:t>
            </a:r>
          </a:p>
          <a:p>
            <a:r>
              <a:rPr lang="zh-CN" altLang="en-US" dirty="0"/>
              <a:t>如果对</a:t>
            </a:r>
            <a:r>
              <a:rPr lang="en-US" altLang="zh-CN" dirty="0"/>
              <a:t>X</a:t>
            </a:r>
            <a:r>
              <a:rPr lang="zh-CN" altLang="en-US" dirty="0"/>
              <a:t>某个真子集</a:t>
            </a:r>
            <a:r>
              <a:rPr lang="en-US" altLang="zh-CN" dirty="0"/>
              <a:t>X'</a:t>
            </a:r>
            <a:r>
              <a:rPr lang="zh-CN" altLang="en-US" dirty="0"/>
              <a:t>有</a:t>
            </a:r>
            <a:r>
              <a:rPr lang="en-US" altLang="zh-CN" dirty="0"/>
              <a:t>X'</a:t>
            </a:r>
            <a:r>
              <a:rPr lang="en-US" altLang="zh-CN" dirty="0">
                <a:ea typeface="宋体" charset="-122"/>
              </a:rPr>
              <a:t> → </a:t>
            </a:r>
            <a:r>
              <a:rPr lang="en-US" altLang="zh-CN" dirty="0"/>
              <a:t>Y</a:t>
            </a:r>
            <a:r>
              <a:rPr lang="zh-CN" altLang="en-US" dirty="0"/>
              <a:t>，则称</a:t>
            </a:r>
            <a:r>
              <a:rPr lang="en-US" altLang="zh-CN" dirty="0"/>
              <a:t>Y</a:t>
            </a:r>
            <a:r>
              <a:rPr lang="zh-CN" altLang="en-US" dirty="0"/>
              <a:t>对</a:t>
            </a:r>
            <a:r>
              <a:rPr lang="en-US" altLang="zh-CN" dirty="0"/>
              <a:t>X</a:t>
            </a:r>
            <a:r>
              <a:rPr lang="zh-CN" altLang="en-US" dirty="0"/>
              <a:t>的函数依赖是部分的，记作：</a:t>
            </a:r>
            <a:r>
              <a:rPr lang="en-US" altLang="zh-CN" dirty="0"/>
              <a:t>X    Y</a:t>
            </a:r>
            <a:r>
              <a:rPr lang="zh-CN" altLang="en-US" dirty="0"/>
              <a:t>。</a:t>
            </a:r>
          </a:p>
          <a:p>
            <a:r>
              <a:rPr lang="zh-CN" altLang="en-US" dirty="0">
                <a:solidFill>
                  <a:srgbClr val="FF0000"/>
                </a:solidFill>
              </a:rPr>
              <a:t>若集合</a:t>
            </a:r>
            <a:r>
              <a:rPr lang="en-US" altLang="zh-CN" b="1" dirty="0">
                <a:solidFill>
                  <a:srgbClr val="FF0000"/>
                </a:solidFill>
              </a:rPr>
              <a:t>A</a:t>
            </a:r>
            <a:r>
              <a:rPr lang="zh-CN" altLang="en-US" dirty="0">
                <a:solidFill>
                  <a:srgbClr val="FF0000"/>
                </a:solidFill>
              </a:rPr>
              <a:t>是集合</a:t>
            </a:r>
            <a:r>
              <a:rPr lang="en-US" altLang="zh-CN" b="1" dirty="0">
                <a:solidFill>
                  <a:srgbClr val="FF0000"/>
                </a:solidFill>
              </a:rPr>
              <a:t>B</a:t>
            </a:r>
            <a:r>
              <a:rPr lang="zh-CN" altLang="en-US" dirty="0">
                <a:solidFill>
                  <a:srgbClr val="FF0000"/>
                </a:solidFill>
              </a:rPr>
              <a:t>的子集，而且</a:t>
            </a:r>
            <a:r>
              <a:rPr lang="en-US" altLang="zh-CN" b="1" dirty="0">
                <a:solidFill>
                  <a:srgbClr val="FF0000"/>
                </a:solidFill>
              </a:rPr>
              <a:t>A</a:t>
            </a:r>
            <a:r>
              <a:rPr lang="en-US" altLang="zh-CN" dirty="0">
                <a:solidFill>
                  <a:srgbClr val="FF0000"/>
                </a:solidFill>
              </a:rPr>
              <a:t>≠</a:t>
            </a:r>
            <a:r>
              <a:rPr lang="en-US" altLang="zh-CN" b="1" dirty="0">
                <a:solidFill>
                  <a:srgbClr val="FF0000"/>
                </a:solidFill>
              </a:rPr>
              <a:t>B</a:t>
            </a:r>
            <a:r>
              <a:rPr lang="zh-CN" altLang="en-US" dirty="0">
                <a:solidFill>
                  <a:srgbClr val="FF0000"/>
                </a:solidFill>
              </a:rPr>
              <a:t>，则称</a:t>
            </a:r>
            <a:r>
              <a:rPr lang="en-US" altLang="zh-CN" b="1" dirty="0">
                <a:solidFill>
                  <a:srgbClr val="FF0000"/>
                </a:solidFill>
              </a:rPr>
              <a:t>A</a:t>
            </a:r>
            <a:r>
              <a:rPr lang="zh-CN" altLang="en-US" dirty="0">
                <a:solidFill>
                  <a:srgbClr val="FF0000"/>
                </a:solidFill>
              </a:rPr>
              <a:t>是</a:t>
            </a:r>
            <a:r>
              <a:rPr lang="en-US" altLang="zh-CN" b="1" dirty="0">
                <a:solidFill>
                  <a:srgbClr val="FF0000"/>
                </a:solidFill>
              </a:rPr>
              <a:t>B</a:t>
            </a:r>
            <a:r>
              <a:rPr lang="zh-CN" altLang="en-US" dirty="0">
                <a:solidFill>
                  <a:srgbClr val="FF0000"/>
                </a:solidFill>
              </a:rPr>
              <a:t>的真子集。记为</a:t>
            </a:r>
            <a:r>
              <a:rPr lang="en-US" altLang="zh-CN" b="1" dirty="0">
                <a:solidFill>
                  <a:srgbClr val="FF0000"/>
                </a:solidFill>
              </a:rPr>
              <a:t>A</a:t>
            </a:r>
            <a:r>
              <a:rPr lang="zh-CN" altLang="en-US" dirty="0">
                <a:solidFill>
                  <a:srgbClr val="FF0000"/>
                </a:solidFill>
              </a:rPr>
              <a:t> ⊊</a:t>
            </a:r>
            <a:r>
              <a:rPr lang="zh-CN" altLang="en-US" dirty="0"/>
              <a:t> </a:t>
            </a:r>
            <a:r>
              <a:rPr lang="en-US" altLang="zh-CN" b="1" dirty="0">
                <a:solidFill>
                  <a:srgbClr val="FF0000"/>
                </a:solidFill>
              </a:rPr>
              <a:t>B</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16</a:t>
            </a:fld>
            <a:endParaRPr lang="zh-CN" altLang="en-US"/>
          </a:p>
        </p:txBody>
      </p:sp>
      <p:pic>
        <p:nvPicPr>
          <p:cNvPr id="5" name="图片 4"/>
          <p:cNvPicPr>
            <a:picLocks noChangeAspect="1"/>
          </p:cNvPicPr>
          <p:nvPr/>
        </p:nvPicPr>
        <p:blipFill>
          <a:blip r:embed="rId2"/>
          <a:stretch>
            <a:fillRect/>
          </a:stretch>
        </p:blipFill>
        <p:spPr>
          <a:xfrm>
            <a:off x="3425956" y="2755646"/>
            <a:ext cx="233363" cy="219075"/>
          </a:xfrm>
          <a:prstGeom prst="rect">
            <a:avLst/>
          </a:prstGeom>
        </p:spPr>
      </p:pic>
      <p:sp>
        <p:nvSpPr>
          <p:cNvPr id="6" name="Line 7"/>
          <p:cNvSpPr>
            <a:spLocks noChangeShapeType="1"/>
          </p:cNvSpPr>
          <p:nvPr/>
        </p:nvSpPr>
        <p:spPr bwMode="auto">
          <a:xfrm flipV="1">
            <a:off x="9824227" y="1917213"/>
            <a:ext cx="295770" cy="10165"/>
          </a:xfrm>
          <a:prstGeom prst="line">
            <a:avLst/>
          </a:prstGeom>
          <a:noFill/>
          <a:ln w="28575">
            <a:solidFill>
              <a:schemeClr val="tx1"/>
            </a:solidFill>
            <a:round/>
            <a:headEnd/>
            <a:tailEnd type="triangle" w="med" len="med"/>
          </a:ln>
          <a:effectLst/>
        </p:spPr>
        <p:txBody>
          <a:bodyPr wrap="none" lIns="90000" tIns="46800" rIns="90000" bIns="46800" anchor="ctr"/>
          <a:lstStyle/>
          <a:p>
            <a:endParaRPr lang="zh-CN" altLang="en-US"/>
          </a:p>
        </p:txBody>
      </p:sp>
      <p:sp>
        <p:nvSpPr>
          <p:cNvPr id="7" name="Line 4"/>
          <p:cNvSpPr>
            <a:spLocks noChangeShapeType="1"/>
          </p:cNvSpPr>
          <p:nvPr/>
        </p:nvSpPr>
        <p:spPr bwMode="auto">
          <a:xfrm flipH="1">
            <a:off x="3584710" y="1770983"/>
            <a:ext cx="74609" cy="203377"/>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Tree>
    <p:extLst>
      <p:ext uri="{BB962C8B-B14F-4D97-AF65-F5344CB8AC3E}">
        <p14:creationId xmlns:p14="http://schemas.microsoft.com/office/powerpoint/2010/main" val="198303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a:t>
            </a:r>
            <a:r>
              <a:rPr lang="zh-CN" altLang="en-US" dirty="0"/>
              <a:t>关系</a:t>
            </a:r>
            <a:r>
              <a:rPr lang="en-US" altLang="zh-CN" b="1" dirty="0"/>
              <a:t>SC(</a:t>
            </a:r>
            <a:r>
              <a:rPr lang="en-US" altLang="zh-CN" b="1" dirty="0" err="1"/>
              <a:t>Sno,Cno,Grade</a:t>
            </a:r>
            <a:r>
              <a:rPr lang="en-US" altLang="zh-CN" b="1" dirty="0"/>
              <a:t>)</a:t>
            </a:r>
            <a:r>
              <a:rPr lang="zh-CN" altLang="en-US" dirty="0"/>
              <a:t>，</a:t>
            </a:r>
            <a:r>
              <a:rPr lang="en-US" altLang="zh-CN" b="1" dirty="0" err="1"/>
              <a:t>Sno</a:t>
            </a:r>
            <a:r>
              <a:rPr lang="en-US" altLang="zh-CN" b="1" dirty="0"/>
              <a:t>    Grade</a:t>
            </a:r>
            <a:r>
              <a:rPr lang="zh-CN" altLang="en-US" dirty="0"/>
              <a:t>，</a:t>
            </a:r>
            <a:r>
              <a:rPr lang="en-US" altLang="zh-CN" b="1" dirty="0" err="1"/>
              <a:t>Cno</a:t>
            </a:r>
            <a:r>
              <a:rPr lang="en-US" altLang="zh-CN" dirty="0"/>
              <a:t>    </a:t>
            </a:r>
            <a:r>
              <a:rPr lang="en-US" altLang="zh-CN" b="1" dirty="0"/>
              <a:t>Grade</a:t>
            </a:r>
            <a:r>
              <a:rPr lang="zh-CN" altLang="en-US" dirty="0"/>
              <a:t>，在这里单个属性不能作为决定因素，但属性的组合可以作为决定因素，即：</a:t>
            </a:r>
            <a:r>
              <a:rPr lang="en-US" altLang="zh-CN" b="1" dirty="0"/>
              <a:t>(</a:t>
            </a:r>
            <a:r>
              <a:rPr lang="en-US" altLang="zh-CN" b="1" dirty="0" err="1"/>
              <a:t>Sno,Cno</a:t>
            </a:r>
            <a:r>
              <a:rPr lang="en-US" altLang="zh-CN" b="1" dirty="0"/>
              <a:t>)     Grade</a:t>
            </a:r>
          </a:p>
          <a:p>
            <a:endParaRPr lang="en-US" altLang="zh-CN" b="1" dirty="0"/>
          </a:p>
          <a:p>
            <a:r>
              <a:rPr lang="en-US" altLang="zh-CN" dirty="0"/>
              <a:t>【</a:t>
            </a:r>
            <a:r>
              <a:rPr lang="zh-CN" altLang="en-US" dirty="0"/>
              <a:t>例</a:t>
            </a:r>
            <a:r>
              <a:rPr lang="en-US" altLang="zh-CN" dirty="0"/>
              <a:t>】</a:t>
            </a:r>
            <a:r>
              <a:rPr lang="en-US" altLang="zh-CN" b="1" dirty="0"/>
              <a:t>S(</a:t>
            </a:r>
            <a:r>
              <a:rPr lang="en-US" altLang="zh-CN" b="1" dirty="0" err="1"/>
              <a:t>Sno,Cno,Sname,Cname,Grade,Sdept</a:t>
            </a:r>
            <a:r>
              <a:rPr lang="en-US" altLang="zh-CN" b="1" dirty="0"/>
              <a:t>)</a:t>
            </a:r>
            <a:r>
              <a:rPr lang="zh-CN" altLang="en-US" dirty="0"/>
              <a:t>中，</a:t>
            </a:r>
            <a:r>
              <a:rPr lang="en-US" altLang="zh-CN" b="1" dirty="0" err="1"/>
              <a:t>Sno</a:t>
            </a:r>
            <a:r>
              <a:rPr lang="en-US" altLang="zh-CN" dirty="0"/>
              <a:t> → </a:t>
            </a:r>
            <a:r>
              <a:rPr lang="en-US" altLang="zh-CN" b="1" dirty="0" err="1"/>
              <a:t>Sdept</a:t>
            </a:r>
            <a:r>
              <a:rPr lang="zh-CN" altLang="en-US" dirty="0"/>
              <a:t>，所以</a:t>
            </a:r>
            <a:r>
              <a:rPr lang="en-US" altLang="zh-CN" b="1" dirty="0"/>
              <a:t>(</a:t>
            </a:r>
            <a:r>
              <a:rPr lang="en-US" altLang="zh-CN" b="1" dirty="0" err="1"/>
              <a:t>Sno,Cno</a:t>
            </a:r>
            <a:r>
              <a:rPr lang="en-US" altLang="zh-CN" b="1" dirty="0"/>
              <a:t>) </a:t>
            </a:r>
            <a:r>
              <a:rPr lang="en-US" altLang="zh-CN" dirty="0"/>
              <a:t>    </a:t>
            </a:r>
            <a:r>
              <a:rPr lang="en-US" altLang="zh-CN" b="1" dirty="0" err="1"/>
              <a:t>Sdept</a:t>
            </a:r>
            <a:r>
              <a:rPr lang="zh-CN" altLang="en-US" dirty="0"/>
              <a:t>。</a:t>
            </a:r>
            <a:endParaRPr lang="en-US" altLang="zh-CN" dirty="0"/>
          </a:p>
          <a:p>
            <a:endParaRPr lang="en-US" altLang="zh-CN" dirty="0"/>
          </a:p>
          <a:p>
            <a:r>
              <a:rPr lang="zh-CN" altLang="en-US" dirty="0"/>
              <a:t>注意：只有决定因素是组合属性时，讨论部分函数依赖才有意义。当决定因素是单一属性时，只能是完全函数依赖。</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17</a:t>
            </a:fld>
            <a:endParaRPr lang="zh-CN" altLang="en-US"/>
          </a:p>
        </p:txBody>
      </p:sp>
      <p:pic>
        <p:nvPicPr>
          <p:cNvPr id="5" name="图片 4"/>
          <p:cNvPicPr>
            <a:picLocks noChangeAspect="1"/>
          </p:cNvPicPr>
          <p:nvPr/>
        </p:nvPicPr>
        <p:blipFill>
          <a:blip r:embed="rId2"/>
          <a:stretch>
            <a:fillRect/>
          </a:stretch>
        </p:blipFill>
        <p:spPr>
          <a:xfrm>
            <a:off x="7266573" y="1324935"/>
            <a:ext cx="228191" cy="212271"/>
          </a:xfrm>
          <a:prstGeom prst="rect">
            <a:avLst/>
          </a:prstGeom>
        </p:spPr>
      </p:pic>
      <p:pic>
        <p:nvPicPr>
          <p:cNvPr id="6" name="图片 5"/>
          <p:cNvPicPr>
            <a:picLocks noChangeAspect="1"/>
          </p:cNvPicPr>
          <p:nvPr/>
        </p:nvPicPr>
        <p:blipFill>
          <a:blip r:embed="rId2"/>
          <a:stretch>
            <a:fillRect/>
          </a:stretch>
        </p:blipFill>
        <p:spPr>
          <a:xfrm>
            <a:off x="9708690" y="1324934"/>
            <a:ext cx="228191" cy="212271"/>
          </a:xfrm>
          <a:prstGeom prst="rect">
            <a:avLst/>
          </a:prstGeom>
        </p:spPr>
      </p:pic>
      <p:pic>
        <p:nvPicPr>
          <p:cNvPr id="8" name="图片 7"/>
          <p:cNvPicPr>
            <a:picLocks noChangeAspect="1"/>
          </p:cNvPicPr>
          <p:nvPr/>
        </p:nvPicPr>
        <p:blipFill>
          <a:blip r:embed="rId3"/>
          <a:stretch>
            <a:fillRect/>
          </a:stretch>
        </p:blipFill>
        <p:spPr>
          <a:xfrm>
            <a:off x="5129561" y="2148932"/>
            <a:ext cx="266700" cy="242888"/>
          </a:xfrm>
          <a:prstGeom prst="rect">
            <a:avLst/>
          </a:prstGeom>
        </p:spPr>
      </p:pic>
      <p:pic>
        <p:nvPicPr>
          <p:cNvPr id="9" name="图片 8"/>
          <p:cNvPicPr>
            <a:picLocks noChangeAspect="1"/>
          </p:cNvPicPr>
          <p:nvPr/>
        </p:nvPicPr>
        <p:blipFill>
          <a:blip r:embed="rId4"/>
          <a:stretch>
            <a:fillRect/>
          </a:stretch>
        </p:blipFill>
        <p:spPr>
          <a:xfrm>
            <a:off x="5029548" y="3792443"/>
            <a:ext cx="233363" cy="219075"/>
          </a:xfrm>
          <a:prstGeom prst="rect">
            <a:avLst/>
          </a:prstGeom>
        </p:spPr>
      </p:pic>
    </p:spTree>
    <p:extLst>
      <p:ext uri="{BB962C8B-B14F-4D97-AF65-F5344CB8AC3E}">
        <p14:creationId xmlns:p14="http://schemas.microsoft.com/office/powerpoint/2010/main" val="1298858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传递函数依赖</a:t>
            </a:r>
          </a:p>
        </p:txBody>
      </p:sp>
      <p:sp>
        <p:nvSpPr>
          <p:cNvPr id="3" name="内容占位符 2"/>
          <p:cNvSpPr>
            <a:spLocks noGrp="1"/>
          </p:cNvSpPr>
          <p:nvPr>
            <p:ph idx="1"/>
          </p:nvPr>
        </p:nvSpPr>
        <p:spPr/>
        <p:txBody>
          <a:bodyPr/>
          <a:lstStyle/>
          <a:p>
            <a:r>
              <a:rPr lang="zh-CN" altLang="en-US" dirty="0"/>
              <a:t>定义</a:t>
            </a:r>
            <a:r>
              <a:rPr lang="en-US" altLang="zh-CN" dirty="0"/>
              <a:t>3 </a:t>
            </a:r>
            <a:r>
              <a:rPr lang="zh-CN" altLang="en-US" dirty="0"/>
              <a:t>设</a:t>
            </a:r>
            <a:r>
              <a:rPr lang="en-US" altLang="zh-CN" dirty="0"/>
              <a:t>X,Y,Z</a:t>
            </a:r>
            <a:r>
              <a:rPr lang="zh-CN" altLang="en-US" dirty="0"/>
              <a:t>为关系模式</a:t>
            </a:r>
            <a:r>
              <a:rPr lang="en-US" altLang="zh-CN" dirty="0"/>
              <a:t>R(U)</a:t>
            </a:r>
            <a:r>
              <a:rPr lang="zh-CN" altLang="en-US" dirty="0"/>
              <a:t>的互不相同的属性集合，如果</a:t>
            </a:r>
            <a:r>
              <a:rPr lang="en-US" altLang="zh-CN" dirty="0"/>
              <a:t>X → Y,</a:t>
            </a:r>
            <a:r>
              <a:rPr lang="zh-CN" altLang="en-US" dirty="0"/>
              <a:t>而</a:t>
            </a:r>
            <a:r>
              <a:rPr lang="en-US" altLang="zh-CN" dirty="0"/>
              <a:t>Y      X</a:t>
            </a:r>
            <a:r>
              <a:rPr lang="zh-CN" altLang="en-US" dirty="0"/>
              <a:t>，但</a:t>
            </a:r>
            <a:r>
              <a:rPr lang="en-US" altLang="zh-CN" dirty="0"/>
              <a:t>Y → Z</a:t>
            </a:r>
            <a:r>
              <a:rPr lang="zh-CN" altLang="en-US" dirty="0"/>
              <a:t>，则称</a:t>
            </a:r>
            <a:r>
              <a:rPr lang="en-US" altLang="zh-CN" dirty="0"/>
              <a:t>Z</a:t>
            </a:r>
            <a:r>
              <a:rPr lang="zh-CN" altLang="en-US" dirty="0"/>
              <a:t>传递函数依赖于</a:t>
            </a:r>
            <a:r>
              <a:rPr lang="en-US" altLang="zh-CN" dirty="0"/>
              <a:t>X</a:t>
            </a:r>
          </a:p>
          <a:p>
            <a:r>
              <a:rPr lang="zh-CN" altLang="en-US" dirty="0"/>
              <a:t>记作 </a:t>
            </a:r>
            <a:r>
              <a:rPr lang="en-US" altLang="zh-CN" dirty="0"/>
              <a:t>X     Z</a:t>
            </a:r>
            <a:r>
              <a:rPr lang="zh-CN" altLang="en-US" dirty="0"/>
              <a:t>。</a:t>
            </a:r>
            <a:endParaRPr lang="en-US" altLang="zh-CN" dirty="0"/>
          </a:p>
          <a:p>
            <a:endParaRPr lang="en-US" altLang="zh-CN" dirty="0"/>
          </a:p>
          <a:p>
            <a:r>
              <a:rPr lang="en-US" altLang="zh-CN" dirty="0"/>
              <a:t>【</a:t>
            </a:r>
            <a:r>
              <a:rPr lang="zh-CN" altLang="en-US" dirty="0"/>
              <a:t>例</a:t>
            </a:r>
            <a:r>
              <a:rPr lang="en-US" altLang="zh-CN" dirty="0"/>
              <a:t>】</a:t>
            </a:r>
            <a:r>
              <a:rPr lang="en-US" altLang="zh-CN" b="1" dirty="0"/>
              <a:t>S(</a:t>
            </a:r>
            <a:r>
              <a:rPr lang="en-US" altLang="zh-CN" b="1" dirty="0" err="1"/>
              <a:t>Sno,Cno,Grade,Sname,Sdept,Dhead</a:t>
            </a:r>
            <a:r>
              <a:rPr lang="en-US" altLang="zh-CN" b="1" dirty="0"/>
              <a:t>) </a:t>
            </a:r>
          </a:p>
          <a:p>
            <a:r>
              <a:rPr lang="en-US" altLang="zh-CN" b="1" dirty="0" err="1"/>
              <a:t>Sno</a:t>
            </a:r>
            <a:r>
              <a:rPr lang="en-US" altLang="zh-CN" dirty="0"/>
              <a:t> → </a:t>
            </a:r>
            <a:r>
              <a:rPr lang="en-US" altLang="zh-CN" b="1" dirty="0" err="1"/>
              <a:t>Sdept</a:t>
            </a:r>
            <a:r>
              <a:rPr lang="zh-CN" altLang="en-US" dirty="0"/>
              <a:t>，</a:t>
            </a:r>
            <a:r>
              <a:rPr lang="en-US" altLang="zh-CN" b="1" dirty="0" err="1"/>
              <a:t>Sdept</a:t>
            </a:r>
            <a:r>
              <a:rPr lang="en-US" altLang="zh-CN" dirty="0"/>
              <a:t>      </a:t>
            </a:r>
            <a:r>
              <a:rPr lang="en-US" altLang="zh-CN" b="1" dirty="0" err="1"/>
              <a:t>Sno</a:t>
            </a:r>
            <a:r>
              <a:rPr lang="zh-CN" altLang="en-US" dirty="0"/>
              <a:t>，</a:t>
            </a:r>
            <a:r>
              <a:rPr lang="en-US" altLang="zh-CN" b="1" dirty="0" err="1"/>
              <a:t>Sdept</a:t>
            </a:r>
            <a:r>
              <a:rPr lang="en-US" altLang="zh-CN" dirty="0"/>
              <a:t> → </a:t>
            </a:r>
            <a:r>
              <a:rPr lang="en-US" altLang="zh-CN" b="1" dirty="0" err="1"/>
              <a:t>Dhead</a:t>
            </a:r>
            <a:r>
              <a:rPr lang="zh-CN" altLang="en-US" dirty="0"/>
              <a:t>，</a:t>
            </a:r>
          </a:p>
          <a:p>
            <a:r>
              <a:rPr lang="zh-CN" altLang="en-US" dirty="0"/>
              <a:t>则有：</a:t>
            </a:r>
            <a:r>
              <a:rPr lang="en-US" altLang="zh-CN" b="1" dirty="0" err="1"/>
              <a:t>Sno</a:t>
            </a:r>
            <a:r>
              <a:rPr lang="en-US" altLang="zh-CN" b="1" dirty="0"/>
              <a:t>      </a:t>
            </a:r>
            <a:r>
              <a:rPr lang="en-US" altLang="zh-CN" b="1" dirty="0" err="1"/>
              <a:t>Dhead</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18</a:t>
            </a:fld>
            <a:endParaRPr lang="zh-CN" altLang="en-US"/>
          </a:p>
        </p:txBody>
      </p:sp>
      <p:pic>
        <p:nvPicPr>
          <p:cNvPr id="6" name="图片 5"/>
          <p:cNvPicPr>
            <a:picLocks noChangeAspect="1"/>
          </p:cNvPicPr>
          <p:nvPr/>
        </p:nvPicPr>
        <p:blipFill>
          <a:blip r:embed="rId2"/>
          <a:stretch>
            <a:fillRect/>
          </a:stretch>
        </p:blipFill>
        <p:spPr>
          <a:xfrm>
            <a:off x="2785111" y="1748681"/>
            <a:ext cx="228191" cy="212271"/>
          </a:xfrm>
          <a:prstGeom prst="rect">
            <a:avLst/>
          </a:prstGeom>
        </p:spPr>
      </p:pic>
      <p:pic>
        <p:nvPicPr>
          <p:cNvPr id="7" name="图片 6"/>
          <p:cNvPicPr>
            <a:picLocks noChangeAspect="1"/>
          </p:cNvPicPr>
          <p:nvPr/>
        </p:nvPicPr>
        <p:blipFill>
          <a:blip r:embed="rId3"/>
          <a:stretch>
            <a:fillRect/>
          </a:stretch>
        </p:blipFill>
        <p:spPr>
          <a:xfrm>
            <a:off x="2537462" y="2307010"/>
            <a:ext cx="247649" cy="209549"/>
          </a:xfrm>
          <a:prstGeom prst="rect">
            <a:avLst/>
          </a:prstGeom>
        </p:spPr>
      </p:pic>
      <p:pic>
        <p:nvPicPr>
          <p:cNvPr id="8" name="图片 7"/>
          <p:cNvPicPr>
            <a:picLocks noChangeAspect="1"/>
          </p:cNvPicPr>
          <p:nvPr/>
        </p:nvPicPr>
        <p:blipFill>
          <a:blip r:embed="rId3"/>
          <a:stretch>
            <a:fillRect/>
          </a:stretch>
        </p:blipFill>
        <p:spPr>
          <a:xfrm>
            <a:off x="3219253" y="4627689"/>
            <a:ext cx="247649" cy="209549"/>
          </a:xfrm>
          <a:prstGeom prst="rect">
            <a:avLst/>
          </a:prstGeom>
        </p:spPr>
      </p:pic>
    </p:spTree>
    <p:extLst>
      <p:ext uri="{BB962C8B-B14F-4D97-AF65-F5344CB8AC3E}">
        <p14:creationId xmlns:p14="http://schemas.microsoft.com/office/powerpoint/2010/main" val="1754604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a:t>
            </a:r>
          </a:p>
        </p:txBody>
      </p:sp>
      <p:sp>
        <p:nvSpPr>
          <p:cNvPr id="3" name="内容占位符 2"/>
          <p:cNvSpPr>
            <a:spLocks noGrp="1"/>
          </p:cNvSpPr>
          <p:nvPr>
            <p:ph idx="1"/>
          </p:nvPr>
        </p:nvSpPr>
        <p:spPr/>
        <p:txBody>
          <a:bodyPr/>
          <a:lstStyle/>
          <a:p>
            <a:r>
              <a:rPr lang="zh-CN" altLang="en-US" dirty="0"/>
              <a:t>当条件 </a:t>
            </a:r>
            <a:r>
              <a:rPr lang="en-US" altLang="zh-CN" b="1" dirty="0"/>
              <a:t>Y</a:t>
            </a:r>
            <a:r>
              <a:rPr lang="en-US" altLang="zh-CN" dirty="0"/>
              <a:t>     </a:t>
            </a:r>
            <a:r>
              <a:rPr lang="en-US" altLang="zh-CN" b="1" dirty="0"/>
              <a:t>X </a:t>
            </a:r>
            <a:r>
              <a:rPr lang="zh-CN" altLang="en-US" dirty="0"/>
              <a:t>不成立时， 即 </a:t>
            </a:r>
            <a:r>
              <a:rPr lang="en-US" altLang="zh-CN" b="1" dirty="0"/>
              <a:t>Y</a:t>
            </a:r>
            <a:r>
              <a:rPr lang="en-US" altLang="zh-CN" dirty="0"/>
              <a:t> → </a:t>
            </a:r>
            <a:r>
              <a:rPr lang="en-US" altLang="zh-CN" b="1" dirty="0"/>
              <a:t>X </a:t>
            </a:r>
            <a:r>
              <a:rPr lang="zh-CN" altLang="en-US" dirty="0"/>
              <a:t>， 则</a:t>
            </a:r>
            <a:r>
              <a:rPr lang="en-US" altLang="zh-CN" b="1" dirty="0"/>
              <a:t>X</a:t>
            </a:r>
            <a:r>
              <a:rPr lang="zh-CN" altLang="en-US" dirty="0"/>
              <a:t> ↔ </a:t>
            </a:r>
            <a:r>
              <a:rPr lang="en-US" altLang="zh-CN" b="1" dirty="0"/>
              <a:t>Y</a:t>
            </a:r>
            <a:r>
              <a:rPr lang="zh-CN" altLang="en-US" dirty="0"/>
              <a:t>，实际上</a:t>
            </a:r>
            <a:r>
              <a:rPr lang="en-US" altLang="zh-CN" b="1" dirty="0"/>
              <a:t>X</a:t>
            </a:r>
            <a:r>
              <a:rPr lang="en-US" altLang="zh-CN" dirty="0"/>
              <a:t> → </a:t>
            </a:r>
            <a:r>
              <a:rPr lang="en-US" altLang="zh-CN" b="1" dirty="0"/>
              <a:t>Z</a:t>
            </a:r>
            <a:r>
              <a:rPr lang="zh-CN" altLang="en-US" dirty="0"/>
              <a:t>是直接函数依赖，而</a:t>
            </a:r>
          </a:p>
          <a:p>
            <a:r>
              <a:rPr lang="zh-CN" altLang="en-US" dirty="0"/>
              <a:t>非传递函数依赖。</a:t>
            </a:r>
            <a:endParaRPr lang="en-US" altLang="zh-CN" dirty="0"/>
          </a:p>
          <a:p>
            <a:endParaRPr lang="en-US" altLang="zh-CN" dirty="0"/>
          </a:p>
          <a:p>
            <a:r>
              <a:rPr lang="en-US" altLang="zh-CN" dirty="0"/>
              <a:t>【</a:t>
            </a:r>
            <a:r>
              <a:rPr lang="zh-CN" altLang="en-US" dirty="0"/>
              <a:t>例</a:t>
            </a:r>
            <a:r>
              <a:rPr lang="en-US" altLang="zh-CN" dirty="0"/>
              <a:t>】</a:t>
            </a:r>
            <a:r>
              <a:rPr lang="zh-CN" altLang="en-US" dirty="0"/>
              <a:t>关系模式</a:t>
            </a:r>
            <a:r>
              <a:rPr lang="en-US" altLang="zh-CN" b="1" dirty="0"/>
              <a:t>S(</a:t>
            </a:r>
            <a:r>
              <a:rPr lang="en-US" altLang="zh-CN" b="1" dirty="0" err="1"/>
              <a:t>Sno,Sname,Sdept</a:t>
            </a:r>
            <a:r>
              <a:rPr lang="en-US" altLang="zh-CN" b="1" dirty="0"/>
              <a:t>)</a:t>
            </a:r>
            <a:r>
              <a:rPr lang="zh-CN" altLang="en-US" dirty="0"/>
              <a:t>中，</a:t>
            </a:r>
          </a:p>
          <a:p>
            <a:r>
              <a:rPr lang="en-US" altLang="zh-CN" b="1" dirty="0" err="1"/>
              <a:t>Sno</a:t>
            </a:r>
            <a:r>
              <a:rPr lang="en-US" altLang="zh-CN" b="1" dirty="0"/>
              <a:t> </a:t>
            </a:r>
            <a:r>
              <a:rPr lang="zh-CN" altLang="en-US" dirty="0"/>
              <a:t>↔ </a:t>
            </a:r>
            <a:r>
              <a:rPr lang="en-US" altLang="zh-CN" b="1" dirty="0" err="1"/>
              <a:t>Sname</a:t>
            </a:r>
            <a:r>
              <a:rPr lang="en-US" altLang="zh-CN" b="1" dirty="0"/>
              <a:t> (</a:t>
            </a:r>
            <a:r>
              <a:rPr lang="zh-CN" altLang="en-US" dirty="0"/>
              <a:t>无重名</a:t>
            </a:r>
            <a:r>
              <a:rPr lang="en-US" altLang="zh-CN" b="1" dirty="0"/>
              <a:t>) </a:t>
            </a:r>
            <a:r>
              <a:rPr lang="zh-CN" altLang="en-US" dirty="0"/>
              <a:t>，</a:t>
            </a:r>
            <a:r>
              <a:rPr lang="en-US" altLang="zh-CN" b="1" dirty="0" err="1"/>
              <a:t>Sname</a:t>
            </a:r>
            <a:r>
              <a:rPr lang="en-US" altLang="zh-CN" b="1" dirty="0"/>
              <a:t> </a:t>
            </a:r>
            <a:r>
              <a:rPr lang="en-US" altLang="zh-CN" dirty="0"/>
              <a:t>→ </a:t>
            </a:r>
            <a:r>
              <a:rPr lang="en-US" altLang="zh-CN" b="1" dirty="0" err="1"/>
              <a:t>Sdept</a:t>
            </a:r>
            <a:endParaRPr lang="en-US" altLang="zh-CN" b="1" dirty="0"/>
          </a:p>
          <a:p>
            <a:r>
              <a:rPr lang="zh-CN" altLang="en-US" dirty="0"/>
              <a:t>则：</a:t>
            </a:r>
            <a:r>
              <a:rPr lang="en-US" altLang="zh-CN" b="1" dirty="0" err="1"/>
              <a:t>Sno</a:t>
            </a:r>
            <a:r>
              <a:rPr lang="en-US" altLang="zh-CN" dirty="0"/>
              <a:t> → </a:t>
            </a:r>
            <a:r>
              <a:rPr lang="en-US" altLang="zh-CN" b="1" dirty="0" err="1"/>
              <a:t>Sdept</a:t>
            </a:r>
            <a:r>
              <a:rPr lang="en-US" altLang="zh-CN" b="1" dirty="0"/>
              <a:t> </a:t>
            </a:r>
            <a:r>
              <a:rPr lang="zh-CN" altLang="en-US" dirty="0"/>
              <a:t>是直接函数依赖</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19</a:t>
            </a:fld>
            <a:endParaRPr lang="zh-CN" altLang="en-US"/>
          </a:p>
        </p:txBody>
      </p:sp>
      <p:pic>
        <p:nvPicPr>
          <p:cNvPr id="5" name="图片 4"/>
          <p:cNvPicPr>
            <a:picLocks noChangeAspect="1"/>
          </p:cNvPicPr>
          <p:nvPr/>
        </p:nvPicPr>
        <p:blipFill>
          <a:blip r:embed="rId2"/>
          <a:stretch>
            <a:fillRect/>
          </a:stretch>
        </p:blipFill>
        <p:spPr>
          <a:xfrm>
            <a:off x="2855471" y="1309680"/>
            <a:ext cx="228191" cy="212271"/>
          </a:xfrm>
          <a:prstGeom prst="rect">
            <a:avLst/>
          </a:prstGeom>
        </p:spPr>
      </p:pic>
    </p:spTree>
    <p:extLst>
      <p:ext uri="{BB962C8B-B14F-4D97-AF65-F5344CB8AC3E}">
        <p14:creationId xmlns:p14="http://schemas.microsoft.com/office/powerpoint/2010/main" val="280741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95959"/>
                </a:solidFill>
                <a:latin typeface="微软雅黑" panose="020B0503020204020204" pitchFamily="34" charset="-122"/>
                <a:ea typeface="微软雅黑" panose="020B0503020204020204" pitchFamily="34" charset="-122"/>
              </a:rPr>
              <a:t>关系数据库设计理论</a:t>
            </a:r>
            <a:endParaRPr lang="zh-CN" altLang="en-US" dirty="0"/>
          </a:p>
        </p:txBody>
      </p:sp>
      <p:sp>
        <p:nvSpPr>
          <p:cNvPr id="3" name="内容占位符 2"/>
          <p:cNvSpPr>
            <a:spLocks noGrp="1"/>
          </p:cNvSpPr>
          <p:nvPr>
            <p:ph idx="1"/>
          </p:nvPr>
        </p:nvSpPr>
        <p:spPr/>
        <p:txBody>
          <a:bodyPr/>
          <a:lstStyle/>
          <a:p>
            <a:r>
              <a:rPr lang="zh-CN" altLang="en-US" dirty="0"/>
              <a:t>问题的提出</a:t>
            </a:r>
          </a:p>
          <a:p>
            <a:r>
              <a:rPr lang="zh-CN" altLang="en-US" dirty="0"/>
              <a:t>规范化</a:t>
            </a:r>
          </a:p>
          <a:p>
            <a:r>
              <a:rPr lang="zh-CN" altLang="en-US" dirty="0"/>
              <a:t>*数据依赖的公理系统</a:t>
            </a:r>
          </a:p>
          <a:p>
            <a:r>
              <a:rPr lang="zh-CN" altLang="en-US" dirty="0"/>
              <a:t>*模式的分解</a:t>
            </a:r>
          </a:p>
          <a:p>
            <a:r>
              <a:rPr lang="zh-CN" altLang="en-US" dirty="0"/>
              <a:t>小结</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a:t>
            </a:fld>
            <a:endParaRPr lang="zh-CN" altLang="en-US"/>
          </a:p>
        </p:txBody>
      </p:sp>
    </p:spTree>
    <p:extLst>
      <p:ext uri="{BB962C8B-B14F-4D97-AF65-F5344CB8AC3E}">
        <p14:creationId xmlns:p14="http://schemas.microsoft.com/office/powerpoint/2010/main" val="2213996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码的形式定义</a:t>
            </a:r>
          </a:p>
        </p:txBody>
      </p:sp>
      <p:sp>
        <p:nvSpPr>
          <p:cNvPr id="3" name="内容占位符 2"/>
          <p:cNvSpPr>
            <a:spLocks noGrp="1"/>
          </p:cNvSpPr>
          <p:nvPr>
            <p:ph idx="1"/>
          </p:nvPr>
        </p:nvSpPr>
        <p:spPr/>
        <p:txBody>
          <a:bodyPr>
            <a:normAutofit fontScale="92500" lnSpcReduction="20000"/>
          </a:bodyPr>
          <a:lstStyle/>
          <a:p>
            <a:r>
              <a:rPr lang="zh-CN" altLang="en-US" dirty="0"/>
              <a:t>定义</a:t>
            </a:r>
            <a:r>
              <a:rPr lang="en-US" altLang="zh-CN" dirty="0"/>
              <a:t>4</a:t>
            </a:r>
          </a:p>
          <a:p>
            <a:r>
              <a:rPr lang="zh-CN" altLang="en-US" dirty="0"/>
              <a:t>设</a:t>
            </a:r>
            <a:r>
              <a:rPr lang="en-US" altLang="zh-CN" dirty="0"/>
              <a:t>K</a:t>
            </a:r>
            <a:r>
              <a:rPr lang="zh-CN" altLang="en-US" dirty="0"/>
              <a:t>为关系模式</a:t>
            </a:r>
            <a:r>
              <a:rPr lang="en-US" altLang="zh-CN" dirty="0"/>
              <a:t>R&lt;U,F&gt;</a:t>
            </a:r>
            <a:r>
              <a:rPr lang="zh-CN" altLang="en-US" dirty="0"/>
              <a:t>中的属性或属性组合。若</a:t>
            </a:r>
            <a:r>
              <a:rPr lang="en-US" altLang="zh-CN" dirty="0"/>
              <a:t>K     U</a:t>
            </a:r>
            <a:r>
              <a:rPr lang="zh-CN" altLang="en-US" dirty="0"/>
              <a:t>（即全体属性完全函数依赖于 </a:t>
            </a:r>
            <a:r>
              <a:rPr lang="en-US" altLang="zh-CN" dirty="0"/>
              <a:t>K </a:t>
            </a:r>
            <a:r>
              <a:rPr lang="zh-CN" altLang="en-US" dirty="0"/>
              <a:t>） ， 则 </a:t>
            </a:r>
            <a:r>
              <a:rPr lang="en-US" altLang="zh-CN" dirty="0"/>
              <a:t>K </a:t>
            </a:r>
            <a:r>
              <a:rPr lang="zh-CN" altLang="en-US" dirty="0"/>
              <a:t>称为 </a:t>
            </a:r>
            <a:r>
              <a:rPr lang="en-US" altLang="zh-CN" dirty="0"/>
              <a:t>R </a:t>
            </a:r>
            <a:r>
              <a:rPr lang="zh-CN" altLang="en-US" dirty="0"/>
              <a:t>的一个 侯选码（</a:t>
            </a:r>
            <a:r>
              <a:rPr lang="en-US" altLang="zh-CN" dirty="0"/>
              <a:t>Candidate Key</a:t>
            </a:r>
            <a:r>
              <a:rPr lang="zh-CN" altLang="en-US" dirty="0"/>
              <a:t>）。</a:t>
            </a:r>
          </a:p>
          <a:p>
            <a:r>
              <a:rPr lang="zh-CN" altLang="en-US" dirty="0"/>
              <a:t>若关系模式</a:t>
            </a:r>
            <a:r>
              <a:rPr lang="en-US" altLang="zh-CN" dirty="0"/>
              <a:t>R</a:t>
            </a:r>
            <a:r>
              <a:rPr lang="zh-CN" altLang="en-US" dirty="0"/>
              <a:t>有多个候选码，则选定其中的一个做为主码（</a:t>
            </a:r>
            <a:r>
              <a:rPr lang="en-US" altLang="zh-CN" dirty="0"/>
              <a:t>Primary key</a:t>
            </a:r>
            <a:r>
              <a:rPr lang="zh-CN" altLang="en-US" dirty="0"/>
              <a:t>）。</a:t>
            </a:r>
            <a:endParaRPr lang="en-US" altLang="zh-CN" dirty="0"/>
          </a:p>
          <a:p>
            <a:r>
              <a:rPr lang="zh-CN" altLang="en-US" dirty="0"/>
              <a:t>如果是部分函数依赖的话，则</a:t>
            </a:r>
            <a:r>
              <a:rPr lang="en-US" altLang="zh-CN" dirty="0"/>
              <a:t>K</a:t>
            </a:r>
            <a:r>
              <a:rPr lang="zh-CN" altLang="en-US" dirty="0"/>
              <a:t>为超码</a:t>
            </a:r>
            <a:endParaRPr lang="en-US" altLang="zh-CN" dirty="0"/>
          </a:p>
          <a:p>
            <a:r>
              <a:rPr lang="zh-CN" altLang="en-US" dirty="0"/>
              <a:t>候选码中的属性成为主属性，极端情况整个属性组是码，则成为全码</a:t>
            </a:r>
            <a:endParaRPr lang="en-US" altLang="zh-CN" dirty="0"/>
          </a:p>
          <a:p>
            <a:r>
              <a:rPr lang="zh-CN" altLang="en-US" dirty="0"/>
              <a:t>定义</a:t>
            </a:r>
            <a:r>
              <a:rPr lang="en-US" altLang="zh-CN" dirty="0"/>
              <a:t>5</a:t>
            </a:r>
          </a:p>
          <a:p>
            <a:r>
              <a:rPr lang="zh-CN" altLang="en-US" dirty="0"/>
              <a:t>关系模式</a:t>
            </a:r>
            <a:r>
              <a:rPr lang="en-US" altLang="zh-CN" dirty="0"/>
              <a:t>R</a:t>
            </a:r>
            <a:r>
              <a:rPr lang="zh-CN" altLang="en-US" dirty="0"/>
              <a:t>中属性或属性组</a:t>
            </a:r>
            <a:r>
              <a:rPr lang="en-US" altLang="zh-CN" dirty="0"/>
              <a:t>X</a:t>
            </a:r>
            <a:r>
              <a:rPr lang="zh-CN" altLang="en-US" dirty="0"/>
              <a:t>并非</a:t>
            </a:r>
            <a:r>
              <a:rPr lang="en-US" altLang="zh-CN" dirty="0"/>
              <a:t>R</a:t>
            </a:r>
            <a:r>
              <a:rPr lang="zh-CN" altLang="en-US" dirty="0"/>
              <a:t>的码，但是另外一个关系模式的码，则称</a:t>
            </a:r>
            <a:r>
              <a:rPr lang="en-US" altLang="zh-CN" dirty="0"/>
              <a:t>X</a:t>
            </a:r>
            <a:r>
              <a:rPr lang="zh-CN" altLang="en-US" dirty="0"/>
              <a:t>是</a:t>
            </a:r>
            <a:r>
              <a:rPr lang="en-US" altLang="zh-CN" dirty="0"/>
              <a:t>R</a:t>
            </a:r>
            <a:r>
              <a:rPr lang="zh-CN" altLang="en-US" dirty="0"/>
              <a:t>的外部码</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20</a:t>
            </a:fld>
            <a:endParaRPr lang="zh-CN" altLang="en-US"/>
          </a:p>
        </p:txBody>
      </p:sp>
      <p:pic>
        <p:nvPicPr>
          <p:cNvPr id="5" name="图片 4"/>
          <p:cNvPicPr>
            <a:picLocks noChangeAspect="1"/>
          </p:cNvPicPr>
          <p:nvPr/>
        </p:nvPicPr>
        <p:blipFill>
          <a:blip r:embed="rId2"/>
          <a:stretch>
            <a:fillRect/>
          </a:stretch>
        </p:blipFill>
        <p:spPr>
          <a:xfrm>
            <a:off x="8570942" y="1621383"/>
            <a:ext cx="259695" cy="234724"/>
          </a:xfrm>
          <a:prstGeom prst="rect">
            <a:avLst/>
          </a:prstGeom>
        </p:spPr>
      </p:pic>
    </p:spTree>
    <p:extLst>
      <p:ext uri="{BB962C8B-B14F-4D97-AF65-F5344CB8AC3E}">
        <p14:creationId xmlns:p14="http://schemas.microsoft.com/office/powerpoint/2010/main" val="2446661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认识函数依赖可以帮助我们理解数据的语义，例如</a:t>
            </a:r>
            <a:r>
              <a:rPr lang="en-US" altLang="zh-CN" b="1" dirty="0" err="1"/>
              <a:t>Sno</a:t>
            </a:r>
            <a:r>
              <a:rPr lang="en-US" altLang="zh-CN" dirty="0"/>
              <a:t> → </a:t>
            </a:r>
            <a:r>
              <a:rPr lang="en-US" altLang="zh-CN" b="1" dirty="0" err="1"/>
              <a:t>Sdept</a:t>
            </a:r>
            <a:r>
              <a:rPr lang="zh-CN" altLang="en-US" dirty="0"/>
              <a:t>意味着</a:t>
            </a:r>
            <a:r>
              <a:rPr lang="zh-CN" altLang="en-US" b="1" dirty="0"/>
              <a:t>“</a:t>
            </a:r>
            <a:r>
              <a:rPr lang="zh-CN" altLang="en-US" dirty="0"/>
              <a:t>每个学生只能在一个系里学习</a:t>
            </a:r>
            <a:r>
              <a:rPr lang="zh-CN" altLang="en-US" b="1" dirty="0"/>
              <a:t>”</a:t>
            </a:r>
            <a:r>
              <a:rPr lang="zh-CN" altLang="en-US" dirty="0"/>
              <a:t>这样的语义限制。</a:t>
            </a:r>
          </a:p>
          <a:p>
            <a:r>
              <a:rPr lang="zh-CN" altLang="en-US" dirty="0"/>
              <a:t>函数依赖是完整性约束的一种特殊形式。在数据库设计中，即在概念模式的定义中要说明这些约束，以便</a:t>
            </a:r>
            <a:r>
              <a:rPr lang="en-US" altLang="zh-CN" b="1" dirty="0"/>
              <a:t>DBMS</a:t>
            </a:r>
            <a:r>
              <a:rPr lang="zh-CN" altLang="en-US" dirty="0"/>
              <a:t>实施这些约束，确保数据库遵守这些约束。</a:t>
            </a:r>
          </a:p>
          <a:p>
            <a:r>
              <a:rPr lang="zh-CN" altLang="en-US" dirty="0"/>
              <a:t>函数依赖分完全函数依赖、部分函数依赖和传递函数依赖，它们是规范化理论的依据和规范化程度的准则。</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21</a:t>
            </a:fld>
            <a:endParaRPr lang="zh-CN" altLang="en-US"/>
          </a:p>
        </p:txBody>
      </p:sp>
    </p:spTree>
    <p:extLst>
      <p:ext uri="{BB962C8B-B14F-4D97-AF65-F5344CB8AC3E}">
        <p14:creationId xmlns:p14="http://schemas.microsoft.com/office/powerpoint/2010/main" val="4008428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规范化</a:t>
            </a:r>
          </a:p>
        </p:txBody>
      </p:sp>
      <p:sp>
        <p:nvSpPr>
          <p:cNvPr id="3" name="内容占位符 2"/>
          <p:cNvSpPr>
            <a:spLocks noGrp="1"/>
          </p:cNvSpPr>
          <p:nvPr>
            <p:ph idx="1"/>
          </p:nvPr>
        </p:nvSpPr>
        <p:spPr/>
        <p:txBody>
          <a:bodyPr/>
          <a:lstStyle/>
          <a:p>
            <a:r>
              <a:rPr lang="zh-CN" altLang="en-US" dirty="0"/>
              <a:t>规范化理论是研究如何把一个不好的关系模式转换为好的关系模式的理论，从而使数据库设计方法走向完备。</a:t>
            </a:r>
          </a:p>
          <a:p>
            <a:r>
              <a:rPr lang="zh-CN" altLang="en-US" dirty="0"/>
              <a:t>该理论是</a:t>
            </a:r>
            <a:r>
              <a:rPr lang="en-US" altLang="zh-CN" b="1" dirty="0" err="1"/>
              <a:t>E.F.Cood</a:t>
            </a:r>
            <a:r>
              <a:rPr lang="zh-CN" altLang="en-US" dirty="0"/>
              <a:t>于</a:t>
            </a:r>
            <a:r>
              <a:rPr lang="en-US" altLang="zh-CN" b="1" dirty="0"/>
              <a:t>1971</a:t>
            </a:r>
            <a:r>
              <a:rPr lang="zh-CN" altLang="en-US" dirty="0"/>
              <a:t>年首先提出的（</a:t>
            </a:r>
            <a:r>
              <a:rPr lang="en-US" altLang="zh-CN" dirty="0"/>
              <a:t>1NF</a:t>
            </a:r>
            <a:r>
              <a:rPr lang="zh-CN" altLang="en-US" dirty="0"/>
              <a:t>、</a:t>
            </a:r>
            <a:r>
              <a:rPr lang="en-US" altLang="zh-CN" dirty="0"/>
              <a:t>2NF</a:t>
            </a:r>
            <a:r>
              <a:rPr lang="zh-CN" altLang="en-US" dirty="0"/>
              <a:t>、</a:t>
            </a:r>
            <a:r>
              <a:rPr lang="en-US" altLang="zh-CN" dirty="0"/>
              <a:t>3NF</a:t>
            </a:r>
            <a:r>
              <a:rPr lang="zh-CN" altLang="en-US" dirty="0"/>
              <a:t>）</a:t>
            </a:r>
            <a:r>
              <a:rPr lang="en-US" altLang="zh-CN" dirty="0"/>
              <a:t>,74</a:t>
            </a:r>
            <a:r>
              <a:rPr lang="zh-CN" altLang="en-US" dirty="0"/>
              <a:t>年提出新范式（</a:t>
            </a:r>
            <a:r>
              <a:rPr lang="en-US" altLang="zh-CN" dirty="0"/>
              <a:t>BCNF</a:t>
            </a:r>
            <a:r>
              <a:rPr lang="zh-CN" altLang="en-US" dirty="0"/>
              <a:t>），</a:t>
            </a:r>
            <a:r>
              <a:rPr lang="en-US" altLang="zh-CN" dirty="0"/>
              <a:t>76</a:t>
            </a:r>
            <a:r>
              <a:rPr lang="zh-CN" altLang="en-US" dirty="0"/>
              <a:t>年</a:t>
            </a:r>
            <a:r>
              <a:rPr lang="en-US" altLang="zh-CN" dirty="0"/>
              <a:t>Fagin</a:t>
            </a:r>
            <a:r>
              <a:rPr lang="zh-CN" altLang="en-US" dirty="0"/>
              <a:t>提出</a:t>
            </a:r>
            <a:r>
              <a:rPr lang="en-US" altLang="zh-CN" dirty="0"/>
              <a:t>4NF</a:t>
            </a:r>
            <a:r>
              <a:rPr lang="zh-CN" altLang="en-US" dirty="0"/>
              <a:t>，后来其他研究人员提出了</a:t>
            </a:r>
            <a:r>
              <a:rPr lang="en-US" altLang="zh-CN" dirty="0"/>
              <a:t>5NF</a:t>
            </a:r>
            <a:endParaRPr lang="zh-CN" altLang="en-US" dirty="0"/>
          </a:p>
          <a:p>
            <a:r>
              <a:rPr lang="zh-CN" altLang="en-US" dirty="0"/>
              <a:t>规范化的基本思想是消除关系模式中的数据冗余，消除数据依赖中的不合适的部分，解决数据插入、删除时发生异常现象</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22</a:t>
            </a:fld>
            <a:endParaRPr lang="zh-CN" altLang="en-US"/>
          </a:p>
        </p:txBody>
      </p:sp>
    </p:spTree>
    <p:extLst>
      <p:ext uri="{BB962C8B-B14F-4D97-AF65-F5344CB8AC3E}">
        <p14:creationId xmlns:p14="http://schemas.microsoft.com/office/powerpoint/2010/main" val="468360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范式</a:t>
            </a:r>
          </a:p>
        </p:txBody>
      </p:sp>
      <p:sp>
        <p:nvSpPr>
          <p:cNvPr id="3" name="内容占位符 2"/>
          <p:cNvSpPr>
            <a:spLocks noGrp="1"/>
          </p:cNvSpPr>
          <p:nvPr>
            <p:ph idx="1"/>
          </p:nvPr>
        </p:nvSpPr>
        <p:spPr/>
        <p:txBody>
          <a:bodyPr>
            <a:normAutofit lnSpcReduction="10000"/>
          </a:bodyPr>
          <a:lstStyle/>
          <a:p>
            <a:r>
              <a:rPr lang="zh-CN" altLang="en-US" dirty="0"/>
              <a:t>我们把数据库的规范化过程中为不同程度的规范化要求设立的不同标准称为范式。</a:t>
            </a:r>
          </a:p>
          <a:p>
            <a:r>
              <a:rPr lang="zh-CN" altLang="en-US" dirty="0"/>
              <a:t>关系数据库中的关系必须满足一定的要求，满足不同程度要求的为不同范式。</a:t>
            </a:r>
          </a:p>
          <a:p>
            <a:r>
              <a:rPr lang="zh-CN" altLang="en-US" dirty="0"/>
              <a:t>范式的级别：</a:t>
            </a:r>
          </a:p>
          <a:p>
            <a:pPr lvl="1"/>
            <a:r>
              <a:rPr lang="zh-CN" altLang="en-US" dirty="0"/>
              <a:t>第一范式</a:t>
            </a:r>
            <a:r>
              <a:rPr lang="en-US" altLang="zh-CN" b="1" dirty="0"/>
              <a:t>(1NF)</a:t>
            </a:r>
          </a:p>
          <a:p>
            <a:pPr lvl="1"/>
            <a:r>
              <a:rPr lang="zh-CN" altLang="en-US" dirty="0"/>
              <a:t>第二范式</a:t>
            </a:r>
            <a:r>
              <a:rPr lang="en-US" altLang="zh-CN" b="1" dirty="0"/>
              <a:t>(2NF)</a:t>
            </a:r>
          </a:p>
          <a:p>
            <a:pPr lvl="1"/>
            <a:r>
              <a:rPr lang="zh-CN" altLang="en-US" dirty="0"/>
              <a:t>第三范式</a:t>
            </a:r>
            <a:r>
              <a:rPr lang="en-US" altLang="zh-CN" b="1" dirty="0"/>
              <a:t>(3NF)</a:t>
            </a:r>
          </a:p>
          <a:p>
            <a:pPr lvl="1"/>
            <a:r>
              <a:rPr lang="en-US" altLang="zh-CN" b="1" dirty="0"/>
              <a:t>BC</a:t>
            </a:r>
            <a:r>
              <a:rPr lang="zh-CN" altLang="en-US" dirty="0"/>
              <a:t>范式</a:t>
            </a:r>
            <a:r>
              <a:rPr lang="en-US" altLang="zh-CN" b="1" dirty="0"/>
              <a:t>(BCNF)</a:t>
            </a:r>
          </a:p>
          <a:p>
            <a:pPr lvl="1"/>
            <a:r>
              <a:rPr lang="zh-CN" altLang="en-US" dirty="0"/>
              <a:t>第四范式</a:t>
            </a:r>
            <a:r>
              <a:rPr lang="zh-CN" altLang="en-US" b="1" dirty="0"/>
              <a:t>（</a:t>
            </a:r>
            <a:r>
              <a:rPr lang="en-US" altLang="zh-CN" b="1" dirty="0"/>
              <a:t>4NF</a:t>
            </a:r>
            <a:r>
              <a:rPr lang="zh-CN" altLang="en-US" b="1" dirty="0"/>
              <a:t>）</a:t>
            </a:r>
            <a:endParaRPr lang="en-US" altLang="zh-CN" b="1" dirty="0"/>
          </a:p>
          <a:p>
            <a:pPr lvl="1"/>
            <a:r>
              <a:rPr lang="zh-CN" altLang="en-US" dirty="0"/>
              <a:t>第五范式</a:t>
            </a:r>
            <a:r>
              <a:rPr lang="zh-CN" altLang="en-US" b="1" dirty="0"/>
              <a:t>（</a:t>
            </a:r>
            <a:r>
              <a:rPr lang="en-US" altLang="zh-CN" b="1" dirty="0"/>
              <a:t>5NF</a:t>
            </a:r>
            <a:r>
              <a:rPr lang="zh-CN" altLang="en-US" b="1" dirty="0"/>
              <a: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23</a:t>
            </a:fld>
            <a:endParaRPr lang="zh-CN" altLang="en-US"/>
          </a:p>
        </p:txBody>
      </p:sp>
    </p:spTree>
    <p:extLst>
      <p:ext uri="{BB962C8B-B14F-4D97-AF65-F5344CB8AC3E}">
        <p14:creationId xmlns:p14="http://schemas.microsoft.com/office/powerpoint/2010/main" val="774563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第一范式</a:t>
            </a:r>
            <a:r>
              <a:rPr lang="en-US" altLang="zh-CN" b="1" dirty="0"/>
              <a:t>(1NF-First Normal Form)</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dirty="0"/>
              <a:t>1</a:t>
            </a:r>
            <a:r>
              <a:rPr lang="zh-CN" altLang="en-US" dirty="0"/>
              <a:t>：关系</a:t>
            </a:r>
            <a:r>
              <a:rPr lang="en-US" altLang="zh-CN" dirty="0"/>
              <a:t>R</a:t>
            </a:r>
            <a:r>
              <a:rPr lang="zh-CN" altLang="en-US" dirty="0"/>
              <a:t>属于第一范式，当且仅当</a:t>
            </a:r>
            <a:r>
              <a:rPr lang="en-US" altLang="zh-CN" dirty="0"/>
              <a:t>R</a:t>
            </a:r>
            <a:r>
              <a:rPr lang="zh-CN" altLang="en-US" dirty="0"/>
              <a:t>中每一个属性</a:t>
            </a:r>
            <a:r>
              <a:rPr lang="en-US" altLang="zh-CN" dirty="0"/>
              <a:t>A</a:t>
            </a:r>
            <a:r>
              <a:rPr lang="zh-CN" altLang="en-US" dirty="0"/>
              <a:t>的值域只包含原子项。</a:t>
            </a:r>
            <a:endParaRPr lang="en-US" altLang="zh-CN" dirty="0"/>
          </a:p>
          <a:p>
            <a:r>
              <a:rPr lang="zh-CN" altLang="en-US" dirty="0"/>
              <a:t>记作</a:t>
            </a:r>
            <a:r>
              <a:rPr lang="en-US" altLang="zh-CN" dirty="0"/>
              <a:t>R</a:t>
            </a:r>
            <a:r>
              <a:rPr lang="zh-CN" altLang="en-US" dirty="0"/>
              <a:t> ∈ </a:t>
            </a:r>
            <a:r>
              <a:rPr lang="en-US" altLang="zh-CN" dirty="0"/>
              <a:t>1NF</a:t>
            </a:r>
          </a:p>
          <a:p>
            <a:pPr lvl="1"/>
            <a:r>
              <a:rPr lang="zh-CN" altLang="en-US" dirty="0"/>
              <a:t>关系数据库中的关系都是规范化的关系，均属于</a:t>
            </a:r>
            <a:r>
              <a:rPr lang="en-US" altLang="zh-CN" b="1" dirty="0"/>
              <a:t>1NF</a:t>
            </a:r>
            <a:r>
              <a:rPr lang="zh-CN" altLang="en-US" dirty="0"/>
              <a:t>。</a:t>
            </a:r>
          </a:p>
          <a:p>
            <a:pPr lvl="1"/>
            <a:r>
              <a:rPr lang="zh-CN" altLang="en-US" dirty="0"/>
              <a:t>各范式之间满足：</a:t>
            </a:r>
            <a:r>
              <a:rPr lang="en-US" altLang="zh-CN" b="1" dirty="0"/>
              <a:t>5NF </a:t>
            </a:r>
            <a:r>
              <a:rPr lang="zh-CN" altLang="en-US" dirty="0"/>
              <a:t>⊂</a:t>
            </a:r>
            <a:r>
              <a:rPr lang="en-US" altLang="zh-CN" dirty="0"/>
              <a:t> </a:t>
            </a:r>
            <a:r>
              <a:rPr lang="en-US" altLang="zh-CN" b="1" dirty="0"/>
              <a:t>4NF </a:t>
            </a:r>
            <a:r>
              <a:rPr lang="zh-CN" altLang="en-US" dirty="0"/>
              <a:t>⊂</a:t>
            </a:r>
            <a:r>
              <a:rPr lang="en-US" altLang="zh-CN" dirty="0"/>
              <a:t> BCNF</a:t>
            </a:r>
            <a:r>
              <a:rPr lang="zh-CN" altLang="en-US" dirty="0"/>
              <a:t> ⊂ </a:t>
            </a:r>
            <a:r>
              <a:rPr lang="en-US" altLang="zh-CN" b="1" dirty="0"/>
              <a:t>3NF </a:t>
            </a:r>
            <a:r>
              <a:rPr lang="zh-CN" altLang="en-US" dirty="0"/>
              <a:t>⊂</a:t>
            </a:r>
            <a:r>
              <a:rPr lang="en-US" altLang="zh-CN" dirty="0"/>
              <a:t> </a:t>
            </a:r>
            <a:r>
              <a:rPr lang="en-US" altLang="zh-CN" b="1" dirty="0"/>
              <a:t>2NF</a:t>
            </a:r>
            <a:r>
              <a:rPr lang="zh-CN" altLang="en-US" dirty="0"/>
              <a:t> ⊂</a:t>
            </a:r>
            <a:r>
              <a:rPr lang="en-US" altLang="zh-CN" dirty="0"/>
              <a:t> </a:t>
            </a:r>
            <a:r>
              <a:rPr lang="en-US" altLang="zh-CN" b="1" dirty="0"/>
              <a:t>1NF</a:t>
            </a:r>
          </a:p>
          <a:p>
            <a:pPr lvl="1"/>
            <a:r>
              <a:rPr lang="zh-CN" altLang="en-US" dirty="0"/>
              <a:t>即如果一个关系满足某个范式要求，则它也会满足较其级别低的所有范式的要求。</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24</a:t>
            </a:fld>
            <a:endParaRPr lang="zh-CN" altLang="en-US"/>
          </a:p>
        </p:txBody>
      </p:sp>
    </p:spTree>
    <p:extLst>
      <p:ext uri="{BB962C8B-B14F-4D97-AF65-F5344CB8AC3E}">
        <p14:creationId xmlns:p14="http://schemas.microsoft.com/office/powerpoint/2010/main" val="2302009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非规范化表格举例</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25</a:t>
            </a:fld>
            <a:endParaRPr lang="zh-CN" altLang="en-US"/>
          </a:p>
        </p:txBody>
      </p:sp>
      <p:pic>
        <p:nvPicPr>
          <p:cNvPr id="5" name="图片 4"/>
          <p:cNvPicPr>
            <a:picLocks noChangeAspect="1"/>
          </p:cNvPicPr>
          <p:nvPr/>
        </p:nvPicPr>
        <p:blipFill>
          <a:blip r:embed="rId2"/>
          <a:stretch>
            <a:fillRect/>
          </a:stretch>
        </p:blipFill>
        <p:spPr>
          <a:xfrm>
            <a:off x="963465" y="1193074"/>
            <a:ext cx="6747646" cy="3969668"/>
          </a:xfrm>
          <a:prstGeom prst="rect">
            <a:avLst/>
          </a:prstGeom>
        </p:spPr>
      </p:pic>
    </p:spTree>
    <p:extLst>
      <p:ext uri="{BB962C8B-B14F-4D97-AF65-F5344CB8AC3E}">
        <p14:creationId xmlns:p14="http://schemas.microsoft.com/office/powerpoint/2010/main" val="2071382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然而，一个关系模式仅仅属于第一范式是不适用的。</a:t>
            </a:r>
          </a:p>
          <a:p>
            <a:r>
              <a:rPr lang="zh-CN" altLang="en-US" dirty="0"/>
              <a:t>在问题一中给出的关系模式</a:t>
            </a:r>
            <a:r>
              <a:rPr lang="en-US" altLang="zh-CN" dirty="0"/>
              <a:t>School</a:t>
            </a:r>
            <a:r>
              <a:rPr lang="zh-CN" altLang="en-US" dirty="0"/>
              <a:t>属于第一范式，但其有大量的数据冗余及插入异常、删除异常、更新异常等弊端。</a:t>
            </a:r>
          </a:p>
          <a:p>
            <a:r>
              <a:rPr lang="zh-CN" altLang="en-US" dirty="0"/>
              <a:t>克服这些弊端的方法是用投影运算将关系分解，去掉某种函数依赖关系，向更高一级的范式进行转换。</a:t>
            </a:r>
          </a:p>
          <a:p>
            <a:r>
              <a:rPr lang="zh-CN" altLang="en-US" dirty="0"/>
              <a:t>一个低一级范式的关系模式，通过投影运算可以转换为若干个高一级范式的关系模式的集合，这一过程叫规范化。</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26</a:t>
            </a:fld>
            <a:endParaRPr lang="zh-CN" altLang="en-US"/>
          </a:p>
        </p:txBody>
      </p:sp>
    </p:spTree>
    <p:extLst>
      <p:ext uri="{BB962C8B-B14F-4D97-AF65-F5344CB8AC3E}">
        <p14:creationId xmlns:p14="http://schemas.microsoft.com/office/powerpoint/2010/main" val="1780875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第二范式</a:t>
            </a:r>
            <a:r>
              <a:rPr lang="en-US" altLang="zh-CN" b="1" dirty="0"/>
              <a:t>(2NF)</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b="1" dirty="0"/>
              <a:t>2</a:t>
            </a:r>
            <a:r>
              <a:rPr lang="zh-CN" altLang="en-US" b="1" dirty="0"/>
              <a:t>：</a:t>
            </a:r>
            <a:r>
              <a:rPr lang="zh-CN" altLang="en-US" dirty="0"/>
              <a:t>若关系模式</a:t>
            </a:r>
            <a:r>
              <a:rPr lang="en-US" altLang="zh-CN" b="1" dirty="0"/>
              <a:t>R</a:t>
            </a:r>
            <a:r>
              <a:rPr lang="zh-CN" altLang="en-US" dirty="0"/>
              <a:t>∈</a:t>
            </a:r>
            <a:r>
              <a:rPr lang="en-US" altLang="zh-CN" b="1" dirty="0"/>
              <a:t>1NF</a:t>
            </a:r>
            <a:r>
              <a:rPr lang="zh-CN" altLang="en-US" dirty="0"/>
              <a:t>，且每个非主属性都完全函数依赖于</a:t>
            </a:r>
            <a:r>
              <a:rPr lang="en-US" altLang="zh-CN" b="1" dirty="0"/>
              <a:t>R</a:t>
            </a:r>
            <a:r>
              <a:rPr lang="zh-CN" altLang="en-US" dirty="0"/>
              <a:t>的每个候选码（包括主码），则关系模式</a:t>
            </a:r>
            <a:r>
              <a:rPr lang="en-US" altLang="zh-CN" b="1" dirty="0"/>
              <a:t>R</a:t>
            </a:r>
            <a:r>
              <a:rPr lang="zh-CN" altLang="en-US" dirty="0"/>
              <a:t>属于第二范式（记作 </a:t>
            </a:r>
            <a:r>
              <a:rPr lang="en-US" altLang="zh-CN" b="1" dirty="0"/>
              <a:t>R</a:t>
            </a:r>
            <a:r>
              <a:rPr lang="zh-CN" altLang="en-US" dirty="0"/>
              <a:t>∈</a:t>
            </a:r>
            <a:r>
              <a:rPr lang="en-US" altLang="zh-CN" b="1" dirty="0"/>
              <a:t>2NF </a:t>
            </a:r>
            <a:r>
              <a:rPr lang="zh-CN" altLang="en-US" dirty="0"/>
              <a:t>）。</a:t>
            </a:r>
          </a:p>
          <a:p>
            <a:r>
              <a:rPr lang="en-US" altLang="zh-CN" dirty="0"/>
              <a:t>【</a:t>
            </a:r>
            <a:r>
              <a:rPr lang="zh-CN" altLang="en-US" dirty="0"/>
              <a:t>例</a:t>
            </a:r>
            <a:r>
              <a:rPr lang="en-US" altLang="zh-CN" dirty="0"/>
              <a:t>】</a:t>
            </a:r>
            <a:r>
              <a:rPr lang="en-US" altLang="zh-CN" b="1" dirty="0"/>
              <a:t>S(</a:t>
            </a:r>
            <a:r>
              <a:rPr lang="en-US" altLang="zh-CN" b="1" dirty="0" err="1"/>
              <a:t>Sno,Sname,Sage,Ssex,Sdept</a:t>
            </a:r>
            <a:r>
              <a:rPr lang="en-US" altLang="zh-CN" b="1" dirty="0"/>
              <a:t>) </a:t>
            </a:r>
            <a:r>
              <a:rPr lang="en-US" altLang="zh-CN" dirty="0"/>
              <a:t>∈</a:t>
            </a:r>
            <a:r>
              <a:rPr lang="en-US" altLang="zh-CN" b="1" dirty="0"/>
              <a:t>1NF</a:t>
            </a:r>
          </a:p>
          <a:p>
            <a:r>
              <a:rPr lang="en-US" altLang="zh-CN" dirty="0"/>
              <a:t>∵ </a:t>
            </a:r>
            <a:r>
              <a:rPr lang="en-US" altLang="zh-CN" b="1" dirty="0" err="1"/>
              <a:t>Sno</a:t>
            </a:r>
            <a:r>
              <a:rPr lang="en-US" altLang="zh-CN" dirty="0"/>
              <a:t> →</a:t>
            </a:r>
            <a:r>
              <a:rPr lang="en-US" altLang="zh-CN" b="1" dirty="0"/>
              <a:t>(</a:t>
            </a:r>
            <a:r>
              <a:rPr lang="en-US" altLang="zh-CN" b="1" dirty="0" err="1"/>
              <a:t>Sname,Sage,Ssex,Sdept</a:t>
            </a:r>
            <a:r>
              <a:rPr lang="en-US" altLang="zh-CN" b="1" dirty="0"/>
              <a:t>)</a:t>
            </a:r>
          </a:p>
          <a:p>
            <a:r>
              <a:rPr lang="en-US" altLang="zh-CN" b="1" dirty="0"/>
              <a:t>    </a:t>
            </a:r>
            <a:r>
              <a:rPr lang="en-US" altLang="zh-CN" b="1" dirty="0" err="1"/>
              <a:t>Sno</a:t>
            </a:r>
            <a:r>
              <a:rPr lang="zh-CN" altLang="en-US" dirty="0"/>
              <a:t>为主码，</a:t>
            </a:r>
            <a:r>
              <a:rPr lang="en-US" altLang="zh-CN" b="1" dirty="0" err="1"/>
              <a:t>Sname,Sage,Ssex,Sdept</a:t>
            </a:r>
            <a:r>
              <a:rPr lang="zh-CN" altLang="en-US" dirty="0"/>
              <a:t>是非主属性，完全函数依赖于主码（或候选码）。</a:t>
            </a:r>
          </a:p>
          <a:p>
            <a:r>
              <a:rPr lang="zh-CN" altLang="en-US" dirty="0"/>
              <a:t>∴ 关系</a:t>
            </a:r>
            <a:r>
              <a:rPr lang="en-US" altLang="zh-CN" b="1" dirty="0"/>
              <a:t>S</a:t>
            </a:r>
            <a:r>
              <a:rPr lang="en-US" altLang="zh-CN" dirty="0"/>
              <a:t>∈</a:t>
            </a:r>
            <a:r>
              <a:rPr lang="en-US" altLang="zh-CN" b="1" dirty="0"/>
              <a:t>2NF</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27</a:t>
            </a:fld>
            <a:endParaRPr lang="zh-CN" altLang="en-US"/>
          </a:p>
        </p:txBody>
      </p:sp>
    </p:spTree>
    <p:extLst>
      <p:ext uri="{BB962C8B-B14F-4D97-AF65-F5344CB8AC3E}">
        <p14:creationId xmlns:p14="http://schemas.microsoft.com/office/powerpoint/2010/main" val="219938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2NF</a:t>
            </a:r>
            <a:r>
              <a:rPr lang="zh-CN" altLang="en-US" dirty="0"/>
              <a:t>规范化</a:t>
            </a:r>
          </a:p>
        </p:txBody>
      </p:sp>
      <p:sp>
        <p:nvSpPr>
          <p:cNvPr id="3" name="内容占位符 2"/>
          <p:cNvSpPr>
            <a:spLocks noGrp="1"/>
          </p:cNvSpPr>
          <p:nvPr>
            <p:ph idx="1"/>
          </p:nvPr>
        </p:nvSpPr>
        <p:spPr/>
        <p:txBody>
          <a:bodyPr>
            <a:normAutofit fontScale="70000" lnSpcReduction="20000"/>
          </a:bodyPr>
          <a:lstStyle/>
          <a:p>
            <a:r>
              <a:rPr lang="zh-CN" altLang="en-US" dirty="0"/>
              <a:t>从</a:t>
            </a:r>
            <a:r>
              <a:rPr lang="en-US" altLang="zh-CN" dirty="0"/>
              <a:t>1NF</a:t>
            </a:r>
            <a:r>
              <a:rPr lang="zh-CN" altLang="en-US" dirty="0"/>
              <a:t>关系中消除非主属性对候选码的部分函数依赖，则可获得</a:t>
            </a:r>
            <a:r>
              <a:rPr lang="en-US" altLang="zh-CN" dirty="0"/>
              <a:t>2NF</a:t>
            </a:r>
            <a:r>
              <a:rPr lang="zh-CN" altLang="en-US" dirty="0"/>
              <a:t>关系。</a:t>
            </a:r>
            <a:endParaRPr lang="en-US" altLang="zh-CN" dirty="0"/>
          </a:p>
          <a:p>
            <a:r>
              <a:rPr lang="zh-CN" altLang="en-US" dirty="0"/>
              <a:t>例：</a:t>
            </a:r>
            <a:r>
              <a:rPr lang="en-US" altLang="zh-CN" b="1" dirty="0"/>
              <a:t>School(</a:t>
            </a:r>
            <a:r>
              <a:rPr lang="en-US" altLang="zh-CN" b="1" dirty="0" err="1"/>
              <a:t>Sno,Sname,Ssex,Sage,Sdept,Dhead</a:t>
            </a:r>
            <a:r>
              <a:rPr lang="en-US" altLang="zh-CN" b="1" dirty="0"/>
              <a:t>, </a:t>
            </a:r>
          </a:p>
          <a:p>
            <a:r>
              <a:rPr lang="en-US" altLang="zh-CN" b="1" dirty="0" err="1"/>
              <a:t>Daddress,Cno,Cname,Cpno,Ccredit,Grade</a:t>
            </a:r>
            <a:r>
              <a:rPr lang="en-US" altLang="zh-CN" b="1" dirty="0"/>
              <a:t>) </a:t>
            </a:r>
            <a:r>
              <a:rPr lang="en-US" altLang="zh-CN" dirty="0"/>
              <a:t>∈</a:t>
            </a:r>
            <a:r>
              <a:rPr lang="en-US" altLang="zh-CN" b="1" dirty="0"/>
              <a:t>1NF</a:t>
            </a:r>
          </a:p>
          <a:p>
            <a:r>
              <a:rPr lang="zh-CN" altLang="en-US" dirty="0"/>
              <a:t>主码是</a:t>
            </a:r>
            <a:r>
              <a:rPr lang="en-US" altLang="zh-CN" b="1" dirty="0"/>
              <a:t>(</a:t>
            </a:r>
            <a:r>
              <a:rPr lang="en-US" altLang="zh-CN" b="1" dirty="0" err="1"/>
              <a:t>Sno,Cno</a:t>
            </a:r>
            <a:r>
              <a:rPr lang="en-US" altLang="zh-CN" b="1" dirty="0"/>
              <a:t>)</a:t>
            </a:r>
            <a:r>
              <a:rPr lang="zh-CN" altLang="en-US" dirty="0"/>
              <a:t>属性组合</a:t>
            </a:r>
          </a:p>
          <a:p>
            <a:r>
              <a:rPr lang="zh-CN" altLang="en-US" dirty="0"/>
              <a:t>非主属性对码的函数依赖有：</a:t>
            </a:r>
          </a:p>
          <a:p>
            <a:r>
              <a:rPr lang="en-US" altLang="zh-CN" b="1" dirty="0"/>
              <a:t>(</a:t>
            </a:r>
            <a:r>
              <a:rPr lang="en-US" altLang="zh-CN" b="1" dirty="0" err="1"/>
              <a:t>Sno,Cno</a:t>
            </a:r>
            <a:r>
              <a:rPr lang="en-US" altLang="zh-CN" b="1" dirty="0"/>
              <a:t>) </a:t>
            </a:r>
            <a:r>
              <a:rPr lang="en-US" altLang="zh-CN" dirty="0"/>
              <a:t>       </a:t>
            </a:r>
            <a:r>
              <a:rPr lang="en-US" altLang="zh-CN" b="1" dirty="0" err="1"/>
              <a:t>Sname,Ssex,Sage,Sdept,Dhead,Daddress</a:t>
            </a:r>
            <a:endParaRPr lang="en-US" altLang="zh-CN" b="1" dirty="0"/>
          </a:p>
          <a:p>
            <a:r>
              <a:rPr lang="en-US" altLang="zh-CN" dirty="0"/>
              <a:t>∵ </a:t>
            </a:r>
            <a:r>
              <a:rPr lang="en-US" altLang="zh-CN" b="1" dirty="0" err="1"/>
              <a:t>Sno</a:t>
            </a:r>
            <a:r>
              <a:rPr lang="en-US" altLang="zh-CN" b="1" dirty="0"/>
              <a:t> </a:t>
            </a:r>
            <a:r>
              <a:rPr lang="en-US" altLang="zh-CN" dirty="0"/>
              <a:t>→ </a:t>
            </a:r>
            <a:r>
              <a:rPr lang="en-US" altLang="zh-CN" b="1" dirty="0" err="1"/>
              <a:t>Sname,Ssex,Sage,Sdept,Dhead,Daddress</a:t>
            </a:r>
            <a:endParaRPr lang="en-US" altLang="zh-CN" b="1" dirty="0"/>
          </a:p>
          <a:p>
            <a:r>
              <a:rPr lang="en-US" altLang="zh-CN" b="1" dirty="0"/>
              <a:t>(</a:t>
            </a:r>
            <a:r>
              <a:rPr lang="en-US" altLang="zh-CN" b="1" dirty="0" err="1"/>
              <a:t>Sno,Cno</a:t>
            </a:r>
            <a:r>
              <a:rPr lang="en-US" altLang="zh-CN" b="1" dirty="0"/>
              <a:t>) </a:t>
            </a:r>
            <a:r>
              <a:rPr lang="en-US" altLang="zh-CN" dirty="0"/>
              <a:t>       </a:t>
            </a:r>
            <a:r>
              <a:rPr lang="en-US" altLang="zh-CN" b="1" dirty="0" err="1"/>
              <a:t>Cname,Cpno,Ccredit</a:t>
            </a:r>
            <a:endParaRPr lang="en-US" altLang="zh-CN" b="1" dirty="0"/>
          </a:p>
          <a:p>
            <a:r>
              <a:rPr lang="en-US" altLang="zh-CN" dirty="0"/>
              <a:t>∵ </a:t>
            </a:r>
            <a:r>
              <a:rPr lang="en-US" altLang="zh-CN" b="1" dirty="0" err="1"/>
              <a:t>Cno</a:t>
            </a:r>
            <a:r>
              <a:rPr lang="en-US" altLang="zh-CN" dirty="0"/>
              <a:t> → </a:t>
            </a:r>
            <a:r>
              <a:rPr lang="en-US" altLang="zh-CN" b="1" dirty="0" err="1"/>
              <a:t>Cname,Cpno,Ccredit</a:t>
            </a:r>
            <a:endParaRPr lang="en-US" altLang="zh-CN" b="1" dirty="0"/>
          </a:p>
          <a:p>
            <a:r>
              <a:rPr lang="en-US" altLang="zh-CN" b="1" dirty="0"/>
              <a:t>(</a:t>
            </a:r>
            <a:r>
              <a:rPr lang="en-US" altLang="zh-CN" b="1" dirty="0" err="1"/>
              <a:t>Sno,Cno</a:t>
            </a:r>
            <a:r>
              <a:rPr lang="en-US" altLang="zh-CN" b="1" dirty="0"/>
              <a:t>) </a:t>
            </a:r>
            <a:r>
              <a:rPr lang="en-US" altLang="zh-CN" dirty="0"/>
              <a:t>      </a:t>
            </a:r>
            <a:r>
              <a:rPr lang="en-US" altLang="zh-CN" b="1" dirty="0"/>
              <a:t>Grade</a:t>
            </a:r>
          </a:p>
          <a:p>
            <a:r>
              <a:rPr lang="zh-CN" altLang="en-US" dirty="0"/>
              <a:t>∵存在非主属性</a:t>
            </a:r>
            <a:r>
              <a:rPr lang="en-US" altLang="zh-CN" b="1" dirty="0" err="1"/>
              <a:t>Sdept</a:t>
            </a:r>
            <a:r>
              <a:rPr lang="zh-CN" altLang="en-US" dirty="0"/>
              <a:t>、</a:t>
            </a:r>
            <a:r>
              <a:rPr lang="en-US" altLang="zh-CN" b="1" dirty="0" err="1"/>
              <a:t>Cname</a:t>
            </a:r>
            <a:r>
              <a:rPr lang="zh-CN" altLang="en-US" dirty="0"/>
              <a:t>等对码的部分函数依赖</a:t>
            </a:r>
          </a:p>
          <a:p>
            <a:r>
              <a:rPr lang="en-US" altLang="zh-CN" dirty="0"/>
              <a:t>∴ </a:t>
            </a:r>
            <a:r>
              <a:rPr lang="en-US" altLang="zh-CN" b="1" dirty="0"/>
              <a:t>School</a:t>
            </a:r>
            <a:r>
              <a:rPr lang="zh-CN" altLang="en-US" dirty="0"/>
              <a:t> ∉ </a:t>
            </a:r>
            <a:r>
              <a:rPr lang="en-US" altLang="zh-CN" b="1" dirty="0"/>
              <a:t>2NF</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28</a:t>
            </a:fld>
            <a:endParaRPr lang="zh-CN" altLang="en-US"/>
          </a:p>
        </p:txBody>
      </p:sp>
      <p:pic>
        <p:nvPicPr>
          <p:cNvPr id="5" name="图片 4"/>
          <p:cNvPicPr>
            <a:picLocks noChangeAspect="1"/>
          </p:cNvPicPr>
          <p:nvPr/>
        </p:nvPicPr>
        <p:blipFill>
          <a:blip r:embed="rId2"/>
          <a:stretch>
            <a:fillRect/>
          </a:stretch>
        </p:blipFill>
        <p:spPr>
          <a:xfrm>
            <a:off x="2651070" y="3147797"/>
            <a:ext cx="233363" cy="219075"/>
          </a:xfrm>
          <a:prstGeom prst="rect">
            <a:avLst/>
          </a:prstGeom>
        </p:spPr>
      </p:pic>
      <p:pic>
        <p:nvPicPr>
          <p:cNvPr id="6" name="图片 5"/>
          <p:cNvPicPr>
            <a:picLocks noChangeAspect="1"/>
          </p:cNvPicPr>
          <p:nvPr/>
        </p:nvPicPr>
        <p:blipFill>
          <a:blip r:embed="rId2"/>
          <a:stretch>
            <a:fillRect/>
          </a:stretch>
        </p:blipFill>
        <p:spPr>
          <a:xfrm>
            <a:off x="2651070" y="3968474"/>
            <a:ext cx="233363" cy="219075"/>
          </a:xfrm>
          <a:prstGeom prst="rect">
            <a:avLst/>
          </a:prstGeom>
        </p:spPr>
      </p:pic>
      <p:pic>
        <p:nvPicPr>
          <p:cNvPr id="7" name="图片 6"/>
          <p:cNvPicPr>
            <a:picLocks noChangeAspect="1"/>
          </p:cNvPicPr>
          <p:nvPr/>
        </p:nvPicPr>
        <p:blipFill>
          <a:blip r:embed="rId3"/>
          <a:stretch>
            <a:fillRect/>
          </a:stretch>
        </p:blipFill>
        <p:spPr>
          <a:xfrm>
            <a:off x="2617733" y="4789151"/>
            <a:ext cx="266700" cy="242888"/>
          </a:xfrm>
          <a:prstGeom prst="rect">
            <a:avLst/>
          </a:prstGeom>
        </p:spPr>
      </p:pic>
    </p:spTree>
    <p:extLst>
      <p:ext uri="{BB962C8B-B14F-4D97-AF65-F5344CB8AC3E}">
        <p14:creationId xmlns:p14="http://schemas.microsoft.com/office/powerpoint/2010/main" val="635780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0"/>
            <a:ext cx="10881360" cy="4979126"/>
          </a:xfrm>
        </p:spPr>
        <p:txBody>
          <a:bodyPr>
            <a:normAutofit/>
          </a:bodyPr>
          <a:lstStyle/>
          <a:p>
            <a:pPr>
              <a:buFont typeface="Wingdings" panose="05000000000000000000" pitchFamily="2" charset="2"/>
              <a:buChar char="ü"/>
            </a:pPr>
            <a:r>
              <a:rPr lang="en-US" altLang="zh-CN" b="1" dirty="0"/>
              <a:t>School</a:t>
            </a:r>
            <a:r>
              <a:rPr lang="zh-CN" altLang="en-US" dirty="0"/>
              <a:t>至少包含了学生实体、课程实体和学生与课程的联系（选课）三个方面的信息。</a:t>
            </a:r>
          </a:p>
          <a:p>
            <a:pPr>
              <a:buFont typeface="Wingdings" panose="05000000000000000000" pitchFamily="2" charset="2"/>
              <a:buChar char="ü"/>
            </a:pPr>
            <a:r>
              <a:rPr lang="zh-CN" altLang="en-US" dirty="0"/>
              <a:t>由于</a:t>
            </a:r>
            <a:r>
              <a:rPr lang="en-US" altLang="zh-CN" b="1" dirty="0" err="1"/>
              <a:t>Sno</a:t>
            </a:r>
            <a:r>
              <a:rPr lang="en-US" altLang="zh-CN" dirty="0"/>
              <a:t> → </a:t>
            </a:r>
            <a:r>
              <a:rPr lang="en-US" altLang="zh-CN" b="1" dirty="0" err="1"/>
              <a:t>Sdept</a:t>
            </a:r>
            <a:r>
              <a:rPr lang="zh-CN" altLang="en-US" dirty="0"/>
              <a:t>、</a:t>
            </a:r>
            <a:r>
              <a:rPr lang="en-US" altLang="zh-CN" b="1" dirty="0" err="1"/>
              <a:t>Sno</a:t>
            </a:r>
            <a:r>
              <a:rPr lang="en-US" altLang="zh-CN" dirty="0"/>
              <a:t> → </a:t>
            </a:r>
            <a:r>
              <a:rPr lang="en-US" altLang="zh-CN" b="1" dirty="0" err="1"/>
              <a:t>Sname</a:t>
            </a:r>
            <a:r>
              <a:rPr lang="zh-CN" altLang="en-US" dirty="0"/>
              <a:t>，所以</a:t>
            </a:r>
            <a:r>
              <a:rPr lang="en-US" altLang="zh-CN" b="1" dirty="0" err="1"/>
              <a:t>Sdept</a:t>
            </a:r>
            <a:r>
              <a:rPr lang="zh-CN" altLang="en-US" dirty="0"/>
              <a:t>和</a:t>
            </a:r>
            <a:r>
              <a:rPr lang="en-US" altLang="zh-CN" b="1" dirty="0" err="1"/>
              <a:t>Sname</a:t>
            </a:r>
            <a:r>
              <a:rPr lang="zh-CN" altLang="en-US" dirty="0"/>
              <a:t>只要依附</a:t>
            </a:r>
            <a:r>
              <a:rPr lang="en-US" altLang="zh-CN" b="1" dirty="0" err="1"/>
              <a:t>Sno</a:t>
            </a:r>
            <a:r>
              <a:rPr lang="zh-CN" altLang="en-US" dirty="0"/>
              <a:t>即可，但</a:t>
            </a:r>
            <a:r>
              <a:rPr lang="en-US" altLang="zh-CN" b="1" dirty="0" err="1"/>
              <a:t>Sno</a:t>
            </a:r>
            <a:r>
              <a:rPr lang="zh-CN" altLang="en-US" dirty="0"/>
              <a:t>不是主码（不唯一），造成</a:t>
            </a:r>
            <a:r>
              <a:rPr lang="en-US" altLang="zh-CN" b="1" dirty="0" err="1"/>
              <a:t>Sdept</a:t>
            </a:r>
            <a:r>
              <a:rPr lang="zh-CN" altLang="en-US" dirty="0"/>
              <a:t>和</a:t>
            </a:r>
            <a:r>
              <a:rPr lang="en-US" altLang="zh-CN" b="1" dirty="0" err="1"/>
              <a:t>Sname</a:t>
            </a:r>
            <a:r>
              <a:rPr lang="zh-CN" altLang="en-US" dirty="0"/>
              <a:t>只能依附于</a:t>
            </a:r>
            <a:r>
              <a:rPr lang="en-US" altLang="zh-CN" b="1" dirty="0"/>
              <a:t>(</a:t>
            </a:r>
            <a:r>
              <a:rPr lang="en-US" altLang="zh-CN" b="1" dirty="0" err="1"/>
              <a:t>Sno,Cno</a:t>
            </a:r>
            <a:r>
              <a:rPr lang="en-US" altLang="zh-CN" b="1" dirty="0"/>
              <a:t>)</a:t>
            </a:r>
            <a:r>
              <a:rPr lang="zh-CN" altLang="en-US" dirty="0"/>
              <a:t>才能存于数据库。</a:t>
            </a:r>
          </a:p>
          <a:p>
            <a:pPr>
              <a:buFont typeface="Wingdings" panose="05000000000000000000" pitchFamily="2" charset="2"/>
              <a:buChar char="ü"/>
            </a:pPr>
            <a:r>
              <a:rPr lang="zh-CN" altLang="en-US" dirty="0"/>
              <a:t>如</a:t>
            </a:r>
            <a:r>
              <a:rPr lang="en-US" altLang="zh-CN" b="1" dirty="0"/>
              <a:t>(</a:t>
            </a:r>
            <a:r>
              <a:rPr lang="en-US" altLang="zh-CN" b="1" dirty="0" err="1"/>
              <a:t>Sno,Cno</a:t>
            </a:r>
            <a:r>
              <a:rPr lang="en-US" altLang="zh-CN" b="1" dirty="0"/>
              <a:t>)</a:t>
            </a:r>
            <a:r>
              <a:rPr lang="zh-CN" altLang="en-US" dirty="0"/>
              <a:t>为空或部分为空，则无法加入非主属性</a:t>
            </a:r>
            <a:r>
              <a:rPr lang="en-US" altLang="zh-CN" b="1" dirty="0" err="1"/>
              <a:t>Sdept</a:t>
            </a:r>
            <a:r>
              <a:rPr lang="zh-CN" altLang="en-US" dirty="0"/>
              <a:t>、</a:t>
            </a:r>
            <a:r>
              <a:rPr lang="en-US" altLang="zh-CN" b="1" dirty="0" err="1"/>
              <a:t>Sname</a:t>
            </a:r>
            <a:r>
              <a:rPr lang="zh-CN" altLang="en-US" dirty="0"/>
              <a:t>等</a:t>
            </a:r>
            <a:r>
              <a:rPr lang="en-US" altLang="zh-CN" b="1" dirty="0"/>
              <a:t>——</a:t>
            </a:r>
            <a:r>
              <a:rPr lang="zh-CN" altLang="en-US" dirty="0"/>
              <a:t>插入异常</a:t>
            </a:r>
          </a:p>
          <a:p>
            <a:pPr>
              <a:buFont typeface="Wingdings" panose="05000000000000000000" pitchFamily="2" charset="2"/>
              <a:buChar char="ü"/>
            </a:pPr>
            <a:r>
              <a:rPr lang="zh-CN" altLang="en-US" dirty="0"/>
              <a:t>同样，</a:t>
            </a:r>
            <a:r>
              <a:rPr lang="en-US" altLang="zh-CN" b="1" dirty="0" err="1"/>
              <a:t>Sdept</a:t>
            </a:r>
            <a:r>
              <a:rPr lang="zh-CN" altLang="en-US" dirty="0"/>
              <a:t>和</a:t>
            </a:r>
            <a:r>
              <a:rPr lang="en-US" altLang="zh-CN" b="1" dirty="0" err="1"/>
              <a:t>Sname</a:t>
            </a:r>
            <a:r>
              <a:rPr lang="zh-CN" altLang="en-US" dirty="0"/>
              <a:t>会随码的删除而删除</a:t>
            </a:r>
            <a:r>
              <a:rPr lang="en-US" altLang="zh-CN" b="1" dirty="0"/>
              <a:t>——</a:t>
            </a:r>
            <a:r>
              <a:rPr lang="zh-CN" altLang="en-US" dirty="0"/>
              <a:t>删除异常</a:t>
            </a:r>
          </a:p>
          <a:p>
            <a:pPr>
              <a:buFont typeface="Wingdings" panose="05000000000000000000" pitchFamily="2" charset="2"/>
              <a:buChar char="ü"/>
            </a:pPr>
            <a:r>
              <a:rPr lang="zh-CN" altLang="pt-BR" dirty="0"/>
              <a:t>同理可分析</a:t>
            </a:r>
            <a:r>
              <a:rPr lang="pt-BR" altLang="zh-CN" b="1" dirty="0"/>
              <a:t>Cname</a:t>
            </a:r>
            <a:r>
              <a:rPr lang="zh-CN" altLang="pt-BR" dirty="0"/>
              <a:t>、</a:t>
            </a:r>
            <a:r>
              <a:rPr lang="pt-BR" altLang="zh-CN" b="1" dirty="0"/>
              <a:t>Cpno</a:t>
            </a:r>
            <a:r>
              <a:rPr lang="zh-CN" altLang="pt-BR" dirty="0"/>
              <a:t>等</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29</a:t>
            </a:fld>
            <a:endParaRPr lang="zh-CN" altLang="en-US"/>
          </a:p>
        </p:txBody>
      </p:sp>
      <p:pic>
        <p:nvPicPr>
          <p:cNvPr id="5" name="图片 4"/>
          <p:cNvPicPr>
            <a:picLocks noChangeAspect="1"/>
          </p:cNvPicPr>
          <p:nvPr/>
        </p:nvPicPr>
        <p:blipFill>
          <a:blip r:embed="rId2"/>
          <a:stretch>
            <a:fillRect/>
          </a:stretch>
        </p:blipFill>
        <p:spPr>
          <a:xfrm>
            <a:off x="6153082" y="3906652"/>
            <a:ext cx="5158046" cy="2930500"/>
          </a:xfrm>
          <a:prstGeom prst="rect">
            <a:avLst/>
          </a:prstGeom>
        </p:spPr>
      </p:pic>
    </p:spTree>
    <p:extLst>
      <p:ext uri="{BB962C8B-B14F-4D97-AF65-F5344CB8AC3E}">
        <p14:creationId xmlns:p14="http://schemas.microsoft.com/office/powerpoint/2010/main" val="159720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问题的提出</a:t>
            </a:r>
            <a:endParaRPr lang="zh-CN" altLang="en-US" dirty="0"/>
          </a:p>
        </p:txBody>
      </p:sp>
      <p:sp>
        <p:nvSpPr>
          <p:cNvPr id="3" name="内容占位符 2"/>
          <p:cNvSpPr>
            <a:spLocks noGrp="1"/>
          </p:cNvSpPr>
          <p:nvPr>
            <p:ph idx="1"/>
          </p:nvPr>
        </p:nvSpPr>
        <p:spPr/>
        <p:txBody>
          <a:bodyPr/>
          <a:lstStyle/>
          <a:p>
            <a:r>
              <a:rPr lang="zh-CN" altLang="en-US" dirty="0"/>
              <a:t>关系数据库逻辑设计</a:t>
            </a:r>
          </a:p>
          <a:p>
            <a:pPr lvl="1"/>
            <a:r>
              <a:rPr lang="zh-CN" altLang="en-US" dirty="0"/>
              <a:t>针对具体问题，如何构造一个适合于它的数据模式</a:t>
            </a:r>
          </a:p>
          <a:p>
            <a:pPr lvl="1"/>
            <a:r>
              <a:rPr lang="zh-CN" altLang="en-US" dirty="0"/>
              <a:t>数据库逻辑设计的工具──关系数据库的规范化理论</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a:t>
            </a:fld>
            <a:endParaRPr lang="zh-CN" altLang="en-US"/>
          </a:p>
        </p:txBody>
      </p:sp>
    </p:spTree>
    <p:extLst>
      <p:ext uri="{BB962C8B-B14F-4D97-AF65-F5344CB8AC3E}">
        <p14:creationId xmlns:p14="http://schemas.microsoft.com/office/powerpoint/2010/main" val="11053736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30</a:t>
            </a:fld>
            <a:endParaRPr lang="zh-CN" altLang="en-US"/>
          </a:p>
        </p:txBody>
      </p:sp>
      <p:pic>
        <p:nvPicPr>
          <p:cNvPr id="5" name="图片 4"/>
          <p:cNvPicPr>
            <a:picLocks noChangeAspect="1"/>
          </p:cNvPicPr>
          <p:nvPr/>
        </p:nvPicPr>
        <p:blipFill>
          <a:blip r:embed="rId2"/>
          <a:stretch>
            <a:fillRect/>
          </a:stretch>
        </p:blipFill>
        <p:spPr>
          <a:xfrm>
            <a:off x="1782507" y="2267985"/>
            <a:ext cx="4979482" cy="2528888"/>
          </a:xfrm>
          <a:prstGeom prst="rect">
            <a:avLst/>
          </a:prstGeom>
        </p:spPr>
      </p:pic>
      <p:pic>
        <p:nvPicPr>
          <p:cNvPr id="6" name="图片 5"/>
          <p:cNvPicPr>
            <a:picLocks noChangeAspect="1"/>
          </p:cNvPicPr>
          <p:nvPr/>
        </p:nvPicPr>
        <p:blipFill>
          <a:blip r:embed="rId3"/>
          <a:stretch>
            <a:fillRect/>
          </a:stretch>
        </p:blipFill>
        <p:spPr>
          <a:xfrm>
            <a:off x="6761989" y="96836"/>
            <a:ext cx="3771900" cy="1943100"/>
          </a:xfrm>
          <a:prstGeom prst="rect">
            <a:avLst/>
          </a:prstGeom>
        </p:spPr>
      </p:pic>
      <p:pic>
        <p:nvPicPr>
          <p:cNvPr id="7" name="图片 6"/>
          <p:cNvPicPr>
            <a:picLocks noChangeAspect="1"/>
          </p:cNvPicPr>
          <p:nvPr/>
        </p:nvPicPr>
        <p:blipFill>
          <a:blip r:embed="rId4"/>
          <a:stretch>
            <a:fillRect/>
          </a:stretch>
        </p:blipFill>
        <p:spPr>
          <a:xfrm>
            <a:off x="6781039" y="2175154"/>
            <a:ext cx="3733800" cy="1781175"/>
          </a:xfrm>
          <a:prstGeom prst="rect">
            <a:avLst/>
          </a:prstGeom>
        </p:spPr>
      </p:pic>
      <p:pic>
        <p:nvPicPr>
          <p:cNvPr id="8" name="图片 7"/>
          <p:cNvPicPr>
            <a:picLocks noChangeAspect="1"/>
          </p:cNvPicPr>
          <p:nvPr/>
        </p:nvPicPr>
        <p:blipFill>
          <a:blip r:embed="rId5"/>
          <a:stretch>
            <a:fillRect/>
          </a:stretch>
        </p:blipFill>
        <p:spPr>
          <a:xfrm>
            <a:off x="6761989" y="4068198"/>
            <a:ext cx="3164341" cy="2204586"/>
          </a:xfrm>
          <a:prstGeom prst="rect">
            <a:avLst/>
          </a:prstGeom>
        </p:spPr>
      </p:pic>
    </p:spTree>
    <p:extLst>
      <p:ext uri="{BB962C8B-B14F-4D97-AF65-F5344CB8AC3E}">
        <p14:creationId xmlns:p14="http://schemas.microsoft.com/office/powerpoint/2010/main" val="2585715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CC0CD27-C02E-43E2-B3A7-2C9F5C232003}" type="slidenum">
              <a:rPr lang="zh-CN" altLang="en-US" smtClean="0"/>
              <a:pPr/>
              <a:t>31</a:t>
            </a:fld>
            <a:endParaRPr lang="zh-CN" altLang="en-US"/>
          </a:p>
        </p:txBody>
      </p:sp>
      <p:pic>
        <p:nvPicPr>
          <p:cNvPr id="6" name="图片 5"/>
          <p:cNvPicPr>
            <a:picLocks noChangeAspect="1"/>
          </p:cNvPicPr>
          <p:nvPr/>
        </p:nvPicPr>
        <p:blipFill>
          <a:blip r:embed="rId2"/>
          <a:stretch>
            <a:fillRect/>
          </a:stretch>
        </p:blipFill>
        <p:spPr>
          <a:xfrm>
            <a:off x="0" y="26459"/>
            <a:ext cx="3848100" cy="3638550"/>
          </a:xfrm>
          <a:prstGeom prst="rect">
            <a:avLst/>
          </a:prstGeom>
        </p:spPr>
      </p:pic>
      <p:pic>
        <p:nvPicPr>
          <p:cNvPr id="7" name="图片 6"/>
          <p:cNvPicPr>
            <a:picLocks noChangeAspect="1"/>
          </p:cNvPicPr>
          <p:nvPr/>
        </p:nvPicPr>
        <p:blipFill>
          <a:blip r:embed="rId3"/>
          <a:stretch>
            <a:fillRect/>
          </a:stretch>
        </p:blipFill>
        <p:spPr>
          <a:xfrm>
            <a:off x="0" y="3659294"/>
            <a:ext cx="3009900" cy="2209800"/>
          </a:xfrm>
          <a:prstGeom prst="rect">
            <a:avLst/>
          </a:prstGeom>
        </p:spPr>
      </p:pic>
      <p:sp>
        <p:nvSpPr>
          <p:cNvPr id="8" name="矩形 7"/>
          <p:cNvSpPr/>
          <p:nvPr/>
        </p:nvSpPr>
        <p:spPr>
          <a:xfrm>
            <a:off x="3894909" y="88651"/>
            <a:ext cx="6453423" cy="1200329"/>
          </a:xfrm>
          <a:prstGeom prst="rect">
            <a:avLst/>
          </a:prstGeom>
        </p:spPr>
        <p:txBody>
          <a:bodyPr wrap="square">
            <a:spAutoFit/>
          </a:bodyPr>
          <a:lstStyle/>
          <a:p>
            <a:r>
              <a:rPr lang="zh-CN" altLang="en-US" sz="2400" dirty="0">
                <a:solidFill>
                  <a:srgbClr val="0000FF"/>
                </a:solidFill>
                <a:latin typeface="STXinwei-Identity-H"/>
              </a:rPr>
              <a:t>消除</a:t>
            </a:r>
            <a:r>
              <a:rPr lang="en-US" altLang="zh-CN" sz="2400" dirty="0">
                <a:solidFill>
                  <a:srgbClr val="0000FF"/>
                </a:solidFill>
                <a:latin typeface="STXinwei-Identity-H"/>
              </a:rPr>
              <a:t>School</a:t>
            </a:r>
            <a:r>
              <a:rPr lang="zh-CN" altLang="en-US" sz="2400" dirty="0">
                <a:solidFill>
                  <a:srgbClr val="0000FF"/>
                </a:solidFill>
                <a:latin typeface="STXinwei-Identity-H"/>
              </a:rPr>
              <a:t>中的部分函数</a:t>
            </a:r>
          </a:p>
          <a:p>
            <a:r>
              <a:rPr lang="zh-CN" altLang="en-US" sz="2400" dirty="0">
                <a:solidFill>
                  <a:srgbClr val="0000FF"/>
                </a:solidFill>
                <a:latin typeface="STXinwei-Identity-H"/>
              </a:rPr>
              <a:t>依赖</a:t>
            </a:r>
            <a:r>
              <a:rPr lang="en-US" altLang="zh-CN" sz="2400" b="1" dirty="0">
                <a:solidFill>
                  <a:srgbClr val="0000FF"/>
                </a:solidFill>
                <a:latin typeface="Arial-BoldMT-Identity-H"/>
              </a:rPr>
              <a:t>——</a:t>
            </a:r>
            <a:r>
              <a:rPr lang="zh-CN" altLang="en-US" sz="2400" dirty="0">
                <a:solidFill>
                  <a:srgbClr val="0000FF"/>
                </a:solidFill>
                <a:latin typeface="STXinwei-Identity-H"/>
              </a:rPr>
              <a:t>用</a:t>
            </a:r>
            <a:r>
              <a:rPr lang="zh-CN" altLang="en-US" sz="2400" dirty="0">
                <a:solidFill>
                  <a:srgbClr val="FF3300"/>
                </a:solidFill>
                <a:latin typeface="STXinwei-Identity-H"/>
              </a:rPr>
              <a:t>投影分解</a:t>
            </a:r>
            <a:r>
              <a:rPr lang="zh-CN" altLang="en-US" sz="2400" dirty="0">
                <a:solidFill>
                  <a:srgbClr val="0000FF"/>
                </a:solidFill>
                <a:latin typeface="STXinwei-Identity-H"/>
              </a:rPr>
              <a:t>运算</a:t>
            </a:r>
          </a:p>
          <a:p>
            <a:r>
              <a:rPr lang="zh-CN" altLang="en-US" sz="2400" dirty="0">
                <a:solidFill>
                  <a:srgbClr val="0000FF"/>
                </a:solidFill>
                <a:latin typeface="STXinwei-Identity-H"/>
              </a:rPr>
              <a:t>提高</a:t>
            </a:r>
            <a:r>
              <a:rPr lang="en-US" altLang="zh-CN" sz="2400" dirty="0">
                <a:solidFill>
                  <a:srgbClr val="0000FF"/>
                </a:solidFill>
                <a:latin typeface="STXinwei-Identity-H"/>
              </a:rPr>
              <a:t>School</a:t>
            </a:r>
            <a:r>
              <a:rPr lang="zh-CN" altLang="en-US" sz="2400" dirty="0">
                <a:solidFill>
                  <a:srgbClr val="0000FF"/>
                </a:solidFill>
                <a:latin typeface="STXinwei-Identity-H"/>
              </a:rPr>
              <a:t>的范式等级</a:t>
            </a:r>
            <a:endParaRPr lang="zh-CN" altLang="en-US" sz="2400" dirty="0"/>
          </a:p>
        </p:txBody>
      </p:sp>
      <p:sp>
        <p:nvSpPr>
          <p:cNvPr id="9" name="内容占位符 2"/>
          <p:cNvSpPr>
            <a:spLocks noGrp="1"/>
          </p:cNvSpPr>
          <p:nvPr>
            <p:ph idx="1"/>
          </p:nvPr>
        </p:nvSpPr>
        <p:spPr>
          <a:xfrm>
            <a:off x="3974156" y="1455441"/>
            <a:ext cx="7745776" cy="2480939"/>
          </a:xfrm>
        </p:spPr>
        <p:txBody>
          <a:bodyPr>
            <a:normAutofit fontScale="85000" lnSpcReduction="20000"/>
          </a:bodyPr>
          <a:lstStyle/>
          <a:p>
            <a:r>
              <a:rPr lang="en-US" altLang="zh-CN" b="1" dirty="0"/>
              <a:t>School[</a:t>
            </a:r>
            <a:r>
              <a:rPr lang="en-US" altLang="zh-CN" b="1" dirty="0" err="1"/>
              <a:t>Sno,Cno,Grade</a:t>
            </a:r>
            <a:r>
              <a:rPr lang="en-US" altLang="zh-CN" b="1" dirty="0"/>
              <a:t>] =&gt; SC(</a:t>
            </a:r>
            <a:r>
              <a:rPr lang="en-US" altLang="zh-CN" b="1" i="1" dirty="0" err="1"/>
              <a:t>Sno,Cno</a:t>
            </a:r>
            <a:r>
              <a:rPr lang="en-US" altLang="zh-CN" b="1" dirty="0" err="1"/>
              <a:t>,Grade</a:t>
            </a:r>
            <a:r>
              <a:rPr lang="en-US" altLang="zh-CN" b="1" dirty="0"/>
              <a:t>)</a:t>
            </a:r>
          </a:p>
          <a:p>
            <a:r>
              <a:rPr lang="en-US" altLang="zh-CN" b="1" dirty="0"/>
              <a:t>School[</a:t>
            </a:r>
            <a:r>
              <a:rPr lang="en-US" altLang="zh-CN" b="1" dirty="0" err="1"/>
              <a:t>Sno,Sname,Ssex,Sage,Sdept,Dhead,Daddress</a:t>
            </a:r>
            <a:r>
              <a:rPr lang="en-US" altLang="zh-CN" b="1" dirty="0"/>
              <a:t>] =&gt;</a:t>
            </a:r>
          </a:p>
          <a:p>
            <a:r>
              <a:rPr lang="en-US" altLang="zh-CN" b="1" dirty="0"/>
              <a:t>Student(</a:t>
            </a:r>
            <a:r>
              <a:rPr lang="en-US" altLang="zh-CN" b="1" i="1" dirty="0" err="1"/>
              <a:t>Sno</a:t>
            </a:r>
            <a:r>
              <a:rPr lang="en-US" altLang="zh-CN" b="1" dirty="0" err="1"/>
              <a:t>,Sname,Ssex,Sage,Sdept,Dhead,Daddress</a:t>
            </a:r>
            <a:r>
              <a:rPr lang="en-US" altLang="zh-CN" b="1" dirty="0"/>
              <a:t>)</a:t>
            </a:r>
          </a:p>
          <a:p>
            <a:r>
              <a:rPr lang="en-US" altLang="zh-CN" b="1" dirty="0"/>
              <a:t>School[</a:t>
            </a:r>
            <a:r>
              <a:rPr lang="en-US" altLang="zh-CN" b="1" dirty="0" err="1"/>
              <a:t>Cno,Cname,Cpno,Ccredit</a:t>
            </a:r>
            <a:r>
              <a:rPr lang="en-US" altLang="zh-CN" b="1" dirty="0"/>
              <a:t>]=&gt; Course(</a:t>
            </a:r>
            <a:r>
              <a:rPr lang="en-US" altLang="zh-CN" b="1" i="1" dirty="0" err="1"/>
              <a:t>Cno</a:t>
            </a:r>
            <a:r>
              <a:rPr lang="en-US" altLang="zh-CN" b="1" dirty="0" err="1"/>
              <a:t>,Cname,Cpno,Ccredit</a:t>
            </a:r>
            <a:r>
              <a:rPr lang="en-US" altLang="zh-CN" b="1" dirty="0"/>
              <a:t>)</a:t>
            </a:r>
          </a:p>
        </p:txBody>
      </p:sp>
      <p:sp>
        <p:nvSpPr>
          <p:cNvPr id="10" name="矩形 9"/>
          <p:cNvSpPr/>
          <p:nvPr/>
        </p:nvSpPr>
        <p:spPr>
          <a:xfrm>
            <a:off x="3690256" y="3773382"/>
            <a:ext cx="7620871" cy="3046988"/>
          </a:xfrm>
          <a:prstGeom prst="rect">
            <a:avLst/>
          </a:prstGeom>
        </p:spPr>
        <p:txBody>
          <a:bodyPr wrap="square">
            <a:spAutoFit/>
          </a:bodyPr>
          <a:lstStyle/>
          <a:p>
            <a:pPr marL="742950" lvl="1" indent="-285750">
              <a:buFont typeface="Wingdings" panose="05000000000000000000" pitchFamily="2" charset="2"/>
              <a:buChar char="p"/>
            </a:pPr>
            <a:r>
              <a:rPr lang="zh-CN" altLang="en-US" sz="2400" dirty="0"/>
              <a:t>在</a:t>
            </a:r>
            <a:r>
              <a:rPr lang="en-US" altLang="zh-CN" sz="2400" b="1" dirty="0"/>
              <a:t>SC</a:t>
            </a:r>
            <a:r>
              <a:rPr lang="zh-CN" altLang="en-US" sz="2400" dirty="0"/>
              <a:t>中，主码为</a:t>
            </a:r>
            <a:r>
              <a:rPr lang="en-US" altLang="zh-CN" sz="2400" b="1" dirty="0"/>
              <a:t>(</a:t>
            </a:r>
            <a:r>
              <a:rPr lang="en-US" altLang="zh-CN" sz="2400" b="1" dirty="0" err="1"/>
              <a:t>Sno,Cno</a:t>
            </a:r>
            <a:r>
              <a:rPr lang="en-US" altLang="zh-CN" sz="2400" b="1" dirty="0"/>
              <a:t>)</a:t>
            </a:r>
            <a:r>
              <a:rPr lang="zh-CN" altLang="en-US" sz="2400" dirty="0"/>
              <a:t>，有</a:t>
            </a:r>
            <a:r>
              <a:rPr lang="en-US" altLang="zh-CN" sz="2400" b="1" dirty="0"/>
              <a:t>(</a:t>
            </a:r>
            <a:r>
              <a:rPr lang="en-US" altLang="zh-CN" sz="2400" b="1" dirty="0" err="1"/>
              <a:t>Sno,Cno</a:t>
            </a:r>
            <a:r>
              <a:rPr lang="en-US" altLang="zh-CN" sz="2400" b="1" dirty="0"/>
              <a:t>)</a:t>
            </a:r>
            <a:r>
              <a:rPr lang="en-US" altLang="zh-CN" sz="2400" dirty="0"/>
              <a:t>     </a:t>
            </a:r>
            <a:r>
              <a:rPr lang="en-US" altLang="zh-CN" sz="2400" b="1" dirty="0"/>
              <a:t>Grade</a:t>
            </a:r>
            <a:r>
              <a:rPr lang="zh-CN" altLang="en-US" sz="2400" dirty="0"/>
              <a:t>，非主属性</a:t>
            </a:r>
            <a:r>
              <a:rPr lang="en-US" altLang="zh-CN" sz="2400" b="1" dirty="0"/>
              <a:t>Grade</a:t>
            </a:r>
            <a:r>
              <a:rPr lang="zh-CN" altLang="en-US" sz="2400" dirty="0"/>
              <a:t>完全函数依赖于主码，故</a:t>
            </a:r>
            <a:r>
              <a:rPr lang="en-US" altLang="zh-CN" sz="2400" b="1" dirty="0"/>
              <a:t>SC </a:t>
            </a:r>
            <a:r>
              <a:rPr lang="zh-CN" altLang="en-US" sz="2400" dirty="0"/>
              <a:t>∈</a:t>
            </a:r>
            <a:r>
              <a:rPr lang="en-US" altLang="zh-CN" sz="2400" b="1" dirty="0"/>
              <a:t>2NF</a:t>
            </a:r>
            <a:r>
              <a:rPr lang="zh-CN" altLang="en-US" sz="2400" dirty="0"/>
              <a:t>。</a:t>
            </a:r>
          </a:p>
          <a:p>
            <a:pPr marL="742950" lvl="1" indent="-285750">
              <a:buFont typeface="Wingdings" panose="05000000000000000000" pitchFamily="2" charset="2"/>
              <a:buChar char="p"/>
            </a:pPr>
            <a:r>
              <a:rPr lang="zh-CN" altLang="en-US" sz="2400" dirty="0"/>
              <a:t>在</a:t>
            </a:r>
            <a:r>
              <a:rPr lang="en-US" altLang="zh-CN" sz="2400" b="1" dirty="0"/>
              <a:t>Student</a:t>
            </a:r>
            <a:r>
              <a:rPr lang="zh-CN" altLang="en-US" sz="2400" dirty="0"/>
              <a:t>中，主码为</a:t>
            </a:r>
            <a:r>
              <a:rPr lang="en-US" altLang="zh-CN" sz="2400" b="1" dirty="0" err="1"/>
              <a:t>Sno</a:t>
            </a:r>
            <a:r>
              <a:rPr lang="zh-CN" altLang="en-US" sz="2400" dirty="0"/>
              <a:t>，非主属性</a:t>
            </a:r>
            <a:r>
              <a:rPr lang="en-US" altLang="zh-CN" sz="2400" b="1" dirty="0" err="1"/>
              <a:t>Sname</a:t>
            </a:r>
            <a:r>
              <a:rPr lang="zh-CN" altLang="en-US" sz="2400" dirty="0"/>
              <a:t>、</a:t>
            </a:r>
            <a:r>
              <a:rPr lang="en-US" altLang="zh-CN" sz="2400" b="1" dirty="0" err="1"/>
              <a:t>Sdept</a:t>
            </a:r>
            <a:r>
              <a:rPr lang="zh-CN" altLang="en-US" sz="2400" dirty="0"/>
              <a:t>等完全函数依赖于主码，故</a:t>
            </a:r>
            <a:r>
              <a:rPr lang="en-US" altLang="zh-CN" sz="2400" b="1" dirty="0"/>
              <a:t>Student</a:t>
            </a:r>
            <a:r>
              <a:rPr lang="zh-CN" altLang="en-US" sz="2400" dirty="0"/>
              <a:t>也属于</a:t>
            </a:r>
            <a:r>
              <a:rPr lang="en-US" altLang="zh-CN" sz="2400" b="1" dirty="0"/>
              <a:t>2NF</a:t>
            </a:r>
            <a:r>
              <a:rPr lang="zh-CN" altLang="en-US" sz="2400" dirty="0"/>
              <a:t>。</a:t>
            </a:r>
          </a:p>
          <a:p>
            <a:pPr marL="742950" lvl="1" indent="-285750">
              <a:buFont typeface="Wingdings" panose="05000000000000000000" pitchFamily="2" charset="2"/>
              <a:buChar char="p"/>
            </a:pPr>
            <a:r>
              <a:rPr lang="zh-CN" altLang="en-US" sz="2400" dirty="0"/>
              <a:t>同理，</a:t>
            </a:r>
            <a:r>
              <a:rPr lang="en-US" altLang="zh-CN" sz="2400" b="1" dirty="0"/>
              <a:t>Course</a:t>
            </a:r>
            <a:r>
              <a:rPr lang="zh-CN" altLang="en-US" sz="2400" dirty="0"/>
              <a:t>中主码为</a:t>
            </a:r>
            <a:r>
              <a:rPr lang="en-US" altLang="zh-CN" sz="2400" b="1" dirty="0" err="1"/>
              <a:t>Cno</a:t>
            </a:r>
            <a:r>
              <a:rPr lang="zh-CN" altLang="en-US" sz="2400" dirty="0"/>
              <a:t>，非主属性均完全函数依赖于主码。</a:t>
            </a:r>
          </a:p>
        </p:txBody>
      </p:sp>
    </p:spTree>
    <p:extLst>
      <p:ext uri="{BB962C8B-B14F-4D97-AF65-F5344CB8AC3E}">
        <p14:creationId xmlns:p14="http://schemas.microsoft.com/office/powerpoint/2010/main" val="3727088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总之，如果关系</a:t>
            </a:r>
            <a:r>
              <a:rPr lang="en-US" altLang="zh-CN" b="1" dirty="0"/>
              <a:t>R</a:t>
            </a:r>
            <a:r>
              <a:rPr lang="zh-CN" altLang="en-US" dirty="0"/>
              <a:t>不属于 </a:t>
            </a:r>
            <a:r>
              <a:rPr lang="en-US" altLang="zh-CN" b="1" dirty="0"/>
              <a:t>2NF</a:t>
            </a:r>
            <a:r>
              <a:rPr lang="zh-CN" altLang="en-US" dirty="0"/>
              <a:t>，可把</a:t>
            </a:r>
            <a:r>
              <a:rPr lang="en-US" altLang="zh-CN" b="1" dirty="0"/>
              <a:t>R</a:t>
            </a:r>
            <a:r>
              <a:rPr lang="zh-CN" altLang="en-US" dirty="0"/>
              <a:t>分解成它的投影的集合，使这些投影都属于</a:t>
            </a:r>
            <a:r>
              <a:rPr lang="en-US" altLang="zh-CN" b="1" dirty="0"/>
              <a:t>2NF</a:t>
            </a:r>
            <a:r>
              <a:rPr lang="zh-CN" altLang="en-US" dirty="0"/>
              <a:t>，并且对</a:t>
            </a:r>
            <a:r>
              <a:rPr lang="en-US" altLang="zh-CN" b="1" dirty="0"/>
              <a:t>R</a:t>
            </a:r>
            <a:r>
              <a:rPr lang="zh-CN" altLang="en-US" dirty="0"/>
              <a:t>的诸投影进行自然连接操作，就可恢复原来的关系</a:t>
            </a:r>
            <a:r>
              <a:rPr lang="en-US" altLang="zh-CN" b="1" dirty="0"/>
              <a:t>R</a:t>
            </a:r>
            <a:r>
              <a:rPr lang="zh-CN" altLang="en-US" dirty="0"/>
              <a:t>（具有</a:t>
            </a:r>
            <a:r>
              <a:rPr lang="zh-CN" altLang="en-US" dirty="0">
                <a:solidFill>
                  <a:srgbClr val="FF0000"/>
                </a:solidFill>
              </a:rPr>
              <a:t>无损连接性</a:t>
            </a:r>
            <a:r>
              <a:rPr lang="zh-CN" altLang="en-US" dirty="0"/>
              <a:t>）。</a:t>
            </a:r>
          </a:p>
          <a:p>
            <a:r>
              <a:rPr lang="zh-CN" altLang="en-US" dirty="0"/>
              <a:t>结论：</a:t>
            </a:r>
          </a:p>
          <a:p>
            <a:pPr lvl="1"/>
            <a:r>
              <a:rPr lang="zh-CN" altLang="en-US" dirty="0"/>
              <a:t>从</a:t>
            </a:r>
            <a:r>
              <a:rPr lang="en-US" altLang="zh-CN" dirty="0"/>
              <a:t>1NF</a:t>
            </a:r>
            <a:r>
              <a:rPr lang="zh-CN" altLang="en-US" dirty="0"/>
              <a:t>关系中消除非主属性对关系码的部分函数依赖，则可得到</a:t>
            </a:r>
            <a:r>
              <a:rPr lang="en-US" altLang="zh-CN" dirty="0"/>
              <a:t>2NF</a:t>
            </a:r>
            <a:r>
              <a:rPr lang="zh-CN" altLang="en-US" dirty="0"/>
              <a:t>关系。</a:t>
            </a:r>
          </a:p>
          <a:p>
            <a:pPr lvl="1"/>
            <a:r>
              <a:rPr lang="zh-CN" altLang="en-US" dirty="0"/>
              <a:t>如果</a:t>
            </a:r>
            <a:r>
              <a:rPr lang="en-US" altLang="zh-CN" dirty="0"/>
              <a:t>R</a:t>
            </a:r>
            <a:r>
              <a:rPr lang="zh-CN" altLang="en-US" dirty="0"/>
              <a:t>的关系码为单属性，或</a:t>
            </a:r>
            <a:r>
              <a:rPr lang="en-US" altLang="zh-CN" dirty="0"/>
              <a:t>R</a:t>
            </a:r>
            <a:r>
              <a:rPr lang="zh-CN" altLang="en-US" dirty="0"/>
              <a:t>的全体属性均为主属性，则</a:t>
            </a:r>
            <a:r>
              <a:rPr lang="en-US" altLang="zh-CN" dirty="0"/>
              <a:t>R</a:t>
            </a:r>
            <a:r>
              <a:rPr lang="zh-CN" altLang="en-US" dirty="0"/>
              <a:t> ∈ </a:t>
            </a:r>
            <a:r>
              <a:rPr lang="en-US" altLang="zh-CN" dirty="0"/>
              <a:t>2NF</a:t>
            </a:r>
            <a:r>
              <a:rPr lang="zh-CN" altLang="en-US" dirty="0"/>
              <a:t>。</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32</a:t>
            </a:fld>
            <a:endParaRPr lang="zh-CN" altLang="en-US"/>
          </a:p>
        </p:txBody>
      </p:sp>
    </p:spTree>
    <p:extLst>
      <p:ext uri="{BB962C8B-B14F-4D97-AF65-F5344CB8AC3E}">
        <p14:creationId xmlns:p14="http://schemas.microsoft.com/office/powerpoint/2010/main" val="4065586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分析</a:t>
            </a:r>
          </a:p>
          <a:p>
            <a:r>
              <a:rPr lang="en-US" altLang="zh-CN" b="1" dirty="0"/>
              <a:t>SC(</a:t>
            </a:r>
            <a:r>
              <a:rPr lang="en-US" altLang="zh-CN" b="1" i="1" dirty="0" err="1"/>
              <a:t>Sno,Cno</a:t>
            </a:r>
            <a:r>
              <a:rPr lang="en-US" altLang="zh-CN" b="1" dirty="0" err="1"/>
              <a:t>,Grade</a:t>
            </a:r>
            <a:r>
              <a:rPr lang="en-US" altLang="zh-CN" b="1" dirty="0"/>
              <a:t>)</a:t>
            </a:r>
          </a:p>
          <a:p>
            <a:r>
              <a:rPr lang="en-US" altLang="zh-CN" b="1" dirty="0"/>
              <a:t>Student(</a:t>
            </a:r>
            <a:r>
              <a:rPr lang="en-US" altLang="zh-CN" b="1" i="1" dirty="0" err="1"/>
              <a:t>Sno</a:t>
            </a:r>
            <a:r>
              <a:rPr lang="en-US" altLang="zh-CN" b="1" dirty="0" err="1"/>
              <a:t>,Sname,Ssex,Sage,Sdept,Dhead,Daddress</a:t>
            </a:r>
            <a:r>
              <a:rPr lang="en-US" altLang="zh-CN" b="1" dirty="0"/>
              <a:t>)</a:t>
            </a:r>
          </a:p>
          <a:p>
            <a:r>
              <a:rPr lang="en-US" altLang="zh-CN" b="1" dirty="0"/>
              <a:t>Course(</a:t>
            </a:r>
            <a:r>
              <a:rPr lang="en-US" altLang="zh-CN" b="1" i="1" dirty="0" err="1"/>
              <a:t>Cno</a:t>
            </a:r>
            <a:r>
              <a:rPr lang="en-US" altLang="zh-CN" b="1" dirty="0" err="1"/>
              <a:t>,Cname,Cpno,Ccredit</a:t>
            </a:r>
            <a:r>
              <a:rPr lang="en-US" altLang="zh-CN" b="1" dirty="0"/>
              <a:t>)</a:t>
            </a:r>
          </a:p>
          <a:p>
            <a:r>
              <a:rPr lang="en-US" altLang="zh-CN" dirty="0"/>
              <a:t>•</a:t>
            </a:r>
            <a:r>
              <a:rPr lang="zh-CN" altLang="en-US" dirty="0"/>
              <a:t>冗余得到改善</a:t>
            </a:r>
            <a:r>
              <a:rPr lang="en-US" altLang="zh-CN" b="1" dirty="0"/>
              <a:t>—</a:t>
            </a:r>
            <a:r>
              <a:rPr lang="en-US" altLang="zh-CN" b="1" dirty="0" err="1"/>
              <a:t>Dhead</a:t>
            </a:r>
            <a:r>
              <a:rPr lang="zh-CN" altLang="en-US" dirty="0"/>
              <a:t>、</a:t>
            </a:r>
            <a:r>
              <a:rPr lang="en-US" altLang="zh-CN" b="1" dirty="0" err="1"/>
              <a:t>Daddress</a:t>
            </a:r>
            <a:r>
              <a:rPr lang="zh-CN" altLang="en-US" dirty="0"/>
              <a:t>重复量大大减少，但仍与系学生人数相同。更换系主任仍需改动全系学生纪录。</a:t>
            </a:r>
          </a:p>
          <a:p>
            <a:r>
              <a:rPr lang="en-US" altLang="zh-CN" dirty="0"/>
              <a:t>•</a:t>
            </a:r>
            <a:r>
              <a:rPr lang="zh-CN" altLang="en-US" dirty="0"/>
              <a:t>插入异常得到改善</a:t>
            </a:r>
            <a:r>
              <a:rPr lang="en-US" altLang="zh-CN" b="1" dirty="0"/>
              <a:t>——</a:t>
            </a:r>
            <a:r>
              <a:rPr lang="zh-CN" altLang="en-US" dirty="0"/>
              <a:t>只要有学生，既使没选课仍能将</a:t>
            </a:r>
            <a:r>
              <a:rPr lang="en-US" altLang="zh-CN" b="1" dirty="0" err="1"/>
              <a:t>Sdept</a:t>
            </a:r>
            <a:r>
              <a:rPr lang="zh-CN" altLang="en-US" dirty="0"/>
              <a:t>、</a:t>
            </a:r>
            <a:r>
              <a:rPr lang="en-US" altLang="zh-CN" b="1" dirty="0" err="1"/>
              <a:t>Dhead</a:t>
            </a:r>
            <a:r>
              <a:rPr lang="zh-CN" altLang="en-US" dirty="0"/>
              <a:t>等存入数据库。但成立新系，尚无学生，则无法插入系信息。</a:t>
            </a:r>
          </a:p>
          <a:p>
            <a:r>
              <a:rPr lang="en-US" altLang="zh-CN" dirty="0"/>
              <a:t>• </a:t>
            </a:r>
            <a:r>
              <a:rPr lang="zh-CN" altLang="en-US" dirty="0"/>
              <a:t>删除异常得到改善</a:t>
            </a:r>
            <a:r>
              <a:rPr lang="en-US" altLang="zh-CN" b="1" dirty="0"/>
              <a:t>——</a:t>
            </a:r>
            <a:r>
              <a:rPr lang="zh-CN" altLang="en-US" dirty="0"/>
              <a:t>某学生不再因不选课而丢失本人信息，但全系学生毕业仍会丢失系信息。</a:t>
            </a:r>
          </a:p>
          <a:p>
            <a:r>
              <a:rPr lang="zh-CN" altLang="en-US" dirty="0"/>
              <a:t>解决问题途径：向更高一级的范式进行转换</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33</a:t>
            </a:fld>
            <a:endParaRPr lang="zh-CN" altLang="en-US"/>
          </a:p>
        </p:txBody>
      </p:sp>
    </p:spTree>
    <p:extLst>
      <p:ext uri="{BB962C8B-B14F-4D97-AF65-F5344CB8AC3E}">
        <p14:creationId xmlns:p14="http://schemas.microsoft.com/office/powerpoint/2010/main" val="21355430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第三范式</a:t>
            </a:r>
            <a:r>
              <a:rPr lang="en-US" altLang="zh-CN" b="1" dirty="0"/>
              <a:t>(3NF)</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dirty="0"/>
              <a:t>3 </a:t>
            </a:r>
            <a:r>
              <a:rPr lang="zh-CN" altLang="en-US" dirty="0"/>
              <a:t>若关系模式</a:t>
            </a:r>
            <a:r>
              <a:rPr lang="en-US" altLang="zh-CN" dirty="0"/>
              <a:t>R∈2NF</a:t>
            </a:r>
            <a:r>
              <a:rPr lang="zh-CN" altLang="en-US" dirty="0"/>
              <a:t>，且每个非主属性都不传递函数依赖于</a:t>
            </a:r>
            <a:r>
              <a:rPr lang="en-US" altLang="zh-CN" dirty="0"/>
              <a:t>R</a:t>
            </a:r>
            <a:r>
              <a:rPr lang="zh-CN" altLang="en-US" dirty="0"/>
              <a:t>的候选码，则关系</a:t>
            </a:r>
            <a:r>
              <a:rPr lang="en-US" altLang="zh-CN" dirty="0"/>
              <a:t>R</a:t>
            </a:r>
            <a:r>
              <a:rPr lang="zh-CN" altLang="en-US" dirty="0"/>
              <a:t>属于第三范式（ </a:t>
            </a:r>
            <a:r>
              <a:rPr lang="en-US" altLang="zh-CN" dirty="0"/>
              <a:t>R∈3NF </a:t>
            </a:r>
            <a:r>
              <a:rPr lang="zh-CN" altLang="en-US" dirty="0"/>
              <a:t>）。</a:t>
            </a:r>
            <a:endParaRPr lang="en-US" altLang="zh-CN" dirty="0"/>
          </a:p>
          <a:p>
            <a:endParaRPr lang="en-US" altLang="zh-CN" dirty="0"/>
          </a:p>
          <a:p>
            <a:r>
              <a:rPr lang="zh-CN" altLang="en-US" dirty="0"/>
              <a:t>如果关系属于</a:t>
            </a:r>
            <a:r>
              <a:rPr lang="en-US" altLang="zh-CN" b="1" dirty="0"/>
              <a:t>3NF</a:t>
            </a:r>
            <a:r>
              <a:rPr lang="zh-CN" altLang="en-US" dirty="0"/>
              <a:t>，则它必定属于</a:t>
            </a:r>
            <a:r>
              <a:rPr lang="en-US" altLang="zh-CN" b="1" dirty="0"/>
              <a:t>2NF</a:t>
            </a:r>
            <a:r>
              <a:rPr lang="zh-CN" altLang="en-US" dirty="0"/>
              <a:t>。</a:t>
            </a:r>
          </a:p>
          <a:p>
            <a:r>
              <a:rPr lang="zh-CN" altLang="en-US" dirty="0"/>
              <a:t>但属于</a:t>
            </a:r>
            <a:r>
              <a:rPr lang="en-US" altLang="zh-CN" b="1" dirty="0"/>
              <a:t>2NF</a:t>
            </a:r>
            <a:r>
              <a:rPr lang="zh-CN" altLang="en-US" dirty="0"/>
              <a:t>的关系不一定属于</a:t>
            </a:r>
            <a:r>
              <a:rPr lang="en-US" altLang="zh-CN" b="1" dirty="0"/>
              <a:t>3NF</a:t>
            </a:r>
            <a:r>
              <a:rPr lang="zh-CN" altLang="en-US" dirty="0"/>
              <a:t>。</a:t>
            </a:r>
          </a:p>
          <a:p>
            <a:r>
              <a:rPr lang="zh-CN" altLang="en-US" dirty="0"/>
              <a:t>如果关系</a:t>
            </a:r>
            <a:r>
              <a:rPr lang="en-US" altLang="zh-CN" b="1" dirty="0"/>
              <a:t>R</a:t>
            </a:r>
            <a:r>
              <a:rPr lang="zh-CN" altLang="en-US" dirty="0"/>
              <a:t>不属于</a:t>
            </a:r>
            <a:r>
              <a:rPr lang="en-US" altLang="zh-CN" b="1" dirty="0"/>
              <a:t>3NF</a:t>
            </a:r>
            <a:r>
              <a:rPr lang="zh-CN" altLang="en-US" dirty="0"/>
              <a:t>，则可把</a:t>
            </a:r>
            <a:r>
              <a:rPr lang="en-US" altLang="zh-CN" b="1" dirty="0"/>
              <a:t>R</a:t>
            </a:r>
            <a:r>
              <a:rPr lang="zh-CN" altLang="en-US" dirty="0"/>
              <a:t>投影分解成都属于</a:t>
            </a:r>
            <a:r>
              <a:rPr lang="en-US" altLang="zh-CN" b="1" dirty="0"/>
              <a:t>3NF</a:t>
            </a:r>
            <a:r>
              <a:rPr lang="zh-CN" altLang="en-US" dirty="0"/>
              <a:t>的</a:t>
            </a:r>
            <a:r>
              <a:rPr lang="en-US" altLang="zh-CN" b="1" dirty="0"/>
              <a:t>R</a:t>
            </a:r>
            <a:r>
              <a:rPr lang="zh-CN" altLang="en-US" dirty="0"/>
              <a:t>的投影的集合，且要求这种分解具有无损连接性。</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34</a:t>
            </a:fld>
            <a:endParaRPr lang="zh-CN" altLang="en-US"/>
          </a:p>
        </p:txBody>
      </p:sp>
    </p:spTree>
    <p:extLst>
      <p:ext uri="{BB962C8B-B14F-4D97-AF65-F5344CB8AC3E}">
        <p14:creationId xmlns:p14="http://schemas.microsoft.com/office/powerpoint/2010/main" val="553204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3NF</a:t>
            </a:r>
            <a:r>
              <a:rPr lang="zh-CN" altLang="en-US" dirty="0"/>
              <a:t>规范化</a:t>
            </a:r>
          </a:p>
        </p:txBody>
      </p:sp>
      <p:sp>
        <p:nvSpPr>
          <p:cNvPr id="3" name="内容占位符 2"/>
          <p:cNvSpPr>
            <a:spLocks noGrp="1"/>
          </p:cNvSpPr>
          <p:nvPr>
            <p:ph idx="1"/>
          </p:nvPr>
        </p:nvSpPr>
        <p:spPr/>
        <p:txBody>
          <a:bodyPr/>
          <a:lstStyle/>
          <a:p>
            <a:r>
              <a:rPr lang="zh-CN" altLang="en-US" dirty="0"/>
              <a:t>第三范式关系可以从第二范式关系中消除非主属性对候选码的传递函数依赖而获得。</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35</a:t>
            </a:fld>
            <a:endParaRPr lang="zh-CN" altLang="en-US"/>
          </a:p>
        </p:txBody>
      </p:sp>
    </p:spTree>
    <p:extLst>
      <p:ext uri="{BB962C8B-B14F-4D97-AF65-F5344CB8AC3E}">
        <p14:creationId xmlns:p14="http://schemas.microsoft.com/office/powerpoint/2010/main" val="2980626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继续分析前例</a:t>
            </a:r>
          </a:p>
        </p:txBody>
      </p:sp>
      <p:sp>
        <p:nvSpPr>
          <p:cNvPr id="3" name="内容占位符 2"/>
          <p:cNvSpPr>
            <a:spLocks noGrp="1"/>
          </p:cNvSpPr>
          <p:nvPr>
            <p:ph idx="1"/>
          </p:nvPr>
        </p:nvSpPr>
        <p:spPr/>
        <p:txBody>
          <a:bodyPr>
            <a:normAutofit lnSpcReduction="10000"/>
          </a:bodyPr>
          <a:lstStyle/>
          <a:p>
            <a:r>
              <a:rPr lang="en-US" altLang="zh-CN" dirty="0"/>
              <a:t>SC(</a:t>
            </a:r>
            <a:r>
              <a:rPr lang="en-US" altLang="zh-CN" dirty="0" err="1"/>
              <a:t>Sno,Cno,Grade</a:t>
            </a:r>
            <a:r>
              <a:rPr lang="en-US" altLang="zh-CN" dirty="0"/>
              <a:t>)</a:t>
            </a:r>
          </a:p>
          <a:p>
            <a:r>
              <a:rPr lang="en-US" altLang="zh-CN" dirty="0"/>
              <a:t>∈ 3NF</a:t>
            </a:r>
          </a:p>
          <a:p>
            <a:r>
              <a:rPr lang="en-US" altLang="zh-CN" dirty="0"/>
              <a:t>Course(</a:t>
            </a:r>
            <a:r>
              <a:rPr lang="en-US" altLang="zh-CN" dirty="0" err="1"/>
              <a:t>Cno,Cname,Cpno,Ccredit</a:t>
            </a:r>
            <a:r>
              <a:rPr lang="en-US" altLang="zh-CN" dirty="0"/>
              <a:t>)</a:t>
            </a:r>
          </a:p>
          <a:p>
            <a:r>
              <a:rPr lang="en-US" altLang="zh-CN" dirty="0"/>
              <a:t>∈ 3NF</a:t>
            </a:r>
          </a:p>
          <a:p>
            <a:r>
              <a:rPr lang="en-US" altLang="zh-CN" dirty="0"/>
              <a:t>Student(</a:t>
            </a:r>
            <a:r>
              <a:rPr lang="en-US" altLang="zh-CN" dirty="0" err="1"/>
              <a:t>Sno,Sname,Ssex,Sage,Sdept,Dhead,Daddress</a:t>
            </a:r>
            <a:r>
              <a:rPr lang="en-US" altLang="zh-CN" dirty="0"/>
              <a:t>)</a:t>
            </a:r>
          </a:p>
          <a:p>
            <a:r>
              <a:rPr lang="en-US" altLang="zh-CN" dirty="0"/>
              <a:t>∉ 3NF</a:t>
            </a:r>
          </a:p>
          <a:p>
            <a:r>
              <a:rPr lang="en-US" altLang="zh-CN" dirty="0"/>
              <a:t>∵ </a:t>
            </a:r>
            <a:r>
              <a:rPr lang="en-US" altLang="zh-CN" dirty="0" err="1"/>
              <a:t>Sno</a:t>
            </a:r>
            <a:r>
              <a:rPr lang="en-US" altLang="zh-CN" dirty="0"/>
              <a:t> → </a:t>
            </a:r>
            <a:r>
              <a:rPr lang="en-US" altLang="zh-CN" dirty="0" err="1"/>
              <a:t>Sdept</a:t>
            </a:r>
            <a:r>
              <a:rPr lang="zh-CN" altLang="en-US" dirty="0"/>
              <a:t>、</a:t>
            </a:r>
            <a:r>
              <a:rPr lang="en-US" altLang="zh-CN" dirty="0" err="1"/>
              <a:t>Sdept</a:t>
            </a:r>
            <a:r>
              <a:rPr lang="en-US" altLang="zh-CN" dirty="0"/>
              <a:t> → </a:t>
            </a:r>
            <a:r>
              <a:rPr lang="en-US" altLang="zh-CN" dirty="0" err="1"/>
              <a:t>Dhead</a:t>
            </a:r>
            <a:r>
              <a:rPr lang="en-US" altLang="zh-CN" dirty="0"/>
              <a:t> ∴ </a:t>
            </a:r>
            <a:r>
              <a:rPr lang="en-US" altLang="zh-CN" dirty="0" err="1"/>
              <a:t>Sno</a:t>
            </a:r>
            <a:r>
              <a:rPr lang="en-US" altLang="zh-CN" dirty="0"/>
              <a:t>     </a:t>
            </a:r>
            <a:r>
              <a:rPr lang="en-US" altLang="zh-CN" dirty="0" err="1"/>
              <a:t>Dhead</a:t>
            </a:r>
            <a:endParaRPr lang="en-US" altLang="zh-CN" dirty="0"/>
          </a:p>
          <a:p>
            <a:r>
              <a:rPr lang="en-US" altLang="zh-CN" dirty="0"/>
              <a:t>∵ </a:t>
            </a:r>
            <a:r>
              <a:rPr lang="en-US" altLang="zh-CN" dirty="0" err="1"/>
              <a:t>Sno</a:t>
            </a:r>
            <a:r>
              <a:rPr lang="en-US" altLang="zh-CN" dirty="0"/>
              <a:t> → </a:t>
            </a:r>
            <a:r>
              <a:rPr lang="en-US" altLang="zh-CN" dirty="0" err="1"/>
              <a:t>Sdept</a:t>
            </a:r>
            <a:r>
              <a:rPr lang="zh-CN" altLang="en-US" dirty="0"/>
              <a:t>、</a:t>
            </a:r>
            <a:r>
              <a:rPr lang="en-US" altLang="zh-CN" dirty="0" err="1"/>
              <a:t>Sdept</a:t>
            </a:r>
            <a:r>
              <a:rPr lang="en-US" altLang="zh-CN" dirty="0"/>
              <a:t> → </a:t>
            </a:r>
            <a:r>
              <a:rPr lang="en-US" altLang="zh-CN" dirty="0" err="1"/>
              <a:t>Daddress</a:t>
            </a:r>
            <a:r>
              <a:rPr lang="en-US" altLang="zh-CN" dirty="0"/>
              <a:t> ∴ </a:t>
            </a:r>
            <a:r>
              <a:rPr lang="en-US" altLang="zh-CN" dirty="0" err="1"/>
              <a:t>Sno</a:t>
            </a:r>
            <a:r>
              <a:rPr lang="en-US" altLang="zh-CN" dirty="0"/>
              <a:t>      </a:t>
            </a:r>
            <a:r>
              <a:rPr lang="en-US" altLang="zh-CN" dirty="0" err="1"/>
              <a:t>Daddress</a:t>
            </a:r>
            <a:endParaRPr lang="en-US" altLang="zh-CN" dirty="0"/>
          </a:p>
          <a:p>
            <a:r>
              <a:rPr lang="zh-CN" altLang="en-US" dirty="0"/>
              <a:t>同时应满足： </a:t>
            </a:r>
            <a:r>
              <a:rPr lang="en-US" altLang="zh-CN" dirty="0" err="1"/>
              <a:t>Sdept</a:t>
            </a:r>
            <a:r>
              <a:rPr lang="en-US" altLang="zh-CN" dirty="0"/>
              <a:t>      </a:t>
            </a:r>
            <a:r>
              <a:rPr lang="en-US" altLang="zh-CN" dirty="0" err="1"/>
              <a:t>Sno</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36</a:t>
            </a:fld>
            <a:endParaRPr lang="zh-CN" altLang="en-US"/>
          </a:p>
        </p:txBody>
      </p:sp>
      <p:pic>
        <p:nvPicPr>
          <p:cNvPr id="5" name="图片 4"/>
          <p:cNvPicPr>
            <a:picLocks noChangeAspect="1"/>
          </p:cNvPicPr>
          <p:nvPr/>
        </p:nvPicPr>
        <p:blipFill>
          <a:blip r:embed="rId2"/>
          <a:stretch>
            <a:fillRect/>
          </a:stretch>
        </p:blipFill>
        <p:spPr>
          <a:xfrm>
            <a:off x="7908872" y="4534231"/>
            <a:ext cx="247649" cy="209549"/>
          </a:xfrm>
          <a:prstGeom prst="rect">
            <a:avLst/>
          </a:prstGeom>
        </p:spPr>
      </p:pic>
      <p:pic>
        <p:nvPicPr>
          <p:cNvPr id="6" name="图片 5"/>
          <p:cNvPicPr>
            <a:picLocks noChangeAspect="1"/>
          </p:cNvPicPr>
          <p:nvPr/>
        </p:nvPicPr>
        <p:blipFill>
          <a:blip r:embed="rId2"/>
          <a:stretch>
            <a:fillRect/>
          </a:stretch>
        </p:blipFill>
        <p:spPr>
          <a:xfrm>
            <a:off x="8425015" y="5063801"/>
            <a:ext cx="247649" cy="209549"/>
          </a:xfrm>
          <a:prstGeom prst="rect">
            <a:avLst/>
          </a:prstGeom>
        </p:spPr>
      </p:pic>
      <p:pic>
        <p:nvPicPr>
          <p:cNvPr id="7" name="图片 6"/>
          <p:cNvPicPr>
            <a:picLocks noChangeAspect="1"/>
          </p:cNvPicPr>
          <p:nvPr/>
        </p:nvPicPr>
        <p:blipFill>
          <a:blip r:embed="rId3"/>
          <a:stretch>
            <a:fillRect/>
          </a:stretch>
        </p:blipFill>
        <p:spPr>
          <a:xfrm>
            <a:off x="4697281" y="5580863"/>
            <a:ext cx="228191" cy="212271"/>
          </a:xfrm>
          <a:prstGeom prst="rect">
            <a:avLst/>
          </a:prstGeom>
        </p:spPr>
      </p:pic>
    </p:spTree>
    <p:extLst>
      <p:ext uri="{BB962C8B-B14F-4D97-AF65-F5344CB8AC3E}">
        <p14:creationId xmlns:p14="http://schemas.microsoft.com/office/powerpoint/2010/main" val="456573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37</a:t>
            </a:fld>
            <a:endParaRPr lang="zh-CN" altLang="en-US"/>
          </a:p>
        </p:txBody>
      </p:sp>
      <p:pic>
        <p:nvPicPr>
          <p:cNvPr id="5" name="图片 4"/>
          <p:cNvPicPr>
            <a:picLocks noChangeAspect="1"/>
          </p:cNvPicPr>
          <p:nvPr/>
        </p:nvPicPr>
        <p:blipFill>
          <a:blip r:embed="rId2"/>
          <a:stretch>
            <a:fillRect/>
          </a:stretch>
        </p:blipFill>
        <p:spPr>
          <a:xfrm>
            <a:off x="1097280" y="95931"/>
            <a:ext cx="3448864" cy="2897642"/>
          </a:xfrm>
          <a:prstGeom prst="rect">
            <a:avLst/>
          </a:prstGeom>
        </p:spPr>
      </p:pic>
      <p:pic>
        <p:nvPicPr>
          <p:cNvPr id="6" name="图片 5"/>
          <p:cNvPicPr>
            <a:picLocks noChangeAspect="1"/>
          </p:cNvPicPr>
          <p:nvPr/>
        </p:nvPicPr>
        <p:blipFill>
          <a:blip r:embed="rId3"/>
          <a:stretch>
            <a:fillRect/>
          </a:stretch>
        </p:blipFill>
        <p:spPr>
          <a:xfrm>
            <a:off x="6711822" y="95931"/>
            <a:ext cx="4181475" cy="2228850"/>
          </a:xfrm>
          <a:prstGeom prst="rect">
            <a:avLst/>
          </a:prstGeom>
        </p:spPr>
      </p:pic>
      <p:pic>
        <p:nvPicPr>
          <p:cNvPr id="7" name="图片 6"/>
          <p:cNvPicPr>
            <a:picLocks noChangeAspect="1"/>
          </p:cNvPicPr>
          <p:nvPr/>
        </p:nvPicPr>
        <p:blipFill>
          <a:blip r:embed="rId4"/>
          <a:stretch>
            <a:fillRect/>
          </a:stretch>
        </p:blipFill>
        <p:spPr>
          <a:xfrm>
            <a:off x="6711822" y="2515453"/>
            <a:ext cx="4295775" cy="2124075"/>
          </a:xfrm>
          <a:prstGeom prst="rect">
            <a:avLst/>
          </a:prstGeom>
        </p:spPr>
      </p:pic>
      <p:sp>
        <p:nvSpPr>
          <p:cNvPr id="8" name="右箭头 7"/>
          <p:cNvSpPr/>
          <p:nvPr/>
        </p:nvSpPr>
        <p:spPr>
          <a:xfrm>
            <a:off x="5329626" y="1148003"/>
            <a:ext cx="598714" cy="396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txBox="1">
            <a:spLocks/>
          </p:cNvSpPr>
          <p:nvPr/>
        </p:nvSpPr>
        <p:spPr>
          <a:xfrm>
            <a:off x="1097280" y="2993573"/>
            <a:ext cx="5493891" cy="2875521"/>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1200"/>
              </a:spcBef>
              <a:buClr>
                <a:schemeClr val="accent1">
                  <a:lumMod val="75000"/>
                </a:schemeClr>
              </a:buClr>
              <a:buSzPct val="85000"/>
              <a:buFont typeface="Wingdings" pitchFamily="2" charset="2"/>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45720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微软雅黑 Light" panose="020B0502040204020203" pitchFamily="34" charset="-122"/>
                <a:ea typeface="微软雅黑 Light" panose="020B0502040204020203" pitchFamily="34" charset="-122"/>
                <a:cs typeface="+mn-cs"/>
              </a:defRPr>
            </a:lvl2pPr>
            <a:lvl3pPr marL="73152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Light" panose="020B0502040204020203" pitchFamily="34" charset="-122"/>
                <a:ea typeface="微软雅黑 Light" panose="020B0502040204020203" pitchFamily="34" charset="-122"/>
                <a:cs typeface="+mn-cs"/>
              </a:defRPr>
            </a:lvl3pPr>
            <a:lvl4pPr marL="100584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Light" panose="020B0502040204020203" pitchFamily="34" charset="-122"/>
                <a:ea typeface="微软雅黑 Light" panose="020B0502040204020203" pitchFamily="34" charset="-122"/>
                <a:cs typeface="+mn-cs"/>
              </a:defRPr>
            </a:lvl4pPr>
            <a:lvl5pPr marL="128016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Light" panose="020B0502040204020203" pitchFamily="34" charset="-122"/>
                <a:ea typeface="微软雅黑 Light" panose="020B0502040204020203" pitchFamily="34" charset="-122"/>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zh-CN" sz="2400" b="1" dirty="0"/>
              <a:t>Student</a:t>
            </a:r>
            <a:r>
              <a:rPr lang="zh-CN" altLang="en-US" sz="2400" dirty="0"/>
              <a:t>实际表示了学生和系两个实体的信息</a:t>
            </a:r>
          </a:p>
          <a:p>
            <a:r>
              <a:rPr lang="zh-CN" altLang="en-US" sz="2400" dirty="0"/>
              <a:t>∴ 可将</a:t>
            </a:r>
            <a:r>
              <a:rPr lang="en-US" altLang="zh-CN" sz="2400" b="1" dirty="0"/>
              <a:t>Student</a:t>
            </a:r>
            <a:r>
              <a:rPr lang="zh-CN" altLang="en-US" sz="2400" dirty="0"/>
              <a:t>继续投影分解为：</a:t>
            </a:r>
          </a:p>
          <a:p>
            <a:r>
              <a:rPr lang="en-US" altLang="zh-CN" sz="2400" b="1" dirty="0"/>
              <a:t>Student[</a:t>
            </a:r>
            <a:r>
              <a:rPr lang="en-US" altLang="zh-CN" sz="2400" b="1" dirty="0" err="1"/>
              <a:t>Sno,Sname,Ssex,Sage,Sdept</a:t>
            </a:r>
            <a:r>
              <a:rPr lang="en-US" altLang="zh-CN" sz="2400" b="1" dirty="0"/>
              <a:t>] =&gt;</a:t>
            </a:r>
          </a:p>
          <a:p>
            <a:r>
              <a:rPr lang="en-US" altLang="zh-CN" sz="2400" b="1" dirty="0"/>
              <a:t>Student’(</a:t>
            </a:r>
            <a:r>
              <a:rPr lang="en-US" altLang="zh-CN" sz="2400" b="1" i="1" dirty="0" err="1"/>
              <a:t>Sno</a:t>
            </a:r>
            <a:r>
              <a:rPr lang="en-US" altLang="zh-CN" sz="2400" b="1" dirty="0" err="1"/>
              <a:t>,Sname,Ssex,Sage,Sdept</a:t>
            </a:r>
            <a:r>
              <a:rPr lang="en-US" altLang="zh-CN" sz="2400" b="1" dirty="0"/>
              <a:t>)</a:t>
            </a:r>
          </a:p>
          <a:p>
            <a:r>
              <a:rPr lang="en-US" altLang="zh-CN" sz="2400" b="1" dirty="0"/>
              <a:t>Student[</a:t>
            </a:r>
            <a:r>
              <a:rPr lang="en-US" altLang="zh-CN" sz="2400" b="1" dirty="0" err="1"/>
              <a:t>Sdept</a:t>
            </a:r>
            <a:r>
              <a:rPr lang="en-US" altLang="zh-CN" sz="2400" b="1" dirty="0"/>
              <a:t>, </a:t>
            </a:r>
            <a:r>
              <a:rPr lang="en-US" altLang="zh-CN" sz="2400" b="1" dirty="0" err="1"/>
              <a:t>Dhead</a:t>
            </a:r>
            <a:r>
              <a:rPr lang="en-US" altLang="zh-CN" sz="2400" b="1" dirty="0"/>
              <a:t>, </a:t>
            </a:r>
            <a:r>
              <a:rPr lang="en-US" altLang="zh-CN" sz="2400" b="1" dirty="0" err="1"/>
              <a:t>Daddress</a:t>
            </a:r>
            <a:r>
              <a:rPr lang="en-US" altLang="zh-CN" sz="2400" b="1" dirty="0"/>
              <a:t>] =&gt;</a:t>
            </a:r>
          </a:p>
          <a:p>
            <a:r>
              <a:rPr lang="en-US" altLang="zh-CN" sz="2400" b="1" dirty="0"/>
              <a:t>Department(</a:t>
            </a:r>
            <a:r>
              <a:rPr lang="en-US" altLang="zh-CN" sz="2400" b="1" i="1" dirty="0" err="1"/>
              <a:t>Sdept</a:t>
            </a:r>
            <a:r>
              <a:rPr lang="en-US" altLang="zh-CN" sz="2400" b="1" dirty="0"/>
              <a:t>, </a:t>
            </a:r>
            <a:r>
              <a:rPr lang="en-US" altLang="zh-CN" sz="2400" b="1" dirty="0" err="1"/>
              <a:t>Dhead</a:t>
            </a:r>
            <a:r>
              <a:rPr lang="en-US" altLang="zh-CN" sz="2400" b="1" dirty="0"/>
              <a:t>, </a:t>
            </a:r>
            <a:r>
              <a:rPr lang="en-US" altLang="zh-CN" sz="2400" b="1" dirty="0" err="1"/>
              <a:t>Daddress</a:t>
            </a:r>
            <a:r>
              <a:rPr lang="en-US" altLang="zh-CN" sz="2400" b="1" dirty="0"/>
              <a:t>)</a:t>
            </a:r>
            <a:endParaRPr lang="zh-CN" altLang="en-US" sz="2400" dirty="0"/>
          </a:p>
        </p:txBody>
      </p:sp>
    </p:spTree>
    <p:extLst>
      <p:ext uri="{BB962C8B-B14F-4D97-AF65-F5344CB8AC3E}">
        <p14:creationId xmlns:p14="http://schemas.microsoft.com/office/powerpoint/2010/main" val="27037205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分解满足无损连接性</a:t>
            </a:r>
          </a:p>
        </p:txBody>
      </p:sp>
      <p:sp>
        <p:nvSpPr>
          <p:cNvPr id="3" name="内容占位符 2"/>
          <p:cNvSpPr>
            <a:spLocks noGrp="1"/>
          </p:cNvSpPr>
          <p:nvPr>
            <p:ph idx="1"/>
          </p:nvPr>
        </p:nvSpPr>
        <p:spPr/>
        <p:txBody>
          <a:bodyPr>
            <a:normAutofit fontScale="92500" lnSpcReduction="20000"/>
          </a:bodyPr>
          <a:lstStyle/>
          <a:p>
            <a:r>
              <a:rPr lang="en-US" altLang="zh-CN" b="1" dirty="0"/>
              <a:t>SC(</a:t>
            </a:r>
            <a:r>
              <a:rPr lang="en-US" altLang="zh-CN" b="1" i="1" dirty="0" err="1"/>
              <a:t>Sno,Cno</a:t>
            </a:r>
            <a:r>
              <a:rPr lang="en-US" altLang="zh-CN" b="1" dirty="0" err="1"/>
              <a:t>,Grade</a:t>
            </a:r>
            <a:r>
              <a:rPr lang="en-US" altLang="zh-CN" b="1" dirty="0"/>
              <a:t>) </a:t>
            </a:r>
            <a:r>
              <a:rPr lang="en-US" altLang="zh-CN" dirty="0"/>
              <a:t>∈</a:t>
            </a:r>
            <a:r>
              <a:rPr lang="en-US" altLang="zh-CN" b="1" dirty="0"/>
              <a:t>3NF</a:t>
            </a:r>
          </a:p>
          <a:p>
            <a:r>
              <a:rPr lang="en-US" altLang="zh-CN" b="1" dirty="0"/>
              <a:t>Course(</a:t>
            </a:r>
            <a:r>
              <a:rPr lang="en-US" altLang="zh-CN" b="1" i="1" dirty="0" err="1"/>
              <a:t>Cno</a:t>
            </a:r>
            <a:r>
              <a:rPr lang="en-US" altLang="zh-CN" b="1" dirty="0" err="1"/>
              <a:t>,Cname,Cpno,Ccredit</a:t>
            </a:r>
            <a:r>
              <a:rPr lang="en-US" altLang="zh-CN" b="1" dirty="0"/>
              <a:t>) </a:t>
            </a:r>
            <a:r>
              <a:rPr lang="en-US" altLang="zh-CN" dirty="0"/>
              <a:t>∈</a:t>
            </a:r>
            <a:r>
              <a:rPr lang="en-US" altLang="zh-CN" b="1" dirty="0"/>
              <a:t>3NF</a:t>
            </a:r>
          </a:p>
          <a:p>
            <a:r>
              <a:rPr lang="en-US" altLang="zh-CN" b="1" dirty="0"/>
              <a:t>Student’(</a:t>
            </a:r>
            <a:r>
              <a:rPr lang="en-US" altLang="zh-CN" b="1" i="1" dirty="0" err="1"/>
              <a:t>Sno</a:t>
            </a:r>
            <a:r>
              <a:rPr lang="en-US" altLang="zh-CN" b="1" dirty="0"/>
              <a:t>, </a:t>
            </a:r>
            <a:r>
              <a:rPr lang="en-US" altLang="zh-CN" b="1" dirty="0" err="1"/>
              <a:t>Sname,Ssex,Sage,Sdept</a:t>
            </a:r>
            <a:r>
              <a:rPr lang="en-US" altLang="zh-CN" b="1" dirty="0"/>
              <a:t>) </a:t>
            </a:r>
            <a:r>
              <a:rPr lang="en-US" altLang="zh-CN" dirty="0"/>
              <a:t>∈</a:t>
            </a:r>
            <a:r>
              <a:rPr lang="en-US" altLang="zh-CN" b="1" dirty="0"/>
              <a:t>3NF</a:t>
            </a:r>
          </a:p>
          <a:p>
            <a:r>
              <a:rPr lang="en-US" altLang="zh-CN" b="1" dirty="0"/>
              <a:t>Department(</a:t>
            </a:r>
            <a:r>
              <a:rPr lang="en-US" altLang="zh-CN" b="1" i="1" dirty="0" err="1"/>
              <a:t>Sdept</a:t>
            </a:r>
            <a:r>
              <a:rPr lang="en-US" altLang="zh-CN" b="1" dirty="0"/>
              <a:t>, </a:t>
            </a:r>
            <a:r>
              <a:rPr lang="en-US" altLang="zh-CN" b="1" dirty="0" err="1"/>
              <a:t>Dhead</a:t>
            </a:r>
            <a:r>
              <a:rPr lang="en-US" altLang="zh-CN" b="1" dirty="0"/>
              <a:t>, </a:t>
            </a:r>
            <a:r>
              <a:rPr lang="en-US" altLang="zh-CN" b="1" dirty="0" err="1"/>
              <a:t>Daddress</a:t>
            </a:r>
            <a:r>
              <a:rPr lang="en-US" altLang="zh-CN" b="1" dirty="0"/>
              <a:t>) </a:t>
            </a:r>
            <a:r>
              <a:rPr lang="en-US" altLang="zh-CN" dirty="0"/>
              <a:t>∈</a:t>
            </a:r>
            <a:r>
              <a:rPr lang="en-US" altLang="zh-CN" b="1" dirty="0"/>
              <a:t>3NF</a:t>
            </a:r>
          </a:p>
          <a:p>
            <a:r>
              <a:rPr lang="zh-CN" altLang="en-US" dirty="0"/>
              <a:t>且：</a:t>
            </a:r>
            <a:r>
              <a:rPr lang="en-US" altLang="zh-CN" b="1" dirty="0"/>
              <a:t>Course(</a:t>
            </a:r>
            <a:r>
              <a:rPr lang="en-US" altLang="zh-CN" b="1" dirty="0" err="1"/>
              <a:t>Cno,Cname,Cpno,Ccredit</a:t>
            </a:r>
            <a:r>
              <a:rPr lang="en-US" altLang="zh-CN" b="1" dirty="0"/>
              <a:t>) *</a:t>
            </a:r>
          </a:p>
          <a:p>
            <a:r>
              <a:rPr lang="en-US" altLang="zh-CN" b="1" dirty="0"/>
              <a:t>SC(</a:t>
            </a:r>
            <a:r>
              <a:rPr lang="en-US" altLang="zh-CN" b="1" dirty="0" err="1"/>
              <a:t>Sno,Cno,Grade</a:t>
            </a:r>
            <a:r>
              <a:rPr lang="en-US" altLang="zh-CN" b="1" dirty="0"/>
              <a:t>) *</a:t>
            </a:r>
          </a:p>
          <a:p>
            <a:r>
              <a:rPr lang="en-US" altLang="zh-CN" b="1" dirty="0"/>
              <a:t>Student’(</a:t>
            </a:r>
            <a:r>
              <a:rPr lang="en-US" altLang="zh-CN" b="1" dirty="0" err="1"/>
              <a:t>Sno</a:t>
            </a:r>
            <a:r>
              <a:rPr lang="en-US" altLang="zh-CN" b="1" dirty="0"/>
              <a:t>, </a:t>
            </a:r>
            <a:r>
              <a:rPr lang="en-US" altLang="zh-CN" b="1" dirty="0" err="1"/>
              <a:t>Sname,Ssex,Sage,Sdept</a:t>
            </a:r>
            <a:r>
              <a:rPr lang="en-US" altLang="zh-CN" b="1" dirty="0"/>
              <a:t>) *</a:t>
            </a:r>
          </a:p>
          <a:p>
            <a:r>
              <a:rPr lang="en-US" altLang="zh-CN" b="1" dirty="0"/>
              <a:t>Department(</a:t>
            </a:r>
            <a:r>
              <a:rPr lang="en-US" altLang="zh-CN" b="1" dirty="0" err="1"/>
              <a:t>Sdept</a:t>
            </a:r>
            <a:r>
              <a:rPr lang="en-US" altLang="zh-CN" b="1" dirty="0"/>
              <a:t>, </a:t>
            </a:r>
            <a:r>
              <a:rPr lang="en-US" altLang="zh-CN" b="1" dirty="0" err="1"/>
              <a:t>Dhead</a:t>
            </a:r>
            <a:r>
              <a:rPr lang="en-US" altLang="zh-CN" b="1" dirty="0"/>
              <a:t>, </a:t>
            </a:r>
            <a:r>
              <a:rPr lang="en-US" altLang="zh-CN" b="1" dirty="0" err="1"/>
              <a:t>Daddress</a:t>
            </a:r>
            <a:r>
              <a:rPr lang="en-US" altLang="zh-CN" b="1" dirty="0"/>
              <a:t>)</a:t>
            </a:r>
          </a:p>
          <a:p>
            <a:r>
              <a:rPr lang="en-US" altLang="zh-CN" b="1" dirty="0"/>
              <a:t>=School(</a:t>
            </a:r>
            <a:r>
              <a:rPr lang="en-US" altLang="zh-CN" b="1" dirty="0" err="1"/>
              <a:t>Sno,Sname,Ssex,Sage,Sdept,Dhead,Daddress</a:t>
            </a:r>
            <a:r>
              <a:rPr lang="en-US" altLang="zh-CN" b="1" dirty="0"/>
              <a:t>,</a:t>
            </a:r>
          </a:p>
          <a:p>
            <a:r>
              <a:rPr lang="en-US" altLang="zh-CN" b="1" dirty="0" err="1"/>
              <a:t>Cno,Cname,Cpno,Ccredit,Grade</a:t>
            </a:r>
            <a:r>
              <a:rPr lang="en-US" altLang="zh-CN" b="1" dirty="0"/>
              <a: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38</a:t>
            </a:fld>
            <a:endParaRPr lang="zh-CN" altLang="en-US"/>
          </a:p>
        </p:txBody>
      </p:sp>
    </p:spTree>
    <p:extLst>
      <p:ext uri="{BB962C8B-B14F-4D97-AF65-F5344CB8AC3E}">
        <p14:creationId xmlns:p14="http://schemas.microsoft.com/office/powerpoint/2010/main" val="3332098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关系模式</a:t>
            </a:r>
            <a:r>
              <a:rPr lang="en-US" altLang="zh-CN" b="1" dirty="0"/>
              <a:t>Student</a:t>
            </a:r>
            <a:r>
              <a:rPr lang="zh-CN" altLang="en-US" dirty="0"/>
              <a:t>由</a:t>
            </a:r>
            <a:r>
              <a:rPr lang="en-US" altLang="zh-CN" b="1" dirty="0"/>
              <a:t>2NF</a:t>
            </a:r>
            <a:r>
              <a:rPr lang="zh-CN" altLang="en-US" dirty="0"/>
              <a:t>分解为</a:t>
            </a:r>
            <a:r>
              <a:rPr lang="en-US" altLang="zh-CN" b="1" dirty="0"/>
              <a:t>3NF</a:t>
            </a:r>
            <a:r>
              <a:rPr lang="zh-CN" altLang="en-US" dirty="0"/>
              <a:t>后，函数依赖关系变得更加简单，既没有非主属性对候选码的部分依赖，也没有非主属性对候选码的传递依赖，解决了</a:t>
            </a:r>
            <a:r>
              <a:rPr lang="en-US" altLang="zh-CN" b="1" dirty="0"/>
              <a:t>2NF</a:t>
            </a:r>
            <a:r>
              <a:rPr lang="zh-CN" altLang="en-US" dirty="0"/>
              <a:t>中存在的四个问题。</a:t>
            </a:r>
          </a:p>
          <a:p>
            <a:r>
              <a:rPr lang="en-US" altLang="zh-CN" b="1" dirty="0"/>
              <a:t>(1)</a:t>
            </a:r>
            <a:r>
              <a:rPr lang="zh-CN" altLang="en-US" dirty="0"/>
              <a:t>数据冗余降低</a:t>
            </a:r>
            <a:r>
              <a:rPr lang="en-US" altLang="zh-CN" b="1" dirty="0"/>
              <a:t>——</a:t>
            </a:r>
            <a:r>
              <a:rPr lang="zh-CN" altLang="en-US" dirty="0"/>
              <a:t>系主任的名字存储的次数与该系的学生人数无关，只在关系</a:t>
            </a:r>
            <a:r>
              <a:rPr lang="en-US" altLang="zh-CN" dirty="0"/>
              <a:t>Department</a:t>
            </a:r>
            <a:r>
              <a:rPr lang="zh-CN" altLang="en-US" dirty="0"/>
              <a:t>中存储一次。</a:t>
            </a:r>
          </a:p>
          <a:p>
            <a:r>
              <a:rPr lang="en-US" altLang="zh-CN" b="1" dirty="0"/>
              <a:t>(2)</a:t>
            </a:r>
            <a:r>
              <a:rPr lang="zh-CN" altLang="en-US" dirty="0"/>
              <a:t>不存在插入异常</a:t>
            </a:r>
            <a:r>
              <a:rPr lang="en-US" altLang="zh-CN" b="1" dirty="0"/>
              <a:t>——</a:t>
            </a:r>
            <a:r>
              <a:rPr lang="zh-CN" altLang="en-US" dirty="0"/>
              <a:t>当一个新系没有学生时</a:t>
            </a:r>
            <a:r>
              <a:rPr lang="en-US" altLang="zh-CN" dirty="0"/>
              <a:t>,</a:t>
            </a:r>
            <a:r>
              <a:rPr lang="zh-CN" altLang="en-US" dirty="0"/>
              <a:t>该系的信息可以直接插入到关系</a:t>
            </a:r>
            <a:r>
              <a:rPr lang="en-US" altLang="zh-CN" dirty="0"/>
              <a:t>Department</a:t>
            </a:r>
            <a:r>
              <a:rPr lang="zh-CN" altLang="en-US" dirty="0"/>
              <a:t>中</a:t>
            </a:r>
            <a:r>
              <a:rPr lang="en-US" altLang="zh-CN" dirty="0"/>
              <a:t>,</a:t>
            </a:r>
            <a:r>
              <a:rPr lang="zh-CN" altLang="en-US" dirty="0"/>
              <a:t>而与学号无关。</a:t>
            </a:r>
          </a:p>
          <a:p>
            <a:r>
              <a:rPr lang="en-US" altLang="zh-CN" b="1" dirty="0"/>
              <a:t>(3)</a:t>
            </a:r>
            <a:r>
              <a:rPr lang="zh-CN" altLang="en-US" dirty="0"/>
              <a:t>不存在删除异常</a:t>
            </a:r>
            <a:r>
              <a:rPr lang="en-US" altLang="zh-CN" b="1" dirty="0"/>
              <a:t>——</a:t>
            </a:r>
            <a:r>
              <a:rPr lang="zh-CN" altLang="en-US" dirty="0"/>
              <a:t>要删除某系的全部学生而仍然保留该系的有关信息时，可以只删除学生关系</a:t>
            </a:r>
            <a:r>
              <a:rPr lang="en-US" altLang="zh-CN" dirty="0"/>
              <a:t>Student</a:t>
            </a:r>
            <a:r>
              <a:rPr lang="zh-CN" altLang="en-US" b="1" dirty="0"/>
              <a:t>’</a:t>
            </a:r>
            <a:r>
              <a:rPr lang="zh-CN" altLang="en-US" dirty="0"/>
              <a:t>中的相关学生记录，而不影响系关系</a:t>
            </a:r>
            <a:r>
              <a:rPr lang="en-US" altLang="zh-CN" dirty="0"/>
              <a:t>Department</a:t>
            </a:r>
            <a:r>
              <a:rPr lang="zh-CN" altLang="en-US" dirty="0"/>
              <a:t>中的数据。</a:t>
            </a:r>
          </a:p>
          <a:p>
            <a:r>
              <a:rPr lang="en-US" altLang="zh-CN" b="1" dirty="0"/>
              <a:t>(4) </a:t>
            </a:r>
            <a:r>
              <a:rPr lang="zh-CN" altLang="en-US" dirty="0"/>
              <a:t>不存在更新异常</a:t>
            </a:r>
            <a:r>
              <a:rPr lang="en-US" altLang="zh-CN" b="1" dirty="0"/>
              <a:t>—— </a:t>
            </a:r>
            <a:r>
              <a:rPr lang="zh-CN" altLang="en-US" dirty="0"/>
              <a:t>更换系主任时， 只需修改关系</a:t>
            </a:r>
            <a:r>
              <a:rPr lang="en-US" altLang="zh-CN" dirty="0"/>
              <a:t>Department</a:t>
            </a:r>
            <a:r>
              <a:rPr lang="zh-CN" altLang="en-US" dirty="0"/>
              <a:t>中一个相应元组的</a:t>
            </a:r>
            <a:r>
              <a:rPr lang="en-US" altLang="zh-CN" dirty="0" err="1"/>
              <a:t>Dhead</a:t>
            </a:r>
            <a:r>
              <a:rPr lang="zh-CN" altLang="en-US" dirty="0"/>
              <a:t>属性值，从而不会出现数据的不一致现象。</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39</a:t>
            </a:fld>
            <a:endParaRPr lang="zh-CN" altLang="en-US"/>
          </a:p>
        </p:txBody>
      </p:sp>
    </p:spTree>
    <p:extLst>
      <p:ext uri="{BB962C8B-B14F-4D97-AF65-F5344CB8AC3E}">
        <p14:creationId xmlns:p14="http://schemas.microsoft.com/office/powerpoint/2010/main" val="3912099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ea typeface="宋体" charset="-122"/>
              </a:rPr>
              <a:t>关系模式由五部分组成，即它是一个五元组：</a:t>
            </a:r>
          </a:p>
          <a:p>
            <a:r>
              <a:rPr lang="en-US" altLang="zh-CN" dirty="0"/>
              <a:t>R</a:t>
            </a:r>
            <a:r>
              <a:rPr lang="zh-CN" altLang="en-US" dirty="0"/>
              <a:t>：      关系名</a:t>
            </a:r>
          </a:p>
          <a:p>
            <a:r>
              <a:rPr lang="en-US" altLang="zh-CN" dirty="0"/>
              <a:t>U</a:t>
            </a:r>
            <a:r>
              <a:rPr lang="zh-CN" altLang="en-US" dirty="0"/>
              <a:t>：       组成该关系的属性名集合</a:t>
            </a:r>
          </a:p>
          <a:p>
            <a:r>
              <a:rPr lang="en-US" altLang="zh-CN" dirty="0"/>
              <a:t>D</a:t>
            </a:r>
            <a:r>
              <a:rPr lang="zh-CN" altLang="en-US" dirty="0"/>
              <a:t>：       属性组</a:t>
            </a:r>
            <a:r>
              <a:rPr lang="en-US" altLang="zh-CN" dirty="0"/>
              <a:t>U</a:t>
            </a:r>
            <a:r>
              <a:rPr lang="zh-CN" altLang="en-US" dirty="0"/>
              <a:t>中属性所来自的域</a:t>
            </a:r>
          </a:p>
          <a:p>
            <a:r>
              <a:rPr lang="en-US" altLang="zh-CN" dirty="0"/>
              <a:t>DOM</a:t>
            </a:r>
            <a:r>
              <a:rPr lang="zh-CN" altLang="en-US" dirty="0"/>
              <a:t>： 属性向域的映象集合</a:t>
            </a:r>
          </a:p>
          <a:p>
            <a:r>
              <a:rPr lang="en-US" altLang="zh-CN" dirty="0">
                <a:solidFill>
                  <a:srgbClr val="FF0000"/>
                </a:solidFill>
              </a:rPr>
              <a:t>F</a:t>
            </a:r>
            <a:r>
              <a:rPr lang="zh-CN" altLang="en-US" dirty="0">
                <a:solidFill>
                  <a:srgbClr val="FF0000"/>
                </a:solidFill>
              </a:rPr>
              <a:t>：       属性间数据的依赖关系集合</a:t>
            </a:r>
            <a:endParaRPr lang="en-US" altLang="zh-CN" dirty="0">
              <a:solidFill>
                <a:srgbClr val="FF0000"/>
              </a:solidFill>
            </a:endParaRPr>
          </a:p>
          <a:p>
            <a:r>
              <a:rPr lang="zh-CN" altLang="en-US" dirty="0"/>
              <a:t>关系的属性之间既存在一定的独立性（分别反映事物某一方面的特征），又可能存在相互间的关联，因此，一个关系模式可进一步表示为</a:t>
            </a:r>
            <a:r>
              <a:rPr lang="en-US" altLang="zh-CN" dirty="0"/>
              <a:t>:</a:t>
            </a:r>
          </a:p>
          <a:p>
            <a:r>
              <a:rPr lang="en-US" altLang="zh-CN" dirty="0"/>
              <a:t>R&lt;U, F&gt;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a:t>
            </a:fld>
            <a:endParaRPr lang="zh-CN" altLang="en-US"/>
          </a:p>
        </p:txBody>
      </p:sp>
    </p:spTree>
    <p:extLst>
      <p:ext uri="{BB962C8B-B14F-4D97-AF65-F5344CB8AC3E}">
        <p14:creationId xmlns:p14="http://schemas.microsoft.com/office/powerpoint/2010/main" val="15266070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3NF</a:t>
            </a:r>
            <a:r>
              <a:rPr lang="zh-CN" altLang="en-US" dirty="0"/>
              <a:t>可能存在的问题</a:t>
            </a:r>
          </a:p>
        </p:txBody>
      </p:sp>
      <p:sp>
        <p:nvSpPr>
          <p:cNvPr id="3" name="内容占位符 2"/>
          <p:cNvSpPr>
            <a:spLocks noGrp="1"/>
          </p:cNvSpPr>
          <p:nvPr>
            <p:ph idx="1"/>
          </p:nvPr>
        </p:nvSpPr>
        <p:spPr/>
        <p:txBody>
          <a:bodyPr/>
          <a:lstStyle/>
          <a:p>
            <a:r>
              <a:rPr lang="en-US" altLang="zh-CN" dirty="0"/>
              <a:t>3NF</a:t>
            </a:r>
            <a:r>
              <a:rPr lang="zh-CN" altLang="en-US" dirty="0"/>
              <a:t>只限制了非主属性对候选码的依赖关系，而没有限制主属性对候选码的依赖关系。</a:t>
            </a:r>
          </a:p>
          <a:p>
            <a:r>
              <a:rPr lang="zh-CN" altLang="en-US" dirty="0"/>
              <a:t>如果发生了这种依赖，仍有可能存在数据冗余、插入异常、删除异常和修改异常。</a:t>
            </a:r>
          </a:p>
          <a:p>
            <a:r>
              <a:rPr lang="en-US" altLang="zh-CN" dirty="0"/>
              <a:t>1974</a:t>
            </a:r>
            <a:r>
              <a:rPr lang="zh-CN" altLang="en-US" dirty="0"/>
              <a:t>年，</a:t>
            </a:r>
            <a:r>
              <a:rPr lang="en-US" altLang="zh-CN" dirty="0" err="1"/>
              <a:t>Codd</a:t>
            </a:r>
            <a:r>
              <a:rPr lang="zh-CN" altLang="en-US" dirty="0"/>
              <a:t>和</a:t>
            </a:r>
            <a:r>
              <a:rPr lang="en-US" altLang="zh-CN" dirty="0"/>
              <a:t>Boyce</a:t>
            </a:r>
            <a:r>
              <a:rPr lang="zh-CN" altLang="en-US" dirty="0"/>
              <a:t>共同提出了一个新的范式，即</a:t>
            </a:r>
            <a:r>
              <a:rPr lang="en-US" altLang="zh-CN" dirty="0"/>
              <a:t>Boyce-</a:t>
            </a:r>
            <a:r>
              <a:rPr lang="en-US" altLang="zh-CN" dirty="0" err="1"/>
              <a:t>Codd</a:t>
            </a:r>
            <a:r>
              <a:rPr lang="zh-CN" altLang="en-US" dirty="0"/>
              <a:t>范式，简称</a:t>
            </a:r>
            <a:r>
              <a:rPr lang="en-US" altLang="zh-CN" dirty="0"/>
              <a:t>BCNF</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40</a:t>
            </a:fld>
            <a:endParaRPr lang="zh-CN" altLang="en-US"/>
          </a:p>
        </p:txBody>
      </p:sp>
    </p:spTree>
    <p:extLst>
      <p:ext uri="{BB962C8B-B14F-4D97-AF65-F5344CB8AC3E}">
        <p14:creationId xmlns:p14="http://schemas.microsoft.com/office/powerpoint/2010/main" val="23158462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6.2.6  BCNF</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a:solidFill>
                  <a:srgbClr val="0000FF"/>
                </a:solidFill>
                <a:sym typeface="Calibri" pitchFamily="34" charset="0"/>
              </a:rPr>
              <a:t>定义</a:t>
            </a:r>
            <a:r>
              <a:rPr lang="en-US" altLang="zh-CN" dirty="0">
                <a:solidFill>
                  <a:srgbClr val="0000FF"/>
                </a:solidFill>
                <a:sym typeface="Calibri" pitchFamily="34" charset="0"/>
              </a:rPr>
              <a:t>4  </a:t>
            </a:r>
            <a:r>
              <a:rPr lang="zh-CN" altLang="en-US" dirty="0">
                <a:sym typeface="Calibri" pitchFamily="34" charset="0"/>
              </a:rPr>
              <a:t>设关系模式</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&gt;∈1NF</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且</a:t>
            </a:r>
            <a:r>
              <a:rPr lang="en-US" altLang="zh-CN" i="1" dirty="0">
                <a:sym typeface="Calibri" pitchFamily="34" charset="0"/>
              </a:rPr>
              <a:t>Y</a:t>
            </a:r>
            <a:r>
              <a:rPr lang="zh-CN" altLang="en-US" dirty="0"/>
              <a:t> ⊆ </a:t>
            </a:r>
            <a:r>
              <a:rPr lang="en-US" altLang="zh-CN" i="1" dirty="0"/>
              <a:t>X</a:t>
            </a:r>
            <a:r>
              <a:rPr lang="zh-CN" altLang="en-US" dirty="0"/>
              <a:t>时</a:t>
            </a:r>
            <a:r>
              <a:rPr lang="en-US" altLang="zh-CN" i="1" dirty="0"/>
              <a:t>X</a:t>
            </a:r>
            <a:r>
              <a:rPr lang="zh-CN" altLang="en-US" dirty="0"/>
              <a:t>必含有码，则</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&gt;∈BCNF</a:t>
            </a:r>
            <a:r>
              <a:rPr lang="zh-CN" altLang="en-US" dirty="0">
                <a:sym typeface="Calibri" pitchFamily="34" charset="0"/>
              </a:rPr>
              <a:t>。</a:t>
            </a:r>
            <a:endParaRPr lang="en-US" altLang="zh-CN" dirty="0">
              <a:sym typeface="Calibri" pitchFamily="34" charset="0"/>
            </a:endParaRPr>
          </a:p>
          <a:p>
            <a:pPr marL="342900" indent="-342900">
              <a:lnSpc>
                <a:spcPct val="120000"/>
              </a:lnSpc>
              <a:buClr>
                <a:srgbClr val="0000FF"/>
              </a:buClr>
              <a:buFont typeface="Wingdings" pitchFamily="2" charset="2"/>
              <a:buChar char="v"/>
            </a:pPr>
            <a:r>
              <a:rPr lang="zh-CN" altLang="en-US" dirty="0">
                <a:sym typeface="Calibri" pitchFamily="34" charset="0"/>
              </a:rPr>
              <a:t>换言之，在关系模式</a:t>
            </a:r>
            <a:r>
              <a:rPr lang="en-US" altLang="zh-CN" dirty="0">
                <a:sym typeface="Calibri" pitchFamily="34" charset="0"/>
              </a:rPr>
              <a:t>R&lt;U,F&gt;</a:t>
            </a:r>
            <a:r>
              <a:rPr lang="zh-CN" altLang="en-US" dirty="0">
                <a:sym typeface="Calibri" pitchFamily="34" charset="0"/>
              </a:rPr>
              <a:t>中，如果每一个决定属性集都包含候选码，则</a:t>
            </a:r>
            <a:r>
              <a:rPr lang="en-US" altLang="zh-CN" dirty="0">
                <a:sym typeface="Calibri" pitchFamily="34" charset="0"/>
              </a:rPr>
              <a:t>R∈BCNF</a:t>
            </a:r>
            <a:r>
              <a:rPr lang="zh-CN" altLang="en-US" dirty="0">
                <a:sym typeface="Calibri" pitchFamily="34" charset="0"/>
              </a:rPr>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41</a:t>
            </a:fld>
            <a:endParaRPr lang="zh-CN" altLang="en-US"/>
          </a:p>
        </p:txBody>
      </p:sp>
      <p:sp>
        <p:nvSpPr>
          <p:cNvPr id="5" name="Line 4"/>
          <p:cNvSpPr>
            <a:spLocks noChangeShapeType="1"/>
          </p:cNvSpPr>
          <p:nvPr/>
        </p:nvSpPr>
        <p:spPr bwMode="auto">
          <a:xfrm>
            <a:off x="8690465" y="1393288"/>
            <a:ext cx="132806" cy="2260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76280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itchFamily="34" charset="-122"/>
              </a:rPr>
              <a:t>BCNF</a:t>
            </a:r>
            <a:r>
              <a:rPr lang="zh-CN" altLang="en-US" dirty="0">
                <a:sym typeface="微软雅黑" pitchFamily="34" charset="-122"/>
              </a:rPr>
              <a:t>（续）</a:t>
            </a:r>
            <a:endParaRPr lang="zh-CN" altLang="en-US" dirty="0"/>
          </a:p>
        </p:txBody>
      </p:sp>
      <p:sp>
        <p:nvSpPr>
          <p:cNvPr id="3" name="内容占位符 2"/>
          <p:cNvSpPr>
            <a:spLocks noGrp="1"/>
          </p:cNvSpPr>
          <p:nvPr>
            <p:ph idx="1"/>
          </p:nvPr>
        </p:nvSpPr>
        <p:spPr/>
        <p:txBody>
          <a:bodyPr/>
          <a:lstStyle/>
          <a:p>
            <a:pPr marL="342900" indent="-342900" algn="just">
              <a:lnSpc>
                <a:spcPct val="120000"/>
              </a:lnSpc>
              <a:buClr>
                <a:srgbClr val="0000FF"/>
              </a:buClr>
              <a:buFont typeface="Wingdings" pitchFamily="2" charset="2"/>
              <a:buChar char="v"/>
            </a:pPr>
            <a:r>
              <a:rPr lang="en-US" altLang="zh-CN" dirty="0">
                <a:sym typeface="Calibri" pitchFamily="34" charset="0"/>
              </a:rPr>
              <a:t>BCNF</a:t>
            </a:r>
            <a:r>
              <a:rPr lang="zh-CN" altLang="en-US" dirty="0">
                <a:sym typeface="Calibri" pitchFamily="34" charset="0"/>
              </a:rPr>
              <a:t>的关系模式所具有的性质</a:t>
            </a:r>
          </a:p>
          <a:p>
            <a:pPr marL="742950" lvl="1" indent="-285750" algn="just">
              <a:lnSpc>
                <a:spcPct val="120000"/>
              </a:lnSpc>
              <a:buClr>
                <a:srgbClr val="0000FF"/>
              </a:buClr>
              <a:buFont typeface="Wingdings" pitchFamily="2" charset="2"/>
              <a:buChar char="n"/>
            </a:pPr>
            <a:r>
              <a:rPr lang="zh-CN" altLang="en-US" dirty="0">
                <a:sym typeface="Calibri" pitchFamily="34" charset="0"/>
              </a:rPr>
              <a:t>所有非主属性都完全函数依赖于每个候选码</a:t>
            </a:r>
          </a:p>
          <a:p>
            <a:pPr marL="742950" lvl="1" indent="-285750" algn="just">
              <a:lnSpc>
                <a:spcPct val="120000"/>
              </a:lnSpc>
              <a:buClr>
                <a:srgbClr val="0000FF"/>
              </a:buClr>
              <a:buFont typeface="Wingdings" pitchFamily="2" charset="2"/>
              <a:buChar char="n"/>
            </a:pPr>
            <a:r>
              <a:rPr lang="zh-CN" altLang="en-US" dirty="0">
                <a:sym typeface="Calibri" pitchFamily="34" charset="0"/>
              </a:rPr>
              <a:t>所有主属性都完全函数依赖于每个不包含它的候选码</a:t>
            </a:r>
          </a:p>
          <a:p>
            <a:pPr marL="742950" lvl="1" indent="-285750" algn="just">
              <a:lnSpc>
                <a:spcPct val="120000"/>
              </a:lnSpc>
              <a:buClr>
                <a:srgbClr val="0000FF"/>
              </a:buClr>
              <a:buFont typeface="Wingdings" pitchFamily="2" charset="2"/>
              <a:buChar char="n"/>
            </a:pPr>
            <a:r>
              <a:rPr lang="zh-CN" altLang="en-US" dirty="0">
                <a:solidFill>
                  <a:srgbClr val="FF0000"/>
                </a:solidFill>
                <a:sym typeface="Calibri" pitchFamily="34" charset="0"/>
              </a:rPr>
              <a:t>没有任何属性完全函数依赖于非码的任何一组属性</a:t>
            </a:r>
          </a:p>
          <a:p>
            <a:pPr marL="342900" indent="-342900" algn="just">
              <a:lnSpc>
                <a:spcPct val="120000"/>
              </a:lnSpc>
              <a:buClr>
                <a:srgbClr val="0000FF"/>
              </a:buClr>
              <a:buFont typeface="Wingdings" pitchFamily="2" charset="2"/>
              <a:buChar char="v"/>
            </a:pPr>
            <a:r>
              <a:rPr lang="zh-CN" altLang="en-US" dirty="0">
                <a:sym typeface="Calibri" pitchFamily="34" charset="0"/>
              </a:rPr>
              <a:t>如果一个关系数据库中的所有关系模式都属于</a:t>
            </a:r>
            <a:r>
              <a:rPr lang="en-US" altLang="zh-CN" dirty="0">
                <a:sym typeface="Calibri" pitchFamily="34" charset="0"/>
              </a:rPr>
              <a:t>BCNF</a:t>
            </a:r>
            <a:r>
              <a:rPr lang="zh-CN" altLang="en-US" dirty="0">
                <a:sym typeface="Calibri" pitchFamily="34" charset="0"/>
              </a:rPr>
              <a:t>，那么在函数依赖范畴内，它已实现了模式的彻底分解，达到了最高的规范化程度，消除了插入异常和删除异常。</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42</a:t>
            </a:fld>
            <a:endParaRPr lang="zh-CN" altLang="en-US"/>
          </a:p>
        </p:txBody>
      </p:sp>
    </p:spTree>
    <p:extLst>
      <p:ext uri="{BB962C8B-B14F-4D97-AF65-F5344CB8AC3E}">
        <p14:creationId xmlns:p14="http://schemas.microsoft.com/office/powerpoint/2010/main" val="870402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itchFamily="34" charset="-122"/>
              </a:rPr>
              <a:t>BCNF</a:t>
            </a:r>
            <a:r>
              <a:rPr lang="zh-CN" altLang="en-US" dirty="0">
                <a:sym typeface="微软雅黑" pitchFamily="34" charset="-122"/>
              </a:rPr>
              <a:t>（续）</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dirty="0">
                <a:solidFill>
                  <a:srgbClr val="0000FF"/>
                </a:solidFill>
              </a:rPr>
              <a:t>[例] </a:t>
            </a:r>
            <a:r>
              <a:rPr lang="zh-CN" altLang="en-US" dirty="0"/>
              <a:t>关系模式</a:t>
            </a:r>
            <a:r>
              <a:rPr lang="en-US" altLang="zh-CN" dirty="0"/>
              <a:t>S(</a:t>
            </a:r>
            <a:r>
              <a:rPr lang="en-US" altLang="zh-CN" u="sng" dirty="0" err="1">
                <a:solidFill>
                  <a:srgbClr val="0000FF"/>
                </a:solidFill>
              </a:rPr>
              <a:t>Sno,Sname</a:t>
            </a:r>
            <a:r>
              <a:rPr lang="en-US" altLang="zh-CN" dirty="0" err="1"/>
              <a:t>,Sdept,Sage</a:t>
            </a:r>
            <a:r>
              <a:rPr lang="en-US" altLang="zh-CN" dirty="0"/>
              <a:t>)</a:t>
            </a:r>
            <a:r>
              <a:rPr lang="zh-CN" altLang="en-US" dirty="0"/>
              <a:t>，</a:t>
            </a:r>
            <a:endParaRPr lang="en-US" altLang="zh-CN" dirty="0"/>
          </a:p>
          <a:p>
            <a:pPr lvl="1">
              <a:lnSpc>
                <a:spcPct val="120000"/>
              </a:lnSpc>
            </a:pPr>
            <a:r>
              <a:rPr lang="zh-CN" altLang="en-US" dirty="0"/>
              <a:t>假定</a:t>
            </a:r>
            <a:r>
              <a:rPr lang="en-US" altLang="zh-CN" dirty="0" err="1"/>
              <a:t>Sname</a:t>
            </a:r>
            <a:r>
              <a:rPr lang="zh-CN" altLang="en-US" dirty="0"/>
              <a:t>也具有唯一性，那么</a:t>
            </a:r>
            <a:r>
              <a:rPr lang="en-US" altLang="zh-CN" dirty="0"/>
              <a:t>S</a:t>
            </a:r>
            <a:r>
              <a:rPr lang="zh-CN" altLang="en-US" dirty="0"/>
              <a:t>就有两个码，这两个码都由单个属性组成，彼此不相交。</a:t>
            </a:r>
            <a:endParaRPr lang="en-US" altLang="zh-CN" dirty="0"/>
          </a:p>
          <a:p>
            <a:pPr lvl="1">
              <a:lnSpc>
                <a:spcPct val="120000"/>
              </a:lnSpc>
            </a:pPr>
            <a:r>
              <a:rPr lang="zh-CN" altLang="en-US" dirty="0"/>
              <a:t>其他属性不存在对码的传递依赖与部分依赖，所以</a:t>
            </a:r>
            <a:r>
              <a:rPr lang="en-US" altLang="zh-CN" dirty="0"/>
              <a:t>S∈3NF</a:t>
            </a:r>
            <a:r>
              <a:rPr lang="zh-CN" altLang="en-US" dirty="0"/>
              <a:t>。</a:t>
            </a:r>
            <a:endParaRPr lang="en-US" altLang="zh-CN" dirty="0"/>
          </a:p>
          <a:p>
            <a:pPr lvl="1">
              <a:lnSpc>
                <a:spcPct val="120000"/>
              </a:lnSpc>
            </a:pPr>
            <a:r>
              <a:rPr lang="zh-CN" altLang="en-US" dirty="0"/>
              <a:t>同时</a:t>
            </a:r>
            <a:r>
              <a:rPr lang="en-US" altLang="zh-CN" dirty="0"/>
              <a:t>S</a:t>
            </a:r>
            <a:r>
              <a:rPr lang="zh-CN" altLang="en-US" dirty="0"/>
              <a:t>中除</a:t>
            </a:r>
            <a:r>
              <a:rPr lang="en-US" altLang="zh-CN" dirty="0" err="1"/>
              <a:t>Sno</a:t>
            </a:r>
            <a:r>
              <a:rPr lang="zh-CN" altLang="en-US" dirty="0"/>
              <a:t>，</a:t>
            </a:r>
            <a:r>
              <a:rPr lang="en-US" altLang="zh-CN" dirty="0" err="1"/>
              <a:t>Sname</a:t>
            </a:r>
            <a:r>
              <a:rPr lang="zh-CN" altLang="en-US" dirty="0"/>
              <a:t>外没有其他决定因素，所以</a:t>
            </a:r>
            <a:r>
              <a:rPr lang="en-US" altLang="zh-CN" dirty="0"/>
              <a:t>S</a:t>
            </a:r>
            <a:r>
              <a:rPr lang="zh-CN" altLang="en-US" dirty="0"/>
              <a:t>也属于</a:t>
            </a:r>
            <a:r>
              <a:rPr lang="en-US" altLang="zh-CN" dirty="0"/>
              <a:t>BCNF</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43</a:t>
            </a:fld>
            <a:endParaRPr lang="zh-CN" altLang="en-US"/>
          </a:p>
        </p:txBody>
      </p:sp>
    </p:spTree>
    <p:extLst>
      <p:ext uri="{BB962C8B-B14F-4D97-AF65-F5344CB8AC3E}">
        <p14:creationId xmlns:p14="http://schemas.microsoft.com/office/powerpoint/2010/main" val="1577877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itchFamily="34" charset="-122"/>
              </a:rPr>
              <a:t>BCNF</a:t>
            </a:r>
            <a:r>
              <a:rPr lang="zh-CN" altLang="en-US" dirty="0">
                <a:sym typeface="微软雅黑" pitchFamily="34" charset="-122"/>
              </a:rPr>
              <a:t>（续）</a:t>
            </a:r>
            <a:endParaRPr lang="zh-CN" altLang="en-US" dirty="0"/>
          </a:p>
        </p:txBody>
      </p:sp>
      <p:sp>
        <p:nvSpPr>
          <p:cNvPr id="3" name="内容占位符 2"/>
          <p:cNvSpPr>
            <a:spLocks noGrp="1"/>
          </p:cNvSpPr>
          <p:nvPr>
            <p:ph idx="1"/>
          </p:nvPr>
        </p:nvSpPr>
        <p:spPr/>
        <p:txBody>
          <a:bodyPr>
            <a:normAutofit lnSpcReduction="10000"/>
          </a:bodyPr>
          <a:lstStyle/>
          <a:p>
            <a:pPr>
              <a:lnSpc>
                <a:spcPct val="110000"/>
              </a:lnSpc>
              <a:spcBef>
                <a:spcPts val="0"/>
              </a:spcBef>
            </a:pPr>
            <a:r>
              <a:rPr lang="zh-CN" altLang="en-US" dirty="0">
                <a:solidFill>
                  <a:srgbClr val="0000FF"/>
                </a:solidFill>
              </a:rPr>
              <a:t>[例] </a:t>
            </a:r>
            <a:r>
              <a:rPr lang="zh-CN" altLang="en-US" dirty="0"/>
              <a:t>关系模式</a:t>
            </a:r>
            <a:r>
              <a:rPr lang="en-US" altLang="zh-CN" dirty="0"/>
              <a:t>SJP(S,J,P)</a:t>
            </a:r>
            <a:r>
              <a:rPr lang="zh-CN" altLang="en-US" dirty="0"/>
              <a:t>中，</a:t>
            </a:r>
            <a:r>
              <a:rPr lang="en-US" altLang="zh-CN" dirty="0"/>
              <a:t>S</a:t>
            </a:r>
            <a:r>
              <a:rPr lang="zh-CN" altLang="en-US" dirty="0"/>
              <a:t>是学生，</a:t>
            </a:r>
            <a:r>
              <a:rPr lang="en-US" altLang="zh-CN" dirty="0"/>
              <a:t>J</a:t>
            </a:r>
            <a:r>
              <a:rPr lang="zh-CN" altLang="en-US" dirty="0"/>
              <a:t>表示 </a:t>
            </a:r>
            <a:endParaRPr lang="en-US" altLang="zh-CN" dirty="0"/>
          </a:p>
          <a:p>
            <a:pPr>
              <a:lnSpc>
                <a:spcPct val="110000"/>
              </a:lnSpc>
              <a:spcBef>
                <a:spcPts val="0"/>
              </a:spcBef>
            </a:pPr>
            <a:r>
              <a:rPr lang="zh-CN" altLang="en-US" dirty="0"/>
              <a:t>    课程，</a:t>
            </a:r>
            <a:r>
              <a:rPr lang="en-US" altLang="zh-CN" dirty="0"/>
              <a:t>P</a:t>
            </a:r>
            <a:r>
              <a:rPr lang="zh-CN" altLang="en-US" dirty="0"/>
              <a:t>表示名次。每一个学生选修每门课程的</a:t>
            </a:r>
            <a:endParaRPr lang="en-US" altLang="zh-CN" dirty="0"/>
          </a:p>
          <a:p>
            <a:pPr>
              <a:lnSpc>
                <a:spcPct val="110000"/>
              </a:lnSpc>
              <a:spcBef>
                <a:spcPts val="0"/>
              </a:spcBef>
            </a:pPr>
            <a:r>
              <a:rPr lang="en-US" altLang="zh-CN" dirty="0"/>
              <a:t>    </a:t>
            </a:r>
            <a:r>
              <a:rPr lang="zh-CN" altLang="en-US" dirty="0"/>
              <a:t>成绩有一定的名次，每门课程中每一名次只有一</a:t>
            </a:r>
            <a:endParaRPr lang="en-US" altLang="zh-CN" dirty="0"/>
          </a:p>
          <a:p>
            <a:pPr>
              <a:lnSpc>
                <a:spcPct val="110000"/>
              </a:lnSpc>
              <a:spcBef>
                <a:spcPts val="0"/>
              </a:spcBef>
            </a:pPr>
            <a:r>
              <a:rPr lang="en-US" altLang="zh-CN" dirty="0"/>
              <a:t>    </a:t>
            </a:r>
            <a:r>
              <a:rPr lang="zh-CN" altLang="en-US" dirty="0"/>
              <a:t>个学生（即没有并列名次）。</a:t>
            </a:r>
            <a:endParaRPr lang="en-US" altLang="zh-CN" dirty="0"/>
          </a:p>
          <a:p>
            <a:pPr lvl="1">
              <a:lnSpc>
                <a:spcPct val="110000"/>
              </a:lnSpc>
              <a:buClr>
                <a:srgbClr val="0000FF"/>
              </a:buClr>
              <a:buFont typeface="Wingdings" pitchFamily="2" charset="2"/>
              <a:buChar char="n"/>
            </a:pPr>
            <a:r>
              <a:rPr lang="zh-CN" altLang="en-US" dirty="0"/>
              <a:t>  由语义可得到函数依赖：</a:t>
            </a:r>
            <a:r>
              <a:rPr lang="en-US" altLang="zh-CN" dirty="0"/>
              <a:t> (S,J)</a:t>
            </a:r>
            <a:r>
              <a:rPr lang="zh-CN" altLang="en-US" dirty="0"/>
              <a:t>→</a:t>
            </a:r>
            <a:r>
              <a:rPr lang="en-US" altLang="zh-CN" dirty="0"/>
              <a:t>P</a:t>
            </a:r>
            <a:r>
              <a:rPr lang="zh-CN" altLang="en-US" dirty="0"/>
              <a:t>；</a:t>
            </a:r>
            <a:r>
              <a:rPr lang="en-US" altLang="zh-CN" dirty="0"/>
              <a:t>(J,P)</a:t>
            </a:r>
            <a:r>
              <a:rPr lang="zh-CN" altLang="en-US" dirty="0"/>
              <a:t>→</a:t>
            </a:r>
            <a:r>
              <a:rPr lang="en-US" altLang="zh-CN" dirty="0"/>
              <a:t>S</a:t>
            </a:r>
          </a:p>
          <a:p>
            <a:pPr lvl="1">
              <a:lnSpc>
                <a:spcPct val="110000"/>
              </a:lnSpc>
              <a:buClr>
                <a:srgbClr val="0000FF"/>
              </a:buClr>
              <a:buFont typeface="Wingdings" pitchFamily="2" charset="2"/>
              <a:buChar char="n"/>
            </a:pPr>
            <a:r>
              <a:rPr lang="en-US" altLang="zh-CN" dirty="0"/>
              <a:t>  (S,J)</a:t>
            </a:r>
            <a:r>
              <a:rPr lang="zh-CN" altLang="en-US" dirty="0"/>
              <a:t>与</a:t>
            </a:r>
            <a:r>
              <a:rPr lang="en-US" altLang="zh-CN" dirty="0"/>
              <a:t>(J,P)</a:t>
            </a:r>
            <a:r>
              <a:rPr lang="zh-CN" altLang="en-US" dirty="0"/>
              <a:t>都可以作为候选码。</a:t>
            </a:r>
            <a:endParaRPr lang="en-US" altLang="zh-CN" dirty="0"/>
          </a:p>
          <a:p>
            <a:pPr lvl="1">
              <a:lnSpc>
                <a:spcPct val="110000"/>
              </a:lnSpc>
              <a:buClr>
                <a:srgbClr val="0000FF"/>
              </a:buClr>
              <a:buFont typeface="Wingdings" pitchFamily="2" charset="2"/>
              <a:buChar char="n"/>
            </a:pPr>
            <a:r>
              <a:rPr lang="zh-CN" altLang="en-US" dirty="0"/>
              <a:t>  关系模式中没有属性对码传递依赖或部分依赖，所以   </a:t>
            </a:r>
            <a:endParaRPr lang="en-US" altLang="zh-CN" dirty="0"/>
          </a:p>
          <a:p>
            <a:pPr lvl="1">
              <a:lnSpc>
                <a:spcPct val="110000"/>
              </a:lnSpc>
              <a:buClr>
                <a:srgbClr val="0000FF"/>
              </a:buClr>
            </a:pPr>
            <a:r>
              <a:rPr lang="en-US" altLang="zh-CN" dirty="0"/>
              <a:t>   SJP∈3NF</a:t>
            </a:r>
            <a:r>
              <a:rPr lang="zh-CN" altLang="en-US" dirty="0"/>
              <a:t>。</a:t>
            </a:r>
            <a:endParaRPr lang="en-US" altLang="zh-CN" dirty="0"/>
          </a:p>
          <a:p>
            <a:pPr lvl="1">
              <a:lnSpc>
                <a:spcPct val="110000"/>
              </a:lnSpc>
              <a:buClr>
                <a:srgbClr val="0000FF"/>
              </a:buClr>
              <a:buFont typeface="Wingdings" pitchFamily="2" charset="2"/>
              <a:buChar char="n"/>
            </a:pPr>
            <a:r>
              <a:rPr lang="zh-CN" altLang="en-US" dirty="0"/>
              <a:t>  除</a:t>
            </a:r>
            <a:r>
              <a:rPr lang="en-US" altLang="zh-CN" dirty="0"/>
              <a:t>(S,J)</a:t>
            </a:r>
            <a:r>
              <a:rPr lang="zh-CN" altLang="en-US" dirty="0"/>
              <a:t>与</a:t>
            </a:r>
            <a:r>
              <a:rPr lang="en-US" altLang="zh-CN" dirty="0"/>
              <a:t>(J,P)</a:t>
            </a:r>
            <a:r>
              <a:rPr lang="zh-CN" altLang="en-US" dirty="0"/>
              <a:t>以外没有其他决定因素，所以</a:t>
            </a:r>
            <a:endParaRPr lang="en-US" altLang="zh-CN" dirty="0"/>
          </a:p>
          <a:p>
            <a:pPr lvl="1">
              <a:lnSpc>
                <a:spcPct val="110000"/>
              </a:lnSpc>
              <a:buClr>
                <a:srgbClr val="0000FF"/>
              </a:buClr>
            </a:pPr>
            <a:r>
              <a:rPr lang="en-US" altLang="zh-CN" dirty="0"/>
              <a:t>   SJP∈BCNF</a:t>
            </a:r>
            <a:r>
              <a:rPr lang="zh-CN" altLang="en-US" sz="2000"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44</a:t>
            </a:fld>
            <a:endParaRPr lang="zh-CN" altLang="en-US"/>
          </a:p>
        </p:txBody>
      </p:sp>
    </p:spTree>
    <p:extLst>
      <p:ext uri="{BB962C8B-B14F-4D97-AF65-F5344CB8AC3E}">
        <p14:creationId xmlns:p14="http://schemas.microsoft.com/office/powerpoint/2010/main" val="12738321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itchFamily="34" charset="-122"/>
              </a:rPr>
              <a:t>BCNF</a:t>
            </a:r>
            <a:r>
              <a:rPr lang="zh-CN" altLang="en-US" dirty="0">
                <a:sym typeface="微软雅黑" pitchFamily="34" charset="-122"/>
              </a:rPr>
              <a:t>（续）</a:t>
            </a:r>
            <a:endParaRPr lang="zh-CN" altLang="en-US" dirty="0"/>
          </a:p>
        </p:txBody>
      </p:sp>
      <p:sp>
        <p:nvSpPr>
          <p:cNvPr id="3" name="内容占位符 2"/>
          <p:cNvSpPr>
            <a:spLocks noGrp="1"/>
          </p:cNvSpPr>
          <p:nvPr>
            <p:ph idx="1"/>
          </p:nvPr>
        </p:nvSpPr>
        <p:spPr/>
        <p:txBody>
          <a:bodyPr/>
          <a:lstStyle/>
          <a:p>
            <a:pPr>
              <a:spcBef>
                <a:spcPts val="0"/>
              </a:spcBef>
            </a:pPr>
            <a:r>
              <a:rPr lang="zh-CN" altLang="en-US" dirty="0">
                <a:solidFill>
                  <a:srgbClr val="0000FF"/>
                </a:solidFill>
              </a:rPr>
              <a:t>[例] </a:t>
            </a:r>
            <a:r>
              <a:rPr lang="zh-CN" altLang="en-US" dirty="0"/>
              <a:t>关系模式</a:t>
            </a:r>
            <a:r>
              <a:rPr lang="en-US" altLang="zh-CN" dirty="0"/>
              <a:t>STJ(S,T,J)</a:t>
            </a:r>
            <a:r>
              <a:rPr lang="zh-CN" altLang="en-US" dirty="0"/>
              <a:t>中，</a:t>
            </a:r>
            <a:r>
              <a:rPr lang="en-US" altLang="zh-CN" dirty="0"/>
              <a:t>S</a:t>
            </a:r>
            <a:r>
              <a:rPr lang="zh-CN" altLang="en-US" dirty="0"/>
              <a:t>表示学生，</a:t>
            </a:r>
            <a:r>
              <a:rPr lang="en-US" altLang="zh-CN" dirty="0"/>
              <a:t>T</a:t>
            </a:r>
            <a:r>
              <a:rPr lang="zh-CN" altLang="en-US" dirty="0"/>
              <a:t>表示教师，</a:t>
            </a:r>
            <a:r>
              <a:rPr lang="en-US" altLang="zh-CN" dirty="0"/>
              <a:t>J</a:t>
            </a:r>
            <a:r>
              <a:rPr lang="zh-CN" altLang="en-US" dirty="0"/>
              <a:t>表示课程。每一教师只教一门课。有若干教师，某一学生选定某门课，就对应一个固定的教师。</a:t>
            </a:r>
            <a:endParaRPr lang="en-US" altLang="zh-CN" dirty="0"/>
          </a:p>
          <a:p>
            <a:pPr lvl="1">
              <a:spcBef>
                <a:spcPts val="0"/>
              </a:spcBef>
              <a:buClr>
                <a:srgbClr val="0000FF"/>
              </a:buClr>
              <a:buFont typeface="Wingdings" pitchFamily="2" charset="2"/>
              <a:buChar char="n"/>
            </a:pPr>
            <a:r>
              <a:rPr lang="zh-CN" altLang="en-US" dirty="0"/>
              <a:t>  由语义可得到函数依赖：</a:t>
            </a:r>
            <a:r>
              <a:rPr lang="en-US" altLang="zh-CN" dirty="0"/>
              <a:t>(S,J)→T</a:t>
            </a:r>
            <a:r>
              <a:rPr lang="zh-CN" altLang="en-US" dirty="0"/>
              <a:t>；</a:t>
            </a:r>
            <a:r>
              <a:rPr lang="en-US" altLang="zh-CN" dirty="0"/>
              <a:t>(S,T)→J</a:t>
            </a:r>
            <a:r>
              <a:rPr lang="zh-CN" altLang="en-US" dirty="0"/>
              <a:t>；</a:t>
            </a:r>
            <a:r>
              <a:rPr lang="en-US" altLang="zh-CN" dirty="0"/>
              <a:t>T→J</a:t>
            </a:r>
          </a:p>
          <a:p>
            <a:pPr lvl="1">
              <a:spcBef>
                <a:spcPts val="0"/>
              </a:spcBef>
              <a:buClr>
                <a:srgbClr val="0000FF"/>
              </a:buClr>
              <a:buFont typeface="Wingdings" pitchFamily="2" charset="2"/>
              <a:buChar char="n"/>
            </a:pPr>
            <a:r>
              <a:rPr lang="zh-CN" altLang="en-US" dirty="0"/>
              <a:t>  因为没有任何非主属性对码传递依赖或部分依赖，</a:t>
            </a:r>
            <a:endParaRPr lang="en-US" altLang="zh-CN" dirty="0"/>
          </a:p>
          <a:p>
            <a:pPr lvl="1">
              <a:spcBef>
                <a:spcPts val="0"/>
              </a:spcBef>
              <a:buClr>
                <a:srgbClr val="0000FF"/>
              </a:buClr>
            </a:pPr>
            <a:r>
              <a:rPr lang="en-US" altLang="zh-CN" dirty="0"/>
              <a:t>     STJ ∈ 3NF</a:t>
            </a:r>
            <a:r>
              <a:rPr lang="zh-CN" altLang="en-US" dirty="0"/>
              <a:t>。</a:t>
            </a:r>
            <a:endParaRPr lang="en-US" altLang="zh-CN" dirty="0"/>
          </a:p>
          <a:p>
            <a:pPr lvl="1">
              <a:spcBef>
                <a:spcPts val="0"/>
              </a:spcBef>
              <a:buClr>
                <a:srgbClr val="0000FF"/>
              </a:buClr>
              <a:buFont typeface="Wingdings" pitchFamily="2" charset="2"/>
              <a:buChar char="n"/>
            </a:pPr>
            <a:r>
              <a:rPr lang="zh-CN" altLang="en-US" dirty="0"/>
              <a:t>  因为</a:t>
            </a:r>
            <a:r>
              <a:rPr lang="en-US" altLang="zh-CN" dirty="0"/>
              <a:t>T</a:t>
            </a:r>
            <a:r>
              <a:rPr lang="zh-CN" altLang="en-US" dirty="0"/>
              <a:t>是决定因素，而</a:t>
            </a:r>
            <a:r>
              <a:rPr lang="en-US" altLang="zh-CN" dirty="0"/>
              <a:t>T</a:t>
            </a:r>
            <a:r>
              <a:rPr lang="zh-CN" altLang="en-US" dirty="0"/>
              <a:t>不包含码，所以</a:t>
            </a:r>
            <a:r>
              <a:rPr lang="en-US" altLang="zh-CN" dirty="0"/>
              <a:t>STJ ∈ BCNF</a:t>
            </a:r>
            <a:r>
              <a:rPr lang="zh-CN" altLang="en-US" dirty="0"/>
              <a:t>关系。</a:t>
            </a:r>
          </a:p>
          <a:p>
            <a:pPr>
              <a:buFont typeface="Wingdings" pitchFamily="2" charset="2"/>
              <a:buChar char="v"/>
            </a:pP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45</a:t>
            </a:fld>
            <a:endParaRPr lang="zh-CN" altLang="en-US"/>
          </a:p>
        </p:txBody>
      </p:sp>
      <p:cxnSp>
        <p:nvCxnSpPr>
          <p:cNvPr id="5" name="直接连接符 4"/>
          <p:cNvCxnSpPr/>
          <p:nvPr/>
        </p:nvCxnSpPr>
        <p:spPr bwMode="auto">
          <a:xfrm flipH="1">
            <a:off x="8160157" y="3858128"/>
            <a:ext cx="72008" cy="288032"/>
          </a:xfrm>
          <a:prstGeom prst="line">
            <a:avLst/>
          </a:prstGeom>
          <a:noFill/>
          <a:ln w="19050" cap="flat" cmpd="sng" algn="ctr">
            <a:solidFill>
              <a:schemeClr val="tx1"/>
            </a:solidFill>
            <a:prstDash val="solid"/>
            <a:round/>
            <a:headEnd type="none" w="med" len="med"/>
            <a:tailEnd type="none" w="med" len="med"/>
          </a:ln>
          <a:effectLst/>
        </p:spPr>
      </p:cxnSp>
      <p:pic>
        <p:nvPicPr>
          <p:cNvPr id="6" name="图片 3" descr="66"/>
          <p:cNvPicPr>
            <a:picLocks noChangeArrowheads="1"/>
          </p:cNvPicPr>
          <p:nvPr/>
        </p:nvPicPr>
        <p:blipFill>
          <a:blip r:embed="rId2" cstate="print"/>
          <a:srcRect/>
          <a:stretch>
            <a:fillRect/>
          </a:stretch>
        </p:blipFill>
        <p:spPr bwMode="auto">
          <a:xfrm>
            <a:off x="2883312" y="4522880"/>
            <a:ext cx="4543399" cy="1989432"/>
          </a:xfrm>
          <a:prstGeom prst="rect">
            <a:avLst/>
          </a:prstGeom>
          <a:noFill/>
          <a:ln w="9525">
            <a:noFill/>
            <a:miter lim="800000"/>
            <a:headEnd/>
            <a:tailEnd/>
          </a:ln>
        </p:spPr>
      </p:pic>
      <p:sp>
        <p:nvSpPr>
          <p:cNvPr id="7" name="椭圆 6"/>
          <p:cNvSpPr/>
          <p:nvPr/>
        </p:nvSpPr>
        <p:spPr>
          <a:xfrm>
            <a:off x="8160157" y="2330970"/>
            <a:ext cx="811456" cy="6895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846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42900" indent="-342900">
              <a:lnSpc>
                <a:spcPct val="120000"/>
              </a:lnSpc>
              <a:buFont typeface="Wingdings" pitchFamily="2" charset="2"/>
              <a:buChar char="v"/>
            </a:pPr>
            <a:r>
              <a:rPr lang="zh-CN" altLang="en-US" dirty="0"/>
              <a:t>对于不是</a:t>
            </a:r>
            <a:r>
              <a:rPr lang="en-US" altLang="zh-CN" dirty="0"/>
              <a:t>BCNF</a:t>
            </a:r>
            <a:r>
              <a:rPr lang="zh-CN" altLang="en-US" dirty="0"/>
              <a:t>的关系模式，仍然存在不合适的地方。</a:t>
            </a:r>
            <a:endParaRPr lang="en-US" altLang="zh-CN" dirty="0"/>
          </a:p>
          <a:p>
            <a:pPr marL="342900" indent="-342900">
              <a:lnSpc>
                <a:spcPct val="120000"/>
              </a:lnSpc>
              <a:buFont typeface="Wingdings" pitchFamily="2" charset="2"/>
              <a:buChar char="v"/>
            </a:pPr>
            <a:r>
              <a:rPr lang="zh-CN" altLang="en-US" dirty="0"/>
              <a:t>非</a:t>
            </a:r>
            <a:r>
              <a:rPr lang="en-US" altLang="zh-CN" dirty="0"/>
              <a:t>BCNF</a:t>
            </a:r>
            <a:r>
              <a:rPr lang="zh-CN" altLang="en-US" dirty="0"/>
              <a:t>的关系模式也可以通过分解成为</a:t>
            </a:r>
            <a:r>
              <a:rPr lang="en-US" altLang="zh-CN" dirty="0"/>
              <a:t>BCNF</a:t>
            </a:r>
            <a:r>
              <a:rPr lang="zh-CN" altLang="en-US" dirty="0"/>
              <a:t>。例如</a:t>
            </a:r>
            <a:r>
              <a:rPr lang="en-US" altLang="zh-CN" dirty="0"/>
              <a:t>STJ</a:t>
            </a:r>
            <a:r>
              <a:rPr lang="zh-CN" altLang="en-US" dirty="0"/>
              <a:t>可分解为</a:t>
            </a:r>
            <a:r>
              <a:rPr lang="en-US" altLang="zh-CN" dirty="0"/>
              <a:t>ST(S,T)</a:t>
            </a:r>
            <a:r>
              <a:rPr lang="zh-CN" altLang="en-US" dirty="0"/>
              <a:t>与</a:t>
            </a:r>
            <a:r>
              <a:rPr lang="en-US" altLang="zh-CN" dirty="0"/>
              <a:t>TJ(T,J)</a:t>
            </a:r>
            <a:r>
              <a:rPr lang="zh-CN" altLang="en-US" dirty="0"/>
              <a:t>，它们都是</a:t>
            </a:r>
            <a:r>
              <a:rPr lang="en-US" altLang="zh-CN" dirty="0"/>
              <a:t>BCNF</a:t>
            </a:r>
            <a:r>
              <a:rPr lang="zh-CN" altLang="en-US" dirty="0"/>
              <a: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46</a:t>
            </a:fld>
            <a:endParaRPr lang="zh-CN" altLang="en-US"/>
          </a:p>
        </p:txBody>
      </p:sp>
    </p:spTree>
    <p:extLst>
      <p:ext uri="{BB962C8B-B14F-4D97-AF65-F5344CB8AC3E}">
        <p14:creationId xmlns:p14="http://schemas.microsoft.com/office/powerpoint/2010/main" val="4652884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3NF</a:t>
            </a:r>
            <a:r>
              <a:rPr lang="zh-CN" altLang="en-US" dirty="0"/>
              <a:t>和</a:t>
            </a:r>
            <a:r>
              <a:rPr lang="en-US" altLang="zh-CN" dirty="0"/>
              <a:t>BCNF</a:t>
            </a:r>
            <a:r>
              <a:rPr lang="zh-CN" altLang="en-US" dirty="0"/>
              <a:t>是在函数依赖的条件下对模式分解所能达到的分离程度的测度。</a:t>
            </a:r>
          </a:p>
          <a:p>
            <a:pPr lvl="1"/>
            <a:r>
              <a:rPr lang="zh-CN" altLang="en-US" dirty="0"/>
              <a:t>一个模式中的关系模式如果都属于</a:t>
            </a:r>
            <a:r>
              <a:rPr lang="en-US" altLang="zh-CN" dirty="0"/>
              <a:t>BCNF</a:t>
            </a:r>
            <a:r>
              <a:rPr lang="zh-CN" altLang="en-US" dirty="0"/>
              <a:t>，那么在函数依赖范畴内，它已实现了彻底的分离，已消除了插入和删除的异常。</a:t>
            </a:r>
          </a:p>
          <a:p>
            <a:pPr lvl="1"/>
            <a:r>
              <a:rPr lang="en-US" altLang="zh-CN" dirty="0"/>
              <a:t>3NF</a:t>
            </a:r>
            <a:r>
              <a:rPr lang="zh-CN" altLang="en-US" dirty="0"/>
              <a:t>的“不彻底”性表现在可能存在主属性对码的部分依赖和传递依赖。</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47</a:t>
            </a:fld>
            <a:endParaRPr lang="zh-CN" altLang="en-US"/>
          </a:p>
        </p:txBody>
      </p:sp>
    </p:spTree>
    <p:extLst>
      <p:ext uri="{BB962C8B-B14F-4D97-AF65-F5344CB8AC3E}">
        <p14:creationId xmlns:p14="http://schemas.microsoft.com/office/powerpoint/2010/main" val="41458430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关系模式规范化的目的和原则</a:t>
            </a:r>
          </a:p>
        </p:txBody>
      </p:sp>
      <p:sp>
        <p:nvSpPr>
          <p:cNvPr id="3" name="内容占位符 2"/>
          <p:cNvSpPr>
            <a:spLocks noGrp="1"/>
          </p:cNvSpPr>
          <p:nvPr>
            <p:ph idx="1"/>
          </p:nvPr>
        </p:nvSpPr>
        <p:spPr/>
        <p:txBody>
          <a:bodyPr/>
          <a:lstStyle/>
          <a:p>
            <a:r>
              <a:rPr lang="zh-CN" altLang="en-US" dirty="0"/>
              <a:t>关系数据库的规范化理论是数据库逻辑设计的工具。</a:t>
            </a:r>
          </a:p>
          <a:p>
            <a:r>
              <a:rPr lang="zh-CN" altLang="en-US" dirty="0"/>
              <a:t>规范化的目的就是使结构合理，消除存储异常，使数据冗余尽量小，便于插入、删除和更新。</a:t>
            </a:r>
          </a:p>
          <a:p>
            <a:r>
              <a:rPr lang="zh-CN" altLang="en-US" dirty="0"/>
              <a:t>规范化的基本原则就是遵从概念单一化</a:t>
            </a:r>
            <a:r>
              <a:rPr lang="zh-CN" altLang="en-US" b="1" dirty="0"/>
              <a:t>“</a:t>
            </a:r>
            <a:r>
              <a:rPr lang="zh-CN" altLang="en-US" dirty="0"/>
              <a:t>一事一地</a:t>
            </a:r>
            <a:r>
              <a:rPr lang="zh-CN" altLang="en-US" b="1" dirty="0"/>
              <a:t>”</a:t>
            </a:r>
            <a:r>
              <a:rPr lang="zh-CN" altLang="en-US" dirty="0"/>
              <a:t>（</a:t>
            </a:r>
            <a:r>
              <a:rPr lang="en-US" altLang="zh-CN" dirty="0"/>
              <a:t>One Fact in One Place </a:t>
            </a:r>
            <a:r>
              <a:rPr lang="zh-CN" altLang="en-US" dirty="0"/>
              <a:t>）的原则，即一个关系只描述一个实体或者实体间的联系。若多于一个实体，就把它</a:t>
            </a:r>
            <a:r>
              <a:rPr lang="zh-CN" altLang="en-US" b="1" dirty="0"/>
              <a:t>“</a:t>
            </a:r>
            <a:r>
              <a:rPr lang="zh-CN" altLang="en-US" dirty="0"/>
              <a:t>分离</a:t>
            </a:r>
            <a:r>
              <a:rPr lang="zh-CN" altLang="en-US" b="1" dirty="0"/>
              <a:t>”</a:t>
            </a:r>
            <a:r>
              <a:rPr lang="zh-CN" altLang="en-US" dirty="0"/>
              <a:t>出来。</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48</a:t>
            </a:fld>
            <a:endParaRPr lang="zh-CN" altLang="en-US"/>
          </a:p>
        </p:txBody>
      </p:sp>
    </p:spTree>
    <p:extLst>
      <p:ext uri="{BB962C8B-B14F-4D97-AF65-F5344CB8AC3E}">
        <p14:creationId xmlns:p14="http://schemas.microsoft.com/office/powerpoint/2010/main" val="318616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关系模式规范化的步骤</a:t>
            </a:r>
          </a:p>
        </p:txBody>
      </p:sp>
      <p:sp>
        <p:nvSpPr>
          <p:cNvPr id="3" name="内容占位符 2"/>
          <p:cNvSpPr>
            <a:spLocks noGrp="1"/>
          </p:cNvSpPr>
          <p:nvPr>
            <p:ph idx="1"/>
          </p:nvPr>
        </p:nvSpPr>
        <p:spPr/>
        <p:txBody>
          <a:bodyPr/>
          <a:lstStyle/>
          <a:p>
            <a:r>
              <a:rPr lang="zh-CN" altLang="en-US" dirty="0"/>
              <a:t>规范化就是对原关系进行投影，消除决定属性不是侯选码的任何函数依赖。具体可以分为以下几步：</a:t>
            </a:r>
          </a:p>
          <a:p>
            <a:r>
              <a:rPr lang="en-US" altLang="zh-CN" b="1" dirty="0"/>
              <a:t>(1)</a:t>
            </a:r>
            <a:r>
              <a:rPr lang="zh-CN" altLang="en-US" dirty="0"/>
              <a:t>对</a:t>
            </a:r>
            <a:r>
              <a:rPr lang="en-US" altLang="zh-CN" b="1" dirty="0"/>
              <a:t>1NF</a:t>
            </a:r>
            <a:r>
              <a:rPr lang="zh-CN" altLang="en-US" dirty="0"/>
              <a:t>关系进行投影，消除原关系中非主属性对候选码的部分函数依赖，将</a:t>
            </a:r>
            <a:r>
              <a:rPr lang="en-US" altLang="zh-CN" b="1" dirty="0"/>
              <a:t>1NF</a:t>
            </a:r>
            <a:r>
              <a:rPr lang="zh-CN" altLang="en-US" dirty="0"/>
              <a:t>关系转换成若干个</a:t>
            </a:r>
            <a:r>
              <a:rPr lang="en-US" altLang="zh-CN" b="1" dirty="0"/>
              <a:t>2NF</a:t>
            </a:r>
            <a:r>
              <a:rPr lang="zh-CN" altLang="en-US" dirty="0"/>
              <a:t>关系。</a:t>
            </a:r>
          </a:p>
          <a:p>
            <a:r>
              <a:rPr lang="en-US" altLang="zh-CN" b="1" dirty="0"/>
              <a:t>(2)</a:t>
            </a:r>
            <a:r>
              <a:rPr lang="zh-CN" altLang="en-US" dirty="0"/>
              <a:t>对</a:t>
            </a:r>
            <a:r>
              <a:rPr lang="en-US" altLang="zh-CN" b="1" dirty="0"/>
              <a:t>2NF</a:t>
            </a:r>
            <a:r>
              <a:rPr lang="zh-CN" altLang="en-US" dirty="0"/>
              <a:t>关系进行投影，消除原关系中非主属性对候选码的传递函数依赖，将</a:t>
            </a:r>
            <a:r>
              <a:rPr lang="en-US" altLang="zh-CN" b="1" dirty="0"/>
              <a:t>2NF</a:t>
            </a:r>
            <a:r>
              <a:rPr lang="zh-CN" altLang="en-US" dirty="0"/>
              <a:t>关系转换成若干个</a:t>
            </a:r>
            <a:r>
              <a:rPr lang="en-US" altLang="zh-CN" b="1" dirty="0"/>
              <a:t>3NF</a:t>
            </a:r>
            <a:r>
              <a:rPr lang="zh-CN" altLang="en-US" dirty="0"/>
              <a:t>关系。</a:t>
            </a:r>
          </a:p>
          <a:p>
            <a:r>
              <a:rPr lang="en-US" altLang="zh-CN" b="1" dirty="0"/>
              <a:t>(3)</a:t>
            </a:r>
            <a:r>
              <a:rPr lang="zh-CN" altLang="en-US" dirty="0"/>
              <a:t>对</a:t>
            </a:r>
            <a:r>
              <a:rPr lang="en-US" altLang="zh-CN" b="1" dirty="0"/>
              <a:t>3NF</a:t>
            </a:r>
            <a:r>
              <a:rPr lang="zh-CN" altLang="en-US" dirty="0"/>
              <a:t>关系进行投影，消除原关系中主属性对候选码的部分函数依赖和传递函数依赖，也就是说使决定因素都是候选码，得到一组</a:t>
            </a:r>
            <a:r>
              <a:rPr lang="en-US" altLang="zh-CN" b="1" dirty="0"/>
              <a:t>BCNF</a:t>
            </a:r>
            <a:r>
              <a:rPr lang="zh-CN" altLang="en-US" dirty="0"/>
              <a:t>关系。</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49</a:t>
            </a:fld>
            <a:endParaRPr lang="zh-CN" altLang="en-US"/>
          </a:p>
        </p:txBody>
      </p:sp>
    </p:spTree>
    <p:extLst>
      <p:ext uri="{BB962C8B-B14F-4D97-AF65-F5344CB8AC3E}">
        <p14:creationId xmlns:p14="http://schemas.microsoft.com/office/powerpoint/2010/main" val="3853426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数据依赖对关系模式影响</a:t>
            </a:r>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a:t>
            </a:r>
            <a:r>
              <a:rPr lang="zh-CN" altLang="en-US" dirty="0"/>
              <a:t>将先前</a:t>
            </a:r>
            <a:r>
              <a:rPr lang="en-US" altLang="zh-CN" dirty="0"/>
              <a:t>Student</a:t>
            </a:r>
            <a:r>
              <a:rPr lang="zh-CN" altLang="en-US" dirty="0"/>
              <a:t>、</a:t>
            </a:r>
            <a:r>
              <a:rPr lang="en-US" altLang="zh-CN" dirty="0"/>
              <a:t>Course</a:t>
            </a:r>
            <a:r>
              <a:rPr lang="zh-CN" altLang="en-US" dirty="0"/>
              <a:t>和</a:t>
            </a:r>
            <a:r>
              <a:rPr lang="en-US" altLang="zh-CN" dirty="0"/>
              <a:t>SC</a:t>
            </a:r>
            <a:r>
              <a:rPr lang="zh-CN" altLang="en-US" dirty="0"/>
              <a:t>表中的数据项及新增的系主任</a:t>
            </a:r>
            <a:r>
              <a:rPr lang="en-US" altLang="zh-CN" dirty="0" err="1"/>
              <a:t>Dhead</a:t>
            </a:r>
            <a:r>
              <a:rPr lang="zh-CN" altLang="en-US" dirty="0"/>
              <a:t>、系办公地点</a:t>
            </a:r>
            <a:r>
              <a:rPr lang="en-US" altLang="zh-CN" dirty="0" err="1"/>
              <a:t>Daddress</a:t>
            </a:r>
            <a:r>
              <a:rPr lang="zh-CN" altLang="en-US" dirty="0"/>
              <a:t>全部放入一张表，从而组成一个关系名为</a:t>
            </a:r>
            <a:r>
              <a:rPr lang="en-US" altLang="zh-CN" dirty="0"/>
              <a:t>School</a:t>
            </a:r>
            <a:r>
              <a:rPr lang="zh-CN" altLang="en-US" dirty="0"/>
              <a:t>的单一关系模式：</a:t>
            </a:r>
            <a:r>
              <a:rPr lang="en-US" altLang="zh-CN" dirty="0"/>
              <a:t>School &lt;U</a:t>
            </a:r>
            <a:r>
              <a:rPr lang="zh-CN" altLang="en-US" dirty="0"/>
              <a:t>，</a:t>
            </a:r>
            <a:r>
              <a:rPr lang="en-US" altLang="zh-CN" dirty="0"/>
              <a:t>F&gt;</a:t>
            </a:r>
          </a:p>
          <a:p>
            <a:r>
              <a:rPr lang="zh-CN" altLang="en-US" dirty="0"/>
              <a:t>这里：</a:t>
            </a:r>
          </a:p>
          <a:p>
            <a:r>
              <a:rPr lang="en-US" altLang="zh-CN" dirty="0"/>
              <a:t>U </a:t>
            </a:r>
            <a:r>
              <a:rPr lang="zh-CN" altLang="en-US" dirty="0"/>
              <a:t>＝｛</a:t>
            </a:r>
            <a:r>
              <a:rPr lang="en-US" altLang="zh-CN" dirty="0"/>
              <a:t>Sno,Sname,Ssex,Sage,Sdept,Dhead,Daddress,Cno,Cname,Cpno,Ccredit,Grade</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a:t>
            </a:fld>
            <a:endParaRPr lang="zh-CN" altLang="en-US"/>
          </a:p>
        </p:txBody>
      </p:sp>
    </p:spTree>
    <p:extLst>
      <p:ext uri="{BB962C8B-B14F-4D97-AF65-F5344CB8AC3E}">
        <p14:creationId xmlns:p14="http://schemas.microsoft.com/office/powerpoint/2010/main" val="37463383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规范化</a:t>
            </a:r>
            <a:r>
              <a:rPr lang="zh-CN" altLang="en-US" b="1" dirty="0"/>
              <a:t>“</a:t>
            </a:r>
            <a:r>
              <a:rPr lang="zh-CN" altLang="en-US" dirty="0"/>
              <a:t>度</a:t>
            </a:r>
            <a:r>
              <a:rPr lang="zh-CN" altLang="en-US" b="1" dirty="0"/>
              <a:t>”</a:t>
            </a:r>
            <a:r>
              <a:rPr lang="zh-CN" altLang="en-US" dirty="0"/>
              <a:t>的把握</a:t>
            </a:r>
          </a:p>
        </p:txBody>
      </p:sp>
      <p:sp>
        <p:nvSpPr>
          <p:cNvPr id="3" name="内容占位符 2"/>
          <p:cNvSpPr>
            <a:spLocks noGrp="1"/>
          </p:cNvSpPr>
          <p:nvPr>
            <p:ph idx="1"/>
          </p:nvPr>
        </p:nvSpPr>
        <p:spPr/>
        <p:txBody>
          <a:bodyPr/>
          <a:lstStyle/>
          <a:p>
            <a:r>
              <a:rPr lang="zh-CN" altLang="en-US" dirty="0"/>
              <a:t>一般情况下，没有异常弊病的数据库设计是好的数据库设计，一个不好的关系模式也总是可以通过分解转换成好的关系模式的集合。</a:t>
            </a:r>
          </a:p>
          <a:p>
            <a:r>
              <a:rPr lang="zh-CN" altLang="en-US" dirty="0"/>
              <a:t>但是在分解时要全面衡量，综合考虑，视实际情况而定。</a:t>
            </a:r>
          </a:p>
          <a:p>
            <a:r>
              <a:rPr lang="zh-CN" altLang="en-US" dirty="0" smtClean="0"/>
              <a:t>在</a:t>
            </a:r>
            <a:r>
              <a:rPr lang="zh-CN" altLang="en-US" dirty="0"/>
              <a:t>实际应用中，最有价值的是</a:t>
            </a:r>
            <a:r>
              <a:rPr lang="en-US" altLang="zh-CN" b="1" dirty="0"/>
              <a:t>3NF</a:t>
            </a:r>
            <a:r>
              <a:rPr lang="zh-CN" altLang="en-US" dirty="0"/>
              <a:t>和</a:t>
            </a:r>
            <a:r>
              <a:rPr lang="en-US" altLang="zh-CN" b="1" dirty="0"/>
              <a:t>BCNF</a:t>
            </a:r>
            <a:r>
              <a:rPr lang="zh-CN" altLang="en-US" dirty="0"/>
              <a:t>，在进行关系模式的设计时，通常分解到</a:t>
            </a:r>
            <a:r>
              <a:rPr lang="en-US" altLang="zh-CN" b="1" dirty="0"/>
              <a:t>3NF</a:t>
            </a:r>
            <a:r>
              <a:rPr lang="zh-CN" altLang="en-US" dirty="0"/>
              <a:t>就足够了。</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50</a:t>
            </a:fld>
            <a:endParaRPr lang="zh-CN" altLang="en-US"/>
          </a:p>
        </p:txBody>
      </p:sp>
    </p:spTree>
    <p:extLst>
      <p:ext uri="{BB962C8B-B14F-4D97-AF65-F5344CB8AC3E}">
        <p14:creationId xmlns:p14="http://schemas.microsoft.com/office/powerpoint/2010/main" val="15358828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smtClean="0"/>
              <a:t>什么情况下可以不遵循规范化？</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51</a:t>
            </a:fld>
            <a:endParaRPr lang="zh-CN" altLang="en-US"/>
          </a:p>
        </p:txBody>
      </p:sp>
      <p:sp>
        <p:nvSpPr>
          <p:cNvPr id="5" name="矩形 4"/>
          <p:cNvSpPr/>
          <p:nvPr/>
        </p:nvSpPr>
        <p:spPr>
          <a:xfrm>
            <a:off x="1069847" y="2148612"/>
            <a:ext cx="8832435" cy="1815882"/>
          </a:xfrm>
          <a:prstGeom prst="rect">
            <a:avLst/>
          </a:prstGeom>
        </p:spPr>
        <p:txBody>
          <a:bodyPr wrap="square">
            <a:spAutoFit/>
          </a:bodyPr>
          <a:lstStyle/>
          <a:p>
            <a:r>
              <a:rPr lang="zh-CN" altLang="en-US" sz="2800" dirty="0"/>
              <a:t>对于那些只要求查询而不要求插入、删除等操作的系统，非规范化数据结构的存在并不影响数据库的操作。这时便不宜过度分解，否则当要对整体查询时，需要更多的多表连接操作，这有可能得不偿失。</a:t>
            </a:r>
            <a:endParaRPr lang="zh-CN" altLang="en-US" sz="2800" dirty="0"/>
          </a:p>
        </p:txBody>
      </p:sp>
    </p:spTree>
    <p:extLst>
      <p:ext uri="{BB962C8B-B14F-4D97-AF65-F5344CB8AC3E}">
        <p14:creationId xmlns:p14="http://schemas.microsoft.com/office/powerpoint/2010/main" val="343544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本章要求</a:t>
            </a:r>
          </a:p>
        </p:txBody>
      </p:sp>
      <p:sp>
        <p:nvSpPr>
          <p:cNvPr id="3" name="内容占位符 2"/>
          <p:cNvSpPr>
            <a:spLocks noGrp="1"/>
          </p:cNvSpPr>
          <p:nvPr>
            <p:ph idx="1"/>
          </p:nvPr>
        </p:nvSpPr>
        <p:spPr/>
        <p:txBody>
          <a:bodyPr/>
          <a:lstStyle/>
          <a:p>
            <a:r>
              <a:rPr lang="zh-CN" altLang="en-US" dirty="0"/>
              <a:t>本章讲述了关系数据库规范化理论，这是数据库逻辑设计的理论依据。要求：</a:t>
            </a:r>
          </a:p>
          <a:p>
            <a:r>
              <a:rPr lang="zh-CN" altLang="en-US" dirty="0"/>
              <a:t>了解规范化理论的研究动机及其在数据库设计中的作用。</a:t>
            </a:r>
          </a:p>
          <a:p>
            <a:r>
              <a:rPr lang="zh-CN" altLang="en-US" dirty="0"/>
              <a:t>掌握函数依赖的有关概念</a:t>
            </a:r>
          </a:p>
          <a:p>
            <a:r>
              <a:rPr lang="zh-CN" altLang="en-US" dirty="0"/>
              <a:t>掌握第一范式、第二范式及第三范式的定义和规范化的方法。</a:t>
            </a:r>
          </a:p>
          <a:p>
            <a:r>
              <a:rPr lang="zh-CN" altLang="en-US" dirty="0"/>
              <a:t>灵活运用以上概念和方法，分析给定的关系模式的异常弊病并对其进行优化（本章的难点和重点）。</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52</a:t>
            </a:fld>
            <a:endParaRPr lang="zh-CN" altLang="en-US"/>
          </a:p>
        </p:txBody>
      </p:sp>
    </p:spTree>
    <p:extLst>
      <p:ext uri="{BB962C8B-B14F-4D97-AF65-F5344CB8AC3E}">
        <p14:creationId xmlns:p14="http://schemas.microsoft.com/office/powerpoint/2010/main" val="17907620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normAutofit fontScale="92500"/>
          </a:bodyPr>
          <a:lstStyle/>
          <a:p>
            <a:r>
              <a:rPr lang="zh-CN" altLang="en-US" dirty="0"/>
              <a:t>某汽车运输公司数据库中有一个记录司机运输里程的关系表：</a:t>
            </a:r>
          </a:p>
          <a:p>
            <a:r>
              <a:rPr lang="en-US" altLang="zh-CN" b="1" dirty="0"/>
              <a:t>R ( </a:t>
            </a:r>
            <a:r>
              <a:rPr lang="zh-CN" altLang="en-US" dirty="0"/>
              <a:t>司机编号</a:t>
            </a:r>
            <a:r>
              <a:rPr lang="en-US" altLang="zh-CN" b="1" dirty="0"/>
              <a:t>,</a:t>
            </a:r>
            <a:r>
              <a:rPr lang="zh-CN" altLang="en-US" dirty="0"/>
              <a:t>汽车牌照</a:t>
            </a:r>
            <a:r>
              <a:rPr lang="en-US" altLang="zh-CN" b="1" dirty="0"/>
              <a:t>,</a:t>
            </a:r>
            <a:r>
              <a:rPr lang="zh-CN" altLang="en-US" dirty="0"/>
              <a:t>行驶公里</a:t>
            </a:r>
            <a:r>
              <a:rPr lang="en-US" altLang="zh-CN" b="1" dirty="0"/>
              <a:t>,</a:t>
            </a:r>
            <a:r>
              <a:rPr lang="zh-CN" altLang="en-US" dirty="0"/>
              <a:t>车队编号</a:t>
            </a:r>
            <a:r>
              <a:rPr lang="en-US" altLang="zh-CN" b="1" dirty="0"/>
              <a:t>,</a:t>
            </a:r>
            <a:r>
              <a:rPr lang="zh-CN" altLang="en-US" dirty="0"/>
              <a:t>车队主管 </a:t>
            </a:r>
            <a:r>
              <a:rPr lang="en-US" altLang="zh-CN" b="1" dirty="0"/>
              <a:t>)</a:t>
            </a:r>
          </a:p>
          <a:p>
            <a:r>
              <a:rPr lang="zh-CN" altLang="en-US" dirty="0"/>
              <a:t>假定：每个汽车牌照对应一辆汽车；</a:t>
            </a:r>
            <a:r>
              <a:rPr lang="zh-CN" altLang="en-US" b="1" dirty="0"/>
              <a:t>“</a:t>
            </a:r>
            <a:r>
              <a:rPr lang="zh-CN" altLang="en-US" dirty="0"/>
              <a:t>行驶公里</a:t>
            </a:r>
            <a:r>
              <a:rPr lang="zh-CN" altLang="en-US" b="1" dirty="0"/>
              <a:t>”</a:t>
            </a:r>
            <a:r>
              <a:rPr lang="zh-CN" altLang="en-US" dirty="0"/>
              <a:t>为某司机驾驶某辆汽车行驶的总公里数，并规定每个司机只属于一个车队，可以驾驶多辆汽车；每辆汽车可由不同司机驾驶；每个车队只有一个主管。</a:t>
            </a:r>
          </a:p>
          <a:p>
            <a:r>
              <a:rPr lang="zh-CN" altLang="en-US" dirty="0"/>
              <a:t>请问：</a:t>
            </a:r>
          </a:p>
          <a:p>
            <a:r>
              <a:rPr lang="en-US" altLang="zh-CN" b="1" dirty="0"/>
              <a:t>(1)</a:t>
            </a:r>
            <a:r>
              <a:rPr lang="zh-CN" altLang="en-US" dirty="0"/>
              <a:t>分析该关系模式是否有</a:t>
            </a:r>
            <a:r>
              <a:rPr lang="zh-CN" altLang="en-US" b="1" dirty="0"/>
              <a:t>“</a:t>
            </a:r>
            <a:r>
              <a:rPr lang="zh-CN" altLang="en-US" dirty="0"/>
              <a:t>异常</a:t>
            </a:r>
            <a:r>
              <a:rPr lang="zh-CN" altLang="en-US" b="1" dirty="0"/>
              <a:t>”</a:t>
            </a:r>
            <a:r>
              <a:rPr lang="zh-CN" altLang="en-US" dirty="0"/>
              <a:t>弊病。</a:t>
            </a:r>
          </a:p>
          <a:p>
            <a:r>
              <a:rPr lang="en-US" altLang="zh-CN" b="1" dirty="0"/>
              <a:t>(2)</a:t>
            </a:r>
            <a:r>
              <a:rPr lang="zh-CN" altLang="en-US" dirty="0"/>
              <a:t>该关系的主码是什么？属于哪种范式等级？为什么？</a:t>
            </a:r>
          </a:p>
          <a:p>
            <a:r>
              <a:rPr lang="en-US" altLang="zh-CN" b="1" dirty="0"/>
              <a:t>(3)</a:t>
            </a:r>
            <a:r>
              <a:rPr lang="zh-CN" altLang="en-US" dirty="0"/>
              <a:t>如何对其进行规范化以消除</a:t>
            </a:r>
            <a:r>
              <a:rPr lang="zh-CN" altLang="en-US" b="1" dirty="0"/>
              <a:t>“</a:t>
            </a:r>
            <a:r>
              <a:rPr lang="zh-CN" altLang="en-US" dirty="0"/>
              <a:t>弊病</a:t>
            </a:r>
            <a:r>
              <a:rPr lang="zh-CN" altLang="en-US" b="1" dirty="0"/>
              <a:t>”</a:t>
            </a:r>
            <a:r>
              <a:rPr lang="zh-CN" altLang="en-US" dirty="0"/>
              <a:t>？</a:t>
            </a:r>
            <a:r>
              <a:rPr lang="en-US" altLang="zh-CN" b="1" dirty="0"/>
              <a:t>(</a:t>
            </a:r>
            <a:r>
              <a:rPr lang="zh-CN" altLang="en-US" dirty="0"/>
              <a:t>分解的关系达到</a:t>
            </a:r>
            <a:r>
              <a:rPr lang="en-US" altLang="zh-CN" b="1" dirty="0"/>
              <a:t>3NF</a:t>
            </a:r>
            <a:r>
              <a:rPr lang="zh-CN" altLang="en-US" dirty="0"/>
              <a:t>即可，并用下划线标明主码。</a:t>
            </a:r>
            <a:r>
              <a:rPr lang="en-US" altLang="zh-CN" b="1"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53</a:t>
            </a:fld>
            <a:endParaRPr lang="zh-CN" altLang="en-US"/>
          </a:p>
        </p:txBody>
      </p:sp>
    </p:spTree>
    <p:extLst>
      <p:ext uri="{BB962C8B-B14F-4D97-AF65-F5344CB8AC3E}">
        <p14:creationId xmlns:p14="http://schemas.microsoft.com/office/powerpoint/2010/main" val="1761335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步骤</a:t>
            </a:r>
            <a:r>
              <a:rPr lang="en-US" altLang="zh-CN" b="1" dirty="0"/>
              <a:t>1——</a:t>
            </a:r>
            <a:r>
              <a:rPr lang="zh-CN" altLang="en-US" dirty="0"/>
              <a:t>找主码、分析异常</a:t>
            </a:r>
          </a:p>
        </p:txBody>
      </p:sp>
      <p:sp>
        <p:nvSpPr>
          <p:cNvPr id="3" name="内容占位符 2"/>
          <p:cNvSpPr>
            <a:spLocks noGrp="1"/>
          </p:cNvSpPr>
          <p:nvPr>
            <p:ph idx="1"/>
          </p:nvPr>
        </p:nvSpPr>
        <p:spPr/>
        <p:txBody>
          <a:bodyPr>
            <a:normAutofit fontScale="92500" lnSpcReduction="10000"/>
          </a:bodyPr>
          <a:lstStyle/>
          <a:p>
            <a:r>
              <a:rPr lang="en-US" altLang="zh-CN" b="1" dirty="0"/>
              <a:t>(1)</a:t>
            </a:r>
            <a:r>
              <a:rPr lang="zh-CN" altLang="en-US" dirty="0"/>
              <a:t>按照给定的语义填充实例，确定主码为（</a:t>
            </a:r>
            <a:r>
              <a:rPr lang="zh-CN" altLang="en-US" dirty="0">
                <a:solidFill>
                  <a:srgbClr val="FF0000"/>
                </a:solidFill>
              </a:rPr>
              <a:t>司机编号</a:t>
            </a:r>
            <a:r>
              <a:rPr lang="en-US" altLang="zh-CN" dirty="0">
                <a:solidFill>
                  <a:srgbClr val="FF0000"/>
                </a:solidFill>
              </a:rPr>
              <a:t>,</a:t>
            </a:r>
            <a:r>
              <a:rPr lang="zh-CN" altLang="en-US" dirty="0">
                <a:solidFill>
                  <a:srgbClr val="FF0000"/>
                </a:solidFill>
              </a:rPr>
              <a:t>汽车牌照</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pPr lvl="1"/>
            <a:r>
              <a:rPr lang="zh-CN" altLang="en-US" dirty="0"/>
              <a:t>数据冗余、潜在不一致</a:t>
            </a:r>
            <a:r>
              <a:rPr lang="en-US" altLang="zh-CN" b="1" dirty="0"/>
              <a:t>——</a:t>
            </a:r>
            <a:r>
              <a:rPr lang="zh-CN" altLang="en-US" dirty="0"/>
              <a:t>假定某司机驾驶过</a:t>
            </a:r>
            <a:r>
              <a:rPr lang="en-US" altLang="zh-CN" b="1" dirty="0"/>
              <a:t>10</a:t>
            </a:r>
            <a:r>
              <a:rPr lang="zh-CN" altLang="en-US" dirty="0"/>
              <a:t>辆汽车，则其所在车队编号和车队主管要重复存储</a:t>
            </a:r>
            <a:r>
              <a:rPr lang="en-US" altLang="zh-CN" b="1" dirty="0"/>
              <a:t>10</a:t>
            </a:r>
            <a:r>
              <a:rPr lang="zh-CN" altLang="en-US" dirty="0"/>
              <a:t>次</a:t>
            </a:r>
          </a:p>
          <a:p>
            <a:pPr lvl="1"/>
            <a:r>
              <a:rPr lang="zh-CN" altLang="en-US" dirty="0"/>
              <a:t>插入异常</a:t>
            </a:r>
            <a:r>
              <a:rPr lang="en-US" altLang="zh-CN" b="1" dirty="0"/>
              <a:t>——</a:t>
            </a:r>
            <a:r>
              <a:rPr lang="zh-CN" altLang="en-US" dirty="0"/>
              <a:t>车队尚未分配司机，无法输入车队信息</a:t>
            </a:r>
          </a:p>
          <a:p>
            <a:pPr lvl="1"/>
            <a:r>
              <a:rPr lang="zh-CN" altLang="en-US" dirty="0"/>
              <a:t>删除异常</a:t>
            </a:r>
            <a:r>
              <a:rPr lang="en-US" altLang="zh-CN" b="1" dirty="0"/>
              <a:t>——</a:t>
            </a:r>
            <a:r>
              <a:rPr lang="zh-CN" altLang="en-US" dirty="0"/>
              <a:t>车队司机全部下岗，无法保留车队信息</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54</a:t>
            </a:fld>
            <a:endParaRPr lang="zh-CN" altLang="en-US"/>
          </a:p>
        </p:txBody>
      </p:sp>
      <p:pic>
        <p:nvPicPr>
          <p:cNvPr id="5" name="图片 4"/>
          <p:cNvPicPr>
            <a:picLocks noChangeAspect="1"/>
          </p:cNvPicPr>
          <p:nvPr/>
        </p:nvPicPr>
        <p:blipFill>
          <a:blip r:embed="rId2"/>
          <a:stretch>
            <a:fillRect/>
          </a:stretch>
        </p:blipFill>
        <p:spPr>
          <a:xfrm>
            <a:off x="1398363" y="1639621"/>
            <a:ext cx="9158366" cy="2832018"/>
          </a:xfrm>
          <a:prstGeom prst="rect">
            <a:avLst/>
          </a:prstGeom>
        </p:spPr>
      </p:pic>
    </p:spTree>
    <p:extLst>
      <p:ext uri="{BB962C8B-B14F-4D97-AF65-F5344CB8AC3E}">
        <p14:creationId xmlns:p14="http://schemas.microsoft.com/office/powerpoint/2010/main" val="20243756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步骤</a:t>
            </a:r>
            <a:r>
              <a:rPr lang="en-US" altLang="zh-CN" b="1" dirty="0"/>
              <a:t>2——</a:t>
            </a:r>
            <a:r>
              <a:rPr lang="zh-CN" altLang="en-US" dirty="0"/>
              <a:t>找依赖、确定范式等级</a:t>
            </a:r>
          </a:p>
        </p:txBody>
      </p:sp>
      <p:sp>
        <p:nvSpPr>
          <p:cNvPr id="3" name="内容占位符 2"/>
          <p:cNvSpPr>
            <a:spLocks noGrp="1"/>
          </p:cNvSpPr>
          <p:nvPr>
            <p:ph idx="1"/>
          </p:nvPr>
        </p:nvSpPr>
        <p:spPr/>
        <p:txBody>
          <a:bodyPr/>
          <a:lstStyle/>
          <a:p>
            <a:r>
              <a:rPr lang="en-US" altLang="zh-CN" b="1" dirty="0"/>
              <a:t>(2)</a:t>
            </a:r>
            <a:r>
              <a:rPr lang="zh-CN" altLang="en-US" dirty="0"/>
              <a:t>主码为（司机编号，汽车牌照）故非主属性：行驶公里</a:t>
            </a:r>
            <a:r>
              <a:rPr lang="en-US" altLang="zh-CN" b="1" dirty="0"/>
              <a:t>,</a:t>
            </a:r>
            <a:r>
              <a:rPr lang="zh-CN" altLang="en-US" dirty="0"/>
              <a:t>车队编号</a:t>
            </a:r>
            <a:r>
              <a:rPr lang="en-US" altLang="zh-CN" b="1" dirty="0"/>
              <a:t>,</a:t>
            </a:r>
            <a:r>
              <a:rPr lang="zh-CN" altLang="en-US" dirty="0"/>
              <a:t>车队主管</a:t>
            </a:r>
          </a:p>
          <a:p>
            <a:r>
              <a:rPr lang="zh-CN" altLang="en-US" dirty="0"/>
              <a:t>非主属性对候选码（主码）的依赖</a:t>
            </a:r>
          </a:p>
          <a:p>
            <a:pPr lvl="1"/>
            <a:r>
              <a:rPr lang="zh-CN" altLang="en-US" dirty="0"/>
              <a:t>（司机编号，汽车牌照）    行驶公里</a:t>
            </a:r>
          </a:p>
          <a:p>
            <a:pPr lvl="1"/>
            <a:r>
              <a:rPr lang="zh-CN" altLang="en-US" dirty="0"/>
              <a:t>（司机编号，汽车牌照）   车队编号，车队主管</a:t>
            </a:r>
          </a:p>
          <a:p>
            <a:pPr lvl="2"/>
            <a:r>
              <a:rPr lang="zh-CN" altLang="en-US" dirty="0"/>
              <a:t>∵司机编号       车队编号</a:t>
            </a:r>
          </a:p>
          <a:p>
            <a:pPr lvl="1"/>
            <a:r>
              <a:rPr lang="zh-CN" altLang="en-US" dirty="0"/>
              <a:t>司机编号          车队主管</a:t>
            </a:r>
          </a:p>
          <a:p>
            <a:pPr lvl="2"/>
            <a:r>
              <a:rPr lang="zh-CN" altLang="en-US" dirty="0"/>
              <a:t> 司机编号→车队编号，车队编号      司机编号，</a:t>
            </a:r>
          </a:p>
          <a:p>
            <a:pPr lvl="2"/>
            <a:r>
              <a:rPr lang="zh-CN" altLang="en-US" dirty="0"/>
              <a:t>车队编号       车队主管</a:t>
            </a:r>
          </a:p>
          <a:p>
            <a:r>
              <a:rPr lang="en-US" altLang="zh-CN" dirty="0"/>
              <a:t>∴ </a:t>
            </a:r>
            <a:r>
              <a:rPr lang="en-US" altLang="zh-CN" b="1" dirty="0"/>
              <a:t>R</a:t>
            </a:r>
            <a:r>
              <a:rPr lang="en-US" altLang="zh-CN" dirty="0"/>
              <a:t>∈</a:t>
            </a:r>
            <a:r>
              <a:rPr lang="en-US" altLang="zh-CN" b="1" dirty="0"/>
              <a:t>1NF</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55</a:t>
            </a:fld>
            <a:endParaRPr lang="zh-CN" altLang="en-US"/>
          </a:p>
        </p:txBody>
      </p:sp>
      <p:pic>
        <p:nvPicPr>
          <p:cNvPr id="5" name="图片 4"/>
          <p:cNvPicPr>
            <a:picLocks noChangeAspect="1"/>
          </p:cNvPicPr>
          <p:nvPr/>
        </p:nvPicPr>
        <p:blipFill>
          <a:blip r:embed="rId2"/>
          <a:stretch>
            <a:fillRect/>
          </a:stretch>
        </p:blipFill>
        <p:spPr>
          <a:xfrm>
            <a:off x="5199920" y="2746801"/>
            <a:ext cx="317810" cy="271463"/>
          </a:xfrm>
          <a:prstGeom prst="rect">
            <a:avLst/>
          </a:prstGeom>
        </p:spPr>
      </p:pic>
      <p:pic>
        <p:nvPicPr>
          <p:cNvPr id="6" name="图片 5"/>
          <p:cNvPicPr>
            <a:picLocks noChangeAspect="1"/>
          </p:cNvPicPr>
          <p:nvPr/>
        </p:nvPicPr>
        <p:blipFill>
          <a:blip r:embed="rId3"/>
          <a:stretch>
            <a:fillRect/>
          </a:stretch>
        </p:blipFill>
        <p:spPr>
          <a:xfrm>
            <a:off x="5242143" y="3272620"/>
            <a:ext cx="233363" cy="219075"/>
          </a:xfrm>
          <a:prstGeom prst="rect">
            <a:avLst/>
          </a:prstGeom>
        </p:spPr>
      </p:pic>
      <p:pic>
        <p:nvPicPr>
          <p:cNvPr id="7" name="图片 6"/>
          <p:cNvPicPr>
            <a:picLocks noChangeAspect="1"/>
          </p:cNvPicPr>
          <p:nvPr/>
        </p:nvPicPr>
        <p:blipFill>
          <a:blip r:embed="rId2"/>
          <a:stretch>
            <a:fillRect/>
          </a:stretch>
        </p:blipFill>
        <p:spPr>
          <a:xfrm>
            <a:off x="3472009" y="3682637"/>
            <a:ext cx="317810" cy="271463"/>
          </a:xfrm>
          <a:prstGeom prst="rect">
            <a:avLst/>
          </a:prstGeom>
        </p:spPr>
      </p:pic>
      <p:pic>
        <p:nvPicPr>
          <p:cNvPr id="8" name="图片 7"/>
          <p:cNvPicPr>
            <a:picLocks noChangeAspect="1"/>
          </p:cNvPicPr>
          <p:nvPr/>
        </p:nvPicPr>
        <p:blipFill>
          <a:blip r:embed="rId4"/>
          <a:stretch>
            <a:fillRect/>
          </a:stretch>
        </p:blipFill>
        <p:spPr>
          <a:xfrm>
            <a:off x="3300574" y="4142274"/>
            <a:ext cx="342870" cy="290121"/>
          </a:xfrm>
          <a:prstGeom prst="rect">
            <a:avLst/>
          </a:prstGeom>
        </p:spPr>
      </p:pic>
      <p:pic>
        <p:nvPicPr>
          <p:cNvPr id="9" name="图片 8"/>
          <p:cNvPicPr>
            <a:picLocks noChangeAspect="1"/>
          </p:cNvPicPr>
          <p:nvPr/>
        </p:nvPicPr>
        <p:blipFill>
          <a:blip r:embed="rId5"/>
          <a:stretch>
            <a:fillRect/>
          </a:stretch>
        </p:blipFill>
        <p:spPr>
          <a:xfrm>
            <a:off x="6353232" y="4637999"/>
            <a:ext cx="228191" cy="212271"/>
          </a:xfrm>
          <a:prstGeom prst="rect">
            <a:avLst/>
          </a:prstGeom>
        </p:spPr>
      </p:pic>
      <p:pic>
        <p:nvPicPr>
          <p:cNvPr id="10" name="图片 9"/>
          <p:cNvPicPr>
            <a:picLocks noChangeAspect="1"/>
          </p:cNvPicPr>
          <p:nvPr/>
        </p:nvPicPr>
        <p:blipFill>
          <a:blip r:embed="rId2"/>
          <a:stretch>
            <a:fillRect/>
          </a:stretch>
        </p:blipFill>
        <p:spPr>
          <a:xfrm>
            <a:off x="3300574" y="5030834"/>
            <a:ext cx="317810" cy="271463"/>
          </a:xfrm>
          <a:prstGeom prst="rect">
            <a:avLst/>
          </a:prstGeom>
        </p:spPr>
      </p:pic>
    </p:spTree>
    <p:extLst>
      <p:ext uri="{BB962C8B-B14F-4D97-AF65-F5344CB8AC3E}">
        <p14:creationId xmlns:p14="http://schemas.microsoft.com/office/powerpoint/2010/main" val="848374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t>步骤</a:t>
            </a:r>
            <a:r>
              <a:rPr lang="en-US" altLang="zh-CN" sz="3600" b="1" dirty="0"/>
              <a:t>3——</a:t>
            </a:r>
            <a:r>
              <a:rPr lang="zh-CN" altLang="en-US" sz="3600" dirty="0"/>
              <a:t>对原关系投影，去掉部分依赖和传递依赖，得到</a:t>
            </a:r>
            <a:r>
              <a:rPr lang="en-US" altLang="zh-CN" sz="3600" b="1" dirty="0"/>
              <a:t>3NF</a:t>
            </a:r>
            <a:r>
              <a:rPr lang="zh-CN" altLang="en-US" sz="3600" dirty="0"/>
              <a:t>关系</a:t>
            </a:r>
          </a:p>
        </p:txBody>
      </p:sp>
      <p:sp>
        <p:nvSpPr>
          <p:cNvPr id="3" name="内容占位符 2"/>
          <p:cNvSpPr>
            <a:spLocks noGrp="1"/>
          </p:cNvSpPr>
          <p:nvPr>
            <p:ph idx="1"/>
          </p:nvPr>
        </p:nvSpPr>
        <p:spPr/>
        <p:txBody>
          <a:bodyPr/>
          <a:lstStyle/>
          <a:p>
            <a:r>
              <a:rPr lang="zh-CN" altLang="en-US" dirty="0"/>
              <a:t>保留完全函数依赖：</a:t>
            </a:r>
          </a:p>
          <a:p>
            <a:r>
              <a:rPr lang="zh-CN" altLang="en-US" dirty="0"/>
              <a:t>（司机编号，汽车牌照）    行驶公里</a:t>
            </a:r>
          </a:p>
          <a:p>
            <a:r>
              <a:rPr lang="zh-CN" altLang="en-US" dirty="0"/>
              <a:t>司机编号      车队编号</a:t>
            </a:r>
          </a:p>
          <a:p>
            <a:r>
              <a:rPr lang="zh-CN" altLang="en-US" dirty="0"/>
              <a:t>车队编号      车队主管</a:t>
            </a:r>
          </a:p>
          <a:p>
            <a:r>
              <a:rPr lang="en-US" altLang="zh-CN" b="1" dirty="0"/>
              <a:t>R1</a:t>
            </a:r>
            <a:r>
              <a:rPr lang="zh-CN" altLang="en-US" dirty="0"/>
              <a:t>（</a:t>
            </a:r>
            <a:r>
              <a:rPr lang="zh-CN" altLang="en-US" u="sng" dirty="0"/>
              <a:t>司机编号，汽车牌照</a:t>
            </a:r>
            <a:r>
              <a:rPr lang="zh-CN" altLang="en-US" dirty="0"/>
              <a:t>，行驶公里）</a:t>
            </a:r>
          </a:p>
          <a:p>
            <a:r>
              <a:rPr lang="en-US" altLang="zh-CN" b="1" dirty="0"/>
              <a:t>R2</a:t>
            </a:r>
            <a:r>
              <a:rPr lang="zh-CN" altLang="en-US" dirty="0"/>
              <a:t>（</a:t>
            </a:r>
            <a:r>
              <a:rPr lang="zh-CN" altLang="en-US" u="sng" dirty="0"/>
              <a:t>司机编号</a:t>
            </a:r>
            <a:r>
              <a:rPr lang="zh-CN" altLang="en-US" dirty="0"/>
              <a:t>，车队编号）</a:t>
            </a:r>
          </a:p>
          <a:p>
            <a:r>
              <a:rPr lang="en-US" altLang="zh-CN" b="1" dirty="0"/>
              <a:t>R3</a:t>
            </a:r>
            <a:r>
              <a:rPr lang="zh-CN" altLang="en-US" dirty="0"/>
              <a:t>（</a:t>
            </a:r>
            <a:r>
              <a:rPr lang="zh-CN" altLang="en-US" u="sng" dirty="0"/>
              <a:t>车队编号</a:t>
            </a:r>
            <a:r>
              <a:rPr lang="zh-CN" altLang="en-US" dirty="0"/>
              <a:t>，车队主管）</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56</a:t>
            </a:fld>
            <a:endParaRPr lang="zh-CN" altLang="en-US"/>
          </a:p>
        </p:txBody>
      </p:sp>
      <p:pic>
        <p:nvPicPr>
          <p:cNvPr id="5" name="图片 4"/>
          <p:cNvPicPr>
            <a:picLocks noChangeAspect="1"/>
          </p:cNvPicPr>
          <p:nvPr/>
        </p:nvPicPr>
        <p:blipFill>
          <a:blip r:embed="rId2"/>
          <a:stretch>
            <a:fillRect/>
          </a:stretch>
        </p:blipFill>
        <p:spPr>
          <a:xfrm>
            <a:off x="2909138" y="2442577"/>
            <a:ext cx="317810" cy="271463"/>
          </a:xfrm>
          <a:prstGeom prst="rect">
            <a:avLst/>
          </a:prstGeom>
        </p:spPr>
      </p:pic>
      <p:pic>
        <p:nvPicPr>
          <p:cNvPr id="6" name="图片 5"/>
          <p:cNvPicPr>
            <a:picLocks noChangeAspect="1"/>
          </p:cNvPicPr>
          <p:nvPr/>
        </p:nvPicPr>
        <p:blipFill>
          <a:blip r:embed="rId2"/>
          <a:stretch>
            <a:fillRect/>
          </a:stretch>
        </p:blipFill>
        <p:spPr>
          <a:xfrm>
            <a:off x="5243460" y="1859043"/>
            <a:ext cx="317810" cy="271463"/>
          </a:xfrm>
          <a:prstGeom prst="rect">
            <a:avLst/>
          </a:prstGeom>
        </p:spPr>
      </p:pic>
      <p:pic>
        <p:nvPicPr>
          <p:cNvPr id="7" name="图片 6"/>
          <p:cNvPicPr>
            <a:picLocks noChangeAspect="1"/>
          </p:cNvPicPr>
          <p:nvPr/>
        </p:nvPicPr>
        <p:blipFill>
          <a:blip r:embed="rId2"/>
          <a:stretch>
            <a:fillRect/>
          </a:stretch>
        </p:blipFill>
        <p:spPr>
          <a:xfrm>
            <a:off x="2909138" y="3008347"/>
            <a:ext cx="317810" cy="271463"/>
          </a:xfrm>
          <a:prstGeom prst="rect">
            <a:avLst/>
          </a:prstGeom>
        </p:spPr>
      </p:pic>
    </p:spTree>
    <p:extLst>
      <p:ext uri="{BB962C8B-B14F-4D97-AF65-F5344CB8AC3E}">
        <p14:creationId xmlns:p14="http://schemas.microsoft.com/office/powerpoint/2010/main" val="224397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数据环境语义</a:t>
            </a:r>
          </a:p>
        </p:txBody>
      </p:sp>
      <p:sp>
        <p:nvSpPr>
          <p:cNvPr id="3" name="内容占位符 2"/>
          <p:cNvSpPr>
            <a:spLocks noGrp="1"/>
          </p:cNvSpPr>
          <p:nvPr>
            <p:ph idx="1"/>
          </p:nvPr>
        </p:nvSpPr>
        <p:spPr/>
        <p:txBody>
          <a:bodyPr/>
          <a:lstStyle/>
          <a:p>
            <a:r>
              <a:rPr lang="zh-CN" altLang="en-US" dirty="0"/>
              <a:t>一个系有若干个学生，一个学生只属于一个系；</a:t>
            </a:r>
          </a:p>
          <a:p>
            <a:r>
              <a:rPr lang="zh-CN" altLang="en-US" dirty="0"/>
              <a:t>一个系只有一名系主任，一个系主任只在一个系任职；</a:t>
            </a:r>
          </a:p>
          <a:p>
            <a:r>
              <a:rPr lang="zh-CN" altLang="en-US" dirty="0"/>
              <a:t>一个系只有一个办公地点；</a:t>
            </a:r>
          </a:p>
          <a:p>
            <a:r>
              <a:rPr lang="zh-CN" altLang="en-US" dirty="0"/>
              <a:t>一个学生可以选修多门功课，每门课程可有多个学生选修；</a:t>
            </a:r>
          </a:p>
          <a:p>
            <a:r>
              <a:rPr lang="zh-CN" altLang="en-US" dirty="0"/>
              <a:t>每个学生学习每门课程只记录正常考试的成绩（即不考虑缓考、补考等情形）。</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a:t>
            </a:fld>
            <a:endParaRPr lang="zh-CN" altLang="en-US"/>
          </a:p>
        </p:txBody>
      </p:sp>
    </p:spTree>
    <p:extLst>
      <p:ext uri="{BB962C8B-B14F-4D97-AF65-F5344CB8AC3E}">
        <p14:creationId xmlns:p14="http://schemas.microsoft.com/office/powerpoint/2010/main" val="1248606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由此可得到属性组</a:t>
            </a:r>
            <a:r>
              <a:rPr lang="en-US" altLang="zh-CN" dirty="0"/>
              <a:t>U</a:t>
            </a:r>
            <a:r>
              <a:rPr lang="zh-CN" altLang="en-US" dirty="0"/>
              <a:t>上的一组函数依赖</a:t>
            </a:r>
            <a:r>
              <a:rPr lang="en-US" altLang="zh-CN" dirty="0"/>
              <a:t>F</a:t>
            </a:r>
            <a:r>
              <a:rPr lang="zh-CN" altLang="en-US" dirty="0"/>
              <a:t>：</a:t>
            </a:r>
          </a:p>
          <a:p>
            <a:r>
              <a:rPr lang="en-US" altLang="zh-CN" dirty="0"/>
              <a:t>F={ </a:t>
            </a:r>
            <a:r>
              <a:rPr lang="en-US" altLang="zh-CN" dirty="0" err="1"/>
              <a:t>Sno</a:t>
            </a:r>
            <a:r>
              <a:rPr lang="en-US" altLang="zh-CN" dirty="0"/>
              <a:t>→ </a:t>
            </a:r>
            <a:r>
              <a:rPr lang="en-US" altLang="zh-CN" dirty="0" err="1"/>
              <a:t>Sname</a:t>
            </a:r>
            <a:r>
              <a:rPr lang="en-US" altLang="zh-CN" dirty="0"/>
              <a:t>, </a:t>
            </a:r>
            <a:r>
              <a:rPr lang="en-US" altLang="zh-CN" dirty="0" err="1"/>
              <a:t>Sno</a:t>
            </a:r>
            <a:r>
              <a:rPr lang="en-US" altLang="zh-CN" dirty="0"/>
              <a:t>→ </a:t>
            </a:r>
            <a:r>
              <a:rPr lang="en-US" altLang="zh-CN" dirty="0" err="1"/>
              <a:t>Ssex</a:t>
            </a:r>
            <a:r>
              <a:rPr lang="en-US" altLang="zh-CN" dirty="0"/>
              <a:t>, </a:t>
            </a:r>
            <a:r>
              <a:rPr lang="en-US" altLang="zh-CN" dirty="0" err="1"/>
              <a:t>Sno</a:t>
            </a:r>
            <a:r>
              <a:rPr lang="en-US" altLang="zh-CN" dirty="0"/>
              <a:t>→ Sage, </a:t>
            </a:r>
            <a:r>
              <a:rPr lang="en-US" altLang="zh-CN" dirty="0" err="1"/>
              <a:t>Sno</a:t>
            </a:r>
            <a:r>
              <a:rPr lang="en-US" altLang="zh-CN" dirty="0"/>
              <a:t>→ </a:t>
            </a:r>
            <a:r>
              <a:rPr lang="en-US" altLang="zh-CN" dirty="0" err="1"/>
              <a:t>Sdept</a:t>
            </a:r>
            <a:r>
              <a:rPr lang="en-US" altLang="zh-CN" dirty="0"/>
              <a:t>, </a:t>
            </a:r>
            <a:r>
              <a:rPr lang="en-US" altLang="zh-CN" dirty="0" err="1"/>
              <a:t>Sdept</a:t>
            </a:r>
            <a:r>
              <a:rPr lang="en-US" altLang="zh-CN" dirty="0"/>
              <a:t>→ </a:t>
            </a:r>
            <a:r>
              <a:rPr lang="en-US" altLang="zh-CN" dirty="0" err="1"/>
              <a:t>Dhead</a:t>
            </a:r>
            <a:r>
              <a:rPr lang="en-US" altLang="zh-CN" dirty="0"/>
              <a:t>, </a:t>
            </a:r>
            <a:r>
              <a:rPr lang="en-US" altLang="zh-CN" dirty="0" err="1"/>
              <a:t>Sdept</a:t>
            </a:r>
            <a:r>
              <a:rPr lang="en-US" altLang="zh-CN" dirty="0"/>
              <a:t>→ </a:t>
            </a:r>
            <a:r>
              <a:rPr lang="en-US" altLang="zh-CN" dirty="0" err="1"/>
              <a:t>Daddress</a:t>
            </a:r>
            <a:r>
              <a:rPr lang="en-US" altLang="zh-CN" dirty="0"/>
              <a:t>, </a:t>
            </a:r>
            <a:r>
              <a:rPr lang="en-US" altLang="zh-CN" dirty="0" err="1"/>
              <a:t>Cno→Cname</a:t>
            </a:r>
            <a:r>
              <a:rPr lang="en-US" altLang="zh-CN" dirty="0"/>
              <a:t>, </a:t>
            </a:r>
            <a:r>
              <a:rPr lang="en-US" altLang="zh-CN" dirty="0" err="1"/>
              <a:t>Cno→Cpno</a:t>
            </a:r>
            <a:r>
              <a:rPr lang="en-US" altLang="zh-CN" dirty="0"/>
              <a:t>, </a:t>
            </a:r>
            <a:r>
              <a:rPr lang="en-US" altLang="zh-CN" dirty="0" err="1"/>
              <a:t>Cno</a:t>
            </a:r>
            <a:r>
              <a:rPr lang="en-US" altLang="zh-CN" dirty="0"/>
              <a:t>→ </a:t>
            </a:r>
            <a:r>
              <a:rPr lang="en-US" altLang="zh-CN" dirty="0" err="1"/>
              <a:t>Ccredit</a:t>
            </a:r>
            <a:r>
              <a:rPr lang="en-US" altLang="zh-CN" dirty="0"/>
              <a:t>, (</a:t>
            </a:r>
            <a:r>
              <a:rPr lang="en-US" altLang="zh-CN" dirty="0" err="1"/>
              <a:t>Sno</a:t>
            </a:r>
            <a:r>
              <a:rPr lang="en-US" altLang="zh-CN" dirty="0"/>
              <a:t>, </a:t>
            </a:r>
            <a:r>
              <a:rPr lang="en-US" altLang="zh-CN" dirty="0" err="1"/>
              <a:t>Cno</a:t>
            </a:r>
            <a:r>
              <a:rPr lang="en-US" altLang="zh-CN" dirty="0"/>
              <a:t>)→ Grade}</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a:t>
            </a:fld>
            <a:endParaRPr lang="zh-CN" altLang="en-US"/>
          </a:p>
        </p:txBody>
      </p:sp>
      <p:grpSp>
        <p:nvGrpSpPr>
          <p:cNvPr id="5" name="Group 1"/>
          <p:cNvGrpSpPr/>
          <p:nvPr/>
        </p:nvGrpSpPr>
        <p:grpSpPr>
          <a:xfrm>
            <a:off x="1257439" y="3286142"/>
            <a:ext cx="7299203" cy="3351767"/>
            <a:chOff x="179510" y="3356991"/>
            <a:chExt cx="7299203" cy="3351767"/>
          </a:xfrm>
        </p:grpSpPr>
        <p:sp>
          <p:nvSpPr>
            <p:cNvPr id="6"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 name="Rectangle 5"/>
            <p:cNvSpPr>
              <a:spLocks noChangeArrowheads="1"/>
            </p:cNvSpPr>
            <p:nvPr/>
          </p:nvSpPr>
          <p:spPr bwMode="auto">
            <a:xfrm>
              <a:off x="1763713" y="4077072"/>
              <a:ext cx="3687097" cy="1191526"/>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8" name="Text Box 6"/>
            <p:cNvSpPr>
              <a:spLocks noChangeArrowheads="1"/>
            </p:cNvSpPr>
            <p:nvPr/>
          </p:nvSpPr>
          <p:spPr bwMode="auto">
            <a:xfrm>
              <a:off x="2132423" y="4397714"/>
              <a:ext cx="1106129" cy="471446"/>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a:solidFill>
                    <a:srgbClr val="000000"/>
                  </a:solidFill>
                  <a:latin typeface="Times New Roman" pitchFamily="18" charset="0"/>
                  <a:sym typeface="Times New Roman" pitchFamily="18" charset="0"/>
                </a:rPr>
                <a:t> </a:t>
              </a:r>
              <a:r>
                <a:rPr lang="en-US" altLang="zh-CN" sz="2400" b="1" dirty="0" err="1">
                  <a:solidFill>
                    <a:srgbClr val="000000"/>
                  </a:solidFill>
                  <a:latin typeface="Times New Roman" pitchFamily="18" charset="0"/>
                  <a:sym typeface="Times New Roman" pitchFamily="18" charset="0"/>
                </a:rPr>
                <a:t>Sno</a:t>
              </a:r>
              <a:endParaRPr lang="zh-CN" altLang="en-US" dirty="0"/>
            </a:p>
          </p:txBody>
        </p:sp>
        <p:sp>
          <p:nvSpPr>
            <p:cNvPr id="9" name="Text Box 7"/>
            <p:cNvSpPr>
              <a:spLocks noChangeArrowheads="1"/>
            </p:cNvSpPr>
            <p:nvPr/>
          </p:nvSpPr>
          <p:spPr bwMode="auto">
            <a:xfrm>
              <a:off x="3791616" y="4397714"/>
              <a:ext cx="1290484" cy="471446"/>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err="1">
                  <a:solidFill>
                    <a:srgbClr val="000000"/>
                  </a:solidFill>
                  <a:latin typeface="Times New Roman" pitchFamily="18" charset="0"/>
                  <a:sym typeface="Times New Roman" pitchFamily="18" charset="0"/>
                </a:rPr>
                <a:t>Cno</a:t>
              </a:r>
              <a:endParaRPr lang="en-US" altLang="zh-CN" sz="2000" b="1" dirty="0">
                <a:solidFill>
                  <a:srgbClr val="000000"/>
                </a:solidFill>
                <a:latin typeface="Times New Roman" pitchFamily="18" charset="0"/>
                <a:sym typeface="Times New Roman" pitchFamily="18" charset="0"/>
              </a:endParaRPr>
            </a:p>
          </p:txBody>
        </p:sp>
        <p:sp>
          <p:nvSpPr>
            <p:cNvPr id="10" name="Text Box 8"/>
            <p:cNvSpPr>
              <a:spLocks noChangeArrowheads="1"/>
            </p:cNvSpPr>
            <p:nvPr/>
          </p:nvSpPr>
          <p:spPr bwMode="auto">
            <a:xfrm>
              <a:off x="179512" y="3605626"/>
              <a:ext cx="1106129" cy="471446"/>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err="1">
                  <a:solidFill>
                    <a:srgbClr val="000000"/>
                  </a:solidFill>
                  <a:latin typeface="Times New Roman" pitchFamily="18" charset="0"/>
                  <a:sym typeface="Times New Roman" pitchFamily="18" charset="0"/>
                </a:rPr>
                <a:t>Sname</a:t>
              </a:r>
              <a:endParaRPr lang="en-US" altLang="zh-CN" sz="2000" b="1" dirty="0">
                <a:solidFill>
                  <a:srgbClr val="000000"/>
                </a:solidFill>
                <a:latin typeface="Times New Roman" pitchFamily="18" charset="0"/>
                <a:sym typeface="Times New Roman" pitchFamily="18" charset="0"/>
              </a:endParaRPr>
            </a:p>
          </p:txBody>
        </p:sp>
        <p:sp>
          <p:nvSpPr>
            <p:cNvPr id="11" name="Text Box 9"/>
            <p:cNvSpPr>
              <a:spLocks noChangeArrowheads="1"/>
            </p:cNvSpPr>
            <p:nvPr/>
          </p:nvSpPr>
          <p:spPr bwMode="auto">
            <a:xfrm>
              <a:off x="3791616" y="5621850"/>
              <a:ext cx="924400" cy="39943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dirty="0" err="1">
                  <a:solidFill>
                    <a:srgbClr val="000000"/>
                  </a:solidFill>
                  <a:latin typeface="Times New Roman" pitchFamily="18" charset="0"/>
                  <a:sym typeface="Times New Roman" pitchFamily="18" charset="0"/>
                </a:rPr>
                <a:t>Dhead</a:t>
              </a:r>
              <a:endParaRPr lang="zh-CN" altLang="en-US" dirty="0"/>
            </a:p>
          </p:txBody>
        </p:sp>
        <p:sp>
          <p:nvSpPr>
            <p:cNvPr id="12" name="Line 10"/>
            <p:cNvSpPr>
              <a:spLocks noChangeShapeType="1"/>
            </p:cNvSpPr>
            <p:nvPr/>
          </p:nvSpPr>
          <p:spPr bwMode="auto">
            <a:xfrm>
              <a:off x="2685484" y="4869160"/>
              <a:ext cx="1025" cy="752690"/>
            </a:xfrm>
            <a:prstGeom prst="line">
              <a:avLst/>
            </a:prstGeom>
            <a:noFill/>
            <a:ln w="28575">
              <a:solidFill>
                <a:srgbClr val="000000"/>
              </a:solidFill>
              <a:round/>
              <a:headEnd/>
              <a:tailEnd type="stealth" w="med" len="med"/>
            </a:ln>
          </p:spPr>
          <p:txBody>
            <a:bodyPr/>
            <a:lstStyle/>
            <a:p>
              <a:endParaRPr lang="zh-CN" altLang="en-US"/>
            </a:p>
          </p:txBody>
        </p:sp>
        <p:sp>
          <p:nvSpPr>
            <p:cNvPr id="13" name="Line 11"/>
            <p:cNvSpPr>
              <a:spLocks noChangeShapeType="1"/>
            </p:cNvSpPr>
            <p:nvPr/>
          </p:nvSpPr>
          <p:spPr bwMode="auto">
            <a:xfrm>
              <a:off x="3208643" y="5827004"/>
              <a:ext cx="553065" cy="1315"/>
            </a:xfrm>
            <a:prstGeom prst="line">
              <a:avLst/>
            </a:prstGeom>
            <a:noFill/>
            <a:ln w="28575">
              <a:solidFill>
                <a:srgbClr val="000000"/>
              </a:solidFill>
              <a:round/>
              <a:headEnd/>
              <a:tailEnd type="stealth" w="med" len="med"/>
            </a:ln>
          </p:spPr>
          <p:txBody>
            <a:bodyPr/>
            <a:lstStyle/>
            <a:p>
              <a:endParaRPr lang="zh-CN" altLang="en-US"/>
            </a:p>
          </p:txBody>
        </p:sp>
        <p:sp>
          <p:nvSpPr>
            <p:cNvPr id="14" name="Text Box 12"/>
            <p:cNvSpPr>
              <a:spLocks noChangeArrowheads="1"/>
            </p:cNvSpPr>
            <p:nvPr/>
          </p:nvSpPr>
          <p:spPr bwMode="auto">
            <a:xfrm>
              <a:off x="6188229" y="4397714"/>
              <a:ext cx="1290484" cy="471446"/>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a:solidFill>
                    <a:srgbClr val="000000"/>
                  </a:solidFill>
                  <a:latin typeface="Times New Roman" pitchFamily="18" charset="0"/>
                  <a:sym typeface="Times New Roman" pitchFamily="18" charset="0"/>
                </a:rPr>
                <a:t>Grade</a:t>
              </a:r>
              <a:endParaRPr lang="en-US" altLang="zh-CN" sz="2800" b="1" dirty="0">
                <a:solidFill>
                  <a:srgbClr val="000000"/>
                </a:solidFill>
                <a:latin typeface="Times New Roman" pitchFamily="18" charset="0"/>
                <a:sym typeface="Times New Roman" pitchFamily="18" charset="0"/>
              </a:endParaRPr>
            </a:p>
          </p:txBody>
        </p:sp>
        <p:sp>
          <p:nvSpPr>
            <p:cNvPr id="15" name="Line 13"/>
            <p:cNvSpPr>
              <a:spLocks noChangeShapeType="1"/>
            </p:cNvSpPr>
            <p:nvPr/>
          </p:nvSpPr>
          <p:spPr bwMode="auto">
            <a:xfrm>
              <a:off x="5450810" y="4653136"/>
              <a:ext cx="737419" cy="1315"/>
            </a:xfrm>
            <a:prstGeom prst="line">
              <a:avLst/>
            </a:prstGeom>
            <a:noFill/>
            <a:ln w="28575">
              <a:solidFill>
                <a:srgbClr val="000000"/>
              </a:solidFill>
              <a:round/>
              <a:headEnd/>
              <a:tailEnd type="stealth" w="med" len="med"/>
            </a:ln>
          </p:spPr>
          <p:txBody>
            <a:bodyPr/>
            <a:lstStyle/>
            <a:p>
              <a:endParaRPr lang="zh-CN" altLang="en-US"/>
            </a:p>
          </p:txBody>
        </p:sp>
        <p:sp>
          <p:nvSpPr>
            <p:cNvPr id="16" name="Text Box 8"/>
            <p:cNvSpPr>
              <a:spLocks noChangeArrowheads="1"/>
            </p:cNvSpPr>
            <p:nvPr/>
          </p:nvSpPr>
          <p:spPr bwMode="auto">
            <a:xfrm>
              <a:off x="179511" y="4437112"/>
              <a:ext cx="1106129" cy="43204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err="1">
                  <a:solidFill>
                    <a:srgbClr val="000000"/>
                  </a:solidFill>
                  <a:latin typeface="Times New Roman" pitchFamily="18" charset="0"/>
                  <a:sym typeface="Times New Roman" pitchFamily="18" charset="0"/>
                </a:rPr>
                <a:t>Ssex</a:t>
              </a:r>
              <a:endParaRPr lang="en-US" altLang="zh-CN" sz="2000" b="1" dirty="0">
                <a:solidFill>
                  <a:srgbClr val="000000"/>
                </a:solidFill>
                <a:latin typeface="Times New Roman" pitchFamily="18" charset="0"/>
                <a:sym typeface="Times New Roman" pitchFamily="18" charset="0"/>
              </a:endParaRPr>
            </a:p>
          </p:txBody>
        </p:sp>
        <p:sp>
          <p:nvSpPr>
            <p:cNvPr id="17" name="Text Box 8"/>
            <p:cNvSpPr>
              <a:spLocks noChangeArrowheads="1"/>
            </p:cNvSpPr>
            <p:nvPr/>
          </p:nvSpPr>
          <p:spPr bwMode="auto">
            <a:xfrm>
              <a:off x="2132423" y="5621850"/>
              <a:ext cx="1106129" cy="39943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Sdept</a:t>
              </a:r>
              <a:endParaRPr lang="en-US" altLang="zh-CN" sz="2000" b="1">
                <a:solidFill>
                  <a:srgbClr val="000000"/>
                </a:solidFill>
                <a:latin typeface="Times New Roman" pitchFamily="18" charset="0"/>
                <a:sym typeface="Times New Roman" pitchFamily="18" charset="0"/>
              </a:endParaRPr>
            </a:p>
          </p:txBody>
        </p:sp>
        <p:sp>
          <p:nvSpPr>
            <p:cNvPr id="18" name="Text Box 8"/>
            <p:cNvSpPr>
              <a:spLocks noChangeArrowheads="1"/>
            </p:cNvSpPr>
            <p:nvPr/>
          </p:nvSpPr>
          <p:spPr bwMode="auto">
            <a:xfrm>
              <a:off x="179510" y="5229200"/>
              <a:ext cx="1106129" cy="504056"/>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a:solidFill>
                    <a:srgbClr val="000000"/>
                  </a:solidFill>
                  <a:latin typeface="Times New Roman" pitchFamily="18" charset="0"/>
                  <a:sym typeface="Times New Roman" pitchFamily="18" charset="0"/>
                </a:rPr>
                <a:t>Sage</a:t>
              </a:r>
              <a:endParaRPr lang="en-US" altLang="zh-CN" sz="2000" b="1" dirty="0">
                <a:solidFill>
                  <a:srgbClr val="000000"/>
                </a:solidFill>
                <a:latin typeface="Times New Roman" pitchFamily="18" charset="0"/>
                <a:sym typeface="Times New Roman" pitchFamily="18" charset="0"/>
              </a:endParaRPr>
            </a:p>
          </p:txBody>
        </p:sp>
        <p:sp>
          <p:nvSpPr>
            <p:cNvPr id="19" name="Text Box 9"/>
            <p:cNvSpPr>
              <a:spLocks noChangeArrowheads="1"/>
            </p:cNvSpPr>
            <p:nvPr/>
          </p:nvSpPr>
          <p:spPr bwMode="auto">
            <a:xfrm>
              <a:off x="2123728" y="6309320"/>
              <a:ext cx="1279722" cy="39943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dirty="0" err="1">
                  <a:solidFill>
                    <a:srgbClr val="000000"/>
                  </a:solidFill>
                  <a:latin typeface="Times New Roman" pitchFamily="18" charset="0"/>
                  <a:sym typeface="Times New Roman" pitchFamily="18" charset="0"/>
                </a:rPr>
                <a:t>Daddress</a:t>
              </a:r>
              <a:endParaRPr lang="zh-CN" altLang="en-US" dirty="0"/>
            </a:p>
          </p:txBody>
        </p:sp>
        <p:sp>
          <p:nvSpPr>
            <p:cNvPr id="20" name="Text Box 8"/>
            <p:cNvSpPr>
              <a:spLocks noChangeArrowheads="1"/>
            </p:cNvSpPr>
            <p:nvPr/>
          </p:nvSpPr>
          <p:spPr bwMode="auto">
            <a:xfrm>
              <a:off x="2411760" y="3356991"/>
              <a:ext cx="1234231" cy="420733"/>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err="1">
                  <a:solidFill>
                    <a:srgbClr val="000000"/>
                  </a:solidFill>
                  <a:latin typeface="Times New Roman" pitchFamily="18" charset="0"/>
                  <a:sym typeface="Times New Roman" pitchFamily="18" charset="0"/>
                </a:rPr>
                <a:t>Cname</a:t>
              </a:r>
              <a:endParaRPr lang="en-US" altLang="zh-CN" sz="2000" b="1" dirty="0">
                <a:solidFill>
                  <a:srgbClr val="000000"/>
                </a:solidFill>
                <a:latin typeface="Times New Roman" pitchFamily="18" charset="0"/>
                <a:sym typeface="Times New Roman" pitchFamily="18" charset="0"/>
              </a:endParaRPr>
            </a:p>
          </p:txBody>
        </p:sp>
        <p:sp>
          <p:nvSpPr>
            <p:cNvPr id="21" name="Text Box 8"/>
            <p:cNvSpPr>
              <a:spLocks noChangeArrowheads="1"/>
            </p:cNvSpPr>
            <p:nvPr/>
          </p:nvSpPr>
          <p:spPr bwMode="auto">
            <a:xfrm>
              <a:off x="3767899" y="3356991"/>
              <a:ext cx="1106129" cy="420734"/>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err="1">
                  <a:solidFill>
                    <a:srgbClr val="000000"/>
                  </a:solidFill>
                  <a:latin typeface="Times New Roman" pitchFamily="18" charset="0"/>
                  <a:sym typeface="Times New Roman" pitchFamily="18" charset="0"/>
                </a:rPr>
                <a:t>Cpno</a:t>
              </a:r>
              <a:endParaRPr lang="en-US" altLang="zh-CN" sz="2000" b="1" dirty="0">
                <a:solidFill>
                  <a:srgbClr val="000000"/>
                </a:solidFill>
                <a:latin typeface="Times New Roman" pitchFamily="18" charset="0"/>
                <a:sym typeface="Times New Roman" pitchFamily="18" charset="0"/>
              </a:endParaRPr>
            </a:p>
          </p:txBody>
        </p:sp>
        <p:sp>
          <p:nvSpPr>
            <p:cNvPr id="22" name="Text Box 8"/>
            <p:cNvSpPr>
              <a:spLocks noChangeArrowheads="1"/>
            </p:cNvSpPr>
            <p:nvPr/>
          </p:nvSpPr>
          <p:spPr bwMode="auto">
            <a:xfrm>
              <a:off x="4978039" y="3356991"/>
              <a:ext cx="1210190" cy="420734"/>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err="1">
                  <a:solidFill>
                    <a:srgbClr val="000000"/>
                  </a:solidFill>
                  <a:latin typeface="Times New Roman" pitchFamily="18" charset="0"/>
                  <a:sym typeface="Times New Roman" pitchFamily="18" charset="0"/>
                </a:rPr>
                <a:t>Ccredit</a:t>
              </a:r>
              <a:endParaRPr lang="en-US" altLang="zh-CN" sz="2000" b="1" dirty="0">
                <a:solidFill>
                  <a:srgbClr val="000000"/>
                </a:solidFill>
                <a:latin typeface="Times New Roman" pitchFamily="18" charset="0"/>
                <a:sym typeface="Times New Roman" pitchFamily="18" charset="0"/>
              </a:endParaRPr>
            </a:p>
          </p:txBody>
        </p:sp>
        <p:sp>
          <p:nvSpPr>
            <p:cNvPr id="23" name="Line 10"/>
            <p:cNvSpPr>
              <a:spLocks noChangeShapeType="1"/>
            </p:cNvSpPr>
            <p:nvPr/>
          </p:nvSpPr>
          <p:spPr bwMode="auto">
            <a:xfrm flipH="1" flipV="1">
              <a:off x="4320961" y="3777724"/>
              <a:ext cx="1" cy="624181"/>
            </a:xfrm>
            <a:prstGeom prst="line">
              <a:avLst/>
            </a:prstGeom>
            <a:noFill/>
            <a:ln w="28575">
              <a:solidFill>
                <a:srgbClr val="000000"/>
              </a:solidFill>
              <a:round/>
              <a:headEnd/>
              <a:tailEnd type="stealth" w="med" len="med"/>
            </a:ln>
          </p:spPr>
          <p:txBody>
            <a:bodyPr/>
            <a:lstStyle/>
            <a:p>
              <a:endParaRPr lang="zh-CN" altLang="en-US"/>
            </a:p>
          </p:txBody>
        </p:sp>
        <p:sp>
          <p:nvSpPr>
            <p:cNvPr id="24" name="Line 10"/>
            <p:cNvSpPr>
              <a:spLocks noChangeShapeType="1"/>
            </p:cNvSpPr>
            <p:nvPr/>
          </p:nvSpPr>
          <p:spPr bwMode="auto">
            <a:xfrm flipH="1" flipV="1">
              <a:off x="3028875" y="3777724"/>
              <a:ext cx="993454" cy="619989"/>
            </a:xfrm>
            <a:prstGeom prst="line">
              <a:avLst/>
            </a:prstGeom>
            <a:noFill/>
            <a:ln w="28575">
              <a:solidFill>
                <a:srgbClr val="000000"/>
              </a:solidFill>
              <a:round/>
              <a:headEnd/>
              <a:tailEnd type="stealth" w="med" len="med"/>
            </a:ln>
          </p:spPr>
          <p:txBody>
            <a:bodyPr/>
            <a:lstStyle/>
            <a:p>
              <a:endParaRPr lang="zh-CN" altLang="en-US"/>
            </a:p>
          </p:txBody>
        </p:sp>
        <p:sp>
          <p:nvSpPr>
            <p:cNvPr id="25" name="Line 10"/>
            <p:cNvSpPr>
              <a:spLocks noChangeShapeType="1"/>
            </p:cNvSpPr>
            <p:nvPr/>
          </p:nvSpPr>
          <p:spPr bwMode="auto">
            <a:xfrm flipV="1">
              <a:off x="4716016" y="3777724"/>
              <a:ext cx="867117" cy="619989"/>
            </a:xfrm>
            <a:prstGeom prst="line">
              <a:avLst/>
            </a:prstGeom>
            <a:noFill/>
            <a:ln w="28575">
              <a:solidFill>
                <a:srgbClr val="000000"/>
              </a:solidFill>
              <a:round/>
              <a:headEnd/>
              <a:tailEnd type="stealth" w="med" len="med"/>
            </a:ln>
          </p:spPr>
          <p:txBody>
            <a:bodyPr/>
            <a:lstStyle/>
            <a:p>
              <a:endParaRPr lang="zh-CN" altLang="en-US"/>
            </a:p>
          </p:txBody>
        </p:sp>
        <p:sp>
          <p:nvSpPr>
            <p:cNvPr id="26" name="Line 10"/>
            <p:cNvSpPr>
              <a:spLocks noChangeShapeType="1"/>
            </p:cNvSpPr>
            <p:nvPr/>
          </p:nvSpPr>
          <p:spPr bwMode="auto">
            <a:xfrm flipH="1" flipV="1">
              <a:off x="1285637" y="4653137"/>
              <a:ext cx="860611" cy="48916"/>
            </a:xfrm>
            <a:prstGeom prst="line">
              <a:avLst/>
            </a:prstGeom>
            <a:noFill/>
            <a:ln w="28575">
              <a:solidFill>
                <a:srgbClr val="000000"/>
              </a:solidFill>
              <a:round/>
              <a:headEnd/>
              <a:tailEnd type="stealth" w="med" len="med"/>
            </a:ln>
          </p:spPr>
          <p:txBody>
            <a:bodyPr/>
            <a:lstStyle/>
            <a:p>
              <a:endParaRPr lang="zh-CN" altLang="en-US"/>
            </a:p>
          </p:txBody>
        </p:sp>
        <p:sp>
          <p:nvSpPr>
            <p:cNvPr id="27" name="Line 10"/>
            <p:cNvSpPr>
              <a:spLocks noChangeShapeType="1"/>
            </p:cNvSpPr>
            <p:nvPr/>
          </p:nvSpPr>
          <p:spPr bwMode="auto">
            <a:xfrm flipH="1">
              <a:off x="1285640" y="4869160"/>
              <a:ext cx="846783" cy="556365"/>
            </a:xfrm>
            <a:prstGeom prst="line">
              <a:avLst/>
            </a:prstGeom>
            <a:noFill/>
            <a:ln w="28575">
              <a:solidFill>
                <a:srgbClr val="000000"/>
              </a:solidFill>
              <a:round/>
              <a:headEnd/>
              <a:tailEnd type="stealth" w="med" len="med"/>
            </a:ln>
          </p:spPr>
          <p:txBody>
            <a:bodyPr/>
            <a:lstStyle/>
            <a:p>
              <a:endParaRPr lang="zh-CN" altLang="en-US"/>
            </a:p>
          </p:txBody>
        </p:sp>
        <p:sp>
          <p:nvSpPr>
            <p:cNvPr id="28" name="Line 10"/>
            <p:cNvSpPr>
              <a:spLocks noChangeShapeType="1"/>
            </p:cNvSpPr>
            <p:nvPr/>
          </p:nvSpPr>
          <p:spPr bwMode="auto">
            <a:xfrm flipH="1" flipV="1">
              <a:off x="1285638" y="3841348"/>
              <a:ext cx="860609" cy="595763"/>
            </a:xfrm>
            <a:prstGeom prst="line">
              <a:avLst/>
            </a:prstGeom>
            <a:noFill/>
            <a:ln w="28575">
              <a:solidFill>
                <a:srgbClr val="000000"/>
              </a:solidFill>
              <a:round/>
              <a:headEnd/>
              <a:tailEnd type="stealth" w="med" len="med"/>
            </a:ln>
          </p:spPr>
          <p:txBody>
            <a:bodyPr/>
            <a:lstStyle/>
            <a:p>
              <a:endParaRPr lang="zh-CN" altLang="en-US"/>
            </a:p>
          </p:txBody>
        </p:sp>
        <p:sp>
          <p:nvSpPr>
            <p:cNvPr id="29" name="Line 10"/>
            <p:cNvSpPr>
              <a:spLocks noChangeShapeType="1"/>
            </p:cNvSpPr>
            <p:nvPr/>
          </p:nvSpPr>
          <p:spPr bwMode="auto">
            <a:xfrm>
              <a:off x="2685485" y="6021289"/>
              <a:ext cx="7937" cy="288032"/>
            </a:xfrm>
            <a:prstGeom prst="line">
              <a:avLst/>
            </a:prstGeom>
            <a:noFill/>
            <a:ln w="28575">
              <a:solidFill>
                <a:srgbClr val="000000"/>
              </a:solidFill>
              <a:round/>
              <a:headEnd/>
              <a:tailEnd type="stealth" w="med" len="med"/>
            </a:ln>
          </p:spPr>
          <p:txBody>
            <a:bodyPr/>
            <a:lstStyle/>
            <a:p>
              <a:endParaRPr lang="zh-CN" altLang="en-US"/>
            </a:p>
          </p:txBody>
        </p:sp>
      </p:grpSp>
    </p:spTree>
    <p:extLst>
      <p:ext uri="{BB962C8B-B14F-4D97-AF65-F5344CB8AC3E}">
        <p14:creationId xmlns:p14="http://schemas.microsoft.com/office/powerpoint/2010/main" val="3538161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69848" y="3625386"/>
            <a:ext cx="10058400" cy="2546814"/>
          </a:xfrm>
        </p:spPr>
        <p:txBody>
          <a:bodyPr>
            <a:normAutofit fontScale="85000" lnSpcReduction="10000"/>
          </a:bodyPr>
          <a:lstStyle/>
          <a:p>
            <a:r>
              <a:rPr lang="zh-CN" altLang="en-US" dirty="0"/>
              <a:t>数据冗余太大</a:t>
            </a:r>
          </a:p>
          <a:p>
            <a:pPr lvl="1"/>
            <a:r>
              <a:rPr lang="zh-CN" altLang="en-US" dirty="0"/>
              <a:t>浪费大量的存储空间</a:t>
            </a:r>
          </a:p>
          <a:p>
            <a:r>
              <a:rPr lang="zh-CN" altLang="en-US" dirty="0"/>
              <a:t>修改异常</a:t>
            </a:r>
          </a:p>
          <a:p>
            <a:pPr lvl="1"/>
            <a:r>
              <a:rPr lang="zh-CN" altLang="en-US" dirty="0"/>
              <a:t>由于数据冗余 ，更新数据时，维护数据完整性代价大，潜在的不一致性。</a:t>
            </a:r>
          </a:p>
          <a:p>
            <a:r>
              <a:rPr lang="zh-CN" altLang="en-US" dirty="0"/>
              <a:t>例：某系更换系主任后，系统必须修改与该系学生有关的每一个元组。</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a:t>
            </a:fld>
            <a:endParaRPr lang="zh-CN" altLang="en-US"/>
          </a:p>
        </p:txBody>
      </p:sp>
      <p:pic>
        <p:nvPicPr>
          <p:cNvPr id="5" name="图片 4"/>
          <p:cNvPicPr>
            <a:picLocks noChangeAspect="1"/>
          </p:cNvPicPr>
          <p:nvPr/>
        </p:nvPicPr>
        <p:blipFill>
          <a:blip r:embed="rId2"/>
          <a:stretch>
            <a:fillRect/>
          </a:stretch>
        </p:blipFill>
        <p:spPr>
          <a:xfrm>
            <a:off x="1069848" y="75329"/>
            <a:ext cx="10058400" cy="3550057"/>
          </a:xfrm>
          <a:prstGeom prst="rect">
            <a:avLst/>
          </a:prstGeom>
        </p:spPr>
      </p:pic>
    </p:spTree>
    <p:extLst>
      <p:ext uri="{BB962C8B-B14F-4D97-AF65-F5344CB8AC3E}">
        <p14:creationId xmlns:p14="http://schemas.microsoft.com/office/powerpoint/2010/main" val="491218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插入异常</a:t>
            </a:r>
          </a:p>
          <a:p>
            <a:pPr lvl="1"/>
            <a:r>
              <a:rPr lang="zh-CN" altLang="en-US" dirty="0"/>
              <a:t>该插的数据插不进去</a:t>
            </a:r>
          </a:p>
          <a:p>
            <a:r>
              <a:rPr lang="zh-CN" altLang="en-US" dirty="0"/>
              <a:t>例：新系成立，尚无学生</a:t>
            </a:r>
            <a:r>
              <a:rPr lang="en-US" altLang="zh-CN" b="1" dirty="0"/>
              <a:t>——</a:t>
            </a:r>
            <a:r>
              <a:rPr lang="zh-CN" altLang="en-US" dirty="0"/>
              <a:t>系主任等信息无法插入</a:t>
            </a:r>
          </a:p>
          <a:p>
            <a:r>
              <a:rPr lang="zh-CN" altLang="en-US" dirty="0"/>
              <a:t>删除异常</a:t>
            </a:r>
          </a:p>
          <a:p>
            <a:pPr lvl="1"/>
            <a:r>
              <a:rPr lang="zh-CN" altLang="en-US" dirty="0"/>
              <a:t>不该删除的数据不得不删</a:t>
            </a:r>
          </a:p>
          <a:p>
            <a:r>
              <a:rPr lang="zh-CN" altLang="en-US" dirty="0"/>
              <a:t>例：删除课程（取消该门课），若某学生仅选了这一门课，则会同时删除该生的信息。</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9</a:t>
            </a:fld>
            <a:endParaRPr lang="zh-CN" altLang="en-US"/>
          </a:p>
        </p:txBody>
      </p:sp>
    </p:spTree>
    <p:extLst>
      <p:ext uri="{BB962C8B-B14F-4D97-AF65-F5344CB8AC3E}">
        <p14:creationId xmlns:p14="http://schemas.microsoft.com/office/powerpoint/2010/main" val="981532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4442</TotalTime>
  <Pages>0</Pages>
  <Words>4736</Words>
  <Characters>0</Characters>
  <Application>Microsoft Office PowerPoint</Application>
  <DocSecurity>0</DocSecurity>
  <PresentationFormat>宽屏</PresentationFormat>
  <Lines>0</Lines>
  <Paragraphs>403</Paragraphs>
  <Slides>56</Slides>
  <Notes>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56</vt:i4>
      </vt:variant>
    </vt:vector>
  </HeadingPairs>
  <TitlesOfParts>
    <vt:vector size="72" baseType="lpstr">
      <vt:lpstr>Arial-BoldMT-Identity-H</vt:lpstr>
      <vt:lpstr>Monotype Sorts</vt:lpstr>
      <vt:lpstr>Rockwell</vt:lpstr>
      <vt:lpstr>Rockwell Condensed</vt:lpstr>
      <vt:lpstr>STXinwei-Identity-H</vt:lpstr>
      <vt:lpstr>等线</vt:lpstr>
      <vt:lpstr>方正姚体</vt:lpstr>
      <vt:lpstr>黑体</vt:lpstr>
      <vt:lpstr>宋体</vt:lpstr>
      <vt:lpstr>微软雅黑</vt:lpstr>
      <vt:lpstr>微软雅黑 Light</vt:lpstr>
      <vt:lpstr>arial</vt:lpstr>
      <vt:lpstr>Calibri</vt:lpstr>
      <vt:lpstr>Times New Roman</vt:lpstr>
      <vt:lpstr>Wingdings</vt:lpstr>
      <vt:lpstr>木活字</vt:lpstr>
      <vt:lpstr>第六章  关系数据库设计理论</vt:lpstr>
      <vt:lpstr>关系数据库设计理论</vt:lpstr>
      <vt:lpstr>问题的提出</vt:lpstr>
      <vt:lpstr>PowerPoint 演示文稿</vt:lpstr>
      <vt:lpstr>数据依赖对关系模式影响</vt:lpstr>
      <vt:lpstr>数据环境语义</vt:lpstr>
      <vt:lpstr>PowerPoint 演示文稿</vt:lpstr>
      <vt:lpstr>PowerPoint 演示文稿</vt:lpstr>
      <vt:lpstr>PowerPoint 演示文稿</vt:lpstr>
      <vt:lpstr>结论</vt:lpstr>
      <vt:lpstr>PowerPoint 演示文稿</vt:lpstr>
      <vt:lpstr>函数依赖</vt:lpstr>
      <vt:lpstr>1. 函数依赖</vt:lpstr>
      <vt:lpstr>举例</vt:lpstr>
      <vt:lpstr>PowerPoint 演示文稿</vt:lpstr>
      <vt:lpstr>完全函数依赖与部分函数依赖</vt:lpstr>
      <vt:lpstr>举例</vt:lpstr>
      <vt:lpstr>传递函数依赖</vt:lpstr>
      <vt:lpstr>注意</vt:lpstr>
      <vt:lpstr>码的形式定义</vt:lpstr>
      <vt:lpstr>小结</vt:lpstr>
      <vt:lpstr>规范化</vt:lpstr>
      <vt:lpstr>范式</vt:lpstr>
      <vt:lpstr>第一范式(1NF-First Normal Form)</vt:lpstr>
      <vt:lpstr>非规范化表格举例</vt:lpstr>
      <vt:lpstr>PowerPoint 演示文稿</vt:lpstr>
      <vt:lpstr>第二范式(2NF)</vt:lpstr>
      <vt:lpstr>2NF规范化</vt:lpstr>
      <vt:lpstr>PowerPoint 演示文稿</vt:lpstr>
      <vt:lpstr>PowerPoint 演示文稿</vt:lpstr>
      <vt:lpstr>PowerPoint 演示文稿</vt:lpstr>
      <vt:lpstr>PowerPoint 演示文稿</vt:lpstr>
      <vt:lpstr>PowerPoint 演示文稿</vt:lpstr>
      <vt:lpstr>第三范式(3NF)</vt:lpstr>
      <vt:lpstr>3NF规范化</vt:lpstr>
      <vt:lpstr>继续分析前例</vt:lpstr>
      <vt:lpstr>PowerPoint 演示文稿</vt:lpstr>
      <vt:lpstr>分解满足无损连接性</vt:lpstr>
      <vt:lpstr>PowerPoint 演示文稿</vt:lpstr>
      <vt:lpstr>3NF可能存在的问题</vt:lpstr>
      <vt:lpstr>6.2.6  BCNF</vt:lpstr>
      <vt:lpstr>BCNF（续）</vt:lpstr>
      <vt:lpstr>BCNF（续）</vt:lpstr>
      <vt:lpstr>BCNF（续）</vt:lpstr>
      <vt:lpstr>BCNF（续）</vt:lpstr>
      <vt:lpstr>PowerPoint 演示文稿</vt:lpstr>
      <vt:lpstr>PowerPoint 演示文稿</vt:lpstr>
      <vt:lpstr>关系模式规范化的目的和原则</vt:lpstr>
      <vt:lpstr>关系模式规范化的步骤</vt:lpstr>
      <vt:lpstr>规范化“度”的把握</vt:lpstr>
      <vt:lpstr>思考</vt:lpstr>
      <vt:lpstr>本章要求</vt:lpstr>
      <vt:lpstr>举例</vt:lpstr>
      <vt:lpstr>步骤1——找主码、分析异常</vt:lpstr>
      <vt:lpstr>步骤2——找依赖、确定范式等级</vt:lpstr>
      <vt:lpstr>步骤3——对原关系投影，去掉部分依赖和传递依赖，得到3NF关系</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D13001</dc:creator>
  <cp:keywords/>
  <dc:description/>
  <cp:lastModifiedBy>温宇俊</cp:lastModifiedBy>
  <cp:revision>237</cp:revision>
  <dcterms:created xsi:type="dcterms:W3CDTF">2013-11-21T07:51:28Z</dcterms:created>
  <dcterms:modified xsi:type="dcterms:W3CDTF">2019-04-24T03:59:56Z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