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87"/>
  </p:notesMasterIdLst>
  <p:sldIdLst>
    <p:sldId id="256" r:id="rId2"/>
    <p:sldId id="257" r:id="rId3"/>
    <p:sldId id="258" r:id="rId4"/>
    <p:sldId id="259" r:id="rId5"/>
    <p:sldId id="260" r:id="rId6"/>
    <p:sldId id="261" r:id="rId7"/>
    <p:sldId id="262" r:id="rId8"/>
    <p:sldId id="406" r:id="rId9"/>
    <p:sldId id="407"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80" r:id="rId57"/>
    <p:sldId id="319" r:id="rId58"/>
    <p:sldId id="381" r:id="rId59"/>
    <p:sldId id="382" r:id="rId60"/>
    <p:sldId id="383" r:id="rId61"/>
    <p:sldId id="384" r:id="rId62"/>
    <p:sldId id="385" r:id="rId63"/>
    <p:sldId id="387" r:id="rId64"/>
    <p:sldId id="388" r:id="rId65"/>
    <p:sldId id="389" r:id="rId66"/>
    <p:sldId id="390" r:id="rId67"/>
    <p:sldId id="391" r:id="rId68"/>
    <p:sldId id="392" r:id="rId69"/>
    <p:sldId id="393" r:id="rId70"/>
    <p:sldId id="394" r:id="rId71"/>
    <p:sldId id="395" r:id="rId72"/>
    <p:sldId id="396" r:id="rId73"/>
    <p:sldId id="397" r:id="rId74"/>
    <p:sldId id="398" r:id="rId75"/>
    <p:sldId id="399" r:id="rId76"/>
    <p:sldId id="400" r:id="rId77"/>
    <p:sldId id="401" r:id="rId78"/>
    <p:sldId id="402" r:id="rId79"/>
    <p:sldId id="403" r:id="rId80"/>
    <p:sldId id="404" r:id="rId81"/>
    <p:sldId id="405" r:id="rId82"/>
    <p:sldId id="376" r:id="rId83"/>
    <p:sldId id="377" r:id="rId84"/>
    <p:sldId id="378" r:id="rId85"/>
    <p:sldId id="379"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0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61" autoAdjust="0"/>
  </p:normalViewPr>
  <p:slideViewPr>
    <p:cSldViewPr snapToGrid="0">
      <p:cViewPr varScale="1">
        <p:scale>
          <a:sx n="80" d="100"/>
          <a:sy n="80"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27B2D-5215-4E35-ADED-178501932073}" type="datetimeFigureOut">
              <a:rPr lang="zh-CN" altLang="en-US" smtClean="0"/>
              <a:t>2019/11/25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C30E9-F8A8-49BF-AA1B-2B8BE0BE1F09}" type="slidenum">
              <a:rPr lang="zh-CN" altLang="en-US" smtClean="0"/>
              <a:t>‹#›</a:t>
            </a:fld>
            <a:endParaRPr lang="zh-CN" altLang="en-US"/>
          </a:p>
        </p:txBody>
      </p:sp>
    </p:spTree>
    <p:extLst>
      <p:ext uri="{BB962C8B-B14F-4D97-AF65-F5344CB8AC3E}">
        <p14:creationId xmlns:p14="http://schemas.microsoft.com/office/powerpoint/2010/main" val="726392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零件编码（整型、字符型）年龄（出生日期、整数）</a:t>
            </a:r>
            <a:endParaRPr lang="en-US" altLang="zh-CN" dirty="0"/>
          </a:p>
          <a:p>
            <a:r>
              <a:rPr lang="zh-CN" altLang="en-US" dirty="0"/>
              <a:t>属性取值（公斤、千克）</a:t>
            </a:r>
            <a:endParaRPr lang="en-US" altLang="zh-CN" dirty="0"/>
          </a:p>
          <a:p>
            <a:r>
              <a:rPr lang="zh-CN" altLang="en-US" dirty="0"/>
              <a:t>协商解决</a:t>
            </a:r>
          </a:p>
        </p:txBody>
      </p:sp>
      <p:sp>
        <p:nvSpPr>
          <p:cNvPr id="4" name="灯片编号占位符 3"/>
          <p:cNvSpPr>
            <a:spLocks noGrp="1"/>
          </p:cNvSpPr>
          <p:nvPr>
            <p:ph type="sldNum" sz="quarter" idx="10"/>
          </p:nvPr>
        </p:nvSpPr>
        <p:spPr/>
        <p:txBody>
          <a:bodyPr/>
          <a:lstStyle/>
          <a:p>
            <a:fld id="{9C9C30E9-F8A8-49BF-AA1B-2B8BE0BE1F09}" type="slidenum">
              <a:rPr lang="zh-CN" altLang="en-US" smtClean="0"/>
              <a:t>63</a:t>
            </a:fld>
            <a:endParaRPr lang="zh-CN" altLang="en-US"/>
          </a:p>
        </p:txBody>
      </p:sp>
    </p:spTree>
    <p:extLst>
      <p:ext uri="{BB962C8B-B14F-4D97-AF65-F5344CB8AC3E}">
        <p14:creationId xmlns:p14="http://schemas.microsoft.com/office/powerpoint/2010/main" val="3977909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比较普遍（行政手段解决）</a:t>
            </a:r>
          </a:p>
        </p:txBody>
      </p:sp>
      <p:sp>
        <p:nvSpPr>
          <p:cNvPr id="4" name="灯片编号占位符 3"/>
          <p:cNvSpPr>
            <a:spLocks noGrp="1"/>
          </p:cNvSpPr>
          <p:nvPr>
            <p:ph type="sldNum" sz="quarter" idx="10"/>
          </p:nvPr>
        </p:nvSpPr>
        <p:spPr/>
        <p:txBody>
          <a:bodyPr/>
          <a:lstStyle/>
          <a:p>
            <a:fld id="{9C9C30E9-F8A8-49BF-AA1B-2B8BE0BE1F09}" type="slidenum">
              <a:rPr lang="zh-CN" altLang="en-US" smtClean="0"/>
              <a:t>64</a:t>
            </a:fld>
            <a:endParaRPr lang="zh-CN" altLang="en-US"/>
          </a:p>
        </p:txBody>
      </p:sp>
    </p:spTree>
    <p:extLst>
      <p:ext uri="{BB962C8B-B14F-4D97-AF65-F5344CB8AC3E}">
        <p14:creationId xmlns:p14="http://schemas.microsoft.com/office/powerpoint/2010/main" val="3294354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实体当属性</a:t>
            </a:r>
            <a:endParaRPr lang="en-US" altLang="zh-CN" dirty="0"/>
          </a:p>
          <a:p>
            <a:r>
              <a:rPr lang="zh-CN" altLang="en-US" dirty="0"/>
              <a:t>局部应用考虑不全面</a:t>
            </a:r>
            <a:endParaRPr lang="en-US" altLang="zh-CN" dirty="0"/>
          </a:p>
          <a:p>
            <a:r>
              <a:rPr lang="zh-CN" altLang="en-US" dirty="0"/>
              <a:t>应用语义关系调整</a:t>
            </a:r>
          </a:p>
        </p:txBody>
      </p:sp>
      <p:sp>
        <p:nvSpPr>
          <p:cNvPr id="4" name="灯片编号占位符 3"/>
          <p:cNvSpPr>
            <a:spLocks noGrp="1"/>
          </p:cNvSpPr>
          <p:nvPr>
            <p:ph type="sldNum" sz="quarter" idx="10"/>
          </p:nvPr>
        </p:nvSpPr>
        <p:spPr/>
        <p:txBody>
          <a:bodyPr/>
          <a:lstStyle/>
          <a:p>
            <a:fld id="{9C9C30E9-F8A8-49BF-AA1B-2B8BE0BE1F09}" type="slidenum">
              <a:rPr lang="zh-CN" altLang="en-US" smtClean="0"/>
              <a:t>65</a:t>
            </a:fld>
            <a:endParaRPr lang="zh-CN" altLang="en-US"/>
          </a:p>
        </p:txBody>
      </p:sp>
    </p:spTree>
    <p:extLst>
      <p:ext uri="{BB962C8B-B14F-4D97-AF65-F5344CB8AC3E}">
        <p14:creationId xmlns:p14="http://schemas.microsoft.com/office/powerpoint/2010/main" val="2023647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如果经常查</a:t>
            </a:r>
            <a:r>
              <a:rPr lang="en-US" altLang="zh-CN" dirty="0"/>
              <a:t>Q4</a:t>
            </a:r>
            <a:r>
              <a:rPr lang="zh-CN" altLang="en-US" dirty="0"/>
              <a:t>，则需要保留</a:t>
            </a:r>
          </a:p>
        </p:txBody>
      </p:sp>
      <p:sp>
        <p:nvSpPr>
          <p:cNvPr id="4" name="灯片编号占位符 3"/>
          <p:cNvSpPr>
            <a:spLocks noGrp="1"/>
          </p:cNvSpPr>
          <p:nvPr>
            <p:ph type="sldNum" sz="quarter" idx="10"/>
          </p:nvPr>
        </p:nvSpPr>
        <p:spPr/>
        <p:txBody>
          <a:bodyPr/>
          <a:lstStyle/>
          <a:p>
            <a:fld id="{9C9C30E9-F8A8-49BF-AA1B-2B8BE0BE1F09}" type="slidenum">
              <a:rPr lang="zh-CN" altLang="en-US" smtClean="0"/>
              <a:t>71</a:t>
            </a:fld>
            <a:endParaRPr lang="zh-CN" altLang="en-US"/>
          </a:p>
        </p:txBody>
      </p:sp>
    </p:spTree>
    <p:extLst>
      <p:ext uri="{BB962C8B-B14F-4D97-AF65-F5344CB8AC3E}">
        <p14:creationId xmlns:p14="http://schemas.microsoft.com/office/powerpoint/2010/main" val="257314101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D1131E7-E1FD-47C1-B507-817CFD23A4F6}" type="datetime1">
              <a:rPr lang="zh-CN" altLang="en-US" smtClean="0"/>
              <a:t>2019/11/25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3AAF678-60E6-495D-ABF8-420CB2073005}" type="slidenum">
              <a:rPr lang="zh-CN" altLang="en-US" smtClean="0"/>
              <a:t>‹#›</a:t>
            </a:fld>
            <a:endParaRPr lang="zh-CN" altLang="en-US"/>
          </a:p>
        </p:txBody>
      </p:sp>
    </p:spTree>
    <p:extLst>
      <p:ext uri="{BB962C8B-B14F-4D97-AF65-F5344CB8AC3E}">
        <p14:creationId xmlns:p14="http://schemas.microsoft.com/office/powerpoint/2010/main" val="50027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18C6D2E-1367-46DF-A226-F8CBA237EA38}" type="datetime1">
              <a:rPr lang="zh-CN" altLang="en-US" smtClean="0"/>
              <a:t>2019/11/25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AF678-60E6-495D-ABF8-420CB2073005}" type="slidenum">
              <a:rPr lang="zh-CN" altLang="en-US" smtClean="0"/>
              <a:t>‹#›</a:t>
            </a:fld>
            <a:endParaRPr lang="zh-CN" altLang="en-US"/>
          </a:p>
        </p:txBody>
      </p:sp>
    </p:spTree>
    <p:extLst>
      <p:ext uri="{BB962C8B-B14F-4D97-AF65-F5344CB8AC3E}">
        <p14:creationId xmlns:p14="http://schemas.microsoft.com/office/powerpoint/2010/main" val="1923637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3CB4B4-F0C8-4FB2-B000-B063A51DB663}" type="datetime1">
              <a:rPr lang="zh-CN" altLang="en-US" smtClean="0"/>
              <a:t>2019/11/25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AF678-60E6-495D-ABF8-420CB2073005}" type="slidenum">
              <a:rPr lang="zh-CN" altLang="en-US" smtClean="0"/>
              <a:t>‹#›</a:t>
            </a:fld>
            <a:endParaRPr lang="zh-CN" altLang="en-US"/>
          </a:p>
        </p:txBody>
      </p:sp>
    </p:spTree>
    <p:extLst>
      <p:ext uri="{BB962C8B-B14F-4D97-AF65-F5344CB8AC3E}">
        <p14:creationId xmlns:p14="http://schemas.microsoft.com/office/powerpoint/2010/main" val="124601113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AC12DE4-288F-4FA5-AA7D-E9A4071AC648}" type="datetime1">
              <a:rPr lang="zh-CN" altLang="en-US" smtClean="0"/>
              <a:t>2019/11/25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AF678-60E6-495D-ABF8-420CB2073005}" type="slidenum">
              <a:rPr lang="zh-CN" altLang="en-US" smtClean="0"/>
              <a:t>‹#›</a:t>
            </a:fld>
            <a:endParaRPr lang="zh-CN" altLang="en-US"/>
          </a:p>
        </p:txBody>
      </p:sp>
    </p:spTree>
    <p:extLst>
      <p:ext uri="{BB962C8B-B14F-4D97-AF65-F5344CB8AC3E}">
        <p14:creationId xmlns:p14="http://schemas.microsoft.com/office/powerpoint/2010/main" val="58549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93667" y="6272784"/>
            <a:ext cx="2644309" cy="365125"/>
          </a:xfrm>
        </p:spPr>
        <p:txBody>
          <a:bodyPr/>
          <a:lstStyle/>
          <a:p>
            <a:fld id="{F8E6F3A5-E434-4A2F-AF88-B66F47E83FF1}" type="datetime1">
              <a:rPr lang="zh-CN" altLang="en-US" smtClean="0"/>
              <a:t>2019/11/25</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3AAF678-60E6-495D-ABF8-420CB2073005}" type="slidenum">
              <a:rPr lang="zh-CN" altLang="en-US" smtClean="0"/>
              <a:t>‹#›</a:t>
            </a:fld>
            <a:endParaRPr lang="zh-CN" altLang="en-US"/>
          </a:p>
        </p:txBody>
      </p:sp>
    </p:spTree>
    <p:extLst>
      <p:ext uri="{BB962C8B-B14F-4D97-AF65-F5344CB8AC3E}">
        <p14:creationId xmlns:p14="http://schemas.microsoft.com/office/powerpoint/2010/main" val="3143678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DA98CAF-189A-4376-B854-6A5B82BB797E}" type="datetime1">
              <a:rPr lang="zh-CN" altLang="en-US" smtClean="0"/>
              <a:t>2019/11/25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AAF678-60E6-495D-ABF8-420CB2073005}" type="slidenum">
              <a:rPr lang="zh-CN" altLang="en-US" smtClean="0"/>
              <a:t>‹#›</a:t>
            </a:fld>
            <a:endParaRPr lang="zh-CN" altLang="en-US"/>
          </a:p>
        </p:txBody>
      </p:sp>
    </p:spTree>
    <p:extLst>
      <p:ext uri="{BB962C8B-B14F-4D97-AF65-F5344CB8AC3E}">
        <p14:creationId xmlns:p14="http://schemas.microsoft.com/office/powerpoint/2010/main" val="38559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8E801B9-E14E-4F69-9241-FB1926C11550}" type="datetime1">
              <a:rPr lang="zh-CN" altLang="en-US" smtClean="0"/>
              <a:t>2019/11/25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AAF678-60E6-495D-ABF8-420CB2073005}" type="slidenum">
              <a:rPr lang="zh-CN" altLang="en-US" smtClean="0"/>
              <a:t>‹#›</a:t>
            </a:fld>
            <a:endParaRPr lang="zh-CN" altLang="en-US"/>
          </a:p>
        </p:txBody>
      </p:sp>
    </p:spTree>
    <p:extLst>
      <p:ext uri="{BB962C8B-B14F-4D97-AF65-F5344CB8AC3E}">
        <p14:creationId xmlns:p14="http://schemas.microsoft.com/office/powerpoint/2010/main" val="161307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5D7E414-A115-4C1C-BBB8-788321153530}" type="datetime1">
              <a:rPr lang="zh-CN" altLang="en-US" smtClean="0"/>
              <a:t>2019/11/25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AAF678-60E6-495D-ABF8-420CB2073005}" type="slidenum">
              <a:rPr lang="zh-CN" altLang="en-US" smtClean="0"/>
              <a:t>‹#›</a:t>
            </a:fld>
            <a:endParaRPr lang="zh-CN" altLang="en-US"/>
          </a:p>
        </p:txBody>
      </p:sp>
    </p:spTree>
    <p:extLst>
      <p:ext uri="{BB962C8B-B14F-4D97-AF65-F5344CB8AC3E}">
        <p14:creationId xmlns:p14="http://schemas.microsoft.com/office/powerpoint/2010/main" val="1856368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E7F81-1C28-4486-9F70-C5F1A71DB341}" type="datetime1">
              <a:rPr lang="zh-CN" altLang="en-US" smtClean="0"/>
              <a:t>2019/11/25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AAF678-60E6-495D-ABF8-420CB2073005}" type="slidenum">
              <a:rPr lang="zh-CN" altLang="en-US" smtClean="0"/>
              <a:t>‹#›</a:t>
            </a:fld>
            <a:endParaRPr lang="zh-CN" altLang="en-US"/>
          </a:p>
        </p:txBody>
      </p:sp>
    </p:spTree>
    <p:extLst>
      <p:ext uri="{BB962C8B-B14F-4D97-AF65-F5344CB8AC3E}">
        <p14:creationId xmlns:p14="http://schemas.microsoft.com/office/powerpoint/2010/main" val="130273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9C9B605-8562-4D3E-84F6-FAC296BE1E74}" type="datetime1">
              <a:rPr lang="zh-CN" altLang="en-US" smtClean="0"/>
              <a:t>2019/11/25</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3AAF678-60E6-495D-ABF8-420CB2073005}" type="slidenum">
              <a:rPr lang="zh-CN" altLang="en-US" smtClean="0"/>
              <a:t>‹#›</a:t>
            </a:fld>
            <a:endParaRPr lang="zh-CN" altLang="en-US"/>
          </a:p>
        </p:txBody>
      </p:sp>
    </p:spTree>
    <p:extLst>
      <p:ext uri="{BB962C8B-B14F-4D97-AF65-F5344CB8AC3E}">
        <p14:creationId xmlns:p14="http://schemas.microsoft.com/office/powerpoint/2010/main" val="1344259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8A335BA7-5656-4321-B438-0296CBB870CE}" type="datetime1">
              <a:rPr lang="zh-CN" altLang="en-US" smtClean="0"/>
              <a:t>2019/11/25</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3AAF678-60E6-495D-ABF8-420CB2073005}" type="slidenum">
              <a:rPr lang="zh-CN" altLang="en-US" smtClean="0"/>
              <a:t>‹#›</a:t>
            </a:fld>
            <a:endParaRPr lang="zh-CN" altLang="en-US"/>
          </a:p>
        </p:txBody>
      </p:sp>
    </p:spTree>
    <p:extLst>
      <p:ext uri="{BB962C8B-B14F-4D97-AF65-F5344CB8AC3E}">
        <p14:creationId xmlns:p14="http://schemas.microsoft.com/office/powerpoint/2010/main" val="296230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E3CB4B4-F0C8-4FB2-B000-B063A51DB663}" type="datetime1">
              <a:rPr lang="zh-CN" altLang="en-US" smtClean="0"/>
              <a:t>2019/11/25</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3AAF678-60E6-495D-ABF8-420CB2073005}" type="slidenum">
              <a:rPr lang="zh-CN" altLang="en-US" smtClean="0"/>
              <a:t>‹#›</a:t>
            </a:fld>
            <a:endParaRPr lang="zh-CN" altLang="en-US"/>
          </a:p>
        </p:txBody>
      </p:sp>
    </p:spTree>
    <p:extLst>
      <p:ext uri="{BB962C8B-B14F-4D97-AF65-F5344CB8AC3E}">
        <p14:creationId xmlns:p14="http://schemas.microsoft.com/office/powerpoint/2010/main" val="1393019566"/>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spcBef>
                <a:spcPct val="20000"/>
              </a:spcBef>
              <a:buClr>
                <a:schemeClr val="folHlink"/>
              </a:buClr>
              <a:buSzPct val="60000"/>
            </a:pPr>
            <a:r>
              <a:rPr lang="zh-CN" altLang="en-US" sz="4000" dirty="0">
                <a:solidFill>
                  <a:schemeClr val="tx1"/>
                </a:solidFill>
                <a:latin typeface="隶书" panose="02010509060101010101" pitchFamily="49" charset="-122"/>
                <a:ea typeface="隶书" panose="02010509060101010101" pitchFamily="49" charset="-122"/>
              </a:rPr>
              <a:t>第七章 关系数据库设计</a:t>
            </a:r>
            <a:endParaRPr lang="en-US" altLang="zh-CN" sz="4000" dirty="0">
              <a:solidFill>
                <a:schemeClr val="tx1"/>
              </a:solidFill>
            </a:endParaRPr>
          </a:p>
        </p:txBody>
      </p:sp>
      <p:sp>
        <p:nvSpPr>
          <p:cNvPr id="5" name="副标题 4"/>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43AAF678-60E6-495D-ABF8-420CB2073005}" type="slidenum">
              <a:rPr lang="zh-CN" altLang="en-US" smtClean="0"/>
              <a:t>1</a:t>
            </a:fld>
            <a:endParaRPr lang="zh-CN" altLang="en-US"/>
          </a:p>
        </p:txBody>
      </p:sp>
    </p:spTree>
    <p:extLst>
      <p:ext uri="{BB962C8B-B14F-4D97-AF65-F5344CB8AC3E}">
        <p14:creationId xmlns:p14="http://schemas.microsoft.com/office/powerpoint/2010/main" val="792272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en-US" altLang="zh-CN">
                <a:ea typeface="宋体" charset="-122"/>
              </a:rPr>
              <a:t>7.1  </a:t>
            </a:r>
            <a:r>
              <a:rPr lang="zh-CN" altLang="en-US">
                <a:ea typeface="宋体" charset="-122"/>
              </a:rPr>
              <a:t>数据库设计概述</a:t>
            </a:r>
          </a:p>
        </p:txBody>
      </p:sp>
      <p:sp>
        <p:nvSpPr>
          <p:cNvPr id="478211" name="Rectangle 3"/>
          <p:cNvSpPr>
            <a:spLocks noGrp="1" noChangeArrowheads="1"/>
          </p:cNvSpPr>
          <p:nvPr>
            <p:ph idx="1"/>
          </p:nvPr>
        </p:nvSpPr>
        <p:spPr/>
        <p:txBody>
          <a:bodyPr/>
          <a:lstStyle/>
          <a:p>
            <a:pPr>
              <a:lnSpc>
                <a:spcPct val="150000"/>
              </a:lnSpc>
              <a:buFont typeface="Wingdings" pitchFamily="2" charset="2"/>
              <a:buNone/>
            </a:pPr>
            <a:r>
              <a:rPr lang="en-US" altLang="zh-CN" sz="2800" b="1" dirty="0">
                <a:ea typeface="宋体" charset="-122"/>
              </a:rPr>
              <a:t>7.1.1  </a:t>
            </a:r>
            <a:r>
              <a:rPr lang="zh-CN" altLang="en-US" sz="2800" b="1" dirty="0">
                <a:ea typeface="宋体" charset="-122"/>
              </a:rPr>
              <a:t>数据库设计的特点</a:t>
            </a:r>
          </a:p>
          <a:p>
            <a:pPr>
              <a:lnSpc>
                <a:spcPct val="150000"/>
              </a:lnSpc>
              <a:buFont typeface="Wingdings" pitchFamily="2" charset="2"/>
              <a:buNone/>
            </a:pPr>
            <a:r>
              <a:rPr lang="en-US" altLang="zh-CN" sz="2800" b="1" dirty="0">
                <a:ea typeface="宋体" charset="-122"/>
              </a:rPr>
              <a:t>7.1.2  </a:t>
            </a:r>
            <a:r>
              <a:rPr lang="zh-CN" altLang="en-US" sz="2800" b="1" dirty="0">
                <a:ea typeface="宋体" charset="-122"/>
              </a:rPr>
              <a:t>数据库设计方法</a:t>
            </a:r>
          </a:p>
          <a:p>
            <a:pPr>
              <a:lnSpc>
                <a:spcPct val="150000"/>
              </a:lnSpc>
              <a:buFont typeface="Wingdings" pitchFamily="2" charset="2"/>
              <a:buNone/>
            </a:pPr>
            <a:r>
              <a:rPr lang="en-US" altLang="zh-CN" sz="2800" b="1" dirty="0">
                <a:solidFill>
                  <a:srgbClr val="3333FF"/>
                </a:solidFill>
                <a:ea typeface="宋体" charset="-122"/>
              </a:rPr>
              <a:t>7.1.3  </a:t>
            </a:r>
            <a:r>
              <a:rPr lang="zh-CN" altLang="en-US" sz="2800" b="1" dirty="0">
                <a:solidFill>
                  <a:srgbClr val="3333FF"/>
                </a:solidFill>
                <a:ea typeface="宋体" charset="-122"/>
              </a:rPr>
              <a:t>数据库设计的基本步骤</a:t>
            </a:r>
          </a:p>
          <a:p>
            <a:pPr>
              <a:lnSpc>
                <a:spcPct val="150000"/>
              </a:lnSpc>
              <a:buFont typeface="Wingdings" pitchFamily="2" charset="2"/>
              <a:buNone/>
            </a:pPr>
            <a:r>
              <a:rPr lang="en-US" altLang="zh-CN" sz="2800" b="1" dirty="0">
                <a:ea typeface="宋体" charset="-122"/>
              </a:rPr>
              <a:t>7.1.4  </a:t>
            </a:r>
            <a:r>
              <a:rPr lang="zh-CN" altLang="en-US" sz="2800" b="1" dirty="0">
                <a:ea typeface="宋体" charset="-122"/>
              </a:rPr>
              <a:t>数据库设计过程中的各级模式</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extLst>
      <p:ext uri="{BB962C8B-B14F-4D97-AF65-F5344CB8AC3E}">
        <p14:creationId xmlns:p14="http://schemas.microsoft.com/office/powerpoint/2010/main" val="946044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altLang="zh-CN">
                <a:ea typeface="宋体" charset="-122"/>
              </a:rPr>
              <a:t>7.1.3  </a:t>
            </a:r>
            <a:r>
              <a:rPr lang="zh-CN" altLang="en-US">
                <a:ea typeface="宋体" charset="-122"/>
              </a:rPr>
              <a:t>数据库设计的基本步骤</a:t>
            </a:r>
          </a:p>
        </p:txBody>
      </p:sp>
      <p:sp>
        <p:nvSpPr>
          <p:cNvPr id="409603" name="Rectangle 3"/>
          <p:cNvSpPr>
            <a:spLocks noGrp="1" noChangeArrowheads="1"/>
          </p:cNvSpPr>
          <p:nvPr>
            <p:ph idx="1"/>
          </p:nvPr>
        </p:nvSpPr>
        <p:spPr/>
        <p:txBody>
          <a:bodyPr>
            <a:normAutofit fontScale="92500" lnSpcReduction="20000"/>
          </a:bodyPr>
          <a:lstStyle/>
          <a:p>
            <a:pPr>
              <a:lnSpc>
                <a:spcPct val="170000"/>
              </a:lnSpc>
            </a:pPr>
            <a:r>
              <a:rPr lang="zh-CN" altLang="en-US" sz="2400" dirty="0">
                <a:ea typeface="宋体" charset="-122"/>
              </a:rPr>
              <a:t>数据库设计分</a:t>
            </a:r>
            <a:r>
              <a:rPr lang="en-US" altLang="zh-CN" sz="2400" dirty="0">
                <a:ea typeface="宋体" charset="-122"/>
              </a:rPr>
              <a:t>6</a:t>
            </a:r>
            <a:r>
              <a:rPr lang="zh-CN" altLang="en-US" sz="2400" dirty="0">
                <a:ea typeface="宋体" charset="-122"/>
              </a:rPr>
              <a:t>个阶段</a:t>
            </a:r>
          </a:p>
          <a:p>
            <a:pPr lvl="1">
              <a:lnSpc>
                <a:spcPct val="90000"/>
              </a:lnSpc>
            </a:pPr>
            <a:r>
              <a:rPr lang="zh-CN" altLang="en-US" sz="2400" dirty="0">
                <a:ea typeface="宋体" charset="-122"/>
              </a:rPr>
              <a:t>需求分析</a:t>
            </a:r>
          </a:p>
          <a:p>
            <a:pPr lvl="1">
              <a:lnSpc>
                <a:spcPct val="90000"/>
              </a:lnSpc>
            </a:pPr>
            <a:r>
              <a:rPr lang="zh-CN" altLang="en-US" sz="2400" dirty="0">
                <a:ea typeface="宋体" charset="-122"/>
              </a:rPr>
              <a:t>概念结构设计</a:t>
            </a:r>
          </a:p>
          <a:p>
            <a:pPr lvl="1">
              <a:lnSpc>
                <a:spcPct val="90000"/>
              </a:lnSpc>
            </a:pPr>
            <a:r>
              <a:rPr lang="zh-CN" altLang="en-US" sz="2400" dirty="0">
                <a:ea typeface="宋体" charset="-122"/>
              </a:rPr>
              <a:t>逻辑</a:t>
            </a:r>
            <a:r>
              <a:rPr lang="zh-CN" altLang="en-US" sz="2400" dirty="0" smtClean="0">
                <a:ea typeface="宋体" charset="-122"/>
              </a:rPr>
              <a:t>结构设计</a:t>
            </a:r>
            <a:r>
              <a:rPr lang="en-US" altLang="zh-CN" sz="2400" dirty="0" smtClean="0">
                <a:ea typeface="宋体" charset="-122"/>
              </a:rPr>
              <a:t>——</a:t>
            </a:r>
            <a:r>
              <a:rPr lang="zh-CN" altLang="en-US" sz="2400" dirty="0" smtClean="0">
                <a:ea typeface="宋体" charset="-122"/>
              </a:rPr>
              <a:t>设计逻辑结构、数据模型优化</a:t>
            </a:r>
            <a:endParaRPr lang="zh-CN" altLang="en-US" sz="2400" dirty="0">
              <a:ea typeface="宋体" charset="-122"/>
            </a:endParaRPr>
          </a:p>
          <a:p>
            <a:pPr lvl="1">
              <a:lnSpc>
                <a:spcPct val="90000"/>
              </a:lnSpc>
            </a:pPr>
            <a:r>
              <a:rPr lang="zh-CN" altLang="en-US" sz="2400" dirty="0">
                <a:ea typeface="宋体" charset="-122"/>
              </a:rPr>
              <a:t>物理</a:t>
            </a:r>
            <a:r>
              <a:rPr lang="zh-CN" altLang="en-US" sz="2400" dirty="0" smtClean="0">
                <a:ea typeface="宋体" charset="-122"/>
              </a:rPr>
              <a:t>结构设计</a:t>
            </a:r>
            <a:r>
              <a:rPr lang="en-US" altLang="zh-CN" sz="2400" dirty="0" smtClean="0">
                <a:ea typeface="宋体" charset="-122"/>
              </a:rPr>
              <a:t>——</a:t>
            </a:r>
            <a:r>
              <a:rPr lang="zh-CN" altLang="en-US" sz="2400" dirty="0" smtClean="0">
                <a:ea typeface="宋体" charset="-122"/>
              </a:rPr>
              <a:t>设计物理结构、评价设计、性能预测</a:t>
            </a:r>
            <a:endParaRPr lang="zh-CN" altLang="en-US" sz="2400" dirty="0">
              <a:ea typeface="宋体" charset="-122"/>
            </a:endParaRPr>
          </a:p>
          <a:p>
            <a:pPr lvl="1">
              <a:lnSpc>
                <a:spcPct val="90000"/>
              </a:lnSpc>
            </a:pPr>
            <a:r>
              <a:rPr lang="zh-CN" altLang="en-US" sz="2400" dirty="0">
                <a:ea typeface="宋体" charset="-122"/>
              </a:rPr>
              <a:t>数据库</a:t>
            </a:r>
            <a:r>
              <a:rPr lang="zh-CN" altLang="en-US" sz="2400" dirty="0" smtClean="0">
                <a:ea typeface="宋体" charset="-122"/>
              </a:rPr>
              <a:t>实施</a:t>
            </a:r>
            <a:r>
              <a:rPr lang="en-US" altLang="zh-CN" sz="2400" dirty="0" smtClean="0">
                <a:ea typeface="宋体" charset="-122"/>
              </a:rPr>
              <a:t>——</a:t>
            </a:r>
            <a:r>
              <a:rPr lang="zh-CN" altLang="en-US" sz="2400" dirty="0" smtClean="0">
                <a:ea typeface="宋体" charset="-122"/>
              </a:rPr>
              <a:t>物理实现、试验性运行</a:t>
            </a:r>
            <a:endParaRPr lang="zh-CN" altLang="en-US" sz="2400" dirty="0">
              <a:ea typeface="宋体" charset="-122"/>
            </a:endParaRPr>
          </a:p>
          <a:p>
            <a:pPr lvl="1">
              <a:lnSpc>
                <a:spcPct val="90000"/>
              </a:lnSpc>
            </a:pPr>
            <a:r>
              <a:rPr lang="zh-CN" altLang="en-US" sz="2400" dirty="0">
                <a:ea typeface="宋体" charset="-122"/>
              </a:rPr>
              <a:t>数据库运行和维护 </a:t>
            </a:r>
          </a:p>
          <a:p>
            <a:pPr>
              <a:lnSpc>
                <a:spcPct val="170000"/>
              </a:lnSpc>
            </a:pPr>
            <a:r>
              <a:rPr lang="zh-CN" altLang="en-US" sz="2400" dirty="0">
                <a:ea typeface="宋体" charset="-122"/>
              </a:rPr>
              <a:t>需求分析和概念设计独立于任何数据库管理系统 </a:t>
            </a:r>
          </a:p>
          <a:p>
            <a:pPr>
              <a:lnSpc>
                <a:spcPct val="170000"/>
              </a:lnSpc>
            </a:pPr>
            <a:r>
              <a:rPr lang="zh-CN" altLang="en-US" sz="2400" dirty="0">
                <a:ea typeface="宋体" charset="-122"/>
              </a:rPr>
              <a:t>逻辑设计和物理设计与选用的</a:t>
            </a:r>
            <a:r>
              <a:rPr lang="en-US" altLang="zh-CN" sz="2400" dirty="0">
                <a:ea typeface="宋体" charset="-122"/>
              </a:rPr>
              <a:t>DBMS</a:t>
            </a:r>
            <a:r>
              <a:rPr lang="zh-CN" altLang="en-US" sz="2400" dirty="0">
                <a:ea typeface="宋体" charset="-122"/>
              </a:rPr>
              <a:t>密切相关</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extLst>
      <p:ext uri="{BB962C8B-B14F-4D97-AF65-F5344CB8AC3E}">
        <p14:creationId xmlns:p14="http://schemas.microsoft.com/office/powerpoint/2010/main" val="642997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zh-CN" altLang="en-US">
                <a:ea typeface="宋体" charset="-122"/>
              </a:rPr>
              <a:t>数据库设计的基本步骤（续）</a:t>
            </a:r>
          </a:p>
        </p:txBody>
      </p:sp>
      <p:sp>
        <p:nvSpPr>
          <p:cNvPr id="479235" name="Rectangle 3"/>
          <p:cNvSpPr>
            <a:spLocks noGrp="1" noChangeArrowheads="1"/>
          </p:cNvSpPr>
          <p:nvPr>
            <p:ph idx="1"/>
          </p:nvPr>
        </p:nvSpPr>
        <p:spPr/>
        <p:txBody>
          <a:bodyPr>
            <a:normAutofit lnSpcReduction="10000"/>
          </a:bodyPr>
          <a:lstStyle/>
          <a:p>
            <a:pPr>
              <a:lnSpc>
                <a:spcPct val="130000"/>
              </a:lnSpc>
              <a:buFont typeface="Wingdings" pitchFamily="2" charset="2"/>
              <a:buNone/>
            </a:pPr>
            <a:r>
              <a:rPr lang="zh-CN" altLang="en-US" dirty="0">
                <a:ea typeface="宋体" charset="-122"/>
              </a:rPr>
              <a:t>一、数据库设计的准备工作：</a:t>
            </a:r>
            <a:r>
              <a:rPr lang="zh-CN" altLang="en-US" dirty="0">
                <a:solidFill>
                  <a:srgbClr val="FF0000"/>
                </a:solidFill>
                <a:ea typeface="宋体" charset="-122"/>
              </a:rPr>
              <a:t>选定参加设计的人</a:t>
            </a:r>
          </a:p>
          <a:p>
            <a:pPr>
              <a:lnSpc>
                <a:spcPct val="150000"/>
              </a:lnSpc>
              <a:buFont typeface="Wingdings" pitchFamily="2" charset="2"/>
              <a:buNone/>
            </a:pPr>
            <a:r>
              <a:rPr lang="en-US" altLang="zh-CN" sz="2400" dirty="0">
                <a:solidFill>
                  <a:srgbClr val="2355F3"/>
                </a:solidFill>
                <a:ea typeface="宋体" charset="-122"/>
              </a:rPr>
              <a:t>1.</a:t>
            </a:r>
            <a:r>
              <a:rPr lang="zh-CN" altLang="en-US" sz="2400" dirty="0">
                <a:solidFill>
                  <a:srgbClr val="2355F3"/>
                </a:solidFill>
                <a:ea typeface="宋体" charset="-122"/>
              </a:rPr>
              <a:t>系统分析人员、数据库设计人员</a:t>
            </a:r>
            <a:r>
              <a:rPr lang="zh-CN" altLang="en-US" dirty="0">
                <a:solidFill>
                  <a:srgbClr val="2355F3"/>
                </a:solidFill>
                <a:ea typeface="宋体" charset="-122"/>
              </a:rPr>
              <a:t> </a:t>
            </a:r>
          </a:p>
          <a:p>
            <a:pPr lvl="1">
              <a:lnSpc>
                <a:spcPct val="150000"/>
              </a:lnSpc>
            </a:pPr>
            <a:r>
              <a:rPr lang="zh-CN" altLang="en-US" sz="2000" dirty="0">
                <a:ea typeface="宋体" charset="-122"/>
              </a:rPr>
              <a:t>自始至终参与数据库设计</a:t>
            </a:r>
          </a:p>
          <a:p>
            <a:pPr>
              <a:lnSpc>
                <a:spcPct val="150000"/>
              </a:lnSpc>
              <a:buFont typeface="Wingdings" pitchFamily="2" charset="2"/>
              <a:buNone/>
            </a:pPr>
            <a:r>
              <a:rPr lang="en-US" altLang="zh-CN" sz="2400" dirty="0">
                <a:solidFill>
                  <a:srgbClr val="2355F3"/>
                </a:solidFill>
                <a:ea typeface="宋体" charset="-122"/>
              </a:rPr>
              <a:t>2. </a:t>
            </a:r>
            <a:r>
              <a:rPr lang="zh-CN" altLang="en-US" sz="2400" dirty="0">
                <a:solidFill>
                  <a:srgbClr val="2355F3"/>
                </a:solidFill>
                <a:ea typeface="宋体" charset="-122"/>
              </a:rPr>
              <a:t>用户和数据库管理员 </a:t>
            </a:r>
          </a:p>
          <a:p>
            <a:pPr lvl="1">
              <a:lnSpc>
                <a:spcPct val="150000"/>
              </a:lnSpc>
            </a:pPr>
            <a:r>
              <a:rPr lang="zh-CN" altLang="en-US" sz="2000" dirty="0">
                <a:ea typeface="宋体" charset="-122"/>
              </a:rPr>
              <a:t>主要参加需求分析和数据库的运行维护</a:t>
            </a:r>
          </a:p>
          <a:p>
            <a:pPr>
              <a:lnSpc>
                <a:spcPct val="150000"/>
              </a:lnSpc>
              <a:buFont typeface="Wingdings" pitchFamily="2" charset="2"/>
              <a:buNone/>
            </a:pPr>
            <a:r>
              <a:rPr lang="en-US" altLang="zh-CN" sz="2400" dirty="0">
                <a:solidFill>
                  <a:srgbClr val="2355F3"/>
                </a:solidFill>
                <a:ea typeface="宋体" charset="-122"/>
              </a:rPr>
              <a:t>3.</a:t>
            </a:r>
            <a:r>
              <a:rPr lang="zh-CN" altLang="en-US" sz="2400" dirty="0">
                <a:solidFill>
                  <a:srgbClr val="2355F3"/>
                </a:solidFill>
                <a:ea typeface="宋体" charset="-122"/>
              </a:rPr>
              <a:t>应用开发人员（程序员和操作员） </a:t>
            </a:r>
          </a:p>
          <a:p>
            <a:pPr lvl="1">
              <a:lnSpc>
                <a:spcPct val="150000"/>
              </a:lnSpc>
            </a:pPr>
            <a:r>
              <a:rPr lang="zh-CN" altLang="en-US" sz="2000" dirty="0">
                <a:ea typeface="宋体" charset="-122"/>
              </a:rPr>
              <a:t>在系统实施阶段参与进来，负责编制程序和准备软硬件环境</a:t>
            </a:r>
            <a:r>
              <a:rPr lang="zh-CN" altLang="en-US" dirty="0">
                <a:ea typeface="宋体" charset="-122"/>
              </a:rPr>
              <a:t> </a:t>
            </a:r>
            <a:endParaRPr lang="zh-CN" altLang="en-US" sz="2000" dirty="0">
              <a:ea typeface="宋体"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extLst>
      <p:ext uri="{BB962C8B-B14F-4D97-AF65-F5344CB8AC3E}">
        <p14:creationId xmlns:p14="http://schemas.microsoft.com/office/powerpoint/2010/main" val="3844145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a:ea typeface="宋体" charset="-122"/>
              </a:rPr>
              <a:t>数据库设计的基本步骤（续）</a:t>
            </a:r>
          </a:p>
        </p:txBody>
      </p:sp>
      <p:sp>
        <p:nvSpPr>
          <p:cNvPr id="412675" name="Rectangle 3"/>
          <p:cNvSpPr>
            <a:spLocks noGrp="1" noChangeArrowheads="1"/>
          </p:cNvSpPr>
          <p:nvPr>
            <p:ph idx="1"/>
          </p:nvPr>
        </p:nvSpPr>
        <p:spPr/>
        <p:txBody>
          <a:bodyPr/>
          <a:lstStyle/>
          <a:p>
            <a:pPr>
              <a:lnSpc>
                <a:spcPct val="90000"/>
              </a:lnSpc>
              <a:buFont typeface="Wingdings" pitchFamily="2" charset="2"/>
              <a:buNone/>
            </a:pPr>
            <a:r>
              <a:rPr lang="zh-CN" altLang="en-US" sz="2400" dirty="0">
                <a:ea typeface="宋体" charset="-122"/>
              </a:rPr>
              <a:t>二、数据库设计的过程</a:t>
            </a:r>
            <a:r>
              <a:rPr lang="en-US" altLang="zh-CN" sz="2400" dirty="0">
                <a:ea typeface="宋体" charset="-122"/>
              </a:rPr>
              <a:t>(</a:t>
            </a:r>
            <a:r>
              <a:rPr lang="zh-CN" altLang="en-US" sz="2400" dirty="0">
                <a:ea typeface="宋体" charset="-122"/>
              </a:rPr>
              <a:t>六个阶段</a:t>
            </a:r>
            <a:r>
              <a:rPr lang="en-US" altLang="zh-CN" sz="2400" dirty="0">
                <a:ea typeface="宋体" charset="-122"/>
              </a:rPr>
              <a:t>) </a:t>
            </a:r>
          </a:p>
          <a:p>
            <a:pPr>
              <a:lnSpc>
                <a:spcPct val="170000"/>
              </a:lnSpc>
              <a:buFont typeface="Wingdings" pitchFamily="2" charset="2"/>
              <a:buNone/>
            </a:pPr>
            <a:r>
              <a:rPr lang="zh-CN" altLang="en-US" sz="2400" dirty="0">
                <a:solidFill>
                  <a:srgbClr val="3333FF"/>
                </a:solidFill>
                <a:ea typeface="宋体" charset="-122"/>
              </a:rPr>
              <a:t>　⒈需求分析阶段</a:t>
            </a:r>
          </a:p>
          <a:p>
            <a:pPr lvl="1">
              <a:lnSpc>
                <a:spcPct val="170000"/>
              </a:lnSpc>
            </a:pPr>
            <a:r>
              <a:rPr lang="zh-CN" altLang="en-US" sz="2400" dirty="0">
                <a:ea typeface="宋体" charset="-122"/>
              </a:rPr>
              <a:t>准确了解与分析用户需求（包括数据与处理）</a:t>
            </a:r>
          </a:p>
          <a:p>
            <a:pPr lvl="1">
              <a:lnSpc>
                <a:spcPct val="170000"/>
              </a:lnSpc>
            </a:pPr>
            <a:r>
              <a:rPr lang="zh-CN" altLang="en-US" sz="2400" dirty="0">
                <a:ea typeface="宋体" charset="-122"/>
              </a:rPr>
              <a:t>最困难、最耗费时间的一步</a:t>
            </a:r>
          </a:p>
          <a:p>
            <a:pPr>
              <a:lnSpc>
                <a:spcPct val="90000"/>
              </a:lnSpc>
            </a:pPr>
            <a:endParaRPr lang="zh-CN" altLang="en-US" dirty="0">
              <a:ea typeface="宋体" charset="-122"/>
            </a:endParaRPr>
          </a:p>
          <a:p>
            <a:pPr>
              <a:lnSpc>
                <a:spcPct val="90000"/>
              </a:lnSpc>
              <a:buFont typeface="Wingdings" pitchFamily="2" charset="2"/>
              <a:buNone/>
            </a:pPr>
            <a:r>
              <a:rPr lang="zh-CN" altLang="en-US" sz="2400" dirty="0">
                <a:ea typeface="宋体" charset="-122"/>
              </a:rPr>
              <a:t>　</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extLst>
      <p:ext uri="{BB962C8B-B14F-4D97-AF65-F5344CB8AC3E}">
        <p14:creationId xmlns:p14="http://schemas.microsoft.com/office/powerpoint/2010/main" val="2158660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zh-CN" altLang="en-US">
                <a:ea typeface="宋体" charset="-122"/>
              </a:rPr>
              <a:t>数据库设计的基本步骤（续）</a:t>
            </a:r>
          </a:p>
        </p:txBody>
      </p:sp>
      <p:sp>
        <p:nvSpPr>
          <p:cNvPr id="413699" name="Rectangle 3"/>
          <p:cNvSpPr>
            <a:spLocks noGrp="1" noChangeArrowheads="1"/>
          </p:cNvSpPr>
          <p:nvPr>
            <p:ph idx="1"/>
          </p:nvPr>
        </p:nvSpPr>
        <p:spPr/>
        <p:txBody>
          <a:bodyPr/>
          <a:lstStyle/>
          <a:p>
            <a:pPr>
              <a:lnSpc>
                <a:spcPct val="160000"/>
              </a:lnSpc>
              <a:buFont typeface="Wingdings" pitchFamily="2" charset="2"/>
              <a:buNone/>
            </a:pPr>
            <a:r>
              <a:rPr lang="zh-CN" altLang="en-US" sz="2400" dirty="0">
                <a:ea typeface="宋体" charset="-122"/>
              </a:rPr>
              <a:t>　</a:t>
            </a:r>
            <a:r>
              <a:rPr lang="zh-CN" altLang="en-US" sz="2400" dirty="0">
                <a:solidFill>
                  <a:srgbClr val="3333FF"/>
                </a:solidFill>
                <a:ea typeface="宋体" charset="-122"/>
              </a:rPr>
              <a:t>⒉概念结构设计阶段</a:t>
            </a:r>
          </a:p>
          <a:p>
            <a:pPr lvl="1">
              <a:lnSpc>
                <a:spcPct val="160000"/>
              </a:lnSpc>
            </a:pPr>
            <a:r>
              <a:rPr lang="zh-CN" altLang="en-US" sz="2400" dirty="0">
                <a:ea typeface="宋体" charset="-122"/>
              </a:rPr>
              <a:t>整个数据库设计的关键</a:t>
            </a:r>
          </a:p>
          <a:p>
            <a:pPr lvl="1">
              <a:lnSpc>
                <a:spcPct val="160000"/>
              </a:lnSpc>
            </a:pPr>
            <a:r>
              <a:rPr lang="zh-CN" altLang="en-US" sz="2400" dirty="0">
                <a:ea typeface="宋体" charset="-122"/>
              </a:rPr>
              <a:t>通过对用户需求进行综合、归纳与抽象，形成一个独立于具体</a:t>
            </a:r>
            <a:r>
              <a:rPr lang="en-US" altLang="zh-CN" sz="2400" dirty="0">
                <a:ea typeface="宋体" charset="-122"/>
              </a:rPr>
              <a:t>DBMS</a:t>
            </a:r>
            <a:r>
              <a:rPr lang="zh-CN" altLang="en-US" sz="2400" dirty="0">
                <a:ea typeface="宋体" charset="-122"/>
              </a:rPr>
              <a:t>的概念模型</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extLst>
      <p:ext uri="{BB962C8B-B14F-4D97-AF65-F5344CB8AC3E}">
        <p14:creationId xmlns:p14="http://schemas.microsoft.com/office/powerpoint/2010/main" val="496887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en-US">
                <a:ea typeface="宋体" charset="-122"/>
              </a:rPr>
              <a:t>数据库设计的基本步骤（续）</a:t>
            </a:r>
          </a:p>
        </p:txBody>
      </p:sp>
      <p:sp>
        <p:nvSpPr>
          <p:cNvPr id="414723" name="Rectangle 3"/>
          <p:cNvSpPr>
            <a:spLocks noGrp="1" noChangeArrowheads="1"/>
          </p:cNvSpPr>
          <p:nvPr>
            <p:ph idx="1"/>
          </p:nvPr>
        </p:nvSpPr>
        <p:spPr/>
        <p:txBody>
          <a:bodyPr/>
          <a:lstStyle/>
          <a:p>
            <a:pPr>
              <a:lnSpc>
                <a:spcPct val="150000"/>
              </a:lnSpc>
              <a:buFont typeface="Wingdings" pitchFamily="2" charset="2"/>
              <a:buNone/>
            </a:pPr>
            <a:r>
              <a:rPr lang="en-US" altLang="zh-CN" dirty="0">
                <a:solidFill>
                  <a:srgbClr val="3333FF"/>
                </a:solidFill>
                <a:ea typeface="宋体" charset="-122"/>
              </a:rPr>
              <a:t>	</a:t>
            </a:r>
            <a:r>
              <a:rPr lang="en-US" altLang="zh-CN" sz="2400" dirty="0">
                <a:solidFill>
                  <a:srgbClr val="3333FF"/>
                </a:solidFill>
                <a:ea typeface="宋体" charset="-122"/>
              </a:rPr>
              <a:t>⒊</a:t>
            </a:r>
            <a:r>
              <a:rPr lang="zh-CN" altLang="en-US" sz="2400" dirty="0">
                <a:solidFill>
                  <a:srgbClr val="3333FF"/>
                </a:solidFill>
                <a:ea typeface="宋体" charset="-122"/>
              </a:rPr>
              <a:t>逻辑结构设计阶段</a:t>
            </a:r>
          </a:p>
          <a:p>
            <a:pPr lvl="1">
              <a:lnSpc>
                <a:spcPct val="150000"/>
              </a:lnSpc>
            </a:pPr>
            <a:r>
              <a:rPr lang="zh-CN" altLang="en-US" sz="2400" dirty="0">
                <a:ea typeface="宋体" charset="-122"/>
              </a:rPr>
              <a:t>将概念结构转换为某个</a:t>
            </a:r>
            <a:r>
              <a:rPr lang="en-US" altLang="zh-CN" sz="2400" dirty="0">
                <a:ea typeface="宋体" charset="-122"/>
              </a:rPr>
              <a:t>DBMS</a:t>
            </a:r>
            <a:r>
              <a:rPr lang="zh-CN" altLang="en-US" sz="2400" dirty="0">
                <a:ea typeface="宋体" charset="-122"/>
              </a:rPr>
              <a:t>所支持的数据模型</a:t>
            </a:r>
          </a:p>
          <a:p>
            <a:pPr lvl="1">
              <a:lnSpc>
                <a:spcPct val="150000"/>
              </a:lnSpc>
            </a:pPr>
            <a:r>
              <a:rPr lang="zh-CN" altLang="en-US" sz="2400" dirty="0">
                <a:ea typeface="宋体" charset="-122"/>
              </a:rPr>
              <a:t>对其进行优化</a:t>
            </a:r>
          </a:p>
          <a:p>
            <a:pPr>
              <a:lnSpc>
                <a:spcPct val="130000"/>
              </a:lnSpc>
            </a:pPr>
            <a:endParaRPr lang="zh-CN" altLang="en-US" dirty="0">
              <a:ea typeface="宋体" charset="-122"/>
            </a:endParaRPr>
          </a:p>
          <a:p>
            <a:pPr>
              <a:lnSpc>
                <a:spcPct val="110000"/>
              </a:lnSpc>
              <a:buFont typeface="Wingdings" pitchFamily="2" charset="2"/>
              <a:buNone/>
            </a:pPr>
            <a:endParaRPr lang="en-US" altLang="zh-CN" dirty="0">
              <a:ea typeface="宋体"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extLst>
      <p:ext uri="{BB962C8B-B14F-4D97-AF65-F5344CB8AC3E}">
        <p14:creationId xmlns:p14="http://schemas.microsoft.com/office/powerpoint/2010/main" val="1310414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zh-CN" altLang="en-US">
                <a:ea typeface="宋体" charset="-122"/>
              </a:rPr>
              <a:t>数据库设计的基本步骤（续）</a:t>
            </a:r>
          </a:p>
        </p:txBody>
      </p:sp>
      <p:sp>
        <p:nvSpPr>
          <p:cNvPr id="415747" name="Rectangle 3"/>
          <p:cNvSpPr>
            <a:spLocks noGrp="1" noChangeArrowheads="1"/>
          </p:cNvSpPr>
          <p:nvPr>
            <p:ph idx="1"/>
          </p:nvPr>
        </p:nvSpPr>
        <p:spPr/>
        <p:txBody>
          <a:bodyPr/>
          <a:lstStyle/>
          <a:p>
            <a:pPr>
              <a:lnSpc>
                <a:spcPct val="200000"/>
              </a:lnSpc>
              <a:buFont typeface="Wingdings" pitchFamily="2" charset="2"/>
              <a:buNone/>
            </a:pPr>
            <a:r>
              <a:rPr lang="en-US" altLang="zh-CN" dirty="0">
                <a:ea typeface="宋体" charset="-122"/>
              </a:rPr>
              <a:t>	</a:t>
            </a:r>
            <a:r>
              <a:rPr lang="en-US" altLang="zh-CN" sz="2400" dirty="0">
                <a:solidFill>
                  <a:srgbClr val="3333FF"/>
                </a:solidFill>
                <a:ea typeface="宋体" charset="-122"/>
              </a:rPr>
              <a:t>⒋</a:t>
            </a:r>
            <a:r>
              <a:rPr lang="zh-CN" altLang="en-US" sz="2400" dirty="0">
                <a:solidFill>
                  <a:srgbClr val="3333FF"/>
                </a:solidFill>
                <a:ea typeface="宋体" charset="-122"/>
              </a:rPr>
              <a:t>数据库物理设计阶段</a:t>
            </a:r>
          </a:p>
          <a:p>
            <a:pPr lvl="1">
              <a:lnSpc>
                <a:spcPct val="200000"/>
              </a:lnSpc>
            </a:pPr>
            <a:r>
              <a:rPr lang="zh-CN" altLang="en-US" sz="2400" dirty="0">
                <a:ea typeface="宋体" charset="-122"/>
              </a:rPr>
              <a:t>为逻辑数据模型选取一个最适合应用环境的物理结构（包括存储结构和存取方法）</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extLst>
      <p:ext uri="{BB962C8B-B14F-4D97-AF65-F5344CB8AC3E}">
        <p14:creationId xmlns:p14="http://schemas.microsoft.com/office/powerpoint/2010/main" val="2261033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zh-CN" altLang="en-US">
                <a:ea typeface="宋体" charset="-122"/>
              </a:rPr>
              <a:t>数据库设计的基本步骤（续）</a:t>
            </a:r>
          </a:p>
        </p:txBody>
      </p:sp>
      <p:sp>
        <p:nvSpPr>
          <p:cNvPr id="416771" name="Rectangle 3"/>
          <p:cNvSpPr>
            <a:spLocks noGrp="1" noChangeArrowheads="1"/>
          </p:cNvSpPr>
          <p:nvPr>
            <p:ph idx="1"/>
          </p:nvPr>
        </p:nvSpPr>
        <p:spPr/>
        <p:txBody>
          <a:bodyPr>
            <a:normAutofit lnSpcReduction="10000"/>
          </a:bodyPr>
          <a:lstStyle/>
          <a:p>
            <a:pPr>
              <a:lnSpc>
                <a:spcPct val="140000"/>
              </a:lnSpc>
              <a:buFont typeface="Wingdings" pitchFamily="2" charset="2"/>
              <a:buNone/>
            </a:pPr>
            <a:r>
              <a:rPr lang="en-US" altLang="zh-CN" sz="2400" dirty="0">
                <a:solidFill>
                  <a:srgbClr val="3333FF"/>
                </a:solidFill>
                <a:ea typeface="宋体" charset="-122"/>
              </a:rPr>
              <a:t>	⒌</a:t>
            </a:r>
            <a:r>
              <a:rPr lang="zh-CN" altLang="en-US" sz="2400" dirty="0">
                <a:solidFill>
                  <a:srgbClr val="3333FF"/>
                </a:solidFill>
                <a:ea typeface="宋体" charset="-122"/>
              </a:rPr>
              <a:t>数据库实施阶段</a:t>
            </a:r>
          </a:p>
          <a:p>
            <a:pPr lvl="1">
              <a:lnSpc>
                <a:spcPct val="140000"/>
              </a:lnSpc>
            </a:pPr>
            <a:r>
              <a:rPr lang="zh-CN" altLang="en-US" sz="2400" dirty="0">
                <a:ea typeface="宋体" charset="-122"/>
              </a:rPr>
              <a:t>运用</a:t>
            </a:r>
            <a:r>
              <a:rPr lang="en-US" altLang="zh-CN" sz="2400" dirty="0">
                <a:ea typeface="宋体" charset="-122"/>
              </a:rPr>
              <a:t>DBMS</a:t>
            </a:r>
            <a:r>
              <a:rPr lang="zh-CN" altLang="en-US" sz="2400" dirty="0">
                <a:ea typeface="宋体" charset="-122"/>
              </a:rPr>
              <a:t>提供的数据库语言（如</a:t>
            </a:r>
            <a:r>
              <a:rPr lang="en-US" altLang="zh-CN" sz="2400" dirty="0">
                <a:ea typeface="宋体" charset="-122"/>
              </a:rPr>
              <a:t>SQL</a:t>
            </a:r>
            <a:r>
              <a:rPr lang="zh-CN" altLang="en-US" sz="2400" dirty="0">
                <a:ea typeface="宋体" charset="-122"/>
              </a:rPr>
              <a:t>）及宿主语言，根据逻辑设计和物理设计的结果</a:t>
            </a:r>
          </a:p>
          <a:p>
            <a:pPr lvl="2">
              <a:lnSpc>
                <a:spcPct val="150000"/>
              </a:lnSpc>
              <a:buFont typeface="Wingdings" pitchFamily="2" charset="2"/>
              <a:buChar char="Ø"/>
            </a:pPr>
            <a:r>
              <a:rPr lang="zh-CN" altLang="en-US" sz="2400" dirty="0">
                <a:ea typeface="宋体" charset="-122"/>
              </a:rPr>
              <a:t>建立数据库</a:t>
            </a:r>
          </a:p>
          <a:p>
            <a:pPr lvl="2">
              <a:lnSpc>
                <a:spcPct val="150000"/>
              </a:lnSpc>
              <a:buFont typeface="Wingdings" pitchFamily="2" charset="2"/>
              <a:buChar char="Ø"/>
            </a:pPr>
            <a:r>
              <a:rPr lang="zh-CN" altLang="en-US" sz="2400" dirty="0">
                <a:ea typeface="宋体" charset="-122"/>
              </a:rPr>
              <a:t>编制与调试应用程序</a:t>
            </a:r>
          </a:p>
          <a:p>
            <a:pPr lvl="2">
              <a:lnSpc>
                <a:spcPct val="150000"/>
              </a:lnSpc>
              <a:buFont typeface="Wingdings" pitchFamily="2" charset="2"/>
              <a:buChar char="Ø"/>
            </a:pPr>
            <a:r>
              <a:rPr lang="zh-CN" altLang="en-US" sz="2400" dirty="0">
                <a:ea typeface="宋体" charset="-122"/>
              </a:rPr>
              <a:t>组织数据入库</a:t>
            </a:r>
          </a:p>
          <a:p>
            <a:pPr lvl="2">
              <a:lnSpc>
                <a:spcPct val="150000"/>
              </a:lnSpc>
              <a:buFont typeface="Wingdings" pitchFamily="2" charset="2"/>
              <a:buChar char="Ø"/>
            </a:pPr>
            <a:r>
              <a:rPr lang="zh-CN" altLang="en-US" sz="2400" dirty="0">
                <a:ea typeface="宋体" charset="-122"/>
              </a:rPr>
              <a:t>进行试运行</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extLst>
      <p:ext uri="{BB962C8B-B14F-4D97-AF65-F5344CB8AC3E}">
        <p14:creationId xmlns:p14="http://schemas.microsoft.com/office/powerpoint/2010/main" val="1236432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a:ea typeface="宋体" charset="-122"/>
              </a:rPr>
              <a:t>数据库设计的基本步骤（续）</a:t>
            </a:r>
          </a:p>
        </p:txBody>
      </p:sp>
      <p:sp>
        <p:nvSpPr>
          <p:cNvPr id="417795" name="Rectangle 3"/>
          <p:cNvSpPr>
            <a:spLocks noGrp="1" noChangeArrowheads="1"/>
          </p:cNvSpPr>
          <p:nvPr>
            <p:ph idx="1"/>
          </p:nvPr>
        </p:nvSpPr>
        <p:spPr/>
        <p:txBody>
          <a:bodyPr/>
          <a:lstStyle/>
          <a:p>
            <a:pPr>
              <a:lnSpc>
                <a:spcPct val="170000"/>
              </a:lnSpc>
              <a:buFont typeface="Wingdings" pitchFamily="2" charset="2"/>
              <a:buNone/>
            </a:pPr>
            <a:r>
              <a:rPr lang="en-US" altLang="zh-CN" dirty="0">
                <a:ea typeface="宋体" charset="-122"/>
              </a:rPr>
              <a:t>	</a:t>
            </a:r>
            <a:r>
              <a:rPr lang="en-US" altLang="zh-CN" sz="2400" dirty="0">
                <a:solidFill>
                  <a:srgbClr val="3333FF"/>
                </a:solidFill>
                <a:ea typeface="宋体" charset="-122"/>
              </a:rPr>
              <a:t>⒍</a:t>
            </a:r>
            <a:r>
              <a:rPr lang="zh-CN" altLang="en-US" sz="2400" dirty="0">
                <a:solidFill>
                  <a:srgbClr val="3333FF"/>
                </a:solidFill>
                <a:ea typeface="宋体" charset="-122"/>
              </a:rPr>
              <a:t>数据库运行和维护阶段</a:t>
            </a:r>
          </a:p>
          <a:p>
            <a:pPr lvl="1">
              <a:lnSpc>
                <a:spcPct val="170000"/>
              </a:lnSpc>
            </a:pPr>
            <a:r>
              <a:rPr lang="zh-CN" altLang="en-US" sz="2400" dirty="0">
                <a:ea typeface="宋体" charset="-122"/>
              </a:rPr>
              <a:t>数据库应用系统经过试运行后即可投入正式运行</a:t>
            </a:r>
          </a:p>
          <a:p>
            <a:pPr lvl="1">
              <a:lnSpc>
                <a:spcPct val="170000"/>
              </a:lnSpc>
            </a:pPr>
            <a:r>
              <a:rPr lang="zh-CN" altLang="en-US" sz="2400" dirty="0">
                <a:ea typeface="宋体" charset="-122"/>
              </a:rPr>
              <a:t>在数据库系统运行过程中必须不断地对其进行评价、调整与修改</a:t>
            </a:r>
          </a:p>
          <a:p>
            <a:pPr>
              <a:buFont typeface="Wingdings" pitchFamily="2" charset="2"/>
              <a:buNone/>
            </a:pPr>
            <a:endParaRPr lang="en-US" altLang="zh-CN" sz="2400" dirty="0">
              <a:ea typeface="宋体"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extLst>
      <p:ext uri="{BB962C8B-B14F-4D97-AF65-F5344CB8AC3E}">
        <p14:creationId xmlns:p14="http://schemas.microsoft.com/office/powerpoint/2010/main" val="3306531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zh-CN" altLang="en-US">
                <a:ea typeface="宋体" charset="-122"/>
              </a:rPr>
              <a:t>数据库设计的基本步骤（续）</a:t>
            </a:r>
          </a:p>
        </p:txBody>
      </p:sp>
      <p:sp>
        <p:nvSpPr>
          <p:cNvPr id="418819" name="Rectangle 3"/>
          <p:cNvSpPr>
            <a:spLocks noGrp="1" noChangeArrowheads="1"/>
          </p:cNvSpPr>
          <p:nvPr>
            <p:ph idx="1"/>
          </p:nvPr>
        </p:nvSpPr>
        <p:spPr/>
        <p:txBody>
          <a:bodyPr>
            <a:normAutofit/>
          </a:bodyPr>
          <a:lstStyle/>
          <a:p>
            <a:pPr>
              <a:lnSpc>
                <a:spcPct val="180000"/>
              </a:lnSpc>
              <a:buFont typeface="Wingdings" pitchFamily="2" charset="2"/>
              <a:buNone/>
            </a:pPr>
            <a:r>
              <a:rPr lang="zh-CN" altLang="en-US" sz="2400" dirty="0">
                <a:solidFill>
                  <a:srgbClr val="3333FF"/>
                </a:solidFill>
                <a:ea typeface="宋体" charset="-122"/>
              </a:rPr>
              <a:t>设计一个完善的数据库应用系统往往是上述六个阶段的不断反复</a:t>
            </a:r>
            <a:endParaRPr lang="zh-CN" altLang="en-US" sz="2400" dirty="0">
              <a:ea typeface="宋体" charset="-122"/>
            </a:endParaRPr>
          </a:p>
          <a:p>
            <a:pPr>
              <a:lnSpc>
                <a:spcPct val="170000"/>
              </a:lnSpc>
            </a:pPr>
            <a:r>
              <a:rPr lang="zh-CN" altLang="en-US" sz="2400" dirty="0">
                <a:ea typeface="宋体" charset="-122"/>
              </a:rPr>
              <a:t>把数据库设计和对数据库中数据处理的设计紧密结合起来</a:t>
            </a:r>
          </a:p>
          <a:p>
            <a:pPr>
              <a:lnSpc>
                <a:spcPct val="170000"/>
              </a:lnSpc>
            </a:pPr>
            <a:r>
              <a:rPr lang="zh-CN" altLang="en-US" sz="2400" dirty="0">
                <a:ea typeface="宋体" charset="-122"/>
              </a:rPr>
              <a:t>将这两个方面的需求分析、抽象、设计、实现在各个阶段同时进行，相互参照，相互补充，以完善两方面的设计</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extLst>
      <p:ext uri="{BB962C8B-B14F-4D97-AF65-F5344CB8AC3E}">
        <p14:creationId xmlns:p14="http://schemas.microsoft.com/office/powerpoint/2010/main" val="3848775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zh-CN" altLang="en-US" dirty="0">
                <a:ea typeface="宋体" charset="-122"/>
              </a:rPr>
              <a:t>第七章  数据库设计</a:t>
            </a:r>
          </a:p>
        </p:txBody>
      </p:sp>
      <p:sp>
        <p:nvSpPr>
          <p:cNvPr id="394243" name="Rectangle 3"/>
          <p:cNvSpPr>
            <a:spLocks noGrp="1" noChangeArrowheads="1"/>
          </p:cNvSpPr>
          <p:nvPr>
            <p:ph idx="1"/>
          </p:nvPr>
        </p:nvSpPr>
        <p:spPr>
          <a:xfrm>
            <a:off x="1204913" y="1700213"/>
            <a:ext cx="7643812" cy="4495800"/>
          </a:xfrm>
        </p:spPr>
        <p:txBody>
          <a:bodyPr>
            <a:normAutofit fontScale="92500" lnSpcReduction="10000"/>
          </a:bodyPr>
          <a:lstStyle/>
          <a:p>
            <a:pPr>
              <a:lnSpc>
                <a:spcPct val="130000"/>
              </a:lnSpc>
              <a:buFont typeface="Wingdings" pitchFamily="2" charset="2"/>
              <a:buNone/>
            </a:pPr>
            <a:r>
              <a:rPr lang="en-US" altLang="zh-CN" sz="2800" b="1" dirty="0">
                <a:ea typeface="宋体" charset="-122"/>
              </a:rPr>
              <a:t>7.1  </a:t>
            </a:r>
            <a:r>
              <a:rPr lang="zh-CN" altLang="en-US" sz="2800" b="1" dirty="0">
                <a:ea typeface="宋体" charset="-122"/>
              </a:rPr>
              <a:t>数据库设计概述</a:t>
            </a:r>
          </a:p>
          <a:p>
            <a:pPr>
              <a:lnSpc>
                <a:spcPct val="130000"/>
              </a:lnSpc>
              <a:buFont typeface="Wingdings" pitchFamily="2" charset="2"/>
              <a:buNone/>
            </a:pPr>
            <a:r>
              <a:rPr lang="en-US" altLang="zh-CN" sz="2800" b="1" dirty="0">
                <a:ea typeface="宋体" charset="-122"/>
              </a:rPr>
              <a:t>7.2  </a:t>
            </a:r>
            <a:r>
              <a:rPr lang="zh-CN" altLang="en-US" sz="2800" b="1" dirty="0">
                <a:ea typeface="宋体" charset="-122"/>
              </a:rPr>
              <a:t>需求分析</a:t>
            </a:r>
          </a:p>
          <a:p>
            <a:pPr>
              <a:lnSpc>
                <a:spcPct val="130000"/>
              </a:lnSpc>
              <a:buFont typeface="Wingdings" pitchFamily="2" charset="2"/>
              <a:buNone/>
            </a:pPr>
            <a:r>
              <a:rPr lang="en-US" altLang="zh-CN" sz="2800" b="1" dirty="0">
                <a:ea typeface="宋体" charset="-122"/>
              </a:rPr>
              <a:t>7.3  </a:t>
            </a:r>
            <a:r>
              <a:rPr lang="zh-CN" altLang="en-US" sz="2800" b="1" dirty="0">
                <a:ea typeface="宋体" charset="-122"/>
              </a:rPr>
              <a:t>概念结构设计</a:t>
            </a:r>
          </a:p>
          <a:p>
            <a:pPr>
              <a:lnSpc>
                <a:spcPct val="130000"/>
              </a:lnSpc>
              <a:buFont typeface="Wingdings" pitchFamily="2" charset="2"/>
              <a:buNone/>
            </a:pPr>
            <a:r>
              <a:rPr lang="en-US" altLang="zh-CN" sz="2800" b="1" dirty="0">
                <a:ea typeface="宋体" charset="-122"/>
              </a:rPr>
              <a:t>7.4  </a:t>
            </a:r>
            <a:r>
              <a:rPr lang="zh-CN" altLang="en-US" sz="2800" b="1" dirty="0">
                <a:ea typeface="宋体" charset="-122"/>
              </a:rPr>
              <a:t>逻辑结构设计</a:t>
            </a:r>
          </a:p>
          <a:p>
            <a:pPr>
              <a:lnSpc>
                <a:spcPct val="130000"/>
              </a:lnSpc>
              <a:buFont typeface="Wingdings" pitchFamily="2" charset="2"/>
              <a:buNone/>
            </a:pPr>
            <a:r>
              <a:rPr lang="en-US" altLang="zh-CN" sz="2800" b="1" dirty="0">
                <a:ea typeface="宋体" charset="-122"/>
              </a:rPr>
              <a:t>7.5  </a:t>
            </a:r>
            <a:r>
              <a:rPr lang="zh-CN" altLang="en-US" sz="2800" b="1" dirty="0">
                <a:ea typeface="宋体" charset="-122"/>
              </a:rPr>
              <a:t>数据库的物理设计</a:t>
            </a:r>
          </a:p>
          <a:p>
            <a:pPr>
              <a:lnSpc>
                <a:spcPct val="130000"/>
              </a:lnSpc>
              <a:buFont typeface="Wingdings" pitchFamily="2" charset="2"/>
              <a:buNone/>
            </a:pPr>
            <a:r>
              <a:rPr lang="en-US" altLang="zh-CN" sz="2800" b="1" dirty="0">
                <a:ea typeface="宋体" charset="-122"/>
              </a:rPr>
              <a:t>7.6  </a:t>
            </a:r>
            <a:r>
              <a:rPr lang="zh-CN" altLang="en-US" sz="2800" b="1" dirty="0">
                <a:ea typeface="宋体" charset="-122"/>
              </a:rPr>
              <a:t>数据库实施和维护</a:t>
            </a:r>
          </a:p>
          <a:p>
            <a:pPr>
              <a:lnSpc>
                <a:spcPct val="130000"/>
              </a:lnSpc>
              <a:buFont typeface="Wingdings" pitchFamily="2" charset="2"/>
              <a:buNone/>
            </a:pPr>
            <a:r>
              <a:rPr lang="en-US" altLang="zh-CN" sz="2800" b="1" dirty="0">
                <a:ea typeface="宋体" charset="-122"/>
              </a:rPr>
              <a:t>7.7  </a:t>
            </a:r>
            <a:r>
              <a:rPr lang="zh-CN" altLang="en-US" sz="2800" b="1" dirty="0">
                <a:ea typeface="宋体" charset="-122"/>
              </a:rPr>
              <a:t>小结</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721281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1009" name="Picture 145" descr="73"/>
          <p:cNvPicPr>
            <a:picLocks noChangeAspect="1" noChangeArrowheads="1"/>
          </p:cNvPicPr>
          <p:nvPr/>
        </p:nvPicPr>
        <p:blipFill>
          <a:blip r:embed="rId2" cstate="print"/>
          <a:srcRect/>
          <a:stretch>
            <a:fillRect/>
          </a:stretch>
        </p:blipFill>
        <p:spPr bwMode="auto">
          <a:xfrm>
            <a:off x="2351088" y="836614"/>
            <a:ext cx="7416800" cy="5545137"/>
          </a:xfrm>
          <a:prstGeom prst="rect">
            <a:avLst/>
          </a:prstGeom>
          <a:noFill/>
          <a:ln w="9525">
            <a:solidFill>
              <a:schemeClr val="tx1"/>
            </a:solidFill>
            <a:miter lim="800000"/>
            <a:headEnd/>
            <a:tailEnd/>
          </a:ln>
        </p:spPr>
      </p:pic>
      <p:sp>
        <p:nvSpPr>
          <p:cNvPr id="421010" name="Rectangle 146"/>
          <p:cNvSpPr>
            <a:spLocks noChangeArrowheads="1"/>
          </p:cNvSpPr>
          <p:nvPr/>
        </p:nvSpPr>
        <p:spPr bwMode="auto">
          <a:xfrm>
            <a:off x="4900613" y="6537325"/>
            <a:ext cx="2317750" cy="274638"/>
          </a:xfrm>
          <a:prstGeom prst="rect">
            <a:avLst/>
          </a:prstGeom>
          <a:noFill/>
          <a:ln w="25400" algn="ctr">
            <a:noFill/>
            <a:miter lim="800000"/>
            <a:headEnd/>
            <a:tailEnd/>
          </a:ln>
          <a:effectLst/>
        </p:spPr>
        <p:txBody>
          <a:bodyPr wrap="none" anchor="ctr">
            <a:spAutoFit/>
          </a:bodyPr>
          <a:lstStyle/>
          <a:p>
            <a:r>
              <a:rPr kumimoji="1" lang="zh-CN" altLang="en-US" sz="1200"/>
              <a:t>数据库设计各个阶段的设计描述</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20</a:t>
            </a:fld>
            <a:endParaRPr lang="zh-CN" altLang="en-US"/>
          </a:p>
        </p:txBody>
      </p:sp>
    </p:spTree>
    <p:extLst>
      <p:ext uri="{BB962C8B-B14F-4D97-AF65-F5344CB8AC3E}">
        <p14:creationId xmlns:p14="http://schemas.microsoft.com/office/powerpoint/2010/main" val="1810245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a:ea typeface="宋体" charset="-122"/>
              </a:rPr>
              <a:t>7.1  </a:t>
            </a:r>
            <a:r>
              <a:rPr lang="zh-CN" altLang="en-US">
                <a:ea typeface="宋体" charset="-122"/>
              </a:rPr>
              <a:t>数据库设计概述</a:t>
            </a:r>
          </a:p>
        </p:txBody>
      </p:sp>
      <p:sp>
        <p:nvSpPr>
          <p:cNvPr id="480259" name="Rectangle 3"/>
          <p:cNvSpPr>
            <a:spLocks noGrp="1" noChangeArrowheads="1"/>
          </p:cNvSpPr>
          <p:nvPr>
            <p:ph idx="1"/>
          </p:nvPr>
        </p:nvSpPr>
        <p:spPr/>
        <p:txBody>
          <a:bodyPr/>
          <a:lstStyle/>
          <a:p>
            <a:pPr>
              <a:lnSpc>
                <a:spcPct val="160000"/>
              </a:lnSpc>
              <a:buFont typeface="Wingdings" pitchFamily="2" charset="2"/>
              <a:buNone/>
            </a:pPr>
            <a:r>
              <a:rPr lang="en-US" altLang="zh-CN" sz="2800" b="1" dirty="0">
                <a:ea typeface="宋体" charset="-122"/>
              </a:rPr>
              <a:t>7.1.1  </a:t>
            </a:r>
            <a:r>
              <a:rPr lang="zh-CN" altLang="en-US" sz="2800" b="1" dirty="0">
                <a:ea typeface="宋体" charset="-122"/>
              </a:rPr>
              <a:t>数据库设计的特点</a:t>
            </a:r>
          </a:p>
          <a:p>
            <a:pPr>
              <a:lnSpc>
                <a:spcPct val="160000"/>
              </a:lnSpc>
              <a:buFont typeface="Wingdings" pitchFamily="2" charset="2"/>
              <a:buNone/>
            </a:pPr>
            <a:r>
              <a:rPr lang="en-US" altLang="zh-CN" sz="2800" b="1" dirty="0">
                <a:ea typeface="宋体" charset="-122"/>
              </a:rPr>
              <a:t>7.1.2  </a:t>
            </a:r>
            <a:r>
              <a:rPr lang="zh-CN" altLang="en-US" sz="2800" b="1" dirty="0">
                <a:ea typeface="宋体" charset="-122"/>
              </a:rPr>
              <a:t>数据库设计方法</a:t>
            </a:r>
          </a:p>
          <a:p>
            <a:pPr>
              <a:lnSpc>
                <a:spcPct val="160000"/>
              </a:lnSpc>
              <a:buFont typeface="Wingdings" pitchFamily="2" charset="2"/>
              <a:buNone/>
            </a:pPr>
            <a:r>
              <a:rPr lang="en-US" altLang="zh-CN" sz="2800" b="1" dirty="0">
                <a:ea typeface="宋体" charset="-122"/>
              </a:rPr>
              <a:t>7.1.3  </a:t>
            </a:r>
            <a:r>
              <a:rPr lang="zh-CN" altLang="en-US" sz="2800" b="1" dirty="0">
                <a:ea typeface="宋体" charset="-122"/>
              </a:rPr>
              <a:t>数据库设计的基本步骤</a:t>
            </a:r>
          </a:p>
          <a:p>
            <a:pPr>
              <a:lnSpc>
                <a:spcPct val="160000"/>
              </a:lnSpc>
              <a:buFont typeface="Wingdings" pitchFamily="2" charset="2"/>
              <a:buNone/>
            </a:pPr>
            <a:r>
              <a:rPr lang="en-US" altLang="zh-CN" sz="2800" b="1" dirty="0">
                <a:solidFill>
                  <a:srgbClr val="3333FF"/>
                </a:solidFill>
                <a:ea typeface="宋体" charset="-122"/>
              </a:rPr>
              <a:t>7.1.4  </a:t>
            </a:r>
            <a:r>
              <a:rPr lang="zh-CN" altLang="en-US" sz="2800" b="1" dirty="0">
                <a:solidFill>
                  <a:srgbClr val="3333FF"/>
                </a:solidFill>
                <a:ea typeface="宋体" charset="-122"/>
              </a:rPr>
              <a:t>数据库设计过程中的各级模式</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extLst>
      <p:ext uri="{BB962C8B-B14F-4D97-AF65-F5344CB8AC3E}">
        <p14:creationId xmlns:p14="http://schemas.microsoft.com/office/powerpoint/2010/main" val="33905500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en-US" altLang="zh-CN" sz="3200">
                <a:ea typeface="宋体" charset="-122"/>
              </a:rPr>
              <a:t>7.1.4</a:t>
            </a:r>
            <a:r>
              <a:rPr lang="zh-CN" altLang="en-US" sz="3200">
                <a:ea typeface="宋体" charset="-122"/>
              </a:rPr>
              <a:t>数据库设计过程中的各级模式</a:t>
            </a:r>
          </a:p>
        </p:txBody>
      </p:sp>
      <p:sp>
        <p:nvSpPr>
          <p:cNvPr id="481283" name="Rectangle 3"/>
          <p:cNvSpPr>
            <a:spLocks noGrp="1" noChangeArrowheads="1"/>
          </p:cNvSpPr>
          <p:nvPr>
            <p:ph idx="1"/>
          </p:nvPr>
        </p:nvSpPr>
        <p:spPr>
          <a:xfrm>
            <a:off x="2279650" y="1700213"/>
            <a:ext cx="8153400" cy="576262"/>
          </a:xfrm>
        </p:spPr>
        <p:txBody>
          <a:bodyPr/>
          <a:lstStyle/>
          <a:p>
            <a:pPr>
              <a:lnSpc>
                <a:spcPct val="90000"/>
              </a:lnSpc>
              <a:buFont typeface="Wingdings" pitchFamily="2" charset="2"/>
              <a:buNone/>
            </a:pPr>
            <a:r>
              <a:rPr lang="zh-CN" altLang="en-US" sz="2400">
                <a:ea typeface="宋体" charset="-122"/>
              </a:rPr>
              <a:t>数据库设计不同阶段形成的数据库各级模式</a:t>
            </a:r>
            <a:endParaRPr lang="zh-CN" altLang="en-US" sz="2400">
              <a:solidFill>
                <a:srgbClr val="2355F3"/>
              </a:solidFill>
              <a:ea typeface="宋体" charset="-122"/>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481285" name="Text Box 5"/>
          <p:cNvSpPr txBox="1">
            <a:spLocks noChangeArrowheads="1"/>
          </p:cNvSpPr>
          <p:nvPr/>
        </p:nvSpPr>
        <p:spPr bwMode="auto">
          <a:xfrm>
            <a:off x="4656138" y="6165851"/>
            <a:ext cx="1866900" cy="366713"/>
          </a:xfrm>
          <a:prstGeom prst="rect">
            <a:avLst/>
          </a:prstGeom>
          <a:noFill/>
          <a:ln w="25400" algn="ctr">
            <a:noFill/>
            <a:miter lim="800000"/>
            <a:headEnd/>
            <a:tailEnd/>
          </a:ln>
          <a:effectLst/>
        </p:spPr>
        <p:txBody>
          <a:bodyPr wrap="none">
            <a:spAutoFit/>
          </a:bodyPr>
          <a:lstStyle/>
          <a:p>
            <a:pPr marL="342900" indent="-342900"/>
            <a:r>
              <a:rPr lang="zh-CN" altLang="en-US" sz="1600"/>
              <a:t>数据库的各级模式</a:t>
            </a:r>
            <a:r>
              <a:rPr lang="zh-CN" altLang="en-US"/>
              <a:t> </a:t>
            </a:r>
          </a:p>
        </p:txBody>
      </p:sp>
      <p:pic>
        <p:nvPicPr>
          <p:cNvPr id="481286" name="Picture 6" descr="74"/>
          <p:cNvPicPr>
            <a:picLocks noChangeAspect="1" noChangeArrowheads="1"/>
          </p:cNvPicPr>
          <p:nvPr/>
        </p:nvPicPr>
        <p:blipFill>
          <a:blip r:embed="rId2" cstate="print"/>
          <a:srcRect/>
          <a:stretch>
            <a:fillRect/>
          </a:stretch>
        </p:blipFill>
        <p:spPr bwMode="auto">
          <a:xfrm>
            <a:off x="2640013" y="2492376"/>
            <a:ext cx="6337300" cy="3351213"/>
          </a:xfrm>
          <a:prstGeom prst="rect">
            <a:avLst/>
          </a:prstGeom>
          <a:noFill/>
          <a:ln w="9525">
            <a:noFill/>
            <a:miter lim="800000"/>
            <a:headEnd/>
            <a:tailEnd/>
          </a:ln>
        </p:spPr>
      </p:pic>
    </p:spTree>
    <p:extLst>
      <p:ext uri="{BB962C8B-B14F-4D97-AF65-F5344CB8AC3E}">
        <p14:creationId xmlns:p14="http://schemas.microsoft.com/office/powerpoint/2010/main" val="1610476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zh-CN" altLang="en-US">
                <a:ea typeface="宋体" charset="-122"/>
              </a:rPr>
              <a:t>第七章  数据库设计</a:t>
            </a:r>
          </a:p>
        </p:txBody>
      </p:sp>
      <p:sp>
        <p:nvSpPr>
          <p:cNvPr id="483331" name="Rectangle 3"/>
          <p:cNvSpPr>
            <a:spLocks noGrp="1" noChangeArrowheads="1"/>
          </p:cNvSpPr>
          <p:nvPr>
            <p:ph idx="1"/>
          </p:nvPr>
        </p:nvSpPr>
        <p:spPr>
          <a:xfrm>
            <a:off x="1201449" y="1776984"/>
            <a:ext cx="7859712" cy="4495800"/>
          </a:xfrm>
        </p:spPr>
        <p:txBody>
          <a:bodyPr/>
          <a:lstStyle/>
          <a:p>
            <a:pPr>
              <a:lnSpc>
                <a:spcPct val="130000"/>
              </a:lnSpc>
              <a:buFont typeface="Wingdings" pitchFamily="2" charset="2"/>
              <a:buNone/>
            </a:pPr>
            <a:r>
              <a:rPr lang="en-US" altLang="zh-CN" sz="2400" b="1" dirty="0">
                <a:ea typeface="宋体" charset="-122"/>
              </a:rPr>
              <a:t>7.1  </a:t>
            </a:r>
            <a:r>
              <a:rPr lang="zh-CN" altLang="en-US" sz="2400" b="1" dirty="0">
                <a:ea typeface="宋体" charset="-122"/>
              </a:rPr>
              <a:t>数据库设计概述</a:t>
            </a:r>
          </a:p>
          <a:p>
            <a:pPr>
              <a:lnSpc>
                <a:spcPct val="130000"/>
              </a:lnSpc>
              <a:buFont typeface="Wingdings" pitchFamily="2" charset="2"/>
              <a:buNone/>
            </a:pPr>
            <a:r>
              <a:rPr lang="en-US" altLang="zh-CN" sz="2400" b="1" dirty="0">
                <a:solidFill>
                  <a:schemeClr val="tx2"/>
                </a:solidFill>
                <a:ea typeface="宋体" charset="-122"/>
              </a:rPr>
              <a:t>7.2  </a:t>
            </a:r>
            <a:r>
              <a:rPr lang="zh-CN" altLang="en-US" sz="2400" b="1" dirty="0">
                <a:solidFill>
                  <a:schemeClr val="tx2"/>
                </a:solidFill>
                <a:ea typeface="宋体" charset="-122"/>
              </a:rPr>
              <a:t>需求分析</a:t>
            </a:r>
          </a:p>
          <a:p>
            <a:pPr>
              <a:lnSpc>
                <a:spcPct val="130000"/>
              </a:lnSpc>
              <a:buFont typeface="Wingdings" pitchFamily="2" charset="2"/>
              <a:buNone/>
            </a:pPr>
            <a:r>
              <a:rPr lang="en-US" altLang="zh-CN" sz="2400" b="1" dirty="0">
                <a:ea typeface="宋体" charset="-122"/>
              </a:rPr>
              <a:t>7.3  </a:t>
            </a:r>
            <a:r>
              <a:rPr lang="zh-CN" altLang="en-US" sz="2400" b="1" dirty="0">
                <a:ea typeface="宋体" charset="-122"/>
              </a:rPr>
              <a:t>概念结构设计</a:t>
            </a:r>
          </a:p>
          <a:p>
            <a:pPr>
              <a:lnSpc>
                <a:spcPct val="130000"/>
              </a:lnSpc>
              <a:buFont typeface="Wingdings" pitchFamily="2" charset="2"/>
              <a:buNone/>
            </a:pPr>
            <a:r>
              <a:rPr lang="en-US" altLang="zh-CN" sz="2400" b="1" dirty="0">
                <a:ea typeface="宋体" charset="-122"/>
              </a:rPr>
              <a:t>7.4  </a:t>
            </a:r>
            <a:r>
              <a:rPr lang="zh-CN" altLang="en-US" sz="2400" b="1" dirty="0">
                <a:ea typeface="宋体" charset="-122"/>
              </a:rPr>
              <a:t>逻辑结构设计</a:t>
            </a:r>
          </a:p>
          <a:p>
            <a:pPr>
              <a:lnSpc>
                <a:spcPct val="130000"/>
              </a:lnSpc>
              <a:buFont typeface="Wingdings" pitchFamily="2" charset="2"/>
              <a:buNone/>
            </a:pPr>
            <a:r>
              <a:rPr lang="en-US" altLang="zh-CN" sz="2400" b="1" dirty="0">
                <a:ea typeface="宋体" charset="-122"/>
              </a:rPr>
              <a:t>7.5  </a:t>
            </a:r>
            <a:r>
              <a:rPr lang="zh-CN" altLang="en-US" sz="2400" b="1" dirty="0">
                <a:ea typeface="宋体" charset="-122"/>
              </a:rPr>
              <a:t>数据库的物理设计</a:t>
            </a:r>
          </a:p>
          <a:p>
            <a:pPr>
              <a:lnSpc>
                <a:spcPct val="130000"/>
              </a:lnSpc>
              <a:buFont typeface="Wingdings" pitchFamily="2" charset="2"/>
              <a:buNone/>
            </a:pPr>
            <a:r>
              <a:rPr lang="en-US" altLang="zh-CN" sz="2400" b="1" dirty="0">
                <a:ea typeface="宋体" charset="-122"/>
              </a:rPr>
              <a:t>7.6  </a:t>
            </a:r>
            <a:r>
              <a:rPr lang="zh-CN" altLang="en-US" sz="2400" b="1" dirty="0">
                <a:ea typeface="宋体" charset="-122"/>
              </a:rPr>
              <a:t>数据库实施和维护</a:t>
            </a:r>
          </a:p>
          <a:p>
            <a:pPr>
              <a:lnSpc>
                <a:spcPct val="130000"/>
              </a:lnSpc>
              <a:buFont typeface="Wingdings" pitchFamily="2" charset="2"/>
              <a:buNone/>
            </a:pPr>
            <a:r>
              <a:rPr lang="en-US" altLang="zh-CN" sz="2400" b="1" dirty="0">
                <a:ea typeface="宋体" charset="-122"/>
              </a:rPr>
              <a:t>7.7  </a:t>
            </a:r>
            <a:r>
              <a:rPr lang="zh-CN" altLang="en-US" sz="2400" b="1" dirty="0">
                <a:ea typeface="宋体" charset="-122"/>
              </a:rPr>
              <a:t>小结</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23</a:t>
            </a:fld>
            <a:endParaRPr lang="zh-CN" altLang="en-US"/>
          </a:p>
        </p:txBody>
      </p:sp>
    </p:spTree>
    <p:extLst>
      <p:ext uri="{BB962C8B-B14F-4D97-AF65-F5344CB8AC3E}">
        <p14:creationId xmlns:p14="http://schemas.microsoft.com/office/powerpoint/2010/main" val="3871050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ltLang="zh-CN">
                <a:ea typeface="宋体" charset="-122"/>
              </a:rPr>
              <a:t>7.2  </a:t>
            </a:r>
            <a:r>
              <a:rPr lang="zh-CN" altLang="en-US">
                <a:ea typeface="宋体" charset="-122"/>
              </a:rPr>
              <a:t>需求分析</a:t>
            </a:r>
          </a:p>
        </p:txBody>
      </p:sp>
      <p:sp>
        <p:nvSpPr>
          <p:cNvPr id="425987" name="Rectangle 3"/>
          <p:cNvSpPr>
            <a:spLocks noGrp="1" noChangeArrowheads="1"/>
          </p:cNvSpPr>
          <p:nvPr>
            <p:ph idx="1"/>
          </p:nvPr>
        </p:nvSpPr>
        <p:spPr/>
        <p:txBody>
          <a:bodyPr>
            <a:normAutofit/>
          </a:bodyPr>
          <a:lstStyle/>
          <a:p>
            <a:pPr>
              <a:lnSpc>
                <a:spcPct val="170000"/>
              </a:lnSpc>
              <a:buFont typeface="Wingdings" pitchFamily="2" charset="2"/>
              <a:buNone/>
            </a:pPr>
            <a:r>
              <a:rPr lang="en-US" altLang="zh-CN" sz="2800" b="1" dirty="0">
                <a:solidFill>
                  <a:srgbClr val="3333FF"/>
                </a:solidFill>
                <a:ea typeface="宋体" charset="-122"/>
              </a:rPr>
              <a:t>7.2.1  </a:t>
            </a:r>
            <a:r>
              <a:rPr lang="zh-CN" altLang="en-US" sz="2800" b="1" dirty="0">
                <a:solidFill>
                  <a:srgbClr val="3333FF"/>
                </a:solidFill>
                <a:ea typeface="宋体" charset="-122"/>
              </a:rPr>
              <a:t>需求分析的任务</a:t>
            </a:r>
          </a:p>
          <a:p>
            <a:pPr>
              <a:lnSpc>
                <a:spcPct val="170000"/>
              </a:lnSpc>
              <a:buFont typeface="Wingdings" pitchFamily="2" charset="2"/>
              <a:buNone/>
            </a:pPr>
            <a:r>
              <a:rPr lang="en-US" altLang="zh-CN" sz="2800" b="1" dirty="0">
                <a:ea typeface="宋体" charset="-122"/>
              </a:rPr>
              <a:t>7.2.2  </a:t>
            </a:r>
            <a:r>
              <a:rPr lang="zh-CN" altLang="en-US" sz="2800" b="1" dirty="0">
                <a:ea typeface="宋体" charset="-122"/>
              </a:rPr>
              <a:t>需求分析的方法</a:t>
            </a:r>
          </a:p>
          <a:p>
            <a:pPr>
              <a:lnSpc>
                <a:spcPct val="170000"/>
              </a:lnSpc>
              <a:buFont typeface="Wingdings" pitchFamily="2" charset="2"/>
              <a:buNone/>
            </a:pPr>
            <a:r>
              <a:rPr lang="en-US" altLang="zh-CN" sz="2800" b="1" dirty="0">
                <a:ea typeface="宋体" charset="-122"/>
              </a:rPr>
              <a:t>7.2.3  </a:t>
            </a:r>
            <a:r>
              <a:rPr lang="zh-CN" altLang="en-US" sz="2800" b="1" dirty="0">
                <a:ea typeface="宋体" charset="-122"/>
              </a:rPr>
              <a:t>数据字典</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extLst>
      <p:ext uri="{BB962C8B-B14F-4D97-AF65-F5344CB8AC3E}">
        <p14:creationId xmlns:p14="http://schemas.microsoft.com/office/powerpoint/2010/main" val="40174873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zh-CN" altLang="en-US">
                <a:ea typeface="宋体" charset="-122"/>
              </a:rPr>
              <a:t>需求分析的任务</a:t>
            </a:r>
          </a:p>
        </p:txBody>
      </p:sp>
      <p:sp>
        <p:nvSpPr>
          <p:cNvPr id="430083" name="Rectangle 3"/>
          <p:cNvSpPr>
            <a:spLocks noGrp="1" noChangeArrowheads="1"/>
          </p:cNvSpPr>
          <p:nvPr>
            <p:ph idx="1"/>
          </p:nvPr>
        </p:nvSpPr>
        <p:spPr/>
        <p:txBody>
          <a:bodyPr/>
          <a:lstStyle/>
          <a:p>
            <a:pPr>
              <a:lnSpc>
                <a:spcPct val="170000"/>
              </a:lnSpc>
            </a:pPr>
            <a:r>
              <a:rPr lang="zh-CN" altLang="en-US" sz="2400">
                <a:ea typeface="宋体" charset="-122"/>
              </a:rPr>
              <a:t>详细调查现实世界要处理的对象（组织、部门、企业等）</a:t>
            </a:r>
          </a:p>
          <a:p>
            <a:pPr>
              <a:lnSpc>
                <a:spcPct val="170000"/>
              </a:lnSpc>
            </a:pPr>
            <a:r>
              <a:rPr lang="zh-CN" altLang="en-US" sz="2400">
                <a:ea typeface="宋体" charset="-122"/>
              </a:rPr>
              <a:t>充分了解原系统（手工系统或计算机系统）</a:t>
            </a:r>
          </a:p>
          <a:p>
            <a:pPr>
              <a:lnSpc>
                <a:spcPct val="170000"/>
              </a:lnSpc>
            </a:pPr>
            <a:r>
              <a:rPr lang="zh-CN" altLang="en-US" sz="2400">
                <a:ea typeface="宋体" charset="-122"/>
              </a:rPr>
              <a:t>明确用户的各种需求</a:t>
            </a:r>
          </a:p>
          <a:p>
            <a:pPr>
              <a:lnSpc>
                <a:spcPct val="170000"/>
              </a:lnSpc>
            </a:pPr>
            <a:r>
              <a:rPr lang="zh-CN" altLang="en-US" sz="2400">
                <a:ea typeface="宋体" charset="-122"/>
              </a:rPr>
              <a:t>确定新系统的功能</a:t>
            </a:r>
          </a:p>
          <a:p>
            <a:pPr>
              <a:lnSpc>
                <a:spcPct val="170000"/>
              </a:lnSpc>
            </a:pPr>
            <a:r>
              <a:rPr lang="zh-CN" altLang="en-US" sz="2400">
                <a:ea typeface="宋体" charset="-122"/>
              </a:rPr>
              <a:t>充分考虑今后可能的扩充和改变</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extLst>
      <p:ext uri="{BB962C8B-B14F-4D97-AF65-F5344CB8AC3E}">
        <p14:creationId xmlns:p14="http://schemas.microsoft.com/office/powerpoint/2010/main" val="23188101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zh-CN" altLang="en-US">
                <a:ea typeface="宋体" charset="-122"/>
              </a:rPr>
              <a:t>需求分析的重点</a:t>
            </a:r>
          </a:p>
        </p:txBody>
      </p:sp>
      <p:sp>
        <p:nvSpPr>
          <p:cNvPr id="431107" name="Rectangle 3"/>
          <p:cNvSpPr>
            <a:spLocks noGrp="1" noChangeArrowheads="1"/>
          </p:cNvSpPr>
          <p:nvPr>
            <p:ph idx="1"/>
          </p:nvPr>
        </p:nvSpPr>
        <p:spPr/>
        <p:txBody>
          <a:bodyPr/>
          <a:lstStyle/>
          <a:p>
            <a:pPr>
              <a:lnSpc>
                <a:spcPct val="150000"/>
              </a:lnSpc>
            </a:pPr>
            <a:r>
              <a:rPr lang="zh-CN" altLang="en-US">
                <a:ea typeface="宋体" charset="-122"/>
              </a:rPr>
              <a:t>调查的重点是“数据”和“处理”，获得用户对数据库要求</a:t>
            </a:r>
            <a:endParaRPr lang="zh-CN" altLang="en-US" sz="2400">
              <a:ea typeface="宋体" charset="-122"/>
            </a:endParaRPr>
          </a:p>
          <a:p>
            <a:pPr lvl="1">
              <a:lnSpc>
                <a:spcPct val="150000"/>
              </a:lnSpc>
            </a:pPr>
            <a:r>
              <a:rPr lang="zh-CN" altLang="en-US" sz="2000">
                <a:ea typeface="宋体" charset="-122"/>
              </a:rPr>
              <a:t> </a:t>
            </a:r>
            <a:r>
              <a:rPr lang="zh-CN" altLang="en-US">
                <a:ea typeface="宋体" charset="-122"/>
              </a:rPr>
              <a:t>信息要求</a:t>
            </a:r>
          </a:p>
          <a:p>
            <a:pPr lvl="1">
              <a:lnSpc>
                <a:spcPct val="180000"/>
              </a:lnSpc>
            </a:pPr>
            <a:r>
              <a:rPr lang="zh-CN" altLang="en-US">
                <a:ea typeface="宋体" charset="-122"/>
              </a:rPr>
              <a:t>处理要求</a:t>
            </a:r>
          </a:p>
          <a:p>
            <a:pPr lvl="1">
              <a:lnSpc>
                <a:spcPct val="180000"/>
              </a:lnSpc>
            </a:pPr>
            <a:r>
              <a:rPr lang="zh-CN" altLang="en-US">
                <a:ea typeface="宋体" charset="-122"/>
              </a:rPr>
              <a:t>安全性与完整性要求</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extLst>
      <p:ext uri="{BB962C8B-B14F-4D97-AF65-F5344CB8AC3E}">
        <p14:creationId xmlns:p14="http://schemas.microsoft.com/office/powerpoint/2010/main" val="250306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zh-CN" altLang="en-US">
                <a:ea typeface="宋体" charset="-122"/>
              </a:rPr>
              <a:t>需求分析的难点</a:t>
            </a:r>
          </a:p>
        </p:txBody>
      </p:sp>
      <p:sp>
        <p:nvSpPr>
          <p:cNvPr id="433155" name="Rectangle 3"/>
          <p:cNvSpPr>
            <a:spLocks noGrp="1" noChangeArrowheads="1"/>
          </p:cNvSpPr>
          <p:nvPr>
            <p:ph idx="1"/>
          </p:nvPr>
        </p:nvSpPr>
        <p:spPr>
          <a:xfrm>
            <a:off x="1180523" y="1866467"/>
            <a:ext cx="7772400" cy="4114800"/>
          </a:xfrm>
        </p:spPr>
        <p:txBody>
          <a:bodyPr/>
          <a:lstStyle/>
          <a:p>
            <a:pPr>
              <a:lnSpc>
                <a:spcPct val="190000"/>
              </a:lnSpc>
            </a:pPr>
            <a:r>
              <a:rPr lang="zh-CN" altLang="en-US" dirty="0">
                <a:ea typeface="宋体" charset="-122"/>
              </a:rPr>
              <a:t>确定用户最终需求</a:t>
            </a:r>
            <a:endParaRPr lang="zh-CN" altLang="en-US" sz="2400" dirty="0">
              <a:ea typeface="宋体" charset="-122"/>
            </a:endParaRPr>
          </a:p>
          <a:p>
            <a:pPr lvl="1">
              <a:lnSpc>
                <a:spcPct val="190000"/>
              </a:lnSpc>
            </a:pPr>
            <a:r>
              <a:rPr lang="zh-CN" altLang="en-US" sz="2600" dirty="0">
                <a:solidFill>
                  <a:srgbClr val="2355F3"/>
                </a:solidFill>
                <a:ea typeface="宋体" charset="-122"/>
              </a:rPr>
              <a:t>用户</a:t>
            </a:r>
            <a:r>
              <a:rPr lang="zh-CN" altLang="en-US" sz="2600" dirty="0">
                <a:ea typeface="宋体" charset="-122"/>
              </a:rPr>
              <a:t>缺少计算机知识</a:t>
            </a:r>
          </a:p>
          <a:p>
            <a:pPr lvl="1">
              <a:lnSpc>
                <a:spcPct val="190000"/>
              </a:lnSpc>
            </a:pPr>
            <a:r>
              <a:rPr lang="zh-CN" altLang="en-US" sz="2600" dirty="0">
                <a:solidFill>
                  <a:srgbClr val="2355F3"/>
                </a:solidFill>
                <a:ea typeface="宋体" charset="-122"/>
              </a:rPr>
              <a:t>设计人员</a:t>
            </a:r>
            <a:r>
              <a:rPr lang="zh-CN" altLang="en-US" sz="2600" dirty="0">
                <a:ea typeface="宋体" charset="-122"/>
              </a:rPr>
              <a:t>缺少用户的专业知识</a:t>
            </a:r>
          </a:p>
          <a:p>
            <a:pPr>
              <a:lnSpc>
                <a:spcPct val="150000"/>
              </a:lnSpc>
            </a:pPr>
            <a:r>
              <a:rPr lang="zh-CN" altLang="en-US" dirty="0">
                <a:ea typeface="宋体" charset="-122"/>
              </a:rPr>
              <a:t>解决方法</a:t>
            </a:r>
          </a:p>
          <a:p>
            <a:pPr lvl="1">
              <a:lnSpc>
                <a:spcPct val="150000"/>
              </a:lnSpc>
            </a:pPr>
            <a:r>
              <a:rPr lang="zh-CN" altLang="en-US" dirty="0">
                <a:ea typeface="宋体" charset="-122"/>
              </a:rPr>
              <a:t>设计人员必须不断</a:t>
            </a:r>
            <a:r>
              <a:rPr lang="zh-CN" altLang="en-US" dirty="0">
                <a:solidFill>
                  <a:srgbClr val="0066FF"/>
                </a:solidFill>
                <a:ea typeface="宋体" charset="-122"/>
              </a:rPr>
              <a:t>深入</a:t>
            </a:r>
            <a:r>
              <a:rPr lang="zh-CN" altLang="en-US" dirty="0">
                <a:ea typeface="宋体" charset="-122"/>
              </a:rPr>
              <a:t>地与用户进行</a:t>
            </a:r>
            <a:r>
              <a:rPr lang="zh-CN" altLang="en-US" dirty="0">
                <a:solidFill>
                  <a:srgbClr val="0066FF"/>
                </a:solidFill>
                <a:ea typeface="宋体" charset="-122"/>
              </a:rPr>
              <a:t>交流</a:t>
            </a:r>
            <a:endParaRPr lang="zh-CN" altLang="en-US" dirty="0">
              <a:ea typeface="宋体"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extLst>
      <p:ext uri="{BB962C8B-B14F-4D97-AF65-F5344CB8AC3E}">
        <p14:creationId xmlns:p14="http://schemas.microsoft.com/office/powerpoint/2010/main" val="3452556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en-US" altLang="zh-CN">
                <a:ea typeface="宋体" charset="-122"/>
              </a:rPr>
              <a:t>7.2  </a:t>
            </a:r>
            <a:r>
              <a:rPr lang="zh-CN" altLang="en-US">
                <a:ea typeface="宋体" charset="-122"/>
              </a:rPr>
              <a:t>需求分析</a:t>
            </a:r>
          </a:p>
        </p:txBody>
      </p:sp>
      <p:sp>
        <p:nvSpPr>
          <p:cNvPr id="435203" name="Rectangle 3"/>
          <p:cNvSpPr>
            <a:spLocks noGrp="1" noChangeArrowheads="1"/>
          </p:cNvSpPr>
          <p:nvPr>
            <p:ph idx="1"/>
          </p:nvPr>
        </p:nvSpPr>
        <p:spPr/>
        <p:txBody>
          <a:bodyPr/>
          <a:lstStyle/>
          <a:p>
            <a:pPr>
              <a:lnSpc>
                <a:spcPct val="180000"/>
              </a:lnSpc>
              <a:buFont typeface="Wingdings" pitchFamily="2" charset="2"/>
              <a:buNone/>
            </a:pPr>
            <a:r>
              <a:rPr lang="en-US" altLang="zh-CN" b="1" dirty="0">
                <a:ea typeface="宋体" charset="-122"/>
              </a:rPr>
              <a:t>7.2.1  </a:t>
            </a:r>
            <a:r>
              <a:rPr lang="zh-CN" altLang="en-US" b="1" dirty="0">
                <a:ea typeface="宋体" charset="-122"/>
              </a:rPr>
              <a:t>需求分析的任务</a:t>
            </a:r>
          </a:p>
          <a:p>
            <a:pPr>
              <a:lnSpc>
                <a:spcPct val="180000"/>
              </a:lnSpc>
              <a:buFont typeface="Wingdings" pitchFamily="2" charset="2"/>
              <a:buNone/>
            </a:pPr>
            <a:r>
              <a:rPr lang="en-US" altLang="zh-CN" b="1" dirty="0">
                <a:solidFill>
                  <a:srgbClr val="3333FF"/>
                </a:solidFill>
                <a:ea typeface="宋体" charset="-122"/>
              </a:rPr>
              <a:t>7.2.2  </a:t>
            </a:r>
            <a:r>
              <a:rPr lang="zh-CN" altLang="en-US" b="1" dirty="0">
                <a:solidFill>
                  <a:srgbClr val="3333FF"/>
                </a:solidFill>
                <a:ea typeface="宋体" charset="-122"/>
              </a:rPr>
              <a:t>需求分析的方法</a:t>
            </a:r>
          </a:p>
          <a:p>
            <a:pPr>
              <a:lnSpc>
                <a:spcPct val="180000"/>
              </a:lnSpc>
              <a:buFont typeface="Wingdings" pitchFamily="2" charset="2"/>
              <a:buNone/>
            </a:pPr>
            <a:r>
              <a:rPr lang="en-US" altLang="zh-CN" b="1" dirty="0">
                <a:ea typeface="宋体" charset="-122"/>
              </a:rPr>
              <a:t>7.2.3  </a:t>
            </a:r>
            <a:r>
              <a:rPr lang="zh-CN" altLang="en-US" b="1" dirty="0">
                <a:ea typeface="宋体" charset="-122"/>
              </a:rPr>
              <a:t>数据字典</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extLst>
      <p:ext uri="{BB962C8B-B14F-4D97-AF65-F5344CB8AC3E}">
        <p14:creationId xmlns:p14="http://schemas.microsoft.com/office/powerpoint/2010/main" val="169055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r>
              <a:rPr lang="en-US" altLang="zh-CN">
                <a:ea typeface="宋体" charset="-122"/>
              </a:rPr>
              <a:t>7.2.2  </a:t>
            </a:r>
            <a:r>
              <a:rPr lang="zh-CN" altLang="en-US">
                <a:ea typeface="宋体" charset="-122"/>
              </a:rPr>
              <a:t>需求分析的方法</a:t>
            </a:r>
          </a:p>
        </p:txBody>
      </p:sp>
      <p:sp>
        <p:nvSpPr>
          <p:cNvPr id="436227" name="Rectangle 3"/>
          <p:cNvSpPr>
            <a:spLocks noGrp="1" noChangeArrowheads="1"/>
          </p:cNvSpPr>
          <p:nvPr>
            <p:ph idx="1"/>
          </p:nvPr>
        </p:nvSpPr>
        <p:spPr>
          <a:xfrm>
            <a:off x="1069848" y="1797621"/>
            <a:ext cx="7632700" cy="4840288"/>
          </a:xfrm>
        </p:spPr>
        <p:txBody>
          <a:bodyPr>
            <a:normAutofit/>
          </a:bodyPr>
          <a:lstStyle/>
          <a:p>
            <a:pPr>
              <a:lnSpc>
                <a:spcPct val="180000"/>
              </a:lnSpc>
              <a:buNone/>
            </a:pPr>
            <a:r>
              <a:rPr lang="zh-CN" altLang="en-US" b="1" dirty="0">
                <a:ea typeface="宋体" charset="-122"/>
              </a:rPr>
              <a:t>调查需求</a:t>
            </a:r>
          </a:p>
          <a:p>
            <a:pPr>
              <a:lnSpc>
                <a:spcPct val="180000"/>
              </a:lnSpc>
              <a:buNone/>
            </a:pPr>
            <a:r>
              <a:rPr lang="zh-CN" altLang="en-US" b="1" dirty="0">
                <a:ea typeface="宋体" charset="-122"/>
              </a:rPr>
              <a:t>达成共识</a:t>
            </a:r>
          </a:p>
          <a:p>
            <a:pPr>
              <a:lnSpc>
                <a:spcPct val="180000"/>
              </a:lnSpc>
              <a:buNone/>
            </a:pPr>
            <a:r>
              <a:rPr lang="zh-CN" altLang="en-US" b="1" dirty="0">
                <a:ea typeface="宋体" charset="-122"/>
              </a:rPr>
              <a:t>分析表达需求</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extLst>
      <p:ext uri="{BB962C8B-B14F-4D97-AF65-F5344CB8AC3E}">
        <p14:creationId xmlns:p14="http://schemas.microsoft.com/office/powerpoint/2010/main" val="3731430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zh-CN" altLang="en-US">
                <a:ea typeface="宋体" charset="-122"/>
              </a:rPr>
              <a:t>数据库设计概述</a:t>
            </a:r>
          </a:p>
        </p:txBody>
      </p:sp>
      <p:sp>
        <p:nvSpPr>
          <p:cNvPr id="396291" name="Rectangle 3"/>
          <p:cNvSpPr>
            <a:spLocks noGrp="1" noChangeArrowheads="1"/>
          </p:cNvSpPr>
          <p:nvPr>
            <p:ph idx="1"/>
          </p:nvPr>
        </p:nvSpPr>
        <p:spPr/>
        <p:txBody>
          <a:bodyPr/>
          <a:lstStyle/>
          <a:p>
            <a:pPr>
              <a:lnSpc>
                <a:spcPct val="90000"/>
              </a:lnSpc>
            </a:pPr>
            <a:r>
              <a:rPr lang="en-US" altLang="zh-CN" dirty="0">
                <a:ea typeface="宋体" charset="-122"/>
              </a:rPr>
              <a:t> </a:t>
            </a:r>
            <a:r>
              <a:rPr lang="zh-CN" altLang="en-US" sz="2800" dirty="0">
                <a:ea typeface="宋体" charset="-122"/>
              </a:rPr>
              <a:t>数据库设计</a:t>
            </a:r>
          </a:p>
          <a:p>
            <a:pPr lvl="1">
              <a:lnSpc>
                <a:spcPct val="110000"/>
              </a:lnSpc>
              <a:spcBef>
                <a:spcPct val="40000"/>
              </a:spcBef>
              <a:spcAft>
                <a:spcPct val="20000"/>
              </a:spcAft>
            </a:pPr>
            <a:r>
              <a:rPr lang="zh-CN" altLang="en-US" sz="2800" dirty="0">
                <a:ea typeface="宋体" charset="-122"/>
              </a:rPr>
              <a:t>数据库设计是指对于一个给定的应用环境，构造（设计）优化的数据库逻辑模式和物理结构，并据此建立数据库及其应用系统，使之能够有效地存储和管理数据，满足各种用户的应用需求，包括信息管理要求和数据操作要求。</a:t>
            </a:r>
          </a:p>
          <a:p>
            <a:pPr lvl="1">
              <a:lnSpc>
                <a:spcPct val="110000"/>
              </a:lnSpc>
              <a:spcBef>
                <a:spcPct val="40000"/>
              </a:spcBef>
              <a:spcAft>
                <a:spcPct val="20000"/>
              </a:spcAft>
            </a:pPr>
            <a:r>
              <a:rPr lang="zh-CN" altLang="en-US" sz="2800" dirty="0">
                <a:ea typeface="宋体" charset="-122"/>
              </a:rPr>
              <a:t>目标：为用户和各种应用系统提供一个信息基础设施和高效率的运行环境</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extLst>
      <p:ext uri="{BB962C8B-B14F-4D97-AF65-F5344CB8AC3E}">
        <p14:creationId xmlns:p14="http://schemas.microsoft.com/office/powerpoint/2010/main" val="33300669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zh-CN" altLang="en-US" sz="4000">
                <a:ea typeface="宋体" charset="-122"/>
              </a:rPr>
              <a:t>调查用户需求的具体步骤</a:t>
            </a:r>
          </a:p>
        </p:txBody>
      </p:sp>
      <p:sp>
        <p:nvSpPr>
          <p:cNvPr id="487427" name="Rectangle 3"/>
          <p:cNvSpPr>
            <a:spLocks noGrp="1" noChangeArrowheads="1"/>
          </p:cNvSpPr>
          <p:nvPr>
            <p:ph idx="1"/>
          </p:nvPr>
        </p:nvSpPr>
        <p:spPr/>
        <p:txBody>
          <a:bodyPr/>
          <a:lstStyle/>
          <a:p>
            <a:pPr>
              <a:lnSpc>
                <a:spcPct val="180000"/>
              </a:lnSpc>
              <a:buFont typeface="Wingdings" pitchFamily="2" charset="2"/>
              <a:buNone/>
            </a:pPr>
            <a:r>
              <a:rPr lang="en-US" altLang="zh-CN">
                <a:ea typeface="宋体" charset="-122"/>
              </a:rPr>
              <a:t>⑴ </a:t>
            </a:r>
            <a:r>
              <a:rPr lang="zh-CN" altLang="en-US">
                <a:ea typeface="宋体" charset="-122"/>
              </a:rPr>
              <a:t>调查组织机构情况</a:t>
            </a:r>
          </a:p>
          <a:p>
            <a:pPr>
              <a:lnSpc>
                <a:spcPct val="180000"/>
              </a:lnSpc>
              <a:buFont typeface="Wingdings" pitchFamily="2" charset="2"/>
              <a:buNone/>
            </a:pPr>
            <a:r>
              <a:rPr lang="zh-CN" altLang="en-US">
                <a:ea typeface="宋体" charset="-122"/>
              </a:rPr>
              <a:t>⑵ 调查各部门的业务活动情况。</a:t>
            </a:r>
          </a:p>
          <a:p>
            <a:pPr>
              <a:lnSpc>
                <a:spcPct val="180000"/>
              </a:lnSpc>
              <a:buFont typeface="Wingdings" pitchFamily="2" charset="2"/>
              <a:buNone/>
            </a:pPr>
            <a:r>
              <a:rPr lang="zh-CN" altLang="en-US">
                <a:ea typeface="宋体" charset="-122"/>
              </a:rPr>
              <a:t>⑶ 在熟悉业务活动的基础上，协助用户明确对新系统的各种要求。</a:t>
            </a:r>
          </a:p>
          <a:p>
            <a:pPr>
              <a:lnSpc>
                <a:spcPct val="180000"/>
              </a:lnSpc>
              <a:buFont typeface="Wingdings" pitchFamily="2" charset="2"/>
              <a:buNone/>
            </a:pPr>
            <a:r>
              <a:rPr lang="zh-CN" altLang="en-US">
                <a:ea typeface="宋体" charset="-122"/>
              </a:rPr>
              <a:t>⑷ 确定新系统的边界</a:t>
            </a:r>
            <a:endParaRPr lang="zh-CN" altLang="en-US" sz="2400">
              <a:ea typeface="宋体"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extLst>
      <p:ext uri="{BB962C8B-B14F-4D97-AF65-F5344CB8AC3E}">
        <p14:creationId xmlns:p14="http://schemas.microsoft.com/office/powerpoint/2010/main" val="9789361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zh-CN" altLang="en-US">
                <a:ea typeface="宋体" charset="-122"/>
              </a:rPr>
              <a:t>常用调查方法</a:t>
            </a:r>
          </a:p>
        </p:txBody>
      </p:sp>
      <p:sp>
        <p:nvSpPr>
          <p:cNvPr id="442371" name="Rectangle 3"/>
          <p:cNvSpPr>
            <a:spLocks noGrp="1" noChangeArrowheads="1"/>
          </p:cNvSpPr>
          <p:nvPr>
            <p:ph idx="1"/>
          </p:nvPr>
        </p:nvSpPr>
        <p:spPr>
          <a:xfrm>
            <a:off x="1140691" y="1776984"/>
            <a:ext cx="8229600" cy="4495800"/>
          </a:xfrm>
        </p:spPr>
        <p:txBody>
          <a:bodyPr>
            <a:normAutofit/>
          </a:bodyPr>
          <a:lstStyle/>
          <a:p>
            <a:pPr lvl="1">
              <a:lnSpc>
                <a:spcPct val="200000"/>
              </a:lnSpc>
              <a:spcBef>
                <a:spcPct val="50000"/>
              </a:spcBef>
              <a:buFont typeface="Wingdings" pitchFamily="2" charset="2"/>
              <a:buNone/>
            </a:pPr>
            <a:r>
              <a:rPr lang="en-US" altLang="zh-CN" dirty="0">
                <a:ea typeface="宋体" charset="-122"/>
              </a:rPr>
              <a:t>(1)</a:t>
            </a:r>
            <a:r>
              <a:rPr lang="zh-CN" altLang="en-US" dirty="0">
                <a:ea typeface="宋体" charset="-122"/>
              </a:rPr>
              <a:t>跟班作业</a:t>
            </a:r>
          </a:p>
          <a:p>
            <a:pPr lvl="1">
              <a:lnSpc>
                <a:spcPct val="200000"/>
              </a:lnSpc>
              <a:buFont typeface="Wingdings" pitchFamily="2" charset="2"/>
              <a:buNone/>
            </a:pPr>
            <a:r>
              <a:rPr lang="en-US" altLang="zh-CN" dirty="0">
                <a:ea typeface="宋体" charset="-122"/>
              </a:rPr>
              <a:t>(2)</a:t>
            </a:r>
            <a:r>
              <a:rPr lang="zh-CN" altLang="en-US" dirty="0">
                <a:ea typeface="宋体" charset="-122"/>
              </a:rPr>
              <a:t>开调查会</a:t>
            </a:r>
          </a:p>
          <a:p>
            <a:pPr lvl="1">
              <a:lnSpc>
                <a:spcPct val="200000"/>
              </a:lnSpc>
              <a:buFont typeface="Wingdings" pitchFamily="2" charset="2"/>
              <a:buNone/>
            </a:pPr>
            <a:r>
              <a:rPr lang="en-US" altLang="zh-CN" dirty="0">
                <a:ea typeface="宋体" charset="-122"/>
              </a:rPr>
              <a:t>(3)</a:t>
            </a:r>
            <a:r>
              <a:rPr lang="zh-CN" altLang="en-US" dirty="0">
                <a:ea typeface="宋体" charset="-122"/>
              </a:rPr>
              <a:t>请专人介绍</a:t>
            </a:r>
          </a:p>
          <a:p>
            <a:pPr lvl="1">
              <a:lnSpc>
                <a:spcPct val="200000"/>
              </a:lnSpc>
              <a:spcBef>
                <a:spcPct val="50000"/>
              </a:spcBef>
              <a:buFont typeface="Wingdings" pitchFamily="2" charset="2"/>
              <a:buNone/>
            </a:pPr>
            <a:r>
              <a:rPr lang="en-US" altLang="zh-CN" dirty="0">
                <a:ea typeface="宋体" charset="-122"/>
              </a:rPr>
              <a:t>(4)</a:t>
            </a:r>
            <a:r>
              <a:rPr lang="zh-CN" altLang="en-US" dirty="0">
                <a:ea typeface="宋体" charset="-122"/>
              </a:rPr>
              <a:t>询问</a:t>
            </a:r>
          </a:p>
          <a:p>
            <a:pPr lvl="1">
              <a:lnSpc>
                <a:spcPct val="200000"/>
              </a:lnSpc>
              <a:buFont typeface="Wingdings" pitchFamily="2" charset="2"/>
              <a:buNone/>
            </a:pPr>
            <a:r>
              <a:rPr lang="en-US" altLang="zh-CN" dirty="0">
                <a:ea typeface="宋体" charset="-122"/>
              </a:rPr>
              <a:t>(5)</a:t>
            </a:r>
            <a:r>
              <a:rPr lang="zh-CN" altLang="en-US" dirty="0">
                <a:ea typeface="宋体" charset="-122"/>
              </a:rPr>
              <a:t>设计调查表请用户填写</a:t>
            </a:r>
          </a:p>
          <a:p>
            <a:pPr lvl="1">
              <a:lnSpc>
                <a:spcPct val="200000"/>
              </a:lnSpc>
              <a:buFont typeface="Wingdings" pitchFamily="2" charset="2"/>
              <a:buNone/>
            </a:pPr>
            <a:r>
              <a:rPr lang="en-US" altLang="zh-CN" dirty="0">
                <a:ea typeface="宋体" charset="-122"/>
              </a:rPr>
              <a:t>(6)</a:t>
            </a:r>
            <a:r>
              <a:rPr lang="zh-CN" altLang="en-US" dirty="0">
                <a:ea typeface="宋体" charset="-122"/>
              </a:rPr>
              <a:t>查阅记录</a:t>
            </a:r>
          </a:p>
          <a:p>
            <a:pPr lvl="1">
              <a:buFont typeface="Wingdings" pitchFamily="2" charset="2"/>
              <a:buNone/>
            </a:pPr>
            <a:endParaRPr lang="en-US" altLang="zh-CN" dirty="0">
              <a:ea typeface="宋体"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extLst>
      <p:ext uri="{BB962C8B-B14F-4D97-AF65-F5344CB8AC3E}">
        <p14:creationId xmlns:p14="http://schemas.microsoft.com/office/powerpoint/2010/main" val="41000619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zh-CN" altLang="en-US" sz="3200">
                <a:ea typeface="宋体" charset="-122"/>
              </a:rPr>
              <a:t>进一步分析和表达用户需求</a:t>
            </a:r>
          </a:p>
        </p:txBody>
      </p:sp>
      <p:sp>
        <p:nvSpPr>
          <p:cNvPr id="444419" name="Rectangle 3"/>
          <p:cNvSpPr>
            <a:spLocks noGrp="1" noChangeArrowheads="1"/>
          </p:cNvSpPr>
          <p:nvPr>
            <p:ph idx="1"/>
          </p:nvPr>
        </p:nvSpPr>
        <p:spPr/>
        <p:txBody>
          <a:bodyPr/>
          <a:lstStyle/>
          <a:p>
            <a:pPr>
              <a:lnSpc>
                <a:spcPct val="160000"/>
              </a:lnSpc>
            </a:pPr>
            <a:r>
              <a:rPr lang="zh-CN" altLang="en-US" dirty="0">
                <a:ea typeface="宋体" charset="-122"/>
              </a:rPr>
              <a:t>结构化分析方法（</a:t>
            </a:r>
            <a:r>
              <a:rPr lang="en-US" altLang="zh-CN" dirty="0">
                <a:ea typeface="宋体" charset="-122"/>
              </a:rPr>
              <a:t>Structured Analysis</a:t>
            </a:r>
            <a:r>
              <a:rPr lang="zh-CN" altLang="en-US" dirty="0">
                <a:ea typeface="宋体" charset="-122"/>
              </a:rPr>
              <a:t>，简称</a:t>
            </a:r>
            <a:r>
              <a:rPr lang="en-US" altLang="zh-CN" dirty="0">
                <a:ea typeface="宋体" charset="-122"/>
              </a:rPr>
              <a:t>SA</a:t>
            </a:r>
            <a:r>
              <a:rPr lang="zh-CN" altLang="en-US" dirty="0">
                <a:ea typeface="宋体" charset="-122"/>
              </a:rPr>
              <a:t>方法）</a:t>
            </a:r>
          </a:p>
          <a:p>
            <a:pPr lvl="1">
              <a:lnSpc>
                <a:spcPct val="160000"/>
              </a:lnSpc>
            </a:pPr>
            <a:r>
              <a:rPr lang="zh-CN" altLang="en-US" dirty="0">
                <a:ea typeface="宋体" charset="-122"/>
              </a:rPr>
              <a:t>从最上层的系统组织机构入手</a:t>
            </a:r>
          </a:p>
          <a:p>
            <a:pPr lvl="1">
              <a:lnSpc>
                <a:spcPct val="160000"/>
              </a:lnSpc>
            </a:pPr>
            <a:r>
              <a:rPr lang="zh-CN" altLang="en-US" dirty="0">
                <a:ea typeface="宋体" charset="-122"/>
              </a:rPr>
              <a:t>自顶向下分析系统</a:t>
            </a:r>
            <a:endParaRPr lang="en-US" altLang="zh-CN" dirty="0">
              <a:ea typeface="宋体" charset="-122"/>
            </a:endParaRPr>
          </a:p>
          <a:p>
            <a:pPr lvl="1">
              <a:lnSpc>
                <a:spcPct val="160000"/>
              </a:lnSpc>
            </a:pPr>
            <a:r>
              <a:rPr lang="zh-CN" altLang="en-US" dirty="0">
                <a:ea typeface="宋体" charset="-122"/>
              </a:rPr>
              <a:t>自底向上分析系统</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extLst>
      <p:ext uri="{BB962C8B-B14F-4D97-AF65-F5344CB8AC3E}">
        <p14:creationId xmlns:p14="http://schemas.microsoft.com/office/powerpoint/2010/main" val="6137145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zh-CN" altLang="en-US" sz="3200">
                <a:ea typeface="宋体" charset="-122"/>
              </a:rPr>
              <a:t>进一步分析和表达用户需求（续）</a:t>
            </a:r>
          </a:p>
        </p:txBody>
      </p:sp>
      <p:sp>
        <p:nvSpPr>
          <p:cNvPr id="445443" name="Rectangle 3"/>
          <p:cNvSpPr>
            <a:spLocks noGrp="1" noChangeArrowheads="1"/>
          </p:cNvSpPr>
          <p:nvPr>
            <p:ph idx="1"/>
          </p:nvPr>
        </p:nvSpPr>
        <p:spPr/>
        <p:txBody>
          <a:bodyPr/>
          <a:lstStyle/>
          <a:p>
            <a:pPr>
              <a:buFont typeface="Wingdings" pitchFamily="2" charset="2"/>
              <a:buNone/>
            </a:pPr>
            <a:r>
              <a:rPr lang="en-US" altLang="zh-CN">
                <a:ea typeface="宋体" charset="-122"/>
              </a:rPr>
              <a:t>1</a:t>
            </a:r>
            <a:r>
              <a:rPr lang="zh-CN" altLang="en-US">
                <a:ea typeface="宋体" charset="-122"/>
              </a:rPr>
              <a:t>．首先把任何一个系统都抽象为：</a:t>
            </a:r>
          </a:p>
        </p:txBody>
      </p:sp>
      <p:sp>
        <p:nvSpPr>
          <p:cNvPr id="21" name="灯片编号占位符 20"/>
          <p:cNvSpPr>
            <a:spLocks noGrp="1"/>
          </p:cNvSpPr>
          <p:nvPr>
            <p:ph type="sldNum" sz="quarter" idx="12"/>
          </p:nvPr>
        </p:nvSpPr>
        <p:spPr/>
        <p:txBody>
          <a:bodyPr/>
          <a:lstStyle/>
          <a:p>
            <a:fld id="{0C913308-F349-4B6D-A68A-DD1791B4A57B}" type="slidenum">
              <a:rPr lang="zh-CN" altLang="en-US" smtClean="0"/>
              <a:pPr/>
              <a:t>33</a:t>
            </a:fld>
            <a:endParaRPr lang="zh-CN" altLang="en-US"/>
          </a:p>
        </p:txBody>
      </p:sp>
      <p:grpSp>
        <p:nvGrpSpPr>
          <p:cNvPr id="2" name="Group 4"/>
          <p:cNvGrpSpPr>
            <a:grpSpLocks/>
          </p:cNvGrpSpPr>
          <p:nvPr/>
        </p:nvGrpSpPr>
        <p:grpSpPr bwMode="auto">
          <a:xfrm>
            <a:off x="2819400" y="2895600"/>
            <a:ext cx="7315200" cy="2286000"/>
            <a:chOff x="768" y="1824"/>
            <a:chExt cx="4608" cy="1440"/>
          </a:xfrm>
        </p:grpSpPr>
        <p:sp>
          <p:nvSpPr>
            <p:cNvPr id="445445" name="Text Box 5"/>
            <p:cNvSpPr txBox="1">
              <a:spLocks noChangeArrowheads="1"/>
            </p:cNvSpPr>
            <p:nvPr/>
          </p:nvSpPr>
          <p:spPr bwMode="auto">
            <a:xfrm>
              <a:off x="2621" y="2544"/>
              <a:ext cx="642" cy="411"/>
            </a:xfrm>
            <a:prstGeom prst="rect">
              <a:avLst/>
            </a:prstGeom>
            <a:noFill/>
            <a:ln w="9525">
              <a:noFill/>
              <a:miter lim="800000"/>
              <a:headEnd/>
              <a:tailEnd/>
            </a:ln>
          </p:spPr>
          <p:txBody>
            <a:bodyPr lIns="0" rIns="0"/>
            <a:lstStyle/>
            <a:p>
              <a:pPr eaLnBrk="0" hangingPunct="0"/>
              <a:r>
                <a:rPr lang="zh-CN" altLang="en-US" sz="2000"/>
                <a:t>数据流</a:t>
              </a:r>
              <a:endParaRPr lang="zh-CN" altLang="en-US"/>
            </a:p>
          </p:txBody>
        </p:sp>
        <p:sp>
          <p:nvSpPr>
            <p:cNvPr id="445446" name="Text Box 6"/>
            <p:cNvSpPr txBox="1">
              <a:spLocks noChangeArrowheads="1"/>
            </p:cNvSpPr>
            <p:nvPr/>
          </p:nvSpPr>
          <p:spPr bwMode="auto">
            <a:xfrm>
              <a:off x="1481" y="2544"/>
              <a:ext cx="570" cy="411"/>
            </a:xfrm>
            <a:prstGeom prst="rect">
              <a:avLst/>
            </a:prstGeom>
            <a:noFill/>
            <a:ln w="9525">
              <a:noFill/>
              <a:miter lim="800000"/>
              <a:headEnd/>
              <a:tailEnd/>
            </a:ln>
          </p:spPr>
          <p:txBody>
            <a:bodyPr lIns="0" rIns="0"/>
            <a:lstStyle/>
            <a:p>
              <a:pPr eaLnBrk="0" hangingPunct="0"/>
              <a:r>
                <a:rPr lang="zh-CN" altLang="en-US" sz="2000"/>
                <a:t>数据流</a:t>
              </a:r>
              <a:endParaRPr lang="zh-CN" altLang="en-US"/>
            </a:p>
          </p:txBody>
        </p:sp>
        <p:sp>
          <p:nvSpPr>
            <p:cNvPr id="445447" name="Oval 7"/>
            <p:cNvSpPr>
              <a:spLocks noChangeArrowheads="1"/>
            </p:cNvSpPr>
            <p:nvPr/>
          </p:nvSpPr>
          <p:spPr bwMode="auto">
            <a:xfrm>
              <a:off x="2051" y="2647"/>
              <a:ext cx="570" cy="617"/>
            </a:xfrm>
            <a:prstGeom prst="ellipse">
              <a:avLst/>
            </a:prstGeom>
            <a:noFill/>
            <a:ln w="9525">
              <a:solidFill>
                <a:srgbClr val="000000"/>
              </a:solidFill>
              <a:round/>
              <a:headEnd/>
              <a:tailEnd/>
            </a:ln>
          </p:spPr>
          <p:txBody>
            <a:bodyPr lIns="0" rIns="0"/>
            <a:lstStyle/>
            <a:p>
              <a:endParaRPr lang="zh-CN" altLang="en-US"/>
            </a:p>
          </p:txBody>
        </p:sp>
        <p:sp>
          <p:nvSpPr>
            <p:cNvPr id="445448" name="Text Box 8"/>
            <p:cNvSpPr txBox="1">
              <a:spLocks noChangeArrowheads="1"/>
            </p:cNvSpPr>
            <p:nvPr/>
          </p:nvSpPr>
          <p:spPr bwMode="auto">
            <a:xfrm>
              <a:off x="1980" y="1824"/>
              <a:ext cx="712" cy="411"/>
            </a:xfrm>
            <a:prstGeom prst="rect">
              <a:avLst/>
            </a:prstGeom>
            <a:noFill/>
            <a:ln w="9525">
              <a:solidFill>
                <a:srgbClr val="000000"/>
              </a:solidFill>
              <a:miter lim="800000"/>
              <a:headEnd/>
              <a:tailEnd/>
            </a:ln>
          </p:spPr>
          <p:txBody>
            <a:bodyPr lIns="0" rIns="0"/>
            <a:lstStyle/>
            <a:p>
              <a:pPr eaLnBrk="0" hangingPunct="0"/>
              <a:r>
                <a:rPr lang="zh-CN" altLang="en-US" sz="2000"/>
                <a:t>数据</a:t>
              </a:r>
            </a:p>
            <a:p>
              <a:pPr eaLnBrk="0" hangingPunct="0"/>
              <a:r>
                <a:rPr lang="zh-CN" altLang="en-US" sz="2000"/>
                <a:t>存储</a:t>
              </a:r>
            </a:p>
          </p:txBody>
        </p:sp>
        <p:sp>
          <p:nvSpPr>
            <p:cNvPr id="445449" name="Text Box 9"/>
            <p:cNvSpPr txBox="1">
              <a:spLocks noChangeArrowheads="1"/>
            </p:cNvSpPr>
            <p:nvPr/>
          </p:nvSpPr>
          <p:spPr bwMode="auto">
            <a:xfrm>
              <a:off x="4656" y="2016"/>
              <a:ext cx="713" cy="418"/>
            </a:xfrm>
            <a:prstGeom prst="rect">
              <a:avLst/>
            </a:prstGeom>
            <a:noFill/>
            <a:ln w="9525">
              <a:noFill/>
              <a:miter lim="800000"/>
              <a:headEnd/>
              <a:tailEnd/>
            </a:ln>
          </p:spPr>
          <p:txBody>
            <a:bodyPr lIns="0" rIns="0"/>
            <a:lstStyle/>
            <a:p>
              <a:pPr eaLnBrk="0" hangingPunct="0"/>
              <a:r>
                <a:rPr lang="zh-CN" altLang="en-US" sz="2000"/>
                <a:t>信息要求</a:t>
              </a:r>
              <a:endParaRPr lang="zh-CN" altLang="en-US"/>
            </a:p>
          </p:txBody>
        </p:sp>
        <p:sp>
          <p:nvSpPr>
            <p:cNvPr id="445450" name="Line 10"/>
            <p:cNvSpPr>
              <a:spLocks noChangeShapeType="1"/>
            </p:cNvSpPr>
            <p:nvPr/>
          </p:nvSpPr>
          <p:spPr bwMode="auto">
            <a:xfrm flipH="1">
              <a:off x="4224" y="2112"/>
              <a:ext cx="356" cy="0"/>
            </a:xfrm>
            <a:prstGeom prst="line">
              <a:avLst/>
            </a:prstGeom>
            <a:noFill/>
            <a:ln w="9525">
              <a:solidFill>
                <a:srgbClr val="000000"/>
              </a:solidFill>
              <a:round/>
              <a:headEnd/>
              <a:tailEnd type="triangle" w="med" len="med"/>
            </a:ln>
          </p:spPr>
          <p:txBody>
            <a:bodyPr lIns="0" rIns="0"/>
            <a:lstStyle/>
            <a:p>
              <a:endParaRPr lang="zh-CN" altLang="en-US"/>
            </a:p>
          </p:txBody>
        </p:sp>
        <p:sp>
          <p:nvSpPr>
            <p:cNvPr id="445451" name="Text Box 11"/>
            <p:cNvSpPr txBox="1">
              <a:spLocks noChangeArrowheads="1"/>
            </p:cNvSpPr>
            <p:nvPr/>
          </p:nvSpPr>
          <p:spPr bwMode="auto">
            <a:xfrm>
              <a:off x="768" y="2750"/>
              <a:ext cx="713" cy="514"/>
            </a:xfrm>
            <a:prstGeom prst="rect">
              <a:avLst/>
            </a:prstGeom>
            <a:noFill/>
            <a:ln w="9525">
              <a:solidFill>
                <a:srgbClr val="000000"/>
              </a:solidFill>
              <a:miter lim="800000"/>
              <a:headEnd/>
              <a:tailEnd/>
            </a:ln>
          </p:spPr>
          <p:txBody>
            <a:bodyPr lIns="0" rIns="0"/>
            <a:lstStyle/>
            <a:p>
              <a:pPr eaLnBrk="0" hangingPunct="0"/>
              <a:r>
                <a:rPr lang="zh-CN" altLang="en-US" sz="2000"/>
                <a:t>数据</a:t>
              </a:r>
              <a:endParaRPr lang="zh-CN" altLang="en-US"/>
            </a:p>
            <a:p>
              <a:pPr eaLnBrk="0" hangingPunct="0"/>
              <a:r>
                <a:rPr lang="zh-CN" altLang="en-US" sz="2000"/>
                <a:t>来源</a:t>
              </a:r>
              <a:endParaRPr lang="zh-CN" altLang="en-US"/>
            </a:p>
          </p:txBody>
        </p:sp>
        <p:sp>
          <p:nvSpPr>
            <p:cNvPr id="445452" name="Line 12"/>
            <p:cNvSpPr>
              <a:spLocks noChangeShapeType="1"/>
            </p:cNvSpPr>
            <p:nvPr/>
          </p:nvSpPr>
          <p:spPr bwMode="auto">
            <a:xfrm>
              <a:off x="1481" y="2955"/>
              <a:ext cx="499" cy="0"/>
            </a:xfrm>
            <a:prstGeom prst="line">
              <a:avLst/>
            </a:prstGeom>
            <a:noFill/>
            <a:ln w="9525">
              <a:solidFill>
                <a:srgbClr val="000000"/>
              </a:solidFill>
              <a:round/>
              <a:headEnd/>
              <a:tailEnd type="triangle" w="med" len="med"/>
            </a:ln>
          </p:spPr>
          <p:txBody>
            <a:bodyPr lIns="0" rIns="0"/>
            <a:lstStyle/>
            <a:p>
              <a:endParaRPr lang="zh-CN" altLang="en-US"/>
            </a:p>
          </p:txBody>
        </p:sp>
        <p:sp>
          <p:nvSpPr>
            <p:cNvPr id="445453" name="Text Box 13"/>
            <p:cNvSpPr txBox="1">
              <a:spLocks noChangeArrowheads="1"/>
            </p:cNvSpPr>
            <p:nvPr/>
          </p:nvSpPr>
          <p:spPr bwMode="auto">
            <a:xfrm>
              <a:off x="2122" y="2750"/>
              <a:ext cx="428" cy="308"/>
            </a:xfrm>
            <a:prstGeom prst="rect">
              <a:avLst/>
            </a:prstGeom>
            <a:noFill/>
            <a:ln w="9525">
              <a:noFill/>
              <a:miter lim="800000"/>
              <a:headEnd/>
              <a:tailEnd/>
            </a:ln>
          </p:spPr>
          <p:txBody>
            <a:bodyPr lIns="0" rIns="0"/>
            <a:lstStyle/>
            <a:p>
              <a:pPr eaLnBrk="0" hangingPunct="0"/>
              <a:r>
                <a:rPr lang="zh-CN" altLang="en-US" sz="2000"/>
                <a:t>处理</a:t>
              </a:r>
              <a:endParaRPr lang="zh-CN" altLang="en-US"/>
            </a:p>
          </p:txBody>
        </p:sp>
        <p:sp>
          <p:nvSpPr>
            <p:cNvPr id="445454" name="Line 14"/>
            <p:cNvSpPr>
              <a:spLocks noChangeShapeType="1"/>
            </p:cNvSpPr>
            <p:nvPr/>
          </p:nvSpPr>
          <p:spPr bwMode="auto">
            <a:xfrm>
              <a:off x="2692" y="2955"/>
              <a:ext cx="571" cy="0"/>
            </a:xfrm>
            <a:prstGeom prst="line">
              <a:avLst/>
            </a:prstGeom>
            <a:noFill/>
            <a:ln w="9525">
              <a:solidFill>
                <a:srgbClr val="000000"/>
              </a:solidFill>
              <a:round/>
              <a:headEnd/>
              <a:tailEnd type="triangle" w="med" len="med"/>
            </a:ln>
          </p:spPr>
          <p:txBody>
            <a:bodyPr lIns="0" rIns="0"/>
            <a:lstStyle/>
            <a:p>
              <a:endParaRPr lang="zh-CN" altLang="en-US"/>
            </a:p>
          </p:txBody>
        </p:sp>
        <p:sp>
          <p:nvSpPr>
            <p:cNvPr id="445455" name="Text Box 15"/>
            <p:cNvSpPr txBox="1">
              <a:spLocks noChangeArrowheads="1"/>
            </p:cNvSpPr>
            <p:nvPr/>
          </p:nvSpPr>
          <p:spPr bwMode="auto">
            <a:xfrm>
              <a:off x="3263" y="2750"/>
              <a:ext cx="855" cy="514"/>
            </a:xfrm>
            <a:prstGeom prst="rect">
              <a:avLst/>
            </a:prstGeom>
            <a:noFill/>
            <a:ln w="9525">
              <a:solidFill>
                <a:srgbClr val="000000"/>
              </a:solidFill>
              <a:miter lim="800000"/>
              <a:headEnd/>
              <a:tailEnd/>
            </a:ln>
          </p:spPr>
          <p:txBody>
            <a:bodyPr lIns="0" rIns="0"/>
            <a:lstStyle/>
            <a:p>
              <a:pPr eaLnBrk="0" hangingPunct="0"/>
              <a:r>
                <a:rPr lang="zh-CN" altLang="en-US" sz="2000"/>
                <a:t>数据</a:t>
              </a:r>
              <a:endParaRPr lang="zh-CN" altLang="en-US"/>
            </a:p>
            <a:p>
              <a:pPr eaLnBrk="0" hangingPunct="0"/>
              <a:r>
                <a:rPr lang="zh-CN" altLang="en-US" sz="2000"/>
                <a:t>输出</a:t>
              </a:r>
            </a:p>
          </p:txBody>
        </p:sp>
        <p:sp>
          <p:nvSpPr>
            <p:cNvPr id="445456" name="Line 16"/>
            <p:cNvSpPr>
              <a:spLocks noChangeShapeType="1"/>
            </p:cNvSpPr>
            <p:nvPr/>
          </p:nvSpPr>
          <p:spPr bwMode="auto">
            <a:xfrm flipH="1">
              <a:off x="4320" y="2976"/>
              <a:ext cx="285" cy="0"/>
            </a:xfrm>
            <a:prstGeom prst="line">
              <a:avLst/>
            </a:prstGeom>
            <a:noFill/>
            <a:ln w="9525">
              <a:solidFill>
                <a:srgbClr val="000000"/>
              </a:solidFill>
              <a:round/>
              <a:headEnd/>
              <a:tailEnd type="triangle" w="med" len="med"/>
            </a:ln>
          </p:spPr>
          <p:txBody>
            <a:bodyPr lIns="0" rIns="0"/>
            <a:lstStyle/>
            <a:p>
              <a:endParaRPr lang="zh-CN" altLang="en-US"/>
            </a:p>
          </p:txBody>
        </p:sp>
        <p:sp>
          <p:nvSpPr>
            <p:cNvPr id="445457" name="Text Box 17"/>
            <p:cNvSpPr txBox="1">
              <a:spLocks noChangeArrowheads="1"/>
            </p:cNvSpPr>
            <p:nvPr/>
          </p:nvSpPr>
          <p:spPr bwMode="auto">
            <a:xfrm>
              <a:off x="4663" y="2832"/>
              <a:ext cx="713" cy="329"/>
            </a:xfrm>
            <a:prstGeom prst="rect">
              <a:avLst/>
            </a:prstGeom>
            <a:noFill/>
            <a:ln w="9525">
              <a:noFill/>
              <a:miter lim="800000"/>
              <a:headEnd/>
              <a:tailEnd/>
            </a:ln>
          </p:spPr>
          <p:txBody>
            <a:bodyPr lIns="0" rIns="0"/>
            <a:lstStyle/>
            <a:p>
              <a:pPr eaLnBrk="0" hangingPunct="0"/>
              <a:r>
                <a:rPr lang="zh-CN" altLang="en-US" sz="2000"/>
                <a:t>处理要求</a:t>
              </a:r>
              <a:endParaRPr lang="zh-CN" altLang="en-US"/>
            </a:p>
          </p:txBody>
        </p:sp>
        <p:sp>
          <p:nvSpPr>
            <p:cNvPr id="445458" name="Line 18"/>
            <p:cNvSpPr>
              <a:spLocks noChangeShapeType="1"/>
            </p:cNvSpPr>
            <p:nvPr/>
          </p:nvSpPr>
          <p:spPr bwMode="auto">
            <a:xfrm>
              <a:off x="2336" y="2235"/>
              <a:ext cx="0" cy="412"/>
            </a:xfrm>
            <a:prstGeom prst="line">
              <a:avLst/>
            </a:prstGeom>
            <a:noFill/>
            <a:ln w="9525">
              <a:solidFill>
                <a:srgbClr val="000000"/>
              </a:solidFill>
              <a:round/>
              <a:headEnd type="triangle" w="med" len="med"/>
              <a:tailEnd type="triangle" w="med" len="med"/>
            </a:ln>
          </p:spPr>
          <p:txBody>
            <a:bodyPr lIns="0" rIns="0"/>
            <a:lstStyle/>
            <a:p>
              <a:endParaRPr lang="zh-CN" altLang="en-US"/>
            </a:p>
          </p:txBody>
        </p:sp>
      </p:grpSp>
    </p:spTree>
    <p:extLst>
      <p:ext uri="{BB962C8B-B14F-4D97-AF65-F5344CB8AC3E}">
        <p14:creationId xmlns:p14="http://schemas.microsoft.com/office/powerpoint/2010/main" val="34415021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zh-CN" altLang="en-US" sz="3200">
                <a:ea typeface="宋体" charset="-122"/>
              </a:rPr>
              <a:t>进一步分析和表达用户需求（续）</a:t>
            </a:r>
          </a:p>
        </p:txBody>
      </p:sp>
      <p:sp>
        <p:nvSpPr>
          <p:cNvPr id="446467" name="Rectangle 3"/>
          <p:cNvSpPr>
            <a:spLocks noGrp="1" noChangeArrowheads="1"/>
          </p:cNvSpPr>
          <p:nvPr>
            <p:ph idx="1"/>
          </p:nvPr>
        </p:nvSpPr>
        <p:spPr>
          <a:xfrm>
            <a:off x="1981200" y="1628775"/>
            <a:ext cx="8229600" cy="4840288"/>
          </a:xfrm>
        </p:spPr>
        <p:txBody>
          <a:bodyPr/>
          <a:lstStyle/>
          <a:p>
            <a:pPr>
              <a:lnSpc>
                <a:spcPct val="150000"/>
              </a:lnSpc>
              <a:buFont typeface="Wingdings" pitchFamily="2" charset="2"/>
              <a:buNone/>
            </a:pPr>
            <a:r>
              <a:rPr lang="en-US" altLang="zh-CN" dirty="0">
                <a:ea typeface="宋体" charset="-122"/>
              </a:rPr>
              <a:t>2</a:t>
            </a:r>
            <a:r>
              <a:rPr lang="zh-CN" altLang="en-US" dirty="0">
                <a:ea typeface="宋体" charset="-122"/>
              </a:rPr>
              <a:t>．分解处理功能和数据</a:t>
            </a:r>
          </a:p>
          <a:p>
            <a:pPr>
              <a:lnSpc>
                <a:spcPct val="110000"/>
              </a:lnSpc>
              <a:buFont typeface="Wingdings" pitchFamily="2" charset="2"/>
              <a:buNone/>
            </a:pPr>
            <a:r>
              <a:rPr lang="zh-CN" altLang="en-US" sz="2400" dirty="0">
                <a:ea typeface="宋体" charset="-122"/>
              </a:rPr>
              <a:t>  </a:t>
            </a:r>
            <a:r>
              <a:rPr lang="en-US" altLang="zh-CN" sz="2400" dirty="0">
                <a:ea typeface="宋体" charset="-122"/>
              </a:rPr>
              <a:t>(1)</a:t>
            </a:r>
            <a:r>
              <a:rPr lang="zh-CN" altLang="en-US" sz="2400" dirty="0">
                <a:ea typeface="宋体" charset="-122"/>
              </a:rPr>
              <a:t>分解处理功能</a:t>
            </a:r>
          </a:p>
          <a:p>
            <a:pPr marL="1162050" lvl="2">
              <a:lnSpc>
                <a:spcPct val="110000"/>
              </a:lnSpc>
              <a:buFont typeface="Wingdings" pitchFamily="2" charset="2"/>
              <a:buChar char="Ø"/>
            </a:pPr>
            <a:r>
              <a:rPr lang="zh-CN" altLang="en-US" dirty="0">
                <a:ea typeface="宋体" charset="-122"/>
              </a:rPr>
              <a:t>将处理功能的具体内容分解为若干子功能</a:t>
            </a:r>
          </a:p>
          <a:p>
            <a:pPr>
              <a:lnSpc>
                <a:spcPct val="110000"/>
              </a:lnSpc>
              <a:buFont typeface="Wingdings" pitchFamily="2" charset="2"/>
              <a:buNone/>
            </a:pPr>
            <a:r>
              <a:rPr lang="zh-CN" altLang="en-US" sz="2400" dirty="0">
                <a:ea typeface="宋体" charset="-122"/>
              </a:rPr>
              <a:t>  </a:t>
            </a:r>
            <a:r>
              <a:rPr lang="en-US" altLang="zh-CN" sz="2400" dirty="0">
                <a:ea typeface="宋体" charset="-122"/>
              </a:rPr>
              <a:t>(2)</a:t>
            </a:r>
            <a:r>
              <a:rPr lang="zh-CN" altLang="en-US" sz="2400" dirty="0">
                <a:ea typeface="宋体" charset="-122"/>
              </a:rPr>
              <a:t>分解数据</a:t>
            </a:r>
          </a:p>
          <a:p>
            <a:pPr marL="1162050" lvl="2">
              <a:lnSpc>
                <a:spcPct val="110000"/>
              </a:lnSpc>
              <a:buFont typeface="Wingdings" pitchFamily="2" charset="2"/>
              <a:buChar char="Ø"/>
            </a:pPr>
            <a:r>
              <a:rPr lang="zh-CN" altLang="en-US" dirty="0">
                <a:ea typeface="宋体" charset="-122"/>
              </a:rPr>
              <a:t>处理功能逐步分解同时，逐级分解所用数据，形成若干层次的数据流图（</a:t>
            </a:r>
            <a:r>
              <a:rPr lang="en-US" altLang="zh-CN" dirty="0">
                <a:ea typeface="宋体" charset="-122"/>
              </a:rPr>
              <a:t>DFD</a:t>
            </a:r>
            <a:r>
              <a:rPr lang="zh-CN" altLang="en-US" dirty="0">
                <a:ea typeface="宋体" charset="-122"/>
              </a:rPr>
              <a:t>：</a:t>
            </a:r>
            <a:r>
              <a:rPr lang="en-US" altLang="zh-CN" dirty="0">
                <a:ea typeface="宋体" charset="-122"/>
              </a:rPr>
              <a:t>Data Flow Diagram</a:t>
            </a:r>
            <a:r>
              <a:rPr lang="zh-CN" altLang="en-US" dirty="0">
                <a:ea typeface="宋体" charset="-122"/>
              </a:rPr>
              <a:t>）</a:t>
            </a:r>
          </a:p>
          <a:p>
            <a:pPr>
              <a:lnSpc>
                <a:spcPct val="110000"/>
              </a:lnSpc>
              <a:buFont typeface="Wingdings" pitchFamily="2" charset="2"/>
              <a:buNone/>
            </a:pPr>
            <a:r>
              <a:rPr lang="zh-CN" altLang="en-US" sz="2400" dirty="0">
                <a:ea typeface="宋体" charset="-122"/>
              </a:rPr>
              <a:t>  </a:t>
            </a:r>
            <a:r>
              <a:rPr lang="en-US" altLang="zh-CN" sz="2400" dirty="0">
                <a:ea typeface="宋体" charset="-122"/>
              </a:rPr>
              <a:t>(3)</a:t>
            </a:r>
            <a:r>
              <a:rPr lang="zh-CN" altLang="en-US" sz="2400" dirty="0">
                <a:ea typeface="宋体" charset="-122"/>
              </a:rPr>
              <a:t>表达方法</a:t>
            </a:r>
            <a:endParaRPr lang="zh-CN" altLang="en-US" dirty="0">
              <a:ea typeface="宋体" charset="-122"/>
            </a:endParaRPr>
          </a:p>
          <a:p>
            <a:pPr marL="1162050" lvl="2">
              <a:lnSpc>
                <a:spcPct val="110000"/>
              </a:lnSpc>
              <a:buFont typeface="Wingdings" pitchFamily="2" charset="2"/>
              <a:buChar char="Ø"/>
            </a:pPr>
            <a:r>
              <a:rPr lang="zh-CN" altLang="en-US" dirty="0">
                <a:ea typeface="宋体" charset="-122"/>
              </a:rPr>
              <a:t> 处理逻辑：用判定表或判定树来描述</a:t>
            </a:r>
          </a:p>
          <a:p>
            <a:pPr marL="1162050" lvl="2">
              <a:lnSpc>
                <a:spcPct val="110000"/>
              </a:lnSpc>
              <a:buFont typeface="Wingdings" pitchFamily="2" charset="2"/>
              <a:buChar char="Ø"/>
            </a:pPr>
            <a:r>
              <a:rPr lang="zh-CN" altLang="en-US" dirty="0">
                <a:ea typeface="宋体" charset="-122"/>
              </a:rPr>
              <a:t> 数据：用数据字典（</a:t>
            </a:r>
            <a:r>
              <a:rPr lang="en-US" altLang="zh-CN" dirty="0">
                <a:ea typeface="宋体" charset="-122"/>
              </a:rPr>
              <a:t>DD</a:t>
            </a:r>
            <a:r>
              <a:rPr lang="zh-CN" altLang="en-US" dirty="0">
                <a:ea typeface="宋体" charset="-122"/>
              </a:rPr>
              <a:t>：</a:t>
            </a:r>
            <a:r>
              <a:rPr lang="en-US" altLang="zh-CN" dirty="0">
                <a:ea typeface="宋体" charset="-122"/>
              </a:rPr>
              <a:t>Data Dictionary</a:t>
            </a:r>
            <a:r>
              <a:rPr lang="zh-CN" altLang="en-US" dirty="0">
                <a:ea typeface="宋体" charset="-122"/>
              </a:rPr>
              <a:t>）来描述</a:t>
            </a:r>
          </a:p>
          <a:p>
            <a:pPr>
              <a:lnSpc>
                <a:spcPct val="110000"/>
              </a:lnSpc>
              <a:buFont typeface="Wingdings" pitchFamily="2" charset="2"/>
              <a:buNone/>
            </a:pPr>
            <a:r>
              <a:rPr lang="en-US" altLang="zh-CN" dirty="0">
                <a:ea typeface="宋体" charset="-122"/>
              </a:rPr>
              <a:t>3</a:t>
            </a:r>
            <a:r>
              <a:rPr lang="zh-CN" altLang="en-US" dirty="0">
                <a:ea typeface="宋体" charset="-122"/>
              </a:rPr>
              <a:t>．将分析结果再次提交给用户，征得用户的认可</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extLst>
      <p:ext uri="{BB962C8B-B14F-4D97-AF65-F5344CB8AC3E}">
        <p14:creationId xmlns:p14="http://schemas.microsoft.com/office/powerpoint/2010/main" val="30107592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zh-CN" altLang="en-US">
                <a:ea typeface="宋体" charset="-122"/>
              </a:rPr>
              <a:t>需求分析过程</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35</a:t>
            </a:fld>
            <a:endParaRPr lang="zh-CN" altLang="en-US"/>
          </a:p>
        </p:txBody>
      </p:sp>
      <p:pic>
        <p:nvPicPr>
          <p:cNvPr id="449541" name="Picture 5" descr="76"/>
          <p:cNvPicPr>
            <a:picLocks noChangeAspect="1" noChangeArrowheads="1"/>
          </p:cNvPicPr>
          <p:nvPr/>
        </p:nvPicPr>
        <p:blipFill>
          <a:blip r:embed="rId2" cstate="print"/>
          <a:srcRect/>
          <a:stretch>
            <a:fillRect/>
          </a:stretch>
        </p:blipFill>
        <p:spPr bwMode="auto">
          <a:xfrm>
            <a:off x="2927351" y="2133601"/>
            <a:ext cx="6481763" cy="3432175"/>
          </a:xfrm>
          <a:prstGeom prst="rect">
            <a:avLst/>
          </a:prstGeom>
          <a:noFill/>
          <a:ln w="9525">
            <a:noFill/>
            <a:miter lim="800000"/>
            <a:headEnd/>
            <a:tailEnd/>
          </a:ln>
        </p:spPr>
      </p:pic>
      <p:sp>
        <p:nvSpPr>
          <p:cNvPr id="449542" name="Text Box 6"/>
          <p:cNvSpPr txBox="1">
            <a:spLocks noChangeArrowheads="1"/>
          </p:cNvSpPr>
          <p:nvPr/>
        </p:nvSpPr>
        <p:spPr bwMode="auto">
          <a:xfrm>
            <a:off x="5232400" y="5949950"/>
            <a:ext cx="1454150" cy="336550"/>
          </a:xfrm>
          <a:prstGeom prst="rect">
            <a:avLst/>
          </a:prstGeom>
          <a:noFill/>
          <a:ln w="25400" algn="ctr">
            <a:noFill/>
            <a:miter lim="800000"/>
            <a:headEnd/>
            <a:tailEnd/>
          </a:ln>
          <a:effectLst/>
        </p:spPr>
        <p:txBody>
          <a:bodyPr wrap="none">
            <a:spAutoFit/>
          </a:bodyPr>
          <a:lstStyle/>
          <a:p>
            <a:pPr marL="342900" indent="-342900"/>
            <a:r>
              <a:rPr lang="zh-CN" altLang="en-US" sz="1600"/>
              <a:t>需求分析过程 </a:t>
            </a:r>
          </a:p>
        </p:txBody>
      </p:sp>
    </p:spTree>
    <p:extLst>
      <p:ext uri="{BB962C8B-B14F-4D97-AF65-F5344CB8AC3E}">
        <p14:creationId xmlns:p14="http://schemas.microsoft.com/office/powerpoint/2010/main" val="37916146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ltLang="zh-CN">
                <a:ea typeface="宋体" charset="-122"/>
              </a:rPr>
              <a:t>7.2  </a:t>
            </a:r>
            <a:r>
              <a:rPr lang="zh-CN" altLang="en-US">
                <a:ea typeface="宋体" charset="-122"/>
              </a:rPr>
              <a:t>需求分析</a:t>
            </a:r>
          </a:p>
        </p:txBody>
      </p:sp>
      <p:sp>
        <p:nvSpPr>
          <p:cNvPr id="451587" name="Rectangle 3"/>
          <p:cNvSpPr>
            <a:spLocks noGrp="1" noChangeArrowheads="1"/>
          </p:cNvSpPr>
          <p:nvPr>
            <p:ph idx="1"/>
          </p:nvPr>
        </p:nvSpPr>
        <p:spPr/>
        <p:txBody>
          <a:bodyPr/>
          <a:lstStyle/>
          <a:p>
            <a:pPr>
              <a:lnSpc>
                <a:spcPct val="190000"/>
              </a:lnSpc>
              <a:buFont typeface="Wingdings" pitchFamily="2" charset="2"/>
              <a:buNone/>
            </a:pPr>
            <a:r>
              <a:rPr lang="en-US" altLang="zh-CN" b="1">
                <a:ea typeface="宋体" charset="-122"/>
              </a:rPr>
              <a:t>7.2.1  </a:t>
            </a:r>
            <a:r>
              <a:rPr lang="zh-CN" altLang="en-US" b="1">
                <a:ea typeface="宋体" charset="-122"/>
              </a:rPr>
              <a:t>需求分析的任务</a:t>
            </a:r>
          </a:p>
          <a:p>
            <a:pPr>
              <a:lnSpc>
                <a:spcPct val="190000"/>
              </a:lnSpc>
              <a:buFont typeface="Wingdings" pitchFamily="2" charset="2"/>
              <a:buNone/>
            </a:pPr>
            <a:r>
              <a:rPr lang="en-US" altLang="zh-CN" b="1">
                <a:ea typeface="宋体" charset="-122"/>
              </a:rPr>
              <a:t>7.2.2  </a:t>
            </a:r>
            <a:r>
              <a:rPr lang="zh-CN" altLang="en-US" b="1">
                <a:ea typeface="宋体" charset="-122"/>
              </a:rPr>
              <a:t>需求分析的方法</a:t>
            </a:r>
          </a:p>
          <a:p>
            <a:pPr>
              <a:lnSpc>
                <a:spcPct val="190000"/>
              </a:lnSpc>
              <a:buFont typeface="Wingdings" pitchFamily="2" charset="2"/>
              <a:buNone/>
            </a:pPr>
            <a:r>
              <a:rPr lang="en-US" altLang="zh-CN" b="1">
                <a:solidFill>
                  <a:srgbClr val="3333FF"/>
                </a:solidFill>
                <a:ea typeface="宋体" charset="-122"/>
              </a:rPr>
              <a:t>7.2.3  </a:t>
            </a:r>
            <a:r>
              <a:rPr lang="zh-CN" altLang="en-US" b="1">
                <a:solidFill>
                  <a:srgbClr val="3333FF"/>
                </a:solidFill>
                <a:ea typeface="宋体" charset="-122"/>
              </a:rPr>
              <a:t>数据字典</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36</a:t>
            </a:fld>
            <a:endParaRPr lang="zh-CN" altLang="en-US"/>
          </a:p>
        </p:txBody>
      </p:sp>
    </p:spTree>
    <p:extLst>
      <p:ext uri="{BB962C8B-B14F-4D97-AF65-F5344CB8AC3E}">
        <p14:creationId xmlns:p14="http://schemas.microsoft.com/office/powerpoint/2010/main" val="35649520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altLang="zh-CN">
                <a:ea typeface="宋体" charset="-122"/>
              </a:rPr>
              <a:t>7.2.3  </a:t>
            </a:r>
            <a:r>
              <a:rPr lang="zh-CN" altLang="en-US">
                <a:ea typeface="宋体" charset="-122"/>
              </a:rPr>
              <a:t>数据字典</a:t>
            </a:r>
          </a:p>
        </p:txBody>
      </p:sp>
      <p:sp>
        <p:nvSpPr>
          <p:cNvPr id="452611" name="Rectangle 3"/>
          <p:cNvSpPr>
            <a:spLocks noGrp="1" noChangeArrowheads="1"/>
          </p:cNvSpPr>
          <p:nvPr>
            <p:ph idx="1"/>
          </p:nvPr>
        </p:nvSpPr>
        <p:spPr/>
        <p:txBody>
          <a:bodyPr>
            <a:normAutofit lnSpcReduction="10000"/>
          </a:bodyPr>
          <a:lstStyle/>
          <a:p>
            <a:pPr>
              <a:lnSpc>
                <a:spcPct val="180000"/>
              </a:lnSpc>
            </a:pPr>
            <a:r>
              <a:rPr lang="en-US" altLang="zh-CN" sz="2400">
                <a:ea typeface="宋体" charset="-122"/>
              </a:rPr>
              <a:t> </a:t>
            </a:r>
            <a:r>
              <a:rPr lang="zh-CN" altLang="en-US" sz="2400">
                <a:ea typeface="宋体" charset="-122"/>
              </a:rPr>
              <a:t>数据字典的用途</a:t>
            </a:r>
          </a:p>
          <a:p>
            <a:pPr lvl="1">
              <a:lnSpc>
                <a:spcPct val="140000"/>
              </a:lnSpc>
            </a:pPr>
            <a:r>
              <a:rPr lang="zh-CN" altLang="en-US" sz="2000">
                <a:ea typeface="宋体" charset="-122"/>
              </a:rPr>
              <a:t>进行详细的数据收集和数据分析所获得的主要结果</a:t>
            </a:r>
          </a:p>
          <a:p>
            <a:pPr>
              <a:lnSpc>
                <a:spcPct val="180000"/>
              </a:lnSpc>
            </a:pPr>
            <a:r>
              <a:rPr lang="zh-CN" altLang="en-US" sz="2400">
                <a:ea typeface="宋体" charset="-122"/>
              </a:rPr>
              <a:t> 数据字典的内容</a:t>
            </a:r>
          </a:p>
          <a:p>
            <a:pPr lvl="1">
              <a:lnSpc>
                <a:spcPct val="110000"/>
              </a:lnSpc>
            </a:pPr>
            <a:r>
              <a:rPr lang="zh-CN" altLang="en-US" sz="2200">
                <a:ea typeface="宋体" charset="-122"/>
              </a:rPr>
              <a:t>数据项</a:t>
            </a:r>
          </a:p>
          <a:p>
            <a:pPr lvl="1">
              <a:lnSpc>
                <a:spcPct val="110000"/>
              </a:lnSpc>
            </a:pPr>
            <a:r>
              <a:rPr lang="zh-CN" altLang="en-US" sz="2200">
                <a:ea typeface="宋体" charset="-122"/>
              </a:rPr>
              <a:t>数据结构</a:t>
            </a:r>
          </a:p>
          <a:p>
            <a:pPr lvl="1">
              <a:lnSpc>
                <a:spcPct val="110000"/>
              </a:lnSpc>
            </a:pPr>
            <a:r>
              <a:rPr lang="zh-CN" altLang="en-US" sz="2200">
                <a:ea typeface="宋体" charset="-122"/>
              </a:rPr>
              <a:t>数据流</a:t>
            </a:r>
          </a:p>
          <a:p>
            <a:pPr lvl="1">
              <a:lnSpc>
                <a:spcPct val="110000"/>
              </a:lnSpc>
            </a:pPr>
            <a:r>
              <a:rPr lang="zh-CN" altLang="en-US" sz="2200">
                <a:ea typeface="宋体" charset="-122"/>
              </a:rPr>
              <a:t>数据存储</a:t>
            </a:r>
          </a:p>
          <a:p>
            <a:pPr lvl="1">
              <a:lnSpc>
                <a:spcPct val="110000"/>
              </a:lnSpc>
            </a:pPr>
            <a:r>
              <a:rPr lang="zh-CN" altLang="en-US" sz="2200">
                <a:ea typeface="宋体" charset="-122"/>
              </a:rPr>
              <a:t>处理过程</a:t>
            </a:r>
            <a:endParaRPr lang="zh-CN" altLang="en-US" sz="2000">
              <a:ea typeface="宋体"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37</a:t>
            </a:fld>
            <a:endParaRPr lang="zh-CN" altLang="en-US"/>
          </a:p>
        </p:txBody>
      </p:sp>
    </p:spTree>
    <p:extLst>
      <p:ext uri="{BB962C8B-B14F-4D97-AF65-F5344CB8AC3E}">
        <p14:creationId xmlns:p14="http://schemas.microsoft.com/office/powerpoint/2010/main" val="6384445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altLang="zh-CN">
                <a:ea typeface="宋体" charset="-122"/>
              </a:rPr>
              <a:t>⒈ </a:t>
            </a:r>
            <a:r>
              <a:rPr lang="zh-CN" altLang="en-US">
                <a:ea typeface="宋体" charset="-122"/>
              </a:rPr>
              <a:t>数据项</a:t>
            </a:r>
          </a:p>
        </p:txBody>
      </p:sp>
      <p:sp>
        <p:nvSpPr>
          <p:cNvPr id="455683" name="Rectangle 3"/>
          <p:cNvSpPr>
            <a:spLocks noGrp="1" noChangeArrowheads="1"/>
          </p:cNvSpPr>
          <p:nvPr>
            <p:ph idx="1"/>
          </p:nvPr>
        </p:nvSpPr>
        <p:spPr>
          <a:xfrm>
            <a:off x="1981201" y="1828800"/>
            <a:ext cx="8435975" cy="4768850"/>
          </a:xfrm>
        </p:spPr>
        <p:txBody>
          <a:bodyPr/>
          <a:lstStyle/>
          <a:p>
            <a:pPr>
              <a:lnSpc>
                <a:spcPct val="120000"/>
              </a:lnSpc>
            </a:pPr>
            <a:r>
              <a:rPr lang="en-US" altLang="zh-CN" dirty="0">
                <a:ea typeface="宋体" charset="-122"/>
              </a:rPr>
              <a:t> </a:t>
            </a:r>
            <a:r>
              <a:rPr lang="zh-CN" altLang="en-US" dirty="0">
                <a:ea typeface="宋体" charset="-122"/>
              </a:rPr>
              <a:t>数据项是不可再分的数据单位</a:t>
            </a:r>
          </a:p>
          <a:p>
            <a:pPr>
              <a:lnSpc>
                <a:spcPct val="120000"/>
              </a:lnSpc>
              <a:spcBef>
                <a:spcPct val="60000"/>
              </a:spcBef>
            </a:pPr>
            <a:r>
              <a:rPr lang="zh-CN" altLang="en-US" dirty="0">
                <a:ea typeface="宋体" charset="-122"/>
              </a:rPr>
              <a:t> 对数据项的描述</a:t>
            </a:r>
          </a:p>
          <a:p>
            <a:pPr>
              <a:lnSpc>
                <a:spcPct val="120000"/>
              </a:lnSpc>
              <a:buFont typeface="Wingdings" pitchFamily="2" charset="2"/>
              <a:buNone/>
            </a:pPr>
            <a:r>
              <a:rPr lang="zh-CN" altLang="en-US" sz="1800" dirty="0">
                <a:ea typeface="宋体" charset="-122"/>
              </a:rPr>
              <a:t>	  </a:t>
            </a:r>
            <a:r>
              <a:rPr lang="zh-CN" altLang="en-US" sz="2400" dirty="0">
                <a:solidFill>
                  <a:srgbClr val="2355F3"/>
                </a:solidFill>
                <a:ea typeface="宋体" charset="-122"/>
              </a:rPr>
              <a:t>数据项描述＝｛ 数据项名，数据项含义说明，别名，</a:t>
            </a:r>
          </a:p>
          <a:p>
            <a:pPr>
              <a:lnSpc>
                <a:spcPct val="120000"/>
              </a:lnSpc>
              <a:buFont typeface="Wingdings" pitchFamily="2" charset="2"/>
              <a:buNone/>
            </a:pPr>
            <a:r>
              <a:rPr lang="zh-CN" altLang="en-US" sz="2400" dirty="0">
                <a:solidFill>
                  <a:srgbClr val="2355F3"/>
                </a:solidFill>
                <a:ea typeface="宋体" charset="-122"/>
              </a:rPr>
              <a:t>                           数据类型，长度，取值范围，取值含义，</a:t>
            </a:r>
          </a:p>
          <a:p>
            <a:pPr>
              <a:lnSpc>
                <a:spcPct val="120000"/>
              </a:lnSpc>
              <a:buFont typeface="Wingdings" pitchFamily="2" charset="2"/>
              <a:buNone/>
            </a:pPr>
            <a:r>
              <a:rPr lang="zh-CN" altLang="en-US" sz="2400" dirty="0">
                <a:solidFill>
                  <a:srgbClr val="2355F3"/>
                </a:solidFill>
                <a:ea typeface="宋体" charset="-122"/>
              </a:rPr>
              <a:t>				与其他数据项的逻辑关系，数据项之间的			联系 ｝</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38</a:t>
            </a:fld>
            <a:endParaRPr lang="zh-CN" altLang="en-US"/>
          </a:p>
        </p:txBody>
      </p:sp>
    </p:spTree>
    <p:extLst>
      <p:ext uri="{BB962C8B-B14F-4D97-AF65-F5344CB8AC3E}">
        <p14:creationId xmlns:p14="http://schemas.microsoft.com/office/powerpoint/2010/main" val="30845047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en-US" altLang="zh-CN">
                <a:ea typeface="宋体" charset="-122"/>
              </a:rPr>
              <a:t>⒉ </a:t>
            </a:r>
            <a:r>
              <a:rPr lang="zh-CN" altLang="en-US">
                <a:ea typeface="宋体" charset="-122"/>
              </a:rPr>
              <a:t>数据结构</a:t>
            </a:r>
          </a:p>
        </p:txBody>
      </p:sp>
      <p:sp>
        <p:nvSpPr>
          <p:cNvPr id="456707" name="Rectangle 3"/>
          <p:cNvSpPr>
            <a:spLocks noGrp="1" noChangeArrowheads="1"/>
          </p:cNvSpPr>
          <p:nvPr>
            <p:ph idx="1"/>
          </p:nvPr>
        </p:nvSpPr>
        <p:spPr>
          <a:xfrm>
            <a:off x="1981201" y="1828800"/>
            <a:ext cx="8435975" cy="4495800"/>
          </a:xfrm>
        </p:spPr>
        <p:txBody>
          <a:bodyPr/>
          <a:lstStyle/>
          <a:p>
            <a:pPr>
              <a:lnSpc>
                <a:spcPct val="130000"/>
              </a:lnSpc>
              <a:spcBef>
                <a:spcPct val="60000"/>
              </a:spcBef>
            </a:pPr>
            <a:r>
              <a:rPr lang="zh-CN" altLang="en-US" sz="2400">
                <a:ea typeface="宋体" charset="-122"/>
              </a:rPr>
              <a:t>数据结构反映了数据之间的组合关系。</a:t>
            </a:r>
          </a:p>
          <a:p>
            <a:pPr>
              <a:lnSpc>
                <a:spcPct val="130000"/>
              </a:lnSpc>
              <a:spcBef>
                <a:spcPct val="60000"/>
              </a:spcBef>
            </a:pPr>
            <a:r>
              <a:rPr lang="zh-CN" altLang="en-US" sz="2400">
                <a:ea typeface="宋体" charset="-122"/>
              </a:rPr>
              <a:t> 一个数据结构可以由若干个数据项组成，也可以由若干个数据结构组成，或由若干个数据项和数据结构混合组成。</a:t>
            </a:r>
          </a:p>
          <a:p>
            <a:pPr>
              <a:lnSpc>
                <a:spcPct val="130000"/>
              </a:lnSpc>
              <a:spcBef>
                <a:spcPct val="60000"/>
              </a:spcBef>
            </a:pPr>
            <a:r>
              <a:rPr lang="zh-CN" altLang="en-US" sz="2400">
                <a:ea typeface="宋体" charset="-122"/>
              </a:rPr>
              <a:t> 对数据结构的描述</a:t>
            </a:r>
          </a:p>
          <a:p>
            <a:pPr>
              <a:lnSpc>
                <a:spcPct val="130000"/>
              </a:lnSpc>
              <a:buFont typeface="Wingdings" pitchFamily="2" charset="2"/>
              <a:buNone/>
            </a:pPr>
            <a:r>
              <a:rPr lang="zh-CN" altLang="en-US" sz="2400">
                <a:ea typeface="宋体" charset="-122"/>
              </a:rPr>
              <a:t>	  </a:t>
            </a:r>
            <a:r>
              <a:rPr lang="zh-CN" altLang="en-US" sz="2400">
                <a:solidFill>
                  <a:srgbClr val="2355F3"/>
                </a:solidFill>
                <a:ea typeface="宋体" charset="-122"/>
              </a:rPr>
              <a:t>数据结构描述＝｛数据结构名，含义说明，</a:t>
            </a:r>
          </a:p>
          <a:p>
            <a:pPr>
              <a:lnSpc>
                <a:spcPct val="130000"/>
              </a:lnSpc>
              <a:buFont typeface="Wingdings" pitchFamily="2" charset="2"/>
              <a:buNone/>
            </a:pPr>
            <a:r>
              <a:rPr lang="zh-CN" altLang="en-US" sz="2400">
                <a:solidFill>
                  <a:srgbClr val="2355F3"/>
                </a:solidFill>
                <a:ea typeface="宋体" charset="-122"/>
              </a:rPr>
              <a:t>                                   组成</a:t>
            </a:r>
            <a:r>
              <a:rPr lang="en-US" altLang="zh-CN" sz="2400">
                <a:solidFill>
                  <a:srgbClr val="2355F3"/>
                </a:solidFill>
                <a:ea typeface="宋体" charset="-122"/>
              </a:rPr>
              <a:t>:</a:t>
            </a:r>
            <a:r>
              <a:rPr lang="zh-CN" altLang="en-US" sz="2400">
                <a:solidFill>
                  <a:srgbClr val="2355F3"/>
                </a:solidFill>
                <a:ea typeface="宋体" charset="-122"/>
              </a:rPr>
              <a:t>｛数据项或数据结构｝｝</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39</a:t>
            </a:fld>
            <a:endParaRPr lang="zh-CN" altLang="en-US"/>
          </a:p>
        </p:txBody>
      </p:sp>
    </p:spTree>
    <p:extLst>
      <p:ext uri="{BB962C8B-B14F-4D97-AF65-F5344CB8AC3E}">
        <p14:creationId xmlns:p14="http://schemas.microsoft.com/office/powerpoint/2010/main" val="2719236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en-US" altLang="zh-CN">
                <a:ea typeface="宋体" charset="-122"/>
              </a:rPr>
              <a:t>7.1  </a:t>
            </a:r>
            <a:r>
              <a:rPr lang="zh-CN" altLang="en-US">
                <a:ea typeface="宋体" charset="-122"/>
              </a:rPr>
              <a:t>数据库设计概述</a:t>
            </a:r>
          </a:p>
        </p:txBody>
      </p:sp>
      <p:sp>
        <p:nvSpPr>
          <p:cNvPr id="475139" name="Rectangle 3"/>
          <p:cNvSpPr>
            <a:spLocks noGrp="1" noChangeArrowheads="1"/>
          </p:cNvSpPr>
          <p:nvPr>
            <p:ph idx="1"/>
          </p:nvPr>
        </p:nvSpPr>
        <p:spPr/>
        <p:txBody>
          <a:bodyPr/>
          <a:lstStyle/>
          <a:p>
            <a:pPr>
              <a:lnSpc>
                <a:spcPct val="150000"/>
              </a:lnSpc>
              <a:buFont typeface="Wingdings" pitchFamily="2" charset="2"/>
              <a:buNone/>
            </a:pPr>
            <a:r>
              <a:rPr lang="en-US" altLang="zh-CN" sz="2800" b="1" dirty="0">
                <a:solidFill>
                  <a:srgbClr val="3333FF"/>
                </a:solidFill>
                <a:ea typeface="宋体" charset="-122"/>
              </a:rPr>
              <a:t>7.1.1  </a:t>
            </a:r>
            <a:r>
              <a:rPr lang="zh-CN" altLang="en-US" sz="2800" b="1" dirty="0">
                <a:solidFill>
                  <a:srgbClr val="3333FF"/>
                </a:solidFill>
                <a:ea typeface="宋体" charset="-122"/>
              </a:rPr>
              <a:t>数据库设计的特点</a:t>
            </a:r>
          </a:p>
          <a:p>
            <a:pPr>
              <a:lnSpc>
                <a:spcPct val="150000"/>
              </a:lnSpc>
              <a:buFont typeface="Wingdings" pitchFamily="2" charset="2"/>
              <a:buNone/>
            </a:pPr>
            <a:r>
              <a:rPr lang="en-US" altLang="zh-CN" sz="2800" b="1" dirty="0">
                <a:ea typeface="宋体" charset="-122"/>
              </a:rPr>
              <a:t>7.1.2</a:t>
            </a:r>
            <a:r>
              <a:rPr lang="en-US" altLang="zh-CN" sz="2800" b="1" dirty="0">
                <a:solidFill>
                  <a:schemeClr val="accent2"/>
                </a:solidFill>
                <a:ea typeface="宋体" charset="-122"/>
              </a:rPr>
              <a:t>  </a:t>
            </a:r>
            <a:r>
              <a:rPr lang="zh-CN" altLang="en-US" sz="2800" b="1" dirty="0">
                <a:ea typeface="宋体" charset="-122"/>
              </a:rPr>
              <a:t>数据库设计方法</a:t>
            </a:r>
          </a:p>
          <a:p>
            <a:pPr>
              <a:lnSpc>
                <a:spcPct val="150000"/>
              </a:lnSpc>
              <a:buFont typeface="Wingdings" pitchFamily="2" charset="2"/>
              <a:buNone/>
            </a:pPr>
            <a:r>
              <a:rPr lang="en-US" altLang="zh-CN" sz="2800" b="1" dirty="0">
                <a:ea typeface="宋体" charset="-122"/>
              </a:rPr>
              <a:t>7.1.3  </a:t>
            </a:r>
            <a:r>
              <a:rPr lang="zh-CN" altLang="en-US" sz="2800" b="1" dirty="0">
                <a:ea typeface="宋体" charset="-122"/>
              </a:rPr>
              <a:t>数据库设计的基本步骤</a:t>
            </a:r>
          </a:p>
          <a:p>
            <a:pPr>
              <a:lnSpc>
                <a:spcPct val="150000"/>
              </a:lnSpc>
              <a:buFont typeface="Wingdings" pitchFamily="2" charset="2"/>
              <a:buNone/>
            </a:pPr>
            <a:r>
              <a:rPr lang="en-US" altLang="zh-CN" sz="2800" b="1" dirty="0">
                <a:ea typeface="宋体" charset="-122"/>
              </a:rPr>
              <a:t>7.1.4  </a:t>
            </a:r>
            <a:r>
              <a:rPr lang="zh-CN" altLang="en-US" sz="2800" b="1" dirty="0">
                <a:ea typeface="宋体" charset="-122"/>
              </a:rPr>
              <a:t>数据库设计过程中的各级模式</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extLst>
      <p:ext uri="{BB962C8B-B14F-4D97-AF65-F5344CB8AC3E}">
        <p14:creationId xmlns:p14="http://schemas.microsoft.com/office/powerpoint/2010/main" val="35130209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US" altLang="zh-CN">
                <a:ea typeface="宋体" charset="-122"/>
              </a:rPr>
              <a:t>⒊ </a:t>
            </a:r>
            <a:r>
              <a:rPr lang="zh-CN" altLang="en-US">
                <a:ea typeface="宋体" charset="-122"/>
              </a:rPr>
              <a:t>数据流</a:t>
            </a:r>
          </a:p>
        </p:txBody>
      </p:sp>
      <p:sp>
        <p:nvSpPr>
          <p:cNvPr id="457731" name="Rectangle 3"/>
          <p:cNvSpPr>
            <a:spLocks noGrp="1" noChangeArrowheads="1"/>
          </p:cNvSpPr>
          <p:nvPr>
            <p:ph idx="1"/>
          </p:nvPr>
        </p:nvSpPr>
        <p:spPr>
          <a:xfrm>
            <a:off x="1752600" y="1981200"/>
            <a:ext cx="8686800" cy="4114800"/>
          </a:xfrm>
        </p:spPr>
        <p:txBody>
          <a:bodyPr/>
          <a:lstStyle/>
          <a:p>
            <a:r>
              <a:rPr lang="en-US" altLang="zh-CN">
                <a:ea typeface="宋体" charset="-122"/>
              </a:rPr>
              <a:t> </a:t>
            </a:r>
            <a:r>
              <a:rPr lang="zh-CN" altLang="en-US">
                <a:ea typeface="宋体" charset="-122"/>
              </a:rPr>
              <a:t>数据流是数据结构在系统内传输的路径。</a:t>
            </a:r>
          </a:p>
          <a:p>
            <a:pPr>
              <a:spcBef>
                <a:spcPct val="60000"/>
              </a:spcBef>
            </a:pPr>
            <a:r>
              <a:rPr lang="zh-CN" altLang="en-US">
                <a:ea typeface="宋体" charset="-122"/>
              </a:rPr>
              <a:t> 对数据流的描述</a:t>
            </a:r>
          </a:p>
          <a:p>
            <a:pPr>
              <a:buFont typeface="Wingdings" pitchFamily="2" charset="2"/>
              <a:buNone/>
            </a:pPr>
            <a:r>
              <a:rPr lang="zh-CN" altLang="en-US" sz="2400">
                <a:ea typeface="宋体" charset="-122"/>
              </a:rPr>
              <a:t>　  </a:t>
            </a:r>
          </a:p>
          <a:p>
            <a:pPr>
              <a:buFont typeface="Wingdings" pitchFamily="2" charset="2"/>
              <a:buNone/>
            </a:pPr>
            <a:r>
              <a:rPr lang="zh-CN" altLang="en-US" sz="2400">
                <a:ea typeface="宋体" charset="-122"/>
              </a:rPr>
              <a:t>	</a:t>
            </a:r>
            <a:r>
              <a:rPr lang="zh-CN" altLang="en-US" sz="2400">
                <a:solidFill>
                  <a:srgbClr val="2355F3"/>
                </a:solidFill>
                <a:ea typeface="宋体" charset="-122"/>
              </a:rPr>
              <a:t>数据流描述＝｛ 数据流名，说明，数据流来源，</a:t>
            </a:r>
          </a:p>
          <a:p>
            <a:pPr>
              <a:buFont typeface="Wingdings" pitchFamily="2" charset="2"/>
              <a:buNone/>
            </a:pPr>
            <a:r>
              <a:rPr lang="zh-CN" altLang="en-US" sz="2400">
                <a:solidFill>
                  <a:srgbClr val="2355F3"/>
                </a:solidFill>
                <a:ea typeface="宋体" charset="-122"/>
              </a:rPr>
              <a:t>                               数据流去向，组成</a:t>
            </a:r>
            <a:r>
              <a:rPr lang="en-US" altLang="zh-CN" sz="2400">
                <a:solidFill>
                  <a:srgbClr val="2355F3"/>
                </a:solidFill>
                <a:ea typeface="宋体" charset="-122"/>
              </a:rPr>
              <a:t>:</a:t>
            </a:r>
            <a:r>
              <a:rPr lang="zh-CN" altLang="en-US" sz="2400">
                <a:solidFill>
                  <a:srgbClr val="2355F3"/>
                </a:solidFill>
                <a:ea typeface="宋体" charset="-122"/>
              </a:rPr>
              <a:t>｛数据结构｝，</a:t>
            </a:r>
          </a:p>
          <a:p>
            <a:pPr>
              <a:buFont typeface="Wingdings" pitchFamily="2" charset="2"/>
              <a:buNone/>
            </a:pPr>
            <a:r>
              <a:rPr lang="zh-CN" altLang="en-US" sz="2400">
                <a:solidFill>
                  <a:srgbClr val="2355F3"/>
                </a:solidFill>
                <a:ea typeface="宋体" charset="-122"/>
              </a:rPr>
              <a:t>                               平均流量，高峰期流量｝</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40</a:t>
            </a:fld>
            <a:endParaRPr lang="zh-CN" altLang="en-US"/>
          </a:p>
        </p:txBody>
      </p:sp>
    </p:spTree>
    <p:extLst>
      <p:ext uri="{BB962C8B-B14F-4D97-AF65-F5344CB8AC3E}">
        <p14:creationId xmlns:p14="http://schemas.microsoft.com/office/powerpoint/2010/main" val="30607249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ltLang="zh-CN">
                <a:ea typeface="宋体" charset="-122"/>
              </a:rPr>
              <a:t>⒋ </a:t>
            </a:r>
            <a:r>
              <a:rPr lang="zh-CN" altLang="en-US">
                <a:ea typeface="宋体" charset="-122"/>
              </a:rPr>
              <a:t>数据存储</a:t>
            </a:r>
          </a:p>
        </p:txBody>
      </p:sp>
      <p:sp>
        <p:nvSpPr>
          <p:cNvPr id="458755" name="Rectangle 3"/>
          <p:cNvSpPr>
            <a:spLocks noGrp="1" noChangeArrowheads="1"/>
          </p:cNvSpPr>
          <p:nvPr>
            <p:ph idx="1"/>
          </p:nvPr>
        </p:nvSpPr>
        <p:spPr>
          <a:xfrm>
            <a:off x="1828800" y="1700213"/>
            <a:ext cx="8650288" cy="4432300"/>
          </a:xfrm>
        </p:spPr>
        <p:txBody>
          <a:bodyPr/>
          <a:lstStyle/>
          <a:p>
            <a:pPr>
              <a:lnSpc>
                <a:spcPct val="90000"/>
              </a:lnSpc>
            </a:pPr>
            <a:r>
              <a:rPr lang="zh-CN" altLang="en-US">
                <a:ea typeface="宋体" charset="-122"/>
              </a:rPr>
              <a:t>数据存储是数据结构停留或保存的地方，也是数据流的来源和去向之一。</a:t>
            </a:r>
          </a:p>
          <a:p>
            <a:pPr>
              <a:lnSpc>
                <a:spcPct val="90000"/>
              </a:lnSpc>
            </a:pPr>
            <a:endParaRPr lang="zh-CN" altLang="en-US">
              <a:ea typeface="宋体" charset="-122"/>
            </a:endParaRPr>
          </a:p>
          <a:p>
            <a:pPr>
              <a:lnSpc>
                <a:spcPct val="90000"/>
              </a:lnSpc>
            </a:pPr>
            <a:r>
              <a:rPr lang="zh-CN" altLang="en-US">
                <a:ea typeface="宋体" charset="-122"/>
              </a:rPr>
              <a:t>对数据存储的描述</a:t>
            </a:r>
          </a:p>
          <a:p>
            <a:pPr>
              <a:lnSpc>
                <a:spcPct val="110000"/>
              </a:lnSpc>
              <a:buFont typeface="Wingdings" pitchFamily="2" charset="2"/>
              <a:buNone/>
            </a:pPr>
            <a:r>
              <a:rPr lang="zh-CN" altLang="en-US" sz="2400">
                <a:ea typeface="宋体" charset="-122"/>
              </a:rPr>
              <a:t>　 </a:t>
            </a:r>
            <a:r>
              <a:rPr lang="zh-CN" altLang="en-US" sz="2400">
                <a:solidFill>
                  <a:srgbClr val="2355F3"/>
                </a:solidFill>
                <a:ea typeface="宋体" charset="-122"/>
              </a:rPr>
              <a:t>数据存储描述＝｛数据存储名，说明，编号，</a:t>
            </a:r>
          </a:p>
          <a:p>
            <a:pPr>
              <a:lnSpc>
                <a:spcPct val="110000"/>
              </a:lnSpc>
              <a:buFont typeface="Wingdings" pitchFamily="2" charset="2"/>
              <a:buNone/>
            </a:pPr>
            <a:r>
              <a:rPr lang="zh-CN" altLang="en-US" sz="2400">
                <a:solidFill>
                  <a:srgbClr val="2355F3"/>
                </a:solidFill>
                <a:ea typeface="宋体" charset="-122"/>
              </a:rPr>
              <a:t>				输入的数据流 ，输出的数据流 ，</a:t>
            </a:r>
          </a:p>
          <a:p>
            <a:pPr>
              <a:lnSpc>
                <a:spcPct val="110000"/>
              </a:lnSpc>
              <a:buFont typeface="Wingdings" pitchFamily="2" charset="2"/>
              <a:buNone/>
            </a:pPr>
            <a:r>
              <a:rPr lang="zh-CN" altLang="en-US" sz="2400">
                <a:solidFill>
                  <a:srgbClr val="2355F3"/>
                </a:solidFill>
                <a:ea typeface="宋体" charset="-122"/>
              </a:rPr>
              <a:t>				组成</a:t>
            </a:r>
            <a:r>
              <a:rPr lang="en-US" altLang="zh-CN" sz="2400">
                <a:solidFill>
                  <a:srgbClr val="2355F3"/>
                </a:solidFill>
                <a:ea typeface="宋体" charset="-122"/>
              </a:rPr>
              <a:t>:</a:t>
            </a:r>
            <a:r>
              <a:rPr lang="zh-CN" altLang="en-US" sz="2400">
                <a:solidFill>
                  <a:srgbClr val="2355F3"/>
                </a:solidFill>
                <a:ea typeface="宋体" charset="-122"/>
              </a:rPr>
              <a:t>｛数据结构｝，数据量，存取频度，			存取方式｝</a:t>
            </a:r>
            <a:endParaRPr lang="zh-CN" altLang="en-US" sz="2400">
              <a:ea typeface="宋体"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extLst>
      <p:ext uri="{BB962C8B-B14F-4D97-AF65-F5344CB8AC3E}">
        <p14:creationId xmlns:p14="http://schemas.microsoft.com/office/powerpoint/2010/main" val="41440825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zh-CN">
                <a:ea typeface="宋体" charset="-122"/>
              </a:rPr>
              <a:t>⒌ </a:t>
            </a:r>
            <a:r>
              <a:rPr lang="zh-CN" altLang="en-US">
                <a:ea typeface="宋体" charset="-122"/>
              </a:rPr>
              <a:t>处理过程</a:t>
            </a:r>
          </a:p>
        </p:txBody>
      </p:sp>
      <p:sp>
        <p:nvSpPr>
          <p:cNvPr id="459779" name="Rectangle 3"/>
          <p:cNvSpPr>
            <a:spLocks noGrp="1" noChangeArrowheads="1"/>
          </p:cNvSpPr>
          <p:nvPr>
            <p:ph idx="1"/>
          </p:nvPr>
        </p:nvSpPr>
        <p:spPr>
          <a:xfrm>
            <a:off x="1828800" y="1905000"/>
            <a:ext cx="8370888" cy="4114800"/>
          </a:xfrm>
        </p:spPr>
        <p:txBody>
          <a:bodyPr/>
          <a:lstStyle/>
          <a:p>
            <a:pPr>
              <a:lnSpc>
                <a:spcPct val="170000"/>
              </a:lnSpc>
            </a:pPr>
            <a:r>
              <a:rPr lang="zh-CN" altLang="en-US" dirty="0">
                <a:ea typeface="宋体" charset="-122"/>
              </a:rPr>
              <a:t>具体处理逻辑一般用判定表或判定树来描述</a:t>
            </a:r>
          </a:p>
          <a:p>
            <a:pPr>
              <a:lnSpc>
                <a:spcPct val="170000"/>
              </a:lnSpc>
            </a:pPr>
            <a:r>
              <a:rPr lang="zh-CN" altLang="en-US" dirty="0">
                <a:ea typeface="宋体" charset="-122"/>
              </a:rPr>
              <a:t>处理过程说明性信息的描述</a:t>
            </a:r>
          </a:p>
          <a:p>
            <a:pPr>
              <a:lnSpc>
                <a:spcPct val="170000"/>
              </a:lnSpc>
              <a:buFont typeface="Wingdings" pitchFamily="2" charset="2"/>
              <a:buNone/>
            </a:pPr>
            <a:r>
              <a:rPr lang="zh-CN" altLang="en-US" sz="2400" dirty="0">
                <a:ea typeface="宋体" charset="-122"/>
              </a:rPr>
              <a:t>　</a:t>
            </a:r>
            <a:r>
              <a:rPr lang="zh-CN" altLang="en-US" sz="2400" dirty="0">
                <a:solidFill>
                  <a:srgbClr val="2355F3"/>
                </a:solidFill>
                <a:ea typeface="宋体" charset="-122"/>
              </a:rPr>
              <a:t>处理过程描述＝｛处理过程名，说明，输入</a:t>
            </a:r>
            <a:r>
              <a:rPr lang="en-US" altLang="zh-CN" sz="2400" dirty="0">
                <a:solidFill>
                  <a:srgbClr val="2355F3"/>
                </a:solidFill>
                <a:ea typeface="宋体" charset="-122"/>
              </a:rPr>
              <a:t>:</a:t>
            </a:r>
            <a:r>
              <a:rPr lang="zh-CN" altLang="en-US" sz="2400" dirty="0">
                <a:solidFill>
                  <a:srgbClr val="2355F3"/>
                </a:solidFill>
                <a:ea typeface="宋体" charset="-122"/>
              </a:rPr>
              <a:t>｛数据流｝， </a:t>
            </a:r>
          </a:p>
          <a:p>
            <a:pPr>
              <a:lnSpc>
                <a:spcPct val="170000"/>
              </a:lnSpc>
              <a:buFont typeface="Wingdings" pitchFamily="2" charset="2"/>
              <a:buNone/>
            </a:pPr>
            <a:r>
              <a:rPr lang="zh-CN" altLang="en-US" sz="2400" dirty="0">
                <a:solidFill>
                  <a:srgbClr val="2355F3"/>
                </a:solidFill>
                <a:ea typeface="宋体" charset="-122"/>
              </a:rPr>
              <a:t>                              </a:t>
            </a:r>
            <a:r>
              <a:rPr lang="zh-CN" altLang="en-US" sz="2400" dirty="0" smtClean="0">
                <a:solidFill>
                  <a:srgbClr val="2355F3"/>
                </a:solidFill>
                <a:ea typeface="宋体" charset="-122"/>
              </a:rPr>
              <a:t>输出</a:t>
            </a:r>
            <a:r>
              <a:rPr lang="en-US" altLang="zh-CN" sz="2400" dirty="0">
                <a:solidFill>
                  <a:srgbClr val="2355F3"/>
                </a:solidFill>
                <a:ea typeface="宋体" charset="-122"/>
              </a:rPr>
              <a:t>:</a:t>
            </a:r>
            <a:r>
              <a:rPr lang="zh-CN" altLang="en-US" sz="2400" dirty="0">
                <a:solidFill>
                  <a:srgbClr val="2355F3"/>
                </a:solidFill>
                <a:ea typeface="宋体" charset="-122"/>
              </a:rPr>
              <a:t>｛数据流｝，处理</a:t>
            </a:r>
            <a:r>
              <a:rPr lang="en-US" altLang="zh-CN" sz="2400" dirty="0">
                <a:solidFill>
                  <a:srgbClr val="2355F3"/>
                </a:solidFill>
                <a:ea typeface="宋体" charset="-122"/>
              </a:rPr>
              <a:t>:</a:t>
            </a:r>
            <a:r>
              <a:rPr lang="zh-CN" altLang="en-US" sz="2400" dirty="0">
                <a:solidFill>
                  <a:srgbClr val="2355F3"/>
                </a:solidFill>
                <a:ea typeface="宋体" charset="-122"/>
              </a:rPr>
              <a:t>｛简要说明｝｝</a:t>
            </a:r>
          </a:p>
          <a:p>
            <a:pPr lvl="1">
              <a:lnSpc>
                <a:spcPct val="170000"/>
              </a:lnSpc>
              <a:buFont typeface="Wingdings" pitchFamily="2" charset="2"/>
              <a:buNone/>
            </a:pPr>
            <a:endParaRPr lang="en-US" altLang="zh-CN" sz="2000" dirty="0">
              <a:ea typeface="宋体"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42</a:t>
            </a:fld>
            <a:endParaRPr lang="zh-CN" altLang="en-US"/>
          </a:p>
        </p:txBody>
      </p:sp>
    </p:spTree>
    <p:extLst>
      <p:ext uri="{BB962C8B-B14F-4D97-AF65-F5344CB8AC3E}">
        <p14:creationId xmlns:p14="http://schemas.microsoft.com/office/powerpoint/2010/main" val="33687887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zh-CN" altLang="en-US">
                <a:ea typeface="宋体" charset="-122"/>
              </a:rPr>
              <a:t>数据字典举例</a:t>
            </a:r>
          </a:p>
        </p:txBody>
      </p:sp>
      <p:sp>
        <p:nvSpPr>
          <p:cNvPr id="461827" name="Rectangle 3"/>
          <p:cNvSpPr>
            <a:spLocks noGrp="1" noChangeArrowheads="1"/>
          </p:cNvSpPr>
          <p:nvPr>
            <p:ph idx="1"/>
          </p:nvPr>
        </p:nvSpPr>
        <p:spPr>
          <a:xfrm>
            <a:off x="1251961" y="1931122"/>
            <a:ext cx="7772400" cy="4114800"/>
          </a:xfrm>
        </p:spPr>
        <p:txBody>
          <a:bodyPr>
            <a:normAutofit fontScale="77500" lnSpcReduction="20000"/>
          </a:bodyPr>
          <a:lstStyle/>
          <a:p>
            <a:pPr>
              <a:lnSpc>
                <a:spcPct val="95000"/>
              </a:lnSpc>
              <a:buFont typeface="Wingdings" pitchFamily="2" charset="2"/>
              <a:buNone/>
            </a:pPr>
            <a:r>
              <a:rPr lang="zh-CN" altLang="en-US" sz="2200" dirty="0">
                <a:ea typeface="宋体" charset="-122"/>
              </a:rPr>
              <a:t>例：学生学籍管理子系统的数据字典。</a:t>
            </a:r>
          </a:p>
          <a:p>
            <a:pPr>
              <a:lnSpc>
                <a:spcPct val="95000"/>
              </a:lnSpc>
              <a:buFont typeface="Wingdings" pitchFamily="2" charset="2"/>
              <a:buNone/>
            </a:pPr>
            <a:endParaRPr lang="zh-CN" altLang="en-US" sz="2200" dirty="0">
              <a:ea typeface="宋体" charset="-122"/>
            </a:endParaRPr>
          </a:p>
          <a:p>
            <a:pPr>
              <a:lnSpc>
                <a:spcPct val="95000"/>
              </a:lnSpc>
              <a:buFont typeface="Wingdings" pitchFamily="2" charset="2"/>
              <a:buNone/>
            </a:pPr>
            <a:r>
              <a:rPr lang="zh-CN" altLang="en-US" sz="2200" dirty="0">
                <a:solidFill>
                  <a:srgbClr val="0066FF"/>
                </a:solidFill>
                <a:ea typeface="宋体" charset="-122"/>
              </a:rPr>
              <a:t>    数据项</a:t>
            </a:r>
            <a:r>
              <a:rPr lang="zh-CN" altLang="en-US" sz="2200" dirty="0">
                <a:ea typeface="宋体" charset="-122"/>
              </a:rPr>
              <a:t>，以“学号”为例：</a:t>
            </a:r>
          </a:p>
          <a:p>
            <a:pPr>
              <a:lnSpc>
                <a:spcPct val="95000"/>
              </a:lnSpc>
              <a:buFont typeface="Wingdings" pitchFamily="2" charset="2"/>
              <a:buNone/>
            </a:pPr>
            <a:r>
              <a:rPr lang="zh-CN" altLang="en-US" sz="2200" dirty="0">
                <a:ea typeface="宋体" charset="-122"/>
              </a:rPr>
              <a:t>    数据项：　学号</a:t>
            </a:r>
          </a:p>
          <a:p>
            <a:pPr>
              <a:lnSpc>
                <a:spcPct val="95000"/>
              </a:lnSpc>
              <a:buFont typeface="Wingdings" pitchFamily="2" charset="2"/>
              <a:buNone/>
            </a:pPr>
            <a:r>
              <a:rPr lang="zh-CN" altLang="en-US" sz="2200" dirty="0">
                <a:ea typeface="宋体" charset="-122"/>
              </a:rPr>
              <a:t>    含义说明：唯一标识每个学生</a:t>
            </a:r>
          </a:p>
          <a:p>
            <a:pPr>
              <a:lnSpc>
                <a:spcPct val="95000"/>
              </a:lnSpc>
              <a:buFont typeface="Wingdings" pitchFamily="2" charset="2"/>
              <a:buNone/>
            </a:pPr>
            <a:r>
              <a:rPr lang="zh-CN" altLang="en-US" sz="2200" dirty="0">
                <a:ea typeface="宋体" charset="-122"/>
              </a:rPr>
              <a:t>　别名：　　学生编号</a:t>
            </a:r>
          </a:p>
          <a:p>
            <a:pPr>
              <a:lnSpc>
                <a:spcPct val="95000"/>
              </a:lnSpc>
              <a:buFont typeface="Wingdings" pitchFamily="2" charset="2"/>
              <a:buNone/>
            </a:pPr>
            <a:r>
              <a:rPr lang="zh-CN" altLang="en-US" sz="2200" dirty="0">
                <a:ea typeface="宋体" charset="-122"/>
              </a:rPr>
              <a:t>    类型：　　字符型</a:t>
            </a:r>
          </a:p>
          <a:p>
            <a:pPr>
              <a:lnSpc>
                <a:spcPct val="95000"/>
              </a:lnSpc>
              <a:buFont typeface="Wingdings" pitchFamily="2" charset="2"/>
              <a:buNone/>
            </a:pPr>
            <a:r>
              <a:rPr lang="zh-CN" altLang="en-US" sz="2200" dirty="0">
                <a:ea typeface="宋体" charset="-122"/>
              </a:rPr>
              <a:t>    长度：　　</a:t>
            </a:r>
            <a:r>
              <a:rPr lang="en-US" altLang="zh-CN" sz="2200" dirty="0">
                <a:ea typeface="宋体" charset="-122"/>
              </a:rPr>
              <a:t>8</a:t>
            </a:r>
          </a:p>
          <a:p>
            <a:pPr>
              <a:lnSpc>
                <a:spcPct val="95000"/>
              </a:lnSpc>
              <a:buFont typeface="Wingdings" pitchFamily="2" charset="2"/>
              <a:buNone/>
            </a:pPr>
            <a:r>
              <a:rPr lang="en-US" altLang="zh-CN" sz="2200" dirty="0">
                <a:ea typeface="宋体" charset="-122"/>
              </a:rPr>
              <a:t>    </a:t>
            </a:r>
            <a:r>
              <a:rPr lang="zh-CN" altLang="en-US" sz="2200" dirty="0">
                <a:ea typeface="宋体" charset="-122"/>
              </a:rPr>
              <a:t>取值范围：</a:t>
            </a:r>
            <a:r>
              <a:rPr lang="en-US" altLang="zh-CN" sz="2200" dirty="0">
                <a:ea typeface="宋体" charset="-122"/>
              </a:rPr>
              <a:t>00000000</a:t>
            </a:r>
            <a:r>
              <a:rPr lang="zh-CN" altLang="en-US" sz="2200" dirty="0">
                <a:ea typeface="宋体" charset="-122"/>
              </a:rPr>
              <a:t>至</a:t>
            </a:r>
            <a:r>
              <a:rPr lang="en-US" altLang="zh-CN" sz="2200" dirty="0">
                <a:ea typeface="宋体" charset="-122"/>
              </a:rPr>
              <a:t>99999999</a:t>
            </a:r>
          </a:p>
          <a:p>
            <a:pPr>
              <a:lnSpc>
                <a:spcPct val="95000"/>
              </a:lnSpc>
              <a:buFont typeface="Wingdings" pitchFamily="2" charset="2"/>
              <a:buNone/>
            </a:pPr>
            <a:r>
              <a:rPr lang="zh-CN" altLang="en-US" sz="2200" dirty="0">
                <a:ea typeface="宋体" charset="-122"/>
              </a:rPr>
              <a:t>　取值含义：前两位标别该学生所在年级，</a:t>
            </a:r>
          </a:p>
          <a:p>
            <a:pPr>
              <a:lnSpc>
                <a:spcPct val="95000"/>
              </a:lnSpc>
              <a:buFont typeface="Wingdings" pitchFamily="2" charset="2"/>
              <a:buNone/>
            </a:pPr>
            <a:r>
              <a:rPr lang="zh-CN" altLang="en-US" sz="2200" dirty="0">
                <a:ea typeface="宋体" charset="-122"/>
              </a:rPr>
              <a:t>                      后六位按顺序编号</a:t>
            </a:r>
          </a:p>
          <a:p>
            <a:pPr>
              <a:lnSpc>
                <a:spcPct val="95000"/>
              </a:lnSpc>
              <a:buFont typeface="Wingdings" pitchFamily="2" charset="2"/>
              <a:buNone/>
            </a:pPr>
            <a:r>
              <a:rPr lang="zh-CN" altLang="en-US" sz="2200" dirty="0">
                <a:ea typeface="宋体" charset="-122"/>
              </a:rPr>
              <a:t>　与其他数据项的逻辑关系：</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43</a:t>
            </a:fld>
            <a:endParaRPr lang="zh-CN" altLang="en-US"/>
          </a:p>
        </p:txBody>
      </p:sp>
    </p:spTree>
    <p:extLst>
      <p:ext uri="{BB962C8B-B14F-4D97-AF65-F5344CB8AC3E}">
        <p14:creationId xmlns:p14="http://schemas.microsoft.com/office/powerpoint/2010/main" val="29107236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zh-CN" altLang="en-US">
                <a:ea typeface="宋体" charset="-122"/>
              </a:rPr>
              <a:t>处理过程（续）</a:t>
            </a:r>
          </a:p>
        </p:txBody>
      </p:sp>
      <p:sp>
        <p:nvSpPr>
          <p:cNvPr id="462851" name="Rectangle 3"/>
          <p:cNvSpPr>
            <a:spLocks noGrp="1" noChangeArrowheads="1"/>
          </p:cNvSpPr>
          <p:nvPr>
            <p:ph idx="1"/>
          </p:nvPr>
        </p:nvSpPr>
        <p:spPr>
          <a:xfrm>
            <a:off x="2057400" y="1981200"/>
            <a:ext cx="8382000" cy="4114800"/>
          </a:xfrm>
        </p:spPr>
        <p:txBody>
          <a:bodyPr>
            <a:normAutofit lnSpcReduction="10000"/>
          </a:bodyPr>
          <a:lstStyle/>
          <a:p>
            <a:pPr>
              <a:lnSpc>
                <a:spcPct val="120000"/>
              </a:lnSpc>
              <a:buFont typeface="Wingdings" pitchFamily="2" charset="2"/>
              <a:buNone/>
            </a:pPr>
            <a:r>
              <a:rPr lang="en-US" altLang="zh-CN" sz="2200">
                <a:solidFill>
                  <a:srgbClr val="0066FF"/>
                </a:solidFill>
                <a:ea typeface="宋体" charset="-122"/>
              </a:rPr>
              <a:t>	</a:t>
            </a:r>
            <a:r>
              <a:rPr lang="zh-CN" altLang="en-US" sz="2200">
                <a:solidFill>
                  <a:srgbClr val="0066FF"/>
                </a:solidFill>
                <a:ea typeface="宋体" charset="-122"/>
              </a:rPr>
              <a:t>数据结构，</a:t>
            </a:r>
            <a:r>
              <a:rPr lang="zh-CN" altLang="en-US" sz="2200">
                <a:ea typeface="宋体" charset="-122"/>
              </a:rPr>
              <a:t>以“学生”为例</a:t>
            </a:r>
          </a:p>
          <a:p>
            <a:pPr>
              <a:lnSpc>
                <a:spcPct val="120000"/>
              </a:lnSpc>
              <a:buFont typeface="Wingdings" pitchFamily="2" charset="2"/>
              <a:buNone/>
            </a:pPr>
            <a:endParaRPr lang="zh-CN" altLang="en-US" sz="2200">
              <a:ea typeface="宋体" charset="-122"/>
            </a:endParaRPr>
          </a:p>
          <a:p>
            <a:pPr>
              <a:lnSpc>
                <a:spcPct val="120000"/>
              </a:lnSpc>
              <a:buFont typeface="Wingdings" pitchFamily="2" charset="2"/>
              <a:buNone/>
            </a:pPr>
            <a:r>
              <a:rPr lang="zh-CN" altLang="en-US" sz="2200">
                <a:ea typeface="宋体" charset="-122"/>
              </a:rPr>
              <a:t>	“学生”是该系统中的一个核心数据结构：</a:t>
            </a:r>
          </a:p>
          <a:p>
            <a:pPr>
              <a:lnSpc>
                <a:spcPct val="120000"/>
              </a:lnSpc>
              <a:buFont typeface="Wingdings" pitchFamily="2" charset="2"/>
              <a:buNone/>
            </a:pPr>
            <a:r>
              <a:rPr lang="zh-CN" altLang="en-US" sz="2200">
                <a:ea typeface="宋体" charset="-122"/>
              </a:rPr>
              <a:t>    数据结构：　学生</a:t>
            </a:r>
          </a:p>
          <a:p>
            <a:pPr>
              <a:lnSpc>
                <a:spcPct val="120000"/>
              </a:lnSpc>
              <a:buFont typeface="Wingdings" pitchFamily="2" charset="2"/>
              <a:buNone/>
            </a:pPr>
            <a:r>
              <a:rPr lang="zh-CN" altLang="en-US" sz="2200">
                <a:ea typeface="宋体" charset="-122"/>
              </a:rPr>
              <a:t>    含义说明：　是学籍管理子系统的主体数据结构，</a:t>
            </a:r>
          </a:p>
          <a:p>
            <a:pPr>
              <a:lnSpc>
                <a:spcPct val="120000"/>
              </a:lnSpc>
              <a:buFont typeface="Wingdings" pitchFamily="2" charset="2"/>
              <a:buNone/>
            </a:pPr>
            <a:r>
              <a:rPr lang="zh-CN" altLang="en-US" sz="2200">
                <a:ea typeface="宋体" charset="-122"/>
              </a:rPr>
              <a:t>                          定义了一个学生的有关信息</a:t>
            </a:r>
          </a:p>
          <a:p>
            <a:pPr>
              <a:lnSpc>
                <a:spcPct val="120000"/>
              </a:lnSpc>
              <a:buFont typeface="Wingdings" pitchFamily="2" charset="2"/>
              <a:buNone/>
            </a:pPr>
            <a:r>
              <a:rPr lang="zh-CN" altLang="en-US" sz="2200">
                <a:ea typeface="宋体" charset="-122"/>
              </a:rPr>
              <a:t>    组成：　　　学号，姓名，性别，年龄，所在系，年级</a:t>
            </a:r>
          </a:p>
          <a:p>
            <a:pPr>
              <a:lnSpc>
                <a:spcPct val="90000"/>
              </a:lnSpc>
              <a:buFont typeface="Wingdings" pitchFamily="2" charset="2"/>
              <a:buNone/>
            </a:pPr>
            <a:r>
              <a:rPr lang="zh-CN" altLang="en-US" sz="2400">
                <a:ea typeface="宋体" charset="-122"/>
              </a:rPr>
              <a:t>　　</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44</a:t>
            </a:fld>
            <a:endParaRPr lang="zh-CN" altLang="en-US"/>
          </a:p>
        </p:txBody>
      </p:sp>
    </p:spTree>
    <p:extLst>
      <p:ext uri="{BB962C8B-B14F-4D97-AF65-F5344CB8AC3E}">
        <p14:creationId xmlns:p14="http://schemas.microsoft.com/office/powerpoint/2010/main" val="31542196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zh-CN" altLang="en-US">
                <a:ea typeface="宋体" charset="-122"/>
              </a:rPr>
              <a:t>处理过程（续）</a:t>
            </a:r>
          </a:p>
        </p:txBody>
      </p:sp>
      <p:sp>
        <p:nvSpPr>
          <p:cNvPr id="463875" name="Rectangle 3"/>
          <p:cNvSpPr>
            <a:spLocks noGrp="1" noChangeArrowheads="1"/>
          </p:cNvSpPr>
          <p:nvPr>
            <p:ph idx="1"/>
          </p:nvPr>
        </p:nvSpPr>
        <p:spPr>
          <a:xfrm>
            <a:off x="1278867" y="1918208"/>
            <a:ext cx="10058400" cy="4050792"/>
          </a:xfrm>
        </p:spPr>
        <p:txBody>
          <a:bodyPr>
            <a:normAutofit fontScale="77500" lnSpcReduction="20000"/>
          </a:bodyPr>
          <a:lstStyle/>
          <a:p>
            <a:pPr>
              <a:lnSpc>
                <a:spcPct val="150000"/>
              </a:lnSpc>
              <a:buFont typeface="Wingdings" pitchFamily="2" charset="2"/>
              <a:buNone/>
            </a:pPr>
            <a:r>
              <a:rPr lang="zh-CN" altLang="en-US" sz="2200" dirty="0">
                <a:solidFill>
                  <a:srgbClr val="0066FF"/>
                </a:solidFill>
                <a:ea typeface="宋体" charset="-122"/>
              </a:rPr>
              <a:t>数据流，</a:t>
            </a:r>
            <a:r>
              <a:rPr lang="zh-CN" altLang="en-US" sz="2200" dirty="0">
                <a:ea typeface="宋体" charset="-122"/>
              </a:rPr>
              <a:t>“体检结果”可如下描述：</a:t>
            </a:r>
          </a:p>
          <a:p>
            <a:pPr>
              <a:lnSpc>
                <a:spcPct val="150000"/>
              </a:lnSpc>
              <a:buFont typeface="Wingdings" pitchFamily="2" charset="2"/>
              <a:buNone/>
            </a:pPr>
            <a:r>
              <a:rPr lang="zh-CN" altLang="en-US" sz="2200" dirty="0">
                <a:ea typeface="宋体" charset="-122"/>
              </a:rPr>
              <a:t>    数据流：　　体检结果</a:t>
            </a:r>
          </a:p>
          <a:p>
            <a:pPr>
              <a:lnSpc>
                <a:spcPct val="150000"/>
              </a:lnSpc>
              <a:buFont typeface="Wingdings" pitchFamily="2" charset="2"/>
              <a:buNone/>
            </a:pPr>
            <a:r>
              <a:rPr lang="zh-CN" altLang="en-US" sz="2200" dirty="0">
                <a:ea typeface="宋体" charset="-122"/>
              </a:rPr>
              <a:t>    说明：　　　学生参加体格检查的最终结果</a:t>
            </a:r>
          </a:p>
          <a:p>
            <a:pPr>
              <a:lnSpc>
                <a:spcPct val="150000"/>
              </a:lnSpc>
              <a:buFont typeface="Wingdings" pitchFamily="2" charset="2"/>
              <a:buNone/>
            </a:pPr>
            <a:r>
              <a:rPr lang="zh-CN" altLang="en-US" sz="2200" dirty="0">
                <a:ea typeface="宋体" charset="-122"/>
              </a:rPr>
              <a:t>    数据流来源：体检</a:t>
            </a:r>
          </a:p>
          <a:p>
            <a:pPr>
              <a:lnSpc>
                <a:spcPct val="150000"/>
              </a:lnSpc>
              <a:buFont typeface="Wingdings" pitchFamily="2" charset="2"/>
              <a:buNone/>
            </a:pPr>
            <a:r>
              <a:rPr lang="zh-CN" altLang="en-US" sz="2200" dirty="0">
                <a:ea typeface="宋体" charset="-122"/>
              </a:rPr>
              <a:t>    数据流去向：批准</a:t>
            </a:r>
          </a:p>
          <a:p>
            <a:pPr>
              <a:lnSpc>
                <a:spcPct val="150000"/>
              </a:lnSpc>
              <a:buFont typeface="Wingdings" pitchFamily="2" charset="2"/>
              <a:buNone/>
            </a:pPr>
            <a:r>
              <a:rPr lang="zh-CN" altLang="en-US" sz="2200" dirty="0">
                <a:ea typeface="宋体" charset="-122"/>
              </a:rPr>
              <a:t>    组成：　　　</a:t>
            </a:r>
            <a:r>
              <a:rPr lang="en-US" altLang="zh-CN" sz="2200" dirty="0">
                <a:ea typeface="宋体" charset="-122"/>
              </a:rPr>
              <a:t>……</a:t>
            </a:r>
          </a:p>
          <a:p>
            <a:pPr>
              <a:lnSpc>
                <a:spcPct val="150000"/>
              </a:lnSpc>
              <a:buFont typeface="Wingdings" pitchFamily="2" charset="2"/>
              <a:buNone/>
            </a:pPr>
            <a:r>
              <a:rPr lang="zh-CN" altLang="en-US" sz="2200" dirty="0">
                <a:ea typeface="宋体" charset="-122"/>
              </a:rPr>
              <a:t>　平均流量：　</a:t>
            </a:r>
            <a:r>
              <a:rPr lang="en-US" altLang="zh-CN" sz="2200" dirty="0">
                <a:ea typeface="宋体" charset="-122"/>
              </a:rPr>
              <a:t>……</a:t>
            </a:r>
          </a:p>
          <a:p>
            <a:pPr>
              <a:lnSpc>
                <a:spcPct val="150000"/>
              </a:lnSpc>
              <a:buFont typeface="Wingdings" pitchFamily="2" charset="2"/>
              <a:buNone/>
            </a:pPr>
            <a:r>
              <a:rPr lang="zh-CN" altLang="en-US" sz="2200" dirty="0">
                <a:ea typeface="宋体" charset="-122"/>
              </a:rPr>
              <a:t>　高峰期流量：</a:t>
            </a:r>
            <a:r>
              <a:rPr lang="en-US" altLang="zh-CN" sz="2200" dirty="0">
                <a:ea typeface="宋体" charset="-122"/>
              </a:rPr>
              <a:t>……</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45</a:t>
            </a:fld>
            <a:endParaRPr lang="zh-CN" altLang="en-US"/>
          </a:p>
        </p:txBody>
      </p:sp>
    </p:spTree>
    <p:extLst>
      <p:ext uri="{BB962C8B-B14F-4D97-AF65-F5344CB8AC3E}">
        <p14:creationId xmlns:p14="http://schemas.microsoft.com/office/powerpoint/2010/main" val="41933682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zh-CN" altLang="en-US">
                <a:ea typeface="宋体" charset="-122"/>
              </a:rPr>
              <a:t>处理过程（续）</a:t>
            </a:r>
          </a:p>
        </p:txBody>
      </p:sp>
      <p:sp>
        <p:nvSpPr>
          <p:cNvPr id="464899" name="Rectangle 3"/>
          <p:cNvSpPr>
            <a:spLocks noGrp="1" noChangeArrowheads="1"/>
          </p:cNvSpPr>
          <p:nvPr>
            <p:ph idx="1"/>
          </p:nvPr>
        </p:nvSpPr>
        <p:spPr>
          <a:xfrm>
            <a:off x="1262640" y="1776984"/>
            <a:ext cx="8229600" cy="4495800"/>
          </a:xfrm>
        </p:spPr>
        <p:txBody>
          <a:bodyPr>
            <a:normAutofit fontScale="77500" lnSpcReduction="20000"/>
          </a:bodyPr>
          <a:lstStyle/>
          <a:p>
            <a:pPr>
              <a:lnSpc>
                <a:spcPct val="150000"/>
              </a:lnSpc>
              <a:buFont typeface="Wingdings" pitchFamily="2" charset="2"/>
              <a:buNone/>
            </a:pPr>
            <a:r>
              <a:rPr lang="zh-CN" altLang="en-US" sz="2200" dirty="0">
                <a:solidFill>
                  <a:srgbClr val="0066FF"/>
                </a:solidFill>
                <a:ea typeface="宋体" charset="-122"/>
              </a:rPr>
              <a:t>数据存储，</a:t>
            </a:r>
            <a:r>
              <a:rPr lang="zh-CN" altLang="en-US" sz="2200" dirty="0">
                <a:ea typeface="宋体" charset="-122"/>
              </a:rPr>
              <a:t>“学生登记表”可如下描述：</a:t>
            </a:r>
          </a:p>
          <a:p>
            <a:pPr>
              <a:lnSpc>
                <a:spcPct val="150000"/>
              </a:lnSpc>
              <a:buFont typeface="Wingdings" pitchFamily="2" charset="2"/>
              <a:buNone/>
            </a:pPr>
            <a:r>
              <a:rPr lang="zh-CN" altLang="en-US" sz="2200" dirty="0">
                <a:ea typeface="宋体" charset="-122"/>
              </a:rPr>
              <a:t>    数据存储：　学生登记表</a:t>
            </a:r>
          </a:p>
          <a:p>
            <a:pPr>
              <a:lnSpc>
                <a:spcPct val="150000"/>
              </a:lnSpc>
              <a:buFont typeface="Wingdings" pitchFamily="2" charset="2"/>
              <a:buNone/>
            </a:pPr>
            <a:r>
              <a:rPr lang="zh-CN" altLang="en-US" sz="2200" dirty="0">
                <a:ea typeface="宋体" charset="-122"/>
              </a:rPr>
              <a:t>    说明：　　　记录学生的基本情况</a:t>
            </a:r>
          </a:p>
          <a:p>
            <a:pPr>
              <a:lnSpc>
                <a:spcPct val="150000"/>
              </a:lnSpc>
              <a:buFont typeface="Wingdings" pitchFamily="2" charset="2"/>
              <a:buNone/>
            </a:pPr>
            <a:r>
              <a:rPr lang="zh-CN" altLang="en-US" sz="2200" dirty="0">
                <a:ea typeface="宋体" charset="-122"/>
              </a:rPr>
              <a:t>　流入数据流：</a:t>
            </a:r>
            <a:r>
              <a:rPr lang="en-US" altLang="zh-CN" sz="2200" dirty="0">
                <a:ea typeface="宋体" charset="-122"/>
              </a:rPr>
              <a:t>……</a:t>
            </a:r>
          </a:p>
          <a:p>
            <a:pPr>
              <a:lnSpc>
                <a:spcPct val="150000"/>
              </a:lnSpc>
              <a:buFont typeface="Wingdings" pitchFamily="2" charset="2"/>
              <a:buNone/>
            </a:pPr>
            <a:r>
              <a:rPr lang="en-US" altLang="zh-CN" sz="2200" dirty="0">
                <a:ea typeface="宋体" charset="-122"/>
              </a:rPr>
              <a:t>    </a:t>
            </a:r>
            <a:r>
              <a:rPr lang="zh-CN" altLang="en-US" sz="2200" dirty="0">
                <a:ea typeface="宋体" charset="-122"/>
              </a:rPr>
              <a:t>流出数据流：</a:t>
            </a:r>
            <a:r>
              <a:rPr lang="en-US" altLang="zh-CN" sz="2200" dirty="0">
                <a:ea typeface="宋体" charset="-122"/>
              </a:rPr>
              <a:t>……</a:t>
            </a:r>
          </a:p>
          <a:p>
            <a:pPr>
              <a:lnSpc>
                <a:spcPct val="150000"/>
              </a:lnSpc>
              <a:buFont typeface="Wingdings" pitchFamily="2" charset="2"/>
              <a:buNone/>
            </a:pPr>
            <a:r>
              <a:rPr lang="en-US" altLang="zh-CN" sz="2200" dirty="0">
                <a:ea typeface="宋体" charset="-122"/>
              </a:rPr>
              <a:t>    </a:t>
            </a:r>
            <a:r>
              <a:rPr lang="zh-CN" altLang="en-US" sz="2200" dirty="0">
                <a:ea typeface="宋体" charset="-122"/>
              </a:rPr>
              <a:t>组成：　　　</a:t>
            </a:r>
            <a:r>
              <a:rPr lang="en-US" altLang="zh-CN" sz="2200" dirty="0">
                <a:ea typeface="宋体" charset="-122"/>
              </a:rPr>
              <a:t>……</a:t>
            </a:r>
          </a:p>
          <a:p>
            <a:pPr>
              <a:lnSpc>
                <a:spcPct val="150000"/>
              </a:lnSpc>
              <a:buFont typeface="Wingdings" pitchFamily="2" charset="2"/>
              <a:buNone/>
            </a:pPr>
            <a:r>
              <a:rPr lang="en-US" altLang="zh-CN" sz="2200" dirty="0">
                <a:ea typeface="宋体" charset="-122"/>
              </a:rPr>
              <a:t>    </a:t>
            </a:r>
            <a:r>
              <a:rPr lang="zh-CN" altLang="en-US" sz="2200" dirty="0">
                <a:ea typeface="宋体" charset="-122"/>
              </a:rPr>
              <a:t>数据量：　　每年</a:t>
            </a:r>
            <a:r>
              <a:rPr lang="en-US" altLang="zh-CN" sz="2200" dirty="0">
                <a:ea typeface="宋体" charset="-122"/>
              </a:rPr>
              <a:t>3000</a:t>
            </a:r>
            <a:r>
              <a:rPr lang="zh-CN" altLang="en-US" sz="2200" dirty="0">
                <a:ea typeface="宋体" charset="-122"/>
              </a:rPr>
              <a:t>张</a:t>
            </a:r>
          </a:p>
          <a:p>
            <a:pPr>
              <a:lnSpc>
                <a:spcPct val="150000"/>
              </a:lnSpc>
              <a:buFont typeface="Wingdings" pitchFamily="2" charset="2"/>
              <a:buNone/>
            </a:pPr>
            <a:r>
              <a:rPr lang="zh-CN" altLang="en-US" sz="2200" dirty="0">
                <a:ea typeface="宋体" charset="-122"/>
              </a:rPr>
              <a:t>    存取方式：　随机存取</a:t>
            </a:r>
          </a:p>
          <a:p>
            <a:pPr>
              <a:lnSpc>
                <a:spcPct val="90000"/>
              </a:lnSpc>
              <a:buFont typeface="Wingdings" pitchFamily="2" charset="2"/>
              <a:buNone/>
            </a:pPr>
            <a:r>
              <a:rPr lang="zh-CN" altLang="en-US" sz="2400" dirty="0">
                <a:ea typeface="宋体" charset="-122"/>
              </a:rPr>
              <a:t>    </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46</a:t>
            </a:fld>
            <a:endParaRPr lang="zh-CN" altLang="en-US"/>
          </a:p>
        </p:txBody>
      </p:sp>
    </p:spTree>
    <p:extLst>
      <p:ext uri="{BB962C8B-B14F-4D97-AF65-F5344CB8AC3E}">
        <p14:creationId xmlns:p14="http://schemas.microsoft.com/office/powerpoint/2010/main" val="25265307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zh-CN" altLang="en-US">
                <a:ea typeface="宋体" charset="-122"/>
              </a:rPr>
              <a:t>处理过程（续）</a:t>
            </a:r>
          </a:p>
        </p:txBody>
      </p:sp>
      <p:sp>
        <p:nvSpPr>
          <p:cNvPr id="465923" name="Rectangle 3"/>
          <p:cNvSpPr>
            <a:spLocks noGrp="1" noChangeArrowheads="1"/>
          </p:cNvSpPr>
          <p:nvPr>
            <p:ph idx="1"/>
          </p:nvPr>
        </p:nvSpPr>
        <p:spPr>
          <a:xfrm>
            <a:off x="1752600" y="1981200"/>
            <a:ext cx="8534400" cy="4114800"/>
          </a:xfrm>
        </p:spPr>
        <p:txBody>
          <a:bodyPr>
            <a:normAutofit fontScale="85000" lnSpcReduction="20000"/>
          </a:bodyPr>
          <a:lstStyle/>
          <a:p>
            <a:pPr>
              <a:lnSpc>
                <a:spcPct val="110000"/>
              </a:lnSpc>
              <a:buFont typeface="Wingdings" pitchFamily="2" charset="2"/>
              <a:buNone/>
            </a:pPr>
            <a:r>
              <a:rPr lang="zh-CN" altLang="en-US" sz="2200">
                <a:solidFill>
                  <a:srgbClr val="0066FF"/>
                </a:solidFill>
                <a:ea typeface="宋体" charset="-122"/>
              </a:rPr>
              <a:t>处理过程</a:t>
            </a:r>
            <a:r>
              <a:rPr lang="zh-CN" altLang="en-US" sz="2200">
                <a:ea typeface="宋体" charset="-122"/>
              </a:rPr>
              <a:t>“分配宿舍”可如下描述：</a:t>
            </a:r>
          </a:p>
          <a:p>
            <a:pPr>
              <a:lnSpc>
                <a:spcPct val="110000"/>
              </a:lnSpc>
              <a:buFont typeface="Wingdings" pitchFamily="2" charset="2"/>
              <a:buNone/>
            </a:pPr>
            <a:r>
              <a:rPr lang="zh-CN" altLang="en-US" sz="2200">
                <a:ea typeface="宋体" charset="-122"/>
              </a:rPr>
              <a:t>　处理过程：分配宿舍</a:t>
            </a:r>
          </a:p>
          <a:p>
            <a:pPr>
              <a:lnSpc>
                <a:spcPct val="110000"/>
              </a:lnSpc>
              <a:buFont typeface="Wingdings" pitchFamily="2" charset="2"/>
              <a:buNone/>
            </a:pPr>
            <a:r>
              <a:rPr lang="zh-CN" altLang="en-US" sz="2200">
                <a:ea typeface="宋体" charset="-122"/>
              </a:rPr>
              <a:t>　说明：　　为所有新生分配学生宿舍</a:t>
            </a:r>
          </a:p>
          <a:p>
            <a:pPr>
              <a:lnSpc>
                <a:spcPct val="110000"/>
              </a:lnSpc>
              <a:buFont typeface="Wingdings" pitchFamily="2" charset="2"/>
              <a:buNone/>
            </a:pPr>
            <a:r>
              <a:rPr lang="zh-CN" altLang="en-US" sz="2200">
                <a:ea typeface="宋体" charset="-122"/>
              </a:rPr>
              <a:t>　输入：　　学生，宿舍</a:t>
            </a:r>
          </a:p>
          <a:p>
            <a:pPr>
              <a:lnSpc>
                <a:spcPct val="110000"/>
              </a:lnSpc>
              <a:buFont typeface="Wingdings" pitchFamily="2" charset="2"/>
              <a:buNone/>
            </a:pPr>
            <a:r>
              <a:rPr lang="zh-CN" altLang="en-US" sz="2200">
                <a:ea typeface="宋体" charset="-122"/>
              </a:rPr>
              <a:t>　输出：　　宿舍安排</a:t>
            </a:r>
          </a:p>
          <a:p>
            <a:pPr>
              <a:lnSpc>
                <a:spcPct val="110000"/>
              </a:lnSpc>
              <a:buFont typeface="Wingdings" pitchFamily="2" charset="2"/>
              <a:buNone/>
            </a:pPr>
            <a:r>
              <a:rPr lang="zh-CN" altLang="en-US" sz="2200">
                <a:ea typeface="宋体" charset="-122"/>
              </a:rPr>
              <a:t>　处理：　　在新生报到后，为所有新生分配学生宿舍。</a:t>
            </a:r>
          </a:p>
          <a:p>
            <a:pPr>
              <a:lnSpc>
                <a:spcPct val="110000"/>
              </a:lnSpc>
              <a:buFont typeface="Wingdings" pitchFamily="2" charset="2"/>
              <a:buNone/>
            </a:pPr>
            <a:r>
              <a:rPr lang="zh-CN" altLang="en-US" sz="2200">
                <a:ea typeface="宋体" charset="-122"/>
              </a:rPr>
              <a:t>                       要求同一间宿舍只能安排同一性别的学生，</a:t>
            </a:r>
          </a:p>
          <a:p>
            <a:pPr>
              <a:lnSpc>
                <a:spcPct val="110000"/>
              </a:lnSpc>
              <a:buFont typeface="Wingdings" pitchFamily="2" charset="2"/>
              <a:buNone/>
            </a:pPr>
            <a:r>
              <a:rPr lang="zh-CN" altLang="en-US" sz="2200">
                <a:ea typeface="宋体" charset="-122"/>
              </a:rPr>
              <a:t>                       同一个学生只能安排在一个宿舍中。</a:t>
            </a:r>
          </a:p>
          <a:p>
            <a:pPr>
              <a:lnSpc>
                <a:spcPct val="110000"/>
              </a:lnSpc>
              <a:buFont typeface="Wingdings" pitchFamily="2" charset="2"/>
              <a:buNone/>
            </a:pPr>
            <a:r>
              <a:rPr lang="zh-CN" altLang="en-US" sz="2200">
                <a:ea typeface="宋体" charset="-122"/>
              </a:rPr>
              <a:t>                       每个学生的居住面积不小于</a:t>
            </a:r>
            <a:r>
              <a:rPr lang="en-US" altLang="zh-CN" sz="2200">
                <a:ea typeface="宋体" charset="-122"/>
              </a:rPr>
              <a:t>3</a:t>
            </a:r>
            <a:r>
              <a:rPr lang="zh-CN" altLang="en-US" sz="2200">
                <a:ea typeface="宋体" charset="-122"/>
              </a:rPr>
              <a:t>平方米。</a:t>
            </a:r>
          </a:p>
          <a:p>
            <a:pPr>
              <a:lnSpc>
                <a:spcPct val="110000"/>
              </a:lnSpc>
              <a:buFont typeface="Wingdings" pitchFamily="2" charset="2"/>
              <a:buNone/>
            </a:pPr>
            <a:r>
              <a:rPr lang="zh-CN" altLang="en-US" sz="2200">
                <a:ea typeface="宋体" charset="-122"/>
              </a:rPr>
              <a:t>                       安排新生宿舍其处理时间应不超过</a:t>
            </a:r>
            <a:r>
              <a:rPr lang="en-US" altLang="zh-CN" sz="2200">
                <a:ea typeface="宋体" charset="-122"/>
              </a:rPr>
              <a:t>15</a:t>
            </a:r>
            <a:r>
              <a:rPr lang="zh-CN" altLang="en-US" sz="2200">
                <a:ea typeface="宋体" charset="-122"/>
              </a:rPr>
              <a:t>分钟。</a:t>
            </a:r>
            <a:r>
              <a:rPr lang="zh-CN" altLang="en-US" sz="2400">
                <a:ea typeface="宋体" charset="-122"/>
              </a:rPr>
              <a:t>    </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47</a:t>
            </a:fld>
            <a:endParaRPr lang="zh-CN" altLang="en-US"/>
          </a:p>
        </p:txBody>
      </p:sp>
    </p:spTree>
    <p:extLst>
      <p:ext uri="{BB962C8B-B14F-4D97-AF65-F5344CB8AC3E}">
        <p14:creationId xmlns:p14="http://schemas.microsoft.com/office/powerpoint/2010/main" val="38901777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zh-CN" altLang="en-US">
                <a:ea typeface="宋体" charset="-122"/>
              </a:rPr>
              <a:t>数据字典</a:t>
            </a:r>
          </a:p>
        </p:txBody>
      </p:sp>
      <p:sp>
        <p:nvSpPr>
          <p:cNvPr id="484355" name="Rectangle 3"/>
          <p:cNvSpPr>
            <a:spLocks noGrp="1" noChangeArrowheads="1"/>
          </p:cNvSpPr>
          <p:nvPr>
            <p:ph idx="1"/>
          </p:nvPr>
        </p:nvSpPr>
        <p:spPr>
          <a:xfrm>
            <a:off x="1154545" y="1879167"/>
            <a:ext cx="8650288" cy="4114800"/>
          </a:xfrm>
        </p:spPr>
        <p:txBody>
          <a:bodyPr/>
          <a:lstStyle/>
          <a:p>
            <a:pPr>
              <a:lnSpc>
                <a:spcPct val="150000"/>
              </a:lnSpc>
            </a:pPr>
            <a:r>
              <a:rPr lang="zh-CN" altLang="en-US" sz="2400" dirty="0">
                <a:ea typeface="宋体" charset="-122"/>
              </a:rPr>
              <a:t>数据字典是关于数据库中数据的描述，是元数据，而不是数据本身</a:t>
            </a:r>
          </a:p>
          <a:p>
            <a:pPr>
              <a:lnSpc>
                <a:spcPct val="150000"/>
              </a:lnSpc>
              <a:buFont typeface="Wingdings" pitchFamily="2" charset="2"/>
              <a:buNone/>
            </a:pPr>
            <a:endParaRPr lang="zh-CN" altLang="en-US" sz="2400" dirty="0">
              <a:ea typeface="宋体" charset="-122"/>
            </a:endParaRPr>
          </a:p>
          <a:p>
            <a:pPr>
              <a:lnSpc>
                <a:spcPct val="150000"/>
              </a:lnSpc>
            </a:pPr>
            <a:r>
              <a:rPr lang="zh-CN" altLang="en-US" sz="2400" dirty="0">
                <a:ea typeface="宋体" charset="-122"/>
              </a:rPr>
              <a:t>数据字典在需求分析阶段建立，在数据库设计过程中不断修改、充实、完善 </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48</a:t>
            </a:fld>
            <a:endParaRPr lang="zh-CN" altLang="en-US"/>
          </a:p>
        </p:txBody>
      </p:sp>
    </p:spTree>
    <p:extLst>
      <p:ext uri="{BB962C8B-B14F-4D97-AF65-F5344CB8AC3E}">
        <p14:creationId xmlns:p14="http://schemas.microsoft.com/office/powerpoint/2010/main" val="31653990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zh-CN" altLang="en-US">
                <a:ea typeface="宋体" charset="-122"/>
              </a:rPr>
              <a:t>需求分析小结</a:t>
            </a:r>
          </a:p>
        </p:txBody>
      </p:sp>
      <p:sp>
        <p:nvSpPr>
          <p:cNvPr id="485379" name="Rectangle 3"/>
          <p:cNvSpPr>
            <a:spLocks noGrp="1" noChangeArrowheads="1"/>
          </p:cNvSpPr>
          <p:nvPr>
            <p:ph idx="1"/>
          </p:nvPr>
        </p:nvSpPr>
        <p:spPr>
          <a:xfrm>
            <a:off x="1228436" y="2017713"/>
            <a:ext cx="8650288" cy="4114800"/>
          </a:xfrm>
        </p:spPr>
        <p:txBody>
          <a:bodyPr/>
          <a:lstStyle/>
          <a:p>
            <a:pPr>
              <a:lnSpc>
                <a:spcPct val="160000"/>
              </a:lnSpc>
            </a:pPr>
            <a:r>
              <a:rPr lang="zh-CN" altLang="en-US" sz="2600" dirty="0">
                <a:ea typeface="宋体" charset="-122"/>
              </a:rPr>
              <a:t>设计人员应充分考虑到可能的扩充和改变，使设计易于更改，系统易于扩充 </a:t>
            </a:r>
          </a:p>
          <a:p>
            <a:pPr>
              <a:lnSpc>
                <a:spcPct val="160000"/>
              </a:lnSpc>
            </a:pPr>
            <a:r>
              <a:rPr lang="zh-CN" altLang="en-US" sz="2600" dirty="0">
                <a:ea typeface="宋体" charset="-122"/>
              </a:rPr>
              <a:t>必须强调用户的参与</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49</a:t>
            </a:fld>
            <a:endParaRPr lang="zh-CN" altLang="en-US"/>
          </a:p>
        </p:txBody>
      </p:sp>
    </p:spTree>
    <p:extLst>
      <p:ext uri="{BB962C8B-B14F-4D97-AF65-F5344CB8AC3E}">
        <p14:creationId xmlns:p14="http://schemas.microsoft.com/office/powerpoint/2010/main" val="4203566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ltLang="zh-CN">
                <a:ea typeface="宋体" charset="-122"/>
              </a:rPr>
              <a:t>7.1.1  </a:t>
            </a:r>
            <a:r>
              <a:rPr lang="zh-CN" altLang="en-US">
                <a:ea typeface="宋体" charset="-122"/>
              </a:rPr>
              <a:t>数据库设计的特点</a:t>
            </a:r>
          </a:p>
        </p:txBody>
      </p:sp>
      <p:sp>
        <p:nvSpPr>
          <p:cNvPr id="400387" name="Rectangle 3"/>
          <p:cNvSpPr>
            <a:spLocks noGrp="1" noChangeArrowheads="1"/>
          </p:cNvSpPr>
          <p:nvPr>
            <p:ph idx="1"/>
          </p:nvPr>
        </p:nvSpPr>
        <p:spPr/>
        <p:txBody>
          <a:bodyPr>
            <a:normAutofit fontScale="92500" lnSpcReduction="10000"/>
          </a:bodyPr>
          <a:lstStyle/>
          <a:p>
            <a:pPr>
              <a:lnSpc>
                <a:spcPct val="90000"/>
              </a:lnSpc>
            </a:pPr>
            <a:r>
              <a:rPr lang="zh-CN" altLang="en-US" sz="2400" dirty="0">
                <a:ea typeface="宋体" charset="-122"/>
              </a:rPr>
              <a:t>数据库建设的基本规律</a:t>
            </a:r>
          </a:p>
          <a:p>
            <a:pPr lvl="1">
              <a:lnSpc>
                <a:spcPct val="90000"/>
              </a:lnSpc>
            </a:pPr>
            <a:r>
              <a:rPr lang="zh-CN" altLang="en-US" sz="2400" dirty="0">
                <a:solidFill>
                  <a:srgbClr val="FF0000"/>
                </a:solidFill>
                <a:ea typeface="宋体" charset="-122"/>
              </a:rPr>
              <a:t>三分技术，七分管理，十二分基础数据</a:t>
            </a:r>
            <a:r>
              <a:rPr lang="zh-CN" altLang="en-US" sz="2400" dirty="0">
                <a:ea typeface="宋体" charset="-122"/>
              </a:rPr>
              <a:t> </a:t>
            </a:r>
          </a:p>
          <a:p>
            <a:pPr lvl="1">
              <a:lnSpc>
                <a:spcPct val="90000"/>
              </a:lnSpc>
            </a:pPr>
            <a:r>
              <a:rPr lang="zh-CN" altLang="en-US" sz="2400" dirty="0">
                <a:ea typeface="宋体" charset="-122"/>
              </a:rPr>
              <a:t>管理 </a:t>
            </a:r>
          </a:p>
          <a:p>
            <a:pPr lvl="2">
              <a:lnSpc>
                <a:spcPct val="120000"/>
              </a:lnSpc>
              <a:buFont typeface="Wingdings" pitchFamily="2" charset="2"/>
              <a:buChar char="Ø"/>
            </a:pPr>
            <a:r>
              <a:rPr lang="zh-CN" altLang="en-US" sz="2400" dirty="0">
                <a:ea typeface="宋体" charset="-122"/>
              </a:rPr>
              <a:t>数据库建设项目管理 </a:t>
            </a:r>
          </a:p>
          <a:p>
            <a:pPr lvl="2">
              <a:lnSpc>
                <a:spcPct val="120000"/>
              </a:lnSpc>
              <a:buFont typeface="Wingdings" pitchFamily="2" charset="2"/>
              <a:buChar char="Ø"/>
            </a:pPr>
            <a:r>
              <a:rPr lang="zh-CN" altLang="en-US" sz="2400" dirty="0">
                <a:ea typeface="宋体" charset="-122"/>
              </a:rPr>
              <a:t>企业（即应用部门）的业务管理 </a:t>
            </a:r>
          </a:p>
          <a:p>
            <a:pPr lvl="1">
              <a:lnSpc>
                <a:spcPct val="90000"/>
              </a:lnSpc>
            </a:pPr>
            <a:r>
              <a:rPr lang="zh-CN" altLang="en-US" sz="2400" dirty="0">
                <a:ea typeface="宋体" charset="-122"/>
              </a:rPr>
              <a:t>基础数据  </a:t>
            </a:r>
          </a:p>
          <a:p>
            <a:pPr lvl="2">
              <a:lnSpc>
                <a:spcPct val="120000"/>
              </a:lnSpc>
              <a:buFont typeface="Wingdings" pitchFamily="2" charset="2"/>
              <a:buChar char="Ø"/>
            </a:pPr>
            <a:r>
              <a:rPr lang="zh-CN" altLang="en-US" sz="2400" dirty="0">
                <a:ea typeface="宋体" charset="-122"/>
              </a:rPr>
              <a:t>收集、入库 </a:t>
            </a:r>
          </a:p>
          <a:p>
            <a:pPr lvl="2">
              <a:lnSpc>
                <a:spcPct val="120000"/>
              </a:lnSpc>
              <a:buFont typeface="Wingdings" pitchFamily="2" charset="2"/>
              <a:buChar char="Ø"/>
            </a:pPr>
            <a:r>
              <a:rPr lang="zh-CN" altLang="en-US" sz="2400" dirty="0">
                <a:ea typeface="宋体" charset="-122"/>
              </a:rPr>
              <a:t>更新新的数据</a:t>
            </a:r>
          </a:p>
          <a:p>
            <a:pPr>
              <a:lnSpc>
                <a:spcPct val="90000"/>
              </a:lnSpc>
            </a:pPr>
            <a:r>
              <a:rPr lang="zh-CN" altLang="en-US" sz="2400" dirty="0">
                <a:ea typeface="宋体" charset="-122"/>
              </a:rPr>
              <a:t>结构（数据）设计和行为（处理）设计相结合 </a:t>
            </a:r>
          </a:p>
          <a:p>
            <a:pPr lvl="1">
              <a:lnSpc>
                <a:spcPct val="90000"/>
              </a:lnSpc>
            </a:pPr>
            <a:r>
              <a:rPr lang="zh-CN" altLang="en-US" sz="2400" dirty="0">
                <a:ea typeface="宋体" charset="-122"/>
              </a:rPr>
              <a:t>将数据库结构设计和数据处理设计密切结合</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extLst>
      <p:ext uri="{BB962C8B-B14F-4D97-AF65-F5344CB8AC3E}">
        <p14:creationId xmlns:p14="http://schemas.microsoft.com/office/powerpoint/2010/main" val="9356076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zh-CN" altLang="en-US">
                <a:ea typeface="宋体" charset="-122"/>
              </a:rPr>
              <a:t>第七章  数据库设计</a:t>
            </a:r>
          </a:p>
        </p:txBody>
      </p:sp>
      <p:sp>
        <p:nvSpPr>
          <p:cNvPr id="488451" name="Rectangle 3"/>
          <p:cNvSpPr>
            <a:spLocks noGrp="1" noChangeArrowheads="1"/>
          </p:cNvSpPr>
          <p:nvPr>
            <p:ph idx="1"/>
          </p:nvPr>
        </p:nvSpPr>
        <p:spPr>
          <a:xfrm>
            <a:off x="2424113" y="1773238"/>
            <a:ext cx="7283450" cy="4495800"/>
          </a:xfrm>
        </p:spPr>
        <p:txBody>
          <a:bodyPr>
            <a:normAutofit/>
          </a:bodyPr>
          <a:lstStyle/>
          <a:p>
            <a:pPr>
              <a:lnSpc>
                <a:spcPct val="130000"/>
              </a:lnSpc>
              <a:buFont typeface="Wingdings" pitchFamily="2" charset="2"/>
              <a:buNone/>
            </a:pPr>
            <a:r>
              <a:rPr lang="en-US" altLang="zh-CN" b="1">
                <a:ea typeface="宋体" charset="-122"/>
              </a:rPr>
              <a:t>7.1  </a:t>
            </a:r>
            <a:r>
              <a:rPr lang="zh-CN" altLang="en-US" b="1">
                <a:ea typeface="宋体" charset="-122"/>
              </a:rPr>
              <a:t>数据库设计概述</a:t>
            </a:r>
          </a:p>
          <a:p>
            <a:pPr>
              <a:lnSpc>
                <a:spcPct val="130000"/>
              </a:lnSpc>
              <a:buFont typeface="Wingdings" pitchFamily="2" charset="2"/>
              <a:buNone/>
            </a:pPr>
            <a:r>
              <a:rPr lang="en-US" altLang="zh-CN" b="1">
                <a:ea typeface="宋体" charset="-122"/>
              </a:rPr>
              <a:t>7.2  </a:t>
            </a:r>
            <a:r>
              <a:rPr lang="zh-CN" altLang="en-US" b="1">
                <a:ea typeface="宋体" charset="-122"/>
              </a:rPr>
              <a:t>需求分析</a:t>
            </a:r>
          </a:p>
          <a:p>
            <a:pPr>
              <a:lnSpc>
                <a:spcPct val="130000"/>
              </a:lnSpc>
              <a:buFont typeface="Wingdings" pitchFamily="2" charset="2"/>
              <a:buNone/>
            </a:pPr>
            <a:r>
              <a:rPr lang="en-US" altLang="zh-CN" b="1">
                <a:solidFill>
                  <a:schemeClr val="tx2"/>
                </a:solidFill>
                <a:ea typeface="宋体" charset="-122"/>
              </a:rPr>
              <a:t>7.3  </a:t>
            </a:r>
            <a:r>
              <a:rPr lang="zh-CN" altLang="en-US" b="1">
                <a:solidFill>
                  <a:schemeClr val="tx2"/>
                </a:solidFill>
                <a:ea typeface="宋体" charset="-122"/>
              </a:rPr>
              <a:t>概念结构设计</a:t>
            </a:r>
          </a:p>
          <a:p>
            <a:pPr>
              <a:lnSpc>
                <a:spcPct val="130000"/>
              </a:lnSpc>
              <a:buFont typeface="Wingdings" pitchFamily="2" charset="2"/>
              <a:buNone/>
            </a:pPr>
            <a:r>
              <a:rPr lang="en-US" altLang="zh-CN" b="1">
                <a:ea typeface="宋体" charset="-122"/>
              </a:rPr>
              <a:t>7.4  </a:t>
            </a:r>
            <a:r>
              <a:rPr lang="zh-CN" altLang="en-US" b="1">
                <a:ea typeface="宋体" charset="-122"/>
              </a:rPr>
              <a:t>逻辑结构设计</a:t>
            </a:r>
          </a:p>
          <a:p>
            <a:pPr>
              <a:lnSpc>
                <a:spcPct val="130000"/>
              </a:lnSpc>
              <a:buFont typeface="Wingdings" pitchFamily="2" charset="2"/>
              <a:buNone/>
            </a:pPr>
            <a:r>
              <a:rPr lang="en-US" altLang="zh-CN" b="1">
                <a:ea typeface="宋体" charset="-122"/>
              </a:rPr>
              <a:t>7.5  </a:t>
            </a:r>
            <a:r>
              <a:rPr lang="zh-CN" altLang="en-US" b="1">
                <a:ea typeface="宋体" charset="-122"/>
              </a:rPr>
              <a:t>数据库的物理设计</a:t>
            </a:r>
          </a:p>
          <a:p>
            <a:pPr>
              <a:lnSpc>
                <a:spcPct val="130000"/>
              </a:lnSpc>
              <a:buFont typeface="Wingdings" pitchFamily="2" charset="2"/>
              <a:buNone/>
            </a:pPr>
            <a:r>
              <a:rPr lang="en-US" altLang="zh-CN" b="1">
                <a:ea typeface="宋体" charset="-122"/>
              </a:rPr>
              <a:t>7.6  </a:t>
            </a:r>
            <a:r>
              <a:rPr lang="zh-CN" altLang="en-US" b="1">
                <a:ea typeface="宋体" charset="-122"/>
              </a:rPr>
              <a:t>数据库实施和维护</a:t>
            </a:r>
          </a:p>
          <a:p>
            <a:pPr>
              <a:lnSpc>
                <a:spcPct val="130000"/>
              </a:lnSpc>
              <a:buFont typeface="Wingdings" pitchFamily="2" charset="2"/>
              <a:buNone/>
            </a:pPr>
            <a:r>
              <a:rPr lang="en-US" altLang="zh-CN" b="1">
                <a:ea typeface="宋体" charset="-122"/>
              </a:rPr>
              <a:t>7.7  </a:t>
            </a:r>
            <a:r>
              <a:rPr lang="zh-CN" altLang="en-US" b="1">
                <a:ea typeface="宋体" charset="-122"/>
              </a:rPr>
              <a:t>小结</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50</a:t>
            </a:fld>
            <a:endParaRPr lang="zh-CN" altLang="en-US"/>
          </a:p>
        </p:txBody>
      </p:sp>
    </p:spTree>
    <p:extLst>
      <p:ext uri="{BB962C8B-B14F-4D97-AF65-F5344CB8AC3E}">
        <p14:creationId xmlns:p14="http://schemas.microsoft.com/office/powerpoint/2010/main" val="31934402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ltLang="zh-CN">
                <a:ea typeface="宋体" charset="-122"/>
              </a:rPr>
              <a:t>7.3  </a:t>
            </a:r>
            <a:r>
              <a:rPr lang="zh-CN" altLang="en-US">
                <a:ea typeface="宋体" charset="-122"/>
              </a:rPr>
              <a:t>概念结构设计</a:t>
            </a:r>
          </a:p>
        </p:txBody>
      </p:sp>
      <p:sp>
        <p:nvSpPr>
          <p:cNvPr id="394243" name="Rectangle 3"/>
          <p:cNvSpPr>
            <a:spLocks noGrp="1" noChangeArrowheads="1"/>
          </p:cNvSpPr>
          <p:nvPr>
            <p:ph idx="1"/>
          </p:nvPr>
        </p:nvSpPr>
        <p:spPr>
          <a:xfrm>
            <a:off x="1202317" y="2093976"/>
            <a:ext cx="7786687" cy="4495800"/>
          </a:xfrm>
        </p:spPr>
        <p:txBody>
          <a:bodyPr>
            <a:normAutofit/>
          </a:bodyPr>
          <a:lstStyle/>
          <a:p>
            <a:pPr>
              <a:lnSpc>
                <a:spcPct val="170000"/>
              </a:lnSpc>
              <a:buNone/>
            </a:pPr>
            <a:r>
              <a:rPr lang="en-US" altLang="zh-CN" sz="2800" b="1" dirty="0">
                <a:solidFill>
                  <a:srgbClr val="3333FF"/>
                </a:solidFill>
                <a:ea typeface="宋体" charset="-122"/>
              </a:rPr>
              <a:t>7.3.1  </a:t>
            </a:r>
            <a:r>
              <a:rPr lang="zh-CN" altLang="en-US" sz="2800" b="1" dirty="0">
                <a:solidFill>
                  <a:srgbClr val="3333FF"/>
                </a:solidFill>
                <a:ea typeface="宋体" charset="-122"/>
              </a:rPr>
              <a:t>概念模型</a:t>
            </a:r>
          </a:p>
          <a:p>
            <a:pPr>
              <a:lnSpc>
                <a:spcPct val="170000"/>
              </a:lnSpc>
              <a:buNone/>
            </a:pPr>
            <a:r>
              <a:rPr lang="en-US" altLang="zh-CN" sz="2800" b="1" dirty="0">
                <a:ea typeface="宋体" charset="-122"/>
              </a:rPr>
              <a:t>7.3.2  E-R</a:t>
            </a:r>
            <a:r>
              <a:rPr lang="zh-CN" altLang="en-US" sz="2800" b="1" dirty="0">
                <a:ea typeface="宋体" charset="-122"/>
              </a:rPr>
              <a:t>模型</a:t>
            </a:r>
          </a:p>
          <a:p>
            <a:pPr>
              <a:lnSpc>
                <a:spcPct val="170000"/>
              </a:lnSpc>
              <a:buNone/>
            </a:pPr>
            <a:r>
              <a:rPr lang="zh-CN" altLang="en-US" sz="2800" b="1" dirty="0">
                <a:ea typeface="宋体" charset="-122"/>
              </a:rPr>
              <a:t>*</a:t>
            </a:r>
            <a:r>
              <a:rPr lang="en-US" altLang="zh-CN" sz="2800" b="1" dirty="0">
                <a:ea typeface="宋体" charset="-122"/>
              </a:rPr>
              <a:t>7.3.3  </a:t>
            </a:r>
            <a:r>
              <a:rPr lang="zh-CN" altLang="en-US" sz="2800" b="1" dirty="0">
                <a:ea typeface="宋体" charset="-122"/>
              </a:rPr>
              <a:t>数据抽象与局部视图设计</a:t>
            </a:r>
          </a:p>
          <a:p>
            <a:pPr>
              <a:lnSpc>
                <a:spcPct val="170000"/>
              </a:lnSpc>
              <a:buNone/>
            </a:pPr>
            <a:r>
              <a:rPr lang="zh-CN" altLang="en-US" sz="2800" b="1" dirty="0">
                <a:ea typeface="宋体" charset="-122"/>
              </a:rPr>
              <a:t>*</a:t>
            </a:r>
            <a:r>
              <a:rPr lang="en-US" altLang="zh-CN" sz="2800" b="1" dirty="0">
                <a:ea typeface="宋体" charset="-122"/>
              </a:rPr>
              <a:t>7.3.4  UML</a:t>
            </a:r>
          </a:p>
          <a:p>
            <a:pPr>
              <a:lnSpc>
                <a:spcPct val="170000"/>
              </a:lnSpc>
              <a:buNone/>
            </a:pPr>
            <a:r>
              <a:rPr lang="en-US" altLang="zh-CN" sz="2800" b="1" dirty="0">
                <a:ea typeface="宋体" charset="-122"/>
              </a:rPr>
              <a:t>7.3.5  </a:t>
            </a:r>
            <a:r>
              <a:rPr lang="zh-CN" altLang="en-US" sz="2800" b="1" dirty="0">
                <a:ea typeface="宋体" charset="-122"/>
              </a:rPr>
              <a:t>概念结构设计</a:t>
            </a:r>
          </a:p>
          <a:p>
            <a:pPr>
              <a:lnSpc>
                <a:spcPct val="140000"/>
              </a:lnSpc>
              <a:buFont typeface="Wingdings" pitchFamily="2" charset="2"/>
              <a:buNone/>
            </a:pPr>
            <a:endParaRPr lang="en-US" altLang="zh-CN" sz="2800" b="1" dirty="0">
              <a:ea typeface="宋体"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51</a:t>
            </a:fld>
            <a:endParaRPr lang="zh-CN" altLang="en-US"/>
          </a:p>
        </p:txBody>
      </p:sp>
    </p:spTree>
    <p:extLst>
      <p:ext uri="{BB962C8B-B14F-4D97-AF65-F5344CB8AC3E}">
        <p14:creationId xmlns:p14="http://schemas.microsoft.com/office/powerpoint/2010/main" val="39648981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a:ea typeface="宋体" charset="-122"/>
              </a:rPr>
              <a:t>7.3.1  </a:t>
            </a:r>
            <a:r>
              <a:rPr lang="zh-CN" altLang="en-US" dirty="0">
                <a:ea typeface="宋体" charset="-122"/>
              </a:rPr>
              <a:t>概念模型</a:t>
            </a:r>
          </a:p>
        </p:txBody>
      </p:sp>
      <p:sp>
        <p:nvSpPr>
          <p:cNvPr id="395267" name="Rectangle 3"/>
          <p:cNvSpPr>
            <a:spLocks noGrp="1" noChangeArrowheads="1"/>
          </p:cNvSpPr>
          <p:nvPr>
            <p:ph idx="1"/>
          </p:nvPr>
        </p:nvSpPr>
        <p:spPr>
          <a:xfrm>
            <a:off x="1069848" y="1865601"/>
            <a:ext cx="8229600" cy="4495800"/>
          </a:xfrm>
        </p:spPr>
        <p:txBody>
          <a:bodyPr/>
          <a:lstStyle/>
          <a:p>
            <a:pPr>
              <a:lnSpc>
                <a:spcPct val="130000"/>
              </a:lnSpc>
            </a:pPr>
            <a:r>
              <a:rPr lang="zh-CN" altLang="en-US" dirty="0">
                <a:ea typeface="宋体" charset="-122"/>
              </a:rPr>
              <a:t>什么是概念结构设计</a:t>
            </a:r>
          </a:p>
          <a:p>
            <a:pPr lvl="1">
              <a:lnSpc>
                <a:spcPct val="170000"/>
              </a:lnSpc>
            </a:pPr>
            <a:r>
              <a:rPr lang="zh-CN" altLang="en-US" sz="2600" dirty="0">
                <a:ea typeface="宋体" charset="-122"/>
              </a:rPr>
              <a:t>将需求分析得到的用户需求抽象为信息结构即概念模型的过程就是概念结构设计</a:t>
            </a:r>
          </a:p>
          <a:p>
            <a:pPr lvl="1">
              <a:lnSpc>
                <a:spcPct val="170000"/>
              </a:lnSpc>
            </a:pPr>
            <a:r>
              <a:rPr lang="zh-CN" altLang="en-US" sz="2600" dirty="0">
                <a:ea typeface="宋体" charset="-122"/>
              </a:rPr>
              <a:t>概念结构是各种数据模型的共同基础，它比数据模型更独立于机器、更抽象，从而更加稳定</a:t>
            </a:r>
          </a:p>
          <a:p>
            <a:pPr lvl="1">
              <a:lnSpc>
                <a:spcPct val="170000"/>
              </a:lnSpc>
            </a:pPr>
            <a:r>
              <a:rPr lang="zh-CN" altLang="en-US" sz="2600" dirty="0">
                <a:ea typeface="宋体" charset="-122"/>
              </a:rPr>
              <a:t>概念结构设计是整个数据库设计的关键</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52</a:t>
            </a:fld>
            <a:endParaRPr lang="zh-CN" altLang="en-US"/>
          </a:p>
        </p:txBody>
      </p:sp>
    </p:spTree>
    <p:extLst>
      <p:ext uri="{BB962C8B-B14F-4D97-AF65-F5344CB8AC3E}">
        <p14:creationId xmlns:p14="http://schemas.microsoft.com/office/powerpoint/2010/main" val="19206980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zh-CN" altLang="en-US" dirty="0">
                <a:ea typeface="宋体" charset="-122"/>
              </a:rPr>
              <a:t>概念模型（续）</a:t>
            </a:r>
          </a:p>
        </p:txBody>
      </p:sp>
      <p:sp>
        <p:nvSpPr>
          <p:cNvPr id="13" name="灯片编号占位符 12"/>
          <p:cNvSpPr>
            <a:spLocks noGrp="1"/>
          </p:cNvSpPr>
          <p:nvPr>
            <p:ph type="sldNum" sz="quarter" idx="12"/>
          </p:nvPr>
        </p:nvSpPr>
        <p:spPr/>
        <p:txBody>
          <a:bodyPr/>
          <a:lstStyle/>
          <a:p>
            <a:fld id="{0C913308-F349-4B6D-A68A-DD1791B4A57B}" type="slidenum">
              <a:rPr lang="zh-CN" altLang="en-US" smtClean="0"/>
              <a:pPr/>
              <a:t>53</a:t>
            </a:fld>
            <a:endParaRPr lang="zh-CN" altLang="en-US"/>
          </a:p>
        </p:txBody>
      </p:sp>
      <p:grpSp>
        <p:nvGrpSpPr>
          <p:cNvPr id="2" name="Group 3"/>
          <p:cNvGrpSpPr>
            <a:grpSpLocks/>
          </p:cNvGrpSpPr>
          <p:nvPr/>
        </p:nvGrpSpPr>
        <p:grpSpPr bwMode="auto">
          <a:xfrm>
            <a:off x="3581400" y="2249488"/>
            <a:ext cx="5867400" cy="3124200"/>
            <a:chOff x="2400" y="6840"/>
            <a:chExt cx="4440" cy="2760"/>
          </a:xfrm>
        </p:grpSpPr>
        <p:sp>
          <p:nvSpPr>
            <p:cNvPr id="396292" name="Text Box 4"/>
            <p:cNvSpPr txBox="1">
              <a:spLocks noChangeArrowheads="1"/>
            </p:cNvSpPr>
            <p:nvPr/>
          </p:nvSpPr>
          <p:spPr bwMode="auto">
            <a:xfrm>
              <a:off x="2400" y="6840"/>
              <a:ext cx="1440" cy="600"/>
            </a:xfrm>
            <a:prstGeom prst="rect">
              <a:avLst/>
            </a:prstGeom>
            <a:noFill/>
            <a:ln w="9525">
              <a:solidFill>
                <a:srgbClr val="000000"/>
              </a:solidFill>
              <a:miter lim="800000"/>
              <a:headEnd/>
              <a:tailEnd/>
            </a:ln>
          </p:spPr>
          <p:txBody>
            <a:bodyPr/>
            <a:lstStyle/>
            <a:p>
              <a:pPr eaLnBrk="0" hangingPunct="0"/>
              <a:r>
                <a:rPr lang="zh-CN" altLang="en-US" sz="2800" b="1"/>
                <a:t>现实世界</a:t>
              </a:r>
            </a:p>
          </p:txBody>
        </p:sp>
        <p:sp>
          <p:nvSpPr>
            <p:cNvPr id="396293" name="Text Box 5"/>
            <p:cNvSpPr txBox="1">
              <a:spLocks noChangeArrowheads="1"/>
            </p:cNvSpPr>
            <p:nvPr/>
          </p:nvSpPr>
          <p:spPr bwMode="auto">
            <a:xfrm>
              <a:off x="2400" y="9000"/>
              <a:ext cx="1440" cy="600"/>
            </a:xfrm>
            <a:prstGeom prst="rect">
              <a:avLst/>
            </a:prstGeom>
            <a:noFill/>
            <a:ln w="9525">
              <a:solidFill>
                <a:srgbClr val="000000"/>
              </a:solidFill>
              <a:miter lim="800000"/>
              <a:headEnd/>
              <a:tailEnd/>
            </a:ln>
          </p:spPr>
          <p:txBody>
            <a:bodyPr/>
            <a:lstStyle/>
            <a:p>
              <a:pPr eaLnBrk="0" hangingPunct="0"/>
              <a:r>
                <a:rPr lang="zh-CN" altLang="en-US" sz="2800" b="1"/>
                <a:t>机器世界</a:t>
              </a:r>
              <a:endParaRPr lang="zh-CN" altLang="en-US" sz="2400"/>
            </a:p>
          </p:txBody>
        </p:sp>
        <p:sp>
          <p:nvSpPr>
            <p:cNvPr id="396294" name="Text Box 6"/>
            <p:cNvSpPr txBox="1">
              <a:spLocks noChangeArrowheads="1"/>
            </p:cNvSpPr>
            <p:nvPr/>
          </p:nvSpPr>
          <p:spPr bwMode="auto">
            <a:xfrm>
              <a:off x="2400" y="7920"/>
              <a:ext cx="1440" cy="600"/>
            </a:xfrm>
            <a:prstGeom prst="rect">
              <a:avLst/>
            </a:prstGeom>
            <a:noFill/>
            <a:ln w="9525">
              <a:solidFill>
                <a:srgbClr val="000000"/>
              </a:solidFill>
              <a:miter lim="800000"/>
              <a:headEnd/>
              <a:tailEnd/>
            </a:ln>
          </p:spPr>
          <p:txBody>
            <a:bodyPr/>
            <a:lstStyle/>
            <a:p>
              <a:pPr eaLnBrk="0" hangingPunct="0"/>
              <a:r>
                <a:rPr lang="zh-CN" altLang="en-US" sz="2800" b="1"/>
                <a:t>信息世界</a:t>
              </a:r>
              <a:endParaRPr lang="zh-CN" altLang="en-US" sz="2400"/>
            </a:p>
          </p:txBody>
        </p:sp>
        <p:sp>
          <p:nvSpPr>
            <p:cNvPr id="396295" name="Line 7"/>
            <p:cNvSpPr>
              <a:spLocks noChangeShapeType="1"/>
            </p:cNvSpPr>
            <p:nvPr/>
          </p:nvSpPr>
          <p:spPr bwMode="auto">
            <a:xfrm>
              <a:off x="3000" y="7440"/>
              <a:ext cx="0" cy="480"/>
            </a:xfrm>
            <a:prstGeom prst="line">
              <a:avLst/>
            </a:prstGeom>
            <a:noFill/>
            <a:ln w="9525">
              <a:solidFill>
                <a:srgbClr val="000000"/>
              </a:solidFill>
              <a:round/>
              <a:headEnd/>
              <a:tailEnd type="triangle" w="med" len="med"/>
            </a:ln>
          </p:spPr>
          <p:txBody>
            <a:bodyPr/>
            <a:lstStyle/>
            <a:p>
              <a:endParaRPr lang="zh-CN" altLang="en-US"/>
            </a:p>
          </p:txBody>
        </p:sp>
        <p:sp>
          <p:nvSpPr>
            <p:cNvPr id="396296" name="Line 8"/>
            <p:cNvSpPr>
              <a:spLocks noChangeShapeType="1"/>
            </p:cNvSpPr>
            <p:nvPr/>
          </p:nvSpPr>
          <p:spPr bwMode="auto">
            <a:xfrm>
              <a:off x="3000" y="8520"/>
              <a:ext cx="0" cy="480"/>
            </a:xfrm>
            <a:prstGeom prst="line">
              <a:avLst/>
            </a:prstGeom>
            <a:noFill/>
            <a:ln w="9525">
              <a:solidFill>
                <a:srgbClr val="000000"/>
              </a:solidFill>
              <a:round/>
              <a:headEnd/>
              <a:tailEnd type="triangle" w="med" len="med"/>
            </a:ln>
          </p:spPr>
          <p:txBody>
            <a:bodyPr/>
            <a:lstStyle/>
            <a:p>
              <a:endParaRPr lang="zh-CN" altLang="en-US"/>
            </a:p>
          </p:txBody>
        </p:sp>
        <p:sp>
          <p:nvSpPr>
            <p:cNvPr id="396297" name="Text Box 9"/>
            <p:cNvSpPr txBox="1">
              <a:spLocks noChangeArrowheads="1"/>
            </p:cNvSpPr>
            <p:nvPr/>
          </p:nvSpPr>
          <p:spPr bwMode="auto">
            <a:xfrm>
              <a:off x="4800" y="6840"/>
              <a:ext cx="1320" cy="480"/>
            </a:xfrm>
            <a:prstGeom prst="rect">
              <a:avLst/>
            </a:prstGeom>
            <a:noFill/>
            <a:ln w="9525">
              <a:noFill/>
              <a:miter lim="800000"/>
              <a:headEnd/>
              <a:tailEnd/>
            </a:ln>
          </p:spPr>
          <p:txBody>
            <a:bodyPr/>
            <a:lstStyle/>
            <a:p>
              <a:pPr algn="just" eaLnBrk="0" hangingPunct="0"/>
              <a:r>
                <a:rPr lang="zh-CN" altLang="en-US" sz="2400" b="1"/>
                <a:t>需求分析</a:t>
              </a:r>
            </a:p>
          </p:txBody>
        </p:sp>
        <p:sp>
          <p:nvSpPr>
            <p:cNvPr id="396298" name="Text Box 10"/>
            <p:cNvSpPr txBox="1">
              <a:spLocks noChangeArrowheads="1"/>
            </p:cNvSpPr>
            <p:nvPr/>
          </p:nvSpPr>
          <p:spPr bwMode="auto">
            <a:xfrm>
              <a:off x="4800" y="7920"/>
              <a:ext cx="2040" cy="480"/>
            </a:xfrm>
            <a:prstGeom prst="rect">
              <a:avLst/>
            </a:prstGeom>
            <a:noFill/>
            <a:ln w="9525">
              <a:noFill/>
              <a:miter lim="800000"/>
              <a:headEnd/>
              <a:tailEnd/>
            </a:ln>
          </p:spPr>
          <p:txBody>
            <a:bodyPr/>
            <a:lstStyle/>
            <a:p>
              <a:pPr algn="just" eaLnBrk="0" hangingPunct="0"/>
              <a:r>
                <a:rPr lang="zh-CN" altLang="en-US" sz="2400" b="1" dirty="0"/>
                <a:t>概念结构设计</a:t>
              </a:r>
            </a:p>
          </p:txBody>
        </p:sp>
      </p:grpSp>
    </p:spTree>
    <p:extLst>
      <p:ext uri="{BB962C8B-B14F-4D97-AF65-F5344CB8AC3E}">
        <p14:creationId xmlns:p14="http://schemas.microsoft.com/office/powerpoint/2010/main" val="37391521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zh-CN" altLang="en-US" dirty="0">
                <a:ea typeface="宋体" charset="-122"/>
              </a:rPr>
              <a:t>概念模型（续）</a:t>
            </a:r>
          </a:p>
        </p:txBody>
      </p:sp>
      <p:sp>
        <p:nvSpPr>
          <p:cNvPr id="397315" name="Rectangle 3"/>
          <p:cNvSpPr>
            <a:spLocks noGrp="1" noChangeArrowheads="1"/>
          </p:cNvSpPr>
          <p:nvPr>
            <p:ph idx="1"/>
          </p:nvPr>
        </p:nvSpPr>
        <p:spPr/>
        <p:txBody>
          <a:bodyPr/>
          <a:lstStyle/>
          <a:p>
            <a:pPr>
              <a:lnSpc>
                <a:spcPct val="160000"/>
              </a:lnSpc>
            </a:pPr>
            <a:r>
              <a:rPr lang="zh-CN" altLang="en-US">
                <a:ea typeface="宋体" charset="-122"/>
              </a:rPr>
              <a:t>概念结构设计的特点</a:t>
            </a:r>
          </a:p>
          <a:p>
            <a:pPr>
              <a:lnSpc>
                <a:spcPct val="160000"/>
              </a:lnSpc>
              <a:spcBef>
                <a:spcPct val="60000"/>
              </a:spcBef>
              <a:buFont typeface="Wingdings" pitchFamily="2" charset="2"/>
              <a:buNone/>
            </a:pPr>
            <a:r>
              <a:rPr lang="zh-CN" altLang="en-US" sz="2400">
                <a:ea typeface="宋体" charset="-122"/>
              </a:rPr>
              <a:t>   </a:t>
            </a:r>
            <a:r>
              <a:rPr lang="en-US" altLang="zh-CN" sz="2400">
                <a:ea typeface="宋体" charset="-122"/>
              </a:rPr>
              <a:t>(1) </a:t>
            </a:r>
            <a:r>
              <a:rPr lang="zh-CN" altLang="en-US" sz="2400">
                <a:ea typeface="宋体" charset="-122"/>
              </a:rPr>
              <a:t>能真实、充分地反映现实世界</a:t>
            </a:r>
          </a:p>
          <a:p>
            <a:pPr>
              <a:lnSpc>
                <a:spcPct val="160000"/>
              </a:lnSpc>
              <a:spcBef>
                <a:spcPct val="60000"/>
              </a:spcBef>
              <a:buFont typeface="Wingdings" pitchFamily="2" charset="2"/>
              <a:buNone/>
            </a:pPr>
            <a:r>
              <a:rPr lang="zh-CN" altLang="en-US" sz="2400">
                <a:ea typeface="宋体" charset="-122"/>
              </a:rPr>
              <a:t>   </a:t>
            </a:r>
            <a:r>
              <a:rPr lang="en-US" altLang="zh-CN" sz="2400">
                <a:ea typeface="宋体" charset="-122"/>
              </a:rPr>
              <a:t>(2) </a:t>
            </a:r>
            <a:r>
              <a:rPr lang="zh-CN" altLang="en-US" sz="2400">
                <a:ea typeface="宋体" charset="-122"/>
              </a:rPr>
              <a:t>易于理解</a:t>
            </a:r>
          </a:p>
          <a:p>
            <a:pPr>
              <a:lnSpc>
                <a:spcPct val="170000"/>
              </a:lnSpc>
              <a:spcBef>
                <a:spcPct val="60000"/>
              </a:spcBef>
              <a:buFont typeface="Wingdings" pitchFamily="2" charset="2"/>
              <a:buNone/>
            </a:pPr>
            <a:r>
              <a:rPr lang="zh-CN" altLang="en-US" sz="2400">
                <a:ea typeface="宋体" charset="-122"/>
              </a:rPr>
              <a:t>   </a:t>
            </a:r>
            <a:r>
              <a:rPr lang="en-US" altLang="zh-CN" sz="2400">
                <a:ea typeface="宋体" charset="-122"/>
              </a:rPr>
              <a:t>(3) </a:t>
            </a:r>
            <a:r>
              <a:rPr lang="zh-CN" altLang="en-US" sz="2400">
                <a:ea typeface="宋体" charset="-122"/>
              </a:rPr>
              <a:t>易于更改</a:t>
            </a:r>
          </a:p>
          <a:p>
            <a:pPr>
              <a:lnSpc>
                <a:spcPct val="170000"/>
              </a:lnSpc>
              <a:spcBef>
                <a:spcPct val="60000"/>
              </a:spcBef>
              <a:buFont typeface="Wingdings" pitchFamily="2" charset="2"/>
              <a:buNone/>
            </a:pPr>
            <a:r>
              <a:rPr lang="zh-CN" altLang="en-US" sz="2400">
                <a:ea typeface="宋体" charset="-122"/>
              </a:rPr>
              <a:t>   </a:t>
            </a:r>
            <a:r>
              <a:rPr lang="en-US" altLang="zh-CN" sz="2400">
                <a:ea typeface="宋体" charset="-122"/>
              </a:rPr>
              <a:t>(4) </a:t>
            </a:r>
            <a:r>
              <a:rPr lang="zh-CN" altLang="en-US" sz="2400">
                <a:ea typeface="宋体" charset="-122"/>
              </a:rPr>
              <a:t>易于向关系、网状、层次等各种数据模型转换</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54</a:t>
            </a:fld>
            <a:endParaRPr lang="zh-CN" altLang="en-US"/>
          </a:p>
        </p:txBody>
      </p:sp>
    </p:spTree>
    <p:extLst>
      <p:ext uri="{BB962C8B-B14F-4D97-AF65-F5344CB8AC3E}">
        <p14:creationId xmlns:p14="http://schemas.microsoft.com/office/powerpoint/2010/main" val="16448674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zh-CN" altLang="en-US" dirty="0">
                <a:ea typeface="宋体" charset="-122"/>
              </a:rPr>
              <a:t>概念模型（续）</a:t>
            </a:r>
          </a:p>
        </p:txBody>
      </p:sp>
      <p:sp>
        <p:nvSpPr>
          <p:cNvPr id="399363" name="Rectangle 3"/>
          <p:cNvSpPr>
            <a:spLocks noGrp="1" noChangeArrowheads="1"/>
          </p:cNvSpPr>
          <p:nvPr>
            <p:ph idx="1"/>
          </p:nvPr>
        </p:nvSpPr>
        <p:spPr/>
        <p:txBody>
          <a:bodyPr/>
          <a:lstStyle/>
          <a:p>
            <a:r>
              <a:rPr lang="zh-CN" altLang="en-US" sz="3200" dirty="0">
                <a:ea typeface="宋体" charset="-122"/>
              </a:rPr>
              <a:t>描述概念模型的工具</a:t>
            </a:r>
          </a:p>
          <a:p>
            <a:pPr lvl="1">
              <a:lnSpc>
                <a:spcPct val="180000"/>
              </a:lnSpc>
            </a:pPr>
            <a:r>
              <a:rPr lang="en-US" altLang="zh-CN" sz="2400" dirty="0">
                <a:ea typeface="宋体" charset="-122"/>
              </a:rPr>
              <a:t>E-R</a:t>
            </a:r>
            <a:r>
              <a:rPr lang="zh-CN" altLang="en-US" sz="2400" dirty="0">
                <a:ea typeface="宋体" charset="-122"/>
              </a:rPr>
              <a:t>模型</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55</a:t>
            </a:fld>
            <a:endParaRPr lang="zh-CN" altLang="en-US"/>
          </a:p>
        </p:txBody>
      </p:sp>
    </p:spTree>
    <p:extLst>
      <p:ext uri="{BB962C8B-B14F-4D97-AF65-F5344CB8AC3E}">
        <p14:creationId xmlns:p14="http://schemas.microsoft.com/office/powerpoint/2010/main" val="6103884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altLang="zh-CN">
                <a:ea typeface="宋体" charset="-122"/>
              </a:rPr>
              <a:t>7.3  </a:t>
            </a:r>
            <a:r>
              <a:rPr lang="zh-CN" altLang="en-US">
                <a:ea typeface="宋体" charset="-122"/>
              </a:rPr>
              <a:t>概念结构设计</a:t>
            </a:r>
          </a:p>
        </p:txBody>
      </p:sp>
      <p:sp>
        <p:nvSpPr>
          <p:cNvPr id="407555" name="Rectangle 3"/>
          <p:cNvSpPr>
            <a:spLocks noGrp="1" noChangeArrowheads="1"/>
          </p:cNvSpPr>
          <p:nvPr>
            <p:ph idx="1"/>
          </p:nvPr>
        </p:nvSpPr>
        <p:spPr/>
        <p:txBody>
          <a:bodyPr/>
          <a:lstStyle/>
          <a:p>
            <a:pPr>
              <a:lnSpc>
                <a:spcPct val="170000"/>
              </a:lnSpc>
              <a:buFont typeface="Wingdings" pitchFamily="2" charset="2"/>
              <a:buNone/>
            </a:pPr>
            <a:r>
              <a:rPr lang="en-US" altLang="zh-CN" b="1" dirty="0">
                <a:ea typeface="宋体" charset="-122"/>
              </a:rPr>
              <a:t>7.3.1  </a:t>
            </a:r>
            <a:r>
              <a:rPr lang="zh-CN" altLang="en-US" b="1" dirty="0">
                <a:ea typeface="宋体" charset="-122"/>
              </a:rPr>
              <a:t>概念模型</a:t>
            </a:r>
          </a:p>
          <a:p>
            <a:pPr>
              <a:lnSpc>
                <a:spcPct val="170000"/>
              </a:lnSpc>
              <a:buNone/>
            </a:pPr>
            <a:r>
              <a:rPr lang="en-US" altLang="zh-CN" b="1" dirty="0">
                <a:solidFill>
                  <a:srgbClr val="3333FF"/>
                </a:solidFill>
                <a:ea typeface="宋体" charset="-122"/>
              </a:rPr>
              <a:t>7.3.2  E-R</a:t>
            </a:r>
            <a:r>
              <a:rPr lang="zh-CN" altLang="en-US" b="1" dirty="0">
                <a:solidFill>
                  <a:srgbClr val="3333FF"/>
                </a:solidFill>
                <a:ea typeface="宋体" charset="-122"/>
              </a:rPr>
              <a:t>模型</a:t>
            </a:r>
          </a:p>
          <a:p>
            <a:pPr>
              <a:lnSpc>
                <a:spcPct val="170000"/>
              </a:lnSpc>
              <a:buNone/>
            </a:pPr>
            <a:r>
              <a:rPr lang="zh-CN" altLang="en-US" b="1" dirty="0">
                <a:ea typeface="宋体" charset="-122"/>
              </a:rPr>
              <a:t>*</a:t>
            </a:r>
            <a:r>
              <a:rPr lang="en-US" altLang="zh-CN" b="1" dirty="0">
                <a:ea typeface="宋体" charset="-122"/>
              </a:rPr>
              <a:t>7.3.3  </a:t>
            </a:r>
            <a:r>
              <a:rPr lang="zh-CN" altLang="en-US" b="1" dirty="0">
                <a:ea typeface="宋体" charset="-122"/>
              </a:rPr>
              <a:t>数据抽象与局部视图设计</a:t>
            </a:r>
          </a:p>
          <a:p>
            <a:pPr>
              <a:lnSpc>
                <a:spcPct val="170000"/>
              </a:lnSpc>
              <a:buNone/>
            </a:pPr>
            <a:r>
              <a:rPr lang="zh-CN" altLang="en-US" b="1" dirty="0">
                <a:ea typeface="宋体" charset="-122"/>
              </a:rPr>
              <a:t>*</a:t>
            </a:r>
            <a:r>
              <a:rPr lang="en-US" altLang="zh-CN" b="1" dirty="0">
                <a:ea typeface="宋体" charset="-122"/>
              </a:rPr>
              <a:t>7.3.4  UML</a:t>
            </a:r>
          </a:p>
          <a:p>
            <a:pPr>
              <a:lnSpc>
                <a:spcPct val="170000"/>
              </a:lnSpc>
              <a:buNone/>
            </a:pPr>
            <a:r>
              <a:rPr lang="en-US" altLang="zh-CN" b="1" dirty="0">
                <a:ea typeface="宋体" charset="-122"/>
              </a:rPr>
              <a:t>7.3.5  </a:t>
            </a:r>
            <a:r>
              <a:rPr lang="zh-CN" altLang="en-US" b="1" dirty="0">
                <a:ea typeface="宋体" charset="-122"/>
              </a:rPr>
              <a:t>概念结构设计</a:t>
            </a:r>
          </a:p>
          <a:p>
            <a:pPr>
              <a:buFont typeface="Wingdings" pitchFamily="2" charset="2"/>
              <a:buNone/>
            </a:pPr>
            <a:endParaRPr lang="en-US" altLang="zh-CN" b="1" dirty="0">
              <a:ea typeface="宋体"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56</a:t>
            </a:fld>
            <a:endParaRPr lang="zh-CN" altLang="en-US"/>
          </a:p>
        </p:txBody>
      </p:sp>
    </p:spTree>
    <p:extLst>
      <p:ext uri="{BB962C8B-B14F-4D97-AF65-F5344CB8AC3E}">
        <p14:creationId xmlns:p14="http://schemas.microsoft.com/office/powerpoint/2010/main" val="11041317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altLang="zh-CN">
                <a:ea typeface="宋体" charset="-122"/>
              </a:rPr>
              <a:t>7.3  </a:t>
            </a:r>
            <a:r>
              <a:rPr lang="zh-CN" altLang="en-US">
                <a:ea typeface="宋体" charset="-122"/>
              </a:rPr>
              <a:t>概念结构设计</a:t>
            </a:r>
          </a:p>
        </p:txBody>
      </p:sp>
      <p:sp>
        <p:nvSpPr>
          <p:cNvPr id="407555" name="Rectangle 3"/>
          <p:cNvSpPr>
            <a:spLocks noGrp="1" noChangeArrowheads="1"/>
          </p:cNvSpPr>
          <p:nvPr>
            <p:ph idx="1"/>
          </p:nvPr>
        </p:nvSpPr>
        <p:spPr/>
        <p:txBody>
          <a:bodyPr/>
          <a:lstStyle/>
          <a:p>
            <a:pPr>
              <a:lnSpc>
                <a:spcPct val="170000"/>
              </a:lnSpc>
              <a:buFont typeface="Wingdings" pitchFamily="2" charset="2"/>
              <a:buNone/>
            </a:pPr>
            <a:r>
              <a:rPr lang="en-US" altLang="zh-CN" b="1" dirty="0">
                <a:ea typeface="宋体" charset="-122"/>
              </a:rPr>
              <a:t>7.3.1  </a:t>
            </a:r>
            <a:r>
              <a:rPr lang="zh-CN" altLang="en-US" b="1" dirty="0">
                <a:ea typeface="宋体" charset="-122"/>
              </a:rPr>
              <a:t>概念模型</a:t>
            </a:r>
          </a:p>
          <a:p>
            <a:pPr>
              <a:lnSpc>
                <a:spcPct val="170000"/>
              </a:lnSpc>
              <a:buFont typeface="Wingdings" pitchFamily="2" charset="2"/>
              <a:buNone/>
            </a:pPr>
            <a:r>
              <a:rPr lang="en-US" altLang="zh-CN" b="1" dirty="0">
                <a:ea typeface="宋体" charset="-122"/>
              </a:rPr>
              <a:t>7.3.2  E-R</a:t>
            </a:r>
            <a:r>
              <a:rPr lang="zh-CN" altLang="en-US" b="1" dirty="0">
                <a:ea typeface="宋体" charset="-122"/>
              </a:rPr>
              <a:t>模型</a:t>
            </a:r>
          </a:p>
          <a:p>
            <a:pPr>
              <a:lnSpc>
                <a:spcPct val="170000"/>
              </a:lnSpc>
              <a:buFont typeface="Wingdings" pitchFamily="2" charset="2"/>
              <a:buNone/>
            </a:pPr>
            <a:r>
              <a:rPr lang="zh-CN" altLang="en-US" b="1" dirty="0">
                <a:solidFill>
                  <a:srgbClr val="3333FF"/>
                </a:solidFill>
                <a:ea typeface="宋体" charset="-122"/>
              </a:rPr>
              <a:t>*</a:t>
            </a:r>
            <a:r>
              <a:rPr lang="en-US" altLang="zh-CN" b="1" dirty="0">
                <a:solidFill>
                  <a:srgbClr val="3333FF"/>
                </a:solidFill>
                <a:ea typeface="宋体" charset="-122"/>
              </a:rPr>
              <a:t>7.3.3  </a:t>
            </a:r>
            <a:r>
              <a:rPr lang="zh-CN" altLang="en-US" b="1" dirty="0">
                <a:solidFill>
                  <a:srgbClr val="3333FF"/>
                </a:solidFill>
                <a:ea typeface="宋体" charset="-122"/>
              </a:rPr>
              <a:t>扩展的</a:t>
            </a:r>
            <a:r>
              <a:rPr lang="en-US" altLang="zh-CN" b="1" dirty="0">
                <a:solidFill>
                  <a:srgbClr val="3333FF"/>
                </a:solidFill>
                <a:ea typeface="宋体" charset="-122"/>
              </a:rPr>
              <a:t>E-R</a:t>
            </a:r>
            <a:r>
              <a:rPr lang="zh-CN" altLang="en-US" b="1" dirty="0">
                <a:solidFill>
                  <a:srgbClr val="3333FF"/>
                </a:solidFill>
                <a:ea typeface="宋体" charset="-122"/>
              </a:rPr>
              <a:t>模型</a:t>
            </a:r>
          </a:p>
          <a:p>
            <a:pPr>
              <a:lnSpc>
                <a:spcPct val="170000"/>
              </a:lnSpc>
              <a:buNone/>
            </a:pPr>
            <a:r>
              <a:rPr lang="zh-CN" altLang="en-US" b="1" dirty="0">
                <a:ea typeface="宋体" charset="-122"/>
              </a:rPr>
              <a:t>*</a:t>
            </a:r>
            <a:r>
              <a:rPr lang="en-US" altLang="zh-CN" b="1" dirty="0">
                <a:ea typeface="宋体" charset="-122"/>
              </a:rPr>
              <a:t>7.3.4  UML</a:t>
            </a:r>
          </a:p>
          <a:p>
            <a:pPr>
              <a:lnSpc>
                <a:spcPct val="170000"/>
              </a:lnSpc>
              <a:buNone/>
            </a:pPr>
            <a:r>
              <a:rPr lang="en-US" altLang="zh-CN" b="1" dirty="0">
                <a:ea typeface="宋体" charset="-122"/>
              </a:rPr>
              <a:t>7.3.5  </a:t>
            </a:r>
            <a:r>
              <a:rPr lang="zh-CN" altLang="en-US" b="1" dirty="0">
                <a:ea typeface="宋体" charset="-122"/>
              </a:rPr>
              <a:t>概念结构设计</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57</a:t>
            </a:fld>
            <a:endParaRPr lang="zh-CN" altLang="en-US"/>
          </a:p>
        </p:txBody>
      </p:sp>
    </p:spTree>
    <p:extLst>
      <p:ext uri="{BB962C8B-B14F-4D97-AF65-F5344CB8AC3E}">
        <p14:creationId xmlns:p14="http://schemas.microsoft.com/office/powerpoint/2010/main" val="12487457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altLang="zh-CN">
                <a:ea typeface="宋体" charset="-122"/>
              </a:rPr>
              <a:t>7.3  </a:t>
            </a:r>
            <a:r>
              <a:rPr lang="zh-CN" altLang="en-US">
                <a:ea typeface="宋体" charset="-122"/>
              </a:rPr>
              <a:t>概念结构设计</a:t>
            </a:r>
          </a:p>
        </p:txBody>
      </p:sp>
      <p:sp>
        <p:nvSpPr>
          <p:cNvPr id="407555" name="Rectangle 3"/>
          <p:cNvSpPr>
            <a:spLocks noGrp="1" noChangeArrowheads="1"/>
          </p:cNvSpPr>
          <p:nvPr>
            <p:ph idx="1"/>
          </p:nvPr>
        </p:nvSpPr>
        <p:spPr/>
        <p:txBody>
          <a:bodyPr/>
          <a:lstStyle/>
          <a:p>
            <a:pPr>
              <a:lnSpc>
                <a:spcPct val="170000"/>
              </a:lnSpc>
              <a:buFont typeface="Wingdings" pitchFamily="2" charset="2"/>
              <a:buNone/>
            </a:pPr>
            <a:r>
              <a:rPr lang="en-US" altLang="zh-CN" b="1" dirty="0">
                <a:ea typeface="宋体" charset="-122"/>
              </a:rPr>
              <a:t>7.3.1  </a:t>
            </a:r>
            <a:r>
              <a:rPr lang="zh-CN" altLang="en-US" b="1" dirty="0">
                <a:ea typeface="宋体" charset="-122"/>
              </a:rPr>
              <a:t>概念模型</a:t>
            </a:r>
          </a:p>
          <a:p>
            <a:pPr>
              <a:lnSpc>
                <a:spcPct val="170000"/>
              </a:lnSpc>
              <a:buFont typeface="Wingdings" pitchFamily="2" charset="2"/>
              <a:buNone/>
            </a:pPr>
            <a:r>
              <a:rPr lang="en-US" altLang="zh-CN" b="1" dirty="0">
                <a:ea typeface="宋体" charset="-122"/>
              </a:rPr>
              <a:t>7.3.2  E-R</a:t>
            </a:r>
            <a:r>
              <a:rPr lang="zh-CN" altLang="en-US" b="1" dirty="0">
                <a:ea typeface="宋体" charset="-122"/>
              </a:rPr>
              <a:t>模型</a:t>
            </a:r>
          </a:p>
          <a:p>
            <a:pPr>
              <a:lnSpc>
                <a:spcPct val="170000"/>
              </a:lnSpc>
              <a:buFont typeface="Wingdings" pitchFamily="2" charset="2"/>
              <a:buNone/>
            </a:pPr>
            <a:r>
              <a:rPr lang="zh-CN" altLang="en-US" b="1" dirty="0">
                <a:ea typeface="宋体" charset="-122"/>
              </a:rPr>
              <a:t>*</a:t>
            </a:r>
            <a:r>
              <a:rPr lang="en-US" altLang="zh-CN" b="1" dirty="0">
                <a:ea typeface="宋体" charset="-122"/>
              </a:rPr>
              <a:t>7.3.3  </a:t>
            </a:r>
            <a:r>
              <a:rPr lang="zh-CN" altLang="en-US" b="1" dirty="0">
                <a:ea typeface="宋体" charset="-122"/>
              </a:rPr>
              <a:t>扩展的</a:t>
            </a:r>
            <a:r>
              <a:rPr lang="en-US" altLang="zh-CN" b="1" dirty="0">
                <a:ea typeface="宋体" charset="-122"/>
              </a:rPr>
              <a:t>E-R</a:t>
            </a:r>
            <a:r>
              <a:rPr lang="zh-CN" altLang="en-US" b="1" dirty="0">
                <a:ea typeface="宋体" charset="-122"/>
              </a:rPr>
              <a:t>模型</a:t>
            </a:r>
            <a:endParaRPr lang="en-US" altLang="zh-CN" b="1" dirty="0">
              <a:ea typeface="宋体" charset="-122"/>
            </a:endParaRPr>
          </a:p>
          <a:p>
            <a:pPr>
              <a:lnSpc>
                <a:spcPct val="170000"/>
              </a:lnSpc>
              <a:buNone/>
            </a:pPr>
            <a:r>
              <a:rPr lang="zh-CN" altLang="en-US" b="1" dirty="0">
                <a:solidFill>
                  <a:srgbClr val="3333FF"/>
                </a:solidFill>
                <a:ea typeface="宋体" charset="-122"/>
              </a:rPr>
              <a:t>*</a:t>
            </a:r>
            <a:r>
              <a:rPr lang="en-US" altLang="zh-CN" b="1" dirty="0">
                <a:solidFill>
                  <a:srgbClr val="3333FF"/>
                </a:solidFill>
                <a:ea typeface="宋体" charset="-122"/>
              </a:rPr>
              <a:t>7.3.4  UML</a:t>
            </a:r>
            <a:endParaRPr lang="zh-CN" altLang="en-US" b="1" dirty="0">
              <a:solidFill>
                <a:srgbClr val="3333FF"/>
              </a:solidFill>
              <a:ea typeface="宋体" charset="-122"/>
            </a:endParaRPr>
          </a:p>
          <a:p>
            <a:pPr>
              <a:lnSpc>
                <a:spcPct val="170000"/>
              </a:lnSpc>
              <a:buFont typeface="Wingdings" pitchFamily="2" charset="2"/>
              <a:buNone/>
            </a:pPr>
            <a:r>
              <a:rPr lang="en-US" altLang="zh-CN" b="1" dirty="0">
                <a:ea typeface="宋体" charset="-122"/>
              </a:rPr>
              <a:t>7.3.5  </a:t>
            </a:r>
            <a:r>
              <a:rPr lang="zh-CN" altLang="en-US" b="1" dirty="0">
                <a:ea typeface="宋体" charset="-122"/>
              </a:rPr>
              <a:t>概念结构设计</a:t>
            </a:r>
          </a:p>
          <a:p>
            <a:pPr>
              <a:buFont typeface="Wingdings" pitchFamily="2" charset="2"/>
              <a:buNone/>
            </a:pPr>
            <a:endParaRPr lang="en-US" altLang="zh-CN" b="1" dirty="0">
              <a:ea typeface="宋体"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58</a:t>
            </a:fld>
            <a:endParaRPr lang="zh-CN" altLang="en-US"/>
          </a:p>
        </p:txBody>
      </p:sp>
    </p:spTree>
    <p:extLst>
      <p:ext uri="{BB962C8B-B14F-4D97-AF65-F5344CB8AC3E}">
        <p14:creationId xmlns:p14="http://schemas.microsoft.com/office/powerpoint/2010/main" val="20821527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altLang="zh-CN">
                <a:ea typeface="宋体" charset="-122"/>
              </a:rPr>
              <a:t>7.3  </a:t>
            </a:r>
            <a:r>
              <a:rPr lang="zh-CN" altLang="en-US">
                <a:ea typeface="宋体" charset="-122"/>
              </a:rPr>
              <a:t>概念结构设计</a:t>
            </a:r>
          </a:p>
        </p:txBody>
      </p:sp>
      <p:sp>
        <p:nvSpPr>
          <p:cNvPr id="407555" name="Rectangle 3"/>
          <p:cNvSpPr>
            <a:spLocks noGrp="1" noChangeArrowheads="1"/>
          </p:cNvSpPr>
          <p:nvPr>
            <p:ph idx="1"/>
          </p:nvPr>
        </p:nvSpPr>
        <p:spPr/>
        <p:txBody>
          <a:bodyPr/>
          <a:lstStyle/>
          <a:p>
            <a:pPr>
              <a:lnSpc>
                <a:spcPct val="170000"/>
              </a:lnSpc>
              <a:buFont typeface="Wingdings" pitchFamily="2" charset="2"/>
              <a:buNone/>
            </a:pPr>
            <a:r>
              <a:rPr lang="en-US" altLang="zh-CN" b="1" dirty="0">
                <a:ea typeface="宋体" charset="-122"/>
              </a:rPr>
              <a:t>7.3.1  </a:t>
            </a:r>
            <a:r>
              <a:rPr lang="zh-CN" altLang="en-US" b="1" dirty="0">
                <a:ea typeface="宋体" charset="-122"/>
              </a:rPr>
              <a:t>概念模型</a:t>
            </a:r>
          </a:p>
          <a:p>
            <a:pPr>
              <a:lnSpc>
                <a:spcPct val="170000"/>
              </a:lnSpc>
              <a:buFont typeface="Wingdings" pitchFamily="2" charset="2"/>
              <a:buNone/>
            </a:pPr>
            <a:r>
              <a:rPr lang="en-US" altLang="zh-CN" b="1" dirty="0">
                <a:ea typeface="宋体" charset="-122"/>
              </a:rPr>
              <a:t>7.3.2  E-R</a:t>
            </a:r>
            <a:r>
              <a:rPr lang="zh-CN" altLang="en-US" b="1" dirty="0">
                <a:ea typeface="宋体" charset="-122"/>
              </a:rPr>
              <a:t>模型</a:t>
            </a:r>
          </a:p>
          <a:p>
            <a:pPr>
              <a:lnSpc>
                <a:spcPct val="170000"/>
              </a:lnSpc>
              <a:buFont typeface="Wingdings" pitchFamily="2" charset="2"/>
              <a:buNone/>
            </a:pPr>
            <a:r>
              <a:rPr lang="zh-CN" altLang="en-US" b="1" dirty="0">
                <a:ea typeface="宋体" charset="-122"/>
              </a:rPr>
              <a:t>*</a:t>
            </a:r>
            <a:r>
              <a:rPr lang="en-US" altLang="zh-CN" b="1" dirty="0">
                <a:ea typeface="宋体" charset="-122"/>
              </a:rPr>
              <a:t>7.3.3  </a:t>
            </a:r>
            <a:r>
              <a:rPr lang="zh-CN" altLang="en-US" b="1" dirty="0">
                <a:ea typeface="宋体" charset="-122"/>
              </a:rPr>
              <a:t>扩展的</a:t>
            </a:r>
            <a:r>
              <a:rPr lang="en-US" altLang="zh-CN" b="1" dirty="0">
                <a:ea typeface="宋体" charset="-122"/>
              </a:rPr>
              <a:t>E-R</a:t>
            </a:r>
            <a:r>
              <a:rPr lang="zh-CN" altLang="en-US" b="1" dirty="0">
                <a:ea typeface="宋体" charset="-122"/>
              </a:rPr>
              <a:t>模型</a:t>
            </a:r>
            <a:endParaRPr lang="en-US" altLang="zh-CN" b="1" dirty="0">
              <a:ea typeface="宋体" charset="-122"/>
            </a:endParaRPr>
          </a:p>
          <a:p>
            <a:pPr>
              <a:lnSpc>
                <a:spcPct val="170000"/>
              </a:lnSpc>
              <a:buNone/>
            </a:pPr>
            <a:r>
              <a:rPr lang="zh-CN" altLang="en-US" b="1" dirty="0">
                <a:ea typeface="宋体" charset="-122"/>
              </a:rPr>
              <a:t>*</a:t>
            </a:r>
            <a:r>
              <a:rPr lang="en-US" altLang="zh-CN" b="1" dirty="0">
                <a:ea typeface="宋体" charset="-122"/>
              </a:rPr>
              <a:t>7.3.4  UML</a:t>
            </a:r>
            <a:endParaRPr lang="zh-CN" altLang="en-US" b="1" dirty="0">
              <a:ea typeface="宋体" charset="-122"/>
            </a:endParaRPr>
          </a:p>
          <a:p>
            <a:pPr>
              <a:lnSpc>
                <a:spcPct val="170000"/>
              </a:lnSpc>
              <a:buNone/>
            </a:pPr>
            <a:r>
              <a:rPr lang="en-US" altLang="zh-CN" b="1" dirty="0">
                <a:solidFill>
                  <a:srgbClr val="3333FF"/>
                </a:solidFill>
                <a:ea typeface="宋体" charset="-122"/>
              </a:rPr>
              <a:t>7.3.5  </a:t>
            </a:r>
            <a:r>
              <a:rPr lang="zh-CN" altLang="en-US" b="1" dirty="0">
                <a:solidFill>
                  <a:srgbClr val="3333FF"/>
                </a:solidFill>
                <a:ea typeface="宋体" charset="-122"/>
              </a:rPr>
              <a:t>概念结构设计</a:t>
            </a:r>
          </a:p>
          <a:p>
            <a:pPr>
              <a:buFont typeface="Wingdings" pitchFamily="2" charset="2"/>
              <a:buNone/>
            </a:pPr>
            <a:endParaRPr lang="en-US" altLang="zh-CN" b="1" dirty="0">
              <a:ea typeface="宋体"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59</a:t>
            </a:fld>
            <a:endParaRPr lang="zh-CN" altLang="en-US"/>
          </a:p>
        </p:txBody>
      </p:sp>
    </p:spTree>
    <p:extLst>
      <p:ext uri="{BB962C8B-B14F-4D97-AF65-F5344CB8AC3E}">
        <p14:creationId xmlns:p14="http://schemas.microsoft.com/office/powerpoint/2010/main" val="3606941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1106488" y="160814"/>
            <a:ext cx="10058400" cy="1609344"/>
          </a:xfrm>
        </p:spPr>
        <p:txBody>
          <a:bodyPr/>
          <a:lstStyle/>
          <a:p>
            <a:r>
              <a:rPr lang="zh-CN" altLang="en-US" dirty="0">
                <a:ea typeface="宋体" charset="-122"/>
              </a:rPr>
              <a:t>数据库设计的特点（续）</a:t>
            </a:r>
          </a:p>
        </p:txBody>
      </p:sp>
      <p:sp>
        <p:nvSpPr>
          <p:cNvPr id="36" name="灯片编号占位符 35"/>
          <p:cNvSpPr>
            <a:spLocks noGrp="1"/>
          </p:cNvSpPr>
          <p:nvPr>
            <p:ph type="sldNum" sz="quarter" idx="12"/>
          </p:nvPr>
        </p:nvSpPr>
        <p:spPr/>
        <p:txBody>
          <a:bodyPr/>
          <a:lstStyle/>
          <a:p>
            <a:fld id="{0C913308-F349-4B6D-A68A-DD1791B4A57B}" type="slidenum">
              <a:rPr lang="zh-CN" altLang="en-US" smtClean="0"/>
              <a:pPr/>
              <a:t>6</a:t>
            </a:fld>
            <a:endParaRPr lang="zh-CN" altLang="en-US"/>
          </a:p>
        </p:txBody>
      </p:sp>
      <p:grpSp>
        <p:nvGrpSpPr>
          <p:cNvPr id="2" name="Group 3"/>
          <p:cNvGrpSpPr>
            <a:grpSpLocks/>
          </p:cNvGrpSpPr>
          <p:nvPr/>
        </p:nvGrpSpPr>
        <p:grpSpPr bwMode="auto">
          <a:xfrm>
            <a:off x="3089148" y="1597026"/>
            <a:ext cx="6019800" cy="4495800"/>
            <a:chOff x="4658" y="7588"/>
            <a:chExt cx="3739" cy="3903"/>
          </a:xfrm>
        </p:grpSpPr>
        <p:sp>
          <p:nvSpPr>
            <p:cNvPr id="402436" name="Freeform 4"/>
            <p:cNvSpPr>
              <a:spLocks/>
            </p:cNvSpPr>
            <p:nvPr/>
          </p:nvSpPr>
          <p:spPr bwMode="auto">
            <a:xfrm>
              <a:off x="5836" y="7588"/>
              <a:ext cx="1319" cy="431"/>
            </a:xfrm>
            <a:custGeom>
              <a:avLst/>
              <a:gdLst/>
              <a:ahLst/>
              <a:cxnLst>
                <a:cxn ang="0">
                  <a:pos x="95" y="54"/>
                </a:cxn>
                <a:cxn ang="0">
                  <a:pos x="217" y="0"/>
                </a:cxn>
                <a:cxn ang="0">
                  <a:pos x="1753" y="14"/>
                </a:cxn>
                <a:cxn ang="0">
                  <a:pos x="2106" y="285"/>
                </a:cxn>
                <a:cxn ang="0">
                  <a:pos x="2092" y="489"/>
                </a:cxn>
                <a:cxn ang="0">
                  <a:pos x="2051" y="571"/>
                </a:cxn>
                <a:cxn ang="0">
                  <a:pos x="1970" y="584"/>
                </a:cxn>
                <a:cxn ang="0">
                  <a:pos x="1861" y="611"/>
                </a:cxn>
                <a:cxn ang="0">
                  <a:pos x="1562" y="679"/>
                </a:cxn>
                <a:cxn ang="0">
                  <a:pos x="1182" y="720"/>
                </a:cxn>
                <a:cxn ang="0">
                  <a:pos x="829" y="774"/>
                </a:cxn>
                <a:cxn ang="0">
                  <a:pos x="448" y="720"/>
                </a:cxn>
                <a:cxn ang="0">
                  <a:pos x="177" y="625"/>
                </a:cxn>
                <a:cxn ang="0">
                  <a:pos x="82" y="516"/>
                </a:cxn>
                <a:cxn ang="0">
                  <a:pos x="68" y="476"/>
                </a:cxn>
                <a:cxn ang="0">
                  <a:pos x="41" y="435"/>
                </a:cxn>
                <a:cxn ang="0">
                  <a:pos x="0" y="299"/>
                </a:cxn>
                <a:cxn ang="0">
                  <a:pos x="14" y="163"/>
                </a:cxn>
                <a:cxn ang="0">
                  <a:pos x="82" y="95"/>
                </a:cxn>
                <a:cxn ang="0">
                  <a:pos x="95" y="54"/>
                </a:cxn>
              </a:cxnLst>
              <a:rect l="0" t="0" r="r" b="b"/>
              <a:pathLst>
                <a:path w="2106" h="774">
                  <a:moveTo>
                    <a:pt x="95" y="54"/>
                  </a:moveTo>
                  <a:cubicBezTo>
                    <a:pt x="136" y="27"/>
                    <a:pt x="171" y="16"/>
                    <a:pt x="217" y="0"/>
                  </a:cubicBezTo>
                  <a:cubicBezTo>
                    <a:pt x="729" y="5"/>
                    <a:pt x="1241" y="6"/>
                    <a:pt x="1753" y="14"/>
                  </a:cubicBezTo>
                  <a:cubicBezTo>
                    <a:pt x="1918" y="17"/>
                    <a:pt x="2052" y="131"/>
                    <a:pt x="2106" y="285"/>
                  </a:cubicBezTo>
                  <a:cubicBezTo>
                    <a:pt x="2101" y="353"/>
                    <a:pt x="2099" y="421"/>
                    <a:pt x="2092" y="489"/>
                  </a:cubicBezTo>
                  <a:cubicBezTo>
                    <a:pt x="2090" y="508"/>
                    <a:pt x="2069" y="562"/>
                    <a:pt x="2051" y="571"/>
                  </a:cubicBezTo>
                  <a:cubicBezTo>
                    <a:pt x="2026" y="583"/>
                    <a:pt x="1997" y="578"/>
                    <a:pt x="1970" y="584"/>
                  </a:cubicBezTo>
                  <a:cubicBezTo>
                    <a:pt x="1933" y="592"/>
                    <a:pt x="1897" y="602"/>
                    <a:pt x="1861" y="611"/>
                  </a:cubicBezTo>
                  <a:cubicBezTo>
                    <a:pt x="1761" y="636"/>
                    <a:pt x="1663" y="659"/>
                    <a:pt x="1562" y="679"/>
                  </a:cubicBezTo>
                  <a:cubicBezTo>
                    <a:pt x="1437" y="704"/>
                    <a:pt x="1182" y="720"/>
                    <a:pt x="1182" y="720"/>
                  </a:cubicBezTo>
                  <a:cubicBezTo>
                    <a:pt x="1073" y="757"/>
                    <a:pt x="943" y="760"/>
                    <a:pt x="829" y="774"/>
                  </a:cubicBezTo>
                  <a:cubicBezTo>
                    <a:pt x="696" y="763"/>
                    <a:pt x="578" y="737"/>
                    <a:pt x="448" y="720"/>
                  </a:cubicBezTo>
                  <a:cubicBezTo>
                    <a:pt x="357" y="689"/>
                    <a:pt x="263" y="668"/>
                    <a:pt x="177" y="625"/>
                  </a:cubicBezTo>
                  <a:cubicBezTo>
                    <a:pt x="139" y="569"/>
                    <a:pt x="148" y="539"/>
                    <a:pt x="82" y="516"/>
                  </a:cubicBezTo>
                  <a:cubicBezTo>
                    <a:pt x="77" y="503"/>
                    <a:pt x="74" y="489"/>
                    <a:pt x="68" y="476"/>
                  </a:cubicBezTo>
                  <a:cubicBezTo>
                    <a:pt x="61" y="461"/>
                    <a:pt x="48" y="450"/>
                    <a:pt x="41" y="435"/>
                  </a:cubicBezTo>
                  <a:cubicBezTo>
                    <a:pt x="24" y="396"/>
                    <a:pt x="11" y="342"/>
                    <a:pt x="0" y="299"/>
                  </a:cubicBezTo>
                  <a:cubicBezTo>
                    <a:pt x="5" y="254"/>
                    <a:pt x="4" y="207"/>
                    <a:pt x="14" y="163"/>
                  </a:cubicBezTo>
                  <a:cubicBezTo>
                    <a:pt x="28" y="103"/>
                    <a:pt x="50" y="136"/>
                    <a:pt x="82" y="95"/>
                  </a:cubicBezTo>
                  <a:cubicBezTo>
                    <a:pt x="91" y="84"/>
                    <a:pt x="91" y="68"/>
                    <a:pt x="95" y="54"/>
                  </a:cubicBezTo>
                  <a:close/>
                </a:path>
              </a:pathLst>
            </a:custGeom>
            <a:noFill/>
            <a:ln w="9525">
              <a:solidFill>
                <a:srgbClr val="000000"/>
              </a:solidFill>
              <a:round/>
              <a:headEnd/>
              <a:tailEnd/>
            </a:ln>
          </p:spPr>
          <p:txBody>
            <a:bodyPr/>
            <a:lstStyle/>
            <a:p>
              <a:endParaRPr lang="zh-CN" altLang="en-US"/>
            </a:p>
          </p:txBody>
        </p:sp>
        <p:sp>
          <p:nvSpPr>
            <p:cNvPr id="402437" name="Text Box 5"/>
            <p:cNvSpPr txBox="1">
              <a:spLocks noChangeArrowheads="1"/>
            </p:cNvSpPr>
            <p:nvPr/>
          </p:nvSpPr>
          <p:spPr bwMode="auto">
            <a:xfrm>
              <a:off x="6040" y="7599"/>
              <a:ext cx="893" cy="409"/>
            </a:xfrm>
            <a:prstGeom prst="rect">
              <a:avLst/>
            </a:prstGeom>
            <a:noFill/>
            <a:ln w="9525">
              <a:noFill/>
              <a:miter lim="800000"/>
              <a:headEnd/>
              <a:tailEnd/>
            </a:ln>
          </p:spPr>
          <p:txBody>
            <a:bodyPr/>
            <a:lstStyle/>
            <a:p>
              <a:pPr eaLnBrk="0" hangingPunct="0">
                <a:lnSpc>
                  <a:spcPct val="80000"/>
                </a:lnSpc>
              </a:pPr>
              <a:r>
                <a:rPr lang="zh-CN" altLang="en-US"/>
                <a:t>现实世界</a:t>
              </a:r>
            </a:p>
          </p:txBody>
        </p:sp>
        <p:sp>
          <p:nvSpPr>
            <p:cNvPr id="402438" name="Text Box 6"/>
            <p:cNvSpPr txBox="1">
              <a:spLocks noChangeArrowheads="1"/>
            </p:cNvSpPr>
            <p:nvPr/>
          </p:nvSpPr>
          <p:spPr bwMode="auto">
            <a:xfrm>
              <a:off x="4778" y="8870"/>
              <a:ext cx="1215" cy="340"/>
            </a:xfrm>
            <a:prstGeom prst="rect">
              <a:avLst/>
            </a:prstGeom>
            <a:noFill/>
            <a:ln w="9525">
              <a:solidFill>
                <a:srgbClr val="000000"/>
              </a:solidFill>
              <a:miter lim="800000"/>
              <a:headEnd/>
              <a:tailEnd/>
            </a:ln>
          </p:spPr>
          <p:txBody>
            <a:bodyPr/>
            <a:lstStyle/>
            <a:p>
              <a:pPr eaLnBrk="0" hangingPunct="0">
                <a:lnSpc>
                  <a:spcPct val="80000"/>
                </a:lnSpc>
              </a:pPr>
              <a:r>
                <a:rPr lang="zh-CN" altLang="en-US"/>
                <a:t>概念模型设计</a:t>
              </a:r>
            </a:p>
          </p:txBody>
        </p:sp>
        <p:sp>
          <p:nvSpPr>
            <p:cNvPr id="402439" name="Text Box 7"/>
            <p:cNvSpPr txBox="1">
              <a:spLocks noChangeArrowheads="1"/>
            </p:cNvSpPr>
            <p:nvPr/>
          </p:nvSpPr>
          <p:spPr bwMode="auto">
            <a:xfrm>
              <a:off x="4825" y="10573"/>
              <a:ext cx="1074" cy="340"/>
            </a:xfrm>
            <a:prstGeom prst="rect">
              <a:avLst/>
            </a:prstGeom>
            <a:noFill/>
            <a:ln w="9525">
              <a:solidFill>
                <a:srgbClr val="000000"/>
              </a:solidFill>
              <a:miter lim="800000"/>
              <a:headEnd/>
              <a:tailEnd/>
            </a:ln>
          </p:spPr>
          <p:txBody>
            <a:bodyPr/>
            <a:lstStyle/>
            <a:p>
              <a:pPr algn="just" eaLnBrk="0" hangingPunct="0">
                <a:lnSpc>
                  <a:spcPct val="80000"/>
                </a:lnSpc>
              </a:pPr>
              <a:r>
                <a:rPr lang="zh-CN" altLang="en-US"/>
                <a:t>子模式设计</a:t>
              </a:r>
            </a:p>
          </p:txBody>
        </p:sp>
        <p:sp>
          <p:nvSpPr>
            <p:cNvPr id="402440" name="Text Box 8"/>
            <p:cNvSpPr txBox="1">
              <a:spLocks noChangeArrowheads="1"/>
            </p:cNvSpPr>
            <p:nvPr/>
          </p:nvSpPr>
          <p:spPr bwMode="auto">
            <a:xfrm>
              <a:off x="4658" y="10005"/>
              <a:ext cx="1380" cy="340"/>
            </a:xfrm>
            <a:prstGeom prst="rect">
              <a:avLst/>
            </a:prstGeom>
            <a:noFill/>
            <a:ln w="9525">
              <a:solidFill>
                <a:srgbClr val="000000"/>
              </a:solidFill>
              <a:miter lim="800000"/>
              <a:headEnd/>
              <a:tailEnd/>
            </a:ln>
          </p:spPr>
          <p:txBody>
            <a:bodyPr/>
            <a:lstStyle/>
            <a:p>
              <a:pPr algn="just" eaLnBrk="0" hangingPunct="0">
                <a:lnSpc>
                  <a:spcPct val="80000"/>
                </a:lnSpc>
              </a:pPr>
              <a:r>
                <a:rPr lang="zh-CN" altLang="en-US"/>
                <a:t>物理数据库设计</a:t>
              </a:r>
            </a:p>
          </p:txBody>
        </p:sp>
        <p:sp>
          <p:nvSpPr>
            <p:cNvPr id="402441" name="Text Box 9"/>
            <p:cNvSpPr txBox="1">
              <a:spLocks noChangeArrowheads="1"/>
            </p:cNvSpPr>
            <p:nvPr/>
          </p:nvSpPr>
          <p:spPr bwMode="auto">
            <a:xfrm>
              <a:off x="4673" y="9438"/>
              <a:ext cx="1380" cy="340"/>
            </a:xfrm>
            <a:prstGeom prst="rect">
              <a:avLst/>
            </a:prstGeom>
            <a:noFill/>
            <a:ln w="9525">
              <a:solidFill>
                <a:srgbClr val="000000"/>
              </a:solidFill>
              <a:miter lim="800000"/>
              <a:headEnd/>
              <a:tailEnd/>
            </a:ln>
          </p:spPr>
          <p:txBody>
            <a:bodyPr/>
            <a:lstStyle/>
            <a:p>
              <a:pPr algn="just" eaLnBrk="0" hangingPunct="0">
                <a:lnSpc>
                  <a:spcPct val="80000"/>
                </a:lnSpc>
              </a:pPr>
              <a:r>
                <a:rPr lang="zh-CN" altLang="en-US"/>
                <a:t>逻辑数据库设计</a:t>
              </a:r>
            </a:p>
          </p:txBody>
        </p:sp>
        <p:sp>
          <p:nvSpPr>
            <p:cNvPr id="402442" name="Text Box 10"/>
            <p:cNvSpPr txBox="1">
              <a:spLocks noChangeArrowheads="1"/>
            </p:cNvSpPr>
            <p:nvPr/>
          </p:nvSpPr>
          <p:spPr bwMode="auto">
            <a:xfrm>
              <a:off x="4915" y="11140"/>
              <a:ext cx="924" cy="340"/>
            </a:xfrm>
            <a:prstGeom prst="rect">
              <a:avLst/>
            </a:prstGeom>
            <a:noFill/>
            <a:ln w="9525">
              <a:solidFill>
                <a:srgbClr val="000000"/>
              </a:solidFill>
              <a:miter lim="800000"/>
              <a:headEnd/>
              <a:tailEnd/>
            </a:ln>
          </p:spPr>
          <p:txBody>
            <a:bodyPr/>
            <a:lstStyle/>
            <a:p>
              <a:pPr algn="just" eaLnBrk="0" hangingPunct="0">
                <a:lnSpc>
                  <a:spcPct val="80000"/>
                </a:lnSpc>
              </a:pPr>
              <a:r>
                <a:rPr lang="zh-CN" altLang="en-US"/>
                <a:t>建立数据库</a:t>
              </a:r>
            </a:p>
          </p:txBody>
        </p:sp>
        <p:sp>
          <p:nvSpPr>
            <p:cNvPr id="402443" name="Text Box 11"/>
            <p:cNvSpPr txBox="1">
              <a:spLocks noChangeArrowheads="1"/>
            </p:cNvSpPr>
            <p:nvPr/>
          </p:nvSpPr>
          <p:spPr bwMode="auto">
            <a:xfrm>
              <a:off x="4915" y="8303"/>
              <a:ext cx="924" cy="340"/>
            </a:xfrm>
            <a:prstGeom prst="rect">
              <a:avLst/>
            </a:prstGeom>
            <a:noFill/>
            <a:ln w="9525">
              <a:solidFill>
                <a:srgbClr val="000000"/>
              </a:solidFill>
              <a:miter lim="800000"/>
              <a:headEnd/>
              <a:tailEnd/>
            </a:ln>
          </p:spPr>
          <p:txBody>
            <a:bodyPr/>
            <a:lstStyle/>
            <a:p>
              <a:pPr eaLnBrk="0" hangingPunct="0">
                <a:lnSpc>
                  <a:spcPct val="80000"/>
                </a:lnSpc>
              </a:pPr>
              <a:r>
                <a:rPr lang="zh-CN" altLang="en-US"/>
                <a:t>数据分析</a:t>
              </a:r>
            </a:p>
          </p:txBody>
        </p:sp>
        <p:sp>
          <p:nvSpPr>
            <p:cNvPr id="402444" name="Text Box 12"/>
            <p:cNvSpPr txBox="1">
              <a:spLocks noChangeArrowheads="1"/>
            </p:cNvSpPr>
            <p:nvPr/>
          </p:nvSpPr>
          <p:spPr bwMode="auto">
            <a:xfrm>
              <a:off x="6938" y="8303"/>
              <a:ext cx="924" cy="340"/>
            </a:xfrm>
            <a:prstGeom prst="rect">
              <a:avLst/>
            </a:prstGeom>
            <a:noFill/>
            <a:ln w="9525">
              <a:solidFill>
                <a:srgbClr val="000000"/>
              </a:solidFill>
              <a:miter lim="800000"/>
              <a:headEnd/>
              <a:tailEnd/>
            </a:ln>
          </p:spPr>
          <p:txBody>
            <a:bodyPr/>
            <a:lstStyle/>
            <a:p>
              <a:pPr eaLnBrk="0" hangingPunct="0">
                <a:lnSpc>
                  <a:spcPct val="80000"/>
                </a:lnSpc>
              </a:pPr>
              <a:r>
                <a:rPr lang="zh-CN" altLang="en-US"/>
                <a:t>功能分析</a:t>
              </a:r>
            </a:p>
          </p:txBody>
        </p:sp>
        <p:sp>
          <p:nvSpPr>
            <p:cNvPr id="402445" name="Text Box 13"/>
            <p:cNvSpPr txBox="1">
              <a:spLocks noChangeArrowheads="1"/>
            </p:cNvSpPr>
            <p:nvPr/>
          </p:nvSpPr>
          <p:spPr bwMode="auto">
            <a:xfrm>
              <a:off x="6397" y="8870"/>
              <a:ext cx="923" cy="340"/>
            </a:xfrm>
            <a:prstGeom prst="rect">
              <a:avLst/>
            </a:prstGeom>
            <a:noFill/>
            <a:ln w="9525">
              <a:solidFill>
                <a:srgbClr val="000000"/>
              </a:solidFill>
              <a:miter lim="800000"/>
              <a:headEnd/>
              <a:tailEnd/>
            </a:ln>
          </p:spPr>
          <p:txBody>
            <a:bodyPr/>
            <a:lstStyle/>
            <a:p>
              <a:pPr eaLnBrk="0" hangingPunct="0">
                <a:lnSpc>
                  <a:spcPct val="80000"/>
                </a:lnSpc>
              </a:pPr>
              <a:r>
                <a:rPr lang="zh-CN" altLang="en-US"/>
                <a:t>功能模型</a:t>
              </a:r>
            </a:p>
          </p:txBody>
        </p:sp>
        <p:sp>
          <p:nvSpPr>
            <p:cNvPr id="402446" name="Text Box 14"/>
            <p:cNvSpPr txBox="1">
              <a:spLocks noChangeArrowheads="1"/>
            </p:cNvSpPr>
            <p:nvPr/>
          </p:nvSpPr>
          <p:spPr bwMode="auto">
            <a:xfrm>
              <a:off x="7473" y="8870"/>
              <a:ext cx="924" cy="340"/>
            </a:xfrm>
            <a:prstGeom prst="rect">
              <a:avLst/>
            </a:prstGeom>
            <a:noFill/>
            <a:ln w="9525">
              <a:solidFill>
                <a:srgbClr val="000000"/>
              </a:solidFill>
              <a:miter lim="800000"/>
              <a:headEnd/>
              <a:tailEnd/>
            </a:ln>
          </p:spPr>
          <p:txBody>
            <a:bodyPr/>
            <a:lstStyle/>
            <a:p>
              <a:pPr eaLnBrk="0" hangingPunct="0">
                <a:lnSpc>
                  <a:spcPct val="80000"/>
                </a:lnSpc>
              </a:pPr>
              <a:r>
                <a:rPr lang="zh-CN" altLang="en-US"/>
                <a:t>功能说明</a:t>
              </a:r>
            </a:p>
          </p:txBody>
        </p:sp>
        <p:sp>
          <p:nvSpPr>
            <p:cNvPr id="402447" name="Text Box 15"/>
            <p:cNvSpPr txBox="1">
              <a:spLocks noChangeArrowheads="1"/>
            </p:cNvSpPr>
            <p:nvPr/>
          </p:nvSpPr>
          <p:spPr bwMode="auto">
            <a:xfrm>
              <a:off x="6938" y="9438"/>
              <a:ext cx="924" cy="340"/>
            </a:xfrm>
            <a:prstGeom prst="rect">
              <a:avLst/>
            </a:prstGeom>
            <a:noFill/>
            <a:ln w="9525">
              <a:solidFill>
                <a:srgbClr val="000000"/>
              </a:solidFill>
              <a:miter lim="800000"/>
              <a:headEnd/>
              <a:tailEnd/>
            </a:ln>
          </p:spPr>
          <p:txBody>
            <a:bodyPr/>
            <a:lstStyle/>
            <a:p>
              <a:pPr eaLnBrk="0" hangingPunct="0">
                <a:lnSpc>
                  <a:spcPct val="80000"/>
                </a:lnSpc>
              </a:pPr>
              <a:r>
                <a:rPr lang="zh-CN" altLang="en-US"/>
                <a:t>事务设计</a:t>
              </a:r>
            </a:p>
          </p:txBody>
        </p:sp>
        <p:sp>
          <p:nvSpPr>
            <p:cNvPr id="402448" name="Text Box 16"/>
            <p:cNvSpPr txBox="1">
              <a:spLocks noChangeArrowheads="1"/>
            </p:cNvSpPr>
            <p:nvPr/>
          </p:nvSpPr>
          <p:spPr bwMode="auto">
            <a:xfrm>
              <a:off x="6938" y="10005"/>
              <a:ext cx="924" cy="340"/>
            </a:xfrm>
            <a:prstGeom prst="rect">
              <a:avLst/>
            </a:prstGeom>
            <a:noFill/>
            <a:ln w="9525">
              <a:solidFill>
                <a:srgbClr val="000000"/>
              </a:solidFill>
              <a:miter lim="800000"/>
              <a:headEnd/>
              <a:tailEnd/>
            </a:ln>
          </p:spPr>
          <p:txBody>
            <a:bodyPr/>
            <a:lstStyle/>
            <a:p>
              <a:pPr eaLnBrk="0" hangingPunct="0">
                <a:lnSpc>
                  <a:spcPct val="80000"/>
                </a:lnSpc>
              </a:pPr>
              <a:r>
                <a:rPr lang="zh-CN" altLang="en-US"/>
                <a:t>程序说明</a:t>
              </a:r>
            </a:p>
          </p:txBody>
        </p:sp>
        <p:sp>
          <p:nvSpPr>
            <p:cNvPr id="402449" name="Text Box 17"/>
            <p:cNvSpPr txBox="1">
              <a:spLocks noChangeArrowheads="1"/>
            </p:cNvSpPr>
            <p:nvPr/>
          </p:nvSpPr>
          <p:spPr bwMode="auto">
            <a:xfrm>
              <a:off x="6801" y="10573"/>
              <a:ext cx="1215" cy="340"/>
            </a:xfrm>
            <a:prstGeom prst="rect">
              <a:avLst/>
            </a:prstGeom>
            <a:noFill/>
            <a:ln w="9525">
              <a:solidFill>
                <a:srgbClr val="000000"/>
              </a:solidFill>
              <a:miter lim="800000"/>
              <a:headEnd/>
              <a:tailEnd/>
            </a:ln>
          </p:spPr>
          <p:txBody>
            <a:bodyPr/>
            <a:lstStyle/>
            <a:p>
              <a:pPr algn="just" eaLnBrk="0" hangingPunct="0">
                <a:lnSpc>
                  <a:spcPct val="80000"/>
                </a:lnSpc>
              </a:pPr>
              <a:r>
                <a:rPr lang="zh-CN" altLang="en-US"/>
                <a:t>应用程序设计</a:t>
              </a:r>
            </a:p>
          </p:txBody>
        </p:sp>
        <p:sp>
          <p:nvSpPr>
            <p:cNvPr id="402450" name="Text Box 18"/>
            <p:cNvSpPr txBox="1">
              <a:spLocks noChangeArrowheads="1"/>
            </p:cNvSpPr>
            <p:nvPr/>
          </p:nvSpPr>
          <p:spPr bwMode="auto">
            <a:xfrm>
              <a:off x="6796" y="11140"/>
              <a:ext cx="1216" cy="351"/>
            </a:xfrm>
            <a:prstGeom prst="rect">
              <a:avLst/>
            </a:prstGeom>
            <a:noFill/>
            <a:ln w="9525">
              <a:solidFill>
                <a:srgbClr val="000000"/>
              </a:solidFill>
              <a:miter lim="800000"/>
              <a:headEnd/>
              <a:tailEnd/>
            </a:ln>
          </p:spPr>
          <p:txBody>
            <a:bodyPr/>
            <a:lstStyle/>
            <a:p>
              <a:pPr algn="just" eaLnBrk="0" hangingPunct="0">
                <a:lnSpc>
                  <a:spcPct val="80000"/>
                </a:lnSpc>
              </a:pPr>
              <a:r>
                <a:rPr lang="zh-CN" altLang="en-US"/>
                <a:t>程序编码调试</a:t>
              </a:r>
            </a:p>
          </p:txBody>
        </p:sp>
        <p:sp>
          <p:nvSpPr>
            <p:cNvPr id="402451" name="Line 19"/>
            <p:cNvSpPr>
              <a:spLocks noChangeShapeType="1"/>
            </p:cNvSpPr>
            <p:nvPr/>
          </p:nvSpPr>
          <p:spPr bwMode="auto">
            <a:xfrm flipH="1">
              <a:off x="5319" y="8036"/>
              <a:ext cx="1022" cy="267"/>
            </a:xfrm>
            <a:prstGeom prst="line">
              <a:avLst/>
            </a:prstGeom>
            <a:noFill/>
            <a:ln w="6350">
              <a:solidFill>
                <a:srgbClr val="000000"/>
              </a:solidFill>
              <a:round/>
              <a:headEnd/>
              <a:tailEnd type="stealth" w="sm" len="sm"/>
            </a:ln>
          </p:spPr>
          <p:txBody>
            <a:bodyPr/>
            <a:lstStyle/>
            <a:p>
              <a:endParaRPr lang="zh-CN" altLang="en-US"/>
            </a:p>
          </p:txBody>
        </p:sp>
        <p:sp>
          <p:nvSpPr>
            <p:cNvPr id="402452" name="Line 20"/>
            <p:cNvSpPr>
              <a:spLocks noChangeShapeType="1"/>
            </p:cNvSpPr>
            <p:nvPr/>
          </p:nvSpPr>
          <p:spPr bwMode="auto">
            <a:xfrm>
              <a:off x="5392" y="8637"/>
              <a:ext cx="0" cy="231"/>
            </a:xfrm>
            <a:prstGeom prst="line">
              <a:avLst/>
            </a:prstGeom>
            <a:noFill/>
            <a:ln w="6350">
              <a:solidFill>
                <a:srgbClr val="000000"/>
              </a:solidFill>
              <a:round/>
              <a:headEnd/>
              <a:tailEnd type="stealth" w="sm" len="sm"/>
            </a:ln>
          </p:spPr>
          <p:txBody>
            <a:bodyPr/>
            <a:lstStyle/>
            <a:p>
              <a:endParaRPr lang="zh-CN" altLang="en-US"/>
            </a:p>
          </p:txBody>
        </p:sp>
        <p:sp>
          <p:nvSpPr>
            <p:cNvPr id="402453" name="Line 21"/>
            <p:cNvSpPr>
              <a:spLocks noChangeShapeType="1"/>
            </p:cNvSpPr>
            <p:nvPr/>
          </p:nvSpPr>
          <p:spPr bwMode="auto">
            <a:xfrm flipH="1">
              <a:off x="5366" y="9214"/>
              <a:ext cx="0" cy="221"/>
            </a:xfrm>
            <a:prstGeom prst="line">
              <a:avLst/>
            </a:prstGeom>
            <a:noFill/>
            <a:ln w="6350">
              <a:solidFill>
                <a:srgbClr val="000000"/>
              </a:solidFill>
              <a:round/>
              <a:headEnd/>
              <a:tailEnd type="stealth" w="sm" len="sm"/>
            </a:ln>
          </p:spPr>
          <p:txBody>
            <a:bodyPr/>
            <a:lstStyle/>
            <a:p>
              <a:endParaRPr lang="zh-CN" altLang="en-US"/>
            </a:p>
          </p:txBody>
        </p:sp>
        <p:sp>
          <p:nvSpPr>
            <p:cNvPr id="402454" name="Line 22"/>
            <p:cNvSpPr>
              <a:spLocks noChangeShapeType="1"/>
            </p:cNvSpPr>
            <p:nvPr/>
          </p:nvSpPr>
          <p:spPr bwMode="auto">
            <a:xfrm>
              <a:off x="5358" y="9786"/>
              <a:ext cx="0" cy="216"/>
            </a:xfrm>
            <a:prstGeom prst="line">
              <a:avLst/>
            </a:prstGeom>
            <a:noFill/>
            <a:ln w="6350">
              <a:solidFill>
                <a:srgbClr val="000000"/>
              </a:solidFill>
              <a:round/>
              <a:headEnd/>
              <a:tailEnd type="stealth" w="sm" len="sm"/>
            </a:ln>
          </p:spPr>
          <p:txBody>
            <a:bodyPr/>
            <a:lstStyle/>
            <a:p>
              <a:endParaRPr lang="zh-CN" altLang="en-US"/>
            </a:p>
          </p:txBody>
        </p:sp>
        <p:sp>
          <p:nvSpPr>
            <p:cNvPr id="402455" name="Line 23"/>
            <p:cNvSpPr>
              <a:spLocks noChangeShapeType="1"/>
            </p:cNvSpPr>
            <p:nvPr/>
          </p:nvSpPr>
          <p:spPr bwMode="auto">
            <a:xfrm>
              <a:off x="5358" y="10354"/>
              <a:ext cx="0" cy="216"/>
            </a:xfrm>
            <a:prstGeom prst="line">
              <a:avLst/>
            </a:prstGeom>
            <a:noFill/>
            <a:ln w="6350">
              <a:solidFill>
                <a:srgbClr val="000000"/>
              </a:solidFill>
              <a:round/>
              <a:headEnd/>
              <a:tailEnd type="stealth" w="sm" len="sm"/>
            </a:ln>
          </p:spPr>
          <p:txBody>
            <a:bodyPr/>
            <a:lstStyle/>
            <a:p>
              <a:endParaRPr lang="zh-CN" altLang="en-US"/>
            </a:p>
          </p:txBody>
        </p:sp>
        <p:sp>
          <p:nvSpPr>
            <p:cNvPr id="402456" name="Line 24"/>
            <p:cNvSpPr>
              <a:spLocks noChangeShapeType="1"/>
            </p:cNvSpPr>
            <p:nvPr/>
          </p:nvSpPr>
          <p:spPr bwMode="auto">
            <a:xfrm>
              <a:off x="5366" y="10921"/>
              <a:ext cx="0" cy="231"/>
            </a:xfrm>
            <a:prstGeom prst="line">
              <a:avLst/>
            </a:prstGeom>
            <a:noFill/>
            <a:ln w="6350">
              <a:solidFill>
                <a:srgbClr val="000000"/>
              </a:solidFill>
              <a:round/>
              <a:headEnd/>
              <a:tailEnd type="stealth" w="sm" len="sm"/>
            </a:ln>
          </p:spPr>
          <p:txBody>
            <a:bodyPr/>
            <a:lstStyle/>
            <a:p>
              <a:endParaRPr lang="zh-CN" altLang="en-US"/>
            </a:p>
          </p:txBody>
        </p:sp>
        <p:sp>
          <p:nvSpPr>
            <p:cNvPr id="402457" name="Line 25"/>
            <p:cNvSpPr>
              <a:spLocks noChangeShapeType="1"/>
            </p:cNvSpPr>
            <p:nvPr/>
          </p:nvSpPr>
          <p:spPr bwMode="auto">
            <a:xfrm>
              <a:off x="6785" y="7988"/>
              <a:ext cx="608" cy="325"/>
            </a:xfrm>
            <a:prstGeom prst="line">
              <a:avLst/>
            </a:prstGeom>
            <a:noFill/>
            <a:ln w="6350">
              <a:solidFill>
                <a:srgbClr val="000000"/>
              </a:solidFill>
              <a:round/>
              <a:headEnd/>
              <a:tailEnd type="stealth" w="sm" len="sm"/>
            </a:ln>
          </p:spPr>
          <p:txBody>
            <a:bodyPr/>
            <a:lstStyle/>
            <a:p>
              <a:endParaRPr lang="zh-CN" altLang="en-US"/>
            </a:p>
          </p:txBody>
        </p:sp>
        <p:sp>
          <p:nvSpPr>
            <p:cNvPr id="402458" name="Line 26"/>
            <p:cNvSpPr>
              <a:spLocks noChangeShapeType="1"/>
            </p:cNvSpPr>
            <p:nvPr/>
          </p:nvSpPr>
          <p:spPr bwMode="auto">
            <a:xfrm flipH="1">
              <a:off x="6893" y="8652"/>
              <a:ext cx="376" cy="216"/>
            </a:xfrm>
            <a:prstGeom prst="line">
              <a:avLst/>
            </a:prstGeom>
            <a:noFill/>
            <a:ln w="6350">
              <a:solidFill>
                <a:srgbClr val="000000"/>
              </a:solidFill>
              <a:round/>
              <a:headEnd/>
              <a:tailEnd type="stealth" w="sm" len="sm"/>
            </a:ln>
          </p:spPr>
          <p:txBody>
            <a:bodyPr/>
            <a:lstStyle/>
            <a:p>
              <a:endParaRPr lang="zh-CN" altLang="en-US"/>
            </a:p>
          </p:txBody>
        </p:sp>
        <p:sp>
          <p:nvSpPr>
            <p:cNvPr id="402459" name="Line 27"/>
            <p:cNvSpPr>
              <a:spLocks noChangeShapeType="1"/>
            </p:cNvSpPr>
            <p:nvPr/>
          </p:nvSpPr>
          <p:spPr bwMode="auto">
            <a:xfrm>
              <a:off x="7524" y="8662"/>
              <a:ext cx="459" cy="206"/>
            </a:xfrm>
            <a:prstGeom prst="line">
              <a:avLst/>
            </a:prstGeom>
            <a:noFill/>
            <a:ln w="6350">
              <a:solidFill>
                <a:srgbClr val="000000"/>
              </a:solidFill>
              <a:round/>
              <a:headEnd/>
              <a:tailEnd type="stealth" w="sm" len="sm"/>
            </a:ln>
          </p:spPr>
          <p:txBody>
            <a:bodyPr/>
            <a:lstStyle/>
            <a:p>
              <a:endParaRPr lang="zh-CN" altLang="en-US"/>
            </a:p>
          </p:txBody>
        </p:sp>
        <p:sp>
          <p:nvSpPr>
            <p:cNvPr id="402460" name="Line 28"/>
            <p:cNvSpPr>
              <a:spLocks noChangeShapeType="1"/>
            </p:cNvSpPr>
            <p:nvPr/>
          </p:nvSpPr>
          <p:spPr bwMode="auto">
            <a:xfrm>
              <a:off x="6893" y="9204"/>
              <a:ext cx="434" cy="221"/>
            </a:xfrm>
            <a:prstGeom prst="line">
              <a:avLst/>
            </a:prstGeom>
            <a:noFill/>
            <a:ln w="6350">
              <a:solidFill>
                <a:srgbClr val="000000"/>
              </a:solidFill>
              <a:round/>
              <a:headEnd/>
              <a:tailEnd type="stealth" w="sm" len="sm"/>
            </a:ln>
          </p:spPr>
          <p:txBody>
            <a:bodyPr/>
            <a:lstStyle/>
            <a:p>
              <a:endParaRPr lang="zh-CN" altLang="en-US"/>
            </a:p>
          </p:txBody>
        </p:sp>
        <p:sp>
          <p:nvSpPr>
            <p:cNvPr id="402461" name="Line 29"/>
            <p:cNvSpPr>
              <a:spLocks noChangeShapeType="1"/>
            </p:cNvSpPr>
            <p:nvPr/>
          </p:nvSpPr>
          <p:spPr bwMode="auto">
            <a:xfrm flipH="1">
              <a:off x="7500" y="9204"/>
              <a:ext cx="476" cy="246"/>
            </a:xfrm>
            <a:prstGeom prst="line">
              <a:avLst/>
            </a:prstGeom>
            <a:noFill/>
            <a:ln w="6350">
              <a:solidFill>
                <a:srgbClr val="000000"/>
              </a:solidFill>
              <a:round/>
              <a:headEnd/>
              <a:tailEnd type="stealth" w="sm" len="sm"/>
            </a:ln>
          </p:spPr>
          <p:txBody>
            <a:bodyPr/>
            <a:lstStyle/>
            <a:p>
              <a:endParaRPr lang="zh-CN" altLang="en-US"/>
            </a:p>
          </p:txBody>
        </p:sp>
        <p:sp>
          <p:nvSpPr>
            <p:cNvPr id="402462" name="Line 30"/>
            <p:cNvSpPr>
              <a:spLocks noChangeShapeType="1"/>
            </p:cNvSpPr>
            <p:nvPr/>
          </p:nvSpPr>
          <p:spPr bwMode="auto">
            <a:xfrm>
              <a:off x="7406" y="9771"/>
              <a:ext cx="0" cy="231"/>
            </a:xfrm>
            <a:prstGeom prst="line">
              <a:avLst/>
            </a:prstGeom>
            <a:noFill/>
            <a:ln w="6350">
              <a:solidFill>
                <a:srgbClr val="000000"/>
              </a:solidFill>
              <a:round/>
              <a:headEnd/>
              <a:tailEnd type="stealth" w="sm" len="sm"/>
            </a:ln>
          </p:spPr>
          <p:txBody>
            <a:bodyPr/>
            <a:lstStyle/>
            <a:p>
              <a:endParaRPr lang="zh-CN" altLang="en-US"/>
            </a:p>
          </p:txBody>
        </p:sp>
        <p:sp>
          <p:nvSpPr>
            <p:cNvPr id="402463" name="Line 31"/>
            <p:cNvSpPr>
              <a:spLocks noChangeShapeType="1"/>
            </p:cNvSpPr>
            <p:nvPr/>
          </p:nvSpPr>
          <p:spPr bwMode="auto">
            <a:xfrm>
              <a:off x="7408" y="10339"/>
              <a:ext cx="0" cy="231"/>
            </a:xfrm>
            <a:prstGeom prst="line">
              <a:avLst/>
            </a:prstGeom>
            <a:noFill/>
            <a:ln w="6350">
              <a:solidFill>
                <a:srgbClr val="000000"/>
              </a:solidFill>
              <a:round/>
              <a:headEnd/>
              <a:tailEnd type="stealth" w="sm" len="sm"/>
            </a:ln>
          </p:spPr>
          <p:txBody>
            <a:bodyPr/>
            <a:lstStyle/>
            <a:p>
              <a:endParaRPr lang="zh-CN" altLang="en-US"/>
            </a:p>
          </p:txBody>
        </p:sp>
        <p:sp>
          <p:nvSpPr>
            <p:cNvPr id="402464" name="Line 32"/>
            <p:cNvSpPr>
              <a:spLocks noChangeShapeType="1"/>
            </p:cNvSpPr>
            <p:nvPr/>
          </p:nvSpPr>
          <p:spPr bwMode="auto">
            <a:xfrm>
              <a:off x="7417" y="10921"/>
              <a:ext cx="0" cy="231"/>
            </a:xfrm>
            <a:prstGeom prst="line">
              <a:avLst/>
            </a:prstGeom>
            <a:noFill/>
            <a:ln w="9525">
              <a:solidFill>
                <a:srgbClr val="000000"/>
              </a:solidFill>
              <a:round/>
              <a:headEnd/>
              <a:tailEnd type="stealth" w="sm" len="sm"/>
            </a:ln>
          </p:spPr>
          <p:txBody>
            <a:bodyPr/>
            <a:lstStyle/>
            <a:p>
              <a:endParaRPr lang="zh-CN" altLang="en-US"/>
            </a:p>
          </p:txBody>
        </p:sp>
      </p:grpSp>
      <p:sp>
        <p:nvSpPr>
          <p:cNvPr id="402465" name="Rectangle 33"/>
          <p:cNvSpPr>
            <a:spLocks noChangeArrowheads="1"/>
          </p:cNvSpPr>
          <p:nvPr/>
        </p:nvSpPr>
        <p:spPr bwMode="auto">
          <a:xfrm>
            <a:off x="4872038" y="6092826"/>
            <a:ext cx="2527300" cy="366713"/>
          </a:xfrm>
          <a:prstGeom prst="rect">
            <a:avLst/>
          </a:prstGeom>
          <a:noFill/>
          <a:ln w="25400" algn="ctr">
            <a:noFill/>
            <a:miter lim="800000"/>
            <a:headEnd/>
            <a:tailEnd/>
          </a:ln>
          <a:effectLst/>
        </p:spPr>
        <p:txBody>
          <a:bodyPr wrap="none" anchor="ctr">
            <a:spAutoFit/>
          </a:bodyPr>
          <a:lstStyle/>
          <a:p>
            <a:pPr algn="l"/>
            <a:r>
              <a:rPr kumimoji="1" lang="zh-CN" altLang="en-US"/>
              <a:t>结构和行为分离的设计 </a:t>
            </a:r>
          </a:p>
        </p:txBody>
      </p:sp>
    </p:spTree>
    <p:extLst>
      <p:ext uri="{BB962C8B-B14F-4D97-AF65-F5344CB8AC3E}">
        <p14:creationId xmlns:p14="http://schemas.microsoft.com/office/powerpoint/2010/main" val="41561531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概念结构设计</a:t>
            </a:r>
          </a:p>
        </p:txBody>
      </p:sp>
      <p:sp>
        <p:nvSpPr>
          <p:cNvPr id="3" name="内容占位符 2"/>
          <p:cNvSpPr>
            <a:spLocks noGrp="1"/>
          </p:cNvSpPr>
          <p:nvPr>
            <p:ph idx="1"/>
          </p:nvPr>
        </p:nvSpPr>
        <p:spPr>
          <a:xfrm>
            <a:off x="1060323" y="2121408"/>
            <a:ext cx="10058400" cy="4050792"/>
          </a:xfrm>
        </p:spPr>
        <p:txBody>
          <a:bodyPr/>
          <a:lstStyle/>
          <a:p>
            <a:r>
              <a:rPr lang="zh-CN" altLang="en-US" dirty="0"/>
              <a:t>实体与属性的划分原则：现实世界的事物能作为属性对待的尽量作为属性对待</a:t>
            </a:r>
            <a:endParaRPr lang="en-US" altLang="zh-CN" dirty="0"/>
          </a:p>
          <a:p>
            <a:pPr lvl="1"/>
            <a:r>
              <a:rPr lang="zh-CN" altLang="en-US" dirty="0"/>
              <a:t>作为属性，不再具有需要描述的性质</a:t>
            </a:r>
            <a:endParaRPr lang="en-US" altLang="zh-CN" dirty="0"/>
          </a:p>
          <a:p>
            <a:pPr lvl="1"/>
            <a:r>
              <a:rPr lang="zh-CN" altLang="en-US" dirty="0"/>
              <a:t>属性不能与其他实体具有联系</a:t>
            </a:r>
            <a:endParaRPr lang="en-US" altLang="zh-CN" dirty="0"/>
          </a:p>
        </p:txBody>
      </p:sp>
      <p:sp>
        <p:nvSpPr>
          <p:cNvPr id="4" name="灯片编号占位符 3"/>
          <p:cNvSpPr>
            <a:spLocks noGrp="1"/>
          </p:cNvSpPr>
          <p:nvPr>
            <p:ph type="sldNum" sz="quarter" idx="12"/>
          </p:nvPr>
        </p:nvSpPr>
        <p:spPr/>
        <p:txBody>
          <a:bodyPr/>
          <a:lstStyle/>
          <a:p>
            <a:fld id="{43AAF678-60E6-495D-ABF8-420CB2073005}" type="slidenum">
              <a:rPr lang="zh-CN" altLang="en-US" smtClean="0"/>
              <a:t>60</a:t>
            </a:fld>
            <a:endParaRPr lang="zh-CN" altLang="en-US"/>
          </a:p>
        </p:txBody>
      </p:sp>
      <p:sp>
        <p:nvSpPr>
          <p:cNvPr id="5" name="矩形 4"/>
          <p:cNvSpPr/>
          <p:nvPr/>
        </p:nvSpPr>
        <p:spPr>
          <a:xfrm>
            <a:off x="2524125" y="3467100"/>
            <a:ext cx="1247775" cy="56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员工</a:t>
            </a:r>
          </a:p>
        </p:txBody>
      </p:sp>
      <p:sp>
        <p:nvSpPr>
          <p:cNvPr id="6" name="矩形 5"/>
          <p:cNvSpPr/>
          <p:nvPr/>
        </p:nvSpPr>
        <p:spPr>
          <a:xfrm>
            <a:off x="4962525" y="3467100"/>
            <a:ext cx="1247775" cy="56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职称</a:t>
            </a:r>
          </a:p>
        </p:txBody>
      </p:sp>
      <p:sp>
        <p:nvSpPr>
          <p:cNvPr id="7" name="矩形 6"/>
          <p:cNvSpPr/>
          <p:nvPr/>
        </p:nvSpPr>
        <p:spPr>
          <a:xfrm>
            <a:off x="2524125" y="4819650"/>
            <a:ext cx="1247775" cy="56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病人</a:t>
            </a:r>
          </a:p>
        </p:txBody>
      </p:sp>
      <p:sp>
        <p:nvSpPr>
          <p:cNvPr id="10" name="矩形 9"/>
          <p:cNvSpPr/>
          <p:nvPr/>
        </p:nvSpPr>
        <p:spPr>
          <a:xfrm>
            <a:off x="4962524" y="4819650"/>
            <a:ext cx="1247775" cy="56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病房</a:t>
            </a:r>
            <a:endParaRPr lang="zh-CN" altLang="en-US" dirty="0"/>
          </a:p>
        </p:txBody>
      </p:sp>
    </p:spTree>
    <p:extLst>
      <p:ext uri="{BB962C8B-B14F-4D97-AF65-F5344CB8AC3E}">
        <p14:creationId xmlns:p14="http://schemas.microsoft.com/office/powerpoint/2010/main" val="30129742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概念结构设计</a:t>
            </a:r>
          </a:p>
        </p:txBody>
      </p:sp>
      <p:sp>
        <p:nvSpPr>
          <p:cNvPr id="3" name="内容占位符 2"/>
          <p:cNvSpPr>
            <a:spLocks noGrp="1"/>
          </p:cNvSpPr>
          <p:nvPr>
            <p:ph idx="1"/>
          </p:nvPr>
        </p:nvSpPr>
        <p:spPr/>
        <p:txBody>
          <a:bodyPr/>
          <a:lstStyle/>
          <a:p>
            <a:r>
              <a:rPr lang="en-US" altLang="zh-CN" dirty="0" smtClean="0">
                <a:ea typeface="宋体" charset="-122"/>
              </a:rPr>
              <a:t>E-R</a:t>
            </a:r>
            <a:r>
              <a:rPr lang="zh-CN" altLang="en-US" dirty="0" smtClean="0">
                <a:ea typeface="宋体" charset="-122"/>
              </a:rPr>
              <a:t>图的集成</a:t>
            </a:r>
            <a:endParaRPr lang="en-US" altLang="zh-CN" dirty="0" smtClean="0">
              <a:ea typeface="宋体" charset="-122"/>
            </a:endParaRPr>
          </a:p>
          <a:p>
            <a:pPr lvl="1"/>
            <a:r>
              <a:rPr lang="zh-CN" altLang="en-US" dirty="0" smtClean="0">
                <a:ea typeface="宋体" charset="-122"/>
              </a:rPr>
              <a:t>各个</a:t>
            </a:r>
            <a:r>
              <a:rPr lang="zh-CN" altLang="en-US" dirty="0">
                <a:ea typeface="宋体" charset="-122"/>
              </a:rPr>
              <a:t>局部视图即分</a:t>
            </a:r>
            <a:r>
              <a:rPr lang="en-US" altLang="zh-CN" dirty="0">
                <a:ea typeface="宋体" charset="-122"/>
              </a:rPr>
              <a:t>E-R</a:t>
            </a:r>
            <a:r>
              <a:rPr lang="zh-CN" altLang="en-US" dirty="0">
                <a:ea typeface="宋体" charset="-122"/>
              </a:rPr>
              <a:t>图建立好后，还需要对它们进行合并，集成为一个整体的数据概念结构即总</a:t>
            </a:r>
            <a:r>
              <a:rPr lang="en-US" altLang="zh-CN" dirty="0">
                <a:ea typeface="宋体" charset="-122"/>
              </a:rPr>
              <a:t>E-R</a:t>
            </a:r>
            <a:r>
              <a:rPr lang="zh-CN" altLang="en-US" dirty="0">
                <a:ea typeface="宋体" charset="-122"/>
              </a:rPr>
              <a:t>图。</a:t>
            </a:r>
          </a:p>
          <a:p>
            <a:endParaRPr lang="zh-CN" altLang="en-US" dirty="0"/>
          </a:p>
        </p:txBody>
      </p:sp>
      <p:sp>
        <p:nvSpPr>
          <p:cNvPr id="4" name="灯片编号占位符 3"/>
          <p:cNvSpPr>
            <a:spLocks noGrp="1"/>
          </p:cNvSpPr>
          <p:nvPr>
            <p:ph type="sldNum" sz="quarter" idx="12"/>
          </p:nvPr>
        </p:nvSpPr>
        <p:spPr/>
        <p:txBody>
          <a:bodyPr/>
          <a:lstStyle/>
          <a:p>
            <a:fld id="{43AAF678-60E6-495D-ABF8-420CB2073005}" type="slidenum">
              <a:rPr lang="zh-CN" altLang="en-US" smtClean="0"/>
              <a:t>61</a:t>
            </a:fld>
            <a:endParaRPr lang="zh-CN" altLang="en-US"/>
          </a:p>
        </p:txBody>
      </p:sp>
      <p:pic>
        <p:nvPicPr>
          <p:cNvPr id="5" name="Picture 4" descr="726"/>
          <p:cNvPicPr>
            <a:picLocks noChangeAspect="1" noChangeArrowheads="1"/>
          </p:cNvPicPr>
          <p:nvPr/>
        </p:nvPicPr>
        <p:blipFill>
          <a:blip r:embed="rId2" cstate="print"/>
          <a:srcRect/>
          <a:stretch>
            <a:fillRect/>
          </a:stretch>
        </p:blipFill>
        <p:spPr bwMode="auto">
          <a:xfrm>
            <a:off x="3818792" y="2924177"/>
            <a:ext cx="4331305" cy="3057524"/>
          </a:xfrm>
          <a:prstGeom prst="rect">
            <a:avLst/>
          </a:prstGeom>
          <a:noFill/>
          <a:ln w="9525">
            <a:noFill/>
            <a:miter lim="800000"/>
            <a:headEnd/>
            <a:tailEnd/>
          </a:ln>
        </p:spPr>
      </p:pic>
    </p:spTree>
    <p:extLst>
      <p:ext uri="{BB962C8B-B14F-4D97-AF65-F5344CB8AC3E}">
        <p14:creationId xmlns:p14="http://schemas.microsoft.com/office/powerpoint/2010/main" val="40758114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zh-CN" altLang="en-US" sz="2800">
                <a:ea typeface="宋体" charset="-122"/>
              </a:rPr>
              <a:t>合并分</a:t>
            </a:r>
            <a:r>
              <a:rPr lang="en-US" altLang="zh-CN" sz="2800">
                <a:ea typeface="宋体" charset="-122"/>
              </a:rPr>
              <a:t>E-R</a:t>
            </a:r>
            <a:r>
              <a:rPr lang="zh-CN" altLang="en-US" sz="2800">
                <a:ea typeface="宋体" charset="-122"/>
              </a:rPr>
              <a:t>图，生成初步</a:t>
            </a:r>
            <a:r>
              <a:rPr lang="en-US" altLang="zh-CN" sz="2800">
                <a:ea typeface="宋体" charset="-122"/>
              </a:rPr>
              <a:t>E-R</a:t>
            </a:r>
            <a:r>
              <a:rPr lang="zh-CN" altLang="en-US" sz="2800">
                <a:ea typeface="宋体" charset="-122"/>
              </a:rPr>
              <a:t>图</a:t>
            </a:r>
          </a:p>
        </p:txBody>
      </p:sp>
      <p:sp>
        <p:nvSpPr>
          <p:cNvPr id="437251" name="Rectangle 3"/>
          <p:cNvSpPr>
            <a:spLocks noGrp="1" noChangeArrowheads="1"/>
          </p:cNvSpPr>
          <p:nvPr>
            <p:ph idx="1"/>
          </p:nvPr>
        </p:nvSpPr>
        <p:spPr/>
        <p:txBody>
          <a:bodyPr/>
          <a:lstStyle/>
          <a:p>
            <a:pPr>
              <a:lnSpc>
                <a:spcPct val="120000"/>
              </a:lnSpc>
            </a:pPr>
            <a:r>
              <a:rPr lang="en-US" altLang="zh-CN" dirty="0">
                <a:ea typeface="宋体" charset="-122"/>
              </a:rPr>
              <a:t> </a:t>
            </a:r>
            <a:r>
              <a:rPr lang="zh-CN" altLang="en-US" dirty="0">
                <a:ea typeface="宋体" charset="-122"/>
              </a:rPr>
              <a:t>各分</a:t>
            </a:r>
            <a:r>
              <a:rPr lang="en-US" altLang="zh-CN" dirty="0">
                <a:ea typeface="宋体" charset="-122"/>
              </a:rPr>
              <a:t>E-R</a:t>
            </a:r>
            <a:r>
              <a:rPr lang="zh-CN" altLang="en-US" dirty="0">
                <a:ea typeface="宋体" charset="-122"/>
              </a:rPr>
              <a:t>图存在</a:t>
            </a:r>
            <a:r>
              <a:rPr lang="zh-CN" altLang="en-US" dirty="0" smtClean="0">
                <a:ea typeface="宋体" charset="-122"/>
              </a:rPr>
              <a:t>冲突</a:t>
            </a:r>
            <a:endParaRPr lang="en-US" altLang="zh-CN" dirty="0" smtClean="0">
              <a:ea typeface="宋体" charset="-122"/>
            </a:endParaRPr>
          </a:p>
          <a:p>
            <a:pPr lvl="1">
              <a:lnSpc>
                <a:spcPct val="120000"/>
              </a:lnSpc>
            </a:pPr>
            <a:r>
              <a:rPr lang="zh-CN" altLang="en-US" dirty="0" smtClean="0">
                <a:ea typeface="宋体" charset="-122"/>
              </a:rPr>
              <a:t>各个</a:t>
            </a:r>
            <a:r>
              <a:rPr lang="zh-CN" altLang="en-US" dirty="0">
                <a:ea typeface="宋体" charset="-122"/>
              </a:rPr>
              <a:t>分</a:t>
            </a:r>
            <a:r>
              <a:rPr lang="en-US" altLang="zh-CN" dirty="0">
                <a:ea typeface="宋体" charset="-122"/>
              </a:rPr>
              <a:t>E-R</a:t>
            </a:r>
            <a:r>
              <a:rPr lang="zh-CN" altLang="en-US" dirty="0">
                <a:ea typeface="宋体" charset="-122"/>
              </a:rPr>
              <a:t>图之间必定会存在许多不一致的</a:t>
            </a:r>
            <a:r>
              <a:rPr lang="zh-CN" altLang="en-US" dirty="0" smtClean="0">
                <a:ea typeface="宋体" charset="-122"/>
              </a:rPr>
              <a:t>地方</a:t>
            </a:r>
          </a:p>
          <a:p>
            <a:pPr>
              <a:lnSpc>
                <a:spcPct val="120000"/>
              </a:lnSpc>
            </a:pPr>
            <a:r>
              <a:rPr lang="zh-CN" altLang="en-US" dirty="0" smtClean="0">
                <a:ea typeface="宋体" charset="-122"/>
              </a:rPr>
              <a:t>合并分</a:t>
            </a:r>
            <a:r>
              <a:rPr lang="en-US" altLang="zh-CN" dirty="0" smtClean="0">
                <a:ea typeface="宋体" charset="-122"/>
              </a:rPr>
              <a:t>E-R</a:t>
            </a:r>
            <a:r>
              <a:rPr lang="zh-CN" altLang="en-US" dirty="0" smtClean="0">
                <a:ea typeface="宋体" charset="-122"/>
              </a:rPr>
              <a:t>图的主要工作与关键</a:t>
            </a:r>
            <a:endParaRPr lang="en-US" altLang="zh-CN" dirty="0" smtClean="0">
              <a:ea typeface="宋体" charset="-122"/>
            </a:endParaRPr>
          </a:p>
          <a:p>
            <a:pPr lvl="1">
              <a:lnSpc>
                <a:spcPct val="120000"/>
              </a:lnSpc>
            </a:pPr>
            <a:r>
              <a:rPr lang="zh-CN" altLang="en-US" dirty="0" smtClean="0">
                <a:ea typeface="宋体" charset="-122"/>
              </a:rPr>
              <a:t>合理</a:t>
            </a:r>
            <a:r>
              <a:rPr lang="zh-CN" altLang="en-US" dirty="0">
                <a:ea typeface="宋体" charset="-122"/>
              </a:rPr>
              <a:t>消除各分</a:t>
            </a:r>
            <a:r>
              <a:rPr lang="en-US" altLang="zh-CN" dirty="0">
                <a:ea typeface="宋体" charset="-122"/>
              </a:rPr>
              <a:t>E-R</a:t>
            </a:r>
            <a:r>
              <a:rPr lang="zh-CN" altLang="en-US" dirty="0">
                <a:ea typeface="宋体" charset="-122"/>
              </a:rPr>
              <a:t>图的冲突</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62</a:t>
            </a:fld>
            <a:endParaRPr lang="zh-CN" altLang="en-US"/>
          </a:p>
        </p:txBody>
      </p:sp>
    </p:spTree>
    <p:extLst>
      <p:ext uri="{BB962C8B-B14F-4D97-AF65-F5344CB8AC3E}">
        <p14:creationId xmlns:p14="http://schemas.microsoft.com/office/powerpoint/2010/main" val="39235666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altLang="zh-CN">
                <a:ea typeface="宋体" charset="-122"/>
              </a:rPr>
              <a:t>⒈ </a:t>
            </a:r>
            <a:r>
              <a:rPr lang="zh-CN" altLang="en-US">
                <a:ea typeface="宋体" charset="-122"/>
              </a:rPr>
              <a:t>属性冲突</a:t>
            </a:r>
          </a:p>
        </p:txBody>
      </p:sp>
      <p:sp>
        <p:nvSpPr>
          <p:cNvPr id="439299" name="Rectangle 3"/>
          <p:cNvSpPr>
            <a:spLocks noGrp="1" noChangeArrowheads="1"/>
          </p:cNvSpPr>
          <p:nvPr>
            <p:ph idx="1"/>
          </p:nvPr>
        </p:nvSpPr>
        <p:spPr>
          <a:xfrm>
            <a:off x="1391057" y="1872575"/>
            <a:ext cx="9465011" cy="4114800"/>
          </a:xfrm>
        </p:spPr>
        <p:txBody>
          <a:bodyPr/>
          <a:lstStyle/>
          <a:p>
            <a:r>
              <a:rPr lang="zh-CN" altLang="en-US" sz="3200" dirty="0">
                <a:ea typeface="宋体" charset="-122"/>
              </a:rPr>
              <a:t>两类属性冲突</a:t>
            </a:r>
          </a:p>
          <a:p>
            <a:endParaRPr lang="zh-CN" altLang="en-US" sz="1000" dirty="0">
              <a:ea typeface="宋体" charset="-122"/>
            </a:endParaRPr>
          </a:p>
          <a:p>
            <a:pPr lvl="1"/>
            <a:r>
              <a:rPr lang="zh-CN" altLang="en-US" sz="2800" dirty="0">
                <a:solidFill>
                  <a:srgbClr val="FF0000"/>
                </a:solidFill>
                <a:ea typeface="宋体" charset="-122"/>
              </a:rPr>
              <a:t>属性域冲突</a:t>
            </a:r>
          </a:p>
          <a:p>
            <a:pPr lvl="2">
              <a:buFont typeface="Wingdings" pitchFamily="2" charset="2"/>
              <a:buChar char="Ø"/>
            </a:pPr>
            <a:r>
              <a:rPr lang="zh-CN" altLang="en-US" sz="2400" dirty="0">
                <a:ea typeface="宋体" charset="-122"/>
              </a:rPr>
              <a:t>属性值的类型</a:t>
            </a:r>
          </a:p>
          <a:p>
            <a:pPr lvl="2">
              <a:buFont typeface="Wingdings" pitchFamily="2" charset="2"/>
              <a:buChar char="Ø"/>
            </a:pPr>
            <a:r>
              <a:rPr lang="zh-CN" altLang="en-US" sz="2400" dirty="0">
                <a:ea typeface="宋体" charset="-122"/>
              </a:rPr>
              <a:t>取值范围</a:t>
            </a:r>
          </a:p>
          <a:p>
            <a:pPr lvl="2">
              <a:buFont typeface="Wingdings" pitchFamily="2" charset="2"/>
              <a:buChar char="Ø"/>
            </a:pPr>
            <a:r>
              <a:rPr lang="zh-CN" altLang="en-US" sz="2400" dirty="0">
                <a:ea typeface="宋体" charset="-122"/>
              </a:rPr>
              <a:t> 取值集合不同</a:t>
            </a:r>
          </a:p>
          <a:p>
            <a:pPr lvl="2">
              <a:buFont typeface="Wingdings" pitchFamily="2" charset="2"/>
              <a:buChar char="Ø"/>
            </a:pPr>
            <a:endParaRPr lang="zh-CN" altLang="en-US" sz="1000" dirty="0">
              <a:ea typeface="宋体" charset="-122"/>
            </a:endParaRPr>
          </a:p>
          <a:p>
            <a:pPr lvl="1"/>
            <a:r>
              <a:rPr lang="zh-CN" altLang="en-US" sz="2800" dirty="0">
                <a:solidFill>
                  <a:srgbClr val="FF0000"/>
                </a:solidFill>
                <a:ea typeface="宋体" charset="-122"/>
              </a:rPr>
              <a:t>属性取值单位冲突</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63</a:t>
            </a:fld>
            <a:endParaRPr lang="zh-CN" altLang="en-US"/>
          </a:p>
        </p:txBody>
      </p:sp>
    </p:spTree>
    <p:extLst>
      <p:ext uri="{BB962C8B-B14F-4D97-AF65-F5344CB8AC3E}">
        <p14:creationId xmlns:p14="http://schemas.microsoft.com/office/powerpoint/2010/main" val="27467810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en-US" altLang="zh-CN">
                <a:ea typeface="宋体" charset="-122"/>
              </a:rPr>
              <a:t>⒉ </a:t>
            </a:r>
            <a:r>
              <a:rPr lang="zh-CN" altLang="en-US">
                <a:ea typeface="宋体" charset="-122"/>
              </a:rPr>
              <a:t>命名冲突</a:t>
            </a:r>
          </a:p>
        </p:txBody>
      </p:sp>
      <p:sp>
        <p:nvSpPr>
          <p:cNvPr id="442371" name="Rectangle 3"/>
          <p:cNvSpPr>
            <a:spLocks noGrp="1" noChangeArrowheads="1"/>
          </p:cNvSpPr>
          <p:nvPr>
            <p:ph idx="1"/>
          </p:nvPr>
        </p:nvSpPr>
        <p:spPr>
          <a:xfrm>
            <a:off x="1097280" y="1963985"/>
            <a:ext cx="8229600" cy="4495800"/>
          </a:xfrm>
        </p:spPr>
        <p:txBody>
          <a:bodyPr/>
          <a:lstStyle/>
          <a:p>
            <a:r>
              <a:rPr lang="zh-CN" altLang="en-US" sz="3200" dirty="0">
                <a:ea typeface="宋体" charset="-122"/>
              </a:rPr>
              <a:t>两类命名冲突</a:t>
            </a:r>
          </a:p>
          <a:p>
            <a:endParaRPr lang="zh-CN" altLang="en-US" sz="3200" dirty="0">
              <a:ea typeface="宋体" charset="-122"/>
            </a:endParaRPr>
          </a:p>
          <a:p>
            <a:pPr lvl="1"/>
            <a:r>
              <a:rPr lang="zh-CN" altLang="en-US" dirty="0">
                <a:solidFill>
                  <a:srgbClr val="FF0000"/>
                </a:solidFill>
                <a:ea typeface="宋体" charset="-122"/>
              </a:rPr>
              <a:t>同名异义</a:t>
            </a:r>
            <a:r>
              <a:rPr lang="zh-CN" altLang="en-US" dirty="0">
                <a:ea typeface="宋体" charset="-122"/>
              </a:rPr>
              <a:t>：不同意义的对象在不同的局部应用中具有相同的名字</a:t>
            </a:r>
          </a:p>
          <a:p>
            <a:pPr lvl="1"/>
            <a:endParaRPr lang="zh-CN" altLang="en-US" dirty="0">
              <a:ea typeface="宋体" charset="-122"/>
            </a:endParaRPr>
          </a:p>
          <a:p>
            <a:pPr lvl="1"/>
            <a:r>
              <a:rPr lang="zh-CN" altLang="en-US" dirty="0">
                <a:solidFill>
                  <a:srgbClr val="FF0000"/>
                </a:solidFill>
                <a:ea typeface="宋体" charset="-122"/>
              </a:rPr>
              <a:t>异名同义（一义多名）</a:t>
            </a:r>
            <a:r>
              <a:rPr lang="zh-CN" altLang="en-US" dirty="0">
                <a:ea typeface="宋体" charset="-122"/>
              </a:rPr>
              <a:t>：同一意义的对象在不同的局部应用中具有不同的名字</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64</a:t>
            </a:fld>
            <a:endParaRPr lang="zh-CN" altLang="en-US"/>
          </a:p>
        </p:txBody>
      </p:sp>
    </p:spTree>
    <p:extLst>
      <p:ext uri="{BB962C8B-B14F-4D97-AF65-F5344CB8AC3E}">
        <p14:creationId xmlns:p14="http://schemas.microsoft.com/office/powerpoint/2010/main" val="49003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a:ea typeface="宋体" charset="-122"/>
              </a:rPr>
              <a:t>⒊ </a:t>
            </a:r>
            <a:r>
              <a:rPr lang="zh-CN" altLang="en-US">
                <a:ea typeface="宋体" charset="-122"/>
              </a:rPr>
              <a:t>结构冲突</a:t>
            </a:r>
          </a:p>
        </p:txBody>
      </p:sp>
      <p:sp>
        <p:nvSpPr>
          <p:cNvPr id="444419" name="Rectangle 3"/>
          <p:cNvSpPr>
            <a:spLocks noGrp="1" noChangeArrowheads="1"/>
          </p:cNvSpPr>
          <p:nvPr>
            <p:ph idx="1"/>
          </p:nvPr>
        </p:nvSpPr>
        <p:spPr/>
        <p:txBody>
          <a:bodyPr/>
          <a:lstStyle/>
          <a:p>
            <a:pPr>
              <a:lnSpc>
                <a:spcPct val="140000"/>
              </a:lnSpc>
            </a:pPr>
            <a:r>
              <a:rPr lang="zh-CN" altLang="en-US" dirty="0">
                <a:ea typeface="宋体" charset="-122"/>
              </a:rPr>
              <a:t>三类结构冲突</a:t>
            </a:r>
          </a:p>
          <a:p>
            <a:pPr lvl="1">
              <a:lnSpc>
                <a:spcPct val="140000"/>
              </a:lnSpc>
            </a:pPr>
            <a:r>
              <a:rPr lang="zh-CN" altLang="en-US" dirty="0">
                <a:ea typeface="宋体" charset="-122"/>
              </a:rPr>
              <a:t>同一对象在不同应用中具有不同的抽象</a:t>
            </a:r>
          </a:p>
          <a:p>
            <a:pPr lvl="1">
              <a:lnSpc>
                <a:spcPct val="140000"/>
              </a:lnSpc>
            </a:pPr>
            <a:r>
              <a:rPr lang="zh-CN" altLang="en-US" dirty="0">
                <a:ea typeface="宋体" charset="-122"/>
              </a:rPr>
              <a:t>同一实体在不同分</a:t>
            </a:r>
            <a:r>
              <a:rPr lang="en-US" altLang="zh-CN" dirty="0">
                <a:ea typeface="宋体" charset="-122"/>
              </a:rPr>
              <a:t>E-R</a:t>
            </a:r>
            <a:r>
              <a:rPr lang="zh-CN" altLang="en-US" dirty="0">
                <a:ea typeface="宋体" charset="-122"/>
              </a:rPr>
              <a:t>图中所包含的属性个数和属性排列次序不完全相同</a:t>
            </a:r>
          </a:p>
          <a:p>
            <a:pPr lvl="1">
              <a:lnSpc>
                <a:spcPct val="140000"/>
              </a:lnSpc>
            </a:pPr>
            <a:r>
              <a:rPr lang="zh-CN" altLang="en-US" dirty="0">
                <a:ea typeface="宋体" charset="-122"/>
              </a:rPr>
              <a:t>实体之间的联系在不同局部视图中呈现不同的类型</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65</a:t>
            </a:fld>
            <a:endParaRPr lang="zh-CN" altLang="en-US"/>
          </a:p>
        </p:txBody>
      </p:sp>
      <p:pic>
        <p:nvPicPr>
          <p:cNvPr id="2" name="图片 1"/>
          <p:cNvPicPr>
            <a:picLocks noChangeAspect="1"/>
          </p:cNvPicPr>
          <p:nvPr/>
        </p:nvPicPr>
        <p:blipFill>
          <a:blip r:embed="rId3"/>
          <a:stretch>
            <a:fillRect/>
          </a:stretch>
        </p:blipFill>
        <p:spPr>
          <a:xfrm>
            <a:off x="1385816" y="4200137"/>
            <a:ext cx="4037021" cy="2255209"/>
          </a:xfrm>
          <a:prstGeom prst="rect">
            <a:avLst/>
          </a:prstGeom>
        </p:spPr>
      </p:pic>
      <p:pic>
        <p:nvPicPr>
          <p:cNvPr id="3" name="图片 2"/>
          <p:cNvPicPr>
            <a:picLocks noChangeAspect="1"/>
          </p:cNvPicPr>
          <p:nvPr/>
        </p:nvPicPr>
        <p:blipFill>
          <a:blip r:embed="rId4"/>
          <a:stretch>
            <a:fillRect/>
          </a:stretch>
        </p:blipFill>
        <p:spPr>
          <a:xfrm>
            <a:off x="6099048" y="3689509"/>
            <a:ext cx="5053979" cy="2948400"/>
          </a:xfrm>
          <a:prstGeom prst="rect">
            <a:avLst/>
          </a:prstGeom>
        </p:spPr>
      </p:pic>
    </p:spTree>
    <p:extLst>
      <p:ext uri="{BB962C8B-B14F-4D97-AF65-F5344CB8AC3E}">
        <p14:creationId xmlns:p14="http://schemas.microsoft.com/office/powerpoint/2010/main" val="7149432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2438400" y="920751"/>
            <a:ext cx="7391400" cy="563563"/>
          </a:xfrm>
        </p:spPr>
        <p:txBody>
          <a:bodyPr>
            <a:normAutofit fontScale="90000"/>
          </a:bodyPr>
          <a:lstStyle/>
          <a:p>
            <a:r>
              <a:rPr lang="zh-CN" altLang="en-US" sz="3200">
                <a:ea typeface="宋体" charset="-122"/>
              </a:rPr>
              <a:t>消除不必要的冗余，设计基本</a:t>
            </a:r>
            <a:r>
              <a:rPr lang="en-US" altLang="zh-CN" sz="3200">
                <a:ea typeface="宋体" charset="-122"/>
              </a:rPr>
              <a:t>E-R</a:t>
            </a:r>
            <a:r>
              <a:rPr lang="zh-CN" altLang="en-US" sz="3200">
                <a:ea typeface="宋体" charset="-122"/>
              </a:rPr>
              <a:t>图</a:t>
            </a:r>
            <a:br>
              <a:rPr lang="zh-CN" altLang="en-US" sz="3200">
                <a:ea typeface="宋体" charset="-122"/>
              </a:rPr>
            </a:br>
            <a:endParaRPr lang="zh-CN" altLang="en-US" sz="3200">
              <a:ea typeface="宋体" charset="-122"/>
            </a:endParaRPr>
          </a:p>
        </p:txBody>
      </p:sp>
      <p:sp>
        <p:nvSpPr>
          <p:cNvPr id="456707" name="Rectangle 3"/>
          <p:cNvSpPr>
            <a:spLocks noGrp="1" noChangeArrowheads="1"/>
          </p:cNvSpPr>
          <p:nvPr>
            <p:ph idx="1"/>
          </p:nvPr>
        </p:nvSpPr>
        <p:spPr/>
        <p:txBody>
          <a:bodyPr/>
          <a:lstStyle/>
          <a:p>
            <a:r>
              <a:rPr lang="zh-CN" altLang="en-US" sz="2600">
                <a:ea typeface="宋体" charset="-122"/>
              </a:rPr>
              <a:t>基本任务</a:t>
            </a:r>
          </a:p>
          <a:p>
            <a:pPr lvl="1"/>
            <a:r>
              <a:rPr lang="zh-CN" altLang="en-US">
                <a:ea typeface="宋体" charset="-122"/>
              </a:rPr>
              <a:t>消除不必要的冗余，设计生成基本</a:t>
            </a:r>
            <a:r>
              <a:rPr lang="en-US" altLang="zh-CN">
                <a:ea typeface="宋体" charset="-122"/>
              </a:rPr>
              <a:t>E-R</a:t>
            </a:r>
            <a:r>
              <a:rPr lang="zh-CN" altLang="en-US">
                <a:ea typeface="宋体" charset="-122"/>
              </a:rPr>
              <a:t>图</a:t>
            </a:r>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66</a:t>
            </a:fld>
            <a:endParaRPr lang="zh-CN" altLang="en-US"/>
          </a:p>
        </p:txBody>
      </p:sp>
      <p:grpSp>
        <p:nvGrpSpPr>
          <p:cNvPr id="2" name="Group 4"/>
          <p:cNvGrpSpPr>
            <a:grpSpLocks/>
          </p:cNvGrpSpPr>
          <p:nvPr/>
        </p:nvGrpSpPr>
        <p:grpSpPr bwMode="auto">
          <a:xfrm>
            <a:off x="3886200" y="3048000"/>
            <a:ext cx="6324600" cy="2971800"/>
            <a:chOff x="672" y="1920"/>
            <a:chExt cx="3984" cy="1872"/>
          </a:xfrm>
        </p:grpSpPr>
        <p:sp>
          <p:nvSpPr>
            <p:cNvPr id="456709" name="Line 5"/>
            <p:cNvSpPr>
              <a:spLocks noChangeShapeType="1"/>
            </p:cNvSpPr>
            <p:nvPr/>
          </p:nvSpPr>
          <p:spPr bwMode="auto">
            <a:xfrm>
              <a:off x="1228" y="2232"/>
              <a:ext cx="0" cy="499"/>
            </a:xfrm>
            <a:prstGeom prst="line">
              <a:avLst/>
            </a:prstGeom>
            <a:noFill/>
            <a:ln w="19050">
              <a:solidFill>
                <a:srgbClr val="000000"/>
              </a:solidFill>
              <a:round/>
              <a:headEnd/>
              <a:tailEnd type="triangle" w="med" len="med"/>
            </a:ln>
          </p:spPr>
          <p:txBody>
            <a:bodyPr/>
            <a:lstStyle/>
            <a:p>
              <a:endParaRPr lang="zh-CN" altLang="en-US"/>
            </a:p>
          </p:txBody>
        </p:sp>
        <p:sp>
          <p:nvSpPr>
            <p:cNvPr id="456710" name="Text Box 6"/>
            <p:cNvSpPr txBox="1">
              <a:spLocks noChangeArrowheads="1"/>
            </p:cNvSpPr>
            <p:nvPr/>
          </p:nvSpPr>
          <p:spPr bwMode="auto">
            <a:xfrm>
              <a:off x="1308" y="2294"/>
              <a:ext cx="715" cy="250"/>
            </a:xfrm>
            <a:prstGeom prst="rect">
              <a:avLst/>
            </a:prstGeom>
            <a:noFill/>
            <a:ln w="19050">
              <a:noFill/>
              <a:miter lim="800000"/>
              <a:headEnd/>
              <a:tailEnd/>
            </a:ln>
          </p:spPr>
          <p:txBody>
            <a:bodyPr/>
            <a:lstStyle/>
            <a:p>
              <a:pPr algn="just" eaLnBrk="0" hangingPunct="0"/>
              <a:r>
                <a:rPr lang="zh-CN" altLang="en-US" sz="2400" b="1"/>
                <a:t>合并</a:t>
              </a:r>
              <a:endParaRPr lang="zh-CN" altLang="en-US" sz="1600"/>
            </a:p>
          </p:txBody>
        </p:sp>
        <p:sp>
          <p:nvSpPr>
            <p:cNvPr id="456711" name="Text Box 7"/>
            <p:cNvSpPr txBox="1">
              <a:spLocks noChangeArrowheads="1"/>
            </p:cNvSpPr>
            <p:nvPr/>
          </p:nvSpPr>
          <p:spPr bwMode="auto">
            <a:xfrm>
              <a:off x="672" y="2731"/>
              <a:ext cx="1113" cy="312"/>
            </a:xfrm>
            <a:prstGeom prst="rect">
              <a:avLst/>
            </a:prstGeom>
            <a:noFill/>
            <a:ln w="19050">
              <a:solidFill>
                <a:srgbClr val="000000"/>
              </a:solidFill>
              <a:miter lim="800000"/>
              <a:headEnd/>
              <a:tailEnd/>
            </a:ln>
          </p:spPr>
          <p:txBody>
            <a:bodyPr/>
            <a:lstStyle/>
            <a:p>
              <a:pPr eaLnBrk="0" hangingPunct="0"/>
              <a:r>
                <a:rPr lang="zh-CN" altLang="en-US" sz="2400" b="1">
                  <a:solidFill>
                    <a:srgbClr val="FF0000"/>
                  </a:solidFill>
                </a:rPr>
                <a:t>初步</a:t>
              </a:r>
              <a:r>
                <a:rPr lang="en-US" altLang="zh-CN" sz="2400" b="1">
                  <a:solidFill>
                    <a:srgbClr val="FF0000"/>
                  </a:solidFill>
                </a:rPr>
                <a:t>E-R</a:t>
              </a:r>
              <a:r>
                <a:rPr lang="zh-CN" altLang="en-US" sz="2400" b="1">
                  <a:solidFill>
                    <a:srgbClr val="FF0000"/>
                  </a:solidFill>
                </a:rPr>
                <a:t>图</a:t>
              </a:r>
            </a:p>
          </p:txBody>
        </p:sp>
        <p:sp>
          <p:nvSpPr>
            <p:cNvPr id="456712" name="Text Box 8"/>
            <p:cNvSpPr txBox="1">
              <a:spLocks noChangeArrowheads="1"/>
            </p:cNvSpPr>
            <p:nvPr/>
          </p:nvSpPr>
          <p:spPr bwMode="auto">
            <a:xfrm>
              <a:off x="751" y="1920"/>
              <a:ext cx="954" cy="312"/>
            </a:xfrm>
            <a:prstGeom prst="rect">
              <a:avLst/>
            </a:prstGeom>
            <a:noFill/>
            <a:ln w="19050">
              <a:solidFill>
                <a:srgbClr val="000000"/>
              </a:solidFill>
              <a:miter lim="800000"/>
              <a:headEnd/>
              <a:tailEnd/>
            </a:ln>
          </p:spPr>
          <p:txBody>
            <a:bodyPr/>
            <a:lstStyle/>
            <a:p>
              <a:pPr algn="just" eaLnBrk="0" hangingPunct="0"/>
              <a:r>
                <a:rPr lang="zh-CN" altLang="en-US" sz="2400" b="1"/>
                <a:t>分</a:t>
              </a:r>
              <a:r>
                <a:rPr lang="en-US" altLang="zh-CN" sz="2400" b="1"/>
                <a:t>E-R</a:t>
              </a:r>
              <a:r>
                <a:rPr lang="zh-CN" altLang="en-US" sz="2400" b="1"/>
                <a:t>图</a:t>
              </a:r>
            </a:p>
          </p:txBody>
        </p:sp>
        <p:sp>
          <p:nvSpPr>
            <p:cNvPr id="456713" name="Text Box 9"/>
            <p:cNvSpPr txBox="1">
              <a:spLocks noChangeArrowheads="1"/>
            </p:cNvSpPr>
            <p:nvPr/>
          </p:nvSpPr>
          <p:spPr bwMode="auto">
            <a:xfrm>
              <a:off x="2784" y="2640"/>
              <a:ext cx="1872" cy="480"/>
            </a:xfrm>
            <a:prstGeom prst="rect">
              <a:avLst/>
            </a:prstGeom>
            <a:noFill/>
            <a:ln w="19050">
              <a:noFill/>
              <a:miter lim="800000"/>
              <a:headEnd/>
              <a:tailEnd/>
            </a:ln>
          </p:spPr>
          <p:txBody>
            <a:bodyPr/>
            <a:lstStyle/>
            <a:p>
              <a:pPr algn="just" eaLnBrk="0" hangingPunct="0"/>
              <a:r>
                <a:rPr lang="zh-CN" altLang="en-US" sz="2200" b="1"/>
                <a:t>可能存在冗余的数据</a:t>
              </a:r>
            </a:p>
            <a:p>
              <a:pPr algn="just" eaLnBrk="0" hangingPunct="0"/>
              <a:r>
                <a:rPr lang="zh-CN" altLang="en-US" sz="2200" b="1"/>
                <a:t>和冗余的实体间联系</a:t>
              </a:r>
            </a:p>
          </p:txBody>
        </p:sp>
        <p:sp>
          <p:nvSpPr>
            <p:cNvPr id="456714" name="Text Box 10"/>
            <p:cNvSpPr txBox="1">
              <a:spLocks noChangeArrowheads="1"/>
            </p:cNvSpPr>
            <p:nvPr/>
          </p:nvSpPr>
          <p:spPr bwMode="auto">
            <a:xfrm>
              <a:off x="672" y="3480"/>
              <a:ext cx="1113" cy="312"/>
            </a:xfrm>
            <a:prstGeom prst="rect">
              <a:avLst/>
            </a:prstGeom>
            <a:noFill/>
            <a:ln w="19050">
              <a:solidFill>
                <a:srgbClr val="000000"/>
              </a:solidFill>
              <a:miter lim="800000"/>
              <a:headEnd/>
              <a:tailEnd/>
            </a:ln>
          </p:spPr>
          <p:txBody>
            <a:bodyPr/>
            <a:lstStyle/>
            <a:p>
              <a:pPr eaLnBrk="0" hangingPunct="0"/>
              <a:r>
                <a:rPr lang="zh-CN" altLang="en-US" sz="2400" b="1"/>
                <a:t>基本</a:t>
              </a:r>
              <a:r>
                <a:rPr lang="en-US" altLang="zh-CN" sz="2400" b="1"/>
                <a:t>E-R</a:t>
              </a:r>
              <a:r>
                <a:rPr lang="zh-CN" altLang="en-US" sz="2400" b="1"/>
                <a:t>图</a:t>
              </a:r>
            </a:p>
          </p:txBody>
        </p:sp>
        <p:sp>
          <p:nvSpPr>
            <p:cNvPr id="456715" name="Line 11"/>
            <p:cNvSpPr>
              <a:spLocks noChangeShapeType="1"/>
            </p:cNvSpPr>
            <p:nvPr/>
          </p:nvSpPr>
          <p:spPr bwMode="auto">
            <a:xfrm>
              <a:off x="1228" y="3043"/>
              <a:ext cx="0" cy="437"/>
            </a:xfrm>
            <a:prstGeom prst="line">
              <a:avLst/>
            </a:prstGeom>
            <a:noFill/>
            <a:ln w="19050">
              <a:solidFill>
                <a:srgbClr val="000000"/>
              </a:solidFill>
              <a:round/>
              <a:headEnd/>
              <a:tailEnd type="triangle" w="med" len="med"/>
            </a:ln>
          </p:spPr>
          <p:txBody>
            <a:bodyPr/>
            <a:lstStyle/>
            <a:p>
              <a:endParaRPr lang="zh-CN" altLang="en-US"/>
            </a:p>
          </p:txBody>
        </p:sp>
        <p:sp>
          <p:nvSpPr>
            <p:cNvPr id="456716" name="Text Box 12"/>
            <p:cNvSpPr txBox="1">
              <a:spLocks noChangeArrowheads="1"/>
            </p:cNvSpPr>
            <p:nvPr/>
          </p:nvSpPr>
          <p:spPr bwMode="auto">
            <a:xfrm>
              <a:off x="1308" y="3106"/>
              <a:ext cx="1748" cy="312"/>
            </a:xfrm>
            <a:prstGeom prst="rect">
              <a:avLst/>
            </a:prstGeom>
            <a:noFill/>
            <a:ln w="19050">
              <a:noFill/>
              <a:miter lim="800000"/>
              <a:headEnd/>
              <a:tailEnd/>
            </a:ln>
          </p:spPr>
          <p:txBody>
            <a:bodyPr/>
            <a:lstStyle/>
            <a:p>
              <a:pPr algn="just" eaLnBrk="0" hangingPunct="0"/>
              <a:r>
                <a:rPr lang="zh-CN" altLang="en-US" sz="2000" b="1"/>
                <a:t>消除不必要的冗余</a:t>
              </a:r>
              <a:endParaRPr lang="zh-CN" altLang="en-US" sz="2000"/>
            </a:p>
          </p:txBody>
        </p:sp>
      </p:grpSp>
    </p:spTree>
    <p:extLst>
      <p:ext uri="{BB962C8B-B14F-4D97-AF65-F5344CB8AC3E}">
        <p14:creationId xmlns:p14="http://schemas.microsoft.com/office/powerpoint/2010/main" val="34149110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zh-CN" altLang="en-US" sz="2800">
                <a:ea typeface="宋体" charset="-122"/>
              </a:rPr>
              <a:t>消除不必要的冗余，设计基本</a:t>
            </a:r>
            <a:r>
              <a:rPr lang="en-US" altLang="zh-CN" sz="2800">
                <a:ea typeface="宋体" charset="-122"/>
              </a:rPr>
              <a:t>E-R</a:t>
            </a:r>
            <a:r>
              <a:rPr lang="zh-CN" altLang="en-US" sz="2800">
                <a:ea typeface="宋体" charset="-122"/>
              </a:rPr>
              <a:t>图（续）</a:t>
            </a:r>
          </a:p>
        </p:txBody>
      </p:sp>
      <p:sp>
        <p:nvSpPr>
          <p:cNvPr id="457731" name="Rectangle 3"/>
          <p:cNvSpPr>
            <a:spLocks noGrp="1" noChangeArrowheads="1"/>
          </p:cNvSpPr>
          <p:nvPr>
            <p:ph idx="1"/>
          </p:nvPr>
        </p:nvSpPr>
        <p:spPr>
          <a:xfrm>
            <a:off x="2208213" y="1989139"/>
            <a:ext cx="7715250" cy="4192587"/>
          </a:xfrm>
        </p:spPr>
        <p:txBody>
          <a:bodyPr/>
          <a:lstStyle/>
          <a:p>
            <a:pPr>
              <a:lnSpc>
                <a:spcPct val="150000"/>
              </a:lnSpc>
            </a:pPr>
            <a:r>
              <a:rPr lang="en-US" altLang="zh-CN">
                <a:ea typeface="宋体" charset="-122"/>
              </a:rPr>
              <a:t>  </a:t>
            </a:r>
            <a:r>
              <a:rPr lang="zh-CN" altLang="en-US">
                <a:ea typeface="宋体" charset="-122"/>
              </a:rPr>
              <a:t>冗余</a:t>
            </a:r>
          </a:p>
          <a:p>
            <a:pPr>
              <a:lnSpc>
                <a:spcPct val="150000"/>
              </a:lnSpc>
            </a:pPr>
            <a:r>
              <a:rPr lang="zh-CN" altLang="en-US">
                <a:ea typeface="宋体" charset="-122"/>
              </a:rPr>
              <a:t>  消除冗余的方法</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67</a:t>
            </a:fld>
            <a:endParaRPr lang="zh-CN" altLang="en-US"/>
          </a:p>
        </p:txBody>
      </p:sp>
    </p:spTree>
    <p:extLst>
      <p:ext uri="{BB962C8B-B14F-4D97-AF65-F5344CB8AC3E}">
        <p14:creationId xmlns:p14="http://schemas.microsoft.com/office/powerpoint/2010/main" val="2177233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ltLang="zh-CN">
                <a:ea typeface="宋体" charset="-122"/>
              </a:rPr>
              <a:t>1</a:t>
            </a:r>
            <a:r>
              <a:rPr lang="zh-CN" altLang="en-US">
                <a:ea typeface="宋体" charset="-122"/>
              </a:rPr>
              <a:t>．冗余</a:t>
            </a:r>
          </a:p>
        </p:txBody>
      </p:sp>
      <p:sp>
        <p:nvSpPr>
          <p:cNvPr id="458755" name="Rectangle 3"/>
          <p:cNvSpPr>
            <a:spLocks noGrp="1" noChangeArrowheads="1"/>
          </p:cNvSpPr>
          <p:nvPr>
            <p:ph idx="1"/>
          </p:nvPr>
        </p:nvSpPr>
        <p:spPr/>
        <p:txBody>
          <a:bodyPr/>
          <a:lstStyle/>
          <a:p>
            <a:pPr>
              <a:lnSpc>
                <a:spcPct val="130000"/>
              </a:lnSpc>
            </a:pPr>
            <a:r>
              <a:rPr lang="zh-CN" altLang="en-US" sz="2400" dirty="0">
                <a:ea typeface="宋体" charset="-122"/>
              </a:rPr>
              <a:t>冗余的数据是指可由基本数据导出的数据</a:t>
            </a:r>
          </a:p>
          <a:p>
            <a:pPr>
              <a:lnSpc>
                <a:spcPct val="130000"/>
              </a:lnSpc>
              <a:buFont typeface="Wingdings" pitchFamily="2" charset="2"/>
              <a:buNone/>
            </a:pPr>
            <a:r>
              <a:rPr lang="zh-CN" altLang="en-US" sz="2400" dirty="0">
                <a:ea typeface="宋体" charset="-122"/>
              </a:rPr>
              <a:t>	冗余的联系是指可由其他联系导出的联系 </a:t>
            </a:r>
          </a:p>
          <a:p>
            <a:pPr>
              <a:lnSpc>
                <a:spcPct val="130000"/>
              </a:lnSpc>
            </a:pPr>
            <a:r>
              <a:rPr lang="zh-CN" altLang="en-US" sz="2400" dirty="0">
                <a:ea typeface="宋体" charset="-122"/>
              </a:rPr>
              <a:t>冗余数据和冗余联系容易破坏数据库的完整性，给数据库维护增加</a:t>
            </a:r>
            <a:r>
              <a:rPr lang="zh-CN" altLang="en-US" sz="2400" dirty="0" smtClean="0">
                <a:ea typeface="宋体" charset="-122"/>
              </a:rPr>
              <a:t>困难</a:t>
            </a:r>
            <a:endParaRPr lang="zh-CN" altLang="en-US" sz="2400" dirty="0">
              <a:ea typeface="宋体" charset="-122"/>
            </a:endParaRPr>
          </a:p>
          <a:p>
            <a:pPr>
              <a:lnSpc>
                <a:spcPct val="130000"/>
              </a:lnSpc>
            </a:pPr>
            <a:r>
              <a:rPr lang="zh-CN" altLang="en-US" sz="2400" dirty="0">
                <a:ea typeface="宋体" charset="-122"/>
              </a:rPr>
              <a:t>消除不必要的冗余后的初步</a:t>
            </a:r>
            <a:r>
              <a:rPr lang="en-US" altLang="zh-CN" sz="2400" dirty="0">
                <a:ea typeface="宋体" charset="-122"/>
              </a:rPr>
              <a:t>E-R</a:t>
            </a:r>
            <a:r>
              <a:rPr lang="zh-CN" altLang="en-US" sz="2400" dirty="0">
                <a:ea typeface="宋体" charset="-122"/>
              </a:rPr>
              <a:t>图称为基本</a:t>
            </a:r>
            <a:r>
              <a:rPr lang="en-US" altLang="zh-CN" sz="2400" dirty="0">
                <a:ea typeface="宋体" charset="-122"/>
              </a:rPr>
              <a:t>E-R</a:t>
            </a:r>
            <a:r>
              <a:rPr lang="zh-CN" altLang="en-US" sz="2400" dirty="0">
                <a:ea typeface="宋体" charset="-122"/>
              </a:rPr>
              <a:t>图 </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68</a:t>
            </a:fld>
            <a:endParaRPr lang="zh-CN" altLang="en-US"/>
          </a:p>
        </p:txBody>
      </p:sp>
    </p:spTree>
    <p:extLst>
      <p:ext uri="{BB962C8B-B14F-4D97-AF65-F5344CB8AC3E}">
        <p14:creationId xmlns:p14="http://schemas.microsoft.com/office/powerpoint/2010/main" val="17601342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zh-CN" altLang="en-US" sz="3200">
                <a:ea typeface="宋体" charset="-122"/>
              </a:rPr>
              <a:t>消除冗余的方法</a:t>
            </a:r>
          </a:p>
        </p:txBody>
      </p:sp>
      <p:sp>
        <p:nvSpPr>
          <p:cNvPr id="537603" name="Rectangle 3"/>
          <p:cNvSpPr>
            <a:spLocks noGrp="1" noChangeArrowheads="1"/>
          </p:cNvSpPr>
          <p:nvPr>
            <p:ph idx="1"/>
          </p:nvPr>
        </p:nvSpPr>
        <p:spPr/>
        <p:txBody>
          <a:bodyPr/>
          <a:lstStyle/>
          <a:p>
            <a:r>
              <a:rPr lang="zh-CN" altLang="en-US">
                <a:ea typeface="宋体" charset="-122"/>
              </a:rPr>
              <a:t>分析方法</a:t>
            </a:r>
          </a:p>
          <a:p>
            <a:pPr lvl="1"/>
            <a:r>
              <a:rPr lang="zh-CN" altLang="en-US">
                <a:ea typeface="宋体" charset="-122"/>
              </a:rPr>
              <a:t>以数据字典和数据流图为依据</a:t>
            </a:r>
          </a:p>
          <a:p>
            <a:pPr lvl="1"/>
            <a:r>
              <a:rPr lang="zh-CN" altLang="en-US">
                <a:ea typeface="宋体" charset="-122"/>
              </a:rPr>
              <a:t>根据数据字典中关于数据项之间的逻辑关系</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69</a:t>
            </a:fld>
            <a:endParaRPr lang="zh-CN" altLang="en-US"/>
          </a:p>
        </p:txBody>
      </p:sp>
    </p:spTree>
    <p:extLst>
      <p:ext uri="{BB962C8B-B14F-4D97-AF65-F5344CB8AC3E}">
        <p14:creationId xmlns:p14="http://schemas.microsoft.com/office/powerpoint/2010/main" val="4026609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ltLang="zh-CN">
                <a:ea typeface="宋体" charset="-122"/>
              </a:rPr>
              <a:t>7.1  </a:t>
            </a:r>
            <a:r>
              <a:rPr lang="zh-CN" altLang="en-US">
                <a:ea typeface="宋体" charset="-122"/>
              </a:rPr>
              <a:t>数据库设计概述</a:t>
            </a:r>
          </a:p>
        </p:txBody>
      </p:sp>
      <p:sp>
        <p:nvSpPr>
          <p:cNvPr id="476163" name="Rectangle 3"/>
          <p:cNvSpPr>
            <a:spLocks noGrp="1" noChangeArrowheads="1"/>
          </p:cNvSpPr>
          <p:nvPr>
            <p:ph idx="1"/>
          </p:nvPr>
        </p:nvSpPr>
        <p:spPr/>
        <p:txBody>
          <a:bodyPr/>
          <a:lstStyle/>
          <a:p>
            <a:pPr>
              <a:lnSpc>
                <a:spcPct val="150000"/>
              </a:lnSpc>
              <a:buFont typeface="Wingdings" pitchFamily="2" charset="2"/>
              <a:buNone/>
            </a:pPr>
            <a:r>
              <a:rPr lang="en-US" altLang="zh-CN" sz="2800" b="1" dirty="0">
                <a:ea typeface="宋体" charset="-122"/>
              </a:rPr>
              <a:t>7.1.1  </a:t>
            </a:r>
            <a:r>
              <a:rPr lang="zh-CN" altLang="en-US" sz="2800" b="1" dirty="0">
                <a:ea typeface="宋体" charset="-122"/>
              </a:rPr>
              <a:t>数据库设计的特点</a:t>
            </a:r>
          </a:p>
          <a:p>
            <a:pPr>
              <a:lnSpc>
                <a:spcPct val="150000"/>
              </a:lnSpc>
              <a:buFont typeface="Wingdings" pitchFamily="2" charset="2"/>
              <a:buNone/>
            </a:pPr>
            <a:r>
              <a:rPr lang="en-US" altLang="zh-CN" sz="2800" b="1" dirty="0">
                <a:solidFill>
                  <a:srgbClr val="3333FF"/>
                </a:solidFill>
                <a:ea typeface="宋体" charset="-122"/>
              </a:rPr>
              <a:t>7.1.2  </a:t>
            </a:r>
            <a:r>
              <a:rPr lang="zh-CN" altLang="en-US" sz="2800" b="1" dirty="0">
                <a:solidFill>
                  <a:srgbClr val="3333FF"/>
                </a:solidFill>
                <a:ea typeface="宋体" charset="-122"/>
              </a:rPr>
              <a:t>数据库设计方法</a:t>
            </a:r>
          </a:p>
          <a:p>
            <a:pPr>
              <a:lnSpc>
                <a:spcPct val="150000"/>
              </a:lnSpc>
              <a:buFont typeface="Wingdings" pitchFamily="2" charset="2"/>
              <a:buNone/>
            </a:pPr>
            <a:r>
              <a:rPr lang="en-US" altLang="zh-CN" sz="2800" b="1" dirty="0">
                <a:ea typeface="宋体" charset="-122"/>
              </a:rPr>
              <a:t>7.1.3  </a:t>
            </a:r>
            <a:r>
              <a:rPr lang="zh-CN" altLang="en-US" sz="2800" b="1" dirty="0">
                <a:ea typeface="宋体" charset="-122"/>
              </a:rPr>
              <a:t>数据库设计的基本步骤</a:t>
            </a:r>
          </a:p>
          <a:p>
            <a:pPr>
              <a:lnSpc>
                <a:spcPct val="150000"/>
              </a:lnSpc>
              <a:buFont typeface="Wingdings" pitchFamily="2" charset="2"/>
              <a:buNone/>
            </a:pPr>
            <a:r>
              <a:rPr lang="en-US" altLang="zh-CN" sz="2800" b="1" dirty="0">
                <a:ea typeface="宋体" charset="-122"/>
              </a:rPr>
              <a:t>7.1.4  </a:t>
            </a:r>
            <a:r>
              <a:rPr lang="zh-CN" altLang="en-US" sz="2800" b="1" dirty="0">
                <a:ea typeface="宋体" charset="-122"/>
              </a:rPr>
              <a:t>数据库设计过程中的各级模式</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extLst>
      <p:ext uri="{BB962C8B-B14F-4D97-AF65-F5344CB8AC3E}">
        <p14:creationId xmlns:p14="http://schemas.microsoft.com/office/powerpoint/2010/main" val="12242169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zh-CN" altLang="en-US">
                <a:ea typeface="宋体" charset="-122"/>
              </a:rPr>
              <a:t>消除冗余的方法（续）</a:t>
            </a:r>
          </a:p>
        </p:txBody>
      </p:sp>
      <p:graphicFrame>
        <p:nvGraphicFramePr>
          <p:cNvPr id="509968" name="Object 16"/>
          <p:cNvGraphicFramePr>
            <a:graphicFrameLocks noGrp="1" noChangeAspect="1"/>
          </p:cNvGraphicFramePr>
          <p:nvPr>
            <p:ph idx="1"/>
          </p:nvPr>
        </p:nvGraphicFramePr>
        <p:xfrm>
          <a:off x="2424113" y="2060575"/>
          <a:ext cx="7750175" cy="3317875"/>
        </p:xfrm>
        <a:graphic>
          <a:graphicData uri="http://schemas.openxmlformats.org/presentationml/2006/ole">
            <mc:AlternateContent xmlns:mc="http://schemas.openxmlformats.org/markup-compatibility/2006">
              <mc:Choice xmlns:v="urn:schemas-microsoft-com:vml" Requires="v">
                <p:oleObj spid="_x0000_s4112" name="Image" r:id="rId3" imgW="6349206" imgH="2717460" progId="Photoshop.Image.7">
                  <p:embed/>
                </p:oleObj>
              </mc:Choice>
              <mc:Fallback>
                <p:oleObj name="Image" r:id="rId3" imgW="6349206" imgH="2717460" progId="Photoshop.Image.7">
                  <p:embed/>
                  <p:pic>
                    <p:nvPicPr>
                      <p:cNvPr id="509968"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2060575"/>
                        <a:ext cx="7750175" cy="33178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灯片编号占位符 6"/>
          <p:cNvSpPr>
            <a:spLocks noGrp="1"/>
          </p:cNvSpPr>
          <p:nvPr>
            <p:ph type="sldNum" sz="quarter" idx="12"/>
          </p:nvPr>
        </p:nvSpPr>
        <p:spPr/>
        <p:txBody>
          <a:bodyPr/>
          <a:lstStyle/>
          <a:p>
            <a:fld id="{0C913308-F349-4B6D-A68A-DD1791B4A57B}" type="slidenum">
              <a:rPr lang="zh-CN" altLang="en-US" smtClean="0"/>
              <a:pPr/>
              <a:t>70</a:t>
            </a:fld>
            <a:endParaRPr lang="zh-CN" altLang="en-US"/>
          </a:p>
        </p:txBody>
      </p:sp>
      <p:sp>
        <p:nvSpPr>
          <p:cNvPr id="509960" name="Text Box 8"/>
          <p:cNvSpPr txBox="1">
            <a:spLocks noChangeArrowheads="1"/>
          </p:cNvSpPr>
          <p:nvPr/>
        </p:nvSpPr>
        <p:spPr bwMode="auto">
          <a:xfrm>
            <a:off x="5159375" y="5876926"/>
            <a:ext cx="1162050" cy="366713"/>
          </a:xfrm>
          <a:prstGeom prst="rect">
            <a:avLst/>
          </a:prstGeom>
          <a:noFill/>
          <a:ln w="25400" algn="ctr">
            <a:noFill/>
            <a:miter lim="800000"/>
            <a:headEnd/>
            <a:tailEnd/>
          </a:ln>
          <a:effectLst/>
        </p:spPr>
        <p:txBody>
          <a:bodyPr>
            <a:spAutoFit/>
          </a:bodyPr>
          <a:lstStyle/>
          <a:p>
            <a:pPr marL="342900" indent="-342900"/>
            <a:r>
              <a:rPr lang="zh-CN" altLang="en-US"/>
              <a:t>消除冗余 </a:t>
            </a:r>
          </a:p>
        </p:txBody>
      </p:sp>
    </p:spTree>
    <p:extLst>
      <p:ext uri="{BB962C8B-B14F-4D97-AF65-F5344CB8AC3E}">
        <p14:creationId xmlns:p14="http://schemas.microsoft.com/office/powerpoint/2010/main" val="2835093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zh-CN" altLang="en-US">
                <a:ea typeface="宋体" charset="-122"/>
              </a:rPr>
              <a:t>消除冗余的方法（续）</a:t>
            </a:r>
          </a:p>
        </p:txBody>
      </p:sp>
      <p:sp>
        <p:nvSpPr>
          <p:cNvPr id="462851" name="Rectangle 3"/>
          <p:cNvSpPr>
            <a:spLocks noGrp="1" noChangeArrowheads="1"/>
          </p:cNvSpPr>
          <p:nvPr>
            <p:ph idx="1"/>
          </p:nvPr>
        </p:nvSpPr>
        <p:spPr>
          <a:xfrm>
            <a:off x="1981201" y="1828800"/>
            <a:ext cx="8435975" cy="4495800"/>
          </a:xfrm>
        </p:spPr>
        <p:txBody>
          <a:bodyPr/>
          <a:lstStyle/>
          <a:p>
            <a:pPr lvl="1">
              <a:lnSpc>
                <a:spcPct val="170000"/>
              </a:lnSpc>
            </a:pPr>
            <a:r>
              <a:rPr lang="zh-CN" altLang="en-US">
                <a:ea typeface="宋体" charset="-122"/>
              </a:rPr>
              <a:t>效率</a:t>
            </a:r>
            <a:r>
              <a:rPr lang="en-US" altLang="zh-CN">
                <a:ea typeface="宋体" charset="-122"/>
              </a:rPr>
              <a:t>VS</a:t>
            </a:r>
            <a:r>
              <a:rPr lang="zh-CN" altLang="en-US">
                <a:ea typeface="宋体" charset="-122"/>
              </a:rPr>
              <a:t>冗余信息</a:t>
            </a:r>
          </a:p>
          <a:p>
            <a:pPr lvl="2">
              <a:lnSpc>
                <a:spcPct val="170000"/>
              </a:lnSpc>
            </a:pPr>
            <a:r>
              <a:rPr lang="zh-CN" altLang="en-US">
                <a:ea typeface="宋体" charset="-122"/>
              </a:rPr>
              <a:t>需要根据用户的整体需求来确定</a:t>
            </a:r>
          </a:p>
          <a:p>
            <a:pPr lvl="1">
              <a:lnSpc>
                <a:spcPct val="170000"/>
              </a:lnSpc>
            </a:pPr>
            <a:r>
              <a:rPr lang="zh-CN" altLang="en-US">
                <a:ea typeface="宋体" charset="-122"/>
              </a:rPr>
              <a:t>若人为地保留了一些冗余数据，则应把数据字典中数据关联的说明作为完整性约束条件</a:t>
            </a:r>
          </a:p>
          <a:p>
            <a:pPr lvl="2">
              <a:lnSpc>
                <a:spcPct val="170000"/>
              </a:lnSpc>
            </a:pPr>
            <a:r>
              <a:rPr lang="en-US" altLang="zh-CN" i="1">
                <a:ea typeface="宋体" charset="-122"/>
              </a:rPr>
              <a:t>Q</a:t>
            </a:r>
            <a:r>
              <a:rPr lang="en-US" altLang="zh-CN">
                <a:ea typeface="宋体" charset="-122"/>
              </a:rPr>
              <a:t>4=∑</a:t>
            </a:r>
            <a:r>
              <a:rPr lang="en-US" altLang="zh-CN" i="1">
                <a:ea typeface="宋体" charset="-122"/>
              </a:rPr>
              <a:t>Q</a:t>
            </a:r>
            <a:r>
              <a:rPr lang="en-US" altLang="zh-CN">
                <a:ea typeface="宋体" charset="-122"/>
              </a:rPr>
              <a:t>5</a:t>
            </a:r>
          </a:p>
          <a:p>
            <a:pPr lvl="2">
              <a:lnSpc>
                <a:spcPct val="170000"/>
              </a:lnSpc>
            </a:pPr>
            <a:r>
              <a:rPr lang="zh-CN" altLang="en-US">
                <a:ea typeface="宋体" charset="-122"/>
              </a:rPr>
              <a:t>一旦</a:t>
            </a:r>
            <a:r>
              <a:rPr lang="en-US" altLang="zh-CN">
                <a:ea typeface="宋体" charset="-122"/>
              </a:rPr>
              <a:t>Q5</a:t>
            </a:r>
            <a:r>
              <a:rPr lang="zh-CN" altLang="en-US">
                <a:ea typeface="宋体" charset="-122"/>
              </a:rPr>
              <a:t>修改后就应当触发完整性检查，对</a:t>
            </a:r>
            <a:r>
              <a:rPr lang="en-US" altLang="zh-CN">
                <a:ea typeface="宋体" charset="-122"/>
              </a:rPr>
              <a:t>Q4</a:t>
            </a:r>
            <a:r>
              <a:rPr lang="zh-CN" altLang="en-US">
                <a:ea typeface="宋体" charset="-122"/>
              </a:rPr>
              <a:t>进行修改</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71</a:t>
            </a:fld>
            <a:endParaRPr lang="zh-CN" altLang="en-US"/>
          </a:p>
        </p:txBody>
      </p:sp>
    </p:spTree>
    <p:extLst>
      <p:ext uri="{BB962C8B-B14F-4D97-AF65-F5344CB8AC3E}">
        <p14:creationId xmlns:p14="http://schemas.microsoft.com/office/powerpoint/2010/main" val="28018457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zh-CN" altLang="en-US">
                <a:ea typeface="宋体" charset="-122"/>
              </a:rPr>
              <a:t>消除冗余的方法（续）</a:t>
            </a:r>
          </a:p>
        </p:txBody>
      </p:sp>
      <p:sp>
        <p:nvSpPr>
          <p:cNvPr id="463875" name="Rectangle 3"/>
          <p:cNvSpPr>
            <a:spLocks noGrp="1" noChangeArrowheads="1"/>
          </p:cNvSpPr>
          <p:nvPr>
            <p:ph idx="1"/>
          </p:nvPr>
        </p:nvSpPr>
        <p:spPr/>
        <p:txBody>
          <a:bodyPr/>
          <a:lstStyle/>
          <a:p>
            <a:r>
              <a:rPr lang="en-US" altLang="zh-CN" dirty="0">
                <a:ea typeface="宋体" charset="-122"/>
              </a:rPr>
              <a:t>*</a:t>
            </a:r>
            <a:r>
              <a:rPr lang="zh-CN" altLang="en-US" dirty="0">
                <a:ea typeface="宋体" charset="-122"/>
              </a:rPr>
              <a:t>规范化理论</a:t>
            </a:r>
          </a:p>
          <a:p>
            <a:pPr lvl="1">
              <a:lnSpc>
                <a:spcPct val="180000"/>
              </a:lnSpc>
            </a:pPr>
            <a:r>
              <a:rPr lang="zh-CN" altLang="en-US" dirty="0">
                <a:ea typeface="宋体" charset="-122"/>
              </a:rPr>
              <a:t>函数依赖的概念提供了消除冗余联系的形式化工具</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72</a:t>
            </a:fld>
            <a:endParaRPr lang="zh-CN" altLang="en-US"/>
          </a:p>
        </p:txBody>
      </p:sp>
    </p:spTree>
    <p:extLst>
      <p:ext uri="{BB962C8B-B14F-4D97-AF65-F5344CB8AC3E}">
        <p14:creationId xmlns:p14="http://schemas.microsoft.com/office/powerpoint/2010/main" val="37683526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zh-CN" altLang="en-US" dirty="0">
                <a:ea typeface="宋体" charset="-122"/>
              </a:rPr>
              <a:t>消除冗余的方法（续）</a:t>
            </a:r>
          </a:p>
        </p:txBody>
      </p:sp>
      <p:sp>
        <p:nvSpPr>
          <p:cNvPr id="464899" name="Rectangle 3"/>
          <p:cNvSpPr>
            <a:spLocks noGrp="1" noChangeArrowheads="1"/>
          </p:cNvSpPr>
          <p:nvPr>
            <p:ph idx="1"/>
          </p:nvPr>
        </p:nvSpPr>
        <p:spPr>
          <a:xfrm>
            <a:off x="1981200" y="1828800"/>
            <a:ext cx="8229600" cy="1168400"/>
          </a:xfrm>
        </p:spPr>
        <p:txBody>
          <a:bodyPr/>
          <a:lstStyle/>
          <a:p>
            <a:pPr lvl="1">
              <a:lnSpc>
                <a:spcPct val="90000"/>
              </a:lnSpc>
            </a:pPr>
            <a:r>
              <a:rPr lang="zh-CN" altLang="en-US">
                <a:ea typeface="宋体" charset="-122"/>
              </a:rPr>
              <a:t>方法</a:t>
            </a:r>
          </a:p>
          <a:p>
            <a:pPr lvl="1">
              <a:lnSpc>
                <a:spcPct val="90000"/>
              </a:lnSpc>
              <a:buFont typeface="Wingdings" pitchFamily="2" charset="2"/>
              <a:buNone/>
            </a:pPr>
            <a:r>
              <a:rPr lang="en-US" altLang="zh-CN" sz="2200">
                <a:ea typeface="宋体" charset="-122"/>
              </a:rPr>
              <a:t>1. </a:t>
            </a:r>
            <a:r>
              <a:rPr lang="zh-CN" altLang="en-US" sz="2200">
                <a:ea typeface="宋体" charset="-122"/>
              </a:rPr>
              <a:t>确定分</a:t>
            </a:r>
            <a:r>
              <a:rPr lang="en-US" altLang="zh-CN" sz="2200">
                <a:ea typeface="宋体" charset="-122"/>
              </a:rPr>
              <a:t>E-R</a:t>
            </a:r>
            <a:r>
              <a:rPr lang="zh-CN" altLang="en-US" sz="2200">
                <a:ea typeface="宋体" charset="-122"/>
              </a:rPr>
              <a:t>图实体之间的数据依赖 ，并用实体码之间的函数依赖表示。</a:t>
            </a:r>
          </a:p>
          <a:p>
            <a:pPr lvl="2">
              <a:lnSpc>
                <a:spcPct val="90000"/>
              </a:lnSpc>
              <a:buFontTx/>
              <a:buNone/>
            </a:pPr>
            <a:endParaRPr lang="en-US" altLang="zh-CN">
              <a:ea typeface="宋体" charset="-122"/>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73</a:t>
            </a:fld>
            <a:endParaRPr lang="zh-CN" altLang="en-US"/>
          </a:p>
        </p:txBody>
      </p:sp>
      <p:pic>
        <p:nvPicPr>
          <p:cNvPr id="464903" name="Picture 7" descr="729"/>
          <p:cNvPicPr>
            <a:picLocks noChangeAspect="1" noChangeArrowheads="1"/>
          </p:cNvPicPr>
          <p:nvPr/>
        </p:nvPicPr>
        <p:blipFill>
          <a:blip r:embed="rId2" cstate="print"/>
          <a:srcRect/>
          <a:stretch>
            <a:fillRect/>
          </a:stretch>
        </p:blipFill>
        <p:spPr bwMode="auto">
          <a:xfrm>
            <a:off x="3648075" y="3141663"/>
            <a:ext cx="4103688" cy="2870200"/>
          </a:xfrm>
          <a:prstGeom prst="rect">
            <a:avLst/>
          </a:prstGeom>
          <a:noFill/>
          <a:ln w="9525">
            <a:noFill/>
            <a:miter lim="800000"/>
            <a:headEnd/>
            <a:tailEnd/>
          </a:ln>
        </p:spPr>
      </p:pic>
      <p:sp>
        <p:nvSpPr>
          <p:cNvPr id="464904" name="Text Box 8"/>
          <p:cNvSpPr txBox="1">
            <a:spLocks noChangeArrowheads="1"/>
          </p:cNvSpPr>
          <p:nvPr/>
        </p:nvSpPr>
        <p:spPr bwMode="auto">
          <a:xfrm>
            <a:off x="4033839" y="6330951"/>
            <a:ext cx="2397125" cy="366713"/>
          </a:xfrm>
          <a:prstGeom prst="rect">
            <a:avLst/>
          </a:prstGeom>
          <a:noFill/>
          <a:ln w="25400" algn="ctr">
            <a:noFill/>
            <a:miter lim="800000"/>
            <a:headEnd/>
            <a:tailEnd/>
          </a:ln>
          <a:effectLst/>
        </p:spPr>
        <p:txBody>
          <a:bodyPr wrap="none">
            <a:spAutoFit/>
          </a:bodyPr>
          <a:lstStyle/>
          <a:p>
            <a:pPr marL="342900" indent="-342900"/>
            <a:r>
              <a:rPr lang="zh-CN" altLang="en-US" sz="1600"/>
              <a:t>劳动人事管理的分</a:t>
            </a:r>
            <a:r>
              <a:rPr lang="en-US" altLang="zh-CN" sz="1600"/>
              <a:t>E-R</a:t>
            </a:r>
            <a:r>
              <a:rPr lang="zh-CN" altLang="en-US" sz="1600"/>
              <a:t>图</a:t>
            </a:r>
            <a:r>
              <a:rPr lang="zh-CN" altLang="en-US" b="1"/>
              <a:t> </a:t>
            </a:r>
          </a:p>
        </p:txBody>
      </p:sp>
    </p:spTree>
    <p:extLst>
      <p:ext uri="{BB962C8B-B14F-4D97-AF65-F5344CB8AC3E}">
        <p14:creationId xmlns:p14="http://schemas.microsoft.com/office/powerpoint/2010/main" val="42013654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zh-CN" altLang="en-US">
                <a:ea typeface="宋体" charset="-122"/>
              </a:rPr>
              <a:t>消除冗余的方法（续）</a:t>
            </a:r>
          </a:p>
        </p:txBody>
      </p:sp>
      <p:sp>
        <p:nvSpPr>
          <p:cNvPr id="512003" name="Rectangle 3"/>
          <p:cNvSpPr>
            <a:spLocks noGrp="1" noChangeArrowheads="1"/>
          </p:cNvSpPr>
          <p:nvPr>
            <p:ph idx="1"/>
          </p:nvPr>
        </p:nvSpPr>
        <p:spPr>
          <a:xfrm>
            <a:off x="1097280" y="1828800"/>
            <a:ext cx="9113520" cy="4038600"/>
          </a:xfrm>
        </p:spPr>
        <p:txBody>
          <a:bodyPr>
            <a:noAutofit/>
          </a:bodyPr>
          <a:lstStyle/>
          <a:p>
            <a:pPr lvl="1">
              <a:lnSpc>
                <a:spcPct val="125000"/>
              </a:lnSpc>
              <a:buFont typeface="Wingdings" pitchFamily="2" charset="2"/>
              <a:buNone/>
            </a:pPr>
            <a:r>
              <a:rPr lang="zh-CN" altLang="en-US" sz="2400" dirty="0">
                <a:ea typeface="宋体" charset="-122"/>
              </a:rPr>
              <a:t>上图中，</a:t>
            </a:r>
          </a:p>
          <a:p>
            <a:pPr lvl="1">
              <a:lnSpc>
                <a:spcPct val="125000"/>
              </a:lnSpc>
            </a:pPr>
            <a:r>
              <a:rPr lang="zh-CN" altLang="en-US" sz="2400" dirty="0">
                <a:ea typeface="宋体" charset="-122"/>
              </a:rPr>
              <a:t>部门和职工之间一对多的联系可表示为：</a:t>
            </a:r>
          </a:p>
          <a:p>
            <a:pPr lvl="1">
              <a:lnSpc>
                <a:spcPct val="125000"/>
              </a:lnSpc>
              <a:buFont typeface="Wingdings" pitchFamily="2" charset="2"/>
              <a:buNone/>
            </a:pPr>
            <a:r>
              <a:rPr lang="zh-CN" altLang="en-US" sz="2400" dirty="0">
                <a:ea typeface="宋体" charset="-122"/>
              </a:rPr>
              <a:t>    职工号→部门号</a:t>
            </a:r>
          </a:p>
          <a:p>
            <a:pPr lvl="1">
              <a:lnSpc>
                <a:spcPct val="125000"/>
              </a:lnSpc>
            </a:pPr>
            <a:r>
              <a:rPr lang="zh-CN" altLang="en-US" sz="2400" dirty="0">
                <a:ea typeface="宋体" charset="-122"/>
              </a:rPr>
              <a:t>职工和项目之间多对多的联系可表示为：</a:t>
            </a:r>
          </a:p>
          <a:p>
            <a:pPr lvl="1">
              <a:lnSpc>
                <a:spcPct val="125000"/>
              </a:lnSpc>
              <a:buFont typeface="Wingdings" pitchFamily="2" charset="2"/>
              <a:buNone/>
            </a:pPr>
            <a:r>
              <a:rPr lang="zh-CN" altLang="en-US" sz="2400" dirty="0">
                <a:ea typeface="宋体" charset="-122"/>
              </a:rPr>
              <a:t>  （职工号，项目号）→工作天数 </a:t>
            </a:r>
          </a:p>
          <a:p>
            <a:pPr lvl="1">
              <a:lnSpc>
                <a:spcPct val="125000"/>
              </a:lnSpc>
            </a:pPr>
            <a:r>
              <a:rPr lang="zh-CN" altLang="en-US" sz="2400" dirty="0">
                <a:ea typeface="宋体" charset="-122"/>
              </a:rPr>
              <a:t>得到函数依赖集</a:t>
            </a:r>
            <a:r>
              <a:rPr lang="en-US" altLang="zh-CN" sz="2400" i="1" dirty="0">
                <a:ea typeface="宋体" charset="-122"/>
              </a:rPr>
              <a:t>F</a:t>
            </a:r>
            <a:r>
              <a:rPr lang="en-US" altLang="zh-CN" sz="2400" i="1" baseline="-25000" dirty="0">
                <a:ea typeface="宋体" charset="-122"/>
              </a:rPr>
              <a:t>L</a:t>
            </a:r>
            <a:r>
              <a:rPr lang="en-US" altLang="zh-CN" sz="2400" dirty="0">
                <a:ea typeface="宋体" charset="-122"/>
              </a:rPr>
              <a:t> </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74</a:t>
            </a:fld>
            <a:endParaRPr lang="zh-CN" altLang="en-US"/>
          </a:p>
        </p:txBody>
      </p:sp>
    </p:spTree>
    <p:extLst>
      <p:ext uri="{BB962C8B-B14F-4D97-AF65-F5344CB8AC3E}">
        <p14:creationId xmlns:p14="http://schemas.microsoft.com/office/powerpoint/2010/main" val="35164415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zh-CN" altLang="en-US">
                <a:ea typeface="宋体" charset="-122"/>
              </a:rPr>
              <a:t>消除冗余的方法（续）</a:t>
            </a:r>
          </a:p>
        </p:txBody>
      </p:sp>
      <p:sp>
        <p:nvSpPr>
          <p:cNvPr id="465923" name="Rectangle 3"/>
          <p:cNvSpPr>
            <a:spLocks noGrp="1" noChangeArrowheads="1"/>
          </p:cNvSpPr>
          <p:nvPr>
            <p:ph idx="1"/>
          </p:nvPr>
        </p:nvSpPr>
        <p:spPr/>
        <p:txBody>
          <a:bodyPr/>
          <a:lstStyle/>
          <a:p>
            <a:pPr lvl="1">
              <a:lnSpc>
                <a:spcPct val="140000"/>
              </a:lnSpc>
              <a:buFont typeface="Wingdings" pitchFamily="2" charset="2"/>
              <a:buNone/>
            </a:pPr>
            <a:r>
              <a:rPr lang="en-US" altLang="zh-CN" dirty="0">
                <a:ea typeface="宋体" charset="-122"/>
              </a:rPr>
              <a:t>*2. </a:t>
            </a:r>
            <a:r>
              <a:rPr lang="zh-CN" altLang="en-US" dirty="0">
                <a:ea typeface="宋体" charset="-122"/>
              </a:rPr>
              <a:t>求</a:t>
            </a:r>
            <a:r>
              <a:rPr lang="en-US" altLang="zh-CN" i="1" dirty="0">
                <a:ea typeface="宋体" charset="-122"/>
              </a:rPr>
              <a:t>F</a:t>
            </a:r>
            <a:r>
              <a:rPr lang="en-US" altLang="zh-CN" i="1" baseline="-25000" dirty="0">
                <a:ea typeface="宋体" charset="-122"/>
              </a:rPr>
              <a:t>L</a:t>
            </a:r>
            <a:r>
              <a:rPr lang="zh-CN" altLang="en-US" dirty="0">
                <a:ea typeface="宋体" charset="-122"/>
              </a:rPr>
              <a:t>的最小覆盖</a:t>
            </a:r>
            <a:r>
              <a:rPr lang="en-US" altLang="zh-CN" i="1" dirty="0">
                <a:ea typeface="宋体" charset="-122"/>
              </a:rPr>
              <a:t>G</a:t>
            </a:r>
            <a:r>
              <a:rPr lang="en-US" altLang="zh-CN" i="1" baseline="-25000" dirty="0">
                <a:ea typeface="宋体" charset="-122"/>
              </a:rPr>
              <a:t>L</a:t>
            </a:r>
            <a:r>
              <a:rPr lang="en-US" altLang="zh-CN" dirty="0">
                <a:ea typeface="宋体" charset="-122"/>
              </a:rPr>
              <a:t> </a:t>
            </a:r>
            <a:r>
              <a:rPr lang="zh-CN" altLang="en-US" dirty="0">
                <a:ea typeface="宋体" charset="-122"/>
              </a:rPr>
              <a:t>，差集为</a:t>
            </a:r>
            <a:r>
              <a:rPr lang="en-US" altLang="zh-CN" i="1" dirty="0">
                <a:ea typeface="宋体" charset="-122"/>
              </a:rPr>
              <a:t>D</a:t>
            </a:r>
            <a:r>
              <a:rPr lang="en-US" altLang="zh-CN" dirty="0">
                <a:ea typeface="宋体" charset="-122"/>
              </a:rPr>
              <a:t> = </a:t>
            </a:r>
            <a:r>
              <a:rPr lang="en-US" altLang="zh-CN" i="1" dirty="0">
                <a:ea typeface="宋体" charset="-122"/>
              </a:rPr>
              <a:t>F</a:t>
            </a:r>
            <a:r>
              <a:rPr lang="en-US" altLang="zh-CN" i="1" baseline="-25000" dirty="0">
                <a:ea typeface="宋体" charset="-122"/>
              </a:rPr>
              <a:t>L</a:t>
            </a:r>
            <a:r>
              <a:rPr lang="en-US" altLang="zh-CN" dirty="0">
                <a:ea typeface="宋体" charset="-122"/>
              </a:rPr>
              <a:t>-</a:t>
            </a:r>
            <a:r>
              <a:rPr lang="en-US" altLang="zh-CN" i="1" dirty="0">
                <a:ea typeface="宋体" charset="-122"/>
              </a:rPr>
              <a:t>G</a:t>
            </a:r>
            <a:r>
              <a:rPr lang="en-US" altLang="zh-CN" i="1" baseline="-25000" dirty="0">
                <a:ea typeface="宋体" charset="-122"/>
              </a:rPr>
              <a:t>L</a:t>
            </a:r>
            <a:r>
              <a:rPr lang="zh-CN" altLang="en-US" dirty="0">
                <a:ea typeface="宋体" charset="-122"/>
              </a:rPr>
              <a:t>。</a:t>
            </a:r>
          </a:p>
          <a:p>
            <a:pPr lvl="1">
              <a:lnSpc>
                <a:spcPct val="140000"/>
              </a:lnSpc>
              <a:buFont typeface="Wingdings" pitchFamily="2" charset="2"/>
              <a:buNone/>
            </a:pPr>
            <a:r>
              <a:rPr lang="zh-CN" altLang="en-US" dirty="0">
                <a:ea typeface="宋体" charset="-122"/>
              </a:rPr>
              <a:t>   逐一考察</a:t>
            </a:r>
            <a:r>
              <a:rPr lang="en-US" altLang="zh-CN" i="1" dirty="0">
                <a:ea typeface="宋体" charset="-122"/>
              </a:rPr>
              <a:t>D</a:t>
            </a:r>
            <a:r>
              <a:rPr lang="zh-CN" altLang="en-US" dirty="0">
                <a:ea typeface="宋体" charset="-122"/>
              </a:rPr>
              <a:t>中的函数依赖，确定是否是冗余的联系，若是，就把它去掉。</a:t>
            </a:r>
          </a:p>
          <a:p>
            <a:pPr lvl="1">
              <a:lnSpc>
                <a:spcPct val="140000"/>
              </a:lnSpc>
              <a:buFont typeface="Wingdings" pitchFamily="2" charset="2"/>
              <a:buNone/>
            </a:pPr>
            <a:endParaRPr lang="zh-CN" altLang="en-US" sz="800" dirty="0">
              <a:ea typeface="宋体" charset="-122"/>
            </a:endParaRPr>
          </a:p>
          <a:p>
            <a:pPr lvl="1">
              <a:lnSpc>
                <a:spcPct val="130000"/>
              </a:lnSpc>
            </a:pPr>
            <a:r>
              <a:rPr lang="en-US" altLang="zh-CN" sz="2200" dirty="0">
                <a:ea typeface="宋体" charset="-122"/>
              </a:rPr>
              <a:t>(1) </a:t>
            </a:r>
            <a:r>
              <a:rPr lang="zh-CN" altLang="en-US" sz="2200" dirty="0">
                <a:ea typeface="宋体" charset="-122"/>
              </a:rPr>
              <a:t>冗余的联系一定在</a:t>
            </a:r>
            <a:r>
              <a:rPr lang="en-US" altLang="zh-CN" sz="2200" dirty="0">
                <a:ea typeface="宋体" charset="-122"/>
              </a:rPr>
              <a:t>D</a:t>
            </a:r>
            <a:r>
              <a:rPr lang="zh-CN" altLang="en-US" sz="2200" dirty="0">
                <a:ea typeface="宋体" charset="-122"/>
              </a:rPr>
              <a:t>中，而</a:t>
            </a:r>
            <a:r>
              <a:rPr lang="en-US" altLang="zh-CN" sz="2200" dirty="0">
                <a:ea typeface="宋体" charset="-122"/>
              </a:rPr>
              <a:t>D</a:t>
            </a:r>
            <a:r>
              <a:rPr lang="zh-CN" altLang="en-US" sz="2200" dirty="0">
                <a:ea typeface="宋体" charset="-122"/>
              </a:rPr>
              <a:t>中的联系不一定是冗余的；</a:t>
            </a:r>
          </a:p>
          <a:p>
            <a:pPr lvl="1">
              <a:lnSpc>
                <a:spcPct val="130000"/>
              </a:lnSpc>
            </a:pPr>
            <a:r>
              <a:rPr lang="en-US" altLang="zh-CN" sz="2200" dirty="0">
                <a:ea typeface="宋体" charset="-122"/>
              </a:rPr>
              <a:t>(2) </a:t>
            </a:r>
            <a:r>
              <a:rPr lang="zh-CN" altLang="en-US" sz="2200" dirty="0">
                <a:ea typeface="宋体" charset="-122"/>
              </a:rPr>
              <a:t>当实体之间存在多种联系时要将实体之间的联系在形式上加以区分。</a:t>
            </a:r>
          </a:p>
          <a:p>
            <a:pPr lvl="1">
              <a:lnSpc>
                <a:spcPct val="140000"/>
              </a:lnSpc>
              <a:buFont typeface="Wingdings" pitchFamily="2" charset="2"/>
              <a:buNone/>
            </a:pPr>
            <a:endParaRPr lang="en-US" altLang="zh-CN" dirty="0">
              <a:ea typeface="宋体"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75</a:t>
            </a:fld>
            <a:endParaRPr lang="zh-CN" altLang="en-US"/>
          </a:p>
        </p:txBody>
      </p:sp>
    </p:spTree>
    <p:extLst>
      <p:ext uri="{BB962C8B-B14F-4D97-AF65-F5344CB8AC3E}">
        <p14:creationId xmlns:p14="http://schemas.microsoft.com/office/powerpoint/2010/main" val="29679622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zh-CN" altLang="en-US" sz="2800">
                <a:ea typeface="宋体" charset="-122"/>
              </a:rPr>
              <a:t>消除冗余，设计生成基本</a:t>
            </a:r>
            <a:r>
              <a:rPr lang="en-US" altLang="zh-CN" sz="2800">
                <a:ea typeface="宋体" charset="-122"/>
              </a:rPr>
              <a:t>E-R</a:t>
            </a:r>
            <a:r>
              <a:rPr lang="zh-CN" altLang="en-US" sz="2800">
                <a:ea typeface="宋体" charset="-122"/>
              </a:rPr>
              <a:t>图实例</a:t>
            </a:r>
          </a:p>
        </p:txBody>
      </p:sp>
      <p:sp>
        <p:nvSpPr>
          <p:cNvPr id="473091" name="Rectangle 3"/>
          <p:cNvSpPr>
            <a:spLocks noGrp="1" noChangeArrowheads="1"/>
          </p:cNvSpPr>
          <p:nvPr>
            <p:ph idx="1"/>
          </p:nvPr>
        </p:nvSpPr>
        <p:spPr/>
        <p:txBody>
          <a:bodyPr/>
          <a:lstStyle/>
          <a:p>
            <a:pPr>
              <a:buFont typeface="Wingdings" pitchFamily="2" charset="2"/>
              <a:buNone/>
            </a:pPr>
            <a:r>
              <a:rPr lang="en-US" altLang="zh-CN" dirty="0">
                <a:ea typeface="宋体" charset="-122"/>
              </a:rPr>
              <a:t>    </a:t>
            </a:r>
            <a:r>
              <a:rPr lang="zh-CN" altLang="en-US" dirty="0">
                <a:ea typeface="宋体" charset="-122"/>
              </a:rPr>
              <a:t>［实例］ 某工厂管理信息系统的视图集成。</a:t>
            </a:r>
          </a:p>
          <a:p>
            <a:pPr>
              <a:buFont typeface="Wingdings" pitchFamily="2" charset="2"/>
              <a:buNone/>
            </a:pPr>
            <a:r>
              <a:rPr lang="zh-CN" altLang="en-US" dirty="0">
                <a:ea typeface="宋体" charset="-122"/>
              </a:rPr>
              <a:t>       </a:t>
            </a:r>
          </a:p>
          <a:p>
            <a:pPr>
              <a:lnSpc>
                <a:spcPct val="150000"/>
              </a:lnSpc>
              <a:buFont typeface="Wingdings" pitchFamily="2" charset="2"/>
              <a:buNone/>
            </a:pPr>
            <a:r>
              <a:rPr lang="zh-CN" altLang="en-US" dirty="0">
                <a:ea typeface="宋体" charset="-122"/>
              </a:rPr>
              <a:t>       </a:t>
            </a:r>
            <a:r>
              <a:rPr lang="zh-CN" altLang="en-US" sz="2400" dirty="0">
                <a:ea typeface="宋体" charset="-122"/>
              </a:rPr>
              <a:t>图</a:t>
            </a:r>
            <a:r>
              <a:rPr lang="en-US" altLang="zh-CN" sz="2400" dirty="0">
                <a:ea typeface="宋体" charset="-122"/>
              </a:rPr>
              <a:t>1.14(c)</a:t>
            </a:r>
            <a:r>
              <a:rPr lang="zh-CN" altLang="en-US" sz="2400" dirty="0">
                <a:ea typeface="宋体" charset="-122"/>
              </a:rPr>
              <a:t>、图</a:t>
            </a:r>
            <a:r>
              <a:rPr lang="en-US" altLang="zh-CN" sz="2400" dirty="0">
                <a:ea typeface="宋体" charset="-122"/>
              </a:rPr>
              <a:t>7.24</a:t>
            </a:r>
            <a:r>
              <a:rPr lang="zh-CN" altLang="en-US" sz="2400" dirty="0">
                <a:ea typeface="宋体" charset="-122"/>
              </a:rPr>
              <a:t>、图</a:t>
            </a:r>
            <a:r>
              <a:rPr lang="en-US" altLang="zh-CN" sz="2400" dirty="0">
                <a:ea typeface="宋体" charset="-122"/>
              </a:rPr>
              <a:t>7.29</a:t>
            </a:r>
            <a:r>
              <a:rPr lang="zh-CN" altLang="en-US" sz="2400" dirty="0">
                <a:ea typeface="宋体" charset="-122"/>
              </a:rPr>
              <a:t>分别为该厂物资、销售</a:t>
            </a:r>
          </a:p>
          <a:p>
            <a:pPr>
              <a:lnSpc>
                <a:spcPct val="150000"/>
              </a:lnSpc>
              <a:buFont typeface="Wingdings" pitchFamily="2" charset="2"/>
              <a:buNone/>
            </a:pPr>
            <a:r>
              <a:rPr lang="zh-CN" altLang="en-US" sz="2400" dirty="0">
                <a:ea typeface="宋体" charset="-122"/>
              </a:rPr>
              <a:t>      和劳动人事管理的分</a:t>
            </a:r>
            <a:r>
              <a:rPr lang="en-US" altLang="zh-CN" sz="2400" dirty="0">
                <a:ea typeface="宋体" charset="-122"/>
              </a:rPr>
              <a:t>E-R</a:t>
            </a:r>
            <a:r>
              <a:rPr lang="zh-CN" altLang="en-US" sz="2400" dirty="0">
                <a:ea typeface="宋体" charset="-122"/>
              </a:rPr>
              <a:t>图</a:t>
            </a:r>
          </a:p>
          <a:p>
            <a:pPr>
              <a:lnSpc>
                <a:spcPct val="190000"/>
              </a:lnSpc>
              <a:buFont typeface="Wingdings" pitchFamily="2" charset="2"/>
              <a:buNone/>
            </a:pPr>
            <a:r>
              <a:rPr lang="zh-CN" altLang="en-US" sz="2400" dirty="0">
                <a:ea typeface="宋体" charset="-122"/>
              </a:rPr>
              <a:t>      图</a:t>
            </a:r>
            <a:r>
              <a:rPr lang="en-US" altLang="zh-CN" sz="2400" dirty="0">
                <a:ea typeface="宋体" charset="-122"/>
              </a:rPr>
              <a:t>7.30</a:t>
            </a:r>
            <a:r>
              <a:rPr lang="zh-CN" altLang="en-US" sz="2400" dirty="0">
                <a:ea typeface="宋体" charset="-122"/>
              </a:rPr>
              <a:t>为该系统的基本</a:t>
            </a:r>
            <a:r>
              <a:rPr lang="en-US" altLang="zh-CN" sz="2400" dirty="0">
                <a:ea typeface="宋体" charset="-122"/>
              </a:rPr>
              <a:t>E-R</a:t>
            </a:r>
            <a:r>
              <a:rPr lang="zh-CN" altLang="en-US" sz="2400" dirty="0">
                <a:ea typeface="宋体" charset="-122"/>
              </a:rPr>
              <a:t>图</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76</a:t>
            </a:fld>
            <a:endParaRPr lang="zh-CN" altLang="en-US"/>
          </a:p>
        </p:txBody>
      </p:sp>
    </p:spTree>
    <p:extLst>
      <p:ext uri="{BB962C8B-B14F-4D97-AF65-F5344CB8AC3E}">
        <p14:creationId xmlns:p14="http://schemas.microsoft.com/office/powerpoint/2010/main" val="23378795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zh-CN" altLang="en-US" sz="2800">
                <a:ea typeface="宋体" charset="-122"/>
              </a:rPr>
              <a:t>消除冗余，设计生成基本</a:t>
            </a:r>
            <a:r>
              <a:rPr lang="en-US" altLang="zh-CN" sz="2800">
                <a:ea typeface="宋体" charset="-122"/>
              </a:rPr>
              <a:t>E-R</a:t>
            </a:r>
            <a:r>
              <a:rPr lang="zh-CN" altLang="en-US" sz="2800">
                <a:ea typeface="宋体" charset="-122"/>
              </a:rPr>
              <a:t>图实例（续）</a:t>
            </a:r>
          </a:p>
        </p:txBody>
      </p:sp>
      <p:sp>
        <p:nvSpPr>
          <p:cNvPr id="10" name="灯片编号占位符 9"/>
          <p:cNvSpPr>
            <a:spLocks noGrp="1"/>
          </p:cNvSpPr>
          <p:nvPr>
            <p:ph type="sldNum" sz="quarter" idx="12"/>
          </p:nvPr>
        </p:nvSpPr>
        <p:spPr/>
        <p:txBody>
          <a:bodyPr/>
          <a:lstStyle/>
          <a:p>
            <a:fld id="{0C913308-F349-4B6D-A68A-DD1791B4A57B}" type="slidenum">
              <a:rPr lang="zh-CN" altLang="en-US" smtClean="0"/>
              <a:pPr/>
              <a:t>77</a:t>
            </a:fld>
            <a:endParaRPr lang="zh-CN" altLang="en-US"/>
          </a:p>
        </p:txBody>
      </p:sp>
      <p:pic>
        <p:nvPicPr>
          <p:cNvPr id="514053" name="Picture 5" descr="114"/>
          <p:cNvPicPr>
            <a:picLocks noChangeAspect="1" noChangeArrowheads="1"/>
          </p:cNvPicPr>
          <p:nvPr/>
        </p:nvPicPr>
        <p:blipFill>
          <a:blip r:embed="rId2" cstate="print"/>
          <a:srcRect t="57788" b="2827"/>
          <a:stretch>
            <a:fillRect/>
          </a:stretch>
        </p:blipFill>
        <p:spPr bwMode="auto">
          <a:xfrm>
            <a:off x="1841817" y="2062164"/>
            <a:ext cx="8569325" cy="3887787"/>
          </a:xfrm>
          <a:prstGeom prst="rect">
            <a:avLst/>
          </a:prstGeom>
          <a:noFill/>
        </p:spPr>
      </p:pic>
      <p:sp>
        <p:nvSpPr>
          <p:cNvPr id="514055" name="Rectangle 7"/>
          <p:cNvSpPr>
            <a:spLocks noChangeArrowheads="1"/>
          </p:cNvSpPr>
          <p:nvPr/>
        </p:nvSpPr>
        <p:spPr bwMode="auto">
          <a:xfrm>
            <a:off x="4040188" y="5949951"/>
            <a:ext cx="3149600" cy="366713"/>
          </a:xfrm>
          <a:prstGeom prst="rect">
            <a:avLst/>
          </a:prstGeom>
          <a:noFill/>
          <a:ln w="25400" algn="ctr">
            <a:noFill/>
            <a:miter lim="800000"/>
            <a:headEnd/>
            <a:tailEnd/>
          </a:ln>
          <a:effectLst/>
        </p:spPr>
        <p:txBody>
          <a:bodyPr wrap="none" anchor="ctr">
            <a:spAutoFit/>
          </a:bodyPr>
          <a:lstStyle/>
          <a:p>
            <a:r>
              <a:rPr kumimoji="1" lang="zh-CN" altLang="en-US"/>
              <a:t>图</a:t>
            </a:r>
            <a:r>
              <a:rPr kumimoji="1" lang="en-US" altLang="zh-CN"/>
              <a:t>1.14(c)  </a:t>
            </a:r>
            <a:r>
              <a:rPr kumimoji="1" lang="zh-CN" altLang="en-US"/>
              <a:t>工厂物资管理</a:t>
            </a:r>
            <a:r>
              <a:rPr kumimoji="1" lang="en-US" altLang="zh-CN"/>
              <a:t>E-R</a:t>
            </a:r>
            <a:r>
              <a:rPr kumimoji="1" lang="zh-CN" altLang="en-US"/>
              <a:t>图</a:t>
            </a:r>
          </a:p>
        </p:txBody>
      </p:sp>
      <p:sp>
        <p:nvSpPr>
          <p:cNvPr id="514056" name="Text Box 8"/>
          <p:cNvSpPr txBox="1">
            <a:spLocks noChangeArrowheads="1"/>
          </p:cNvSpPr>
          <p:nvPr/>
        </p:nvSpPr>
        <p:spPr bwMode="auto">
          <a:xfrm>
            <a:off x="2403475" y="1562101"/>
            <a:ext cx="184150" cy="366713"/>
          </a:xfrm>
          <a:prstGeom prst="rect">
            <a:avLst/>
          </a:prstGeom>
          <a:noFill/>
          <a:ln w="25400" algn="ctr">
            <a:noFill/>
            <a:miter lim="800000"/>
            <a:headEnd/>
            <a:tailEnd/>
          </a:ln>
          <a:effectLst/>
        </p:spPr>
        <p:txBody>
          <a:bodyPr wrap="none">
            <a:spAutoFit/>
          </a:bodyPr>
          <a:lstStyle/>
          <a:p>
            <a:pPr marL="342900" indent="-342900"/>
            <a:endParaRPr lang="zh-CN" altLang="zh-CN" b="1"/>
          </a:p>
        </p:txBody>
      </p:sp>
      <p:sp>
        <p:nvSpPr>
          <p:cNvPr id="514057" name="Text Box 9"/>
          <p:cNvSpPr txBox="1">
            <a:spLocks noChangeArrowheads="1"/>
          </p:cNvSpPr>
          <p:nvPr/>
        </p:nvSpPr>
        <p:spPr bwMode="auto">
          <a:xfrm>
            <a:off x="1152525" y="1829056"/>
            <a:ext cx="2870200" cy="427037"/>
          </a:xfrm>
          <a:prstGeom prst="rect">
            <a:avLst/>
          </a:prstGeom>
          <a:noFill/>
          <a:ln w="25400" algn="ctr">
            <a:noFill/>
            <a:miter lim="800000"/>
            <a:headEnd/>
            <a:tailEnd/>
          </a:ln>
          <a:effectLst/>
        </p:spPr>
        <p:txBody>
          <a:bodyPr wrap="none">
            <a:spAutoFit/>
          </a:bodyPr>
          <a:lstStyle/>
          <a:p>
            <a:pPr marL="342900" indent="-342900"/>
            <a:r>
              <a:rPr lang="zh-CN" altLang="en-US" sz="2200" dirty="0"/>
              <a:t>该厂物资管理分</a:t>
            </a:r>
            <a:r>
              <a:rPr lang="en-US" altLang="zh-CN" sz="2200" dirty="0"/>
              <a:t>E-R</a:t>
            </a:r>
            <a:r>
              <a:rPr lang="zh-CN" altLang="en-US" sz="2200" dirty="0"/>
              <a:t>图</a:t>
            </a:r>
          </a:p>
        </p:txBody>
      </p:sp>
    </p:spTree>
    <p:extLst>
      <p:ext uri="{BB962C8B-B14F-4D97-AF65-F5344CB8AC3E}">
        <p14:creationId xmlns:p14="http://schemas.microsoft.com/office/powerpoint/2010/main" val="37651527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zh-CN" altLang="en-US" sz="2800">
                <a:ea typeface="宋体" charset="-122"/>
              </a:rPr>
              <a:t>消除冗余，设计生成基本</a:t>
            </a:r>
            <a:r>
              <a:rPr lang="en-US" altLang="zh-CN" sz="2800">
                <a:ea typeface="宋体" charset="-122"/>
              </a:rPr>
              <a:t>E-R</a:t>
            </a:r>
            <a:r>
              <a:rPr lang="zh-CN" altLang="en-US" sz="2800">
                <a:ea typeface="宋体" charset="-122"/>
              </a:rPr>
              <a:t>图实例（续）</a:t>
            </a: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78</a:t>
            </a:fld>
            <a:endParaRPr lang="zh-CN" altLang="en-US"/>
          </a:p>
        </p:txBody>
      </p:sp>
      <p:pic>
        <p:nvPicPr>
          <p:cNvPr id="515078" name="Picture 6" descr="724"/>
          <p:cNvPicPr>
            <a:picLocks noChangeAspect="1" noChangeArrowheads="1"/>
          </p:cNvPicPr>
          <p:nvPr/>
        </p:nvPicPr>
        <p:blipFill>
          <a:blip r:embed="rId2" cstate="print"/>
          <a:srcRect/>
          <a:stretch>
            <a:fillRect/>
          </a:stretch>
        </p:blipFill>
        <p:spPr bwMode="auto">
          <a:xfrm>
            <a:off x="2063751" y="2133601"/>
            <a:ext cx="7561263" cy="3529013"/>
          </a:xfrm>
          <a:prstGeom prst="rect">
            <a:avLst/>
          </a:prstGeom>
          <a:noFill/>
        </p:spPr>
      </p:pic>
      <p:sp>
        <p:nvSpPr>
          <p:cNvPr id="515080" name="Rectangle 8"/>
          <p:cNvSpPr>
            <a:spLocks noChangeArrowheads="1"/>
          </p:cNvSpPr>
          <p:nvPr/>
        </p:nvSpPr>
        <p:spPr bwMode="auto">
          <a:xfrm>
            <a:off x="4224338" y="5949951"/>
            <a:ext cx="3581400" cy="366713"/>
          </a:xfrm>
          <a:prstGeom prst="rect">
            <a:avLst/>
          </a:prstGeom>
          <a:noFill/>
          <a:ln w="25400" algn="ctr">
            <a:noFill/>
            <a:miter lim="800000"/>
            <a:headEnd/>
            <a:tailEnd/>
          </a:ln>
          <a:effectLst/>
        </p:spPr>
        <p:txBody>
          <a:bodyPr wrap="none" anchor="ctr">
            <a:spAutoFit/>
          </a:bodyPr>
          <a:lstStyle/>
          <a:p>
            <a:r>
              <a:rPr kumimoji="1" lang="zh-CN" altLang="en-US"/>
              <a:t>图</a:t>
            </a:r>
            <a:r>
              <a:rPr kumimoji="1" lang="en-US" altLang="zh-CN"/>
              <a:t>7.24  </a:t>
            </a:r>
            <a:r>
              <a:rPr kumimoji="1" lang="zh-CN" altLang="en-US"/>
              <a:t>销售管理子系统的分</a:t>
            </a:r>
            <a:r>
              <a:rPr kumimoji="1" lang="en-US" altLang="zh-CN"/>
              <a:t>E-R</a:t>
            </a:r>
            <a:r>
              <a:rPr kumimoji="1" lang="zh-CN" altLang="en-US"/>
              <a:t>图</a:t>
            </a:r>
          </a:p>
        </p:txBody>
      </p:sp>
      <p:sp>
        <p:nvSpPr>
          <p:cNvPr id="515081" name="Text Box 9"/>
          <p:cNvSpPr txBox="1">
            <a:spLocks noChangeArrowheads="1"/>
          </p:cNvSpPr>
          <p:nvPr/>
        </p:nvSpPr>
        <p:spPr bwMode="auto">
          <a:xfrm>
            <a:off x="1097280" y="1846264"/>
            <a:ext cx="2870200" cy="427037"/>
          </a:xfrm>
          <a:prstGeom prst="rect">
            <a:avLst/>
          </a:prstGeom>
          <a:noFill/>
          <a:ln w="25400" algn="ctr">
            <a:noFill/>
            <a:miter lim="800000"/>
            <a:headEnd/>
            <a:tailEnd/>
          </a:ln>
          <a:effectLst/>
        </p:spPr>
        <p:txBody>
          <a:bodyPr wrap="none">
            <a:spAutoFit/>
          </a:bodyPr>
          <a:lstStyle/>
          <a:p>
            <a:pPr marL="342900" indent="-342900"/>
            <a:r>
              <a:rPr lang="zh-CN" altLang="en-US" sz="2200" dirty="0"/>
              <a:t>该厂销售管理分</a:t>
            </a:r>
            <a:r>
              <a:rPr lang="en-US" altLang="zh-CN" sz="2200" dirty="0"/>
              <a:t>E-R</a:t>
            </a:r>
            <a:r>
              <a:rPr lang="zh-CN" altLang="en-US" sz="2200" dirty="0"/>
              <a:t>图</a:t>
            </a:r>
          </a:p>
        </p:txBody>
      </p:sp>
    </p:spTree>
    <p:extLst>
      <p:ext uri="{BB962C8B-B14F-4D97-AF65-F5344CB8AC3E}">
        <p14:creationId xmlns:p14="http://schemas.microsoft.com/office/powerpoint/2010/main" val="13439282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zh-CN" altLang="en-US" sz="2800">
                <a:ea typeface="宋体" charset="-122"/>
              </a:rPr>
              <a:t>消除冗余，设计生成基本</a:t>
            </a:r>
            <a:r>
              <a:rPr lang="en-US" altLang="zh-CN" sz="2800">
                <a:ea typeface="宋体" charset="-122"/>
              </a:rPr>
              <a:t>E-R</a:t>
            </a:r>
            <a:r>
              <a:rPr lang="zh-CN" altLang="en-US" sz="2800">
                <a:ea typeface="宋体" charset="-122"/>
              </a:rPr>
              <a:t>图实例（续）</a:t>
            </a: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79</a:t>
            </a:fld>
            <a:endParaRPr lang="zh-CN" altLang="en-US"/>
          </a:p>
        </p:txBody>
      </p:sp>
      <p:sp>
        <p:nvSpPr>
          <p:cNvPr id="516104" name="Rectangle 8"/>
          <p:cNvSpPr>
            <a:spLocks noChangeArrowheads="1"/>
          </p:cNvSpPr>
          <p:nvPr/>
        </p:nvSpPr>
        <p:spPr bwMode="auto">
          <a:xfrm>
            <a:off x="4583113" y="6092826"/>
            <a:ext cx="3352800" cy="366713"/>
          </a:xfrm>
          <a:prstGeom prst="rect">
            <a:avLst/>
          </a:prstGeom>
          <a:noFill/>
          <a:ln w="25400" algn="ctr">
            <a:noFill/>
            <a:miter lim="800000"/>
            <a:headEnd/>
            <a:tailEnd/>
          </a:ln>
          <a:effectLst/>
        </p:spPr>
        <p:txBody>
          <a:bodyPr wrap="none" anchor="ctr">
            <a:spAutoFit/>
          </a:bodyPr>
          <a:lstStyle/>
          <a:p>
            <a:r>
              <a:rPr kumimoji="1" lang="zh-CN" altLang="en-US"/>
              <a:t>图</a:t>
            </a:r>
            <a:r>
              <a:rPr kumimoji="1" lang="en-US" altLang="zh-CN"/>
              <a:t>7.29  </a:t>
            </a:r>
            <a:r>
              <a:rPr kumimoji="1" lang="zh-CN" altLang="en-US"/>
              <a:t>劳动人事管理的分</a:t>
            </a:r>
            <a:r>
              <a:rPr kumimoji="1" lang="en-US" altLang="zh-CN"/>
              <a:t>E-R</a:t>
            </a:r>
            <a:r>
              <a:rPr kumimoji="1" lang="zh-CN" altLang="en-US"/>
              <a:t>图</a:t>
            </a:r>
          </a:p>
        </p:txBody>
      </p:sp>
      <p:pic>
        <p:nvPicPr>
          <p:cNvPr id="516106" name="Picture 10" descr="729"/>
          <p:cNvPicPr>
            <a:picLocks noChangeAspect="1" noChangeArrowheads="1"/>
          </p:cNvPicPr>
          <p:nvPr/>
        </p:nvPicPr>
        <p:blipFill>
          <a:blip r:embed="rId2" cstate="print"/>
          <a:srcRect/>
          <a:stretch>
            <a:fillRect/>
          </a:stretch>
        </p:blipFill>
        <p:spPr bwMode="auto">
          <a:xfrm>
            <a:off x="3648076" y="2565401"/>
            <a:ext cx="4824413" cy="3375025"/>
          </a:xfrm>
          <a:prstGeom prst="rect">
            <a:avLst/>
          </a:prstGeom>
          <a:noFill/>
          <a:ln w="9525">
            <a:noFill/>
            <a:miter lim="800000"/>
            <a:headEnd/>
            <a:tailEnd/>
          </a:ln>
        </p:spPr>
      </p:pic>
      <p:sp>
        <p:nvSpPr>
          <p:cNvPr id="516107" name="Text Box 11"/>
          <p:cNvSpPr txBox="1">
            <a:spLocks noChangeArrowheads="1"/>
          </p:cNvSpPr>
          <p:nvPr/>
        </p:nvSpPr>
        <p:spPr bwMode="auto">
          <a:xfrm>
            <a:off x="1870075" y="1773239"/>
            <a:ext cx="3429000" cy="427037"/>
          </a:xfrm>
          <a:prstGeom prst="rect">
            <a:avLst/>
          </a:prstGeom>
          <a:noFill/>
          <a:ln w="25400" algn="ctr">
            <a:noFill/>
            <a:miter lim="800000"/>
            <a:headEnd/>
            <a:tailEnd/>
          </a:ln>
          <a:effectLst/>
        </p:spPr>
        <p:txBody>
          <a:bodyPr wrap="none">
            <a:spAutoFit/>
          </a:bodyPr>
          <a:lstStyle/>
          <a:p>
            <a:pPr marL="342900" indent="-342900"/>
            <a:r>
              <a:rPr lang="zh-CN" altLang="en-US" sz="2200"/>
              <a:t>该厂劳动人事管理分</a:t>
            </a:r>
            <a:r>
              <a:rPr lang="en-US" altLang="zh-CN" sz="2200"/>
              <a:t>E-R</a:t>
            </a:r>
            <a:r>
              <a:rPr lang="zh-CN" altLang="en-US" sz="2200"/>
              <a:t>图</a:t>
            </a:r>
          </a:p>
        </p:txBody>
      </p:sp>
    </p:spTree>
    <p:extLst>
      <p:ext uri="{BB962C8B-B14F-4D97-AF65-F5344CB8AC3E}">
        <p14:creationId xmlns:p14="http://schemas.microsoft.com/office/powerpoint/2010/main" val="3482839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7.1.2  </a:t>
            </a:r>
            <a:r>
              <a:rPr lang="zh-CN" altLang="en-US" dirty="0">
                <a:ea typeface="宋体" charset="-122"/>
              </a:rPr>
              <a:t>数据库设计方法</a:t>
            </a:r>
            <a:endParaRPr lang="zh-CN" altLang="en-US" dirty="0"/>
          </a:p>
        </p:txBody>
      </p:sp>
      <p:sp>
        <p:nvSpPr>
          <p:cNvPr id="3" name="内容占位符 2"/>
          <p:cNvSpPr>
            <a:spLocks noGrp="1"/>
          </p:cNvSpPr>
          <p:nvPr>
            <p:ph idx="1"/>
          </p:nvPr>
        </p:nvSpPr>
        <p:spPr/>
        <p:txBody>
          <a:bodyPr/>
          <a:lstStyle/>
          <a:p>
            <a:r>
              <a:rPr lang="zh-CN" altLang="en-US" dirty="0" smtClean="0"/>
              <a:t>计算机基础知识</a:t>
            </a:r>
            <a:endParaRPr lang="en-US" altLang="zh-CN" dirty="0" smtClean="0"/>
          </a:p>
          <a:p>
            <a:r>
              <a:rPr lang="zh-CN" altLang="en-US" dirty="0" smtClean="0"/>
              <a:t>软件工程的原理和方法</a:t>
            </a:r>
            <a:endParaRPr lang="en-US" altLang="zh-CN" dirty="0" smtClean="0"/>
          </a:p>
          <a:p>
            <a:r>
              <a:rPr lang="zh-CN" altLang="en-US" dirty="0" smtClean="0"/>
              <a:t>程序设计的方法和技巧</a:t>
            </a:r>
            <a:endParaRPr lang="en-US" altLang="zh-CN" dirty="0" smtClean="0"/>
          </a:p>
          <a:p>
            <a:r>
              <a:rPr lang="zh-CN" altLang="en-US" dirty="0" smtClean="0"/>
              <a:t>数据库的基本知识</a:t>
            </a:r>
            <a:endParaRPr lang="en-US" altLang="zh-CN" dirty="0" smtClean="0"/>
          </a:p>
          <a:p>
            <a:r>
              <a:rPr lang="zh-CN" altLang="en-US" dirty="0" smtClean="0"/>
              <a:t>数据库设计技术</a:t>
            </a:r>
            <a:endParaRPr lang="en-US" altLang="zh-CN" dirty="0" smtClean="0"/>
          </a:p>
          <a:p>
            <a:r>
              <a:rPr lang="zh-CN" altLang="en-US" dirty="0" smtClean="0"/>
              <a:t>应用领域的知识</a:t>
            </a:r>
            <a:endParaRPr lang="zh-CN" altLang="en-US" dirty="0"/>
          </a:p>
        </p:txBody>
      </p:sp>
      <p:sp>
        <p:nvSpPr>
          <p:cNvPr id="4" name="灯片编号占位符 3"/>
          <p:cNvSpPr>
            <a:spLocks noGrp="1"/>
          </p:cNvSpPr>
          <p:nvPr>
            <p:ph type="sldNum" sz="quarter" idx="12"/>
          </p:nvPr>
        </p:nvSpPr>
        <p:spPr/>
        <p:txBody>
          <a:bodyPr/>
          <a:lstStyle/>
          <a:p>
            <a:fld id="{43AAF678-60E6-495D-ABF8-420CB2073005}" type="slidenum">
              <a:rPr lang="zh-CN" altLang="en-US" smtClean="0"/>
              <a:t>8</a:t>
            </a:fld>
            <a:endParaRPr lang="zh-CN" altLang="en-US"/>
          </a:p>
        </p:txBody>
      </p:sp>
    </p:spTree>
    <p:extLst>
      <p:ext uri="{BB962C8B-B14F-4D97-AF65-F5344CB8AC3E}">
        <p14:creationId xmlns:p14="http://schemas.microsoft.com/office/powerpoint/2010/main" val="383358889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zh-CN" altLang="en-US" sz="2800">
                <a:ea typeface="宋体" charset="-122"/>
              </a:rPr>
              <a:t>消除冗余，设计生成基本</a:t>
            </a:r>
            <a:r>
              <a:rPr lang="en-US" altLang="zh-CN" sz="2800">
                <a:ea typeface="宋体" charset="-122"/>
              </a:rPr>
              <a:t>E-R</a:t>
            </a:r>
            <a:r>
              <a:rPr lang="zh-CN" altLang="en-US" sz="2800">
                <a:ea typeface="宋体" charset="-122"/>
              </a:rPr>
              <a:t>图实例（续）</a:t>
            </a: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80</a:t>
            </a:fld>
            <a:endParaRPr lang="zh-CN" altLang="en-US"/>
          </a:p>
        </p:txBody>
      </p:sp>
      <p:sp>
        <p:nvSpPr>
          <p:cNvPr id="517130" name="Text Box 10"/>
          <p:cNvSpPr txBox="1">
            <a:spLocks noChangeArrowheads="1"/>
          </p:cNvSpPr>
          <p:nvPr/>
        </p:nvSpPr>
        <p:spPr bwMode="auto">
          <a:xfrm>
            <a:off x="4151314" y="6381751"/>
            <a:ext cx="3209925" cy="366713"/>
          </a:xfrm>
          <a:prstGeom prst="rect">
            <a:avLst/>
          </a:prstGeom>
          <a:noFill/>
          <a:ln w="25400" algn="ctr">
            <a:noFill/>
            <a:miter lim="800000"/>
            <a:headEnd/>
            <a:tailEnd/>
          </a:ln>
          <a:effectLst/>
        </p:spPr>
        <p:txBody>
          <a:bodyPr>
            <a:spAutoFit/>
          </a:bodyPr>
          <a:lstStyle/>
          <a:p>
            <a:pPr marL="342900" indent="-342900"/>
            <a:r>
              <a:rPr lang="zh-CN" altLang="en-US" sz="1200"/>
              <a:t>某工厂管理信息系统的基本</a:t>
            </a:r>
            <a:r>
              <a:rPr lang="en-US" altLang="zh-CN" sz="1200"/>
              <a:t>E-R</a:t>
            </a:r>
            <a:r>
              <a:rPr lang="zh-CN" altLang="en-US" sz="1200"/>
              <a:t>图</a:t>
            </a:r>
            <a:r>
              <a:rPr lang="zh-CN" altLang="en-US" b="1"/>
              <a:t> </a:t>
            </a:r>
          </a:p>
        </p:txBody>
      </p:sp>
      <p:pic>
        <p:nvPicPr>
          <p:cNvPr id="517131" name="Picture 11" descr="730"/>
          <p:cNvPicPr>
            <a:picLocks noChangeAspect="1" noChangeArrowheads="1"/>
          </p:cNvPicPr>
          <p:nvPr/>
        </p:nvPicPr>
        <p:blipFill>
          <a:blip r:embed="rId2" cstate="print"/>
          <a:srcRect/>
          <a:stretch>
            <a:fillRect/>
          </a:stretch>
        </p:blipFill>
        <p:spPr bwMode="auto">
          <a:xfrm>
            <a:off x="3287714" y="2060576"/>
            <a:ext cx="6264275" cy="4219575"/>
          </a:xfrm>
          <a:prstGeom prst="rect">
            <a:avLst/>
          </a:prstGeom>
          <a:noFill/>
          <a:ln w="9525">
            <a:noFill/>
            <a:miter lim="800000"/>
            <a:headEnd/>
            <a:tailEnd/>
          </a:ln>
        </p:spPr>
      </p:pic>
      <p:sp>
        <p:nvSpPr>
          <p:cNvPr id="517129" name="Rectangle 9"/>
          <p:cNvSpPr>
            <a:spLocks noChangeArrowheads="1"/>
          </p:cNvSpPr>
          <p:nvPr/>
        </p:nvSpPr>
        <p:spPr bwMode="auto">
          <a:xfrm>
            <a:off x="1097280" y="1847057"/>
            <a:ext cx="2987675" cy="427038"/>
          </a:xfrm>
          <a:prstGeom prst="rect">
            <a:avLst/>
          </a:prstGeom>
          <a:noFill/>
          <a:ln w="25400" algn="ctr">
            <a:noFill/>
            <a:miter lim="800000"/>
            <a:headEnd/>
            <a:tailEnd/>
          </a:ln>
          <a:effectLst/>
        </p:spPr>
        <p:txBody>
          <a:bodyPr wrap="none" anchor="ctr">
            <a:spAutoFit/>
          </a:bodyPr>
          <a:lstStyle/>
          <a:p>
            <a:r>
              <a:rPr kumimoji="1" lang="zh-CN" altLang="en-US" sz="2200" dirty="0"/>
              <a:t>系统的基本</a:t>
            </a:r>
            <a:r>
              <a:rPr kumimoji="1" lang="en-US" altLang="zh-CN" sz="2200" dirty="0"/>
              <a:t>E-R(</a:t>
            </a:r>
            <a:r>
              <a:rPr kumimoji="1" lang="zh-CN" altLang="en-US" sz="2200" dirty="0"/>
              <a:t>图</a:t>
            </a:r>
            <a:r>
              <a:rPr kumimoji="1" lang="en-US" altLang="zh-CN" sz="2200" dirty="0"/>
              <a:t>7.30)</a:t>
            </a:r>
            <a:endParaRPr kumimoji="1" lang="en-US" altLang="zh-CN" sz="2000" b="1" dirty="0"/>
          </a:p>
        </p:txBody>
      </p:sp>
    </p:spTree>
    <p:extLst>
      <p:ext uri="{BB962C8B-B14F-4D97-AF65-F5344CB8AC3E}">
        <p14:creationId xmlns:p14="http://schemas.microsoft.com/office/powerpoint/2010/main" val="9306119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zh-CN" altLang="en-US" sz="2800">
                <a:ea typeface="宋体" charset="-122"/>
              </a:rPr>
              <a:t>消除冗余，设计生成基本</a:t>
            </a:r>
            <a:r>
              <a:rPr lang="en-US" altLang="zh-CN" sz="2800">
                <a:ea typeface="宋体" charset="-122"/>
              </a:rPr>
              <a:t>E-R</a:t>
            </a:r>
            <a:r>
              <a:rPr lang="zh-CN" altLang="en-US" sz="2800">
                <a:ea typeface="宋体" charset="-122"/>
              </a:rPr>
              <a:t>图实例（续）</a:t>
            </a:r>
          </a:p>
        </p:txBody>
      </p:sp>
      <p:sp>
        <p:nvSpPr>
          <p:cNvPr id="513027" name="Rectangle 3"/>
          <p:cNvSpPr>
            <a:spLocks noGrp="1" noChangeArrowheads="1"/>
          </p:cNvSpPr>
          <p:nvPr>
            <p:ph idx="1"/>
          </p:nvPr>
        </p:nvSpPr>
        <p:spPr/>
        <p:txBody>
          <a:bodyPr/>
          <a:lstStyle/>
          <a:p>
            <a:pPr>
              <a:lnSpc>
                <a:spcPct val="140000"/>
              </a:lnSpc>
              <a:buFont typeface="Wingdings" pitchFamily="2" charset="2"/>
              <a:buNone/>
            </a:pPr>
            <a:r>
              <a:rPr lang="zh-CN" altLang="en-US" sz="2200">
                <a:ea typeface="宋体" charset="-122"/>
              </a:rPr>
              <a:t>集成过程，解决了以下问题：</a:t>
            </a:r>
          </a:p>
          <a:p>
            <a:pPr>
              <a:lnSpc>
                <a:spcPct val="140000"/>
              </a:lnSpc>
            </a:pPr>
            <a:r>
              <a:rPr lang="zh-CN" altLang="en-US" sz="2200">
                <a:ea typeface="宋体" charset="-122"/>
              </a:rPr>
              <a:t> 异名同义，项目和产品含义相同</a:t>
            </a:r>
          </a:p>
          <a:p>
            <a:pPr>
              <a:lnSpc>
                <a:spcPct val="140000"/>
              </a:lnSpc>
            </a:pPr>
            <a:r>
              <a:rPr lang="zh-CN" altLang="en-US" sz="2200">
                <a:ea typeface="宋体" charset="-122"/>
              </a:rPr>
              <a:t>库存管理中职工与仓库的工作关系已包含在劳动人事管理的部门与职工之间的联系之中，所以可以取消</a:t>
            </a:r>
          </a:p>
          <a:p>
            <a:pPr>
              <a:lnSpc>
                <a:spcPct val="140000"/>
              </a:lnSpc>
            </a:pPr>
            <a:r>
              <a:rPr lang="zh-CN" altLang="en-US" sz="2200">
                <a:ea typeface="宋体" charset="-122"/>
              </a:rPr>
              <a:t>职工之间领导与被领导关系可由部门与职工（经理）之间的领导关系、部门与职工之间的从属关系两者导出，所以也可以取消</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81</a:t>
            </a:fld>
            <a:endParaRPr lang="zh-CN" altLang="en-US"/>
          </a:p>
        </p:txBody>
      </p:sp>
    </p:spTree>
    <p:extLst>
      <p:ext uri="{BB962C8B-B14F-4D97-AF65-F5344CB8AC3E}">
        <p14:creationId xmlns:p14="http://schemas.microsoft.com/office/powerpoint/2010/main" val="27833663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zh-CN" altLang="en-US">
                <a:ea typeface="宋体" charset="-122"/>
              </a:rPr>
              <a:t>概念结构设计小结</a:t>
            </a:r>
          </a:p>
        </p:txBody>
      </p:sp>
      <p:sp>
        <p:nvSpPr>
          <p:cNvPr id="478211" name="Rectangle 3"/>
          <p:cNvSpPr>
            <a:spLocks noGrp="1" noChangeArrowheads="1"/>
          </p:cNvSpPr>
          <p:nvPr>
            <p:ph idx="1"/>
          </p:nvPr>
        </p:nvSpPr>
        <p:spPr/>
        <p:txBody>
          <a:bodyPr/>
          <a:lstStyle/>
          <a:p>
            <a:pPr>
              <a:lnSpc>
                <a:spcPct val="190000"/>
              </a:lnSpc>
            </a:pPr>
            <a:r>
              <a:rPr lang="zh-CN" altLang="en-US">
                <a:ea typeface="宋体" charset="-122"/>
              </a:rPr>
              <a:t>概念结构设计的步骤</a:t>
            </a:r>
          </a:p>
          <a:p>
            <a:pPr lvl="1">
              <a:lnSpc>
                <a:spcPct val="190000"/>
              </a:lnSpc>
            </a:pPr>
            <a:r>
              <a:rPr lang="zh-CN" altLang="en-US">
                <a:ea typeface="宋体" charset="-122"/>
              </a:rPr>
              <a:t>抽象数据并设计局部视图</a:t>
            </a:r>
          </a:p>
          <a:p>
            <a:pPr lvl="1">
              <a:lnSpc>
                <a:spcPct val="190000"/>
              </a:lnSpc>
            </a:pPr>
            <a:r>
              <a:rPr lang="zh-CN" altLang="en-US">
                <a:ea typeface="宋体" charset="-122"/>
              </a:rPr>
              <a:t>集成局部视图，得到全局概念结构</a:t>
            </a:r>
          </a:p>
          <a:p>
            <a:pPr lvl="1">
              <a:lnSpc>
                <a:spcPct val="190000"/>
              </a:lnSpc>
            </a:pPr>
            <a:r>
              <a:rPr lang="zh-CN" altLang="en-US">
                <a:ea typeface="宋体" charset="-122"/>
              </a:rPr>
              <a:t>验证整体概念结构</a:t>
            </a:r>
          </a:p>
          <a:p>
            <a:pPr lvl="1">
              <a:lnSpc>
                <a:spcPct val="130000"/>
              </a:lnSpc>
            </a:pPr>
            <a:endParaRPr lang="en-US" altLang="zh-CN">
              <a:ea typeface="宋体"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82</a:t>
            </a:fld>
            <a:endParaRPr lang="zh-CN" altLang="en-US"/>
          </a:p>
        </p:txBody>
      </p:sp>
    </p:spTree>
    <p:extLst>
      <p:ext uri="{BB962C8B-B14F-4D97-AF65-F5344CB8AC3E}">
        <p14:creationId xmlns:p14="http://schemas.microsoft.com/office/powerpoint/2010/main" val="19784907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zh-CN" altLang="en-US">
                <a:ea typeface="宋体" charset="-122"/>
              </a:rPr>
              <a:t>概念结构设计小结</a:t>
            </a:r>
          </a:p>
        </p:txBody>
      </p:sp>
      <p:sp>
        <p:nvSpPr>
          <p:cNvPr id="479235" name="Rectangle 3"/>
          <p:cNvSpPr>
            <a:spLocks noGrp="1" noChangeArrowheads="1"/>
          </p:cNvSpPr>
          <p:nvPr>
            <p:ph idx="1"/>
          </p:nvPr>
        </p:nvSpPr>
        <p:spPr/>
        <p:txBody>
          <a:bodyPr/>
          <a:lstStyle/>
          <a:p>
            <a:pPr>
              <a:lnSpc>
                <a:spcPct val="130000"/>
              </a:lnSpc>
            </a:pPr>
            <a:r>
              <a:rPr lang="zh-CN" altLang="en-US">
                <a:ea typeface="宋体" charset="-122"/>
              </a:rPr>
              <a:t>数据抽象</a:t>
            </a:r>
          </a:p>
          <a:p>
            <a:pPr lvl="1">
              <a:lnSpc>
                <a:spcPct val="130000"/>
              </a:lnSpc>
            </a:pPr>
            <a:r>
              <a:rPr lang="zh-CN" altLang="en-US">
                <a:ea typeface="宋体" charset="-122"/>
              </a:rPr>
              <a:t>分类</a:t>
            </a:r>
          </a:p>
          <a:p>
            <a:pPr lvl="1">
              <a:lnSpc>
                <a:spcPct val="130000"/>
              </a:lnSpc>
            </a:pPr>
            <a:r>
              <a:rPr lang="zh-CN" altLang="en-US">
                <a:ea typeface="宋体" charset="-122"/>
              </a:rPr>
              <a:t>聚集</a:t>
            </a:r>
          </a:p>
          <a:p>
            <a:pPr lvl="1">
              <a:lnSpc>
                <a:spcPct val="130000"/>
              </a:lnSpc>
            </a:pPr>
            <a:r>
              <a:rPr lang="zh-CN" altLang="en-US">
                <a:ea typeface="宋体" charset="-122"/>
              </a:rPr>
              <a:t>概括</a:t>
            </a:r>
          </a:p>
          <a:p>
            <a:pPr lvl="1">
              <a:lnSpc>
                <a:spcPct val="130000"/>
              </a:lnSpc>
            </a:pPr>
            <a:endParaRPr lang="en-US" altLang="zh-CN">
              <a:ea typeface="宋体"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83</a:t>
            </a:fld>
            <a:endParaRPr lang="zh-CN" altLang="en-US"/>
          </a:p>
        </p:txBody>
      </p:sp>
    </p:spTree>
    <p:extLst>
      <p:ext uri="{BB962C8B-B14F-4D97-AF65-F5344CB8AC3E}">
        <p14:creationId xmlns:p14="http://schemas.microsoft.com/office/powerpoint/2010/main" val="42862255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zh-CN" altLang="en-US">
                <a:ea typeface="宋体" charset="-122"/>
              </a:rPr>
              <a:t>概念结构设计小结</a:t>
            </a:r>
          </a:p>
        </p:txBody>
      </p:sp>
      <p:sp>
        <p:nvSpPr>
          <p:cNvPr id="480259" name="Rectangle 3"/>
          <p:cNvSpPr>
            <a:spLocks noGrp="1" noChangeArrowheads="1"/>
          </p:cNvSpPr>
          <p:nvPr>
            <p:ph idx="1"/>
          </p:nvPr>
        </p:nvSpPr>
        <p:spPr/>
        <p:txBody>
          <a:bodyPr/>
          <a:lstStyle/>
          <a:p>
            <a:pPr>
              <a:lnSpc>
                <a:spcPct val="150000"/>
              </a:lnSpc>
            </a:pPr>
            <a:r>
              <a:rPr lang="zh-CN" altLang="en-US">
                <a:ea typeface="宋体" charset="-122"/>
              </a:rPr>
              <a:t>设计局部视图</a:t>
            </a:r>
          </a:p>
          <a:p>
            <a:pPr lvl="1">
              <a:lnSpc>
                <a:spcPct val="150000"/>
              </a:lnSpc>
            </a:pPr>
            <a:r>
              <a:rPr lang="zh-CN" altLang="en-US">
                <a:ea typeface="宋体" charset="-122"/>
              </a:rPr>
              <a:t>⒈  选择局部应用</a:t>
            </a:r>
          </a:p>
          <a:p>
            <a:pPr lvl="1">
              <a:lnSpc>
                <a:spcPct val="150000"/>
              </a:lnSpc>
            </a:pPr>
            <a:r>
              <a:rPr lang="zh-CN" altLang="en-US">
                <a:ea typeface="宋体" charset="-122"/>
              </a:rPr>
              <a:t> </a:t>
            </a:r>
            <a:r>
              <a:rPr lang="en-US" altLang="zh-CN">
                <a:ea typeface="宋体" charset="-122"/>
              </a:rPr>
              <a:t>2.  </a:t>
            </a:r>
            <a:r>
              <a:rPr lang="zh-CN" altLang="en-US">
                <a:ea typeface="宋体" charset="-122"/>
              </a:rPr>
              <a:t>逐一设计分</a:t>
            </a:r>
            <a:r>
              <a:rPr lang="en-US" altLang="zh-CN">
                <a:ea typeface="宋体" charset="-122"/>
              </a:rPr>
              <a:t>E-R</a:t>
            </a:r>
            <a:r>
              <a:rPr lang="zh-CN" altLang="en-US">
                <a:ea typeface="宋体" charset="-122"/>
              </a:rPr>
              <a:t>图</a:t>
            </a:r>
          </a:p>
          <a:p>
            <a:pPr lvl="2">
              <a:lnSpc>
                <a:spcPct val="150000"/>
              </a:lnSpc>
              <a:spcBef>
                <a:spcPct val="40000"/>
              </a:spcBef>
            </a:pPr>
            <a:r>
              <a:rPr lang="zh-CN" altLang="en-US" sz="2400">
                <a:ea typeface="宋体" charset="-122"/>
              </a:rPr>
              <a:t>标定局部应用中的实体、属性、码，实体间的联系</a:t>
            </a:r>
          </a:p>
          <a:p>
            <a:pPr lvl="2">
              <a:lnSpc>
                <a:spcPct val="150000"/>
              </a:lnSpc>
              <a:spcBef>
                <a:spcPct val="40000"/>
              </a:spcBef>
            </a:pPr>
            <a:r>
              <a:rPr lang="zh-CN" altLang="en-US" sz="2400">
                <a:ea typeface="宋体" charset="-122"/>
              </a:rPr>
              <a:t>用</a:t>
            </a:r>
            <a:r>
              <a:rPr lang="en-US" altLang="zh-CN" sz="2400">
                <a:ea typeface="宋体" charset="-122"/>
              </a:rPr>
              <a:t>E-R</a:t>
            </a:r>
            <a:r>
              <a:rPr lang="zh-CN" altLang="en-US" sz="2400">
                <a:ea typeface="宋体" charset="-122"/>
              </a:rPr>
              <a:t>图描述出来</a:t>
            </a:r>
          </a:p>
          <a:p>
            <a:pPr lvl="2"/>
            <a:endParaRPr lang="en-US" altLang="zh-CN" sz="2400">
              <a:ea typeface="宋体"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84</a:t>
            </a:fld>
            <a:endParaRPr lang="zh-CN" altLang="en-US"/>
          </a:p>
        </p:txBody>
      </p:sp>
    </p:spTree>
    <p:extLst>
      <p:ext uri="{BB962C8B-B14F-4D97-AF65-F5344CB8AC3E}">
        <p14:creationId xmlns:p14="http://schemas.microsoft.com/office/powerpoint/2010/main" val="33681100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zh-CN" altLang="en-US">
                <a:ea typeface="宋体" charset="-122"/>
              </a:rPr>
              <a:t>概念结构设计小结</a:t>
            </a:r>
          </a:p>
        </p:txBody>
      </p:sp>
      <p:sp>
        <p:nvSpPr>
          <p:cNvPr id="481283" name="Rectangle 3"/>
          <p:cNvSpPr>
            <a:spLocks noGrp="1" noChangeArrowheads="1"/>
          </p:cNvSpPr>
          <p:nvPr>
            <p:ph idx="1"/>
          </p:nvPr>
        </p:nvSpPr>
        <p:spPr>
          <a:xfrm>
            <a:off x="2514600" y="1676400"/>
            <a:ext cx="7772400" cy="4572000"/>
          </a:xfrm>
        </p:spPr>
        <p:txBody>
          <a:bodyPr/>
          <a:lstStyle/>
          <a:p>
            <a:pPr>
              <a:lnSpc>
                <a:spcPct val="110000"/>
              </a:lnSpc>
            </a:pPr>
            <a:r>
              <a:rPr lang="zh-CN" altLang="en-US" dirty="0">
                <a:ea typeface="宋体" charset="-122"/>
              </a:rPr>
              <a:t>集成局部视图</a:t>
            </a:r>
          </a:p>
          <a:p>
            <a:pPr lvl="1">
              <a:lnSpc>
                <a:spcPct val="110000"/>
              </a:lnSpc>
            </a:pPr>
            <a:r>
              <a:rPr lang="en-US" altLang="zh-CN" dirty="0">
                <a:ea typeface="宋体" charset="-122"/>
              </a:rPr>
              <a:t>1.</a:t>
            </a:r>
            <a:r>
              <a:rPr lang="zh-CN" altLang="en-US" dirty="0">
                <a:ea typeface="宋体" charset="-122"/>
              </a:rPr>
              <a:t>合并分</a:t>
            </a:r>
            <a:r>
              <a:rPr lang="en-US" altLang="zh-CN" dirty="0">
                <a:ea typeface="宋体" charset="-122"/>
              </a:rPr>
              <a:t>E-R</a:t>
            </a:r>
            <a:r>
              <a:rPr lang="zh-CN" altLang="en-US" dirty="0">
                <a:ea typeface="宋体" charset="-122"/>
              </a:rPr>
              <a:t>图，生成初步</a:t>
            </a:r>
            <a:r>
              <a:rPr lang="en-US" altLang="zh-CN" dirty="0">
                <a:ea typeface="宋体" charset="-122"/>
              </a:rPr>
              <a:t>E-R</a:t>
            </a:r>
            <a:r>
              <a:rPr lang="zh-CN" altLang="en-US" dirty="0">
                <a:ea typeface="宋体" charset="-122"/>
              </a:rPr>
              <a:t>图</a:t>
            </a:r>
          </a:p>
          <a:p>
            <a:pPr lvl="2">
              <a:lnSpc>
                <a:spcPct val="110000"/>
              </a:lnSpc>
              <a:buFont typeface="Wingdings" pitchFamily="2" charset="2"/>
              <a:buChar char="Ø"/>
            </a:pPr>
            <a:r>
              <a:rPr lang="zh-CN" altLang="en-US" sz="2600" dirty="0">
                <a:ea typeface="宋体" charset="-122"/>
              </a:rPr>
              <a:t>消除冲突</a:t>
            </a:r>
          </a:p>
          <a:p>
            <a:pPr lvl="3">
              <a:lnSpc>
                <a:spcPct val="110000"/>
              </a:lnSpc>
            </a:pPr>
            <a:r>
              <a:rPr lang="zh-CN" altLang="en-US" sz="2200" dirty="0">
                <a:ea typeface="宋体" charset="-122"/>
              </a:rPr>
              <a:t>属性冲突</a:t>
            </a:r>
          </a:p>
          <a:p>
            <a:pPr lvl="3">
              <a:lnSpc>
                <a:spcPct val="110000"/>
              </a:lnSpc>
            </a:pPr>
            <a:r>
              <a:rPr lang="zh-CN" altLang="en-US" sz="2200" dirty="0">
                <a:ea typeface="宋体" charset="-122"/>
              </a:rPr>
              <a:t>命名冲突</a:t>
            </a:r>
          </a:p>
          <a:p>
            <a:pPr lvl="3">
              <a:lnSpc>
                <a:spcPct val="110000"/>
              </a:lnSpc>
            </a:pPr>
            <a:r>
              <a:rPr lang="zh-CN" altLang="en-US" sz="2200" dirty="0">
                <a:ea typeface="宋体" charset="-122"/>
              </a:rPr>
              <a:t>结构冲突</a:t>
            </a:r>
          </a:p>
          <a:p>
            <a:pPr lvl="1">
              <a:lnSpc>
                <a:spcPct val="110000"/>
              </a:lnSpc>
            </a:pPr>
            <a:r>
              <a:rPr lang="en-US" altLang="zh-CN" dirty="0">
                <a:ea typeface="宋体" charset="-122"/>
              </a:rPr>
              <a:t>2. </a:t>
            </a:r>
            <a:r>
              <a:rPr lang="zh-CN" altLang="en-US" dirty="0">
                <a:ea typeface="宋体" charset="-122"/>
              </a:rPr>
              <a:t>修改与重构</a:t>
            </a:r>
          </a:p>
          <a:p>
            <a:pPr lvl="2">
              <a:lnSpc>
                <a:spcPct val="110000"/>
              </a:lnSpc>
              <a:buFont typeface="Wingdings" pitchFamily="2" charset="2"/>
              <a:buChar char="Ø"/>
            </a:pPr>
            <a:r>
              <a:rPr lang="zh-CN" altLang="en-US" sz="2600" dirty="0">
                <a:ea typeface="宋体" charset="-122"/>
              </a:rPr>
              <a:t>消除不必要的冗余，设计生成基本</a:t>
            </a:r>
            <a:r>
              <a:rPr lang="en-US" altLang="zh-CN" sz="2600" dirty="0">
                <a:ea typeface="宋体" charset="-122"/>
              </a:rPr>
              <a:t>E-R</a:t>
            </a:r>
            <a:r>
              <a:rPr lang="zh-CN" altLang="en-US" sz="2600" dirty="0">
                <a:ea typeface="宋体" charset="-122"/>
              </a:rPr>
              <a:t>图</a:t>
            </a:r>
          </a:p>
          <a:p>
            <a:pPr lvl="3">
              <a:lnSpc>
                <a:spcPct val="110000"/>
              </a:lnSpc>
            </a:pPr>
            <a:r>
              <a:rPr lang="zh-CN" altLang="en-US" sz="2200" dirty="0">
                <a:ea typeface="宋体" charset="-122"/>
              </a:rPr>
              <a:t>分析方法</a:t>
            </a:r>
          </a:p>
          <a:p>
            <a:pPr lvl="3">
              <a:lnSpc>
                <a:spcPct val="110000"/>
              </a:lnSpc>
            </a:pPr>
            <a:r>
              <a:rPr lang="zh-CN" altLang="en-US" sz="2200" smtClean="0">
                <a:ea typeface="宋体" charset="-122"/>
              </a:rPr>
              <a:t>*规范化</a:t>
            </a:r>
            <a:r>
              <a:rPr lang="zh-CN" altLang="en-US" sz="2200">
                <a:ea typeface="宋体" charset="-122"/>
              </a:rPr>
              <a:t>理论</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85</a:t>
            </a:fld>
            <a:endParaRPr lang="zh-CN" altLang="en-US"/>
          </a:p>
        </p:txBody>
      </p:sp>
    </p:spTree>
    <p:extLst>
      <p:ext uri="{BB962C8B-B14F-4D97-AF65-F5344CB8AC3E}">
        <p14:creationId xmlns:p14="http://schemas.microsoft.com/office/powerpoint/2010/main" val="308423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7.1.2  </a:t>
            </a:r>
            <a:r>
              <a:rPr lang="zh-CN" altLang="en-US" dirty="0">
                <a:ea typeface="宋体" charset="-122"/>
              </a:rPr>
              <a:t>数据库设计方法</a:t>
            </a:r>
            <a:endParaRPr lang="zh-CN" altLang="en-US" dirty="0"/>
          </a:p>
        </p:txBody>
      </p:sp>
      <p:sp>
        <p:nvSpPr>
          <p:cNvPr id="3" name="内容占位符 2"/>
          <p:cNvSpPr>
            <a:spLocks noGrp="1"/>
          </p:cNvSpPr>
          <p:nvPr>
            <p:ph idx="1"/>
          </p:nvPr>
        </p:nvSpPr>
        <p:spPr/>
        <p:txBody>
          <a:bodyPr/>
          <a:lstStyle/>
          <a:p>
            <a:r>
              <a:rPr lang="zh-CN" altLang="en-US" dirty="0" smtClean="0"/>
              <a:t>数据库设计方法</a:t>
            </a:r>
            <a:endParaRPr lang="en-US" altLang="zh-CN" dirty="0" smtClean="0"/>
          </a:p>
          <a:p>
            <a:pPr lvl="1"/>
            <a:r>
              <a:rPr lang="zh-CN" altLang="en-US" dirty="0" smtClean="0"/>
              <a:t>基于</a:t>
            </a:r>
            <a:r>
              <a:rPr lang="en-US" altLang="zh-CN" dirty="0" smtClean="0"/>
              <a:t>E-R</a:t>
            </a:r>
            <a:r>
              <a:rPr lang="zh-CN" altLang="en-US" dirty="0" smtClean="0"/>
              <a:t>模型的设计方法</a:t>
            </a:r>
            <a:endParaRPr lang="en-US" altLang="zh-CN" dirty="0" smtClean="0"/>
          </a:p>
          <a:p>
            <a:pPr lvl="1"/>
            <a:r>
              <a:rPr lang="en-US" altLang="zh-CN" dirty="0" smtClean="0"/>
              <a:t>3NF</a:t>
            </a:r>
            <a:r>
              <a:rPr lang="zh-CN" altLang="en-US" dirty="0" smtClean="0"/>
              <a:t>的设计方法</a:t>
            </a:r>
            <a:endParaRPr lang="en-US" altLang="zh-CN" dirty="0" smtClean="0"/>
          </a:p>
          <a:p>
            <a:r>
              <a:rPr lang="zh-CN" altLang="en-US" dirty="0" smtClean="0"/>
              <a:t>数据库设计工具</a:t>
            </a:r>
            <a:endParaRPr lang="en-US" altLang="zh-CN" dirty="0" smtClean="0"/>
          </a:p>
          <a:p>
            <a:pPr lvl="1"/>
            <a:r>
              <a:rPr lang="en-US" altLang="zh-CN" dirty="0"/>
              <a:t>ORACLE  Designer </a:t>
            </a:r>
          </a:p>
          <a:p>
            <a:pPr lvl="1"/>
            <a:r>
              <a:rPr lang="en-US" altLang="zh-CN" dirty="0"/>
              <a:t>SYBASE  </a:t>
            </a:r>
            <a:r>
              <a:rPr lang="en-US" altLang="zh-CN" dirty="0" err="1"/>
              <a:t>PowerDesigner</a:t>
            </a:r>
            <a:endParaRPr lang="en-US" altLang="zh-CN" dirty="0"/>
          </a:p>
          <a:p>
            <a:pPr lvl="1"/>
            <a:r>
              <a:rPr lang="en-US" altLang="zh-CN" dirty="0"/>
              <a:t>Microsoft Office </a:t>
            </a:r>
            <a:r>
              <a:rPr lang="en-US" altLang="zh-CN" dirty="0" smtClean="0"/>
              <a:t>Visio</a:t>
            </a:r>
          </a:p>
          <a:p>
            <a:pPr lvl="1"/>
            <a:r>
              <a:rPr lang="en-US" altLang="zh-CN" dirty="0" err="1" smtClean="0"/>
              <a:t>Mysql</a:t>
            </a:r>
            <a:r>
              <a:rPr lang="en-US" altLang="zh-CN" dirty="0" smtClean="0"/>
              <a:t> Workbench</a:t>
            </a:r>
            <a:endParaRPr lang="en-US" altLang="zh-CN" dirty="0"/>
          </a:p>
          <a:p>
            <a:pPr lvl="1"/>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43AAF678-60E6-495D-ABF8-420CB2073005}" type="slidenum">
              <a:rPr lang="zh-CN" altLang="en-US" smtClean="0"/>
              <a:t>9</a:t>
            </a:fld>
            <a:endParaRPr lang="zh-CN" altLang="en-US"/>
          </a:p>
        </p:txBody>
      </p:sp>
    </p:spTree>
    <p:extLst>
      <p:ext uri="{BB962C8B-B14F-4D97-AF65-F5344CB8AC3E}">
        <p14:creationId xmlns:p14="http://schemas.microsoft.com/office/powerpoint/2010/main" val="10038770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木头类型</Template>
  <TotalTime>12045</TotalTime>
  <Words>2769</Words>
  <Application>Microsoft Office PowerPoint</Application>
  <PresentationFormat>宽屏</PresentationFormat>
  <Paragraphs>604</Paragraphs>
  <Slides>85</Slides>
  <Notes>4</Notes>
  <HiddenSlides>6</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85</vt:i4>
      </vt:variant>
    </vt:vector>
  </HeadingPairs>
  <TitlesOfParts>
    <vt:vector size="94" baseType="lpstr">
      <vt:lpstr>Rockwell</vt:lpstr>
      <vt:lpstr>Rockwell Condensed</vt:lpstr>
      <vt:lpstr>方正姚体</vt:lpstr>
      <vt:lpstr>隶书</vt:lpstr>
      <vt:lpstr>宋体</vt:lpstr>
      <vt:lpstr>Calibri</vt:lpstr>
      <vt:lpstr>Wingdings</vt:lpstr>
      <vt:lpstr>木活字</vt:lpstr>
      <vt:lpstr>Image</vt:lpstr>
      <vt:lpstr>第七章 关系数据库设计</vt:lpstr>
      <vt:lpstr>第七章  数据库设计</vt:lpstr>
      <vt:lpstr>数据库设计概述</vt:lpstr>
      <vt:lpstr>7.1  数据库设计概述</vt:lpstr>
      <vt:lpstr>7.1.1  数据库设计的特点</vt:lpstr>
      <vt:lpstr>数据库设计的特点（续）</vt:lpstr>
      <vt:lpstr>7.1  数据库设计概述</vt:lpstr>
      <vt:lpstr>7.1.2  数据库设计方法</vt:lpstr>
      <vt:lpstr>7.1.2  数据库设计方法</vt:lpstr>
      <vt:lpstr>7.1  数据库设计概述</vt:lpstr>
      <vt:lpstr>7.1.3  数据库设计的基本步骤</vt:lpstr>
      <vt:lpstr>数据库设计的基本步骤（续）</vt:lpstr>
      <vt:lpstr>数据库设计的基本步骤（续）</vt:lpstr>
      <vt:lpstr>数据库设计的基本步骤（续）</vt:lpstr>
      <vt:lpstr>数据库设计的基本步骤（续）</vt:lpstr>
      <vt:lpstr>数据库设计的基本步骤（续）</vt:lpstr>
      <vt:lpstr>数据库设计的基本步骤（续）</vt:lpstr>
      <vt:lpstr>数据库设计的基本步骤（续）</vt:lpstr>
      <vt:lpstr>数据库设计的基本步骤（续）</vt:lpstr>
      <vt:lpstr>PowerPoint 演示文稿</vt:lpstr>
      <vt:lpstr>7.1  数据库设计概述</vt:lpstr>
      <vt:lpstr>7.1.4数据库设计过程中的各级模式</vt:lpstr>
      <vt:lpstr>第七章  数据库设计</vt:lpstr>
      <vt:lpstr>7.2  需求分析</vt:lpstr>
      <vt:lpstr>需求分析的任务</vt:lpstr>
      <vt:lpstr>需求分析的重点</vt:lpstr>
      <vt:lpstr>需求分析的难点</vt:lpstr>
      <vt:lpstr>7.2  需求分析</vt:lpstr>
      <vt:lpstr>7.2.2  需求分析的方法</vt:lpstr>
      <vt:lpstr>调查用户需求的具体步骤</vt:lpstr>
      <vt:lpstr>常用调查方法</vt:lpstr>
      <vt:lpstr>进一步分析和表达用户需求</vt:lpstr>
      <vt:lpstr>进一步分析和表达用户需求（续）</vt:lpstr>
      <vt:lpstr>进一步分析和表达用户需求（续）</vt:lpstr>
      <vt:lpstr>需求分析过程</vt:lpstr>
      <vt:lpstr>7.2  需求分析</vt:lpstr>
      <vt:lpstr>7.2.3  数据字典</vt:lpstr>
      <vt:lpstr>⒈ 数据项</vt:lpstr>
      <vt:lpstr>⒉ 数据结构</vt:lpstr>
      <vt:lpstr>⒊ 数据流</vt:lpstr>
      <vt:lpstr>⒋ 数据存储</vt:lpstr>
      <vt:lpstr>⒌ 处理过程</vt:lpstr>
      <vt:lpstr>数据字典举例</vt:lpstr>
      <vt:lpstr>处理过程（续）</vt:lpstr>
      <vt:lpstr>处理过程（续）</vt:lpstr>
      <vt:lpstr>处理过程（续）</vt:lpstr>
      <vt:lpstr>处理过程（续）</vt:lpstr>
      <vt:lpstr>数据字典</vt:lpstr>
      <vt:lpstr>需求分析小结</vt:lpstr>
      <vt:lpstr>第七章  数据库设计</vt:lpstr>
      <vt:lpstr>7.3  概念结构设计</vt:lpstr>
      <vt:lpstr>7.3.1  概念模型</vt:lpstr>
      <vt:lpstr>概念模型（续）</vt:lpstr>
      <vt:lpstr>概念模型（续）</vt:lpstr>
      <vt:lpstr>概念模型（续）</vt:lpstr>
      <vt:lpstr>7.3  概念结构设计</vt:lpstr>
      <vt:lpstr>7.3  概念结构设计</vt:lpstr>
      <vt:lpstr>7.3  概念结构设计</vt:lpstr>
      <vt:lpstr>7.3  概念结构设计</vt:lpstr>
      <vt:lpstr>概念结构设计</vt:lpstr>
      <vt:lpstr>概念结构设计</vt:lpstr>
      <vt:lpstr>合并分E-R图，生成初步E-R图</vt:lpstr>
      <vt:lpstr>⒈ 属性冲突</vt:lpstr>
      <vt:lpstr>⒉ 命名冲突</vt:lpstr>
      <vt:lpstr>⒊ 结构冲突</vt:lpstr>
      <vt:lpstr>消除不必要的冗余，设计基本E-R图 </vt:lpstr>
      <vt:lpstr>消除不必要的冗余，设计基本E-R图（续）</vt:lpstr>
      <vt:lpstr>1．冗余</vt:lpstr>
      <vt:lpstr>消除冗余的方法</vt:lpstr>
      <vt:lpstr>消除冗余的方法（续）</vt:lpstr>
      <vt:lpstr>消除冗余的方法（续）</vt:lpstr>
      <vt:lpstr>消除冗余的方法（续）</vt:lpstr>
      <vt:lpstr>消除冗余的方法（续）</vt:lpstr>
      <vt:lpstr>消除冗余的方法（续）</vt:lpstr>
      <vt:lpstr>消除冗余的方法（续）</vt:lpstr>
      <vt:lpstr>消除冗余，设计生成基本E-R图实例</vt:lpstr>
      <vt:lpstr>消除冗余，设计生成基本E-R图实例（续）</vt:lpstr>
      <vt:lpstr>消除冗余，设计生成基本E-R图实例（续）</vt:lpstr>
      <vt:lpstr>消除冗余，设计生成基本E-R图实例（续）</vt:lpstr>
      <vt:lpstr>消除冗余，设计生成基本E-R图实例（续）</vt:lpstr>
      <vt:lpstr>消除冗余，设计生成基本E-R图实例（续）</vt:lpstr>
      <vt:lpstr>概念结构设计小结</vt:lpstr>
      <vt:lpstr>概念结构设计小结</vt:lpstr>
      <vt:lpstr>概念结构设计小结</vt:lpstr>
      <vt:lpstr>概念结构设计小结</vt:lpstr>
    </vt:vector>
  </TitlesOfParts>
  <Company>cuc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温宇俊</dc:creator>
  <cp:lastModifiedBy>温宇俊</cp:lastModifiedBy>
  <cp:revision>345</cp:revision>
  <dcterms:created xsi:type="dcterms:W3CDTF">2015-03-08T03:50:51Z</dcterms:created>
  <dcterms:modified xsi:type="dcterms:W3CDTF">2019-11-25T12:22:15Z</dcterms:modified>
</cp:coreProperties>
</file>