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 type="screen16x9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17345"/>
    <a:srgbClr val="F96B72"/>
    <a:srgbClr val="AF17B9"/>
    <a:srgbClr val="6F4D39"/>
    <a:srgbClr val="CB7D40"/>
    <a:srgbClr val="6F8683"/>
    <a:srgbClr val="7D755D"/>
    <a:srgbClr val="E6B875"/>
    <a:srgbClr val="A2926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16" y="-90"/>
      </p:cViewPr>
      <p:guideLst>
        <p:guide orient="horz" pos="4199"/>
        <p:guide orient="horz" pos="1818"/>
        <p:guide orient="horz" pos="328"/>
        <p:guide pos="363"/>
        <p:guide pos="3925"/>
        <p:guide pos="72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9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69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9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4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0486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5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66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78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8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4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55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56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5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菱形 12"/>
          <p:cNvSpPr/>
          <p:nvPr/>
        </p:nvSpPr>
        <p:spPr>
          <a:xfrm>
            <a:off x="4658204" y="1999887"/>
            <a:ext cx="2945154" cy="294515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587" name="任意多边形 6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8" name="文本框 25"/>
          <p:cNvSpPr txBox="1"/>
          <p:nvPr/>
        </p:nvSpPr>
        <p:spPr>
          <a:xfrm>
            <a:off x="4702175" y="2655570"/>
            <a:ext cx="2787650" cy="25171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荆薇</a:t>
            </a:r>
            <a:r>
              <a:rPr lang="en-US" altLang="zh-CN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endParaRPr lang="en-US" altLang="zh-CN" sz="48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韦宇倩</a:t>
            </a:r>
            <a:endParaRPr lang="en-US" altLang="zh-CN" sz="66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6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048589" name="任意多边形 8"/>
          <p:cNvSpPr/>
          <p:nvPr/>
        </p:nvSpPr>
        <p:spPr>
          <a:xfrm>
            <a:off x="0" y="2539539"/>
            <a:ext cx="925974" cy="1851948"/>
          </a:xfrm>
          <a:custGeom>
            <a:avLst/>
            <a:gdLst>
              <a:gd name="connsiteX0" fmla="*/ 0 w 925974"/>
              <a:gd name="connsiteY0" fmla="*/ 0 h 1851948"/>
              <a:gd name="connsiteX1" fmla="*/ 925974 w 925974"/>
              <a:gd name="connsiteY1" fmla="*/ 925974 h 1851948"/>
              <a:gd name="connsiteX2" fmla="*/ 0 w 925974"/>
              <a:gd name="connsiteY2" fmla="*/ 1851948 h 185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74" h="1851948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99" name="文本框 1048698"/>
          <p:cNvSpPr txBox="1"/>
          <p:nvPr/>
        </p:nvSpPr>
        <p:spPr>
          <a:xfrm>
            <a:off x="4130781" y="5172710"/>
            <a:ext cx="4000000" cy="1383665"/>
          </a:xfrm>
          <a:prstGeom prst="rect">
            <a:avLst/>
          </a:prstGeom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0</a:t>
            </a:r>
            <a:r>
              <a:rPr lang="en-US" altLang="zh-CN" sz="2800">
                <a:solidFill>
                  <a:srgbClr val="000000"/>
                </a:solidFill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9</a:t>
            </a:r>
            <a:r>
              <a:rPr lang="en-US" altLang="zh-CN" sz="2800">
                <a:solidFill>
                  <a:srgbClr val="000000"/>
                </a:solidFill>
              </a:rPr>
              <a:t>A·9</a:t>
            </a:r>
            <a:r>
              <a:rPr lang="en-US" altLang="zh-CN" sz="2800">
                <a:solidFill>
                  <a:srgbClr val="000000"/>
                </a:solidFill>
              </a:rPr>
              <a:t>-</a:t>
            </a:r>
            <a:r>
              <a:rPr lang="en-US" altLang="zh-CN" sz="2800">
                <a:solidFill>
                  <a:srgbClr val="000000"/>
                </a:solidFill>
              </a:rPr>
              <a:t>U</a:t>
            </a:r>
            <a:r>
              <a:rPr lang="en-US" altLang="zh-CN" sz="2800">
                <a:solidFill>
                  <a:srgbClr val="000000"/>
                </a:solidFill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  <a:p>
            <a:pPr algn="ctr"/>
            <a:r>
              <a:rPr lang="zh-CN" altLang="zh-CN" sz="2800">
                <a:solidFill>
                  <a:srgbClr val="000000"/>
                </a:solidFill>
              </a:rPr>
              <a:t>荆薇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r>
              <a:rPr lang="zh-CN" altLang="zh-CN" sz="2800">
                <a:solidFill>
                  <a:srgbClr val="000000"/>
                </a:solidFill>
              </a:rPr>
              <a:t>韦宇倩</a:t>
            </a:r>
            <a:r>
              <a:rPr lang="en-US" altLang="zh-CN" sz="28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  <a:p>
            <a:pPr algn="ctr"/>
            <a:r>
              <a:rPr lang="zh-CN" altLang="zh-CN" sz="2800">
                <a:solidFill>
                  <a:srgbClr val="000000"/>
                </a:solidFill>
              </a:rPr>
              <a:t>数字媒体技术</a:t>
            </a:r>
            <a:r>
              <a:rPr lang="zh-CN" altLang="zh-CN" sz="2800">
                <a:solidFill>
                  <a:srgbClr val="000000"/>
                </a:solidFill>
              </a:rPr>
              <a:t>系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菱形 1"/>
          <p:cNvSpPr/>
          <p:nvPr/>
        </p:nvSpPr>
        <p:spPr>
          <a:xfrm>
            <a:off x="6924203" y="1047351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591" name="菱形 2"/>
          <p:cNvSpPr/>
          <p:nvPr/>
        </p:nvSpPr>
        <p:spPr>
          <a:xfrm>
            <a:off x="8753879" y="2483468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592" name="菱形 3"/>
          <p:cNvSpPr/>
          <p:nvPr/>
        </p:nvSpPr>
        <p:spPr>
          <a:xfrm>
            <a:off x="8031816" y="3574014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593" name="对角圆角矩形 5"/>
          <p:cNvSpPr/>
          <p:nvPr/>
        </p:nvSpPr>
        <p:spPr>
          <a:xfrm>
            <a:off x="1247775" y="490855"/>
            <a:ext cx="3178810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94" name="文本框 6"/>
          <p:cNvSpPr txBox="1"/>
          <p:nvPr/>
        </p:nvSpPr>
        <p:spPr>
          <a:xfrm>
            <a:off x="1537970" y="561975"/>
            <a:ext cx="3215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</a:rPr>
              <a:t>Prejudice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1048595" name="文本框 7"/>
          <p:cNvSpPr txBox="1"/>
          <p:nvPr/>
        </p:nvSpPr>
        <p:spPr>
          <a:xfrm>
            <a:off x="1402080" y="1807845"/>
            <a:ext cx="4932680" cy="521970"/>
          </a:xfrm>
          <a:prstGeom prst="rect">
            <a:avLst/>
          </a:prstGeom>
          <a:solidFill>
            <a:srgbClr val="AF17B9"/>
          </a:solidFill>
        </p:spPr>
        <p:txBody>
          <a:bodyPr wrap="square" rtlCol="0">
            <a:spAutoFit/>
          </a:bodyPr>
          <a:p>
            <a:r>
              <a:rPr lang="zh-CN" altLang="en-US" sz="2800"/>
              <a:t>Women do not need to work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1048596" name="文本框 8"/>
          <p:cNvSpPr txBox="1"/>
          <p:nvPr/>
        </p:nvSpPr>
        <p:spPr>
          <a:xfrm>
            <a:off x="1402080" y="2607310"/>
            <a:ext cx="4932680" cy="13487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800"/>
              <a:t>Discrimination against homosexuality ,and overpraise of homosexuality .</a:t>
            </a:r>
            <a:endParaRPr lang="en-US" altLang="zh-CN" sz="2800"/>
          </a:p>
        </p:txBody>
      </p:sp>
      <p:sp>
        <p:nvSpPr>
          <p:cNvPr id="1048597" name="文本框 9"/>
          <p:cNvSpPr txBox="1"/>
          <p:nvPr/>
        </p:nvSpPr>
        <p:spPr>
          <a:xfrm>
            <a:off x="1402080" y="4382135"/>
            <a:ext cx="4932680" cy="9531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800"/>
              <a:t>Chain of Occupational Discrimination .</a:t>
            </a:r>
            <a:endParaRPr lang="zh-CN" altLang="en-US" sz="2800"/>
          </a:p>
        </p:txBody>
      </p:sp>
      <p:sp>
        <p:nvSpPr>
          <p:cNvPr id="1048598" name="文本框 10"/>
          <p:cNvSpPr txBox="1"/>
          <p:nvPr/>
        </p:nvSpPr>
        <p:spPr>
          <a:xfrm>
            <a:off x="1402080" y="5715000"/>
            <a:ext cx="4932680" cy="5219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800"/>
              <a:t>Appearance Association .</a:t>
            </a:r>
            <a:endParaRPr lang="en-US" altLang="zh-CN" sz="2800"/>
          </a:p>
        </p:txBody>
      </p:sp>
      <p:sp>
        <p:nvSpPr>
          <p:cNvPr id="1048599" name="文本框 11"/>
          <p:cNvSpPr txBox="1"/>
          <p:nvPr/>
        </p:nvSpPr>
        <p:spPr>
          <a:xfrm>
            <a:off x="7411720" y="2176145"/>
            <a:ext cx="173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同性恋问题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48600" name="文本框 12"/>
          <p:cNvSpPr txBox="1"/>
          <p:nvPr/>
        </p:nvSpPr>
        <p:spPr>
          <a:xfrm>
            <a:off x="9086850" y="3295650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职业歧视链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48601" name="文本框 13"/>
          <p:cNvSpPr txBox="1"/>
          <p:nvPr/>
        </p:nvSpPr>
        <p:spPr>
          <a:xfrm>
            <a:off x="8098155" y="4013835"/>
            <a:ext cx="1116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外貌协会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菱形 1"/>
          <p:cNvSpPr/>
          <p:nvPr/>
        </p:nvSpPr>
        <p:spPr>
          <a:xfrm>
            <a:off x="7038503" y="107846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03" name="菱形 2"/>
          <p:cNvSpPr/>
          <p:nvPr/>
        </p:nvSpPr>
        <p:spPr>
          <a:xfrm>
            <a:off x="8868179" y="251458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04" name="菱形 3"/>
          <p:cNvSpPr/>
          <p:nvPr/>
        </p:nvSpPr>
        <p:spPr>
          <a:xfrm>
            <a:off x="8146116" y="360512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05" name="对角圆角矩形 5"/>
          <p:cNvSpPr/>
          <p:nvPr/>
        </p:nvSpPr>
        <p:spPr>
          <a:xfrm>
            <a:off x="1362075" y="521970"/>
            <a:ext cx="3178810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06" name="文本框 6"/>
          <p:cNvSpPr txBox="1"/>
          <p:nvPr/>
        </p:nvSpPr>
        <p:spPr>
          <a:xfrm>
            <a:off x="1544320" y="624205"/>
            <a:ext cx="31788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Future Plan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48607" name="文本框 7"/>
          <p:cNvSpPr txBox="1"/>
          <p:nvPr/>
        </p:nvSpPr>
        <p:spPr>
          <a:xfrm>
            <a:off x="1443990" y="2056765"/>
            <a:ext cx="4886960" cy="802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 our major knowledge and improve our skills .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08" name="文本框 8"/>
          <p:cNvSpPr txBox="1"/>
          <p:nvPr/>
        </p:nvSpPr>
        <p:spPr>
          <a:xfrm>
            <a:off x="1443990" y="2982595"/>
            <a:ext cx="4886960" cy="8026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 to hand interpersonal communication .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09" name="文本框 9"/>
          <p:cNvSpPr txBox="1"/>
          <p:nvPr/>
        </p:nvSpPr>
        <p:spPr>
          <a:xfrm>
            <a:off x="1443990" y="4081780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17345"/>
                </a:solidFill>
              </a:rPr>
              <a:t>Make more friends.</a:t>
            </a:r>
            <a:endParaRPr lang="en-US" altLang="zh-CN" sz="2400">
              <a:solidFill>
                <a:srgbClr val="917345"/>
              </a:solidFill>
            </a:endParaRPr>
          </a:p>
        </p:txBody>
      </p:sp>
      <p:sp>
        <p:nvSpPr>
          <p:cNvPr id="1048610" name="文本框 10"/>
          <p:cNvSpPr txBox="1"/>
          <p:nvPr/>
        </p:nvSpPr>
        <p:spPr>
          <a:xfrm>
            <a:off x="1443990" y="4774565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7030A0"/>
                </a:solidFill>
              </a:rPr>
              <a:t>Expand our vision .</a:t>
            </a:r>
            <a:endParaRPr lang="en-US" altLang="zh-CN" sz="2400">
              <a:solidFill>
                <a:srgbClr val="7030A0"/>
              </a:solidFill>
            </a:endParaRPr>
          </a:p>
        </p:txBody>
      </p:sp>
      <p:sp>
        <p:nvSpPr>
          <p:cNvPr id="1048611" name="文本框 11"/>
          <p:cNvSpPr txBox="1"/>
          <p:nvPr/>
        </p:nvSpPr>
        <p:spPr>
          <a:xfrm>
            <a:off x="1443990" y="5467985"/>
            <a:ext cx="4787265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96B72"/>
                </a:solidFill>
              </a:rPr>
              <a:t>Read more books in order to enrich ourselves.</a:t>
            </a:r>
            <a:endParaRPr lang="en-US" altLang="zh-CN" sz="2400">
              <a:solidFill>
                <a:srgbClr val="F96B72"/>
              </a:solidFill>
            </a:endParaRPr>
          </a:p>
        </p:txBody>
      </p:sp>
      <p:sp>
        <p:nvSpPr>
          <p:cNvPr id="1048612" name="文本框 12"/>
          <p:cNvSpPr txBox="1"/>
          <p:nvPr/>
        </p:nvSpPr>
        <p:spPr>
          <a:xfrm>
            <a:off x="7390765" y="1749425"/>
            <a:ext cx="2517140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Entertainment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48613" name="文本框 13"/>
          <p:cNvSpPr txBox="1"/>
          <p:nvPr/>
        </p:nvSpPr>
        <p:spPr>
          <a:xfrm>
            <a:off x="9084945" y="3126740"/>
            <a:ext cx="1922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菱形 1"/>
          <p:cNvSpPr/>
          <p:nvPr/>
        </p:nvSpPr>
        <p:spPr>
          <a:xfrm>
            <a:off x="7058188" y="1103231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15" name="菱形 2"/>
          <p:cNvSpPr/>
          <p:nvPr/>
        </p:nvSpPr>
        <p:spPr>
          <a:xfrm>
            <a:off x="8868179" y="251458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16" name="菱形 3"/>
          <p:cNvSpPr/>
          <p:nvPr/>
        </p:nvSpPr>
        <p:spPr>
          <a:xfrm>
            <a:off x="8146116" y="360512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17" name="对角圆角矩形 5"/>
          <p:cNvSpPr/>
          <p:nvPr/>
        </p:nvSpPr>
        <p:spPr>
          <a:xfrm>
            <a:off x="1362075" y="521970"/>
            <a:ext cx="4265295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18" name="文本框 6"/>
          <p:cNvSpPr txBox="1"/>
          <p:nvPr/>
        </p:nvSpPr>
        <p:spPr>
          <a:xfrm>
            <a:off x="1544320" y="624205"/>
            <a:ext cx="50076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“useless father”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48619" name="文本框 7"/>
          <p:cNvSpPr txBox="1"/>
          <p:nvPr/>
        </p:nvSpPr>
        <p:spPr>
          <a:xfrm>
            <a:off x="1443990" y="2056765"/>
            <a:ext cx="48869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provider of household goods.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20" name="文本框 8"/>
          <p:cNvSpPr txBox="1"/>
          <p:nvPr/>
        </p:nvSpPr>
        <p:spPr>
          <a:xfrm>
            <a:off x="1443990" y="2982595"/>
            <a:ext cx="48869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Male roles models.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21" name="文本框 9"/>
          <p:cNvSpPr txBox="1"/>
          <p:nvPr/>
        </p:nvSpPr>
        <p:spPr>
          <a:xfrm>
            <a:off x="1443990" y="4081780"/>
            <a:ext cx="4787265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17345"/>
                </a:solidFill>
              </a:rPr>
              <a:t>Create a safe environment for the family.</a:t>
            </a:r>
            <a:endParaRPr lang="en-US" altLang="zh-CN" sz="2400">
              <a:solidFill>
                <a:srgbClr val="917345"/>
              </a:solidFill>
            </a:endParaRPr>
          </a:p>
        </p:txBody>
      </p:sp>
      <p:sp>
        <p:nvSpPr>
          <p:cNvPr id="1048622" name="文本框 10"/>
          <p:cNvSpPr txBox="1"/>
          <p:nvPr/>
        </p:nvSpPr>
        <p:spPr>
          <a:xfrm>
            <a:off x="1443990" y="5390515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7030A0"/>
                </a:solidFill>
              </a:rPr>
              <a:t>A teacher in a child's life .</a:t>
            </a:r>
            <a:endParaRPr lang="en-US" altLang="zh-CN" sz="2400">
              <a:solidFill>
                <a:srgbClr val="7030A0"/>
              </a:solidFill>
            </a:endParaRPr>
          </a:p>
        </p:txBody>
      </p:sp>
      <p:sp>
        <p:nvSpPr>
          <p:cNvPr id="1048623" name="文本框 12"/>
          <p:cNvSpPr txBox="1"/>
          <p:nvPr/>
        </p:nvSpPr>
        <p:spPr>
          <a:xfrm>
            <a:off x="7512050" y="2087880"/>
            <a:ext cx="2517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unsung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48624" name="文本框 13"/>
          <p:cNvSpPr txBox="1"/>
          <p:nvPr/>
        </p:nvSpPr>
        <p:spPr>
          <a:xfrm>
            <a:off x="9296400" y="3126740"/>
            <a:ext cx="19221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love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菱形 1"/>
          <p:cNvSpPr/>
          <p:nvPr/>
        </p:nvSpPr>
        <p:spPr>
          <a:xfrm>
            <a:off x="7038503" y="107846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26" name="菱形 2"/>
          <p:cNvSpPr/>
          <p:nvPr/>
        </p:nvSpPr>
        <p:spPr>
          <a:xfrm>
            <a:off x="8868179" y="251458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27" name="菱形 3"/>
          <p:cNvSpPr/>
          <p:nvPr/>
        </p:nvSpPr>
        <p:spPr>
          <a:xfrm>
            <a:off x="8146116" y="360512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28" name="对角圆角矩形 5"/>
          <p:cNvSpPr/>
          <p:nvPr/>
        </p:nvSpPr>
        <p:spPr>
          <a:xfrm>
            <a:off x="1362075" y="521970"/>
            <a:ext cx="3618230" cy="97218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9" name="文本框 6"/>
          <p:cNvSpPr txBox="1"/>
          <p:nvPr/>
        </p:nvSpPr>
        <p:spPr>
          <a:xfrm>
            <a:off x="1544320" y="624205"/>
            <a:ext cx="4870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bg1"/>
                </a:solidFill>
              </a:rPr>
              <a:t>Wage earner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48630" name="文本框 7"/>
          <p:cNvSpPr txBox="1"/>
          <p:nvPr/>
        </p:nvSpPr>
        <p:spPr>
          <a:xfrm>
            <a:off x="1461770" y="3900805"/>
            <a:ext cx="48869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 hard for to change life.</a:t>
            </a:r>
            <a:endParaRPr lang="en-US" altLang="zh-CN" sz="240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31" name="文本框 8"/>
          <p:cNvSpPr txBox="1"/>
          <p:nvPr/>
        </p:nvSpPr>
        <p:spPr>
          <a:xfrm>
            <a:off x="1443990" y="2982595"/>
            <a:ext cx="679450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enough courage to face challenge.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32" name="文本框 9"/>
          <p:cNvSpPr txBox="1"/>
          <p:nvPr/>
        </p:nvSpPr>
        <p:spPr>
          <a:xfrm>
            <a:off x="1461770" y="4852670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917345"/>
                </a:solidFill>
              </a:rPr>
              <a:t>Cherish opportunity to study.</a:t>
            </a:r>
            <a:endParaRPr lang="en-US" altLang="zh-CN" sz="2400">
              <a:solidFill>
                <a:srgbClr val="917345"/>
              </a:solidFill>
            </a:endParaRPr>
          </a:p>
        </p:txBody>
      </p:sp>
      <p:sp>
        <p:nvSpPr>
          <p:cNvPr id="1048633" name="文本框 10"/>
          <p:cNvSpPr txBox="1"/>
          <p:nvPr/>
        </p:nvSpPr>
        <p:spPr>
          <a:xfrm>
            <a:off x="1443990" y="2054225"/>
            <a:ext cx="478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7030A0"/>
                </a:solidFill>
              </a:rPr>
              <a:t>Worry about some unseen risk.</a:t>
            </a:r>
            <a:endParaRPr lang="en-US" altLang="zh-CN" sz="2400">
              <a:solidFill>
                <a:srgbClr val="7030A0"/>
              </a:solidFill>
            </a:endParaRPr>
          </a:p>
        </p:txBody>
      </p:sp>
      <p:sp>
        <p:nvSpPr>
          <p:cNvPr id="1048634" name="文本框 12"/>
          <p:cNvSpPr txBox="1"/>
          <p:nvPr/>
        </p:nvSpPr>
        <p:spPr>
          <a:xfrm>
            <a:off x="7517765" y="1798320"/>
            <a:ext cx="2361565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respinsi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biliti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48635" name="文本框 13"/>
          <p:cNvSpPr txBox="1"/>
          <p:nvPr/>
        </p:nvSpPr>
        <p:spPr>
          <a:xfrm>
            <a:off x="9180195" y="2788285"/>
            <a:ext cx="1369060" cy="207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work 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hard</a:t>
            </a:r>
            <a:endParaRPr lang="en-US" altLang="zh-CN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菱形 1"/>
          <p:cNvSpPr/>
          <p:nvPr/>
        </p:nvSpPr>
        <p:spPr>
          <a:xfrm>
            <a:off x="6171728" y="1110216"/>
            <a:ext cx="2709675" cy="27096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37" name="菱形 2"/>
          <p:cNvSpPr/>
          <p:nvPr/>
        </p:nvSpPr>
        <p:spPr>
          <a:xfrm>
            <a:off x="8001404" y="2546333"/>
            <a:ext cx="1992388" cy="1992388"/>
          </a:xfrm>
          <a:prstGeom prst="diamond">
            <a:avLst/>
          </a:pr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38" name="菱形 3"/>
          <p:cNvSpPr/>
          <p:nvPr/>
        </p:nvSpPr>
        <p:spPr>
          <a:xfrm>
            <a:off x="7279341" y="3636879"/>
            <a:ext cx="1247753" cy="1247753"/>
          </a:xfrm>
          <a:prstGeom prst="diamond">
            <a:avLst/>
          </a:prstGeom>
          <a:solidFill>
            <a:srgbClr val="A292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048639" name="文本框 4"/>
          <p:cNvSpPr txBox="1"/>
          <p:nvPr/>
        </p:nvSpPr>
        <p:spPr>
          <a:xfrm>
            <a:off x="2999909" y="3189219"/>
            <a:ext cx="2646681" cy="6883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000" dirty="0" smtClean="0">
                <a:solidFill>
                  <a:srgbClr val="6F4D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you!</a:t>
            </a:r>
            <a:endParaRPr lang="zh-CN" altLang="en-US" sz="4000" dirty="0">
              <a:solidFill>
                <a:srgbClr val="6F4D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2bf7abf-4d57-4710-8a68-5cc8629647a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WPS 演示</Application>
  <PresentationFormat/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黑体</vt:lpstr>
      <vt:lpstr>Broadway</vt:lpstr>
      <vt:lpstr>Gabriola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HP</cp:lastModifiedBy>
  <cp:revision>2</cp:revision>
  <dcterms:created xsi:type="dcterms:W3CDTF">2019-03-10T13:25:04Z</dcterms:created>
  <dcterms:modified xsi:type="dcterms:W3CDTF">2019-03-10T13:25:45Z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