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2" r:id="rId3"/>
    <p:sldId id="271" r:id="rId4"/>
    <p:sldId id="347" r:id="rId5"/>
    <p:sldId id="349" r:id="rId6"/>
    <p:sldId id="348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7345"/>
    <a:srgbClr val="F96B72"/>
    <a:srgbClr val="AF17B9"/>
    <a:srgbClr val="6F4D39"/>
    <a:srgbClr val="CB7D40"/>
    <a:srgbClr val="6F8683"/>
    <a:srgbClr val="7D755D"/>
    <a:srgbClr val="E6B875"/>
    <a:srgbClr val="A2926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16" y="-90"/>
      </p:cViewPr>
      <p:guideLst>
        <p:guide orient="horz" pos="4199"/>
        <p:guide orient="horz" pos="1818"/>
        <p:guide orient="horz" pos="354"/>
        <p:guide pos="363"/>
        <p:guide pos="3925"/>
        <p:guide pos="72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0C3-5343-42A2-B3A2-C1A719B721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06F6-B681-49F5-9246-1FCF63B022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702175" y="2655570"/>
            <a:ext cx="27876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荆薇</a:t>
            </a:r>
            <a:r>
              <a:rPr lang="en-US" altLang="zh-CN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韦宇倩</a:t>
            </a:r>
            <a:endParaRPr lang="en-US" altLang="zh-CN" sz="66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99890" y="5240020"/>
            <a:ext cx="3862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0000"/>
                </a:solidFill>
                <a:sym typeface="+mn-ea"/>
              </a:rPr>
              <a:t>2019A·9-U2  </a:t>
            </a:r>
            <a:endParaRPr lang="en-US">
              <a:solidFill>
                <a:srgbClr val="000000"/>
              </a:solidFill>
            </a:endParaRPr>
          </a:p>
          <a:p>
            <a:pPr algn="ctr"/>
            <a:r>
              <a:rPr lang="zh-CN" altLang="zh-CN">
                <a:solidFill>
                  <a:srgbClr val="000000"/>
                </a:solidFill>
                <a:sym typeface="+mn-ea"/>
              </a:rPr>
              <a:t>荆薇</a:t>
            </a:r>
            <a:r>
              <a:rPr lang="en-US" altLang="zh-CN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zh-CN">
                <a:solidFill>
                  <a:srgbClr val="000000"/>
                </a:solidFill>
                <a:sym typeface="+mn-ea"/>
              </a:rPr>
              <a:t>韦宇倩</a:t>
            </a:r>
            <a:r>
              <a:rPr lang="en-US" altLang="zh-CN">
                <a:solidFill>
                  <a:srgbClr val="000000"/>
                </a:solidFill>
                <a:sym typeface="+mn-ea"/>
              </a:rPr>
              <a:t> </a:t>
            </a:r>
            <a:endParaRPr lang="en-US">
              <a:solidFill>
                <a:srgbClr val="000000"/>
              </a:solidFill>
            </a:endParaRPr>
          </a:p>
          <a:p>
            <a:pPr algn="ctr"/>
            <a:r>
              <a:rPr lang="zh-CN" altLang="zh-CN">
                <a:solidFill>
                  <a:srgbClr val="000000"/>
                </a:solidFill>
                <a:sym typeface="+mn-ea"/>
              </a:rPr>
              <a:t>数字媒体技术系</a:t>
            </a:r>
            <a:endParaRPr lang="en-US">
              <a:solidFill>
                <a:srgbClr val="00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924203" y="1047351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753879" y="2483468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8031816" y="3574014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对角圆角矩形 5"/>
          <p:cNvSpPr/>
          <p:nvPr/>
        </p:nvSpPr>
        <p:spPr>
          <a:xfrm>
            <a:off x="1247775" y="490855"/>
            <a:ext cx="3178810" cy="9721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37970" y="561975"/>
            <a:ext cx="3215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Filial piety 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6495" y="2275205"/>
            <a:ext cx="4932680" cy="521970"/>
          </a:xfrm>
          <a:prstGeom prst="rect">
            <a:avLst/>
          </a:prstGeom>
          <a:solidFill>
            <a:srgbClr val="AF17B9"/>
          </a:solidFill>
        </p:spPr>
        <p:txBody>
          <a:bodyPr wrap="square" rtlCol="0">
            <a:spAutoFit/>
          </a:bodyPr>
          <a:p>
            <a:r>
              <a:rPr sz="2800"/>
              <a:t>Respect </a:t>
            </a:r>
            <a:r>
              <a:rPr lang="en-US" sz="2800"/>
              <a:t>and love </a:t>
            </a:r>
            <a:r>
              <a:rPr lang="en-US" sz="2800"/>
              <a:t>our parents . </a:t>
            </a:r>
            <a:endParaRPr 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166495" y="3491865"/>
            <a:ext cx="4932680" cy="5219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800"/>
              <a:t>supporting our parents.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1166495" y="4717415"/>
            <a:ext cx="4932680" cy="5219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800"/>
              <a:t>Nursing </a:t>
            </a:r>
            <a:r>
              <a:rPr lang="en-US" altLang="zh-CN" sz="2800"/>
              <a:t>our parents' </a:t>
            </a:r>
            <a:r>
              <a:rPr lang="zh-CN" altLang="en-US" sz="2800"/>
              <a:t>disease</a:t>
            </a:r>
            <a:r>
              <a:rPr lang="en-US" altLang="zh-CN" sz="2800"/>
              <a:t>.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9279890" y="3267075"/>
            <a:ext cx="145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奉养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49920" y="3967480"/>
            <a:ext cx="1116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侍疾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14615" y="2079625"/>
            <a:ext cx="2072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</a:rPr>
              <a:t>敬亲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7038503" y="107846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868179" y="251458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8146116" y="360512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对角圆角矩形 5"/>
          <p:cNvSpPr/>
          <p:nvPr/>
        </p:nvSpPr>
        <p:spPr>
          <a:xfrm>
            <a:off x="1362075" y="521970"/>
            <a:ext cx="3178810" cy="9721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4320" y="624205"/>
            <a:ext cx="31788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  <a:sym typeface="+mn-ea"/>
              </a:rPr>
              <a:t>Filial piety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34300" y="2049145"/>
            <a:ext cx="2517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立身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35440" y="3126740"/>
            <a:ext cx="1922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谏诤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62075" y="2171700"/>
            <a:ext cx="4932680" cy="52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800"/>
              <a:t>establish ourselves in society. </a:t>
            </a:r>
            <a:endParaRPr lang="en-US" altLang="zh-CN" sz="2800"/>
          </a:p>
        </p:txBody>
      </p:sp>
      <p:sp>
        <p:nvSpPr>
          <p:cNvPr id="18" name="文本框 17"/>
          <p:cNvSpPr txBox="1"/>
          <p:nvPr/>
        </p:nvSpPr>
        <p:spPr>
          <a:xfrm>
            <a:off x="1362075" y="3354705"/>
            <a:ext cx="4932680" cy="953135"/>
          </a:xfrm>
          <a:prstGeom prst="rect">
            <a:avLst/>
          </a:prstGeom>
          <a:solidFill>
            <a:srgbClr val="6F8683"/>
          </a:solidFill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Admonish our parents when they. made midtakes.</a:t>
            </a:r>
            <a:endParaRPr lang="en-US" altLang="zh-CN" sz="280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62075" y="4852670"/>
            <a:ext cx="4932680" cy="52197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End our parents well.</a:t>
            </a:r>
            <a:endParaRPr lang="en-US" altLang="zh-CN" sz="28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58810" y="3937000"/>
            <a:ext cx="2517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善终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7058188" y="1103231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868179" y="251458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8146116" y="360512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对角圆角矩形 5"/>
          <p:cNvSpPr/>
          <p:nvPr/>
        </p:nvSpPr>
        <p:spPr>
          <a:xfrm>
            <a:off x="1362075" y="521970"/>
            <a:ext cx="2927350" cy="9721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4320" y="624205"/>
            <a:ext cx="66020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filial piety 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3990" y="2982595"/>
            <a:ext cx="48869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continuance of love.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3990" y="4081780"/>
            <a:ext cx="6156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17345"/>
                </a:solidFill>
              </a:rPr>
              <a:t>Equality is the precondition of filial piety.</a:t>
            </a:r>
            <a:endParaRPr lang="en-US" altLang="zh-CN" sz="2400">
              <a:solidFill>
                <a:srgbClr val="91734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43990" y="5302885"/>
            <a:ext cx="478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7030A0"/>
                </a:solidFill>
              </a:rPr>
              <a:t>It's not just obedience.</a:t>
            </a:r>
            <a:endParaRPr lang="en-US" altLang="zh-CN" sz="2400">
              <a:solidFill>
                <a:srgbClr val="7030A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59650" y="1813560"/>
            <a:ext cx="21062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responsibility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96400" y="3126740"/>
            <a:ext cx="1922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love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3990" y="2054225"/>
            <a:ext cx="48869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define unfilial?</a:t>
            </a:r>
            <a:endParaRPr lang="en-US" altLang="zh-CN" sz="2400"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6171728" y="111021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菱形 2"/>
          <p:cNvSpPr/>
          <p:nvPr/>
        </p:nvSpPr>
        <p:spPr>
          <a:xfrm>
            <a:off x="8001404" y="254633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7279341" y="363687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99909" y="3189219"/>
            <a:ext cx="336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6F4D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you!</a:t>
            </a:r>
            <a:endParaRPr lang="zh-CN" altLang="en-US" sz="4000" dirty="0">
              <a:solidFill>
                <a:srgbClr val="6F4D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26119452-a154-4a31-a3b9-4731f109924e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演示</Application>
  <PresentationFormat>自定义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黑体</vt:lpstr>
      <vt:lpstr>Broadway</vt:lpstr>
      <vt:lpstr>Gabriola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HP</cp:lastModifiedBy>
  <cp:revision>83</cp:revision>
  <dcterms:created xsi:type="dcterms:W3CDTF">2015-07-09T13:49:00Z</dcterms:created>
  <dcterms:modified xsi:type="dcterms:W3CDTF">2019-03-20T13:23:18Z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