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18600" cy="6819900"/>
  <p:notesSz cx="9118600" cy="6819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3"/>
    <p:restoredTop sz="94674"/>
  </p:normalViewPr>
  <p:slideViewPr>
    <p:cSldViewPr>
      <p:cViewPr>
        <p:scale>
          <a:sx n="89" d="100"/>
          <a:sy n="89" d="100"/>
        </p:scale>
        <p:origin x="1048" y="2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4169"/>
            <a:ext cx="7750810" cy="143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19144"/>
            <a:ext cx="6383020" cy="170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35" y="51815"/>
            <a:ext cx="64262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342" y="2862198"/>
            <a:ext cx="3852545" cy="229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42507"/>
            <a:ext cx="2917952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42507"/>
            <a:ext cx="2097278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27271" y="6428514"/>
            <a:ext cx="1652904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083" y="253593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第三章</a:t>
            </a:r>
            <a:r>
              <a:rPr spc="800" dirty="0"/>
              <a:t> </a:t>
            </a:r>
            <a:r>
              <a:rPr dirty="0"/>
              <a:t>词法分析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173735"/>
            <a:ext cx="631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第一节</a:t>
            </a:r>
            <a:r>
              <a:rPr spc="800" dirty="0"/>
              <a:t> </a:t>
            </a:r>
            <a:r>
              <a:rPr dirty="0"/>
              <a:t>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256849"/>
            <a:ext cx="7980045" cy="25514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、定</a:t>
            </a:r>
            <a:r>
              <a:rPr sz="2800" spc="-10" dirty="0">
                <a:latin typeface="宋体"/>
                <a:cs typeface="宋体"/>
              </a:rPr>
              <a:t>理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10" dirty="0">
                <a:latin typeface="Symbol"/>
                <a:cs typeface="Symbol"/>
              </a:rPr>
              <a:t></a:t>
            </a:r>
            <a:r>
              <a:rPr sz="2800" spc="-5" dirty="0">
                <a:latin typeface="宋体"/>
                <a:cs typeface="宋体"/>
              </a:rPr>
              <a:t>是字母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上的正规式，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spc="105" dirty="0">
                <a:latin typeface="Symbol"/>
                <a:cs typeface="Symbol"/>
              </a:rPr>
              <a:t></a:t>
            </a:r>
            <a:r>
              <a:rPr sz="2800" spc="105" dirty="0">
                <a:latin typeface="Arial"/>
                <a:cs typeface="Arial"/>
              </a:rPr>
              <a:t>L(</a:t>
            </a:r>
            <a:r>
              <a:rPr sz="2800" spc="105" dirty="0">
                <a:latin typeface="Symbol"/>
                <a:cs typeface="Symbol"/>
              </a:rPr>
              <a:t></a:t>
            </a:r>
            <a:r>
              <a:rPr sz="2800" spc="105" dirty="0">
                <a:latin typeface="Arial"/>
                <a:cs typeface="Arial"/>
              </a:rPr>
              <a:t>)</a:t>
            </a:r>
            <a:r>
              <a:rPr sz="2800" spc="10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则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当且仅</a:t>
            </a:r>
            <a:r>
              <a:rPr sz="2800" dirty="0">
                <a:latin typeface="宋体"/>
                <a:cs typeface="宋体"/>
              </a:rPr>
              <a:t>当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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当且仅</a:t>
            </a:r>
            <a:r>
              <a:rPr sz="2800" dirty="0">
                <a:latin typeface="宋体"/>
                <a:cs typeface="宋体"/>
              </a:rPr>
              <a:t>当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Symbol"/>
                <a:cs typeface="Symbol"/>
              </a:rPr>
              <a:t></a:t>
            </a:r>
            <a:r>
              <a:rPr sz="2800" spc="-5" dirty="0">
                <a:latin typeface="Times New Roman"/>
                <a:cs typeface="Times New Roman"/>
              </a:rPr>
              <a:t>* </a:t>
            </a:r>
            <a:r>
              <a:rPr sz="2800" dirty="0"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975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35" y="1561649"/>
            <a:ext cx="8097520" cy="3911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、正规文法转换成相应正规式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宋体"/>
                <a:cs typeface="宋体"/>
              </a:rPr>
              <a:t>其步骤为：</a:t>
            </a:r>
            <a:endParaRPr sz="2800">
              <a:latin typeface="宋体"/>
              <a:cs typeface="宋体"/>
            </a:endParaRPr>
          </a:p>
          <a:p>
            <a:pPr marL="781050" marR="30480" indent="-285750">
              <a:lnSpc>
                <a:spcPct val="105200"/>
              </a:lnSpc>
              <a:spcBef>
                <a:spcPts val="325"/>
              </a:spcBef>
              <a:buChar char="–"/>
              <a:tabLst>
                <a:tab pos="781050" algn="l"/>
              </a:tabLst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5" dirty="0">
                <a:latin typeface="宋体"/>
                <a:cs typeface="宋体"/>
              </a:rPr>
              <a:t>由正规文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的各个产生式写出对应的正规方 程式，得到联立方程组。</a:t>
            </a:r>
            <a:endParaRPr sz="2800">
              <a:latin typeface="宋体"/>
              <a:cs typeface="宋体"/>
            </a:endParaRPr>
          </a:p>
          <a:p>
            <a:pPr marL="781050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2.</a:t>
            </a:r>
            <a:r>
              <a:rPr sz="2800" spc="-5" dirty="0">
                <a:latin typeface="宋体"/>
                <a:cs typeface="宋体"/>
              </a:rPr>
              <a:t>把方程组中的非终结符当作变元。</a:t>
            </a:r>
            <a:endParaRPr sz="2800">
              <a:latin typeface="宋体"/>
              <a:cs typeface="宋体"/>
            </a:endParaRPr>
          </a:p>
          <a:p>
            <a:pPr marL="78105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5" dirty="0">
                <a:latin typeface="宋体"/>
                <a:cs typeface="宋体"/>
              </a:rPr>
              <a:t>求此正规式方程组的解，得到关于开始符号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81050">
              <a:lnSpc>
                <a:spcPct val="100000"/>
              </a:lnSpc>
              <a:tabLst>
                <a:tab pos="2769870" algn="l"/>
                <a:tab pos="3126105" algn="l"/>
              </a:tabLst>
            </a:pPr>
            <a:r>
              <a:rPr sz="2800" spc="-5" dirty="0">
                <a:latin typeface="宋体"/>
                <a:cs typeface="宋体"/>
              </a:rPr>
              <a:t>的解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S=w	,	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∈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宋体"/>
                <a:cs typeface="宋体"/>
              </a:rPr>
              <a:t>就是所求正规式。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594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35" y="875849"/>
            <a:ext cx="6149340" cy="19526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5200"/>
              </a:lnSpc>
              <a:spcBef>
                <a:spcPts val="330"/>
              </a:spcBef>
            </a:pPr>
            <a:r>
              <a:rPr sz="2800" spc="-5" dirty="0">
                <a:latin typeface="宋体"/>
                <a:cs typeface="宋体"/>
              </a:rPr>
              <a:t>例：已知正规文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的产生式，求出它 所定义的正规式。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产生式为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aS | aB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727" y="2802904"/>
            <a:ext cx="20383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6218" y="2802904"/>
            <a:ext cx="188912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-127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bB |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 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 |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535" y="3908258"/>
            <a:ext cx="597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1.</a:t>
            </a:r>
            <a:r>
              <a:rPr sz="2800" spc="-5" dirty="0">
                <a:latin typeface="宋体"/>
                <a:cs typeface="宋体"/>
              </a:rPr>
              <a:t>由产生式写出对应的联立方程组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228" y="4335282"/>
            <a:ext cx="367284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20200"/>
              </a:lnSpc>
              <a:spcBef>
                <a:spcPts val="95"/>
              </a:spcBef>
              <a:tabLst>
                <a:tab pos="2009775" algn="l"/>
                <a:tab pos="2058670" algn="l"/>
              </a:tabLst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69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	……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 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 | b</a:t>
            </a:r>
            <a:r>
              <a:rPr sz="2800" dirty="0">
                <a:latin typeface="Times New Roman"/>
                <a:cs typeface="Times New Roman"/>
              </a:rPr>
              <a:t>A		…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732" y="4335282"/>
            <a:ext cx="20383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7011" y="5446722"/>
            <a:ext cx="36817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19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c	</a:t>
            </a:r>
            <a:r>
              <a:rPr sz="2800" spc="-5" dirty="0">
                <a:latin typeface="Times New Roman"/>
                <a:cs typeface="Times New Roman"/>
              </a:rPr>
              <a:t>……</a:t>
            </a:r>
            <a:r>
              <a:rPr sz="2800" spc="-1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2026" y="4628896"/>
            <a:ext cx="153035" cy="1066800"/>
          </a:xfrm>
          <a:custGeom>
            <a:avLst/>
            <a:gdLst/>
            <a:ahLst/>
            <a:cxnLst/>
            <a:rect l="l" t="t" r="r" b="b"/>
            <a:pathLst>
              <a:path w="153035" h="1066800">
                <a:moveTo>
                  <a:pt x="152412" y="0"/>
                </a:moveTo>
                <a:lnTo>
                  <a:pt x="122825" y="6965"/>
                </a:lnTo>
                <a:lnTo>
                  <a:pt x="98596" y="26003"/>
                </a:lnTo>
                <a:lnTo>
                  <a:pt x="82225" y="54328"/>
                </a:lnTo>
                <a:lnTo>
                  <a:pt x="76212" y="89153"/>
                </a:lnTo>
                <a:lnTo>
                  <a:pt x="76212" y="444245"/>
                </a:lnTo>
                <a:lnTo>
                  <a:pt x="70199" y="479071"/>
                </a:lnTo>
                <a:lnTo>
                  <a:pt x="53827" y="507396"/>
                </a:lnTo>
                <a:lnTo>
                  <a:pt x="29594" y="526434"/>
                </a:lnTo>
                <a:lnTo>
                  <a:pt x="0" y="533400"/>
                </a:lnTo>
                <a:lnTo>
                  <a:pt x="29594" y="540365"/>
                </a:lnTo>
                <a:lnTo>
                  <a:pt x="53827" y="559403"/>
                </a:lnTo>
                <a:lnTo>
                  <a:pt x="70199" y="587728"/>
                </a:lnTo>
                <a:lnTo>
                  <a:pt x="76212" y="622553"/>
                </a:lnTo>
                <a:lnTo>
                  <a:pt x="76212" y="977645"/>
                </a:lnTo>
                <a:lnTo>
                  <a:pt x="82225" y="1012471"/>
                </a:lnTo>
                <a:lnTo>
                  <a:pt x="98596" y="1040796"/>
                </a:lnTo>
                <a:lnTo>
                  <a:pt x="122825" y="1059834"/>
                </a:lnTo>
                <a:lnTo>
                  <a:pt x="152412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12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535" y="1573076"/>
            <a:ext cx="608393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2.</a:t>
            </a:r>
            <a:r>
              <a:rPr sz="2800" spc="-5" dirty="0">
                <a:latin typeface="宋体"/>
                <a:cs typeface="宋体"/>
              </a:rPr>
              <a:t>根据定</a:t>
            </a:r>
            <a:r>
              <a:rPr sz="2800" dirty="0">
                <a:latin typeface="宋体"/>
                <a:cs typeface="宋体"/>
              </a:rPr>
              <a:t>理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宋体"/>
                <a:cs typeface="宋体"/>
              </a:rPr>
              <a:t>由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| </a:t>
            </a:r>
            <a:r>
              <a:rPr sz="2800" spc="-10" dirty="0">
                <a:latin typeface="Times New Roman"/>
                <a:cs typeface="Times New Roman"/>
              </a:rPr>
              <a:t>aB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S=a</a:t>
            </a:r>
            <a:r>
              <a:rPr sz="2850" spc="-15" baseline="23391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aB=a</a:t>
            </a:r>
            <a:r>
              <a:rPr sz="2850" spc="-15" baseline="23391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0047" y="2171699"/>
            <a:ext cx="1625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1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486" y="2598724"/>
            <a:ext cx="174625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……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132715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-1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548" y="2598721"/>
            <a:ext cx="6680200" cy="15633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宋体"/>
                <a:cs typeface="宋体"/>
              </a:rPr>
              <a:t>同理，由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</a:t>
            </a:r>
            <a:r>
              <a:rPr sz="2800" dirty="0">
                <a:latin typeface="宋体"/>
                <a:cs typeface="宋体"/>
              </a:rPr>
              <a:t>得：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B=b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宋体"/>
                <a:cs typeface="宋体"/>
              </a:rPr>
              <a:t>同理，由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宋体"/>
                <a:cs typeface="宋体"/>
              </a:rPr>
              <a:t>得：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A=c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c=c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endParaRPr sz="2850" baseline="23391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80365" algn="l"/>
                <a:tab pos="381635" algn="l"/>
              </a:tabLst>
            </a:pPr>
            <a:r>
              <a:rPr sz="2800" dirty="0">
                <a:latin typeface="宋体"/>
                <a:cs typeface="宋体"/>
              </a:rPr>
              <a:t>将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）代入（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）得：</a:t>
            </a:r>
            <a:r>
              <a:rPr sz="2800" spc="-5" dirty="0">
                <a:latin typeface="Times New Roman"/>
                <a:cs typeface="Times New Roman"/>
              </a:rPr>
              <a:t>B=b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50" spc="-44" baseline="2339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……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868" y="4222238"/>
            <a:ext cx="696150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宋体"/>
                <a:cs typeface="宋体"/>
              </a:rPr>
              <a:t>将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宋体"/>
                <a:cs typeface="宋体"/>
              </a:rPr>
              <a:t>）代入（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）得：</a:t>
            </a:r>
            <a:r>
              <a:rPr sz="2800" spc="-5" dirty="0">
                <a:latin typeface="Times New Roman"/>
                <a:cs typeface="Times New Roman"/>
              </a:rPr>
              <a:t>S=a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50" spc="-22" baseline="2339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……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8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650">
              <a:latin typeface="宋体"/>
              <a:cs typeface="宋体"/>
            </a:endParaRPr>
          </a:p>
          <a:p>
            <a:pPr marL="393065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5" dirty="0">
                <a:latin typeface="宋体"/>
                <a:cs typeface="宋体"/>
              </a:rPr>
              <a:t>故：正规式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S=a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endParaRPr sz="2850" baseline="233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594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365052"/>
            <a:ext cx="8189595" cy="3806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4095">
              <a:lnSpc>
                <a:spcPct val="1202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二、有限自动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(Finite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Automation,FA) 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、有限自动机</a:t>
            </a:r>
            <a:endParaRPr sz="2800">
              <a:latin typeface="宋体"/>
              <a:cs typeface="宋体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有限自动机是一种识别装置，它能准确地识别正规 集。它为词法分析程序的构造提供了方法和工具。</a:t>
            </a:r>
            <a:endParaRPr sz="2800">
              <a:latin typeface="宋体"/>
              <a:cs typeface="宋体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有限自动机是具有离散输入输出系统的数学模型。 它具有有限数目的内部状态，系统可以根据当前所 处的状态和面临的输入字符决定系统的后继行为。 其当前状态概括了过去输入处理的信息。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13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492" y="4757961"/>
            <a:ext cx="8658860" cy="89344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ct val="89300"/>
              </a:lnSpc>
              <a:spcBef>
                <a:spcPts val="505"/>
              </a:spcBef>
            </a:pPr>
            <a:r>
              <a:rPr sz="3200" spc="-5" dirty="0">
                <a:latin typeface="宋体"/>
                <a:cs typeface="宋体"/>
              </a:rPr>
              <a:t>注：</a:t>
            </a:r>
            <a:r>
              <a:rPr sz="2800" spc="-5" dirty="0">
                <a:latin typeface="宋体"/>
                <a:cs typeface="宋体"/>
              </a:rPr>
              <a:t>状态分为初始状态、中间状态和终止状态。终止状 态可以有若干个，而初始状态一般只有一个。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709" y="263855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99822" y="99821"/>
                </a:moveTo>
                <a:lnTo>
                  <a:pt x="49530" y="0"/>
                </a:lnTo>
                <a:lnTo>
                  <a:pt x="0" y="99821"/>
                </a:lnTo>
                <a:lnTo>
                  <a:pt x="99822" y="99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35" y="671321"/>
            <a:ext cx="3579495" cy="201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二、有限自动机</a:t>
            </a:r>
            <a:endParaRPr sz="3200">
              <a:latin typeface="宋体"/>
              <a:cs typeface="宋体"/>
            </a:endParaRPr>
          </a:p>
          <a:p>
            <a:pPr marL="113664">
              <a:lnSpc>
                <a:spcPct val="100000"/>
              </a:lnSpc>
              <a:spcBef>
                <a:spcPts val="175"/>
              </a:spcBef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宋体"/>
                <a:cs typeface="宋体"/>
              </a:rPr>
              <a:t>、有限自动机模型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输入带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15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4467" y="2176779"/>
          <a:ext cx="3962400" cy="1609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06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3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读头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358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 gridSpan="6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有限状态控制器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状态变换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13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35" y="642044"/>
            <a:ext cx="3579495" cy="11410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spc="-5" dirty="0">
                <a:latin typeface="宋体"/>
                <a:cs typeface="宋体"/>
              </a:rPr>
              <a:t>二、有限自动机</a:t>
            </a:r>
            <a:endParaRPr sz="3200">
              <a:latin typeface="宋体"/>
              <a:cs typeface="宋体"/>
            </a:endParaRPr>
          </a:p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宋体"/>
                <a:cs typeface="宋体"/>
              </a:rPr>
              <a:t>、有限自动机模型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4909" y="3333496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99822" y="100583"/>
                </a:moveTo>
                <a:lnTo>
                  <a:pt x="49530" y="0"/>
                </a:lnTo>
                <a:lnTo>
                  <a:pt x="0" y="100583"/>
                </a:lnTo>
                <a:lnTo>
                  <a:pt x="99822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0935" y="298551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输入带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16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49867" y="2862579"/>
          <a:ext cx="3962400" cy="1609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806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34">
                <a:tc gridSpan="7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读头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 gridSpan="5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有限状态控制器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72335" y="4052316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状态：初态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13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35" y="642044"/>
            <a:ext cx="3579495" cy="11410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spc="-5" dirty="0">
                <a:latin typeface="宋体"/>
                <a:cs typeface="宋体"/>
              </a:rPr>
              <a:t>二、有限自动机</a:t>
            </a:r>
            <a:endParaRPr sz="3200">
              <a:latin typeface="宋体"/>
              <a:cs typeface="宋体"/>
            </a:endParaRPr>
          </a:p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宋体"/>
                <a:cs typeface="宋体"/>
              </a:rPr>
              <a:t>、有限自动机模型</a:t>
            </a:r>
            <a:endParaRPr sz="32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97454" y="2719323"/>
          <a:ext cx="3962400" cy="52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828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38309" y="3190239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99822" y="100584"/>
                </a:moveTo>
                <a:lnTo>
                  <a:pt x="49530" y="0"/>
                </a:lnTo>
                <a:lnTo>
                  <a:pt x="0" y="100584"/>
                </a:lnTo>
                <a:lnTo>
                  <a:pt x="99822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8535" y="2843021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输入带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17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97454" y="3288538"/>
          <a:ext cx="2339975" cy="104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读头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5"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有限状态控制器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19935" y="3909821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状态：中间状态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13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35" y="642044"/>
            <a:ext cx="3579495" cy="11410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spc="-5" dirty="0">
                <a:latin typeface="宋体"/>
                <a:cs typeface="宋体"/>
              </a:rPr>
              <a:t>二、有限自动机</a:t>
            </a:r>
            <a:endParaRPr sz="3200">
              <a:latin typeface="宋体"/>
              <a:cs typeface="宋体"/>
            </a:endParaRPr>
          </a:p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宋体"/>
                <a:cs typeface="宋体"/>
              </a:rPr>
              <a:t>、有限自动机模型</a:t>
            </a:r>
            <a:endParaRPr sz="32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4467" y="2719323"/>
          <a:ext cx="3962400" cy="528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z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119509" y="3190239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29" h="100964">
                <a:moveTo>
                  <a:pt x="99822" y="100584"/>
                </a:moveTo>
                <a:lnTo>
                  <a:pt x="49530" y="0"/>
                </a:lnTo>
                <a:lnTo>
                  <a:pt x="0" y="100584"/>
                </a:lnTo>
                <a:lnTo>
                  <a:pt x="99822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535" y="2843021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输入带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18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88067" y="3288538"/>
          <a:ext cx="2459355" cy="104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读头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5">
                <a:tc gridSpan="2">
                  <a:txBody>
                    <a:bodyPr/>
                    <a:lstStyle/>
                    <a:p>
                      <a:pPr marL="96520" marR="1130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有限状态控制器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19335" y="3909821"/>
            <a:ext cx="8559800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242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状态：终态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400" dirty="0">
                <a:latin typeface="宋体"/>
                <a:cs typeface="宋体"/>
              </a:rPr>
              <a:t>读头全部读完，且此时状态为终止状态，则说明此输入串正确。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11835"/>
            <a:ext cx="64262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4000" dirty="0"/>
              <a:t>二、有限自动机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4467" y="2109723"/>
          <a:ext cx="3962400" cy="528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z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19509" y="2580639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29" h="100964">
                <a:moveTo>
                  <a:pt x="99822" y="100584"/>
                </a:moveTo>
                <a:lnTo>
                  <a:pt x="49530" y="0"/>
                </a:lnTo>
                <a:lnTo>
                  <a:pt x="0" y="100584"/>
                </a:lnTo>
                <a:lnTo>
                  <a:pt x="99822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35" y="1371600"/>
            <a:ext cx="3579495" cy="125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宋体"/>
                <a:cs typeface="宋体"/>
              </a:rPr>
              <a:t>、有限自动机模型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2400" dirty="0">
                <a:latin typeface="宋体"/>
                <a:cs typeface="宋体"/>
              </a:rPr>
              <a:t>输入带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19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88067" y="2678938"/>
          <a:ext cx="2459355" cy="104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读头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5">
                <a:tc gridSpan="2">
                  <a:txBody>
                    <a:bodyPr/>
                    <a:lstStyle/>
                    <a:p>
                      <a:pPr marL="96520" marR="1130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有限状态控制器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935" y="3300221"/>
            <a:ext cx="8864600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18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状态：非终态</a:t>
            </a:r>
            <a:endParaRPr sz="2400">
              <a:latin typeface="宋体"/>
              <a:cs typeface="宋体"/>
            </a:endParaRPr>
          </a:p>
          <a:p>
            <a:pPr marL="622300" marR="5080" indent="-609600">
              <a:lnSpc>
                <a:spcPts val="6409"/>
              </a:lnSpc>
              <a:spcBef>
                <a:spcPts val="390"/>
              </a:spcBef>
            </a:pPr>
            <a:r>
              <a:rPr sz="2400" dirty="0">
                <a:latin typeface="宋体"/>
                <a:cs typeface="宋体"/>
              </a:rPr>
              <a:t>读头全部读完，而此时状态不是终止状态，则说明此输入串错误。 注：</a:t>
            </a:r>
            <a:r>
              <a:rPr sz="2800" spc="-5" dirty="0">
                <a:latin typeface="宋体"/>
                <a:cs typeface="宋体"/>
              </a:rPr>
              <a:t>可用状态转换图表示状态变换，状态用结点</a:t>
            </a:r>
            <a:endParaRPr sz="2800">
              <a:latin typeface="宋体"/>
              <a:cs typeface="宋体"/>
            </a:endParaRPr>
          </a:p>
          <a:p>
            <a:pPr marL="621665">
              <a:lnSpc>
                <a:spcPts val="2640"/>
              </a:lnSpc>
            </a:pPr>
            <a:r>
              <a:rPr sz="2800" spc="-5" dirty="0">
                <a:latin typeface="宋体"/>
                <a:cs typeface="宋体"/>
              </a:rPr>
              <a:t>表示，读入符号用边表示。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4993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第三章</a:t>
            </a:r>
            <a:r>
              <a:rPr spc="800" dirty="0"/>
              <a:t> </a:t>
            </a:r>
            <a:r>
              <a:rPr dirty="0"/>
              <a:t>词法分析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0" y="1055369"/>
            <a:ext cx="7879080" cy="44037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0" indent="-342900">
              <a:lnSpc>
                <a:spcPts val="3020"/>
              </a:lnSpc>
              <a:spcBef>
                <a:spcPts val="48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词法分析是编译的第一个阶段，在单词的级别上 分析和翻译源程序。</a:t>
            </a:r>
            <a:endParaRPr sz="28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理论基础：</a:t>
            </a:r>
            <a:endParaRPr sz="2800" dirty="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有限自动机理论</a:t>
            </a:r>
            <a:endParaRPr sz="2800" dirty="0">
              <a:latin typeface="宋体"/>
              <a:cs typeface="宋体"/>
            </a:endParaRPr>
          </a:p>
          <a:p>
            <a:pPr marL="755650" marR="5080" lvl="1" indent="-285750">
              <a:lnSpc>
                <a:spcPts val="3020"/>
              </a:lnSpc>
              <a:spcBef>
                <a:spcPts val="72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有限自动机理论与正规文法、正规式之间在描 述语言方面有一一对应的关系。</a:t>
            </a:r>
            <a:endParaRPr sz="28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学习目标：</a:t>
            </a:r>
            <a:endParaRPr sz="2800" dirty="0">
              <a:latin typeface="宋体"/>
              <a:cs typeface="宋体"/>
            </a:endParaRPr>
          </a:p>
          <a:p>
            <a:pPr marL="755015" marR="5080" lvl="1" indent="-285750">
              <a:lnSpc>
                <a:spcPts val="3020"/>
              </a:lnSpc>
              <a:spcBef>
                <a:spcPts val="72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掌握有限自动机与正规文法、正规式之间的转 </a:t>
            </a:r>
            <a:r>
              <a:rPr sz="2800" dirty="0">
                <a:latin typeface="宋体"/>
                <a:cs typeface="宋体"/>
              </a:rPr>
              <a:t>换。</a:t>
            </a:r>
          </a:p>
          <a:p>
            <a:pPr marL="755650" lvl="1" indent="-286385">
              <a:lnSpc>
                <a:spcPct val="100000"/>
              </a:lnSpc>
              <a:spcBef>
                <a:spcPts val="14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 err="1">
                <a:latin typeface="宋体"/>
                <a:cs typeface="宋体"/>
              </a:rPr>
              <a:t>能够构造词法分析程序，完成实</a:t>
            </a:r>
            <a:r>
              <a:rPr sz="2800" dirty="0" err="1">
                <a:latin typeface="宋体"/>
                <a:cs typeface="宋体"/>
              </a:rPr>
              <a:t>验</a:t>
            </a:r>
            <a:r>
              <a:rPr sz="28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7373" y="563499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6239" y="5737605"/>
            <a:ext cx="685800" cy="139700"/>
            <a:chOff x="1816239" y="5737605"/>
            <a:chExt cx="685800" cy="139700"/>
          </a:xfrm>
        </p:grpSpPr>
        <p:sp>
          <p:nvSpPr>
            <p:cNvPr id="6" name="object 6"/>
            <p:cNvSpPr/>
            <p:nvPr/>
          </p:nvSpPr>
          <p:spPr>
            <a:xfrm>
              <a:off x="1816239" y="5806947"/>
              <a:ext cx="548005" cy="0"/>
            </a:xfrm>
            <a:custGeom>
              <a:avLst/>
              <a:gdLst/>
              <a:ahLst/>
              <a:cxnLst/>
              <a:rect l="l" t="t" r="r" b="b"/>
              <a:pathLst>
                <a:path w="548005">
                  <a:moveTo>
                    <a:pt x="0" y="0"/>
                  </a:moveTo>
                  <a:lnTo>
                    <a:pt x="54787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593" y="57376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33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33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353193" y="573760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46" y="69342"/>
                </a:moveTo>
                <a:lnTo>
                  <a:pt x="0" y="0"/>
                </a:lnTo>
                <a:lnTo>
                  <a:pt x="0" y="139446"/>
                </a:lnTo>
                <a:lnTo>
                  <a:pt x="13944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993" y="573760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46" y="69342"/>
                </a:moveTo>
                <a:lnTo>
                  <a:pt x="0" y="0"/>
                </a:lnTo>
                <a:lnTo>
                  <a:pt x="0" y="139446"/>
                </a:lnTo>
                <a:lnTo>
                  <a:pt x="13944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9193" y="573760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33" y="69342"/>
                </a:moveTo>
                <a:lnTo>
                  <a:pt x="0" y="0"/>
                </a:lnTo>
                <a:lnTo>
                  <a:pt x="0" y="139446"/>
                </a:lnTo>
                <a:lnTo>
                  <a:pt x="139433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993" y="573760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33" y="69342"/>
                </a:moveTo>
                <a:lnTo>
                  <a:pt x="0" y="0"/>
                </a:lnTo>
                <a:lnTo>
                  <a:pt x="0" y="139446"/>
                </a:lnTo>
                <a:lnTo>
                  <a:pt x="139433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793" y="573760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33" y="69342"/>
                </a:moveTo>
                <a:lnTo>
                  <a:pt x="0" y="0"/>
                </a:lnTo>
                <a:lnTo>
                  <a:pt x="0" y="139446"/>
                </a:lnTo>
                <a:lnTo>
                  <a:pt x="139433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25750" y="5337047"/>
            <a:ext cx="5161280" cy="7505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marR="5080" indent="168275">
              <a:lnSpc>
                <a:spcPct val="69800"/>
              </a:lnSpc>
              <a:spcBef>
                <a:spcPts val="1115"/>
              </a:spcBef>
              <a:tabLst>
                <a:tab pos="421005" algn="l"/>
                <a:tab pos="1079500" algn="l"/>
                <a:tab pos="1247775" algn="l"/>
                <a:tab pos="1487170" algn="l"/>
                <a:tab pos="1795145" algn="l"/>
                <a:tab pos="2234565" algn="l"/>
                <a:tab pos="2466975" algn="l"/>
                <a:tab pos="3014345" algn="l"/>
                <a:tab pos="3300729" algn="l"/>
                <a:tab pos="3533775" algn="l"/>
                <a:tab pos="4367530" algn="l"/>
                <a:tab pos="4600575" algn="l"/>
                <a:tab pos="4865370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x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t	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	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p </a:t>
            </a:r>
            <a:r>
              <a:rPr sz="2800" dirty="0">
                <a:latin typeface="Times New Roman"/>
                <a:cs typeface="Times New Roman"/>
              </a:rPr>
              <a:t> 1		2			2			2		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74939" y="3048000"/>
            <a:ext cx="3911600" cy="863600"/>
            <a:chOff x="1574939" y="3048000"/>
            <a:chExt cx="3911600" cy="863600"/>
          </a:xfrm>
        </p:grpSpPr>
        <p:sp>
          <p:nvSpPr>
            <p:cNvPr id="15" name="object 15"/>
            <p:cNvSpPr/>
            <p:nvPr/>
          </p:nvSpPr>
          <p:spPr>
            <a:xfrm>
              <a:off x="2806839" y="31369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1000"/>
                  </a:moveTo>
                  <a:lnTo>
                    <a:pt x="759029" y="333079"/>
                  </a:lnTo>
                  <a:lnTo>
                    <a:pt x="750357" y="286971"/>
                  </a:lnTo>
                  <a:lnTo>
                    <a:pt x="736341" y="243028"/>
                  </a:lnTo>
                  <a:lnTo>
                    <a:pt x="717338" y="201600"/>
                  </a:lnTo>
                  <a:lnTo>
                    <a:pt x="693707" y="163040"/>
                  </a:lnTo>
                  <a:lnTo>
                    <a:pt x="665806" y="127700"/>
                  </a:lnTo>
                  <a:lnTo>
                    <a:pt x="633993" y="95930"/>
                  </a:lnTo>
                  <a:lnTo>
                    <a:pt x="598626" y="68084"/>
                  </a:lnTo>
                  <a:lnTo>
                    <a:pt x="560062" y="44511"/>
                  </a:lnTo>
                  <a:lnTo>
                    <a:pt x="518659" y="25565"/>
                  </a:lnTo>
                  <a:lnTo>
                    <a:pt x="474776" y="11596"/>
                  </a:lnTo>
                  <a:lnTo>
                    <a:pt x="428770" y="2957"/>
                  </a:lnTo>
                  <a:lnTo>
                    <a:pt x="381000" y="0"/>
                  </a:lnTo>
                  <a:lnTo>
                    <a:pt x="333079" y="2957"/>
                  </a:lnTo>
                  <a:lnTo>
                    <a:pt x="286971" y="11596"/>
                  </a:lnTo>
                  <a:lnTo>
                    <a:pt x="243028" y="25565"/>
                  </a:lnTo>
                  <a:lnTo>
                    <a:pt x="201600" y="44511"/>
                  </a:lnTo>
                  <a:lnTo>
                    <a:pt x="163040" y="68084"/>
                  </a:lnTo>
                  <a:lnTo>
                    <a:pt x="127700" y="95930"/>
                  </a:lnTo>
                  <a:lnTo>
                    <a:pt x="95930" y="127700"/>
                  </a:lnTo>
                  <a:lnTo>
                    <a:pt x="68084" y="163040"/>
                  </a:lnTo>
                  <a:lnTo>
                    <a:pt x="44511" y="201600"/>
                  </a:lnTo>
                  <a:lnTo>
                    <a:pt x="25565" y="243028"/>
                  </a:lnTo>
                  <a:lnTo>
                    <a:pt x="11596" y="286971"/>
                  </a:lnTo>
                  <a:lnTo>
                    <a:pt x="2957" y="333079"/>
                  </a:lnTo>
                  <a:lnTo>
                    <a:pt x="0" y="381000"/>
                  </a:lnTo>
                  <a:lnTo>
                    <a:pt x="2957" y="428770"/>
                  </a:lnTo>
                  <a:lnTo>
                    <a:pt x="11596" y="474776"/>
                  </a:lnTo>
                  <a:lnTo>
                    <a:pt x="25565" y="518659"/>
                  </a:lnTo>
                  <a:lnTo>
                    <a:pt x="44511" y="560062"/>
                  </a:lnTo>
                  <a:lnTo>
                    <a:pt x="68084" y="598626"/>
                  </a:lnTo>
                  <a:lnTo>
                    <a:pt x="95930" y="633993"/>
                  </a:lnTo>
                  <a:lnTo>
                    <a:pt x="127700" y="665806"/>
                  </a:lnTo>
                  <a:lnTo>
                    <a:pt x="163040" y="693707"/>
                  </a:lnTo>
                  <a:lnTo>
                    <a:pt x="201600" y="717338"/>
                  </a:lnTo>
                  <a:lnTo>
                    <a:pt x="243028" y="736341"/>
                  </a:lnTo>
                  <a:lnTo>
                    <a:pt x="286971" y="750357"/>
                  </a:lnTo>
                  <a:lnTo>
                    <a:pt x="333079" y="759029"/>
                  </a:lnTo>
                  <a:lnTo>
                    <a:pt x="381000" y="762000"/>
                  </a:lnTo>
                  <a:lnTo>
                    <a:pt x="428770" y="759029"/>
                  </a:lnTo>
                  <a:lnTo>
                    <a:pt x="474776" y="750357"/>
                  </a:lnTo>
                  <a:lnTo>
                    <a:pt x="518659" y="736341"/>
                  </a:lnTo>
                  <a:lnTo>
                    <a:pt x="560062" y="717338"/>
                  </a:lnTo>
                  <a:lnTo>
                    <a:pt x="598626" y="693707"/>
                  </a:lnTo>
                  <a:lnTo>
                    <a:pt x="633993" y="665806"/>
                  </a:lnTo>
                  <a:lnTo>
                    <a:pt x="665806" y="633993"/>
                  </a:lnTo>
                  <a:lnTo>
                    <a:pt x="693707" y="598626"/>
                  </a:lnTo>
                  <a:lnTo>
                    <a:pt x="717338" y="560062"/>
                  </a:lnTo>
                  <a:lnTo>
                    <a:pt x="736341" y="518659"/>
                  </a:lnTo>
                  <a:lnTo>
                    <a:pt x="750357" y="474776"/>
                  </a:lnTo>
                  <a:lnTo>
                    <a:pt x="759029" y="428770"/>
                  </a:lnTo>
                  <a:lnTo>
                    <a:pt x="762000" y="3810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7639" y="3517900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2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7393" y="3448558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6" y="69341"/>
                  </a:moveTo>
                  <a:lnTo>
                    <a:pt x="0" y="0"/>
                  </a:lnTo>
                  <a:lnTo>
                    <a:pt x="0" y="139445"/>
                  </a:lnTo>
                  <a:lnTo>
                    <a:pt x="139446" y="69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8839" y="3517900"/>
              <a:ext cx="929005" cy="0"/>
            </a:xfrm>
            <a:custGeom>
              <a:avLst/>
              <a:gdLst/>
              <a:ahLst/>
              <a:cxnLst/>
              <a:rect l="l" t="t" r="r" b="b"/>
              <a:pathLst>
                <a:path w="929004">
                  <a:moveTo>
                    <a:pt x="0" y="0"/>
                  </a:moveTo>
                  <a:lnTo>
                    <a:pt x="9288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5639" y="30607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6" y="370189"/>
                  </a:lnTo>
                  <a:lnTo>
                    <a:pt x="11058" y="322945"/>
                  </a:lnTo>
                  <a:lnTo>
                    <a:pt x="24412" y="277681"/>
                  </a:lnTo>
                  <a:lnTo>
                    <a:pt x="42565" y="234709"/>
                  </a:lnTo>
                  <a:lnTo>
                    <a:pt x="65203" y="194343"/>
                  </a:lnTo>
                  <a:lnTo>
                    <a:pt x="92013" y="156896"/>
                  </a:lnTo>
                  <a:lnTo>
                    <a:pt x="122681" y="122682"/>
                  </a:lnTo>
                  <a:lnTo>
                    <a:pt x="156896" y="92013"/>
                  </a:lnTo>
                  <a:lnTo>
                    <a:pt x="194343" y="65203"/>
                  </a:lnTo>
                  <a:lnTo>
                    <a:pt x="234709" y="42565"/>
                  </a:lnTo>
                  <a:lnTo>
                    <a:pt x="277681" y="24412"/>
                  </a:lnTo>
                  <a:lnTo>
                    <a:pt x="322945" y="11058"/>
                  </a:lnTo>
                  <a:lnTo>
                    <a:pt x="370189" y="2816"/>
                  </a:lnTo>
                  <a:lnTo>
                    <a:pt x="419100" y="0"/>
                  </a:lnTo>
                  <a:lnTo>
                    <a:pt x="468009" y="2816"/>
                  </a:lnTo>
                  <a:lnTo>
                    <a:pt x="515253" y="11058"/>
                  </a:lnTo>
                  <a:lnTo>
                    <a:pt x="560517" y="24412"/>
                  </a:lnTo>
                  <a:lnTo>
                    <a:pt x="603488" y="42565"/>
                  </a:lnTo>
                  <a:lnTo>
                    <a:pt x="643852" y="65203"/>
                  </a:lnTo>
                  <a:lnTo>
                    <a:pt x="681298" y="92013"/>
                  </a:lnTo>
                  <a:lnTo>
                    <a:pt x="715511" y="122681"/>
                  </a:lnTo>
                  <a:lnTo>
                    <a:pt x="746179" y="156896"/>
                  </a:lnTo>
                  <a:lnTo>
                    <a:pt x="772987" y="194343"/>
                  </a:lnTo>
                  <a:lnTo>
                    <a:pt x="795624" y="234709"/>
                  </a:lnTo>
                  <a:lnTo>
                    <a:pt x="813775" y="277681"/>
                  </a:lnTo>
                  <a:lnTo>
                    <a:pt x="827129" y="322945"/>
                  </a:lnTo>
                  <a:lnTo>
                    <a:pt x="835370" y="370189"/>
                  </a:lnTo>
                  <a:lnTo>
                    <a:pt x="838187" y="419099"/>
                  </a:lnTo>
                  <a:lnTo>
                    <a:pt x="835370" y="467869"/>
                  </a:lnTo>
                  <a:lnTo>
                    <a:pt x="827129" y="515014"/>
                  </a:lnTo>
                  <a:lnTo>
                    <a:pt x="813775" y="560216"/>
                  </a:lnTo>
                  <a:lnTo>
                    <a:pt x="795624" y="603157"/>
                  </a:lnTo>
                  <a:lnTo>
                    <a:pt x="772987" y="643519"/>
                  </a:lnTo>
                  <a:lnTo>
                    <a:pt x="746179" y="680983"/>
                  </a:lnTo>
                  <a:lnTo>
                    <a:pt x="715511" y="715232"/>
                  </a:lnTo>
                  <a:lnTo>
                    <a:pt x="681298" y="745946"/>
                  </a:lnTo>
                  <a:lnTo>
                    <a:pt x="643852" y="772809"/>
                  </a:lnTo>
                  <a:lnTo>
                    <a:pt x="603488" y="795501"/>
                  </a:lnTo>
                  <a:lnTo>
                    <a:pt x="560517" y="813704"/>
                  </a:lnTo>
                  <a:lnTo>
                    <a:pt x="515253" y="827101"/>
                  </a:lnTo>
                  <a:lnTo>
                    <a:pt x="468009" y="835372"/>
                  </a:lnTo>
                  <a:lnTo>
                    <a:pt x="419100" y="838200"/>
                  </a:lnTo>
                  <a:lnTo>
                    <a:pt x="370189" y="835372"/>
                  </a:lnTo>
                  <a:lnTo>
                    <a:pt x="322945" y="827101"/>
                  </a:lnTo>
                  <a:lnTo>
                    <a:pt x="277681" y="813704"/>
                  </a:lnTo>
                  <a:lnTo>
                    <a:pt x="234709" y="795501"/>
                  </a:lnTo>
                  <a:lnTo>
                    <a:pt x="194343" y="772809"/>
                  </a:lnTo>
                  <a:lnTo>
                    <a:pt x="156896" y="745946"/>
                  </a:lnTo>
                  <a:lnTo>
                    <a:pt x="122682" y="715232"/>
                  </a:lnTo>
                  <a:lnTo>
                    <a:pt x="92013" y="680983"/>
                  </a:lnTo>
                  <a:lnTo>
                    <a:pt x="65203" y="643519"/>
                  </a:lnTo>
                  <a:lnTo>
                    <a:pt x="42565" y="603157"/>
                  </a:lnTo>
                  <a:lnTo>
                    <a:pt x="24412" y="560216"/>
                  </a:lnTo>
                  <a:lnTo>
                    <a:pt x="11058" y="515014"/>
                  </a:lnTo>
                  <a:lnTo>
                    <a:pt x="2816" y="467869"/>
                  </a:lnTo>
                  <a:lnTo>
                    <a:pt x="0" y="419100"/>
                  </a:lnTo>
                  <a:close/>
                </a:path>
                <a:path w="838200" h="838200">
                  <a:moveTo>
                    <a:pt x="82295" y="419100"/>
                  </a:moveTo>
                  <a:lnTo>
                    <a:pt x="85372" y="464784"/>
                  </a:lnTo>
                  <a:lnTo>
                    <a:pt x="94332" y="508606"/>
                  </a:lnTo>
                  <a:lnTo>
                    <a:pt x="108775" y="550163"/>
                  </a:lnTo>
                  <a:lnTo>
                    <a:pt x="128298" y="589054"/>
                  </a:lnTo>
                  <a:lnTo>
                    <a:pt x="152498" y="624875"/>
                  </a:lnTo>
                  <a:lnTo>
                    <a:pt x="180975" y="657224"/>
                  </a:lnTo>
                  <a:lnTo>
                    <a:pt x="213324" y="685701"/>
                  </a:lnTo>
                  <a:lnTo>
                    <a:pt x="249145" y="709901"/>
                  </a:lnTo>
                  <a:lnTo>
                    <a:pt x="288036" y="729424"/>
                  </a:lnTo>
                  <a:lnTo>
                    <a:pt x="329593" y="743867"/>
                  </a:lnTo>
                  <a:lnTo>
                    <a:pt x="373415" y="752827"/>
                  </a:lnTo>
                  <a:lnTo>
                    <a:pt x="419100" y="755903"/>
                  </a:lnTo>
                  <a:lnTo>
                    <a:pt x="464784" y="752827"/>
                  </a:lnTo>
                  <a:lnTo>
                    <a:pt x="508606" y="743867"/>
                  </a:lnTo>
                  <a:lnTo>
                    <a:pt x="550163" y="729424"/>
                  </a:lnTo>
                  <a:lnTo>
                    <a:pt x="589054" y="709901"/>
                  </a:lnTo>
                  <a:lnTo>
                    <a:pt x="624875" y="685701"/>
                  </a:lnTo>
                  <a:lnTo>
                    <a:pt x="657224" y="657224"/>
                  </a:lnTo>
                  <a:lnTo>
                    <a:pt x="685701" y="624875"/>
                  </a:lnTo>
                  <a:lnTo>
                    <a:pt x="709901" y="589054"/>
                  </a:lnTo>
                  <a:lnTo>
                    <a:pt x="729424" y="550163"/>
                  </a:lnTo>
                  <a:lnTo>
                    <a:pt x="743867" y="508606"/>
                  </a:lnTo>
                  <a:lnTo>
                    <a:pt x="752827" y="464784"/>
                  </a:lnTo>
                  <a:lnTo>
                    <a:pt x="755903" y="419099"/>
                  </a:lnTo>
                  <a:lnTo>
                    <a:pt x="752827" y="373415"/>
                  </a:lnTo>
                  <a:lnTo>
                    <a:pt x="743867" y="329593"/>
                  </a:lnTo>
                  <a:lnTo>
                    <a:pt x="729424" y="288035"/>
                  </a:lnTo>
                  <a:lnTo>
                    <a:pt x="709901" y="249145"/>
                  </a:lnTo>
                  <a:lnTo>
                    <a:pt x="685701" y="213324"/>
                  </a:lnTo>
                  <a:lnTo>
                    <a:pt x="657224" y="180975"/>
                  </a:lnTo>
                  <a:lnTo>
                    <a:pt x="624875" y="152498"/>
                  </a:lnTo>
                  <a:lnTo>
                    <a:pt x="589054" y="128298"/>
                  </a:lnTo>
                  <a:lnTo>
                    <a:pt x="550163" y="108775"/>
                  </a:lnTo>
                  <a:lnTo>
                    <a:pt x="508606" y="94332"/>
                  </a:lnTo>
                  <a:lnTo>
                    <a:pt x="464784" y="85372"/>
                  </a:lnTo>
                  <a:lnTo>
                    <a:pt x="419100" y="82296"/>
                  </a:lnTo>
                  <a:lnTo>
                    <a:pt x="373415" y="85372"/>
                  </a:lnTo>
                  <a:lnTo>
                    <a:pt x="329593" y="94332"/>
                  </a:lnTo>
                  <a:lnTo>
                    <a:pt x="288035" y="108775"/>
                  </a:lnTo>
                  <a:lnTo>
                    <a:pt x="249145" y="128298"/>
                  </a:lnTo>
                  <a:lnTo>
                    <a:pt x="213324" y="152498"/>
                  </a:lnTo>
                  <a:lnTo>
                    <a:pt x="180974" y="180975"/>
                  </a:lnTo>
                  <a:lnTo>
                    <a:pt x="152498" y="213324"/>
                  </a:lnTo>
                  <a:lnTo>
                    <a:pt x="128298" y="249145"/>
                  </a:lnTo>
                  <a:lnTo>
                    <a:pt x="108775" y="288036"/>
                  </a:lnTo>
                  <a:lnTo>
                    <a:pt x="94332" y="329593"/>
                  </a:lnTo>
                  <a:lnTo>
                    <a:pt x="85372" y="373415"/>
                  </a:lnTo>
                  <a:lnTo>
                    <a:pt x="82295" y="4191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6193" y="3448558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6" y="69341"/>
                  </a:moveTo>
                  <a:lnTo>
                    <a:pt x="0" y="0"/>
                  </a:lnTo>
                  <a:lnTo>
                    <a:pt x="0" y="139445"/>
                  </a:lnTo>
                  <a:lnTo>
                    <a:pt x="139446" y="69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11887" y="3225545"/>
            <a:ext cx="1981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</a:tabLst>
            </a:pPr>
            <a:r>
              <a:rPr sz="2800" dirty="0">
                <a:latin typeface="Times New Roman"/>
                <a:cs typeface="Times New Roman"/>
              </a:rPr>
              <a:t>1	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9789" y="2996947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字母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21439" y="31369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76200" y="685800"/>
                </a:moveTo>
                <a:lnTo>
                  <a:pt x="76200" y="838200"/>
                </a:lnTo>
              </a:path>
              <a:path w="152400" h="838200">
                <a:moveTo>
                  <a:pt x="0" y="685800"/>
                </a:moveTo>
                <a:lnTo>
                  <a:pt x="152387" y="685800"/>
                </a:lnTo>
              </a:path>
              <a:path w="152400" h="838200">
                <a:moveTo>
                  <a:pt x="76200" y="76200"/>
                </a:moveTo>
                <a:lnTo>
                  <a:pt x="152387" y="0"/>
                </a:lnTo>
              </a:path>
              <a:path w="152400" h="838200">
                <a:moveTo>
                  <a:pt x="76200" y="76200"/>
                </a:moveTo>
                <a:lnTo>
                  <a:pt x="152387" y="762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6335" y="1961387"/>
            <a:ext cx="7781925" cy="11836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0" marR="30480" indent="-342900">
              <a:lnSpc>
                <a:spcPts val="3190"/>
              </a:lnSpc>
              <a:spcBef>
                <a:spcPts val="35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宋体"/>
                <a:cs typeface="宋体"/>
              </a:rPr>
              <a:t>例：正规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标识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宋体"/>
                <a:cs typeface="宋体"/>
              </a:rPr>
              <a:t>＝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spc="-10" dirty="0">
                <a:latin typeface="宋体"/>
                <a:cs typeface="宋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&gt;(&lt;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spc="-10" dirty="0">
                <a:latin typeface="宋体"/>
                <a:cs typeface="宋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&gt;|&lt;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&gt;)</a:t>
            </a:r>
            <a:r>
              <a:rPr sz="2850" spc="-7" baseline="23391" dirty="0">
                <a:latin typeface="Times New Roman"/>
                <a:cs typeface="Times New Roman"/>
              </a:rPr>
              <a:t>*  </a:t>
            </a:r>
            <a:r>
              <a:rPr sz="2800" spc="-5" dirty="0">
                <a:latin typeface="宋体"/>
                <a:cs typeface="宋体"/>
              </a:rPr>
              <a:t>的状态转换图形式如下：</a:t>
            </a:r>
            <a:endParaRPr sz="2800">
              <a:latin typeface="宋体"/>
              <a:cs typeface="宋体"/>
            </a:endParaRPr>
          </a:p>
          <a:p>
            <a:pPr marL="5695315">
              <a:lnSpc>
                <a:spcPts val="2485"/>
              </a:lnSpc>
            </a:pPr>
            <a:r>
              <a:rPr sz="2800" dirty="0">
                <a:latin typeface="宋体"/>
                <a:cs typeface="宋体"/>
              </a:rPr>
              <a:t>字母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736" y="3758958"/>
            <a:ext cx="6588125" cy="138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14045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数字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程序中标识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xtemp</a:t>
            </a:r>
            <a:r>
              <a:rPr sz="2800" spc="-5" dirty="0">
                <a:latin typeface="宋体"/>
                <a:cs typeface="宋体"/>
              </a:rPr>
              <a:t>的识别匹配过程为：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4343" y="2755900"/>
            <a:ext cx="986790" cy="1791335"/>
          </a:xfrm>
          <a:custGeom>
            <a:avLst/>
            <a:gdLst/>
            <a:ahLst/>
            <a:cxnLst/>
            <a:rect l="l" t="t" r="r" b="b"/>
            <a:pathLst>
              <a:path w="986789" h="1791335">
                <a:moveTo>
                  <a:pt x="33527" y="311658"/>
                </a:moveTo>
                <a:lnTo>
                  <a:pt x="18966" y="291393"/>
                </a:lnTo>
                <a:lnTo>
                  <a:pt x="8477" y="270700"/>
                </a:lnTo>
                <a:lnTo>
                  <a:pt x="2131" y="249721"/>
                </a:lnTo>
                <a:lnTo>
                  <a:pt x="0" y="228600"/>
                </a:lnTo>
                <a:lnTo>
                  <a:pt x="3845" y="199877"/>
                </a:lnTo>
                <a:lnTo>
                  <a:pt x="33225" y="145879"/>
                </a:lnTo>
                <a:lnTo>
                  <a:pt x="88443" y="97891"/>
                </a:lnTo>
                <a:lnTo>
                  <a:pt x="124586" y="76681"/>
                </a:lnTo>
                <a:lnTo>
                  <a:pt x="165803" y="57610"/>
                </a:lnTo>
                <a:lnTo>
                  <a:pt x="211631" y="40892"/>
                </a:lnTo>
                <a:lnTo>
                  <a:pt x="261609" y="26736"/>
                </a:lnTo>
                <a:lnTo>
                  <a:pt x="315274" y="15357"/>
                </a:lnTo>
                <a:lnTo>
                  <a:pt x="372165" y="6967"/>
                </a:lnTo>
                <a:lnTo>
                  <a:pt x="431819" y="1777"/>
                </a:lnTo>
                <a:lnTo>
                  <a:pt x="493775" y="0"/>
                </a:lnTo>
                <a:lnTo>
                  <a:pt x="555569" y="1777"/>
                </a:lnTo>
                <a:lnTo>
                  <a:pt x="615085" y="6967"/>
                </a:lnTo>
                <a:lnTo>
                  <a:pt x="671860" y="15357"/>
                </a:lnTo>
                <a:lnTo>
                  <a:pt x="725430" y="26736"/>
                </a:lnTo>
                <a:lnTo>
                  <a:pt x="775332" y="40892"/>
                </a:lnTo>
                <a:lnTo>
                  <a:pt x="821100" y="57610"/>
                </a:lnTo>
                <a:lnTo>
                  <a:pt x="862271" y="76681"/>
                </a:lnTo>
                <a:lnTo>
                  <a:pt x="898381" y="97891"/>
                </a:lnTo>
                <a:lnTo>
                  <a:pt x="928966" y="121027"/>
                </a:lnTo>
                <a:lnTo>
                  <a:pt x="971705" y="172233"/>
                </a:lnTo>
                <a:lnTo>
                  <a:pt x="986777" y="228599"/>
                </a:lnTo>
                <a:lnTo>
                  <a:pt x="982699" y="258229"/>
                </a:lnTo>
                <a:lnTo>
                  <a:pt x="951534" y="313932"/>
                </a:lnTo>
                <a:lnTo>
                  <a:pt x="892939" y="363253"/>
                </a:lnTo>
                <a:lnTo>
                  <a:pt x="854571" y="384905"/>
                </a:lnTo>
                <a:lnTo>
                  <a:pt x="810807" y="404223"/>
                </a:lnTo>
                <a:lnTo>
                  <a:pt x="762132" y="420962"/>
                </a:lnTo>
                <a:lnTo>
                  <a:pt x="709033" y="434875"/>
                </a:lnTo>
                <a:lnTo>
                  <a:pt x="651998" y="445717"/>
                </a:lnTo>
                <a:lnTo>
                  <a:pt x="591513" y="453240"/>
                </a:lnTo>
                <a:lnTo>
                  <a:pt x="528065" y="457199"/>
                </a:lnTo>
              </a:path>
              <a:path w="986789" h="1791335">
                <a:moveTo>
                  <a:pt x="492251" y="1095755"/>
                </a:moveTo>
                <a:lnTo>
                  <a:pt x="527365" y="1156500"/>
                </a:lnTo>
                <a:lnTo>
                  <a:pt x="559779" y="1216488"/>
                </a:lnTo>
                <a:lnTo>
                  <a:pt x="589399" y="1275373"/>
                </a:lnTo>
                <a:lnTo>
                  <a:pt x="616134" y="1332809"/>
                </a:lnTo>
                <a:lnTo>
                  <a:pt x="639891" y="1388450"/>
                </a:lnTo>
                <a:lnTo>
                  <a:pt x="660577" y="1441951"/>
                </a:lnTo>
                <a:lnTo>
                  <a:pt x="678100" y="1492964"/>
                </a:lnTo>
                <a:lnTo>
                  <a:pt x="692367" y="1541144"/>
                </a:lnTo>
                <a:lnTo>
                  <a:pt x="703285" y="1586146"/>
                </a:lnTo>
                <a:lnTo>
                  <a:pt x="710763" y="1627623"/>
                </a:lnTo>
                <a:lnTo>
                  <a:pt x="715024" y="1698617"/>
                </a:lnTo>
                <a:lnTo>
                  <a:pt x="711623" y="1727442"/>
                </a:lnTo>
                <a:lnTo>
                  <a:pt x="693293" y="1770019"/>
                </a:lnTo>
                <a:lnTo>
                  <a:pt x="659433" y="1790193"/>
                </a:lnTo>
                <a:lnTo>
                  <a:pt x="637660" y="1791124"/>
                </a:lnTo>
                <a:lnTo>
                  <a:pt x="613123" y="1786118"/>
                </a:lnTo>
                <a:lnTo>
                  <a:pt x="556791" y="1759287"/>
                </a:lnTo>
                <a:lnTo>
                  <a:pt x="492517" y="1711671"/>
                </a:lnTo>
                <a:lnTo>
                  <a:pt x="458052" y="1680686"/>
                </a:lnTo>
                <a:lnTo>
                  <a:pt x="422382" y="1645245"/>
                </a:lnTo>
                <a:lnTo>
                  <a:pt x="385766" y="1605595"/>
                </a:lnTo>
                <a:lnTo>
                  <a:pt x="348465" y="1561982"/>
                </a:lnTo>
                <a:lnTo>
                  <a:pt x="310739" y="1514653"/>
                </a:lnTo>
                <a:lnTo>
                  <a:pt x="272847" y="1463855"/>
                </a:lnTo>
                <a:lnTo>
                  <a:pt x="235051" y="1409835"/>
                </a:lnTo>
                <a:lnTo>
                  <a:pt x="197609" y="1352839"/>
                </a:lnTo>
                <a:lnTo>
                  <a:pt x="160781" y="1293114"/>
                </a:lnTo>
                <a:lnTo>
                  <a:pt x="137100" y="1252716"/>
                </a:lnTo>
                <a:lnTo>
                  <a:pt x="129539" y="1239012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20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539" y="2286000"/>
            <a:ext cx="3911600" cy="863600"/>
            <a:chOff x="279539" y="2286000"/>
            <a:chExt cx="3911600" cy="863600"/>
          </a:xfrm>
        </p:grpSpPr>
        <p:sp>
          <p:nvSpPr>
            <p:cNvPr id="4" name="object 4"/>
            <p:cNvSpPr/>
            <p:nvPr/>
          </p:nvSpPr>
          <p:spPr>
            <a:xfrm>
              <a:off x="1511439" y="23749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9029" y="333079"/>
                  </a:lnTo>
                  <a:lnTo>
                    <a:pt x="750357" y="286971"/>
                  </a:lnTo>
                  <a:lnTo>
                    <a:pt x="736341" y="243028"/>
                  </a:lnTo>
                  <a:lnTo>
                    <a:pt x="717338" y="201600"/>
                  </a:lnTo>
                  <a:lnTo>
                    <a:pt x="693707" y="163040"/>
                  </a:lnTo>
                  <a:lnTo>
                    <a:pt x="665806" y="127700"/>
                  </a:lnTo>
                  <a:lnTo>
                    <a:pt x="633993" y="95930"/>
                  </a:lnTo>
                  <a:lnTo>
                    <a:pt x="598626" y="68084"/>
                  </a:lnTo>
                  <a:lnTo>
                    <a:pt x="560062" y="44511"/>
                  </a:lnTo>
                  <a:lnTo>
                    <a:pt x="518659" y="25565"/>
                  </a:lnTo>
                  <a:lnTo>
                    <a:pt x="474776" y="11596"/>
                  </a:lnTo>
                  <a:lnTo>
                    <a:pt x="428770" y="2957"/>
                  </a:lnTo>
                  <a:lnTo>
                    <a:pt x="380999" y="0"/>
                  </a:lnTo>
                  <a:lnTo>
                    <a:pt x="333079" y="2957"/>
                  </a:lnTo>
                  <a:lnTo>
                    <a:pt x="286971" y="11596"/>
                  </a:lnTo>
                  <a:lnTo>
                    <a:pt x="243028" y="25565"/>
                  </a:lnTo>
                  <a:lnTo>
                    <a:pt x="201600" y="44511"/>
                  </a:lnTo>
                  <a:lnTo>
                    <a:pt x="163040" y="68084"/>
                  </a:lnTo>
                  <a:lnTo>
                    <a:pt x="127700" y="95930"/>
                  </a:lnTo>
                  <a:lnTo>
                    <a:pt x="95930" y="127700"/>
                  </a:lnTo>
                  <a:lnTo>
                    <a:pt x="68084" y="163040"/>
                  </a:lnTo>
                  <a:lnTo>
                    <a:pt x="44511" y="201600"/>
                  </a:lnTo>
                  <a:lnTo>
                    <a:pt x="25565" y="243028"/>
                  </a:lnTo>
                  <a:lnTo>
                    <a:pt x="11596" y="286971"/>
                  </a:lnTo>
                  <a:lnTo>
                    <a:pt x="2957" y="333079"/>
                  </a:lnTo>
                  <a:lnTo>
                    <a:pt x="0" y="381000"/>
                  </a:lnTo>
                  <a:lnTo>
                    <a:pt x="2957" y="428770"/>
                  </a:lnTo>
                  <a:lnTo>
                    <a:pt x="11596" y="474776"/>
                  </a:lnTo>
                  <a:lnTo>
                    <a:pt x="25565" y="518659"/>
                  </a:lnTo>
                  <a:lnTo>
                    <a:pt x="44511" y="560062"/>
                  </a:lnTo>
                  <a:lnTo>
                    <a:pt x="68084" y="598626"/>
                  </a:lnTo>
                  <a:lnTo>
                    <a:pt x="95930" y="633993"/>
                  </a:lnTo>
                  <a:lnTo>
                    <a:pt x="127700" y="665806"/>
                  </a:lnTo>
                  <a:lnTo>
                    <a:pt x="163040" y="693707"/>
                  </a:lnTo>
                  <a:lnTo>
                    <a:pt x="201600" y="717338"/>
                  </a:lnTo>
                  <a:lnTo>
                    <a:pt x="243028" y="736341"/>
                  </a:lnTo>
                  <a:lnTo>
                    <a:pt x="286971" y="750357"/>
                  </a:lnTo>
                  <a:lnTo>
                    <a:pt x="333079" y="759029"/>
                  </a:lnTo>
                  <a:lnTo>
                    <a:pt x="381000" y="762000"/>
                  </a:lnTo>
                  <a:lnTo>
                    <a:pt x="428770" y="759029"/>
                  </a:lnTo>
                  <a:lnTo>
                    <a:pt x="474776" y="750357"/>
                  </a:lnTo>
                  <a:lnTo>
                    <a:pt x="518659" y="736341"/>
                  </a:lnTo>
                  <a:lnTo>
                    <a:pt x="560062" y="717338"/>
                  </a:lnTo>
                  <a:lnTo>
                    <a:pt x="598626" y="693707"/>
                  </a:lnTo>
                  <a:lnTo>
                    <a:pt x="633993" y="665806"/>
                  </a:lnTo>
                  <a:lnTo>
                    <a:pt x="665806" y="633993"/>
                  </a:lnTo>
                  <a:lnTo>
                    <a:pt x="693707" y="598626"/>
                  </a:lnTo>
                  <a:lnTo>
                    <a:pt x="717338" y="560062"/>
                  </a:lnTo>
                  <a:lnTo>
                    <a:pt x="736341" y="518659"/>
                  </a:lnTo>
                  <a:lnTo>
                    <a:pt x="750357" y="474776"/>
                  </a:lnTo>
                  <a:lnTo>
                    <a:pt x="759029" y="428770"/>
                  </a:lnTo>
                  <a:lnTo>
                    <a:pt x="762000" y="380999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239" y="2755900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27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993" y="2686558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5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5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3439" y="2755900"/>
              <a:ext cx="929005" cy="0"/>
            </a:xfrm>
            <a:custGeom>
              <a:avLst/>
              <a:gdLst/>
              <a:ahLst/>
              <a:cxnLst/>
              <a:rect l="l" t="t" r="r" b="b"/>
              <a:pathLst>
                <a:path w="929005">
                  <a:moveTo>
                    <a:pt x="0" y="0"/>
                  </a:moveTo>
                  <a:lnTo>
                    <a:pt x="9288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0239" y="22987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099"/>
                  </a:moveTo>
                  <a:lnTo>
                    <a:pt x="2816" y="370189"/>
                  </a:lnTo>
                  <a:lnTo>
                    <a:pt x="11058" y="322945"/>
                  </a:lnTo>
                  <a:lnTo>
                    <a:pt x="24412" y="277681"/>
                  </a:lnTo>
                  <a:lnTo>
                    <a:pt x="42565" y="234709"/>
                  </a:lnTo>
                  <a:lnTo>
                    <a:pt x="65203" y="194343"/>
                  </a:lnTo>
                  <a:lnTo>
                    <a:pt x="92013" y="156896"/>
                  </a:lnTo>
                  <a:lnTo>
                    <a:pt x="122681" y="122681"/>
                  </a:lnTo>
                  <a:lnTo>
                    <a:pt x="156896" y="92013"/>
                  </a:lnTo>
                  <a:lnTo>
                    <a:pt x="194343" y="65203"/>
                  </a:lnTo>
                  <a:lnTo>
                    <a:pt x="234709" y="42565"/>
                  </a:lnTo>
                  <a:lnTo>
                    <a:pt x="277681" y="24412"/>
                  </a:lnTo>
                  <a:lnTo>
                    <a:pt x="322945" y="11058"/>
                  </a:lnTo>
                  <a:lnTo>
                    <a:pt x="370189" y="2816"/>
                  </a:lnTo>
                  <a:lnTo>
                    <a:pt x="419100" y="0"/>
                  </a:lnTo>
                  <a:lnTo>
                    <a:pt x="468010" y="2816"/>
                  </a:lnTo>
                  <a:lnTo>
                    <a:pt x="515254" y="11058"/>
                  </a:lnTo>
                  <a:lnTo>
                    <a:pt x="560518" y="24412"/>
                  </a:lnTo>
                  <a:lnTo>
                    <a:pt x="603490" y="42565"/>
                  </a:lnTo>
                  <a:lnTo>
                    <a:pt x="643856" y="65203"/>
                  </a:lnTo>
                  <a:lnTo>
                    <a:pt x="681303" y="92013"/>
                  </a:lnTo>
                  <a:lnTo>
                    <a:pt x="715517" y="122681"/>
                  </a:lnTo>
                  <a:lnTo>
                    <a:pt x="746186" y="156896"/>
                  </a:lnTo>
                  <a:lnTo>
                    <a:pt x="772996" y="194343"/>
                  </a:lnTo>
                  <a:lnTo>
                    <a:pt x="795634" y="234709"/>
                  </a:lnTo>
                  <a:lnTo>
                    <a:pt x="813787" y="277681"/>
                  </a:lnTo>
                  <a:lnTo>
                    <a:pt x="827141" y="322945"/>
                  </a:lnTo>
                  <a:lnTo>
                    <a:pt x="835383" y="370189"/>
                  </a:lnTo>
                  <a:lnTo>
                    <a:pt x="838200" y="419099"/>
                  </a:lnTo>
                  <a:lnTo>
                    <a:pt x="835383" y="467869"/>
                  </a:lnTo>
                  <a:lnTo>
                    <a:pt x="827141" y="515014"/>
                  </a:lnTo>
                  <a:lnTo>
                    <a:pt x="813787" y="560216"/>
                  </a:lnTo>
                  <a:lnTo>
                    <a:pt x="795634" y="603157"/>
                  </a:lnTo>
                  <a:lnTo>
                    <a:pt x="772996" y="643519"/>
                  </a:lnTo>
                  <a:lnTo>
                    <a:pt x="746186" y="680983"/>
                  </a:lnTo>
                  <a:lnTo>
                    <a:pt x="715518" y="715232"/>
                  </a:lnTo>
                  <a:lnTo>
                    <a:pt x="681303" y="745946"/>
                  </a:lnTo>
                  <a:lnTo>
                    <a:pt x="643856" y="772809"/>
                  </a:lnTo>
                  <a:lnTo>
                    <a:pt x="603490" y="795501"/>
                  </a:lnTo>
                  <a:lnTo>
                    <a:pt x="560518" y="813704"/>
                  </a:lnTo>
                  <a:lnTo>
                    <a:pt x="515254" y="827101"/>
                  </a:lnTo>
                  <a:lnTo>
                    <a:pt x="468010" y="835372"/>
                  </a:lnTo>
                  <a:lnTo>
                    <a:pt x="419100" y="838200"/>
                  </a:lnTo>
                  <a:lnTo>
                    <a:pt x="370189" y="835372"/>
                  </a:lnTo>
                  <a:lnTo>
                    <a:pt x="322945" y="827101"/>
                  </a:lnTo>
                  <a:lnTo>
                    <a:pt x="277681" y="813704"/>
                  </a:lnTo>
                  <a:lnTo>
                    <a:pt x="234709" y="795501"/>
                  </a:lnTo>
                  <a:lnTo>
                    <a:pt x="194343" y="772809"/>
                  </a:lnTo>
                  <a:lnTo>
                    <a:pt x="156896" y="745946"/>
                  </a:lnTo>
                  <a:lnTo>
                    <a:pt x="122682" y="715232"/>
                  </a:lnTo>
                  <a:lnTo>
                    <a:pt x="92013" y="680983"/>
                  </a:lnTo>
                  <a:lnTo>
                    <a:pt x="65203" y="643519"/>
                  </a:lnTo>
                  <a:lnTo>
                    <a:pt x="42565" y="603157"/>
                  </a:lnTo>
                  <a:lnTo>
                    <a:pt x="24412" y="560216"/>
                  </a:lnTo>
                  <a:lnTo>
                    <a:pt x="11058" y="515014"/>
                  </a:lnTo>
                  <a:lnTo>
                    <a:pt x="2816" y="467869"/>
                  </a:lnTo>
                  <a:lnTo>
                    <a:pt x="0" y="419099"/>
                  </a:lnTo>
                  <a:close/>
                </a:path>
                <a:path w="838200" h="838200">
                  <a:moveTo>
                    <a:pt x="82295" y="419099"/>
                  </a:moveTo>
                  <a:lnTo>
                    <a:pt x="85372" y="464784"/>
                  </a:lnTo>
                  <a:lnTo>
                    <a:pt x="94332" y="508606"/>
                  </a:lnTo>
                  <a:lnTo>
                    <a:pt x="108775" y="550163"/>
                  </a:lnTo>
                  <a:lnTo>
                    <a:pt x="128298" y="589054"/>
                  </a:lnTo>
                  <a:lnTo>
                    <a:pt x="152498" y="624875"/>
                  </a:lnTo>
                  <a:lnTo>
                    <a:pt x="180975" y="657224"/>
                  </a:lnTo>
                  <a:lnTo>
                    <a:pt x="213324" y="685701"/>
                  </a:lnTo>
                  <a:lnTo>
                    <a:pt x="249145" y="709901"/>
                  </a:lnTo>
                  <a:lnTo>
                    <a:pt x="288036" y="729424"/>
                  </a:lnTo>
                  <a:lnTo>
                    <a:pt x="329593" y="743867"/>
                  </a:lnTo>
                  <a:lnTo>
                    <a:pt x="373415" y="752827"/>
                  </a:lnTo>
                  <a:lnTo>
                    <a:pt x="419100" y="755903"/>
                  </a:lnTo>
                  <a:lnTo>
                    <a:pt x="464784" y="752827"/>
                  </a:lnTo>
                  <a:lnTo>
                    <a:pt x="508606" y="743867"/>
                  </a:lnTo>
                  <a:lnTo>
                    <a:pt x="550163" y="729424"/>
                  </a:lnTo>
                  <a:lnTo>
                    <a:pt x="589054" y="709901"/>
                  </a:lnTo>
                  <a:lnTo>
                    <a:pt x="624875" y="685701"/>
                  </a:lnTo>
                  <a:lnTo>
                    <a:pt x="657224" y="657224"/>
                  </a:lnTo>
                  <a:lnTo>
                    <a:pt x="685701" y="624875"/>
                  </a:lnTo>
                  <a:lnTo>
                    <a:pt x="709901" y="589054"/>
                  </a:lnTo>
                  <a:lnTo>
                    <a:pt x="729424" y="550163"/>
                  </a:lnTo>
                  <a:lnTo>
                    <a:pt x="743867" y="508606"/>
                  </a:lnTo>
                  <a:lnTo>
                    <a:pt x="752827" y="464784"/>
                  </a:lnTo>
                  <a:lnTo>
                    <a:pt x="755903" y="419099"/>
                  </a:lnTo>
                  <a:lnTo>
                    <a:pt x="752827" y="373415"/>
                  </a:lnTo>
                  <a:lnTo>
                    <a:pt x="743867" y="329593"/>
                  </a:lnTo>
                  <a:lnTo>
                    <a:pt x="729424" y="288035"/>
                  </a:lnTo>
                  <a:lnTo>
                    <a:pt x="709901" y="249145"/>
                  </a:lnTo>
                  <a:lnTo>
                    <a:pt x="685701" y="213324"/>
                  </a:lnTo>
                  <a:lnTo>
                    <a:pt x="657224" y="180974"/>
                  </a:lnTo>
                  <a:lnTo>
                    <a:pt x="624875" y="152498"/>
                  </a:lnTo>
                  <a:lnTo>
                    <a:pt x="589054" y="128298"/>
                  </a:lnTo>
                  <a:lnTo>
                    <a:pt x="550163" y="108775"/>
                  </a:lnTo>
                  <a:lnTo>
                    <a:pt x="508606" y="94332"/>
                  </a:lnTo>
                  <a:lnTo>
                    <a:pt x="464784" y="85372"/>
                  </a:lnTo>
                  <a:lnTo>
                    <a:pt x="419100" y="82295"/>
                  </a:lnTo>
                  <a:lnTo>
                    <a:pt x="373415" y="85372"/>
                  </a:lnTo>
                  <a:lnTo>
                    <a:pt x="329593" y="94332"/>
                  </a:lnTo>
                  <a:lnTo>
                    <a:pt x="288035" y="108775"/>
                  </a:lnTo>
                  <a:lnTo>
                    <a:pt x="249145" y="128298"/>
                  </a:lnTo>
                  <a:lnTo>
                    <a:pt x="213324" y="152498"/>
                  </a:lnTo>
                  <a:lnTo>
                    <a:pt x="180974" y="180974"/>
                  </a:lnTo>
                  <a:lnTo>
                    <a:pt x="152498" y="213324"/>
                  </a:lnTo>
                  <a:lnTo>
                    <a:pt x="128298" y="249145"/>
                  </a:lnTo>
                  <a:lnTo>
                    <a:pt x="108775" y="288035"/>
                  </a:lnTo>
                  <a:lnTo>
                    <a:pt x="94332" y="329593"/>
                  </a:lnTo>
                  <a:lnTo>
                    <a:pt x="85372" y="373415"/>
                  </a:lnTo>
                  <a:lnTo>
                    <a:pt x="82295" y="419099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793" y="2686558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6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6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16487" y="246354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3800" y="246354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4389" y="2234947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字母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6039" y="23749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76200" y="685800"/>
                </a:moveTo>
                <a:lnTo>
                  <a:pt x="76200" y="838200"/>
                </a:lnTo>
              </a:path>
              <a:path w="152400" h="838200">
                <a:moveTo>
                  <a:pt x="0" y="685800"/>
                </a:moveTo>
                <a:lnTo>
                  <a:pt x="152400" y="685800"/>
                </a:lnTo>
              </a:path>
              <a:path w="152400" h="838200">
                <a:moveTo>
                  <a:pt x="76200" y="76199"/>
                </a:moveTo>
                <a:lnTo>
                  <a:pt x="152400" y="0"/>
                </a:lnTo>
              </a:path>
              <a:path w="152400" h="838200">
                <a:moveTo>
                  <a:pt x="76200" y="76199"/>
                </a:moveTo>
                <a:lnTo>
                  <a:pt x="152400" y="761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34185" y="1930145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字母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8119" y="2996958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数字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38943" y="1993900"/>
            <a:ext cx="986790" cy="1791335"/>
          </a:xfrm>
          <a:custGeom>
            <a:avLst/>
            <a:gdLst/>
            <a:ahLst/>
            <a:cxnLst/>
            <a:rect l="l" t="t" r="r" b="b"/>
            <a:pathLst>
              <a:path w="986789" h="1791335">
                <a:moveTo>
                  <a:pt x="33527" y="311657"/>
                </a:moveTo>
                <a:lnTo>
                  <a:pt x="18966" y="291393"/>
                </a:lnTo>
                <a:lnTo>
                  <a:pt x="8477" y="270700"/>
                </a:lnTo>
                <a:lnTo>
                  <a:pt x="2131" y="249721"/>
                </a:lnTo>
                <a:lnTo>
                  <a:pt x="0" y="228599"/>
                </a:lnTo>
                <a:lnTo>
                  <a:pt x="3845" y="199877"/>
                </a:lnTo>
                <a:lnTo>
                  <a:pt x="33225" y="145879"/>
                </a:lnTo>
                <a:lnTo>
                  <a:pt x="88443" y="97891"/>
                </a:lnTo>
                <a:lnTo>
                  <a:pt x="124586" y="76681"/>
                </a:lnTo>
                <a:lnTo>
                  <a:pt x="165803" y="57610"/>
                </a:lnTo>
                <a:lnTo>
                  <a:pt x="211631" y="40892"/>
                </a:lnTo>
                <a:lnTo>
                  <a:pt x="261609" y="26736"/>
                </a:lnTo>
                <a:lnTo>
                  <a:pt x="315274" y="15357"/>
                </a:lnTo>
                <a:lnTo>
                  <a:pt x="372165" y="6967"/>
                </a:lnTo>
                <a:lnTo>
                  <a:pt x="431819" y="1777"/>
                </a:lnTo>
                <a:lnTo>
                  <a:pt x="493775" y="0"/>
                </a:lnTo>
                <a:lnTo>
                  <a:pt x="555569" y="1777"/>
                </a:lnTo>
                <a:lnTo>
                  <a:pt x="615086" y="6967"/>
                </a:lnTo>
                <a:lnTo>
                  <a:pt x="671862" y="15357"/>
                </a:lnTo>
                <a:lnTo>
                  <a:pt x="725433" y="26736"/>
                </a:lnTo>
                <a:lnTo>
                  <a:pt x="775336" y="40892"/>
                </a:lnTo>
                <a:lnTo>
                  <a:pt x="821105" y="57610"/>
                </a:lnTo>
                <a:lnTo>
                  <a:pt x="862278" y="76681"/>
                </a:lnTo>
                <a:lnTo>
                  <a:pt x="898390" y="97891"/>
                </a:lnTo>
                <a:lnTo>
                  <a:pt x="928976" y="121027"/>
                </a:lnTo>
                <a:lnTo>
                  <a:pt x="971717" y="172233"/>
                </a:lnTo>
                <a:lnTo>
                  <a:pt x="986789" y="228599"/>
                </a:lnTo>
                <a:lnTo>
                  <a:pt x="982711" y="258229"/>
                </a:lnTo>
                <a:lnTo>
                  <a:pt x="951547" y="313932"/>
                </a:lnTo>
                <a:lnTo>
                  <a:pt x="892951" y="363253"/>
                </a:lnTo>
                <a:lnTo>
                  <a:pt x="854582" y="384905"/>
                </a:lnTo>
                <a:lnTo>
                  <a:pt x="810817" y="404223"/>
                </a:lnTo>
                <a:lnTo>
                  <a:pt x="762141" y="420962"/>
                </a:lnTo>
                <a:lnTo>
                  <a:pt x="709040" y="434875"/>
                </a:lnTo>
                <a:lnTo>
                  <a:pt x="652003" y="445717"/>
                </a:lnTo>
                <a:lnTo>
                  <a:pt x="591516" y="453240"/>
                </a:lnTo>
                <a:lnTo>
                  <a:pt x="528065" y="457199"/>
                </a:lnTo>
              </a:path>
              <a:path w="986789" h="1791335">
                <a:moveTo>
                  <a:pt x="492251" y="1095755"/>
                </a:moveTo>
                <a:lnTo>
                  <a:pt x="527365" y="1156500"/>
                </a:lnTo>
                <a:lnTo>
                  <a:pt x="559779" y="1216488"/>
                </a:lnTo>
                <a:lnTo>
                  <a:pt x="589400" y="1275373"/>
                </a:lnTo>
                <a:lnTo>
                  <a:pt x="616136" y="1332809"/>
                </a:lnTo>
                <a:lnTo>
                  <a:pt x="639894" y="1388450"/>
                </a:lnTo>
                <a:lnTo>
                  <a:pt x="660581" y="1441951"/>
                </a:lnTo>
                <a:lnTo>
                  <a:pt x="678104" y="1492964"/>
                </a:lnTo>
                <a:lnTo>
                  <a:pt x="692372" y="1541144"/>
                </a:lnTo>
                <a:lnTo>
                  <a:pt x="703291" y="1586146"/>
                </a:lnTo>
                <a:lnTo>
                  <a:pt x="710768" y="1627623"/>
                </a:lnTo>
                <a:lnTo>
                  <a:pt x="715029" y="1698617"/>
                </a:lnTo>
                <a:lnTo>
                  <a:pt x="711627" y="1727442"/>
                </a:lnTo>
                <a:lnTo>
                  <a:pt x="693295" y="1770019"/>
                </a:lnTo>
                <a:lnTo>
                  <a:pt x="659435" y="1790193"/>
                </a:lnTo>
                <a:lnTo>
                  <a:pt x="637664" y="1791124"/>
                </a:lnTo>
                <a:lnTo>
                  <a:pt x="613127" y="1786118"/>
                </a:lnTo>
                <a:lnTo>
                  <a:pt x="556796" y="1759287"/>
                </a:lnTo>
                <a:lnTo>
                  <a:pt x="492522" y="1711671"/>
                </a:lnTo>
                <a:lnTo>
                  <a:pt x="458057" y="1680686"/>
                </a:lnTo>
                <a:lnTo>
                  <a:pt x="422386" y="1645245"/>
                </a:lnTo>
                <a:lnTo>
                  <a:pt x="385769" y="1605595"/>
                </a:lnTo>
                <a:lnTo>
                  <a:pt x="348468" y="1561982"/>
                </a:lnTo>
                <a:lnTo>
                  <a:pt x="310741" y="1514653"/>
                </a:lnTo>
                <a:lnTo>
                  <a:pt x="272849" y="1463855"/>
                </a:lnTo>
                <a:lnTo>
                  <a:pt x="235051" y="1409835"/>
                </a:lnTo>
                <a:lnTo>
                  <a:pt x="197609" y="1352839"/>
                </a:lnTo>
                <a:lnTo>
                  <a:pt x="160781" y="1293114"/>
                </a:lnTo>
                <a:lnTo>
                  <a:pt x="137100" y="1252716"/>
                </a:lnTo>
                <a:lnTo>
                  <a:pt x="129539" y="1239012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0039" y="500989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266700"/>
                </a:moveTo>
                <a:lnTo>
                  <a:pt x="605591" y="223310"/>
                </a:lnTo>
                <a:lnTo>
                  <a:pt x="593994" y="182197"/>
                </a:lnTo>
                <a:lnTo>
                  <a:pt x="575447" y="143900"/>
                </a:lnTo>
                <a:lnTo>
                  <a:pt x="550590" y="108959"/>
                </a:lnTo>
                <a:lnTo>
                  <a:pt x="520065" y="77914"/>
                </a:lnTo>
                <a:lnTo>
                  <a:pt x="484510" y="51303"/>
                </a:lnTo>
                <a:lnTo>
                  <a:pt x="444566" y="29667"/>
                </a:lnTo>
                <a:lnTo>
                  <a:pt x="400872" y="13545"/>
                </a:lnTo>
                <a:lnTo>
                  <a:pt x="354070" y="3476"/>
                </a:lnTo>
                <a:lnTo>
                  <a:pt x="304800" y="0"/>
                </a:lnTo>
                <a:lnTo>
                  <a:pt x="255343" y="3476"/>
                </a:lnTo>
                <a:lnTo>
                  <a:pt x="208434" y="13545"/>
                </a:lnTo>
                <a:lnTo>
                  <a:pt x="164697" y="29667"/>
                </a:lnTo>
                <a:lnTo>
                  <a:pt x="124760" y="51303"/>
                </a:lnTo>
                <a:lnTo>
                  <a:pt x="89249" y="77914"/>
                </a:lnTo>
                <a:lnTo>
                  <a:pt x="58789" y="108959"/>
                </a:lnTo>
                <a:lnTo>
                  <a:pt x="34008" y="143900"/>
                </a:lnTo>
                <a:lnTo>
                  <a:pt x="15532" y="182197"/>
                </a:lnTo>
                <a:lnTo>
                  <a:pt x="3987" y="223310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7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070" y="529903"/>
                </a:lnTo>
                <a:lnTo>
                  <a:pt x="400872" y="519781"/>
                </a:lnTo>
                <a:lnTo>
                  <a:pt x="444566" y="503588"/>
                </a:lnTo>
                <a:lnTo>
                  <a:pt x="484510" y="481876"/>
                </a:lnTo>
                <a:lnTo>
                  <a:pt x="520065" y="455199"/>
                </a:lnTo>
                <a:lnTo>
                  <a:pt x="550590" y="424110"/>
                </a:lnTo>
                <a:lnTo>
                  <a:pt x="575447" y="389163"/>
                </a:lnTo>
                <a:lnTo>
                  <a:pt x="593994" y="350910"/>
                </a:lnTo>
                <a:lnTo>
                  <a:pt x="605591" y="309904"/>
                </a:lnTo>
                <a:lnTo>
                  <a:pt x="60960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0939" y="4956047"/>
            <a:ext cx="9213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6545" algn="l"/>
                <a:tab pos="57086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	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16595" y="4617846"/>
            <a:ext cx="2720975" cy="935355"/>
            <a:chOff x="1616595" y="4617846"/>
            <a:chExt cx="2720975" cy="935355"/>
          </a:xfrm>
        </p:grpSpPr>
        <p:sp>
          <p:nvSpPr>
            <p:cNvPr id="20" name="object 20"/>
            <p:cNvSpPr/>
            <p:nvPr/>
          </p:nvSpPr>
          <p:spPr>
            <a:xfrm>
              <a:off x="1888629" y="4627371"/>
              <a:ext cx="381000" cy="439420"/>
            </a:xfrm>
            <a:custGeom>
              <a:avLst/>
              <a:gdLst/>
              <a:ahLst/>
              <a:cxnLst/>
              <a:rect l="l" t="t" r="r" b="b"/>
              <a:pathLst>
                <a:path w="381000" h="439420">
                  <a:moveTo>
                    <a:pt x="381000" y="438912"/>
                  </a:moveTo>
                  <a:lnTo>
                    <a:pt x="380141" y="374467"/>
                  </a:lnTo>
                  <a:lnTo>
                    <a:pt x="375263" y="312922"/>
                  </a:lnTo>
                  <a:lnTo>
                    <a:pt x="366655" y="254946"/>
                  </a:lnTo>
                  <a:lnTo>
                    <a:pt x="354605" y="201209"/>
                  </a:lnTo>
                  <a:lnTo>
                    <a:pt x="339402" y="152380"/>
                  </a:lnTo>
                  <a:lnTo>
                    <a:pt x="321333" y="109130"/>
                  </a:lnTo>
                  <a:lnTo>
                    <a:pt x="300689" y="72128"/>
                  </a:lnTo>
                  <a:lnTo>
                    <a:pt x="252825" y="19548"/>
                  </a:lnTo>
                  <a:lnTo>
                    <a:pt x="198119" y="0"/>
                  </a:lnTo>
                  <a:lnTo>
                    <a:pt x="169907" y="4119"/>
                  </a:lnTo>
                  <a:lnTo>
                    <a:pt x="117184" y="38798"/>
                  </a:lnTo>
                  <a:lnTo>
                    <a:pt x="71413" y="104241"/>
                  </a:lnTo>
                  <a:lnTo>
                    <a:pt x="51891" y="146815"/>
                  </a:lnTo>
                  <a:lnTo>
                    <a:pt x="35014" y="195061"/>
                  </a:lnTo>
                  <a:lnTo>
                    <a:pt x="21084" y="248305"/>
                  </a:lnTo>
                  <a:lnTo>
                    <a:pt x="10403" y="305874"/>
                  </a:lnTo>
                  <a:lnTo>
                    <a:pt x="3274" y="367093"/>
                  </a:lnTo>
                  <a:lnTo>
                    <a:pt x="0" y="431291"/>
                  </a:lnTo>
                  <a:lnTo>
                    <a:pt x="0" y="434339"/>
                  </a:lnTo>
                  <a:lnTo>
                    <a:pt x="0" y="436625"/>
                  </a:lnTo>
                  <a:lnTo>
                    <a:pt x="0" y="43891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0153" y="4929123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69" h="30479">
                  <a:moveTo>
                    <a:pt x="381" y="-9525"/>
                  </a:moveTo>
                  <a:lnTo>
                    <a:pt x="381" y="400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6595" y="4957317"/>
              <a:ext cx="857250" cy="420370"/>
            </a:xfrm>
            <a:custGeom>
              <a:avLst/>
              <a:gdLst/>
              <a:ahLst/>
              <a:cxnLst/>
              <a:rect l="l" t="t" r="r" b="b"/>
              <a:pathLst>
                <a:path w="857250" h="420370">
                  <a:moveTo>
                    <a:pt x="123444" y="357378"/>
                  </a:moveTo>
                  <a:lnTo>
                    <a:pt x="0" y="295656"/>
                  </a:lnTo>
                  <a:lnTo>
                    <a:pt x="0" y="419862"/>
                  </a:lnTo>
                  <a:lnTo>
                    <a:pt x="123444" y="357378"/>
                  </a:lnTo>
                  <a:close/>
                </a:path>
                <a:path w="857250" h="420370">
                  <a:moveTo>
                    <a:pt x="336042" y="2286"/>
                  </a:moveTo>
                  <a:lnTo>
                    <a:pt x="211836" y="0"/>
                  </a:lnTo>
                  <a:lnTo>
                    <a:pt x="271272" y="124206"/>
                  </a:lnTo>
                  <a:lnTo>
                    <a:pt x="336042" y="2286"/>
                  </a:lnTo>
                  <a:close/>
                </a:path>
                <a:path w="857250" h="420370">
                  <a:moveTo>
                    <a:pt x="857250" y="219456"/>
                  </a:moveTo>
                  <a:lnTo>
                    <a:pt x="733044" y="281178"/>
                  </a:lnTo>
                  <a:lnTo>
                    <a:pt x="857250" y="343662"/>
                  </a:lnTo>
                  <a:lnTo>
                    <a:pt x="857250" y="219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0239" y="49336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43"/>
                  </a:lnTo>
                  <a:lnTo>
                    <a:pt x="15532" y="208434"/>
                  </a:lnTo>
                  <a:lnTo>
                    <a:pt x="34008" y="164697"/>
                  </a:lnTo>
                  <a:lnTo>
                    <a:pt x="58789" y="124760"/>
                  </a:lnTo>
                  <a:lnTo>
                    <a:pt x="89249" y="89249"/>
                  </a:lnTo>
                  <a:lnTo>
                    <a:pt x="124760" y="58789"/>
                  </a:lnTo>
                  <a:lnTo>
                    <a:pt x="164697" y="34008"/>
                  </a:lnTo>
                  <a:lnTo>
                    <a:pt x="208434" y="15532"/>
                  </a:lnTo>
                  <a:lnTo>
                    <a:pt x="255343" y="3987"/>
                  </a:lnTo>
                  <a:lnTo>
                    <a:pt x="304800" y="0"/>
                  </a:lnTo>
                  <a:lnTo>
                    <a:pt x="354256" y="3987"/>
                  </a:lnTo>
                  <a:lnTo>
                    <a:pt x="401165" y="15532"/>
                  </a:lnTo>
                  <a:lnTo>
                    <a:pt x="444902" y="34008"/>
                  </a:lnTo>
                  <a:lnTo>
                    <a:pt x="484839" y="58789"/>
                  </a:lnTo>
                  <a:lnTo>
                    <a:pt x="520350" y="89249"/>
                  </a:lnTo>
                  <a:lnTo>
                    <a:pt x="550810" y="124760"/>
                  </a:lnTo>
                  <a:lnTo>
                    <a:pt x="575591" y="164697"/>
                  </a:lnTo>
                  <a:lnTo>
                    <a:pt x="594067" y="208434"/>
                  </a:lnTo>
                  <a:lnTo>
                    <a:pt x="605612" y="255343"/>
                  </a:lnTo>
                  <a:lnTo>
                    <a:pt x="609600" y="304800"/>
                  </a:lnTo>
                  <a:lnTo>
                    <a:pt x="605612" y="354256"/>
                  </a:lnTo>
                  <a:lnTo>
                    <a:pt x="594067" y="401165"/>
                  </a:lnTo>
                  <a:lnTo>
                    <a:pt x="575591" y="444902"/>
                  </a:lnTo>
                  <a:lnTo>
                    <a:pt x="550810" y="484839"/>
                  </a:lnTo>
                  <a:lnTo>
                    <a:pt x="520350" y="520350"/>
                  </a:lnTo>
                  <a:lnTo>
                    <a:pt x="484839" y="550810"/>
                  </a:lnTo>
                  <a:lnTo>
                    <a:pt x="444902" y="575591"/>
                  </a:lnTo>
                  <a:lnTo>
                    <a:pt x="401165" y="594067"/>
                  </a:lnTo>
                  <a:lnTo>
                    <a:pt x="354256" y="605612"/>
                  </a:lnTo>
                  <a:lnTo>
                    <a:pt x="304800" y="609600"/>
                  </a:lnTo>
                  <a:lnTo>
                    <a:pt x="255343" y="605612"/>
                  </a:lnTo>
                  <a:lnTo>
                    <a:pt x="208434" y="594067"/>
                  </a:lnTo>
                  <a:lnTo>
                    <a:pt x="164697" y="575591"/>
                  </a:lnTo>
                  <a:lnTo>
                    <a:pt x="124760" y="550810"/>
                  </a:lnTo>
                  <a:lnTo>
                    <a:pt x="89249" y="520350"/>
                  </a:lnTo>
                  <a:lnTo>
                    <a:pt x="58789" y="484839"/>
                  </a:lnTo>
                  <a:lnTo>
                    <a:pt x="34008" y="444902"/>
                  </a:lnTo>
                  <a:lnTo>
                    <a:pt x="15532" y="401165"/>
                  </a:lnTo>
                  <a:lnTo>
                    <a:pt x="3987" y="354256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57150" y="304800"/>
                  </a:moveTo>
                  <a:lnTo>
                    <a:pt x="62196" y="354602"/>
                  </a:lnTo>
                  <a:lnTo>
                    <a:pt x="76664" y="401038"/>
                  </a:lnTo>
                  <a:lnTo>
                    <a:pt x="99543" y="443098"/>
                  </a:lnTo>
                  <a:lnTo>
                    <a:pt x="129825" y="479774"/>
                  </a:lnTo>
                  <a:lnTo>
                    <a:pt x="166501" y="510056"/>
                  </a:lnTo>
                  <a:lnTo>
                    <a:pt x="208561" y="532935"/>
                  </a:lnTo>
                  <a:lnTo>
                    <a:pt x="254997" y="547403"/>
                  </a:lnTo>
                  <a:lnTo>
                    <a:pt x="304800" y="552450"/>
                  </a:lnTo>
                  <a:lnTo>
                    <a:pt x="354602" y="547403"/>
                  </a:lnTo>
                  <a:lnTo>
                    <a:pt x="401038" y="532935"/>
                  </a:lnTo>
                  <a:lnTo>
                    <a:pt x="443098" y="510056"/>
                  </a:lnTo>
                  <a:lnTo>
                    <a:pt x="479774" y="479774"/>
                  </a:lnTo>
                  <a:lnTo>
                    <a:pt x="510056" y="443098"/>
                  </a:lnTo>
                  <a:lnTo>
                    <a:pt x="532935" y="401038"/>
                  </a:lnTo>
                  <a:lnTo>
                    <a:pt x="547403" y="354602"/>
                  </a:lnTo>
                  <a:lnTo>
                    <a:pt x="552450" y="304800"/>
                  </a:lnTo>
                  <a:lnTo>
                    <a:pt x="547403" y="254997"/>
                  </a:lnTo>
                  <a:lnTo>
                    <a:pt x="532935" y="208561"/>
                  </a:lnTo>
                  <a:lnTo>
                    <a:pt x="510056" y="166501"/>
                  </a:lnTo>
                  <a:lnTo>
                    <a:pt x="479774" y="129825"/>
                  </a:lnTo>
                  <a:lnTo>
                    <a:pt x="443098" y="99543"/>
                  </a:lnTo>
                  <a:lnTo>
                    <a:pt x="401038" y="76664"/>
                  </a:lnTo>
                  <a:lnTo>
                    <a:pt x="354602" y="62196"/>
                  </a:lnTo>
                  <a:lnTo>
                    <a:pt x="304800" y="57150"/>
                  </a:lnTo>
                  <a:lnTo>
                    <a:pt x="254997" y="62196"/>
                  </a:lnTo>
                  <a:lnTo>
                    <a:pt x="208561" y="76664"/>
                  </a:lnTo>
                  <a:lnTo>
                    <a:pt x="166501" y="99543"/>
                  </a:lnTo>
                  <a:lnTo>
                    <a:pt x="129825" y="129825"/>
                  </a:lnTo>
                  <a:lnTo>
                    <a:pt x="99543" y="166501"/>
                  </a:lnTo>
                  <a:lnTo>
                    <a:pt x="76664" y="208561"/>
                  </a:lnTo>
                  <a:lnTo>
                    <a:pt x="62196" y="254997"/>
                  </a:lnTo>
                  <a:lnTo>
                    <a:pt x="5715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8117" y="5012181"/>
              <a:ext cx="440055" cy="381000"/>
            </a:xfrm>
            <a:custGeom>
              <a:avLst/>
              <a:gdLst/>
              <a:ahLst/>
              <a:cxnLst/>
              <a:rect l="l" t="t" r="r" b="b"/>
              <a:pathLst>
                <a:path w="440054" h="381000">
                  <a:moveTo>
                    <a:pt x="762" y="0"/>
                  </a:moveTo>
                  <a:lnTo>
                    <a:pt x="65034" y="841"/>
                  </a:lnTo>
                  <a:lnTo>
                    <a:pt x="126473" y="5670"/>
                  </a:lnTo>
                  <a:lnTo>
                    <a:pt x="184397" y="14205"/>
                  </a:lnTo>
                  <a:lnTo>
                    <a:pt x="238128" y="26165"/>
                  </a:lnTo>
                  <a:lnTo>
                    <a:pt x="286984" y="41268"/>
                  </a:lnTo>
                  <a:lnTo>
                    <a:pt x="330286" y="59233"/>
                  </a:lnTo>
                  <a:lnTo>
                    <a:pt x="367353" y="79777"/>
                  </a:lnTo>
                  <a:lnTo>
                    <a:pt x="420063" y="127478"/>
                  </a:lnTo>
                  <a:lnTo>
                    <a:pt x="439674" y="182117"/>
                  </a:lnTo>
                  <a:lnTo>
                    <a:pt x="435381" y="210520"/>
                  </a:lnTo>
                  <a:lnTo>
                    <a:pt x="400530" y="263522"/>
                  </a:lnTo>
                  <a:lnTo>
                    <a:pt x="335052" y="309462"/>
                  </a:lnTo>
                  <a:lnTo>
                    <a:pt x="292476" y="329036"/>
                  </a:lnTo>
                  <a:lnTo>
                    <a:pt x="244223" y="345949"/>
                  </a:lnTo>
                  <a:lnTo>
                    <a:pt x="190951" y="359900"/>
                  </a:lnTo>
                  <a:lnTo>
                    <a:pt x="133320" y="370591"/>
                  </a:lnTo>
                  <a:lnTo>
                    <a:pt x="71990" y="377724"/>
                  </a:lnTo>
                  <a:lnTo>
                    <a:pt x="7619" y="381000"/>
                  </a:lnTo>
                  <a:lnTo>
                    <a:pt x="5334" y="381000"/>
                  </a:lnTo>
                  <a:lnTo>
                    <a:pt x="3048" y="381000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8607" y="5390895"/>
              <a:ext cx="30480" cy="1270"/>
            </a:xfrm>
            <a:custGeom>
              <a:avLst/>
              <a:gdLst/>
              <a:ahLst/>
              <a:cxnLst/>
              <a:rect l="l" t="t" r="r" b="b"/>
              <a:pathLst>
                <a:path w="30479" h="1270">
                  <a:moveTo>
                    <a:pt x="-9525" y="381"/>
                  </a:moveTo>
                  <a:lnTo>
                    <a:pt x="40004" y="38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6687" y="5329935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60">
                  <a:moveTo>
                    <a:pt x="124968" y="124205"/>
                  </a:moveTo>
                  <a:lnTo>
                    <a:pt x="122682" y="0"/>
                  </a:lnTo>
                  <a:lnTo>
                    <a:pt x="0" y="64008"/>
                  </a:lnTo>
                  <a:lnTo>
                    <a:pt x="124968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64039" y="5086095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92995" y="5024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95359" y="5467095"/>
              <a:ext cx="1021080" cy="0"/>
            </a:xfrm>
            <a:custGeom>
              <a:avLst/>
              <a:gdLst/>
              <a:ahLst/>
              <a:cxnLst/>
              <a:rect l="l" t="t" r="r" b="b"/>
              <a:pathLst>
                <a:path w="1021079">
                  <a:moveTo>
                    <a:pt x="102108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3439" y="540537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5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3459" y="4538498"/>
            <a:ext cx="1387475" cy="897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  <a:tabLst>
                <a:tab pos="906144" algn="l"/>
                <a:tab pos="1049655" algn="l"/>
              </a:tabLst>
            </a:pPr>
            <a:r>
              <a:rPr sz="2400" strike="sngStrike" dirty="0">
                <a:latin typeface="Times New Roman"/>
                <a:cs typeface="Times New Roman"/>
              </a:rPr>
              <a:t>  </a:t>
            </a:r>
            <a:r>
              <a:rPr sz="2400" strike="sngStrike" spc="-235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1	</a:t>
            </a:r>
            <a:r>
              <a:rPr sz="2400" strike="noStrike" dirty="0">
                <a:latin typeface="Times New Roman"/>
                <a:cs typeface="Times New Roman"/>
              </a:rPr>
              <a:t>	</a:t>
            </a:r>
            <a:r>
              <a:rPr sz="4200" strike="noStrike" baseline="13888" dirty="0">
                <a:latin typeface="Times New Roman"/>
                <a:cs typeface="Times New Roman"/>
              </a:rPr>
              <a:t>q</a:t>
            </a:r>
            <a:r>
              <a:rPr sz="1900" strike="noStrike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1931" y="5489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73439" y="5009896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0" y="76200"/>
                </a:moveTo>
                <a:lnTo>
                  <a:pt x="46032" y="44151"/>
                </a:lnTo>
                <a:lnTo>
                  <a:pt x="121484" y="26277"/>
                </a:lnTo>
                <a:lnTo>
                  <a:pt x="170342" y="18749"/>
                </a:lnTo>
                <a:lnTo>
                  <a:pt x="225598" y="12320"/>
                </a:lnTo>
                <a:lnTo>
                  <a:pt x="286489" y="7110"/>
                </a:lnTo>
                <a:lnTo>
                  <a:pt x="352246" y="3240"/>
                </a:lnTo>
                <a:lnTo>
                  <a:pt x="422105" y="830"/>
                </a:lnTo>
                <a:lnTo>
                  <a:pt x="495300" y="0"/>
                </a:lnTo>
                <a:lnTo>
                  <a:pt x="568099" y="812"/>
                </a:lnTo>
                <a:lnTo>
                  <a:pt x="637611" y="3173"/>
                </a:lnTo>
                <a:lnTo>
                  <a:pt x="703080" y="6971"/>
                </a:lnTo>
                <a:lnTo>
                  <a:pt x="763750" y="12091"/>
                </a:lnTo>
                <a:lnTo>
                  <a:pt x="818866" y="18420"/>
                </a:lnTo>
                <a:lnTo>
                  <a:pt x="867672" y="25845"/>
                </a:lnTo>
                <a:lnTo>
                  <a:pt x="909412" y="34252"/>
                </a:lnTo>
                <a:lnTo>
                  <a:pt x="968672" y="53560"/>
                </a:lnTo>
                <a:lnTo>
                  <a:pt x="984680" y="64234"/>
                </a:lnTo>
                <a:lnTo>
                  <a:pt x="990600" y="75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39931" y="42702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7134" y="5301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27271" y="6409182"/>
            <a:ext cx="16275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44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第三章</a:t>
            </a:r>
            <a:r>
              <a:rPr sz="1400" spc="-35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词法分析</a:t>
            </a:r>
            <a:r>
              <a:rPr sz="1400" dirty="0">
                <a:solidFill>
                  <a:srgbClr val="0033CC"/>
                </a:solidFill>
                <a:latin typeface="宋体"/>
                <a:cs typeface="宋体"/>
              </a:rPr>
              <a:t>	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51815"/>
            <a:ext cx="64262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135" y="1663765"/>
            <a:ext cx="8764270" cy="457368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、确定有限自动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DFA(Deterministic FA)</a:t>
            </a:r>
            <a:endParaRPr sz="2800" dirty="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-5" dirty="0">
                <a:latin typeface="宋体"/>
                <a:cs typeface="宋体"/>
              </a:rPr>
              <a:t>定义：确定有限自动机是一个五元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M(S,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  <a:p>
            <a:pPr marL="780415" lvl="1" indent="-286385">
              <a:lnSpc>
                <a:spcPct val="100000"/>
              </a:lnSpc>
              <a:spcBef>
                <a:spcPts val="630"/>
              </a:spcBef>
              <a:buFont typeface="Times New Roman"/>
              <a:buChar char="–"/>
              <a:tabLst>
                <a:tab pos="781050" algn="l"/>
              </a:tabLst>
            </a:pPr>
            <a:r>
              <a:rPr sz="2800" spc="-5" dirty="0">
                <a:latin typeface="宋体"/>
                <a:cs typeface="宋体"/>
              </a:rPr>
              <a:t>其中：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：有限状态集</a:t>
            </a:r>
            <a:endParaRPr sz="2800" dirty="0">
              <a:latin typeface="宋体"/>
              <a:cs typeface="宋体"/>
            </a:endParaRPr>
          </a:p>
          <a:p>
            <a:pPr marL="869950" lvl="1" indent="-375920">
              <a:lnSpc>
                <a:spcPct val="100000"/>
              </a:lnSpc>
              <a:spcBef>
                <a:spcPts val="725"/>
              </a:spcBef>
              <a:buFont typeface="Times New Roman"/>
              <a:buChar char="–"/>
              <a:tabLst>
                <a:tab pos="869950" algn="l"/>
                <a:tab pos="870585" algn="l"/>
              </a:tabLst>
            </a:pPr>
            <a:r>
              <a:rPr sz="2800" dirty="0">
                <a:latin typeface="Symbol"/>
                <a:cs typeface="Symbol"/>
              </a:rPr>
              <a:t>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：有限字母表</a:t>
            </a:r>
            <a:endParaRPr sz="2800" dirty="0">
              <a:latin typeface="宋体"/>
              <a:cs typeface="宋体"/>
            </a:endParaRPr>
          </a:p>
          <a:p>
            <a:pPr marL="78041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8105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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上的单值映射，</a:t>
            </a:r>
            <a:r>
              <a:rPr sz="2800" spc="-5" dirty="0">
                <a:latin typeface="Times New Roman"/>
                <a:cs typeface="Times New Roman"/>
              </a:rPr>
              <a:t>f(s,a)=s’</a:t>
            </a:r>
            <a:endParaRPr sz="2800" dirty="0">
              <a:latin typeface="Times New Roman"/>
              <a:cs typeface="Times New Roman"/>
            </a:endParaRPr>
          </a:p>
          <a:p>
            <a:pPr marL="869950" lvl="1" indent="-375920">
              <a:lnSpc>
                <a:spcPct val="100000"/>
              </a:lnSpc>
              <a:spcBef>
                <a:spcPts val="625"/>
              </a:spcBef>
              <a:buChar char="–"/>
              <a:tabLst>
                <a:tab pos="869950" algn="l"/>
                <a:tab pos="870585" algn="l"/>
              </a:tabLst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：唯一的初态，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50" spc="-15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</a:p>
          <a:p>
            <a:pPr marL="781050" lvl="1" indent="-286385">
              <a:lnSpc>
                <a:spcPct val="100000"/>
              </a:lnSpc>
              <a:spcBef>
                <a:spcPts val="725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宋体"/>
                <a:cs typeface="宋体"/>
              </a:rPr>
              <a:t>：终止状态集，</a:t>
            </a:r>
            <a:r>
              <a:rPr sz="2800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  <a:p>
            <a:pPr marL="381000" marR="79375" indent="-342900">
              <a:spcBef>
                <a:spcPts val="630"/>
              </a:spcBef>
              <a:buFont typeface="Times New Roman"/>
              <a:buChar char="•"/>
              <a:tabLst>
                <a:tab pos="380365" algn="l"/>
                <a:tab pos="381635" algn="l"/>
              </a:tabLst>
            </a:pPr>
            <a:r>
              <a:rPr sz="2800" spc="-5" dirty="0" err="1">
                <a:latin typeface="宋体"/>
                <a:cs typeface="宋体"/>
              </a:rPr>
              <a:t>注：状态转换关</a:t>
            </a:r>
            <a:r>
              <a:rPr sz="2800" spc="-15" dirty="0" err="1">
                <a:latin typeface="宋体"/>
                <a:cs typeface="宋体"/>
              </a:rPr>
              <a:t>系</a:t>
            </a:r>
            <a:r>
              <a:rPr sz="2800" dirty="0" err="1">
                <a:latin typeface="Times New Roman"/>
                <a:cs typeface="Times New Roman"/>
              </a:rPr>
              <a:t>f</a:t>
            </a:r>
            <a:r>
              <a:rPr sz="2800" spc="-5" dirty="0" err="1">
                <a:latin typeface="宋体"/>
                <a:cs typeface="宋体"/>
              </a:rPr>
              <a:t>是一个函数</a:t>
            </a: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5" dirty="0" err="1">
                <a:latin typeface="宋体"/>
                <a:cs typeface="宋体"/>
              </a:rPr>
              <a:t>即对于给定的当前状</a:t>
            </a:r>
            <a:r>
              <a:rPr sz="2800" spc="-10" dirty="0" err="1">
                <a:latin typeface="宋体"/>
                <a:cs typeface="宋体"/>
              </a:rPr>
              <a:t>态</a:t>
            </a:r>
            <a:r>
              <a:rPr sz="2800" dirty="0" err="1">
                <a:latin typeface="Times New Roman"/>
                <a:cs typeface="Times New Roman"/>
              </a:rPr>
              <a:t>s</a:t>
            </a:r>
            <a:r>
              <a:rPr sz="2800" spc="-5" dirty="0" err="1">
                <a:latin typeface="宋体"/>
                <a:cs typeface="宋体"/>
              </a:rPr>
              <a:t>和当前读入的符</a:t>
            </a:r>
            <a:r>
              <a:rPr sz="2800" dirty="0" err="1">
                <a:latin typeface="宋体"/>
                <a:cs typeface="宋体"/>
              </a:rPr>
              <a:t>号</a:t>
            </a:r>
            <a:r>
              <a:rPr sz="2800" spc="-10" dirty="0" err="1">
                <a:latin typeface="Times New Roman"/>
                <a:cs typeface="Times New Roman"/>
              </a:rPr>
              <a:t>a</a:t>
            </a:r>
            <a:r>
              <a:rPr sz="2800" spc="-10" dirty="0" err="1">
                <a:latin typeface="宋体"/>
                <a:cs typeface="宋体"/>
              </a:rPr>
              <a:t>，</a:t>
            </a:r>
            <a:r>
              <a:rPr sz="2800" spc="-5" dirty="0" err="1">
                <a:latin typeface="宋体"/>
                <a:cs typeface="宋体"/>
              </a:rPr>
              <a:t>有唯一</a:t>
            </a:r>
            <a:r>
              <a:rPr lang="zh-CN" altLang="en-US" sz="2800" spc="-5" dirty="0">
                <a:latin typeface="宋体"/>
                <a:cs typeface="宋体"/>
              </a:rPr>
              <a:t>确定的下一状</a:t>
            </a:r>
            <a:r>
              <a:rPr lang="zh-CN" altLang="en-US" sz="2800" dirty="0">
                <a:latin typeface="宋体"/>
                <a:cs typeface="宋体"/>
              </a:rPr>
              <a:t>态</a:t>
            </a:r>
            <a:r>
              <a:rPr lang="en-US" altLang="zh-CN" sz="2800" dirty="0">
                <a:latin typeface="Times New Roman"/>
                <a:cs typeface="Times New Roman"/>
              </a:rPr>
              <a:t>s</a:t>
            </a:r>
            <a:r>
              <a:rPr lang="en-US" altLang="zh-CN" sz="2800" spc="-5" dirty="0">
                <a:latin typeface="Times New Roman"/>
                <a:cs typeface="Times New Roman"/>
              </a:rPr>
              <a:t>’</a:t>
            </a:r>
            <a:r>
              <a:rPr lang="zh-CN" altLang="en-US" sz="28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22097"/>
            <a:ext cx="63119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/>
              <a:t>第一节</a:t>
            </a:r>
            <a:r>
              <a:rPr spc="800" dirty="0"/>
              <a:t> </a:t>
            </a:r>
            <a:r>
              <a:rPr dirty="0"/>
              <a:t>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35" y="1517452"/>
            <a:ext cx="8947150" cy="481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0987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、确定有限自动机 </a:t>
            </a: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spc="-5" dirty="0">
                <a:latin typeface="宋体"/>
                <a:cs typeface="宋体"/>
              </a:rPr>
              <a:t>状态转换关系表示：</a:t>
            </a:r>
            <a:endParaRPr sz="280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Times New Roman"/>
              <a:buChar char="–"/>
              <a:tabLst>
                <a:tab pos="755650" algn="l"/>
              </a:tabLst>
            </a:pP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状态转换矩</a:t>
            </a: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阵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宋体"/>
                <a:cs typeface="宋体"/>
              </a:rPr>
              <a:t>的映射关系由一个矩阵来表示。</a:t>
            </a:r>
            <a:endParaRPr sz="2800">
              <a:latin typeface="宋体"/>
              <a:cs typeface="宋体"/>
            </a:endParaRPr>
          </a:p>
          <a:p>
            <a:pPr marL="755015" indent="-28638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–"/>
              <a:tabLst>
                <a:tab pos="755650" algn="l"/>
              </a:tabLst>
            </a:pP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状态转换</a:t>
            </a: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图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355600" marR="229235" indent="-343535">
              <a:lnSpc>
                <a:spcPct val="105200"/>
              </a:lnSpc>
              <a:spcBef>
                <a:spcPts val="3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）用矩阵表示转换便于计算机处理，但不直观， 而用状态转换图表示比较直观。</a:t>
            </a:r>
            <a:endParaRPr sz="2800">
              <a:latin typeface="宋体"/>
              <a:cs typeface="宋体"/>
            </a:endParaRPr>
          </a:p>
          <a:p>
            <a:pPr marL="354965" marR="250190" indent="546100">
              <a:lnSpc>
                <a:spcPct val="100499"/>
              </a:lnSpc>
              <a:spcBef>
                <a:spcPts val="49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）在整个状态转换图中只有一个初始状态结点，  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射入的结点表示初始状态。可有若干终止状态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也可能没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，用双圆圈表示。若初始状态结点同时 又是终止状态结点，则表示空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可为相</a:t>
            </a:r>
            <a:r>
              <a:rPr sz="2800" dirty="0">
                <a:latin typeface="宋体"/>
                <a:cs typeface="宋体"/>
              </a:rPr>
              <a:t>应</a:t>
            </a:r>
            <a:r>
              <a:rPr sz="2800" dirty="0">
                <a:latin typeface="Times New Roman"/>
                <a:cs typeface="Times New Roman"/>
              </a:rPr>
              <a:t>DF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识别。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35" y="460248"/>
            <a:ext cx="1791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例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DFA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8738" y="460248"/>
            <a:ext cx="403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M=({0,1,2,3},{a,b},f,0,{3})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732" y="887271"/>
            <a:ext cx="191516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694055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f:	f(0,a)=1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f(2,a)=1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7961" y="887271"/>
            <a:ext cx="125349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f(0,b)=2</a:t>
            </a:r>
            <a:endParaRPr sz="28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f(2,b)=3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1710" y="887271"/>
            <a:ext cx="138938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f(1,a)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f(3,a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0884" y="887271"/>
            <a:ext cx="141033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f(1,b)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f(3,b)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530" y="2020812"/>
            <a:ext cx="250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状态转换矩阵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9142" y="2706751"/>
          <a:ext cx="3581400" cy="381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输入</a:t>
                      </a:r>
                      <a:endParaRPr sz="28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状态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65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89"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451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73239" y="2720848"/>
            <a:ext cx="1524000" cy="1543050"/>
          </a:xfrm>
          <a:custGeom>
            <a:avLst/>
            <a:gdLst/>
            <a:ahLst/>
            <a:cxnLst/>
            <a:rect l="l" t="t" r="r" b="b"/>
            <a:pathLst>
              <a:path w="1524000" h="1543050">
                <a:moveTo>
                  <a:pt x="0" y="0"/>
                </a:moveTo>
                <a:lnTo>
                  <a:pt x="1524000" y="15430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115191" y="3092195"/>
            <a:ext cx="1701800" cy="2540000"/>
            <a:chOff x="5115191" y="3092195"/>
            <a:chExt cx="1701800" cy="2540000"/>
          </a:xfrm>
        </p:grpSpPr>
        <p:sp>
          <p:nvSpPr>
            <p:cNvPr id="12" name="object 12"/>
            <p:cNvSpPr/>
            <p:nvPr/>
          </p:nvSpPr>
          <p:spPr>
            <a:xfrm>
              <a:off x="5127891" y="3104895"/>
              <a:ext cx="1676400" cy="2514600"/>
            </a:xfrm>
            <a:custGeom>
              <a:avLst/>
              <a:gdLst/>
              <a:ahLst/>
              <a:cxnLst/>
              <a:rect l="l" t="t" r="r" b="b"/>
              <a:pathLst>
                <a:path w="1676400" h="2514600">
                  <a:moveTo>
                    <a:pt x="1676399" y="284225"/>
                  </a:moveTo>
                  <a:lnTo>
                    <a:pt x="1672095" y="233136"/>
                  </a:lnTo>
                  <a:lnTo>
                    <a:pt x="1659688" y="185051"/>
                  </a:lnTo>
                  <a:lnTo>
                    <a:pt x="1639936" y="140772"/>
                  </a:lnTo>
                  <a:lnTo>
                    <a:pt x="1613600" y="101103"/>
                  </a:lnTo>
                  <a:lnTo>
                    <a:pt x="1581437" y="66846"/>
                  </a:lnTo>
                  <a:lnTo>
                    <a:pt x="1544207" y="38805"/>
                  </a:lnTo>
                  <a:lnTo>
                    <a:pt x="1502668" y="17782"/>
                  </a:lnTo>
                  <a:lnTo>
                    <a:pt x="1457579" y="4579"/>
                  </a:lnTo>
                  <a:lnTo>
                    <a:pt x="1409699" y="0"/>
                  </a:lnTo>
                  <a:lnTo>
                    <a:pt x="1361616" y="4579"/>
                  </a:lnTo>
                  <a:lnTo>
                    <a:pt x="1316419" y="17782"/>
                  </a:lnTo>
                  <a:lnTo>
                    <a:pt x="1274848" y="38805"/>
                  </a:lnTo>
                  <a:lnTo>
                    <a:pt x="1237643" y="66846"/>
                  </a:lnTo>
                  <a:lnTo>
                    <a:pt x="1205544" y="101103"/>
                  </a:lnTo>
                  <a:lnTo>
                    <a:pt x="1179290" y="140772"/>
                  </a:lnTo>
                  <a:lnTo>
                    <a:pt x="1159622" y="185051"/>
                  </a:lnTo>
                  <a:lnTo>
                    <a:pt x="1147278" y="233136"/>
                  </a:lnTo>
                  <a:lnTo>
                    <a:pt x="1142999" y="284225"/>
                  </a:lnTo>
                  <a:lnTo>
                    <a:pt x="1147278" y="335315"/>
                  </a:lnTo>
                  <a:lnTo>
                    <a:pt x="1159622" y="383400"/>
                  </a:lnTo>
                  <a:lnTo>
                    <a:pt x="1179290" y="427679"/>
                  </a:lnTo>
                  <a:lnTo>
                    <a:pt x="1205544" y="467348"/>
                  </a:lnTo>
                  <a:lnTo>
                    <a:pt x="1237643" y="501605"/>
                  </a:lnTo>
                  <a:lnTo>
                    <a:pt x="1274848" y="529646"/>
                  </a:lnTo>
                  <a:lnTo>
                    <a:pt x="1316419" y="550669"/>
                  </a:lnTo>
                  <a:lnTo>
                    <a:pt x="1361616" y="563872"/>
                  </a:lnTo>
                  <a:lnTo>
                    <a:pt x="1409699" y="568451"/>
                  </a:lnTo>
                  <a:lnTo>
                    <a:pt x="1457579" y="563872"/>
                  </a:lnTo>
                  <a:lnTo>
                    <a:pt x="1502668" y="550669"/>
                  </a:lnTo>
                  <a:lnTo>
                    <a:pt x="1544207" y="529646"/>
                  </a:lnTo>
                  <a:lnTo>
                    <a:pt x="1581437" y="501605"/>
                  </a:lnTo>
                  <a:lnTo>
                    <a:pt x="1613600" y="467348"/>
                  </a:lnTo>
                  <a:lnTo>
                    <a:pt x="1639936" y="427679"/>
                  </a:lnTo>
                  <a:lnTo>
                    <a:pt x="1659688" y="383400"/>
                  </a:lnTo>
                  <a:lnTo>
                    <a:pt x="1672095" y="335315"/>
                  </a:lnTo>
                  <a:lnTo>
                    <a:pt x="1676399" y="284225"/>
                  </a:lnTo>
                  <a:close/>
                </a:path>
                <a:path w="1676400" h="2514600">
                  <a:moveTo>
                    <a:pt x="1676399" y="2230374"/>
                  </a:moveTo>
                  <a:lnTo>
                    <a:pt x="1672095" y="2179284"/>
                  </a:lnTo>
                  <a:lnTo>
                    <a:pt x="1659688" y="2131199"/>
                  </a:lnTo>
                  <a:lnTo>
                    <a:pt x="1639936" y="2086920"/>
                  </a:lnTo>
                  <a:lnTo>
                    <a:pt x="1613600" y="2047251"/>
                  </a:lnTo>
                  <a:lnTo>
                    <a:pt x="1581437" y="2012994"/>
                  </a:lnTo>
                  <a:lnTo>
                    <a:pt x="1544207" y="1984953"/>
                  </a:lnTo>
                  <a:lnTo>
                    <a:pt x="1502668" y="1963930"/>
                  </a:lnTo>
                  <a:lnTo>
                    <a:pt x="1457579" y="1950727"/>
                  </a:lnTo>
                  <a:lnTo>
                    <a:pt x="1409699" y="1946148"/>
                  </a:lnTo>
                  <a:lnTo>
                    <a:pt x="1361616" y="1950727"/>
                  </a:lnTo>
                  <a:lnTo>
                    <a:pt x="1316419" y="1963930"/>
                  </a:lnTo>
                  <a:lnTo>
                    <a:pt x="1274848" y="1984953"/>
                  </a:lnTo>
                  <a:lnTo>
                    <a:pt x="1237643" y="2012994"/>
                  </a:lnTo>
                  <a:lnTo>
                    <a:pt x="1205544" y="2047251"/>
                  </a:lnTo>
                  <a:lnTo>
                    <a:pt x="1179290" y="2086920"/>
                  </a:lnTo>
                  <a:lnTo>
                    <a:pt x="1159622" y="2131199"/>
                  </a:lnTo>
                  <a:lnTo>
                    <a:pt x="1147278" y="2179284"/>
                  </a:lnTo>
                  <a:lnTo>
                    <a:pt x="1142999" y="2230374"/>
                  </a:lnTo>
                  <a:lnTo>
                    <a:pt x="1147278" y="2281463"/>
                  </a:lnTo>
                  <a:lnTo>
                    <a:pt x="1159622" y="2329548"/>
                  </a:lnTo>
                  <a:lnTo>
                    <a:pt x="1179290" y="2373827"/>
                  </a:lnTo>
                  <a:lnTo>
                    <a:pt x="1205544" y="2413496"/>
                  </a:lnTo>
                  <a:lnTo>
                    <a:pt x="1237643" y="2447753"/>
                  </a:lnTo>
                  <a:lnTo>
                    <a:pt x="1274848" y="2475794"/>
                  </a:lnTo>
                  <a:lnTo>
                    <a:pt x="1316419" y="2496817"/>
                  </a:lnTo>
                  <a:lnTo>
                    <a:pt x="1361616" y="2510020"/>
                  </a:lnTo>
                  <a:lnTo>
                    <a:pt x="1409699" y="2514600"/>
                  </a:lnTo>
                  <a:lnTo>
                    <a:pt x="1457579" y="2510020"/>
                  </a:lnTo>
                  <a:lnTo>
                    <a:pt x="1502668" y="2496817"/>
                  </a:lnTo>
                  <a:lnTo>
                    <a:pt x="1544207" y="2475794"/>
                  </a:lnTo>
                  <a:lnTo>
                    <a:pt x="1581437" y="2447753"/>
                  </a:lnTo>
                  <a:lnTo>
                    <a:pt x="1613600" y="2413496"/>
                  </a:lnTo>
                  <a:lnTo>
                    <a:pt x="1639936" y="2373827"/>
                  </a:lnTo>
                  <a:lnTo>
                    <a:pt x="1659688" y="2329548"/>
                  </a:lnTo>
                  <a:lnTo>
                    <a:pt x="1672095" y="2281463"/>
                  </a:lnTo>
                  <a:lnTo>
                    <a:pt x="1676399" y="2230374"/>
                  </a:lnTo>
                  <a:close/>
                </a:path>
                <a:path w="1676400" h="2514600">
                  <a:moveTo>
                    <a:pt x="533400" y="1257300"/>
                  </a:moveTo>
                  <a:lnTo>
                    <a:pt x="529095" y="1206210"/>
                  </a:lnTo>
                  <a:lnTo>
                    <a:pt x="516686" y="1158125"/>
                  </a:lnTo>
                  <a:lnTo>
                    <a:pt x="496934" y="1113846"/>
                  </a:lnTo>
                  <a:lnTo>
                    <a:pt x="470596" y="1074177"/>
                  </a:lnTo>
                  <a:lnTo>
                    <a:pt x="438432" y="1039920"/>
                  </a:lnTo>
                  <a:lnTo>
                    <a:pt x="401201" y="1011879"/>
                  </a:lnTo>
                  <a:lnTo>
                    <a:pt x="359663" y="990856"/>
                  </a:lnTo>
                  <a:lnTo>
                    <a:pt x="314576" y="977653"/>
                  </a:lnTo>
                  <a:lnTo>
                    <a:pt x="266700" y="973074"/>
                  </a:lnTo>
                  <a:lnTo>
                    <a:pt x="218619" y="977653"/>
                  </a:lnTo>
                  <a:lnTo>
                    <a:pt x="173424" y="990856"/>
                  </a:lnTo>
                  <a:lnTo>
                    <a:pt x="131854" y="1011879"/>
                  </a:lnTo>
                  <a:lnTo>
                    <a:pt x="94648" y="1039920"/>
                  </a:lnTo>
                  <a:lnTo>
                    <a:pt x="62548" y="1074177"/>
                  </a:lnTo>
                  <a:lnTo>
                    <a:pt x="36293" y="1113846"/>
                  </a:lnTo>
                  <a:lnTo>
                    <a:pt x="16623" y="1158125"/>
                  </a:lnTo>
                  <a:lnTo>
                    <a:pt x="4279" y="1206210"/>
                  </a:lnTo>
                  <a:lnTo>
                    <a:pt x="0" y="1257300"/>
                  </a:lnTo>
                  <a:lnTo>
                    <a:pt x="4279" y="1308389"/>
                  </a:lnTo>
                  <a:lnTo>
                    <a:pt x="16623" y="1356474"/>
                  </a:lnTo>
                  <a:lnTo>
                    <a:pt x="36293" y="1400753"/>
                  </a:lnTo>
                  <a:lnTo>
                    <a:pt x="62548" y="1440422"/>
                  </a:lnTo>
                  <a:lnTo>
                    <a:pt x="94648" y="1474679"/>
                  </a:lnTo>
                  <a:lnTo>
                    <a:pt x="131854" y="1502720"/>
                  </a:lnTo>
                  <a:lnTo>
                    <a:pt x="173424" y="1523743"/>
                  </a:lnTo>
                  <a:lnTo>
                    <a:pt x="218619" y="1536946"/>
                  </a:lnTo>
                  <a:lnTo>
                    <a:pt x="266700" y="1541526"/>
                  </a:lnTo>
                  <a:lnTo>
                    <a:pt x="314576" y="1536946"/>
                  </a:lnTo>
                  <a:lnTo>
                    <a:pt x="359663" y="1523743"/>
                  </a:lnTo>
                  <a:lnTo>
                    <a:pt x="401201" y="1502720"/>
                  </a:lnTo>
                  <a:lnTo>
                    <a:pt x="438432" y="1474679"/>
                  </a:lnTo>
                  <a:lnTo>
                    <a:pt x="470596" y="1440422"/>
                  </a:lnTo>
                  <a:lnTo>
                    <a:pt x="496934" y="1400753"/>
                  </a:lnTo>
                  <a:lnTo>
                    <a:pt x="516686" y="1356474"/>
                  </a:lnTo>
                  <a:lnTo>
                    <a:pt x="529095" y="1308389"/>
                  </a:lnTo>
                  <a:lnTo>
                    <a:pt x="533400" y="12573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6491" y="3514089"/>
              <a:ext cx="729615" cy="563880"/>
            </a:xfrm>
            <a:custGeom>
              <a:avLst/>
              <a:gdLst/>
              <a:ahLst/>
              <a:cxnLst/>
              <a:rect l="l" t="t" r="r" b="b"/>
              <a:pathLst>
                <a:path w="729614" h="563879">
                  <a:moveTo>
                    <a:pt x="0" y="563880"/>
                  </a:moveTo>
                  <a:lnTo>
                    <a:pt x="729221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1529" y="3431031"/>
              <a:ext cx="153670" cy="140335"/>
            </a:xfrm>
            <a:custGeom>
              <a:avLst/>
              <a:gdLst/>
              <a:ahLst/>
              <a:cxnLst/>
              <a:rect l="l" t="t" r="r" b="b"/>
              <a:pathLst>
                <a:path w="153670" h="140335">
                  <a:moveTo>
                    <a:pt x="153161" y="0"/>
                  </a:moveTo>
                  <a:lnTo>
                    <a:pt x="0" y="29717"/>
                  </a:lnTo>
                  <a:lnTo>
                    <a:pt x="85331" y="140207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6491" y="4646421"/>
              <a:ext cx="802640" cy="570230"/>
            </a:xfrm>
            <a:custGeom>
              <a:avLst/>
              <a:gdLst/>
              <a:ahLst/>
              <a:cxnLst/>
              <a:rect l="l" t="t" r="r" b="b"/>
              <a:pathLst>
                <a:path w="802639" h="570229">
                  <a:moveTo>
                    <a:pt x="0" y="0"/>
                  </a:moveTo>
                  <a:lnTo>
                    <a:pt x="802386" y="569976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6967" y="5158485"/>
              <a:ext cx="154305" cy="138430"/>
            </a:xfrm>
            <a:custGeom>
              <a:avLst/>
              <a:gdLst/>
              <a:ahLst/>
              <a:cxnLst/>
              <a:rect l="l" t="t" r="r" b="b"/>
              <a:pathLst>
                <a:path w="154304" h="138429">
                  <a:moveTo>
                    <a:pt x="153924" y="137922"/>
                  </a:moveTo>
                  <a:lnTo>
                    <a:pt x="80759" y="0"/>
                  </a:lnTo>
                  <a:lnTo>
                    <a:pt x="0" y="113537"/>
                  </a:lnTo>
                  <a:lnTo>
                    <a:pt x="153924" y="137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3291" y="3673347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546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53936" y="4992369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58" y="0"/>
                  </a:moveTo>
                  <a:lnTo>
                    <a:pt x="0" y="0"/>
                  </a:lnTo>
                  <a:lnTo>
                    <a:pt x="69354" y="139445"/>
                  </a:lnTo>
                  <a:lnTo>
                    <a:pt x="13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1891" y="3811269"/>
              <a:ext cx="0" cy="1240155"/>
            </a:xfrm>
            <a:custGeom>
              <a:avLst/>
              <a:gdLst/>
              <a:ahLst/>
              <a:cxnLst/>
              <a:rect l="l" t="t" r="r" b="b"/>
              <a:pathLst>
                <a:path h="1240154">
                  <a:moveTo>
                    <a:pt x="0" y="1239774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2536" y="3673347"/>
              <a:ext cx="139700" cy="140335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139458" y="140207"/>
                  </a:moveTo>
                  <a:lnTo>
                    <a:pt x="69354" y="0"/>
                  </a:lnTo>
                  <a:lnTo>
                    <a:pt x="0" y="140207"/>
                  </a:lnTo>
                  <a:lnTo>
                    <a:pt x="139458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867791" y="3417570"/>
            <a:ext cx="1320800" cy="2052320"/>
            <a:chOff x="6867791" y="3417570"/>
            <a:chExt cx="1320800" cy="2052320"/>
          </a:xfrm>
        </p:grpSpPr>
        <p:sp>
          <p:nvSpPr>
            <p:cNvPr id="22" name="object 22"/>
            <p:cNvSpPr/>
            <p:nvPr/>
          </p:nvSpPr>
          <p:spPr>
            <a:xfrm>
              <a:off x="7566291" y="3997198"/>
              <a:ext cx="609600" cy="649605"/>
            </a:xfrm>
            <a:custGeom>
              <a:avLst/>
              <a:gdLst/>
              <a:ahLst/>
              <a:cxnLst/>
              <a:rect l="l" t="t" r="r" b="b"/>
              <a:pathLst>
                <a:path w="609600" h="649604">
                  <a:moveTo>
                    <a:pt x="0" y="324612"/>
                  </a:moveTo>
                  <a:lnTo>
                    <a:pt x="3303" y="276690"/>
                  </a:lnTo>
                  <a:lnTo>
                    <a:pt x="12898" y="230935"/>
                  </a:lnTo>
                  <a:lnTo>
                    <a:pt x="28316" y="187853"/>
                  </a:lnTo>
                  <a:lnTo>
                    <a:pt x="49085" y="147949"/>
                  </a:lnTo>
                  <a:lnTo>
                    <a:pt x="74735" y="111727"/>
                  </a:lnTo>
                  <a:lnTo>
                    <a:pt x="104797" y="79692"/>
                  </a:lnTo>
                  <a:lnTo>
                    <a:pt x="138798" y="52349"/>
                  </a:lnTo>
                  <a:lnTo>
                    <a:pt x="176270" y="30204"/>
                  </a:lnTo>
                  <a:lnTo>
                    <a:pt x="216741" y="13760"/>
                  </a:lnTo>
                  <a:lnTo>
                    <a:pt x="259741" y="3524"/>
                  </a:lnTo>
                  <a:lnTo>
                    <a:pt x="304800" y="0"/>
                  </a:lnTo>
                  <a:lnTo>
                    <a:pt x="349855" y="3524"/>
                  </a:lnTo>
                  <a:lnTo>
                    <a:pt x="392854" y="13760"/>
                  </a:lnTo>
                  <a:lnTo>
                    <a:pt x="433324" y="30204"/>
                  </a:lnTo>
                  <a:lnTo>
                    <a:pt x="470795" y="52349"/>
                  </a:lnTo>
                  <a:lnTo>
                    <a:pt x="504797" y="79692"/>
                  </a:lnTo>
                  <a:lnTo>
                    <a:pt x="534859" y="111727"/>
                  </a:lnTo>
                  <a:lnTo>
                    <a:pt x="560511" y="147949"/>
                  </a:lnTo>
                  <a:lnTo>
                    <a:pt x="581281" y="187853"/>
                  </a:lnTo>
                  <a:lnTo>
                    <a:pt x="596700" y="230935"/>
                  </a:lnTo>
                  <a:lnTo>
                    <a:pt x="606296" y="276690"/>
                  </a:lnTo>
                  <a:lnTo>
                    <a:pt x="609600" y="324612"/>
                  </a:lnTo>
                  <a:lnTo>
                    <a:pt x="606296" y="372533"/>
                  </a:lnTo>
                  <a:lnTo>
                    <a:pt x="596700" y="418288"/>
                  </a:lnTo>
                  <a:lnTo>
                    <a:pt x="581281" y="461370"/>
                  </a:lnTo>
                  <a:lnTo>
                    <a:pt x="560511" y="501274"/>
                  </a:lnTo>
                  <a:lnTo>
                    <a:pt x="534859" y="537496"/>
                  </a:lnTo>
                  <a:lnTo>
                    <a:pt x="504797" y="569531"/>
                  </a:lnTo>
                  <a:lnTo>
                    <a:pt x="470795" y="596874"/>
                  </a:lnTo>
                  <a:lnTo>
                    <a:pt x="433324" y="619019"/>
                  </a:lnTo>
                  <a:lnTo>
                    <a:pt x="392854" y="635463"/>
                  </a:lnTo>
                  <a:lnTo>
                    <a:pt x="349855" y="645699"/>
                  </a:lnTo>
                  <a:lnTo>
                    <a:pt x="304800" y="649224"/>
                  </a:lnTo>
                  <a:lnTo>
                    <a:pt x="259741" y="645699"/>
                  </a:lnTo>
                  <a:lnTo>
                    <a:pt x="216741" y="635463"/>
                  </a:lnTo>
                  <a:lnTo>
                    <a:pt x="176270" y="619019"/>
                  </a:lnTo>
                  <a:lnTo>
                    <a:pt x="138798" y="596874"/>
                  </a:lnTo>
                  <a:lnTo>
                    <a:pt x="104797" y="569531"/>
                  </a:lnTo>
                  <a:lnTo>
                    <a:pt x="74735" y="537496"/>
                  </a:lnTo>
                  <a:lnTo>
                    <a:pt x="49085" y="501274"/>
                  </a:lnTo>
                  <a:lnTo>
                    <a:pt x="28316" y="461370"/>
                  </a:lnTo>
                  <a:lnTo>
                    <a:pt x="12898" y="418288"/>
                  </a:lnTo>
                  <a:lnTo>
                    <a:pt x="3303" y="372533"/>
                  </a:lnTo>
                  <a:lnTo>
                    <a:pt x="0" y="324612"/>
                  </a:lnTo>
                  <a:close/>
                </a:path>
                <a:path w="609600" h="649604">
                  <a:moveTo>
                    <a:pt x="67056" y="324612"/>
                  </a:moveTo>
                  <a:lnTo>
                    <a:pt x="71895" y="375518"/>
                  </a:lnTo>
                  <a:lnTo>
                    <a:pt x="85772" y="422969"/>
                  </a:lnTo>
                  <a:lnTo>
                    <a:pt x="107721" y="465937"/>
                  </a:lnTo>
                  <a:lnTo>
                    <a:pt x="136779" y="503396"/>
                  </a:lnTo>
                  <a:lnTo>
                    <a:pt x="171979" y="534318"/>
                  </a:lnTo>
                  <a:lnTo>
                    <a:pt x="212359" y="557676"/>
                  </a:lnTo>
                  <a:lnTo>
                    <a:pt x="256954" y="572445"/>
                  </a:lnTo>
                  <a:lnTo>
                    <a:pt x="304800" y="577596"/>
                  </a:lnTo>
                  <a:lnTo>
                    <a:pt x="352612" y="572445"/>
                  </a:lnTo>
                  <a:lnTo>
                    <a:pt x="397121" y="557676"/>
                  </a:lnTo>
                  <a:lnTo>
                    <a:pt x="437379" y="534318"/>
                  </a:lnTo>
                  <a:lnTo>
                    <a:pt x="472439" y="503396"/>
                  </a:lnTo>
                  <a:lnTo>
                    <a:pt x="501357" y="465937"/>
                  </a:lnTo>
                  <a:lnTo>
                    <a:pt x="523184" y="422969"/>
                  </a:lnTo>
                  <a:lnTo>
                    <a:pt x="536974" y="375518"/>
                  </a:lnTo>
                  <a:lnTo>
                    <a:pt x="541782" y="324612"/>
                  </a:lnTo>
                  <a:lnTo>
                    <a:pt x="536974" y="273705"/>
                  </a:lnTo>
                  <a:lnTo>
                    <a:pt x="523184" y="226254"/>
                  </a:lnTo>
                  <a:lnTo>
                    <a:pt x="501357" y="183286"/>
                  </a:lnTo>
                  <a:lnTo>
                    <a:pt x="472440" y="145827"/>
                  </a:lnTo>
                  <a:lnTo>
                    <a:pt x="437379" y="114905"/>
                  </a:lnTo>
                  <a:lnTo>
                    <a:pt x="397121" y="91547"/>
                  </a:lnTo>
                  <a:lnTo>
                    <a:pt x="352612" y="76778"/>
                  </a:lnTo>
                  <a:lnTo>
                    <a:pt x="304800" y="71627"/>
                  </a:lnTo>
                  <a:lnTo>
                    <a:pt x="256954" y="76778"/>
                  </a:lnTo>
                  <a:lnTo>
                    <a:pt x="212359" y="91547"/>
                  </a:lnTo>
                  <a:lnTo>
                    <a:pt x="171979" y="114905"/>
                  </a:lnTo>
                  <a:lnTo>
                    <a:pt x="136779" y="145827"/>
                  </a:lnTo>
                  <a:lnTo>
                    <a:pt x="107721" y="183286"/>
                  </a:lnTo>
                  <a:lnTo>
                    <a:pt x="85772" y="226254"/>
                  </a:lnTo>
                  <a:lnTo>
                    <a:pt x="71895" y="273705"/>
                  </a:lnTo>
                  <a:lnTo>
                    <a:pt x="67056" y="324612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0491" y="3430270"/>
              <a:ext cx="871219" cy="499109"/>
            </a:xfrm>
            <a:custGeom>
              <a:avLst/>
              <a:gdLst/>
              <a:ahLst/>
              <a:cxnLst/>
              <a:rect l="l" t="t" r="r" b="b"/>
              <a:pathLst>
                <a:path w="871220" h="499110">
                  <a:moveTo>
                    <a:pt x="0" y="0"/>
                  </a:moveTo>
                  <a:lnTo>
                    <a:pt x="870966" y="49910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15643" y="3867658"/>
              <a:ext cx="155575" cy="130810"/>
            </a:xfrm>
            <a:custGeom>
              <a:avLst/>
              <a:gdLst/>
              <a:ahLst/>
              <a:cxnLst/>
              <a:rect l="l" t="t" r="r" b="b"/>
              <a:pathLst>
                <a:path w="155575" h="130810">
                  <a:moveTo>
                    <a:pt x="155448" y="130301"/>
                  </a:moveTo>
                  <a:lnTo>
                    <a:pt x="69329" y="0"/>
                  </a:lnTo>
                  <a:lnTo>
                    <a:pt x="0" y="121157"/>
                  </a:lnTo>
                  <a:lnTo>
                    <a:pt x="155448" y="130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0491" y="4729480"/>
              <a:ext cx="957580" cy="727710"/>
            </a:xfrm>
            <a:custGeom>
              <a:avLst/>
              <a:gdLst/>
              <a:ahLst/>
              <a:cxnLst/>
              <a:rect l="l" t="t" r="r" b="b"/>
              <a:pathLst>
                <a:path w="957579" h="727710">
                  <a:moveTo>
                    <a:pt x="0" y="727710"/>
                  </a:moveTo>
                  <a:lnTo>
                    <a:pt x="957059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4129" y="4647184"/>
              <a:ext cx="153670" cy="139700"/>
            </a:xfrm>
            <a:custGeom>
              <a:avLst/>
              <a:gdLst/>
              <a:ahLst/>
              <a:cxnLst/>
              <a:rect l="l" t="t" r="r" b="b"/>
              <a:pathLst>
                <a:path w="153670" h="139700">
                  <a:moveTo>
                    <a:pt x="153161" y="0"/>
                  </a:moveTo>
                  <a:lnTo>
                    <a:pt x="0" y="28193"/>
                  </a:lnTo>
                  <a:lnTo>
                    <a:pt x="84569" y="139445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99739" y="311734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1351" y="3398540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53965" y="3279684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5703" y="404626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11132" y="404626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3758" y="501934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3757" y="453396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28320" y="4021020"/>
            <a:ext cx="716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14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21967" y="461474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99691" y="46464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91785" y="3605022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44197" y="433349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01571" y="3717261"/>
            <a:ext cx="450850" cy="469265"/>
          </a:xfrm>
          <a:custGeom>
            <a:avLst/>
            <a:gdLst/>
            <a:ahLst/>
            <a:cxnLst/>
            <a:rect l="l" t="t" r="r" b="b"/>
            <a:pathLst>
              <a:path w="450850" h="469264">
                <a:moveTo>
                  <a:pt x="246875" y="468912"/>
                </a:moveTo>
                <a:lnTo>
                  <a:pt x="289830" y="413953"/>
                </a:lnTo>
                <a:lnTo>
                  <a:pt x="328322" y="359666"/>
                </a:lnTo>
                <a:lnTo>
                  <a:pt x="362085" y="306727"/>
                </a:lnTo>
                <a:lnTo>
                  <a:pt x="390850" y="255807"/>
                </a:lnTo>
                <a:lnTo>
                  <a:pt x="414349" y="207580"/>
                </a:lnTo>
                <a:lnTo>
                  <a:pt x="432314" y="162719"/>
                </a:lnTo>
                <a:lnTo>
                  <a:pt x="444477" y="121898"/>
                </a:lnTo>
                <a:lnTo>
                  <a:pt x="450571" y="85789"/>
                </a:lnTo>
                <a:lnTo>
                  <a:pt x="450327" y="55067"/>
                </a:lnTo>
                <a:lnTo>
                  <a:pt x="443478" y="30405"/>
                </a:lnTo>
                <a:lnTo>
                  <a:pt x="429755" y="12474"/>
                </a:lnTo>
                <a:lnTo>
                  <a:pt x="409066" y="2050"/>
                </a:lnTo>
                <a:lnTo>
                  <a:pt x="382761" y="0"/>
                </a:lnTo>
                <a:lnTo>
                  <a:pt x="351494" y="5895"/>
                </a:lnTo>
                <a:lnTo>
                  <a:pt x="276703" y="39803"/>
                </a:lnTo>
                <a:lnTo>
                  <a:pt x="234491" y="66957"/>
                </a:lnTo>
                <a:lnTo>
                  <a:pt x="189944" y="100339"/>
                </a:lnTo>
                <a:lnTo>
                  <a:pt x="143717" y="139519"/>
                </a:lnTo>
                <a:lnTo>
                  <a:pt x="96467" y="184069"/>
                </a:lnTo>
                <a:lnTo>
                  <a:pt x="48851" y="233557"/>
                </a:lnTo>
                <a:lnTo>
                  <a:pt x="1524" y="287556"/>
                </a:lnTo>
              </a:path>
              <a:path w="450850" h="469264">
                <a:moveTo>
                  <a:pt x="0" y="286032"/>
                </a:moveTo>
                <a:lnTo>
                  <a:pt x="103631" y="161826"/>
                </a:lnTo>
              </a:path>
              <a:path w="450850" h="469264">
                <a:moveTo>
                  <a:pt x="749" y="286032"/>
                </a:moveTo>
                <a:lnTo>
                  <a:pt x="52577" y="224310"/>
                </a:lnTo>
              </a:path>
              <a:path w="450850" h="469264">
                <a:moveTo>
                  <a:pt x="1524" y="287556"/>
                </a:moveTo>
                <a:lnTo>
                  <a:pt x="144005" y="19611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63877" y="4309617"/>
            <a:ext cx="470534" cy="410209"/>
          </a:xfrm>
          <a:custGeom>
            <a:avLst/>
            <a:gdLst/>
            <a:ahLst/>
            <a:cxnLst/>
            <a:rect l="l" t="t" r="r" b="b"/>
            <a:pathLst>
              <a:path w="470534" h="410210">
                <a:moveTo>
                  <a:pt x="0" y="290322"/>
                </a:moveTo>
                <a:lnTo>
                  <a:pt x="58224" y="321021"/>
                </a:lnTo>
                <a:lnTo>
                  <a:pt x="115244" y="347372"/>
                </a:lnTo>
                <a:lnTo>
                  <a:pt x="170382" y="369258"/>
                </a:lnTo>
                <a:lnTo>
                  <a:pt x="222962" y="386561"/>
                </a:lnTo>
                <a:lnTo>
                  <a:pt x="272307" y="399166"/>
                </a:lnTo>
                <a:lnTo>
                  <a:pt x="317739" y="406954"/>
                </a:lnTo>
                <a:lnTo>
                  <a:pt x="358581" y="409810"/>
                </a:lnTo>
                <a:lnTo>
                  <a:pt x="394158" y="407616"/>
                </a:lnTo>
                <a:lnTo>
                  <a:pt x="423791" y="400256"/>
                </a:lnTo>
                <a:lnTo>
                  <a:pt x="446804" y="387612"/>
                </a:lnTo>
                <a:lnTo>
                  <a:pt x="462521" y="369570"/>
                </a:lnTo>
                <a:lnTo>
                  <a:pt x="470067" y="346485"/>
                </a:lnTo>
                <a:lnTo>
                  <a:pt x="468915" y="319594"/>
                </a:lnTo>
                <a:lnTo>
                  <a:pt x="442453" y="256702"/>
                </a:lnTo>
                <a:lnTo>
                  <a:pt x="418112" y="221855"/>
                </a:lnTo>
                <a:lnTo>
                  <a:pt x="387012" y="185511"/>
                </a:lnTo>
                <a:lnTo>
                  <a:pt x="349636" y="148247"/>
                </a:lnTo>
                <a:lnTo>
                  <a:pt x="306468" y="110638"/>
                </a:lnTo>
                <a:lnTo>
                  <a:pt x="257994" y="73264"/>
                </a:lnTo>
                <a:lnTo>
                  <a:pt x="204699" y="36700"/>
                </a:lnTo>
                <a:lnTo>
                  <a:pt x="147065" y="1524"/>
                </a:lnTo>
              </a:path>
              <a:path w="470534" h="410210">
                <a:moveTo>
                  <a:pt x="145541" y="0"/>
                </a:moveTo>
                <a:lnTo>
                  <a:pt x="278129" y="76200"/>
                </a:lnTo>
              </a:path>
              <a:path w="470534" h="410210">
                <a:moveTo>
                  <a:pt x="145541" y="0"/>
                </a:moveTo>
                <a:lnTo>
                  <a:pt x="211823" y="38100"/>
                </a:lnTo>
              </a:path>
              <a:path w="470534" h="410210">
                <a:moveTo>
                  <a:pt x="146303" y="762"/>
                </a:moveTo>
                <a:lnTo>
                  <a:pt x="251447" y="12344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670691" y="4253229"/>
            <a:ext cx="457200" cy="139700"/>
            <a:chOff x="4670691" y="4253229"/>
            <a:chExt cx="457200" cy="139700"/>
          </a:xfrm>
        </p:grpSpPr>
        <p:sp>
          <p:nvSpPr>
            <p:cNvPr id="42" name="object 42"/>
            <p:cNvSpPr/>
            <p:nvPr/>
          </p:nvSpPr>
          <p:spPr>
            <a:xfrm>
              <a:off x="4670691" y="4322571"/>
              <a:ext cx="319405" cy="0"/>
            </a:xfrm>
            <a:custGeom>
              <a:avLst/>
              <a:gdLst/>
              <a:ahLst/>
              <a:cxnLst/>
              <a:rect l="l" t="t" r="r" b="b"/>
              <a:pathLst>
                <a:path w="319404">
                  <a:moveTo>
                    <a:pt x="0" y="0"/>
                  </a:moveTo>
                  <a:lnTo>
                    <a:pt x="3192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88445" y="4253229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6" y="69341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6" y="69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1727" y="3246183"/>
            <a:ext cx="1484630" cy="2155825"/>
            <a:chOff x="1271727" y="3246183"/>
            <a:chExt cx="1484630" cy="2155825"/>
          </a:xfrm>
        </p:grpSpPr>
        <p:sp>
          <p:nvSpPr>
            <p:cNvPr id="3" name="object 3"/>
            <p:cNvSpPr/>
            <p:nvPr/>
          </p:nvSpPr>
          <p:spPr>
            <a:xfrm>
              <a:off x="1282839" y="3562095"/>
              <a:ext cx="708660" cy="0"/>
            </a:xfrm>
            <a:custGeom>
              <a:avLst/>
              <a:gdLst/>
              <a:ahLst/>
              <a:cxnLst/>
              <a:rect l="l" t="t" r="r" b="b"/>
              <a:pathLst>
                <a:path w="708660">
                  <a:moveTo>
                    <a:pt x="0" y="0"/>
                  </a:moveTo>
                  <a:lnTo>
                    <a:pt x="708660" y="0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9975" y="3496563"/>
              <a:ext cx="131445" cy="132080"/>
            </a:xfrm>
            <a:custGeom>
              <a:avLst/>
              <a:gdLst/>
              <a:ahLst/>
              <a:cxnLst/>
              <a:rect l="l" t="t" r="r" b="b"/>
              <a:pathLst>
                <a:path w="131444" h="132079">
                  <a:moveTo>
                    <a:pt x="131063" y="65532"/>
                  </a:moveTo>
                  <a:lnTo>
                    <a:pt x="0" y="0"/>
                  </a:lnTo>
                  <a:lnTo>
                    <a:pt x="0" y="131825"/>
                  </a:lnTo>
                  <a:lnTo>
                    <a:pt x="131063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1039" y="32572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7917" y="3866895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h="784860">
                  <a:moveTo>
                    <a:pt x="0" y="0"/>
                  </a:moveTo>
                  <a:lnTo>
                    <a:pt x="0" y="784859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2385" y="4650231"/>
              <a:ext cx="132080" cy="131445"/>
            </a:xfrm>
            <a:custGeom>
              <a:avLst/>
              <a:gdLst/>
              <a:ahLst/>
              <a:cxnLst/>
              <a:rect l="l" t="t" r="r" b="b"/>
              <a:pathLst>
                <a:path w="132080" h="131445">
                  <a:moveTo>
                    <a:pt x="131825" y="0"/>
                  </a:moveTo>
                  <a:lnTo>
                    <a:pt x="0" y="0"/>
                  </a:lnTo>
                  <a:lnTo>
                    <a:pt x="66293" y="131063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2717" y="3866895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h="784860">
                  <a:moveTo>
                    <a:pt x="0" y="0"/>
                  </a:moveTo>
                  <a:lnTo>
                    <a:pt x="0" y="784859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7185" y="4650231"/>
              <a:ext cx="132080" cy="131445"/>
            </a:xfrm>
            <a:custGeom>
              <a:avLst/>
              <a:gdLst/>
              <a:ahLst/>
              <a:cxnLst/>
              <a:rect l="l" t="t" r="r" b="b"/>
              <a:pathLst>
                <a:path w="132080" h="131445">
                  <a:moveTo>
                    <a:pt x="131825" y="0"/>
                  </a:moveTo>
                  <a:lnTo>
                    <a:pt x="0" y="0"/>
                  </a:lnTo>
                  <a:lnTo>
                    <a:pt x="66294" y="131063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9317" y="4781295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09" y="259744"/>
                  </a:lnTo>
                  <a:lnTo>
                    <a:pt x="14488" y="216745"/>
                  </a:lnTo>
                  <a:lnTo>
                    <a:pt x="31811" y="176275"/>
                  </a:lnTo>
                  <a:lnTo>
                    <a:pt x="55152" y="138804"/>
                  </a:lnTo>
                  <a:lnTo>
                    <a:pt x="83986" y="104802"/>
                  </a:lnTo>
                  <a:lnTo>
                    <a:pt x="117786" y="74740"/>
                  </a:lnTo>
                  <a:lnTo>
                    <a:pt x="156028" y="49088"/>
                  </a:lnTo>
                  <a:lnTo>
                    <a:pt x="198186" y="28318"/>
                  </a:lnTo>
                  <a:lnTo>
                    <a:pt x="243734" y="12899"/>
                  </a:lnTo>
                  <a:lnTo>
                    <a:pt x="292147" y="3303"/>
                  </a:lnTo>
                  <a:lnTo>
                    <a:pt x="342900" y="0"/>
                  </a:lnTo>
                  <a:lnTo>
                    <a:pt x="393480" y="3303"/>
                  </a:lnTo>
                  <a:lnTo>
                    <a:pt x="441787" y="12899"/>
                  </a:lnTo>
                  <a:lnTo>
                    <a:pt x="487283" y="28318"/>
                  </a:lnTo>
                  <a:lnTo>
                    <a:pt x="529434" y="49088"/>
                  </a:lnTo>
                  <a:lnTo>
                    <a:pt x="567704" y="74740"/>
                  </a:lnTo>
                  <a:lnTo>
                    <a:pt x="601556" y="104802"/>
                  </a:lnTo>
                  <a:lnTo>
                    <a:pt x="630455" y="138804"/>
                  </a:lnTo>
                  <a:lnTo>
                    <a:pt x="653864" y="176275"/>
                  </a:lnTo>
                  <a:lnTo>
                    <a:pt x="671249" y="216745"/>
                  </a:lnTo>
                  <a:lnTo>
                    <a:pt x="682073" y="259744"/>
                  </a:lnTo>
                  <a:lnTo>
                    <a:pt x="685799" y="304800"/>
                  </a:lnTo>
                  <a:lnTo>
                    <a:pt x="682073" y="349855"/>
                  </a:lnTo>
                  <a:lnTo>
                    <a:pt x="671249" y="392854"/>
                  </a:lnTo>
                  <a:lnTo>
                    <a:pt x="653864" y="433324"/>
                  </a:lnTo>
                  <a:lnTo>
                    <a:pt x="630455" y="470795"/>
                  </a:lnTo>
                  <a:lnTo>
                    <a:pt x="601556" y="504797"/>
                  </a:lnTo>
                  <a:lnTo>
                    <a:pt x="567704" y="534859"/>
                  </a:lnTo>
                  <a:lnTo>
                    <a:pt x="529434" y="560511"/>
                  </a:lnTo>
                  <a:lnTo>
                    <a:pt x="487283" y="581281"/>
                  </a:lnTo>
                  <a:lnTo>
                    <a:pt x="441787" y="596700"/>
                  </a:lnTo>
                  <a:lnTo>
                    <a:pt x="393480" y="606296"/>
                  </a:lnTo>
                  <a:lnTo>
                    <a:pt x="342900" y="609600"/>
                  </a:lnTo>
                  <a:lnTo>
                    <a:pt x="292147" y="606296"/>
                  </a:lnTo>
                  <a:lnTo>
                    <a:pt x="243734" y="596700"/>
                  </a:lnTo>
                  <a:lnTo>
                    <a:pt x="198186" y="581281"/>
                  </a:lnTo>
                  <a:lnTo>
                    <a:pt x="156028" y="560511"/>
                  </a:lnTo>
                  <a:lnTo>
                    <a:pt x="117786" y="534859"/>
                  </a:lnTo>
                  <a:lnTo>
                    <a:pt x="83986" y="504797"/>
                  </a:lnTo>
                  <a:lnTo>
                    <a:pt x="55152" y="470795"/>
                  </a:lnTo>
                  <a:lnTo>
                    <a:pt x="31811" y="433324"/>
                  </a:lnTo>
                  <a:lnTo>
                    <a:pt x="14488" y="392854"/>
                  </a:lnTo>
                  <a:lnTo>
                    <a:pt x="3709" y="349855"/>
                  </a:lnTo>
                  <a:lnTo>
                    <a:pt x="0" y="304800"/>
                  </a:lnTo>
                  <a:close/>
                </a:path>
                <a:path w="685800" h="609600">
                  <a:moveTo>
                    <a:pt x="63245" y="304800"/>
                  </a:moveTo>
                  <a:lnTo>
                    <a:pt x="67743" y="349443"/>
                  </a:lnTo>
                  <a:lnTo>
                    <a:pt x="80714" y="391465"/>
                  </a:lnTo>
                  <a:lnTo>
                    <a:pt x="101374" y="430163"/>
                  </a:lnTo>
                  <a:lnTo>
                    <a:pt x="128938" y="464834"/>
                  </a:lnTo>
                  <a:lnTo>
                    <a:pt x="162624" y="494777"/>
                  </a:lnTo>
                  <a:lnTo>
                    <a:pt x="201647" y="519288"/>
                  </a:lnTo>
                  <a:lnTo>
                    <a:pt x="245223" y="537666"/>
                  </a:lnTo>
                  <a:lnTo>
                    <a:pt x="292569" y="549208"/>
                  </a:lnTo>
                  <a:lnTo>
                    <a:pt x="342900" y="553212"/>
                  </a:lnTo>
                  <a:lnTo>
                    <a:pt x="393003" y="549208"/>
                  </a:lnTo>
                  <a:lnTo>
                    <a:pt x="440172" y="537666"/>
                  </a:lnTo>
                  <a:lnTo>
                    <a:pt x="483615" y="519288"/>
                  </a:lnTo>
                  <a:lnTo>
                    <a:pt x="522543" y="494777"/>
                  </a:lnTo>
                  <a:lnTo>
                    <a:pt x="556165" y="464834"/>
                  </a:lnTo>
                  <a:lnTo>
                    <a:pt x="583691" y="430163"/>
                  </a:lnTo>
                  <a:lnTo>
                    <a:pt x="604331" y="391465"/>
                  </a:lnTo>
                  <a:lnTo>
                    <a:pt x="617295" y="349443"/>
                  </a:lnTo>
                  <a:lnTo>
                    <a:pt x="621791" y="304800"/>
                  </a:lnTo>
                  <a:lnTo>
                    <a:pt x="617295" y="260156"/>
                  </a:lnTo>
                  <a:lnTo>
                    <a:pt x="604331" y="218134"/>
                  </a:lnTo>
                  <a:lnTo>
                    <a:pt x="583692" y="179436"/>
                  </a:lnTo>
                  <a:lnTo>
                    <a:pt x="556165" y="144765"/>
                  </a:lnTo>
                  <a:lnTo>
                    <a:pt x="522543" y="114822"/>
                  </a:lnTo>
                  <a:lnTo>
                    <a:pt x="483616" y="90311"/>
                  </a:lnTo>
                  <a:lnTo>
                    <a:pt x="440172" y="71933"/>
                  </a:lnTo>
                  <a:lnTo>
                    <a:pt x="393003" y="60391"/>
                  </a:lnTo>
                  <a:lnTo>
                    <a:pt x="342900" y="56387"/>
                  </a:lnTo>
                  <a:lnTo>
                    <a:pt x="292569" y="60391"/>
                  </a:lnTo>
                  <a:lnTo>
                    <a:pt x="245223" y="71933"/>
                  </a:lnTo>
                  <a:lnTo>
                    <a:pt x="201647" y="90311"/>
                  </a:lnTo>
                  <a:lnTo>
                    <a:pt x="162624" y="114822"/>
                  </a:lnTo>
                  <a:lnTo>
                    <a:pt x="128938" y="144765"/>
                  </a:lnTo>
                  <a:lnTo>
                    <a:pt x="101374" y="179436"/>
                  </a:lnTo>
                  <a:lnTo>
                    <a:pt x="80714" y="218134"/>
                  </a:lnTo>
                  <a:lnTo>
                    <a:pt x="67743" y="260156"/>
                  </a:lnTo>
                  <a:lnTo>
                    <a:pt x="63245" y="304800"/>
                  </a:lnTo>
                  <a:close/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4881" y="3955527"/>
            <a:ext cx="894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945" algn="l"/>
              </a:tabLst>
            </a:pPr>
            <a:r>
              <a:rPr sz="2800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79269" y="5307076"/>
            <a:ext cx="461009" cy="474980"/>
            <a:chOff x="2179269" y="5307076"/>
            <a:chExt cx="461009" cy="474980"/>
          </a:xfrm>
        </p:grpSpPr>
        <p:sp>
          <p:nvSpPr>
            <p:cNvPr id="13" name="object 13"/>
            <p:cNvSpPr/>
            <p:nvPr/>
          </p:nvSpPr>
          <p:spPr>
            <a:xfrm>
              <a:off x="2190381" y="5320792"/>
              <a:ext cx="384175" cy="449580"/>
            </a:xfrm>
            <a:custGeom>
              <a:avLst/>
              <a:gdLst/>
              <a:ahLst/>
              <a:cxnLst/>
              <a:rect l="l" t="t" r="r" b="b"/>
              <a:pathLst>
                <a:path w="384175" h="449579">
                  <a:moveTo>
                    <a:pt x="0" y="20574"/>
                  </a:moveTo>
                  <a:lnTo>
                    <a:pt x="4121" y="84907"/>
                  </a:lnTo>
                  <a:lnTo>
                    <a:pt x="12114" y="146132"/>
                  </a:lnTo>
                  <a:lnTo>
                    <a:pt x="23655" y="203596"/>
                  </a:lnTo>
                  <a:lnTo>
                    <a:pt x="38421" y="256646"/>
                  </a:lnTo>
                  <a:lnTo>
                    <a:pt x="56090" y="304629"/>
                  </a:lnTo>
                  <a:lnTo>
                    <a:pt x="76339" y="346893"/>
                  </a:lnTo>
                  <a:lnTo>
                    <a:pt x="98845" y="382785"/>
                  </a:lnTo>
                  <a:lnTo>
                    <a:pt x="149335" y="432842"/>
                  </a:lnTo>
                  <a:lnTo>
                    <a:pt x="204977" y="449580"/>
                  </a:lnTo>
                  <a:lnTo>
                    <a:pt x="232950" y="443854"/>
                  </a:lnTo>
                  <a:lnTo>
                    <a:pt x="283842" y="406319"/>
                  </a:lnTo>
                  <a:lnTo>
                    <a:pt x="326188" y="338514"/>
                  </a:lnTo>
                  <a:lnTo>
                    <a:pt x="343477" y="294952"/>
                  </a:lnTo>
                  <a:lnTo>
                    <a:pt x="357816" y="245854"/>
                  </a:lnTo>
                  <a:lnTo>
                    <a:pt x="368933" y="191894"/>
                  </a:lnTo>
                  <a:lnTo>
                    <a:pt x="376556" y="133751"/>
                  </a:lnTo>
                  <a:lnTo>
                    <a:pt x="380415" y="72100"/>
                  </a:lnTo>
                  <a:lnTo>
                    <a:pt x="380237" y="7620"/>
                  </a:lnTo>
                  <a:lnTo>
                    <a:pt x="380237" y="5334"/>
                  </a:lnTo>
                  <a:lnTo>
                    <a:pt x="380237" y="3048"/>
                  </a:lnTo>
                  <a:lnTo>
                    <a:pt x="380237" y="0"/>
                  </a:lnTo>
                </a:path>
                <a:path w="384175" h="449579">
                  <a:moveTo>
                    <a:pt x="384047" y="138684"/>
                  </a:moveTo>
                  <a:lnTo>
                    <a:pt x="383285" y="115824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8135" y="5307076"/>
              <a:ext cx="132080" cy="134620"/>
            </a:xfrm>
            <a:custGeom>
              <a:avLst/>
              <a:gdLst/>
              <a:ahLst/>
              <a:cxnLst/>
              <a:rect l="l" t="t" r="r" b="b"/>
              <a:pathLst>
                <a:path w="132080" h="134620">
                  <a:moveTo>
                    <a:pt x="131825" y="129539"/>
                  </a:moveTo>
                  <a:lnTo>
                    <a:pt x="60960" y="0"/>
                  </a:lnTo>
                  <a:lnTo>
                    <a:pt x="0" y="134112"/>
                  </a:lnTo>
                  <a:lnTo>
                    <a:pt x="131825" y="12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48135" y="54033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52028" y="4863026"/>
            <a:ext cx="1469390" cy="459105"/>
            <a:chOff x="1652028" y="4863026"/>
            <a:chExt cx="1469390" cy="459105"/>
          </a:xfrm>
        </p:grpSpPr>
        <p:sp>
          <p:nvSpPr>
            <p:cNvPr id="17" name="object 17"/>
            <p:cNvSpPr/>
            <p:nvPr/>
          </p:nvSpPr>
          <p:spPr>
            <a:xfrm>
              <a:off x="2671203" y="4929124"/>
              <a:ext cx="439420" cy="382270"/>
            </a:xfrm>
            <a:custGeom>
              <a:avLst/>
              <a:gdLst/>
              <a:ahLst/>
              <a:cxnLst/>
              <a:rect l="l" t="t" r="r" b="b"/>
              <a:pathLst>
                <a:path w="439419" h="382270">
                  <a:moveTo>
                    <a:pt x="0" y="381762"/>
                  </a:moveTo>
                  <a:lnTo>
                    <a:pt x="64272" y="380920"/>
                  </a:lnTo>
                  <a:lnTo>
                    <a:pt x="125711" y="376091"/>
                  </a:lnTo>
                  <a:lnTo>
                    <a:pt x="183635" y="367556"/>
                  </a:lnTo>
                  <a:lnTo>
                    <a:pt x="237366" y="355596"/>
                  </a:lnTo>
                  <a:lnTo>
                    <a:pt x="286222" y="340493"/>
                  </a:lnTo>
                  <a:lnTo>
                    <a:pt x="329524" y="322528"/>
                  </a:lnTo>
                  <a:lnTo>
                    <a:pt x="366591" y="301984"/>
                  </a:lnTo>
                  <a:lnTo>
                    <a:pt x="419301" y="254283"/>
                  </a:lnTo>
                  <a:lnTo>
                    <a:pt x="438912" y="199643"/>
                  </a:lnTo>
                  <a:lnTo>
                    <a:pt x="434792" y="171413"/>
                  </a:lnTo>
                  <a:lnTo>
                    <a:pt x="400113" y="118569"/>
                  </a:lnTo>
                  <a:lnTo>
                    <a:pt x="334670" y="72608"/>
                  </a:lnTo>
                  <a:lnTo>
                    <a:pt x="292096" y="52982"/>
                  </a:lnTo>
                  <a:lnTo>
                    <a:pt x="243850" y="36005"/>
                  </a:lnTo>
                  <a:lnTo>
                    <a:pt x="190606" y="21985"/>
                  </a:lnTo>
                  <a:lnTo>
                    <a:pt x="133037" y="11231"/>
                  </a:lnTo>
                  <a:lnTo>
                    <a:pt x="71818" y="4054"/>
                  </a:lnTo>
                  <a:lnTo>
                    <a:pt x="7619" y="762"/>
                  </a:lnTo>
                  <a:lnTo>
                    <a:pt x="4571" y="762"/>
                  </a:lnTo>
                  <a:lnTo>
                    <a:pt x="2286" y="762"/>
                  </a:lnTo>
                  <a:lnTo>
                    <a:pt x="0" y="0"/>
                  </a:lnTo>
                </a:path>
                <a:path w="439419" h="382270">
                  <a:moveTo>
                    <a:pt x="138683" y="3048"/>
                  </a:moveTo>
                  <a:lnTo>
                    <a:pt x="115824" y="2286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7487" y="4865878"/>
              <a:ext cx="133350" cy="132080"/>
            </a:xfrm>
            <a:custGeom>
              <a:avLst/>
              <a:gdLst/>
              <a:ahLst/>
              <a:cxnLst/>
              <a:rect l="l" t="t" r="r" b="b"/>
              <a:pathLst>
                <a:path w="133350" h="132079">
                  <a:moveTo>
                    <a:pt x="133350" y="0"/>
                  </a:moveTo>
                  <a:lnTo>
                    <a:pt x="0" y="63246"/>
                  </a:lnTo>
                  <a:lnTo>
                    <a:pt x="131064" y="13182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3077" y="4874075"/>
              <a:ext cx="452755" cy="384810"/>
            </a:xfrm>
            <a:custGeom>
              <a:avLst/>
              <a:gdLst/>
              <a:ahLst/>
              <a:cxnLst/>
              <a:rect l="l" t="t" r="r" b="b"/>
              <a:pathLst>
                <a:path w="452755" h="384810">
                  <a:moveTo>
                    <a:pt x="452628" y="4756"/>
                  </a:moveTo>
                  <a:lnTo>
                    <a:pt x="388396" y="279"/>
                  </a:lnTo>
                  <a:lnTo>
                    <a:pt x="326679" y="0"/>
                  </a:lnTo>
                  <a:lnTo>
                    <a:pt x="268178" y="3694"/>
                  </a:lnTo>
                  <a:lnTo>
                    <a:pt x="213592" y="11140"/>
                  </a:lnTo>
                  <a:lnTo>
                    <a:pt x="163623" y="22114"/>
                  </a:lnTo>
                  <a:lnTo>
                    <a:pt x="118971" y="36392"/>
                  </a:lnTo>
                  <a:lnTo>
                    <a:pt x="80338" y="53752"/>
                  </a:lnTo>
                  <a:lnTo>
                    <a:pt x="23928" y="96821"/>
                  </a:lnTo>
                  <a:lnTo>
                    <a:pt x="0" y="149536"/>
                  </a:lnTo>
                  <a:lnTo>
                    <a:pt x="1839" y="178136"/>
                  </a:lnTo>
                  <a:lnTo>
                    <a:pt x="32095" y="233795"/>
                  </a:lnTo>
                  <a:lnTo>
                    <a:pt x="93526" y="285016"/>
                  </a:lnTo>
                  <a:lnTo>
                    <a:pt x="134336" y="308068"/>
                  </a:lnTo>
                  <a:lnTo>
                    <a:pt x="181023" y="328940"/>
                  </a:lnTo>
                  <a:lnTo>
                    <a:pt x="232948" y="347273"/>
                  </a:lnTo>
                  <a:lnTo>
                    <a:pt x="289473" y="362711"/>
                  </a:lnTo>
                  <a:lnTo>
                    <a:pt x="349958" y="374895"/>
                  </a:lnTo>
                  <a:lnTo>
                    <a:pt x="413766" y="383470"/>
                  </a:lnTo>
                  <a:lnTo>
                    <a:pt x="416813" y="383470"/>
                  </a:lnTo>
                  <a:lnTo>
                    <a:pt x="419100" y="384232"/>
                  </a:lnTo>
                  <a:lnTo>
                    <a:pt x="421386" y="384232"/>
                  </a:lnTo>
                </a:path>
                <a:path w="452755" h="384810">
                  <a:moveTo>
                    <a:pt x="284988" y="371278"/>
                  </a:moveTo>
                  <a:lnTo>
                    <a:pt x="307848" y="373564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2543" y="5182108"/>
              <a:ext cx="137160" cy="131445"/>
            </a:xfrm>
            <a:custGeom>
              <a:avLst/>
              <a:gdLst/>
              <a:ahLst/>
              <a:cxnLst/>
              <a:rect l="l" t="t" r="r" b="b"/>
              <a:pathLst>
                <a:path w="137160" h="131445">
                  <a:moveTo>
                    <a:pt x="137159" y="79247"/>
                  </a:moveTo>
                  <a:lnTo>
                    <a:pt x="12953" y="0"/>
                  </a:lnTo>
                  <a:lnTo>
                    <a:pt x="0" y="131063"/>
                  </a:lnTo>
                  <a:lnTo>
                    <a:pt x="137159" y="79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11687" y="4793741"/>
            <a:ext cx="10433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169" algn="l"/>
              </a:tabLst>
            </a:pPr>
            <a:r>
              <a:rPr sz="2800" dirty="0">
                <a:latin typeface="Times New Roman"/>
                <a:cs typeface="Times New Roman"/>
              </a:rPr>
              <a:t>c	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4339" y="4859717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3437775" y="2863723"/>
            <a:ext cx="828040" cy="1428750"/>
            <a:chOff x="3437775" y="2863723"/>
            <a:chExt cx="828040" cy="1428750"/>
          </a:xfrm>
        </p:grpSpPr>
        <p:sp>
          <p:nvSpPr>
            <p:cNvPr id="24" name="object 24"/>
            <p:cNvSpPr/>
            <p:nvPr/>
          </p:nvSpPr>
          <p:spPr>
            <a:xfrm>
              <a:off x="3437775" y="3496564"/>
              <a:ext cx="131445" cy="132080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131064" y="65532"/>
                  </a:moveTo>
                  <a:lnTo>
                    <a:pt x="0" y="0"/>
                  </a:lnTo>
                  <a:lnTo>
                    <a:pt x="0" y="131825"/>
                  </a:lnTo>
                  <a:lnTo>
                    <a:pt x="131064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8839" y="3292348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09" y="259744"/>
                  </a:lnTo>
                  <a:lnTo>
                    <a:pt x="14488" y="216745"/>
                  </a:lnTo>
                  <a:lnTo>
                    <a:pt x="31811" y="176275"/>
                  </a:lnTo>
                  <a:lnTo>
                    <a:pt x="55152" y="138804"/>
                  </a:lnTo>
                  <a:lnTo>
                    <a:pt x="83986" y="104802"/>
                  </a:lnTo>
                  <a:lnTo>
                    <a:pt x="117786" y="74740"/>
                  </a:lnTo>
                  <a:lnTo>
                    <a:pt x="156028" y="49088"/>
                  </a:lnTo>
                  <a:lnTo>
                    <a:pt x="198186" y="28318"/>
                  </a:lnTo>
                  <a:lnTo>
                    <a:pt x="243734" y="12899"/>
                  </a:lnTo>
                  <a:lnTo>
                    <a:pt x="292147" y="3303"/>
                  </a:lnTo>
                  <a:lnTo>
                    <a:pt x="342900" y="0"/>
                  </a:lnTo>
                  <a:lnTo>
                    <a:pt x="393652" y="3303"/>
                  </a:lnTo>
                  <a:lnTo>
                    <a:pt x="442065" y="12899"/>
                  </a:lnTo>
                  <a:lnTo>
                    <a:pt x="487613" y="28318"/>
                  </a:lnTo>
                  <a:lnTo>
                    <a:pt x="529771" y="49088"/>
                  </a:lnTo>
                  <a:lnTo>
                    <a:pt x="568013" y="74740"/>
                  </a:lnTo>
                  <a:lnTo>
                    <a:pt x="601813" y="104802"/>
                  </a:lnTo>
                  <a:lnTo>
                    <a:pt x="630647" y="138804"/>
                  </a:lnTo>
                  <a:lnTo>
                    <a:pt x="653988" y="176275"/>
                  </a:lnTo>
                  <a:lnTo>
                    <a:pt x="671311" y="216745"/>
                  </a:lnTo>
                  <a:lnTo>
                    <a:pt x="682090" y="259744"/>
                  </a:lnTo>
                  <a:lnTo>
                    <a:pt x="685800" y="304800"/>
                  </a:lnTo>
                  <a:lnTo>
                    <a:pt x="682090" y="349855"/>
                  </a:lnTo>
                  <a:lnTo>
                    <a:pt x="671311" y="392854"/>
                  </a:lnTo>
                  <a:lnTo>
                    <a:pt x="653988" y="433324"/>
                  </a:lnTo>
                  <a:lnTo>
                    <a:pt x="630647" y="470795"/>
                  </a:lnTo>
                  <a:lnTo>
                    <a:pt x="601813" y="504797"/>
                  </a:lnTo>
                  <a:lnTo>
                    <a:pt x="568013" y="534859"/>
                  </a:lnTo>
                  <a:lnTo>
                    <a:pt x="529771" y="560511"/>
                  </a:lnTo>
                  <a:lnTo>
                    <a:pt x="487613" y="581281"/>
                  </a:lnTo>
                  <a:lnTo>
                    <a:pt x="442065" y="596700"/>
                  </a:lnTo>
                  <a:lnTo>
                    <a:pt x="393652" y="606296"/>
                  </a:lnTo>
                  <a:lnTo>
                    <a:pt x="342900" y="609600"/>
                  </a:lnTo>
                  <a:lnTo>
                    <a:pt x="292147" y="606296"/>
                  </a:lnTo>
                  <a:lnTo>
                    <a:pt x="243734" y="596700"/>
                  </a:lnTo>
                  <a:lnTo>
                    <a:pt x="198186" y="581281"/>
                  </a:lnTo>
                  <a:lnTo>
                    <a:pt x="156028" y="560511"/>
                  </a:lnTo>
                  <a:lnTo>
                    <a:pt x="117786" y="534859"/>
                  </a:lnTo>
                  <a:lnTo>
                    <a:pt x="83986" y="504797"/>
                  </a:lnTo>
                  <a:lnTo>
                    <a:pt x="55152" y="470795"/>
                  </a:lnTo>
                  <a:lnTo>
                    <a:pt x="31811" y="433324"/>
                  </a:lnTo>
                  <a:lnTo>
                    <a:pt x="14488" y="392854"/>
                  </a:lnTo>
                  <a:lnTo>
                    <a:pt x="3709" y="349855"/>
                  </a:lnTo>
                  <a:lnTo>
                    <a:pt x="0" y="304800"/>
                  </a:lnTo>
                  <a:close/>
                </a:path>
                <a:path w="685800" h="609600">
                  <a:moveTo>
                    <a:pt x="63245" y="304800"/>
                  </a:moveTo>
                  <a:lnTo>
                    <a:pt x="67743" y="349443"/>
                  </a:lnTo>
                  <a:lnTo>
                    <a:pt x="80714" y="391465"/>
                  </a:lnTo>
                  <a:lnTo>
                    <a:pt x="101374" y="430163"/>
                  </a:lnTo>
                  <a:lnTo>
                    <a:pt x="128938" y="464834"/>
                  </a:lnTo>
                  <a:lnTo>
                    <a:pt x="162624" y="494777"/>
                  </a:lnTo>
                  <a:lnTo>
                    <a:pt x="201647" y="519288"/>
                  </a:lnTo>
                  <a:lnTo>
                    <a:pt x="245223" y="537666"/>
                  </a:lnTo>
                  <a:lnTo>
                    <a:pt x="292569" y="549208"/>
                  </a:lnTo>
                  <a:lnTo>
                    <a:pt x="342900" y="553212"/>
                  </a:lnTo>
                  <a:lnTo>
                    <a:pt x="393029" y="549208"/>
                  </a:lnTo>
                  <a:lnTo>
                    <a:pt x="440268" y="537666"/>
                  </a:lnTo>
                  <a:lnTo>
                    <a:pt x="483813" y="519288"/>
                  </a:lnTo>
                  <a:lnTo>
                    <a:pt x="522861" y="494777"/>
                  </a:lnTo>
                  <a:lnTo>
                    <a:pt x="556610" y="464834"/>
                  </a:lnTo>
                  <a:lnTo>
                    <a:pt x="584256" y="430163"/>
                  </a:lnTo>
                  <a:lnTo>
                    <a:pt x="604997" y="391465"/>
                  </a:lnTo>
                  <a:lnTo>
                    <a:pt x="618031" y="349443"/>
                  </a:lnTo>
                  <a:lnTo>
                    <a:pt x="622553" y="304800"/>
                  </a:lnTo>
                  <a:lnTo>
                    <a:pt x="618031" y="260156"/>
                  </a:lnTo>
                  <a:lnTo>
                    <a:pt x="604997" y="218134"/>
                  </a:lnTo>
                  <a:lnTo>
                    <a:pt x="584256" y="179436"/>
                  </a:lnTo>
                  <a:lnTo>
                    <a:pt x="556610" y="144765"/>
                  </a:lnTo>
                  <a:lnTo>
                    <a:pt x="522861" y="114822"/>
                  </a:lnTo>
                  <a:lnTo>
                    <a:pt x="483813" y="90311"/>
                  </a:lnTo>
                  <a:lnTo>
                    <a:pt x="440268" y="71933"/>
                  </a:lnTo>
                  <a:lnTo>
                    <a:pt x="393029" y="60391"/>
                  </a:lnTo>
                  <a:lnTo>
                    <a:pt x="342900" y="56387"/>
                  </a:lnTo>
                  <a:lnTo>
                    <a:pt x="292569" y="60391"/>
                  </a:lnTo>
                  <a:lnTo>
                    <a:pt x="245223" y="71933"/>
                  </a:lnTo>
                  <a:lnTo>
                    <a:pt x="201647" y="90311"/>
                  </a:lnTo>
                  <a:lnTo>
                    <a:pt x="162624" y="114822"/>
                  </a:lnTo>
                  <a:lnTo>
                    <a:pt x="128938" y="144765"/>
                  </a:lnTo>
                  <a:lnTo>
                    <a:pt x="101374" y="179436"/>
                  </a:lnTo>
                  <a:lnTo>
                    <a:pt x="80714" y="218134"/>
                  </a:lnTo>
                  <a:lnTo>
                    <a:pt x="67743" y="260156"/>
                  </a:lnTo>
                  <a:lnTo>
                    <a:pt x="63245" y="304800"/>
                  </a:lnTo>
                  <a:close/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7429" y="2874772"/>
              <a:ext cx="381000" cy="439420"/>
            </a:xfrm>
            <a:custGeom>
              <a:avLst/>
              <a:gdLst/>
              <a:ahLst/>
              <a:cxnLst/>
              <a:rect l="l" t="t" r="r" b="b"/>
              <a:pathLst>
                <a:path w="381000" h="439420">
                  <a:moveTo>
                    <a:pt x="381000" y="438912"/>
                  </a:moveTo>
                  <a:lnTo>
                    <a:pt x="380141" y="374467"/>
                  </a:lnTo>
                  <a:lnTo>
                    <a:pt x="375263" y="312922"/>
                  </a:lnTo>
                  <a:lnTo>
                    <a:pt x="366655" y="254946"/>
                  </a:lnTo>
                  <a:lnTo>
                    <a:pt x="354605" y="201209"/>
                  </a:lnTo>
                  <a:lnTo>
                    <a:pt x="339402" y="152380"/>
                  </a:lnTo>
                  <a:lnTo>
                    <a:pt x="321333" y="109130"/>
                  </a:lnTo>
                  <a:lnTo>
                    <a:pt x="300689" y="72128"/>
                  </a:lnTo>
                  <a:lnTo>
                    <a:pt x="252825" y="19548"/>
                  </a:lnTo>
                  <a:lnTo>
                    <a:pt x="198119" y="0"/>
                  </a:lnTo>
                  <a:lnTo>
                    <a:pt x="169907" y="4119"/>
                  </a:lnTo>
                  <a:lnTo>
                    <a:pt x="117184" y="38798"/>
                  </a:lnTo>
                  <a:lnTo>
                    <a:pt x="71413" y="104241"/>
                  </a:lnTo>
                  <a:lnTo>
                    <a:pt x="51891" y="146815"/>
                  </a:lnTo>
                  <a:lnTo>
                    <a:pt x="35014" y="195061"/>
                  </a:lnTo>
                  <a:lnTo>
                    <a:pt x="21084" y="248305"/>
                  </a:lnTo>
                  <a:lnTo>
                    <a:pt x="10403" y="305874"/>
                  </a:lnTo>
                  <a:lnTo>
                    <a:pt x="3274" y="367093"/>
                  </a:lnTo>
                  <a:lnTo>
                    <a:pt x="0" y="431291"/>
                  </a:lnTo>
                  <a:lnTo>
                    <a:pt x="0" y="434339"/>
                  </a:lnTo>
                  <a:lnTo>
                    <a:pt x="0" y="436625"/>
                  </a:lnTo>
                  <a:lnTo>
                    <a:pt x="0" y="438912"/>
                  </a:lnTo>
                </a:path>
                <a:path w="381000" h="439420">
                  <a:moveTo>
                    <a:pt x="2286" y="301751"/>
                  </a:moveTo>
                  <a:lnTo>
                    <a:pt x="1524" y="324612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3421" y="3196336"/>
              <a:ext cx="132080" cy="132715"/>
            </a:xfrm>
            <a:custGeom>
              <a:avLst/>
              <a:gdLst/>
              <a:ahLst/>
              <a:cxnLst/>
              <a:rect l="l" t="t" r="r" b="b"/>
              <a:pathLst>
                <a:path w="132079" h="132714">
                  <a:moveTo>
                    <a:pt x="131825" y="2286"/>
                  </a:moveTo>
                  <a:lnTo>
                    <a:pt x="0" y="0"/>
                  </a:lnTo>
                  <a:lnTo>
                    <a:pt x="63246" y="132587"/>
                  </a:lnTo>
                  <a:lnTo>
                    <a:pt x="131825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14381" y="3831844"/>
              <a:ext cx="384175" cy="449580"/>
            </a:xfrm>
            <a:custGeom>
              <a:avLst/>
              <a:gdLst/>
              <a:ahLst/>
              <a:cxnLst/>
              <a:rect l="l" t="t" r="r" b="b"/>
              <a:pathLst>
                <a:path w="384175" h="449579">
                  <a:moveTo>
                    <a:pt x="0" y="20573"/>
                  </a:moveTo>
                  <a:lnTo>
                    <a:pt x="4121" y="84907"/>
                  </a:lnTo>
                  <a:lnTo>
                    <a:pt x="12114" y="146132"/>
                  </a:lnTo>
                  <a:lnTo>
                    <a:pt x="23655" y="203596"/>
                  </a:lnTo>
                  <a:lnTo>
                    <a:pt x="38421" y="256646"/>
                  </a:lnTo>
                  <a:lnTo>
                    <a:pt x="56090" y="304629"/>
                  </a:lnTo>
                  <a:lnTo>
                    <a:pt x="76339" y="346893"/>
                  </a:lnTo>
                  <a:lnTo>
                    <a:pt x="98845" y="382785"/>
                  </a:lnTo>
                  <a:lnTo>
                    <a:pt x="149335" y="432842"/>
                  </a:lnTo>
                  <a:lnTo>
                    <a:pt x="204977" y="449579"/>
                  </a:lnTo>
                  <a:lnTo>
                    <a:pt x="232950" y="443837"/>
                  </a:lnTo>
                  <a:lnTo>
                    <a:pt x="283842" y="406195"/>
                  </a:lnTo>
                  <a:lnTo>
                    <a:pt x="326188" y="338257"/>
                  </a:lnTo>
                  <a:lnTo>
                    <a:pt x="343477" y="294643"/>
                  </a:lnTo>
                  <a:lnTo>
                    <a:pt x="357816" y="245517"/>
                  </a:lnTo>
                  <a:lnTo>
                    <a:pt x="368933" y="191564"/>
                  </a:lnTo>
                  <a:lnTo>
                    <a:pt x="376556" y="133473"/>
                  </a:lnTo>
                  <a:lnTo>
                    <a:pt x="380415" y="71929"/>
                  </a:lnTo>
                  <a:lnTo>
                    <a:pt x="380238" y="7619"/>
                  </a:lnTo>
                  <a:lnTo>
                    <a:pt x="380238" y="5333"/>
                  </a:lnTo>
                  <a:lnTo>
                    <a:pt x="380238" y="2285"/>
                  </a:lnTo>
                  <a:lnTo>
                    <a:pt x="380238" y="0"/>
                  </a:lnTo>
                </a:path>
                <a:path w="384175" h="449579">
                  <a:moveTo>
                    <a:pt x="384048" y="137921"/>
                  </a:moveTo>
                  <a:lnTo>
                    <a:pt x="383286" y="115061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32135" y="3818128"/>
              <a:ext cx="132080" cy="133350"/>
            </a:xfrm>
            <a:custGeom>
              <a:avLst/>
              <a:gdLst/>
              <a:ahLst/>
              <a:cxnLst/>
              <a:rect l="l" t="t" r="r" b="b"/>
              <a:pathLst>
                <a:path w="132079" h="133350">
                  <a:moveTo>
                    <a:pt x="131825" y="128777"/>
                  </a:moveTo>
                  <a:lnTo>
                    <a:pt x="60960" y="0"/>
                  </a:lnTo>
                  <a:lnTo>
                    <a:pt x="0" y="133350"/>
                  </a:lnTo>
                  <a:lnTo>
                    <a:pt x="131825" y="128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72135" y="3914394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61775" y="3281235"/>
            <a:ext cx="828040" cy="631825"/>
            <a:chOff x="4961775" y="3281235"/>
            <a:chExt cx="828040" cy="631825"/>
          </a:xfrm>
        </p:grpSpPr>
        <p:sp>
          <p:nvSpPr>
            <p:cNvPr id="32" name="object 32"/>
            <p:cNvSpPr/>
            <p:nvPr/>
          </p:nvSpPr>
          <p:spPr>
            <a:xfrm>
              <a:off x="4961775" y="3496563"/>
              <a:ext cx="131445" cy="132080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131064" y="65532"/>
                  </a:moveTo>
                  <a:lnTo>
                    <a:pt x="0" y="0"/>
                  </a:lnTo>
                  <a:lnTo>
                    <a:pt x="0" y="131825"/>
                  </a:lnTo>
                  <a:lnTo>
                    <a:pt x="131064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2839" y="3292347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09" y="259744"/>
                  </a:lnTo>
                  <a:lnTo>
                    <a:pt x="14488" y="216745"/>
                  </a:lnTo>
                  <a:lnTo>
                    <a:pt x="31811" y="176275"/>
                  </a:lnTo>
                  <a:lnTo>
                    <a:pt x="55152" y="138804"/>
                  </a:lnTo>
                  <a:lnTo>
                    <a:pt x="83986" y="104802"/>
                  </a:lnTo>
                  <a:lnTo>
                    <a:pt x="117786" y="74740"/>
                  </a:lnTo>
                  <a:lnTo>
                    <a:pt x="156028" y="49088"/>
                  </a:lnTo>
                  <a:lnTo>
                    <a:pt x="198186" y="28318"/>
                  </a:lnTo>
                  <a:lnTo>
                    <a:pt x="243734" y="12899"/>
                  </a:lnTo>
                  <a:lnTo>
                    <a:pt x="292147" y="3303"/>
                  </a:lnTo>
                  <a:lnTo>
                    <a:pt x="342900" y="0"/>
                  </a:lnTo>
                  <a:lnTo>
                    <a:pt x="393651" y="3303"/>
                  </a:lnTo>
                  <a:lnTo>
                    <a:pt x="442064" y="12899"/>
                  </a:lnTo>
                  <a:lnTo>
                    <a:pt x="487611" y="28318"/>
                  </a:lnTo>
                  <a:lnTo>
                    <a:pt x="529767" y="49088"/>
                  </a:lnTo>
                  <a:lnTo>
                    <a:pt x="568007" y="74740"/>
                  </a:lnTo>
                  <a:lnTo>
                    <a:pt x="601806" y="104802"/>
                  </a:lnTo>
                  <a:lnTo>
                    <a:pt x="630638" y="138804"/>
                  </a:lnTo>
                  <a:lnTo>
                    <a:pt x="653977" y="176275"/>
                  </a:lnTo>
                  <a:lnTo>
                    <a:pt x="671299" y="216745"/>
                  </a:lnTo>
                  <a:lnTo>
                    <a:pt x="682077" y="259744"/>
                  </a:lnTo>
                  <a:lnTo>
                    <a:pt x="685787" y="304800"/>
                  </a:lnTo>
                  <a:lnTo>
                    <a:pt x="682077" y="349855"/>
                  </a:lnTo>
                  <a:lnTo>
                    <a:pt x="671299" y="392854"/>
                  </a:lnTo>
                  <a:lnTo>
                    <a:pt x="653977" y="433324"/>
                  </a:lnTo>
                  <a:lnTo>
                    <a:pt x="630638" y="470795"/>
                  </a:lnTo>
                  <a:lnTo>
                    <a:pt x="601806" y="504797"/>
                  </a:lnTo>
                  <a:lnTo>
                    <a:pt x="568007" y="534859"/>
                  </a:lnTo>
                  <a:lnTo>
                    <a:pt x="529767" y="560511"/>
                  </a:lnTo>
                  <a:lnTo>
                    <a:pt x="487611" y="581281"/>
                  </a:lnTo>
                  <a:lnTo>
                    <a:pt x="442064" y="596700"/>
                  </a:lnTo>
                  <a:lnTo>
                    <a:pt x="393651" y="606296"/>
                  </a:lnTo>
                  <a:lnTo>
                    <a:pt x="342900" y="609600"/>
                  </a:lnTo>
                  <a:lnTo>
                    <a:pt x="292147" y="606296"/>
                  </a:lnTo>
                  <a:lnTo>
                    <a:pt x="243734" y="596700"/>
                  </a:lnTo>
                  <a:lnTo>
                    <a:pt x="198186" y="581281"/>
                  </a:lnTo>
                  <a:lnTo>
                    <a:pt x="156028" y="560511"/>
                  </a:lnTo>
                  <a:lnTo>
                    <a:pt x="117786" y="534859"/>
                  </a:lnTo>
                  <a:lnTo>
                    <a:pt x="83986" y="504797"/>
                  </a:lnTo>
                  <a:lnTo>
                    <a:pt x="55152" y="470795"/>
                  </a:lnTo>
                  <a:lnTo>
                    <a:pt x="31811" y="433324"/>
                  </a:lnTo>
                  <a:lnTo>
                    <a:pt x="14488" y="392854"/>
                  </a:lnTo>
                  <a:lnTo>
                    <a:pt x="3709" y="349855"/>
                  </a:lnTo>
                  <a:lnTo>
                    <a:pt x="0" y="304800"/>
                  </a:lnTo>
                  <a:close/>
                </a:path>
                <a:path w="685800" h="609600">
                  <a:moveTo>
                    <a:pt x="63245" y="304800"/>
                  </a:moveTo>
                  <a:lnTo>
                    <a:pt x="67743" y="349443"/>
                  </a:lnTo>
                  <a:lnTo>
                    <a:pt x="80714" y="391465"/>
                  </a:lnTo>
                  <a:lnTo>
                    <a:pt x="101374" y="430163"/>
                  </a:lnTo>
                  <a:lnTo>
                    <a:pt x="128938" y="464834"/>
                  </a:lnTo>
                  <a:lnTo>
                    <a:pt x="162624" y="494777"/>
                  </a:lnTo>
                  <a:lnTo>
                    <a:pt x="201647" y="519288"/>
                  </a:lnTo>
                  <a:lnTo>
                    <a:pt x="245223" y="537666"/>
                  </a:lnTo>
                  <a:lnTo>
                    <a:pt x="292569" y="549208"/>
                  </a:lnTo>
                  <a:lnTo>
                    <a:pt x="342900" y="553212"/>
                  </a:lnTo>
                  <a:lnTo>
                    <a:pt x="393026" y="549208"/>
                  </a:lnTo>
                  <a:lnTo>
                    <a:pt x="440263" y="537666"/>
                  </a:lnTo>
                  <a:lnTo>
                    <a:pt x="483807" y="519288"/>
                  </a:lnTo>
                  <a:lnTo>
                    <a:pt x="522856" y="494777"/>
                  </a:lnTo>
                  <a:lnTo>
                    <a:pt x="556605" y="464834"/>
                  </a:lnTo>
                  <a:lnTo>
                    <a:pt x="584253" y="430163"/>
                  </a:lnTo>
                  <a:lnTo>
                    <a:pt x="604996" y="391465"/>
                  </a:lnTo>
                  <a:lnTo>
                    <a:pt x="618030" y="349443"/>
                  </a:lnTo>
                  <a:lnTo>
                    <a:pt x="622553" y="304800"/>
                  </a:lnTo>
                  <a:lnTo>
                    <a:pt x="618030" y="260156"/>
                  </a:lnTo>
                  <a:lnTo>
                    <a:pt x="604996" y="218134"/>
                  </a:lnTo>
                  <a:lnTo>
                    <a:pt x="584253" y="179436"/>
                  </a:lnTo>
                  <a:lnTo>
                    <a:pt x="556605" y="144765"/>
                  </a:lnTo>
                  <a:lnTo>
                    <a:pt x="522856" y="114822"/>
                  </a:lnTo>
                  <a:lnTo>
                    <a:pt x="483807" y="90311"/>
                  </a:lnTo>
                  <a:lnTo>
                    <a:pt x="440263" y="71933"/>
                  </a:lnTo>
                  <a:lnTo>
                    <a:pt x="393026" y="60391"/>
                  </a:lnTo>
                  <a:lnTo>
                    <a:pt x="342900" y="56387"/>
                  </a:lnTo>
                  <a:lnTo>
                    <a:pt x="292569" y="60391"/>
                  </a:lnTo>
                  <a:lnTo>
                    <a:pt x="245223" y="71933"/>
                  </a:lnTo>
                  <a:lnTo>
                    <a:pt x="201647" y="90311"/>
                  </a:lnTo>
                  <a:lnTo>
                    <a:pt x="162624" y="114822"/>
                  </a:lnTo>
                  <a:lnTo>
                    <a:pt x="128938" y="144765"/>
                  </a:lnTo>
                  <a:lnTo>
                    <a:pt x="101374" y="179436"/>
                  </a:lnTo>
                  <a:lnTo>
                    <a:pt x="80714" y="218134"/>
                  </a:lnTo>
                  <a:lnTo>
                    <a:pt x="67743" y="260156"/>
                  </a:lnTo>
                  <a:lnTo>
                    <a:pt x="63245" y="304800"/>
                  </a:lnTo>
                  <a:close/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84933" y="33047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85879" y="3152382"/>
            <a:ext cx="27285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44500" algn="l"/>
                <a:tab pos="838200" algn="l"/>
                <a:tab pos="1153160" algn="l"/>
                <a:tab pos="1587500" algn="l"/>
                <a:tab pos="1968500" algn="l"/>
                <a:tab pos="2362200" algn="l"/>
                <a:tab pos="2677160" algn="l"/>
              </a:tabLst>
            </a:pPr>
            <a:r>
              <a:rPr sz="4200" baseline="-26785" dirty="0">
                <a:latin typeface="Times New Roman"/>
                <a:cs typeface="Times New Roman"/>
              </a:rPr>
              <a:t>0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c	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3809" dirty="0">
                <a:latin typeface="Times New Roman"/>
                <a:cs typeface="Times New Roman"/>
              </a:rPr>
              <a:t>2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a	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177421" y="2863723"/>
            <a:ext cx="510540" cy="1428750"/>
            <a:chOff x="5177421" y="2863723"/>
            <a:chExt cx="510540" cy="1428750"/>
          </a:xfrm>
        </p:grpSpPr>
        <p:sp>
          <p:nvSpPr>
            <p:cNvPr id="37" name="object 37"/>
            <p:cNvSpPr/>
            <p:nvPr/>
          </p:nvSpPr>
          <p:spPr>
            <a:xfrm>
              <a:off x="5241429" y="2874772"/>
              <a:ext cx="381000" cy="439420"/>
            </a:xfrm>
            <a:custGeom>
              <a:avLst/>
              <a:gdLst/>
              <a:ahLst/>
              <a:cxnLst/>
              <a:rect l="l" t="t" r="r" b="b"/>
              <a:pathLst>
                <a:path w="381000" h="439420">
                  <a:moveTo>
                    <a:pt x="381000" y="438911"/>
                  </a:moveTo>
                  <a:lnTo>
                    <a:pt x="380138" y="374467"/>
                  </a:lnTo>
                  <a:lnTo>
                    <a:pt x="375258" y="312922"/>
                  </a:lnTo>
                  <a:lnTo>
                    <a:pt x="366649" y="254946"/>
                  </a:lnTo>
                  <a:lnTo>
                    <a:pt x="354599" y="201209"/>
                  </a:lnTo>
                  <a:lnTo>
                    <a:pt x="339396" y="152380"/>
                  </a:lnTo>
                  <a:lnTo>
                    <a:pt x="321329" y="109130"/>
                  </a:lnTo>
                  <a:lnTo>
                    <a:pt x="300686" y="72128"/>
                  </a:lnTo>
                  <a:lnTo>
                    <a:pt x="252824" y="19548"/>
                  </a:lnTo>
                  <a:lnTo>
                    <a:pt x="198119" y="0"/>
                  </a:lnTo>
                  <a:lnTo>
                    <a:pt x="169907" y="4119"/>
                  </a:lnTo>
                  <a:lnTo>
                    <a:pt x="117184" y="38798"/>
                  </a:lnTo>
                  <a:lnTo>
                    <a:pt x="71413" y="104241"/>
                  </a:lnTo>
                  <a:lnTo>
                    <a:pt x="51891" y="146815"/>
                  </a:lnTo>
                  <a:lnTo>
                    <a:pt x="35014" y="195061"/>
                  </a:lnTo>
                  <a:lnTo>
                    <a:pt x="21084" y="248305"/>
                  </a:lnTo>
                  <a:lnTo>
                    <a:pt x="10403" y="305874"/>
                  </a:lnTo>
                  <a:lnTo>
                    <a:pt x="3274" y="367093"/>
                  </a:lnTo>
                  <a:lnTo>
                    <a:pt x="0" y="431291"/>
                  </a:lnTo>
                  <a:lnTo>
                    <a:pt x="0" y="434339"/>
                  </a:lnTo>
                  <a:lnTo>
                    <a:pt x="0" y="436625"/>
                  </a:lnTo>
                  <a:lnTo>
                    <a:pt x="0" y="438911"/>
                  </a:lnTo>
                </a:path>
                <a:path w="381000" h="439420">
                  <a:moveTo>
                    <a:pt x="2286" y="301751"/>
                  </a:moveTo>
                  <a:lnTo>
                    <a:pt x="1524" y="324611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7421" y="3196336"/>
              <a:ext cx="132080" cy="132715"/>
            </a:xfrm>
            <a:custGeom>
              <a:avLst/>
              <a:gdLst/>
              <a:ahLst/>
              <a:cxnLst/>
              <a:rect l="l" t="t" r="r" b="b"/>
              <a:pathLst>
                <a:path w="132079" h="132714">
                  <a:moveTo>
                    <a:pt x="131825" y="2286"/>
                  </a:moveTo>
                  <a:lnTo>
                    <a:pt x="0" y="0"/>
                  </a:lnTo>
                  <a:lnTo>
                    <a:pt x="63246" y="132587"/>
                  </a:lnTo>
                  <a:lnTo>
                    <a:pt x="131825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38381" y="3831844"/>
              <a:ext cx="384175" cy="449580"/>
            </a:xfrm>
            <a:custGeom>
              <a:avLst/>
              <a:gdLst/>
              <a:ahLst/>
              <a:cxnLst/>
              <a:rect l="l" t="t" r="r" b="b"/>
              <a:pathLst>
                <a:path w="384175" h="449579">
                  <a:moveTo>
                    <a:pt x="0" y="20573"/>
                  </a:moveTo>
                  <a:lnTo>
                    <a:pt x="4121" y="84907"/>
                  </a:lnTo>
                  <a:lnTo>
                    <a:pt x="12114" y="146132"/>
                  </a:lnTo>
                  <a:lnTo>
                    <a:pt x="23655" y="203596"/>
                  </a:lnTo>
                  <a:lnTo>
                    <a:pt x="38421" y="256646"/>
                  </a:lnTo>
                  <a:lnTo>
                    <a:pt x="56090" y="304629"/>
                  </a:lnTo>
                  <a:lnTo>
                    <a:pt x="76339" y="346893"/>
                  </a:lnTo>
                  <a:lnTo>
                    <a:pt x="98845" y="382785"/>
                  </a:lnTo>
                  <a:lnTo>
                    <a:pt x="149335" y="432842"/>
                  </a:lnTo>
                  <a:lnTo>
                    <a:pt x="204977" y="449579"/>
                  </a:lnTo>
                  <a:lnTo>
                    <a:pt x="232950" y="443837"/>
                  </a:lnTo>
                  <a:lnTo>
                    <a:pt x="283840" y="406195"/>
                  </a:lnTo>
                  <a:lnTo>
                    <a:pt x="326182" y="338257"/>
                  </a:lnTo>
                  <a:lnTo>
                    <a:pt x="343470" y="294643"/>
                  </a:lnTo>
                  <a:lnTo>
                    <a:pt x="357807" y="245517"/>
                  </a:lnTo>
                  <a:lnTo>
                    <a:pt x="368922" y="191564"/>
                  </a:lnTo>
                  <a:lnTo>
                    <a:pt x="376545" y="133473"/>
                  </a:lnTo>
                  <a:lnTo>
                    <a:pt x="380403" y="71929"/>
                  </a:lnTo>
                  <a:lnTo>
                    <a:pt x="380225" y="7619"/>
                  </a:lnTo>
                  <a:lnTo>
                    <a:pt x="380225" y="5333"/>
                  </a:lnTo>
                  <a:lnTo>
                    <a:pt x="380225" y="2285"/>
                  </a:lnTo>
                  <a:lnTo>
                    <a:pt x="380225" y="0"/>
                  </a:lnTo>
                </a:path>
                <a:path w="384175" h="449579">
                  <a:moveTo>
                    <a:pt x="384048" y="137921"/>
                  </a:moveTo>
                  <a:lnTo>
                    <a:pt x="383286" y="115061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6135" y="3818128"/>
              <a:ext cx="132080" cy="133350"/>
            </a:xfrm>
            <a:custGeom>
              <a:avLst/>
              <a:gdLst/>
              <a:ahLst/>
              <a:cxnLst/>
              <a:rect l="l" t="t" r="r" b="b"/>
              <a:pathLst>
                <a:path w="132079" h="133350">
                  <a:moveTo>
                    <a:pt x="131813" y="128777"/>
                  </a:moveTo>
                  <a:lnTo>
                    <a:pt x="60947" y="0"/>
                  </a:lnTo>
                  <a:lnTo>
                    <a:pt x="0" y="133350"/>
                  </a:lnTo>
                  <a:lnTo>
                    <a:pt x="131813" y="128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96135" y="3914394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5535" y="993648"/>
            <a:ext cx="8434070" cy="211899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4965" marR="5080" indent="-342900">
              <a:lnSpc>
                <a:spcPct val="102699"/>
              </a:lnSpc>
              <a:spcBef>
                <a:spcPts val="10"/>
              </a:spcBef>
              <a:buFont typeface="Times New Roman"/>
              <a:buChar char="•"/>
              <a:tabLst>
                <a:tab pos="354965" algn="l"/>
                <a:tab pos="355600" algn="l"/>
                <a:tab pos="3378835" algn="l"/>
              </a:tabLst>
            </a:pPr>
            <a:r>
              <a:rPr sz="2800" spc="-5" dirty="0">
                <a:latin typeface="宋体"/>
                <a:cs typeface="宋体"/>
              </a:rPr>
              <a:t>例：构造一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DFA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，它接受字母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{a,b,c}</a:t>
            </a:r>
            <a:r>
              <a:rPr sz="2800" spc="-5" dirty="0">
                <a:latin typeface="宋体"/>
                <a:cs typeface="宋体"/>
              </a:rPr>
              <a:t>上，</a:t>
            </a:r>
            <a:r>
              <a:rPr sz="2800" dirty="0">
                <a:latin typeface="宋体"/>
                <a:cs typeface="宋体"/>
              </a:rPr>
              <a:t>以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宋体"/>
                <a:cs typeface="宋体"/>
              </a:rPr>
              <a:t>开始的字符串，或</a:t>
            </a:r>
            <a:r>
              <a:rPr sz="2800" dirty="0">
                <a:latin typeface="宋体"/>
                <a:cs typeface="宋体"/>
              </a:rPr>
              <a:t>以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开始但所含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不多于一个 的字符串。</a:t>
            </a:r>
            <a:endParaRPr sz="2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860"/>
              </a:spcBef>
              <a:tabLst>
                <a:tab pos="1523365" algn="l"/>
              </a:tabLst>
            </a:pPr>
            <a:r>
              <a:rPr sz="2800" dirty="0">
                <a:latin typeface="Times New Roman"/>
                <a:cs typeface="Times New Roman"/>
              </a:rPr>
              <a:t>b	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679448"/>
            <a:ext cx="6517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故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DFA: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M=({0,1,2,3,},{a,b,c},f,0,{1,2,3})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532" y="2192268"/>
            <a:ext cx="3101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其中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f(0,a)=1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6998" y="2106471"/>
            <a:ext cx="1263650" cy="2588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f(0,b)=1</a:t>
            </a:r>
          </a:p>
          <a:p>
            <a:pPr marL="7048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f(1,a)=1</a:t>
            </a:r>
          </a:p>
          <a:p>
            <a:pPr marL="9017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f(1,c)=1</a:t>
            </a:r>
          </a:p>
          <a:p>
            <a:pPr marL="7048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f(2,b)=2</a:t>
            </a:r>
          </a:p>
          <a:p>
            <a:pPr marL="7048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f(3,b)=3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527" y="2619293"/>
            <a:ext cx="203835" cy="2588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2480" y="2619293"/>
            <a:ext cx="1205230" cy="2588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f(0,c)=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f(1,b)=1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f(2,a)=3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f(2,c)=2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f(3,c)=3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35" y="1365052"/>
            <a:ext cx="8355330" cy="498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21081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8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确</a:t>
            </a:r>
            <a:r>
              <a:rPr sz="2800" spc="-5" dirty="0">
                <a:latin typeface="宋体"/>
                <a:cs typeface="宋体"/>
              </a:rPr>
              <a:t>定有限自动机 </a:t>
            </a:r>
            <a:r>
              <a:rPr sz="2800" dirty="0">
                <a:latin typeface="Times New Roman"/>
                <a:cs typeface="Times New Roman"/>
              </a:rPr>
              <a:t>(3)</a:t>
            </a:r>
            <a:r>
              <a:rPr sz="2800" spc="-5" dirty="0">
                <a:latin typeface="宋体"/>
                <a:cs typeface="宋体"/>
              </a:rPr>
              <a:t>一步动作</a:t>
            </a:r>
            <a:endParaRPr sz="2800">
              <a:latin typeface="宋体"/>
              <a:cs typeface="宋体"/>
            </a:endParaRPr>
          </a:p>
          <a:p>
            <a:pPr marL="768350" marR="824865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每读一个字符，状态就向前进至下一状态； 记为：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┣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68350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dirty="0">
                <a:latin typeface="宋体"/>
                <a:cs typeface="宋体"/>
              </a:rPr>
              <a:t>┣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50" baseline="23391" dirty="0">
                <a:latin typeface="Times New Roman"/>
                <a:cs typeface="Times New Roman"/>
              </a:rPr>
              <a:t>K</a:t>
            </a:r>
            <a:r>
              <a:rPr sz="2850" spc="330" baseline="2339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表示自动机做</a:t>
            </a:r>
            <a:r>
              <a:rPr sz="2800" dirty="0">
                <a:latin typeface="宋体"/>
                <a:cs typeface="宋体"/>
              </a:rPr>
              <a:t>了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步动作。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dirty="0">
                <a:latin typeface="宋体"/>
                <a:cs typeface="宋体"/>
              </a:rPr>
              <a:t>┣</a:t>
            </a:r>
            <a:r>
              <a:rPr sz="2800" spc="-765" dirty="0">
                <a:latin typeface="宋体"/>
                <a:cs typeface="宋体"/>
              </a:rPr>
              <a:t> 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宋体"/>
                <a:cs typeface="宋体"/>
              </a:rPr>
              <a:t>表示自动机做</a:t>
            </a:r>
            <a:r>
              <a:rPr sz="2800" dirty="0">
                <a:latin typeface="宋体"/>
                <a:cs typeface="宋体"/>
              </a:rPr>
              <a:t>了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步动作</a:t>
            </a:r>
            <a:r>
              <a:rPr sz="2800" spc="-10" dirty="0">
                <a:latin typeface="宋体"/>
                <a:cs typeface="宋体"/>
              </a:rPr>
              <a:t>或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步以上动作。</a:t>
            </a:r>
            <a:endParaRPr sz="2800">
              <a:latin typeface="宋体"/>
              <a:cs typeface="宋体"/>
            </a:endParaRPr>
          </a:p>
          <a:p>
            <a:pPr marL="767715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dirty="0">
                <a:latin typeface="宋体"/>
                <a:cs typeface="宋体"/>
              </a:rPr>
              <a:t>┣</a:t>
            </a:r>
            <a:r>
              <a:rPr sz="2800" spc="-765" dirty="0">
                <a:latin typeface="宋体"/>
                <a:cs typeface="宋体"/>
              </a:rPr>
              <a:t> </a:t>
            </a:r>
            <a:r>
              <a:rPr sz="2850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宋体"/>
                <a:cs typeface="宋体"/>
              </a:rPr>
              <a:t>表示自动机做</a:t>
            </a:r>
            <a:r>
              <a:rPr sz="2800" dirty="0">
                <a:latin typeface="宋体"/>
                <a:cs typeface="宋体"/>
              </a:rPr>
              <a:t>了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步动作</a:t>
            </a:r>
            <a:r>
              <a:rPr sz="2800" spc="-10" dirty="0">
                <a:latin typeface="宋体"/>
                <a:cs typeface="宋体"/>
              </a:rPr>
              <a:t>或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步以上动作。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宋体"/>
                <a:cs typeface="宋体"/>
              </a:rPr>
              <a:t>对字符串的识别</a:t>
            </a:r>
            <a:endParaRPr sz="2800">
              <a:latin typeface="宋体"/>
              <a:cs typeface="宋体"/>
            </a:endParaRPr>
          </a:p>
          <a:p>
            <a:pPr marL="367665" marR="17780" indent="-342900">
              <a:lnSpc>
                <a:spcPct val="100000"/>
              </a:lnSpc>
              <a:spcBef>
                <a:spcPts val="730"/>
              </a:spcBef>
              <a:buFont typeface="Times New Roman"/>
              <a:buChar char="•"/>
              <a:tabLst>
                <a:tab pos="367665" algn="l"/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定义：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Symbol"/>
                <a:cs typeface="Symbol"/>
              </a:rPr>
              <a:t>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M=(S,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所识别，当且 </a:t>
            </a:r>
            <a:r>
              <a:rPr sz="2800" dirty="0">
                <a:latin typeface="宋体"/>
                <a:cs typeface="宋体"/>
              </a:rPr>
              <a:t>仅</a:t>
            </a:r>
            <a:r>
              <a:rPr sz="2800" spc="-10" dirty="0">
                <a:latin typeface="宋体"/>
                <a:cs typeface="宋体"/>
              </a:rPr>
              <a:t>当</a:t>
            </a:r>
            <a:r>
              <a:rPr sz="2800" dirty="0">
                <a:latin typeface="Times New Roman"/>
                <a:cs typeface="Times New Roman"/>
              </a:rPr>
              <a:t>(s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┣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(s,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),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441252"/>
            <a:ext cx="8710930" cy="44056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、确定有限自动机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宋体"/>
                <a:cs typeface="宋体"/>
              </a:rPr>
              <a:t>对字符串的识别</a:t>
            </a:r>
            <a:endParaRPr sz="2800">
              <a:latin typeface="宋体"/>
              <a:cs typeface="宋体"/>
            </a:endParaRPr>
          </a:p>
          <a:p>
            <a:pPr marL="367665" marR="1778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67665" algn="l"/>
                <a:tab pos="368300" algn="l"/>
                <a:tab pos="2680970" algn="l"/>
              </a:tabLst>
            </a:pPr>
            <a:r>
              <a:rPr sz="2800" spc="-5" dirty="0">
                <a:latin typeface="宋体"/>
                <a:cs typeface="宋体"/>
              </a:rPr>
              <a:t>注：能</a:t>
            </a:r>
            <a:r>
              <a:rPr sz="2800" spc="-10" dirty="0">
                <a:latin typeface="宋体"/>
                <a:cs typeface="宋体"/>
              </a:rPr>
              <a:t>被</a:t>
            </a:r>
            <a:r>
              <a:rPr sz="2800" dirty="0">
                <a:latin typeface="Times New Roman"/>
                <a:cs typeface="Times New Roman"/>
              </a:rPr>
              <a:t>DFA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所接受的字符串的集合，称为自动机 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所能识别的语言，记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L(M)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914400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宋体"/>
                <a:cs typeface="宋体"/>
              </a:rPr>
              <a:t>不能被自动机接受的字符串有两种情况：</a:t>
            </a:r>
            <a:endParaRPr sz="2800">
              <a:latin typeface="宋体"/>
              <a:cs typeface="宋体"/>
            </a:endParaRPr>
          </a:p>
          <a:p>
            <a:pPr marL="767715" marR="2245360" lvl="1" indent="-285750">
              <a:lnSpc>
                <a:spcPts val="3229"/>
              </a:lnSpc>
              <a:spcBef>
                <a:spcPts val="89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读完输入串，状态不停在终止状态， </a:t>
            </a:r>
            <a:r>
              <a:rPr sz="2800" dirty="0">
                <a:latin typeface="宋体"/>
                <a:cs typeface="宋体"/>
              </a:rPr>
              <a:t>即：</a:t>
            </a:r>
            <a:r>
              <a:rPr sz="2800" spc="-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宋体"/>
                <a:cs typeface="宋体"/>
              </a:rPr>
              <a:t>┣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(s’,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),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s’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  <a:p>
            <a:pPr marL="768350" marR="113030" lvl="1" indent="-285750">
              <a:lnSpc>
                <a:spcPct val="100000"/>
              </a:lnSpc>
              <a:spcBef>
                <a:spcPts val="720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在读过程中出现不存在的映射，使自动机无法继续 动作。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35" y="1288852"/>
            <a:ext cx="7505700" cy="515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、不确定有限自动</a:t>
            </a:r>
            <a:r>
              <a:rPr sz="2800" spc="-1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NFA(Non-deterministic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FA)  </a:t>
            </a: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-5" dirty="0">
                <a:latin typeface="宋体"/>
                <a:cs typeface="宋体"/>
              </a:rPr>
              <a:t>定义：不确定有限自动机是一个五元式</a:t>
            </a:r>
            <a:endParaRPr sz="2800">
              <a:latin typeface="宋体"/>
              <a:cs typeface="宋体"/>
            </a:endParaRPr>
          </a:p>
          <a:p>
            <a:pPr marL="812800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Times New Roman"/>
                <a:cs typeface="Times New Roman"/>
              </a:rPr>
              <a:t>M=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S,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3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其中：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：有限状态集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72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dirty="0">
                <a:latin typeface="Symbol"/>
                <a:cs typeface="Symbol"/>
              </a:rPr>
              <a:t>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：有限字母表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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50" baseline="2339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(S</a:t>
            </a:r>
            <a:r>
              <a:rPr sz="2800" dirty="0">
                <a:latin typeface="宋体"/>
                <a:cs typeface="宋体"/>
              </a:rPr>
              <a:t>的子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上的映射</a:t>
            </a:r>
            <a:endParaRPr sz="2800">
              <a:latin typeface="宋体"/>
              <a:cs typeface="宋体"/>
            </a:endParaRPr>
          </a:p>
          <a:p>
            <a:pPr marL="767715" indent="-286385">
              <a:lnSpc>
                <a:spcPct val="100000"/>
              </a:lnSpc>
              <a:spcBef>
                <a:spcPts val="630"/>
              </a:spcBef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：非空的初态集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的真子集</a:t>
            </a:r>
            <a:endParaRPr sz="2800">
              <a:latin typeface="宋体"/>
              <a:cs typeface="宋体"/>
            </a:endParaRPr>
          </a:p>
          <a:p>
            <a:pPr marL="25400" marR="407034" indent="456565">
              <a:lnSpc>
                <a:spcPct val="120200"/>
              </a:lnSpc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宋体"/>
                <a:cs typeface="宋体"/>
              </a:rPr>
              <a:t>：终止状态集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Z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的子集，可为空集 </a:t>
            </a: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非确定主要是指后继状态可有多个。</a:t>
            </a:r>
            <a:endParaRPr sz="2800">
              <a:latin typeface="宋体"/>
              <a:cs typeface="宋体"/>
            </a:endParaRPr>
          </a:p>
          <a:p>
            <a:pPr marL="7359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5" dirty="0">
                <a:latin typeface="宋体"/>
                <a:cs typeface="宋体"/>
              </a:rPr>
              <a:t>的特例。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333" y="25359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35" y="1450848"/>
            <a:ext cx="6490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71370" algn="l"/>
              </a:tabLst>
            </a:pPr>
            <a:r>
              <a:rPr sz="2800" spc="695" dirty="0">
                <a:solidFill>
                  <a:srgbClr val="000000"/>
                </a:solidFill>
              </a:rPr>
              <a:t>例</a:t>
            </a:r>
            <a:r>
              <a:rPr sz="2800" dirty="0">
                <a:solidFill>
                  <a:srgbClr val="000000"/>
                </a:solidFill>
              </a:rPr>
              <a:t>：</a:t>
            </a:r>
            <a:r>
              <a:rPr sz="2800" spc="-10" dirty="0">
                <a:solidFill>
                  <a:srgbClr val="000000"/>
                </a:solidFill>
              </a:rPr>
              <a:t>设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NFA	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0000"/>
                </a:solidFill>
              </a:rPr>
              <a:t>＝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({q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,q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},{0,1},f,{q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}{q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})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494" y="1963668"/>
            <a:ext cx="1212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宋体"/>
                <a:cs typeface="宋体"/>
              </a:rPr>
              <a:t>映射为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643" y="348589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599" y="266700"/>
                </a:moveTo>
                <a:lnTo>
                  <a:pt x="605591" y="223310"/>
                </a:lnTo>
                <a:lnTo>
                  <a:pt x="593993" y="182197"/>
                </a:lnTo>
                <a:lnTo>
                  <a:pt x="575444" y="143900"/>
                </a:lnTo>
                <a:lnTo>
                  <a:pt x="550587" y="108959"/>
                </a:lnTo>
                <a:lnTo>
                  <a:pt x="520060" y="77914"/>
                </a:lnTo>
                <a:lnTo>
                  <a:pt x="484504" y="51303"/>
                </a:lnTo>
                <a:lnTo>
                  <a:pt x="444560" y="29667"/>
                </a:lnTo>
                <a:lnTo>
                  <a:pt x="400868" y="13545"/>
                </a:lnTo>
                <a:lnTo>
                  <a:pt x="354067" y="3476"/>
                </a:lnTo>
                <a:lnTo>
                  <a:pt x="304799" y="0"/>
                </a:lnTo>
                <a:lnTo>
                  <a:pt x="255343" y="3476"/>
                </a:lnTo>
                <a:lnTo>
                  <a:pt x="208434" y="13545"/>
                </a:lnTo>
                <a:lnTo>
                  <a:pt x="164697" y="29667"/>
                </a:lnTo>
                <a:lnTo>
                  <a:pt x="124760" y="51303"/>
                </a:lnTo>
                <a:lnTo>
                  <a:pt x="89249" y="77914"/>
                </a:lnTo>
                <a:lnTo>
                  <a:pt x="58789" y="108959"/>
                </a:lnTo>
                <a:lnTo>
                  <a:pt x="34008" y="143900"/>
                </a:lnTo>
                <a:lnTo>
                  <a:pt x="15532" y="182197"/>
                </a:lnTo>
                <a:lnTo>
                  <a:pt x="3987" y="223310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7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799" y="533400"/>
                </a:lnTo>
                <a:lnTo>
                  <a:pt x="354067" y="529903"/>
                </a:lnTo>
                <a:lnTo>
                  <a:pt x="400868" y="519781"/>
                </a:lnTo>
                <a:lnTo>
                  <a:pt x="444560" y="503588"/>
                </a:lnTo>
                <a:lnTo>
                  <a:pt x="484504" y="481876"/>
                </a:lnTo>
                <a:lnTo>
                  <a:pt x="520060" y="455199"/>
                </a:lnTo>
                <a:lnTo>
                  <a:pt x="550587" y="424110"/>
                </a:lnTo>
                <a:lnTo>
                  <a:pt x="575444" y="389163"/>
                </a:lnTo>
                <a:lnTo>
                  <a:pt x="593993" y="350910"/>
                </a:lnTo>
                <a:lnTo>
                  <a:pt x="605591" y="309904"/>
                </a:lnTo>
                <a:lnTo>
                  <a:pt x="609599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10543" y="3432047"/>
            <a:ext cx="9213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6545" algn="l"/>
                <a:tab pos="57086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	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06199" y="3093847"/>
            <a:ext cx="2720340" cy="935355"/>
            <a:chOff x="5306199" y="3093847"/>
            <a:chExt cx="2720340" cy="935355"/>
          </a:xfrm>
        </p:grpSpPr>
        <p:sp>
          <p:nvSpPr>
            <p:cNvPr id="7" name="object 7"/>
            <p:cNvSpPr/>
            <p:nvPr/>
          </p:nvSpPr>
          <p:spPr>
            <a:xfrm>
              <a:off x="5577471" y="3103372"/>
              <a:ext cx="381000" cy="439420"/>
            </a:xfrm>
            <a:custGeom>
              <a:avLst/>
              <a:gdLst/>
              <a:ahLst/>
              <a:cxnLst/>
              <a:rect l="l" t="t" r="r" b="b"/>
              <a:pathLst>
                <a:path w="381000" h="439420">
                  <a:moveTo>
                    <a:pt x="381000" y="438912"/>
                  </a:moveTo>
                  <a:lnTo>
                    <a:pt x="380158" y="374467"/>
                  </a:lnTo>
                  <a:lnTo>
                    <a:pt x="375328" y="312922"/>
                  </a:lnTo>
                  <a:lnTo>
                    <a:pt x="366792" y="254946"/>
                  </a:lnTo>
                  <a:lnTo>
                    <a:pt x="354831" y="201209"/>
                  </a:lnTo>
                  <a:lnTo>
                    <a:pt x="339726" y="152380"/>
                  </a:lnTo>
                  <a:lnTo>
                    <a:pt x="321761" y="109130"/>
                  </a:lnTo>
                  <a:lnTo>
                    <a:pt x="301216" y="72128"/>
                  </a:lnTo>
                  <a:lnTo>
                    <a:pt x="253516" y="19548"/>
                  </a:lnTo>
                  <a:lnTo>
                    <a:pt x="198882" y="0"/>
                  </a:lnTo>
                  <a:lnTo>
                    <a:pt x="170651" y="4119"/>
                  </a:lnTo>
                  <a:lnTo>
                    <a:pt x="117807" y="38798"/>
                  </a:lnTo>
                  <a:lnTo>
                    <a:pt x="71846" y="104241"/>
                  </a:lnTo>
                  <a:lnTo>
                    <a:pt x="52220" y="146815"/>
                  </a:lnTo>
                  <a:lnTo>
                    <a:pt x="35243" y="195061"/>
                  </a:lnTo>
                  <a:lnTo>
                    <a:pt x="21223" y="248305"/>
                  </a:lnTo>
                  <a:lnTo>
                    <a:pt x="10469" y="305874"/>
                  </a:lnTo>
                  <a:lnTo>
                    <a:pt x="3292" y="367093"/>
                  </a:lnTo>
                  <a:lnTo>
                    <a:pt x="0" y="431291"/>
                  </a:lnTo>
                  <a:lnTo>
                    <a:pt x="0" y="434339"/>
                  </a:lnTo>
                  <a:lnTo>
                    <a:pt x="0" y="436625"/>
                  </a:lnTo>
                  <a:lnTo>
                    <a:pt x="0" y="4389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8983" y="3405124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70" h="30479">
                  <a:moveTo>
                    <a:pt x="381" y="-9525"/>
                  </a:moveTo>
                  <a:lnTo>
                    <a:pt x="381" y="400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6200" y="3433317"/>
              <a:ext cx="857250" cy="420370"/>
            </a:xfrm>
            <a:custGeom>
              <a:avLst/>
              <a:gdLst/>
              <a:ahLst/>
              <a:cxnLst/>
              <a:rect l="l" t="t" r="r" b="b"/>
              <a:pathLst>
                <a:path w="857250" h="420370">
                  <a:moveTo>
                    <a:pt x="123444" y="357378"/>
                  </a:moveTo>
                  <a:lnTo>
                    <a:pt x="0" y="295656"/>
                  </a:lnTo>
                  <a:lnTo>
                    <a:pt x="0" y="419862"/>
                  </a:lnTo>
                  <a:lnTo>
                    <a:pt x="123444" y="357378"/>
                  </a:lnTo>
                  <a:close/>
                </a:path>
                <a:path w="857250" h="420370">
                  <a:moveTo>
                    <a:pt x="335280" y="1524"/>
                  </a:moveTo>
                  <a:lnTo>
                    <a:pt x="211074" y="0"/>
                  </a:lnTo>
                  <a:lnTo>
                    <a:pt x="271272" y="124206"/>
                  </a:lnTo>
                  <a:lnTo>
                    <a:pt x="335280" y="1524"/>
                  </a:lnTo>
                  <a:close/>
                </a:path>
                <a:path w="857250" h="420370">
                  <a:moveTo>
                    <a:pt x="857237" y="219456"/>
                  </a:moveTo>
                  <a:lnTo>
                    <a:pt x="733044" y="281178"/>
                  </a:lnTo>
                  <a:lnTo>
                    <a:pt x="857237" y="343662"/>
                  </a:lnTo>
                  <a:lnTo>
                    <a:pt x="857237" y="219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29843" y="34096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43"/>
                  </a:lnTo>
                  <a:lnTo>
                    <a:pt x="15532" y="208434"/>
                  </a:lnTo>
                  <a:lnTo>
                    <a:pt x="34008" y="164697"/>
                  </a:lnTo>
                  <a:lnTo>
                    <a:pt x="58789" y="124760"/>
                  </a:lnTo>
                  <a:lnTo>
                    <a:pt x="89249" y="89249"/>
                  </a:lnTo>
                  <a:lnTo>
                    <a:pt x="124760" y="58789"/>
                  </a:lnTo>
                  <a:lnTo>
                    <a:pt x="164697" y="34008"/>
                  </a:lnTo>
                  <a:lnTo>
                    <a:pt x="208434" y="15532"/>
                  </a:lnTo>
                  <a:lnTo>
                    <a:pt x="255343" y="3987"/>
                  </a:lnTo>
                  <a:lnTo>
                    <a:pt x="304800" y="0"/>
                  </a:lnTo>
                  <a:lnTo>
                    <a:pt x="354256" y="3987"/>
                  </a:lnTo>
                  <a:lnTo>
                    <a:pt x="401165" y="15532"/>
                  </a:lnTo>
                  <a:lnTo>
                    <a:pt x="444902" y="34008"/>
                  </a:lnTo>
                  <a:lnTo>
                    <a:pt x="484839" y="58789"/>
                  </a:lnTo>
                  <a:lnTo>
                    <a:pt x="520350" y="89249"/>
                  </a:lnTo>
                  <a:lnTo>
                    <a:pt x="550810" y="124760"/>
                  </a:lnTo>
                  <a:lnTo>
                    <a:pt x="575591" y="164697"/>
                  </a:lnTo>
                  <a:lnTo>
                    <a:pt x="594067" y="208434"/>
                  </a:lnTo>
                  <a:lnTo>
                    <a:pt x="605612" y="255343"/>
                  </a:lnTo>
                  <a:lnTo>
                    <a:pt x="609600" y="304800"/>
                  </a:lnTo>
                  <a:lnTo>
                    <a:pt x="605612" y="354256"/>
                  </a:lnTo>
                  <a:lnTo>
                    <a:pt x="594067" y="401165"/>
                  </a:lnTo>
                  <a:lnTo>
                    <a:pt x="575591" y="444902"/>
                  </a:lnTo>
                  <a:lnTo>
                    <a:pt x="550810" y="484839"/>
                  </a:lnTo>
                  <a:lnTo>
                    <a:pt x="520350" y="520350"/>
                  </a:lnTo>
                  <a:lnTo>
                    <a:pt x="484839" y="550810"/>
                  </a:lnTo>
                  <a:lnTo>
                    <a:pt x="444902" y="575591"/>
                  </a:lnTo>
                  <a:lnTo>
                    <a:pt x="401165" y="594067"/>
                  </a:lnTo>
                  <a:lnTo>
                    <a:pt x="354256" y="605612"/>
                  </a:lnTo>
                  <a:lnTo>
                    <a:pt x="304800" y="609600"/>
                  </a:lnTo>
                  <a:lnTo>
                    <a:pt x="255343" y="605612"/>
                  </a:lnTo>
                  <a:lnTo>
                    <a:pt x="208434" y="594067"/>
                  </a:lnTo>
                  <a:lnTo>
                    <a:pt x="164697" y="575591"/>
                  </a:lnTo>
                  <a:lnTo>
                    <a:pt x="124760" y="550810"/>
                  </a:lnTo>
                  <a:lnTo>
                    <a:pt x="89249" y="520350"/>
                  </a:lnTo>
                  <a:lnTo>
                    <a:pt x="58789" y="484839"/>
                  </a:lnTo>
                  <a:lnTo>
                    <a:pt x="34008" y="444902"/>
                  </a:lnTo>
                  <a:lnTo>
                    <a:pt x="15532" y="401165"/>
                  </a:lnTo>
                  <a:lnTo>
                    <a:pt x="3987" y="354256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57150" y="304800"/>
                  </a:moveTo>
                  <a:lnTo>
                    <a:pt x="62164" y="354602"/>
                  </a:lnTo>
                  <a:lnTo>
                    <a:pt x="76555" y="401038"/>
                  </a:lnTo>
                  <a:lnTo>
                    <a:pt x="99339" y="443098"/>
                  </a:lnTo>
                  <a:lnTo>
                    <a:pt x="129535" y="479774"/>
                  </a:lnTo>
                  <a:lnTo>
                    <a:pt x="166161" y="510056"/>
                  </a:lnTo>
                  <a:lnTo>
                    <a:pt x="208234" y="532935"/>
                  </a:lnTo>
                  <a:lnTo>
                    <a:pt x="254775" y="547403"/>
                  </a:lnTo>
                  <a:lnTo>
                    <a:pt x="304800" y="552450"/>
                  </a:lnTo>
                  <a:lnTo>
                    <a:pt x="354602" y="547403"/>
                  </a:lnTo>
                  <a:lnTo>
                    <a:pt x="401038" y="532935"/>
                  </a:lnTo>
                  <a:lnTo>
                    <a:pt x="443098" y="510056"/>
                  </a:lnTo>
                  <a:lnTo>
                    <a:pt x="479774" y="479774"/>
                  </a:lnTo>
                  <a:lnTo>
                    <a:pt x="510056" y="443098"/>
                  </a:lnTo>
                  <a:lnTo>
                    <a:pt x="532935" y="401038"/>
                  </a:lnTo>
                  <a:lnTo>
                    <a:pt x="547403" y="354602"/>
                  </a:lnTo>
                  <a:lnTo>
                    <a:pt x="552450" y="304800"/>
                  </a:lnTo>
                  <a:lnTo>
                    <a:pt x="547403" y="254997"/>
                  </a:lnTo>
                  <a:lnTo>
                    <a:pt x="532935" y="208561"/>
                  </a:lnTo>
                  <a:lnTo>
                    <a:pt x="510056" y="166501"/>
                  </a:lnTo>
                  <a:lnTo>
                    <a:pt x="479774" y="129825"/>
                  </a:lnTo>
                  <a:lnTo>
                    <a:pt x="443098" y="99543"/>
                  </a:lnTo>
                  <a:lnTo>
                    <a:pt x="401038" y="76664"/>
                  </a:lnTo>
                  <a:lnTo>
                    <a:pt x="354602" y="62196"/>
                  </a:lnTo>
                  <a:lnTo>
                    <a:pt x="304800" y="57150"/>
                  </a:lnTo>
                  <a:lnTo>
                    <a:pt x="254775" y="62196"/>
                  </a:lnTo>
                  <a:lnTo>
                    <a:pt x="208234" y="76664"/>
                  </a:lnTo>
                  <a:lnTo>
                    <a:pt x="166161" y="99543"/>
                  </a:lnTo>
                  <a:lnTo>
                    <a:pt x="129535" y="129825"/>
                  </a:lnTo>
                  <a:lnTo>
                    <a:pt x="99339" y="166501"/>
                  </a:lnTo>
                  <a:lnTo>
                    <a:pt x="76555" y="208561"/>
                  </a:lnTo>
                  <a:lnTo>
                    <a:pt x="62164" y="254997"/>
                  </a:lnTo>
                  <a:lnTo>
                    <a:pt x="5715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7721" y="3488181"/>
              <a:ext cx="439420" cy="381000"/>
            </a:xfrm>
            <a:custGeom>
              <a:avLst/>
              <a:gdLst/>
              <a:ahLst/>
              <a:cxnLst/>
              <a:rect l="l" t="t" r="r" b="b"/>
              <a:pathLst>
                <a:path w="439420" h="381000">
                  <a:moveTo>
                    <a:pt x="761" y="0"/>
                  </a:moveTo>
                  <a:lnTo>
                    <a:pt x="65030" y="841"/>
                  </a:lnTo>
                  <a:lnTo>
                    <a:pt x="126462" y="5670"/>
                  </a:lnTo>
                  <a:lnTo>
                    <a:pt x="184374" y="14205"/>
                  </a:lnTo>
                  <a:lnTo>
                    <a:pt x="238082" y="26165"/>
                  </a:lnTo>
                  <a:lnTo>
                    <a:pt x="286902" y="41268"/>
                  </a:lnTo>
                  <a:lnTo>
                    <a:pt x="330150" y="59233"/>
                  </a:lnTo>
                  <a:lnTo>
                    <a:pt x="367144" y="79777"/>
                  </a:lnTo>
                  <a:lnTo>
                    <a:pt x="419633" y="127478"/>
                  </a:lnTo>
                  <a:lnTo>
                    <a:pt x="438899" y="182117"/>
                  </a:lnTo>
                  <a:lnTo>
                    <a:pt x="434782" y="210520"/>
                  </a:lnTo>
                  <a:lnTo>
                    <a:pt x="400108" y="263522"/>
                  </a:lnTo>
                  <a:lnTo>
                    <a:pt x="334668" y="309462"/>
                  </a:lnTo>
                  <a:lnTo>
                    <a:pt x="292094" y="329036"/>
                  </a:lnTo>
                  <a:lnTo>
                    <a:pt x="243849" y="345949"/>
                  </a:lnTo>
                  <a:lnTo>
                    <a:pt x="190606" y="359900"/>
                  </a:lnTo>
                  <a:lnTo>
                    <a:pt x="133037" y="370591"/>
                  </a:lnTo>
                  <a:lnTo>
                    <a:pt x="71818" y="377724"/>
                  </a:lnTo>
                  <a:lnTo>
                    <a:pt x="7619" y="381000"/>
                  </a:lnTo>
                  <a:lnTo>
                    <a:pt x="5333" y="381000"/>
                  </a:lnTo>
                  <a:lnTo>
                    <a:pt x="2285" y="381000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8199" y="3866895"/>
              <a:ext cx="31115" cy="1270"/>
            </a:xfrm>
            <a:custGeom>
              <a:avLst/>
              <a:gdLst/>
              <a:ahLst/>
              <a:cxnLst/>
              <a:rect l="l" t="t" r="r" b="b"/>
              <a:pathLst>
                <a:path w="31115" h="1270">
                  <a:moveTo>
                    <a:pt x="-9524" y="381"/>
                  </a:moveTo>
                  <a:lnTo>
                    <a:pt x="40017" y="38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66291" y="3805936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60">
                  <a:moveTo>
                    <a:pt x="124955" y="124205"/>
                  </a:moveTo>
                  <a:lnTo>
                    <a:pt x="122682" y="0"/>
                  </a:lnTo>
                  <a:lnTo>
                    <a:pt x="0" y="64008"/>
                  </a:lnTo>
                  <a:lnTo>
                    <a:pt x="12495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3643" y="3562095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2586" y="3500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56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56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4951" y="3943096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1021092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3043" y="388137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193" y="124205"/>
                  </a:moveTo>
                  <a:lnTo>
                    <a:pt x="124193" y="0"/>
                  </a:lnTo>
                  <a:lnTo>
                    <a:pt x="0" y="61722"/>
                  </a:lnTo>
                  <a:lnTo>
                    <a:pt x="124193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23051" y="3014497"/>
            <a:ext cx="1386840" cy="897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  <a:tabLst>
                <a:tab pos="906144" algn="l"/>
                <a:tab pos="1049020" algn="l"/>
              </a:tabLst>
            </a:pPr>
            <a:r>
              <a:rPr sz="2400" strike="sngStrike" dirty="0">
                <a:latin typeface="Times New Roman"/>
                <a:cs typeface="Times New Roman"/>
              </a:rPr>
              <a:t>  </a:t>
            </a:r>
            <a:r>
              <a:rPr sz="2400" strike="sngStrike" spc="-235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1	</a:t>
            </a:r>
            <a:r>
              <a:rPr sz="2400" strike="noStrike" dirty="0">
                <a:latin typeface="Times New Roman"/>
                <a:cs typeface="Times New Roman"/>
              </a:rPr>
              <a:t>	</a:t>
            </a:r>
            <a:r>
              <a:rPr sz="4200" strike="noStrike" baseline="13888" dirty="0">
                <a:latin typeface="Times New Roman"/>
                <a:cs typeface="Times New Roman"/>
              </a:rPr>
              <a:t>q</a:t>
            </a:r>
            <a:r>
              <a:rPr sz="1900" strike="noStrike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1535" y="3965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3043" y="3485896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0" y="76200"/>
                </a:moveTo>
                <a:lnTo>
                  <a:pt x="46030" y="44151"/>
                </a:lnTo>
                <a:lnTo>
                  <a:pt x="121480" y="26277"/>
                </a:lnTo>
                <a:lnTo>
                  <a:pt x="170337" y="18749"/>
                </a:lnTo>
                <a:lnTo>
                  <a:pt x="225593" y="12320"/>
                </a:lnTo>
                <a:lnTo>
                  <a:pt x="286483" y="7110"/>
                </a:lnTo>
                <a:lnTo>
                  <a:pt x="352242" y="3240"/>
                </a:lnTo>
                <a:lnTo>
                  <a:pt x="422102" y="830"/>
                </a:lnTo>
                <a:lnTo>
                  <a:pt x="495300" y="0"/>
                </a:lnTo>
                <a:lnTo>
                  <a:pt x="567927" y="812"/>
                </a:lnTo>
                <a:lnTo>
                  <a:pt x="637333" y="3173"/>
                </a:lnTo>
                <a:lnTo>
                  <a:pt x="702750" y="6971"/>
                </a:lnTo>
                <a:lnTo>
                  <a:pt x="763414" y="12091"/>
                </a:lnTo>
                <a:lnTo>
                  <a:pt x="818557" y="18420"/>
                </a:lnTo>
                <a:lnTo>
                  <a:pt x="867414" y="25845"/>
                </a:lnTo>
                <a:lnTo>
                  <a:pt x="909220" y="34252"/>
                </a:lnTo>
                <a:lnTo>
                  <a:pt x="968610" y="53560"/>
                </a:lnTo>
                <a:lnTo>
                  <a:pt x="984663" y="64234"/>
                </a:lnTo>
                <a:lnTo>
                  <a:pt x="990600" y="75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9535" y="27462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26738" y="3777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35342" y="2862198"/>
          <a:ext cx="3809364" cy="2266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0224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字符</a:t>
                      </a:r>
                      <a:endParaRPr sz="2800">
                        <a:latin typeface="宋体"/>
                        <a:cs typeface="宋体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状态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4200" spc="-7" baseline="13888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9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900" spc="-509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4200" baseline="13888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49439" y="2876295"/>
            <a:ext cx="1346835" cy="1030605"/>
          </a:xfrm>
          <a:custGeom>
            <a:avLst/>
            <a:gdLst/>
            <a:ahLst/>
            <a:cxnLst/>
            <a:rect l="l" t="t" r="r" b="b"/>
            <a:pathLst>
              <a:path w="1346835" h="1030604">
                <a:moveTo>
                  <a:pt x="0" y="0"/>
                </a:moveTo>
                <a:lnTo>
                  <a:pt x="1346454" y="103022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30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365052"/>
            <a:ext cx="8590280" cy="473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marR="5191760" indent="-8953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、不确定有限自动机  </a:t>
            </a: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spc="-5" dirty="0">
                <a:latin typeface="宋体"/>
                <a:cs typeface="宋体"/>
              </a:rPr>
              <a:t>两自动机等价：</a:t>
            </a:r>
            <a:endParaRPr sz="2800">
              <a:latin typeface="宋体"/>
              <a:cs typeface="宋体"/>
            </a:endParaRPr>
          </a:p>
          <a:p>
            <a:pPr marL="755650" marR="320675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任何两个有限自动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宋体"/>
                <a:cs typeface="宋体"/>
              </a:rPr>
              <a:t>，若它们识别的语言 </a:t>
            </a:r>
            <a:r>
              <a:rPr sz="2800" dirty="0">
                <a:latin typeface="宋体"/>
                <a:cs typeface="宋体"/>
              </a:rPr>
              <a:t>相</a:t>
            </a:r>
            <a:r>
              <a:rPr sz="2800" spc="-10" dirty="0">
                <a:latin typeface="宋体"/>
                <a:cs typeface="宋体"/>
              </a:rPr>
              <a:t>同</a:t>
            </a:r>
            <a:r>
              <a:rPr sz="2800" dirty="0">
                <a:latin typeface="Times New Roman"/>
                <a:cs typeface="Times New Roman"/>
              </a:rPr>
              <a:t>(L(M)=L(M’))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称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M’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等</a:t>
            </a:r>
            <a:r>
              <a:rPr sz="2800" spc="-10" dirty="0">
                <a:solidFill>
                  <a:srgbClr val="800000"/>
                </a:solidFill>
                <a:latin typeface="宋体"/>
                <a:cs typeface="宋体"/>
              </a:rPr>
              <a:t>价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55650" indent="-286385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存</a:t>
            </a:r>
            <a:r>
              <a:rPr sz="2800" spc="-10" dirty="0">
                <a:solidFill>
                  <a:srgbClr val="800000"/>
                </a:solidFill>
                <a:latin typeface="宋体"/>
                <a:cs typeface="宋体"/>
              </a:rPr>
              <a:t>在</a:t>
            </a:r>
            <a:r>
              <a:rPr sz="2800" spc="-5" dirty="0">
                <a:latin typeface="宋体"/>
                <a:cs typeface="宋体"/>
              </a:rPr>
              <a:t>判定任何两个有限自动机等价性的算法。</a:t>
            </a:r>
            <a:endParaRPr sz="2800">
              <a:latin typeface="宋体"/>
              <a:cs typeface="宋体"/>
            </a:endParaRPr>
          </a:p>
          <a:p>
            <a:pPr marL="12700" marR="6256655">
              <a:lnSpc>
                <a:spcPct val="112000"/>
              </a:lnSpc>
              <a:spcBef>
                <a:spcPts val="10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确定化  </a:t>
            </a: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dirty="0">
                <a:latin typeface="宋体"/>
                <a:cs typeface="宋体"/>
              </a:rPr>
              <a:t>定理</a:t>
            </a:r>
            <a:endParaRPr sz="2800">
              <a:latin typeface="宋体"/>
              <a:cs typeface="宋体"/>
            </a:endParaRPr>
          </a:p>
          <a:p>
            <a:pPr marL="355600" marR="101600" indent="12700">
              <a:lnSpc>
                <a:spcPct val="90100"/>
              </a:lnSpc>
              <a:spcBef>
                <a:spcPts val="665"/>
              </a:spcBef>
              <a:tabLst>
                <a:tab pos="2680335" algn="l"/>
              </a:tabLst>
            </a:pPr>
            <a:r>
              <a:rPr sz="2800" spc="-5" dirty="0">
                <a:latin typeface="宋体"/>
                <a:cs typeface="宋体"/>
              </a:rPr>
              <a:t>对于每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NFA	M</a:t>
            </a:r>
            <a:r>
              <a:rPr sz="2800" spc="-5" dirty="0">
                <a:latin typeface="宋体"/>
                <a:cs typeface="宋体"/>
              </a:rPr>
              <a:t>，存在一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Times New Roman"/>
                <a:cs typeface="Times New Roman"/>
              </a:rPr>
              <a:t> M’</a:t>
            </a:r>
            <a:r>
              <a:rPr sz="2800" spc="-5" dirty="0">
                <a:latin typeface="宋体"/>
                <a:cs typeface="宋体"/>
              </a:rPr>
              <a:t>，使得 </a:t>
            </a:r>
            <a:r>
              <a:rPr sz="2800" dirty="0">
                <a:latin typeface="Times New Roman"/>
                <a:cs typeface="Times New Roman"/>
              </a:rPr>
              <a:t>L(M)=L(M’)</a:t>
            </a:r>
            <a:r>
              <a:rPr sz="2800" spc="-5" dirty="0">
                <a:latin typeface="宋体"/>
                <a:cs typeface="宋体"/>
              </a:rPr>
              <a:t>。即，</a:t>
            </a:r>
            <a:r>
              <a:rPr sz="2800" spc="-1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宋体"/>
                <a:cs typeface="宋体"/>
              </a:rPr>
              <a:t>是一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接受的正规集，则存 在一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dirty="0">
                <a:latin typeface="宋体"/>
                <a:cs typeface="宋体"/>
              </a:rPr>
              <a:t>接</a:t>
            </a:r>
            <a:r>
              <a:rPr sz="2800" spc="-10" dirty="0">
                <a:latin typeface="宋体"/>
                <a:cs typeface="宋体"/>
              </a:rPr>
              <a:t>受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339" y="5431061"/>
            <a:ext cx="4516755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Times New Roman"/>
                <a:cs typeface="Times New Roman"/>
              </a:rPr>
              <a:t>={s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,s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,……s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=I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宋体"/>
                <a:cs typeface="宋体"/>
              </a:rPr>
              <a:t>不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中，则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宋体"/>
                <a:cs typeface="宋体"/>
              </a:rPr>
              <a:t>加</a:t>
            </a:r>
            <a:r>
              <a:rPr sz="2800" spc="-10" dirty="0">
                <a:latin typeface="宋体"/>
                <a:cs typeface="宋体"/>
              </a:rPr>
              <a:t>入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4865" y="4796790"/>
            <a:ext cx="806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35" y="325700"/>
            <a:ext cx="8471535" cy="516509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95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二、有限自动机</a:t>
            </a:r>
            <a:endParaRPr sz="3600">
              <a:latin typeface="宋体"/>
              <a:cs typeface="宋体"/>
            </a:endParaRPr>
          </a:p>
          <a:p>
            <a:pPr marL="190500" marR="5960745">
              <a:lnSpc>
                <a:spcPct val="110000"/>
              </a:lnSpc>
              <a:spcBef>
                <a:spcPts val="153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确定化  </a:t>
            </a: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533400" indent="-342900">
              <a:lnSpc>
                <a:spcPts val="3190"/>
              </a:lnSpc>
              <a:spcBef>
                <a:spcPts val="390"/>
              </a:spcBef>
              <a:buFont typeface="Times New Roman"/>
              <a:buChar char="•"/>
              <a:tabLst>
                <a:tab pos="532765" algn="l"/>
                <a:tab pos="533400" algn="l"/>
                <a:tab pos="1778635" algn="l"/>
                <a:tab pos="7332345" algn="l"/>
              </a:tabLst>
            </a:pPr>
            <a:r>
              <a:rPr sz="280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NFA	M=(S,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r>
              <a:rPr sz="2800" spc="-5" dirty="0">
                <a:latin typeface="宋体"/>
                <a:cs typeface="宋体"/>
              </a:rPr>
              <a:t>构造一个等价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DFA	M’=(Q,</a:t>
            </a:r>
            <a:endParaRPr sz="2800">
              <a:latin typeface="Times New Roman"/>
              <a:cs typeface="Times New Roman"/>
            </a:endParaRPr>
          </a:p>
          <a:p>
            <a:pPr marL="533400">
              <a:lnSpc>
                <a:spcPts val="3190"/>
              </a:lnSpc>
            </a:pPr>
            <a:r>
              <a:rPr sz="2800" dirty="0">
                <a:latin typeface="Symbol"/>
                <a:cs typeface="Symbol"/>
              </a:rPr>
              <a:t>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Symbol"/>
                <a:cs typeface="Symbol"/>
              </a:rPr>
              <a:t>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,F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647700">
              <a:lnSpc>
                <a:spcPct val="100000"/>
              </a:lnSpc>
              <a:spcBef>
                <a:spcPts val="290"/>
              </a:spcBef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dirty="0">
                <a:latin typeface="宋体"/>
                <a:cs typeface="宋体"/>
              </a:rPr>
              <a:t>取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=S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50" spc="-7" baseline="-20467" dirty="0">
                <a:latin typeface="宋体"/>
                <a:cs typeface="宋体"/>
              </a:rPr>
              <a:t>，</a:t>
            </a:r>
            <a:endParaRPr sz="2850" baseline="-20467">
              <a:latin typeface="宋体"/>
              <a:cs typeface="宋体"/>
            </a:endParaRPr>
          </a:p>
          <a:p>
            <a:pPr marL="647700">
              <a:lnSpc>
                <a:spcPts val="3195"/>
              </a:lnSpc>
              <a:spcBef>
                <a:spcPts val="385"/>
              </a:spcBef>
            </a:pPr>
            <a:r>
              <a:rPr sz="2800" dirty="0">
                <a:latin typeface="Times New Roman"/>
                <a:cs typeface="Times New Roman"/>
              </a:rPr>
              <a:t>2.</a:t>
            </a:r>
            <a:r>
              <a:rPr sz="2800" spc="-5" dirty="0">
                <a:latin typeface="宋体"/>
                <a:cs typeface="宋体"/>
              </a:rPr>
              <a:t>若状态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中有状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={s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,s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,……s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}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∈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endParaRPr sz="2800">
              <a:latin typeface="Symbol"/>
              <a:cs typeface="Symbol"/>
            </a:endParaRPr>
          </a:p>
          <a:p>
            <a:pPr marL="933450">
              <a:lnSpc>
                <a:spcPts val="3195"/>
              </a:lnSpc>
            </a:pP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j;</a:t>
            </a:r>
            <a:r>
              <a:rPr sz="2800" dirty="0">
                <a:latin typeface="宋体"/>
                <a:cs typeface="宋体"/>
              </a:rPr>
              <a:t>而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机中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f({s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,s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,……s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},a)</a:t>
            </a:r>
            <a:endParaRPr sz="28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2820"/>
              </a:spcBef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f(s</a:t>
            </a:r>
            <a:r>
              <a:rPr sz="2850" spc="-7" baseline="-1900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,a) </a:t>
            </a:r>
            <a:r>
              <a:rPr sz="2800" spc="-5" dirty="0">
                <a:latin typeface="宋体"/>
                <a:cs typeface="宋体"/>
              </a:rPr>
              <a:t>∪</a:t>
            </a:r>
            <a:r>
              <a:rPr sz="2800" spc="-5" dirty="0">
                <a:latin typeface="Times New Roman"/>
                <a:cs typeface="Times New Roman"/>
              </a:rPr>
              <a:t>f(s</a:t>
            </a:r>
            <a:r>
              <a:rPr sz="2850" spc="-7" baseline="-1900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,a) </a:t>
            </a:r>
            <a:r>
              <a:rPr sz="2800" spc="-5" dirty="0">
                <a:latin typeface="宋体"/>
                <a:cs typeface="宋体"/>
              </a:rPr>
              <a:t>∪</a:t>
            </a:r>
            <a:r>
              <a:rPr sz="2800" spc="-5" dirty="0">
                <a:latin typeface="Times New Roman"/>
                <a:cs typeface="Times New Roman"/>
              </a:rPr>
              <a:t>……</a:t>
            </a:r>
            <a:r>
              <a:rPr sz="2800" spc="-5" dirty="0">
                <a:latin typeface="宋体"/>
                <a:cs typeface="宋体"/>
              </a:rPr>
              <a:t>∪</a:t>
            </a:r>
            <a:r>
              <a:rPr sz="2800" spc="-5" dirty="0">
                <a:latin typeface="Times New Roman"/>
                <a:cs typeface="Times New Roman"/>
              </a:rPr>
              <a:t>f(s</a:t>
            </a:r>
            <a:r>
              <a:rPr sz="2850" spc="-7" baseline="-19005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,a)= </a:t>
            </a:r>
            <a:r>
              <a:rPr sz="6000" spc="7" baseline="-8333" dirty="0">
                <a:latin typeface="Symbol"/>
                <a:cs typeface="Symbol"/>
              </a:rPr>
              <a:t></a:t>
            </a:r>
            <a:r>
              <a:rPr sz="6000" spc="7" baseline="-8333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f </a:t>
            </a:r>
            <a:r>
              <a:rPr sz="2650" spc="90" dirty="0">
                <a:latin typeface="Times New Roman"/>
                <a:cs typeface="Times New Roman"/>
              </a:rPr>
              <a:t>(</a:t>
            </a:r>
            <a:r>
              <a:rPr sz="2650" i="1" spc="90" dirty="0">
                <a:latin typeface="Times New Roman"/>
                <a:cs typeface="Times New Roman"/>
              </a:rPr>
              <a:t>s</a:t>
            </a:r>
            <a:r>
              <a:rPr sz="1550" i="1" spc="90" dirty="0">
                <a:latin typeface="Times New Roman"/>
                <a:cs typeface="Times New Roman"/>
              </a:rPr>
              <a:t>k </a:t>
            </a:r>
            <a:r>
              <a:rPr sz="2650" spc="5" dirty="0">
                <a:latin typeface="Times New Roman"/>
                <a:cs typeface="Times New Roman"/>
              </a:rPr>
              <a:t>,</a:t>
            </a:r>
            <a:r>
              <a:rPr sz="2650" spc="-380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a</a:t>
            </a:r>
            <a:r>
              <a:rPr sz="2650" spc="9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4845" y="5497066"/>
            <a:ext cx="3708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dirty="0">
                <a:latin typeface="Times New Roman"/>
                <a:cs typeface="Times New Roman"/>
              </a:rPr>
              <a:t>k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Symbol"/>
                <a:cs typeface="Symbol"/>
              </a:rPr>
              <a:t></a:t>
            </a:r>
            <a:r>
              <a:rPr sz="1550" spc="6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51815"/>
            <a:ext cx="64262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365052"/>
            <a:ext cx="8613140" cy="481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626745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确定化  </a:t>
            </a: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635635" indent="-267970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eriod" startAt="3"/>
              <a:tabLst>
                <a:tab pos="636270" algn="l"/>
              </a:tabLst>
            </a:pPr>
            <a:r>
              <a:rPr sz="2800" spc="-5" dirty="0">
                <a:latin typeface="宋体"/>
                <a:cs typeface="宋体"/>
              </a:rPr>
              <a:t>重复步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，直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中无新状态加入为止。</a:t>
            </a:r>
            <a:endParaRPr sz="2800">
              <a:latin typeface="宋体"/>
              <a:cs typeface="宋体"/>
            </a:endParaRPr>
          </a:p>
          <a:p>
            <a:pPr marL="648970" indent="-268605">
              <a:lnSpc>
                <a:spcPct val="100000"/>
              </a:lnSpc>
              <a:spcBef>
                <a:spcPts val="725"/>
              </a:spcBef>
              <a:buSzPct val="96428"/>
              <a:buFont typeface="Times New Roman"/>
              <a:buAutoNum type="arabicPeriod" startAt="3"/>
              <a:tabLst>
                <a:tab pos="649605" algn="l"/>
              </a:tabLst>
            </a:pPr>
            <a:r>
              <a:rPr sz="2800" spc="-5" dirty="0">
                <a:latin typeface="宋体"/>
                <a:cs typeface="宋体"/>
              </a:rPr>
              <a:t>取终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F={I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Q,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∩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&lt;&gt;</a:t>
            </a:r>
            <a:r>
              <a:rPr sz="2800" spc="-5" dirty="0">
                <a:latin typeface="Symbol"/>
                <a:cs typeface="Symbol"/>
              </a:rPr>
              <a:t>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68300" marR="57785" indent="-254000">
              <a:lnSpc>
                <a:spcPct val="105200"/>
              </a:lnSpc>
              <a:spcBef>
                <a:spcPts val="455"/>
              </a:spcBef>
            </a:pPr>
            <a:r>
              <a:rPr sz="2800" spc="-1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上述过程可在有限步内完成，因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机状态的幂 集是有限的；</a:t>
            </a:r>
            <a:endParaRPr sz="2800">
              <a:latin typeface="宋体"/>
              <a:cs typeface="宋体"/>
            </a:endParaRPr>
          </a:p>
          <a:p>
            <a:pPr marL="8255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宋体"/>
                <a:cs typeface="宋体"/>
              </a:rPr>
              <a:t>上述过程也可用表格法来描述，其中列是字符集</a:t>
            </a:r>
            <a:endParaRPr sz="2800">
              <a:latin typeface="宋体"/>
              <a:cs typeface="宋体"/>
            </a:endParaRPr>
          </a:p>
          <a:p>
            <a:pPr marL="367665" marR="62865" algn="just">
              <a:lnSpc>
                <a:spcPct val="100099"/>
              </a:lnSpc>
              <a:spcBef>
                <a:spcPts val="45"/>
              </a:spcBef>
            </a:pP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宋体"/>
                <a:cs typeface="宋体"/>
              </a:rPr>
              <a:t>中的字符；行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中的各状态，开始仅包</a:t>
            </a:r>
            <a:r>
              <a:rPr sz="2800" spc="-10" dirty="0">
                <a:latin typeface="宋体"/>
                <a:cs typeface="宋体"/>
              </a:rPr>
              <a:t>含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状态，  随着算法的执行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spc="-10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的状态逐渐增多直止不再增多为 止；表格元素就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dirty="0">
                <a:latin typeface="Symbol"/>
                <a:cs typeface="Symbol"/>
              </a:rPr>
              <a:t></a:t>
            </a:r>
            <a:r>
              <a:rPr sz="2800" spc="-5" dirty="0">
                <a:latin typeface="宋体"/>
                <a:cs typeface="宋体"/>
              </a:rPr>
              <a:t>映射函数。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365052"/>
            <a:ext cx="8587740" cy="3380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5475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确定化  </a:t>
            </a: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354965" marR="25400" indent="-342900">
              <a:lnSpc>
                <a:spcPct val="102699"/>
              </a:lnSpc>
              <a:spcBef>
                <a:spcPts val="590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3)NFA</a:t>
            </a:r>
            <a:r>
              <a:rPr sz="2800" spc="-5" dirty="0">
                <a:latin typeface="宋体"/>
                <a:cs typeface="宋体"/>
              </a:rPr>
              <a:t>确定化的实质是以原有状态集上的覆盖片 </a:t>
            </a:r>
            <a:r>
              <a:rPr sz="2800" spc="-5" dirty="0">
                <a:latin typeface="Times New Roman"/>
                <a:cs typeface="Times New Roman"/>
              </a:rPr>
              <a:t>(COVER)</a:t>
            </a:r>
            <a:r>
              <a:rPr sz="2800" dirty="0">
                <a:latin typeface="宋体"/>
                <a:cs typeface="宋体"/>
              </a:rPr>
              <a:t>作为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宋体"/>
                <a:cs typeface="宋体"/>
              </a:rPr>
              <a:t>上的一个状态，将原状态间的转换 改为覆盖片间的转换，从而将不确定问题确定化。</a:t>
            </a:r>
            <a:endParaRPr sz="2800">
              <a:latin typeface="宋体"/>
              <a:cs typeface="宋体"/>
            </a:endParaRPr>
          </a:p>
          <a:p>
            <a:pPr marL="354965" marR="5080" indent="457200">
              <a:lnSpc>
                <a:spcPct val="105400"/>
              </a:lnSpc>
              <a:spcBef>
                <a:spcPts val="315"/>
              </a:spcBef>
            </a:pPr>
            <a:r>
              <a:rPr sz="2800" dirty="0">
                <a:latin typeface="Times New Roman"/>
                <a:cs typeface="Times New Roman"/>
              </a:rPr>
              <a:t>4)</a:t>
            </a:r>
            <a:r>
              <a:rPr sz="2800" spc="-5" dirty="0">
                <a:latin typeface="宋体"/>
                <a:cs typeface="宋体"/>
              </a:rPr>
              <a:t>通常，经确定化后，状态数增加，而且可能出现 一些等价状态，这时需要化简。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35" y="1450848"/>
            <a:ext cx="6490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71370" algn="l"/>
              </a:tabLst>
            </a:pPr>
            <a:r>
              <a:rPr sz="2800" spc="695" dirty="0">
                <a:solidFill>
                  <a:srgbClr val="000000"/>
                </a:solidFill>
              </a:rPr>
              <a:t>例</a:t>
            </a:r>
            <a:r>
              <a:rPr sz="2800" dirty="0">
                <a:solidFill>
                  <a:srgbClr val="000000"/>
                </a:solidFill>
              </a:rPr>
              <a:t>：</a:t>
            </a:r>
            <a:r>
              <a:rPr sz="2800" spc="-10" dirty="0">
                <a:solidFill>
                  <a:srgbClr val="000000"/>
                </a:solidFill>
              </a:rPr>
              <a:t>设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NFA	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0000"/>
                </a:solidFill>
              </a:rPr>
              <a:t>＝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({q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,q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},{0,1},f,{q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}{q</a:t>
            </a:r>
            <a:r>
              <a:rPr sz="2850" spc="-7" baseline="-20467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})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494" y="1963668"/>
            <a:ext cx="1212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宋体"/>
                <a:cs typeface="宋体"/>
              </a:rPr>
              <a:t>映射为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318" y="5574804"/>
            <a:ext cx="2159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将其确定化。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9643" y="348589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599" y="266700"/>
                </a:moveTo>
                <a:lnTo>
                  <a:pt x="605591" y="223310"/>
                </a:lnTo>
                <a:lnTo>
                  <a:pt x="593993" y="182197"/>
                </a:lnTo>
                <a:lnTo>
                  <a:pt x="575444" y="143900"/>
                </a:lnTo>
                <a:lnTo>
                  <a:pt x="550587" y="108959"/>
                </a:lnTo>
                <a:lnTo>
                  <a:pt x="520060" y="77914"/>
                </a:lnTo>
                <a:lnTo>
                  <a:pt x="484504" y="51303"/>
                </a:lnTo>
                <a:lnTo>
                  <a:pt x="444560" y="29667"/>
                </a:lnTo>
                <a:lnTo>
                  <a:pt x="400868" y="13545"/>
                </a:lnTo>
                <a:lnTo>
                  <a:pt x="354067" y="3476"/>
                </a:lnTo>
                <a:lnTo>
                  <a:pt x="304799" y="0"/>
                </a:lnTo>
                <a:lnTo>
                  <a:pt x="255343" y="3476"/>
                </a:lnTo>
                <a:lnTo>
                  <a:pt x="208434" y="13545"/>
                </a:lnTo>
                <a:lnTo>
                  <a:pt x="164697" y="29667"/>
                </a:lnTo>
                <a:lnTo>
                  <a:pt x="124760" y="51303"/>
                </a:lnTo>
                <a:lnTo>
                  <a:pt x="89249" y="77914"/>
                </a:lnTo>
                <a:lnTo>
                  <a:pt x="58789" y="108959"/>
                </a:lnTo>
                <a:lnTo>
                  <a:pt x="34008" y="143900"/>
                </a:lnTo>
                <a:lnTo>
                  <a:pt x="15532" y="182197"/>
                </a:lnTo>
                <a:lnTo>
                  <a:pt x="3987" y="223310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7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799" y="533400"/>
                </a:lnTo>
                <a:lnTo>
                  <a:pt x="354067" y="529903"/>
                </a:lnTo>
                <a:lnTo>
                  <a:pt x="400868" y="519781"/>
                </a:lnTo>
                <a:lnTo>
                  <a:pt x="444560" y="503588"/>
                </a:lnTo>
                <a:lnTo>
                  <a:pt x="484504" y="481876"/>
                </a:lnTo>
                <a:lnTo>
                  <a:pt x="520060" y="455199"/>
                </a:lnTo>
                <a:lnTo>
                  <a:pt x="550587" y="424110"/>
                </a:lnTo>
                <a:lnTo>
                  <a:pt x="575444" y="389163"/>
                </a:lnTo>
                <a:lnTo>
                  <a:pt x="593993" y="350910"/>
                </a:lnTo>
                <a:lnTo>
                  <a:pt x="605591" y="309904"/>
                </a:lnTo>
                <a:lnTo>
                  <a:pt x="609599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0543" y="3432047"/>
            <a:ext cx="9213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6545" algn="l"/>
                <a:tab pos="57086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	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06199" y="3093847"/>
            <a:ext cx="2720340" cy="935355"/>
            <a:chOff x="5306199" y="3093847"/>
            <a:chExt cx="2720340" cy="935355"/>
          </a:xfrm>
        </p:grpSpPr>
        <p:sp>
          <p:nvSpPr>
            <p:cNvPr id="8" name="object 8"/>
            <p:cNvSpPr/>
            <p:nvPr/>
          </p:nvSpPr>
          <p:spPr>
            <a:xfrm>
              <a:off x="5577471" y="3103372"/>
              <a:ext cx="381000" cy="439420"/>
            </a:xfrm>
            <a:custGeom>
              <a:avLst/>
              <a:gdLst/>
              <a:ahLst/>
              <a:cxnLst/>
              <a:rect l="l" t="t" r="r" b="b"/>
              <a:pathLst>
                <a:path w="381000" h="439420">
                  <a:moveTo>
                    <a:pt x="381000" y="438912"/>
                  </a:moveTo>
                  <a:lnTo>
                    <a:pt x="380158" y="374467"/>
                  </a:lnTo>
                  <a:lnTo>
                    <a:pt x="375328" y="312922"/>
                  </a:lnTo>
                  <a:lnTo>
                    <a:pt x="366792" y="254946"/>
                  </a:lnTo>
                  <a:lnTo>
                    <a:pt x="354831" y="201209"/>
                  </a:lnTo>
                  <a:lnTo>
                    <a:pt x="339726" y="152380"/>
                  </a:lnTo>
                  <a:lnTo>
                    <a:pt x="321761" y="109130"/>
                  </a:lnTo>
                  <a:lnTo>
                    <a:pt x="301216" y="72128"/>
                  </a:lnTo>
                  <a:lnTo>
                    <a:pt x="253516" y="19548"/>
                  </a:lnTo>
                  <a:lnTo>
                    <a:pt x="198882" y="0"/>
                  </a:lnTo>
                  <a:lnTo>
                    <a:pt x="170651" y="4119"/>
                  </a:lnTo>
                  <a:lnTo>
                    <a:pt x="117807" y="38798"/>
                  </a:lnTo>
                  <a:lnTo>
                    <a:pt x="71846" y="104241"/>
                  </a:lnTo>
                  <a:lnTo>
                    <a:pt x="52220" y="146815"/>
                  </a:lnTo>
                  <a:lnTo>
                    <a:pt x="35243" y="195061"/>
                  </a:lnTo>
                  <a:lnTo>
                    <a:pt x="21223" y="248305"/>
                  </a:lnTo>
                  <a:lnTo>
                    <a:pt x="10469" y="305874"/>
                  </a:lnTo>
                  <a:lnTo>
                    <a:pt x="3292" y="367093"/>
                  </a:lnTo>
                  <a:lnTo>
                    <a:pt x="0" y="431291"/>
                  </a:lnTo>
                  <a:lnTo>
                    <a:pt x="0" y="434339"/>
                  </a:lnTo>
                  <a:lnTo>
                    <a:pt x="0" y="436625"/>
                  </a:lnTo>
                  <a:lnTo>
                    <a:pt x="0" y="4389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8983" y="3405124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70" h="30479">
                  <a:moveTo>
                    <a:pt x="381" y="-9525"/>
                  </a:moveTo>
                  <a:lnTo>
                    <a:pt x="381" y="400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06200" y="3433317"/>
              <a:ext cx="857250" cy="420370"/>
            </a:xfrm>
            <a:custGeom>
              <a:avLst/>
              <a:gdLst/>
              <a:ahLst/>
              <a:cxnLst/>
              <a:rect l="l" t="t" r="r" b="b"/>
              <a:pathLst>
                <a:path w="857250" h="420370">
                  <a:moveTo>
                    <a:pt x="123444" y="357378"/>
                  </a:moveTo>
                  <a:lnTo>
                    <a:pt x="0" y="295656"/>
                  </a:lnTo>
                  <a:lnTo>
                    <a:pt x="0" y="419862"/>
                  </a:lnTo>
                  <a:lnTo>
                    <a:pt x="123444" y="357378"/>
                  </a:lnTo>
                  <a:close/>
                </a:path>
                <a:path w="857250" h="420370">
                  <a:moveTo>
                    <a:pt x="335280" y="1524"/>
                  </a:moveTo>
                  <a:lnTo>
                    <a:pt x="211074" y="0"/>
                  </a:lnTo>
                  <a:lnTo>
                    <a:pt x="271272" y="124206"/>
                  </a:lnTo>
                  <a:lnTo>
                    <a:pt x="335280" y="1524"/>
                  </a:lnTo>
                  <a:close/>
                </a:path>
                <a:path w="857250" h="420370">
                  <a:moveTo>
                    <a:pt x="857237" y="219456"/>
                  </a:moveTo>
                  <a:lnTo>
                    <a:pt x="733044" y="281178"/>
                  </a:lnTo>
                  <a:lnTo>
                    <a:pt x="857237" y="343662"/>
                  </a:lnTo>
                  <a:lnTo>
                    <a:pt x="857237" y="219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9843" y="34096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43"/>
                  </a:lnTo>
                  <a:lnTo>
                    <a:pt x="15532" y="208434"/>
                  </a:lnTo>
                  <a:lnTo>
                    <a:pt x="34008" y="164697"/>
                  </a:lnTo>
                  <a:lnTo>
                    <a:pt x="58789" y="124760"/>
                  </a:lnTo>
                  <a:lnTo>
                    <a:pt x="89249" y="89249"/>
                  </a:lnTo>
                  <a:lnTo>
                    <a:pt x="124760" y="58789"/>
                  </a:lnTo>
                  <a:lnTo>
                    <a:pt x="164697" y="34008"/>
                  </a:lnTo>
                  <a:lnTo>
                    <a:pt x="208434" y="15532"/>
                  </a:lnTo>
                  <a:lnTo>
                    <a:pt x="255343" y="3987"/>
                  </a:lnTo>
                  <a:lnTo>
                    <a:pt x="304800" y="0"/>
                  </a:lnTo>
                  <a:lnTo>
                    <a:pt x="354256" y="3987"/>
                  </a:lnTo>
                  <a:lnTo>
                    <a:pt x="401165" y="15532"/>
                  </a:lnTo>
                  <a:lnTo>
                    <a:pt x="444902" y="34008"/>
                  </a:lnTo>
                  <a:lnTo>
                    <a:pt x="484839" y="58789"/>
                  </a:lnTo>
                  <a:lnTo>
                    <a:pt x="520350" y="89249"/>
                  </a:lnTo>
                  <a:lnTo>
                    <a:pt x="550810" y="124760"/>
                  </a:lnTo>
                  <a:lnTo>
                    <a:pt x="575591" y="164697"/>
                  </a:lnTo>
                  <a:lnTo>
                    <a:pt x="594067" y="208434"/>
                  </a:lnTo>
                  <a:lnTo>
                    <a:pt x="605612" y="255343"/>
                  </a:lnTo>
                  <a:lnTo>
                    <a:pt x="609600" y="304800"/>
                  </a:lnTo>
                  <a:lnTo>
                    <a:pt x="605612" y="354256"/>
                  </a:lnTo>
                  <a:lnTo>
                    <a:pt x="594067" y="401165"/>
                  </a:lnTo>
                  <a:lnTo>
                    <a:pt x="575591" y="444902"/>
                  </a:lnTo>
                  <a:lnTo>
                    <a:pt x="550810" y="484839"/>
                  </a:lnTo>
                  <a:lnTo>
                    <a:pt x="520350" y="520350"/>
                  </a:lnTo>
                  <a:lnTo>
                    <a:pt x="484839" y="550810"/>
                  </a:lnTo>
                  <a:lnTo>
                    <a:pt x="444902" y="575591"/>
                  </a:lnTo>
                  <a:lnTo>
                    <a:pt x="401165" y="594067"/>
                  </a:lnTo>
                  <a:lnTo>
                    <a:pt x="354256" y="605612"/>
                  </a:lnTo>
                  <a:lnTo>
                    <a:pt x="304800" y="609600"/>
                  </a:lnTo>
                  <a:lnTo>
                    <a:pt x="255343" y="605612"/>
                  </a:lnTo>
                  <a:lnTo>
                    <a:pt x="208434" y="594067"/>
                  </a:lnTo>
                  <a:lnTo>
                    <a:pt x="164697" y="575591"/>
                  </a:lnTo>
                  <a:lnTo>
                    <a:pt x="124760" y="550810"/>
                  </a:lnTo>
                  <a:lnTo>
                    <a:pt x="89249" y="520350"/>
                  </a:lnTo>
                  <a:lnTo>
                    <a:pt x="58789" y="484839"/>
                  </a:lnTo>
                  <a:lnTo>
                    <a:pt x="34008" y="444902"/>
                  </a:lnTo>
                  <a:lnTo>
                    <a:pt x="15532" y="401165"/>
                  </a:lnTo>
                  <a:lnTo>
                    <a:pt x="3987" y="354256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57150" y="304800"/>
                  </a:moveTo>
                  <a:lnTo>
                    <a:pt x="62164" y="354602"/>
                  </a:lnTo>
                  <a:lnTo>
                    <a:pt x="76555" y="401038"/>
                  </a:lnTo>
                  <a:lnTo>
                    <a:pt x="99339" y="443098"/>
                  </a:lnTo>
                  <a:lnTo>
                    <a:pt x="129535" y="479774"/>
                  </a:lnTo>
                  <a:lnTo>
                    <a:pt x="166161" y="510056"/>
                  </a:lnTo>
                  <a:lnTo>
                    <a:pt x="208234" y="532935"/>
                  </a:lnTo>
                  <a:lnTo>
                    <a:pt x="254775" y="547403"/>
                  </a:lnTo>
                  <a:lnTo>
                    <a:pt x="304800" y="552450"/>
                  </a:lnTo>
                  <a:lnTo>
                    <a:pt x="354602" y="547403"/>
                  </a:lnTo>
                  <a:lnTo>
                    <a:pt x="401038" y="532935"/>
                  </a:lnTo>
                  <a:lnTo>
                    <a:pt x="443098" y="510056"/>
                  </a:lnTo>
                  <a:lnTo>
                    <a:pt x="479774" y="479774"/>
                  </a:lnTo>
                  <a:lnTo>
                    <a:pt x="510056" y="443098"/>
                  </a:lnTo>
                  <a:lnTo>
                    <a:pt x="532935" y="401038"/>
                  </a:lnTo>
                  <a:lnTo>
                    <a:pt x="547403" y="354602"/>
                  </a:lnTo>
                  <a:lnTo>
                    <a:pt x="552450" y="304800"/>
                  </a:lnTo>
                  <a:lnTo>
                    <a:pt x="547403" y="254997"/>
                  </a:lnTo>
                  <a:lnTo>
                    <a:pt x="532935" y="208561"/>
                  </a:lnTo>
                  <a:lnTo>
                    <a:pt x="510056" y="166501"/>
                  </a:lnTo>
                  <a:lnTo>
                    <a:pt x="479774" y="129825"/>
                  </a:lnTo>
                  <a:lnTo>
                    <a:pt x="443098" y="99543"/>
                  </a:lnTo>
                  <a:lnTo>
                    <a:pt x="401038" y="76664"/>
                  </a:lnTo>
                  <a:lnTo>
                    <a:pt x="354602" y="62196"/>
                  </a:lnTo>
                  <a:lnTo>
                    <a:pt x="304800" y="57150"/>
                  </a:lnTo>
                  <a:lnTo>
                    <a:pt x="254775" y="62196"/>
                  </a:lnTo>
                  <a:lnTo>
                    <a:pt x="208234" y="76664"/>
                  </a:lnTo>
                  <a:lnTo>
                    <a:pt x="166161" y="99543"/>
                  </a:lnTo>
                  <a:lnTo>
                    <a:pt x="129535" y="129825"/>
                  </a:lnTo>
                  <a:lnTo>
                    <a:pt x="99339" y="166501"/>
                  </a:lnTo>
                  <a:lnTo>
                    <a:pt x="76555" y="208561"/>
                  </a:lnTo>
                  <a:lnTo>
                    <a:pt x="62164" y="254997"/>
                  </a:lnTo>
                  <a:lnTo>
                    <a:pt x="5715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7721" y="3488181"/>
              <a:ext cx="439420" cy="381000"/>
            </a:xfrm>
            <a:custGeom>
              <a:avLst/>
              <a:gdLst/>
              <a:ahLst/>
              <a:cxnLst/>
              <a:rect l="l" t="t" r="r" b="b"/>
              <a:pathLst>
                <a:path w="439420" h="381000">
                  <a:moveTo>
                    <a:pt x="761" y="0"/>
                  </a:moveTo>
                  <a:lnTo>
                    <a:pt x="65030" y="841"/>
                  </a:lnTo>
                  <a:lnTo>
                    <a:pt x="126462" y="5670"/>
                  </a:lnTo>
                  <a:lnTo>
                    <a:pt x="184374" y="14205"/>
                  </a:lnTo>
                  <a:lnTo>
                    <a:pt x="238082" y="26165"/>
                  </a:lnTo>
                  <a:lnTo>
                    <a:pt x="286902" y="41268"/>
                  </a:lnTo>
                  <a:lnTo>
                    <a:pt x="330150" y="59233"/>
                  </a:lnTo>
                  <a:lnTo>
                    <a:pt x="367144" y="79777"/>
                  </a:lnTo>
                  <a:lnTo>
                    <a:pt x="419633" y="127478"/>
                  </a:lnTo>
                  <a:lnTo>
                    <a:pt x="438899" y="182117"/>
                  </a:lnTo>
                  <a:lnTo>
                    <a:pt x="434782" y="210520"/>
                  </a:lnTo>
                  <a:lnTo>
                    <a:pt x="400108" y="263522"/>
                  </a:lnTo>
                  <a:lnTo>
                    <a:pt x="334668" y="309462"/>
                  </a:lnTo>
                  <a:lnTo>
                    <a:pt x="292094" y="329036"/>
                  </a:lnTo>
                  <a:lnTo>
                    <a:pt x="243849" y="345949"/>
                  </a:lnTo>
                  <a:lnTo>
                    <a:pt x="190606" y="359900"/>
                  </a:lnTo>
                  <a:lnTo>
                    <a:pt x="133037" y="370591"/>
                  </a:lnTo>
                  <a:lnTo>
                    <a:pt x="71818" y="377724"/>
                  </a:lnTo>
                  <a:lnTo>
                    <a:pt x="7619" y="381000"/>
                  </a:lnTo>
                  <a:lnTo>
                    <a:pt x="5333" y="381000"/>
                  </a:lnTo>
                  <a:lnTo>
                    <a:pt x="2285" y="381000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88199" y="3866895"/>
              <a:ext cx="31115" cy="1270"/>
            </a:xfrm>
            <a:custGeom>
              <a:avLst/>
              <a:gdLst/>
              <a:ahLst/>
              <a:cxnLst/>
              <a:rect l="l" t="t" r="r" b="b"/>
              <a:pathLst>
                <a:path w="31115" h="1270">
                  <a:moveTo>
                    <a:pt x="-9524" y="381"/>
                  </a:moveTo>
                  <a:lnTo>
                    <a:pt x="40017" y="38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66291" y="3805936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60">
                  <a:moveTo>
                    <a:pt x="124955" y="124205"/>
                  </a:moveTo>
                  <a:lnTo>
                    <a:pt x="122682" y="0"/>
                  </a:lnTo>
                  <a:lnTo>
                    <a:pt x="0" y="64008"/>
                  </a:lnTo>
                  <a:lnTo>
                    <a:pt x="12495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3643" y="3562095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82586" y="3500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56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56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4951" y="3943096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1021092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3043" y="388137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193" y="124205"/>
                  </a:moveTo>
                  <a:lnTo>
                    <a:pt x="124193" y="0"/>
                  </a:lnTo>
                  <a:lnTo>
                    <a:pt x="0" y="61722"/>
                  </a:lnTo>
                  <a:lnTo>
                    <a:pt x="124193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23051" y="3014497"/>
            <a:ext cx="1386840" cy="897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  <a:tabLst>
                <a:tab pos="906144" algn="l"/>
                <a:tab pos="1049020" algn="l"/>
              </a:tabLst>
            </a:pPr>
            <a:r>
              <a:rPr sz="2400" strike="sngStrike" dirty="0">
                <a:latin typeface="Times New Roman"/>
                <a:cs typeface="Times New Roman"/>
              </a:rPr>
              <a:t>  </a:t>
            </a:r>
            <a:r>
              <a:rPr sz="2400" strike="sngStrike" spc="-235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1	</a:t>
            </a:r>
            <a:r>
              <a:rPr sz="2400" strike="noStrike" dirty="0">
                <a:latin typeface="Times New Roman"/>
                <a:cs typeface="Times New Roman"/>
              </a:rPr>
              <a:t>	</a:t>
            </a:r>
            <a:r>
              <a:rPr sz="4200" strike="noStrike" baseline="13888" dirty="0">
                <a:latin typeface="Times New Roman"/>
                <a:cs typeface="Times New Roman"/>
              </a:rPr>
              <a:t>q</a:t>
            </a:r>
            <a:r>
              <a:rPr sz="1900" strike="noStrike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1535" y="3965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63043" y="3485896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0" y="76200"/>
                </a:moveTo>
                <a:lnTo>
                  <a:pt x="46030" y="44151"/>
                </a:lnTo>
                <a:lnTo>
                  <a:pt x="121480" y="26277"/>
                </a:lnTo>
                <a:lnTo>
                  <a:pt x="170337" y="18749"/>
                </a:lnTo>
                <a:lnTo>
                  <a:pt x="225593" y="12320"/>
                </a:lnTo>
                <a:lnTo>
                  <a:pt x="286483" y="7110"/>
                </a:lnTo>
                <a:lnTo>
                  <a:pt x="352242" y="3240"/>
                </a:lnTo>
                <a:lnTo>
                  <a:pt x="422102" y="830"/>
                </a:lnTo>
                <a:lnTo>
                  <a:pt x="495300" y="0"/>
                </a:lnTo>
                <a:lnTo>
                  <a:pt x="567927" y="812"/>
                </a:lnTo>
                <a:lnTo>
                  <a:pt x="637333" y="3173"/>
                </a:lnTo>
                <a:lnTo>
                  <a:pt x="702750" y="6971"/>
                </a:lnTo>
                <a:lnTo>
                  <a:pt x="763414" y="12091"/>
                </a:lnTo>
                <a:lnTo>
                  <a:pt x="818557" y="18420"/>
                </a:lnTo>
                <a:lnTo>
                  <a:pt x="867414" y="25845"/>
                </a:lnTo>
                <a:lnTo>
                  <a:pt x="909220" y="34252"/>
                </a:lnTo>
                <a:lnTo>
                  <a:pt x="968610" y="53560"/>
                </a:lnTo>
                <a:lnTo>
                  <a:pt x="984663" y="64234"/>
                </a:lnTo>
                <a:lnTo>
                  <a:pt x="990600" y="75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29535" y="27462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6738" y="3777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35342" y="2862198"/>
          <a:ext cx="3809364" cy="2266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0224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字符</a:t>
                      </a:r>
                      <a:endParaRPr sz="2800">
                        <a:latin typeface="宋体"/>
                        <a:cs typeface="宋体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状态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4200" spc="-7" baseline="13888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9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900" spc="-509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4200" baseline="13888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749439" y="2876295"/>
            <a:ext cx="1346835" cy="1030605"/>
          </a:xfrm>
          <a:custGeom>
            <a:avLst/>
            <a:gdLst/>
            <a:ahLst/>
            <a:cxnLst/>
            <a:rect l="l" t="t" r="r" b="b"/>
            <a:pathLst>
              <a:path w="1346835" h="1030604">
                <a:moveTo>
                  <a:pt x="0" y="0"/>
                </a:moveTo>
                <a:lnTo>
                  <a:pt x="1346454" y="103022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35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18" y="266249"/>
            <a:ext cx="8018780" cy="60471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latin typeface="宋体"/>
                <a:cs typeface="宋体"/>
              </a:rPr>
              <a:t>解：</a:t>
            </a:r>
            <a:endParaRPr sz="2800">
              <a:latin typeface="宋体"/>
              <a:cs typeface="宋体"/>
            </a:endParaRPr>
          </a:p>
          <a:p>
            <a:pPr marL="381000" marR="406844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5" dirty="0">
                <a:latin typeface="Times New Roman"/>
                <a:cs typeface="Times New Roman"/>
              </a:rPr>
              <a:t>M’</a:t>
            </a:r>
            <a:r>
              <a:rPr sz="2800" spc="-5" dirty="0">
                <a:latin typeface="宋体"/>
                <a:cs typeface="宋体"/>
              </a:rPr>
              <a:t>的初态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={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dirty="0">
                <a:latin typeface="宋体"/>
                <a:cs typeface="宋体"/>
              </a:rPr>
              <a:t>。 则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中就有</a:t>
            </a:r>
            <a:r>
              <a:rPr sz="2800" spc="-10" dirty="0">
                <a:latin typeface="宋体"/>
                <a:cs typeface="宋体"/>
              </a:rPr>
              <a:t>了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状态。</a:t>
            </a:r>
            <a:endParaRPr sz="2800">
              <a:latin typeface="宋体"/>
              <a:cs typeface="宋体"/>
            </a:endParaRPr>
          </a:p>
          <a:p>
            <a:pPr marL="381000" marR="1552575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80365" algn="l"/>
                <a:tab pos="381000" algn="l"/>
                <a:tab pos="1358900" algn="l"/>
              </a:tabLst>
            </a:pPr>
            <a:r>
              <a:rPr sz="2800" dirty="0">
                <a:latin typeface="Times New Roman"/>
                <a:cs typeface="Times New Roman"/>
              </a:rPr>
              <a:t>2.</a:t>
            </a:r>
            <a:r>
              <a:rPr sz="2800" spc="-1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中的状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={q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查</a:t>
            </a:r>
            <a:r>
              <a:rPr sz="2800" spc="-10" dirty="0">
                <a:latin typeface="宋体"/>
                <a:cs typeface="宋体"/>
              </a:rPr>
              <a:t>看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宋体"/>
                <a:cs typeface="宋体"/>
              </a:rPr>
              <a:t>机，  </a:t>
            </a:r>
            <a:r>
              <a:rPr sz="2800" dirty="0">
                <a:latin typeface="宋体"/>
                <a:cs typeface="宋体"/>
              </a:rPr>
              <a:t>有：	</a:t>
            </a:r>
            <a:r>
              <a:rPr sz="2800" spc="-5" dirty="0">
                <a:latin typeface="Times New Roman"/>
                <a:cs typeface="Times New Roman"/>
              </a:rPr>
              <a:t>f({q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},0)={q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f({q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},1)={q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}=I</a:t>
            </a:r>
            <a:r>
              <a:rPr sz="2850" baseline="-20467" dirty="0">
                <a:latin typeface="Times New Roman"/>
                <a:cs typeface="Times New Roman"/>
              </a:rPr>
              <a:t>1  </a:t>
            </a:r>
            <a:r>
              <a:rPr sz="2800" spc="-5" dirty="0">
                <a:latin typeface="宋体"/>
                <a:cs typeface="宋体"/>
              </a:rPr>
              <a:t>此时，</a:t>
            </a:r>
            <a:r>
              <a:rPr sz="2800" spc="-5" dirty="0">
                <a:latin typeface="Times New Roman"/>
                <a:cs typeface="Times New Roman"/>
              </a:rPr>
              <a:t>Q={I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1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中的状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={q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查</a:t>
            </a:r>
            <a:r>
              <a:rPr sz="2800" spc="-10" dirty="0">
                <a:latin typeface="宋体"/>
                <a:cs typeface="宋体"/>
              </a:rPr>
              <a:t>看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宋体"/>
                <a:cs typeface="宋体"/>
              </a:rPr>
              <a:t>机，</a:t>
            </a:r>
            <a:endParaRPr sz="2800">
              <a:latin typeface="宋体"/>
              <a:cs typeface="宋体"/>
            </a:endParaRPr>
          </a:p>
          <a:p>
            <a:pPr marL="381000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有：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f({q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},0)={q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,q</a:t>
            </a:r>
            <a:r>
              <a:rPr sz="2850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}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f({q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},1)={q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}=I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宋体"/>
                <a:cs typeface="宋体"/>
              </a:rPr>
              <a:t>此时，</a:t>
            </a:r>
            <a:r>
              <a:rPr sz="2800" spc="-5" dirty="0">
                <a:latin typeface="Times New Roman"/>
                <a:cs typeface="Times New Roman"/>
              </a:rPr>
              <a:t>Q={I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4.</a:t>
            </a:r>
            <a:r>
              <a:rPr sz="2800" spc="-1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中的状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={q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,q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，查</a:t>
            </a:r>
            <a:r>
              <a:rPr sz="2800" dirty="0">
                <a:latin typeface="宋体"/>
                <a:cs typeface="宋体"/>
              </a:rPr>
              <a:t>看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机，</a:t>
            </a:r>
            <a:endParaRPr sz="2800">
              <a:latin typeface="宋体"/>
              <a:cs typeface="宋体"/>
            </a:endParaRPr>
          </a:p>
          <a:p>
            <a:pPr marL="381000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有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f({q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,q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},0)={q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-1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f({q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-7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},1)={q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-1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}=I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endParaRPr sz="2850" baseline="-20467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此时，</a:t>
            </a:r>
            <a:r>
              <a:rPr sz="2800" spc="-5" dirty="0">
                <a:latin typeface="Times New Roman"/>
                <a:cs typeface="Times New Roman"/>
              </a:rPr>
              <a:t>Q={I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5.F={I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36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335" y="1209255"/>
            <a:ext cx="7070725" cy="11309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5" dirty="0">
                <a:latin typeface="宋体"/>
                <a:cs typeface="宋体"/>
              </a:rPr>
              <a:t>经过确定化后，变为：</a:t>
            </a:r>
            <a:endParaRPr sz="2800">
              <a:latin typeface="宋体"/>
              <a:cs typeface="宋体"/>
            </a:endParaRPr>
          </a:p>
          <a:p>
            <a:pPr marL="495300">
              <a:lnSpc>
                <a:spcPct val="100000"/>
              </a:lnSpc>
              <a:spcBef>
                <a:spcPts val="800"/>
              </a:spcBef>
              <a:tabLst>
                <a:tab pos="1759585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DFA	</a:t>
            </a:r>
            <a:r>
              <a:rPr sz="2800" dirty="0">
                <a:latin typeface="Times New Roman"/>
                <a:cs typeface="Times New Roman"/>
              </a:rPr>
              <a:t>M’=({I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50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},{0,1}, </a:t>
            </a:r>
            <a:r>
              <a:rPr sz="3200" dirty="0">
                <a:latin typeface="Symbol"/>
                <a:cs typeface="Symbol"/>
              </a:rPr>
              <a:t>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 {I</a:t>
            </a:r>
            <a:r>
              <a:rPr sz="2850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5342" y="2633598"/>
          <a:ext cx="5715000" cy="2583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0223">
                <a:tc>
                  <a:txBody>
                    <a:bodyPr/>
                    <a:lstStyle/>
                    <a:p>
                      <a:pPr marL="2679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</a:t>
                      </a:r>
                      <a:endParaRPr sz="28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Q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50" spc="-15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50" spc="-15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15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15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,q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44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50" spc="-15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,q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44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,q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44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,q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44" baseline="-204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49439" y="2647695"/>
            <a:ext cx="1905000" cy="1030605"/>
          </a:xfrm>
          <a:custGeom>
            <a:avLst/>
            <a:gdLst/>
            <a:ahLst/>
            <a:cxnLst/>
            <a:rect l="l" t="t" r="r" b="b"/>
            <a:pathLst>
              <a:path w="1905000" h="1030604">
                <a:moveTo>
                  <a:pt x="0" y="0"/>
                </a:moveTo>
                <a:lnTo>
                  <a:pt x="1905000" y="103022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37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16342" y="957199"/>
          <a:ext cx="2895600" cy="225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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511439" y="48574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200" y="381000"/>
                </a:moveTo>
                <a:lnTo>
                  <a:pt x="835372" y="336446"/>
                </a:lnTo>
                <a:lnTo>
                  <a:pt x="827101" y="293434"/>
                </a:lnTo>
                <a:lnTo>
                  <a:pt x="813704" y="252245"/>
                </a:lnTo>
                <a:lnTo>
                  <a:pt x="795501" y="213160"/>
                </a:lnTo>
                <a:lnTo>
                  <a:pt x="772809" y="176461"/>
                </a:lnTo>
                <a:lnTo>
                  <a:pt x="745946" y="142429"/>
                </a:lnTo>
                <a:lnTo>
                  <a:pt x="715232" y="111347"/>
                </a:lnTo>
                <a:lnTo>
                  <a:pt x="680983" y="83495"/>
                </a:lnTo>
                <a:lnTo>
                  <a:pt x="643519" y="59156"/>
                </a:lnTo>
                <a:lnTo>
                  <a:pt x="603157" y="38610"/>
                </a:lnTo>
                <a:lnTo>
                  <a:pt x="560216" y="22141"/>
                </a:lnTo>
                <a:lnTo>
                  <a:pt x="515014" y="10028"/>
                </a:lnTo>
                <a:lnTo>
                  <a:pt x="467869" y="2553"/>
                </a:lnTo>
                <a:lnTo>
                  <a:pt x="419100" y="0"/>
                </a:lnTo>
                <a:lnTo>
                  <a:pt x="370189" y="2553"/>
                </a:lnTo>
                <a:lnTo>
                  <a:pt x="322945" y="10028"/>
                </a:lnTo>
                <a:lnTo>
                  <a:pt x="277681" y="22141"/>
                </a:lnTo>
                <a:lnTo>
                  <a:pt x="234709" y="38610"/>
                </a:lnTo>
                <a:lnTo>
                  <a:pt x="194343" y="59156"/>
                </a:lnTo>
                <a:lnTo>
                  <a:pt x="156896" y="83495"/>
                </a:lnTo>
                <a:lnTo>
                  <a:pt x="122682" y="111347"/>
                </a:lnTo>
                <a:lnTo>
                  <a:pt x="92013" y="142429"/>
                </a:lnTo>
                <a:lnTo>
                  <a:pt x="65203" y="176461"/>
                </a:lnTo>
                <a:lnTo>
                  <a:pt x="42565" y="213160"/>
                </a:lnTo>
                <a:lnTo>
                  <a:pt x="24412" y="252245"/>
                </a:lnTo>
                <a:lnTo>
                  <a:pt x="11058" y="293434"/>
                </a:lnTo>
                <a:lnTo>
                  <a:pt x="2816" y="336446"/>
                </a:lnTo>
                <a:lnTo>
                  <a:pt x="0" y="381000"/>
                </a:lnTo>
                <a:lnTo>
                  <a:pt x="2816" y="425412"/>
                </a:lnTo>
                <a:lnTo>
                  <a:pt x="11058" y="468325"/>
                </a:lnTo>
                <a:lnTo>
                  <a:pt x="24412" y="509452"/>
                </a:lnTo>
                <a:lnTo>
                  <a:pt x="42565" y="548506"/>
                </a:lnTo>
                <a:lnTo>
                  <a:pt x="65203" y="585201"/>
                </a:lnTo>
                <a:lnTo>
                  <a:pt x="92013" y="619250"/>
                </a:lnTo>
                <a:lnTo>
                  <a:pt x="122682" y="650366"/>
                </a:lnTo>
                <a:lnTo>
                  <a:pt x="156896" y="678264"/>
                </a:lnTo>
                <a:lnTo>
                  <a:pt x="194343" y="702656"/>
                </a:lnTo>
                <a:lnTo>
                  <a:pt x="234709" y="723255"/>
                </a:lnTo>
                <a:lnTo>
                  <a:pt x="277681" y="739776"/>
                </a:lnTo>
                <a:lnTo>
                  <a:pt x="322945" y="751931"/>
                </a:lnTo>
                <a:lnTo>
                  <a:pt x="370189" y="759435"/>
                </a:lnTo>
                <a:lnTo>
                  <a:pt x="419100" y="762000"/>
                </a:lnTo>
                <a:lnTo>
                  <a:pt x="467869" y="759435"/>
                </a:lnTo>
                <a:lnTo>
                  <a:pt x="515014" y="751931"/>
                </a:lnTo>
                <a:lnTo>
                  <a:pt x="560216" y="739776"/>
                </a:lnTo>
                <a:lnTo>
                  <a:pt x="603157" y="723255"/>
                </a:lnTo>
                <a:lnTo>
                  <a:pt x="643519" y="702656"/>
                </a:lnTo>
                <a:lnTo>
                  <a:pt x="680983" y="678264"/>
                </a:lnTo>
                <a:lnTo>
                  <a:pt x="715232" y="650366"/>
                </a:lnTo>
                <a:lnTo>
                  <a:pt x="745946" y="619250"/>
                </a:lnTo>
                <a:lnTo>
                  <a:pt x="772809" y="585201"/>
                </a:lnTo>
                <a:lnTo>
                  <a:pt x="795501" y="548506"/>
                </a:lnTo>
                <a:lnTo>
                  <a:pt x="813704" y="509452"/>
                </a:lnTo>
                <a:lnTo>
                  <a:pt x="827101" y="468325"/>
                </a:lnTo>
                <a:lnTo>
                  <a:pt x="835372" y="425412"/>
                </a:lnTo>
                <a:lnTo>
                  <a:pt x="8382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4135" y="5032247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1239" y="49336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1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7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2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78485" y="381000"/>
                </a:moveTo>
                <a:lnTo>
                  <a:pt x="82176" y="426677"/>
                </a:lnTo>
                <a:lnTo>
                  <a:pt x="92899" y="470287"/>
                </a:lnTo>
                <a:lnTo>
                  <a:pt x="110127" y="511348"/>
                </a:lnTo>
                <a:lnTo>
                  <a:pt x="133336" y="549379"/>
                </a:lnTo>
                <a:lnTo>
                  <a:pt x="161999" y="583900"/>
                </a:lnTo>
                <a:lnTo>
                  <a:pt x="195592" y="614429"/>
                </a:lnTo>
                <a:lnTo>
                  <a:pt x="233588" y="640486"/>
                </a:lnTo>
                <a:lnTo>
                  <a:pt x="275463" y="661590"/>
                </a:lnTo>
                <a:lnTo>
                  <a:pt x="320690" y="677259"/>
                </a:lnTo>
                <a:lnTo>
                  <a:pt x="368744" y="687013"/>
                </a:lnTo>
                <a:lnTo>
                  <a:pt x="419100" y="690371"/>
                </a:lnTo>
                <a:lnTo>
                  <a:pt x="469455" y="687013"/>
                </a:lnTo>
                <a:lnTo>
                  <a:pt x="517509" y="677259"/>
                </a:lnTo>
                <a:lnTo>
                  <a:pt x="562736" y="661590"/>
                </a:lnTo>
                <a:lnTo>
                  <a:pt x="604611" y="640486"/>
                </a:lnTo>
                <a:lnTo>
                  <a:pt x="642607" y="614429"/>
                </a:lnTo>
                <a:lnTo>
                  <a:pt x="676200" y="583900"/>
                </a:lnTo>
                <a:lnTo>
                  <a:pt x="704863" y="549379"/>
                </a:lnTo>
                <a:lnTo>
                  <a:pt x="728072" y="511348"/>
                </a:lnTo>
                <a:lnTo>
                  <a:pt x="745300" y="470287"/>
                </a:lnTo>
                <a:lnTo>
                  <a:pt x="756023" y="426677"/>
                </a:lnTo>
                <a:lnTo>
                  <a:pt x="759713" y="381000"/>
                </a:lnTo>
                <a:lnTo>
                  <a:pt x="756023" y="335322"/>
                </a:lnTo>
                <a:lnTo>
                  <a:pt x="745300" y="291712"/>
                </a:lnTo>
                <a:lnTo>
                  <a:pt x="728072" y="250651"/>
                </a:lnTo>
                <a:lnTo>
                  <a:pt x="704863" y="212620"/>
                </a:lnTo>
                <a:lnTo>
                  <a:pt x="676200" y="178099"/>
                </a:lnTo>
                <a:lnTo>
                  <a:pt x="642607" y="147570"/>
                </a:lnTo>
                <a:lnTo>
                  <a:pt x="604611" y="121513"/>
                </a:lnTo>
                <a:lnTo>
                  <a:pt x="562736" y="100409"/>
                </a:lnTo>
                <a:lnTo>
                  <a:pt x="517509" y="84740"/>
                </a:lnTo>
                <a:lnTo>
                  <a:pt x="469455" y="74986"/>
                </a:lnTo>
                <a:lnTo>
                  <a:pt x="419100" y="71627"/>
                </a:lnTo>
                <a:lnTo>
                  <a:pt x="368744" y="74986"/>
                </a:lnTo>
                <a:lnTo>
                  <a:pt x="320690" y="84740"/>
                </a:lnTo>
                <a:lnTo>
                  <a:pt x="275463" y="100409"/>
                </a:lnTo>
                <a:lnTo>
                  <a:pt x="233588" y="121513"/>
                </a:lnTo>
                <a:lnTo>
                  <a:pt x="195592" y="147570"/>
                </a:lnTo>
                <a:lnTo>
                  <a:pt x="161999" y="178099"/>
                </a:lnTo>
                <a:lnTo>
                  <a:pt x="133336" y="212620"/>
                </a:lnTo>
                <a:lnTo>
                  <a:pt x="110127" y="250651"/>
                </a:lnTo>
                <a:lnTo>
                  <a:pt x="92899" y="291712"/>
                </a:lnTo>
                <a:lnTo>
                  <a:pt x="82176" y="335322"/>
                </a:lnTo>
                <a:lnTo>
                  <a:pt x="78485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7463" y="5046726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58611" y="4466971"/>
            <a:ext cx="641985" cy="575310"/>
            <a:chOff x="5658611" y="4466971"/>
            <a:chExt cx="641985" cy="575310"/>
          </a:xfrm>
        </p:grpSpPr>
        <p:sp>
          <p:nvSpPr>
            <p:cNvPr id="8" name="object 8"/>
            <p:cNvSpPr/>
            <p:nvPr/>
          </p:nvSpPr>
          <p:spPr>
            <a:xfrm>
              <a:off x="5668136" y="4476496"/>
              <a:ext cx="571500" cy="549910"/>
            </a:xfrm>
            <a:custGeom>
              <a:avLst/>
              <a:gdLst/>
              <a:ahLst/>
              <a:cxnLst/>
              <a:rect l="l" t="t" r="r" b="b"/>
              <a:pathLst>
                <a:path w="571500" h="549910">
                  <a:moveTo>
                    <a:pt x="0" y="549401"/>
                  </a:moveTo>
                  <a:lnTo>
                    <a:pt x="644" y="485964"/>
                  </a:lnTo>
                  <a:lnTo>
                    <a:pt x="5044" y="424596"/>
                  </a:lnTo>
                  <a:lnTo>
                    <a:pt x="12993" y="365710"/>
                  </a:lnTo>
                  <a:lnTo>
                    <a:pt x="24283" y="309720"/>
                  </a:lnTo>
                  <a:lnTo>
                    <a:pt x="38704" y="257040"/>
                  </a:lnTo>
                  <a:lnTo>
                    <a:pt x="56049" y="208081"/>
                  </a:lnTo>
                  <a:lnTo>
                    <a:pt x="76111" y="163258"/>
                  </a:lnTo>
                  <a:lnTo>
                    <a:pt x="98679" y="122984"/>
                  </a:lnTo>
                  <a:lnTo>
                    <a:pt x="123547" y="87671"/>
                  </a:lnTo>
                  <a:lnTo>
                    <a:pt x="150507" y="57734"/>
                  </a:lnTo>
                  <a:lnTo>
                    <a:pt x="209867" y="15637"/>
                  </a:lnTo>
                  <a:lnTo>
                    <a:pt x="275094" y="0"/>
                  </a:lnTo>
                  <a:lnTo>
                    <a:pt x="308472" y="3023"/>
                  </a:lnTo>
                  <a:lnTo>
                    <a:pt x="372026" y="29906"/>
                  </a:lnTo>
                  <a:lnTo>
                    <a:pt x="429821" y="81862"/>
                  </a:lnTo>
                  <a:lnTo>
                    <a:pt x="456000" y="116226"/>
                  </a:lnTo>
                  <a:lnTo>
                    <a:pt x="480071" y="155638"/>
                  </a:lnTo>
                  <a:lnTo>
                    <a:pt x="501808" y="199692"/>
                  </a:lnTo>
                  <a:lnTo>
                    <a:pt x="520989" y="247982"/>
                  </a:lnTo>
                  <a:lnTo>
                    <a:pt x="537391" y="300101"/>
                  </a:lnTo>
                  <a:lnTo>
                    <a:pt x="550790" y="355642"/>
                  </a:lnTo>
                  <a:lnTo>
                    <a:pt x="560963" y="414199"/>
                  </a:lnTo>
                  <a:lnTo>
                    <a:pt x="567686" y="475365"/>
                  </a:lnTo>
                  <a:lnTo>
                    <a:pt x="570738" y="538733"/>
                  </a:lnTo>
                  <a:lnTo>
                    <a:pt x="570738" y="542543"/>
                  </a:lnTo>
                  <a:lnTo>
                    <a:pt x="571499" y="545591"/>
                  </a:lnTo>
                  <a:lnTo>
                    <a:pt x="571499" y="54863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7350" y="4851400"/>
              <a:ext cx="1270" cy="68580"/>
            </a:xfrm>
            <a:custGeom>
              <a:avLst/>
              <a:gdLst/>
              <a:ahLst/>
              <a:cxnLst/>
              <a:rect l="l" t="t" r="r" b="b"/>
              <a:pathLst>
                <a:path w="1270" h="68579">
                  <a:moveTo>
                    <a:pt x="381" y="-9525"/>
                  </a:moveTo>
                  <a:lnTo>
                    <a:pt x="381" y="781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6403" y="491769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193" y="0"/>
                  </a:moveTo>
                  <a:lnTo>
                    <a:pt x="0" y="2285"/>
                  </a:lnTo>
                  <a:lnTo>
                    <a:pt x="63995" y="124205"/>
                  </a:lnTo>
                  <a:lnTo>
                    <a:pt x="12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9914" y="4390771"/>
            <a:ext cx="1538605" cy="834390"/>
            <a:chOff x="739914" y="4390771"/>
            <a:chExt cx="1538605" cy="834390"/>
          </a:xfrm>
        </p:grpSpPr>
        <p:sp>
          <p:nvSpPr>
            <p:cNvPr id="12" name="object 12"/>
            <p:cNvSpPr/>
            <p:nvPr/>
          </p:nvSpPr>
          <p:spPr>
            <a:xfrm>
              <a:off x="1659267" y="4400296"/>
              <a:ext cx="609600" cy="513080"/>
            </a:xfrm>
            <a:custGeom>
              <a:avLst/>
              <a:gdLst/>
              <a:ahLst/>
              <a:cxnLst/>
              <a:rect l="l" t="t" r="r" b="b"/>
              <a:pathLst>
                <a:path w="609600" h="513079">
                  <a:moveTo>
                    <a:pt x="609600" y="512825"/>
                  </a:moveTo>
                  <a:lnTo>
                    <a:pt x="608669" y="453582"/>
                  </a:lnTo>
                  <a:lnTo>
                    <a:pt x="603739" y="396284"/>
                  </a:lnTo>
                  <a:lnTo>
                    <a:pt x="595034" y="341316"/>
                  </a:lnTo>
                  <a:lnTo>
                    <a:pt x="582776" y="289060"/>
                  </a:lnTo>
                  <a:lnTo>
                    <a:pt x="567190" y="239900"/>
                  </a:lnTo>
                  <a:lnTo>
                    <a:pt x="548497" y="194218"/>
                  </a:lnTo>
                  <a:lnTo>
                    <a:pt x="526922" y="152400"/>
                  </a:lnTo>
                  <a:lnTo>
                    <a:pt x="502688" y="114826"/>
                  </a:lnTo>
                  <a:lnTo>
                    <a:pt x="476018" y="81881"/>
                  </a:lnTo>
                  <a:lnTo>
                    <a:pt x="447136" y="53948"/>
                  </a:lnTo>
                  <a:lnTo>
                    <a:pt x="416264" y="31410"/>
                  </a:lnTo>
                  <a:lnTo>
                    <a:pt x="349444" y="4053"/>
                  </a:lnTo>
                  <a:lnTo>
                    <a:pt x="313944" y="0"/>
                  </a:lnTo>
                  <a:lnTo>
                    <a:pt x="278328" y="2760"/>
                  </a:lnTo>
                  <a:lnTo>
                    <a:pt x="210619" y="27641"/>
                  </a:lnTo>
                  <a:lnTo>
                    <a:pt x="178992" y="49016"/>
                  </a:lnTo>
                  <a:lnTo>
                    <a:pt x="149161" y="75850"/>
                  </a:lnTo>
                  <a:lnTo>
                    <a:pt x="121360" y="107768"/>
                  </a:lnTo>
                  <a:lnTo>
                    <a:pt x="95821" y="144399"/>
                  </a:lnTo>
                  <a:lnTo>
                    <a:pt x="72778" y="185368"/>
                  </a:lnTo>
                  <a:lnTo>
                    <a:pt x="52465" y="230302"/>
                  </a:lnTo>
                  <a:lnTo>
                    <a:pt x="35114" y="278829"/>
                  </a:lnTo>
                  <a:lnTo>
                    <a:pt x="20958" y="330575"/>
                  </a:lnTo>
                  <a:lnTo>
                    <a:pt x="10232" y="385167"/>
                  </a:lnTo>
                  <a:lnTo>
                    <a:pt x="3168" y="442232"/>
                  </a:lnTo>
                  <a:lnTo>
                    <a:pt x="0" y="501395"/>
                  </a:lnTo>
                  <a:lnTo>
                    <a:pt x="0" y="504443"/>
                  </a:lnTo>
                  <a:lnTo>
                    <a:pt x="0" y="507491"/>
                  </a:lnTo>
                  <a:lnTo>
                    <a:pt x="0" y="5105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0029" y="4750816"/>
              <a:ext cx="1270" cy="56515"/>
            </a:xfrm>
            <a:custGeom>
              <a:avLst/>
              <a:gdLst/>
              <a:ahLst/>
              <a:cxnLst/>
              <a:rect l="l" t="t" r="r" b="b"/>
              <a:pathLst>
                <a:path w="1269" h="56514">
                  <a:moveTo>
                    <a:pt x="381" y="-9525"/>
                  </a:moveTo>
                  <a:lnTo>
                    <a:pt x="381" y="65912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8307" y="4804918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2286"/>
                  </a:moveTo>
                  <a:lnTo>
                    <a:pt x="0" y="0"/>
                  </a:lnTo>
                  <a:lnTo>
                    <a:pt x="59436" y="124206"/>
                  </a:lnTo>
                  <a:lnTo>
                    <a:pt x="124206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9439" y="5162296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80">
                  <a:moveTo>
                    <a:pt x="0" y="0"/>
                  </a:moveTo>
                  <a:lnTo>
                    <a:pt x="6400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7995" y="51005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8135" y="61241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9536" y="414297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7527" y="3274617"/>
            <a:ext cx="2870200" cy="17780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5" dirty="0">
                <a:latin typeface="宋体"/>
                <a:cs typeface="宋体"/>
              </a:rPr>
              <a:t>状态转换图如下：</a:t>
            </a:r>
            <a:endParaRPr sz="2800">
              <a:latin typeface="宋体"/>
              <a:cs typeface="宋体"/>
            </a:endParaRPr>
          </a:p>
          <a:p>
            <a:pPr marL="605790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52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6739" y="4904969"/>
            <a:ext cx="894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880744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0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50027" y="49336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78486" y="381000"/>
                </a:moveTo>
                <a:lnTo>
                  <a:pt x="82176" y="426677"/>
                </a:lnTo>
                <a:lnTo>
                  <a:pt x="92899" y="470287"/>
                </a:lnTo>
                <a:lnTo>
                  <a:pt x="110127" y="511348"/>
                </a:lnTo>
                <a:lnTo>
                  <a:pt x="133336" y="549379"/>
                </a:lnTo>
                <a:lnTo>
                  <a:pt x="161999" y="583900"/>
                </a:lnTo>
                <a:lnTo>
                  <a:pt x="195592" y="614429"/>
                </a:lnTo>
                <a:lnTo>
                  <a:pt x="233588" y="640486"/>
                </a:lnTo>
                <a:lnTo>
                  <a:pt x="275463" y="661590"/>
                </a:lnTo>
                <a:lnTo>
                  <a:pt x="320690" y="677259"/>
                </a:lnTo>
                <a:lnTo>
                  <a:pt x="368744" y="687013"/>
                </a:lnTo>
                <a:lnTo>
                  <a:pt x="419100" y="690371"/>
                </a:lnTo>
                <a:lnTo>
                  <a:pt x="469458" y="687013"/>
                </a:lnTo>
                <a:lnTo>
                  <a:pt x="517515" y="677259"/>
                </a:lnTo>
                <a:lnTo>
                  <a:pt x="562744" y="661590"/>
                </a:lnTo>
                <a:lnTo>
                  <a:pt x="604620" y="640486"/>
                </a:lnTo>
                <a:lnTo>
                  <a:pt x="642618" y="614429"/>
                </a:lnTo>
                <a:lnTo>
                  <a:pt x="676211" y="583900"/>
                </a:lnTo>
                <a:lnTo>
                  <a:pt x="704875" y="549379"/>
                </a:lnTo>
                <a:lnTo>
                  <a:pt x="728084" y="511348"/>
                </a:lnTo>
                <a:lnTo>
                  <a:pt x="745313" y="470287"/>
                </a:lnTo>
                <a:lnTo>
                  <a:pt x="756035" y="426677"/>
                </a:lnTo>
                <a:lnTo>
                  <a:pt x="759726" y="381000"/>
                </a:lnTo>
                <a:lnTo>
                  <a:pt x="756035" y="335322"/>
                </a:lnTo>
                <a:lnTo>
                  <a:pt x="745313" y="291712"/>
                </a:lnTo>
                <a:lnTo>
                  <a:pt x="728084" y="250651"/>
                </a:lnTo>
                <a:lnTo>
                  <a:pt x="704875" y="212620"/>
                </a:lnTo>
                <a:lnTo>
                  <a:pt x="676211" y="178099"/>
                </a:lnTo>
                <a:lnTo>
                  <a:pt x="642618" y="147570"/>
                </a:lnTo>
                <a:lnTo>
                  <a:pt x="604620" y="121513"/>
                </a:lnTo>
                <a:lnTo>
                  <a:pt x="562744" y="100409"/>
                </a:lnTo>
                <a:lnTo>
                  <a:pt x="517515" y="84740"/>
                </a:lnTo>
                <a:lnTo>
                  <a:pt x="469458" y="74986"/>
                </a:lnTo>
                <a:lnTo>
                  <a:pt x="419100" y="71627"/>
                </a:lnTo>
                <a:lnTo>
                  <a:pt x="368744" y="74986"/>
                </a:lnTo>
                <a:lnTo>
                  <a:pt x="320690" y="84740"/>
                </a:lnTo>
                <a:lnTo>
                  <a:pt x="275463" y="100409"/>
                </a:lnTo>
                <a:lnTo>
                  <a:pt x="233588" y="121513"/>
                </a:lnTo>
                <a:lnTo>
                  <a:pt x="195592" y="147570"/>
                </a:lnTo>
                <a:lnTo>
                  <a:pt x="161999" y="178099"/>
                </a:lnTo>
                <a:lnTo>
                  <a:pt x="133336" y="212620"/>
                </a:lnTo>
                <a:lnTo>
                  <a:pt x="110127" y="250651"/>
                </a:lnTo>
                <a:lnTo>
                  <a:pt x="92899" y="291712"/>
                </a:lnTo>
                <a:lnTo>
                  <a:pt x="82176" y="335322"/>
                </a:lnTo>
                <a:lnTo>
                  <a:pt x="78486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66263" y="5046726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73439" y="5024373"/>
            <a:ext cx="1524000" cy="505459"/>
            <a:chOff x="2273439" y="5024373"/>
            <a:chExt cx="1524000" cy="505459"/>
          </a:xfrm>
        </p:grpSpPr>
        <p:sp>
          <p:nvSpPr>
            <p:cNvPr id="24" name="object 24"/>
            <p:cNvSpPr/>
            <p:nvPr/>
          </p:nvSpPr>
          <p:spPr>
            <a:xfrm>
              <a:off x="2349639" y="5086095"/>
              <a:ext cx="1325880" cy="0"/>
            </a:xfrm>
            <a:custGeom>
              <a:avLst/>
              <a:gdLst/>
              <a:ahLst/>
              <a:cxnLst/>
              <a:rect l="l" t="t" r="r" b="b"/>
              <a:pathLst>
                <a:path w="1325879">
                  <a:moveTo>
                    <a:pt x="0" y="0"/>
                  </a:moveTo>
                  <a:lnTo>
                    <a:pt x="13258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73439" y="5024373"/>
              <a:ext cx="1524000" cy="505459"/>
            </a:xfrm>
            <a:custGeom>
              <a:avLst/>
              <a:gdLst/>
              <a:ahLst/>
              <a:cxnLst/>
              <a:rect l="l" t="t" r="r" b="b"/>
              <a:pathLst>
                <a:path w="1524000" h="505460">
                  <a:moveTo>
                    <a:pt x="124206" y="381000"/>
                  </a:moveTo>
                  <a:lnTo>
                    <a:pt x="0" y="442722"/>
                  </a:lnTo>
                  <a:lnTo>
                    <a:pt x="124206" y="505206"/>
                  </a:lnTo>
                  <a:lnTo>
                    <a:pt x="124206" y="381000"/>
                  </a:lnTo>
                  <a:close/>
                </a:path>
                <a:path w="1524000" h="505460">
                  <a:moveTo>
                    <a:pt x="1524000" y="61722"/>
                  </a:moveTo>
                  <a:lnTo>
                    <a:pt x="1400556" y="0"/>
                  </a:lnTo>
                  <a:lnTo>
                    <a:pt x="1400556" y="124206"/>
                  </a:lnTo>
                  <a:lnTo>
                    <a:pt x="1524000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426595" y="5252973"/>
            <a:ext cx="874394" cy="944880"/>
            <a:chOff x="5426595" y="5252973"/>
            <a:chExt cx="874394" cy="944880"/>
          </a:xfrm>
        </p:grpSpPr>
        <p:sp>
          <p:nvSpPr>
            <p:cNvPr id="27" name="object 27"/>
            <p:cNvSpPr/>
            <p:nvPr/>
          </p:nvSpPr>
          <p:spPr>
            <a:xfrm>
              <a:off x="5426595" y="52529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8136" y="5637783"/>
              <a:ext cx="571500" cy="550545"/>
            </a:xfrm>
            <a:custGeom>
              <a:avLst/>
              <a:gdLst/>
              <a:ahLst/>
              <a:cxnLst/>
              <a:rect l="l" t="t" r="r" b="b"/>
              <a:pathLst>
                <a:path w="571500" h="550545">
                  <a:moveTo>
                    <a:pt x="0" y="0"/>
                  </a:moveTo>
                  <a:lnTo>
                    <a:pt x="644" y="63589"/>
                  </a:lnTo>
                  <a:lnTo>
                    <a:pt x="5044" y="125087"/>
                  </a:lnTo>
                  <a:lnTo>
                    <a:pt x="12993" y="184083"/>
                  </a:lnTo>
                  <a:lnTo>
                    <a:pt x="24283" y="240165"/>
                  </a:lnTo>
                  <a:lnTo>
                    <a:pt x="38704" y="292921"/>
                  </a:lnTo>
                  <a:lnTo>
                    <a:pt x="56049" y="341940"/>
                  </a:lnTo>
                  <a:lnTo>
                    <a:pt x="76111" y="386810"/>
                  </a:lnTo>
                  <a:lnTo>
                    <a:pt x="98679" y="427119"/>
                  </a:lnTo>
                  <a:lnTo>
                    <a:pt x="123547" y="462457"/>
                  </a:lnTo>
                  <a:lnTo>
                    <a:pt x="150507" y="492411"/>
                  </a:lnTo>
                  <a:lnTo>
                    <a:pt x="209867" y="534524"/>
                  </a:lnTo>
                  <a:lnTo>
                    <a:pt x="275094" y="550164"/>
                  </a:lnTo>
                  <a:lnTo>
                    <a:pt x="308472" y="547140"/>
                  </a:lnTo>
                  <a:lnTo>
                    <a:pt x="372026" y="520250"/>
                  </a:lnTo>
                  <a:lnTo>
                    <a:pt x="429821" y="468267"/>
                  </a:lnTo>
                  <a:lnTo>
                    <a:pt x="456000" y="433877"/>
                  </a:lnTo>
                  <a:lnTo>
                    <a:pt x="480071" y="394430"/>
                  </a:lnTo>
                  <a:lnTo>
                    <a:pt x="501808" y="350328"/>
                  </a:lnTo>
                  <a:lnTo>
                    <a:pt x="520989" y="301978"/>
                  </a:lnTo>
                  <a:lnTo>
                    <a:pt x="537391" y="249784"/>
                  </a:lnTo>
                  <a:lnTo>
                    <a:pt x="550790" y="194151"/>
                  </a:lnTo>
                  <a:lnTo>
                    <a:pt x="560963" y="135484"/>
                  </a:lnTo>
                  <a:lnTo>
                    <a:pt x="567686" y="74188"/>
                  </a:lnTo>
                  <a:lnTo>
                    <a:pt x="570737" y="10667"/>
                  </a:lnTo>
                  <a:lnTo>
                    <a:pt x="570737" y="7619"/>
                  </a:lnTo>
                  <a:lnTo>
                    <a:pt x="571499" y="4571"/>
                  </a:lnTo>
                  <a:lnTo>
                    <a:pt x="571499" y="15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7350" y="5745987"/>
              <a:ext cx="1270" cy="68580"/>
            </a:xfrm>
            <a:custGeom>
              <a:avLst/>
              <a:gdLst/>
              <a:ahLst/>
              <a:cxnLst/>
              <a:rect l="l" t="t" r="r" b="b"/>
              <a:pathLst>
                <a:path w="1270" h="68579">
                  <a:moveTo>
                    <a:pt x="381" y="-9525"/>
                  </a:moveTo>
                  <a:lnTo>
                    <a:pt x="381" y="781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6403" y="5624067"/>
              <a:ext cx="124460" cy="125095"/>
            </a:xfrm>
            <a:custGeom>
              <a:avLst/>
              <a:gdLst/>
              <a:ahLst/>
              <a:cxnLst/>
              <a:rect l="l" t="t" r="r" b="b"/>
              <a:pathLst>
                <a:path w="124460" h="125095">
                  <a:moveTo>
                    <a:pt x="124193" y="124968"/>
                  </a:moveTo>
                  <a:lnTo>
                    <a:pt x="63995" y="0"/>
                  </a:lnTo>
                  <a:lnTo>
                    <a:pt x="0" y="122682"/>
                  </a:lnTo>
                  <a:lnTo>
                    <a:pt x="124193" y="124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82659" y="5057394"/>
            <a:ext cx="1427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  <a:tab pos="14141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38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602011"/>
            <a:ext cx="8640445" cy="473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53995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、确定有限自动机的化简（最小化）  </a:t>
            </a: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-5" dirty="0">
                <a:latin typeface="宋体"/>
                <a:cs typeface="宋体"/>
              </a:rPr>
              <a:t>化简条件：接受的语言必须相同</a:t>
            </a:r>
            <a:endParaRPr sz="2800">
              <a:latin typeface="宋体"/>
              <a:cs typeface="宋体"/>
            </a:endParaRPr>
          </a:p>
          <a:p>
            <a:pPr marL="428625" indent="-416559">
              <a:lnSpc>
                <a:spcPct val="100000"/>
              </a:lnSpc>
              <a:spcBef>
                <a:spcPts val="615"/>
              </a:spcBef>
              <a:buSzPct val="96428"/>
              <a:buFont typeface="Times New Roman"/>
              <a:buAutoNum type="arabicParenBoth" startAt="2"/>
              <a:tabLst>
                <a:tab pos="429259" algn="l"/>
              </a:tabLst>
            </a:pPr>
            <a:r>
              <a:rPr sz="2800" dirty="0">
                <a:latin typeface="宋体"/>
                <a:cs typeface="宋体"/>
              </a:rPr>
              <a:t>化简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最小</a:t>
            </a:r>
            <a:r>
              <a:rPr sz="2800" dirty="0">
                <a:latin typeface="宋体"/>
                <a:cs typeface="宋体"/>
              </a:rPr>
              <a:t>化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算法基本思</a:t>
            </a:r>
            <a:r>
              <a:rPr sz="2800" spc="-10" dirty="0">
                <a:latin typeface="宋体"/>
                <a:cs typeface="宋体"/>
              </a:rPr>
              <a:t>想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划分法</a:t>
            </a:r>
            <a:endParaRPr sz="2800">
              <a:latin typeface="宋体"/>
              <a:cs typeface="宋体"/>
            </a:endParaRPr>
          </a:p>
          <a:p>
            <a:pPr marL="755015" marR="5080" lvl="1" indent="-285750" algn="just">
              <a:lnSpc>
                <a:spcPct val="102699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1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中的状态划分为互不相交的子集，每个 子集内部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10" dirty="0">
                <a:latin typeface="宋体"/>
                <a:cs typeface="宋体"/>
              </a:rPr>
              <a:t>状态都等价</a:t>
            </a:r>
            <a:r>
              <a:rPr sz="2800" spc="-5" dirty="0">
                <a:latin typeface="宋体"/>
                <a:cs typeface="宋体"/>
              </a:rPr>
              <a:t>；而在不同子集间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状态</a:t>
            </a:r>
            <a:r>
              <a:rPr sz="2800" dirty="0">
                <a:latin typeface="宋体"/>
                <a:cs typeface="宋体"/>
              </a:rPr>
              <a:t>均 </a:t>
            </a:r>
            <a:r>
              <a:rPr sz="2800" spc="10" dirty="0">
                <a:latin typeface="宋体"/>
                <a:cs typeface="宋体"/>
              </a:rPr>
              <a:t>不等</a:t>
            </a:r>
            <a:r>
              <a:rPr sz="2800" spc="5" dirty="0">
                <a:latin typeface="宋体"/>
                <a:cs typeface="宋体"/>
              </a:rPr>
              <a:t>价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55015" marR="144145" lvl="1" indent="-285750" algn="just">
              <a:lnSpc>
                <a:spcPct val="105200"/>
              </a:lnSpc>
              <a:spcBef>
                <a:spcPts val="33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2.</a:t>
            </a:r>
            <a:r>
              <a:rPr sz="2800" spc="-5" dirty="0">
                <a:latin typeface="宋体"/>
                <a:cs typeface="宋体"/>
              </a:rPr>
              <a:t>从每个子集中任选一个状态作为代表，消去其它 等价状态。</a:t>
            </a:r>
            <a:endParaRPr sz="2800">
              <a:latin typeface="宋体"/>
              <a:cs typeface="宋体"/>
            </a:endParaRPr>
          </a:p>
          <a:p>
            <a:pPr marL="755015" marR="144145" lvl="1" indent="-285750" algn="just">
              <a:lnSpc>
                <a:spcPct val="1054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5" dirty="0">
                <a:latin typeface="宋体"/>
                <a:cs typeface="宋体"/>
              </a:rPr>
              <a:t>把那些原来射入其它等价状态的弧改为射入相应 的代表状态。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135635"/>
            <a:ext cx="608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第一节</a:t>
            </a:r>
            <a:r>
              <a:rPr spc="-990" dirty="0"/>
              <a:t> </a:t>
            </a:r>
            <a:r>
              <a:rPr dirty="0"/>
              <a:t>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490791"/>
            <a:ext cx="8678545" cy="490672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、正规文法</a:t>
            </a:r>
            <a:endParaRPr sz="28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Chomsky 3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 dirty="0">
              <a:latin typeface="宋体"/>
              <a:cs typeface="宋体"/>
            </a:endParaRPr>
          </a:p>
          <a:p>
            <a:pPr marL="354965" marR="139065" indent="-342900" algn="just">
              <a:lnSpc>
                <a:spcPct val="901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注：正规文法是描述正规集的文法，可用于描述程序 设计语言的语法部分。例如：标识符这种单词可以用 下面的规则描述。</a:t>
            </a:r>
            <a:endParaRPr sz="2800" dirty="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25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标识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 err="1">
                <a:latin typeface="宋体"/>
                <a:cs typeface="宋体"/>
              </a:rPr>
              <a:t>字</a:t>
            </a:r>
            <a:r>
              <a:rPr sz="2800" dirty="0" err="1">
                <a:latin typeface="宋体"/>
                <a:cs typeface="宋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&gt;|&lt;</a:t>
            </a:r>
            <a:r>
              <a:rPr lang="zh-CN" altLang="en-US" sz="2800" spc="-5" dirty="0">
                <a:latin typeface="宋体"/>
                <a:cs typeface="Times New Roman"/>
              </a:rPr>
              <a:t>字母</a:t>
            </a:r>
            <a:r>
              <a:rPr lang="en-US" altLang="zh-CN" sz="2800" spc="-5" dirty="0">
                <a:latin typeface="Times New Roman"/>
                <a:cs typeface="Times New Roman"/>
              </a:rPr>
              <a:t>&gt;&lt;</a:t>
            </a:r>
            <a:r>
              <a:rPr lang="zh-CN" altLang="en-US" sz="2800" dirty="0">
                <a:latin typeface="宋体"/>
                <a:cs typeface="宋体"/>
              </a:rPr>
              <a:t>字</a:t>
            </a:r>
            <a:r>
              <a:rPr lang="zh-CN" altLang="en-US" sz="2800" spc="-10" dirty="0">
                <a:latin typeface="宋体"/>
                <a:cs typeface="宋体"/>
              </a:rPr>
              <a:t>母</a:t>
            </a:r>
            <a:r>
              <a:rPr lang="zh-CN" altLang="en-US" sz="2800" dirty="0">
                <a:latin typeface="宋体"/>
                <a:cs typeface="宋体"/>
              </a:rPr>
              <a:t>数</a:t>
            </a:r>
            <a:r>
              <a:rPr lang="zh-CN" altLang="en-US" sz="2800" spc="-10" dirty="0">
                <a:latin typeface="宋体"/>
                <a:cs typeface="宋体"/>
              </a:rPr>
              <a:t>字</a:t>
            </a:r>
            <a:r>
              <a:rPr lang="en-US" altLang="zh-CN" sz="2800" spc="-5" dirty="0">
                <a:latin typeface="Times New Roman"/>
                <a:cs typeface="Times New Roman"/>
              </a:rPr>
              <a:t>&gt;</a:t>
            </a:r>
          </a:p>
          <a:p>
            <a:pPr marL="469265">
              <a:spcBef>
                <a:spcPts val="22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&lt;</a:t>
            </a:r>
            <a:r>
              <a:rPr lang="zh-CN" altLang="en-US" sz="2800" dirty="0">
                <a:latin typeface="宋体"/>
                <a:cs typeface="宋体"/>
              </a:rPr>
              <a:t>字</a:t>
            </a:r>
            <a:r>
              <a:rPr lang="zh-CN" altLang="en-US" sz="2800" spc="-10" dirty="0">
                <a:latin typeface="宋体"/>
                <a:cs typeface="宋体"/>
              </a:rPr>
              <a:t>母</a:t>
            </a:r>
            <a:r>
              <a:rPr lang="zh-CN" altLang="en-US" sz="2800" dirty="0">
                <a:latin typeface="宋体"/>
                <a:cs typeface="宋体"/>
              </a:rPr>
              <a:t>数</a:t>
            </a:r>
            <a:r>
              <a:rPr lang="zh-CN" altLang="en-US" sz="2800" spc="-10" dirty="0">
                <a:latin typeface="宋体"/>
                <a:cs typeface="宋体"/>
              </a:rPr>
              <a:t>字</a:t>
            </a:r>
            <a:r>
              <a:rPr lang="en-US" altLang="zh-CN" sz="2800" spc="-5" dirty="0">
                <a:latin typeface="Times New Roman"/>
                <a:cs typeface="Times New Roman"/>
              </a:rPr>
              <a:t>&gt;</a:t>
            </a:r>
            <a:r>
              <a:rPr lang="zh-CN" altLang="en-US" sz="2800" spc="-5" dirty="0">
                <a:latin typeface="Times New Roman"/>
                <a:cs typeface="Times New Roman"/>
              </a:rPr>
              <a:t> </a:t>
            </a:r>
            <a:r>
              <a:rPr lang="zh-CN" altLang="en-US" sz="2800" dirty="0">
                <a:latin typeface="Symbol"/>
                <a:cs typeface="Symbol"/>
              </a:rPr>
              <a:t></a:t>
            </a:r>
            <a:r>
              <a:rPr lang="en-US" altLang="zh-CN" sz="2800" spc="-5" dirty="0">
                <a:latin typeface="Times New Roman"/>
                <a:cs typeface="Times New Roman"/>
              </a:rPr>
              <a:t>&lt;</a:t>
            </a:r>
            <a:r>
              <a:rPr lang="zh-CN" altLang="en-US" sz="2800" spc="-10" dirty="0">
                <a:latin typeface="宋体"/>
                <a:cs typeface="宋体"/>
              </a:rPr>
              <a:t>字</a:t>
            </a:r>
            <a:r>
              <a:rPr lang="zh-CN" altLang="en-US" sz="2800" dirty="0">
                <a:latin typeface="宋体"/>
                <a:cs typeface="宋体"/>
              </a:rPr>
              <a:t>母</a:t>
            </a:r>
            <a:r>
              <a:rPr lang="en-US" altLang="zh-CN" sz="2800" spc="-5" dirty="0">
                <a:latin typeface="Times New Roman"/>
                <a:cs typeface="Times New Roman"/>
              </a:rPr>
              <a:t>&gt;|&lt;</a:t>
            </a:r>
            <a:r>
              <a:rPr lang="zh-CN" altLang="en-US" sz="2800" spc="-5" dirty="0">
                <a:latin typeface="Times New Roman"/>
                <a:cs typeface="Times New Roman"/>
              </a:rPr>
              <a:t>数字</a:t>
            </a:r>
            <a:r>
              <a:rPr lang="en-US" altLang="zh-CN" sz="2800" spc="-5" dirty="0">
                <a:latin typeface="Times New Roman"/>
                <a:cs typeface="Times New Roman"/>
              </a:rPr>
              <a:t>&gt;|&lt;</a:t>
            </a:r>
            <a:r>
              <a:rPr lang="zh-CN" altLang="en-US" sz="2800" spc="-5" dirty="0">
                <a:latin typeface="Times New Roman"/>
                <a:cs typeface="Times New Roman"/>
              </a:rPr>
              <a:t>字母</a:t>
            </a:r>
            <a:r>
              <a:rPr lang="en-US" altLang="zh-CN" sz="2800" spc="-5" dirty="0">
                <a:latin typeface="Times New Roman"/>
                <a:cs typeface="Times New Roman"/>
              </a:rPr>
              <a:t>&gt;&lt;</a:t>
            </a:r>
            <a:r>
              <a:rPr lang="zh-CN" altLang="en-US" sz="2800" spc="-5" dirty="0">
                <a:latin typeface="宋体"/>
                <a:cs typeface="Times New Roman"/>
              </a:rPr>
              <a:t>字母数字</a:t>
            </a:r>
            <a:r>
              <a:rPr lang="en-US" altLang="zh-CN" sz="2800" spc="-5" dirty="0">
                <a:latin typeface="Times New Roman"/>
                <a:cs typeface="Times New Roman"/>
              </a:rPr>
              <a:t>&gt;</a:t>
            </a:r>
            <a:r>
              <a:rPr lang="zh-CN" altLang="en-US" sz="2800" spc="-5" dirty="0">
                <a:latin typeface="Times New Roman"/>
                <a:cs typeface="Times New Roman"/>
              </a:rPr>
              <a:t>｜</a:t>
            </a:r>
            <a:r>
              <a:rPr lang="en-US" altLang="zh-CN" sz="2800" spc="-5" dirty="0">
                <a:latin typeface="Times New Roman"/>
                <a:cs typeface="Times New Roman"/>
              </a:rPr>
              <a:t>&lt;</a:t>
            </a:r>
            <a:r>
              <a:rPr lang="zh-CN" altLang="en-US" sz="2800" spc="-5" dirty="0">
                <a:latin typeface="Times New Roman"/>
                <a:cs typeface="Times New Roman"/>
              </a:rPr>
              <a:t>数字</a:t>
            </a:r>
            <a:r>
              <a:rPr lang="en-US" altLang="zh-CN" sz="2800" spc="-5" dirty="0">
                <a:latin typeface="Times New Roman"/>
                <a:cs typeface="Times New Roman"/>
              </a:rPr>
              <a:t>&gt;&lt;</a:t>
            </a:r>
            <a:r>
              <a:rPr lang="zh-CN" altLang="en-US" sz="2800" dirty="0">
                <a:latin typeface="宋体"/>
                <a:cs typeface="宋体"/>
              </a:rPr>
              <a:t>字</a:t>
            </a:r>
            <a:r>
              <a:rPr lang="zh-CN" altLang="en-US" sz="2800" spc="-10" dirty="0">
                <a:latin typeface="宋体"/>
                <a:cs typeface="宋体"/>
              </a:rPr>
              <a:t>母</a:t>
            </a:r>
            <a:r>
              <a:rPr lang="zh-CN" altLang="en-US" sz="2800" dirty="0">
                <a:latin typeface="宋体"/>
                <a:cs typeface="宋体"/>
              </a:rPr>
              <a:t>数</a:t>
            </a:r>
            <a:r>
              <a:rPr lang="zh-CN" altLang="en-US" sz="2800" spc="-10" dirty="0">
                <a:latin typeface="宋体"/>
                <a:cs typeface="宋体"/>
              </a:rPr>
              <a:t>字</a:t>
            </a:r>
            <a:r>
              <a:rPr lang="en-US" altLang="zh-CN" sz="2800" spc="-5" dirty="0">
                <a:latin typeface="Times New Roman"/>
                <a:cs typeface="Times New Roman"/>
              </a:rPr>
              <a:t>&gt;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dirty="0">
                <a:latin typeface="宋体"/>
                <a:cs typeface="宋体"/>
              </a:rPr>
              <a:t>母</a:t>
            </a: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5" dirty="0">
                <a:latin typeface="宋体"/>
                <a:cs typeface="宋体"/>
              </a:rPr>
              <a:t>表示任意英文字母，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 err="1">
                <a:latin typeface="宋体"/>
                <a:cs typeface="宋体"/>
              </a:rPr>
              <a:t>表示任意数字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0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35" y="553973"/>
            <a:ext cx="8730615" cy="481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二、有限自动机</a:t>
            </a:r>
            <a:endParaRPr sz="3600">
              <a:latin typeface="宋体"/>
              <a:cs typeface="宋体"/>
            </a:endParaRPr>
          </a:p>
          <a:p>
            <a:pPr marL="254000">
              <a:lnSpc>
                <a:spcPct val="100000"/>
              </a:lnSpc>
              <a:spcBef>
                <a:spcPts val="2465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、确定有限自动机的化简</a:t>
            </a:r>
            <a:endParaRPr sz="2800">
              <a:latin typeface="宋体"/>
              <a:cs typeface="宋体"/>
            </a:endParaRPr>
          </a:p>
          <a:p>
            <a:pPr marL="254000">
              <a:lnSpc>
                <a:spcPct val="100000"/>
              </a:lnSpc>
              <a:spcBef>
                <a:spcPts val="340"/>
              </a:spcBef>
              <a:tabLst>
                <a:tab pos="3782695" algn="l"/>
              </a:tabLst>
            </a:pPr>
            <a:r>
              <a:rPr sz="2800" dirty="0">
                <a:latin typeface="Times New Roman"/>
                <a:cs typeface="Times New Roman"/>
              </a:rPr>
              <a:t>(3)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状态等价：</a:t>
            </a:r>
            <a:r>
              <a:rPr sz="2800" spc="-10" dirty="0">
                <a:latin typeface="宋体"/>
                <a:cs typeface="宋体"/>
              </a:rPr>
              <a:t>设</a:t>
            </a:r>
            <a:r>
              <a:rPr sz="2800" dirty="0">
                <a:latin typeface="Times New Roman"/>
                <a:cs typeface="Times New Roman"/>
              </a:rPr>
              <a:t>DFA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中有两个状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s,t</a:t>
            </a:r>
            <a:r>
              <a:rPr sz="2800" spc="-5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685800" indent="-432434">
              <a:lnSpc>
                <a:spcPct val="100000"/>
              </a:lnSpc>
              <a:spcBef>
                <a:spcPts val="340"/>
              </a:spcBef>
              <a:buChar char="•"/>
              <a:tabLst>
                <a:tab pos="685800" algn="l"/>
                <a:tab pos="686435" algn="l"/>
              </a:tabLst>
            </a:pPr>
            <a:r>
              <a:rPr sz="2800" spc="-5" dirty="0">
                <a:latin typeface="Times New Roman"/>
                <a:cs typeface="Times New Roman"/>
              </a:rPr>
              <a:t>s,t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等价：</a:t>
            </a:r>
            <a:endParaRPr sz="2800">
              <a:latin typeface="宋体"/>
              <a:cs typeface="宋体"/>
            </a:endParaRPr>
          </a:p>
          <a:p>
            <a:pPr marL="711200">
              <a:lnSpc>
                <a:spcPts val="3170"/>
              </a:lnSpc>
              <a:spcBef>
                <a:spcPts val="39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(s,w)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┣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(s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同</a:t>
            </a:r>
            <a:r>
              <a:rPr sz="2800" spc="-10" dirty="0">
                <a:latin typeface="宋体"/>
                <a:cs typeface="宋体"/>
              </a:rPr>
              <a:t>时</a:t>
            </a:r>
            <a:r>
              <a:rPr sz="2800" dirty="0">
                <a:latin typeface="Times New Roman"/>
                <a:cs typeface="Times New Roman"/>
              </a:rPr>
              <a:t>(t,w)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┣</a:t>
            </a:r>
            <a:r>
              <a:rPr sz="2800" spc="-695" dirty="0">
                <a:latin typeface="宋体"/>
                <a:cs typeface="宋体"/>
              </a:rPr>
              <a:t> 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(t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,t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都是终态，</a:t>
            </a:r>
            <a:endParaRPr sz="2800">
              <a:latin typeface="宋体"/>
              <a:cs typeface="宋体"/>
            </a:endParaRPr>
          </a:p>
          <a:p>
            <a:pPr marL="996315" marR="437515">
              <a:lnSpc>
                <a:spcPts val="3020"/>
              </a:lnSpc>
              <a:spcBef>
                <a:spcPts val="190"/>
              </a:spcBef>
              <a:tabLst>
                <a:tab pos="2433955" algn="l"/>
              </a:tabLst>
            </a:pPr>
            <a:r>
              <a:rPr sz="2800" dirty="0">
                <a:latin typeface="Times New Roman"/>
                <a:cs typeface="Times New Roman"/>
              </a:rPr>
              <a:t>w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50" baseline="23391" dirty="0">
                <a:latin typeface="Times New Roman"/>
                <a:cs typeface="Times New Roman"/>
              </a:rPr>
              <a:t>*	</a:t>
            </a:r>
            <a:r>
              <a:rPr sz="2800" spc="-5" dirty="0">
                <a:latin typeface="宋体"/>
                <a:cs typeface="宋体"/>
              </a:rPr>
              <a:t>，即如果从状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出发能读出某个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dirty="0">
                <a:latin typeface="Times New Roman"/>
                <a:cs typeface="Times New Roman"/>
              </a:rPr>
              <a:t>w  </a:t>
            </a:r>
            <a:r>
              <a:rPr sz="2800" spc="695" dirty="0">
                <a:latin typeface="宋体"/>
                <a:cs typeface="宋体"/>
              </a:rPr>
              <a:t>而</a:t>
            </a:r>
            <a:r>
              <a:rPr sz="2800" dirty="0">
                <a:latin typeface="宋体"/>
                <a:cs typeface="宋体"/>
              </a:rPr>
              <a:t>停</a:t>
            </a:r>
            <a:r>
              <a:rPr sz="2800" spc="695" dirty="0">
                <a:latin typeface="宋体"/>
                <a:cs typeface="宋体"/>
              </a:rPr>
              <a:t>于</a:t>
            </a:r>
            <a:r>
              <a:rPr sz="2800" spc="-10" dirty="0">
                <a:latin typeface="宋体"/>
                <a:cs typeface="宋体"/>
              </a:rPr>
              <a:t>终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从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宋体"/>
                <a:cs typeface="宋体"/>
              </a:rPr>
              <a:t>出发也能读出同样的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宋体"/>
                <a:cs typeface="宋体"/>
              </a:rPr>
              <a:t>而停 </a:t>
            </a:r>
            <a:r>
              <a:rPr sz="2800" spc="-5" dirty="0">
                <a:latin typeface="宋体"/>
                <a:cs typeface="宋体"/>
              </a:rPr>
              <a:t>于终态，则</a:t>
            </a:r>
            <a:r>
              <a:rPr sz="2800" spc="-10" dirty="0">
                <a:latin typeface="宋体"/>
                <a:cs typeface="宋体"/>
              </a:rPr>
              <a:t>称</a:t>
            </a:r>
            <a:r>
              <a:rPr sz="2800" dirty="0">
                <a:latin typeface="Times New Roman"/>
                <a:cs typeface="Times New Roman"/>
              </a:rPr>
              <a:t>s,t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等价。</a:t>
            </a:r>
            <a:endParaRPr sz="2800">
              <a:latin typeface="宋体"/>
              <a:cs typeface="宋体"/>
            </a:endParaRPr>
          </a:p>
          <a:p>
            <a:pPr marL="685800" indent="-433070">
              <a:lnSpc>
                <a:spcPct val="100000"/>
              </a:lnSpc>
              <a:spcBef>
                <a:spcPts val="305"/>
              </a:spcBef>
              <a:buChar char="•"/>
              <a:tabLst>
                <a:tab pos="685800" algn="l"/>
                <a:tab pos="686435" algn="l"/>
              </a:tabLst>
            </a:pPr>
            <a:r>
              <a:rPr sz="2800" spc="-5" dirty="0">
                <a:latin typeface="Times New Roman"/>
                <a:cs typeface="Times New Roman"/>
              </a:rPr>
              <a:t>s,t</a:t>
            </a:r>
            <a:r>
              <a:rPr sz="2800" spc="-5" dirty="0">
                <a:latin typeface="宋体"/>
                <a:cs typeface="宋体"/>
              </a:rPr>
              <a:t>可区</a:t>
            </a:r>
            <a:r>
              <a:rPr sz="2800" dirty="0">
                <a:latin typeface="宋体"/>
                <a:cs typeface="宋体"/>
              </a:rPr>
              <a:t>别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71056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10" dirty="0">
                <a:latin typeface="宋体"/>
                <a:cs typeface="宋体"/>
              </a:rPr>
              <a:t>果</a:t>
            </a:r>
            <a:r>
              <a:rPr sz="2800" spc="-5" dirty="0">
                <a:latin typeface="Times New Roman"/>
                <a:cs typeface="Times New Roman"/>
              </a:rPr>
              <a:t>s,t</a:t>
            </a:r>
            <a:r>
              <a:rPr sz="2800" spc="-5" dirty="0">
                <a:latin typeface="宋体"/>
                <a:cs typeface="宋体"/>
              </a:rPr>
              <a:t>不等价，则称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s,t</a:t>
            </a:r>
            <a:r>
              <a:rPr sz="2800" spc="-5" dirty="0">
                <a:latin typeface="宋体"/>
                <a:cs typeface="宋体"/>
              </a:rPr>
              <a:t>可区别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237235"/>
            <a:ext cx="411416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、确定有限自动机的化简  </a:t>
            </a: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dirty="0">
                <a:latin typeface="宋体"/>
                <a:cs typeface="宋体"/>
              </a:rPr>
              <a:t>化简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最小</a:t>
            </a:r>
            <a:r>
              <a:rPr sz="2800" dirty="0">
                <a:latin typeface="宋体"/>
                <a:cs typeface="宋体"/>
              </a:rPr>
              <a:t>化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5783" y="2517648"/>
            <a:ext cx="1466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679" y="2310466"/>
            <a:ext cx="859890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</a:t>
            </a:r>
            <a:r>
              <a:rPr sz="2800" spc="-5" dirty="0">
                <a:latin typeface="宋体"/>
                <a:cs typeface="宋体"/>
              </a:rPr>
              <a:t>把状态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划分为终态集和非终态集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2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50" baseline="2339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50" spc="-7" baseline="23391" dirty="0">
                <a:latin typeface="Times New Roman"/>
                <a:cs typeface="Times New Roman"/>
              </a:rPr>
              <a:t>2</a:t>
            </a:r>
            <a:r>
              <a:rPr lang="en-US" altLang="zh-CN"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487" y="2951225"/>
            <a:ext cx="1466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049" y="2747765"/>
            <a:ext cx="8152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50" baseline="23391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属于非终态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50" baseline="23391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属于终态集。因为终态能识别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3073" y="3126789"/>
            <a:ext cx="8785860" cy="360355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600"/>
              </a:spcBef>
            </a:pPr>
            <a:r>
              <a:rPr sz="2800" spc="-5" dirty="0" err="1">
                <a:latin typeface="宋体"/>
                <a:cs typeface="宋体"/>
              </a:rPr>
              <a:t>而非终态不能，所以它们是可区别的</a:t>
            </a:r>
            <a:r>
              <a:rPr sz="2800" spc="-5" dirty="0">
                <a:latin typeface="宋体"/>
                <a:cs typeface="宋体"/>
              </a:rPr>
              <a:t>；</a:t>
            </a:r>
            <a:endParaRPr lang="en-US" sz="2800" spc="-5" dirty="0">
              <a:latin typeface="宋体"/>
              <a:cs typeface="宋体"/>
            </a:endParaRPr>
          </a:p>
          <a:p>
            <a:pPr marL="227965">
              <a:lnSpc>
                <a:spcPct val="100000"/>
              </a:lnSpc>
              <a:spcBef>
                <a:spcPts val="600"/>
              </a:spcBef>
            </a:pPr>
            <a:endParaRPr sz="2800" dirty="0">
              <a:latin typeface="宋体"/>
              <a:cs typeface="宋体"/>
            </a:endParaRPr>
          </a:p>
          <a:p>
            <a:pPr marL="330200" indent="-267335">
              <a:lnSpc>
                <a:spcPts val="1260"/>
              </a:lnSpc>
              <a:spcBef>
                <a:spcPts val="505"/>
              </a:spcBef>
              <a:buSzPct val="96428"/>
              <a:buFont typeface="Times New Roman"/>
              <a:buAutoNum type="arabicPeriod" startAt="2"/>
              <a:tabLst>
                <a:tab pos="330835" algn="l"/>
                <a:tab pos="6746875" algn="l"/>
              </a:tabLst>
            </a:pPr>
            <a:r>
              <a:rPr sz="2800" spc="-5" dirty="0">
                <a:latin typeface="宋体"/>
                <a:cs typeface="宋体"/>
              </a:rPr>
              <a:t>假定经</a:t>
            </a:r>
            <a:r>
              <a:rPr sz="2800" spc="-10" dirty="0">
                <a:latin typeface="宋体"/>
                <a:cs typeface="宋体"/>
              </a:rPr>
              <a:t>过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次划分后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50" baseline="23391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,I</a:t>
            </a:r>
            <a:r>
              <a:rPr sz="2850" baseline="-20467" dirty="0">
                <a:latin typeface="Times New Roman"/>
                <a:cs typeface="Times New Roman"/>
              </a:rPr>
              <a:t>k </a:t>
            </a:r>
            <a:r>
              <a:rPr sz="2850" spc="7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……I</a:t>
            </a:r>
            <a:r>
              <a:rPr sz="2850" spc="-7" baseline="-20467" dirty="0">
                <a:latin typeface="Times New Roman"/>
                <a:cs typeface="Times New Roman"/>
              </a:rPr>
              <a:t>k	</a:t>
            </a:r>
            <a:r>
              <a:rPr sz="2800" spc="-5" dirty="0">
                <a:latin typeface="Times New Roman"/>
                <a:cs typeface="Times New Roman"/>
              </a:rPr>
              <a:t>}.</a:t>
            </a:r>
            <a:r>
              <a:rPr sz="2800" dirty="0">
                <a:latin typeface="宋体"/>
                <a:cs typeface="宋体"/>
              </a:rPr>
              <a:t>这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个子</a:t>
            </a:r>
          </a:p>
          <a:p>
            <a:pPr marL="5487670">
              <a:lnSpc>
                <a:spcPts val="1125"/>
              </a:lnSpc>
              <a:tabLst>
                <a:tab pos="6558280" algn="l"/>
              </a:tabLst>
            </a:pPr>
            <a:r>
              <a:rPr sz="1900" dirty="0">
                <a:latin typeface="Times New Roman"/>
                <a:cs typeface="Times New Roman"/>
              </a:rPr>
              <a:t>1	m</a:t>
            </a:r>
            <a:endParaRPr lang="zh-CN" altLang="en-US" sz="190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1155"/>
              </a:spcBef>
            </a:pPr>
            <a:r>
              <a:rPr lang="zh-CN" altLang="en-US" sz="2800" spc="-5" dirty="0">
                <a:latin typeface="宋体"/>
                <a:cs typeface="宋体"/>
              </a:rPr>
              <a:t>集之间可区分，子集内部还是否可以划分？</a:t>
            </a:r>
            <a:endParaRPr lang="zh-CN" altLang="en-US" sz="2800" dirty="0">
              <a:latin typeface="宋体"/>
              <a:cs typeface="宋体"/>
            </a:endParaRPr>
          </a:p>
          <a:p>
            <a:pPr marL="628015" marR="55880" lvl="1" indent="-285750">
              <a:lnSpc>
                <a:spcPct val="100000"/>
              </a:lnSpc>
              <a:spcBef>
                <a:spcPts val="500"/>
              </a:spcBef>
              <a:buFont typeface="Times New Roman"/>
              <a:buChar char="–"/>
              <a:tabLst>
                <a:tab pos="628650" algn="l"/>
              </a:tabLst>
            </a:pPr>
            <a:r>
              <a:rPr sz="2400" spc="-5" dirty="0" err="1">
                <a:latin typeface="宋体"/>
                <a:cs typeface="宋体"/>
              </a:rPr>
              <a:t>任取一个子</a:t>
            </a:r>
            <a:r>
              <a:rPr sz="2400" spc="-10" dirty="0" err="1">
                <a:latin typeface="宋体"/>
                <a:cs typeface="宋体"/>
              </a:rPr>
              <a:t>集</a:t>
            </a:r>
            <a:r>
              <a:rPr sz="2400" spc="-5" dirty="0" err="1">
                <a:latin typeface="Times New Roman"/>
                <a:cs typeface="Times New Roman"/>
              </a:rPr>
              <a:t>I</a:t>
            </a:r>
            <a:r>
              <a:rPr sz="2400" spc="-7" baseline="-20467" dirty="0" err="1">
                <a:latin typeface="Times New Roman"/>
                <a:cs typeface="Times New Roman"/>
              </a:rPr>
              <a:t>k</a:t>
            </a:r>
            <a:r>
              <a:rPr sz="2400" spc="-7" baseline="23391" dirty="0" err="1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={s</a:t>
            </a:r>
            <a:r>
              <a:rPr sz="2400" spc="-7" baseline="-20467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,s</a:t>
            </a:r>
            <a:r>
              <a:rPr sz="2400" spc="-7" baseline="-20467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,……s</a:t>
            </a:r>
            <a:r>
              <a:rPr sz="2400" spc="-7" baseline="-20467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},</a:t>
            </a:r>
            <a:r>
              <a:rPr sz="2400" spc="-5" dirty="0">
                <a:latin typeface="宋体"/>
                <a:cs typeface="宋体"/>
              </a:rPr>
              <a:t>若存在某读入字</a:t>
            </a:r>
            <a:r>
              <a:rPr sz="2400" spc="-10" dirty="0">
                <a:latin typeface="宋体"/>
                <a:cs typeface="宋体"/>
              </a:rPr>
              <a:t>符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宋体"/>
                <a:cs typeface="宋体"/>
              </a:rPr>
              <a:t>，  </a:t>
            </a:r>
            <a:r>
              <a:rPr sz="2400" dirty="0">
                <a:latin typeface="宋体"/>
                <a:cs typeface="宋体"/>
              </a:rPr>
              <a:t>使</a:t>
            </a:r>
            <a:r>
              <a:rPr sz="2400" spc="-5" dirty="0">
                <a:latin typeface="Times New Roman"/>
                <a:cs typeface="Times New Roman"/>
              </a:rPr>
              <a:t>f(I</a:t>
            </a:r>
            <a:r>
              <a:rPr sz="2400" spc="-7" baseline="-20467" dirty="0">
                <a:latin typeface="Times New Roman"/>
                <a:cs typeface="Times New Roman"/>
              </a:rPr>
              <a:t>k</a:t>
            </a:r>
            <a:r>
              <a:rPr sz="2400" spc="-7" baseline="23391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,a)</a:t>
            </a:r>
            <a:r>
              <a:rPr sz="2400" spc="-5" dirty="0">
                <a:latin typeface="宋体"/>
                <a:cs typeface="宋体"/>
              </a:rPr>
              <a:t>的结果不是全部包含在∏</a:t>
            </a:r>
            <a:r>
              <a:rPr sz="2400" spc="-7" baseline="-20467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宋体"/>
                <a:cs typeface="宋体"/>
              </a:rPr>
              <a:t>的某个子集中，  则说</a:t>
            </a:r>
            <a:r>
              <a:rPr sz="2400" dirty="0">
                <a:latin typeface="宋体"/>
                <a:cs typeface="宋体"/>
              </a:rPr>
              <a:t>明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467" dirty="0">
                <a:latin typeface="Times New Roman"/>
                <a:cs typeface="Times New Roman"/>
              </a:rPr>
              <a:t>k</a:t>
            </a:r>
            <a:r>
              <a:rPr sz="2400" spc="-7" baseline="23391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宋体"/>
                <a:cs typeface="宋体"/>
              </a:rPr>
              <a:t>中有不等价的状态，还要进一步划分。</a:t>
            </a:r>
            <a:endParaRPr sz="2400" dirty="0">
              <a:latin typeface="宋体"/>
              <a:cs typeface="宋体"/>
            </a:endParaRPr>
          </a:p>
          <a:p>
            <a:pPr marL="628015" lvl="1" indent="-286385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628650" algn="l"/>
              </a:tabLst>
            </a:pPr>
            <a:r>
              <a:rPr sz="2400" dirty="0">
                <a:latin typeface="宋体"/>
                <a:cs typeface="宋体"/>
              </a:rPr>
              <a:t>对</a:t>
            </a:r>
            <a:r>
              <a:rPr sz="2400" spc="-10" dirty="0">
                <a:latin typeface="宋体"/>
                <a:cs typeface="宋体"/>
              </a:rPr>
              <a:t>∏</a:t>
            </a:r>
            <a:r>
              <a:rPr sz="2400" baseline="-20467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宋体"/>
                <a:cs typeface="宋体"/>
              </a:rPr>
              <a:t>中所有子集都进行测试，以完成一次划分。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689658"/>
            <a:ext cx="8556625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47540">
              <a:lnSpc>
                <a:spcPct val="11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、确定有限自动机的化简  </a:t>
            </a: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dirty="0">
                <a:latin typeface="宋体"/>
                <a:cs typeface="宋体"/>
              </a:rPr>
              <a:t>化简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最小</a:t>
            </a:r>
            <a:r>
              <a:rPr sz="2800" dirty="0">
                <a:latin typeface="宋体"/>
                <a:cs typeface="宋体"/>
              </a:rPr>
              <a:t>化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算法</a:t>
            </a:r>
          </a:p>
          <a:p>
            <a:pPr marL="724535" indent="-267970">
              <a:lnSpc>
                <a:spcPct val="100000"/>
              </a:lnSpc>
              <a:spcBef>
                <a:spcPts val="620"/>
              </a:spcBef>
              <a:buSzPct val="96428"/>
              <a:buFont typeface="Times New Roman"/>
              <a:buAutoNum type="arabicPeriod" startAt="3"/>
              <a:tabLst>
                <a:tab pos="725170" algn="l"/>
              </a:tabLst>
            </a:pPr>
            <a:r>
              <a:rPr sz="2800" spc="-5" dirty="0">
                <a:latin typeface="宋体"/>
                <a:cs typeface="宋体"/>
              </a:rPr>
              <a:t>重复步</a:t>
            </a:r>
            <a:r>
              <a:rPr sz="2800" spc="-1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，直到所含的子集数不再增加为止。</a:t>
            </a:r>
            <a:endParaRPr sz="2800" dirty="0">
              <a:latin typeface="宋体"/>
              <a:cs typeface="宋体"/>
            </a:endParaRPr>
          </a:p>
          <a:p>
            <a:pPr marL="354965" marR="5080" indent="101600" algn="just">
              <a:lnSpc>
                <a:spcPct val="100099"/>
              </a:lnSpc>
              <a:spcBef>
                <a:spcPts val="675"/>
              </a:spcBef>
              <a:buSzPct val="96428"/>
              <a:buFont typeface="Times New Roman"/>
              <a:buAutoNum type="arabicPeriod" startAt="3"/>
              <a:tabLst>
                <a:tab pos="725170" algn="l"/>
              </a:tabLst>
            </a:pPr>
            <a:r>
              <a:rPr sz="2800" spc="-5" dirty="0">
                <a:latin typeface="宋体"/>
                <a:cs typeface="宋体"/>
              </a:rPr>
              <a:t>对每个子集任取一状态为代表。若该子集包含原有 的初态，则相应代表状态就是最小化</a:t>
            </a:r>
            <a:r>
              <a:rPr sz="2800" dirty="0">
                <a:latin typeface="宋体"/>
                <a:cs typeface="宋体"/>
              </a:rPr>
              <a:t>后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的初态；同 样，若该子集包含原有的终态，则相应代表状态就是 最小化</a:t>
            </a:r>
            <a:r>
              <a:rPr sz="2800" spc="-10" dirty="0">
                <a:latin typeface="宋体"/>
                <a:cs typeface="宋体"/>
              </a:rPr>
              <a:t>后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的终态。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二、有限自动机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817" y="1581150"/>
            <a:ext cx="8530965" cy="3870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25975">
              <a:lnSpc>
                <a:spcPct val="120200"/>
              </a:lnSpc>
              <a:spcBef>
                <a:spcPts val="95"/>
              </a:spcBef>
            </a:pPr>
            <a:r>
              <a:rPr lang="en-US" altLang="zh-CN"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r>
              <a:rPr lang="zh-CN" altLang="en-US" sz="2800" spc="-5" dirty="0">
                <a:solidFill>
                  <a:prstClr val="black"/>
                </a:solidFill>
                <a:latin typeface="宋体"/>
                <a:cs typeface="宋体"/>
              </a:rPr>
              <a:t>、</a:t>
            </a:r>
            <a:endParaRPr lang="en-US" altLang="zh-CN" sz="2800" spc="-5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12700" marR="4625975">
              <a:lnSpc>
                <a:spcPct val="1202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prstClr val="black"/>
                </a:solidFill>
                <a:latin typeface="宋体"/>
                <a:cs typeface="宋体"/>
              </a:rPr>
              <a:t>确定有限自动机的化简</a:t>
            </a:r>
            <a:r>
              <a:rPr sz="2800" spc="-5" dirty="0">
                <a:latin typeface="宋体"/>
                <a:cs typeface="宋体"/>
              </a:rPr>
              <a:t> </a:t>
            </a:r>
            <a:endParaRPr lang="en-US" sz="2800" spc="-5" dirty="0">
              <a:latin typeface="宋体"/>
              <a:cs typeface="宋体"/>
            </a:endParaRPr>
          </a:p>
          <a:p>
            <a:pPr marL="12700" marR="462597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dirty="0">
                <a:latin typeface="宋体"/>
                <a:cs typeface="宋体"/>
              </a:rPr>
              <a:t>化简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最小</a:t>
            </a:r>
            <a:r>
              <a:rPr sz="2800" dirty="0">
                <a:latin typeface="宋体"/>
                <a:cs typeface="宋体"/>
              </a:rPr>
              <a:t>化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算法</a:t>
            </a:r>
          </a:p>
          <a:p>
            <a:pPr marL="354965" marR="5080" indent="-342900">
              <a:lnSpc>
                <a:spcPct val="106400"/>
              </a:lnSpc>
              <a:spcBef>
                <a:spcPts val="465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）当一个自动机没有任何多余的状态，并且它的状 态中没有两个是互相等价的时，我们说这个有限自动 机是化简了的。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）可以通过消除多余状态，合并等价状态而转化成一个最小化的与之等价的有限自动</a:t>
            </a:r>
            <a:r>
              <a:rPr lang="zh-CN" altLang="en-US" sz="2800" spc="-5" dirty="0">
                <a:latin typeface="宋体"/>
                <a:cs typeface="宋体"/>
              </a:rPr>
              <a:t>机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450848"/>
            <a:ext cx="79254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例：设有</a:t>
            </a:r>
            <a:r>
              <a:rPr sz="2800" dirty="0">
                <a:latin typeface="宋体"/>
                <a:cs typeface="宋体"/>
              </a:rPr>
              <a:t>一</a:t>
            </a:r>
            <a:r>
              <a:rPr sz="2800" spc="-5" dirty="0">
                <a:latin typeface="Times New Roman"/>
                <a:cs typeface="Times New Roman"/>
              </a:rPr>
              <a:t>DFA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的状态转换图如下，试化简之。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97514" y="2790570"/>
            <a:ext cx="2686050" cy="3065780"/>
            <a:chOff x="4397514" y="2790570"/>
            <a:chExt cx="2686050" cy="3065780"/>
          </a:xfrm>
        </p:grpSpPr>
        <p:sp>
          <p:nvSpPr>
            <p:cNvPr id="4" name="object 4"/>
            <p:cNvSpPr/>
            <p:nvPr/>
          </p:nvSpPr>
          <p:spPr>
            <a:xfrm>
              <a:off x="4631829" y="5406897"/>
              <a:ext cx="381000" cy="440055"/>
            </a:xfrm>
            <a:custGeom>
              <a:avLst/>
              <a:gdLst/>
              <a:ahLst/>
              <a:cxnLst/>
              <a:rect l="l" t="t" r="r" b="b"/>
              <a:pathLst>
                <a:path w="381000" h="440054">
                  <a:moveTo>
                    <a:pt x="381000" y="762"/>
                  </a:moveTo>
                  <a:lnTo>
                    <a:pt x="380141" y="65206"/>
                  </a:lnTo>
                  <a:lnTo>
                    <a:pt x="375263" y="126751"/>
                  </a:lnTo>
                  <a:lnTo>
                    <a:pt x="366655" y="184727"/>
                  </a:lnTo>
                  <a:lnTo>
                    <a:pt x="354605" y="238464"/>
                  </a:lnTo>
                  <a:lnTo>
                    <a:pt x="339402" y="287293"/>
                  </a:lnTo>
                  <a:lnTo>
                    <a:pt x="321333" y="330543"/>
                  </a:lnTo>
                  <a:lnTo>
                    <a:pt x="300689" y="367545"/>
                  </a:lnTo>
                  <a:lnTo>
                    <a:pt x="252825" y="420125"/>
                  </a:lnTo>
                  <a:lnTo>
                    <a:pt x="198120" y="439674"/>
                  </a:lnTo>
                  <a:lnTo>
                    <a:pt x="169907" y="435381"/>
                  </a:lnTo>
                  <a:lnTo>
                    <a:pt x="117184" y="400530"/>
                  </a:lnTo>
                  <a:lnTo>
                    <a:pt x="71413" y="335052"/>
                  </a:lnTo>
                  <a:lnTo>
                    <a:pt x="51891" y="292476"/>
                  </a:lnTo>
                  <a:lnTo>
                    <a:pt x="35014" y="244223"/>
                  </a:lnTo>
                  <a:lnTo>
                    <a:pt x="21084" y="190951"/>
                  </a:lnTo>
                  <a:lnTo>
                    <a:pt x="10403" y="133320"/>
                  </a:lnTo>
                  <a:lnTo>
                    <a:pt x="3274" y="71990"/>
                  </a:lnTo>
                  <a:lnTo>
                    <a:pt x="0" y="7619"/>
                  </a:lnTo>
                  <a:lnTo>
                    <a:pt x="0" y="5334"/>
                  </a:lnTo>
                  <a:lnTo>
                    <a:pt x="0" y="304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3353" y="5515863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70" h="30479">
                  <a:moveTo>
                    <a:pt x="381" y="-9525"/>
                  </a:moveTo>
                  <a:lnTo>
                    <a:pt x="381" y="4000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631" y="5393944"/>
              <a:ext cx="124460" cy="125095"/>
            </a:xfrm>
            <a:custGeom>
              <a:avLst/>
              <a:gdLst/>
              <a:ahLst/>
              <a:cxnLst/>
              <a:rect l="l" t="t" r="r" b="b"/>
              <a:pathLst>
                <a:path w="124460" h="125095">
                  <a:moveTo>
                    <a:pt x="124205" y="122681"/>
                  </a:moveTo>
                  <a:lnTo>
                    <a:pt x="59436" y="0"/>
                  </a:lnTo>
                  <a:lnTo>
                    <a:pt x="0" y="124967"/>
                  </a:lnTo>
                  <a:lnTo>
                    <a:pt x="124205" y="1226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7039" y="2800095"/>
              <a:ext cx="2667000" cy="2590800"/>
            </a:xfrm>
            <a:custGeom>
              <a:avLst/>
              <a:gdLst/>
              <a:ahLst/>
              <a:cxnLst/>
              <a:rect l="l" t="t" r="r" b="b"/>
              <a:pathLst>
                <a:path w="2667000" h="2590800">
                  <a:moveTo>
                    <a:pt x="0" y="2209800"/>
                  </a:moveTo>
                  <a:lnTo>
                    <a:pt x="2816" y="2165387"/>
                  </a:lnTo>
                  <a:lnTo>
                    <a:pt x="11058" y="2122474"/>
                  </a:lnTo>
                  <a:lnTo>
                    <a:pt x="24412" y="2081347"/>
                  </a:lnTo>
                  <a:lnTo>
                    <a:pt x="42565" y="2042293"/>
                  </a:lnTo>
                  <a:lnTo>
                    <a:pt x="65203" y="2005598"/>
                  </a:lnTo>
                  <a:lnTo>
                    <a:pt x="92013" y="1971549"/>
                  </a:lnTo>
                  <a:lnTo>
                    <a:pt x="122681" y="1940433"/>
                  </a:lnTo>
                  <a:lnTo>
                    <a:pt x="156896" y="1912535"/>
                  </a:lnTo>
                  <a:lnTo>
                    <a:pt x="194343" y="1888143"/>
                  </a:lnTo>
                  <a:lnTo>
                    <a:pt x="234709" y="1867544"/>
                  </a:lnTo>
                  <a:lnTo>
                    <a:pt x="277681" y="1851023"/>
                  </a:lnTo>
                  <a:lnTo>
                    <a:pt x="322945" y="1838868"/>
                  </a:lnTo>
                  <a:lnTo>
                    <a:pt x="370189" y="1831364"/>
                  </a:lnTo>
                  <a:lnTo>
                    <a:pt x="419100" y="1828800"/>
                  </a:lnTo>
                  <a:lnTo>
                    <a:pt x="468010" y="1831364"/>
                  </a:lnTo>
                  <a:lnTo>
                    <a:pt x="515254" y="1838868"/>
                  </a:lnTo>
                  <a:lnTo>
                    <a:pt x="560518" y="1851023"/>
                  </a:lnTo>
                  <a:lnTo>
                    <a:pt x="603490" y="1867544"/>
                  </a:lnTo>
                  <a:lnTo>
                    <a:pt x="643856" y="1888143"/>
                  </a:lnTo>
                  <a:lnTo>
                    <a:pt x="681303" y="1912535"/>
                  </a:lnTo>
                  <a:lnTo>
                    <a:pt x="715517" y="1940433"/>
                  </a:lnTo>
                  <a:lnTo>
                    <a:pt x="746186" y="1971549"/>
                  </a:lnTo>
                  <a:lnTo>
                    <a:pt x="772996" y="2005598"/>
                  </a:lnTo>
                  <a:lnTo>
                    <a:pt x="795634" y="2042293"/>
                  </a:lnTo>
                  <a:lnTo>
                    <a:pt x="813787" y="2081347"/>
                  </a:lnTo>
                  <a:lnTo>
                    <a:pt x="827141" y="2122474"/>
                  </a:lnTo>
                  <a:lnTo>
                    <a:pt x="835383" y="2165387"/>
                  </a:lnTo>
                  <a:lnTo>
                    <a:pt x="838200" y="2209800"/>
                  </a:lnTo>
                  <a:lnTo>
                    <a:pt x="835383" y="2254212"/>
                  </a:lnTo>
                  <a:lnTo>
                    <a:pt x="827141" y="2297125"/>
                  </a:lnTo>
                  <a:lnTo>
                    <a:pt x="813787" y="2338252"/>
                  </a:lnTo>
                  <a:lnTo>
                    <a:pt x="795634" y="2377306"/>
                  </a:lnTo>
                  <a:lnTo>
                    <a:pt x="772996" y="2414001"/>
                  </a:lnTo>
                  <a:lnTo>
                    <a:pt x="746186" y="2448050"/>
                  </a:lnTo>
                  <a:lnTo>
                    <a:pt x="715518" y="2479166"/>
                  </a:lnTo>
                  <a:lnTo>
                    <a:pt x="681303" y="2507064"/>
                  </a:lnTo>
                  <a:lnTo>
                    <a:pt x="643856" y="2531456"/>
                  </a:lnTo>
                  <a:lnTo>
                    <a:pt x="603490" y="2552055"/>
                  </a:lnTo>
                  <a:lnTo>
                    <a:pt x="560518" y="2568576"/>
                  </a:lnTo>
                  <a:lnTo>
                    <a:pt x="515254" y="2580731"/>
                  </a:lnTo>
                  <a:lnTo>
                    <a:pt x="468010" y="2588235"/>
                  </a:lnTo>
                  <a:lnTo>
                    <a:pt x="419100" y="2590800"/>
                  </a:lnTo>
                  <a:lnTo>
                    <a:pt x="370189" y="2588235"/>
                  </a:lnTo>
                  <a:lnTo>
                    <a:pt x="322945" y="2580731"/>
                  </a:lnTo>
                  <a:lnTo>
                    <a:pt x="277681" y="2568576"/>
                  </a:lnTo>
                  <a:lnTo>
                    <a:pt x="234709" y="2552055"/>
                  </a:lnTo>
                  <a:lnTo>
                    <a:pt x="194343" y="2531456"/>
                  </a:lnTo>
                  <a:lnTo>
                    <a:pt x="156896" y="2507064"/>
                  </a:lnTo>
                  <a:lnTo>
                    <a:pt x="122682" y="2479167"/>
                  </a:lnTo>
                  <a:lnTo>
                    <a:pt x="92013" y="2448050"/>
                  </a:lnTo>
                  <a:lnTo>
                    <a:pt x="65203" y="2414001"/>
                  </a:lnTo>
                  <a:lnTo>
                    <a:pt x="42565" y="2377306"/>
                  </a:lnTo>
                  <a:lnTo>
                    <a:pt x="24412" y="2338252"/>
                  </a:lnTo>
                  <a:lnTo>
                    <a:pt x="11058" y="2297125"/>
                  </a:lnTo>
                  <a:lnTo>
                    <a:pt x="2816" y="2254212"/>
                  </a:lnTo>
                  <a:lnTo>
                    <a:pt x="0" y="2209800"/>
                  </a:lnTo>
                  <a:close/>
                </a:path>
                <a:path w="2667000" h="2590800">
                  <a:moveTo>
                    <a:pt x="114300" y="2209800"/>
                  </a:moveTo>
                  <a:lnTo>
                    <a:pt x="118287" y="2254784"/>
                  </a:lnTo>
                  <a:lnTo>
                    <a:pt x="129832" y="2297460"/>
                  </a:lnTo>
                  <a:lnTo>
                    <a:pt x="148308" y="2337255"/>
                  </a:lnTo>
                  <a:lnTo>
                    <a:pt x="173089" y="2373599"/>
                  </a:lnTo>
                  <a:lnTo>
                    <a:pt x="203549" y="2405919"/>
                  </a:lnTo>
                  <a:lnTo>
                    <a:pt x="239060" y="2433645"/>
                  </a:lnTo>
                  <a:lnTo>
                    <a:pt x="278997" y="2456204"/>
                  </a:lnTo>
                  <a:lnTo>
                    <a:pt x="322734" y="2473025"/>
                  </a:lnTo>
                  <a:lnTo>
                    <a:pt x="369643" y="2483537"/>
                  </a:lnTo>
                  <a:lnTo>
                    <a:pt x="419100" y="2487168"/>
                  </a:lnTo>
                  <a:lnTo>
                    <a:pt x="468556" y="2483537"/>
                  </a:lnTo>
                  <a:lnTo>
                    <a:pt x="515465" y="2473025"/>
                  </a:lnTo>
                  <a:lnTo>
                    <a:pt x="559202" y="2456204"/>
                  </a:lnTo>
                  <a:lnTo>
                    <a:pt x="599139" y="2433645"/>
                  </a:lnTo>
                  <a:lnTo>
                    <a:pt x="634650" y="2405919"/>
                  </a:lnTo>
                  <a:lnTo>
                    <a:pt x="665110" y="2373599"/>
                  </a:lnTo>
                  <a:lnTo>
                    <a:pt x="689891" y="2337255"/>
                  </a:lnTo>
                  <a:lnTo>
                    <a:pt x="708367" y="2297460"/>
                  </a:lnTo>
                  <a:lnTo>
                    <a:pt x="719912" y="2254784"/>
                  </a:lnTo>
                  <a:lnTo>
                    <a:pt x="723900" y="2209800"/>
                  </a:lnTo>
                  <a:lnTo>
                    <a:pt x="719912" y="2164815"/>
                  </a:lnTo>
                  <a:lnTo>
                    <a:pt x="708367" y="2122139"/>
                  </a:lnTo>
                  <a:lnTo>
                    <a:pt x="689891" y="2082344"/>
                  </a:lnTo>
                  <a:lnTo>
                    <a:pt x="665110" y="2046000"/>
                  </a:lnTo>
                  <a:lnTo>
                    <a:pt x="634650" y="2013680"/>
                  </a:lnTo>
                  <a:lnTo>
                    <a:pt x="599139" y="1985954"/>
                  </a:lnTo>
                  <a:lnTo>
                    <a:pt x="559202" y="1963395"/>
                  </a:lnTo>
                  <a:lnTo>
                    <a:pt x="515465" y="1946574"/>
                  </a:lnTo>
                  <a:lnTo>
                    <a:pt x="468556" y="1936062"/>
                  </a:lnTo>
                  <a:lnTo>
                    <a:pt x="419100" y="1932432"/>
                  </a:lnTo>
                  <a:lnTo>
                    <a:pt x="369643" y="1936062"/>
                  </a:lnTo>
                  <a:lnTo>
                    <a:pt x="322734" y="1946574"/>
                  </a:lnTo>
                  <a:lnTo>
                    <a:pt x="278997" y="1963395"/>
                  </a:lnTo>
                  <a:lnTo>
                    <a:pt x="239060" y="1985954"/>
                  </a:lnTo>
                  <a:lnTo>
                    <a:pt x="203549" y="2013680"/>
                  </a:lnTo>
                  <a:lnTo>
                    <a:pt x="173089" y="2046000"/>
                  </a:lnTo>
                  <a:lnTo>
                    <a:pt x="148308" y="2082344"/>
                  </a:lnTo>
                  <a:lnTo>
                    <a:pt x="129832" y="2122139"/>
                  </a:lnTo>
                  <a:lnTo>
                    <a:pt x="118287" y="2164815"/>
                  </a:lnTo>
                  <a:lnTo>
                    <a:pt x="114300" y="2209800"/>
                  </a:lnTo>
                  <a:close/>
                </a:path>
                <a:path w="2667000" h="2590800">
                  <a:moveTo>
                    <a:pt x="0" y="381000"/>
                  </a:moveTo>
                  <a:lnTo>
                    <a:pt x="2816" y="336587"/>
                  </a:lnTo>
                  <a:lnTo>
                    <a:pt x="11058" y="293674"/>
                  </a:lnTo>
                  <a:lnTo>
                    <a:pt x="24412" y="252547"/>
                  </a:lnTo>
                  <a:lnTo>
                    <a:pt x="42565" y="213493"/>
                  </a:lnTo>
                  <a:lnTo>
                    <a:pt x="65203" y="176798"/>
                  </a:lnTo>
                  <a:lnTo>
                    <a:pt x="92013" y="142749"/>
                  </a:lnTo>
                  <a:lnTo>
                    <a:pt x="122681" y="111633"/>
                  </a:lnTo>
                  <a:lnTo>
                    <a:pt x="156896" y="83735"/>
                  </a:lnTo>
                  <a:lnTo>
                    <a:pt x="194343" y="59343"/>
                  </a:lnTo>
                  <a:lnTo>
                    <a:pt x="234709" y="38744"/>
                  </a:lnTo>
                  <a:lnTo>
                    <a:pt x="277681" y="22223"/>
                  </a:lnTo>
                  <a:lnTo>
                    <a:pt x="322945" y="10068"/>
                  </a:lnTo>
                  <a:lnTo>
                    <a:pt x="370189" y="2564"/>
                  </a:lnTo>
                  <a:lnTo>
                    <a:pt x="419100" y="0"/>
                  </a:lnTo>
                  <a:lnTo>
                    <a:pt x="468010" y="2564"/>
                  </a:lnTo>
                  <a:lnTo>
                    <a:pt x="515254" y="10068"/>
                  </a:lnTo>
                  <a:lnTo>
                    <a:pt x="560518" y="22223"/>
                  </a:lnTo>
                  <a:lnTo>
                    <a:pt x="603490" y="38744"/>
                  </a:lnTo>
                  <a:lnTo>
                    <a:pt x="643856" y="59343"/>
                  </a:lnTo>
                  <a:lnTo>
                    <a:pt x="681303" y="83735"/>
                  </a:lnTo>
                  <a:lnTo>
                    <a:pt x="715517" y="111633"/>
                  </a:lnTo>
                  <a:lnTo>
                    <a:pt x="746186" y="142749"/>
                  </a:lnTo>
                  <a:lnTo>
                    <a:pt x="772996" y="176798"/>
                  </a:lnTo>
                  <a:lnTo>
                    <a:pt x="795634" y="213493"/>
                  </a:lnTo>
                  <a:lnTo>
                    <a:pt x="813787" y="252547"/>
                  </a:lnTo>
                  <a:lnTo>
                    <a:pt x="827141" y="293674"/>
                  </a:lnTo>
                  <a:lnTo>
                    <a:pt x="835383" y="336587"/>
                  </a:lnTo>
                  <a:lnTo>
                    <a:pt x="838200" y="381000"/>
                  </a:lnTo>
                  <a:lnTo>
                    <a:pt x="835383" y="425412"/>
                  </a:lnTo>
                  <a:lnTo>
                    <a:pt x="827141" y="468325"/>
                  </a:lnTo>
                  <a:lnTo>
                    <a:pt x="813787" y="509452"/>
                  </a:lnTo>
                  <a:lnTo>
                    <a:pt x="795634" y="548506"/>
                  </a:lnTo>
                  <a:lnTo>
                    <a:pt x="772996" y="585201"/>
                  </a:lnTo>
                  <a:lnTo>
                    <a:pt x="746186" y="619250"/>
                  </a:lnTo>
                  <a:lnTo>
                    <a:pt x="715518" y="650366"/>
                  </a:lnTo>
                  <a:lnTo>
                    <a:pt x="681303" y="678264"/>
                  </a:lnTo>
                  <a:lnTo>
                    <a:pt x="643856" y="702656"/>
                  </a:lnTo>
                  <a:lnTo>
                    <a:pt x="603490" y="723255"/>
                  </a:lnTo>
                  <a:lnTo>
                    <a:pt x="560518" y="739776"/>
                  </a:lnTo>
                  <a:lnTo>
                    <a:pt x="515254" y="751931"/>
                  </a:lnTo>
                  <a:lnTo>
                    <a:pt x="468010" y="759435"/>
                  </a:lnTo>
                  <a:lnTo>
                    <a:pt x="419100" y="762000"/>
                  </a:lnTo>
                  <a:lnTo>
                    <a:pt x="370189" y="759435"/>
                  </a:lnTo>
                  <a:lnTo>
                    <a:pt x="322945" y="751931"/>
                  </a:lnTo>
                  <a:lnTo>
                    <a:pt x="277681" y="739776"/>
                  </a:lnTo>
                  <a:lnTo>
                    <a:pt x="234709" y="723255"/>
                  </a:lnTo>
                  <a:lnTo>
                    <a:pt x="194343" y="702656"/>
                  </a:lnTo>
                  <a:lnTo>
                    <a:pt x="156896" y="678264"/>
                  </a:lnTo>
                  <a:lnTo>
                    <a:pt x="122682" y="650367"/>
                  </a:lnTo>
                  <a:lnTo>
                    <a:pt x="92013" y="619250"/>
                  </a:lnTo>
                  <a:lnTo>
                    <a:pt x="65203" y="585201"/>
                  </a:lnTo>
                  <a:lnTo>
                    <a:pt x="42565" y="548506"/>
                  </a:lnTo>
                  <a:lnTo>
                    <a:pt x="24412" y="509452"/>
                  </a:lnTo>
                  <a:lnTo>
                    <a:pt x="11058" y="468325"/>
                  </a:lnTo>
                  <a:lnTo>
                    <a:pt x="2816" y="425412"/>
                  </a:lnTo>
                  <a:lnTo>
                    <a:pt x="0" y="381000"/>
                  </a:lnTo>
                  <a:close/>
                </a:path>
                <a:path w="2667000" h="2590800">
                  <a:moveTo>
                    <a:pt x="114300" y="381000"/>
                  </a:moveTo>
                  <a:lnTo>
                    <a:pt x="118287" y="425984"/>
                  </a:lnTo>
                  <a:lnTo>
                    <a:pt x="129832" y="468660"/>
                  </a:lnTo>
                  <a:lnTo>
                    <a:pt x="148308" y="508455"/>
                  </a:lnTo>
                  <a:lnTo>
                    <a:pt x="173089" y="544799"/>
                  </a:lnTo>
                  <a:lnTo>
                    <a:pt x="203549" y="577119"/>
                  </a:lnTo>
                  <a:lnTo>
                    <a:pt x="239060" y="604845"/>
                  </a:lnTo>
                  <a:lnTo>
                    <a:pt x="278997" y="627404"/>
                  </a:lnTo>
                  <a:lnTo>
                    <a:pt x="322734" y="644225"/>
                  </a:lnTo>
                  <a:lnTo>
                    <a:pt x="369643" y="654737"/>
                  </a:lnTo>
                  <a:lnTo>
                    <a:pt x="419100" y="658368"/>
                  </a:lnTo>
                  <a:lnTo>
                    <a:pt x="468556" y="654737"/>
                  </a:lnTo>
                  <a:lnTo>
                    <a:pt x="515465" y="644225"/>
                  </a:lnTo>
                  <a:lnTo>
                    <a:pt x="559202" y="627404"/>
                  </a:lnTo>
                  <a:lnTo>
                    <a:pt x="599139" y="604845"/>
                  </a:lnTo>
                  <a:lnTo>
                    <a:pt x="634650" y="577119"/>
                  </a:lnTo>
                  <a:lnTo>
                    <a:pt x="665110" y="544799"/>
                  </a:lnTo>
                  <a:lnTo>
                    <a:pt x="689891" y="508455"/>
                  </a:lnTo>
                  <a:lnTo>
                    <a:pt x="708367" y="468660"/>
                  </a:lnTo>
                  <a:lnTo>
                    <a:pt x="719912" y="425984"/>
                  </a:lnTo>
                  <a:lnTo>
                    <a:pt x="723900" y="381000"/>
                  </a:lnTo>
                  <a:lnTo>
                    <a:pt x="719912" y="336015"/>
                  </a:lnTo>
                  <a:lnTo>
                    <a:pt x="708367" y="293339"/>
                  </a:lnTo>
                  <a:lnTo>
                    <a:pt x="689891" y="253544"/>
                  </a:lnTo>
                  <a:lnTo>
                    <a:pt x="665110" y="217200"/>
                  </a:lnTo>
                  <a:lnTo>
                    <a:pt x="634650" y="184880"/>
                  </a:lnTo>
                  <a:lnTo>
                    <a:pt x="599139" y="157154"/>
                  </a:lnTo>
                  <a:lnTo>
                    <a:pt x="559202" y="134595"/>
                  </a:lnTo>
                  <a:lnTo>
                    <a:pt x="515465" y="117774"/>
                  </a:lnTo>
                  <a:lnTo>
                    <a:pt x="468556" y="107262"/>
                  </a:lnTo>
                  <a:lnTo>
                    <a:pt x="419100" y="103632"/>
                  </a:lnTo>
                  <a:lnTo>
                    <a:pt x="369643" y="107262"/>
                  </a:lnTo>
                  <a:lnTo>
                    <a:pt x="322734" y="117774"/>
                  </a:lnTo>
                  <a:lnTo>
                    <a:pt x="278997" y="134595"/>
                  </a:lnTo>
                  <a:lnTo>
                    <a:pt x="239060" y="157154"/>
                  </a:lnTo>
                  <a:lnTo>
                    <a:pt x="203549" y="184880"/>
                  </a:lnTo>
                  <a:lnTo>
                    <a:pt x="173089" y="217200"/>
                  </a:lnTo>
                  <a:lnTo>
                    <a:pt x="148308" y="253544"/>
                  </a:lnTo>
                  <a:lnTo>
                    <a:pt x="129832" y="293339"/>
                  </a:lnTo>
                  <a:lnTo>
                    <a:pt x="118287" y="336015"/>
                  </a:lnTo>
                  <a:lnTo>
                    <a:pt x="114300" y="381000"/>
                  </a:lnTo>
                  <a:close/>
                </a:path>
                <a:path w="2667000" h="2590800">
                  <a:moveTo>
                    <a:pt x="1828787" y="381000"/>
                  </a:moveTo>
                  <a:lnTo>
                    <a:pt x="1831604" y="336587"/>
                  </a:lnTo>
                  <a:lnTo>
                    <a:pt x="1839846" y="293674"/>
                  </a:lnTo>
                  <a:lnTo>
                    <a:pt x="1853201" y="252547"/>
                  </a:lnTo>
                  <a:lnTo>
                    <a:pt x="1871354" y="213493"/>
                  </a:lnTo>
                  <a:lnTo>
                    <a:pt x="1893993" y="176798"/>
                  </a:lnTo>
                  <a:lnTo>
                    <a:pt x="1920804" y="142749"/>
                  </a:lnTo>
                  <a:lnTo>
                    <a:pt x="1951474" y="111633"/>
                  </a:lnTo>
                  <a:lnTo>
                    <a:pt x="1985689" y="83735"/>
                  </a:lnTo>
                  <a:lnTo>
                    <a:pt x="2023136" y="59343"/>
                  </a:lnTo>
                  <a:lnTo>
                    <a:pt x="2063502" y="38744"/>
                  </a:lnTo>
                  <a:lnTo>
                    <a:pt x="2106473" y="22223"/>
                  </a:lnTo>
                  <a:lnTo>
                    <a:pt x="2151737" y="10068"/>
                  </a:lnTo>
                  <a:lnTo>
                    <a:pt x="2198979" y="2564"/>
                  </a:lnTo>
                  <a:lnTo>
                    <a:pt x="2247887" y="0"/>
                  </a:lnTo>
                  <a:lnTo>
                    <a:pt x="2296797" y="2564"/>
                  </a:lnTo>
                  <a:lnTo>
                    <a:pt x="2344041" y="10068"/>
                  </a:lnTo>
                  <a:lnTo>
                    <a:pt x="2389306" y="22223"/>
                  </a:lnTo>
                  <a:lnTo>
                    <a:pt x="2432277" y="38744"/>
                  </a:lnTo>
                  <a:lnTo>
                    <a:pt x="2472643" y="59343"/>
                  </a:lnTo>
                  <a:lnTo>
                    <a:pt x="2510090" y="83735"/>
                  </a:lnTo>
                  <a:lnTo>
                    <a:pt x="2544305" y="111633"/>
                  </a:lnTo>
                  <a:lnTo>
                    <a:pt x="2574974" y="142749"/>
                  </a:lnTo>
                  <a:lnTo>
                    <a:pt x="2601784" y="176798"/>
                  </a:lnTo>
                  <a:lnTo>
                    <a:pt x="2624421" y="213493"/>
                  </a:lnTo>
                  <a:lnTo>
                    <a:pt x="2642574" y="252547"/>
                  </a:lnTo>
                  <a:lnTo>
                    <a:pt x="2655928" y="293674"/>
                  </a:lnTo>
                  <a:lnTo>
                    <a:pt x="2664170" y="336587"/>
                  </a:lnTo>
                  <a:lnTo>
                    <a:pt x="2666987" y="381000"/>
                  </a:lnTo>
                  <a:lnTo>
                    <a:pt x="2664170" y="425412"/>
                  </a:lnTo>
                  <a:lnTo>
                    <a:pt x="2655928" y="468325"/>
                  </a:lnTo>
                  <a:lnTo>
                    <a:pt x="2642574" y="509452"/>
                  </a:lnTo>
                  <a:lnTo>
                    <a:pt x="2624421" y="548506"/>
                  </a:lnTo>
                  <a:lnTo>
                    <a:pt x="2601784" y="585201"/>
                  </a:lnTo>
                  <a:lnTo>
                    <a:pt x="2574974" y="619250"/>
                  </a:lnTo>
                  <a:lnTo>
                    <a:pt x="2544305" y="650366"/>
                  </a:lnTo>
                  <a:lnTo>
                    <a:pt x="2510090" y="678264"/>
                  </a:lnTo>
                  <a:lnTo>
                    <a:pt x="2472643" y="702656"/>
                  </a:lnTo>
                  <a:lnTo>
                    <a:pt x="2432277" y="723255"/>
                  </a:lnTo>
                  <a:lnTo>
                    <a:pt x="2389306" y="739776"/>
                  </a:lnTo>
                  <a:lnTo>
                    <a:pt x="2344041" y="751931"/>
                  </a:lnTo>
                  <a:lnTo>
                    <a:pt x="2296797" y="759435"/>
                  </a:lnTo>
                  <a:lnTo>
                    <a:pt x="2247887" y="762000"/>
                  </a:lnTo>
                  <a:lnTo>
                    <a:pt x="2198979" y="759435"/>
                  </a:lnTo>
                  <a:lnTo>
                    <a:pt x="2151737" y="751931"/>
                  </a:lnTo>
                  <a:lnTo>
                    <a:pt x="2106473" y="739776"/>
                  </a:lnTo>
                  <a:lnTo>
                    <a:pt x="2063502" y="723255"/>
                  </a:lnTo>
                  <a:lnTo>
                    <a:pt x="2023136" y="702656"/>
                  </a:lnTo>
                  <a:lnTo>
                    <a:pt x="1985689" y="678264"/>
                  </a:lnTo>
                  <a:lnTo>
                    <a:pt x="1951474" y="650366"/>
                  </a:lnTo>
                  <a:lnTo>
                    <a:pt x="1920804" y="619250"/>
                  </a:lnTo>
                  <a:lnTo>
                    <a:pt x="1893993" y="585201"/>
                  </a:lnTo>
                  <a:lnTo>
                    <a:pt x="1871354" y="548506"/>
                  </a:lnTo>
                  <a:lnTo>
                    <a:pt x="1853201" y="509452"/>
                  </a:lnTo>
                  <a:lnTo>
                    <a:pt x="1839846" y="468325"/>
                  </a:lnTo>
                  <a:lnTo>
                    <a:pt x="1831604" y="425412"/>
                  </a:lnTo>
                  <a:lnTo>
                    <a:pt x="1828787" y="381000"/>
                  </a:lnTo>
                  <a:close/>
                </a:path>
                <a:path w="2667000" h="2590800">
                  <a:moveTo>
                    <a:pt x="1943087" y="381000"/>
                  </a:moveTo>
                  <a:lnTo>
                    <a:pt x="1947074" y="425984"/>
                  </a:lnTo>
                  <a:lnTo>
                    <a:pt x="1958619" y="468660"/>
                  </a:lnTo>
                  <a:lnTo>
                    <a:pt x="1977096" y="508455"/>
                  </a:lnTo>
                  <a:lnTo>
                    <a:pt x="2001877" y="544799"/>
                  </a:lnTo>
                  <a:lnTo>
                    <a:pt x="2032336" y="577119"/>
                  </a:lnTo>
                  <a:lnTo>
                    <a:pt x="2067848" y="604845"/>
                  </a:lnTo>
                  <a:lnTo>
                    <a:pt x="2107785" y="627404"/>
                  </a:lnTo>
                  <a:lnTo>
                    <a:pt x="2151521" y="644225"/>
                  </a:lnTo>
                  <a:lnTo>
                    <a:pt x="2198431" y="654737"/>
                  </a:lnTo>
                  <a:lnTo>
                    <a:pt x="2247887" y="658367"/>
                  </a:lnTo>
                  <a:lnTo>
                    <a:pt x="2297346" y="654737"/>
                  </a:lnTo>
                  <a:lnTo>
                    <a:pt x="2344257" y="644225"/>
                  </a:lnTo>
                  <a:lnTo>
                    <a:pt x="2387994" y="627404"/>
                  </a:lnTo>
                  <a:lnTo>
                    <a:pt x="2427932" y="604845"/>
                  </a:lnTo>
                  <a:lnTo>
                    <a:pt x="2463442" y="577119"/>
                  </a:lnTo>
                  <a:lnTo>
                    <a:pt x="2493901" y="544799"/>
                  </a:lnTo>
                  <a:lnTo>
                    <a:pt x="2518680" y="508455"/>
                  </a:lnTo>
                  <a:lnTo>
                    <a:pt x="2537155" y="468660"/>
                  </a:lnTo>
                  <a:lnTo>
                    <a:pt x="2548700" y="425984"/>
                  </a:lnTo>
                  <a:lnTo>
                    <a:pt x="2552687" y="381000"/>
                  </a:lnTo>
                  <a:lnTo>
                    <a:pt x="2548700" y="336015"/>
                  </a:lnTo>
                  <a:lnTo>
                    <a:pt x="2537155" y="293339"/>
                  </a:lnTo>
                  <a:lnTo>
                    <a:pt x="2518680" y="253544"/>
                  </a:lnTo>
                  <a:lnTo>
                    <a:pt x="2493901" y="217200"/>
                  </a:lnTo>
                  <a:lnTo>
                    <a:pt x="2463442" y="184880"/>
                  </a:lnTo>
                  <a:lnTo>
                    <a:pt x="2427932" y="157154"/>
                  </a:lnTo>
                  <a:lnTo>
                    <a:pt x="2387994" y="134595"/>
                  </a:lnTo>
                  <a:lnTo>
                    <a:pt x="2344257" y="117774"/>
                  </a:lnTo>
                  <a:lnTo>
                    <a:pt x="2297346" y="107262"/>
                  </a:lnTo>
                  <a:lnTo>
                    <a:pt x="2247887" y="103631"/>
                  </a:lnTo>
                  <a:lnTo>
                    <a:pt x="2198431" y="107262"/>
                  </a:lnTo>
                  <a:lnTo>
                    <a:pt x="2151521" y="117774"/>
                  </a:lnTo>
                  <a:lnTo>
                    <a:pt x="2107785" y="134595"/>
                  </a:lnTo>
                  <a:lnTo>
                    <a:pt x="2067848" y="157154"/>
                  </a:lnTo>
                  <a:lnTo>
                    <a:pt x="2032336" y="184880"/>
                  </a:lnTo>
                  <a:lnTo>
                    <a:pt x="2001877" y="217200"/>
                  </a:lnTo>
                  <a:lnTo>
                    <a:pt x="1977096" y="253544"/>
                  </a:lnTo>
                  <a:lnTo>
                    <a:pt x="1958619" y="293339"/>
                  </a:lnTo>
                  <a:lnTo>
                    <a:pt x="1947074" y="336015"/>
                  </a:lnTo>
                  <a:lnTo>
                    <a:pt x="1943087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40887" y="296494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2027" y="46288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17087" y="47937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2839" y="3119373"/>
            <a:ext cx="1891664" cy="1953260"/>
            <a:chOff x="5092839" y="3119373"/>
            <a:chExt cx="1891664" cy="1953260"/>
          </a:xfrm>
        </p:grpSpPr>
        <p:sp>
          <p:nvSpPr>
            <p:cNvPr id="12" name="object 12"/>
            <p:cNvSpPr/>
            <p:nvPr/>
          </p:nvSpPr>
          <p:spPr>
            <a:xfrm>
              <a:off x="6112395" y="3119373"/>
              <a:ext cx="200025" cy="1953260"/>
            </a:xfrm>
            <a:custGeom>
              <a:avLst/>
              <a:gdLst/>
              <a:ahLst/>
              <a:cxnLst/>
              <a:rect l="l" t="t" r="r" b="b"/>
              <a:pathLst>
                <a:path w="200025" h="1953260">
                  <a:moveTo>
                    <a:pt x="123431" y="61722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31" y="61722"/>
                  </a:lnTo>
                  <a:close/>
                </a:path>
                <a:path w="200025" h="1953260">
                  <a:moveTo>
                    <a:pt x="199631" y="1890522"/>
                  </a:moveTo>
                  <a:lnTo>
                    <a:pt x="76200" y="1828800"/>
                  </a:lnTo>
                  <a:lnTo>
                    <a:pt x="76200" y="1953006"/>
                  </a:lnTo>
                  <a:lnTo>
                    <a:pt x="199631" y="1890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6763" y="3409695"/>
              <a:ext cx="1065530" cy="1278890"/>
            </a:xfrm>
            <a:custGeom>
              <a:avLst/>
              <a:gdLst/>
              <a:ahLst/>
              <a:cxnLst/>
              <a:rect l="l" t="t" r="r" b="b"/>
              <a:pathLst>
                <a:path w="1065529" h="1278889">
                  <a:moveTo>
                    <a:pt x="1065263" y="0"/>
                  </a:moveTo>
                  <a:lnTo>
                    <a:pt x="0" y="12786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9039" y="4647183"/>
              <a:ext cx="127635" cy="134620"/>
            </a:xfrm>
            <a:custGeom>
              <a:avLst/>
              <a:gdLst/>
              <a:ahLst/>
              <a:cxnLst/>
              <a:rect l="l" t="t" r="r" b="b"/>
              <a:pathLst>
                <a:path w="127635" h="134620">
                  <a:moveTo>
                    <a:pt x="127253" y="79248"/>
                  </a:moveTo>
                  <a:lnTo>
                    <a:pt x="32765" y="0"/>
                  </a:lnTo>
                  <a:lnTo>
                    <a:pt x="0" y="134112"/>
                  </a:lnTo>
                  <a:lnTo>
                    <a:pt x="127253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8945" y="3572001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209281" y="120929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2839" y="3485895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79">
                  <a:moveTo>
                    <a:pt x="131825" y="44195"/>
                  </a:moveTo>
                  <a:lnTo>
                    <a:pt x="0" y="0"/>
                  </a:lnTo>
                  <a:lnTo>
                    <a:pt x="44195" y="131825"/>
                  </a:lnTo>
                  <a:lnTo>
                    <a:pt x="131825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0626" y="3562095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0"/>
                  </a:moveTo>
                  <a:lnTo>
                    <a:pt x="0" y="10210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8917" y="458165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59" h="123825">
                  <a:moveTo>
                    <a:pt x="124206" y="0"/>
                  </a:moveTo>
                  <a:lnTo>
                    <a:pt x="0" y="0"/>
                  </a:lnTo>
                  <a:lnTo>
                    <a:pt x="61709" y="123444"/>
                  </a:lnTo>
                  <a:lnTo>
                    <a:pt x="124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1626" y="3607815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79">
                  <a:moveTo>
                    <a:pt x="0" y="10972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9917" y="3485895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24206" y="124205"/>
                  </a:moveTo>
                  <a:lnTo>
                    <a:pt x="61709" y="0"/>
                  </a:lnTo>
                  <a:lnTo>
                    <a:pt x="0" y="124205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12087" y="2040216"/>
            <a:ext cx="203835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584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  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2539" y="4589559"/>
            <a:ext cx="9702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745" algn="l"/>
                <a:tab pos="956944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a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1919" y="3598965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1034" y="335587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4924" y="3736896"/>
            <a:ext cx="563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745" algn="l"/>
              </a:tabLst>
            </a:pPr>
            <a:r>
              <a:rPr sz="2800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2087" y="4662961"/>
            <a:ext cx="225425" cy="11410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103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0039" y="379069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5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5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283595" y="2408047"/>
            <a:ext cx="739140" cy="835660"/>
            <a:chOff x="4283595" y="2408047"/>
            <a:chExt cx="739140" cy="835660"/>
          </a:xfrm>
        </p:grpSpPr>
        <p:sp>
          <p:nvSpPr>
            <p:cNvPr id="29" name="object 29"/>
            <p:cNvSpPr/>
            <p:nvPr/>
          </p:nvSpPr>
          <p:spPr>
            <a:xfrm>
              <a:off x="4631829" y="2417572"/>
              <a:ext cx="381000" cy="439420"/>
            </a:xfrm>
            <a:custGeom>
              <a:avLst/>
              <a:gdLst/>
              <a:ahLst/>
              <a:cxnLst/>
              <a:rect l="l" t="t" r="r" b="b"/>
              <a:pathLst>
                <a:path w="381000" h="439419">
                  <a:moveTo>
                    <a:pt x="381000" y="438911"/>
                  </a:moveTo>
                  <a:lnTo>
                    <a:pt x="380141" y="374467"/>
                  </a:lnTo>
                  <a:lnTo>
                    <a:pt x="375263" y="312922"/>
                  </a:lnTo>
                  <a:lnTo>
                    <a:pt x="366655" y="254946"/>
                  </a:lnTo>
                  <a:lnTo>
                    <a:pt x="354605" y="201209"/>
                  </a:lnTo>
                  <a:lnTo>
                    <a:pt x="339402" y="152380"/>
                  </a:lnTo>
                  <a:lnTo>
                    <a:pt x="321333" y="109130"/>
                  </a:lnTo>
                  <a:lnTo>
                    <a:pt x="300689" y="72128"/>
                  </a:lnTo>
                  <a:lnTo>
                    <a:pt x="252825" y="19548"/>
                  </a:lnTo>
                  <a:lnTo>
                    <a:pt x="198119" y="0"/>
                  </a:lnTo>
                  <a:lnTo>
                    <a:pt x="169907" y="4119"/>
                  </a:lnTo>
                  <a:lnTo>
                    <a:pt x="117184" y="38798"/>
                  </a:lnTo>
                  <a:lnTo>
                    <a:pt x="71413" y="104241"/>
                  </a:lnTo>
                  <a:lnTo>
                    <a:pt x="51891" y="146815"/>
                  </a:lnTo>
                  <a:lnTo>
                    <a:pt x="35014" y="195061"/>
                  </a:lnTo>
                  <a:lnTo>
                    <a:pt x="21084" y="248305"/>
                  </a:lnTo>
                  <a:lnTo>
                    <a:pt x="10403" y="305874"/>
                  </a:lnTo>
                  <a:lnTo>
                    <a:pt x="3274" y="367093"/>
                  </a:lnTo>
                  <a:lnTo>
                    <a:pt x="0" y="431291"/>
                  </a:lnTo>
                  <a:lnTo>
                    <a:pt x="0" y="434339"/>
                  </a:lnTo>
                  <a:lnTo>
                    <a:pt x="0" y="436625"/>
                  </a:lnTo>
                  <a:lnTo>
                    <a:pt x="0" y="43891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3353" y="2719324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70" h="30480">
                  <a:moveTo>
                    <a:pt x="380" y="-9525"/>
                  </a:moveTo>
                  <a:lnTo>
                    <a:pt x="380" y="400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3595" y="2747517"/>
              <a:ext cx="412750" cy="496570"/>
            </a:xfrm>
            <a:custGeom>
              <a:avLst/>
              <a:gdLst/>
              <a:ahLst/>
              <a:cxnLst/>
              <a:rect l="l" t="t" r="r" b="b"/>
              <a:pathLst>
                <a:path w="412750" h="496569">
                  <a:moveTo>
                    <a:pt x="123444" y="433578"/>
                  </a:moveTo>
                  <a:lnTo>
                    <a:pt x="0" y="371856"/>
                  </a:lnTo>
                  <a:lnTo>
                    <a:pt x="0" y="496062"/>
                  </a:lnTo>
                  <a:lnTo>
                    <a:pt x="123444" y="433578"/>
                  </a:lnTo>
                  <a:close/>
                </a:path>
                <a:path w="412750" h="496569">
                  <a:moveTo>
                    <a:pt x="412242" y="2286"/>
                  </a:moveTo>
                  <a:lnTo>
                    <a:pt x="288036" y="0"/>
                  </a:lnTo>
                  <a:lnTo>
                    <a:pt x="347472" y="124206"/>
                  </a:lnTo>
                  <a:lnTo>
                    <a:pt x="412242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68887" y="38031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11514" y="2952876"/>
            <a:ext cx="1390650" cy="2305050"/>
            <a:chOff x="2111514" y="2952876"/>
            <a:chExt cx="1390650" cy="2305050"/>
          </a:xfrm>
        </p:grpSpPr>
        <p:sp>
          <p:nvSpPr>
            <p:cNvPr id="34" name="object 34"/>
            <p:cNvSpPr/>
            <p:nvPr/>
          </p:nvSpPr>
          <p:spPr>
            <a:xfrm>
              <a:off x="2197239" y="3400551"/>
              <a:ext cx="584835" cy="390525"/>
            </a:xfrm>
            <a:custGeom>
              <a:avLst/>
              <a:gdLst/>
              <a:ahLst/>
              <a:cxnLst/>
              <a:rect l="l" t="t" r="r" b="b"/>
              <a:pathLst>
                <a:path w="584835" h="390525">
                  <a:moveTo>
                    <a:pt x="0" y="390144"/>
                  </a:moveTo>
                  <a:lnTo>
                    <a:pt x="58445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83039" y="2962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5879" y="3333495"/>
              <a:ext cx="137160" cy="120650"/>
            </a:xfrm>
            <a:custGeom>
              <a:avLst/>
              <a:gdLst/>
              <a:ahLst/>
              <a:cxnLst/>
              <a:rect l="l" t="t" r="r" b="b"/>
              <a:pathLst>
                <a:path w="137160" h="120650">
                  <a:moveTo>
                    <a:pt x="137160" y="0"/>
                  </a:moveTo>
                  <a:lnTo>
                    <a:pt x="0" y="17525"/>
                  </a:lnTo>
                  <a:lnTo>
                    <a:pt x="68579" y="120395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21039" y="4400295"/>
              <a:ext cx="662305" cy="464184"/>
            </a:xfrm>
            <a:custGeom>
              <a:avLst/>
              <a:gdLst/>
              <a:ahLst/>
              <a:cxnLst/>
              <a:rect l="l" t="t" r="r" b="b"/>
              <a:pathLst>
                <a:path w="662305" h="464185">
                  <a:moveTo>
                    <a:pt x="0" y="0"/>
                  </a:moveTo>
                  <a:lnTo>
                    <a:pt x="662177" y="46405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3039" y="46388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46641" y="4812537"/>
              <a:ext cx="136525" cy="121285"/>
            </a:xfrm>
            <a:custGeom>
              <a:avLst/>
              <a:gdLst/>
              <a:ahLst/>
              <a:cxnLst/>
              <a:rect l="l" t="t" r="r" b="b"/>
              <a:pathLst>
                <a:path w="136525" h="121285">
                  <a:moveTo>
                    <a:pt x="136398" y="121158"/>
                  </a:moveTo>
                  <a:lnTo>
                    <a:pt x="70865" y="0"/>
                  </a:lnTo>
                  <a:lnTo>
                    <a:pt x="0" y="101346"/>
                  </a:lnTo>
                  <a:lnTo>
                    <a:pt x="136398" y="121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9239" y="3485895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79">
                  <a:moveTo>
                    <a:pt x="0" y="0"/>
                  </a:moveTo>
                  <a:lnTo>
                    <a:pt x="0" y="10972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97517" y="458165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1722" y="123444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40239" y="3684015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10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78517" y="3562095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61722" y="0"/>
                  </a:lnTo>
                  <a:lnTo>
                    <a:pt x="0" y="124205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26087" y="3193542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18248" y="428476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52934" y="375137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30439" y="4033773"/>
            <a:ext cx="609600" cy="124460"/>
            <a:chOff x="1130439" y="4033773"/>
            <a:chExt cx="609600" cy="124460"/>
          </a:xfrm>
        </p:grpSpPr>
        <p:sp>
          <p:nvSpPr>
            <p:cNvPr id="48" name="object 48"/>
            <p:cNvSpPr/>
            <p:nvPr/>
          </p:nvSpPr>
          <p:spPr>
            <a:xfrm>
              <a:off x="1130439" y="4095495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16595" y="40337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86487" y="2760751"/>
            <a:ext cx="1236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  <a:tab pos="766445" algn="l"/>
                <a:tab pos="1198245" algn="l"/>
              </a:tabLst>
            </a:pPr>
            <a:r>
              <a:rPr sz="4200" baseline="-33730" dirty="0">
                <a:latin typeface="Times New Roman"/>
                <a:cs typeface="Times New Roman"/>
              </a:rPr>
              <a:t>1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a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32539" y="2760751"/>
            <a:ext cx="894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880744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b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56500" y="3736858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3595" y="4871973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44" y="61722"/>
                </a:moveTo>
                <a:lnTo>
                  <a:pt x="0" y="0"/>
                </a:lnTo>
                <a:lnTo>
                  <a:pt x="0" y="124205"/>
                </a:lnTo>
                <a:lnTo>
                  <a:pt x="123444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086487" y="4513366"/>
            <a:ext cx="1236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  <a:tab pos="815975" algn="l"/>
                <a:tab pos="1198245" algn="l"/>
              </a:tabLst>
            </a:pPr>
            <a:r>
              <a:rPr sz="4200" baseline="-21825" dirty="0">
                <a:latin typeface="Times New Roman"/>
                <a:cs typeface="Times New Roman"/>
              </a:rPr>
              <a:t>2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b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35" y="647249"/>
            <a:ext cx="8757920" cy="54502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latin typeface="宋体"/>
                <a:cs typeface="宋体"/>
              </a:rPr>
              <a:t>解：</a:t>
            </a:r>
            <a:endParaRPr sz="2800">
              <a:latin typeface="宋体"/>
              <a:cs typeface="宋体"/>
            </a:endParaRPr>
          </a:p>
          <a:p>
            <a:pPr marL="4057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10" dirty="0">
                <a:latin typeface="宋体"/>
                <a:cs typeface="宋体"/>
              </a:rPr>
              <a:t>把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的状态分为两组：终态集，非终态集</a:t>
            </a:r>
            <a:endParaRPr sz="2800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{{0,1,2},{3,4,5,6}}</a:t>
            </a:r>
            <a:endParaRPr sz="2800">
              <a:latin typeface="Times New Roman"/>
              <a:cs typeface="Times New Roman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imes New Roman"/>
                <a:cs typeface="Times New Roman"/>
              </a:rPr>
              <a:t>2.1</a:t>
            </a:r>
            <a:r>
              <a:rPr sz="2800" spc="-5" dirty="0">
                <a:latin typeface="宋体"/>
                <a:cs typeface="宋体"/>
              </a:rPr>
              <a:t>考察非终态集：</a:t>
            </a:r>
            <a:endParaRPr sz="2800">
              <a:latin typeface="宋体"/>
              <a:cs typeface="宋体"/>
            </a:endParaRPr>
          </a:p>
          <a:p>
            <a:pPr marL="8636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f({0,1,2},a)={1,3}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不属于∏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的任何一个子集，所以</a:t>
            </a:r>
            <a:endParaRPr sz="2800">
              <a:latin typeface="宋体"/>
              <a:cs typeface="宋体"/>
            </a:endParaRPr>
          </a:p>
          <a:p>
            <a:pPr marL="4064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{0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2}</a:t>
            </a:r>
            <a:r>
              <a:rPr sz="2800" dirty="0">
                <a:latin typeface="宋体"/>
                <a:cs typeface="宋体"/>
              </a:rPr>
              <a:t>要分开</a:t>
            </a:r>
            <a:endParaRPr sz="2800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得到</a:t>
            </a:r>
            <a:r>
              <a:rPr sz="2800" dirty="0">
                <a:latin typeface="宋体"/>
                <a:cs typeface="宋体"/>
              </a:rPr>
              <a:t>：∏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`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{{1}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{0,2}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{3,4,5,6}}</a:t>
            </a:r>
            <a:endParaRPr sz="2800">
              <a:latin typeface="Times New Roman"/>
              <a:cs typeface="Times New Roman"/>
            </a:endParaRPr>
          </a:p>
          <a:p>
            <a:pPr marL="8629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宋体"/>
                <a:cs typeface="宋体"/>
              </a:rPr>
              <a:t>再看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f({0,2},a)={1}</a:t>
            </a:r>
            <a:r>
              <a:rPr sz="2800" spc="-5" dirty="0">
                <a:latin typeface="宋体"/>
                <a:cs typeface="宋体"/>
              </a:rPr>
              <a:t>属于∏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‘</a:t>
            </a:r>
            <a:r>
              <a:rPr sz="2800" spc="-5" dirty="0">
                <a:latin typeface="宋体"/>
                <a:cs typeface="宋体"/>
              </a:rPr>
              <a:t>的子集</a:t>
            </a:r>
            <a:endParaRPr sz="2800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680"/>
              </a:spcBef>
              <a:tabLst>
                <a:tab pos="1340485" algn="l"/>
              </a:tabLst>
            </a:pPr>
            <a:r>
              <a:rPr sz="2800" dirty="0">
                <a:latin typeface="Times New Roman"/>
                <a:cs typeface="Times New Roman"/>
              </a:rPr>
              <a:t>–	f({0,2},b)={2,5}</a:t>
            </a:r>
            <a:r>
              <a:rPr sz="2800" spc="-5" dirty="0">
                <a:latin typeface="宋体"/>
                <a:cs typeface="宋体"/>
              </a:rPr>
              <a:t>不属于∏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‘</a:t>
            </a:r>
            <a:r>
              <a:rPr sz="2800" spc="-5" dirty="0">
                <a:latin typeface="宋体"/>
                <a:cs typeface="宋体"/>
              </a:rPr>
              <a:t>的任何子集，所以</a:t>
            </a:r>
            <a:endParaRPr sz="2800">
              <a:latin typeface="宋体"/>
              <a:cs typeface="宋体"/>
            </a:endParaRPr>
          </a:p>
          <a:p>
            <a:pPr marL="80581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{0,2}</a:t>
            </a:r>
            <a:r>
              <a:rPr sz="2800" dirty="0">
                <a:latin typeface="宋体"/>
                <a:cs typeface="宋体"/>
              </a:rPr>
              <a:t>要分开</a:t>
            </a:r>
            <a:endParaRPr sz="2800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得到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``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{{1}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{0}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{2}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{3,4,5,6}}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45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330" y="1060252"/>
            <a:ext cx="8064500" cy="45548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解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（续）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2.2</a:t>
            </a:r>
            <a:r>
              <a:rPr sz="2800" spc="-5" dirty="0">
                <a:latin typeface="宋体"/>
                <a:cs typeface="宋体"/>
              </a:rPr>
              <a:t>考察终态集：</a:t>
            </a:r>
            <a:endParaRPr sz="2800">
              <a:latin typeface="宋体"/>
              <a:cs typeface="宋体"/>
            </a:endParaRPr>
          </a:p>
          <a:p>
            <a:pPr marL="495300">
              <a:lnSpc>
                <a:spcPct val="100000"/>
              </a:lnSpc>
              <a:spcBef>
                <a:spcPts val="675"/>
              </a:spcBef>
              <a:tabLst>
                <a:tab pos="869950" algn="l"/>
              </a:tabLst>
            </a:pPr>
            <a:r>
              <a:rPr sz="2800" dirty="0">
                <a:latin typeface="Times New Roman"/>
                <a:cs typeface="Times New Roman"/>
              </a:rPr>
              <a:t>–	f({3,4,5,6},a)={3,6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包含于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的子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{3,4,5,6}</a:t>
            </a:r>
            <a:endParaRPr sz="28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680"/>
              </a:spcBef>
              <a:tabLst>
                <a:tab pos="869950" algn="l"/>
              </a:tabLst>
            </a:pPr>
            <a:r>
              <a:rPr sz="2800" dirty="0">
                <a:latin typeface="Times New Roman"/>
                <a:cs typeface="Times New Roman"/>
              </a:rPr>
              <a:t>–	f({3,4,5,6},b)={4,5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包含于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的子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{3,4,5,6}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所</a:t>
            </a:r>
            <a:r>
              <a:rPr sz="2800" spc="-10" dirty="0">
                <a:latin typeface="宋体"/>
                <a:cs typeface="宋体"/>
              </a:rPr>
              <a:t>以</a:t>
            </a:r>
            <a:r>
              <a:rPr sz="2800" dirty="0">
                <a:latin typeface="Times New Roman"/>
                <a:cs typeface="Times New Roman"/>
              </a:rPr>
              <a:t>{3,4,5,6}</a:t>
            </a:r>
            <a:r>
              <a:rPr sz="2800" spc="-5" dirty="0">
                <a:latin typeface="宋体"/>
                <a:cs typeface="宋体"/>
              </a:rPr>
              <a:t>不可再划分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5" dirty="0">
                <a:latin typeface="宋体"/>
                <a:cs typeface="宋体"/>
              </a:rPr>
              <a:t>整个划分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个组：</a:t>
            </a:r>
            <a:endParaRPr sz="2800">
              <a:latin typeface="宋体"/>
              <a:cs typeface="宋体"/>
            </a:endParaRPr>
          </a:p>
          <a:p>
            <a:pPr marL="4953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∏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{{1},{0},{2},{3,4,5,6}}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4.</a:t>
            </a:r>
            <a:r>
              <a:rPr sz="2800" spc="-5" dirty="0">
                <a:latin typeface="宋体"/>
                <a:cs typeface="宋体"/>
              </a:rPr>
              <a:t>令状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宋体"/>
                <a:cs typeface="宋体"/>
              </a:rPr>
              <a:t>代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{3,4,5,6}</a:t>
            </a:r>
            <a:r>
              <a:rPr sz="2800" spc="-5" dirty="0">
                <a:latin typeface="宋体"/>
                <a:cs typeface="宋体"/>
              </a:rPr>
              <a:t>，把原来到达状态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5" dirty="0">
                <a:latin typeface="宋体"/>
                <a:cs typeface="宋体"/>
              </a:rPr>
              <a:t>弧都导</a:t>
            </a:r>
            <a:r>
              <a:rPr sz="2800" spc="-10" dirty="0">
                <a:latin typeface="宋体"/>
                <a:cs typeface="宋体"/>
              </a:rPr>
              <a:t>入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，并删</a:t>
            </a:r>
            <a:r>
              <a:rPr sz="2800" dirty="0">
                <a:latin typeface="宋体"/>
                <a:cs typeface="宋体"/>
              </a:rPr>
              <a:t>除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。得：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46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8639" y="202361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5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5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5" y="520065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7487" y="203682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1639" y="119532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4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799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599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4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7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0487" y="120776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0114" y="1567180"/>
            <a:ext cx="1390650" cy="1924050"/>
            <a:chOff x="2340114" y="1567180"/>
            <a:chExt cx="1390650" cy="1924050"/>
          </a:xfrm>
        </p:grpSpPr>
        <p:sp>
          <p:nvSpPr>
            <p:cNvPr id="7" name="object 7"/>
            <p:cNvSpPr/>
            <p:nvPr/>
          </p:nvSpPr>
          <p:spPr>
            <a:xfrm>
              <a:off x="2425839" y="1633474"/>
              <a:ext cx="584835" cy="390525"/>
            </a:xfrm>
            <a:custGeom>
              <a:avLst/>
              <a:gdLst/>
              <a:ahLst/>
              <a:cxnLst/>
              <a:rect l="l" t="t" r="r" b="b"/>
              <a:pathLst>
                <a:path w="584835" h="390525">
                  <a:moveTo>
                    <a:pt x="0" y="390143"/>
                  </a:moveTo>
                  <a:lnTo>
                    <a:pt x="58445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4479" y="1567180"/>
              <a:ext cx="137160" cy="120014"/>
            </a:xfrm>
            <a:custGeom>
              <a:avLst/>
              <a:gdLst/>
              <a:ahLst/>
              <a:cxnLst/>
              <a:rect l="l" t="t" r="r" b="b"/>
              <a:pathLst>
                <a:path w="137160" h="120014">
                  <a:moveTo>
                    <a:pt x="137160" y="0"/>
                  </a:moveTo>
                  <a:lnTo>
                    <a:pt x="0" y="16763"/>
                  </a:lnTo>
                  <a:lnTo>
                    <a:pt x="68579" y="119633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9639" y="2633218"/>
              <a:ext cx="662305" cy="464184"/>
            </a:xfrm>
            <a:custGeom>
              <a:avLst/>
              <a:gdLst/>
              <a:ahLst/>
              <a:cxnLst/>
              <a:rect l="l" t="t" r="r" b="b"/>
              <a:pathLst>
                <a:path w="662305" h="464185">
                  <a:moveTo>
                    <a:pt x="0" y="0"/>
                  </a:moveTo>
                  <a:lnTo>
                    <a:pt x="662177" y="46405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1639" y="28717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5241" y="3045460"/>
              <a:ext cx="136525" cy="121920"/>
            </a:xfrm>
            <a:custGeom>
              <a:avLst/>
              <a:gdLst/>
              <a:ahLst/>
              <a:cxnLst/>
              <a:rect l="l" t="t" r="r" b="b"/>
              <a:pathLst>
                <a:path w="136525" h="121919">
                  <a:moveTo>
                    <a:pt x="136398" y="121919"/>
                  </a:moveTo>
                  <a:lnTo>
                    <a:pt x="70865" y="0"/>
                  </a:lnTo>
                  <a:lnTo>
                    <a:pt x="0" y="101345"/>
                  </a:lnTo>
                  <a:lnTo>
                    <a:pt x="136398" y="121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839" y="1718818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80">
                  <a:moveTo>
                    <a:pt x="0" y="0"/>
                  </a:moveTo>
                  <a:lnTo>
                    <a:pt x="0" y="109728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6117" y="28145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0"/>
                  </a:moveTo>
                  <a:lnTo>
                    <a:pt x="0" y="0"/>
                  </a:lnTo>
                  <a:lnTo>
                    <a:pt x="61722" y="124205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8839" y="1916938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80">
                  <a:moveTo>
                    <a:pt x="0" y="10210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7117" y="1795780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123443"/>
                  </a:moveTo>
                  <a:lnTo>
                    <a:pt x="61722" y="0"/>
                  </a:lnTo>
                  <a:lnTo>
                    <a:pt x="0" y="123443"/>
                  </a:lnTo>
                  <a:lnTo>
                    <a:pt x="124205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54687" y="1427225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5100" y="1969759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6886" y="251763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1572" y="19842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21439" y="1947417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2" y="176798"/>
                </a:lnTo>
                <a:lnTo>
                  <a:pt x="92012" y="142749"/>
                </a:lnTo>
                <a:lnTo>
                  <a:pt x="122680" y="111632"/>
                </a:lnTo>
                <a:lnTo>
                  <a:pt x="156894" y="83735"/>
                </a:lnTo>
                <a:lnTo>
                  <a:pt x="194339" y="59343"/>
                </a:lnTo>
                <a:lnTo>
                  <a:pt x="234704" y="38744"/>
                </a:lnTo>
                <a:lnTo>
                  <a:pt x="277675" y="22223"/>
                </a:lnTo>
                <a:lnTo>
                  <a:pt x="322937" y="10068"/>
                </a:lnTo>
                <a:lnTo>
                  <a:pt x="370179" y="2564"/>
                </a:lnTo>
                <a:lnTo>
                  <a:pt x="419087" y="0"/>
                </a:lnTo>
                <a:lnTo>
                  <a:pt x="467997" y="2564"/>
                </a:lnTo>
                <a:lnTo>
                  <a:pt x="515241" y="10068"/>
                </a:lnTo>
                <a:lnTo>
                  <a:pt x="560506" y="22223"/>
                </a:lnTo>
                <a:lnTo>
                  <a:pt x="603477" y="38744"/>
                </a:lnTo>
                <a:lnTo>
                  <a:pt x="643843" y="59343"/>
                </a:lnTo>
                <a:lnTo>
                  <a:pt x="681290" y="83735"/>
                </a:lnTo>
                <a:lnTo>
                  <a:pt x="715505" y="111633"/>
                </a:lnTo>
                <a:lnTo>
                  <a:pt x="746174" y="142749"/>
                </a:lnTo>
                <a:lnTo>
                  <a:pt x="772984" y="176798"/>
                </a:lnTo>
                <a:lnTo>
                  <a:pt x="795621" y="213493"/>
                </a:lnTo>
                <a:lnTo>
                  <a:pt x="813774" y="252547"/>
                </a:lnTo>
                <a:lnTo>
                  <a:pt x="827128" y="293674"/>
                </a:lnTo>
                <a:lnTo>
                  <a:pt x="835370" y="336587"/>
                </a:lnTo>
                <a:lnTo>
                  <a:pt x="838187" y="381000"/>
                </a:lnTo>
                <a:lnTo>
                  <a:pt x="835370" y="425412"/>
                </a:lnTo>
                <a:lnTo>
                  <a:pt x="827128" y="468325"/>
                </a:lnTo>
                <a:lnTo>
                  <a:pt x="813774" y="509452"/>
                </a:lnTo>
                <a:lnTo>
                  <a:pt x="795621" y="548506"/>
                </a:lnTo>
                <a:lnTo>
                  <a:pt x="772984" y="585201"/>
                </a:lnTo>
                <a:lnTo>
                  <a:pt x="746174" y="619250"/>
                </a:lnTo>
                <a:lnTo>
                  <a:pt x="715505" y="650367"/>
                </a:lnTo>
                <a:lnTo>
                  <a:pt x="681290" y="678264"/>
                </a:lnTo>
                <a:lnTo>
                  <a:pt x="643843" y="702656"/>
                </a:lnTo>
                <a:lnTo>
                  <a:pt x="603477" y="723255"/>
                </a:lnTo>
                <a:lnTo>
                  <a:pt x="560506" y="739776"/>
                </a:lnTo>
                <a:lnTo>
                  <a:pt x="515241" y="751931"/>
                </a:lnTo>
                <a:lnTo>
                  <a:pt x="467997" y="759435"/>
                </a:lnTo>
                <a:lnTo>
                  <a:pt x="419087" y="762000"/>
                </a:lnTo>
                <a:lnTo>
                  <a:pt x="370179" y="759435"/>
                </a:lnTo>
                <a:lnTo>
                  <a:pt x="322937" y="751931"/>
                </a:lnTo>
                <a:lnTo>
                  <a:pt x="277675" y="739776"/>
                </a:lnTo>
                <a:lnTo>
                  <a:pt x="234704" y="723255"/>
                </a:lnTo>
                <a:lnTo>
                  <a:pt x="194339" y="702656"/>
                </a:lnTo>
                <a:lnTo>
                  <a:pt x="156894" y="678264"/>
                </a:lnTo>
                <a:lnTo>
                  <a:pt x="122680" y="650366"/>
                </a:lnTo>
                <a:lnTo>
                  <a:pt x="92012" y="619250"/>
                </a:lnTo>
                <a:lnTo>
                  <a:pt x="65202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1" y="468660"/>
                </a:lnTo>
                <a:lnTo>
                  <a:pt x="148306" y="508455"/>
                </a:lnTo>
                <a:lnTo>
                  <a:pt x="173085" y="544799"/>
                </a:lnTo>
                <a:lnTo>
                  <a:pt x="203542" y="577119"/>
                </a:lnTo>
                <a:lnTo>
                  <a:pt x="239052" y="604845"/>
                </a:lnTo>
                <a:lnTo>
                  <a:pt x="278987" y="627404"/>
                </a:lnTo>
                <a:lnTo>
                  <a:pt x="322723" y="644225"/>
                </a:lnTo>
                <a:lnTo>
                  <a:pt x="369631" y="654737"/>
                </a:lnTo>
                <a:lnTo>
                  <a:pt x="419087" y="658368"/>
                </a:lnTo>
                <a:lnTo>
                  <a:pt x="468546" y="654737"/>
                </a:lnTo>
                <a:lnTo>
                  <a:pt x="515457" y="644225"/>
                </a:lnTo>
                <a:lnTo>
                  <a:pt x="559194" y="627404"/>
                </a:lnTo>
                <a:lnTo>
                  <a:pt x="599132" y="604845"/>
                </a:lnTo>
                <a:lnTo>
                  <a:pt x="634642" y="577119"/>
                </a:lnTo>
                <a:lnTo>
                  <a:pt x="665101" y="544799"/>
                </a:lnTo>
                <a:lnTo>
                  <a:pt x="689880" y="508455"/>
                </a:lnTo>
                <a:lnTo>
                  <a:pt x="708355" y="468660"/>
                </a:lnTo>
                <a:lnTo>
                  <a:pt x="719900" y="425984"/>
                </a:lnTo>
                <a:lnTo>
                  <a:pt x="723887" y="381000"/>
                </a:lnTo>
                <a:lnTo>
                  <a:pt x="719900" y="336036"/>
                </a:lnTo>
                <a:lnTo>
                  <a:pt x="708355" y="293418"/>
                </a:lnTo>
                <a:lnTo>
                  <a:pt x="689880" y="253708"/>
                </a:lnTo>
                <a:lnTo>
                  <a:pt x="665101" y="217468"/>
                </a:lnTo>
                <a:lnTo>
                  <a:pt x="634642" y="185261"/>
                </a:lnTo>
                <a:lnTo>
                  <a:pt x="599132" y="157648"/>
                </a:lnTo>
                <a:lnTo>
                  <a:pt x="559194" y="135193"/>
                </a:lnTo>
                <a:lnTo>
                  <a:pt x="515457" y="118457"/>
                </a:lnTo>
                <a:lnTo>
                  <a:pt x="468546" y="108003"/>
                </a:lnTo>
                <a:lnTo>
                  <a:pt x="419087" y="104393"/>
                </a:lnTo>
                <a:lnTo>
                  <a:pt x="369631" y="108003"/>
                </a:lnTo>
                <a:lnTo>
                  <a:pt x="322723" y="118457"/>
                </a:lnTo>
                <a:lnTo>
                  <a:pt x="278987" y="135193"/>
                </a:lnTo>
                <a:lnTo>
                  <a:pt x="239052" y="157648"/>
                </a:lnTo>
                <a:lnTo>
                  <a:pt x="203542" y="185261"/>
                </a:lnTo>
                <a:lnTo>
                  <a:pt x="173085" y="217468"/>
                </a:lnTo>
                <a:lnTo>
                  <a:pt x="148306" y="253708"/>
                </a:lnTo>
                <a:lnTo>
                  <a:pt x="129831" y="293418"/>
                </a:lnTo>
                <a:lnTo>
                  <a:pt x="118287" y="336036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6487" y="211302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3275" y="1374662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467" y="1436367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11714" y="1480692"/>
            <a:ext cx="2225040" cy="1695450"/>
            <a:chOff x="3711714" y="1480692"/>
            <a:chExt cx="2225040" cy="1695450"/>
          </a:xfrm>
        </p:grpSpPr>
        <p:sp>
          <p:nvSpPr>
            <p:cNvPr id="25" name="object 25"/>
            <p:cNvSpPr/>
            <p:nvPr/>
          </p:nvSpPr>
          <p:spPr>
            <a:xfrm>
              <a:off x="3721239" y="1490217"/>
              <a:ext cx="2205990" cy="637540"/>
            </a:xfrm>
            <a:custGeom>
              <a:avLst/>
              <a:gdLst/>
              <a:ahLst/>
              <a:cxnLst/>
              <a:rect l="l" t="t" r="r" b="b"/>
              <a:pathLst>
                <a:path w="2205990" h="637539">
                  <a:moveTo>
                    <a:pt x="0" y="0"/>
                  </a:moveTo>
                  <a:lnTo>
                    <a:pt x="1488185" y="637032"/>
                  </a:lnTo>
                </a:path>
                <a:path w="2205990" h="637539">
                  <a:moveTo>
                    <a:pt x="2205990" y="513588"/>
                  </a:moveTo>
                  <a:lnTo>
                    <a:pt x="2205128" y="449315"/>
                  </a:lnTo>
                  <a:lnTo>
                    <a:pt x="2200248" y="387876"/>
                  </a:lnTo>
                  <a:lnTo>
                    <a:pt x="2191639" y="329952"/>
                  </a:lnTo>
                  <a:lnTo>
                    <a:pt x="2179589" y="276221"/>
                  </a:lnTo>
                  <a:lnTo>
                    <a:pt x="2164385" y="227365"/>
                  </a:lnTo>
                  <a:lnTo>
                    <a:pt x="2146317" y="184063"/>
                  </a:lnTo>
                  <a:lnTo>
                    <a:pt x="2125672" y="146996"/>
                  </a:lnTo>
                  <a:lnTo>
                    <a:pt x="2077808" y="94286"/>
                  </a:lnTo>
                  <a:lnTo>
                    <a:pt x="2023097" y="74675"/>
                  </a:lnTo>
                  <a:lnTo>
                    <a:pt x="1994887" y="78968"/>
                  </a:lnTo>
                  <a:lnTo>
                    <a:pt x="1942167" y="113819"/>
                  </a:lnTo>
                  <a:lnTo>
                    <a:pt x="1896397" y="179297"/>
                  </a:lnTo>
                  <a:lnTo>
                    <a:pt x="1876875" y="221873"/>
                  </a:lnTo>
                  <a:lnTo>
                    <a:pt x="1859997" y="270126"/>
                  </a:lnTo>
                  <a:lnTo>
                    <a:pt x="1846068" y="323398"/>
                  </a:lnTo>
                  <a:lnTo>
                    <a:pt x="1835388" y="381029"/>
                  </a:lnTo>
                  <a:lnTo>
                    <a:pt x="1828261" y="442359"/>
                  </a:lnTo>
                  <a:lnTo>
                    <a:pt x="1824989" y="506730"/>
                  </a:lnTo>
                  <a:lnTo>
                    <a:pt x="1824989" y="509015"/>
                  </a:lnTo>
                  <a:lnTo>
                    <a:pt x="1824989" y="511301"/>
                  </a:lnTo>
                  <a:lnTo>
                    <a:pt x="1824989" y="5143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7753" y="1866645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70" h="30480">
                  <a:moveTo>
                    <a:pt x="380" y="-9525"/>
                  </a:moveTo>
                  <a:lnTo>
                    <a:pt x="380" y="4000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3517" y="1894839"/>
              <a:ext cx="426720" cy="289560"/>
            </a:xfrm>
            <a:custGeom>
              <a:avLst/>
              <a:gdLst/>
              <a:ahLst/>
              <a:cxnLst/>
              <a:rect l="l" t="t" r="r" b="b"/>
              <a:pathLst>
                <a:path w="426720" h="289560">
                  <a:moveTo>
                    <a:pt x="137922" y="281940"/>
                  </a:moveTo>
                  <a:lnTo>
                    <a:pt x="48768" y="176022"/>
                  </a:lnTo>
                  <a:lnTo>
                    <a:pt x="0" y="289560"/>
                  </a:lnTo>
                  <a:lnTo>
                    <a:pt x="137922" y="281940"/>
                  </a:lnTo>
                  <a:close/>
                </a:path>
                <a:path w="426720" h="289560">
                  <a:moveTo>
                    <a:pt x="426707" y="2286"/>
                  </a:moveTo>
                  <a:lnTo>
                    <a:pt x="302501" y="0"/>
                  </a:lnTo>
                  <a:lnTo>
                    <a:pt x="361950" y="124968"/>
                  </a:lnTo>
                  <a:lnTo>
                    <a:pt x="426707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1239" y="2457957"/>
              <a:ext cx="1490980" cy="708660"/>
            </a:xfrm>
            <a:custGeom>
              <a:avLst/>
              <a:gdLst/>
              <a:ahLst/>
              <a:cxnLst/>
              <a:rect l="l" t="t" r="r" b="b"/>
              <a:pathLst>
                <a:path w="1490979" h="708660">
                  <a:moveTo>
                    <a:pt x="0" y="708660"/>
                  </a:moveTo>
                  <a:lnTo>
                    <a:pt x="149047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3517" y="2402331"/>
              <a:ext cx="138430" cy="112395"/>
            </a:xfrm>
            <a:custGeom>
              <a:avLst/>
              <a:gdLst/>
              <a:ahLst/>
              <a:cxnLst/>
              <a:rect l="l" t="t" r="r" b="b"/>
              <a:pathLst>
                <a:path w="138429" h="112394">
                  <a:moveTo>
                    <a:pt x="137922" y="3048"/>
                  </a:moveTo>
                  <a:lnTo>
                    <a:pt x="0" y="0"/>
                  </a:lnTo>
                  <a:lnTo>
                    <a:pt x="53339" y="112013"/>
                  </a:lnTo>
                  <a:lnTo>
                    <a:pt x="13792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29385" y="235076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6475" y="2130679"/>
            <a:ext cx="461009" cy="451484"/>
            <a:chOff x="6086475" y="2130679"/>
            <a:chExt cx="461009" cy="451484"/>
          </a:xfrm>
        </p:grpSpPr>
        <p:sp>
          <p:nvSpPr>
            <p:cNvPr id="32" name="object 32"/>
            <p:cNvSpPr/>
            <p:nvPr/>
          </p:nvSpPr>
          <p:spPr>
            <a:xfrm>
              <a:off x="6097917" y="2140204"/>
              <a:ext cx="440055" cy="382270"/>
            </a:xfrm>
            <a:custGeom>
              <a:avLst/>
              <a:gdLst/>
              <a:ahLst/>
              <a:cxnLst/>
              <a:rect l="l" t="t" r="r" b="b"/>
              <a:pathLst>
                <a:path w="440054" h="382269">
                  <a:moveTo>
                    <a:pt x="762" y="0"/>
                  </a:moveTo>
                  <a:lnTo>
                    <a:pt x="65031" y="1030"/>
                  </a:lnTo>
                  <a:lnTo>
                    <a:pt x="126468" y="6014"/>
                  </a:lnTo>
                  <a:lnTo>
                    <a:pt x="184392" y="14674"/>
                  </a:lnTo>
                  <a:lnTo>
                    <a:pt x="238122" y="26731"/>
                  </a:lnTo>
                  <a:lnTo>
                    <a:pt x="286979" y="41907"/>
                  </a:lnTo>
                  <a:lnTo>
                    <a:pt x="330281" y="59923"/>
                  </a:lnTo>
                  <a:lnTo>
                    <a:pt x="367350" y="80502"/>
                  </a:lnTo>
                  <a:lnTo>
                    <a:pt x="420062" y="128235"/>
                  </a:lnTo>
                  <a:lnTo>
                    <a:pt x="439674" y="182879"/>
                  </a:lnTo>
                  <a:lnTo>
                    <a:pt x="435381" y="211092"/>
                  </a:lnTo>
                  <a:lnTo>
                    <a:pt x="400530" y="263815"/>
                  </a:lnTo>
                  <a:lnTo>
                    <a:pt x="335050" y="309586"/>
                  </a:lnTo>
                  <a:lnTo>
                    <a:pt x="292474" y="329108"/>
                  </a:lnTo>
                  <a:lnTo>
                    <a:pt x="244220" y="345985"/>
                  </a:lnTo>
                  <a:lnTo>
                    <a:pt x="190946" y="359915"/>
                  </a:lnTo>
                  <a:lnTo>
                    <a:pt x="133313" y="370596"/>
                  </a:lnTo>
                  <a:lnTo>
                    <a:pt x="71980" y="377725"/>
                  </a:lnTo>
                  <a:lnTo>
                    <a:pt x="7607" y="381000"/>
                  </a:lnTo>
                  <a:lnTo>
                    <a:pt x="5321" y="381000"/>
                  </a:lnTo>
                  <a:lnTo>
                    <a:pt x="3048" y="381000"/>
                  </a:lnTo>
                  <a:lnTo>
                    <a:pt x="0" y="3817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08407" y="2518918"/>
              <a:ext cx="30480" cy="1270"/>
            </a:xfrm>
            <a:custGeom>
              <a:avLst/>
              <a:gdLst/>
              <a:ahLst/>
              <a:cxnLst/>
              <a:rect l="l" t="t" r="r" b="b"/>
              <a:pathLst>
                <a:path w="30479" h="1269">
                  <a:moveTo>
                    <a:pt x="-9525" y="381"/>
                  </a:moveTo>
                  <a:lnTo>
                    <a:pt x="39992" y="38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86475" y="2457958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60">
                  <a:moveTo>
                    <a:pt x="124980" y="124206"/>
                  </a:moveTo>
                  <a:lnTo>
                    <a:pt x="122694" y="0"/>
                  </a:lnTo>
                  <a:lnTo>
                    <a:pt x="0" y="64769"/>
                  </a:lnTo>
                  <a:lnTo>
                    <a:pt x="124980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80689" y="227456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59039" y="2266695"/>
            <a:ext cx="609600" cy="124460"/>
            <a:chOff x="1359039" y="2266695"/>
            <a:chExt cx="609600" cy="124460"/>
          </a:xfrm>
        </p:grpSpPr>
        <p:sp>
          <p:nvSpPr>
            <p:cNvPr id="37" name="object 37"/>
            <p:cNvSpPr/>
            <p:nvPr/>
          </p:nvSpPr>
          <p:spPr>
            <a:xfrm>
              <a:off x="1359039" y="2328417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45195" y="2266695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2483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7935" y="2884169"/>
            <a:ext cx="3096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即为化简了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DFA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47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3406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三、正规式与有限自动机之间的关系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23" y="1358965"/>
            <a:ext cx="8427720" cy="32842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、关系定理</a:t>
            </a:r>
            <a:endParaRPr sz="2800">
              <a:latin typeface="宋体"/>
              <a:cs typeface="宋体"/>
            </a:endParaRPr>
          </a:p>
          <a:p>
            <a:pPr marL="355600" marR="229235" indent="-342900" algn="just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宋体"/>
                <a:cs typeface="宋体"/>
              </a:rPr>
              <a:t>定理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dirty="0">
                <a:latin typeface="宋体"/>
                <a:cs typeface="宋体"/>
              </a:rPr>
              <a:t>上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所能识别的语</a:t>
            </a:r>
            <a:r>
              <a:rPr sz="2800" dirty="0">
                <a:latin typeface="宋体"/>
                <a:cs typeface="宋体"/>
              </a:rPr>
              <a:t>言</a:t>
            </a:r>
            <a:r>
              <a:rPr sz="2800" spc="-5" dirty="0">
                <a:latin typeface="Times New Roman"/>
                <a:cs typeface="Times New Roman"/>
              </a:rPr>
              <a:t>L(M)</a:t>
            </a:r>
            <a:r>
              <a:rPr sz="2800" spc="-5" dirty="0">
                <a:latin typeface="宋体"/>
                <a:cs typeface="宋体"/>
              </a:rPr>
              <a:t>可以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dirty="0">
                <a:latin typeface="Symbol"/>
                <a:cs typeface="Symbol"/>
              </a:rPr>
              <a:t></a:t>
            </a:r>
            <a:r>
              <a:rPr sz="2800" dirty="0">
                <a:latin typeface="宋体"/>
                <a:cs typeface="宋体"/>
              </a:rPr>
              <a:t>上 </a:t>
            </a:r>
            <a:r>
              <a:rPr sz="2800" spc="-5" dirty="0">
                <a:latin typeface="宋体"/>
                <a:cs typeface="宋体"/>
              </a:rPr>
              <a:t>的正规式来表示。即：</a:t>
            </a:r>
            <a:r>
              <a:rPr sz="2800" dirty="0">
                <a:latin typeface="宋体"/>
                <a:cs typeface="宋体"/>
              </a:rPr>
              <a:t>对</a:t>
            </a:r>
            <a:r>
              <a:rPr sz="2800" dirty="0">
                <a:latin typeface="Symbol"/>
                <a:cs typeface="Symbol"/>
              </a:rPr>
              <a:t></a:t>
            </a:r>
            <a:r>
              <a:rPr sz="2800" dirty="0">
                <a:latin typeface="宋体"/>
                <a:cs typeface="宋体"/>
              </a:rPr>
              <a:t>上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，可构造一 个正规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，使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spc="-5" dirty="0">
                <a:latin typeface="Times New Roman"/>
                <a:cs typeface="Times New Roman"/>
              </a:rPr>
              <a:t>L(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)=L(M)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85"/>
              </a:spcBef>
              <a:tabLst>
                <a:tab pos="5781675" algn="l"/>
              </a:tabLst>
            </a:pPr>
            <a:r>
              <a:rPr sz="2800" spc="-5" dirty="0">
                <a:latin typeface="宋体"/>
                <a:cs typeface="宋体"/>
              </a:rPr>
              <a:t>定理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690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宋体"/>
                <a:cs typeface="宋体"/>
              </a:rPr>
              <a:t>上任何正规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，存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dirty="0">
                <a:latin typeface="Times New Roman"/>
                <a:cs typeface="Times New Roman"/>
              </a:rPr>
              <a:t>DFA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使得 </a:t>
            </a:r>
            <a:r>
              <a:rPr sz="2800" dirty="0">
                <a:latin typeface="Times New Roman"/>
                <a:cs typeface="Times New Roman"/>
              </a:rPr>
              <a:t>L(M)=L(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。即：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正</a:t>
            </a:r>
            <a:r>
              <a:rPr sz="2800" spc="-5" dirty="0">
                <a:latin typeface="宋体"/>
                <a:cs typeface="宋体"/>
              </a:rPr>
              <a:t>规式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可以构造一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，  </a:t>
            </a:r>
            <a:r>
              <a:rPr sz="2800" dirty="0">
                <a:latin typeface="宋体"/>
                <a:cs typeface="宋体"/>
              </a:rPr>
              <a:t>使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dirty="0">
                <a:latin typeface="Times New Roman"/>
                <a:cs typeface="Times New Roman"/>
              </a:rPr>
              <a:t>L(M)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L(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264" y="0"/>
            <a:ext cx="73406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三、正规式与有限自动机之间的关系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224833"/>
            <a:ext cx="8533765" cy="51612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、有限自动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向正规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的转换</a:t>
            </a:r>
            <a:endParaRPr sz="2800" dirty="0">
              <a:latin typeface="宋体"/>
              <a:cs typeface="宋体"/>
            </a:endParaRPr>
          </a:p>
          <a:p>
            <a:pPr marL="310515" marR="394970" indent="-310515">
              <a:lnSpc>
                <a:spcPct val="105200"/>
              </a:lnSpc>
              <a:spcBef>
                <a:spcPts val="455"/>
              </a:spcBef>
              <a:buSzPct val="96428"/>
              <a:buFont typeface="Times New Roman"/>
              <a:buAutoNum type="arabicParenR"/>
              <a:tabLst>
                <a:tab pos="310515" algn="l"/>
              </a:tabLst>
            </a:pPr>
            <a:r>
              <a:rPr sz="2800" spc="-5" dirty="0" err="1">
                <a:latin typeface="宋体"/>
                <a:cs typeface="宋体"/>
              </a:rPr>
              <a:t>把状态转换图的概念拓广，令每条弧上都可以用一个正规式作标记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10515" marR="5080" indent="-310515">
              <a:lnSpc>
                <a:spcPct val="99400"/>
              </a:lnSpc>
              <a:spcBef>
                <a:spcPts val="570"/>
              </a:spcBef>
              <a:buSzPct val="96428"/>
              <a:buFont typeface="Times New Roman"/>
              <a:buAutoNum type="arabicParenR"/>
              <a:tabLst>
                <a:tab pos="310515" algn="l"/>
              </a:tabLst>
            </a:pP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的转换图上加两个结点：</a:t>
            </a:r>
            <a:r>
              <a:rPr sz="2800" spc="-5" dirty="0">
                <a:latin typeface="Times New Roman"/>
                <a:cs typeface="Times New Roman"/>
              </a:rPr>
              <a:t>x,y</a:t>
            </a:r>
            <a:r>
              <a:rPr sz="2800" dirty="0">
                <a:latin typeface="宋体"/>
                <a:cs typeface="宋体"/>
              </a:rPr>
              <a:t>。从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弧连接到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的所有初态结点；</a:t>
            </a:r>
            <a:r>
              <a:rPr sz="2800" spc="-10" dirty="0">
                <a:latin typeface="宋体"/>
                <a:cs typeface="宋体"/>
              </a:rPr>
              <a:t>从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的终态结点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弧连接</a:t>
            </a:r>
            <a:r>
              <a:rPr sz="2800" spc="-10" dirty="0">
                <a:latin typeface="宋体"/>
                <a:cs typeface="宋体"/>
              </a:rPr>
              <a:t>到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宋体"/>
                <a:cs typeface="宋体"/>
              </a:rPr>
              <a:t>。 </a:t>
            </a:r>
            <a:r>
              <a:rPr sz="2800" spc="-5" dirty="0">
                <a:latin typeface="宋体"/>
                <a:cs typeface="宋体"/>
              </a:rPr>
              <a:t>这个新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M’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L(M)=L(M’)</a:t>
            </a:r>
          </a:p>
          <a:p>
            <a:pPr marL="310515" marR="137160" indent="-310515">
              <a:lnSpc>
                <a:spcPct val="101800"/>
              </a:lnSpc>
              <a:spcBef>
                <a:spcPts val="620"/>
              </a:spcBef>
              <a:buSzPct val="96428"/>
              <a:buFont typeface="Times New Roman"/>
              <a:buAutoNum type="arabicParenR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通过引入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条有限自动机替换规则逐步消</a:t>
            </a:r>
            <a:r>
              <a:rPr sz="2800" dirty="0">
                <a:latin typeface="宋体"/>
                <a:cs typeface="宋体"/>
              </a:rPr>
              <a:t>去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宋体"/>
                <a:cs typeface="宋体"/>
              </a:rPr>
              <a:t>中的</a:t>
            </a:r>
            <a:r>
              <a:rPr sz="2800" spc="-5" dirty="0">
                <a:latin typeface="宋体"/>
                <a:cs typeface="宋体"/>
              </a:rPr>
              <a:t>所有结点，直到只剩</a:t>
            </a:r>
            <a:r>
              <a:rPr sz="2800" spc="-10" dirty="0">
                <a:latin typeface="宋体"/>
                <a:cs typeface="宋体"/>
              </a:rPr>
              <a:t>下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宋体"/>
                <a:cs typeface="宋体"/>
              </a:rPr>
              <a:t>为止。这样，</a:t>
            </a:r>
            <a:r>
              <a:rPr sz="280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宋体"/>
                <a:cs typeface="宋体"/>
              </a:rPr>
              <a:t>至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5" dirty="0" err="1">
                <a:latin typeface="宋体"/>
                <a:cs typeface="宋体"/>
              </a:rPr>
              <a:t>弧线上的标记就</a:t>
            </a:r>
            <a:r>
              <a:rPr sz="2800" spc="-10" dirty="0" err="1">
                <a:latin typeface="宋体"/>
                <a:cs typeface="宋体"/>
              </a:rPr>
              <a:t>是</a:t>
            </a:r>
            <a:r>
              <a:rPr sz="2800" spc="-5" dirty="0" err="1">
                <a:latin typeface="Symbol"/>
                <a:cs typeface="Symbol"/>
              </a:rPr>
              <a:t></a:t>
            </a:r>
            <a:r>
              <a:rPr sz="2800" spc="-5" dirty="0" err="1">
                <a:latin typeface="宋体"/>
                <a:cs typeface="宋体"/>
              </a:rPr>
              <a:t>上的正规式，也就</a:t>
            </a:r>
            <a:r>
              <a:rPr sz="2800" spc="-10" dirty="0" err="1">
                <a:latin typeface="宋体"/>
                <a:cs typeface="宋体"/>
              </a:rPr>
              <a:t>是</a:t>
            </a:r>
            <a:r>
              <a:rPr sz="2800" spc="-5" dirty="0" err="1">
                <a:latin typeface="Times New Roman"/>
                <a:cs typeface="Times New Roman"/>
              </a:rPr>
              <a:t>M</a:t>
            </a:r>
            <a:r>
              <a:rPr sz="2800" spc="-5" dirty="0" err="1">
                <a:latin typeface="宋体"/>
                <a:cs typeface="宋体"/>
              </a:rPr>
              <a:t>接受的正规式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宋体"/>
                <a:cs typeface="宋体"/>
              </a:rPr>
              <a:t>注：在消除结点过程中，逐步用正规式来标记弧。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1737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409249"/>
            <a:ext cx="8544560" cy="2994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、正规集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由正规文法产生的语言。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宋体"/>
              <a:cs typeface="宋体"/>
            </a:endParaRPr>
          </a:p>
          <a:p>
            <a:pPr marL="354965" marR="508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注：正规集是集合，可有穷也可无穷。可通过正规式 来形式化表示。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有限自动机替换规则</a:t>
            </a:r>
          </a:p>
        </p:txBody>
      </p:sp>
      <p:sp>
        <p:nvSpPr>
          <p:cNvPr id="3" name="object 3"/>
          <p:cNvSpPr/>
          <p:nvPr/>
        </p:nvSpPr>
        <p:spPr>
          <a:xfrm>
            <a:off x="3187839" y="1885695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1" y="111632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7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7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2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8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8439" y="1949323"/>
            <a:ext cx="1231900" cy="635000"/>
            <a:chOff x="368439" y="1949323"/>
            <a:chExt cx="1231900" cy="635000"/>
          </a:xfrm>
        </p:grpSpPr>
        <p:sp>
          <p:nvSpPr>
            <p:cNvPr id="5" name="object 5"/>
            <p:cNvSpPr/>
            <p:nvPr/>
          </p:nvSpPr>
          <p:spPr>
            <a:xfrm>
              <a:off x="978039" y="19618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599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799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439" y="2266696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5">
                  <a:moveTo>
                    <a:pt x="0" y="0"/>
                  </a:moveTo>
                  <a:lnTo>
                    <a:pt x="47167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593" y="2197354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5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5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5739" y="3168395"/>
            <a:ext cx="3302000" cy="787400"/>
            <a:chOff x="355739" y="3168395"/>
            <a:chExt cx="3302000" cy="787400"/>
          </a:xfrm>
        </p:grpSpPr>
        <p:sp>
          <p:nvSpPr>
            <p:cNvPr id="9" name="object 9"/>
            <p:cNvSpPr/>
            <p:nvPr/>
          </p:nvSpPr>
          <p:spPr>
            <a:xfrm>
              <a:off x="978039" y="3181095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1828800" y="381000"/>
                  </a:moveTo>
                  <a:lnTo>
                    <a:pt x="1831616" y="336587"/>
                  </a:lnTo>
                  <a:lnTo>
                    <a:pt x="1839858" y="293674"/>
                  </a:lnTo>
                  <a:lnTo>
                    <a:pt x="1853212" y="252547"/>
                  </a:lnTo>
                  <a:lnTo>
                    <a:pt x="1871365" y="213493"/>
                  </a:lnTo>
                  <a:lnTo>
                    <a:pt x="1894003" y="176798"/>
                  </a:lnTo>
                  <a:lnTo>
                    <a:pt x="1920813" y="142749"/>
                  </a:lnTo>
                  <a:lnTo>
                    <a:pt x="1951481" y="111633"/>
                  </a:lnTo>
                  <a:lnTo>
                    <a:pt x="1985696" y="83735"/>
                  </a:lnTo>
                  <a:lnTo>
                    <a:pt x="2023143" y="59343"/>
                  </a:lnTo>
                  <a:lnTo>
                    <a:pt x="2063509" y="38744"/>
                  </a:lnTo>
                  <a:lnTo>
                    <a:pt x="2106481" y="22223"/>
                  </a:lnTo>
                  <a:lnTo>
                    <a:pt x="2151745" y="10068"/>
                  </a:lnTo>
                  <a:lnTo>
                    <a:pt x="2198989" y="2564"/>
                  </a:lnTo>
                  <a:lnTo>
                    <a:pt x="2247900" y="0"/>
                  </a:lnTo>
                  <a:lnTo>
                    <a:pt x="2296810" y="2564"/>
                  </a:lnTo>
                  <a:lnTo>
                    <a:pt x="2344054" y="10068"/>
                  </a:lnTo>
                  <a:lnTo>
                    <a:pt x="2389318" y="22223"/>
                  </a:lnTo>
                  <a:lnTo>
                    <a:pt x="2432290" y="38744"/>
                  </a:lnTo>
                  <a:lnTo>
                    <a:pt x="2472656" y="59343"/>
                  </a:lnTo>
                  <a:lnTo>
                    <a:pt x="2510103" y="83735"/>
                  </a:lnTo>
                  <a:lnTo>
                    <a:pt x="2544317" y="111633"/>
                  </a:lnTo>
                  <a:lnTo>
                    <a:pt x="2574986" y="142749"/>
                  </a:lnTo>
                  <a:lnTo>
                    <a:pt x="2601796" y="176798"/>
                  </a:lnTo>
                  <a:lnTo>
                    <a:pt x="2624434" y="213493"/>
                  </a:lnTo>
                  <a:lnTo>
                    <a:pt x="2642587" y="252547"/>
                  </a:lnTo>
                  <a:lnTo>
                    <a:pt x="2655941" y="293674"/>
                  </a:lnTo>
                  <a:lnTo>
                    <a:pt x="2664183" y="336587"/>
                  </a:lnTo>
                  <a:lnTo>
                    <a:pt x="2667000" y="381000"/>
                  </a:lnTo>
                  <a:lnTo>
                    <a:pt x="2664183" y="425412"/>
                  </a:lnTo>
                  <a:lnTo>
                    <a:pt x="2655941" y="468325"/>
                  </a:lnTo>
                  <a:lnTo>
                    <a:pt x="2642587" y="509452"/>
                  </a:lnTo>
                  <a:lnTo>
                    <a:pt x="2624434" y="548506"/>
                  </a:lnTo>
                  <a:lnTo>
                    <a:pt x="2601796" y="585201"/>
                  </a:lnTo>
                  <a:lnTo>
                    <a:pt x="2574986" y="619250"/>
                  </a:lnTo>
                  <a:lnTo>
                    <a:pt x="2544318" y="650366"/>
                  </a:lnTo>
                  <a:lnTo>
                    <a:pt x="2510103" y="678264"/>
                  </a:lnTo>
                  <a:lnTo>
                    <a:pt x="2472656" y="702656"/>
                  </a:lnTo>
                  <a:lnTo>
                    <a:pt x="2432290" y="723255"/>
                  </a:lnTo>
                  <a:lnTo>
                    <a:pt x="2389318" y="739776"/>
                  </a:lnTo>
                  <a:lnTo>
                    <a:pt x="2344054" y="751931"/>
                  </a:lnTo>
                  <a:lnTo>
                    <a:pt x="2296810" y="759435"/>
                  </a:lnTo>
                  <a:lnTo>
                    <a:pt x="2247900" y="762000"/>
                  </a:lnTo>
                  <a:lnTo>
                    <a:pt x="2198989" y="759435"/>
                  </a:lnTo>
                  <a:lnTo>
                    <a:pt x="2151745" y="751931"/>
                  </a:lnTo>
                  <a:lnTo>
                    <a:pt x="2106481" y="739776"/>
                  </a:lnTo>
                  <a:lnTo>
                    <a:pt x="2063509" y="723255"/>
                  </a:lnTo>
                  <a:lnTo>
                    <a:pt x="2023143" y="702656"/>
                  </a:lnTo>
                  <a:lnTo>
                    <a:pt x="1985696" y="678264"/>
                  </a:lnTo>
                  <a:lnTo>
                    <a:pt x="1951482" y="650366"/>
                  </a:lnTo>
                  <a:lnTo>
                    <a:pt x="1920813" y="619250"/>
                  </a:lnTo>
                  <a:lnTo>
                    <a:pt x="1894003" y="585201"/>
                  </a:lnTo>
                  <a:lnTo>
                    <a:pt x="1871365" y="548506"/>
                  </a:lnTo>
                  <a:lnTo>
                    <a:pt x="1853212" y="509452"/>
                  </a:lnTo>
                  <a:lnTo>
                    <a:pt x="1839858" y="468325"/>
                  </a:lnTo>
                  <a:lnTo>
                    <a:pt x="1831616" y="425412"/>
                  </a:lnTo>
                  <a:lnTo>
                    <a:pt x="1828800" y="381000"/>
                  </a:lnTo>
                  <a:close/>
                </a:path>
                <a:path w="2667000" h="762000">
                  <a:moveTo>
                    <a:pt x="1943100" y="381000"/>
                  </a:moveTo>
                  <a:lnTo>
                    <a:pt x="1947087" y="425984"/>
                  </a:lnTo>
                  <a:lnTo>
                    <a:pt x="1958632" y="468660"/>
                  </a:lnTo>
                  <a:lnTo>
                    <a:pt x="1977108" y="508455"/>
                  </a:lnTo>
                  <a:lnTo>
                    <a:pt x="2001889" y="544799"/>
                  </a:lnTo>
                  <a:lnTo>
                    <a:pt x="2032349" y="577119"/>
                  </a:lnTo>
                  <a:lnTo>
                    <a:pt x="2067860" y="604845"/>
                  </a:lnTo>
                  <a:lnTo>
                    <a:pt x="2107797" y="627404"/>
                  </a:lnTo>
                  <a:lnTo>
                    <a:pt x="2151534" y="644225"/>
                  </a:lnTo>
                  <a:lnTo>
                    <a:pt x="2198443" y="654737"/>
                  </a:lnTo>
                  <a:lnTo>
                    <a:pt x="2247900" y="658367"/>
                  </a:lnTo>
                  <a:lnTo>
                    <a:pt x="2297356" y="654737"/>
                  </a:lnTo>
                  <a:lnTo>
                    <a:pt x="2344265" y="644225"/>
                  </a:lnTo>
                  <a:lnTo>
                    <a:pt x="2388002" y="627404"/>
                  </a:lnTo>
                  <a:lnTo>
                    <a:pt x="2427939" y="604845"/>
                  </a:lnTo>
                  <a:lnTo>
                    <a:pt x="2463450" y="577119"/>
                  </a:lnTo>
                  <a:lnTo>
                    <a:pt x="2493910" y="544799"/>
                  </a:lnTo>
                  <a:lnTo>
                    <a:pt x="2518691" y="508455"/>
                  </a:lnTo>
                  <a:lnTo>
                    <a:pt x="2537167" y="468660"/>
                  </a:lnTo>
                  <a:lnTo>
                    <a:pt x="2548712" y="425984"/>
                  </a:lnTo>
                  <a:lnTo>
                    <a:pt x="2552700" y="381000"/>
                  </a:lnTo>
                  <a:lnTo>
                    <a:pt x="2548712" y="336015"/>
                  </a:lnTo>
                  <a:lnTo>
                    <a:pt x="2537167" y="293339"/>
                  </a:lnTo>
                  <a:lnTo>
                    <a:pt x="2518691" y="253544"/>
                  </a:lnTo>
                  <a:lnTo>
                    <a:pt x="2493910" y="217200"/>
                  </a:lnTo>
                  <a:lnTo>
                    <a:pt x="2463450" y="184880"/>
                  </a:lnTo>
                  <a:lnTo>
                    <a:pt x="2427939" y="157154"/>
                  </a:lnTo>
                  <a:lnTo>
                    <a:pt x="2388002" y="134595"/>
                  </a:lnTo>
                  <a:lnTo>
                    <a:pt x="2344265" y="117774"/>
                  </a:lnTo>
                  <a:lnTo>
                    <a:pt x="2297356" y="107262"/>
                  </a:lnTo>
                  <a:lnTo>
                    <a:pt x="2247900" y="103631"/>
                  </a:lnTo>
                  <a:lnTo>
                    <a:pt x="2198443" y="107262"/>
                  </a:lnTo>
                  <a:lnTo>
                    <a:pt x="2151534" y="117774"/>
                  </a:lnTo>
                  <a:lnTo>
                    <a:pt x="2107797" y="134595"/>
                  </a:lnTo>
                  <a:lnTo>
                    <a:pt x="2067860" y="157154"/>
                  </a:lnTo>
                  <a:lnTo>
                    <a:pt x="2032349" y="184880"/>
                  </a:lnTo>
                  <a:lnTo>
                    <a:pt x="2001889" y="217200"/>
                  </a:lnTo>
                  <a:lnTo>
                    <a:pt x="1977108" y="253544"/>
                  </a:lnTo>
                  <a:lnTo>
                    <a:pt x="1958632" y="293339"/>
                  </a:lnTo>
                  <a:lnTo>
                    <a:pt x="1947087" y="336015"/>
                  </a:lnTo>
                  <a:lnTo>
                    <a:pt x="1943100" y="381000"/>
                  </a:lnTo>
                  <a:close/>
                </a:path>
                <a:path w="2667000" h="762000">
                  <a:moveTo>
                    <a:pt x="609600" y="381000"/>
                  </a:moveTo>
                  <a:lnTo>
                    <a:pt x="605591" y="331543"/>
                  </a:lnTo>
                  <a:lnTo>
                    <a:pt x="593994" y="284634"/>
                  </a:lnTo>
                  <a:lnTo>
                    <a:pt x="575447" y="240897"/>
                  </a:lnTo>
                  <a:lnTo>
                    <a:pt x="550590" y="200960"/>
                  </a:lnTo>
                  <a:lnTo>
                    <a:pt x="520065" y="165449"/>
                  </a:lnTo>
                  <a:lnTo>
                    <a:pt x="484510" y="134989"/>
                  </a:lnTo>
                  <a:lnTo>
                    <a:pt x="444566" y="110208"/>
                  </a:lnTo>
                  <a:lnTo>
                    <a:pt x="400872" y="91732"/>
                  </a:lnTo>
                  <a:lnTo>
                    <a:pt x="354070" y="80187"/>
                  </a:lnTo>
                  <a:lnTo>
                    <a:pt x="304800" y="76200"/>
                  </a:lnTo>
                  <a:lnTo>
                    <a:pt x="255343" y="80187"/>
                  </a:lnTo>
                  <a:lnTo>
                    <a:pt x="208434" y="91732"/>
                  </a:lnTo>
                  <a:lnTo>
                    <a:pt x="164697" y="110208"/>
                  </a:lnTo>
                  <a:lnTo>
                    <a:pt x="124760" y="134989"/>
                  </a:lnTo>
                  <a:lnTo>
                    <a:pt x="89249" y="165449"/>
                  </a:lnTo>
                  <a:lnTo>
                    <a:pt x="58789" y="200960"/>
                  </a:lnTo>
                  <a:lnTo>
                    <a:pt x="34008" y="240897"/>
                  </a:lnTo>
                  <a:lnTo>
                    <a:pt x="15532" y="284634"/>
                  </a:lnTo>
                  <a:lnTo>
                    <a:pt x="3987" y="331543"/>
                  </a:lnTo>
                  <a:lnTo>
                    <a:pt x="0" y="381000"/>
                  </a:lnTo>
                  <a:lnTo>
                    <a:pt x="3987" y="430270"/>
                  </a:lnTo>
                  <a:lnTo>
                    <a:pt x="15532" y="477072"/>
                  </a:lnTo>
                  <a:lnTo>
                    <a:pt x="34008" y="520766"/>
                  </a:lnTo>
                  <a:lnTo>
                    <a:pt x="58789" y="560710"/>
                  </a:lnTo>
                  <a:lnTo>
                    <a:pt x="89249" y="596264"/>
                  </a:lnTo>
                  <a:lnTo>
                    <a:pt x="124760" y="626790"/>
                  </a:lnTo>
                  <a:lnTo>
                    <a:pt x="164697" y="651647"/>
                  </a:lnTo>
                  <a:lnTo>
                    <a:pt x="208434" y="670194"/>
                  </a:lnTo>
                  <a:lnTo>
                    <a:pt x="255343" y="681791"/>
                  </a:lnTo>
                  <a:lnTo>
                    <a:pt x="304800" y="685800"/>
                  </a:lnTo>
                  <a:lnTo>
                    <a:pt x="354070" y="681791"/>
                  </a:lnTo>
                  <a:lnTo>
                    <a:pt x="400872" y="670194"/>
                  </a:lnTo>
                  <a:lnTo>
                    <a:pt x="444566" y="651647"/>
                  </a:lnTo>
                  <a:lnTo>
                    <a:pt x="484510" y="626790"/>
                  </a:lnTo>
                  <a:lnTo>
                    <a:pt x="520065" y="596264"/>
                  </a:lnTo>
                  <a:lnTo>
                    <a:pt x="550590" y="560710"/>
                  </a:lnTo>
                  <a:lnTo>
                    <a:pt x="575447" y="520766"/>
                  </a:lnTo>
                  <a:lnTo>
                    <a:pt x="593994" y="477072"/>
                  </a:lnTo>
                  <a:lnTo>
                    <a:pt x="605591" y="430270"/>
                  </a:lnTo>
                  <a:lnTo>
                    <a:pt x="609600" y="3810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439" y="3562095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5">
                  <a:moveTo>
                    <a:pt x="0" y="0"/>
                  </a:moveTo>
                  <a:lnTo>
                    <a:pt x="47167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593" y="349275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5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5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8439" y="4616322"/>
            <a:ext cx="1231900" cy="635000"/>
            <a:chOff x="368439" y="4616322"/>
            <a:chExt cx="1231900" cy="635000"/>
          </a:xfrm>
        </p:grpSpPr>
        <p:sp>
          <p:nvSpPr>
            <p:cNvPr id="13" name="object 13"/>
            <p:cNvSpPr/>
            <p:nvPr/>
          </p:nvSpPr>
          <p:spPr>
            <a:xfrm>
              <a:off x="978039" y="46288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439" y="4933695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5">
                  <a:moveTo>
                    <a:pt x="0" y="0"/>
                  </a:moveTo>
                  <a:lnTo>
                    <a:pt x="47167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593" y="486435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5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5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81593" y="1949323"/>
            <a:ext cx="762000" cy="635000"/>
            <a:chOff x="1981593" y="1949323"/>
            <a:chExt cx="762000" cy="635000"/>
          </a:xfrm>
        </p:grpSpPr>
        <p:sp>
          <p:nvSpPr>
            <p:cNvPr id="17" name="object 17"/>
            <p:cNvSpPr/>
            <p:nvPr/>
          </p:nvSpPr>
          <p:spPr>
            <a:xfrm>
              <a:off x="2121039" y="19618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5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5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593" y="2197354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5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5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06887" y="46413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56339" y="3244595"/>
            <a:ext cx="1244600" cy="635000"/>
            <a:chOff x="5156339" y="3244595"/>
            <a:chExt cx="1244600" cy="635000"/>
          </a:xfrm>
        </p:grpSpPr>
        <p:sp>
          <p:nvSpPr>
            <p:cNvPr id="21" name="object 21"/>
            <p:cNvSpPr/>
            <p:nvPr/>
          </p:nvSpPr>
          <p:spPr>
            <a:xfrm>
              <a:off x="5778626" y="32572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9039" y="3562095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4716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9193" y="349275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33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33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07487" y="32697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69039" y="4616322"/>
            <a:ext cx="1231900" cy="635000"/>
            <a:chOff x="5169039" y="4616322"/>
            <a:chExt cx="1231900" cy="635000"/>
          </a:xfrm>
        </p:grpSpPr>
        <p:sp>
          <p:nvSpPr>
            <p:cNvPr id="26" name="object 26"/>
            <p:cNvSpPr/>
            <p:nvPr/>
          </p:nvSpPr>
          <p:spPr>
            <a:xfrm>
              <a:off x="5778626" y="46288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9039" y="4933695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4716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9193" y="486435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33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33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07487" y="46413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95940" y="200940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8393" y="219735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46" y="69341"/>
                </a:moveTo>
                <a:lnTo>
                  <a:pt x="0" y="0"/>
                </a:lnTo>
                <a:lnTo>
                  <a:pt x="0" y="139445"/>
                </a:lnTo>
                <a:lnTo>
                  <a:pt x="139446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25083" y="1868600"/>
            <a:ext cx="2209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78827" y="3181095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86935" y="33047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88227" y="3492753"/>
            <a:ext cx="990600" cy="139700"/>
            <a:chOff x="6388227" y="3492753"/>
            <a:chExt cx="990600" cy="139700"/>
          </a:xfrm>
        </p:grpSpPr>
        <p:sp>
          <p:nvSpPr>
            <p:cNvPr id="36" name="object 36"/>
            <p:cNvSpPr/>
            <p:nvPr/>
          </p:nvSpPr>
          <p:spPr>
            <a:xfrm>
              <a:off x="6388227" y="3562095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690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39393" y="349275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33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33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67735" y="3076193"/>
            <a:ext cx="516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</a:t>
            </a:r>
            <a:r>
              <a:rPr sz="2800" spc="-10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21039" y="45526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2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7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1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29135" y="46763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83039" y="5009896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152400"/>
                </a:moveTo>
                <a:lnTo>
                  <a:pt x="152400" y="304800"/>
                </a:lnTo>
              </a:path>
              <a:path w="152400" h="3048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27533" y="4641341"/>
            <a:ext cx="2209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81593" y="4700142"/>
            <a:ext cx="1371600" cy="474980"/>
            <a:chOff x="1981593" y="4700142"/>
            <a:chExt cx="1371600" cy="474980"/>
          </a:xfrm>
        </p:grpSpPr>
        <p:sp>
          <p:nvSpPr>
            <p:cNvPr id="44" name="object 44"/>
            <p:cNvSpPr/>
            <p:nvPr/>
          </p:nvSpPr>
          <p:spPr>
            <a:xfrm>
              <a:off x="2811411" y="4712715"/>
              <a:ext cx="528955" cy="449580"/>
            </a:xfrm>
            <a:custGeom>
              <a:avLst/>
              <a:gdLst/>
              <a:ahLst/>
              <a:cxnLst/>
              <a:rect l="l" t="t" r="r" b="b"/>
              <a:pathLst>
                <a:path w="528954" h="449579">
                  <a:moveTo>
                    <a:pt x="71628" y="0"/>
                  </a:moveTo>
                  <a:lnTo>
                    <a:pt x="133607" y="2050"/>
                  </a:lnTo>
                  <a:lnTo>
                    <a:pt x="193071" y="8025"/>
                  </a:lnTo>
                  <a:lnTo>
                    <a:pt x="249471" y="17656"/>
                  </a:lnTo>
                  <a:lnTo>
                    <a:pt x="302260" y="30677"/>
                  </a:lnTo>
                  <a:lnTo>
                    <a:pt x="350889" y="46820"/>
                  </a:lnTo>
                  <a:lnTo>
                    <a:pt x="394811" y="65817"/>
                  </a:lnTo>
                  <a:lnTo>
                    <a:pt x="433478" y="87402"/>
                  </a:lnTo>
                  <a:lnTo>
                    <a:pt x="466344" y="111308"/>
                  </a:lnTo>
                  <a:lnTo>
                    <a:pt x="512476" y="165011"/>
                  </a:lnTo>
                  <a:lnTo>
                    <a:pt x="528828" y="224789"/>
                  </a:lnTo>
                  <a:lnTo>
                    <a:pt x="524648" y="255304"/>
                  </a:lnTo>
                  <a:lnTo>
                    <a:pt x="492859" y="312312"/>
                  </a:lnTo>
                  <a:lnTo>
                    <a:pt x="433478" y="362177"/>
                  </a:lnTo>
                  <a:lnTo>
                    <a:pt x="394811" y="383762"/>
                  </a:lnTo>
                  <a:lnTo>
                    <a:pt x="350889" y="402759"/>
                  </a:lnTo>
                  <a:lnTo>
                    <a:pt x="302260" y="418902"/>
                  </a:lnTo>
                  <a:lnTo>
                    <a:pt x="249471" y="431923"/>
                  </a:lnTo>
                  <a:lnTo>
                    <a:pt x="193071" y="441554"/>
                  </a:lnTo>
                  <a:lnTo>
                    <a:pt x="133607" y="447529"/>
                  </a:lnTo>
                  <a:lnTo>
                    <a:pt x="71628" y="449580"/>
                  </a:lnTo>
                  <a:lnTo>
                    <a:pt x="53792" y="449425"/>
                  </a:lnTo>
                  <a:lnTo>
                    <a:pt x="35813" y="448913"/>
                  </a:lnTo>
                  <a:lnTo>
                    <a:pt x="17835" y="447972"/>
                  </a:lnTo>
                  <a:lnTo>
                    <a:pt x="0" y="446532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81593" y="4864353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45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5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730840" y="4552694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11877" y="334592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11439" y="3264153"/>
            <a:ext cx="1371600" cy="596900"/>
            <a:chOff x="1511439" y="3264153"/>
            <a:chExt cx="1371600" cy="596900"/>
          </a:xfrm>
        </p:grpSpPr>
        <p:sp>
          <p:nvSpPr>
            <p:cNvPr id="49" name="object 49"/>
            <p:cNvSpPr/>
            <p:nvPr/>
          </p:nvSpPr>
          <p:spPr>
            <a:xfrm>
              <a:off x="2743593" y="3264153"/>
              <a:ext cx="139700" cy="596900"/>
            </a:xfrm>
            <a:custGeom>
              <a:avLst/>
              <a:gdLst/>
              <a:ahLst/>
              <a:cxnLst/>
              <a:rect l="l" t="t" r="r" b="b"/>
              <a:pathLst>
                <a:path w="139700" h="596900">
                  <a:moveTo>
                    <a:pt x="139446" y="526542"/>
                  </a:moveTo>
                  <a:lnTo>
                    <a:pt x="0" y="457200"/>
                  </a:lnTo>
                  <a:lnTo>
                    <a:pt x="0" y="596646"/>
                  </a:lnTo>
                  <a:lnTo>
                    <a:pt x="139446" y="526542"/>
                  </a:lnTo>
                  <a:close/>
                </a:path>
                <a:path w="139700" h="596900">
                  <a:moveTo>
                    <a:pt x="139446" y="69342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39446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11439" y="3333495"/>
              <a:ext cx="1233805" cy="0"/>
            </a:xfrm>
            <a:custGeom>
              <a:avLst/>
              <a:gdLst/>
              <a:ahLst/>
              <a:cxnLst/>
              <a:rect l="l" t="t" r="r" b="b"/>
              <a:pathLst>
                <a:path w="1233805">
                  <a:moveTo>
                    <a:pt x="0" y="0"/>
                  </a:moveTo>
                  <a:lnTo>
                    <a:pt x="12336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181487" y="3380982"/>
            <a:ext cx="1602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8840" algn="l"/>
                <a:tab pos="1563370" algn="l"/>
              </a:tabLst>
            </a:pPr>
            <a:r>
              <a:rPr sz="4200" baseline="17857" dirty="0">
                <a:latin typeface="Times New Roman"/>
                <a:cs typeface="Times New Roman"/>
              </a:rPr>
              <a:t>1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08789" y="1897345"/>
            <a:ext cx="974090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4200" baseline="-17857" dirty="0">
                <a:latin typeface="Times New Roman"/>
                <a:cs typeface="Times New Roman"/>
              </a:rPr>
              <a:t>1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endParaRPr sz="28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400" dirty="0">
              <a:latin typeface="Symbol"/>
              <a:cs typeface="Symbol"/>
            </a:endParaRPr>
          </a:p>
          <a:p>
            <a:pPr marR="30480" algn="r">
              <a:lnSpc>
                <a:spcPct val="100000"/>
              </a:lnSpc>
            </a:pPr>
            <a:r>
              <a:rPr sz="2800" dirty="0">
                <a:latin typeface="Symbol"/>
                <a:cs typeface="Symbol"/>
              </a:rPr>
              <a:t></a:t>
            </a:r>
          </a:p>
        </p:txBody>
      </p:sp>
      <p:sp>
        <p:nvSpPr>
          <p:cNvPr id="53" name="object 53"/>
          <p:cNvSpPr/>
          <p:nvPr/>
        </p:nvSpPr>
        <p:spPr>
          <a:xfrm>
            <a:off x="7302627" y="1961895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2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0999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7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8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610735" y="208559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76774" y="2243849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33" y="69341"/>
                </a:moveTo>
                <a:lnTo>
                  <a:pt x="0" y="0"/>
                </a:lnTo>
                <a:lnTo>
                  <a:pt x="0" y="139445"/>
                </a:lnTo>
                <a:lnTo>
                  <a:pt x="139433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5092839" y="2025523"/>
            <a:ext cx="1231900" cy="635000"/>
            <a:chOff x="5092839" y="2025523"/>
            <a:chExt cx="1231900" cy="635000"/>
          </a:xfrm>
        </p:grpSpPr>
        <p:sp>
          <p:nvSpPr>
            <p:cNvPr id="57" name="object 57"/>
            <p:cNvSpPr/>
            <p:nvPr/>
          </p:nvSpPr>
          <p:spPr>
            <a:xfrm>
              <a:off x="5702426" y="20380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5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5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92839" y="2342896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471677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62993" y="2273554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433" y="69341"/>
                  </a:moveTo>
                  <a:lnTo>
                    <a:pt x="0" y="0"/>
                  </a:lnTo>
                  <a:lnTo>
                    <a:pt x="0" y="139445"/>
                  </a:lnTo>
                  <a:lnTo>
                    <a:pt x="139433" y="69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21564" y="1899045"/>
            <a:ext cx="786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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31287" y="205054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36933" y="197434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165866" y="2177923"/>
            <a:ext cx="787400" cy="406400"/>
            <a:chOff x="4165866" y="2177923"/>
            <a:chExt cx="787400" cy="406400"/>
          </a:xfrm>
        </p:grpSpPr>
        <p:sp>
          <p:nvSpPr>
            <p:cNvPr id="64" name="object 64"/>
            <p:cNvSpPr/>
            <p:nvPr/>
          </p:nvSpPr>
          <p:spPr>
            <a:xfrm>
              <a:off x="4178439" y="219049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762000" y="190500"/>
                  </a:moveTo>
                  <a:lnTo>
                    <a:pt x="571500" y="0"/>
                  </a:ln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78439" y="219049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3861066" y="3397122"/>
            <a:ext cx="939800" cy="406400"/>
            <a:chOff x="3861066" y="3397122"/>
            <a:chExt cx="939800" cy="406400"/>
          </a:xfrm>
        </p:grpSpPr>
        <p:sp>
          <p:nvSpPr>
            <p:cNvPr id="67" name="object 67"/>
            <p:cNvSpPr/>
            <p:nvPr/>
          </p:nvSpPr>
          <p:spPr>
            <a:xfrm>
              <a:off x="3873639" y="3409695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190500"/>
                  </a:moveTo>
                  <a:lnTo>
                    <a:pt x="685800" y="0"/>
                  </a:lnTo>
                  <a:lnTo>
                    <a:pt x="6858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85800" y="285750"/>
                  </a:lnTo>
                  <a:lnTo>
                    <a:pt x="685800" y="381000"/>
                  </a:lnTo>
                  <a:lnTo>
                    <a:pt x="9144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73639" y="3409695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685800" y="0"/>
                  </a:moveTo>
                  <a:lnTo>
                    <a:pt x="6858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85800" y="285750"/>
                  </a:lnTo>
                  <a:lnTo>
                    <a:pt x="685800" y="381000"/>
                  </a:lnTo>
                  <a:lnTo>
                    <a:pt x="914400" y="190500"/>
                  </a:lnTo>
                  <a:lnTo>
                    <a:pt x="685800" y="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7378827" y="45526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686935" y="46763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39393" y="4864353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433" y="69342"/>
                </a:moveTo>
                <a:lnTo>
                  <a:pt x="0" y="0"/>
                </a:lnTo>
                <a:lnTo>
                  <a:pt x="0" y="139446"/>
                </a:lnTo>
                <a:lnTo>
                  <a:pt x="139433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472434" y="4512865"/>
            <a:ext cx="786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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	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937266" y="4844922"/>
            <a:ext cx="939800" cy="330200"/>
            <a:chOff x="3937266" y="4844922"/>
            <a:chExt cx="939800" cy="330200"/>
          </a:xfrm>
        </p:grpSpPr>
        <p:sp>
          <p:nvSpPr>
            <p:cNvPr id="74" name="object 74"/>
            <p:cNvSpPr/>
            <p:nvPr/>
          </p:nvSpPr>
          <p:spPr>
            <a:xfrm>
              <a:off x="3949839" y="4857495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400" y="152400"/>
                  </a:moveTo>
                  <a:lnTo>
                    <a:pt x="685800" y="0"/>
                  </a:ln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914400" y="1524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49839" y="4857495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685800" y="0"/>
                  </a:move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914400" y="152400"/>
                  </a:lnTo>
                  <a:lnTo>
                    <a:pt x="685800" y="0"/>
                  </a:lnTo>
                  <a:close/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50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1114" y="2638170"/>
            <a:ext cx="2533650" cy="628650"/>
            <a:chOff x="2721114" y="2638170"/>
            <a:chExt cx="2533650" cy="628650"/>
          </a:xfrm>
        </p:grpSpPr>
        <p:sp>
          <p:nvSpPr>
            <p:cNvPr id="3" name="object 3"/>
            <p:cNvSpPr/>
            <p:nvPr/>
          </p:nvSpPr>
          <p:spPr>
            <a:xfrm>
              <a:off x="4559439" y="2647695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685800" y="304800"/>
                  </a:moveTo>
                  <a:lnTo>
                    <a:pt x="682073" y="259744"/>
                  </a:lnTo>
                  <a:lnTo>
                    <a:pt x="671249" y="216745"/>
                  </a:lnTo>
                  <a:lnTo>
                    <a:pt x="653864" y="176275"/>
                  </a:lnTo>
                  <a:lnTo>
                    <a:pt x="630455" y="138804"/>
                  </a:lnTo>
                  <a:lnTo>
                    <a:pt x="601556" y="104802"/>
                  </a:lnTo>
                  <a:lnTo>
                    <a:pt x="567704" y="74740"/>
                  </a:lnTo>
                  <a:lnTo>
                    <a:pt x="529434" y="49088"/>
                  </a:lnTo>
                  <a:lnTo>
                    <a:pt x="487283" y="28318"/>
                  </a:lnTo>
                  <a:lnTo>
                    <a:pt x="441787" y="12899"/>
                  </a:lnTo>
                  <a:lnTo>
                    <a:pt x="393480" y="3303"/>
                  </a:lnTo>
                  <a:lnTo>
                    <a:pt x="342900" y="0"/>
                  </a:lnTo>
                  <a:lnTo>
                    <a:pt x="292147" y="3303"/>
                  </a:lnTo>
                  <a:lnTo>
                    <a:pt x="243734" y="12899"/>
                  </a:lnTo>
                  <a:lnTo>
                    <a:pt x="198186" y="28318"/>
                  </a:lnTo>
                  <a:lnTo>
                    <a:pt x="156028" y="49088"/>
                  </a:lnTo>
                  <a:lnTo>
                    <a:pt x="117786" y="74740"/>
                  </a:lnTo>
                  <a:lnTo>
                    <a:pt x="83986" y="104802"/>
                  </a:lnTo>
                  <a:lnTo>
                    <a:pt x="55152" y="138804"/>
                  </a:lnTo>
                  <a:lnTo>
                    <a:pt x="31811" y="176275"/>
                  </a:lnTo>
                  <a:lnTo>
                    <a:pt x="14488" y="216745"/>
                  </a:lnTo>
                  <a:lnTo>
                    <a:pt x="3709" y="259744"/>
                  </a:lnTo>
                  <a:lnTo>
                    <a:pt x="0" y="304800"/>
                  </a:lnTo>
                  <a:lnTo>
                    <a:pt x="3709" y="349684"/>
                  </a:lnTo>
                  <a:lnTo>
                    <a:pt x="14488" y="392575"/>
                  </a:lnTo>
                  <a:lnTo>
                    <a:pt x="31811" y="432994"/>
                  </a:lnTo>
                  <a:lnTo>
                    <a:pt x="55152" y="470459"/>
                  </a:lnTo>
                  <a:lnTo>
                    <a:pt x="83986" y="504488"/>
                  </a:lnTo>
                  <a:lnTo>
                    <a:pt x="117786" y="534602"/>
                  </a:lnTo>
                  <a:lnTo>
                    <a:pt x="156028" y="560319"/>
                  </a:lnTo>
                  <a:lnTo>
                    <a:pt x="198186" y="581158"/>
                  </a:lnTo>
                  <a:lnTo>
                    <a:pt x="243734" y="596638"/>
                  </a:lnTo>
                  <a:lnTo>
                    <a:pt x="292147" y="606279"/>
                  </a:lnTo>
                  <a:lnTo>
                    <a:pt x="342900" y="609600"/>
                  </a:lnTo>
                  <a:lnTo>
                    <a:pt x="393480" y="606279"/>
                  </a:lnTo>
                  <a:lnTo>
                    <a:pt x="441787" y="596638"/>
                  </a:lnTo>
                  <a:lnTo>
                    <a:pt x="487283" y="581158"/>
                  </a:lnTo>
                  <a:lnTo>
                    <a:pt x="529434" y="560319"/>
                  </a:lnTo>
                  <a:lnTo>
                    <a:pt x="567704" y="534602"/>
                  </a:lnTo>
                  <a:lnTo>
                    <a:pt x="601556" y="504488"/>
                  </a:lnTo>
                  <a:lnTo>
                    <a:pt x="630455" y="470459"/>
                  </a:lnTo>
                  <a:lnTo>
                    <a:pt x="653864" y="432994"/>
                  </a:lnTo>
                  <a:lnTo>
                    <a:pt x="671249" y="392575"/>
                  </a:lnTo>
                  <a:lnTo>
                    <a:pt x="682073" y="349684"/>
                  </a:lnTo>
                  <a:lnTo>
                    <a:pt x="6858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30639" y="2876295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>
                  <a:moveTo>
                    <a:pt x="0" y="0"/>
                  </a:moveTo>
                  <a:lnTo>
                    <a:pt x="17068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35995" y="2814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2559" y="3104895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>
                  <a:moveTo>
                    <a:pt x="170688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0639" y="304317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124205" y="0"/>
                  </a:lnTo>
                  <a:lnTo>
                    <a:pt x="0" y="61722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03733" y="254279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733" y="299999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5549" y="269520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21114" y="4390771"/>
            <a:ext cx="2533650" cy="628650"/>
            <a:chOff x="2721114" y="4390771"/>
            <a:chExt cx="2533650" cy="628650"/>
          </a:xfrm>
        </p:grpSpPr>
        <p:sp>
          <p:nvSpPr>
            <p:cNvPr id="12" name="object 12"/>
            <p:cNvSpPr/>
            <p:nvPr/>
          </p:nvSpPr>
          <p:spPr>
            <a:xfrm>
              <a:off x="4559439" y="440029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685800" y="304799"/>
                  </a:moveTo>
                  <a:lnTo>
                    <a:pt x="682073" y="259744"/>
                  </a:lnTo>
                  <a:lnTo>
                    <a:pt x="671249" y="216745"/>
                  </a:lnTo>
                  <a:lnTo>
                    <a:pt x="653864" y="176275"/>
                  </a:lnTo>
                  <a:lnTo>
                    <a:pt x="630455" y="138804"/>
                  </a:lnTo>
                  <a:lnTo>
                    <a:pt x="601556" y="104802"/>
                  </a:lnTo>
                  <a:lnTo>
                    <a:pt x="567704" y="74740"/>
                  </a:lnTo>
                  <a:lnTo>
                    <a:pt x="529434" y="49088"/>
                  </a:lnTo>
                  <a:lnTo>
                    <a:pt x="487283" y="28318"/>
                  </a:lnTo>
                  <a:lnTo>
                    <a:pt x="441787" y="12899"/>
                  </a:lnTo>
                  <a:lnTo>
                    <a:pt x="393480" y="3303"/>
                  </a:lnTo>
                  <a:lnTo>
                    <a:pt x="342900" y="0"/>
                  </a:lnTo>
                  <a:lnTo>
                    <a:pt x="292147" y="3303"/>
                  </a:lnTo>
                  <a:lnTo>
                    <a:pt x="243734" y="12899"/>
                  </a:lnTo>
                  <a:lnTo>
                    <a:pt x="198186" y="28318"/>
                  </a:lnTo>
                  <a:lnTo>
                    <a:pt x="156028" y="49088"/>
                  </a:lnTo>
                  <a:lnTo>
                    <a:pt x="117786" y="74740"/>
                  </a:lnTo>
                  <a:lnTo>
                    <a:pt x="83986" y="104802"/>
                  </a:lnTo>
                  <a:lnTo>
                    <a:pt x="55152" y="138804"/>
                  </a:lnTo>
                  <a:lnTo>
                    <a:pt x="31811" y="176275"/>
                  </a:lnTo>
                  <a:lnTo>
                    <a:pt x="14488" y="216745"/>
                  </a:lnTo>
                  <a:lnTo>
                    <a:pt x="3709" y="259744"/>
                  </a:lnTo>
                  <a:lnTo>
                    <a:pt x="0" y="304800"/>
                  </a:lnTo>
                  <a:lnTo>
                    <a:pt x="3709" y="349684"/>
                  </a:lnTo>
                  <a:lnTo>
                    <a:pt x="14488" y="392575"/>
                  </a:lnTo>
                  <a:lnTo>
                    <a:pt x="31811" y="432994"/>
                  </a:lnTo>
                  <a:lnTo>
                    <a:pt x="55152" y="470459"/>
                  </a:lnTo>
                  <a:lnTo>
                    <a:pt x="83986" y="504488"/>
                  </a:lnTo>
                  <a:lnTo>
                    <a:pt x="117786" y="534602"/>
                  </a:lnTo>
                  <a:lnTo>
                    <a:pt x="156028" y="560319"/>
                  </a:lnTo>
                  <a:lnTo>
                    <a:pt x="198186" y="581158"/>
                  </a:lnTo>
                  <a:lnTo>
                    <a:pt x="243734" y="596638"/>
                  </a:lnTo>
                  <a:lnTo>
                    <a:pt x="292147" y="606279"/>
                  </a:lnTo>
                  <a:lnTo>
                    <a:pt x="342900" y="609600"/>
                  </a:lnTo>
                  <a:lnTo>
                    <a:pt x="393480" y="606279"/>
                  </a:lnTo>
                  <a:lnTo>
                    <a:pt x="441787" y="596638"/>
                  </a:lnTo>
                  <a:lnTo>
                    <a:pt x="487283" y="581158"/>
                  </a:lnTo>
                  <a:lnTo>
                    <a:pt x="529434" y="560319"/>
                  </a:lnTo>
                  <a:lnTo>
                    <a:pt x="567704" y="534602"/>
                  </a:lnTo>
                  <a:lnTo>
                    <a:pt x="601556" y="504488"/>
                  </a:lnTo>
                  <a:lnTo>
                    <a:pt x="630455" y="470459"/>
                  </a:lnTo>
                  <a:lnTo>
                    <a:pt x="653864" y="432994"/>
                  </a:lnTo>
                  <a:lnTo>
                    <a:pt x="671249" y="392575"/>
                  </a:lnTo>
                  <a:lnTo>
                    <a:pt x="682073" y="349684"/>
                  </a:lnTo>
                  <a:lnTo>
                    <a:pt x="685800" y="3047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0639" y="4628896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>
                  <a:moveTo>
                    <a:pt x="0" y="0"/>
                  </a:moveTo>
                  <a:lnTo>
                    <a:pt x="17068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5995" y="45671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2559" y="4857496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>
                  <a:moveTo>
                    <a:pt x="170688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30639" y="47957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124205" y="0"/>
                  </a:lnTo>
                  <a:lnTo>
                    <a:pt x="0" y="61722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03733" y="42953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3733" y="475259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5549" y="444780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4839" y="4476496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304800"/>
                </a:moveTo>
                <a:lnTo>
                  <a:pt x="682073" y="259744"/>
                </a:lnTo>
                <a:lnTo>
                  <a:pt x="671249" y="216745"/>
                </a:lnTo>
                <a:lnTo>
                  <a:pt x="653864" y="176275"/>
                </a:lnTo>
                <a:lnTo>
                  <a:pt x="630455" y="138804"/>
                </a:lnTo>
                <a:lnTo>
                  <a:pt x="601556" y="104802"/>
                </a:lnTo>
                <a:lnTo>
                  <a:pt x="567704" y="74740"/>
                </a:lnTo>
                <a:lnTo>
                  <a:pt x="529434" y="49088"/>
                </a:lnTo>
                <a:lnTo>
                  <a:pt x="487283" y="28318"/>
                </a:lnTo>
                <a:lnTo>
                  <a:pt x="441787" y="12899"/>
                </a:lnTo>
                <a:lnTo>
                  <a:pt x="393480" y="3303"/>
                </a:lnTo>
                <a:lnTo>
                  <a:pt x="342900" y="0"/>
                </a:lnTo>
                <a:lnTo>
                  <a:pt x="292147" y="3303"/>
                </a:lnTo>
                <a:lnTo>
                  <a:pt x="243734" y="12899"/>
                </a:lnTo>
                <a:lnTo>
                  <a:pt x="198186" y="28318"/>
                </a:lnTo>
                <a:lnTo>
                  <a:pt x="156028" y="49088"/>
                </a:lnTo>
                <a:lnTo>
                  <a:pt x="117786" y="74740"/>
                </a:lnTo>
                <a:lnTo>
                  <a:pt x="83986" y="104802"/>
                </a:lnTo>
                <a:lnTo>
                  <a:pt x="55152" y="138804"/>
                </a:lnTo>
                <a:lnTo>
                  <a:pt x="31811" y="176275"/>
                </a:lnTo>
                <a:lnTo>
                  <a:pt x="14488" y="216745"/>
                </a:lnTo>
                <a:lnTo>
                  <a:pt x="3709" y="259744"/>
                </a:lnTo>
                <a:lnTo>
                  <a:pt x="0" y="304800"/>
                </a:lnTo>
                <a:lnTo>
                  <a:pt x="3709" y="349684"/>
                </a:lnTo>
                <a:lnTo>
                  <a:pt x="14488" y="392575"/>
                </a:lnTo>
                <a:lnTo>
                  <a:pt x="31811" y="432994"/>
                </a:lnTo>
                <a:lnTo>
                  <a:pt x="55152" y="470459"/>
                </a:lnTo>
                <a:lnTo>
                  <a:pt x="83986" y="504488"/>
                </a:lnTo>
                <a:lnTo>
                  <a:pt x="117786" y="534602"/>
                </a:lnTo>
                <a:lnTo>
                  <a:pt x="156028" y="560319"/>
                </a:lnTo>
                <a:lnTo>
                  <a:pt x="198186" y="581158"/>
                </a:lnTo>
                <a:lnTo>
                  <a:pt x="243734" y="596638"/>
                </a:lnTo>
                <a:lnTo>
                  <a:pt x="292147" y="606279"/>
                </a:lnTo>
                <a:lnTo>
                  <a:pt x="342900" y="609600"/>
                </a:lnTo>
                <a:lnTo>
                  <a:pt x="393480" y="606279"/>
                </a:lnTo>
                <a:lnTo>
                  <a:pt x="441787" y="596638"/>
                </a:lnTo>
                <a:lnTo>
                  <a:pt x="487283" y="581158"/>
                </a:lnTo>
                <a:lnTo>
                  <a:pt x="529434" y="560319"/>
                </a:lnTo>
                <a:lnTo>
                  <a:pt x="567704" y="534602"/>
                </a:lnTo>
                <a:lnTo>
                  <a:pt x="601556" y="504488"/>
                </a:lnTo>
                <a:lnTo>
                  <a:pt x="630455" y="470459"/>
                </a:lnTo>
                <a:lnTo>
                  <a:pt x="653864" y="432994"/>
                </a:lnTo>
                <a:lnTo>
                  <a:pt x="671249" y="392575"/>
                </a:lnTo>
                <a:lnTo>
                  <a:pt x="682073" y="349684"/>
                </a:lnTo>
                <a:lnTo>
                  <a:pt x="6858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20931" y="45239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59114" y="2638170"/>
            <a:ext cx="781050" cy="1847850"/>
            <a:chOff x="1959114" y="2638170"/>
            <a:chExt cx="781050" cy="1847850"/>
          </a:xfrm>
        </p:grpSpPr>
        <p:sp>
          <p:nvSpPr>
            <p:cNvPr id="23" name="object 23"/>
            <p:cNvSpPr/>
            <p:nvPr/>
          </p:nvSpPr>
          <p:spPr>
            <a:xfrm>
              <a:off x="2197239" y="3333495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0"/>
                  </a:moveTo>
                  <a:lnTo>
                    <a:pt x="0" y="10210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5517" y="435305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6" y="0"/>
                  </a:moveTo>
                  <a:lnTo>
                    <a:pt x="0" y="0"/>
                  </a:lnTo>
                  <a:lnTo>
                    <a:pt x="61721" y="123444"/>
                  </a:lnTo>
                  <a:lnTo>
                    <a:pt x="124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5839" y="3455415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10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117" y="3333495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61721" y="0"/>
                  </a:lnTo>
                  <a:lnTo>
                    <a:pt x="0" y="124205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68639" y="2647695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342900"/>
                  </a:moveTo>
                  <a:lnTo>
                    <a:pt x="3480" y="296294"/>
                  </a:lnTo>
                  <a:lnTo>
                    <a:pt x="13617" y="251618"/>
                  </a:lnTo>
                  <a:lnTo>
                    <a:pt x="29956" y="209276"/>
                  </a:lnTo>
                  <a:lnTo>
                    <a:pt x="52041" y="169672"/>
                  </a:lnTo>
                  <a:lnTo>
                    <a:pt x="79419" y="133211"/>
                  </a:lnTo>
                  <a:lnTo>
                    <a:pt x="111632" y="100298"/>
                  </a:lnTo>
                  <a:lnTo>
                    <a:pt x="148228" y="71338"/>
                  </a:lnTo>
                  <a:lnTo>
                    <a:pt x="188750" y="46736"/>
                  </a:lnTo>
                  <a:lnTo>
                    <a:pt x="232743" y="26896"/>
                  </a:lnTo>
                  <a:lnTo>
                    <a:pt x="279752" y="12223"/>
                  </a:lnTo>
                  <a:lnTo>
                    <a:pt x="329323" y="3123"/>
                  </a:lnTo>
                  <a:lnTo>
                    <a:pt x="381000" y="0"/>
                  </a:lnTo>
                  <a:lnTo>
                    <a:pt x="432676" y="3123"/>
                  </a:lnTo>
                  <a:lnTo>
                    <a:pt x="482247" y="12223"/>
                  </a:lnTo>
                  <a:lnTo>
                    <a:pt x="529256" y="26896"/>
                  </a:lnTo>
                  <a:lnTo>
                    <a:pt x="573249" y="46736"/>
                  </a:lnTo>
                  <a:lnTo>
                    <a:pt x="613771" y="71338"/>
                  </a:lnTo>
                  <a:lnTo>
                    <a:pt x="650366" y="100298"/>
                  </a:lnTo>
                  <a:lnTo>
                    <a:pt x="682580" y="133211"/>
                  </a:lnTo>
                  <a:lnTo>
                    <a:pt x="709958" y="169672"/>
                  </a:lnTo>
                  <a:lnTo>
                    <a:pt x="732043" y="209276"/>
                  </a:lnTo>
                  <a:lnTo>
                    <a:pt x="748382" y="251618"/>
                  </a:lnTo>
                  <a:lnTo>
                    <a:pt x="758519" y="296294"/>
                  </a:lnTo>
                  <a:lnTo>
                    <a:pt x="762000" y="342900"/>
                  </a:lnTo>
                  <a:lnTo>
                    <a:pt x="758519" y="389505"/>
                  </a:lnTo>
                  <a:lnTo>
                    <a:pt x="748382" y="434181"/>
                  </a:lnTo>
                  <a:lnTo>
                    <a:pt x="732043" y="476523"/>
                  </a:lnTo>
                  <a:lnTo>
                    <a:pt x="709958" y="516128"/>
                  </a:lnTo>
                  <a:lnTo>
                    <a:pt x="682580" y="552588"/>
                  </a:lnTo>
                  <a:lnTo>
                    <a:pt x="650366" y="585501"/>
                  </a:lnTo>
                  <a:lnTo>
                    <a:pt x="613771" y="614461"/>
                  </a:lnTo>
                  <a:lnTo>
                    <a:pt x="573249" y="639064"/>
                  </a:lnTo>
                  <a:lnTo>
                    <a:pt x="529256" y="658903"/>
                  </a:lnTo>
                  <a:lnTo>
                    <a:pt x="482247" y="673576"/>
                  </a:lnTo>
                  <a:lnTo>
                    <a:pt x="432676" y="682676"/>
                  </a:lnTo>
                  <a:lnTo>
                    <a:pt x="381000" y="685800"/>
                  </a:lnTo>
                  <a:lnTo>
                    <a:pt x="329323" y="682676"/>
                  </a:lnTo>
                  <a:lnTo>
                    <a:pt x="279752" y="673576"/>
                  </a:lnTo>
                  <a:lnTo>
                    <a:pt x="232743" y="658903"/>
                  </a:lnTo>
                  <a:lnTo>
                    <a:pt x="188750" y="639064"/>
                  </a:lnTo>
                  <a:lnTo>
                    <a:pt x="148228" y="614461"/>
                  </a:lnTo>
                  <a:lnTo>
                    <a:pt x="111632" y="585501"/>
                  </a:lnTo>
                  <a:lnTo>
                    <a:pt x="79419" y="552588"/>
                  </a:lnTo>
                  <a:lnTo>
                    <a:pt x="52041" y="516128"/>
                  </a:lnTo>
                  <a:lnTo>
                    <a:pt x="29956" y="476523"/>
                  </a:lnTo>
                  <a:lnTo>
                    <a:pt x="13617" y="434181"/>
                  </a:lnTo>
                  <a:lnTo>
                    <a:pt x="3480" y="389505"/>
                  </a:lnTo>
                  <a:lnTo>
                    <a:pt x="0" y="342900"/>
                  </a:lnTo>
                  <a:close/>
                </a:path>
                <a:path w="762000" h="685800">
                  <a:moveTo>
                    <a:pt x="69342" y="342900"/>
                  </a:moveTo>
                  <a:lnTo>
                    <a:pt x="73418" y="388340"/>
                  </a:lnTo>
                  <a:lnTo>
                    <a:pt x="85222" y="431462"/>
                  </a:lnTo>
                  <a:lnTo>
                    <a:pt x="104112" y="471686"/>
                  </a:lnTo>
                  <a:lnTo>
                    <a:pt x="129448" y="508430"/>
                  </a:lnTo>
                  <a:lnTo>
                    <a:pt x="160591" y="541115"/>
                  </a:lnTo>
                  <a:lnTo>
                    <a:pt x="196900" y="569159"/>
                  </a:lnTo>
                  <a:lnTo>
                    <a:pt x="237736" y="591981"/>
                  </a:lnTo>
                  <a:lnTo>
                    <a:pt x="282458" y="609002"/>
                  </a:lnTo>
                  <a:lnTo>
                    <a:pt x="330426" y="619640"/>
                  </a:lnTo>
                  <a:lnTo>
                    <a:pt x="381000" y="623316"/>
                  </a:lnTo>
                  <a:lnTo>
                    <a:pt x="431573" y="619640"/>
                  </a:lnTo>
                  <a:lnTo>
                    <a:pt x="479541" y="609002"/>
                  </a:lnTo>
                  <a:lnTo>
                    <a:pt x="524263" y="591981"/>
                  </a:lnTo>
                  <a:lnTo>
                    <a:pt x="565099" y="569159"/>
                  </a:lnTo>
                  <a:lnTo>
                    <a:pt x="601408" y="541115"/>
                  </a:lnTo>
                  <a:lnTo>
                    <a:pt x="632551" y="508430"/>
                  </a:lnTo>
                  <a:lnTo>
                    <a:pt x="657887" y="471686"/>
                  </a:lnTo>
                  <a:lnTo>
                    <a:pt x="676777" y="431462"/>
                  </a:lnTo>
                  <a:lnTo>
                    <a:pt x="688581" y="388340"/>
                  </a:lnTo>
                  <a:lnTo>
                    <a:pt x="692657" y="342900"/>
                  </a:lnTo>
                  <a:lnTo>
                    <a:pt x="688581" y="297459"/>
                  </a:lnTo>
                  <a:lnTo>
                    <a:pt x="676777" y="254337"/>
                  </a:lnTo>
                  <a:lnTo>
                    <a:pt x="657887" y="214113"/>
                  </a:lnTo>
                  <a:lnTo>
                    <a:pt x="632551" y="177369"/>
                  </a:lnTo>
                  <a:lnTo>
                    <a:pt x="601408" y="144684"/>
                  </a:lnTo>
                  <a:lnTo>
                    <a:pt x="565099" y="116640"/>
                  </a:lnTo>
                  <a:lnTo>
                    <a:pt x="524263" y="93818"/>
                  </a:lnTo>
                  <a:lnTo>
                    <a:pt x="479541" y="76797"/>
                  </a:lnTo>
                  <a:lnTo>
                    <a:pt x="431573" y="66159"/>
                  </a:lnTo>
                  <a:lnTo>
                    <a:pt x="381000" y="62484"/>
                  </a:lnTo>
                  <a:lnTo>
                    <a:pt x="330426" y="66159"/>
                  </a:lnTo>
                  <a:lnTo>
                    <a:pt x="282458" y="76797"/>
                  </a:lnTo>
                  <a:lnTo>
                    <a:pt x="237736" y="93818"/>
                  </a:lnTo>
                  <a:lnTo>
                    <a:pt x="196900" y="116640"/>
                  </a:lnTo>
                  <a:lnTo>
                    <a:pt x="160591" y="144684"/>
                  </a:lnTo>
                  <a:lnTo>
                    <a:pt x="129448" y="177369"/>
                  </a:lnTo>
                  <a:lnTo>
                    <a:pt x="104112" y="214113"/>
                  </a:lnTo>
                  <a:lnTo>
                    <a:pt x="85222" y="254337"/>
                  </a:lnTo>
                  <a:lnTo>
                    <a:pt x="73418" y="297459"/>
                  </a:lnTo>
                  <a:lnTo>
                    <a:pt x="69342" y="3429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20931" y="269519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2120" y="3574544"/>
            <a:ext cx="736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800" dirty="0">
                <a:latin typeface="Times New Roman"/>
                <a:cs typeface="Times New Roman"/>
              </a:rPr>
              <a:t>0	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42319" y="3247770"/>
            <a:ext cx="353060" cy="1162050"/>
            <a:chOff x="4742319" y="3247770"/>
            <a:chExt cx="353060" cy="1162050"/>
          </a:xfrm>
        </p:grpSpPr>
        <p:sp>
          <p:nvSpPr>
            <p:cNvPr id="31" name="object 31"/>
            <p:cNvSpPr/>
            <p:nvPr/>
          </p:nvSpPr>
          <p:spPr>
            <a:xfrm>
              <a:off x="4804041" y="3257295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0"/>
                  </a:moveTo>
                  <a:lnTo>
                    <a:pt x="0" y="10210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42319" y="427685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2484" y="123444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2641" y="3379215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10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70919" y="3257295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62484" y="0"/>
                  </a:lnTo>
                  <a:lnTo>
                    <a:pt x="0" y="124205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38935" y="3498341"/>
            <a:ext cx="736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800" dirty="0">
                <a:latin typeface="Times New Roman"/>
                <a:cs typeface="Times New Roman"/>
              </a:rPr>
              <a:t>0	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49514" y="1682623"/>
            <a:ext cx="1940560" cy="1409065"/>
            <a:chOff x="1349514" y="1682623"/>
            <a:chExt cx="1940560" cy="1409065"/>
          </a:xfrm>
        </p:grpSpPr>
        <p:sp>
          <p:nvSpPr>
            <p:cNvPr id="37" name="object 37"/>
            <p:cNvSpPr/>
            <p:nvPr/>
          </p:nvSpPr>
          <p:spPr>
            <a:xfrm>
              <a:off x="1359039" y="3028696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45195" y="29669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70441" y="169214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599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7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62318" y="353340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44714" y="2180970"/>
            <a:ext cx="1695450" cy="2076450"/>
            <a:chOff x="1044714" y="2180970"/>
            <a:chExt cx="1695450" cy="2076450"/>
          </a:xfrm>
        </p:grpSpPr>
        <p:sp>
          <p:nvSpPr>
            <p:cNvPr id="42" name="object 42"/>
            <p:cNvSpPr/>
            <p:nvPr/>
          </p:nvSpPr>
          <p:spPr>
            <a:xfrm>
              <a:off x="2556903" y="2190495"/>
              <a:ext cx="173990" cy="348615"/>
            </a:xfrm>
            <a:custGeom>
              <a:avLst/>
              <a:gdLst/>
              <a:ahLst/>
              <a:cxnLst/>
              <a:rect l="l" t="t" r="r" b="b"/>
              <a:pathLst>
                <a:path w="173989" h="348614">
                  <a:moveTo>
                    <a:pt x="173736" y="0"/>
                  </a:moveTo>
                  <a:lnTo>
                    <a:pt x="0" y="34823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2027" y="2509773"/>
              <a:ext cx="111760" cy="138430"/>
            </a:xfrm>
            <a:custGeom>
              <a:avLst/>
              <a:gdLst/>
              <a:ahLst/>
              <a:cxnLst/>
              <a:rect l="l" t="t" r="r" b="b"/>
              <a:pathLst>
                <a:path w="111760" h="138430">
                  <a:moveTo>
                    <a:pt x="111264" y="54863"/>
                  </a:moveTo>
                  <a:lnTo>
                    <a:pt x="0" y="0"/>
                  </a:lnTo>
                  <a:lnTo>
                    <a:pt x="0" y="137921"/>
                  </a:lnTo>
                  <a:lnTo>
                    <a:pt x="111264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4239" y="3485895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81000"/>
                  </a:moveTo>
                  <a:lnTo>
                    <a:pt x="2970" y="333229"/>
                  </a:lnTo>
                  <a:lnTo>
                    <a:pt x="11642" y="287223"/>
                  </a:lnTo>
                  <a:lnTo>
                    <a:pt x="25658" y="243340"/>
                  </a:lnTo>
                  <a:lnTo>
                    <a:pt x="44661" y="201937"/>
                  </a:lnTo>
                  <a:lnTo>
                    <a:pt x="68292" y="163373"/>
                  </a:lnTo>
                  <a:lnTo>
                    <a:pt x="96193" y="128006"/>
                  </a:lnTo>
                  <a:lnTo>
                    <a:pt x="128006" y="96193"/>
                  </a:lnTo>
                  <a:lnTo>
                    <a:pt x="163373" y="68292"/>
                  </a:lnTo>
                  <a:lnTo>
                    <a:pt x="201937" y="44661"/>
                  </a:lnTo>
                  <a:lnTo>
                    <a:pt x="243340" y="25658"/>
                  </a:lnTo>
                  <a:lnTo>
                    <a:pt x="287223" y="11642"/>
                  </a:lnTo>
                  <a:lnTo>
                    <a:pt x="333229" y="2970"/>
                  </a:lnTo>
                  <a:lnTo>
                    <a:pt x="381000" y="0"/>
                  </a:lnTo>
                  <a:lnTo>
                    <a:pt x="428770" y="2970"/>
                  </a:lnTo>
                  <a:lnTo>
                    <a:pt x="474776" y="11642"/>
                  </a:lnTo>
                  <a:lnTo>
                    <a:pt x="518659" y="25658"/>
                  </a:lnTo>
                  <a:lnTo>
                    <a:pt x="560062" y="44661"/>
                  </a:lnTo>
                  <a:lnTo>
                    <a:pt x="598626" y="68292"/>
                  </a:lnTo>
                  <a:lnTo>
                    <a:pt x="633993" y="96193"/>
                  </a:lnTo>
                  <a:lnTo>
                    <a:pt x="665806" y="128006"/>
                  </a:lnTo>
                  <a:lnTo>
                    <a:pt x="693707" y="163373"/>
                  </a:lnTo>
                  <a:lnTo>
                    <a:pt x="717338" y="201937"/>
                  </a:lnTo>
                  <a:lnTo>
                    <a:pt x="736341" y="243340"/>
                  </a:lnTo>
                  <a:lnTo>
                    <a:pt x="750357" y="287223"/>
                  </a:lnTo>
                  <a:lnTo>
                    <a:pt x="759029" y="333229"/>
                  </a:lnTo>
                  <a:lnTo>
                    <a:pt x="762000" y="381000"/>
                  </a:lnTo>
                  <a:lnTo>
                    <a:pt x="759029" y="428770"/>
                  </a:lnTo>
                  <a:lnTo>
                    <a:pt x="750357" y="474776"/>
                  </a:lnTo>
                  <a:lnTo>
                    <a:pt x="736341" y="518659"/>
                  </a:lnTo>
                  <a:lnTo>
                    <a:pt x="717338" y="560062"/>
                  </a:lnTo>
                  <a:lnTo>
                    <a:pt x="693707" y="598626"/>
                  </a:lnTo>
                  <a:lnTo>
                    <a:pt x="665806" y="633993"/>
                  </a:lnTo>
                  <a:lnTo>
                    <a:pt x="633993" y="665806"/>
                  </a:lnTo>
                  <a:lnTo>
                    <a:pt x="598626" y="693707"/>
                  </a:lnTo>
                  <a:lnTo>
                    <a:pt x="560062" y="717338"/>
                  </a:lnTo>
                  <a:lnTo>
                    <a:pt x="518659" y="736341"/>
                  </a:lnTo>
                  <a:lnTo>
                    <a:pt x="474776" y="750357"/>
                  </a:lnTo>
                  <a:lnTo>
                    <a:pt x="428770" y="759029"/>
                  </a:lnTo>
                  <a:lnTo>
                    <a:pt x="381000" y="762000"/>
                  </a:lnTo>
                  <a:lnTo>
                    <a:pt x="333229" y="759029"/>
                  </a:lnTo>
                  <a:lnTo>
                    <a:pt x="287223" y="750357"/>
                  </a:lnTo>
                  <a:lnTo>
                    <a:pt x="243340" y="736341"/>
                  </a:lnTo>
                  <a:lnTo>
                    <a:pt x="201937" y="717338"/>
                  </a:lnTo>
                  <a:lnTo>
                    <a:pt x="163373" y="693707"/>
                  </a:lnTo>
                  <a:lnTo>
                    <a:pt x="128006" y="665806"/>
                  </a:lnTo>
                  <a:lnTo>
                    <a:pt x="96193" y="633993"/>
                  </a:lnTo>
                  <a:lnTo>
                    <a:pt x="68292" y="598626"/>
                  </a:lnTo>
                  <a:lnTo>
                    <a:pt x="44661" y="560062"/>
                  </a:lnTo>
                  <a:lnTo>
                    <a:pt x="25658" y="518659"/>
                  </a:lnTo>
                  <a:lnTo>
                    <a:pt x="11642" y="474776"/>
                  </a:lnTo>
                  <a:lnTo>
                    <a:pt x="2970" y="428770"/>
                  </a:lnTo>
                  <a:lnTo>
                    <a:pt x="0" y="381000"/>
                  </a:lnTo>
                  <a:close/>
                </a:path>
                <a:path w="762000" h="762000">
                  <a:moveTo>
                    <a:pt x="76200" y="381000"/>
                  </a:moveTo>
                  <a:lnTo>
                    <a:pt x="80187" y="430456"/>
                  </a:lnTo>
                  <a:lnTo>
                    <a:pt x="91732" y="477365"/>
                  </a:lnTo>
                  <a:lnTo>
                    <a:pt x="110208" y="521102"/>
                  </a:lnTo>
                  <a:lnTo>
                    <a:pt x="134989" y="561039"/>
                  </a:lnTo>
                  <a:lnTo>
                    <a:pt x="165449" y="596550"/>
                  </a:lnTo>
                  <a:lnTo>
                    <a:pt x="200960" y="627010"/>
                  </a:lnTo>
                  <a:lnTo>
                    <a:pt x="240897" y="651791"/>
                  </a:lnTo>
                  <a:lnTo>
                    <a:pt x="284634" y="670267"/>
                  </a:lnTo>
                  <a:lnTo>
                    <a:pt x="331543" y="681812"/>
                  </a:lnTo>
                  <a:lnTo>
                    <a:pt x="381000" y="685800"/>
                  </a:lnTo>
                  <a:lnTo>
                    <a:pt x="430456" y="681812"/>
                  </a:lnTo>
                  <a:lnTo>
                    <a:pt x="477365" y="670267"/>
                  </a:lnTo>
                  <a:lnTo>
                    <a:pt x="521102" y="651791"/>
                  </a:lnTo>
                  <a:lnTo>
                    <a:pt x="561039" y="627010"/>
                  </a:lnTo>
                  <a:lnTo>
                    <a:pt x="596550" y="596550"/>
                  </a:lnTo>
                  <a:lnTo>
                    <a:pt x="627010" y="561039"/>
                  </a:lnTo>
                  <a:lnTo>
                    <a:pt x="651791" y="521102"/>
                  </a:lnTo>
                  <a:lnTo>
                    <a:pt x="670267" y="477365"/>
                  </a:lnTo>
                  <a:lnTo>
                    <a:pt x="681812" y="430456"/>
                  </a:lnTo>
                  <a:lnTo>
                    <a:pt x="685800" y="381000"/>
                  </a:lnTo>
                  <a:lnTo>
                    <a:pt x="681812" y="331543"/>
                  </a:lnTo>
                  <a:lnTo>
                    <a:pt x="670267" y="284634"/>
                  </a:lnTo>
                  <a:lnTo>
                    <a:pt x="651791" y="240897"/>
                  </a:lnTo>
                  <a:lnTo>
                    <a:pt x="627010" y="200960"/>
                  </a:lnTo>
                  <a:lnTo>
                    <a:pt x="596550" y="165449"/>
                  </a:lnTo>
                  <a:lnTo>
                    <a:pt x="561039" y="134989"/>
                  </a:lnTo>
                  <a:lnTo>
                    <a:pt x="521102" y="110208"/>
                  </a:lnTo>
                  <a:lnTo>
                    <a:pt x="477365" y="91732"/>
                  </a:lnTo>
                  <a:lnTo>
                    <a:pt x="430456" y="80187"/>
                  </a:lnTo>
                  <a:lnTo>
                    <a:pt x="381000" y="76200"/>
                  </a:lnTo>
                  <a:lnTo>
                    <a:pt x="331543" y="80187"/>
                  </a:lnTo>
                  <a:lnTo>
                    <a:pt x="284634" y="91732"/>
                  </a:lnTo>
                  <a:lnTo>
                    <a:pt x="240897" y="110208"/>
                  </a:lnTo>
                  <a:lnTo>
                    <a:pt x="200960" y="134989"/>
                  </a:lnTo>
                  <a:lnTo>
                    <a:pt x="165449" y="165449"/>
                  </a:lnTo>
                  <a:lnTo>
                    <a:pt x="134989" y="200960"/>
                  </a:lnTo>
                  <a:lnTo>
                    <a:pt x="110208" y="240897"/>
                  </a:lnTo>
                  <a:lnTo>
                    <a:pt x="91732" y="284634"/>
                  </a:lnTo>
                  <a:lnTo>
                    <a:pt x="80187" y="331543"/>
                  </a:lnTo>
                  <a:lnTo>
                    <a:pt x="76200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7095" y="3181095"/>
              <a:ext cx="238125" cy="356235"/>
            </a:xfrm>
            <a:custGeom>
              <a:avLst/>
              <a:gdLst/>
              <a:ahLst/>
              <a:cxnLst/>
              <a:rect l="l" t="t" r="r" b="b"/>
              <a:pathLst>
                <a:path w="238125" h="356235">
                  <a:moveTo>
                    <a:pt x="237744" y="0"/>
                  </a:moveTo>
                  <a:lnTo>
                    <a:pt x="0" y="35585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40039" y="3501135"/>
              <a:ext cx="120650" cy="137160"/>
            </a:xfrm>
            <a:custGeom>
              <a:avLst/>
              <a:gdLst/>
              <a:ahLst/>
              <a:cxnLst/>
              <a:rect l="l" t="t" r="r" b="b"/>
              <a:pathLst>
                <a:path w="120650" h="137160">
                  <a:moveTo>
                    <a:pt x="120396" y="68579"/>
                  </a:moveTo>
                  <a:lnTo>
                    <a:pt x="17525" y="0"/>
                  </a:lnTo>
                  <a:lnTo>
                    <a:pt x="0" y="137160"/>
                  </a:lnTo>
                  <a:lnTo>
                    <a:pt x="120396" y="68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95535" y="460248"/>
            <a:ext cx="7974330" cy="207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3378835" algn="l"/>
              </a:tabLst>
            </a:pPr>
            <a:r>
              <a:rPr sz="2800" spc="-5" dirty="0">
                <a:latin typeface="宋体"/>
                <a:cs typeface="宋体"/>
              </a:rPr>
              <a:t>例：将下面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DFA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所接受的语言表示为正规式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300">
              <a:latin typeface="宋体"/>
              <a:cs typeface="宋体"/>
            </a:endParaRPr>
          </a:p>
          <a:p>
            <a:pPr marL="2603500">
              <a:lnSpc>
                <a:spcPts val="3180"/>
              </a:lnSpc>
              <a:spcBef>
                <a:spcPts val="2210"/>
              </a:spcBef>
            </a:pPr>
            <a:r>
              <a:rPr sz="280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2146300">
              <a:lnSpc>
                <a:spcPts val="3180"/>
              </a:lnSpc>
            </a:pP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43332" y="2999995"/>
            <a:ext cx="181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4839" y="52400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5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5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0733" y="53644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1995" y="1723770"/>
            <a:ext cx="645795" cy="628650"/>
            <a:chOff x="2911995" y="1723770"/>
            <a:chExt cx="645795" cy="628650"/>
          </a:xfrm>
        </p:grpSpPr>
        <p:sp>
          <p:nvSpPr>
            <p:cNvPr id="5" name="object 5"/>
            <p:cNvSpPr/>
            <p:nvPr/>
          </p:nvSpPr>
          <p:spPr>
            <a:xfrm>
              <a:off x="3014865" y="1733295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304800"/>
                  </a:moveTo>
                  <a:lnTo>
                    <a:pt x="529903" y="255343"/>
                  </a:lnTo>
                  <a:lnTo>
                    <a:pt x="519781" y="208434"/>
                  </a:lnTo>
                  <a:lnTo>
                    <a:pt x="503588" y="164697"/>
                  </a:lnTo>
                  <a:lnTo>
                    <a:pt x="481876" y="124760"/>
                  </a:lnTo>
                  <a:lnTo>
                    <a:pt x="455199" y="89249"/>
                  </a:lnTo>
                  <a:lnTo>
                    <a:pt x="424110" y="58789"/>
                  </a:lnTo>
                  <a:lnTo>
                    <a:pt x="389163" y="34008"/>
                  </a:lnTo>
                  <a:lnTo>
                    <a:pt x="350910" y="15532"/>
                  </a:lnTo>
                  <a:lnTo>
                    <a:pt x="309904" y="3987"/>
                  </a:lnTo>
                  <a:lnTo>
                    <a:pt x="266700" y="0"/>
                  </a:lnTo>
                  <a:lnTo>
                    <a:pt x="223310" y="3987"/>
                  </a:lnTo>
                  <a:lnTo>
                    <a:pt x="182197" y="15532"/>
                  </a:lnTo>
                  <a:lnTo>
                    <a:pt x="143900" y="34008"/>
                  </a:lnTo>
                  <a:lnTo>
                    <a:pt x="108959" y="58789"/>
                  </a:lnTo>
                  <a:lnTo>
                    <a:pt x="77914" y="89249"/>
                  </a:lnTo>
                  <a:lnTo>
                    <a:pt x="51303" y="124760"/>
                  </a:lnTo>
                  <a:lnTo>
                    <a:pt x="29667" y="164697"/>
                  </a:lnTo>
                  <a:lnTo>
                    <a:pt x="13545" y="208434"/>
                  </a:lnTo>
                  <a:lnTo>
                    <a:pt x="3476" y="255343"/>
                  </a:lnTo>
                  <a:lnTo>
                    <a:pt x="0" y="304800"/>
                  </a:lnTo>
                  <a:lnTo>
                    <a:pt x="3476" y="354070"/>
                  </a:lnTo>
                  <a:lnTo>
                    <a:pt x="13545" y="400872"/>
                  </a:lnTo>
                  <a:lnTo>
                    <a:pt x="29667" y="444566"/>
                  </a:lnTo>
                  <a:lnTo>
                    <a:pt x="51303" y="484510"/>
                  </a:lnTo>
                  <a:lnTo>
                    <a:pt x="77914" y="520065"/>
                  </a:lnTo>
                  <a:lnTo>
                    <a:pt x="108959" y="550590"/>
                  </a:lnTo>
                  <a:lnTo>
                    <a:pt x="143900" y="575447"/>
                  </a:lnTo>
                  <a:lnTo>
                    <a:pt x="182197" y="593994"/>
                  </a:lnTo>
                  <a:lnTo>
                    <a:pt x="223310" y="605591"/>
                  </a:lnTo>
                  <a:lnTo>
                    <a:pt x="266700" y="609600"/>
                  </a:lnTo>
                  <a:lnTo>
                    <a:pt x="309904" y="605591"/>
                  </a:lnTo>
                  <a:lnTo>
                    <a:pt x="350910" y="593994"/>
                  </a:lnTo>
                  <a:lnTo>
                    <a:pt x="389163" y="575447"/>
                  </a:lnTo>
                  <a:lnTo>
                    <a:pt x="424110" y="550590"/>
                  </a:lnTo>
                  <a:lnTo>
                    <a:pt x="455199" y="520065"/>
                  </a:lnTo>
                  <a:lnTo>
                    <a:pt x="481876" y="484510"/>
                  </a:lnTo>
                  <a:lnTo>
                    <a:pt x="503588" y="444566"/>
                  </a:lnTo>
                  <a:lnTo>
                    <a:pt x="519781" y="400872"/>
                  </a:lnTo>
                  <a:lnTo>
                    <a:pt x="529903" y="354070"/>
                  </a:lnTo>
                  <a:lnTo>
                    <a:pt x="5334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1995" y="1868169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58914" y="1723770"/>
            <a:ext cx="1886585" cy="1781175"/>
            <a:chOff x="358914" y="1723770"/>
            <a:chExt cx="1886585" cy="1781175"/>
          </a:xfrm>
        </p:grpSpPr>
        <p:sp>
          <p:nvSpPr>
            <p:cNvPr id="8" name="object 8"/>
            <p:cNvSpPr/>
            <p:nvPr/>
          </p:nvSpPr>
          <p:spPr>
            <a:xfrm>
              <a:off x="1359039" y="1733295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80999"/>
                  </a:moveTo>
                  <a:lnTo>
                    <a:pt x="2970" y="333229"/>
                  </a:lnTo>
                  <a:lnTo>
                    <a:pt x="11642" y="287223"/>
                  </a:lnTo>
                  <a:lnTo>
                    <a:pt x="25658" y="243340"/>
                  </a:lnTo>
                  <a:lnTo>
                    <a:pt x="44661" y="201937"/>
                  </a:lnTo>
                  <a:lnTo>
                    <a:pt x="68292" y="163373"/>
                  </a:lnTo>
                  <a:lnTo>
                    <a:pt x="96193" y="128006"/>
                  </a:lnTo>
                  <a:lnTo>
                    <a:pt x="128006" y="96193"/>
                  </a:lnTo>
                  <a:lnTo>
                    <a:pt x="163373" y="68292"/>
                  </a:lnTo>
                  <a:lnTo>
                    <a:pt x="201937" y="44661"/>
                  </a:lnTo>
                  <a:lnTo>
                    <a:pt x="243340" y="25658"/>
                  </a:lnTo>
                  <a:lnTo>
                    <a:pt x="287223" y="11642"/>
                  </a:lnTo>
                  <a:lnTo>
                    <a:pt x="333229" y="2970"/>
                  </a:lnTo>
                  <a:lnTo>
                    <a:pt x="381000" y="0"/>
                  </a:lnTo>
                  <a:lnTo>
                    <a:pt x="428770" y="2970"/>
                  </a:lnTo>
                  <a:lnTo>
                    <a:pt x="474776" y="11642"/>
                  </a:lnTo>
                  <a:lnTo>
                    <a:pt x="518659" y="25658"/>
                  </a:lnTo>
                  <a:lnTo>
                    <a:pt x="560062" y="44661"/>
                  </a:lnTo>
                  <a:lnTo>
                    <a:pt x="598626" y="68292"/>
                  </a:lnTo>
                  <a:lnTo>
                    <a:pt x="633993" y="96193"/>
                  </a:lnTo>
                  <a:lnTo>
                    <a:pt x="665806" y="128006"/>
                  </a:lnTo>
                  <a:lnTo>
                    <a:pt x="693707" y="163373"/>
                  </a:lnTo>
                  <a:lnTo>
                    <a:pt x="717338" y="201937"/>
                  </a:lnTo>
                  <a:lnTo>
                    <a:pt x="736341" y="243340"/>
                  </a:lnTo>
                  <a:lnTo>
                    <a:pt x="750357" y="287223"/>
                  </a:lnTo>
                  <a:lnTo>
                    <a:pt x="759029" y="333229"/>
                  </a:lnTo>
                  <a:lnTo>
                    <a:pt x="762000" y="380999"/>
                  </a:lnTo>
                  <a:lnTo>
                    <a:pt x="759029" y="428770"/>
                  </a:lnTo>
                  <a:lnTo>
                    <a:pt x="750357" y="474776"/>
                  </a:lnTo>
                  <a:lnTo>
                    <a:pt x="736341" y="518659"/>
                  </a:lnTo>
                  <a:lnTo>
                    <a:pt x="717338" y="560062"/>
                  </a:lnTo>
                  <a:lnTo>
                    <a:pt x="693707" y="598626"/>
                  </a:lnTo>
                  <a:lnTo>
                    <a:pt x="665806" y="633993"/>
                  </a:lnTo>
                  <a:lnTo>
                    <a:pt x="633993" y="665806"/>
                  </a:lnTo>
                  <a:lnTo>
                    <a:pt x="598626" y="693707"/>
                  </a:lnTo>
                  <a:lnTo>
                    <a:pt x="560062" y="717338"/>
                  </a:lnTo>
                  <a:lnTo>
                    <a:pt x="518659" y="736341"/>
                  </a:lnTo>
                  <a:lnTo>
                    <a:pt x="474776" y="750357"/>
                  </a:lnTo>
                  <a:lnTo>
                    <a:pt x="428770" y="759029"/>
                  </a:lnTo>
                  <a:lnTo>
                    <a:pt x="381000" y="761999"/>
                  </a:lnTo>
                  <a:lnTo>
                    <a:pt x="333229" y="759029"/>
                  </a:lnTo>
                  <a:lnTo>
                    <a:pt x="287223" y="750357"/>
                  </a:lnTo>
                  <a:lnTo>
                    <a:pt x="243340" y="736341"/>
                  </a:lnTo>
                  <a:lnTo>
                    <a:pt x="201937" y="717338"/>
                  </a:lnTo>
                  <a:lnTo>
                    <a:pt x="163373" y="693707"/>
                  </a:lnTo>
                  <a:lnTo>
                    <a:pt x="128006" y="665806"/>
                  </a:lnTo>
                  <a:lnTo>
                    <a:pt x="96193" y="633993"/>
                  </a:lnTo>
                  <a:lnTo>
                    <a:pt x="68292" y="598626"/>
                  </a:lnTo>
                  <a:lnTo>
                    <a:pt x="44661" y="560062"/>
                  </a:lnTo>
                  <a:lnTo>
                    <a:pt x="25658" y="518659"/>
                  </a:lnTo>
                  <a:lnTo>
                    <a:pt x="11642" y="474776"/>
                  </a:lnTo>
                  <a:lnTo>
                    <a:pt x="2970" y="428770"/>
                  </a:lnTo>
                  <a:lnTo>
                    <a:pt x="0" y="380999"/>
                  </a:lnTo>
                  <a:close/>
                </a:path>
                <a:path w="762000" h="762000">
                  <a:moveTo>
                    <a:pt x="82296" y="380999"/>
                  </a:moveTo>
                  <a:lnTo>
                    <a:pt x="86215" y="429359"/>
                  </a:lnTo>
                  <a:lnTo>
                    <a:pt x="97560" y="475268"/>
                  </a:lnTo>
                  <a:lnTo>
                    <a:pt x="115708" y="518105"/>
                  </a:lnTo>
                  <a:lnTo>
                    <a:pt x="140037" y="557247"/>
                  </a:lnTo>
                  <a:lnTo>
                    <a:pt x="169926" y="592073"/>
                  </a:lnTo>
                  <a:lnTo>
                    <a:pt x="204752" y="621962"/>
                  </a:lnTo>
                  <a:lnTo>
                    <a:pt x="243894" y="646291"/>
                  </a:lnTo>
                  <a:lnTo>
                    <a:pt x="286731" y="664439"/>
                  </a:lnTo>
                  <a:lnTo>
                    <a:pt x="332640" y="675784"/>
                  </a:lnTo>
                  <a:lnTo>
                    <a:pt x="381000" y="679703"/>
                  </a:lnTo>
                  <a:lnTo>
                    <a:pt x="429359" y="675784"/>
                  </a:lnTo>
                  <a:lnTo>
                    <a:pt x="475268" y="664439"/>
                  </a:lnTo>
                  <a:lnTo>
                    <a:pt x="518105" y="646291"/>
                  </a:lnTo>
                  <a:lnTo>
                    <a:pt x="557247" y="621962"/>
                  </a:lnTo>
                  <a:lnTo>
                    <a:pt x="592074" y="592073"/>
                  </a:lnTo>
                  <a:lnTo>
                    <a:pt x="621962" y="557247"/>
                  </a:lnTo>
                  <a:lnTo>
                    <a:pt x="646291" y="518105"/>
                  </a:lnTo>
                  <a:lnTo>
                    <a:pt x="664439" y="475268"/>
                  </a:lnTo>
                  <a:lnTo>
                    <a:pt x="675784" y="429359"/>
                  </a:lnTo>
                  <a:lnTo>
                    <a:pt x="679704" y="380999"/>
                  </a:lnTo>
                  <a:lnTo>
                    <a:pt x="675784" y="332640"/>
                  </a:lnTo>
                  <a:lnTo>
                    <a:pt x="664439" y="286731"/>
                  </a:lnTo>
                  <a:lnTo>
                    <a:pt x="646291" y="243894"/>
                  </a:lnTo>
                  <a:lnTo>
                    <a:pt x="621962" y="204752"/>
                  </a:lnTo>
                  <a:lnTo>
                    <a:pt x="592074" y="169925"/>
                  </a:lnTo>
                  <a:lnTo>
                    <a:pt x="557247" y="140037"/>
                  </a:lnTo>
                  <a:lnTo>
                    <a:pt x="518105" y="115708"/>
                  </a:lnTo>
                  <a:lnTo>
                    <a:pt x="475268" y="97560"/>
                  </a:lnTo>
                  <a:lnTo>
                    <a:pt x="429359" y="86215"/>
                  </a:lnTo>
                  <a:lnTo>
                    <a:pt x="381000" y="82295"/>
                  </a:lnTo>
                  <a:lnTo>
                    <a:pt x="332640" y="86215"/>
                  </a:lnTo>
                  <a:lnTo>
                    <a:pt x="286731" y="97560"/>
                  </a:lnTo>
                  <a:lnTo>
                    <a:pt x="243894" y="115708"/>
                  </a:lnTo>
                  <a:lnTo>
                    <a:pt x="204752" y="140037"/>
                  </a:lnTo>
                  <a:lnTo>
                    <a:pt x="169925" y="169925"/>
                  </a:lnTo>
                  <a:lnTo>
                    <a:pt x="140037" y="204752"/>
                  </a:lnTo>
                  <a:lnTo>
                    <a:pt x="115708" y="243894"/>
                  </a:lnTo>
                  <a:lnTo>
                    <a:pt x="97560" y="286731"/>
                  </a:lnTo>
                  <a:lnTo>
                    <a:pt x="86215" y="332640"/>
                  </a:lnTo>
                  <a:lnTo>
                    <a:pt x="82296" y="3809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039" y="2172969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6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439" y="273303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81000"/>
                  </a:moveTo>
                  <a:lnTo>
                    <a:pt x="2970" y="333229"/>
                  </a:lnTo>
                  <a:lnTo>
                    <a:pt x="11642" y="287223"/>
                  </a:lnTo>
                  <a:lnTo>
                    <a:pt x="25658" y="243340"/>
                  </a:lnTo>
                  <a:lnTo>
                    <a:pt x="44661" y="201937"/>
                  </a:lnTo>
                  <a:lnTo>
                    <a:pt x="68292" y="163373"/>
                  </a:lnTo>
                  <a:lnTo>
                    <a:pt x="96193" y="128006"/>
                  </a:lnTo>
                  <a:lnTo>
                    <a:pt x="128006" y="96193"/>
                  </a:lnTo>
                  <a:lnTo>
                    <a:pt x="163373" y="68292"/>
                  </a:lnTo>
                  <a:lnTo>
                    <a:pt x="201937" y="44661"/>
                  </a:lnTo>
                  <a:lnTo>
                    <a:pt x="243340" y="25658"/>
                  </a:lnTo>
                  <a:lnTo>
                    <a:pt x="287223" y="11642"/>
                  </a:lnTo>
                  <a:lnTo>
                    <a:pt x="333229" y="2970"/>
                  </a:lnTo>
                  <a:lnTo>
                    <a:pt x="381000" y="0"/>
                  </a:lnTo>
                  <a:lnTo>
                    <a:pt x="428770" y="2970"/>
                  </a:lnTo>
                  <a:lnTo>
                    <a:pt x="474776" y="11642"/>
                  </a:lnTo>
                  <a:lnTo>
                    <a:pt x="518659" y="25658"/>
                  </a:lnTo>
                  <a:lnTo>
                    <a:pt x="560062" y="44661"/>
                  </a:lnTo>
                  <a:lnTo>
                    <a:pt x="598626" y="68292"/>
                  </a:lnTo>
                  <a:lnTo>
                    <a:pt x="633993" y="96193"/>
                  </a:lnTo>
                  <a:lnTo>
                    <a:pt x="665806" y="128006"/>
                  </a:lnTo>
                  <a:lnTo>
                    <a:pt x="693707" y="163373"/>
                  </a:lnTo>
                  <a:lnTo>
                    <a:pt x="717338" y="201937"/>
                  </a:lnTo>
                  <a:lnTo>
                    <a:pt x="736341" y="243340"/>
                  </a:lnTo>
                  <a:lnTo>
                    <a:pt x="750357" y="287223"/>
                  </a:lnTo>
                  <a:lnTo>
                    <a:pt x="759029" y="333229"/>
                  </a:lnTo>
                  <a:lnTo>
                    <a:pt x="762000" y="381000"/>
                  </a:lnTo>
                  <a:lnTo>
                    <a:pt x="759029" y="428920"/>
                  </a:lnTo>
                  <a:lnTo>
                    <a:pt x="750357" y="475028"/>
                  </a:lnTo>
                  <a:lnTo>
                    <a:pt x="736341" y="518971"/>
                  </a:lnTo>
                  <a:lnTo>
                    <a:pt x="717338" y="560399"/>
                  </a:lnTo>
                  <a:lnTo>
                    <a:pt x="693707" y="598959"/>
                  </a:lnTo>
                  <a:lnTo>
                    <a:pt x="665806" y="634299"/>
                  </a:lnTo>
                  <a:lnTo>
                    <a:pt x="633993" y="666069"/>
                  </a:lnTo>
                  <a:lnTo>
                    <a:pt x="598626" y="693915"/>
                  </a:lnTo>
                  <a:lnTo>
                    <a:pt x="560062" y="717488"/>
                  </a:lnTo>
                  <a:lnTo>
                    <a:pt x="518659" y="736434"/>
                  </a:lnTo>
                  <a:lnTo>
                    <a:pt x="474776" y="750403"/>
                  </a:lnTo>
                  <a:lnTo>
                    <a:pt x="428770" y="759042"/>
                  </a:lnTo>
                  <a:lnTo>
                    <a:pt x="381000" y="762000"/>
                  </a:lnTo>
                  <a:lnTo>
                    <a:pt x="333229" y="759042"/>
                  </a:lnTo>
                  <a:lnTo>
                    <a:pt x="287223" y="750403"/>
                  </a:lnTo>
                  <a:lnTo>
                    <a:pt x="243340" y="736434"/>
                  </a:lnTo>
                  <a:lnTo>
                    <a:pt x="201937" y="717488"/>
                  </a:lnTo>
                  <a:lnTo>
                    <a:pt x="163373" y="693915"/>
                  </a:lnTo>
                  <a:lnTo>
                    <a:pt x="128006" y="666069"/>
                  </a:lnTo>
                  <a:lnTo>
                    <a:pt x="96193" y="634299"/>
                  </a:lnTo>
                  <a:lnTo>
                    <a:pt x="68292" y="598959"/>
                  </a:lnTo>
                  <a:lnTo>
                    <a:pt x="44661" y="560399"/>
                  </a:lnTo>
                  <a:lnTo>
                    <a:pt x="25658" y="518971"/>
                  </a:lnTo>
                  <a:lnTo>
                    <a:pt x="11642" y="475028"/>
                  </a:lnTo>
                  <a:lnTo>
                    <a:pt x="2970" y="428920"/>
                  </a:lnTo>
                  <a:lnTo>
                    <a:pt x="0" y="381000"/>
                  </a:lnTo>
                  <a:close/>
                </a:path>
                <a:path w="762000" h="762000">
                  <a:moveTo>
                    <a:pt x="76200" y="381000"/>
                  </a:moveTo>
                  <a:lnTo>
                    <a:pt x="80187" y="430456"/>
                  </a:lnTo>
                  <a:lnTo>
                    <a:pt x="91732" y="477365"/>
                  </a:lnTo>
                  <a:lnTo>
                    <a:pt x="110208" y="521102"/>
                  </a:lnTo>
                  <a:lnTo>
                    <a:pt x="134989" y="561039"/>
                  </a:lnTo>
                  <a:lnTo>
                    <a:pt x="165449" y="596550"/>
                  </a:lnTo>
                  <a:lnTo>
                    <a:pt x="200960" y="627010"/>
                  </a:lnTo>
                  <a:lnTo>
                    <a:pt x="240897" y="651791"/>
                  </a:lnTo>
                  <a:lnTo>
                    <a:pt x="284634" y="670267"/>
                  </a:lnTo>
                  <a:lnTo>
                    <a:pt x="331543" y="681812"/>
                  </a:lnTo>
                  <a:lnTo>
                    <a:pt x="381000" y="685800"/>
                  </a:lnTo>
                  <a:lnTo>
                    <a:pt x="430456" y="681812"/>
                  </a:lnTo>
                  <a:lnTo>
                    <a:pt x="477365" y="670267"/>
                  </a:lnTo>
                  <a:lnTo>
                    <a:pt x="521102" y="651791"/>
                  </a:lnTo>
                  <a:lnTo>
                    <a:pt x="561039" y="627010"/>
                  </a:lnTo>
                  <a:lnTo>
                    <a:pt x="596550" y="596550"/>
                  </a:lnTo>
                  <a:lnTo>
                    <a:pt x="627010" y="561039"/>
                  </a:lnTo>
                  <a:lnTo>
                    <a:pt x="651791" y="521102"/>
                  </a:lnTo>
                  <a:lnTo>
                    <a:pt x="670267" y="477365"/>
                  </a:lnTo>
                  <a:lnTo>
                    <a:pt x="681812" y="430456"/>
                  </a:lnTo>
                  <a:lnTo>
                    <a:pt x="685800" y="381000"/>
                  </a:lnTo>
                  <a:lnTo>
                    <a:pt x="681812" y="331729"/>
                  </a:lnTo>
                  <a:lnTo>
                    <a:pt x="670267" y="284927"/>
                  </a:lnTo>
                  <a:lnTo>
                    <a:pt x="651791" y="241233"/>
                  </a:lnTo>
                  <a:lnTo>
                    <a:pt x="627010" y="201289"/>
                  </a:lnTo>
                  <a:lnTo>
                    <a:pt x="596550" y="165735"/>
                  </a:lnTo>
                  <a:lnTo>
                    <a:pt x="561039" y="135209"/>
                  </a:lnTo>
                  <a:lnTo>
                    <a:pt x="521102" y="110352"/>
                  </a:lnTo>
                  <a:lnTo>
                    <a:pt x="477365" y="91805"/>
                  </a:lnTo>
                  <a:lnTo>
                    <a:pt x="430456" y="80208"/>
                  </a:lnTo>
                  <a:lnTo>
                    <a:pt x="381000" y="76200"/>
                  </a:lnTo>
                  <a:lnTo>
                    <a:pt x="331543" y="80208"/>
                  </a:lnTo>
                  <a:lnTo>
                    <a:pt x="284634" y="91805"/>
                  </a:lnTo>
                  <a:lnTo>
                    <a:pt x="240897" y="110352"/>
                  </a:lnTo>
                  <a:lnTo>
                    <a:pt x="200960" y="135209"/>
                  </a:lnTo>
                  <a:lnTo>
                    <a:pt x="165449" y="165734"/>
                  </a:lnTo>
                  <a:lnTo>
                    <a:pt x="134989" y="201289"/>
                  </a:lnTo>
                  <a:lnTo>
                    <a:pt x="110208" y="241233"/>
                  </a:lnTo>
                  <a:lnTo>
                    <a:pt x="91732" y="284927"/>
                  </a:lnTo>
                  <a:lnTo>
                    <a:pt x="80187" y="331729"/>
                  </a:lnTo>
                  <a:lnTo>
                    <a:pt x="76200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86999" y="1531617"/>
            <a:ext cx="180403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algn="ctr">
              <a:lnSpc>
                <a:spcPts val="3125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10|01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945"/>
              </a:lnSpc>
              <a:tabLst>
                <a:tab pos="638810" algn="l"/>
                <a:tab pos="1431290" algn="l"/>
                <a:tab pos="1599565" algn="l"/>
              </a:tabLst>
            </a:pPr>
            <a:r>
              <a:rPr sz="2800" dirty="0">
                <a:latin typeface="Times New Roman"/>
                <a:cs typeface="Times New Roman"/>
              </a:rPr>
              <a:t>0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	3</a:t>
            </a:r>
          </a:p>
          <a:p>
            <a:pPr marL="71120" algn="ctr">
              <a:lnSpc>
                <a:spcPts val="3180"/>
              </a:lnSpc>
            </a:pPr>
            <a:r>
              <a:rPr sz="2800" spc="-5" dirty="0">
                <a:latin typeface="Times New Roman"/>
                <a:cs typeface="Times New Roman"/>
              </a:rPr>
              <a:t>01|10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1491" y="1731266"/>
            <a:ext cx="567690" cy="503555"/>
          </a:xfrm>
          <a:custGeom>
            <a:avLst/>
            <a:gdLst/>
            <a:ahLst/>
            <a:cxnLst/>
            <a:rect l="l" t="t" r="r" b="b"/>
            <a:pathLst>
              <a:path w="567689" h="503555">
                <a:moveTo>
                  <a:pt x="148589" y="402079"/>
                </a:moveTo>
                <a:lnTo>
                  <a:pt x="212350" y="380273"/>
                </a:lnTo>
                <a:lnTo>
                  <a:pt x="272277" y="356599"/>
                </a:lnTo>
                <a:lnTo>
                  <a:pt x="327933" y="331380"/>
                </a:lnTo>
                <a:lnTo>
                  <a:pt x="378883" y="304938"/>
                </a:lnTo>
                <a:lnTo>
                  <a:pt x="424689" y="277597"/>
                </a:lnTo>
                <a:lnTo>
                  <a:pt x="464915" y="249679"/>
                </a:lnTo>
                <a:lnTo>
                  <a:pt x="499124" y="221507"/>
                </a:lnTo>
                <a:lnTo>
                  <a:pt x="526880" y="193404"/>
                </a:lnTo>
                <a:lnTo>
                  <a:pt x="561287" y="138695"/>
                </a:lnTo>
                <a:lnTo>
                  <a:pt x="567064" y="112735"/>
                </a:lnTo>
                <a:lnTo>
                  <a:pt x="564641" y="88135"/>
                </a:lnTo>
                <a:lnTo>
                  <a:pt x="536375" y="47659"/>
                </a:lnTo>
                <a:lnTo>
                  <a:pt x="480431" y="19278"/>
                </a:lnTo>
                <a:lnTo>
                  <a:pt x="443407" y="9717"/>
                </a:lnTo>
                <a:lnTo>
                  <a:pt x="401055" y="3292"/>
                </a:lnTo>
                <a:lnTo>
                  <a:pt x="353906" y="40"/>
                </a:lnTo>
                <a:lnTo>
                  <a:pt x="302491" y="0"/>
                </a:lnTo>
                <a:lnTo>
                  <a:pt x="247341" y="3207"/>
                </a:lnTo>
                <a:lnTo>
                  <a:pt x="188986" y="9701"/>
                </a:lnTo>
                <a:lnTo>
                  <a:pt x="127957" y="19518"/>
                </a:lnTo>
                <a:lnTo>
                  <a:pt x="64785" y="32696"/>
                </a:lnTo>
                <a:lnTo>
                  <a:pt x="0" y="49273"/>
                </a:lnTo>
              </a:path>
              <a:path w="567689" h="503555">
                <a:moveTo>
                  <a:pt x="117348" y="427225"/>
                </a:moveTo>
                <a:lnTo>
                  <a:pt x="193548" y="503425"/>
                </a:lnTo>
              </a:path>
              <a:path w="567689" h="503555">
                <a:moveTo>
                  <a:pt x="117348" y="427225"/>
                </a:moveTo>
                <a:lnTo>
                  <a:pt x="193548" y="2748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6412" y="1362882"/>
            <a:ext cx="539115" cy="567055"/>
          </a:xfrm>
          <a:custGeom>
            <a:avLst/>
            <a:gdLst/>
            <a:ahLst/>
            <a:cxnLst/>
            <a:rect l="l" t="t" r="r" b="b"/>
            <a:pathLst>
              <a:path w="539114" h="567055">
                <a:moveTo>
                  <a:pt x="449723" y="340695"/>
                </a:moveTo>
                <a:lnTo>
                  <a:pt x="413853" y="283618"/>
                </a:lnTo>
                <a:lnTo>
                  <a:pt x="377009" y="230730"/>
                </a:lnTo>
                <a:lnTo>
                  <a:pt x="339614" y="182377"/>
                </a:lnTo>
                <a:lnTo>
                  <a:pt x="302093" y="138906"/>
                </a:lnTo>
                <a:lnTo>
                  <a:pt x="264868" y="100662"/>
                </a:lnTo>
                <a:lnTo>
                  <a:pt x="228362" y="67994"/>
                </a:lnTo>
                <a:lnTo>
                  <a:pt x="193000" y="41247"/>
                </a:lnTo>
                <a:lnTo>
                  <a:pt x="159204" y="20768"/>
                </a:lnTo>
                <a:lnTo>
                  <a:pt x="98004" y="0"/>
                </a:lnTo>
                <a:lnTo>
                  <a:pt x="71447" y="404"/>
                </a:lnTo>
                <a:lnTo>
                  <a:pt x="29400" y="23688"/>
                </a:lnTo>
                <a:lnTo>
                  <a:pt x="5756" y="73231"/>
                </a:lnTo>
                <a:lnTo>
                  <a:pt x="0" y="144750"/>
                </a:lnTo>
                <a:lnTo>
                  <a:pt x="3611" y="187445"/>
                </a:lnTo>
                <a:lnTo>
                  <a:pt x="11433" y="234066"/>
                </a:lnTo>
                <a:lnTo>
                  <a:pt x="23377" y="284092"/>
                </a:lnTo>
                <a:lnTo>
                  <a:pt x="39356" y="337000"/>
                </a:lnTo>
                <a:lnTo>
                  <a:pt x="59283" y="392269"/>
                </a:lnTo>
                <a:lnTo>
                  <a:pt x="83070" y="449374"/>
                </a:lnTo>
                <a:lnTo>
                  <a:pt x="110630" y="507795"/>
                </a:lnTo>
                <a:lnTo>
                  <a:pt x="141875" y="567009"/>
                </a:lnTo>
              </a:path>
              <a:path w="539114" h="567055">
                <a:moveTo>
                  <a:pt x="481727" y="363555"/>
                </a:moveTo>
                <a:lnTo>
                  <a:pt x="538877" y="272115"/>
                </a:lnTo>
              </a:path>
              <a:path w="539114" h="567055">
                <a:moveTo>
                  <a:pt x="482489" y="364317"/>
                </a:moveTo>
                <a:lnTo>
                  <a:pt x="316373" y="32545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935" y="1298448"/>
            <a:ext cx="808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00|11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4351" y="1978163"/>
            <a:ext cx="808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00|11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5114" y="1123314"/>
            <a:ext cx="1847850" cy="1762125"/>
            <a:chOff x="435114" y="1123314"/>
            <a:chExt cx="1847850" cy="1762125"/>
          </a:xfrm>
        </p:grpSpPr>
        <p:sp>
          <p:nvSpPr>
            <p:cNvPr id="17" name="object 17"/>
            <p:cNvSpPr/>
            <p:nvPr/>
          </p:nvSpPr>
          <p:spPr>
            <a:xfrm>
              <a:off x="444639" y="2114295"/>
              <a:ext cx="792480" cy="0"/>
            </a:xfrm>
            <a:custGeom>
              <a:avLst/>
              <a:gdLst/>
              <a:ahLst/>
              <a:cxnLst/>
              <a:rect l="l" t="t" r="r" b="b"/>
              <a:pathLst>
                <a:path w="792480">
                  <a:moveTo>
                    <a:pt x="0" y="0"/>
                  </a:moveTo>
                  <a:lnTo>
                    <a:pt x="7924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5595" y="2052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1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3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1113" y="1132839"/>
              <a:ext cx="322580" cy="579120"/>
            </a:xfrm>
            <a:custGeom>
              <a:avLst/>
              <a:gdLst/>
              <a:ahLst/>
              <a:cxnLst/>
              <a:rect l="l" t="t" r="r" b="b"/>
              <a:pathLst>
                <a:path w="322580" h="579119">
                  <a:moveTo>
                    <a:pt x="322325" y="0"/>
                  </a:moveTo>
                  <a:lnTo>
                    <a:pt x="0" y="5791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2439" y="168071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69" h="138430">
                  <a:moveTo>
                    <a:pt x="115062" y="60197"/>
                  </a:moveTo>
                  <a:lnTo>
                    <a:pt x="6857" y="0"/>
                  </a:lnTo>
                  <a:lnTo>
                    <a:pt x="0" y="137921"/>
                  </a:lnTo>
                  <a:lnTo>
                    <a:pt x="115062" y="60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2725" y="2352039"/>
              <a:ext cx="379095" cy="441325"/>
            </a:xfrm>
            <a:custGeom>
              <a:avLst/>
              <a:gdLst/>
              <a:ahLst/>
              <a:cxnLst/>
              <a:rect l="l" t="t" r="r" b="b"/>
              <a:pathLst>
                <a:path w="379094" h="441325">
                  <a:moveTo>
                    <a:pt x="378713" y="0"/>
                  </a:moveTo>
                  <a:lnTo>
                    <a:pt x="0" y="4411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4239" y="2751327"/>
              <a:ext cx="128270" cy="134620"/>
            </a:xfrm>
            <a:custGeom>
              <a:avLst/>
              <a:gdLst/>
              <a:ahLst/>
              <a:cxnLst/>
              <a:rect l="l" t="t" r="r" b="b"/>
              <a:pathLst>
                <a:path w="128269" h="134619">
                  <a:moveTo>
                    <a:pt x="128016" y="80772"/>
                  </a:moveTo>
                  <a:lnTo>
                    <a:pt x="33528" y="0"/>
                  </a:lnTo>
                  <a:lnTo>
                    <a:pt x="0" y="134112"/>
                  </a:lnTo>
                  <a:lnTo>
                    <a:pt x="128016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6535" y="278129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3553" y="1027937"/>
            <a:ext cx="181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7546" y="2247130"/>
            <a:ext cx="181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16314" y="3476371"/>
            <a:ext cx="1619250" cy="400050"/>
            <a:chOff x="2416314" y="3476371"/>
            <a:chExt cx="1619250" cy="400050"/>
          </a:xfrm>
        </p:grpSpPr>
        <p:sp>
          <p:nvSpPr>
            <p:cNvPr id="27" name="object 27"/>
            <p:cNvSpPr/>
            <p:nvPr/>
          </p:nvSpPr>
          <p:spPr>
            <a:xfrm>
              <a:off x="2425839" y="348589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190500"/>
                  </a:moveTo>
                  <a:lnTo>
                    <a:pt x="1200150" y="0"/>
                  </a:lnTo>
                  <a:lnTo>
                    <a:pt x="12001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200150" y="285750"/>
                  </a:lnTo>
                  <a:lnTo>
                    <a:pt x="1200150" y="381000"/>
                  </a:lnTo>
                  <a:lnTo>
                    <a:pt x="16002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5839" y="348589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200150" y="0"/>
                  </a:moveTo>
                  <a:lnTo>
                    <a:pt x="12001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200150" y="285750"/>
                  </a:lnTo>
                  <a:lnTo>
                    <a:pt x="1200150" y="381000"/>
                  </a:lnTo>
                  <a:lnTo>
                    <a:pt x="1600200" y="190500"/>
                  </a:lnTo>
                  <a:lnTo>
                    <a:pt x="120015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4788039" y="3333496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787" y="304800"/>
                </a:moveTo>
                <a:lnTo>
                  <a:pt x="682060" y="259744"/>
                </a:lnTo>
                <a:lnTo>
                  <a:pt x="671237" y="216745"/>
                </a:lnTo>
                <a:lnTo>
                  <a:pt x="653854" y="176275"/>
                </a:lnTo>
                <a:lnTo>
                  <a:pt x="630446" y="138804"/>
                </a:lnTo>
                <a:lnTo>
                  <a:pt x="601549" y="104802"/>
                </a:lnTo>
                <a:lnTo>
                  <a:pt x="567698" y="74740"/>
                </a:lnTo>
                <a:lnTo>
                  <a:pt x="529431" y="49088"/>
                </a:lnTo>
                <a:lnTo>
                  <a:pt x="487281" y="28318"/>
                </a:lnTo>
                <a:lnTo>
                  <a:pt x="441785" y="12899"/>
                </a:lnTo>
                <a:lnTo>
                  <a:pt x="393480" y="3303"/>
                </a:lnTo>
                <a:lnTo>
                  <a:pt x="342900" y="0"/>
                </a:lnTo>
                <a:lnTo>
                  <a:pt x="292147" y="3303"/>
                </a:lnTo>
                <a:lnTo>
                  <a:pt x="243734" y="12899"/>
                </a:lnTo>
                <a:lnTo>
                  <a:pt x="198186" y="28318"/>
                </a:lnTo>
                <a:lnTo>
                  <a:pt x="156028" y="49088"/>
                </a:lnTo>
                <a:lnTo>
                  <a:pt x="117786" y="74740"/>
                </a:lnTo>
                <a:lnTo>
                  <a:pt x="83986" y="104802"/>
                </a:lnTo>
                <a:lnTo>
                  <a:pt x="55152" y="138804"/>
                </a:lnTo>
                <a:lnTo>
                  <a:pt x="31811" y="176275"/>
                </a:lnTo>
                <a:lnTo>
                  <a:pt x="14488" y="216745"/>
                </a:lnTo>
                <a:lnTo>
                  <a:pt x="3709" y="259744"/>
                </a:lnTo>
                <a:lnTo>
                  <a:pt x="0" y="304800"/>
                </a:lnTo>
                <a:lnTo>
                  <a:pt x="3709" y="349684"/>
                </a:lnTo>
                <a:lnTo>
                  <a:pt x="14488" y="392575"/>
                </a:lnTo>
                <a:lnTo>
                  <a:pt x="31811" y="432994"/>
                </a:lnTo>
                <a:lnTo>
                  <a:pt x="55152" y="470459"/>
                </a:lnTo>
                <a:lnTo>
                  <a:pt x="83986" y="504488"/>
                </a:lnTo>
                <a:lnTo>
                  <a:pt x="117786" y="534602"/>
                </a:lnTo>
                <a:lnTo>
                  <a:pt x="156028" y="560319"/>
                </a:lnTo>
                <a:lnTo>
                  <a:pt x="198186" y="581158"/>
                </a:lnTo>
                <a:lnTo>
                  <a:pt x="243734" y="596638"/>
                </a:lnTo>
                <a:lnTo>
                  <a:pt x="292147" y="606279"/>
                </a:lnTo>
                <a:lnTo>
                  <a:pt x="342900" y="609600"/>
                </a:lnTo>
                <a:lnTo>
                  <a:pt x="393480" y="606279"/>
                </a:lnTo>
                <a:lnTo>
                  <a:pt x="441785" y="596638"/>
                </a:lnTo>
                <a:lnTo>
                  <a:pt x="487281" y="581158"/>
                </a:lnTo>
                <a:lnTo>
                  <a:pt x="529431" y="560319"/>
                </a:lnTo>
                <a:lnTo>
                  <a:pt x="567698" y="534602"/>
                </a:lnTo>
                <a:lnTo>
                  <a:pt x="601549" y="504488"/>
                </a:lnTo>
                <a:lnTo>
                  <a:pt x="630446" y="470459"/>
                </a:lnTo>
                <a:lnTo>
                  <a:pt x="653854" y="432994"/>
                </a:lnTo>
                <a:lnTo>
                  <a:pt x="671237" y="392575"/>
                </a:lnTo>
                <a:lnTo>
                  <a:pt x="682060" y="349684"/>
                </a:lnTo>
                <a:lnTo>
                  <a:pt x="685787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036195" y="3247770"/>
            <a:ext cx="819150" cy="781050"/>
            <a:chOff x="6036195" y="3247770"/>
            <a:chExt cx="819150" cy="781050"/>
          </a:xfrm>
        </p:grpSpPr>
        <p:sp>
          <p:nvSpPr>
            <p:cNvPr id="31" name="object 31"/>
            <p:cNvSpPr/>
            <p:nvPr/>
          </p:nvSpPr>
          <p:spPr>
            <a:xfrm>
              <a:off x="6159626" y="3257295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23" y="329323"/>
                  </a:lnTo>
                  <a:lnTo>
                    <a:pt x="12223" y="279752"/>
                  </a:lnTo>
                  <a:lnTo>
                    <a:pt x="26896" y="232743"/>
                  </a:lnTo>
                  <a:lnTo>
                    <a:pt x="46736" y="188750"/>
                  </a:lnTo>
                  <a:lnTo>
                    <a:pt x="71338" y="148228"/>
                  </a:lnTo>
                  <a:lnTo>
                    <a:pt x="100298" y="111633"/>
                  </a:lnTo>
                  <a:lnTo>
                    <a:pt x="133211" y="79419"/>
                  </a:lnTo>
                  <a:lnTo>
                    <a:pt x="169672" y="52041"/>
                  </a:lnTo>
                  <a:lnTo>
                    <a:pt x="209276" y="29956"/>
                  </a:lnTo>
                  <a:lnTo>
                    <a:pt x="251618" y="13617"/>
                  </a:lnTo>
                  <a:lnTo>
                    <a:pt x="296294" y="3480"/>
                  </a:lnTo>
                  <a:lnTo>
                    <a:pt x="342900" y="0"/>
                  </a:lnTo>
                  <a:lnTo>
                    <a:pt x="389507" y="3480"/>
                  </a:lnTo>
                  <a:lnTo>
                    <a:pt x="434185" y="13617"/>
                  </a:lnTo>
                  <a:lnTo>
                    <a:pt x="476529" y="29956"/>
                  </a:lnTo>
                  <a:lnTo>
                    <a:pt x="516133" y="52041"/>
                  </a:lnTo>
                  <a:lnTo>
                    <a:pt x="552594" y="79419"/>
                  </a:lnTo>
                  <a:lnTo>
                    <a:pt x="585506" y="111633"/>
                  </a:lnTo>
                  <a:lnTo>
                    <a:pt x="614465" y="148228"/>
                  </a:lnTo>
                  <a:lnTo>
                    <a:pt x="639066" y="188750"/>
                  </a:lnTo>
                  <a:lnTo>
                    <a:pt x="658905" y="232743"/>
                  </a:lnTo>
                  <a:lnTo>
                    <a:pt x="673577" y="279752"/>
                  </a:lnTo>
                  <a:lnTo>
                    <a:pt x="682676" y="329323"/>
                  </a:lnTo>
                  <a:lnTo>
                    <a:pt x="685800" y="381000"/>
                  </a:lnTo>
                  <a:lnTo>
                    <a:pt x="682676" y="432676"/>
                  </a:lnTo>
                  <a:lnTo>
                    <a:pt x="673577" y="482247"/>
                  </a:lnTo>
                  <a:lnTo>
                    <a:pt x="658905" y="529256"/>
                  </a:lnTo>
                  <a:lnTo>
                    <a:pt x="639066" y="573249"/>
                  </a:lnTo>
                  <a:lnTo>
                    <a:pt x="614465" y="613771"/>
                  </a:lnTo>
                  <a:lnTo>
                    <a:pt x="585506" y="650366"/>
                  </a:lnTo>
                  <a:lnTo>
                    <a:pt x="552594" y="682580"/>
                  </a:lnTo>
                  <a:lnTo>
                    <a:pt x="516133" y="709958"/>
                  </a:lnTo>
                  <a:lnTo>
                    <a:pt x="476529" y="732043"/>
                  </a:lnTo>
                  <a:lnTo>
                    <a:pt x="434185" y="748382"/>
                  </a:lnTo>
                  <a:lnTo>
                    <a:pt x="389507" y="758519"/>
                  </a:lnTo>
                  <a:lnTo>
                    <a:pt x="342900" y="762000"/>
                  </a:lnTo>
                  <a:lnTo>
                    <a:pt x="296294" y="758519"/>
                  </a:lnTo>
                  <a:lnTo>
                    <a:pt x="251618" y="748382"/>
                  </a:lnTo>
                  <a:lnTo>
                    <a:pt x="209276" y="732043"/>
                  </a:lnTo>
                  <a:lnTo>
                    <a:pt x="169672" y="709958"/>
                  </a:lnTo>
                  <a:lnTo>
                    <a:pt x="133211" y="682580"/>
                  </a:lnTo>
                  <a:lnTo>
                    <a:pt x="100298" y="650366"/>
                  </a:lnTo>
                  <a:lnTo>
                    <a:pt x="71338" y="613771"/>
                  </a:lnTo>
                  <a:lnTo>
                    <a:pt x="46735" y="573249"/>
                  </a:lnTo>
                  <a:lnTo>
                    <a:pt x="26896" y="529256"/>
                  </a:lnTo>
                  <a:lnTo>
                    <a:pt x="12223" y="482247"/>
                  </a:lnTo>
                  <a:lnTo>
                    <a:pt x="3123" y="432676"/>
                  </a:lnTo>
                  <a:lnTo>
                    <a:pt x="0" y="381000"/>
                  </a:lnTo>
                  <a:close/>
                </a:path>
                <a:path w="685800" h="762000">
                  <a:moveTo>
                    <a:pt x="63246" y="381000"/>
                  </a:moveTo>
                  <a:lnTo>
                    <a:pt x="66900" y="431346"/>
                  </a:lnTo>
                  <a:lnTo>
                    <a:pt x="77481" y="479090"/>
                  </a:lnTo>
                  <a:lnTo>
                    <a:pt x="94418" y="523598"/>
                  </a:lnTo>
                  <a:lnTo>
                    <a:pt x="117138" y="564233"/>
                  </a:lnTo>
                  <a:lnTo>
                    <a:pt x="145070" y="600360"/>
                  </a:lnTo>
                  <a:lnTo>
                    <a:pt x="177642" y="631344"/>
                  </a:lnTo>
                  <a:lnTo>
                    <a:pt x="214283" y="656549"/>
                  </a:lnTo>
                  <a:lnTo>
                    <a:pt x="254421" y="675339"/>
                  </a:lnTo>
                  <a:lnTo>
                    <a:pt x="297484" y="687079"/>
                  </a:lnTo>
                  <a:lnTo>
                    <a:pt x="342900" y="691133"/>
                  </a:lnTo>
                  <a:lnTo>
                    <a:pt x="388134" y="687079"/>
                  </a:lnTo>
                  <a:lnTo>
                    <a:pt x="431092" y="675339"/>
                  </a:lnTo>
                  <a:lnTo>
                    <a:pt x="471188" y="656549"/>
                  </a:lnTo>
                  <a:lnTo>
                    <a:pt x="507837" y="631344"/>
                  </a:lnTo>
                  <a:lnTo>
                    <a:pt x="540454" y="600360"/>
                  </a:lnTo>
                  <a:lnTo>
                    <a:pt x="568454" y="564233"/>
                  </a:lnTo>
                  <a:lnTo>
                    <a:pt x="591250" y="523598"/>
                  </a:lnTo>
                  <a:lnTo>
                    <a:pt x="608258" y="479090"/>
                  </a:lnTo>
                  <a:lnTo>
                    <a:pt x="618891" y="431346"/>
                  </a:lnTo>
                  <a:lnTo>
                    <a:pt x="622566" y="381000"/>
                  </a:lnTo>
                  <a:lnTo>
                    <a:pt x="618891" y="330653"/>
                  </a:lnTo>
                  <a:lnTo>
                    <a:pt x="608258" y="282909"/>
                  </a:lnTo>
                  <a:lnTo>
                    <a:pt x="591250" y="238401"/>
                  </a:lnTo>
                  <a:lnTo>
                    <a:pt x="568454" y="197766"/>
                  </a:lnTo>
                  <a:lnTo>
                    <a:pt x="540454" y="161639"/>
                  </a:lnTo>
                  <a:lnTo>
                    <a:pt x="507837" y="130655"/>
                  </a:lnTo>
                  <a:lnTo>
                    <a:pt x="471188" y="105450"/>
                  </a:lnTo>
                  <a:lnTo>
                    <a:pt x="431092" y="86660"/>
                  </a:lnTo>
                  <a:lnTo>
                    <a:pt x="388134" y="74920"/>
                  </a:lnTo>
                  <a:lnTo>
                    <a:pt x="342900" y="70865"/>
                  </a:lnTo>
                  <a:lnTo>
                    <a:pt x="297484" y="74920"/>
                  </a:lnTo>
                  <a:lnTo>
                    <a:pt x="254421" y="86660"/>
                  </a:lnTo>
                  <a:lnTo>
                    <a:pt x="214283" y="105450"/>
                  </a:lnTo>
                  <a:lnTo>
                    <a:pt x="177642" y="130655"/>
                  </a:lnTo>
                  <a:lnTo>
                    <a:pt x="145070" y="161639"/>
                  </a:lnTo>
                  <a:lnTo>
                    <a:pt x="117138" y="197766"/>
                  </a:lnTo>
                  <a:lnTo>
                    <a:pt x="94418" y="238401"/>
                  </a:lnTo>
                  <a:lnTo>
                    <a:pt x="77481" y="282909"/>
                  </a:lnTo>
                  <a:lnTo>
                    <a:pt x="66900" y="330653"/>
                  </a:lnTo>
                  <a:lnTo>
                    <a:pt x="63246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6195" y="3576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255395" y="3247770"/>
            <a:ext cx="819150" cy="781050"/>
            <a:chOff x="7255395" y="3247770"/>
            <a:chExt cx="819150" cy="781050"/>
          </a:xfrm>
        </p:grpSpPr>
        <p:sp>
          <p:nvSpPr>
            <p:cNvPr id="34" name="object 34"/>
            <p:cNvSpPr/>
            <p:nvPr/>
          </p:nvSpPr>
          <p:spPr>
            <a:xfrm>
              <a:off x="7378827" y="3257295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23" y="329323"/>
                  </a:lnTo>
                  <a:lnTo>
                    <a:pt x="12223" y="279752"/>
                  </a:lnTo>
                  <a:lnTo>
                    <a:pt x="26896" y="232743"/>
                  </a:lnTo>
                  <a:lnTo>
                    <a:pt x="46736" y="188750"/>
                  </a:lnTo>
                  <a:lnTo>
                    <a:pt x="71338" y="148228"/>
                  </a:lnTo>
                  <a:lnTo>
                    <a:pt x="100298" y="111633"/>
                  </a:lnTo>
                  <a:lnTo>
                    <a:pt x="133211" y="79419"/>
                  </a:lnTo>
                  <a:lnTo>
                    <a:pt x="169672" y="52041"/>
                  </a:lnTo>
                  <a:lnTo>
                    <a:pt x="209276" y="29956"/>
                  </a:lnTo>
                  <a:lnTo>
                    <a:pt x="251618" y="13617"/>
                  </a:lnTo>
                  <a:lnTo>
                    <a:pt x="296294" y="3480"/>
                  </a:lnTo>
                  <a:lnTo>
                    <a:pt x="342900" y="0"/>
                  </a:lnTo>
                  <a:lnTo>
                    <a:pt x="389507" y="3480"/>
                  </a:lnTo>
                  <a:lnTo>
                    <a:pt x="434185" y="13617"/>
                  </a:lnTo>
                  <a:lnTo>
                    <a:pt x="476529" y="29956"/>
                  </a:lnTo>
                  <a:lnTo>
                    <a:pt x="516133" y="52041"/>
                  </a:lnTo>
                  <a:lnTo>
                    <a:pt x="552594" y="79419"/>
                  </a:lnTo>
                  <a:lnTo>
                    <a:pt x="585506" y="111633"/>
                  </a:lnTo>
                  <a:lnTo>
                    <a:pt x="614465" y="148228"/>
                  </a:lnTo>
                  <a:lnTo>
                    <a:pt x="639066" y="188750"/>
                  </a:lnTo>
                  <a:lnTo>
                    <a:pt x="658905" y="232743"/>
                  </a:lnTo>
                  <a:lnTo>
                    <a:pt x="673577" y="279752"/>
                  </a:lnTo>
                  <a:lnTo>
                    <a:pt x="682676" y="329323"/>
                  </a:lnTo>
                  <a:lnTo>
                    <a:pt x="685800" y="381000"/>
                  </a:lnTo>
                  <a:lnTo>
                    <a:pt x="682676" y="432676"/>
                  </a:lnTo>
                  <a:lnTo>
                    <a:pt x="673577" y="482247"/>
                  </a:lnTo>
                  <a:lnTo>
                    <a:pt x="658905" y="529256"/>
                  </a:lnTo>
                  <a:lnTo>
                    <a:pt x="639066" y="573249"/>
                  </a:lnTo>
                  <a:lnTo>
                    <a:pt x="614465" y="613771"/>
                  </a:lnTo>
                  <a:lnTo>
                    <a:pt x="585506" y="650366"/>
                  </a:lnTo>
                  <a:lnTo>
                    <a:pt x="552594" y="682580"/>
                  </a:lnTo>
                  <a:lnTo>
                    <a:pt x="516133" y="709958"/>
                  </a:lnTo>
                  <a:lnTo>
                    <a:pt x="476529" y="732043"/>
                  </a:lnTo>
                  <a:lnTo>
                    <a:pt x="434185" y="748382"/>
                  </a:lnTo>
                  <a:lnTo>
                    <a:pt x="389507" y="758519"/>
                  </a:lnTo>
                  <a:lnTo>
                    <a:pt x="342900" y="762000"/>
                  </a:lnTo>
                  <a:lnTo>
                    <a:pt x="296294" y="758519"/>
                  </a:lnTo>
                  <a:lnTo>
                    <a:pt x="251618" y="748382"/>
                  </a:lnTo>
                  <a:lnTo>
                    <a:pt x="209276" y="732043"/>
                  </a:lnTo>
                  <a:lnTo>
                    <a:pt x="169672" y="709958"/>
                  </a:lnTo>
                  <a:lnTo>
                    <a:pt x="133211" y="682580"/>
                  </a:lnTo>
                  <a:lnTo>
                    <a:pt x="100298" y="650366"/>
                  </a:lnTo>
                  <a:lnTo>
                    <a:pt x="71338" y="613771"/>
                  </a:lnTo>
                  <a:lnTo>
                    <a:pt x="46735" y="573249"/>
                  </a:lnTo>
                  <a:lnTo>
                    <a:pt x="26896" y="529256"/>
                  </a:lnTo>
                  <a:lnTo>
                    <a:pt x="12223" y="482247"/>
                  </a:lnTo>
                  <a:lnTo>
                    <a:pt x="3123" y="432676"/>
                  </a:lnTo>
                  <a:lnTo>
                    <a:pt x="0" y="381000"/>
                  </a:lnTo>
                  <a:close/>
                </a:path>
                <a:path w="685800" h="762000">
                  <a:moveTo>
                    <a:pt x="63246" y="381000"/>
                  </a:moveTo>
                  <a:lnTo>
                    <a:pt x="66900" y="431346"/>
                  </a:lnTo>
                  <a:lnTo>
                    <a:pt x="77481" y="479090"/>
                  </a:lnTo>
                  <a:lnTo>
                    <a:pt x="94418" y="523598"/>
                  </a:lnTo>
                  <a:lnTo>
                    <a:pt x="117138" y="564233"/>
                  </a:lnTo>
                  <a:lnTo>
                    <a:pt x="145070" y="600360"/>
                  </a:lnTo>
                  <a:lnTo>
                    <a:pt x="177642" y="631344"/>
                  </a:lnTo>
                  <a:lnTo>
                    <a:pt x="214283" y="656549"/>
                  </a:lnTo>
                  <a:lnTo>
                    <a:pt x="254421" y="675339"/>
                  </a:lnTo>
                  <a:lnTo>
                    <a:pt x="297484" y="687079"/>
                  </a:lnTo>
                  <a:lnTo>
                    <a:pt x="342900" y="691133"/>
                  </a:lnTo>
                  <a:lnTo>
                    <a:pt x="388134" y="687079"/>
                  </a:lnTo>
                  <a:lnTo>
                    <a:pt x="431092" y="675339"/>
                  </a:lnTo>
                  <a:lnTo>
                    <a:pt x="471188" y="656549"/>
                  </a:lnTo>
                  <a:lnTo>
                    <a:pt x="507837" y="631344"/>
                  </a:lnTo>
                  <a:lnTo>
                    <a:pt x="540454" y="600360"/>
                  </a:lnTo>
                  <a:lnTo>
                    <a:pt x="568454" y="564233"/>
                  </a:lnTo>
                  <a:lnTo>
                    <a:pt x="591250" y="523598"/>
                  </a:lnTo>
                  <a:lnTo>
                    <a:pt x="608258" y="479090"/>
                  </a:lnTo>
                  <a:lnTo>
                    <a:pt x="618891" y="431346"/>
                  </a:lnTo>
                  <a:lnTo>
                    <a:pt x="622566" y="381000"/>
                  </a:lnTo>
                  <a:lnTo>
                    <a:pt x="618891" y="330653"/>
                  </a:lnTo>
                  <a:lnTo>
                    <a:pt x="608258" y="282909"/>
                  </a:lnTo>
                  <a:lnTo>
                    <a:pt x="591250" y="238401"/>
                  </a:lnTo>
                  <a:lnTo>
                    <a:pt x="568454" y="197766"/>
                  </a:lnTo>
                  <a:lnTo>
                    <a:pt x="540454" y="161639"/>
                  </a:lnTo>
                  <a:lnTo>
                    <a:pt x="507837" y="130655"/>
                  </a:lnTo>
                  <a:lnTo>
                    <a:pt x="471188" y="105450"/>
                  </a:lnTo>
                  <a:lnTo>
                    <a:pt x="431092" y="86660"/>
                  </a:lnTo>
                  <a:lnTo>
                    <a:pt x="388134" y="74920"/>
                  </a:lnTo>
                  <a:lnTo>
                    <a:pt x="342900" y="70865"/>
                  </a:lnTo>
                  <a:lnTo>
                    <a:pt x="297484" y="74920"/>
                  </a:lnTo>
                  <a:lnTo>
                    <a:pt x="254421" y="86660"/>
                  </a:lnTo>
                  <a:lnTo>
                    <a:pt x="214283" y="105450"/>
                  </a:lnTo>
                  <a:lnTo>
                    <a:pt x="177642" y="130655"/>
                  </a:lnTo>
                  <a:lnTo>
                    <a:pt x="145070" y="161639"/>
                  </a:lnTo>
                  <a:lnTo>
                    <a:pt x="117138" y="197766"/>
                  </a:lnTo>
                  <a:lnTo>
                    <a:pt x="94418" y="238401"/>
                  </a:lnTo>
                  <a:lnTo>
                    <a:pt x="77481" y="282909"/>
                  </a:lnTo>
                  <a:lnTo>
                    <a:pt x="66900" y="330653"/>
                  </a:lnTo>
                  <a:lnTo>
                    <a:pt x="63246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5395" y="3576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53261" y="34221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86290" y="34221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10612" y="3227132"/>
            <a:ext cx="2128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638810" algn="l"/>
                <a:tab pos="1774189" algn="l"/>
              </a:tabLst>
            </a:pPr>
            <a:r>
              <a:rPr sz="4200" baseline="-29761" dirty="0">
                <a:latin typeface="Times New Roman"/>
                <a:cs typeface="Times New Roman"/>
              </a:rPr>
              <a:t>x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35827" y="2720848"/>
            <a:ext cx="447040" cy="1831975"/>
          </a:xfrm>
          <a:custGeom>
            <a:avLst/>
            <a:gdLst/>
            <a:ahLst/>
            <a:cxnLst/>
            <a:rect l="l" t="t" r="r" b="b"/>
            <a:pathLst>
              <a:path w="447040" h="1831975">
                <a:moveTo>
                  <a:pt x="381000" y="1308353"/>
                </a:moveTo>
                <a:lnTo>
                  <a:pt x="379270" y="1379642"/>
                </a:lnTo>
                <a:lnTo>
                  <a:pt x="374955" y="1447937"/>
                </a:lnTo>
                <a:lnTo>
                  <a:pt x="368231" y="1512629"/>
                </a:lnTo>
                <a:lnTo>
                  <a:pt x="359277" y="1573106"/>
                </a:lnTo>
                <a:lnTo>
                  <a:pt x="348269" y="1628757"/>
                </a:lnTo>
                <a:lnTo>
                  <a:pt x="335384" y="1678971"/>
                </a:lnTo>
                <a:lnTo>
                  <a:pt x="320801" y="1723137"/>
                </a:lnTo>
                <a:lnTo>
                  <a:pt x="304695" y="1760643"/>
                </a:lnTo>
                <a:lnTo>
                  <a:pt x="268627" y="1813231"/>
                </a:lnTo>
                <a:lnTo>
                  <a:pt x="228600" y="1831847"/>
                </a:lnTo>
                <a:lnTo>
                  <a:pt x="207996" y="1826984"/>
                </a:lnTo>
                <a:lnTo>
                  <a:pt x="169431" y="1789973"/>
                </a:lnTo>
                <a:lnTo>
                  <a:pt x="135626" y="1720800"/>
                </a:lnTo>
                <a:lnTo>
                  <a:pt x="120972" y="1675733"/>
                </a:lnTo>
                <a:lnTo>
                  <a:pt x="108064" y="1624522"/>
                </a:lnTo>
                <a:lnTo>
                  <a:pt x="97087" y="1567800"/>
                </a:lnTo>
                <a:lnTo>
                  <a:pt x="88227" y="1506200"/>
                </a:lnTo>
                <a:lnTo>
                  <a:pt x="81668" y="1440352"/>
                </a:lnTo>
                <a:lnTo>
                  <a:pt x="77598" y="1370891"/>
                </a:lnTo>
                <a:lnTo>
                  <a:pt x="76200" y="1298447"/>
                </a:lnTo>
              </a:path>
              <a:path w="447040" h="1831975">
                <a:moveTo>
                  <a:pt x="76200" y="1298447"/>
                </a:moveTo>
                <a:lnTo>
                  <a:pt x="0" y="1374647"/>
                </a:lnTo>
              </a:path>
              <a:path w="447040" h="1831975">
                <a:moveTo>
                  <a:pt x="76200" y="1298447"/>
                </a:moveTo>
                <a:lnTo>
                  <a:pt x="152400" y="1450847"/>
                </a:lnTo>
              </a:path>
              <a:path w="447040" h="1831975">
                <a:moveTo>
                  <a:pt x="64020" y="515873"/>
                </a:moveTo>
                <a:lnTo>
                  <a:pt x="69126" y="444663"/>
                </a:lnTo>
                <a:lnTo>
                  <a:pt x="76690" y="376590"/>
                </a:lnTo>
                <a:lnTo>
                  <a:pt x="86504" y="312253"/>
                </a:lnTo>
                <a:lnTo>
                  <a:pt x="98358" y="252250"/>
                </a:lnTo>
                <a:lnTo>
                  <a:pt x="112044" y="197178"/>
                </a:lnTo>
                <a:lnTo>
                  <a:pt x="127352" y="147637"/>
                </a:lnTo>
                <a:lnTo>
                  <a:pt x="144073" y="104223"/>
                </a:lnTo>
                <a:lnTo>
                  <a:pt x="161999" y="67535"/>
                </a:lnTo>
                <a:lnTo>
                  <a:pt x="200628" y="16728"/>
                </a:lnTo>
                <a:lnTo>
                  <a:pt x="241566" y="0"/>
                </a:lnTo>
                <a:lnTo>
                  <a:pt x="261937" y="5973"/>
                </a:lnTo>
                <a:lnTo>
                  <a:pt x="298721" y="44981"/>
                </a:lnTo>
                <a:lnTo>
                  <a:pt x="329188" y="115803"/>
                </a:lnTo>
                <a:lnTo>
                  <a:pt x="341663" y="161543"/>
                </a:lnTo>
                <a:lnTo>
                  <a:pt x="352090" y="213316"/>
                </a:lnTo>
                <a:lnTo>
                  <a:pt x="360313" y="270481"/>
                </a:lnTo>
                <a:lnTo>
                  <a:pt x="366176" y="332398"/>
                </a:lnTo>
                <a:lnTo>
                  <a:pt x="369524" y="398427"/>
                </a:lnTo>
                <a:lnTo>
                  <a:pt x="370199" y="467927"/>
                </a:lnTo>
                <a:lnTo>
                  <a:pt x="368046" y="540257"/>
                </a:lnTo>
              </a:path>
              <a:path w="447040" h="1831975">
                <a:moveTo>
                  <a:pt x="366522" y="541019"/>
                </a:moveTo>
                <a:lnTo>
                  <a:pt x="446544" y="468629"/>
                </a:lnTo>
              </a:path>
              <a:path w="447040" h="1831975">
                <a:moveTo>
                  <a:pt x="368046" y="541019"/>
                </a:moveTo>
                <a:lnTo>
                  <a:pt x="298716" y="3855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46935" y="2314193"/>
            <a:ext cx="3260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(10|01)(00|11)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(01|10)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07039" y="3576573"/>
            <a:ext cx="381000" cy="124460"/>
            <a:chOff x="4407039" y="3576573"/>
            <a:chExt cx="381000" cy="124460"/>
          </a:xfrm>
        </p:grpSpPr>
        <p:sp>
          <p:nvSpPr>
            <p:cNvPr id="42" name="object 42"/>
            <p:cNvSpPr/>
            <p:nvPr/>
          </p:nvSpPr>
          <p:spPr>
            <a:xfrm>
              <a:off x="4407039" y="363829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64595" y="3576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82714" y="5533771"/>
            <a:ext cx="933450" cy="400050"/>
            <a:chOff x="282714" y="5533771"/>
            <a:chExt cx="933450" cy="400050"/>
          </a:xfrm>
        </p:grpSpPr>
        <p:sp>
          <p:nvSpPr>
            <p:cNvPr id="45" name="object 45"/>
            <p:cNvSpPr/>
            <p:nvPr/>
          </p:nvSpPr>
          <p:spPr>
            <a:xfrm>
              <a:off x="292239" y="5543296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190500"/>
                  </a:moveTo>
                  <a:lnTo>
                    <a:pt x="685800" y="0"/>
                  </a:lnTo>
                  <a:lnTo>
                    <a:pt x="6858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85800" y="285750"/>
                  </a:lnTo>
                  <a:lnTo>
                    <a:pt x="685800" y="381000"/>
                  </a:lnTo>
                  <a:lnTo>
                    <a:pt x="9144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239" y="5543296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685800" y="0"/>
                  </a:moveTo>
                  <a:lnTo>
                    <a:pt x="6858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85800" y="285750"/>
                  </a:lnTo>
                  <a:lnTo>
                    <a:pt x="685800" y="381000"/>
                  </a:lnTo>
                  <a:lnTo>
                    <a:pt x="914400" y="190500"/>
                  </a:lnTo>
                  <a:lnTo>
                    <a:pt x="6858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111514" y="5381371"/>
            <a:ext cx="6164580" cy="781050"/>
            <a:chOff x="2111514" y="5381371"/>
            <a:chExt cx="6164580" cy="781050"/>
          </a:xfrm>
        </p:grpSpPr>
        <p:sp>
          <p:nvSpPr>
            <p:cNvPr id="48" name="object 48"/>
            <p:cNvSpPr/>
            <p:nvPr/>
          </p:nvSpPr>
          <p:spPr>
            <a:xfrm>
              <a:off x="2121039" y="5467096"/>
              <a:ext cx="735330" cy="609600"/>
            </a:xfrm>
            <a:custGeom>
              <a:avLst/>
              <a:gdLst/>
              <a:ahLst/>
              <a:cxnLst/>
              <a:rect l="l" t="t" r="r" b="b"/>
              <a:pathLst>
                <a:path w="735330" h="609600">
                  <a:moveTo>
                    <a:pt x="735330" y="304800"/>
                  </a:moveTo>
                  <a:lnTo>
                    <a:pt x="731973" y="263426"/>
                  </a:lnTo>
                  <a:lnTo>
                    <a:pt x="722196" y="223749"/>
                  </a:lnTo>
                  <a:lnTo>
                    <a:pt x="706433" y="186130"/>
                  </a:lnTo>
                  <a:lnTo>
                    <a:pt x="685122" y="150932"/>
                  </a:lnTo>
                  <a:lnTo>
                    <a:pt x="658700" y="118517"/>
                  </a:lnTo>
                  <a:lnTo>
                    <a:pt x="627602" y="89249"/>
                  </a:lnTo>
                  <a:lnTo>
                    <a:pt x="592265" y="63488"/>
                  </a:lnTo>
                  <a:lnTo>
                    <a:pt x="553127" y="41599"/>
                  </a:lnTo>
                  <a:lnTo>
                    <a:pt x="510623" y="23943"/>
                  </a:lnTo>
                  <a:lnTo>
                    <a:pt x="465190" y="10883"/>
                  </a:lnTo>
                  <a:lnTo>
                    <a:pt x="417265" y="2781"/>
                  </a:lnTo>
                  <a:lnTo>
                    <a:pt x="367283" y="0"/>
                  </a:lnTo>
                  <a:lnTo>
                    <a:pt x="317477" y="2781"/>
                  </a:lnTo>
                  <a:lnTo>
                    <a:pt x="269698" y="10883"/>
                  </a:lnTo>
                  <a:lnTo>
                    <a:pt x="224385" y="23943"/>
                  </a:lnTo>
                  <a:lnTo>
                    <a:pt x="181976" y="41599"/>
                  </a:lnTo>
                  <a:lnTo>
                    <a:pt x="142912" y="63488"/>
                  </a:lnTo>
                  <a:lnTo>
                    <a:pt x="107632" y="89249"/>
                  </a:lnTo>
                  <a:lnTo>
                    <a:pt x="76574" y="118517"/>
                  </a:lnTo>
                  <a:lnTo>
                    <a:pt x="50179" y="150932"/>
                  </a:lnTo>
                  <a:lnTo>
                    <a:pt x="28884" y="186130"/>
                  </a:lnTo>
                  <a:lnTo>
                    <a:pt x="13130" y="223749"/>
                  </a:lnTo>
                  <a:lnTo>
                    <a:pt x="3355" y="263426"/>
                  </a:lnTo>
                  <a:lnTo>
                    <a:pt x="0" y="304800"/>
                  </a:lnTo>
                  <a:lnTo>
                    <a:pt x="3355" y="346013"/>
                  </a:lnTo>
                  <a:lnTo>
                    <a:pt x="13130" y="385586"/>
                  </a:lnTo>
                  <a:lnTo>
                    <a:pt x="28884" y="423148"/>
                  </a:lnTo>
                  <a:lnTo>
                    <a:pt x="50179" y="458328"/>
                  </a:lnTo>
                  <a:lnTo>
                    <a:pt x="76574" y="490757"/>
                  </a:lnTo>
                  <a:lnTo>
                    <a:pt x="107632" y="520065"/>
                  </a:lnTo>
                  <a:lnTo>
                    <a:pt x="142912" y="545879"/>
                  </a:lnTo>
                  <a:lnTo>
                    <a:pt x="181976" y="567831"/>
                  </a:lnTo>
                  <a:lnTo>
                    <a:pt x="224385" y="585549"/>
                  </a:lnTo>
                  <a:lnTo>
                    <a:pt x="269698" y="598663"/>
                  </a:lnTo>
                  <a:lnTo>
                    <a:pt x="317477" y="606804"/>
                  </a:lnTo>
                  <a:lnTo>
                    <a:pt x="367284" y="609600"/>
                  </a:lnTo>
                  <a:lnTo>
                    <a:pt x="417265" y="606804"/>
                  </a:lnTo>
                  <a:lnTo>
                    <a:pt x="465190" y="598663"/>
                  </a:lnTo>
                  <a:lnTo>
                    <a:pt x="510623" y="585549"/>
                  </a:lnTo>
                  <a:lnTo>
                    <a:pt x="553127" y="567831"/>
                  </a:lnTo>
                  <a:lnTo>
                    <a:pt x="592265" y="545879"/>
                  </a:lnTo>
                  <a:lnTo>
                    <a:pt x="627602" y="520065"/>
                  </a:lnTo>
                  <a:lnTo>
                    <a:pt x="658700" y="490757"/>
                  </a:lnTo>
                  <a:lnTo>
                    <a:pt x="685122" y="458328"/>
                  </a:lnTo>
                  <a:lnTo>
                    <a:pt x="706433" y="423148"/>
                  </a:lnTo>
                  <a:lnTo>
                    <a:pt x="722196" y="385586"/>
                  </a:lnTo>
                  <a:lnTo>
                    <a:pt x="731973" y="346013"/>
                  </a:lnTo>
                  <a:lnTo>
                    <a:pt x="73533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3039" y="5771896"/>
              <a:ext cx="4526280" cy="0"/>
            </a:xfrm>
            <a:custGeom>
              <a:avLst/>
              <a:gdLst/>
              <a:ahLst/>
              <a:cxnLst/>
              <a:rect l="l" t="t" r="r" b="b"/>
              <a:pathLst>
                <a:path w="4526280">
                  <a:moveTo>
                    <a:pt x="0" y="0"/>
                  </a:moveTo>
                  <a:lnTo>
                    <a:pt x="45262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1226" y="5390896"/>
              <a:ext cx="735965" cy="762000"/>
            </a:xfrm>
            <a:custGeom>
              <a:avLst/>
              <a:gdLst/>
              <a:ahLst/>
              <a:cxnLst/>
              <a:rect l="l" t="t" r="r" b="b"/>
              <a:pathLst>
                <a:path w="735965" h="762000">
                  <a:moveTo>
                    <a:pt x="0" y="381000"/>
                  </a:moveTo>
                  <a:lnTo>
                    <a:pt x="2864" y="333229"/>
                  </a:lnTo>
                  <a:lnTo>
                    <a:pt x="11227" y="287223"/>
                  </a:lnTo>
                  <a:lnTo>
                    <a:pt x="24742" y="243340"/>
                  </a:lnTo>
                  <a:lnTo>
                    <a:pt x="43066" y="201937"/>
                  </a:lnTo>
                  <a:lnTo>
                    <a:pt x="65851" y="163373"/>
                  </a:lnTo>
                  <a:lnTo>
                    <a:pt x="92752" y="128006"/>
                  </a:lnTo>
                  <a:lnTo>
                    <a:pt x="123424" y="96193"/>
                  </a:lnTo>
                  <a:lnTo>
                    <a:pt x="157522" y="68292"/>
                  </a:lnTo>
                  <a:lnTo>
                    <a:pt x="194699" y="44661"/>
                  </a:lnTo>
                  <a:lnTo>
                    <a:pt x="234611" y="25658"/>
                  </a:lnTo>
                  <a:lnTo>
                    <a:pt x="276911" y="11642"/>
                  </a:lnTo>
                  <a:lnTo>
                    <a:pt x="321255" y="2970"/>
                  </a:lnTo>
                  <a:lnTo>
                    <a:pt x="367296" y="0"/>
                  </a:lnTo>
                  <a:lnTo>
                    <a:pt x="413500" y="2970"/>
                  </a:lnTo>
                  <a:lnTo>
                    <a:pt x="457981" y="11642"/>
                  </a:lnTo>
                  <a:lnTo>
                    <a:pt x="500395" y="25658"/>
                  </a:lnTo>
                  <a:lnTo>
                    <a:pt x="540400" y="44661"/>
                  </a:lnTo>
                  <a:lnTo>
                    <a:pt x="577651" y="68292"/>
                  </a:lnTo>
                  <a:lnTo>
                    <a:pt x="611806" y="96193"/>
                  </a:lnTo>
                  <a:lnTo>
                    <a:pt x="642520" y="128006"/>
                  </a:lnTo>
                  <a:lnTo>
                    <a:pt x="669452" y="163373"/>
                  </a:lnTo>
                  <a:lnTo>
                    <a:pt x="692257" y="201937"/>
                  </a:lnTo>
                  <a:lnTo>
                    <a:pt x="710592" y="243340"/>
                  </a:lnTo>
                  <a:lnTo>
                    <a:pt x="724113" y="287223"/>
                  </a:lnTo>
                  <a:lnTo>
                    <a:pt x="732478" y="333229"/>
                  </a:lnTo>
                  <a:lnTo>
                    <a:pt x="735342" y="381000"/>
                  </a:lnTo>
                  <a:lnTo>
                    <a:pt x="732478" y="428770"/>
                  </a:lnTo>
                  <a:lnTo>
                    <a:pt x="724113" y="474776"/>
                  </a:lnTo>
                  <a:lnTo>
                    <a:pt x="710592" y="518659"/>
                  </a:lnTo>
                  <a:lnTo>
                    <a:pt x="692257" y="560062"/>
                  </a:lnTo>
                  <a:lnTo>
                    <a:pt x="669452" y="598626"/>
                  </a:lnTo>
                  <a:lnTo>
                    <a:pt x="642520" y="633993"/>
                  </a:lnTo>
                  <a:lnTo>
                    <a:pt x="611806" y="665806"/>
                  </a:lnTo>
                  <a:lnTo>
                    <a:pt x="577651" y="693707"/>
                  </a:lnTo>
                  <a:lnTo>
                    <a:pt x="540400" y="717338"/>
                  </a:lnTo>
                  <a:lnTo>
                    <a:pt x="500395" y="736341"/>
                  </a:lnTo>
                  <a:lnTo>
                    <a:pt x="457981" y="750357"/>
                  </a:lnTo>
                  <a:lnTo>
                    <a:pt x="413500" y="759029"/>
                  </a:lnTo>
                  <a:lnTo>
                    <a:pt x="367296" y="762000"/>
                  </a:lnTo>
                  <a:lnTo>
                    <a:pt x="321255" y="759029"/>
                  </a:lnTo>
                  <a:lnTo>
                    <a:pt x="276911" y="750357"/>
                  </a:lnTo>
                  <a:lnTo>
                    <a:pt x="234611" y="736341"/>
                  </a:lnTo>
                  <a:lnTo>
                    <a:pt x="194699" y="717338"/>
                  </a:lnTo>
                  <a:lnTo>
                    <a:pt x="157522" y="693707"/>
                  </a:lnTo>
                  <a:lnTo>
                    <a:pt x="123424" y="665806"/>
                  </a:lnTo>
                  <a:lnTo>
                    <a:pt x="92752" y="633993"/>
                  </a:lnTo>
                  <a:lnTo>
                    <a:pt x="65851" y="598626"/>
                  </a:lnTo>
                  <a:lnTo>
                    <a:pt x="43066" y="560062"/>
                  </a:lnTo>
                  <a:lnTo>
                    <a:pt x="24742" y="518659"/>
                  </a:lnTo>
                  <a:lnTo>
                    <a:pt x="11227" y="474776"/>
                  </a:lnTo>
                  <a:lnTo>
                    <a:pt x="2864" y="428770"/>
                  </a:lnTo>
                  <a:lnTo>
                    <a:pt x="0" y="381000"/>
                  </a:lnTo>
                  <a:close/>
                </a:path>
                <a:path w="735965" h="762000">
                  <a:moveTo>
                    <a:pt x="67830" y="381000"/>
                  </a:moveTo>
                  <a:lnTo>
                    <a:pt x="71751" y="431346"/>
                  </a:lnTo>
                  <a:lnTo>
                    <a:pt x="83101" y="479090"/>
                  </a:lnTo>
                  <a:lnTo>
                    <a:pt x="101263" y="523598"/>
                  </a:lnTo>
                  <a:lnTo>
                    <a:pt x="125620" y="564233"/>
                  </a:lnTo>
                  <a:lnTo>
                    <a:pt x="155555" y="600360"/>
                  </a:lnTo>
                  <a:lnTo>
                    <a:pt x="190451" y="631344"/>
                  </a:lnTo>
                  <a:lnTo>
                    <a:pt x="229690" y="656549"/>
                  </a:lnTo>
                  <a:lnTo>
                    <a:pt x="272656" y="675339"/>
                  </a:lnTo>
                  <a:lnTo>
                    <a:pt x="318730" y="687079"/>
                  </a:lnTo>
                  <a:lnTo>
                    <a:pt x="367296" y="691133"/>
                  </a:lnTo>
                  <a:lnTo>
                    <a:pt x="415862" y="687079"/>
                  </a:lnTo>
                  <a:lnTo>
                    <a:pt x="461935" y="675339"/>
                  </a:lnTo>
                  <a:lnTo>
                    <a:pt x="504899" y="656549"/>
                  </a:lnTo>
                  <a:lnTo>
                    <a:pt x="544137" y="631344"/>
                  </a:lnTo>
                  <a:lnTo>
                    <a:pt x="579031" y="600360"/>
                  </a:lnTo>
                  <a:lnTo>
                    <a:pt x="608964" y="564233"/>
                  </a:lnTo>
                  <a:lnTo>
                    <a:pt x="633319" y="523598"/>
                  </a:lnTo>
                  <a:lnTo>
                    <a:pt x="651480" y="479090"/>
                  </a:lnTo>
                  <a:lnTo>
                    <a:pt x="662829" y="431346"/>
                  </a:lnTo>
                  <a:lnTo>
                    <a:pt x="666750" y="381000"/>
                  </a:lnTo>
                  <a:lnTo>
                    <a:pt x="662829" y="330653"/>
                  </a:lnTo>
                  <a:lnTo>
                    <a:pt x="651480" y="282909"/>
                  </a:lnTo>
                  <a:lnTo>
                    <a:pt x="633319" y="238401"/>
                  </a:lnTo>
                  <a:lnTo>
                    <a:pt x="608964" y="197766"/>
                  </a:lnTo>
                  <a:lnTo>
                    <a:pt x="579031" y="161639"/>
                  </a:lnTo>
                  <a:lnTo>
                    <a:pt x="544137" y="130655"/>
                  </a:lnTo>
                  <a:lnTo>
                    <a:pt x="504899" y="105450"/>
                  </a:lnTo>
                  <a:lnTo>
                    <a:pt x="461935" y="86660"/>
                  </a:lnTo>
                  <a:lnTo>
                    <a:pt x="415862" y="74920"/>
                  </a:lnTo>
                  <a:lnTo>
                    <a:pt x="367296" y="70865"/>
                  </a:lnTo>
                  <a:lnTo>
                    <a:pt x="318730" y="74920"/>
                  </a:lnTo>
                  <a:lnTo>
                    <a:pt x="272656" y="86660"/>
                  </a:lnTo>
                  <a:lnTo>
                    <a:pt x="229690" y="105450"/>
                  </a:lnTo>
                  <a:lnTo>
                    <a:pt x="190451" y="130655"/>
                  </a:lnTo>
                  <a:lnTo>
                    <a:pt x="155555" y="161639"/>
                  </a:lnTo>
                  <a:lnTo>
                    <a:pt x="125620" y="197766"/>
                  </a:lnTo>
                  <a:lnTo>
                    <a:pt x="101263" y="238401"/>
                  </a:lnTo>
                  <a:lnTo>
                    <a:pt x="83101" y="282909"/>
                  </a:lnTo>
                  <a:lnTo>
                    <a:pt x="71751" y="330653"/>
                  </a:lnTo>
                  <a:lnTo>
                    <a:pt x="67830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07795" y="57101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365889" y="556564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87537" y="556564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72036" y="4066794"/>
            <a:ext cx="4735830" cy="157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625" algn="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00|11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1880"/>
              </a:spcBef>
            </a:pPr>
            <a:r>
              <a:rPr sz="2800" dirty="0">
                <a:latin typeface="Times New Roman"/>
                <a:cs typeface="Times New Roman"/>
              </a:rPr>
              <a:t>((10|01)(00|11)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(01|10)|(00|11))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endParaRPr sz="2850" baseline="23391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87639" y="5710173"/>
            <a:ext cx="533400" cy="124460"/>
            <a:chOff x="1587639" y="5710173"/>
            <a:chExt cx="533400" cy="124460"/>
          </a:xfrm>
        </p:grpSpPr>
        <p:sp>
          <p:nvSpPr>
            <p:cNvPr id="56" name="object 56"/>
            <p:cNvSpPr/>
            <p:nvPr/>
          </p:nvSpPr>
          <p:spPr>
            <a:xfrm>
              <a:off x="1587639" y="5771895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97595" y="57101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52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0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553973"/>
            <a:ext cx="841883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三、正规式与有限自动机之间的关系</a:t>
            </a:r>
            <a:endParaRPr sz="36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219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、正规式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向确定有限自动</a:t>
            </a:r>
            <a:r>
              <a:rPr sz="2800" spc="-1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的转换</a:t>
            </a:r>
            <a:endParaRPr sz="2800">
              <a:latin typeface="宋体"/>
              <a:cs typeface="宋体"/>
            </a:endParaRPr>
          </a:p>
          <a:p>
            <a:pPr marL="584200" marR="5080" indent="12700">
              <a:lnSpc>
                <a:spcPct val="103699"/>
              </a:lnSpc>
              <a:spcBef>
                <a:spcPts val="555"/>
              </a:spcBef>
            </a:pP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由正规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构造一个如下仅有两个结</a:t>
            </a:r>
            <a:r>
              <a:rPr sz="2800" dirty="0">
                <a:latin typeface="宋体"/>
                <a:cs typeface="宋体"/>
              </a:rPr>
              <a:t>点</a:t>
            </a:r>
            <a:r>
              <a:rPr sz="2800" spc="-5" dirty="0">
                <a:latin typeface="Times New Roman"/>
                <a:cs typeface="Times New Roman"/>
              </a:rPr>
              <a:t>x,y</a:t>
            </a:r>
            <a:r>
              <a:rPr sz="2800" spc="-5" dirty="0">
                <a:latin typeface="宋体"/>
                <a:cs typeface="宋体"/>
              </a:rPr>
              <a:t>的状态 </a:t>
            </a:r>
            <a:r>
              <a:rPr sz="2800" dirty="0">
                <a:latin typeface="宋体"/>
                <a:cs typeface="宋体"/>
              </a:rPr>
              <a:t>图。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759" y="3772969"/>
            <a:ext cx="7821295" cy="24123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775"/>
              </a:spcBef>
              <a:buSzPct val="96428"/>
              <a:buFont typeface="Times New Roman"/>
              <a:buAutoNum type="arabicParenR" startAt="2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按所引入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条正规式分裂规则分裂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298450" marR="5080" indent="-285750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arenR" startAt="2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重复步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直到每个弧上的标记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宋体"/>
                <a:cs typeface="宋体"/>
              </a:rPr>
              <a:t>上的一个字符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为止。</a:t>
            </a:r>
            <a:endParaRPr sz="2800" dirty="0">
              <a:latin typeface="宋体"/>
              <a:cs typeface="宋体"/>
            </a:endParaRPr>
          </a:p>
          <a:p>
            <a:pPr marL="297815" marR="304165" indent="-285750">
              <a:lnSpc>
                <a:spcPts val="3320"/>
              </a:lnSpc>
              <a:spcBef>
                <a:spcPts val="819"/>
              </a:spcBef>
              <a:buSzPct val="96428"/>
              <a:buFont typeface="Times New Roman"/>
              <a:buAutoNum type="arabicParenR" startAt="2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将所得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NFA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M(</a:t>
            </a:r>
            <a:r>
              <a:rPr sz="2800" spc="-5" dirty="0">
                <a:latin typeface="宋体"/>
                <a:cs typeface="宋体"/>
              </a:rPr>
              <a:t>因为包</a:t>
            </a:r>
            <a:r>
              <a:rPr sz="2800" spc="-10" dirty="0">
                <a:latin typeface="宋体"/>
                <a:cs typeface="宋体"/>
              </a:rPr>
              <a:t>含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弧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进行确定化就得 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dirty="0">
                <a:latin typeface="宋体"/>
                <a:cs typeface="宋体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4089" y="2974827"/>
            <a:ext cx="1803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sz="2800" dirty="0">
                <a:latin typeface="Times New Roman"/>
                <a:cs typeface="Times New Roman"/>
              </a:rPr>
              <a:t>x	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9239" y="292735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304800"/>
                </a:moveTo>
                <a:lnTo>
                  <a:pt x="682073" y="259744"/>
                </a:lnTo>
                <a:lnTo>
                  <a:pt x="671249" y="216745"/>
                </a:lnTo>
                <a:lnTo>
                  <a:pt x="653864" y="176275"/>
                </a:lnTo>
                <a:lnTo>
                  <a:pt x="630455" y="138804"/>
                </a:lnTo>
                <a:lnTo>
                  <a:pt x="601556" y="104802"/>
                </a:lnTo>
                <a:lnTo>
                  <a:pt x="567704" y="74740"/>
                </a:lnTo>
                <a:lnTo>
                  <a:pt x="529434" y="49088"/>
                </a:lnTo>
                <a:lnTo>
                  <a:pt x="487283" y="28318"/>
                </a:lnTo>
                <a:lnTo>
                  <a:pt x="441787" y="12899"/>
                </a:lnTo>
                <a:lnTo>
                  <a:pt x="393480" y="3303"/>
                </a:lnTo>
                <a:lnTo>
                  <a:pt x="342900" y="0"/>
                </a:lnTo>
                <a:lnTo>
                  <a:pt x="292147" y="3303"/>
                </a:lnTo>
                <a:lnTo>
                  <a:pt x="243734" y="12899"/>
                </a:lnTo>
                <a:lnTo>
                  <a:pt x="198186" y="28318"/>
                </a:lnTo>
                <a:lnTo>
                  <a:pt x="156028" y="49088"/>
                </a:lnTo>
                <a:lnTo>
                  <a:pt x="117786" y="74740"/>
                </a:lnTo>
                <a:lnTo>
                  <a:pt x="83986" y="104802"/>
                </a:lnTo>
                <a:lnTo>
                  <a:pt x="55152" y="138804"/>
                </a:lnTo>
                <a:lnTo>
                  <a:pt x="31811" y="176275"/>
                </a:lnTo>
                <a:lnTo>
                  <a:pt x="14488" y="216745"/>
                </a:lnTo>
                <a:lnTo>
                  <a:pt x="3709" y="259744"/>
                </a:lnTo>
                <a:lnTo>
                  <a:pt x="0" y="304800"/>
                </a:lnTo>
                <a:lnTo>
                  <a:pt x="3709" y="349684"/>
                </a:lnTo>
                <a:lnTo>
                  <a:pt x="14488" y="392575"/>
                </a:lnTo>
                <a:lnTo>
                  <a:pt x="31811" y="432994"/>
                </a:lnTo>
                <a:lnTo>
                  <a:pt x="55152" y="470459"/>
                </a:lnTo>
                <a:lnTo>
                  <a:pt x="83986" y="504488"/>
                </a:lnTo>
                <a:lnTo>
                  <a:pt x="117786" y="534602"/>
                </a:lnTo>
                <a:lnTo>
                  <a:pt x="156028" y="560319"/>
                </a:lnTo>
                <a:lnTo>
                  <a:pt x="198186" y="581158"/>
                </a:lnTo>
                <a:lnTo>
                  <a:pt x="243734" y="596638"/>
                </a:lnTo>
                <a:lnTo>
                  <a:pt x="292147" y="606279"/>
                </a:lnTo>
                <a:lnTo>
                  <a:pt x="342900" y="609600"/>
                </a:lnTo>
                <a:lnTo>
                  <a:pt x="393480" y="606279"/>
                </a:lnTo>
                <a:lnTo>
                  <a:pt x="441787" y="596638"/>
                </a:lnTo>
                <a:lnTo>
                  <a:pt x="487283" y="581158"/>
                </a:lnTo>
                <a:lnTo>
                  <a:pt x="529434" y="560319"/>
                </a:lnTo>
                <a:lnTo>
                  <a:pt x="567704" y="534602"/>
                </a:lnTo>
                <a:lnTo>
                  <a:pt x="601556" y="504488"/>
                </a:lnTo>
                <a:lnTo>
                  <a:pt x="630455" y="470459"/>
                </a:lnTo>
                <a:lnTo>
                  <a:pt x="653864" y="432994"/>
                </a:lnTo>
                <a:lnTo>
                  <a:pt x="671249" y="392575"/>
                </a:lnTo>
                <a:lnTo>
                  <a:pt x="682073" y="349684"/>
                </a:lnTo>
                <a:lnTo>
                  <a:pt x="6858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35995" y="2841625"/>
            <a:ext cx="819150" cy="781050"/>
            <a:chOff x="4435995" y="2841625"/>
            <a:chExt cx="819150" cy="781050"/>
          </a:xfrm>
        </p:grpSpPr>
        <p:sp>
          <p:nvSpPr>
            <p:cNvPr id="8" name="object 8"/>
            <p:cNvSpPr/>
            <p:nvPr/>
          </p:nvSpPr>
          <p:spPr>
            <a:xfrm>
              <a:off x="4559439" y="285115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23" y="329323"/>
                  </a:lnTo>
                  <a:lnTo>
                    <a:pt x="12223" y="279752"/>
                  </a:lnTo>
                  <a:lnTo>
                    <a:pt x="26896" y="232743"/>
                  </a:lnTo>
                  <a:lnTo>
                    <a:pt x="46736" y="188750"/>
                  </a:lnTo>
                  <a:lnTo>
                    <a:pt x="71338" y="148228"/>
                  </a:lnTo>
                  <a:lnTo>
                    <a:pt x="100298" y="111633"/>
                  </a:lnTo>
                  <a:lnTo>
                    <a:pt x="133211" y="79419"/>
                  </a:lnTo>
                  <a:lnTo>
                    <a:pt x="169672" y="52041"/>
                  </a:lnTo>
                  <a:lnTo>
                    <a:pt x="209276" y="29956"/>
                  </a:lnTo>
                  <a:lnTo>
                    <a:pt x="251618" y="13617"/>
                  </a:lnTo>
                  <a:lnTo>
                    <a:pt x="296294" y="3480"/>
                  </a:lnTo>
                  <a:lnTo>
                    <a:pt x="342900" y="0"/>
                  </a:lnTo>
                  <a:lnTo>
                    <a:pt x="389505" y="3480"/>
                  </a:lnTo>
                  <a:lnTo>
                    <a:pt x="434181" y="13617"/>
                  </a:lnTo>
                  <a:lnTo>
                    <a:pt x="476523" y="29956"/>
                  </a:lnTo>
                  <a:lnTo>
                    <a:pt x="516128" y="52041"/>
                  </a:lnTo>
                  <a:lnTo>
                    <a:pt x="552588" y="79419"/>
                  </a:lnTo>
                  <a:lnTo>
                    <a:pt x="585501" y="111632"/>
                  </a:lnTo>
                  <a:lnTo>
                    <a:pt x="614461" y="148228"/>
                  </a:lnTo>
                  <a:lnTo>
                    <a:pt x="639064" y="188750"/>
                  </a:lnTo>
                  <a:lnTo>
                    <a:pt x="658903" y="232743"/>
                  </a:lnTo>
                  <a:lnTo>
                    <a:pt x="673576" y="279752"/>
                  </a:lnTo>
                  <a:lnTo>
                    <a:pt x="682676" y="329323"/>
                  </a:lnTo>
                  <a:lnTo>
                    <a:pt x="685800" y="380999"/>
                  </a:lnTo>
                  <a:lnTo>
                    <a:pt x="682676" y="432676"/>
                  </a:lnTo>
                  <a:lnTo>
                    <a:pt x="673576" y="482247"/>
                  </a:lnTo>
                  <a:lnTo>
                    <a:pt x="658903" y="529256"/>
                  </a:lnTo>
                  <a:lnTo>
                    <a:pt x="639063" y="573249"/>
                  </a:lnTo>
                  <a:lnTo>
                    <a:pt x="614461" y="613771"/>
                  </a:lnTo>
                  <a:lnTo>
                    <a:pt x="585501" y="650366"/>
                  </a:lnTo>
                  <a:lnTo>
                    <a:pt x="552588" y="682580"/>
                  </a:lnTo>
                  <a:lnTo>
                    <a:pt x="516127" y="709958"/>
                  </a:lnTo>
                  <a:lnTo>
                    <a:pt x="476523" y="732043"/>
                  </a:lnTo>
                  <a:lnTo>
                    <a:pt x="434181" y="748382"/>
                  </a:lnTo>
                  <a:lnTo>
                    <a:pt x="389505" y="758519"/>
                  </a:lnTo>
                  <a:lnTo>
                    <a:pt x="342900" y="762000"/>
                  </a:lnTo>
                  <a:lnTo>
                    <a:pt x="296294" y="758519"/>
                  </a:lnTo>
                  <a:lnTo>
                    <a:pt x="251618" y="748382"/>
                  </a:lnTo>
                  <a:lnTo>
                    <a:pt x="209276" y="732043"/>
                  </a:lnTo>
                  <a:lnTo>
                    <a:pt x="169671" y="709958"/>
                  </a:lnTo>
                  <a:lnTo>
                    <a:pt x="133211" y="682580"/>
                  </a:lnTo>
                  <a:lnTo>
                    <a:pt x="100298" y="650366"/>
                  </a:lnTo>
                  <a:lnTo>
                    <a:pt x="71338" y="613771"/>
                  </a:lnTo>
                  <a:lnTo>
                    <a:pt x="46735" y="573249"/>
                  </a:lnTo>
                  <a:lnTo>
                    <a:pt x="26896" y="529256"/>
                  </a:lnTo>
                  <a:lnTo>
                    <a:pt x="12223" y="482247"/>
                  </a:lnTo>
                  <a:lnTo>
                    <a:pt x="3123" y="432676"/>
                  </a:lnTo>
                  <a:lnTo>
                    <a:pt x="0" y="381000"/>
                  </a:lnTo>
                  <a:close/>
                </a:path>
                <a:path w="685800" h="762000">
                  <a:moveTo>
                    <a:pt x="63245" y="381000"/>
                  </a:moveTo>
                  <a:lnTo>
                    <a:pt x="66899" y="431346"/>
                  </a:lnTo>
                  <a:lnTo>
                    <a:pt x="77480" y="479090"/>
                  </a:lnTo>
                  <a:lnTo>
                    <a:pt x="94415" y="523598"/>
                  </a:lnTo>
                  <a:lnTo>
                    <a:pt x="117134" y="564233"/>
                  </a:lnTo>
                  <a:lnTo>
                    <a:pt x="145065" y="600360"/>
                  </a:lnTo>
                  <a:lnTo>
                    <a:pt x="177637" y="631344"/>
                  </a:lnTo>
                  <a:lnTo>
                    <a:pt x="214278" y="656549"/>
                  </a:lnTo>
                  <a:lnTo>
                    <a:pt x="254416" y="675339"/>
                  </a:lnTo>
                  <a:lnTo>
                    <a:pt x="297480" y="687079"/>
                  </a:lnTo>
                  <a:lnTo>
                    <a:pt x="342900" y="691134"/>
                  </a:lnTo>
                  <a:lnTo>
                    <a:pt x="388133" y="687079"/>
                  </a:lnTo>
                  <a:lnTo>
                    <a:pt x="431090" y="675339"/>
                  </a:lnTo>
                  <a:lnTo>
                    <a:pt x="471185" y="656549"/>
                  </a:lnTo>
                  <a:lnTo>
                    <a:pt x="507833" y="631344"/>
                  </a:lnTo>
                  <a:lnTo>
                    <a:pt x="540448" y="600360"/>
                  </a:lnTo>
                  <a:lnTo>
                    <a:pt x="568445" y="564233"/>
                  </a:lnTo>
                  <a:lnTo>
                    <a:pt x="591240" y="523598"/>
                  </a:lnTo>
                  <a:lnTo>
                    <a:pt x="608246" y="479090"/>
                  </a:lnTo>
                  <a:lnTo>
                    <a:pt x="618879" y="431346"/>
                  </a:lnTo>
                  <a:lnTo>
                    <a:pt x="622553" y="380999"/>
                  </a:lnTo>
                  <a:lnTo>
                    <a:pt x="618879" y="330632"/>
                  </a:lnTo>
                  <a:lnTo>
                    <a:pt x="608246" y="282830"/>
                  </a:lnTo>
                  <a:lnTo>
                    <a:pt x="591240" y="238237"/>
                  </a:lnTo>
                  <a:lnTo>
                    <a:pt x="568445" y="197498"/>
                  </a:lnTo>
                  <a:lnTo>
                    <a:pt x="540448" y="161258"/>
                  </a:lnTo>
                  <a:lnTo>
                    <a:pt x="507833" y="130161"/>
                  </a:lnTo>
                  <a:lnTo>
                    <a:pt x="471185" y="104853"/>
                  </a:lnTo>
                  <a:lnTo>
                    <a:pt x="431090" y="85977"/>
                  </a:lnTo>
                  <a:lnTo>
                    <a:pt x="388133" y="74179"/>
                  </a:lnTo>
                  <a:lnTo>
                    <a:pt x="342900" y="70103"/>
                  </a:lnTo>
                  <a:lnTo>
                    <a:pt x="297480" y="74179"/>
                  </a:lnTo>
                  <a:lnTo>
                    <a:pt x="254416" y="85977"/>
                  </a:lnTo>
                  <a:lnTo>
                    <a:pt x="214278" y="104853"/>
                  </a:lnTo>
                  <a:lnTo>
                    <a:pt x="177637" y="130161"/>
                  </a:lnTo>
                  <a:lnTo>
                    <a:pt x="145065" y="161258"/>
                  </a:lnTo>
                  <a:lnTo>
                    <a:pt x="117134" y="197498"/>
                  </a:lnTo>
                  <a:lnTo>
                    <a:pt x="94415" y="238237"/>
                  </a:lnTo>
                  <a:lnTo>
                    <a:pt x="77480" y="282830"/>
                  </a:lnTo>
                  <a:lnTo>
                    <a:pt x="66899" y="330632"/>
                  </a:lnTo>
                  <a:lnTo>
                    <a:pt x="63245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5995" y="3170427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2484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4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28275" y="2828315"/>
            <a:ext cx="817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8045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3439" y="3170427"/>
            <a:ext cx="685800" cy="124460"/>
            <a:chOff x="2273439" y="3170427"/>
            <a:chExt cx="685800" cy="124460"/>
          </a:xfrm>
        </p:grpSpPr>
        <p:sp>
          <p:nvSpPr>
            <p:cNvPr id="12" name="object 12"/>
            <p:cNvSpPr/>
            <p:nvPr/>
          </p:nvSpPr>
          <p:spPr>
            <a:xfrm>
              <a:off x="2273439" y="3232149"/>
              <a:ext cx="563880" cy="0"/>
            </a:xfrm>
            <a:custGeom>
              <a:avLst/>
              <a:gdLst/>
              <a:ahLst/>
              <a:cxnLst/>
              <a:rect l="l" t="t" r="r" b="b"/>
              <a:pathLst>
                <a:path w="563880">
                  <a:moveTo>
                    <a:pt x="0" y="0"/>
                  </a:moveTo>
                  <a:lnTo>
                    <a:pt x="5638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5795" y="3170427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2484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4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53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正规式分裂规则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3239" y="3323971"/>
            <a:ext cx="1228725" cy="628650"/>
            <a:chOff x="673239" y="3323971"/>
            <a:chExt cx="1228725" cy="628650"/>
          </a:xfrm>
        </p:grpSpPr>
        <p:sp>
          <p:nvSpPr>
            <p:cNvPr id="4" name="object 4"/>
            <p:cNvSpPr/>
            <p:nvPr/>
          </p:nvSpPr>
          <p:spPr>
            <a:xfrm>
              <a:off x="1282839" y="33334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239" y="3638296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9395" y="35765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1687" y="33459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3039" y="32572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1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7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2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91135" y="33809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9595" y="3576573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44" y="61722"/>
                </a:moveTo>
                <a:lnTo>
                  <a:pt x="0" y="0"/>
                </a:lnTo>
                <a:lnTo>
                  <a:pt x="0" y="124205"/>
                </a:lnTo>
                <a:lnTo>
                  <a:pt x="123444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6736" y="3221596"/>
            <a:ext cx="802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67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8827" y="3181095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40439" y="3247770"/>
            <a:ext cx="1228725" cy="628650"/>
            <a:chOff x="4940439" y="3247770"/>
            <a:chExt cx="1228725" cy="628650"/>
          </a:xfrm>
        </p:grpSpPr>
        <p:sp>
          <p:nvSpPr>
            <p:cNvPr id="14" name="object 14"/>
            <p:cNvSpPr/>
            <p:nvPr/>
          </p:nvSpPr>
          <p:spPr>
            <a:xfrm>
              <a:off x="5550026" y="32572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0439" y="3562095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79">
                  <a:moveTo>
                    <a:pt x="0" y="0"/>
                  </a:moveTo>
                  <a:lnTo>
                    <a:pt x="487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6595" y="3500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83881" y="334592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31595" y="3271773"/>
            <a:ext cx="123825" cy="581660"/>
          </a:xfrm>
          <a:custGeom>
            <a:avLst/>
            <a:gdLst/>
            <a:ahLst/>
            <a:cxnLst/>
            <a:rect l="l" t="t" r="r" b="b"/>
            <a:pathLst>
              <a:path w="123825" h="581660">
                <a:moveTo>
                  <a:pt x="123431" y="518922"/>
                </a:moveTo>
                <a:lnTo>
                  <a:pt x="0" y="457200"/>
                </a:lnTo>
                <a:lnTo>
                  <a:pt x="0" y="581406"/>
                </a:lnTo>
                <a:lnTo>
                  <a:pt x="123431" y="518922"/>
                </a:lnTo>
                <a:close/>
              </a:path>
              <a:path w="123825" h="581660">
                <a:moveTo>
                  <a:pt x="123431" y="61722"/>
                </a:moveTo>
                <a:lnTo>
                  <a:pt x="0" y="0"/>
                </a:lnTo>
                <a:lnTo>
                  <a:pt x="0" y="124206"/>
                </a:lnTo>
                <a:lnTo>
                  <a:pt x="123431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70727" y="3380994"/>
            <a:ext cx="1275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975" algn="l"/>
                <a:tab pos="12617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881" y="3006340"/>
            <a:ext cx="156718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ts val="3040"/>
              </a:lnSpc>
              <a:spcBef>
                <a:spcPts val="100"/>
              </a:spcBef>
              <a:tabLst>
                <a:tab pos="929640" algn="l"/>
                <a:tab pos="15538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040"/>
              </a:lnSpc>
            </a:pPr>
            <a:r>
              <a:rPr sz="2800" dirty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3864114" y="3400171"/>
            <a:ext cx="933450" cy="400050"/>
            <a:chOff x="3864114" y="3400171"/>
            <a:chExt cx="933450" cy="400050"/>
          </a:xfrm>
        </p:grpSpPr>
        <p:sp>
          <p:nvSpPr>
            <p:cNvPr id="22" name="object 22"/>
            <p:cNvSpPr/>
            <p:nvPr/>
          </p:nvSpPr>
          <p:spPr>
            <a:xfrm>
              <a:off x="3873639" y="3409696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914400" y="190500"/>
                  </a:moveTo>
                  <a:lnTo>
                    <a:pt x="685800" y="0"/>
                  </a:lnTo>
                  <a:lnTo>
                    <a:pt x="6858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85800" y="285750"/>
                  </a:lnTo>
                  <a:lnTo>
                    <a:pt x="685800" y="381000"/>
                  </a:lnTo>
                  <a:lnTo>
                    <a:pt x="9144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3639" y="3409696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685800" y="0"/>
                  </a:moveTo>
                  <a:lnTo>
                    <a:pt x="6858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85800" y="285750"/>
                  </a:lnTo>
                  <a:lnTo>
                    <a:pt x="685800" y="381000"/>
                  </a:lnTo>
                  <a:lnTo>
                    <a:pt x="914400" y="190500"/>
                  </a:lnTo>
                  <a:lnTo>
                    <a:pt x="6858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883039" y="1961895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1" y="111632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7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7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2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8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91135" y="208559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59595" y="2281173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44" y="61721"/>
                </a:moveTo>
                <a:lnTo>
                  <a:pt x="0" y="0"/>
                </a:lnTo>
                <a:lnTo>
                  <a:pt x="0" y="124205"/>
                </a:lnTo>
                <a:lnTo>
                  <a:pt x="123444" y="6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73239" y="2028570"/>
            <a:ext cx="1228725" cy="628650"/>
            <a:chOff x="673239" y="2028570"/>
            <a:chExt cx="1228725" cy="628650"/>
          </a:xfrm>
        </p:grpSpPr>
        <p:sp>
          <p:nvSpPr>
            <p:cNvPr id="28" name="object 28"/>
            <p:cNvSpPr/>
            <p:nvPr/>
          </p:nvSpPr>
          <p:spPr>
            <a:xfrm>
              <a:off x="1282839" y="20380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599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7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3239" y="2342895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9395" y="22811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1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3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90242" y="1942210"/>
            <a:ext cx="1218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  <a:tab pos="760095" algn="l"/>
              </a:tabLst>
            </a:pPr>
            <a:r>
              <a:rPr sz="4200" baseline="-17857" dirty="0">
                <a:latin typeface="Times New Roman"/>
                <a:cs typeface="Times New Roman"/>
              </a:rPr>
              <a:t>1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</a:t>
            </a:r>
            <a:endParaRPr sz="2800" dirty="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40314" y="2180970"/>
            <a:ext cx="781050" cy="400050"/>
            <a:chOff x="3940314" y="2180970"/>
            <a:chExt cx="781050" cy="400050"/>
          </a:xfrm>
        </p:grpSpPr>
        <p:sp>
          <p:nvSpPr>
            <p:cNvPr id="33" name="object 33"/>
            <p:cNvSpPr/>
            <p:nvPr/>
          </p:nvSpPr>
          <p:spPr>
            <a:xfrm>
              <a:off x="3949839" y="2190495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762000" y="190500"/>
                  </a:moveTo>
                  <a:lnTo>
                    <a:pt x="571500" y="0"/>
                  </a:ln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49839" y="2190495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7759827" y="2114295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7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7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8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2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940439" y="2180970"/>
            <a:ext cx="1228725" cy="628650"/>
            <a:chOff x="4940439" y="2180970"/>
            <a:chExt cx="1228725" cy="628650"/>
          </a:xfrm>
        </p:grpSpPr>
        <p:sp>
          <p:nvSpPr>
            <p:cNvPr id="37" name="object 37"/>
            <p:cNvSpPr/>
            <p:nvPr/>
          </p:nvSpPr>
          <p:spPr>
            <a:xfrm>
              <a:off x="5550026" y="21904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5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5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0439" y="2495295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79">
                  <a:moveTo>
                    <a:pt x="0" y="0"/>
                  </a:moveTo>
                  <a:lnTo>
                    <a:pt x="487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26595" y="2433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569595" y="2180970"/>
            <a:ext cx="742950" cy="628650"/>
            <a:chOff x="6569595" y="2180970"/>
            <a:chExt cx="742950" cy="628650"/>
          </a:xfrm>
        </p:grpSpPr>
        <p:sp>
          <p:nvSpPr>
            <p:cNvPr id="41" name="object 41"/>
            <p:cNvSpPr/>
            <p:nvPr/>
          </p:nvSpPr>
          <p:spPr>
            <a:xfrm>
              <a:off x="6693027" y="21904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5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5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69595" y="24335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067916" y="223799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36395" y="2433573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31" y="61721"/>
                </a:moveTo>
                <a:lnTo>
                  <a:pt x="0" y="0"/>
                </a:lnTo>
                <a:lnTo>
                  <a:pt x="0" y="124205"/>
                </a:lnTo>
                <a:lnTo>
                  <a:pt x="123431" y="6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46170" y="2085590"/>
            <a:ext cx="1976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8465" algn="l"/>
                <a:tab pos="1196340" algn="l"/>
              </a:tabLst>
            </a:pPr>
            <a:r>
              <a:rPr sz="4200" baseline="-17857" dirty="0">
                <a:latin typeface="Times New Roman"/>
                <a:cs typeface="Times New Roman"/>
              </a:rPr>
              <a:t>1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17857" dirty="0">
                <a:latin typeface="Times New Roman"/>
                <a:cs typeface="Times New Roman"/>
              </a:rPr>
              <a:t>1‘</a:t>
            </a:r>
            <a:r>
              <a:rPr sz="2800" u="heavy" spc="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endParaRPr sz="2800" dirty="0">
              <a:latin typeface="Symbol"/>
              <a:cs typeface="Symbo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97995" y="4847971"/>
            <a:ext cx="742950" cy="628650"/>
            <a:chOff x="5197995" y="4847971"/>
            <a:chExt cx="742950" cy="628650"/>
          </a:xfrm>
        </p:grpSpPr>
        <p:sp>
          <p:nvSpPr>
            <p:cNvPr id="47" name="object 47"/>
            <p:cNvSpPr/>
            <p:nvPr/>
          </p:nvSpPr>
          <p:spPr>
            <a:xfrm>
              <a:off x="5321439" y="48574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87" y="304800"/>
                  </a:moveTo>
                  <a:lnTo>
                    <a:pt x="605579" y="255343"/>
                  </a:lnTo>
                  <a:lnTo>
                    <a:pt x="593982" y="208434"/>
                  </a:lnTo>
                  <a:lnTo>
                    <a:pt x="575436" y="164697"/>
                  </a:lnTo>
                  <a:lnTo>
                    <a:pt x="550581" y="124760"/>
                  </a:lnTo>
                  <a:lnTo>
                    <a:pt x="520057" y="89249"/>
                  </a:lnTo>
                  <a:lnTo>
                    <a:pt x="484502" y="58789"/>
                  </a:lnTo>
                  <a:lnTo>
                    <a:pt x="444558" y="34008"/>
                  </a:lnTo>
                  <a:lnTo>
                    <a:pt x="400865" y="15532"/>
                  </a:lnTo>
                  <a:lnTo>
                    <a:pt x="354061" y="3987"/>
                  </a:lnTo>
                  <a:lnTo>
                    <a:pt x="304787" y="0"/>
                  </a:lnTo>
                  <a:lnTo>
                    <a:pt x="255331" y="3987"/>
                  </a:lnTo>
                  <a:lnTo>
                    <a:pt x="208423" y="15532"/>
                  </a:lnTo>
                  <a:lnTo>
                    <a:pt x="164687" y="34008"/>
                  </a:lnTo>
                  <a:lnTo>
                    <a:pt x="124752" y="58789"/>
                  </a:lnTo>
                  <a:lnTo>
                    <a:pt x="89242" y="89249"/>
                  </a:lnTo>
                  <a:lnTo>
                    <a:pt x="58785" y="124760"/>
                  </a:lnTo>
                  <a:lnTo>
                    <a:pt x="34006" y="164697"/>
                  </a:lnTo>
                  <a:lnTo>
                    <a:pt x="15531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1" y="400872"/>
                  </a:lnTo>
                  <a:lnTo>
                    <a:pt x="34006" y="444566"/>
                  </a:lnTo>
                  <a:lnTo>
                    <a:pt x="58785" y="484510"/>
                  </a:lnTo>
                  <a:lnTo>
                    <a:pt x="89242" y="520064"/>
                  </a:lnTo>
                  <a:lnTo>
                    <a:pt x="124752" y="550590"/>
                  </a:lnTo>
                  <a:lnTo>
                    <a:pt x="164687" y="575447"/>
                  </a:lnTo>
                  <a:lnTo>
                    <a:pt x="208423" y="593994"/>
                  </a:lnTo>
                  <a:lnTo>
                    <a:pt x="255331" y="605591"/>
                  </a:lnTo>
                  <a:lnTo>
                    <a:pt x="304787" y="609600"/>
                  </a:lnTo>
                  <a:lnTo>
                    <a:pt x="354061" y="605591"/>
                  </a:lnTo>
                  <a:lnTo>
                    <a:pt x="400865" y="593994"/>
                  </a:lnTo>
                  <a:lnTo>
                    <a:pt x="444558" y="575447"/>
                  </a:lnTo>
                  <a:lnTo>
                    <a:pt x="484502" y="550590"/>
                  </a:lnTo>
                  <a:lnTo>
                    <a:pt x="520057" y="520064"/>
                  </a:lnTo>
                  <a:lnTo>
                    <a:pt x="550581" y="484510"/>
                  </a:lnTo>
                  <a:lnTo>
                    <a:pt x="575436" y="444566"/>
                  </a:lnTo>
                  <a:lnTo>
                    <a:pt x="593982" y="400872"/>
                  </a:lnTo>
                  <a:lnTo>
                    <a:pt x="605579" y="354070"/>
                  </a:lnTo>
                  <a:lnTo>
                    <a:pt x="609587" y="30480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97995" y="51005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550287" y="48699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39914" y="4695571"/>
            <a:ext cx="1238250" cy="628650"/>
            <a:chOff x="739914" y="4695571"/>
            <a:chExt cx="1238250" cy="628650"/>
          </a:xfrm>
        </p:grpSpPr>
        <p:sp>
          <p:nvSpPr>
            <p:cNvPr id="51" name="object 51"/>
            <p:cNvSpPr/>
            <p:nvPr/>
          </p:nvSpPr>
          <p:spPr>
            <a:xfrm>
              <a:off x="1359039" y="47050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9439" y="5009896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35595" y="49481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587887" y="47175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59239" y="46288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1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7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2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267335" y="47525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968639" y="4948173"/>
            <a:ext cx="990600" cy="124460"/>
            <a:chOff x="1968639" y="4948173"/>
            <a:chExt cx="990600" cy="124460"/>
          </a:xfrm>
        </p:grpSpPr>
        <p:sp>
          <p:nvSpPr>
            <p:cNvPr id="58" name="object 58"/>
            <p:cNvSpPr/>
            <p:nvPr/>
          </p:nvSpPr>
          <p:spPr>
            <a:xfrm>
              <a:off x="1968639" y="5009895"/>
              <a:ext cx="868680" cy="0"/>
            </a:xfrm>
            <a:custGeom>
              <a:avLst/>
              <a:gdLst/>
              <a:ahLst/>
              <a:cxnLst/>
              <a:rect l="l" t="t" r="r" b="b"/>
              <a:pathLst>
                <a:path w="868680">
                  <a:moveTo>
                    <a:pt x="0" y="0"/>
                  </a:moveTo>
                  <a:lnTo>
                    <a:pt x="868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35795" y="49481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292483" y="4422647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aseline="-15873" dirty="0">
                <a:latin typeface="Symbol"/>
                <a:cs typeface="Symbol"/>
              </a:rPr>
              <a:t></a:t>
            </a:r>
            <a:r>
              <a:rPr sz="4200" spc="-434" baseline="-1587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*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940314" y="4847971"/>
            <a:ext cx="933450" cy="323850"/>
            <a:chOff x="3940314" y="4847971"/>
            <a:chExt cx="933450" cy="323850"/>
          </a:xfrm>
        </p:grpSpPr>
        <p:sp>
          <p:nvSpPr>
            <p:cNvPr id="62" name="object 62"/>
            <p:cNvSpPr/>
            <p:nvPr/>
          </p:nvSpPr>
          <p:spPr>
            <a:xfrm>
              <a:off x="3949839" y="4857496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400" y="152400"/>
                  </a:moveTo>
                  <a:lnTo>
                    <a:pt x="685800" y="0"/>
                  </a:ln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914400" y="1524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49839" y="4857496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685800" y="0"/>
                  </a:move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914400" y="152400"/>
                  </a:lnTo>
                  <a:lnTo>
                    <a:pt x="6858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7531227" y="47812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6340995" y="4847971"/>
            <a:ext cx="742950" cy="628650"/>
            <a:chOff x="6340995" y="4847971"/>
            <a:chExt cx="742950" cy="628650"/>
          </a:xfrm>
        </p:grpSpPr>
        <p:sp>
          <p:nvSpPr>
            <p:cNvPr id="66" name="object 66"/>
            <p:cNvSpPr/>
            <p:nvPr/>
          </p:nvSpPr>
          <p:spPr>
            <a:xfrm>
              <a:off x="6464426" y="48574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40995" y="51005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839335" y="49049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07795" y="5100573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31" y="61722"/>
                </a:moveTo>
                <a:lnTo>
                  <a:pt x="0" y="0"/>
                </a:lnTo>
                <a:lnTo>
                  <a:pt x="0" y="124205"/>
                </a:lnTo>
                <a:lnTo>
                  <a:pt x="123431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699139" y="4752594"/>
            <a:ext cx="1569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23126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61327" y="4752594"/>
            <a:ext cx="350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96345" y="4869955"/>
            <a:ext cx="32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1‘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515861" y="4467733"/>
            <a:ext cx="485140" cy="492759"/>
            <a:chOff x="6515861" y="4467733"/>
            <a:chExt cx="485140" cy="492759"/>
          </a:xfrm>
        </p:grpSpPr>
        <p:sp>
          <p:nvSpPr>
            <p:cNvPr id="74" name="object 74"/>
            <p:cNvSpPr/>
            <p:nvPr/>
          </p:nvSpPr>
          <p:spPr>
            <a:xfrm>
              <a:off x="6525386" y="4477258"/>
              <a:ext cx="457834" cy="473709"/>
            </a:xfrm>
            <a:custGeom>
              <a:avLst/>
              <a:gdLst/>
              <a:ahLst/>
              <a:cxnLst/>
              <a:rect l="l" t="t" r="r" b="b"/>
              <a:pathLst>
                <a:path w="457834" h="473710">
                  <a:moveTo>
                    <a:pt x="0" y="421386"/>
                  </a:moveTo>
                  <a:lnTo>
                    <a:pt x="7601" y="361536"/>
                  </a:lnTo>
                  <a:lnTo>
                    <a:pt x="18778" y="304605"/>
                  </a:lnTo>
                  <a:lnTo>
                    <a:pt x="33230" y="251067"/>
                  </a:lnTo>
                  <a:lnTo>
                    <a:pt x="50659" y="201393"/>
                  </a:lnTo>
                  <a:lnTo>
                    <a:pt x="70765" y="156059"/>
                  </a:lnTo>
                  <a:lnTo>
                    <a:pt x="93251" y="115538"/>
                  </a:lnTo>
                  <a:lnTo>
                    <a:pt x="117816" y="80303"/>
                  </a:lnTo>
                  <a:lnTo>
                    <a:pt x="144162" y="50828"/>
                  </a:lnTo>
                  <a:lnTo>
                    <a:pt x="201002" y="11052"/>
                  </a:lnTo>
                  <a:lnTo>
                    <a:pt x="261378" y="0"/>
                  </a:lnTo>
                  <a:lnTo>
                    <a:pt x="291947" y="6414"/>
                  </a:lnTo>
                  <a:lnTo>
                    <a:pt x="347232" y="42326"/>
                  </a:lnTo>
                  <a:lnTo>
                    <a:pt x="393213" y="105257"/>
                  </a:lnTo>
                  <a:lnTo>
                    <a:pt x="412153" y="145446"/>
                  </a:lnTo>
                  <a:lnTo>
                    <a:pt x="428092" y="190699"/>
                  </a:lnTo>
                  <a:lnTo>
                    <a:pt x="440806" y="240453"/>
                  </a:lnTo>
                  <a:lnTo>
                    <a:pt x="450070" y="294143"/>
                  </a:lnTo>
                  <a:lnTo>
                    <a:pt x="455659" y="351207"/>
                  </a:lnTo>
                  <a:lnTo>
                    <a:pt x="457348" y="411081"/>
                  </a:lnTo>
                  <a:lnTo>
                    <a:pt x="454914" y="47320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79538" y="4797298"/>
              <a:ext cx="12065" cy="152400"/>
            </a:xfrm>
            <a:custGeom>
              <a:avLst/>
              <a:gdLst/>
              <a:ahLst/>
              <a:cxnLst/>
              <a:rect l="l" t="t" r="r" b="b"/>
              <a:pathLst>
                <a:path w="12065" h="152400">
                  <a:moveTo>
                    <a:pt x="5721" y="-9525"/>
                  </a:moveTo>
                  <a:lnTo>
                    <a:pt x="5721" y="161925"/>
                  </a:lnTo>
                </a:path>
              </a:pathLst>
            </a:custGeom>
            <a:ln w="30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78776" y="4873498"/>
              <a:ext cx="6350" cy="76200"/>
            </a:xfrm>
            <a:custGeom>
              <a:avLst/>
              <a:gdLst/>
              <a:ahLst/>
              <a:cxnLst/>
              <a:rect l="l" t="t" r="r" b="b"/>
              <a:pathLst>
                <a:path w="6350" h="76200">
                  <a:moveTo>
                    <a:pt x="3048" y="-9525"/>
                  </a:moveTo>
                  <a:lnTo>
                    <a:pt x="3048" y="8572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14781" y="4791202"/>
              <a:ext cx="64769" cy="158115"/>
            </a:xfrm>
            <a:custGeom>
              <a:avLst/>
              <a:gdLst/>
              <a:ahLst/>
              <a:cxnLst/>
              <a:rect l="l" t="t" r="r" b="b"/>
              <a:pathLst>
                <a:path w="64770" h="158114">
                  <a:moveTo>
                    <a:pt x="64757" y="15773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467735" y="4219194"/>
            <a:ext cx="2209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35" y="231648"/>
            <a:ext cx="83254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02885" algn="l"/>
                <a:tab pos="6903720" algn="l"/>
              </a:tabLst>
            </a:pPr>
            <a:r>
              <a:rPr sz="2800" spc="-5" dirty="0">
                <a:latin typeface="宋体"/>
                <a:cs typeface="宋体"/>
              </a:rPr>
              <a:t>例：根据正规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(a|b)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(aa|bb)(a|b)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,	</a:t>
            </a:r>
            <a:r>
              <a:rPr sz="2800" spc="-10" dirty="0">
                <a:latin typeface="宋体"/>
                <a:cs typeface="宋体"/>
              </a:rPr>
              <a:t>构</a:t>
            </a:r>
            <a:r>
              <a:rPr sz="280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DFA	M</a:t>
            </a:r>
            <a:r>
              <a:rPr sz="2800" spc="-5" dirty="0">
                <a:latin typeface="宋体"/>
                <a:cs typeface="宋体"/>
              </a:rPr>
              <a:t>，使之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422" y="680450"/>
            <a:ext cx="14497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sz="2800" dirty="0">
                <a:latin typeface="宋体"/>
                <a:cs typeface="宋体"/>
              </a:rPr>
              <a:t>等价	</a:t>
            </a:r>
            <a:r>
              <a:rPr sz="2800" u="heavy" spc="140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sz="2800" u="heavy" spc="-96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2067" y="1120891"/>
            <a:ext cx="34912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0095" algn="l"/>
              </a:tabLst>
            </a:pPr>
            <a:r>
              <a:rPr sz="2800" dirty="0">
                <a:latin typeface="Times New Roman"/>
                <a:cs typeface="Times New Roman"/>
              </a:rPr>
              <a:t>x	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87714" y="1012825"/>
            <a:ext cx="4057650" cy="781050"/>
            <a:chOff x="2187714" y="1012825"/>
            <a:chExt cx="4057650" cy="781050"/>
          </a:xfrm>
        </p:grpSpPr>
        <p:sp>
          <p:nvSpPr>
            <p:cNvPr id="6" name="object 6"/>
            <p:cNvSpPr/>
            <p:nvPr/>
          </p:nvSpPr>
          <p:spPr>
            <a:xfrm>
              <a:off x="2197239" y="1098550"/>
              <a:ext cx="735330" cy="609600"/>
            </a:xfrm>
            <a:custGeom>
              <a:avLst/>
              <a:gdLst/>
              <a:ahLst/>
              <a:cxnLst/>
              <a:rect l="l" t="t" r="r" b="b"/>
              <a:pathLst>
                <a:path w="735330" h="609600">
                  <a:moveTo>
                    <a:pt x="735330" y="304799"/>
                  </a:moveTo>
                  <a:lnTo>
                    <a:pt x="731973" y="263426"/>
                  </a:lnTo>
                  <a:lnTo>
                    <a:pt x="722196" y="223749"/>
                  </a:lnTo>
                  <a:lnTo>
                    <a:pt x="706433" y="186130"/>
                  </a:lnTo>
                  <a:lnTo>
                    <a:pt x="685122" y="150932"/>
                  </a:lnTo>
                  <a:lnTo>
                    <a:pt x="658700" y="118517"/>
                  </a:lnTo>
                  <a:lnTo>
                    <a:pt x="627602" y="89249"/>
                  </a:lnTo>
                  <a:lnTo>
                    <a:pt x="592265" y="63488"/>
                  </a:lnTo>
                  <a:lnTo>
                    <a:pt x="553127" y="41599"/>
                  </a:lnTo>
                  <a:lnTo>
                    <a:pt x="510623" y="23943"/>
                  </a:lnTo>
                  <a:lnTo>
                    <a:pt x="465190" y="10883"/>
                  </a:lnTo>
                  <a:lnTo>
                    <a:pt x="417265" y="2781"/>
                  </a:lnTo>
                  <a:lnTo>
                    <a:pt x="367283" y="0"/>
                  </a:lnTo>
                  <a:lnTo>
                    <a:pt x="317477" y="2781"/>
                  </a:lnTo>
                  <a:lnTo>
                    <a:pt x="269698" y="10883"/>
                  </a:lnTo>
                  <a:lnTo>
                    <a:pt x="224385" y="23943"/>
                  </a:lnTo>
                  <a:lnTo>
                    <a:pt x="181976" y="41599"/>
                  </a:lnTo>
                  <a:lnTo>
                    <a:pt x="142912" y="63488"/>
                  </a:lnTo>
                  <a:lnTo>
                    <a:pt x="107632" y="89249"/>
                  </a:lnTo>
                  <a:lnTo>
                    <a:pt x="76574" y="118517"/>
                  </a:lnTo>
                  <a:lnTo>
                    <a:pt x="50179" y="150932"/>
                  </a:lnTo>
                  <a:lnTo>
                    <a:pt x="28884" y="186130"/>
                  </a:lnTo>
                  <a:lnTo>
                    <a:pt x="13130" y="223749"/>
                  </a:lnTo>
                  <a:lnTo>
                    <a:pt x="3355" y="263426"/>
                  </a:lnTo>
                  <a:lnTo>
                    <a:pt x="0" y="304799"/>
                  </a:lnTo>
                  <a:lnTo>
                    <a:pt x="3355" y="346013"/>
                  </a:lnTo>
                  <a:lnTo>
                    <a:pt x="13130" y="385586"/>
                  </a:lnTo>
                  <a:lnTo>
                    <a:pt x="28884" y="423148"/>
                  </a:lnTo>
                  <a:lnTo>
                    <a:pt x="50179" y="458328"/>
                  </a:lnTo>
                  <a:lnTo>
                    <a:pt x="76574" y="490757"/>
                  </a:lnTo>
                  <a:lnTo>
                    <a:pt x="107632" y="520064"/>
                  </a:lnTo>
                  <a:lnTo>
                    <a:pt x="142912" y="545879"/>
                  </a:lnTo>
                  <a:lnTo>
                    <a:pt x="181976" y="567831"/>
                  </a:lnTo>
                  <a:lnTo>
                    <a:pt x="224385" y="585549"/>
                  </a:lnTo>
                  <a:lnTo>
                    <a:pt x="269698" y="598663"/>
                  </a:lnTo>
                  <a:lnTo>
                    <a:pt x="317477" y="606804"/>
                  </a:lnTo>
                  <a:lnTo>
                    <a:pt x="367283" y="609599"/>
                  </a:lnTo>
                  <a:lnTo>
                    <a:pt x="417265" y="606804"/>
                  </a:lnTo>
                  <a:lnTo>
                    <a:pt x="465190" y="598663"/>
                  </a:lnTo>
                  <a:lnTo>
                    <a:pt x="510623" y="585549"/>
                  </a:lnTo>
                  <a:lnTo>
                    <a:pt x="553127" y="567831"/>
                  </a:lnTo>
                  <a:lnTo>
                    <a:pt x="592265" y="545879"/>
                  </a:lnTo>
                  <a:lnTo>
                    <a:pt x="627602" y="520064"/>
                  </a:lnTo>
                  <a:lnTo>
                    <a:pt x="658700" y="490757"/>
                  </a:lnTo>
                  <a:lnTo>
                    <a:pt x="685122" y="458328"/>
                  </a:lnTo>
                  <a:lnTo>
                    <a:pt x="706433" y="423148"/>
                  </a:lnTo>
                  <a:lnTo>
                    <a:pt x="722196" y="385586"/>
                  </a:lnTo>
                  <a:lnTo>
                    <a:pt x="731973" y="346013"/>
                  </a:lnTo>
                  <a:lnTo>
                    <a:pt x="735330" y="3047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9239" y="1403350"/>
              <a:ext cx="2468880" cy="0"/>
            </a:xfrm>
            <a:custGeom>
              <a:avLst/>
              <a:gdLst/>
              <a:ahLst/>
              <a:cxnLst/>
              <a:rect l="l" t="t" r="r" b="b"/>
              <a:pathLst>
                <a:path w="2468879">
                  <a:moveTo>
                    <a:pt x="0" y="0"/>
                  </a:moveTo>
                  <a:lnTo>
                    <a:pt x="24688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00509" y="1022350"/>
              <a:ext cx="735330" cy="762000"/>
            </a:xfrm>
            <a:custGeom>
              <a:avLst/>
              <a:gdLst/>
              <a:ahLst/>
              <a:cxnLst/>
              <a:rect l="l" t="t" r="r" b="b"/>
              <a:pathLst>
                <a:path w="735329" h="762000">
                  <a:moveTo>
                    <a:pt x="0" y="380999"/>
                  </a:moveTo>
                  <a:lnTo>
                    <a:pt x="2864" y="333229"/>
                  </a:lnTo>
                  <a:lnTo>
                    <a:pt x="11228" y="287223"/>
                  </a:lnTo>
                  <a:lnTo>
                    <a:pt x="24749" y="243340"/>
                  </a:lnTo>
                  <a:lnTo>
                    <a:pt x="43082" y="201937"/>
                  </a:lnTo>
                  <a:lnTo>
                    <a:pt x="65886" y="163373"/>
                  </a:lnTo>
                  <a:lnTo>
                    <a:pt x="92817" y="128006"/>
                  </a:lnTo>
                  <a:lnTo>
                    <a:pt x="123531" y="96193"/>
                  </a:lnTo>
                  <a:lnTo>
                    <a:pt x="157685" y="68292"/>
                  </a:lnTo>
                  <a:lnTo>
                    <a:pt x="194937" y="44661"/>
                  </a:lnTo>
                  <a:lnTo>
                    <a:pt x="234941" y="25658"/>
                  </a:lnTo>
                  <a:lnTo>
                    <a:pt x="277357" y="11642"/>
                  </a:lnTo>
                  <a:lnTo>
                    <a:pt x="321839" y="2970"/>
                  </a:lnTo>
                  <a:lnTo>
                    <a:pt x="368046" y="0"/>
                  </a:lnTo>
                  <a:lnTo>
                    <a:pt x="414084" y="2970"/>
                  </a:lnTo>
                  <a:lnTo>
                    <a:pt x="458425" y="11642"/>
                  </a:lnTo>
                  <a:lnTo>
                    <a:pt x="500722" y="25658"/>
                  </a:lnTo>
                  <a:lnTo>
                    <a:pt x="540631" y="44661"/>
                  </a:lnTo>
                  <a:lnTo>
                    <a:pt x="577806" y="68292"/>
                  </a:lnTo>
                  <a:lnTo>
                    <a:pt x="611901" y="96193"/>
                  </a:lnTo>
                  <a:lnTo>
                    <a:pt x="642571" y="128006"/>
                  </a:lnTo>
                  <a:lnTo>
                    <a:pt x="669471" y="163373"/>
                  </a:lnTo>
                  <a:lnTo>
                    <a:pt x="692254" y="201937"/>
                  </a:lnTo>
                  <a:lnTo>
                    <a:pt x="710576" y="243340"/>
                  </a:lnTo>
                  <a:lnTo>
                    <a:pt x="724090" y="287223"/>
                  </a:lnTo>
                  <a:lnTo>
                    <a:pt x="732453" y="333229"/>
                  </a:lnTo>
                  <a:lnTo>
                    <a:pt x="735317" y="380999"/>
                  </a:lnTo>
                  <a:lnTo>
                    <a:pt x="732453" y="428770"/>
                  </a:lnTo>
                  <a:lnTo>
                    <a:pt x="724090" y="474776"/>
                  </a:lnTo>
                  <a:lnTo>
                    <a:pt x="710576" y="518659"/>
                  </a:lnTo>
                  <a:lnTo>
                    <a:pt x="692254" y="560062"/>
                  </a:lnTo>
                  <a:lnTo>
                    <a:pt x="669471" y="598626"/>
                  </a:lnTo>
                  <a:lnTo>
                    <a:pt x="642571" y="633993"/>
                  </a:lnTo>
                  <a:lnTo>
                    <a:pt x="611901" y="665806"/>
                  </a:lnTo>
                  <a:lnTo>
                    <a:pt x="577806" y="693707"/>
                  </a:lnTo>
                  <a:lnTo>
                    <a:pt x="540631" y="717338"/>
                  </a:lnTo>
                  <a:lnTo>
                    <a:pt x="500722" y="736341"/>
                  </a:lnTo>
                  <a:lnTo>
                    <a:pt x="458425" y="750357"/>
                  </a:lnTo>
                  <a:lnTo>
                    <a:pt x="414084" y="759029"/>
                  </a:lnTo>
                  <a:lnTo>
                    <a:pt x="368046" y="761999"/>
                  </a:lnTo>
                  <a:lnTo>
                    <a:pt x="321839" y="759029"/>
                  </a:lnTo>
                  <a:lnTo>
                    <a:pt x="277357" y="750357"/>
                  </a:lnTo>
                  <a:lnTo>
                    <a:pt x="234941" y="736341"/>
                  </a:lnTo>
                  <a:lnTo>
                    <a:pt x="194937" y="717338"/>
                  </a:lnTo>
                  <a:lnTo>
                    <a:pt x="157685" y="693707"/>
                  </a:lnTo>
                  <a:lnTo>
                    <a:pt x="123531" y="665806"/>
                  </a:lnTo>
                  <a:lnTo>
                    <a:pt x="92817" y="633993"/>
                  </a:lnTo>
                  <a:lnTo>
                    <a:pt x="65886" y="598626"/>
                  </a:lnTo>
                  <a:lnTo>
                    <a:pt x="43082" y="560062"/>
                  </a:lnTo>
                  <a:lnTo>
                    <a:pt x="24749" y="518659"/>
                  </a:lnTo>
                  <a:lnTo>
                    <a:pt x="11228" y="474776"/>
                  </a:lnTo>
                  <a:lnTo>
                    <a:pt x="2864" y="428770"/>
                  </a:lnTo>
                  <a:lnTo>
                    <a:pt x="0" y="380999"/>
                  </a:lnTo>
                  <a:close/>
                </a:path>
                <a:path w="735329" h="762000">
                  <a:moveTo>
                    <a:pt x="68567" y="380999"/>
                  </a:moveTo>
                  <a:lnTo>
                    <a:pt x="72487" y="431346"/>
                  </a:lnTo>
                  <a:lnTo>
                    <a:pt x="83837" y="479090"/>
                  </a:lnTo>
                  <a:lnTo>
                    <a:pt x="102000" y="523598"/>
                  </a:lnTo>
                  <a:lnTo>
                    <a:pt x="126358" y="564233"/>
                  </a:lnTo>
                  <a:lnTo>
                    <a:pt x="156294" y="600360"/>
                  </a:lnTo>
                  <a:lnTo>
                    <a:pt x="191191" y="631344"/>
                  </a:lnTo>
                  <a:lnTo>
                    <a:pt x="230431" y="656549"/>
                  </a:lnTo>
                  <a:lnTo>
                    <a:pt x="273399" y="675339"/>
                  </a:lnTo>
                  <a:lnTo>
                    <a:pt x="319476" y="687079"/>
                  </a:lnTo>
                  <a:lnTo>
                    <a:pt x="368046" y="691133"/>
                  </a:lnTo>
                  <a:lnTo>
                    <a:pt x="416608" y="687079"/>
                  </a:lnTo>
                  <a:lnTo>
                    <a:pt x="462681" y="675339"/>
                  </a:lnTo>
                  <a:lnTo>
                    <a:pt x="505646" y="656549"/>
                  </a:lnTo>
                  <a:lnTo>
                    <a:pt x="544885" y="631344"/>
                  </a:lnTo>
                  <a:lnTo>
                    <a:pt x="579781" y="600360"/>
                  </a:lnTo>
                  <a:lnTo>
                    <a:pt x="609718" y="564233"/>
                  </a:lnTo>
                  <a:lnTo>
                    <a:pt x="634076" y="523598"/>
                  </a:lnTo>
                  <a:lnTo>
                    <a:pt x="652240" y="479090"/>
                  </a:lnTo>
                  <a:lnTo>
                    <a:pt x="663591" y="431346"/>
                  </a:lnTo>
                  <a:lnTo>
                    <a:pt x="667512" y="380999"/>
                  </a:lnTo>
                  <a:lnTo>
                    <a:pt x="663591" y="330632"/>
                  </a:lnTo>
                  <a:lnTo>
                    <a:pt x="652240" y="282830"/>
                  </a:lnTo>
                  <a:lnTo>
                    <a:pt x="634076" y="238237"/>
                  </a:lnTo>
                  <a:lnTo>
                    <a:pt x="609718" y="197498"/>
                  </a:lnTo>
                  <a:lnTo>
                    <a:pt x="579781" y="161258"/>
                  </a:lnTo>
                  <a:lnTo>
                    <a:pt x="544885" y="130161"/>
                  </a:lnTo>
                  <a:lnTo>
                    <a:pt x="505646" y="104853"/>
                  </a:lnTo>
                  <a:lnTo>
                    <a:pt x="462681" y="85977"/>
                  </a:lnTo>
                  <a:lnTo>
                    <a:pt x="416608" y="74179"/>
                  </a:lnTo>
                  <a:lnTo>
                    <a:pt x="368046" y="70103"/>
                  </a:lnTo>
                  <a:lnTo>
                    <a:pt x="319476" y="74179"/>
                  </a:lnTo>
                  <a:lnTo>
                    <a:pt x="273399" y="85977"/>
                  </a:lnTo>
                  <a:lnTo>
                    <a:pt x="230431" y="104853"/>
                  </a:lnTo>
                  <a:lnTo>
                    <a:pt x="191191" y="130161"/>
                  </a:lnTo>
                  <a:lnTo>
                    <a:pt x="156294" y="161258"/>
                  </a:lnTo>
                  <a:lnTo>
                    <a:pt x="126358" y="197498"/>
                  </a:lnTo>
                  <a:lnTo>
                    <a:pt x="102000" y="238237"/>
                  </a:lnTo>
                  <a:lnTo>
                    <a:pt x="83837" y="282830"/>
                  </a:lnTo>
                  <a:lnTo>
                    <a:pt x="72487" y="330632"/>
                  </a:lnTo>
                  <a:lnTo>
                    <a:pt x="68567" y="3809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6595" y="1341627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59">
                  <a:moveTo>
                    <a:pt x="123431" y="62483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37135" y="917448"/>
            <a:ext cx="2586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(a|b)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(aa|bb)(a|b)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3795" y="1341627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59">
                <a:moveTo>
                  <a:pt x="123443" y="62483"/>
                </a:moveTo>
                <a:lnTo>
                  <a:pt x="0" y="0"/>
                </a:lnTo>
                <a:lnTo>
                  <a:pt x="0" y="124206"/>
                </a:lnTo>
                <a:lnTo>
                  <a:pt x="123443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483114" y="2028570"/>
            <a:ext cx="4819650" cy="781050"/>
            <a:chOff x="3483114" y="2028570"/>
            <a:chExt cx="4819650" cy="781050"/>
          </a:xfrm>
        </p:grpSpPr>
        <p:sp>
          <p:nvSpPr>
            <p:cNvPr id="13" name="object 13"/>
            <p:cNvSpPr/>
            <p:nvPr/>
          </p:nvSpPr>
          <p:spPr>
            <a:xfrm>
              <a:off x="4330839" y="2038095"/>
              <a:ext cx="3962400" cy="762000"/>
            </a:xfrm>
            <a:custGeom>
              <a:avLst/>
              <a:gdLst/>
              <a:ahLst/>
              <a:cxnLst/>
              <a:rect l="l" t="t" r="r" b="b"/>
              <a:pathLst>
                <a:path w="3962400" h="762000">
                  <a:moveTo>
                    <a:pt x="2209787" y="381000"/>
                  </a:moveTo>
                  <a:lnTo>
                    <a:pt x="2205779" y="331543"/>
                  </a:lnTo>
                  <a:lnTo>
                    <a:pt x="2194182" y="284634"/>
                  </a:lnTo>
                  <a:lnTo>
                    <a:pt x="2175636" y="240897"/>
                  </a:lnTo>
                  <a:lnTo>
                    <a:pt x="2150781" y="200960"/>
                  </a:lnTo>
                  <a:lnTo>
                    <a:pt x="2120257" y="165449"/>
                  </a:lnTo>
                  <a:lnTo>
                    <a:pt x="2084702" y="134989"/>
                  </a:lnTo>
                  <a:lnTo>
                    <a:pt x="2044758" y="110208"/>
                  </a:lnTo>
                  <a:lnTo>
                    <a:pt x="2001065" y="91732"/>
                  </a:lnTo>
                  <a:lnTo>
                    <a:pt x="1954261" y="80187"/>
                  </a:lnTo>
                  <a:lnTo>
                    <a:pt x="1904987" y="76200"/>
                  </a:lnTo>
                  <a:lnTo>
                    <a:pt x="1855531" y="80187"/>
                  </a:lnTo>
                  <a:lnTo>
                    <a:pt x="1808621" y="91732"/>
                  </a:lnTo>
                  <a:lnTo>
                    <a:pt x="1764885" y="110208"/>
                  </a:lnTo>
                  <a:lnTo>
                    <a:pt x="1724948" y="134989"/>
                  </a:lnTo>
                  <a:lnTo>
                    <a:pt x="1689436" y="165449"/>
                  </a:lnTo>
                  <a:lnTo>
                    <a:pt x="1658977" y="200960"/>
                  </a:lnTo>
                  <a:lnTo>
                    <a:pt x="1634196" y="240897"/>
                  </a:lnTo>
                  <a:lnTo>
                    <a:pt x="1615719" y="284634"/>
                  </a:lnTo>
                  <a:lnTo>
                    <a:pt x="1604174" y="331543"/>
                  </a:lnTo>
                  <a:lnTo>
                    <a:pt x="1600187" y="381000"/>
                  </a:lnTo>
                  <a:lnTo>
                    <a:pt x="1604174" y="430270"/>
                  </a:lnTo>
                  <a:lnTo>
                    <a:pt x="1615719" y="477072"/>
                  </a:lnTo>
                  <a:lnTo>
                    <a:pt x="1634196" y="520766"/>
                  </a:lnTo>
                  <a:lnTo>
                    <a:pt x="1658977" y="560710"/>
                  </a:lnTo>
                  <a:lnTo>
                    <a:pt x="1689436" y="596265"/>
                  </a:lnTo>
                  <a:lnTo>
                    <a:pt x="1724948" y="626790"/>
                  </a:lnTo>
                  <a:lnTo>
                    <a:pt x="1764885" y="651647"/>
                  </a:lnTo>
                  <a:lnTo>
                    <a:pt x="1808621" y="670194"/>
                  </a:lnTo>
                  <a:lnTo>
                    <a:pt x="1855531" y="681791"/>
                  </a:lnTo>
                  <a:lnTo>
                    <a:pt x="1904987" y="685800"/>
                  </a:lnTo>
                  <a:lnTo>
                    <a:pt x="1954261" y="681791"/>
                  </a:lnTo>
                  <a:lnTo>
                    <a:pt x="2001065" y="670194"/>
                  </a:lnTo>
                  <a:lnTo>
                    <a:pt x="2044758" y="651647"/>
                  </a:lnTo>
                  <a:lnTo>
                    <a:pt x="2084702" y="626790"/>
                  </a:lnTo>
                  <a:lnTo>
                    <a:pt x="2120257" y="596265"/>
                  </a:lnTo>
                  <a:lnTo>
                    <a:pt x="2150781" y="560710"/>
                  </a:lnTo>
                  <a:lnTo>
                    <a:pt x="2175636" y="520766"/>
                  </a:lnTo>
                  <a:lnTo>
                    <a:pt x="2194182" y="477072"/>
                  </a:lnTo>
                  <a:lnTo>
                    <a:pt x="2205779" y="430270"/>
                  </a:lnTo>
                  <a:lnTo>
                    <a:pt x="2209787" y="381000"/>
                  </a:lnTo>
                  <a:close/>
                </a:path>
                <a:path w="3962400" h="762000">
                  <a:moveTo>
                    <a:pt x="3124187" y="381000"/>
                  </a:moveTo>
                  <a:lnTo>
                    <a:pt x="3127004" y="336587"/>
                  </a:lnTo>
                  <a:lnTo>
                    <a:pt x="3135246" y="293674"/>
                  </a:lnTo>
                  <a:lnTo>
                    <a:pt x="3148601" y="252547"/>
                  </a:lnTo>
                  <a:lnTo>
                    <a:pt x="3166754" y="213493"/>
                  </a:lnTo>
                  <a:lnTo>
                    <a:pt x="3189393" y="176798"/>
                  </a:lnTo>
                  <a:lnTo>
                    <a:pt x="3216204" y="142749"/>
                  </a:lnTo>
                  <a:lnTo>
                    <a:pt x="3246874" y="111632"/>
                  </a:lnTo>
                  <a:lnTo>
                    <a:pt x="3281089" y="83735"/>
                  </a:lnTo>
                  <a:lnTo>
                    <a:pt x="3318536" y="59343"/>
                  </a:lnTo>
                  <a:lnTo>
                    <a:pt x="3358902" y="38744"/>
                  </a:lnTo>
                  <a:lnTo>
                    <a:pt x="3401873" y="22223"/>
                  </a:lnTo>
                  <a:lnTo>
                    <a:pt x="3447137" y="10068"/>
                  </a:lnTo>
                  <a:lnTo>
                    <a:pt x="3494379" y="2564"/>
                  </a:lnTo>
                  <a:lnTo>
                    <a:pt x="3543287" y="0"/>
                  </a:lnTo>
                  <a:lnTo>
                    <a:pt x="3592197" y="2564"/>
                  </a:lnTo>
                  <a:lnTo>
                    <a:pt x="3639441" y="10068"/>
                  </a:lnTo>
                  <a:lnTo>
                    <a:pt x="3684706" y="22223"/>
                  </a:lnTo>
                  <a:lnTo>
                    <a:pt x="3727677" y="38744"/>
                  </a:lnTo>
                  <a:lnTo>
                    <a:pt x="3768043" y="59343"/>
                  </a:lnTo>
                  <a:lnTo>
                    <a:pt x="3805490" y="83735"/>
                  </a:lnTo>
                  <a:lnTo>
                    <a:pt x="3839705" y="111632"/>
                  </a:lnTo>
                  <a:lnTo>
                    <a:pt x="3870374" y="142749"/>
                  </a:lnTo>
                  <a:lnTo>
                    <a:pt x="3897184" y="176798"/>
                  </a:lnTo>
                  <a:lnTo>
                    <a:pt x="3919821" y="213493"/>
                  </a:lnTo>
                  <a:lnTo>
                    <a:pt x="3937974" y="252547"/>
                  </a:lnTo>
                  <a:lnTo>
                    <a:pt x="3951328" y="293674"/>
                  </a:lnTo>
                  <a:lnTo>
                    <a:pt x="3959570" y="336587"/>
                  </a:lnTo>
                  <a:lnTo>
                    <a:pt x="3962387" y="380999"/>
                  </a:lnTo>
                  <a:lnTo>
                    <a:pt x="3959570" y="425412"/>
                  </a:lnTo>
                  <a:lnTo>
                    <a:pt x="3951328" y="468325"/>
                  </a:lnTo>
                  <a:lnTo>
                    <a:pt x="3937974" y="509452"/>
                  </a:lnTo>
                  <a:lnTo>
                    <a:pt x="3919821" y="548506"/>
                  </a:lnTo>
                  <a:lnTo>
                    <a:pt x="3897184" y="585201"/>
                  </a:lnTo>
                  <a:lnTo>
                    <a:pt x="3870374" y="619250"/>
                  </a:lnTo>
                  <a:lnTo>
                    <a:pt x="3839705" y="650366"/>
                  </a:lnTo>
                  <a:lnTo>
                    <a:pt x="3805490" y="678264"/>
                  </a:lnTo>
                  <a:lnTo>
                    <a:pt x="3768043" y="702656"/>
                  </a:lnTo>
                  <a:lnTo>
                    <a:pt x="3727677" y="723255"/>
                  </a:lnTo>
                  <a:lnTo>
                    <a:pt x="3684706" y="739776"/>
                  </a:lnTo>
                  <a:lnTo>
                    <a:pt x="3639441" y="751931"/>
                  </a:lnTo>
                  <a:lnTo>
                    <a:pt x="3592197" y="759435"/>
                  </a:lnTo>
                  <a:lnTo>
                    <a:pt x="3543287" y="762000"/>
                  </a:lnTo>
                  <a:lnTo>
                    <a:pt x="3494379" y="759435"/>
                  </a:lnTo>
                  <a:lnTo>
                    <a:pt x="3447137" y="751931"/>
                  </a:lnTo>
                  <a:lnTo>
                    <a:pt x="3401873" y="739776"/>
                  </a:lnTo>
                  <a:lnTo>
                    <a:pt x="3358902" y="723255"/>
                  </a:lnTo>
                  <a:lnTo>
                    <a:pt x="3318536" y="702656"/>
                  </a:lnTo>
                  <a:lnTo>
                    <a:pt x="3281089" y="678264"/>
                  </a:lnTo>
                  <a:lnTo>
                    <a:pt x="3246874" y="650366"/>
                  </a:lnTo>
                  <a:lnTo>
                    <a:pt x="3216204" y="619250"/>
                  </a:lnTo>
                  <a:lnTo>
                    <a:pt x="3189393" y="585201"/>
                  </a:lnTo>
                  <a:lnTo>
                    <a:pt x="3166754" y="548506"/>
                  </a:lnTo>
                  <a:lnTo>
                    <a:pt x="3148601" y="509452"/>
                  </a:lnTo>
                  <a:lnTo>
                    <a:pt x="3135246" y="468325"/>
                  </a:lnTo>
                  <a:lnTo>
                    <a:pt x="3127004" y="425412"/>
                  </a:lnTo>
                  <a:lnTo>
                    <a:pt x="3124187" y="381000"/>
                  </a:lnTo>
                  <a:close/>
                </a:path>
                <a:path w="3962400" h="762000">
                  <a:moveTo>
                    <a:pt x="3238487" y="381000"/>
                  </a:moveTo>
                  <a:lnTo>
                    <a:pt x="3242474" y="425984"/>
                  </a:lnTo>
                  <a:lnTo>
                    <a:pt x="3254019" y="468660"/>
                  </a:lnTo>
                  <a:lnTo>
                    <a:pt x="3272496" y="508455"/>
                  </a:lnTo>
                  <a:lnTo>
                    <a:pt x="3297277" y="544799"/>
                  </a:lnTo>
                  <a:lnTo>
                    <a:pt x="3327736" y="577119"/>
                  </a:lnTo>
                  <a:lnTo>
                    <a:pt x="3363248" y="604845"/>
                  </a:lnTo>
                  <a:lnTo>
                    <a:pt x="3403185" y="627404"/>
                  </a:lnTo>
                  <a:lnTo>
                    <a:pt x="3446921" y="644225"/>
                  </a:lnTo>
                  <a:lnTo>
                    <a:pt x="3493831" y="654737"/>
                  </a:lnTo>
                  <a:lnTo>
                    <a:pt x="3543287" y="658368"/>
                  </a:lnTo>
                  <a:lnTo>
                    <a:pt x="3592746" y="654737"/>
                  </a:lnTo>
                  <a:lnTo>
                    <a:pt x="3639657" y="644225"/>
                  </a:lnTo>
                  <a:lnTo>
                    <a:pt x="3683394" y="627404"/>
                  </a:lnTo>
                  <a:lnTo>
                    <a:pt x="3723332" y="604845"/>
                  </a:lnTo>
                  <a:lnTo>
                    <a:pt x="3758842" y="577119"/>
                  </a:lnTo>
                  <a:lnTo>
                    <a:pt x="3789301" y="544799"/>
                  </a:lnTo>
                  <a:lnTo>
                    <a:pt x="3814080" y="508455"/>
                  </a:lnTo>
                  <a:lnTo>
                    <a:pt x="3832555" y="468660"/>
                  </a:lnTo>
                  <a:lnTo>
                    <a:pt x="3844100" y="425984"/>
                  </a:lnTo>
                  <a:lnTo>
                    <a:pt x="3848087" y="380999"/>
                  </a:lnTo>
                  <a:lnTo>
                    <a:pt x="3844100" y="336015"/>
                  </a:lnTo>
                  <a:lnTo>
                    <a:pt x="3832555" y="293339"/>
                  </a:lnTo>
                  <a:lnTo>
                    <a:pt x="3814080" y="253544"/>
                  </a:lnTo>
                  <a:lnTo>
                    <a:pt x="3789301" y="217200"/>
                  </a:lnTo>
                  <a:lnTo>
                    <a:pt x="3758842" y="184880"/>
                  </a:lnTo>
                  <a:lnTo>
                    <a:pt x="3723332" y="157154"/>
                  </a:lnTo>
                  <a:lnTo>
                    <a:pt x="3683394" y="134595"/>
                  </a:lnTo>
                  <a:lnTo>
                    <a:pt x="3639657" y="117774"/>
                  </a:lnTo>
                  <a:lnTo>
                    <a:pt x="3592746" y="107262"/>
                  </a:lnTo>
                  <a:lnTo>
                    <a:pt x="3543287" y="103631"/>
                  </a:lnTo>
                  <a:lnTo>
                    <a:pt x="3493831" y="107262"/>
                  </a:lnTo>
                  <a:lnTo>
                    <a:pt x="3446921" y="117774"/>
                  </a:lnTo>
                  <a:lnTo>
                    <a:pt x="3403185" y="134595"/>
                  </a:lnTo>
                  <a:lnTo>
                    <a:pt x="3363248" y="157154"/>
                  </a:lnTo>
                  <a:lnTo>
                    <a:pt x="3327736" y="184880"/>
                  </a:lnTo>
                  <a:lnTo>
                    <a:pt x="3297277" y="217200"/>
                  </a:lnTo>
                  <a:lnTo>
                    <a:pt x="3272496" y="253544"/>
                  </a:lnTo>
                  <a:lnTo>
                    <a:pt x="3254019" y="293339"/>
                  </a:lnTo>
                  <a:lnTo>
                    <a:pt x="3242474" y="336015"/>
                  </a:lnTo>
                  <a:lnTo>
                    <a:pt x="3238487" y="381000"/>
                  </a:lnTo>
                  <a:close/>
                </a:path>
                <a:path w="3962400" h="762000">
                  <a:moveTo>
                    <a:pt x="609600" y="381000"/>
                  </a:moveTo>
                  <a:lnTo>
                    <a:pt x="605591" y="331543"/>
                  </a:lnTo>
                  <a:lnTo>
                    <a:pt x="593994" y="284634"/>
                  </a:lnTo>
                  <a:lnTo>
                    <a:pt x="575447" y="240897"/>
                  </a:lnTo>
                  <a:lnTo>
                    <a:pt x="550590" y="200960"/>
                  </a:lnTo>
                  <a:lnTo>
                    <a:pt x="520064" y="165449"/>
                  </a:lnTo>
                  <a:lnTo>
                    <a:pt x="484510" y="134989"/>
                  </a:lnTo>
                  <a:lnTo>
                    <a:pt x="444566" y="110208"/>
                  </a:lnTo>
                  <a:lnTo>
                    <a:pt x="400872" y="91732"/>
                  </a:lnTo>
                  <a:lnTo>
                    <a:pt x="354070" y="80187"/>
                  </a:lnTo>
                  <a:lnTo>
                    <a:pt x="304800" y="76200"/>
                  </a:lnTo>
                  <a:lnTo>
                    <a:pt x="255343" y="80187"/>
                  </a:lnTo>
                  <a:lnTo>
                    <a:pt x="208434" y="91732"/>
                  </a:lnTo>
                  <a:lnTo>
                    <a:pt x="164697" y="110208"/>
                  </a:lnTo>
                  <a:lnTo>
                    <a:pt x="124760" y="134989"/>
                  </a:lnTo>
                  <a:lnTo>
                    <a:pt x="89249" y="165449"/>
                  </a:lnTo>
                  <a:lnTo>
                    <a:pt x="58789" y="200960"/>
                  </a:lnTo>
                  <a:lnTo>
                    <a:pt x="34008" y="240897"/>
                  </a:lnTo>
                  <a:lnTo>
                    <a:pt x="15532" y="284634"/>
                  </a:lnTo>
                  <a:lnTo>
                    <a:pt x="3987" y="331543"/>
                  </a:lnTo>
                  <a:lnTo>
                    <a:pt x="0" y="381000"/>
                  </a:lnTo>
                  <a:lnTo>
                    <a:pt x="3987" y="430270"/>
                  </a:lnTo>
                  <a:lnTo>
                    <a:pt x="15532" y="477072"/>
                  </a:lnTo>
                  <a:lnTo>
                    <a:pt x="34008" y="520766"/>
                  </a:lnTo>
                  <a:lnTo>
                    <a:pt x="58789" y="560710"/>
                  </a:lnTo>
                  <a:lnTo>
                    <a:pt x="89249" y="596265"/>
                  </a:lnTo>
                  <a:lnTo>
                    <a:pt x="124760" y="626790"/>
                  </a:lnTo>
                  <a:lnTo>
                    <a:pt x="164697" y="651647"/>
                  </a:lnTo>
                  <a:lnTo>
                    <a:pt x="208434" y="670194"/>
                  </a:lnTo>
                  <a:lnTo>
                    <a:pt x="255343" y="681791"/>
                  </a:lnTo>
                  <a:lnTo>
                    <a:pt x="304800" y="685800"/>
                  </a:lnTo>
                  <a:lnTo>
                    <a:pt x="354070" y="681791"/>
                  </a:lnTo>
                  <a:lnTo>
                    <a:pt x="400872" y="670194"/>
                  </a:lnTo>
                  <a:lnTo>
                    <a:pt x="444566" y="651647"/>
                  </a:lnTo>
                  <a:lnTo>
                    <a:pt x="484510" y="626790"/>
                  </a:lnTo>
                  <a:lnTo>
                    <a:pt x="520064" y="596265"/>
                  </a:lnTo>
                  <a:lnTo>
                    <a:pt x="550590" y="560710"/>
                  </a:lnTo>
                  <a:lnTo>
                    <a:pt x="575447" y="520766"/>
                  </a:lnTo>
                  <a:lnTo>
                    <a:pt x="593994" y="477072"/>
                  </a:lnTo>
                  <a:lnTo>
                    <a:pt x="605591" y="430270"/>
                  </a:lnTo>
                  <a:lnTo>
                    <a:pt x="609600" y="381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2639" y="2419095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62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7395" y="2357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63122" y="216179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31102" y="2357373"/>
            <a:ext cx="923925" cy="124460"/>
            <a:chOff x="6531102" y="2357373"/>
            <a:chExt cx="923925" cy="124460"/>
          </a:xfrm>
        </p:grpSpPr>
        <p:sp>
          <p:nvSpPr>
            <p:cNvPr id="18" name="object 18"/>
            <p:cNvSpPr/>
            <p:nvPr/>
          </p:nvSpPr>
          <p:spPr>
            <a:xfrm>
              <a:off x="6540627" y="2419095"/>
              <a:ext cx="793115" cy="0"/>
            </a:xfrm>
            <a:custGeom>
              <a:avLst/>
              <a:gdLst/>
              <a:ahLst/>
              <a:cxnLst/>
              <a:rect l="l" t="t" r="r" b="b"/>
              <a:pathLst>
                <a:path w="793115">
                  <a:moveTo>
                    <a:pt x="0" y="0"/>
                  </a:moveTo>
                  <a:lnTo>
                    <a:pt x="79249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1595" y="2357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70535" y="1908048"/>
            <a:ext cx="8420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(a|b)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endParaRPr sz="2850" baseline="23391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97239" y="2104770"/>
            <a:ext cx="3733800" cy="628650"/>
            <a:chOff x="2197239" y="2104770"/>
            <a:chExt cx="3733800" cy="628650"/>
          </a:xfrm>
        </p:grpSpPr>
        <p:sp>
          <p:nvSpPr>
            <p:cNvPr id="22" name="object 22"/>
            <p:cNvSpPr/>
            <p:nvPr/>
          </p:nvSpPr>
          <p:spPr>
            <a:xfrm>
              <a:off x="4940439" y="2419095"/>
              <a:ext cx="868680" cy="0"/>
            </a:xfrm>
            <a:custGeom>
              <a:avLst/>
              <a:gdLst/>
              <a:ahLst/>
              <a:cxnLst/>
              <a:rect l="l" t="t" r="r" b="b"/>
              <a:pathLst>
                <a:path w="868679">
                  <a:moveTo>
                    <a:pt x="0" y="0"/>
                  </a:moveTo>
                  <a:lnTo>
                    <a:pt x="868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7595" y="2357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30639" y="2114295"/>
              <a:ext cx="735330" cy="609600"/>
            </a:xfrm>
            <a:custGeom>
              <a:avLst/>
              <a:gdLst/>
              <a:ahLst/>
              <a:cxnLst/>
              <a:rect l="l" t="t" r="r" b="b"/>
              <a:pathLst>
                <a:path w="735329" h="609600">
                  <a:moveTo>
                    <a:pt x="735329" y="304800"/>
                  </a:moveTo>
                  <a:lnTo>
                    <a:pt x="731973" y="263426"/>
                  </a:lnTo>
                  <a:lnTo>
                    <a:pt x="722196" y="223749"/>
                  </a:lnTo>
                  <a:lnTo>
                    <a:pt x="706433" y="186130"/>
                  </a:lnTo>
                  <a:lnTo>
                    <a:pt x="685122" y="150932"/>
                  </a:lnTo>
                  <a:lnTo>
                    <a:pt x="658700" y="118517"/>
                  </a:lnTo>
                  <a:lnTo>
                    <a:pt x="627602" y="89249"/>
                  </a:lnTo>
                  <a:lnTo>
                    <a:pt x="592265" y="63488"/>
                  </a:lnTo>
                  <a:lnTo>
                    <a:pt x="553127" y="41599"/>
                  </a:lnTo>
                  <a:lnTo>
                    <a:pt x="510623" y="23943"/>
                  </a:lnTo>
                  <a:lnTo>
                    <a:pt x="465190" y="10883"/>
                  </a:lnTo>
                  <a:lnTo>
                    <a:pt x="417265" y="2781"/>
                  </a:lnTo>
                  <a:lnTo>
                    <a:pt x="367283" y="0"/>
                  </a:lnTo>
                  <a:lnTo>
                    <a:pt x="317477" y="2781"/>
                  </a:lnTo>
                  <a:lnTo>
                    <a:pt x="269698" y="10883"/>
                  </a:lnTo>
                  <a:lnTo>
                    <a:pt x="224385" y="23943"/>
                  </a:lnTo>
                  <a:lnTo>
                    <a:pt x="181976" y="41599"/>
                  </a:lnTo>
                  <a:lnTo>
                    <a:pt x="142912" y="63488"/>
                  </a:lnTo>
                  <a:lnTo>
                    <a:pt x="107632" y="89249"/>
                  </a:lnTo>
                  <a:lnTo>
                    <a:pt x="76574" y="118517"/>
                  </a:lnTo>
                  <a:lnTo>
                    <a:pt x="50179" y="150932"/>
                  </a:lnTo>
                  <a:lnTo>
                    <a:pt x="28884" y="186130"/>
                  </a:lnTo>
                  <a:lnTo>
                    <a:pt x="13130" y="223749"/>
                  </a:lnTo>
                  <a:lnTo>
                    <a:pt x="3355" y="263426"/>
                  </a:lnTo>
                  <a:lnTo>
                    <a:pt x="0" y="304800"/>
                  </a:lnTo>
                  <a:lnTo>
                    <a:pt x="3355" y="346013"/>
                  </a:lnTo>
                  <a:lnTo>
                    <a:pt x="13130" y="385586"/>
                  </a:lnTo>
                  <a:lnTo>
                    <a:pt x="28884" y="423148"/>
                  </a:lnTo>
                  <a:lnTo>
                    <a:pt x="50179" y="458328"/>
                  </a:lnTo>
                  <a:lnTo>
                    <a:pt x="76574" y="490757"/>
                  </a:lnTo>
                  <a:lnTo>
                    <a:pt x="107632" y="520064"/>
                  </a:lnTo>
                  <a:lnTo>
                    <a:pt x="142912" y="545879"/>
                  </a:lnTo>
                  <a:lnTo>
                    <a:pt x="181976" y="567831"/>
                  </a:lnTo>
                  <a:lnTo>
                    <a:pt x="224385" y="585549"/>
                  </a:lnTo>
                  <a:lnTo>
                    <a:pt x="269698" y="598663"/>
                  </a:lnTo>
                  <a:lnTo>
                    <a:pt x="317477" y="606804"/>
                  </a:lnTo>
                  <a:lnTo>
                    <a:pt x="367283" y="609600"/>
                  </a:lnTo>
                  <a:lnTo>
                    <a:pt x="417265" y="606804"/>
                  </a:lnTo>
                  <a:lnTo>
                    <a:pt x="465190" y="598663"/>
                  </a:lnTo>
                  <a:lnTo>
                    <a:pt x="510623" y="585549"/>
                  </a:lnTo>
                  <a:lnTo>
                    <a:pt x="553127" y="567831"/>
                  </a:lnTo>
                  <a:lnTo>
                    <a:pt x="592265" y="545879"/>
                  </a:lnTo>
                  <a:lnTo>
                    <a:pt x="627602" y="520064"/>
                  </a:lnTo>
                  <a:lnTo>
                    <a:pt x="658700" y="490757"/>
                  </a:lnTo>
                  <a:lnTo>
                    <a:pt x="685122" y="458328"/>
                  </a:lnTo>
                  <a:lnTo>
                    <a:pt x="706433" y="423148"/>
                  </a:lnTo>
                  <a:lnTo>
                    <a:pt x="722196" y="385586"/>
                  </a:lnTo>
                  <a:lnTo>
                    <a:pt x="731973" y="346013"/>
                  </a:lnTo>
                  <a:lnTo>
                    <a:pt x="735329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7239" y="2419095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07195" y="2357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1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22929" y="1908048"/>
            <a:ext cx="8420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(a|b)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62935" y="212674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59687" y="1908032"/>
            <a:ext cx="1368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920" algn="l"/>
              </a:tabLst>
            </a:pPr>
            <a:r>
              <a:rPr sz="4200" baseline="-33730" dirty="0">
                <a:latin typeface="Times New Roman"/>
                <a:cs typeface="Times New Roman"/>
              </a:rPr>
              <a:t>1	</a:t>
            </a:r>
            <a:r>
              <a:rPr sz="2800" spc="-5" dirty="0">
                <a:latin typeface="Times New Roman"/>
                <a:cs typeface="Times New Roman"/>
              </a:rPr>
              <a:t>(aa|bb)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92314" y="2257170"/>
            <a:ext cx="781050" cy="323850"/>
            <a:chOff x="892314" y="2257170"/>
            <a:chExt cx="781050" cy="323850"/>
          </a:xfrm>
        </p:grpSpPr>
        <p:sp>
          <p:nvSpPr>
            <p:cNvPr id="31" name="object 31"/>
            <p:cNvSpPr/>
            <p:nvPr/>
          </p:nvSpPr>
          <p:spPr>
            <a:xfrm>
              <a:off x="901839" y="2266695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152399"/>
                  </a:moveTo>
                  <a:lnTo>
                    <a:pt x="571500" y="0"/>
                  </a:lnTo>
                  <a:lnTo>
                    <a:pt x="571500" y="76199"/>
                  </a:lnTo>
                  <a:lnTo>
                    <a:pt x="0" y="76199"/>
                  </a:lnTo>
                  <a:lnTo>
                    <a:pt x="0" y="228599"/>
                  </a:lnTo>
                  <a:lnTo>
                    <a:pt x="571500" y="228599"/>
                  </a:lnTo>
                  <a:lnTo>
                    <a:pt x="571500" y="304799"/>
                  </a:lnTo>
                  <a:lnTo>
                    <a:pt x="762000" y="152399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1839" y="2266695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571500" y="0"/>
                  </a:moveTo>
                  <a:lnTo>
                    <a:pt x="571500" y="76199"/>
                  </a:lnTo>
                  <a:lnTo>
                    <a:pt x="0" y="76199"/>
                  </a:lnTo>
                  <a:lnTo>
                    <a:pt x="0" y="228599"/>
                  </a:lnTo>
                  <a:lnTo>
                    <a:pt x="571500" y="228599"/>
                  </a:lnTo>
                  <a:lnTo>
                    <a:pt x="571500" y="304799"/>
                  </a:lnTo>
                  <a:lnTo>
                    <a:pt x="762000" y="152399"/>
                  </a:lnTo>
                  <a:lnTo>
                    <a:pt x="5715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410843" y="33334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2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7869" y="2564"/>
                </a:lnTo>
                <a:lnTo>
                  <a:pt x="515014" y="10068"/>
                </a:lnTo>
                <a:lnTo>
                  <a:pt x="560216" y="22223"/>
                </a:lnTo>
                <a:lnTo>
                  <a:pt x="603157" y="38744"/>
                </a:lnTo>
                <a:lnTo>
                  <a:pt x="643519" y="59343"/>
                </a:lnTo>
                <a:lnTo>
                  <a:pt x="680983" y="83735"/>
                </a:lnTo>
                <a:lnTo>
                  <a:pt x="715232" y="111633"/>
                </a:lnTo>
                <a:lnTo>
                  <a:pt x="745946" y="142749"/>
                </a:lnTo>
                <a:lnTo>
                  <a:pt x="772809" y="176798"/>
                </a:lnTo>
                <a:lnTo>
                  <a:pt x="795501" y="213493"/>
                </a:lnTo>
                <a:lnTo>
                  <a:pt x="813704" y="252547"/>
                </a:lnTo>
                <a:lnTo>
                  <a:pt x="827101" y="293674"/>
                </a:lnTo>
                <a:lnTo>
                  <a:pt x="835372" y="336587"/>
                </a:lnTo>
                <a:lnTo>
                  <a:pt x="838200" y="381000"/>
                </a:lnTo>
                <a:lnTo>
                  <a:pt x="835372" y="425412"/>
                </a:lnTo>
                <a:lnTo>
                  <a:pt x="827101" y="468325"/>
                </a:lnTo>
                <a:lnTo>
                  <a:pt x="813704" y="509452"/>
                </a:lnTo>
                <a:lnTo>
                  <a:pt x="795501" y="548506"/>
                </a:lnTo>
                <a:lnTo>
                  <a:pt x="772809" y="585201"/>
                </a:lnTo>
                <a:lnTo>
                  <a:pt x="745946" y="619250"/>
                </a:lnTo>
                <a:lnTo>
                  <a:pt x="715232" y="650366"/>
                </a:lnTo>
                <a:lnTo>
                  <a:pt x="680983" y="678264"/>
                </a:lnTo>
                <a:lnTo>
                  <a:pt x="643519" y="702656"/>
                </a:lnTo>
                <a:lnTo>
                  <a:pt x="603157" y="723255"/>
                </a:lnTo>
                <a:lnTo>
                  <a:pt x="560216" y="739776"/>
                </a:lnTo>
                <a:lnTo>
                  <a:pt x="515014" y="751931"/>
                </a:lnTo>
                <a:lnTo>
                  <a:pt x="467869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1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3521595" y="3400171"/>
            <a:ext cx="2343150" cy="628650"/>
            <a:chOff x="3521595" y="3400171"/>
            <a:chExt cx="2343150" cy="628650"/>
          </a:xfrm>
        </p:grpSpPr>
        <p:sp>
          <p:nvSpPr>
            <p:cNvPr id="35" name="object 35"/>
            <p:cNvSpPr/>
            <p:nvPr/>
          </p:nvSpPr>
          <p:spPr>
            <a:xfrm>
              <a:off x="5245239" y="34096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87" y="304800"/>
                  </a:moveTo>
                  <a:lnTo>
                    <a:pt x="605579" y="255343"/>
                  </a:lnTo>
                  <a:lnTo>
                    <a:pt x="593982" y="208434"/>
                  </a:lnTo>
                  <a:lnTo>
                    <a:pt x="575436" y="164697"/>
                  </a:lnTo>
                  <a:lnTo>
                    <a:pt x="550581" y="124760"/>
                  </a:lnTo>
                  <a:lnTo>
                    <a:pt x="520057" y="89249"/>
                  </a:lnTo>
                  <a:lnTo>
                    <a:pt x="484502" y="58789"/>
                  </a:lnTo>
                  <a:lnTo>
                    <a:pt x="444558" y="34008"/>
                  </a:lnTo>
                  <a:lnTo>
                    <a:pt x="400865" y="15532"/>
                  </a:lnTo>
                  <a:lnTo>
                    <a:pt x="354061" y="3987"/>
                  </a:lnTo>
                  <a:lnTo>
                    <a:pt x="304787" y="0"/>
                  </a:lnTo>
                  <a:lnTo>
                    <a:pt x="255334" y="3987"/>
                  </a:lnTo>
                  <a:lnTo>
                    <a:pt x="208427" y="15532"/>
                  </a:lnTo>
                  <a:lnTo>
                    <a:pt x="164693" y="34008"/>
                  </a:lnTo>
                  <a:lnTo>
                    <a:pt x="124757" y="58789"/>
                  </a:lnTo>
                  <a:lnTo>
                    <a:pt x="89247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7" y="520064"/>
                  </a:lnTo>
                  <a:lnTo>
                    <a:pt x="124757" y="550590"/>
                  </a:lnTo>
                  <a:lnTo>
                    <a:pt x="164693" y="575447"/>
                  </a:lnTo>
                  <a:lnTo>
                    <a:pt x="208427" y="593994"/>
                  </a:lnTo>
                  <a:lnTo>
                    <a:pt x="255334" y="605591"/>
                  </a:lnTo>
                  <a:lnTo>
                    <a:pt x="304787" y="609600"/>
                  </a:lnTo>
                  <a:lnTo>
                    <a:pt x="354061" y="605591"/>
                  </a:lnTo>
                  <a:lnTo>
                    <a:pt x="400865" y="593994"/>
                  </a:lnTo>
                  <a:lnTo>
                    <a:pt x="444558" y="575447"/>
                  </a:lnTo>
                  <a:lnTo>
                    <a:pt x="484502" y="550590"/>
                  </a:lnTo>
                  <a:lnTo>
                    <a:pt x="520057" y="520064"/>
                  </a:lnTo>
                  <a:lnTo>
                    <a:pt x="550581" y="484510"/>
                  </a:lnTo>
                  <a:lnTo>
                    <a:pt x="575436" y="444566"/>
                  </a:lnTo>
                  <a:lnTo>
                    <a:pt x="593982" y="400872"/>
                  </a:lnTo>
                  <a:lnTo>
                    <a:pt x="605579" y="354070"/>
                  </a:lnTo>
                  <a:lnTo>
                    <a:pt x="609587" y="30480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1795" y="35003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5039" y="34096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1595" y="36527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18925" y="345719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78039" y="3400171"/>
            <a:ext cx="1152525" cy="628650"/>
            <a:chOff x="978039" y="3400171"/>
            <a:chExt cx="1152525" cy="628650"/>
          </a:xfrm>
        </p:grpSpPr>
        <p:sp>
          <p:nvSpPr>
            <p:cNvPr id="41" name="object 41"/>
            <p:cNvSpPr/>
            <p:nvPr/>
          </p:nvSpPr>
          <p:spPr>
            <a:xfrm>
              <a:off x="1511439" y="34096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8039" y="3714496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7995" y="36527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92314" y="2714370"/>
            <a:ext cx="781050" cy="323850"/>
            <a:chOff x="892314" y="2714370"/>
            <a:chExt cx="781050" cy="323850"/>
          </a:xfrm>
        </p:grpSpPr>
        <p:sp>
          <p:nvSpPr>
            <p:cNvPr id="45" name="object 45"/>
            <p:cNvSpPr/>
            <p:nvPr/>
          </p:nvSpPr>
          <p:spPr>
            <a:xfrm>
              <a:off x="901839" y="2723895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152399"/>
                  </a:moveTo>
                  <a:lnTo>
                    <a:pt x="571500" y="0"/>
                  </a:lnTo>
                  <a:lnTo>
                    <a:pt x="571500" y="76199"/>
                  </a:lnTo>
                  <a:lnTo>
                    <a:pt x="0" y="76199"/>
                  </a:lnTo>
                  <a:lnTo>
                    <a:pt x="0" y="228600"/>
                  </a:lnTo>
                  <a:lnTo>
                    <a:pt x="571500" y="228600"/>
                  </a:lnTo>
                  <a:lnTo>
                    <a:pt x="571500" y="304800"/>
                  </a:lnTo>
                  <a:lnTo>
                    <a:pt x="762000" y="152399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1839" y="2723895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571500" y="0"/>
                  </a:moveTo>
                  <a:lnTo>
                    <a:pt x="571500" y="76199"/>
                  </a:lnTo>
                  <a:lnTo>
                    <a:pt x="0" y="76199"/>
                  </a:lnTo>
                  <a:lnTo>
                    <a:pt x="0" y="228600"/>
                  </a:lnTo>
                  <a:lnTo>
                    <a:pt x="571500" y="228600"/>
                  </a:lnTo>
                  <a:lnTo>
                    <a:pt x="571500" y="304800"/>
                  </a:lnTo>
                  <a:lnTo>
                    <a:pt x="762000" y="152399"/>
                  </a:lnTo>
                  <a:lnTo>
                    <a:pt x="57150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861326" y="3246633"/>
            <a:ext cx="126238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ts val="2740"/>
              </a:lnSpc>
              <a:spcBef>
                <a:spcPts val="100"/>
              </a:spcBef>
              <a:tabLst>
                <a:tab pos="704215" algn="l"/>
                <a:tab pos="12490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aa	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800" dirty="0">
                <a:latin typeface="Times New Roman"/>
                <a:cs typeface="Times New Roman"/>
              </a:rPr>
              <a:t>1</a:t>
            </a:r>
          </a:p>
          <a:p>
            <a:pPr marL="701040">
              <a:lnSpc>
                <a:spcPts val="3020"/>
              </a:lnSpc>
            </a:pPr>
            <a:r>
              <a:rPr sz="2800" dirty="0">
                <a:latin typeface="Times New Roman"/>
                <a:cs typeface="Times New Roman"/>
              </a:rPr>
              <a:t>bb</a:t>
            </a:r>
          </a:p>
        </p:txBody>
      </p:sp>
      <p:grpSp>
        <p:nvGrpSpPr>
          <p:cNvPr id="48" name="object 48"/>
          <p:cNvGrpSpPr/>
          <p:nvPr/>
        </p:nvGrpSpPr>
        <p:grpSpPr>
          <a:xfrm>
            <a:off x="4254639" y="3805173"/>
            <a:ext cx="990600" cy="124460"/>
            <a:chOff x="4254639" y="3805173"/>
            <a:chExt cx="990600" cy="124460"/>
          </a:xfrm>
        </p:grpSpPr>
        <p:sp>
          <p:nvSpPr>
            <p:cNvPr id="49" name="object 49"/>
            <p:cNvSpPr/>
            <p:nvPr/>
          </p:nvSpPr>
          <p:spPr>
            <a:xfrm>
              <a:off x="4254639" y="3866895"/>
              <a:ext cx="868680" cy="0"/>
            </a:xfrm>
            <a:custGeom>
              <a:avLst/>
              <a:gdLst/>
              <a:ahLst/>
              <a:cxnLst/>
              <a:rect l="l" t="t" r="r" b="b"/>
              <a:pathLst>
                <a:path w="868679">
                  <a:moveTo>
                    <a:pt x="0" y="0"/>
                  </a:moveTo>
                  <a:lnTo>
                    <a:pt x="868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21795" y="38051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454795" y="3019170"/>
            <a:ext cx="742950" cy="1009650"/>
            <a:chOff x="2454795" y="3019170"/>
            <a:chExt cx="742950" cy="1009650"/>
          </a:xfrm>
        </p:grpSpPr>
        <p:sp>
          <p:nvSpPr>
            <p:cNvPr id="52" name="object 52"/>
            <p:cNvSpPr/>
            <p:nvPr/>
          </p:nvSpPr>
          <p:spPr>
            <a:xfrm>
              <a:off x="2454795" y="36527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78239" y="34096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49105" y="3028695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4" h="463550">
                  <a:moveTo>
                    <a:pt x="0" y="433577"/>
                  </a:moveTo>
                  <a:lnTo>
                    <a:pt x="4620" y="373445"/>
                  </a:lnTo>
                  <a:lnTo>
                    <a:pt x="12964" y="316053"/>
                  </a:lnTo>
                  <a:lnTo>
                    <a:pt x="24753" y="261889"/>
                  </a:lnTo>
                  <a:lnTo>
                    <a:pt x="39708" y="211440"/>
                  </a:lnTo>
                  <a:lnTo>
                    <a:pt x="57553" y="165193"/>
                  </a:lnTo>
                  <a:lnTo>
                    <a:pt x="78009" y="123634"/>
                  </a:lnTo>
                  <a:lnTo>
                    <a:pt x="100799" y="87250"/>
                  </a:lnTo>
                  <a:lnTo>
                    <a:pt x="125645" y="56529"/>
                  </a:lnTo>
                  <a:lnTo>
                    <a:pt x="180392" y="14019"/>
                  </a:lnTo>
                  <a:lnTo>
                    <a:pt x="240029" y="0"/>
                  </a:lnTo>
                  <a:lnTo>
                    <a:pt x="270991" y="5099"/>
                  </a:lnTo>
                  <a:lnTo>
                    <a:pt x="328171" y="38528"/>
                  </a:lnTo>
                  <a:lnTo>
                    <a:pt x="377320" y="99262"/>
                  </a:lnTo>
                  <a:lnTo>
                    <a:pt x="398240" y="138493"/>
                  </a:lnTo>
                  <a:lnTo>
                    <a:pt x="416382" y="182899"/>
                  </a:lnTo>
                  <a:lnTo>
                    <a:pt x="431489" y="231930"/>
                  </a:lnTo>
                  <a:lnTo>
                    <a:pt x="443305" y="285035"/>
                  </a:lnTo>
                  <a:lnTo>
                    <a:pt x="451573" y="341665"/>
                  </a:lnTo>
                  <a:lnTo>
                    <a:pt x="456036" y="401268"/>
                  </a:lnTo>
                  <a:lnTo>
                    <a:pt x="456438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04781" y="3338067"/>
              <a:ext cx="3810" cy="152400"/>
            </a:xfrm>
            <a:custGeom>
              <a:avLst/>
              <a:gdLst/>
              <a:ahLst/>
              <a:cxnLst/>
              <a:rect l="l" t="t" r="r" b="b"/>
              <a:pathLst>
                <a:path w="3810" h="152400">
                  <a:moveTo>
                    <a:pt x="1905" y="-9525"/>
                  </a:moveTo>
                  <a:lnTo>
                    <a:pt x="1905" y="161925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04019" y="3414267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1143" y="-9525"/>
                  </a:moveTo>
                  <a:lnTo>
                    <a:pt x="1143" y="85725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32391" y="3337305"/>
              <a:ext cx="72390" cy="154940"/>
            </a:xfrm>
            <a:custGeom>
              <a:avLst/>
              <a:gdLst/>
              <a:ahLst/>
              <a:cxnLst/>
              <a:rect l="l" t="t" r="r" b="b"/>
              <a:pathLst>
                <a:path w="72389" h="154939">
                  <a:moveTo>
                    <a:pt x="72389" y="15468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718189" y="1979218"/>
            <a:ext cx="1816100" cy="175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1590" marR="109855" indent="-22225">
              <a:lnSpc>
                <a:spcPct val="1429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x  </a:t>
            </a:r>
            <a:r>
              <a:rPr sz="2800" spc="-5" dirty="0">
                <a:latin typeface="Times New Roman"/>
                <a:cs typeface="Times New Roman"/>
              </a:rPr>
              <a:t>a|b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5"/>
              </a:spcBef>
              <a:tabLst>
                <a:tab pos="402590" algn="l"/>
                <a:tab pos="1101090" algn="l"/>
                <a:tab pos="1469390" algn="l"/>
              </a:tabLst>
            </a:pPr>
            <a:r>
              <a:rPr sz="4200" baseline="-27777" dirty="0">
                <a:latin typeface="Times New Roman"/>
                <a:cs typeface="Times New Roman"/>
              </a:rPr>
              <a:t>x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1825" dirty="0">
                <a:latin typeface="Times New Roman"/>
                <a:cs typeface="Times New Roman"/>
              </a:rPr>
              <a:t>5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9393" y="36527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124193" y="61722"/>
                </a:moveTo>
                <a:lnTo>
                  <a:pt x="0" y="0"/>
                </a:lnTo>
                <a:lnTo>
                  <a:pt x="0" y="124205"/>
                </a:lnTo>
                <a:lnTo>
                  <a:pt x="124193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172593" y="3019170"/>
            <a:ext cx="742950" cy="1009650"/>
            <a:chOff x="6172593" y="3019170"/>
            <a:chExt cx="742950" cy="1009650"/>
          </a:xfrm>
        </p:grpSpPr>
        <p:sp>
          <p:nvSpPr>
            <p:cNvPr id="61" name="object 61"/>
            <p:cNvSpPr/>
            <p:nvPr/>
          </p:nvSpPr>
          <p:spPr>
            <a:xfrm>
              <a:off x="6172593" y="365277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19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419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96025" y="34096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66903" y="3028695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5" h="463550">
                  <a:moveTo>
                    <a:pt x="0" y="433577"/>
                  </a:moveTo>
                  <a:lnTo>
                    <a:pt x="4778" y="373445"/>
                  </a:lnTo>
                  <a:lnTo>
                    <a:pt x="13223" y="316053"/>
                  </a:lnTo>
                  <a:lnTo>
                    <a:pt x="25067" y="261889"/>
                  </a:lnTo>
                  <a:lnTo>
                    <a:pt x="40038" y="211440"/>
                  </a:lnTo>
                  <a:lnTo>
                    <a:pt x="57867" y="165193"/>
                  </a:lnTo>
                  <a:lnTo>
                    <a:pt x="78284" y="123634"/>
                  </a:lnTo>
                  <a:lnTo>
                    <a:pt x="101019" y="87250"/>
                  </a:lnTo>
                  <a:lnTo>
                    <a:pt x="125802" y="56529"/>
                  </a:lnTo>
                  <a:lnTo>
                    <a:pt x="180433" y="14019"/>
                  </a:lnTo>
                  <a:lnTo>
                    <a:pt x="240017" y="0"/>
                  </a:lnTo>
                  <a:lnTo>
                    <a:pt x="270978" y="5099"/>
                  </a:lnTo>
                  <a:lnTo>
                    <a:pt x="328159" y="38528"/>
                  </a:lnTo>
                  <a:lnTo>
                    <a:pt x="377308" y="99262"/>
                  </a:lnTo>
                  <a:lnTo>
                    <a:pt x="398229" y="138493"/>
                  </a:lnTo>
                  <a:lnTo>
                    <a:pt x="416372" y="182899"/>
                  </a:lnTo>
                  <a:lnTo>
                    <a:pt x="431480" y="231930"/>
                  </a:lnTo>
                  <a:lnTo>
                    <a:pt x="443298" y="285035"/>
                  </a:lnTo>
                  <a:lnTo>
                    <a:pt x="451567" y="341665"/>
                  </a:lnTo>
                  <a:lnTo>
                    <a:pt x="456033" y="401268"/>
                  </a:lnTo>
                  <a:lnTo>
                    <a:pt x="456437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22579" y="3338067"/>
              <a:ext cx="5080" cy="152400"/>
            </a:xfrm>
            <a:custGeom>
              <a:avLst/>
              <a:gdLst/>
              <a:ahLst/>
              <a:cxnLst/>
              <a:rect l="l" t="t" r="r" b="b"/>
              <a:pathLst>
                <a:path w="5079" h="152400">
                  <a:moveTo>
                    <a:pt x="2279" y="-9525"/>
                  </a:moveTo>
                  <a:lnTo>
                    <a:pt x="2279" y="161925"/>
                  </a:lnTo>
                </a:path>
              </a:pathLst>
            </a:custGeom>
            <a:ln w="23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22579" y="3414267"/>
              <a:ext cx="1905" cy="76200"/>
            </a:xfrm>
            <a:custGeom>
              <a:avLst/>
              <a:gdLst/>
              <a:ahLst/>
              <a:cxnLst/>
              <a:rect l="l" t="t" r="r" b="b"/>
              <a:pathLst>
                <a:path w="1904" h="76200">
                  <a:moveTo>
                    <a:pt x="761" y="-9525"/>
                  </a:moveTo>
                  <a:lnTo>
                    <a:pt x="761" y="85725"/>
                  </a:lnTo>
                </a:path>
              </a:pathLst>
            </a:custGeom>
            <a:ln w="20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50939" y="3337305"/>
              <a:ext cx="71755" cy="154940"/>
            </a:xfrm>
            <a:custGeom>
              <a:avLst/>
              <a:gdLst/>
              <a:ahLst/>
              <a:cxnLst/>
              <a:rect l="l" t="t" r="r" b="b"/>
              <a:pathLst>
                <a:path w="71754" h="154939">
                  <a:moveTo>
                    <a:pt x="71640" y="15468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478971" y="2743526"/>
            <a:ext cx="1814195" cy="10420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110489" algn="r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latin typeface="Times New Roman"/>
                <a:cs typeface="Times New Roman"/>
              </a:rPr>
              <a:t>a|b</a:t>
            </a:r>
            <a:endParaRPr sz="2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399415" algn="l"/>
                <a:tab pos="1097915" algn="l"/>
                <a:tab pos="1466215" algn="l"/>
              </a:tabLst>
            </a:pPr>
            <a:r>
              <a:rPr sz="4200" baseline="-21825" dirty="0">
                <a:latin typeface="Times New Roman"/>
                <a:cs typeface="Times New Roman"/>
              </a:rPr>
              <a:t>2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1825" dirty="0">
                <a:latin typeface="Times New Roman"/>
                <a:cs typeface="Times New Roman"/>
              </a:rPr>
              <a:t>6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10843" y="50098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2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7869" y="2564"/>
                </a:lnTo>
                <a:lnTo>
                  <a:pt x="515014" y="10068"/>
                </a:lnTo>
                <a:lnTo>
                  <a:pt x="560216" y="22223"/>
                </a:lnTo>
                <a:lnTo>
                  <a:pt x="603157" y="38744"/>
                </a:lnTo>
                <a:lnTo>
                  <a:pt x="643519" y="59343"/>
                </a:lnTo>
                <a:lnTo>
                  <a:pt x="680983" y="83735"/>
                </a:lnTo>
                <a:lnTo>
                  <a:pt x="715232" y="111633"/>
                </a:lnTo>
                <a:lnTo>
                  <a:pt x="745946" y="142749"/>
                </a:lnTo>
                <a:lnTo>
                  <a:pt x="772809" y="176798"/>
                </a:lnTo>
                <a:lnTo>
                  <a:pt x="795501" y="213493"/>
                </a:lnTo>
                <a:lnTo>
                  <a:pt x="813704" y="252547"/>
                </a:lnTo>
                <a:lnTo>
                  <a:pt x="827101" y="293674"/>
                </a:lnTo>
                <a:lnTo>
                  <a:pt x="835372" y="336587"/>
                </a:lnTo>
                <a:lnTo>
                  <a:pt x="838200" y="381000"/>
                </a:lnTo>
                <a:lnTo>
                  <a:pt x="835372" y="425412"/>
                </a:lnTo>
                <a:lnTo>
                  <a:pt x="827101" y="468325"/>
                </a:lnTo>
                <a:lnTo>
                  <a:pt x="813704" y="509452"/>
                </a:lnTo>
                <a:lnTo>
                  <a:pt x="795501" y="548506"/>
                </a:lnTo>
                <a:lnTo>
                  <a:pt x="772809" y="585201"/>
                </a:lnTo>
                <a:lnTo>
                  <a:pt x="745946" y="619250"/>
                </a:lnTo>
                <a:lnTo>
                  <a:pt x="715232" y="650366"/>
                </a:lnTo>
                <a:lnTo>
                  <a:pt x="680983" y="678264"/>
                </a:lnTo>
                <a:lnTo>
                  <a:pt x="643519" y="702656"/>
                </a:lnTo>
                <a:lnTo>
                  <a:pt x="603157" y="723255"/>
                </a:lnTo>
                <a:lnTo>
                  <a:pt x="560216" y="739776"/>
                </a:lnTo>
                <a:lnTo>
                  <a:pt x="515014" y="751931"/>
                </a:lnTo>
                <a:lnTo>
                  <a:pt x="467869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1" y="650366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6" y="654737"/>
                </a:lnTo>
                <a:lnTo>
                  <a:pt x="515465" y="644225"/>
                </a:lnTo>
                <a:lnTo>
                  <a:pt x="559202" y="627404"/>
                </a:lnTo>
                <a:lnTo>
                  <a:pt x="599139" y="604845"/>
                </a:lnTo>
                <a:lnTo>
                  <a:pt x="634650" y="577119"/>
                </a:lnTo>
                <a:lnTo>
                  <a:pt x="665110" y="544799"/>
                </a:lnTo>
                <a:lnTo>
                  <a:pt x="689891" y="508455"/>
                </a:lnTo>
                <a:lnTo>
                  <a:pt x="708367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521595" y="5076571"/>
            <a:ext cx="2343150" cy="628650"/>
            <a:chOff x="3521595" y="5076571"/>
            <a:chExt cx="2343150" cy="628650"/>
          </a:xfrm>
        </p:grpSpPr>
        <p:sp>
          <p:nvSpPr>
            <p:cNvPr id="70" name="object 70"/>
            <p:cNvSpPr/>
            <p:nvPr/>
          </p:nvSpPr>
          <p:spPr>
            <a:xfrm>
              <a:off x="3645039" y="5086096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2209787" y="304800"/>
                  </a:moveTo>
                  <a:lnTo>
                    <a:pt x="2205779" y="255343"/>
                  </a:lnTo>
                  <a:lnTo>
                    <a:pt x="2194182" y="208434"/>
                  </a:lnTo>
                  <a:lnTo>
                    <a:pt x="2175636" y="164697"/>
                  </a:lnTo>
                  <a:lnTo>
                    <a:pt x="2150781" y="124760"/>
                  </a:lnTo>
                  <a:lnTo>
                    <a:pt x="2120257" y="89249"/>
                  </a:lnTo>
                  <a:lnTo>
                    <a:pt x="2084702" y="58789"/>
                  </a:lnTo>
                  <a:lnTo>
                    <a:pt x="2044758" y="34008"/>
                  </a:lnTo>
                  <a:lnTo>
                    <a:pt x="2001065" y="15532"/>
                  </a:lnTo>
                  <a:lnTo>
                    <a:pt x="1954261" y="3987"/>
                  </a:lnTo>
                  <a:lnTo>
                    <a:pt x="1904987" y="0"/>
                  </a:lnTo>
                  <a:lnTo>
                    <a:pt x="1855534" y="3987"/>
                  </a:lnTo>
                  <a:lnTo>
                    <a:pt x="1808627" y="15532"/>
                  </a:lnTo>
                  <a:lnTo>
                    <a:pt x="1764893" y="34008"/>
                  </a:lnTo>
                  <a:lnTo>
                    <a:pt x="1724957" y="58789"/>
                  </a:lnTo>
                  <a:lnTo>
                    <a:pt x="1689447" y="89249"/>
                  </a:lnTo>
                  <a:lnTo>
                    <a:pt x="1658989" y="124760"/>
                  </a:lnTo>
                  <a:lnTo>
                    <a:pt x="1634208" y="164697"/>
                  </a:lnTo>
                  <a:lnTo>
                    <a:pt x="1615732" y="208434"/>
                  </a:lnTo>
                  <a:lnTo>
                    <a:pt x="1604187" y="255343"/>
                  </a:lnTo>
                  <a:lnTo>
                    <a:pt x="1600200" y="304800"/>
                  </a:lnTo>
                  <a:lnTo>
                    <a:pt x="1604187" y="354070"/>
                  </a:lnTo>
                  <a:lnTo>
                    <a:pt x="1615732" y="400872"/>
                  </a:lnTo>
                  <a:lnTo>
                    <a:pt x="1634208" y="444566"/>
                  </a:lnTo>
                  <a:lnTo>
                    <a:pt x="1658989" y="484510"/>
                  </a:lnTo>
                  <a:lnTo>
                    <a:pt x="1689447" y="520064"/>
                  </a:lnTo>
                  <a:lnTo>
                    <a:pt x="1724957" y="550590"/>
                  </a:lnTo>
                  <a:lnTo>
                    <a:pt x="1764893" y="575447"/>
                  </a:lnTo>
                  <a:lnTo>
                    <a:pt x="1808627" y="593994"/>
                  </a:lnTo>
                  <a:lnTo>
                    <a:pt x="1855534" y="605591"/>
                  </a:lnTo>
                  <a:lnTo>
                    <a:pt x="1904987" y="609600"/>
                  </a:lnTo>
                  <a:lnTo>
                    <a:pt x="1954261" y="605591"/>
                  </a:lnTo>
                  <a:lnTo>
                    <a:pt x="2001065" y="593994"/>
                  </a:lnTo>
                  <a:lnTo>
                    <a:pt x="2044758" y="575447"/>
                  </a:lnTo>
                  <a:lnTo>
                    <a:pt x="2084702" y="550590"/>
                  </a:lnTo>
                  <a:lnTo>
                    <a:pt x="2120257" y="520064"/>
                  </a:lnTo>
                  <a:lnTo>
                    <a:pt x="2150781" y="484510"/>
                  </a:lnTo>
                  <a:lnTo>
                    <a:pt x="2175636" y="444566"/>
                  </a:lnTo>
                  <a:lnTo>
                    <a:pt x="2194182" y="400872"/>
                  </a:lnTo>
                  <a:lnTo>
                    <a:pt x="2205779" y="354070"/>
                  </a:lnTo>
                  <a:lnTo>
                    <a:pt x="2209787" y="304800"/>
                  </a:lnTo>
                  <a:close/>
                </a:path>
                <a:path w="22098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5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5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21595" y="53291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73887" y="50985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18925" y="513359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78039" y="5076571"/>
            <a:ext cx="1152525" cy="628650"/>
            <a:chOff x="978039" y="5076571"/>
            <a:chExt cx="1152525" cy="628650"/>
          </a:xfrm>
        </p:grpSpPr>
        <p:sp>
          <p:nvSpPr>
            <p:cNvPr id="75" name="object 75"/>
            <p:cNvSpPr/>
            <p:nvPr/>
          </p:nvSpPr>
          <p:spPr>
            <a:xfrm>
              <a:off x="1511439" y="50860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78039" y="5390896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87995" y="53291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091049" y="4523978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92314" y="4390771"/>
            <a:ext cx="781050" cy="323850"/>
            <a:chOff x="892314" y="4390771"/>
            <a:chExt cx="781050" cy="323850"/>
          </a:xfrm>
        </p:grpSpPr>
        <p:sp>
          <p:nvSpPr>
            <p:cNvPr id="80" name="object 80"/>
            <p:cNvSpPr/>
            <p:nvPr/>
          </p:nvSpPr>
          <p:spPr>
            <a:xfrm>
              <a:off x="901839" y="4400296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152400"/>
                  </a:moveTo>
                  <a:lnTo>
                    <a:pt x="571500" y="0"/>
                  </a:lnTo>
                  <a:lnTo>
                    <a:pt x="5715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571500" y="228600"/>
                  </a:lnTo>
                  <a:lnTo>
                    <a:pt x="571500" y="304800"/>
                  </a:lnTo>
                  <a:lnTo>
                    <a:pt x="762000" y="1524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01839" y="4400296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571500" y="0"/>
                  </a:moveTo>
                  <a:lnTo>
                    <a:pt x="5715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571500" y="228600"/>
                  </a:lnTo>
                  <a:lnTo>
                    <a:pt x="571500" y="304800"/>
                  </a:lnTo>
                  <a:lnTo>
                    <a:pt x="762000" y="152400"/>
                  </a:lnTo>
                  <a:lnTo>
                    <a:pt x="5715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2454795" y="4695571"/>
            <a:ext cx="742950" cy="1009650"/>
            <a:chOff x="2454795" y="4695571"/>
            <a:chExt cx="742950" cy="1009650"/>
          </a:xfrm>
        </p:grpSpPr>
        <p:sp>
          <p:nvSpPr>
            <p:cNvPr id="83" name="object 83"/>
            <p:cNvSpPr/>
            <p:nvPr/>
          </p:nvSpPr>
          <p:spPr>
            <a:xfrm>
              <a:off x="2454795" y="53291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78239" y="50860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49105" y="4705096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4" h="463550">
                  <a:moveTo>
                    <a:pt x="0" y="433577"/>
                  </a:moveTo>
                  <a:lnTo>
                    <a:pt x="4620" y="373445"/>
                  </a:lnTo>
                  <a:lnTo>
                    <a:pt x="12964" y="316053"/>
                  </a:lnTo>
                  <a:lnTo>
                    <a:pt x="24753" y="261889"/>
                  </a:lnTo>
                  <a:lnTo>
                    <a:pt x="39708" y="211440"/>
                  </a:lnTo>
                  <a:lnTo>
                    <a:pt x="57553" y="165193"/>
                  </a:lnTo>
                  <a:lnTo>
                    <a:pt x="78009" y="123634"/>
                  </a:lnTo>
                  <a:lnTo>
                    <a:pt x="100799" y="87250"/>
                  </a:lnTo>
                  <a:lnTo>
                    <a:pt x="125645" y="56529"/>
                  </a:lnTo>
                  <a:lnTo>
                    <a:pt x="180392" y="14019"/>
                  </a:lnTo>
                  <a:lnTo>
                    <a:pt x="240029" y="0"/>
                  </a:lnTo>
                  <a:lnTo>
                    <a:pt x="270991" y="5099"/>
                  </a:lnTo>
                  <a:lnTo>
                    <a:pt x="328171" y="38528"/>
                  </a:lnTo>
                  <a:lnTo>
                    <a:pt x="377320" y="99262"/>
                  </a:lnTo>
                  <a:lnTo>
                    <a:pt x="398240" y="138493"/>
                  </a:lnTo>
                  <a:lnTo>
                    <a:pt x="416382" y="182899"/>
                  </a:lnTo>
                  <a:lnTo>
                    <a:pt x="431489" y="231930"/>
                  </a:lnTo>
                  <a:lnTo>
                    <a:pt x="443305" y="285035"/>
                  </a:lnTo>
                  <a:lnTo>
                    <a:pt x="451573" y="341665"/>
                  </a:lnTo>
                  <a:lnTo>
                    <a:pt x="456036" y="401268"/>
                  </a:lnTo>
                  <a:lnTo>
                    <a:pt x="456438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04781" y="5014468"/>
              <a:ext cx="3810" cy="152400"/>
            </a:xfrm>
            <a:custGeom>
              <a:avLst/>
              <a:gdLst/>
              <a:ahLst/>
              <a:cxnLst/>
              <a:rect l="l" t="t" r="r" b="b"/>
              <a:pathLst>
                <a:path w="3810" h="152400">
                  <a:moveTo>
                    <a:pt x="1905" y="-9525"/>
                  </a:moveTo>
                  <a:lnTo>
                    <a:pt x="1905" y="161925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04019" y="5090668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1143" y="-9525"/>
                  </a:moveTo>
                  <a:lnTo>
                    <a:pt x="1143" y="85725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32391" y="5013706"/>
              <a:ext cx="72390" cy="154940"/>
            </a:xfrm>
            <a:custGeom>
              <a:avLst/>
              <a:gdLst/>
              <a:ahLst/>
              <a:cxnLst/>
              <a:rect l="l" t="t" r="r" b="b"/>
              <a:pathLst>
                <a:path w="72389" h="154939">
                  <a:moveTo>
                    <a:pt x="72389" y="15468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302140" y="528600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18189" y="4366557"/>
            <a:ext cx="1816100" cy="10420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358140" algn="r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402590" algn="l"/>
                <a:tab pos="631190" algn="l"/>
                <a:tab pos="1101090" algn="l"/>
                <a:tab pos="1469390" algn="l"/>
              </a:tabLst>
            </a:pPr>
            <a:r>
              <a:rPr sz="4200" baseline="-27777" dirty="0">
                <a:latin typeface="Times New Roman"/>
                <a:cs typeface="Times New Roman"/>
              </a:rPr>
              <a:t>x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1825" dirty="0">
                <a:latin typeface="Times New Roman"/>
                <a:cs typeface="Times New Roman"/>
              </a:rPr>
              <a:t>5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239393" y="53291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124193" y="61722"/>
                </a:moveTo>
                <a:lnTo>
                  <a:pt x="0" y="0"/>
                </a:lnTo>
                <a:lnTo>
                  <a:pt x="0" y="124205"/>
                </a:lnTo>
                <a:lnTo>
                  <a:pt x="124193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2715780" y="5602351"/>
            <a:ext cx="478790" cy="483870"/>
            <a:chOff x="2715780" y="5602351"/>
            <a:chExt cx="478790" cy="483870"/>
          </a:xfrm>
        </p:grpSpPr>
        <p:sp>
          <p:nvSpPr>
            <p:cNvPr id="93" name="object 93"/>
            <p:cNvSpPr/>
            <p:nvPr/>
          </p:nvSpPr>
          <p:spPr>
            <a:xfrm>
              <a:off x="2725305" y="5613400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4" h="463550">
                  <a:moveTo>
                    <a:pt x="0" y="29717"/>
                  </a:moveTo>
                  <a:lnTo>
                    <a:pt x="4620" y="89850"/>
                  </a:lnTo>
                  <a:lnTo>
                    <a:pt x="12964" y="147242"/>
                  </a:lnTo>
                  <a:lnTo>
                    <a:pt x="24753" y="201406"/>
                  </a:lnTo>
                  <a:lnTo>
                    <a:pt x="39708" y="251855"/>
                  </a:lnTo>
                  <a:lnTo>
                    <a:pt x="57553" y="298102"/>
                  </a:lnTo>
                  <a:lnTo>
                    <a:pt x="78009" y="339661"/>
                  </a:lnTo>
                  <a:lnTo>
                    <a:pt x="100799" y="376045"/>
                  </a:lnTo>
                  <a:lnTo>
                    <a:pt x="125645" y="406766"/>
                  </a:lnTo>
                  <a:lnTo>
                    <a:pt x="180392" y="449276"/>
                  </a:lnTo>
                  <a:lnTo>
                    <a:pt x="240029" y="463296"/>
                  </a:lnTo>
                  <a:lnTo>
                    <a:pt x="270991" y="458196"/>
                  </a:lnTo>
                  <a:lnTo>
                    <a:pt x="328171" y="424767"/>
                  </a:lnTo>
                  <a:lnTo>
                    <a:pt x="377320" y="364033"/>
                  </a:lnTo>
                  <a:lnTo>
                    <a:pt x="398240" y="324802"/>
                  </a:lnTo>
                  <a:lnTo>
                    <a:pt x="416382" y="280396"/>
                  </a:lnTo>
                  <a:lnTo>
                    <a:pt x="431489" y="231365"/>
                  </a:lnTo>
                  <a:lnTo>
                    <a:pt x="443305" y="178260"/>
                  </a:lnTo>
                  <a:lnTo>
                    <a:pt x="451573" y="121630"/>
                  </a:lnTo>
                  <a:lnTo>
                    <a:pt x="456036" y="62027"/>
                  </a:lnTo>
                  <a:lnTo>
                    <a:pt x="456438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80981" y="5613400"/>
              <a:ext cx="3810" cy="152400"/>
            </a:xfrm>
            <a:custGeom>
              <a:avLst/>
              <a:gdLst/>
              <a:ahLst/>
              <a:cxnLst/>
              <a:rect l="l" t="t" r="r" b="b"/>
              <a:pathLst>
                <a:path w="3810" h="152400">
                  <a:moveTo>
                    <a:pt x="1905" y="-9525"/>
                  </a:moveTo>
                  <a:lnTo>
                    <a:pt x="1905" y="161925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80219" y="5613400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1143" y="-9525"/>
                  </a:moveTo>
                  <a:lnTo>
                    <a:pt x="1143" y="85725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108591" y="5611876"/>
              <a:ext cx="72390" cy="154940"/>
            </a:xfrm>
            <a:custGeom>
              <a:avLst/>
              <a:gdLst/>
              <a:ahLst/>
              <a:cxnLst/>
              <a:rect l="l" t="t" r="r" b="b"/>
              <a:pathLst>
                <a:path w="72389" h="154939">
                  <a:moveTo>
                    <a:pt x="72389" y="0"/>
                  </a:moveTo>
                  <a:lnTo>
                    <a:pt x="0" y="1546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6172593" y="4695571"/>
            <a:ext cx="742950" cy="1390650"/>
            <a:chOff x="6172593" y="4695571"/>
            <a:chExt cx="742950" cy="1390650"/>
          </a:xfrm>
        </p:grpSpPr>
        <p:sp>
          <p:nvSpPr>
            <p:cNvPr id="98" name="object 98"/>
            <p:cNvSpPr/>
            <p:nvPr/>
          </p:nvSpPr>
          <p:spPr>
            <a:xfrm>
              <a:off x="6172593" y="53291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19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419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96025" y="50860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66903" y="4705096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5" h="463550">
                  <a:moveTo>
                    <a:pt x="0" y="433577"/>
                  </a:moveTo>
                  <a:lnTo>
                    <a:pt x="4778" y="373445"/>
                  </a:lnTo>
                  <a:lnTo>
                    <a:pt x="13223" y="316053"/>
                  </a:lnTo>
                  <a:lnTo>
                    <a:pt x="25067" y="261889"/>
                  </a:lnTo>
                  <a:lnTo>
                    <a:pt x="40038" y="211440"/>
                  </a:lnTo>
                  <a:lnTo>
                    <a:pt x="57867" y="165193"/>
                  </a:lnTo>
                  <a:lnTo>
                    <a:pt x="78284" y="123634"/>
                  </a:lnTo>
                  <a:lnTo>
                    <a:pt x="101019" y="87250"/>
                  </a:lnTo>
                  <a:lnTo>
                    <a:pt x="125802" y="56529"/>
                  </a:lnTo>
                  <a:lnTo>
                    <a:pt x="180433" y="14019"/>
                  </a:lnTo>
                  <a:lnTo>
                    <a:pt x="240017" y="0"/>
                  </a:lnTo>
                  <a:lnTo>
                    <a:pt x="270978" y="5099"/>
                  </a:lnTo>
                  <a:lnTo>
                    <a:pt x="328159" y="38528"/>
                  </a:lnTo>
                  <a:lnTo>
                    <a:pt x="377308" y="99262"/>
                  </a:lnTo>
                  <a:lnTo>
                    <a:pt x="398229" y="138493"/>
                  </a:lnTo>
                  <a:lnTo>
                    <a:pt x="416372" y="182899"/>
                  </a:lnTo>
                  <a:lnTo>
                    <a:pt x="431480" y="231930"/>
                  </a:lnTo>
                  <a:lnTo>
                    <a:pt x="443298" y="285035"/>
                  </a:lnTo>
                  <a:lnTo>
                    <a:pt x="451567" y="341665"/>
                  </a:lnTo>
                  <a:lnTo>
                    <a:pt x="456033" y="401268"/>
                  </a:lnTo>
                  <a:lnTo>
                    <a:pt x="456437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22579" y="5014468"/>
              <a:ext cx="5080" cy="152400"/>
            </a:xfrm>
            <a:custGeom>
              <a:avLst/>
              <a:gdLst/>
              <a:ahLst/>
              <a:cxnLst/>
              <a:rect l="l" t="t" r="r" b="b"/>
              <a:pathLst>
                <a:path w="5079" h="152400">
                  <a:moveTo>
                    <a:pt x="2279" y="-9525"/>
                  </a:moveTo>
                  <a:lnTo>
                    <a:pt x="2279" y="161925"/>
                  </a:lnTo>
                </a:path>
              </a:pathLst>
            </a:custGeom>
            <a:ln w="23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22579" y="5090668"/>
              <a:ext cx="1905" cy="76200"/>
            </a:xfrm>
            <a:custGeom>
              <a:avLst/>
              <a:gdLst/>
              <a:ahLst/>
              <a:cxnLst/>
              <a:rect l="l" t="t" r="r" b="b"/>
              <a:pathLst>
                <a:path w="1904" h="76200">
                  <a:moveTo>
                    <a:pt x="761" y="-9525"/>
                  </a:moveTo>
                  <a:lnTo>
                    <a:pt x="761" y="85725"/>
                  </a:lnTo>
                </a:path>
              </a:pathLst>
            </a:custGeom>
            <a:ln w="20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96621" y="5013706"/>
              <a:ext cx="457200" cy="1062990"/>
            </a:xfrm>
            <a:custGeom>
              <a:avLst/>
              <a:gdLst/>
              <a:ahLst/>
              <a:cxnLst/>
              <a:rect l="l" t="t" r="r" b="b"/>
              <a:pathLst>
                <a:path w="457200" h="1062989">
                  <a:moveTo>
                    <a:pt x="425957" y="154686"/>
                  </a:moveTo>
                  <a:lnTo>
                    <a:pt x="354317" y="0"/>
                  </a:lnTo>
                </a:path>
                <a:path w="457200" h="1062989">
                  <a:moveTo>
                    <a:pt x="0" y="629412"/>
                  </a:moveTo>
                  <a:lnTo>
                    <a:pt x="4778" y="689544"/>
                  </a:lnTo>
                  <a:lnTo>
                    <a:pt x="13228" y="746936"/>
                  </a:lnTo>
                  <a:lnTo>
                    <a:pt x="25080" y="801100"/>
                  </a:lnTo>
                  <a:lnTo>
                    <a:pt x="40069" y="851549"/>
                  </a:lnTo>
                  <a:lnTo>
                    <a:pt x="57926" y="897796"/>
                  </a:lnTo>
                  <a:lnTo>
                    <a:pt x="78384" y="939355"/>
                  </a:lnTo>
                  <a:lnTo>
                    <a:pt x="101176" y="975739"/>
                  </a:lnTo>
                  <a:lnTo>
                    <a:pt x="126033" y="1006460"/>
                  </a:lnTo>
                  <a:lnTo>
                    <a:pt x="180878" y="1048970"/>
                  </a:lnTo>
                  <a:lnTo>
                    <a:pt x="240779" y="1062990"/>
                  </a:lnTo>
                  <a:lnTo>
                    <a:pt x="271568" y="1057890"/>
                  </a:lnTo>
                  <a:lnTo>
                    <a:pt x="328499" y="1024461"/>
                  </a:lnTo>
                  <a:lnTo>
                    <a:pt x="377523" y="963727"/>
                  </a:lnTo>
                  <a:lnTo>
                    <a:pt x="398429" y="924496"/>
                  </a:lnTo>
                  <a:lnTo>
                    <a:pt x="416587" y="880090"/>
                  </a:lnTo>
                  <a:lnTo>
                    <a:pt x="431743" y="831059"/>
                  </a:lnTo>
                  <a:lnTo>
                    <a:pt x="443638" y="777954"/>
                  </a:lnTo>
                  <a:lnTo>
                    <a:pt x="452017" y="721324"/>
                  </a:lnTo>
                  <a:lnTo>
                    <a:pt x="456623" y="661721"/>
                  </a:lnTo>
                  <a:lnTo>
                    <a:pt x="457200" y="59969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53047" y="5613400"/>
              <a:ext cx="4445" cy="152400"/>
            </a:xfrm>
            <a:custGeom>
              <a:avLst/>
              <a:gdLst/>
              <a:ahLst/>
              <a:cxnLst/>
              <a:rect l="l" t="t" r="r" b="b"/>
              <a:pathLst>
                <a:path w="4445" h="152400">
                  <a:moveTo>
                    <a:pt x="1911" y="-9525"/>
                  </a:moveTo>
                  <a:lnTo>
                    <a:pt x="1911" y="161925"/>
                  </a:lnTo>
                </a:path>
              </a:pathLst>
            </a:custGeom>
            <a:ln w="22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52297" y="5613400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40" h="76200">
                  <a:moveTo>
                    <a:pt x="1136" y="-9525"/>
                  </a:moveTo>
                  <a:lnTo>
                    <a:pt x="1136" y="85725"/>
                  </a:lnTo>
                </a:path>
              </a:pathLst>
            </a:custGeom>
            <a:ln w="21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80669" y="5611876"/>
              <a:ext cx="72390" cy="154940"/>
            </a:xfrm>
            <a:custGeom>
              <a:avLst/>
              <a:gdLst/>
              <a:ahLst/>
              <a:cxnLst/>
              <a:rect l="l" t="t" r="r" b="b"/>
              <a:pathLst>
                <a:path w="72390" h="154939">
                  <a:moveTo>
                    <a:pt x="72377" y="0"/>
                  </a:moveTo>
                  <a:lnTo>
                    <a:pt x="0" y="1546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567057" y="55145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239135" y="55145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407039" y="447649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4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4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638935" y="44889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407039" y="554329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4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4" y="520065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638935" y="55557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092714" y="4781296"/>
            <a:ext cx="1304925" cy="1143000"/>
            <a:chOff x="4092714" y="4781296"/>
            <a:chExt cx="1304925" cy="1143000"/>
          </a:xfrm>
        </p:grpSpPr>
        <p:sp>
          <p:nvSpPr>
            <p:cNvPr id="114" name="object 114"/>
            <p:cNvSpPr/>
            <p:nvPr/>
          </p:nvSpPr>
          <p:spPr>
            <a:xfrm>
              <a:off x="4102239" y="4867402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218694"/>
                  </a:moveTo>
                  <a:lnTo>
                    <a:pt x="21869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275975" y="4781296"/>
              <a:ext cx="131445" cy="132080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131064" y="0"/>
                  </a:moveTo>
                  <a:lnTo>
                    <a:pt x="0" y="44195"/>
                  </a:lnTo>
                  <a:lnTo>
                    <a:pt x="87630" y="131825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6639" y="4857496"/>
              <a:ext cx="285750" cy="229870"/>
            </a:xfrm>
            <a:custGeom>
              <a:avLst/>
              <a:gdLst/>
              <a:ahLst/>
              <a:cxnLst/>
              <a:rect l="l" t="t" r="r" b="b"/>
              <a:pathLst>
                <a:path w="285750" h="229870">
                  <a:moveTo>
                    <a:pt x="0" y="0"/>
                  </a:moveTo>
                  <a:lnTo>
                    <a:pt x="285750" y="22936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62765" y="5037328"/>
              <a:ext cx="135255" cy="125095"/>
            </a:xfrm>
            <a:custGeom>
              <a:avLst/>
              <a:gdLst/>
              <a:ahLst/>
              <a:cxnLst/>
              <a:rect l="l" t="t" r="r" b="b"/>
              <a:pathLst>
                <a:path w="135254" h="125095">
                  <a:moveTo>
                    <a:pt x="134874" y="124968"/>
                  </a:moveTo>
                  <a:lnTo>
                    <a:pt x="76962" y="0"/>
                  </a:lnTo>
                  <a:lnTo>
                    <a:pt x="0" y="96774"/>
                  </a:lnTo>
                  <a:lnTo>
                    <a:pt x="134874" y="124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102239" y="561949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21869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75975" y="5793232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5">
                  <a:moveTo>
                    <a:pt x="131064" y="131063"/>
                  </a:moveTo>
                  <a:lnTo>
                    <a:pt x="87630" y="0"/>
                  </a:lnTo>
                  <a:lnTo>
                    <a:pt x="0" y="87629"/>
                  </a:lnTo>
                  <a:lnTo>
                    <a:pt x="131064" y="131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16639" y="5681218"/>
              <a:ext cx="276860" cy="167005"/>
            </a:xfrm>
            <a:custGeom>
              <a:avLst/>
              <a:gdLst/>
              <a:ahLst/>
              <a:cxnLst/>
              <a:rect l="l" t="t" r="r" b="b"/>
              <a:pathLst>
                <a:path w="276860" h="167004">
                  <a:moveTo>
                    <a:pt x="0" y="166878"/>
                  </a:moveTo>
                  <a:lnTo>
                    <a:pt x="27660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59717" y="5619496"/>
              <a:ext cx="138430" cy="117475"/>
            </a:xfrm>
            <a:custGeom>
              <a:avLst/>
              <a:gdLst/>
              <a:ahLst/>
              <a:cxnLst/>
              <a:rect l="l" t="t" r="r" b="b"/>
              <a:pathLst>
                <a:path w="138429" h="117475">
                  <a:moveTo>
                    <a:pt x="137922" y="0"/>
                  </a:moveTo>
                  <a:lnTo>
                    <a:pt x="0" y="10667"/>
                  </a:lnTo>
                  <a:lnTo>
                    <a:pt x="64007" y="11734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5157857" y="4600194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058051" y="4366564"/>
            <a:ext cx="2195195" cy="10420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358775" algn="r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431165" algn="l"/>
                <a:tab pos="780415" algn="l"/>
                <a:tab pos="1009650" algn="l"/>
                <a:tab pos="1478915" algn="l"/>
                <a:tab pos="1847214" algn="l"/>
              </a:tabLst>
            </a:pPr>
            <a:r>
              <a:rPr sz="4200" baseline="-51587" dirty="0">
                <a:latin typeface="Times New Roman"/>
                <a:cs typeface="Times New Roman"/>
              </a:rPr>
              <a:t>b	</a:t>
            </a:r>
            <a:r>
              <a:rPr sz="4200" baseline="-21825" dirty="0">
                <a:latin typeface="Times New Roman"/>
                <a:cs typeface="Times New Roman"/>
              </a:rPr>
              <a:t>2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1825" dirty="0">
                <a:latin typeface="Times New Roman"/>
                <a:cs typeface="Times New Roman"/>
              </a:rPr>
              <a:t>6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0"/>
            <a:ext cx="73406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三、正规式与有限自动机之间的关系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758233"/>
            <a:ext cx="8547100" cy="31965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、正规式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向确定有限自动</a:t>
            </a:r>
            <a:r>
              <a:rPr sz="2800" spc="-1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的转换</a:t>
            </a:r>
            <a:endParaRPr sz="2800" dirty="0">
              <a:latin typeface="宋体"/>
              <a:cs typeface="宋体"/>
            </a:endParaRPr>
          </a:p>
          <a:p>
            <a:pPr marL="355600" marR="5080" indent="-254000">
              <a:lnSpc>
                <a:spcPct val="101099"/>
              </a:lnSpc>
              <a:spcBef>
                <a:spcPts val="590"/>
              </a:spcBef>
            </a:pPr>
            <a:r>
              <a:rPr sz="2800" spc="-5" dirty="0">
                <a:latin typeface="宋体"/>
                <a:cs typeface="宋体"/>
              </a:rPr>
              <a:t>注：这里</a:t>
            </a:r>
            <a:r>
              <a:rPr sz="2800" spc="-1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M</a:t>
            </a:r>
            <a:r>
              <a:rPr sz="2800" spc="-5" dirty="0" err="1">
                <a:latin typeface="宋体"/>
                <a:cs typeface="宋体"/>
              </a:rPr>
              <a:t>进行确定化与前面所讲的子集法确定化是一回事。不过，这里</a:t>
            </a:r>
            <a:r>
              <a:rPr sz="2800" spc="-10" dirty="0" err="1">
                <a:latin typeface="宋体"/>
                <a:cs typeface="宋体"/>
              </a:rPr>
              <a:t>的</a:t>
            </a:r>
            <a:r>
              <a:rPr sz="2800" dirty="0" err="1">
                <a:latin typeface="Times New Roman"/>
                <a:cs typeface="Times New Roman"/>
              </a:rPr>
              <a:t>NFA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中含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宋体"/>
                <a:cs typeface="宋体"/>
              </a:rPr>
              <a:t>弧，  </a:t>
            </a:r>
            <a:r>
              <a:rPr sz="2800" spc="-5" dirty="0">
                <a:latin typeface="宋体"/>
                <a:cs typeface="宋体"/>
              </a:rPr>
              <a:t>所以在求覆盖片时应考</a:t>
            </a:r>
            <a:r>
              <a:rPr sz="2800" dirty="0">
                <a:latin typeface="宋体"/>
                <a:cs typeface="宋体"/>
              </a:rPr>
              <a:t>虑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弧。方法是</a:t>
            </a:r>
            <a:r>
              <a:rPr sz="2800" spc="-10" dirty="0">
                <a:latin typeface="宋体"/>
                <a:cs typeface="宋体"/>
              </a:rPr>
              <a:t>求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宋体"/>
                <a:cs typeface="宋体"/>
              </a:rPr>
              <a:t>闭</a:t>
            </a:r>
            <a:r>
              <a:rPr sz="2800" dirty="0">
                <a:latin typeface="宋体"/>
                <a:cs typeface="宋体"/>
              </a:rPr>
              <a:t>包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-  </a:t>
            </a:r>
            <a:r>
              <a:rPr sz="2800" spc="-5" dirty="0">
                <a:latin typeface="Times New Roman"/>
                <a:cs typeface="Times New Roman"/>
              </a:rPr>
              <a:t>closure)</a:t>
            </a:r>
            <a:r>
              <a:rPr sz="2800" spc="-5" dirty="0">
                <a:latin typeface="宋体"/>
                <a:cs typeface="宋体"/>
              </a:rPr>
              <a:t>，将此闭</a:t>
            </a:r>
            <a:r>
              <a:rPr sz="2800" spc="-10" dirty="0">
                <a:latin typeface="宋体"/>
                <a:cs typeface="宋体"/>
              </a:rPr>
              <a:t>包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状态子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作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宋体"/>
                <a:cs typeface="宋体"/>
              </a:rPr>
              <a:t>的一个状态 使用，而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上的状态间转换变为闭包间的转换， 使得不确定的自动机确定化。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0"/>
            <a:ext cx="73406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三、正规式与有限自动机之间的关系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1587912"/>
            <a:ext cx="8737600" cy="305263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、对含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弧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5" dirty="0">
                <a:latin typeface="宋体"/>
                <a:cs typeface="宋体"/>
              </a:rPr>
              <a:t>进行确定化</a:t>
            </a:r>
            <a:endParaRPr sz="2800" dirty="0">
              <a:latin typeface="宋体"/>
              <a:cs typeface="宋体"/>
            </a:endParaRPr>
          </a:p>
          <a:p>
            <a:pPr marL="545465" indent="-533400">
              <a:lnSpc>
                <a:spcPct val="100000"/>
              </a:lnSpc>
              <a:spcBef>
                <a:spcPts val="680"/>
              </a:spcBef>
              <a:buFont typeface="Times New Roman"/>
              <a:buAutoNum type="arabicParenBoth"/>
              <a:tabLst>
                <a:tab pos="546100" algn="l"/>
              </a:tabLst>
            </a:pP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宋体"/>
                <a:cs typeface="宋体"/>
              </a:rPr>
              <a:t>闭包</a:t>
            </a:r>
            <a:endParaRPr sz="2800" dirty="0">
              <a:latin typeface="宋体"/>
              <a:cs typeface="宋体"/>
            </a:endParaRPr>
          </a:p>
          <a:p>
            <a:pPr marL="545465" marR="29845" indent="533400">
              <a:lnSpc>
                <a:spcPct val="103699"/>
              </a:lnSpc>
              <a:spcBef>
                <a:spcPts val="555"/>
              </a:spcBef>
            </a:pPr>
            <a:r>
              <a:rPr sz="2800" spc="-5" dirty="0">
                <a:latin typeface="宋体"/>
                <a:cs typeface="宋体"/>
              </a:rPr>
              <a:t>是可以从某状态或某些状态通</a:t>
            </a:r>
            <a:r>
              <a:rPr sz="2800" dirty="0">
                <a:latin typeface="宋体"/>
                <a:cs typeface="宋体"/>
              </a:rPr>
              <a:t>过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弧所能到达的所 有状态的集合。</a:t>
            </a:r>
            <a:endParaRPr sz="2800" dirty="0">
              <a:latin typeface="宋体"/>
              <a:cs typeface="宋体"/>
            </a:endParaRPr>
          </a:p>
          <a:p>
            <a:pPr marL="567690" algn="ctr">
              <a:lnSpc>
                <a:spcPct val="100000"/>
              </a:lnSpc>
              <a:spcBef>
                <a:spcPts val="550"/>
              </a:spcBef>
            </a:pPr>
            <a:r>
              <a:rPr sz="2800" spc="-5" dirty="0">
                <a:latin typeface="宋体"/>
                <a:cs typeface="宋体"/>
              </a:rPr>
              <a:t>状态集</a:t>
            </a:r>
            <a:r>
              <a:rPr sz="2800" dirty="0">
                <a:latin typeface="宋体"/>
                <a:cs typeface="宋体"/>
              </a:rPr>
              <a:t>合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闭</a:t>
            </a:r>
            <a:r>
              <a:rPr sz="2800" spc="-10" dirty="0">
                <a:latin typeface="宋体"/>
                <a:cs typeface="宋体"/>
              </a:rPr>
              <a:t>包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-closure(I))</a:t>
            </a:r>
            <a:r>
              <a:rPr sz="2800" spc="-5" dirty="0">
                <a:latin typeface="宋体"/>
                <a:cs typeface="宋体"/>
              </a:rPr>
              <a:t>形式定义如下：</a:t>
            </a:r>
            <a:endParaRPr sz="2800" dirty="0">
              <a:latin typeface="宋体"/>
              <a:cs typeface="宋体"/>
            </a:endParaRPr>
          </a:p>
          <a:p>
            <a:pPr marL="514350" marR="3297554" lvl="1" indent="-514350">
              <a:lnSpc>
                <a:spcPct val="100000"/>
              </a:lnSpc>
              <a:spcBef>
                <a:spcPts val="680"/>
              </a:spcBef>
              <a:buSzPct val="96428"/>
              <a:buFont typeface="+mj-lt"/>
              <a:buAutoNum type="alphaLcParenR"/>
              <a:tabLst>
                <a:tab pos="866140" algn="l"/>
              </a:tabLst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，则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∈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-closure(I)</a:t>
            </a:r>
            <a:endParaRPr lang="en-US" sz="2800" spc="-5" dirty="0">
              <a:latin typeface="Times New Roman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4F5991-39A8-B74D-B0A0-E5456918294D}"/>
              </a:ext>
            </a:extLst>
          </p:cNvPr>
          <p:cNvSpPr txBox="1"/>
          <p:nvPr/>
        </p:nvSpPr>
        <p:spPr>
          <a:xfrm>
            <a:off x="209176" y="4888197"/>
            <a:ext cx="8617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/>
                <a:cs typeface="宋体"/>
              </a:rPr>
              <a:t>b) </a:t>
            </a:r>
            <a:r>
              <a:rPr lang="zh-CN" altLang="en-US" sz="2400" dirty="0">
                <a:latin typeface="宋体"/>
                <a:cs typeface="宋体"/>
              </a:rPr>
              <a:t>若</a:t>
            </a:r>
            <a:r>
              <a:rPr lang="en-US" altLang="zh-CN" sz="2400" dirty="0">
                <a:latin typeface="Times New Roman"/>
                <a:cs typeface="Times New Roman"/>
              </a:rPr>
              <a:t>s</a:t>
            </a:r>
            <a:r>
              <a:rPr lang="en-US" altLang="zh-CN" sz="2400" spc="-3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宋体"/>
                <a:cs typeface="宋体"/>
              </a:rPr>
              <a:t>∈</a:t>
            </a:r>
            <a:r>
              <a:rPr lang="en-US" altLang="zh-CN" sz="2400" spc="-73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Times New Roman"/>
                <a:cs typeface="Times New Roman"/>
              </a:rPr>
              <a:t>I</a:t>
            </a:r>
            <a:r>
              <a:rPr lang="zh-CN" altLang="en-US" sz="2400" spc="-5" dirty="0">
                <a:latin typeface="宋体"/>
                <a:cs typeface="宋体"/>
              </a:rPr>
              <a:t>，那么</a:t>
            </a:r>
            <a:r>
              <a:rPr lang="zh-CN" altLang="en-US" sz="2400" dirty="0">
                <a:latin typeface="宋体"/>
                <a:cs typeface="宋体"/>
              </a:rPr>
              <a:t>从</a:t>
            </a:r>
            <a:r>
              <a:rPr lang="en-US" altLang="zh-CN" sz="2400" spc="-5" dirty="0">
                <a:latin typeface="Times New Roman"/>
                <a:cs typeface="Times New Roman"/>
              </a:rPr>
              <a:t>s</a:t>
            </a:r>
            <a:r>
              <a:rPr lang="zh-CN" altLang="en-US" sz="2400" spc="-5" dirty="0">
                <a:latin typeface="宋体"/>
                <a:cs typeface="宋体"/>
              </a:rPr>
              <a:t>出发经过任意段</a:t>
            </a:r>
            <a:r>
              <a:rPr lang="zh-CN" altLang="en-US" sz="2400" spc="-10" dirty="0">
                <a:latin typeface="宋体"/>
                <a:cs typeface="宋体"/>
              </a:rPr>
              <a:t>的</a:t>
            </a:r>
            <a:r>
              <a:rPr lang="zh-CN" altLang="en-US" sz="2400" dirty="0">
                <a:latin typeface="Symbol"/>
                <a:cs typeface="Symbol"/>
              </a:rPr>
              <a:t></a:t>
            </a:r>
            <a:r>
              <a:rPr lang="zh-CN" altLang="en-US" sz="2400" spc="-5" dirty="0">
                <a:latin typeface="宋体"/>
                <a:cs typeface="宋体"/>
              </a:rPr>
              <a:t>弧所能达到的任意状</a:t>
            </a:r>
            <a:r>
              <a:rPr lang="zh-CN" altLang="en-US" sz="2400" spc="-10" dirty="0">
                <a:latin typeface="宋体"/>
                <a:cs typeface="宋体"/>
              </a:rPr>
              <a:t>态</a:t>
            </a:r>
            <a:r>
              <a:rPr lang="en-US" altLang="zh-CN" sz="2400" dirty="0">
                <a:latin typeface="Times New Roman"/>
                <a:cs typeface="Times New Roman"/>
              </a:rPr>
              <a:t>s’</a:t>
            </a:r>
            <a:r>
              <a:rPr lang="zh-CN" altLang="en-US" sz="2400" spc="-5" dirty="0">
                <a:latin typeface="宋体"/>
                <a:cs typeface="宋体"/>
              </a:rPr>
              <a:t>都属</a:t>
            </a:r>
            <a:r>
              <a:rPr lang="zh-CN" altLang="en-US" sz="2400" spc="-10" dirty="0">
                <a:latin typeface="宋体"/>
                <a:cs typeface="宋体"/>
              </a:rPr>
              <a:t>于</a:t>
            </a:r>
            <a:r>
              <a:rPr lang="zh-CN" altLang="en-US" sz="2400" spc="-5" dirty="0">
                <a:latin typeface="Symbol"/>
                <a:cs typeface="Symbol"/>
              </a:rPr>
              <a:t></a:t>
            </a:r>
            <a:r>
              <a:rPr lang="en-US" altLang="zh-CN" sz="2400" spc="-5" dirty="0">
                <a:latin typeface="Times New Roman"/>
                <a:cs typeface="Times New Roman"/>
              </a:rPr>
              <a:t>-closure(I)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3406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三、正规式与有限自动机之间的关系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135" y="1585259"/>
            <a:ext cx="8159115" cy="352297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、对含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弧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5" dirty="0">
                <a:latin typeface="宋体"/>
                <a:cs typeface="宋体"/>
              </a:rPr>
              <a:t>进行确定化</a:t>
            </a:r>
            <a:endParaRPr sz="2800">
              <a:latin typeface="宋体"/>
              <a:cs typeface="宋体"/>
            </a:endParaRPr>
          </a:p>
          <a:p>
            <a:pPr marL="542925" indent="-505459">
              <a:lnSpc>
                <a:spcPct val="100000"/>
              </a:lnSpc>
              <a:spcBef>
                <a:spcPts val="630"/>
              </a:spcBef>
              <a:buFont typeface="Times New Roman"/>
              <a:buAutoNum type="arabicParenBoth" startAt="2"/>
              <a:tabLst>
                <a:tab pos="543560" algn="l"/>
              </a:tabLst>
            </a:pPr>
            <a:r>
              <a:rPr sz="2800" spc="-5" dirty="0">
                <a:latin typeface="宋体"/>
                <a:cs typeface="宋体"/>
              </a:rPr>
              <a:t>闭包间转换</a:t>
            </a:r>
            <a:endParaRPr sz="2800">
              <a:latin typeface="宋体"/>
              <a:cs typeface="宋体"/>
            </a:endParaRPr>
          </a:p>
          <a:p>
            <a:pPr marL="781050" marR="30480" lvl="1" indent="-286385">
              <a:lnSpc>
                <a:spcPct val="100000"/>
              </a:lnSpc>
              <a:spcBef>
                <a:spcPts val="725"/>
              </a:spcBef>
              <a:buFont typeface="Times New Roman"/>
              <a:buChar char="–"/>
              <a:tabLst>
                <a:tab pos="781050" algn="l"/>
              </a:tabLst>
            </a:pP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-closure(I)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,q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,……q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，当读入字母表中 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spc="-10" dirty="0">
                <a:latin typeface="宋体"/>
                <a:cs typeface="宋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时，它转换到另一闭</a:t>
            </a:r>
            <a:r>
              <a:rPr sz="2800" dirty="0">
                <a:latin typeface="宋体"/>
                <a:cs typeface="宋体"/>
              </a:rPr>
              <a:t>包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-closure(J)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810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81685" algn="l"/>
              </a:tabLst>
            </a:pP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 -closure(J)</a:t>
            </a:r>
            <a:r>
              <a:rPr sz="2800" spc="-5" dirty="0">
                <a:latin typeface="宋体"/>
                <a:cs typeface="宋体"/>
              </a:rPr>
              <a:t>的组成</a:t>
            </a:r>
            <a:endParaRPr sz="2800">
              <a:latin typeface="宋体"/>
              <a:cs typeface="宋体"/>
            </a:endParaRPr>
          </a:p>
          <a:p>
            <a:pPr marL="1180465" lvl="2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1181100" algn="l"/>
              </a:tabLst>
            </a:pPr>
            <a:r>
              <a:rPr sz="2800" spc="-5" dirty="0">
                <a:latin typeface="Times New Roman"/>
                <a:cs typeface="Times New Roman"/>
              </a:rPr>
              <a:t>J=f(q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,a)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∪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f(q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,a)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∪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……</a:t>
            </a:r>
            <a:r>
              <a:rPr sz="2800" spc="-5" dirty="0">
                <a:latin typeface="宋体"/>
                <a:cs typeface="宋体"/>
              </a:rPr>
              <a:t>∪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f(q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,a)</a:t>
            </a:r>
            <a:endParaRPr sz="2800">
              <a:latin typeface="Times New Roman"/>
              <a:cs typeface="Times New Roman"/>
            </a:endParaRPr>
          </a:p>
          <a:p>
            <a:pPr marL="1181100" lvl="2" indent="-228600">
              <a:lnSpc>
                <a:spcPct val="100000"/>
              </a:lnSpc>
              <a:spcBef>
                <a:spcPts val="730"/>
              </a:spcBef>
              <a:buFont typeface="Times New Roman"/>
              <a:buChar char="•"/>
              <a:tabLst>
                <a:tab pos="1181100" algn="l"/>
              </a:tabLst>
            </a:pPr>
            <a:r>
              <a:rPr sz="2800" spc="-5" dirty="0">
                <a:latin typeface="宋体"/>
                <a:cs typeface="宋体"/>
              </a:rPr>
              <a:t>对得到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spc="-10" dirty="0">
                <a:latin typeface="宋体"/>
                <a:cs typeface="宋体"/>
              </a:rPr>
              <a:t>按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闭包的定义</a:t>
            </a:r>
            <a:r>
              <a:rPr sz="2800" spc="-10" dirty="0">
                <a:latin typeface="宋体"/>
                <a:cs typeface="宋体"/>
              </a:rPr>
              <a:t>求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-closure(J)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0"/>
            <a:ext cx="73406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三、正规式与有限自动机之间的关系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182370"/>
            <a:ext cx="8262620" cy="49264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267843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、对含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弧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5" dirty="0">
                <a:latin typeface="宋体"/>
                <a:cs typeface="宋体"/>
              </a:rPr>
              <a:t>进行确定化 </a:t>
            </a:r>
            <a:r>
              <a:rPr sz="2800" dirty="0">
                <a:latin typeface="Times New Roman"/>
                <a:cs typeface="Times New Roman"/>
              </a:rPr>
              <a:t>(3)</a:t>
            </a:r>
            <a:r>
              <a:rPr sz="2800" dirty="0">
                <a:latin typeface="宋体"/>
                <a:cs typeface="宋体"/>
              </a:rPr>
              <a:t>对含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宋体"/>
                <a:cs typeface="宋体"/>
              </a:rPr>
              <a:t>弧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进行确定化方法</a:t>
            </a:r>
            <a:endParaRPr sz="2800" dirty="0">
              <a:latin typeface="宋体"/>
              <a:cs typeface="宋体"/>
            </a:endParaRPr>
          </a:p>
          <a:p>
            <a:pPr marL="368300" marR="1252855" indent="-342900">
              <a:lnSpc>
                <a:spcPct val="100000"/>
              </a:lnSpc>
              <a:spcBef>
                <a:spcPts val="680"/>
              </a:spcBef>
              <a:tabLst>
                <a:tab pos="1626235" algn="l"/>
              </a:tabLst>
            </a:pPr>
            <a:r>
              <a:rPr sz="2800" dirty="0">
                <a:latin typeface="宋体"/>
                <a:cs typeface="宋体"/>
              </a:rPr>
              <a:t>设</a:t>
            </a:r>
            <a:r>
              <a:rPr sz="2800" spc="-10" dirty="0">
                <a:latin typeface="宋体"/>
                <a:cs typeface="宋体"/>
              </a:rPr>
              <a:t>由</a:t>
            </a:r>
            <a:r>
              <a:rPr sz="2800" dirty="0">
                <a:latin typeface="Times New Roman"/>
                <a:cs typeface="Times New Roman"/>
              </a:rPr>
              <a:t>NFA	</a:t>
            </a:r>
            <a:r>
              <a:rPr sz="2800" spc="-5" dirty="0">
                <a:latin typeface="Times New Roman"/>
                <a:cs typeface="Times New Roman"/>
              </a:rPr>
              <a:t>M=(S,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r>
              <a:rPr sz="2800" spc="-5" dirty="0">
                <a:latin typeface="宋体"/>
                <a:cs typeface="宋体"/>
              </a:rPr>
              <a:t>构造一个等价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DFA  </a:t>
            </a:r>
            <a:r>
              <a:rPr sz="2800" spc="-5" dirty="0">
                <a:latin typeface="Times New Roman"/>
                <a:cs typeface="Times New Roman"/>
              </a:rPr>
              <a:t>M’=(Q,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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,F</a:t>
            </a:r>
            <a:r>
              <a:rPr sz="2800" spc="-5" dirty="0"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  <a:p>
            <a:pPr marL="967105" indent="-485775">
              <a:lnSpc>
                <a:spcPct val="100000"/>
              </a:lnSpc>
              <a:spcBef>
                <a:spcPts val="680"/>
              </a:spcBef>
              <a:buAutoNum type="alphaLcParenBoth"/>
              <a:tabLst>
                <a:tab pos="967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-closure(S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),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dirty="0">
                <a:latin typeface="Times New Roman"/>
                <a:cs typeface="Times New Roman"/>
              </a:rPr>
              <a:t>Q</a:t>
            </a:r>
          </a:p>
          <a:p>
            <a:pPr marL="898525" indent="-441959">
              <a:lnSpc>
                <a:spcPct val="100000"/>
              </a:lnSpc>
              <a:spcBef>
                <a:spcPts val="675"/>
              </a:spcBef>
              <a:buFont typeface="Times New Roman"/>
              <a:buAutoNum type="alphaLcParenBoth"/>
              <a:tabLst>
                <a:tab pos="899160" algn="l"/>
              </a:tabLst>
            </a:pPr>
            <a:r>
              <a:rPr sz="2800" spc="-5" dirty="0">
                <a:latin typeface="宋体"/>
                <a:cs typeface="宋体"/>
              </a:rPr>
              <a:t>若状态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中有状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={s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,s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,……s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∈</a:t>
            </a:r>
            <a:r>
              <a:rPr sz="2800" spc="-5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0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j;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-closure(f(I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,a)),</a:t>
            </a:r>
            <a:r>
              <a:rPr sz="2800" dirty="0" err="1">
                <a:latin typeface="宋体"/>
                <a:cs typeface="宋体"/>
              </a:rPr>
              <a:t>若</a:t>
            </a:r>
            <a:r>
              <a:rPr sz="2800" spc="-5" dirty="0" err="1">
                <a:latin typeface="Times New Roman"/>
                <a:cs typeface="Times New Roman"/>
              </a:rPr>
              <a:t>I</a:t>
            </a:r>
            <a:r>
              <a:rPr sz="2850" spc="-7" baseline="-20467" dirty="0" err="1">
                <a:latin typeface="Times New Roman"/>
                <a:cs typeface="Times New Roman"/>
              </a:rPr>
              <a:t>t</a:t>
            </a:r>
            <a:r>
              <a:rPr sz="2800" dirty="0" err="1">
                <a:latin typeface="宋体"/>
                <a:cs typeface="宋体"/>
              </a:rPr>
              <a:t>不</a:t>
            </a:r>
            <a:r>
              <a:rPr sz="2800" spc="-10" dirty="0" err="1">
                <a:latin typeface="宋体"/>
                <a:cs typeface="宋体"/>
              </a:rPr>
              <a:t>在</a:t>
            </a:r>
            <a:r>
              <a:rPr sz="2800" spc="-5" dirty="0" err="1">
                <a:latin typeface="Times New Roman"/>
                <a:cs typeface="Times New Roman"/>
              </a:rPr>
              <a:t>Q</a:t>
            </a:r>
            <a:r>
              <a:rPr sz="2800" spc="-5" dirty="0" err="1">
                <a:latin typeface="宋体"/>
                <a:cs typeface="宋体"/>
              </a:rPr>
              <a:t>中，则</a:t>
            </a:r>
            <a:r>
              <a:rPr sz="2800" dirty="0" err="1">
                <a:latin typeface="宋体"/>
                <a:cs typeface="宋体"/>
              </a:rPr>
              <a:t>将</a:t>
            </a:r>
            <a:r>
              <a:rPr sz="2800" dirty="0" err="1">
                <a:latin typeface="Times New Roman"/>
                <a:cs typeface="Times New Roman"/>
              </a:rPr>
              <a:t>I</a:t>
            </a:r>
            <a:r>
              <a:rPr sz="2850" baseline="-20467" dirty="0" err="1">
                <a:latin typeface="Times New Roman"/>
                <a:cs typeface="Times New Roman"/>
              </a:rPr>
              <a:t>t</a:t>
            </a:r>
            <a:r>
              <a:rPr sz="2800" dirty="0" err="1">
                <a:latin typeface="宋体"/>
                <a:cs typeface="宋体"/>
              </a:rPr>
              <a:t>加</a:t>
            </a:r>
            <a:r>
              <a:rPr sz="2800" spc="-10" dirty="0" err="1">
                <a:latin typeface="宋体"/>
                <a:cs typeface="宋体"/>
              </a:rPr>
              <a:t>入</a:t>
            </a:r>
            <a:r>
              <a:rPr sz="2800" spc="-5" dirty="0" err="1">
                <a:latin typeface="Times New Roman"/>
                <a:cs typeface="Times New Roman"/>
              </a:rPr>
              <a:t>Q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481965" marR="1609090">
              <a:lnSpc>
                <a:spcPts val="4090"/>
              </a:lnSpc>
              <a:spcBef>
                <a:spcPts val="204"/>
              </a:spcBef>
              <a:buFont typeface="Times New Roman"/>
              <a:buAutoNum type="alphaLcParenBoth" startAt="3"/>
              <a:tabLst>
                <a:tab pos="878840" algn="l"/>
              </a:tabLst>
            </a:pPr>
            <a:r>
              <a:rPr sz="2800" spc="-5" dirty="0">
                <a:latin typeface="宋体"/>
                <a:cs typeface="宋体"/>
              </a:rPr>
              <a:t>重复步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，直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中无新状态加</a:t>
            </a:r>
            <a:r>
              <a:rPr lang="en-US" sz="2800" spc="-5" dirty="0">
                <a:latin typeface="宋体"/>
                <a:cs typeface="宋体"/>
              </a:rPr>
              <a:t>入</a:t>
            </a:r>
            <a:r>
              <a:rPr lang="zh-CN" altLang="en-US" sz="2800" spc="-5" dirty="0">
                <a:latin typeface="宋体"/>
                <a:cs typeface="宋体"/>
              </a:rPr>
              <a:t>。</a:t>
            </a:r>
            <a:r>
              <a:rPr sz="2800" spc="-5" dirty="0">
                <a:latin typeface="宋体"/>
                <a:cs typeface="宋体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(d)</a:t>
            </a:r>
            <a:r>
              <a:rPr sz="2800" dirty="0">
                <a:latin typeface="宋体"/>
                <a:cs typeface="宋体"/>
              </a:rPr>
              <a:t>取终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F={I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I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∈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Q,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宋体"/>
                <a:cs typeface="宋体"/>
              </a:rPr>
              <a:t>∩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&lt;&gt;</a:t>
            </a:r>
            <a:r>
              <a:rPr sz="2800" spc="-5" dirty="0">
                <a:latin typeface="Symbol"/>
                <a:cs typeface="Symbol"/>
              </a:rPr>
              <a:t>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1737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35" y="726492"/>
            <a:ext cx="8790940" cy="608756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 dirty="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、正规式</a:t>
            </a:r>
            <a:endParaRPr sz="2800" dirty="0">
              <a:latin typeface="宋体"/>
              <a:cs typeface="宋体"/>
            </a:endParaRPr>
          </a:p>
          <a:p>
            <a:pPr marL="481965" marR="497205">
              <a:lnSpc>
                <a:spcPts val="4090"/>
              </a:lnSpc>
              <a:spcBef>
                <a:spcPts val="209"/>
              </a:spcBef>
              <a:tabLst>
                <a:tab pos="768350" algn="l"/>
                <a:tab pos="1181100" algn="l"/>
              </a:tabLst>
            </a:pPr>
            <a:r>
              <a:rPr dirty="0"/>
              <a:t>	</a:t>
            </a:r>
            <a:r>
              <a:rPr sz="2800" dirty="0">
                <a:latin typeface="宋体"/>
                <a:cs typeface="宋体"/>
              </a:rPr>
              <a:t>设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宋体"/>
                <a:cs typeface="宋体"/>
              </a:rPr>
              <a:t>是 非 空 的 有 限 字 母 表 ，</a:t>
            </a:r>
            <a:r>
              <a:rPr sz="2800" spc="-5" dirty="0">
                <a:latin typeface="Times New Roman"/>
                <a:cs typeface="Times New Roman"/>
              </a:rPr>
              <a:t>A={a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|  i=1,2,……n},</a:t>
            </a:r>
            <a:r>
              <a:rPr sz="2800" dirty="0" err="1">
                <a:latin typeface="宋体"/>
                <a:cs typeface="宋体"/>
              </a:rPr>
              <a:t>则</a:t>
            </a:r>
            <a:r>
              <a:rPr sz="2800" spc="20" dirty="0">
                <a:latin typeface="宋体"/>
                <a:cs typeface="宋体"/>
              </a:rPr>
              <a:t> </a:t>
            </a:r>
            <a:endParaRPr lang="en-US" sz="2800" spc="20" dirty="0">
              <a:latin typeface="宋体"/>
              <a:cs typeface="宋体"/>
            </a:endParaRPr>
          </a:p>
          <a:p>
            <a:pPr marL="996315" marR="497205" indent="-514350">
              <a:lnSpc>
                <a:spcPts val="4090"/>
              </a:lnSpc>
              <a:spcBef>
                <a:spcPts val="209"/>
              </a:spcBef>
              <a:buFont typeface="+mj-lt"/>
              <a:buAutoNum type="arabicPeriod"/>
              <a:tabLst>
                <a:tab pos="768350" algn="l"/>
                <a:tab pos="1181100" algn="l"/>
              </a:tabLst>
            </a:pPr>
            <a:r>
              <a:rPr lang="zh-CN" altLang="en-US"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Symbol"/>
                <a:cs typeface="Symbol"/>
              </a:rPr>
              <a:t>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(i=1,2,……n)</a:t>
            </a:r>
            <a:r>
              <a:rPr sz="2800" spc="-5" dirty="0" err="1">
                <a:latin typeface="宋体"/>
                <a:cs typeface="宋体"/>
              </a:rPr>
              <a:t>都是正规式</a:t>
            </a:r>
            <a:r>
              <a:rPr sz="2800" spc="-5" dirty="0">
                <a:latin typeface="宋体"/>
                <a:cs typeface="宋体"/>
              </a:rPr>
              <a:t>。</a:t>
            </a:r>
            <a:endParaRPr lang="en-US" sz="2800" dirty="0">
              <a:latin typeface="宋体"/>
              <a:cs typeface="宋体"/>
            </a:endParaRPr>
          </a:p>
          <a:p>
            <a:pPr marL="996315" marR="497205" indent="-514350">
              <a:lnSpc>
                <a:spcPts val="4090"/>
              </a:lnSpc>
              <a:spcBef>
                <a:spcPts val="209"/>
              </a:spcBef>
              <a:buFont typeface="+mj-lt"/>
              <a:buAutoNum type="arabicPeriod"/>
              <a:tabLst>
                <a:tab pos="768350" algn="l"/>
                <a:tab pos="1181100" algn="l"/>
              </a:tabLst>
            </a:pPr>
            <a:r>
              <a:rPr sz="2800" spc="-10" dirty="0" err="1">
                <a:latin typeface="宋体"/>
                <a:cs typeface="宋体"/>
              </a:rPr>
              <a:t>若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宋体"/>
                <a:cs typeface="宋体"/>
              </a:rPr>
              <a:t>是正规式，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•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50" baseline="23391" dirty="0">
                <a:latin typeface="Times New Roman"/>
                <a:cs typeface="Times New Roman"/>
              </a:rPr>
              <a:t>+</a:t>
            </a:r>
            <a:r>
              <a:rPr sz="2800" spc="-5" dirty="0" err="1">
                <a:latin typeface="宋体"/>
                <a:cs typeface="宋体"/>
              </a:rPr>
              <a:t>也是正规式</a:t>
            </a:r>
            <a:r>
              <a:rPr sz="2800" spc="-5" dirty="0">
                <a:latin typeface="宋体"/>
                <a:cs typeface="宋体"/>
              </a:rPr>
              <a:t>。</a:t>
            </a:r>
            <a:endParaRPr lang="en-US" sz="2800" dirty="0">
              <a:latin typeface="宋体"/>
              <a:cs typeface="宋体"/>
            </a:endParaRPr>
          </a:p>
          <a:p>
            <a:pPr marL="996315" marR="497205" indent="-514350">
              <a:lnSpc>
                <a:spcPts val="4090"/>
              </a:lnSpc>
              <a:spcBef>
                <a:spcPts val="209"/>
              </a:spcBef>
              <a:buFont typeface="+mj-lt"/>
              <a:buAutoNum type="arabicPeriod"/>
              <a:tabLst>
                <a:tab pos="768350" algn="l"/>
                <a:tab pos="1181100" algn="l"/>
              </a:tabLst>
            </a:pPr>
            <a:r>
              <a:rPr sz="2800" spc="-5" dirty="0">
                <a:latin typeface="宋体"/>
                <a:cs typeface="宋体"/>
              </a:rPr>
              <a:t>正规式只能通过有限次使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规则获得。</a:t>
            </a:r>
            <a:endParaRPr sz="2800" dirty="0">
              <a:latin typeface="宋体"/>
              <a:cs typeface="宋体"/>
            </a:endParaRPr>
          </a:p>
          <a:p>
            <a:pPr marL="368300" marR="106680" indent="-343535">
              <a:lnSpc>
                <a:spcPts val="3190"/>
              </a:lnSpc>
              <a:spcBef>
                <a:spcPts val="305"/>
              </a:spcBef>
              <a:tabLst>
                <a:tab pos="367665" algn="l"/>
              </a:tabLst>
            </a:pPr>
            <a:r>
              <a:rPr sz="2800" dirty="0">
                <a:latin typeface="Times New Roman"/>
                <a:cs typeface="Times New Roman"/>
              </a:rPr>
              <a:t>•	</a:t>
            </a: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1)“|”</a:t>
            </a:r>
            <a:r>
              <a:rPr sz="2800" spc="-5" dirty="0" err="1">
                <a:latin typeface="宋体"/>
                <a:cs typeface="宋体"/>
              </a:rPr>
              <a:t>读作</a:t>
            </a:r>
            <a:r>
              <a:rPr sz="2800" dirty="0" err="1">
                <a:latin typeface="宋体"/>
                <a:cs typeface="宋体"/>
              </a:rPr>
              <a:t>为</a:t>
            </a:r>
            <a:r>
              <a:rPr sz="2800" spc="-10" dirty="0" err="1">
                <a:latin typeface="Times New Roman"/>
                <a:cs typeface="Times New Roman"/>
              </a:rPr>
              <a:t>“</a:t>
            </a:r>
            <a:r>
              <a:rPr sz="2800" dirty="0" err="1">
                <a:latin typeface="宋体"/>
                <a:cs typeface="宋体"/>
              </a:rPr>
              <a:t>或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10" dirty="0">
                <a:latin typeface="宋体"/>
                <a:cs typeface="宋体"/>
              </a:rPr>
              <a:t>；</a:t>
            </a:r>
            <a:r>
              <a:rPr sz="2800" spc="-10" dirty="0">
                <a:latin typeface="Times New Roman"/>
                <a:cs typeface="Times New Roman"/>
              </a:rPr>
              <a:t>“•”</a:t>
            </a:r>
            <a:r>
              <a:rPr sz="2800" spc="-10" dirty="0">
                <a:latin typeface="宋体"/>
                <a:cs typeface="宋体"/>
              </a:rPr>
              <a:t>读作 </a:t>
            </a:r>
            <a:r>
              <a:rPr sz="2800" spc="-5" dirty="0">
                <a:latin typeface="宋体"/>
                <a:cs typeface="宋体"/>
              </a:rPr>
              <a:t>连接。</a:t>
            </a:r>
            <a:endParaRPr sz="2800" dirty="0">
              <a:latin typeface="宋体"/>
              <a:cs typeface="宋体"/>
            </a:endParaRPr>
          </a:p>
          <a:p>
            <a:pPr marL="368300" marR="86995" lvl="2" indent="634365">
              <a:lnSpc>
                <a:spcPts val="3020"/>
              </a:lnSpc>
              <a:spcBef>
                <a:spcPts val="530"/>
              </a:spcBef>
              <a:buSzPct val="96428"/>
              <a:buFont typeface="Times New Roman"/>
              <a:buAutoNum type="arabicParenR" startAt="2"/>
              <a:tabLst>
                <a:tab pos="1301115" algn="l"/>
              </a:tabLst>
            </a:pPr>
            <a:r>
              <a:rPr sz="2800" spc="-5" dirty="0">
                <a:latin typeface="宋体"/>
                <a:cs typeface="宋体"/>
              </a:rPr>
              <a:t>仅由字母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A={a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i=1,2,……n}</a:t>
            </a:r>
            <a:r>
              <a:rPr sz="2800" spc="-5" dirty="0">
                <a:latin typeface="宋体"/>
                <a:cs typeface="宋体"/>
              </a:rPr>
              <a:t>上的正规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所组 </a:t>
            </a:r>
            <a:r>
              <a:rPr sz="2800" spc="-5" dirty="0">
                <a:latin typeface="宋体"/>
                <a:cs typeface="宋体"/>
              </a:rPr>
              <a:t>成的语言称作正规集，记</a:t>
            </a:r>
            <a:r>
              <a:rPr sz="2800" spc="-10" dirty="0">
                <a:latin typeface="宋体"/>
                <a:cs typeface="宋体"/>
              </a:rPr>
              <a:t>作</a:t>
            </a:r>
            <a:r>
              <a:rPr sz="2800" spc="-5" dirty="0">
                <a:latin typeface="Times New Roman"/>
                <a:cs typeface="Times New Roman"/>
              </a:rPr>
              <a:t>L(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。</a:t>
            </a:r>
            <a:endParaRPr lang="en-US" sz="2800" dirty="0">
              <a:latin typeface="宋体"/>
              <a:cs typeface="宋体"/>
            </a:endParaRPr>
          </a:p>
          <a:p>
            <a:pPr marL="368300" marR="86995" lvl="2" indent="634365">
              <a:lnSpc>
                <a:spcPts val="3020"/>
              </a:lnSpc>
              <a:spcBef>
                <a:spcPts val="530"/>
              </a:spcBef>
              <a:buSzPct val="96428"/>
              <a:buFont typeface="Times New Roman"/>
              <a:buAutoNum type="arabicParenR" startAt="2"/>
              <a:tabLst>
                <a:tab pos="1301115" algn="l"/>
              </a:tabLst>
            </a:pPr>
            <a:r>
              <a:rPr sz="2800" spc="-5" dirty="0" err="1">
                <a:latin typeface="宋体"/>
                <a:cs typeface="宋体"/>
              </a:rPr>
              <a:t>利用正规集相同，可用来证明相应正规式等价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5395" y="936625"/>
            <a:ext cx="2343150" cy="628650"/>
            <a:chOff x="3445395" y="936625"/>
            <a:chExt cx="2343150" cy="628650"/>
          </a:xfrm>
        </p:grpSpPr>
        <p:sp>
          <p:nvSpPr>
            <p:cNvPr id="3" name="object 3"/>
            <p:cNvSpPr/>
            <p:nvPr/>
          </p:nvSpPr>
          <p:spPr>
            <a:xfrm>
              <a:off x="3568839" y="946150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2209787" y="304799"/>
                  </a:moveTo>
                  <a:lnTo>
                    <a:pt x="2205779" y="255343"/>
                  </a:lnTo>
                  <a:lnTo>
                    <a:pt x="2194182" y="208434"/>
                  </a:lnTo>
                  <a:lnTo>
                    <a:pt x="2175636" y="164697"/>
                  </a:lnTo>
                  <a:lnTo>
                    <a:pt x="2150781" y="124760"/>
                  </a:lnTo>
                  <a:lnTo>
                    <a:pt x="2120257" y="89249"/>
                  </a:lnTo>
                  <a:lnTo>
                    <a:pt x="2084702" y="58789"/>
                  </a:lnTo>
                  <a:lnTo>
                    <a:pt x="2044758" y="34008"/>
                  </a:lnTo>
                  <a:lnTo>
                    <a:pt x="2001065" y="15532"/>
                  </a:lnTo>
                  <a:lnTo>
                    <a:pt x="1954261" y="3987"/>
                  </a:lnTo>
                  <a:lnTo>
                    <a:pt x="1904987" y="0"/>
                  </a:lnTo>
                  <a:lnTo>
                    <a:pt x="1855534" y="3987"/>
                  </a:lnTo>
                  <a:lnTo>
                    <a:pt x="1808627" y="15532"/>
                  </a:lnTo>
                  <a:lnTo>
                    <a:pt x="1764893" y="34008"/>
                  </a:lnTo>
                  <a:lnTo>
                    <a:pt x="1724957" y="58789"/>
                  </a:lnTo>
                  <a:lnTo>
                    <a:pt x="1689447" y="89249"/>
                  </a:lnTo>
                  <a:lnTo>
                    <a:pt x="1658989" y="124760"/>
                  </a:lnTo>
                  <a:lnTo>
                    <a:pt x="1634208" y="164697"/>
                  </a:lnTo>
                  <a:lnTo>
                    <a:pt x="1615732" y="208434"/>
                  </a:lnTo>
                  <a:lnTo>
                    <a:pt x="1604187" y="255343"/>
                  </a:lnTo>
                  <a:lnTo>
                    <a:pt x="1600200" y="304799"/>
                  </a:lnTo>
                  <a:lnTo>
                    <a:pt x="1604187" y="354070"/>
                  </a:lnTo>
                  <a:lnTo>
                    <a:pt x="1615732" y="400872"/>
                  </a:lnTo>
                  <a:lnTo>
                    <a:pt x="1634208" y="444566"/>
                  </a:lnTo>
                  <a:lnTo>
                    <a:pt x="1658989" y="484510"/>
                  </a:lnTo>
                  <a:lnTo>
                    <a:pt x="1689447" y="520064"/>
                  </a:lnTo>
                  <a:lnTo>
                    <a:pt x="1724957" y="550590"/>
                  </a:lnTo>
                  <a:lnTo>
                    <a:pt x="1764893" y="575447"/>
                  </a:lnTo>
                  <a:lnTo>
                    <a:pt x="1808627" y="593994"/>
                  </a:lnTo>
                  <a:lnTo>
                    <a:pt x="1855534" y="605591"/>
                  </a:lnTo>
                  <a:lnTo>
                    <a:pt x="1904987" y="609599"/>
                  </a:lnTo>
                  <a:lnTo>
                    <a:pt x="1954261" y="605591"/>
                  </a:lnTo>
                  <a:lnTo>
                    <a:pt x="2001065" y="593994"/>
                  </a:lnTo>
                  <a:lnTo>
                    <a:pt x="2044758" y="575447"/>
                  </a:lnTo>
                  <a:lnTo>
                    <a:pt x="2084702" y="550590"/>
                  </a:lnTo>
                  <a:lnTo>
                    <a:pt x="2120257" y="520064"/>
                  </a:lnTo>
                  <a:lnTo>
                    <a:pt x="2150781" y="484510"/>
                  </a:lnTo>
                  <a:lnTo>
                    <a:pt x="2175636" y="444566"/>
                  </a:lnTo>
                  <a:lnTo>
                    <a:pt x="2194182" y="400872"/>
                  </a:lnTo>
                  <a:lnTo>
                    <a:pt x="2205779" y="354070"/>
                  </a:lnTo>
                  <a:lnTo>
                    <a:pt x="2209787" y="304799"/>
                  </a:lnTo>
                  <a:close/>
                </a:path>
                <a:path w="2209800" h="609600">
                  <a:moveTo>
                    <a:pt x="609600" y="304799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599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4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7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45395" y="1189227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59">
                  <a:moveTo>
                    <a:pt x="123444" y="62484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34643" y="86995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6" y="336587"/>
                </a:lnTo>
                <a:lnTo>
                  <a:pt x="11058" y="293674"/>
                </a:lnTo>
                <a:lnTo>
                  <a:pt x="24412" y="252547"/>
                </a:lnTo>
                <a:lnTo>
                  <a:pt x="42565" y="213493"/>
                </a:lnTo>
                <a:lnTo>
                  <a:pt x="65203" y="176798"/>
                </a:lnTo>
                <a:lnTo>
                  <a:pt x="92013" y="142749"/>
                </a:lnTo>
                <a:lnTo>
                  <a:pt x="122682" y="111633"/>
                </a:lnTo>
                <a:lnTo>
                  <a:pt x="156896" y="83735"/>
                </a:lnTo>
                <a:lnTo>
                  <a:pt x="194343" y="59343"/>
                </a:lnTo>
                <a:lnTo>
                  <a:pt x="234709" y="38744"/>
                </a:lnTo>
                <a:lnTo>
                  <a:pt x="277681" y="22223"/>
                </a:lnTo>
                <a:lnTo>
                  <a:pt x="322945" y="10068"/>
                </a:lnTo>
                <a:lnTo>
                  <a:pt x="370189" y="2564"/>
                </a:lnTo>
                <a:lnTo>
                  <a:pt x="419100" y="0"/>
                </a:lnTo>
                <a:lnTo>
                  <a:pt x="467869" y="2564"/>
                </a:lnTo>
                <a:lnTo>
                  <a:pt x="515014" y="10068"/>
                </a:lnTo>
                <a:lnTo>
                  <a:pt x="560216" y="22223"/>
                </a:lnTo>
                <a:lnTo>
                  <a:pt x="603157" y="38744"/>
                </a:lnTo>
                <a:lnTo>
                  <a:pt x="643519" y="59343"/>
                </a:lnTo>
                <a:lnTo>
                  <a:pt x="680983" y="83735"/>
                </a:lnTo>
                <a:lnTo>
                  <a:pt x="715232" y="111633"/>
                </a:lnTo>
                <a:lnTo>
                  <a:pt x="745946" y="142749"/>
                </a:lnTo>
                <a:lnTo>
                  <a:pt x="772809" y="176798"/>
                </a:lnTo>
                <a:lnTo>
                  <a:pt x="795501" y="213493"/>
                </a:lnTo>
                <a:lnTo>
                  <a:pt x="813704" y="252547"/>
                </a:lnTo>
                <a:lnTo>
                  <a:pt x="827101" y="293674"/>
                </a:lnTo>
                <a:lnTo>
                  <a:pt x="835372" y="336587"/>
                </a:lnTo>
                <a:lnTo>
                  <a:pt x="838200" y="381000"/>
                </a:lnTo>
                <a:lnTo>
                  <a:pt x="835372" y="425412"/>
                </a:lnTo>
                <a:lnTo>
                  <a:pt x="827101" y="468325"/>
                </a:lnTo>
                <a:lnTo>
                  <a:pt x="813704" y="509452"/>
                </a:lnTo>
                <a:lnTo>
                  <a:pt x="795501" y="548506"/>
                </a:lnTo>
                <a:lnTo>
                  <a:pt x="772809" y="585201"/>
                </a:lnTo>
                <a:lnTo>
                  <a:pt x="745946" y="619250"/>
                </a:lnTo>
                <a:lnTo>
                  <a:pt x="715232" y="650367"/>
                </a:lnTo>
                <a:lnTo>
                  <a:pt x="680983" y="678264"/>
                </a:lnTo>
                <a:lnTo>
                  <a:pt x="643519" y="702656"/>
                </a:lnTo>
                <a:lnTo>
                  <a:pt x="603157" y="723255"/>
                </a:lnTo>
                <a:lnTo>
                  <a:pt x="560216" y="739776"/>
                </a:lnTo>
                <a:lnTo>
                  <a:pt x="515014" y="751931"/>
                </a:lnTo>
                <a:lnTo>
                  <a:pt x="467869" y="759435"/>
                </a:lnTo>
                <a:lnTo>
                  <a:pt x="419100" y="762000"/>
                </a:lnTo>
                <a:lnTo>
                  <a:pt x="370189" y="759435"/>
                </a:lnTo>
                <a:lnTo>
                  <a:pt x="322945" y="751931"/>
                </a:lnTo>
                <a:lnTo>
                  <a:pt x="277681" y="739776"/>
                </a:lnTo>
                <a:lnTo>
                  <a:pt x="234709" y="723255"/>
                </a:lnTo>
                <a:lnTo>
                  <a:pt x="194343" y="702656"/>
                </a:lnTo>
                <a:lnTo>
                  <a:pt x="156896" y="678264"/>
                </a:lnTo>
                <a:lnTo>
                  <a:pt x="122681" y="650367"/>
                </a:lnTo>
                <a:lnTo>
                  <a:pt x="92013" y="619250"/>
                </a:lnTo>
                <a:lnTo>
                  <a:pt x="65203" y="585201"/>
                </a:lnTo>
                <a:lnTo>
                  <a:pt x="42565" y="548506"/>
                </a:lnTo>
                <a:lnTo>
                  <a:pt x="24412" y="509452"/>
                </a:lnTo>
                <a:lnTo>
                  <a:pt x="11058" y="468325"/>
                </a:lnTo>
                <a:lnTo>
                  <a:pt x="2816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778"/>
                </a:lnTo>
                <a:lnTo>
                  <a:pt x="129832" y="468288"/>
                </a:lnTo>
                <a:lnTo>
                  <a:pt x="148308" y="507955"/>
                </a:lnTo>
                <a:lnTo>
                  <a:pt x="173089" y="544202"/>
                </a:lnTo>
                <a:lnTo>
                  <a:pt x="203549" y="576453"/>
                </a:lnTo>
                <a:lnTo>
                  <a:pt x="239060" y="604131"/>
                </a:lnTo>
                <a:lnTo>
                  <a:pt x="278997" y="626662"/>
                </a:lnTo>
                <a:lnTo>
                  <a:pt x="322734" y="643469"/>
                </a:lnTo>
                <a:lnTo>
                  <a:pt x="369643" y="653975"/>
                </a:lnTo>
                <a:lnTo>
                  <a:pt x="419100" y="657606"/>
                </a:lnTo>
                <a:lnTo>
                  <a:pt x="468556" y="653975"/>
                </a:lnTo>
                <a:lnTo>
                  <a:pt x="515465" y="643469"/>
                </a:lnTo>
                <a:lnTo>
                  <a:pt x="559202" y="626662"/>
                </a:lnTo>
                <a:lnTo>
                  <a:pt x="599139" y="604131"/>
                </a:lnTo>
                <a:lnTo>
                  <a:pt x="634650" y="576453"/>
                </a:lnTo>
                <a:lnTo>
                  <a:pt x="665110" y="544202"/>
                </a:lnTo>
                <a:lnTo>
                  <a:pt x="689891" y="507955"/>
                </a:lnTo>
                <a:lnTo>
                  <a:pt x="708367" y="468288"/>
                </a:lnTo>
                <a:lnTo>
                  <a:pt x="719912" y="425778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7" y="293339"/>
                </a:lnTo>
                <a:lnTo>
                  <a:pt x="689891" y="253544"/>
                </a:lnTo>
                <a:lnTo>
                  <a:pt x="665110" y="217200"/>
                </a:lnTo>
                <a:lnTo>
                  <a:pt x="634650" y="184880"/>
                </a:lnTo>
                <a:lnTo>
                  <a:pt x="599139" y="157154"/>
                </a:lnTo>
                <a:lnTo>
                  <a:pt x="559202" y="134595"/>
                </a:lnTo>
                <a:lnTo>
                  <a:pt x="515465" y="117774"/>
                </a:lnTo>
                <a:lnTo>
                  <a:pt x="468556" y="107262"/>
                </a:lnTo>
                <a:lnTo>
                  <a:pt x="419100" y="103632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7687" y="95859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725" y="99364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839" y="936625"/>
            <a:ext cx="1152525" cy="628650"/>
            <a:chOff x="901839" y="936625"/>
            <a:chExt cx="1152525" cy="628650"/>
          </a:xfrm>
        </p:grpSpPr>
        <p:sp>
          <p:nvSpPr>
            <p:cNvPr id="9" name="object 9"/>
            <p:cNvSpPr/>
            <p:nvPr/>
          </p:nvSpPr>
          <p:spPr>
            <a:xfrm>
              <a:off x="1435239" y="946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5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5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5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7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1839" y="1250950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1795" y="1189227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59">
                  <a:moveTo>
                    <a:pt x="123443" y="62484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3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14849" y="384032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78595" y="555625"/>
            <a:ext cx="742950" cy="1009650"/>
            <a:chOff x="2378595" y="555625"/>
            <a:chExt cx="742950" cy="1009650"/>
          </a:xfrm>
        </p:grpSpPr>
        <p:sp>
          <p:nvSpPr>
            <p:cNvPr id="14" name="object 14"/>
            <p:cNvSpPr/>
            <p:nvPr/>
          </p:nvSpPr>
          <p:spPr>
            <a:xfrm>
              <a:off x="2378595" y="1189227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59">
                  <a:moveTo>
                    <a:pt x="123431" y="62484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2027" y="946150"/>
              <a:ext cx="610235" cy="609600"/>
            </a:xfrm>
            <a:custGeom>
              <a:avLst/>
              <a:gdLst/>
              <a:ahLst/>
              <a:cxnLst/>
              <a:rect l="l" t="t" r="r" b="b"/>
              <a:pathLst>
                <a:path w="610235" h="609600">
                  <a:moveTo>
                    <a:pt x="609612" y="304799"/>
                  </a:moveTo>
                  <a:lnTo>
                    <a:pt x="605604" y="255343"/>
                  </a:lnTo>
                  <a:lnTo>
                    <a:pt x="594006" y="208434"/>
                  </a:lnTo>
                  <a:lnTo>
                    <a:pt x="575459" y="164697"/>
                  </a:lnTo>
                  <a:lnTo>
                    <a:pt x="550603" y="124760"/>
                  </a:lnTo>
                  <a:lnTo>
                    <a:pt x="520077" y="89249"/>
                  </a:lnTo>
                  <a:lnTo>
                    <a:pt x="484522" y="58789"/>
                  </a:lnTo>
                  <a:lnTo>
                    <a:pt x="444578" y="34008"/>
                  </a:lnTo>
                  <a:lnTo>
                    <a:pt x="400885" y="15532"/>
                  </a:lnTo>
                  <a:lnTo>
                    <a:pt x="354083" y="3987"/>
                  </a:lnTo>
                  <a:lnTo>
                    <a:pt x="304812" y="0"/>
                  </a:lnTo>
                  <a:lnTo>
                    <a:pt x="255356" y="3987"/>
                  </a:lnTo>
                  <a:lnTo>
                    <a:pt x="208445" y="15532"/>
                  </a:lnTo>
                  <a:lnTo>
                    <a:pt x="164707" y="34008"/>
                  </a:lnTo>
                  <a:lnTo>
                    <a:pt x="124768" y="58789"/>
                  </a:lnTo>
                  <a:lnTo>
                    <a:pt x="89255" y="89249"/>
                  </a:lnTo>
                  <a:lnTo>
                    <a:pt x="58794" y="124760"/>
                  </a:lnTo>
                  <a:lnTo>
                    <a:pt x="34011" y="164697"/>
                  </a:lnTo>
                  <a:lnTo>
                    <a:pt x="15533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3" y="400872"/>
                  </a:lnTo>
                  <a:lnTo>
                    <a:pt x="34011" y="444566"/>
                  </a:lnTo>
                  <a:lnTo>
                    <a:pt x="58794" y="484510"/>
                  </a:lnTo>
                  <a:lnTo>
                    <a:pt x="89255" y="520064"/>
                  </a:lnTo>
                  <a:lnTo>
                    <a:pt x="124768" y="550590"/>
                  </a:lnTo>
                  <a:lnTo>
                    <a:pt x="164707" y="575447"/>
                  </a:lnTo>
                  <a:lnTo>
                    <a:pt x="208445" y="593994"/>
                  </a:lnTo>
                  <a:lnTo>
                    <a:pt x="255356" y="605591"/>
                  </a:lnTo>
                  <a:lnTo>
                    <a:pt x="304812" y="609599"/>
                  </a:lnTo>
                  <a:lnTo>
                    <a:pt x="354083" y="605591"/>
                  </a:lnTo>
                  <a:lnTo>
                    <a:pt x="400885" y="593994"/>
                  </a:lnTo>
                  <a:lnTo>
                    <a:pt x="444578" y="575447"/>
                  </a:lnTo>
                  <a:lnTo>
                    <a:pt x="484522" y="550590"/>
                  </a:lnTo>
                  <a:lnTo>
                    <a:pt x="520077" y="520064"/>
                  </a:lnTo>
                  <a:lnTo>
                    <a:pt x="550603" y="484510"/>
                  </a:lnTo>
                  <a:lnTo>
                    <a:pt x="575459" y="444566"/>
                  </a:lnTo>
                  <a:lnTo>
                    <a:pt x="594006" y="400872"/>
                  </a:lnTo>
                  <a:lnTo>
                    <a:pt x="605604" y="354070"/>
                  </a:lnTo>
                  <a:lnTo>
                    <a:pt x="609612" y="3047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2905" y="565150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4" h="463550">
                  <a:moveTo>
                    <a:pt x="0" y="433577"/>
                  </a:moveTo>
                  <a:lnTo>
                    <a:pt x="4620" y="373430"/>
                  </a:lnTo>
                  <a:lnTo>
                    <a:pt x="12964" y="316000"/>
                  </a:lnTo>
                  <a:lnTo>
                    <a:pt x="24753" y="261782"/>
                  </a:lnTo>
                  <a:lnTo>
                    <a:pt x="39708" y="211271"/>
                  </a:lnTo>
                  <a:lnTo>
                    <a:pt x="57553" y="164961"/>
                  </a:lnTo>
                  <a:lnTo>
                    <a:pt x="78009" y="123348"/>
                  </a:lnTo>
                  <a:lnTo>
                    <a:pt x="100799" y="86926"/>
                  </a:lnTo>
                  <a:lnTo>
                    <a:pt x="125645" y="56190"/>
                  </a:lnTo>
                  <a:lnTo>
                    <a:pt x="180392" y="13754"/>
                  </a:lnTo>
                  <a:lnTo>
                    <a:pt x="240029" y="0"/>
                  </a:lnTo>
                  <a:lnTo>
                    <a:pt x="270991" y="4924"/>
                  </a:lnTo>
                  <a:lnTo>
                    <a:pt x="328171" y="38099"/>
                  </a:lnTo>
                  <a:lnTo>
                    <a:pt x="377320" y="98707"/>
                  </a:lnTo>
                  <a:lnTo>
                    <a:pt x="398240" y="137921"/>
                  </a:lnTo>
                  <a:lnTo>
                    <a:pt x="416382" y="182343"/>
                  </a:lnTo>
                  <a:lnTo>
                    <a:pt x="431489" y="231422"/>
                  </a:lnTo>
                  <a:lnTo>
                    <a:pt x="443305" y="284606"/>
                  </a:lnTo>
                  <a:lnTo>
                    <a:pt x="451573" y="341347"/>
                  </a:lnTo>
                  <a:lnTo>
                    <a:pt x="456036" y="401094"/>
                  </a:lnTo>
                  <a:lnTo>
                    <a:pt x="456438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8581" y="874522"/>
              <a:ext cx="3810" cy="152400"/>
            </a:xfrm>
            <a:custGeom>
              <a:avLst/>
              <a:gdLst/>
              <a:ahLst/>
              <a:cxnLst/>
              <a:rect l="l" t="t" r="r" b="b"/>
              <a:pathLst>
                <a:path w="3810" h="152400">
                  <a:moveTo>
                    <a:pt x="1905" y="-9525"/>
                  </a:moveTo>
                  <a:lnTo>
                    <a:pt x="1905" y="161925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7819" y="950722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1143" y="-9525"/>
                  </a:moveTo>
                  <a:lnTo>
                    <a:pt x="1143" y="85725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6191" y="873759"/>
              <a:ext cx="72390" cy="154305"/>
            </a:xfrm>
            <a:custGeom>
              <a:avLst/>
              <a:gdLst/>
              <a:ahLst/>
              <a:cxnLst/>
              <a:rect l="l" t="t" r="r" b="b"/>
              <a:pathLst>
                <a:path w="72389" h="154305">
                  <a:moveTo>
                    <a:pt x="72389" y="15392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25940" y="114602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1989" y="227392"/>
            <a:ext cx="1816100" cy="10407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358140" algn="r">
              <a:lnSpc>
                <a:spcPct val="100000"/>
              </a:lnSpc>
              <a:spcBef>
                <a:spcPts val="735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402590" algn="l"/>
                <a:tab pos="1101090" algn="l"/>
                <a:tab pos="1469390" algn="l"/>
              </a:tabLst>
            </a:pPr>
            <a:r>
              <a:rPr sz="4200" baseline="-27777" dirty="0">
                <a:latin typeface="Times New Roman"/>
                <a:cs typeface="Times New Roman"/>
              </a:rPr>
              <a:t>x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2817" dirty="0">
                <a:latin typeface="Times New Roman"/>
                <a:cs typeface="Times New Roman"/>
              </a:rPr>
              <a:t>5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63193" y="118922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59">
                <a:moveTo>
                  <a:pt x="124193" y="62483"/>
                </a:moveTo>
                <a:lnTo>
                  <a:pt x="0" y="0"/>
                </a:lnTo>
                <a:lnTo>
                  <a:pt x="0" y="124205"/>
                </a:lnTo>
                <a:lnTo>
                  <a:pt x="124193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639580" y="1462405"/>
            <a:ext cx="478790" cy="483870"/>
            <a:chOff x="2639580" y="1462405"/>
            <a:chExt cx="478790" cy="483870"/>
          </a:xfrm>
        </p:grpSpPr>
        <p:sp>
          <p:nvSpPr>
            <p:cNvPr id="24" name="object 24"/>
            <p:cNvSpPr/>
            <p:nvPr/>
          </p:nvSpPr>
          <p:spPr>
            <a:xfrm>
              <a:off x="2649105" y="1473454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4" h="463550">
                  <a:moveTo>
                    <a:pt x="0" y="28956"/>
                  </a:moveTo>
                  <a:lnTo>
                    <a:pt x="4620" y="89103"/>
                  </a:lnTo>
                  <a:lnTo>
                    <a:pt x="12964" y="146536"/>
                  </a:lnTo>
                  <a:lnTo>
                    <a:pt x="24753" y="200763"/>
                  </a:lnTo>
                  <a:lnTo>
                    <a:pt x="39708" y="251290"/>
                  </a:lnTo>
                  <a:lnTo>
                    <a:pt x="57553" y="297627"/>
                  </a:lnTo>
                  <a:lnTo>
                    <a:pt x="78009" y="339280"/>
                  </a:lnTo>
                  <a:lnTo>
                    <a:pt x="100799" y="375758"/>
                  </a:lnTo>
                  <a:lnTo>
                    <a:pt x="125645" y="406569"/>
                  </a:lnTo>
                  <a:lnTo>
                    <a:pt x="180392" y="449220"/>
                  </a:lnTo>
                  <a:lnTo>
                    <a:pt x="240029" y="463295"/>
                  </a:lnTo>
                  <a:lnTo>
                    <a:pt x="270991" y="458196"/>
                  </a:lnTo>
                  <a:lnTo>
                    <a:pt x="328171" y="424767"/>
                  </a:lnTo>
                  <a:lnTo>
                    <a:pt x="377320" y="364033"/>
                  </a:lnTo>
                  <a:lnTo>
                    <a:pt x="398240" y="324802"/>
                  </a:lnTo>
                  <a:lnTo>
                    <a:pt x="416382" y="280396"/>
                  </a:lnTo>
                  <a:lnTo>
                    <a:pt x="431489" y="231365"/>
                  </a:lnTo>
                  <a:lnTo>
                    <a:pt x="443305" y="178260"/>
                  </a:lnTo>
                  <a:lnTo>
                    <a:pt x="451573" y="121630"/>
                  </a:lnTo>
                  <a:lnTo>
                    <a:pt x="456036" y="62027"/>
                  </a:lnTo>
                  <a:lnTo>
                    <a:pt x="45643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4781" y="1472692"/>
              <a:ext cx="3810" cy="152400"/>
            </a:xfrm>
            <a:custGeom>
              <a:avLst/>
              <a:gdLst/>
              <a:ahLst/>
              <a:cxnLst/>
              <a:rect l="l" t="t" r="r" b="b"/>
              <a:pathLst>
                <a:path w="3810" h="152400">
                  <a:moveTo>
                    <a:pt x="1905" y="-9525"/>
                  </a:moveTo>
                  <a:lnTo>
                    <a:pt x="1905" y="161925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04019" y="1472692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1143" y="-9525"/>
                  </a:moveTo>
                  <a:lnTo>
                    <a:pt x="1143" y="85725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2391" y="1471930"/>
              <a:ext cx="72390" cy="154940"/>
            </a:xfrm>
            <a:custGeom>
              <a:avLst/>
              <a:gdLst/>
              <a:ahLst/>
              <a:cxnLst/>
              <a:rect l="l" t="t" r="r" b="b"/>
              <a:pathLst>
                <a:path w="72389" h="154939">
                  <a:moveTo>
                    <a:pt x="72389" y="0"/>
                  </a:moveTo>
                  <a:lnTo>
                    <a:pt x="0" y="1546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96393" y="555625"/>
            <a:ext cx="742950" cy="1390650"/>
            <a:chOff x="6096393" y="555625"/>
            <a:chExt cx="742950" cy="1390650"/>
          </a:xfrm>
        </p:grpSpPr>
        <p:sp>
          <p:nvSpPr>
            <p:cNvPr id="29" name="object 29"/>
            <p:cNvSpPr/>
            <p:nvPr/>
          </p:nvSpPr>
          <p:spPr>
            <a:xfrm>
              <a:off x="6096393" y="1189227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59">
                  <a:moveTo>
                    <a:pt x="124193" y="62483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4193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9825" y="946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592" y="255343"/>
                  </a:lnTo>
                  <a:lnTo>
                    <a:pt x="593995" y="208434"/>
                  </a:lnTo>
                  <a:lnTo>
                    <a:pt x="575449" y="164697"/>
                  </a:lnTo>
                  <a:lnTo>
                    <a:pt x="550594" y="124760"/>
                  </a:lnTo>
                  <a:lnTo>
                    <a:pt x="520069" y="89249"/>
                  </a:lnTo>
                  <a:lnTo>
                    <a:pt x="484515" y="58789"/>
                  </a:lnTo>
                  <a:lnTo>
                    <a:pt x="444571" y="34008"/>
                  </a:lnTo>
                  <a:lnTo>
                    <a:pt x="400877" y="15532"/>
                  </a:lnTo>
                  <a:lnTo>
                    <a:pt x="354074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799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599"/>
                  </a:lnTo>
                  <a:lnTo>
                    <a:pt x="354074" y="605591"/>
                  </a:lnTo>
                  <a:lnTo>
                    <a:pt x="400877" y="593994"/>
                  </a:lnTo>
                  <a:lnTo>
                    <a:pt x="444571" y="575447"/>
                  </a:lnTo>
                  <a:lnTo>
                    <a:pt x="484515" y="550590"/>
                  </a:lnTo>
                  <a:lnTo>
                    <a:pt x="520069" y="520064"/>
                  </a:lnTo>
                  <a:lnTo>
                    <a:pt x="550594" y="484510"/>
                  </a:lnTo>
                  <a:lnTo>
                    <a:pt x="575449" y="444566"/>
                  </a:lnTo>
                  <a:lnTo>
                    <a:pt x="593995" y="400872"/>
                  </a:lnTo>
                  <a:lnTo>
                    <a:pt x="605592" y="354070"/>
                  </a:lnTo>
                  <a:lnTo>
                    <a:pt x="609600" y="3047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90703" y="565150"/>
              <a:ext cx="456565" cy="463550"/>
            </a:xfrm>
            <a:custGeom>
              <a:avLst/>
              <a:gdLst/>
              <a:ahLst/>
              <a:cxnLst/>
              <a:rect l="l" t="t" r="r" b="b"/>
              <a:pathLst>
                <a:path w="456565" h="463550">
                  <a:moveTo>
                    <a:pt x="0" y="433577"/>
                  </a:moveTo>
                  <a:lnTo>
                    <a:pt x="4778" y="373430"/>
                  </a:lnTo>
                  <a:lnTo>
                    <a:pt x="13223" y="316000"/>
                  </a:lnTo>
                  <a:lnTo>
                    <a:pt x="25067" y="261782"/>
                  </a:lnTo>
                  <a:lnTo>
                    <a:pt x="40038" y="211271"/>
                  </a:lnTo>
                  <a:lnTo>
                    <a:pt x="57867" y="164961"/>
                  </a:lnTo>
                  <a:lnTo>
                    <a:pt x="78284" y="123348"/>
                  </a:lnTo>
                  <a:lnTo>
                    <a:pt x="101019" y="86926"/>
                  </a:lnTo>
                  <a:lnTo>
                    <a:pt x="125802" y="56190"/>
                  </a:lnTo>
                  <a:lnTo>
                    <a:pt x="180433" y="13754"/>
                  </a:lnTo>
                  <a:lnTo>
                    <a:pt x="240017" y="0"/>
                  </a:lnTo>
                  <a:lnTo>
                    <a:pt x="270978" y="4924"/>
                  </a:lnTo>
                  <a:lnTo>
                    <a:pt x="328159" y="38099"/>
                  </a:lnTo>
                  <a:lnTo>
                    <a:pt x="377308" y="98707"/>
                  </a:lnTo>
                  <a:lnTo>
                    <a:pt x="398229" y="137921"/>
                  </a:lnTo>
                  <a:lnTo>
                    <a:pt x="416372" y="182343"/>
                  </a:lnTo>
                  <a:lnTo>
                    <a:pt x="431480" y="231422"/>
                  </a:lnTo>
                  <a:lnTo>
                    <a:pt x="443298" y="284606"/>
                  </a:lnTo>
                  <a:lnTo>
                    <a:pt x="451567" y="341347"/>
                  </a:lnTo>
                  <a:lnTo>
                    <a:pt x="456033" y="401094"/>
                  </a:lnTo>
                  <a:lnTo>
                    <a:pt x="456437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6379" y="874522"/>
              <a:ext cx="5080" cy="152400"/>
            </a:xfrm>
            <a:custGeom>
              <a:avLst/>
              <a:gdLst/>
              <a:ahLst/>
              <a:cxnLst/>
              <a:rect l="l" t="t" r="r" b="b"/>
              <a:pathLst>
                <a:path w="5079" h="152400">
                  <a:moveTo>
                    <a:pt x="2279" y="-9525"/>
                  </a:moveTo>
                  <a:lnTo>
                    <a:pt x="2279" y="161925"/>
                  </a:lnTo>
                </a:path>
              </a:pathLst>
            </a:custGeom>
            <a:ln w="23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6379" y="950722"/>
              <a:ext cx="1905" cy="76200"/>
            </a:xfrm>
            <a:custGeom>
              <a:avLst/>
              <a:gdLst/>
              <a:ahLst/>
              <a:cxnLst/>
              <a:rect l="l" t="t" r="r" b="b"/>
              <a:pathLst>
                <a:path w="1904" h="76200">
                  <a:moveTo>
                    <a:pt x="761" y="-9525"/>
                  </a:moveTo>
                  <a:lnTo>
                    <a:pt x="761" y="85725"/>
                  </a:lnTo>
                </a:path>
              </a:pathLst>
            </a:custGeom>
            <a:ln w="20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0421" y="873759"/>
              <a:ext cx="457200" cy="1062990"/>
            </a:xfrm>
            <a:custGeom>
              <a:avLst/>
              <a:gdLst/>
              <a:ahLst/>
              <a:cxnLst/>
              <a:rect l="l" t="t" r="r" b="b"/>
              <a:pathLst>
                <a:path w="457200" h="1062989">
                  <a:moveTo>
                    <a:pt x="425957" y="153924"/>
                  </a:moveTo>
                  <a:lnTo>
                    <a:pt x="354317" y="0"/>
                  </a:lnTo>
                </a:path>
                <a:path w="457200" h="1062989">
                  <a:moveTo>
                    <a:pt x="0" y="628650"/>
                  </a:moveTo>
                  <a:lnTo>
                    <a:pt x="4778" y="688797"/>
                  </a:lnTo>
                  <a:lnTo>
                    <a:pt x="13228" y="746230"/>
                  </a:lnTo>
                  <a:lnTo>
                    <a:pt x="25080" y="800457"/>
                  </a:lnTo>
                  <a:lnTo>
                    <a:pt x="40069" y="850984"/>
                  </a:lnTo>
                  <a:lnTo>
                    <a:pt x="57926" y="897321"/>
                  </a:lnTo>
                  <a:lnTo>
                    <a:pt x="78384" y="938974"/>
                  </a:lnTo>
                  <a:lnTo>
                    <a:pt x="101176" y="975452"/>
                  </a:lnTo>
                  <a:lnTo>
                    <a:pt x="126033" y="1006263"/>
                  </a:lnTo>
                  <a:lnTo>
                    <a:pt x="180878" y="1048914"/>
                  </a:lnTo>
                  <a:lnTo>
                    <a:pt x="240779" y="1062990"/>
                  </a:lnTo>
                  <a:lnTo>
                    <a:pt x="271568" y="1057890"/>
                  </a:lnTo>
                  <a:lnTo>
                    <a:pt x="328499" y="1024461"/>
                  </a:lnTo>
                  <a:lnTo>
                    <a:pt x="377523" y="963727"/>
                  </a:lnTo>
                  <a:lnTo>
                    <a:pt x="398429" y="924496"/>
                  </a:lnTo>
                  <a:lnTo>
                    <a:pt x="416587" y="880090"/>
                  </a:lnTo>
                  <a:lnTo>
                    <a:pt x="431743" y="831059"/>
                  </a:lnTo>
                  <a:lnTo>
                    <a:pt x="443638" y="777954"/>
                  </a:lnTo>
                  <a:lnTo>
                    <a:pt x="452017" y="721324"/>
                  </a:lnTo>
                  <a:lnTo>
                    <a:pt x="456623" y="661721"/>
                  </a:lnTo>
                  <a:lnTo>
                    <a:pt x="457200" y="59969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76847" y="1472691"/>
              <a:ext cx="4445" cy="152400"/>
            </a:xfrm>
            <a:custGeom>
              <a:avLst/>
              <a:gdLst/>
              <a:ahLst/>
              <a:cxnLst/>
              <a:rect l="l" t="t" r="r" b="b"/>
              <a:pathLst>
                <a:path w="4445" h="152400">
                  <a:moveTo>
                    <a:pt x="1911" y="-9525"/>
                  </a:moveTo>
                  <a:lnTo>
                    <a:pt x="1911" y="161925"/>
                  </a:lnTo>
                </a:path>
              </a:pathLst>
            </a:custGeom>
            <a:ln w="22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6097" y="1472691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40" h="76200">
                  <a:moveTo>
                    <a:pt x="1136" y="-9525"/>
                  </a:moveTo>
                  <a:lnTo>
                    <a:pt x="1136" y="85725"/>
                  </a:lnTo>
                </a:path>
              </a:pathLst>
            </a:custGeom>
            <a:ln w="21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4469" y="1471930"/>
              <a:ext cx="72390" cy="154940"/>
            </a:xfrm>
            <a:custGeom>
              <a:avLst/>
              <a:gdLst/>
              <a:ahLst/>
              <a:cxnLst/>
              <a:rect l="l" t="t" r="r" b="b"/>
              <a:pathLst>
                <a:path w="72390" h="154939">
                  <a:moveTo>
                    <a:pt x="72377" y="0"/>
                  </a:moveTo>
                  <a:lnTo>
                    <a:pt x="0" y="1546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90857" y="137464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62935" y="137464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30839" y="33655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4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799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599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4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7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62735" y="34899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30839" y="140335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4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799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599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4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7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62735" y="141579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16514" y="642112"/>
            <a:ext cx="1304925" cy="1143000"/>
            <a:chOff x="4016514" y="642112"/>
            <a:chExt cx="1304925" cy="1143000"/>
          </a:xfrm>
        </p:grpSpPr>
        <p:sp>
          <p:nvSpPr>
            <p:cNvPr id="45" name="object 45"/>
            <p:cNvSpPr/>
            <p:nvPr/>
          </p:nvSpPr>
          <p:spPr>
            <a:xfrm>
              <a:off x="4026039" y="727456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218694"/>
                  </a:moveTo>
                  <a:lnTo>
                    <a:pt x="21869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99775" y="642112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5">
                  <a:moveTo>
                    <a:pt x="131064" y="0"/>
                  </a:moveTo>
                  <a:lnTo>
                    <a:pt x="0" y="43434"/>
                  </a:lnTo>
                  <a:lnTo>
                    <a:pt x="87630" y="131064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40439" y="717550"/>
              <a:ext cx="285750" cy="229870"/>
            </a:xfrm>
            <a:custGeom>
              <a:avLst/>
              <a:gdLst/>
              <a:ahLst/>
              <a:cxnLst/>
              <a:rect l="l" t="t" r="r" b="b"/>
              <a:pathLst>
                <a:path w="285750" h="229869">
                  <a:moveTo>
                    <a:pt x="0" y="0"/>
                  </a:moveTo>
                  <a:lnTo>
                    <a:pt x="285750" y="22936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86565" y="897382"/>
              <a:ext cx="135255" cy="125730"/>
            </a:xfrm>
            <a:custGeom>
              <a:avLst/>
              <a:gdLst/>
              <a:ahLst/>
              <a:cxnLst/>
              <a:rect l="l" t="t" r="r" b="b"/>
              <a:pathLst>
                <a:path w="135254" h="125730">
                  <a:moveTo>
                    <a:pt x="134874" y="125730"/>
                  </a:moveTo>
                  <a:lnTo>
                    <a:pt x="76962" y="0"/>
                  </a:lnTo>
                  <a:lnTo>
                    <a:pt x="0" y="96774"/>
                  </a:lnTo>
                  <a:lnTo>
                    <a:pt x="134874" y="125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26039" y="1479550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0" y="0"/>
                  </a:moveTo>
                  <a:lnTo>
                    <a:pt x="218693" y="21869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99775" y="1653286"/>
              <a:ext cx="131445" cy="132080"/>
            </a:xfrm>
            <a:custGeom>
              <a:avLst/>
              <a:gdLst/>
              <a:ahLst/>
              <a:cxnLst/>
              <a:rect l="l" t="t" r="r" b="b"/>
              <a:pathLst>
                <a:path w="131445" h="132080">
                  <a:moveTo>
                    <a:pt x="131064" y="131826"/>
                  </a:moveTo>
                  <a:lnTo>
                    <a:pt x="87630" y="0"/>
                  </a:lnTo>
                  <a:lnTo>
                    <a:pt x="0" y="87630"/>
                  </a:lnTo>
                  <a:lnTo>
                    <a:pt x="131064" y="131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40439" y="1541272"/>
              <a:ext cx="276860" cy="167005"/>
            </a:xfrm>
            <a:custGeom>
              <a:avLst/>
              <a:gdLst/>
              <a:ahLst/>
              <a:cxnLst/>
              <a:rect l="l" t="t" r="r" b="b"/>
              <a:pathLst>
                <a:path w="276860" h="167005">
                  <a:moveTo>
                    <a:pt x="0" y="166877"/>
                  </a:moveTo>
                  <a:lnTo>
                    <a:pt x="27660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83517" y="1480312"/>
              <a:ext cx="138430" cy="116839"/>
            </a:xfrm>
            <a:custGeom>
              <a:avLst/>
              <a:gdLst/>
              <a:ahLst/>
              <a:cxnLst/>
              <a:rect l="l" t="t" r="r" b="b"/>
              <a:pathLst>
                <a:path w="138429" h="116840">
                  <a:moveTo>
                    <a:pt x="137922" y="0"/>
                  </a:moveTo>
                  <a:lnTo>
                    <a:pt x="0" y="9906"/>
                  </a:lnTo>
                  <a:lnTo>
                    <a:pt x="64007" y="116586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081657" y="460248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81851" y="227381"/>
            <a:ext cx="2195195" cy="10407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358775" algn="r">
              <a:lnSpc>
                <a:spcPct val="100000"/>
              </a:lnSpc>
              <a:spcBef>
                <a:spcPts val="735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431165" algn="l"/>
                <a:tab pos="780415" algn="l"/>
                <a:tab pos="1478915" algn="l"/>
                <a:tab pos="1847214" algn="l"/>
              </a:tabLst>
            </a:pPr>
            <a:r>
              <a:rPr sz="4200" baseline="-51587" dirty="0">
                <a:latin typeface="Times New Roman"/>
                <a:cs typeface="Times New Roman"/>
              </a:rPr>
              <a:t>b	</a:t>
            </a:r>
            <a:r>
              <a:rPr sz="4200" baseline="-22817" dirty="0">
                <a:latin typeface="Times New Roman"/>
                <a:cs typeface="Times New Roman"/>
              </a:rPr>
              <a:t>2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2817" dirty="0">
                <a:latin typeface="Times New Roman"/>
                <a:cs typeface="Times New Roman"/>
              </a:rPr>
              <a:t>6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8935" y="32842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例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01942" y="2176398"/>
          <a:ext cx="8382000" cy="413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={x,5,1}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={5,3,2,1,6,y}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={5,3,1}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={5,4,1,2,6,y}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={5,3,2,1,6,y}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={5,3,2,1,6,y}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={5,1,4,6,y}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={5,4,1,2,6,y}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={5,4,1,2,6,y}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={5,1,4,6,y}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={5,4,1,2,6,y}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={5,3,2,1,6,y}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={5,1,4,6,y}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9142" y="652398"/>
          <a:ext cx="2513964" cy="4139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8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5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6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5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6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4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6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5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089533" y="1821942"/>
            <a:ext cx="14497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3639" y="371449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1" y="255343"/>
                </a:lnTo>
                <a:lnTo>
                  <a:pt x="593994" y="208434"/>
                </a:lnTo>
                <a:lnTo>
                  <a:pt x="575447" y="164697"/>
                </a:lnTo>
                <a:lnTo>
                  <a:pt x="550590" y="124760"/>
                </a:lnTo>
                <a:lnTo>
                  <a:pt x="520064" y="89249"/>
                </a:lnTo>
                <a:lnTo>
                  <a:pt x="484510" y="58789"/>
                </a:lnTo>
                <a:lnTo>
                  <a:pt x="444566" y="34008"/>
                </a:lnTo>
                <a:lnTo>
                  <a:pt x="400872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4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2" y="593994"/>
                </a:lnTo>
                <a:lnTo>
                  <a:pt x="444566" y="575447"/>
                </a:lnTo>
                <a:lnTo>
                  <a:pt x="484510" y="550590"/>
                </a:lnTo>
                <a:lnTo>
                  <a:pt x="520064" y="520064"/>
                </a:lnTo>
                <a:lnTo>
                  <a:pt x="550590" y="484510"/>
                </a:lnTo>
                <a:lnTo>
                  <a:pt x="575447" y="444566"/>
                </a:lnTo>
                <a:lnTo>
                  <a:pt x="593994" y="400872"/>
                </a:lnTo>
                <a:lnTo>
                  <a:pt x="605591" y="354070"/>
                </a:lnTo>
                <a:lnTo>
                  <a:pt x="609600" y="304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7087" y="3803141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4239" y="2800095"/>
            <a:ext cx="685800" cy="2514600"/>
          </a:xfrm>
          <a:custGeom>
            <a:avLst/>
            <a:gdLst/>
            <a:ahLst/>
            <a:cxnLst/>
            <a:rect l="l" t="t" r="r" b="b"/>
            <a:pathLst>
              <a:path w="685800" h="2514600">
                <a:moveTo>
                  <a:pt x="609587" y="304800"/>
                </a:moveTo>
                <a:lnTo>
                  <a:pt x="605579" y="255343"/>
                </a:lnTo>
                <a:lnTo>
                  <a:pt x="593982" y="208434"/>
                </a:lnTo>
                <a:lnTo>
                  <a:pt x="575437" y="164697"/>
                </a:lnTo>
                <a:lnTo>
                  <a:pt x="550582" y="124760"/>
                </a:lnTo>
                <a:lnTo>
                  <a:pt x="520058" y="89249"/>
                </a:lnTo>
                <a:lnTo>
                  <a:pt x="484505" y="58789"/>
                </a:lnTo>
                <a:lnTo>
                  <a:pt x="444563" y="34008"/>
                </a:lnTo>
                <a:lnTo>
                  <a:pt x="400871" y="15532"/>
                </a:lnTo>
                <a:lnTo>
                  <a:pt x="354070" y="3987"/>
                </a:lnTo>
                <a:lnTo>
                  <a:pt x="304800" y="0"/>
                </a:lnTo>
                <a:lnTo>
                  <a:pt x="255343" y="3987"/>
                </a:lnTo>
                <a:lnTo>
                  <a:pt x="208434" y="15532"/>
                </a:lnTo>
                <a:lnTo>
                  <a:pt x="164697" y="34008"/>
                </a:lnTo>
                <a:lnTo>
                  <a:pt x="124760" y="58789"/>
                </a:lnTo>
                <a:lnTo>
                  <a:pt x="89249" y="89249"/>
                </a:lnTo>
                <a:lnTo>
                  <a:pt x="58789" y="124760"/>
                </a:lnTo>
                <a:lnTo>
                  <a:pt x="34008" y="164697"/>
                </a:lnTo>
                <a:lnTo>
                  <a:pt x="15532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070"/>
                </a:lnTo>
                <a:lnTo>
                  <a:pt x="15532" y="400872"/>
                </a:lnTo>
                <a:lnTo>
                  <a:pt x="34008" y="444566"/>
                </a:lnTo>
                <a:lnTo>
                  <a:pt x="58789" y="484510"/>
                </a:lnTo>
                <a:lnTo>
                  <a:pt x="89249" y="520065"/>
                </a:lnTo>
                <a:lnTo>
                  <a:pt x="124760" y="550590"/>
                </a:lnTo>
                <a:lnTo>
                  <a:pt x="164697" y="575447"/>
                </a:lnTo>
                <a:lnTo>
                  <a:pt x="208434" y="593994"/>
                </a:lnTo>
                <a:lnTo>
                  <a:pt x="255343" y="605591"/>
                </a:lnTo>
                <a:lnTo>
                  <a:pt x="304800" y="609600"/>
                </a:lnTo>
                <a:lnTo>
                  <a:pt x="354070" y="605591"/>
                </a:lnTo>
                <a:lnTo>
                  <a:pt x="400871" y="593994"/>
                </a:lnTo>
                <a:lnTo>
                  <a:pt x="444563" y="575447"/>
                </a:lnTo>
                <a:lnTo>
                  <a:pt x="484505" y="550590"/>
                </a:lnTo>
                <a:lnTo>
                  <a:pt x="520058" y="520064"/>
                </a:lnTo>
                <a:lnTo>
                  <a:pt x="550582" y="484510"/>
                </a:lnTo>
                <a:lnTo>
                  <a:pt x="575437" y="444566"/>
                </a:lnTo>
                <a:lnTo>
                  <a:pt x="593982" y="400872"/>
                </a:lnTo>
                <a:lnTo>
                  <a:pt x="605579" y="354070"/>
                </a:lnTo>
                <a:lnTo>
                  <a:pt x="609587" y="304800"/>
                </a:lnTo>
                <a:close/>
              </a:path>
              <a:path w="685800" h="2514600">
                <a:moveTo>
                  <a:pt x="685787" y="2209800"/>
                </a:moveTo>
                <a:lnTo>
                  <a:pt x="681779" y="2160343"/>
                </a:lnTo>
                <a:lnTo>
                  <a:pt x="670182" y="2113434"/>
                </a:lnTo>
                <a:lnTo>
                  <a:pt x="651637" y="2069697"/>
                </a:lnTo>
                <a:lnTo>
                  <a:pt x="626782" y="2029760"/>
                </a:lnTo>
                <a:lnTo>
                  <a:pt x="596258" y="1994249"/>
                </a:lnTo>
                <a:lnTo>
                  <a:pt x="560705" y="1963789"/>
                </a:lnTo>
                <a:lnTo>
                  <a:pt x="520763" y="1939008"/>
                </a:lnTo>
                <a:lnTo>
                  <a:pt x="477071" y="1920532"/>
                </a:lnTo>
                <a:lnTo>
                  <a:pt x="430270" y="1908987"/>
                </a:lnTo>
                <a:lnTo>
                  <a:pt x="381000" y="1905000"/>
                </a:lnTo>
                <a:lnTo>
                  <a:pt x="331543" y="1908987"/>
                </a:lnTo>
                <a:lnTo>
                  <a:pt x="284634" y="1920532"/>
                </a:lnTo>
                <a:lnTo>
                  <a:pt x="240897" y="1939008"/>
                </a:lnTo>
                <a:lnTo>
                  <a:pt x="200960" y="1963789"/>
                </a:lnTo>
                <a:lnTo>
                  <a:pt x="165449" y="1994249"/>
                </a:lnTo>
                <a:lnTo>
                  <a:pt x="134989" y="2029760"/>
                </a:lnTo>
                <a:lnTo>
                  <a:pt x="110208" y="2069697"/>
                </a:lnTo>
                <a:lnTo>
                  <a:pt x="91732" y="2113434"/>
                </a:lnTo>
                <a:lnTo>
                  <a:pt x="80187" y="2160343"/>
                </a:lnTo>
                <a:lnTo>
                  <a:pt x="76200" y="2209800"/>
                </a:lnTo>
                <a:lnTo>
                  <a:pt x="80187" y="2259070"/>
                </a:lnTo>
                <a:lnTo>
                  <a:pt x="91732" y="2305872"/>
                </a:lnTo>
                <a:lnTo>
                  <a:pt x="110208" y="2349566"/>
                </a:lnTo>
                <a:lnTo>
                  <a:pt x="134989" y="2389510"/>
                </a:lnTo>
                <a:lnTo>
                  <a:pt x="165449" y="2425065"/>
                </a:lnTo>
                <a:lnTo>
                  <a:pt x="200960" y="2455590"/>
                </a:lnTo>
                <a:lnTo>
                  <a:pt x="240897" y="2480447"/>
                </a:lnTo>
                <a:lnTo>
                  <a:pt x="284634" y="2498994"/>
                </a:lnTo>
                <a:lnTo>
                  <a:pt x="331543" y="2510591"/>
                </a:lnTo>
                <a:lnTo>
                  <a:pt x="381000" y="2514600"/>
                </a:lnTo>
                <a:lnTo>
                  <a:pt x="430270" y="2510591"/>
                </a:lnTo>
                <a:lnTo>
                  <a:pt x="477071" y="2498994"/>
                </a:lnTo>
                <a:lnTo>
                  <a:pt x="520763" y="2480447"/>
                </a:lnTo>
                <a:lnTo>
                  <a:pt x="560705" y="2455590"/>
                </a:lnTo>
                <a:lnTo>
                  <a:pt x="596258" y="2425065"/>
                </a:lnTo>
                <a:lnTo>
                  <a:pt x="626782" y="2389510"/>
                </a:lnTo>
                <a:lnTo>
                  <a:pt x="651637" y="2349566"/>
                </a:lnTo>
                <a:lnTo>
                  <a:pt x="670182" y="2305872"/>
                </a:lnTo>
                <a:lnTo>
                  <a:pt x="681779" y="2259070"/>
                </a:lnTo>
                <a:lnTo>
                  <a:pt x="685787" y="2209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3887" y="4793741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1687" y="4793741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4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39487" y="4793741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6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3287" y="2888742"/>
            <a:ext cx="316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5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16439" y="3257296"/>
            <a:ext cx="2044064" cy="1676400"/>
            <a:chOff x="3416439" y="3257296"/>
            <a:chExt cx="2044064" cy="1676400"/>
          </a:xfrm>
        </p:grpSpPr>
        <p:sp>
          <p:nvSpPr>
            <p:cNvPr id="12" name="object 12"/>
            <p:cNvSpPr/>
            <p:nvPr/>
          </p:nvSpPr>
          <p:spPr>
            <a:xfrm>
              <a:off x="3416439" y="4095496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0" y="0"/>
                  </a:moveTo>
                  <a:lnTo>
                    <a:pt x="3352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0195" y="40337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7039" y="3349498"/>
              <a:ext cx="379095" cy="441325"/>
            </a:xfrm>
            <a:custGeom>
              <a:avLst/>
              <a:gdLst/>
              <a:ahLst/>
              <a:cxnLst/>
              <a:rect l="l" t="t" r="r" b="b"/>
              <a:pathLst>
                <a:path w="379095" h="441325">
                  <a:moveTo>
                    <a:pt x="0" y="441198"/>
                  </a:moveTo>
                  <a:lnTo>
                    <a:pt x="37871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6985" y="3257296"/>
              <a:ext cx="127635" cy="135255"/>
            </a:xfrm>
            <a:custGeom>
              <a:avLst/>
              <a:gdLst/>
              <a:ahLst/>
              <a:cxnLst/>
              <a:rect l="l" t="t" r="r" b="b"/>
              <a:pathLst>
                <a:path w="127635" h="135254">
                  <a:moveTo>
                    <a:pt x="127254" y="0"/>
                  </a:moveTo>
                  <a:lnTo>
                    <a:pt x="0" y="54101"/>
                  </a:lnTo>
                  <a:lnTo>
                    <a:pt x="94487" y="134874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8439" y="4324096"/>
              <a:ext cx="666750" cy="534670"/>
            </a:xfrm>
            <a:custGeom>
              <a:avLst/>
              <a:gdLst/>
              <a:ahLst/>
              <a:cxnLst/>
              <a:rect l="l" t="t" r="r" b="b"/>
              <a:pathLst>
                <a:path w="666750" h="534670">
                  <a:moveTo>
                    <a:pt x="0" y="0"/>
                  </a:moveTo>
                  <a:lnTo>
                    <a:pt x="666750" y="5341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5565" y="4808728"/>
              <a:ext cx="135255" cy="125095"/>
            </a:xfrm>
            <a:custGeom>
              <a:avLst/>
              <a:gdLst/>
              <a:ahLst/>
              <a:cxnLst/>
              <a:rect l="l" t="t" r="r" b="b"/>
              <a:pathLst>
                <a:path w="135254" h="125095">
                  <a:moveTo>
                    <a:pt x="134874" y="124968"/>
                  </a:moveTo>
                  <a:lnTo>
                    <a:pt x="76962" y="0"/>
                  </a:lnTo>
                  <a:lnTo>
                    <a:pt x="0" y="96774"/>
                  </a:lnTo>
                  <a:lnTo>
                    <a:pt x="134874" y="124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7639" y="3455416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79">
                  <a:moveTo>
                    <a:pt x="0" y="12496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5917" y="333349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61722" y="0"/>
                  </a:lnTo>
                  <a:lnTo>
                    <a:pt x="0" y="124205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2839" y="3409696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79">
                  <a:moveTo>
                    <a:pt x="0" y="0"/>
                  </a:moveTo>
                  <a:lnTo>
                    <a:pt x="0" y="12496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1117" y="4657852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1722" y="123444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188595" y="3043173"/>
            <a:ext cx="2167255" cy="2029460"/>
            <a:chOff x="6188595" y="3043173"/>
            <a:chExt cx="2167255" cy="2029460"/>
          </a:xfrm>
        </p:grpSpPr>
        <p:sp>
          <p:nvSpPr>
            <p:cNvPr id="23" name="object 23"/>
            <p:cNvSpPr/>
            <p:nvPr/>
          </p:nvSpPr>
          <p:spPr>
            <a:xfrm>
              <a:off x="6188595" y="30431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43153" y="3333495"/>
              <a:ext cx="993140" cy="1275715"/>
            </a:xfrm>
            <a:custGeom>
              <a:avLst/>
              <a:gdLst/>
              <a:ahLst/>
              <a:cxnLst/>
              <a:rect l="l" t="t" r="r" b="b"/>
              <a:pathLst>
                <a:path w="993140" h="1275714">
                  <a:moveTo>
                    <a:pt x="992873" y="0"/>
                  </a:moveTo>
                  <a:lnTo>
                    <a:pt x="0" y="127558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9226" y="4569459"/>
              <a:ext cx="125095" cy="135890"/>
            </a:xfrm>
            <a:custGeom>
              <a:avLst/>
              <a:gdLst/>
              <a:ahLst/>
              <a:cxnLst/>
              <a:rect l="l" t="t" r="r" b="b"/>
              <a:pathLst>
                <a:path w="125095" h="135889">
                  <a:moveTo>
                    <a:pt x="124980" y="76200"/>
                  </a:moveTo>
                  <a:lnTo>
                    <a:pt x="27444" y="0"/>
                  </a:lnTo>
                  <a:lnTo>
                    <a:pt x="0" y="135636"/>
                  </a:lnTo>
                  <a:lnTo>
                    <a:pt x="12498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9353" y="3429507"/>
              <a:ext cx="993140" cy="1275715"/>
            </a:xfrm>
            <a:custGeom>
              <a:avLst/>
              <a:gdLst/>
              <a:ahLst/>
              <a:cxnLst/>
              <a:rect l="l" t="t" r="r" b="b"/>
              <a:pathLst>
                <a:path w="993140" h="1275714">
                  <a:moveTo>
                    <a:pt x="992873" y="127558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5426" y="3333495"/>
              <a:ext cx="125095" cy="136525"/>
            </a:xfrm>
            <a:custGeom>
              <a:avLst/>
              <a:gdLst/>
              <a:ahLst/>
              <a:cxnLst/>
              <a:rect l="l" t="t" r="r" b="b"/>
              <a:pathLst>
                <a:path w="125095" h="136525">
                  <a:moveTo>
                    <a:pt x="124980" y="60198"/>
                  </a:moveTo>
                  <a:lnTo>
                    <a:pt x="0" y="0"/>
                  </a:lnTo>
                  <a:lnTo>
                    <a:pt x="27444" y="136398"/>
                  </a:lnTo>
                  <a:lnTo>
                    <a:pt x="124980" y="60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88426" y="3409695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79">
                  <a:moveTo>
                    <a:pt x="0" y="0"/>
                  </a:moveTo>
                  <a:lnTo>
                    <a:pt x="0" y="12496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64795" y="3043173"/>
              <a:ext cx="1786255" cy="2029460"/>
            </a:xfrm>
            <a:custGeom>
              <a:avLst/>
              <a:gdLst/>
              <a:ahLst/>
              <a:cxnLst/>
              <a:rect l="l" t="t" r="r" b="b"/>
              <a:pathLst>
                <a:path w="1786254" h="2029460">
                  <a:moveTo>
                    <a:pt x="123431" y="1966722"/>
                  </a:moveTo>
                  <a:lnTo>
                    <a:pt x="0" y="1905000"/>
                  </a:lnTo>
                  <a:lnTo>
                    <a:pt x="0" y="2029206"/>
                  </a:lnTo>
                  <a:lnTo>
                    <a:pt x="123431" y="1966722"/>
                  </a:lnTo>
                  <a:close/>
                </a:path>
                <a:path w="1786254" h="2029460">
                  <a:moveTo>
                    <a:pt x="1495031" y="61722"/>
                  </a:moveTo>
                  <a:lnTo>
                    <a:pt x="1371600" y="0"/>
                  </a:lnTo>
                  <a:lnTo>
                    <a:pt x="1371600" y="124206"/>
                  </a:lnTo>
                  <a:lnTo>
                    <a:pt x="1495031" y="61722"/>
                  </a:lnTo>
                  <a:close/>
                </a:path>
                <a:path w="1786254" h="2029460">
                  <a:moveTo>
                    <a:pt x="1786128" y="1614678"/>
                  </a:moveTo>
                  <a:lnTo>
                    <a:pt x="1661922" y="1614678"/>
                  </a:lnTo>
                  <a:lnTo>
                    <a:pt x="1723631" y="1738122"/>
                  </a:lnTo>
                  <a:lnTo>
                    <a:pt x="1786128" y="1614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93226" y="3455415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79">
                  <a:moveTo>
                    <a:pt x="0" y="12496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2595" y="3333495"/>
              <a:ext cx="643255" cy="1739264"/>
            </a:xfrm>
            <a:custGeom>
              <a:avLst/>
              <a:gdLst/>
              <a:ahLst/>
              <a:cxnLst/>
              <a:rect l="l" t="t" r="r" b="b"/>
              <a:pathLst>
                <a:path w="643254" h="1739264">
                  <a:moveTo>
                    <a:pt x="123431" y="1676400"/>
                  </a:moveTo>
                  <a:lnTo>
                    <a:pt x="0" y="1614678"/>
                  </a:lnTo>
                  <a:lnTo>
                    <a:pt x="0" y="1738884"/>
                  </a:lnTo>
                  <a:lnTo>
                    <a:pt x="123431" y="1676400"/>
                  </a:lnTo>
                  <a:close/>
                </a:path>
                <a:path w="643254" h="1739264">
                  <a:moveTo>
                    <a:pt x="643128" y="124206"/>
                  </a:moveTo>
                  <a:lnTo>
                    <a:pt x="580631" y="0"/>
                  </a:lnTo>
                  <a:lnTo>
                    <a:pt x="518922" y="124206"/>
                  </a:lnTo>
                  <a:lnTo>
                    <a:pt x="643128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70533" y="3193542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6100" y="3609602"/>
            <a:ext cx="894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945" algn="l"/>
              </a:tabLst>
            </a:pPr>
            <a:r>
              <a:rPr sz="2800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86545" y="421921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37327" y="4600223"/>
            <a:ext cx="742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  <a:tab pos="7283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b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5127" y="4600223"/>
            <a:ext cx="742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4117" y="2471479"/>
            <a:ext cx="2785110" cy="204787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860"/>
              </a:spcBef>
              <a:tabLst>
                <a:tab pos="569595" algn="l"/>
                <a:tab pos="875665" algn="l"/>
                <a:tab pos="1285875" algn="l"/>
                <a:tab pos="1649095" algn="l"/>
                <a:tab pos="2017395" algn="l"/>
                <a:tab pos="2305685" algn="l"/>
                <a:tab pos="2733675" algn="l"/>
              </a:tabLst>
            </a:pPr>
            <a:r>
              <a:rPr sz="4200" baseline="-29761" dirty="0">
                <a:latin typeface="Times New Roman"/>
                <a:cs typeface="Times New Roman"/>
              </a:rPr>
              <a:t>I</a:t>
            </a:r>
            <a:r>
              <a:rPr sz="2850" baseline="-65789" dirty="0">
                <a:latin typeface="Times New Roman"/>
                <a:cs typeface="Times New Roman"/>
              </a:rPr>
              <a:t>1	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9761" dirty="0">
                <a:latin typeface="Times New Roman"/>
                <a:cs typeface="Times New Roman"/>
              </a:rPr>
              <a:t>I</a:t>
            </a:r>
            <a:r>
              <a:rPr sz="2850" baseline="-65789" dirty="0">
                <a:latin typeface="Times New Roman"/>
                <a:cs typeface="Times New Roman"/>
              </a:rPr>
              <a:t>3	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	</a:t>
            </a:r>
            <a:endParaRPr sz="2800">
              <a:latin typeface="Times New Roman"/>
              <a:cs typeface="Times New Roman"/>
            </a:endParaRPr>
          </a:p>
          <a:p>
            <a:pPr marL="1957070">
              <a:lnSpc>
                <a:spcPts val="3020"/>
              </a:lnSpc>
              <a:spcBef>
                <a:spcPts val="1764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ts val="2840"/>
              </a:lnSpc>
              <a:tabLst>
                <a:tab pos="494665" algn="l"/>
              </a:tabLst>
            </a:pPr>
            <a:r>
              <a:rPr sz="2800" dirty="0">
                <a:latin typeface="Times New Roman"/>
                <a:cs typeface="Times New Roman"/>
              </a:rPr>
              <a:t>b	a</a:t>
            </a:r>
            <a:endParaRPr sz="2800">
              <a:latin typeface="Times New Roman"/>
              <a:cs typeface="Times New Roman"/>
            </a:endParaRPr>
          </a:p>
          <a:p>
            <a:pPr marL="1925320">
              <a:lnSpc>
                <a:spcPts val="3180"/>
              </a:lnSpc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88227" y="2419095"/>
            <a:ext cx="533400" cy="3276600"/>
          </a:xfrm>
          <a:custGeom>
            <a:avLst/>
            <a:gdLst/>
            <a:ahLst/>
            <a:cxnLst/>
            <a:rect l="l" t="t" r="r" b="b"/>
            <a:pathLst>
              <a:path w="533400" h="3276600">
                <a:moveTo>
                  <a:pt x="457200" y="439674"/>
                </a:moveTo>
                <a:lnTo>
                  <a:pt x="454087" y="379479"/>
                </a:lnTo>
                <a:lnTo>
                  <a:pt x="447204" y="321909"/>
                </a:lnTo>
                <a:lnTo>
                  <a:pt x="436811" y="267462"/>
                </a:lnTo>
                <a:lnTo>
                  <a:pt x="423172" y="216633"/>
                </a:lnTo>
                <a:lnTo>
                  <a:pt x="406548" y="169922"/>
                </a:lnTo>
                <a:lnTo>
                  <a:pt x="387200" y="127825"/>
                </a:lnTo>
                <a:lnTo>
                  <a:pt x="365392" y="90840"/>
                </a:lnTo>
                <a:lnTo>
                  <a:pt x="341384" y="59464"/>
                </a:lnTo>
                <a:lnTo>
                  <a:pt x="287819" y="15529"/>
                </a:lnTo>
                <a:lnTo>
                  <a:pt x="228600" y="0"/>
                </a:lnTo>
                <a:lnTo>
                  <a:pt x="197532" y="4179"/>
                </a:lnTo>
                <a:lnTo>
                  <a:pt x="139522" y="35968"/>
                </a:lnTo>
                <a:lnTo>
                  <a:pt x="88812" y="95349"/>
                </a:lnTo>
                <a:lnTo>
                  <a:pt x="66870" y="134016"/>
                </a:lnTo>
                <a:lnTo>
                  <a:pt x="47562" y="177938"/>
                </a:lnTo>
                <a:lnTo>
                  <a:pt x="31160" y="226568"/>
                </a:lnTo>
                <a:lnTo>
                  <a:pt x="17932" y="279356"/>
                </a:lnTo>
                <a:lnTo>
                  <a:pt x="8150" y="335756"/>
                </a:lnTo>
                <a:lnTo>
                  <a:pt x="2082" y="395220"/>
                </a:lnTo>
                <a:lnTo>
                  <a:pt x="0" y="457200"/>
                </a:lnTo>
              </a:path>
              <a:path w="533400" h="3276600">
                <a:moveTo>
                  <a:pt x="0" y="457200"/>
                </a:moveTo>
                <a:lnTo>
                  <a:pt x="0" y="304800"/>
                </a:lnTo>
              </a:path>
              <a:path w="533400" h="3276600">
                <a:moveTo>
                  <a:pt x="0" y="457200"/>
                </a:moveTo>
                <a:lnTo>
                  <a:pt x="0" y="381000"/>
                </a:lnTo>
              </a:path>
              <a:path w="533400" h="3276600">
                <a:moveTo>
                  <a:pt x="0" y="457200"/>
                </a:moveTo>
                <a:lnTo>
                  <a:pt x="76200" y="304800"/>
                </a:lnTo>
              </a:path>
              <a:path w="533400" h="3276600">
                <a:moveTo>
                  <a:pt x="533400" y="2836926"/>
                </a:moveTo>
                <a:lnTo>
                  <a:pt x="530287" y="2897120"/>
                </a:lnTo>
                <a:lnTo>
                  <a:pt x="523404" y="2954690"/>
                </a:lnTo>
                <a:lnTo>
                  <a:pt x="513011" y="3009138"/>
                </a:lnTo>
                <a:lnTo>
                  <a:pt x="499372" y="3059966"/>
                </a:lnTo>
                <a:lnTo>
                  <a:pt x="482748" y="3106677"/>
                </a:lnTo>
                <a:lnTo>
                  <a:pt x="463400" y="3148774"/>
                </a:lnTo>
                <a:lnTo>
                  <a:pt x="441592" y="3185759"/>
                </a:lnTo>
                <a:lnTo>
                  <a:pt x="417584" y="3217135"/>
                </a:lnTo>
                <a:lnTo>
                  <a:pt x="364019" y="3261070"/>
                </a:lnTo>
                <a:lnTo>
                  <a:pt x="304800" y="3276600"/>
                </a:lnTo>
                <a:lnTo>
                  <a:pt x="273732" y="3272420"/>
                </a:lnTo>
                <a:lnTo>
                  <a:pt x="215722" y="3240631"/>
                </a:lnTo>
                <a:lnTo>
                  <a:pt x="165012" y="3181250"/>
                </a:lnTo>
                <a:lnTo>
                  <a:pt x="143070" y="3142583"/>
                </a:lnTo>
                <a:lnTo>
                  <a:pt x="123762" y="3098661"/>
                </a:lnTo>
                <a:lnTo>
                  <a:pt x="107360" y="3050031"/>
                </a:lnTo>
                <a:lnTo>
                  <a:pt x="94132" y="2997243"/>
                </a:lnTo>
                <a:lnTo>
                  <a:pt x="84350" y="2940843"/>
                </a:lnTo>
                <a:lnTo>
                  <a:pt x="78282" y="2881379"/>
                </a:lnTo>
                <a:lnTo>
                  <a:pt x="76200" y="2819400"/>
                </a:lnTo>
              </a:path>
              <a:path w="533400" h="3276600">
                <a:moveTo>
                  <a:pt x="76200" y="2819400"/>
                </a:moveTo>
                <a:lnTo>
                  <a:pt x="76200" y="2971800"/>
                </a:lnTo>
              </a:path>
              <a:path w="533400" h="3276600">
                <a:moveTo>
                  <a:pt x="76200" y="2819400"/>
                </a:moveTo>
                <a:lnTo>
                  <a:pt x="76200" y="2895600"/>
                </a:lnTo>
              </a:path>
              <a:path w="533400" h="3276600">
                <a:moveTo>
                  <a:pt x="76200" y="2819400"/>
                </a:moveTo>
                <a:lnTo>
                  <a:pt x="15240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83331" y="520979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39131" y="2237987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12027" y="2800095"/>
            <a:ext cx="2133600" cy="2514600"/>
          </a:xfrm>
          <a:custGeom>
            <a:avLst/>
            <a:gdLst/>
            <a:ahLst/>
            <a:cxnLst/>
            <a:rect l="l" t="t" r="r" b="b"/>
            <a:pathLst>
              <a:path w="2133600" h="2514600">
                <a:moveTo>
                  <a:pt x="0" y="304800"/>
                </a:moveTo>
                <a:lnTo>
                  <a:pt x="3987" y="255343"/>
                </a:lnTo>
                <a:lnTo>
                  <a:pt x="15532" y="208434"/>
                </a:lnTo>
                <a:lnTo>
                  <a:pt x="34008" y="164697"/>
                </a:lnTo>
                <a:lnTo>
                  <a:pt x="58789" y="124760"/>
                </a:lnTo>
                <a:lnTo>
                  <a:pt x="89249" y="89249"/>
                </a:lnTo>
                <a:lnTo>
                  <a:pt x="124760" y="58789"/>
                </a:lnTo>
                <a:lnTo>
                  <a:pt x="164697" y="34008"/>
                </a:lnTo>
                <a:lnTo>
                  <a:pt x="208434" y="15532"/>
                </a:lnTo>
                <a:lnTo>
                  <a:pt x="255343" y="3987"/>
                </a:lnTo>
                <a:lnTo>
                  <a:pt x="304800" y="0"/>
                </a:lnTo>
                <a:lnTo>
                  <a:pt x="354259" y="3987"/>
                </a:lnTo>
                <a:lnTo>
                  <a:pt x="401170" y="15532"/>
                </a:lnTo>
                <a:lnTo>
                  <a:pt x="444907" y="34008"/>
                </a:lnTo>
                <a:lnTo>
                  <a:pt x="484844" y="58789"/>
                </a:lnTo>
                <a:lnTo>
                  <a:pt x="520355" y="89249"/>
                </a:lnTo>
                <a:lnTo>
                  <a:pt x="550813" y="124760"/>
                </a:lnTo>
                <a:lnTo>
                  <a:pt x="575593" y="164697"/>
                </a:lnTo>
                <a:lnTo>
                  <a:pt x="594068" y="208434"/>
                </a:lnTo>
                <a:lnTo>
                  <a:pt x="605612" y="255343"/>
                </a:lnTo>
                <a:lnTo>
                  <a:pt x="609600" y="304800"/>
                </a:lnTo>
                <a:lnTo>
                  <a:pt x="605612" y="354256"/>
                </a:lnTo>
                <a:lnTo>
                  <a:pt x="594068" y="401165"/>
                </a:lnTo>
                <a:lnTo>
                  <a:pt x="575593" y="444902"/>
                </a:lnTo>
                <a:lnTo>
                  <a:pt x="550813" y="484839"/>
                </a:lnTo>
                <a:lnTo>
                  <a:pt x="520355" y="520350"/>
                </a:lnTo>
                <a:lnTo>
                  <a:pt x="484844" y="550810"/>
                </a:lnTo>
                <a:lnTo>
                  <a:pt x="444907" y="575591"/>
                </a:lnTo>
                <a:lnTo>
                  <a:pt x="401170" y="594067"/>
                </a:lnTo>
                <a:lnTo>
                  <a:pt x="354259" y="605612"/>
                </a:lnTo>
                <a:lnTo>
                  <a:pt x="304800" y="609600"/>
                </a:lnTo>
                <a:lnTo>
                  <a:pt x="255343" y="605612"/>
                </a:lnTo>
                <a:lnTo>
                  <a:pt x="208434" y="594067"/>
                </a:lnTo>
                <a:lnTo>
                  <a:pt x="164697" y="575591"/>
                </a:lnTo>
                <a:lnTo>
                  <a:pt x="124760" y="550810"/>
                </a:lnTo>
                <a:lnTo>
                  <a:pt x="89249" y="520350"/>
                </a:lnTo>
                <a:lnTo>
                  <a:pt x="58789" y="484839"/>
                </a:lnTo>
                <a:lnTo>
                  <a:pt x="34008" y="444902"/>
                </a:lnTo>
                <a:lnTo>
                  <a:pt x="15532" y="401165"/>
                </a:lnTo>
                <a:lnTo>
                  <a:pt x="3987" y="354256"/>
                </a:lnTo>
                <a:lnTo>
                  <a:pt x="0" y="304800"/>
                </a:lnTo>
                <a:close/>
              </a:path>
              <a:path w="2133600" h="2514600">
                <a:moveTo>
                  <a:pt x="33540" y="304800"/>
                </a:moveTo>
                <a:lnTo>
                  <a:pt x="37926" y="353438"/>
                </a:lnTo>
                <a:lnTo>
                  <a:pt x="50564" y="399267"/>
                </a:lnTo>
                <a:lnTo>
                  <a:pt x="70677" y="441508"/>
                </a:lnTo>
                <a:lnTo>
                  <a:pt x="97489" y="479384"/>
                </a:lnTo>
                <a:lnTo>
                  <a:pt x="130220" y="512118"/>
                </a:lnTo>
                <a:lnTo>
                  <a:pt x="168094" y="538931"/>
                </a:lnTo>
                <a:lnTo>
                  <a:pt x="210334" y="559046"/>
                </a:lnTo>
                <a:lnTo>
                  <a:pt x="256162" y="571686"/>
                </a:lnTo>
                <a:lnTo>
                  <a:pt x="304800" y="576072"/>
                </a:lnTo>
                <a:lnTo>
                  <a:pt x="353441" y="571686"/>
                </a:lnTo>
                <a:lnTo>
                  <a:pt x="399272" y="559046"/>
                </a:lnTo>
                <a:lnTo>
                  <a:pt x="441514" y="538931"/>
                </a:lnTo>
                <a:lnTo>
                  <a:pt x="479389" y="512118"/>
                </a:lnTo>
                <a:lnTo>
                  <a:pt x="512122" y="479384"/>
                </a:lnTo>
                <a:lnTo>
                  <a:pt x="538934" y="441508"/>
                </a:lnTo>
                <a:lnTo>
                  <a:pt x="559048" y="399267"/>
                </a:lnTo>
                <a:lnTo>
                  <a:pt x="571686" y="353438"/>
                </a:lnTo>
                <a:lnTo>
                  <a:pt x="576072" y="304800"/>
                </a:lnTo>
                <a:lnTo>
                  <a:pt x="571686" y="256161"/>
                </a:lnTo>
                <a:lnTo>
                  <a:pt x="559048" y="210332"/>
                </a:lnTo>
                <a:lnTo>
                  <a:pt x="538934" y="168091"/>
                </a:lnTo>
                <a:lnTo>
                  <a:pt x="512122" y="130215"/>
                </a:lnTo>
                <a:lnTo>
                  <a:pt x="479389" y="97481"/>
                </a:lnTo>
                <a:lnTo>
                  <a:pt x="441514" y="70668"/>
                </a:lnTo>
                <a:lnTo>
                  <a:pt x="399272" y="50553"/>
                </a:lnTo>
                <a:lnTo>
                  <a:pt x="353441" y="37913"/>
                </a:lnTo>
                <a:lnTo>
                  <a:pt x="304800" y="33528"/>
                </a:lnTo>
                <a:lnTo>
                  <a:pt x="256162" y="37913"/>
                </a:lnTo>
                <a:lnTo>
                  <a:pt x="210334" y="50553"/>
                </a:lnTo>
                <a:lnTo>
                  <a:pt x="168094" y="70668"/>
                </a:lnTo>
                <a:lnTo>
                  <a:pt x="130220" y="97481"/>
                </a:lnTo>
                <a:lnTo>
                  <a:pt x="97489" y="130215"/>
                </a:lnTo>
                <a:lnTo>
                  <a:pt x="70677" y="168091"/>
                </a:lnTo>
                <a:lnTo>
                  <a:pt x="50564" y="210332"/>
                </a:lnTo>
                <a:lnTo>
                  <a:pt x="37926" y="256161"/>
                </a:lnTo>
                <a:lnTo>
                  <a:pt x="33540" y="304800"/>
                </a:lnTo>
                <a:close/>
              </a:path>
              <a:path w="2133600" h="2514600">
                <a:moveTo>
                  <a:pt x="76200" y="2209800"/>
                </a:moveTo>
                <a:lnTo>
                  <a:pt x="80187" y="2160343"/>
                </a:lnTo>
                <a:lnTo>
                  <a:pt x="91732" y="2113434"/>
                </a:lnTo>
                <a:lnTo>
                  <a:pt x="110208" y="2069697"/>
                </a:lnTo>
                <a:lnTo>
                  <a:pt x="134989" y="2029760"/>
                </a:lnTo>
                <a:lnTo>
                  <a:pt x="165449" y="1994249"/>
                </a:lnTo>
                <a:lnTo>
                  <a:pt x="200960" y="1963789"/>
                </a:lnTo>
                <a:lnTo>
                  <a:pt x="240897" y="1939008"/>
                </a:lnTo>
                <a:lnTo>
                  <a:pt x="284634" y="1920532"/>
                </a:lnTo>
                <a:lnTo>
                  <a:pt x="331543" y="1908987"/>
                </a:lnTo>
                <a:lnTo>
                  <a:pt x="381000" y="1905000"/>
                </a:lnTo>
                <a:lnTo>
                  <a:pt x="430459" y="1908987"/>
                </a:lnTo>
                <a:lnTo>
                  <a:pt x="477370" y="1920532"/>
                </a:lnTo>
                <a:lnTo>
                  <a:pt x="521107" y="1939008"/>
                </a:lnTo>
                <a:lnTo>
                  <a:pt x="561044" y="1963789"/>
                </a:lnTo>
                <a:lnTo>
                  <a:pt x="596555" y="1994249"/>
                </a:lnTo>
                <a:lnTo>
                  <a:pt x="627013" y="2029760"/>
                </a:lnTo>
                <a:lnTo>
                  <a:pt x="651793" y="2069697"/>
                </a:lnTo>
                <a:lnTo>
                  <a:pt x="670268" y="2113434"/>
                </a:lnTo>
                <a:lnTo>
                  <a:pt x="681812" y="2160343"/>
                </a:lnTo>
                <a:lnTo>
                  <a:pt x="685800" y="2209800"/>
                </a:lnTo>
                <a:lnTo>
                  <a:pt x="681812" y="2259256"/>
                </a:lnTo>
                <a:lnTo>
                  <a:pt x="670268" y="2306165"/>
                </a:lnTo>
                <a:lnTo>
                  <a:pt x="651793" y="2349902"/>
                </a:lnTo>
                <a:lnTo>
                  <a:pt x="627013" y="2389839"/>
                </a:lnTo>
                <a:lnTo>
                  <a:pt x="596555" y="2425350"/>
                </a:lnTo>
                <a:lnTo>
                  <a:pt x="561044" y="2455810"/>
                </a:lnTo>
                <a:lnTo>
                  <a:pt x="521107" y="2480591"/>
                </a:lnTo>
                <a:lnTo>
                  <a:pt x="477370" y="2499067"/>
                </a:lnTo>
                <a:lnTo>
                  <a:pt x="430459" y="2510612"/>
                </a:lnTo>
                <a:lnTo>
                  <a:pt x="381000" y="2514600"/>
                </a:lnTo>
                <a:lnTo>
                  <a:pt x="331543" y="2510612"/>
                </a:lnTo>
                <a:lnTo>
                  <a:pt x="284634" y="2499067"/>
                </a:lnTo>
                <a:lnTo>
                  <a:pt x="240897" y="2480591"/>
                </a:lnTo>
                <a:lnTo>
                  <a:pt x="200960" y="2455810"/>
                </a:lnTo>
                <a:lnTo>
                  <a:pt x="165449" y="2425350"/>
                </a:lnTo>
                <a:lnTo>
                  <a:pt x="134989" y="2389839"/>
                </a:lnTo>
                <a:lnTo>
                  <a:pt x="110208" y="2349902"/>
                </a:lnTo>
                <a:lnTo>
                  <a:pt x="91732" y="2306165"/>
                </a:lnTo>
                <a:lnTo>
                  <a:pt x="80187" y="2259256"/>
                </a:lnTo>
                <a:lnTo>
                  <a:pt x="76200" y="2209800"/>
                </a:lnTo>
                <a:close/>
              </a:path>
              <a:path w="2133600" h="2514600">
                <a:moveTo>
                  <a:pt x="109740" y="2209800"/>
                </a:moveTo>
                <a:lnTo>
                  <a:pt x="114126" y="2258438"/>
                </a:lnTo>
                <a:lnTo>
                  <a:pt x="126764" y="2304267"/>
                </a:lnTo>
                <a:lnTo>
                  <a:pt x="146877" y="2346508"/>
                </a:lnTo>
                <a:lnTo>
                  <a:pt x="173689" y="2384384"/>
                </a:lnTo>
                <a:lnTo>
                  <a:pt x="206420" y="2417118"/>
                </a:lnTo>
                <a:lnTo>
                  <a:pt x="244294" y="2443931"/>
                </a:lnTo>
                <a:lnTo>
                  <a:pt x="286534" y="2464046"/>
                </a:lnTo>
                <a:lnTo>
                  <a:pt x="332362" y="2476686"/>
                </a:lnTo>
                <a:lnTo>
                  <a:pt x="381000" y="2481072"/>
                </a:lnTo>
                <a:lnTo>
                  <a:pt x="429641" y="2476686"/>
                </a:lnTo>
                <a:lnTo>
                  <a:pt x="475472" y="2464046"/>
                </a:lnTo>
                <a:lnTo>
                  <a:pt x="517714" y="2443931"/>
                </a:lnTo>
                <a:lnTo>
                  <a:pt x="555589" y="2417118"/>
                </a:lnTo>
                <a:lnTo>
                  <a:pt x="588322" y="2384384"/>
                </a:lnTo>
                <a:lnTo>
                  <a:pt x="615134" y="2346508"/>
                </a:lnTo>
                <a:lnTo>
                  <a:pt x="635248" y="2304267"/>
                </a:lnTo>
                <a:lnTo>
                  <a:pt x="647886" y="2258438"/>
                </a:lnTo>
                <a:lnTo>
                  <a:pt x="652272" y="2209800"/>
                </a:lnTo>
                <a:lnTo>
                  <a:pt x="647886" y="2161161"/>
                </a:lnTo>
                <a:lnTo>
                  <a:pt x="635248" y="2115332"/>
                </a:lnTo>
                <a:lnTo>
                  <a:pt x="615134" y="2073091"/>
                </a:lnTo>
                <a:lnTo>
                  <a:pt x="588322" y="2035215"/>
                </a:lnTo>
                <a:lnTo>
                  <a:pt x="555589" y="2002481"/>
                </a:lnTo>
                <a:lnTo>
                  <a:pt x="517714" y="1975668"/>
                </a:lnTo>
                <a:lnTo>
                  <a:pt x="475472" y="1955553"/>
                </a:lnTo>
                <a:lnTo>
                  <a:pt x="429641" y="1942913"/>
                </a:lnTo>
                <a:lnTo>
                  <a:pt x="381000" y="1938528"/>
                </a:lnTo>
                <a:lnTo>
                  <a:pt x="332362" y="1942913"/>
                </a:lnTo>
                <a:lnTo>
                  <a:pt x="286534" y="1955553"/>
                </a:lnTo>
                <a:lnTo>
                  <a:pt x="244294" y="1975668"/>
                </a:lnTo>
                <a:lnTo>
                  <a:pt x="206420" y="2002481"/>
                </a:lnTo>
                <a:lnTo>
                  <a:pt x="173689" y="2035215"/>
                </a:lnTo>
                <a:lnTo>
                  <a:pt x="146877" y="2073091"/>
                </a:lnTo>
                <a:lnTo>
                  <a:pt x="126764" y="2115332"/>
                </a:lnTo>
                <a:lnTo>
                  <a:pt x="114126" y="2161161"/>
                </a:lnTo>
                <a:lnTo>
                  <a:pt x="109740" y="2209800"/>
                </a:lnTo>
                <a:close/>
              </a:path>
              <a:path w="2133600" h="2514600">
                <a:moveTo>
                  <a:pt x="1447800" y="304800"/>
                </a:moveTo>
                <a:lnTo>
                  <a:pt x="1451787" y="255343"/>
                </a:lnTo>
                <a:lnTo>
                  <a:pt x="1463332" y="208434"/>
                </a:lnTo>
                <a:lnTo>
                  <a:pt x="1481808" y="164697"/>
                </a:lnTo>
                <a:lnTo>
                  <a:pt x="1506589" y="124760"/>
                </a:lnTo>
                <a:lnTo>
                  <a:pt x="1537049" y="89249"/>
                </a:lnTo>
                <a:lnTo>
                  <a:pt x="1572560" y="58789"/>
                </a:lnTo>
                <a:lnTo>
                  <a:pt x="1612497" y="34008"/>
                </a:lnTo>
                <a:lnTo>
                  <a:pt x="1656234" y="15532"/>
                </a:lnTo>
                <a:lnTo>
                  <a:pt x="1703143" y="3987"/>
                </a:lnTo>
                <a:lnTo>
                  <a:pt x="1752600" y="0"/>
                </a:lnTo>
                <a:lnTo>
                  <a:pt x="1802059" y="3987"/>
                </a:lnTo>
                <a:lnTo>
                  <a:pt x="1848970" y="15532"/>
                </a:lnTo>
                <a:lnTo>
                  <a:pt x="1892707" y="34008"/>
                </a:lnTo>
                <a:lnTo>
                  <a:pt x="1932644" y="58789"/>
                </a:lnTo>
                <a:lnTo>
                  <a:pt x="1968155" y="89249"/>
                </a:lnTo>
                <a:lnTo>
                  <a:pt x="1998613" y="124760"/>
                </a:lnTo>
                <a:lnTo>
                  <a:pt x="2023393" y="164697"/>
                </a:lnTo>
                <a:lnTo>
                  <a:pt x="2041868" y="208434"/>
                </a:lnTo>
                <a:lnTo>
                  <a:pt x="2053412" y="255343"/>
                </a:lnTo>
                <a:lnTo>
                  <a:pt x="2057400" y="304800"/>
                </a:lnTo>
                <a:lnTo>
                  <a:pt x="2053412" y="354256"/>
                </a:lnTo>
                <a:lnTo>
                  <a:pt x="2041868" y="401165"/>
                </a:lnTo>
                <a:lnTo>
                  <a:pt x="2023393" y="444902"/>
                </a:lnTo>
                <a:lnTo>
                  <a:pt x="1998613" y="484839"/>
                </a:lnTo>
                <a:lnTo>
                  <a:pt x="1968155" y="520350"/>
                </a:lnTo>
                <a:lnTo>
                  <a:pt x="1932644" y="550810"/>
                </a:lnTo>
                <a:lnTo>
                  <a:pt x="1892707" y="575591"/>
                </a:lnTo>
                <a:lnTo>
                  <a:pt x="1848970" y="594067"/>
                </a:lnTo>
                <a:lnTo>
                  <a:pt x="1802059" y="605612"/>
                </a:lnTo>
                <a:lnTo>
                  <a:pt x="1752600" y="609600"/>
                </a:lnTo>
                <a:lnTo>
                  <a:pt x="1703143" y="605612"/>
                </a:lnTo>
                <a:lnTo>
                  <a:pt x="1656234" y="594067"/>
                </a:lnTo>
                <a:lnTo>
                  <a:pt x="1612497" y="575591"/>
                </a:lnTo>
                <a:lnTo>
                  <a:pt x="1572560" y="550810"/>
                </a:lnTo>
                <a:lnTo>
                  <a:pt x="1537049" y="520350"/>
                </a:lnTo>
                <a:lnTo>
                  <a:pt x="1506589" y="484839"/>
                </a:lnTo>
                <a:lnTo>
                  <a:pt x="1481808" y="444902"/>
                </a:lnTo>
                <a:lnTo>
                  <a:pt x="1463332" y="401165"/>
                </a:lnTo>
                <a:lnTo>
                  <a:pt x="1451787" y="354256"/>
                </a:lnTo>
                <a:lnTo>
                  <a:pt x="1447800" y="304800"/>
                </a:lnTo>
                <a:close/>
              </a:path>
              <a:path w="2133600" h="2514600">
                <a:moveTo>
                  <a:pt x="1481340" y="304800"/>
                </a:moveTo>
                <a:lnTo>
                  <a:pt x="1485726" y="353438"/>
                </a:lnTo>
                <a:lnTo>
                  <a:pt x="1498364" y="399267"/>
                </a:lnTo>
                <a:lnTo>
                  <a:pt x="1518477" y="441508"/>
                </a:lnTo>
                <a:lnTo>
                  <a:pt x="1545289" y="479384"/>
                </a:lnTo>
                <a:lnTo>
                  <a:pt x="1578020" y="512118"/>
                </a:lnTo>
                <a:lnTo>
                  <a:pt x="1615894" y="538931"/>
                </a:lnTo>
                <a:lnTo>
                  <a:pt x="1658134" y="559046"/>
                </a:lnTo>
                <a:lnTo>
                  <a:pt x="1703962" y="571686"/>
                </a:lnTo>
                <a:lnTo>
                  <a:pt x="1752600" y="576072"/>
                </a:lnTo>
                <a:lnTo>
                  <a:pt x="1801241" y="571686"/>
                </a:lnTo>
                <a:lnTo>
                  <a:pt x="1847072" y="559046"/>
                </a:lnTo>
                <a:lnTo>
                  <a:pt x="1889314" y="538931"/>
                </a:lnTo>
                <a:lnTo>
                  <a:pt x="1927189" y="512118"/>
                </a:lnTo>
                <a:lnTo>
                  <a:pt x="1959922" y="479384"/>
                </a:lnTo>
                <a:lnTo>
                  <a:pt x="1986734" y="441508"/>
                </a:lnTo>
                <a:lnTo>
                  <a:pt x="2006848" y="399267"/>
                </a:lnTo>
                <a:lnTo>
                  <a:pt x="2019486" y="353438"/>
                </a:lnTo>
                <a:lnTo>
                  <a:pt x="2023872" y="304800"/>
                </a:lnTo>
                <a:lnTo>
                  <a:pt x="2019486" y="256161"/>
                </a:lnTo>
                <a:lnTo>
                  <a:pt x="2006848" y="210332"/>
                </a:lnTo>
                <a:lnTo>
                  <a:pt x="1986734" y="168091"/>
                </a:lnTo>
                <a:lnTo>
                  <a:pt x="1959922" y="130215"/>
                </a:lnTo>
                <a:lnTo>
                  <a:pt x="1927189" y="97481"/>
                </a:lnTo>
                <a:lnTo>
                  <a:pt x="1889314" y="70668"/>
                </a:lnTo>
                <a:lnTo>
                  <a:pt x="1847072" y="50553"/>
                </a:lnTo>
                <a:lnTo>
                  <a:pt x="1801241" y="37913"/>
                </a:lnTo>
                <a:lnTo>
                  <a:pt x="1752600" y="33528"/>
                </a:lnTo>
                <a:lnTo>
                  <a:pt x="1703962" y="37913"/>
                </a:lnTo>
                <a:lnTo>
                  <a:pt x="1658134" y="50553"/>
                </a:lnTo>
                <a:lnTo>
                  <a:pt x="1615894" y="70668"/>
                </a:lnTo>
                <a:lnTo>
                  <a:pt x="1578020" y="97481"/>
                </a:lnTo>
                <a:lnTo>
                  <a:pt x="1545289" y="130215"/>
                </a:lnTo>
                <a:lnTo>
                  <a:pt x="1518477" y="168091"/>
                </a:lnTo>
                <a:lnTo>
                  <a:pt x="1498364" y="210332"/>
                </a:lnTo>
                <a:lnTo>
                  <a:pt x="1485726" y="256161"/>
                </a:lnTo>
                <a:lnTo>
                  <a:pt x="1481340" y="304800"/>
                </a:lnTo>
                <a:close/>
              </a:path>
              <a:path w="2133600" h="2514600">
                <a:moveTo>
                  <a:pt x="1524000" y="2209800"/>
                </a:moveTo>
                <a:lnTo>
                  <a:pt x="1527987" y="2160343"/>
                </a:lnTo>
                <a:lnTo>
                  <a:pt x="1539532" y="2113434"/>
                </a:lnTo>
                <a:lnTo>
                  <a:pt x="1558008" y="2069697"/>
                </a:lnTo>
                <a:lnTo>
                  <a:pt x="1582789" y="2029760"/>
                </a:lnTo>
                <a:lnTo>
                  <a:pt x="1613249" y="1994249"/>
                </a:lnTo>
                <a:lnTo>
                  <a:pt x="1648760" y="1963789"/>
                </a:lnTo>
                <a:lnTo>
                  <a:pt x="1688697" y="1939008"/>
                </a:lnTo>
                <a:lnTo>
                  <a:pt x="1732434" y="1920532"/>
                </a:lnTo>
                <a:lnTo>
                  <a:pt x="1779343" y="1908987"/>
                </a:lnTo>
                <a:lnTo>
                  <a:pt x="1828800" y="1905000"/>
                </a:lnTo>
                <a:lnTo>
                  <a:pt x="1878259" y="1908987"/>
                </a:lnTo>
                <a:lnTo>
                  <a:pt x="1925170" y="1920532"/>
                </a:lnTo>
                <a:lnTo>
                  <a:pt x="1968907" y="1939008"/>
                </a:lnTo>
                <a:lnTo>
                  <a:pt x="2008844" y="1963789"/>
                </a:lnTo>
                <a:lnTo>
                  <a:pt x="2044355" y="1994249"/>
                </a:lnTo>
                <a:lnTo>
                  <a:pt x="2074813" y="2029760"/>
                </a:lnTo>
                <a:lnTo>
                  <a:pt x="2099593" y="2069697"/>
                </a:lnTo>
                <a:lnTo>
                  <a:pt x="2118068" y="2113434"/>
                </a:lnTo>
                <a:lnTo>
                  <a:pt x="2129612" y="2160343"/>
                </a:lnTo>
                <a:lnTo>
                  <a:pt x="2133600" y="2209800"/>
                </a:lnTo>
                <a:lnTo>
                  <a:pt x="2129612" y="2259256"/>
                </a:lnTo>
                <a:lnTo>
                  <a:pt x="2118068" y="2306165"/>
                </a:lnTo>
                <a:lnTo>
                  <a:pt x="2099593" y="2349902"/>
                </a:lnTo>
                <a:lnTo>
                  <a:pt x="2074813" y="2389839"/>
                </a:lnTo>
                <a:lnTo>
                  <a:pt x="2044355" y="2425350"/>
                </a:lnTo>
                <a:lnTo>
                  <a:pt x="2008844" y="2455810"/>
                </a:lnTo>
                <a:lnTo>
                  <a:pt x="1968907" y="2480591"/>
                </a:lnTo>
                <a:lnTo>
                  <a:pt x="1925170" y="2499067"/>
                </a:lnTo>
                <a:lnTo>
                  <a:pt x="1878259" y="2510612"/>
                </a:lnTo>
                <a:lnTo>
                  <a:pt x="1828800" y="2514600"/>
                </a:lnTo>
                <a:lnTo>
                  <a:pt x="1779343" y="2510612"/>
                </a:lnTo>
                <a:lnTo>
                  <a:pt x="1732434" y="2499067"/>
                </a:lnTo>
                <a:lnTo>
                  <a:pt x="1688697" y="2480591"/>
                </a:lnTo>
                <a:lnTo>
                  <a:pt x="1648760" y="2455810"/>
                </a:lnTo>
                <a:lnTo>
                  <a:pt x="1613249" y="2425350"/>
                </a:lnTo>
                <a:lnTo>
                  <a:pt x="1582789" y="2389839"/>
                </a:lnTo>
                <a:lnTo>
                  <a:pt x="1558008" y="2349902"/>
                </a:lnTo>
                <a:lnTo>
                  <a:pt x="1539532" y="2306165"/>
                </a:lnTo>
                <a:lnTo>
                  <a:pt x="1527987" y="2259256"/>
                </a:lnTo>
                <a:lnTo>
                  <a:pt x="1524000" y="2209800"/>
                </a:lnTo>
                <a:close/>
              </a:path>
              <a:path w="2133600" h="2514600">
                <a:moveTo>
                  <a:pt x="1557540" y="2209800"/>
                </a:moveTo>
                <a:lnTo>
                  <a:pt x="1561926" y="2258438"/>
                </a:lnTo>
                <a:lnTo>
                  <a:pt x="1574564" y="2304267"/>
                </a:lnTo>
                <a:lnTo>
                  <a:pt x="1594677" y="2346508"/>
                </a:lnTo>
                <a:lnTo>
                  <a:pt x="1621489" y="2384384"/>
                </a:lnTo>
                <a:lnTo>
                  <a:pt x="1654220" y="2417118"/>
                </a:lnTo>
                <a:lnTo>
                  <a:pt x="1692094" y="2443931"/>
                </a:lnTo>
                <a:lnTo>
                  <a:pt x="1734334" y="2464046"/>
                </a:lnTo>
                <a:lnTo>
                  <a:pt x="1780162" y="2476686"/>
                </a:lnTo>
                <a:lnTo>
                  <a:pt x="1828800" y="2481072"/>
                </a:lnTo>
                <a:lnTo>
                  <a:pt x="1877441" y="2476686"/>
                </a:lnTo>
                <a:lnTo>
                  <a:pt x="1923272" y="2464046"/>
                </a:lnTo>
                <a:lnTo>
                  <a:pt x="1965514" y="2443931"/>
                </a:lnTo>
                <a:lnTo>
                  <a:pt x="2003389" y="2417118"/>
                </a:lnTo>
                <a:lnTo>
                  <a:pt x="2036122" y="2384384"/>
                </a:lnTo>
                <a:lnTo>
                  <a:pt x="2062934" y="2346508"/>
                </a:lnTo>
                <a:lnTo>
                  <a:pt x="2083048" y="2304267"/>
                </a:lnTo>
                <a:lnTo>
                  <a:pt x="2095686" y="2258438"/>
                </a:lnTo>
                <a:lnTo>
                  <a:pt x="2100072" y="2209800"/>
                </a:lnTo>
                <a:lnTo>
                  <a:pt x="2095686" y="2161161"/>
                </a:lnTo>
                <a:lnTo>
                  <a:pt x="2083048" y="2115332"/>
                </a:lnTo>
                <a:lnTo>
                  <a:pt x="2062934" y="2073091"/>
                </a:lnTo>
                <a:lnTo>
                  <a:pt x="2036122" y="2035215"/>
                </a:lnTo>
                <a:lnTo>
                  <a:pt x="2003389" y="2002481"/>
                </a:lnTo>
                <a:lnTo>
                  <a:pt x="1965514" y="1975668"/>
                </a:lnTo>
                <a:lnTo>
                  <a:pt x="1923272" y="1955553"/>
                </a:lnTo>
                <a:lnTo>
                  <a:pt x="1877441" y="1942913"/>
                </a:lnTo>
                <a:lnTo>
                  <a:pt x="1828800" y="1938528"/>
                </a:lnTo>
                <a:lnTo>
                  <a:pt x="1780162" y="1942913"/>
                </a:lnTo>
                <a:lnTo>
                  <a:pt x="1734334" y="1955553"/>
                </a:lnTo>
                <a:lnTo>
                  <a:pt x="1692094" y="1975668"/>
                </a:lnTo>
                <a:lnTo>
                  <a:pt x="1654220" y="2002481"/>
                </a:lnTo>
                <a:lnTo>
                  <a:pt x="1621489" y="2035215"/>
                </a:lnTo>
                <a:lnTo>
                  <a:pt x="1594677" y="2073091"/>
                </a:lnTo>
                <a:lnTo>
                  <a:pt x="1574564" y="2115332"/>
                </a:lnTo>
                <a:lnTo>
                  <a:pt x="1561926" y="2161161"/>
                </a:lnTo>
                <a:lnTo>
                  <a:pt x="1557540" y="2209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四、正规文法和有限自动机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25" y="1365052"/>
            <a:ext cx="8277225" cy="3784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、关系定理</a:t>
            </a:r>
            <a:endParaRPr sz="2800">
              <a:latin typeface="宋体"/>
              <a:cs typeface="宋体"/>
            </a:endParaRPr>
          </a:p>
          <a:p>
            <a:pPr marL="367665" marR="17780" indent="-342900">
              <a:lnSpc>
                <a:spcPct val="101400"/>
              </a:lnSpc>
              <a:spcBef>
                <a:spcPts val="63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宋体"/>
                <a:cs typeface="宋体"/>
              </a:rPr>
              <a:t>设</a:t>
            </a:r>
            <a:r>
              <a:rPr sz="2800" dirty="0">
                <a:latin typeface="Times New Roman"/>
                <a:cs typeface="Times New Roman"/>
              </a:rPr>
              <a:t>G=(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,P,S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是正规文法，则存在一个有限自动 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M=(Q,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r>
              <a:rPr sz="2800" dirty="0">
                <a:latin typeface="宋体"/>
                <a:cs typeface="宋体"/>
              </a:rPr>
              <a:t>使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dirty="0">
                <a:latin typeface="Times New Roman"/>
                <a:cs typeface="Times New Roman"/>
              </a:rPr>
              <a:t>L(G)=L(M)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8300" marR="50165" indent="-342900" algn="r">
              <a:lnSpc>
                <a:spcPct val="110100"/>
              </a:lnSpc>
              <a:spcBef>
                <a:spcPts val="295"/>
              </a:spcBef>
              <a:buFont typeface="Times New Roman"/>
              <a:buChar char="•"/>
              <a:tabLst>
                <a:tab pos="457200" algn="l"/>
                <a:tab pos="457834" algn="l"/>
              </a:tabLst>
            </a:pPr>
            <a:r>
              <a:rPr dirty="0"/>
              <a:t>	</a:t>
            </a:r>
            <a:r>
              <a:rPr sz="2800" spc="-10" dirty="0">
                <a:latin typeface="宋体"/>
                <a:cs typeface="宋体"/>
              </a:rPr>
              <a:t>注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正规文法分为右线性文法和左线性文法。但 对一个正规文法，不能既是左线性，又是右线性。 </a:t>
            </a:r>
            <a:r>
              <a:rPr sz="2800" spc="-5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宋体"/>
                <a:cs typeface="宋体"/>
              </a:rPr>
              <a:t>对每个有限自动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，都存在一个右线性正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宋体"/>
                <a:cs typeface="宋体"/>
              </a:rPr>
              <a:t>规文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50" spc="-7" baseline="-20467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和左线性正规文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50" spc="-7" baseline="-20467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使得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L(M)=L(G</a:t>
            </a:r>
            <a:r>
              <a:rPr sz="2850" baseline="-2046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)=L(G</a:t>
            </a:r>
            <a:r>
              <a:rPr sz="2850" baseline="-20467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四、正规文法和有限自动机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35" y="1365052"/>
            <a:ext cx="8396605" cy="3271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、右线性文法转换为等价自动机</a:t>
            </a:r>
            <a:endParaRPr sz="2800">
              <a:latin typeface="宋体"/>
              <a:cs typeface="宋体"/>
            </a:endParaRPr>
          </a:p>
          <a:p>
            <a:pPr marL="367665" marR="136525" indent="-342900">
              <a:lnSpc>
                <a:spcPct val="101400"/>
              </a:lnSpc>
              <a:spcBef>
                <a:spcPts val="63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设有右线性文法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G=(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,P,S)</a:t>
            </a:r>
            <a:r>
              <a:rPr sz="2800" spc="-5" dirty="0">
                <a:latin typeface="宋体"/>
                <a:cs typeface="宋体"/>
              </a:rPr>
              <a:t>，将其转换为自动 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M=(Q,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r>
              <a:rPr sz="2800" spc="-5" dirty="0">
                <a:latin typeface="宋体"/>
                <a:cs typeface="宋体"/>
              </a:rPr>
              <a:t>。转换步骤如下：</a:t>
            </a:r>
            <a:endParaRPr sz="2800">
              <a:latin typeface="宋体"/>
              <a:cs typeface="宋体"/>
            </a:endParaRPr>
          </a:p>
          <a:p>
            <a:pPr marL="368300" marR="12192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spc="-1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中的每个非终结符视为状态符号，并增加一 个新的终结状态符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宋体"/>
                <a:cs typeface="宋体"/>
              </a:rPr>
              <a:t>，即</a:t>
            </a:r>
            <a:r>
              <a:rPr sz="2800" dirty="0">
                <a:latin typeface="宋体"/>
                <a:cs typeface="宋体"/>
              </a:rPr>
              <a:t>令</a:t>
            </a:r>
            <a:r>
              <a:rPr sz="2800" spc="-5" dirty="0">
                <a:latin typeface="Times New Roman"/>
                <a:cs typeface="Times New Roman"/>
              </a:rPr>
              <a:t>Q=V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∪</a:t>
            </a:r>
            <a:r>
              <a:rPr sz="2800" spc="-5" dirty="0">
                <a:latin typeface="Times New Roman"/>
                <a:cs typeface="Times New Roman"/>
              </a:rPr>
              <a:t>{T}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;</a:t>
            </a:r>
            <a:r>
              <a:rPr sz="2800" spc="-5" dirty="0">
                <a:latin typeface="宋体"/>
                <a:cs typeface="宋体"/>
              </a:rPr>
              <a:t>同时，令</a:t>
            </a:r>
            <a:endParaRPr sz="2800">
              <a:latin typeface="宋体"/>
              <a:cs typeface="宋体"/>
            </a:endParaRPr>
          </a:p>
          <a:p>
            <a:pPr marL="368300" marR="17780" indent="-635">
              <a:lnSpc>
                <a:spcPts val="3310"/>
              </a:lnSpc>
              <a:spcBef>
                <a:spcPts val="209"/>
              </a:spcBef>
            </a:pPr>
            <a:r>
              <a:rPr sz="2800" dirty="0">
                <a:latin typeface="Symbol"/>
                <a:cs typeface="Symbol"/>
              </a:rPr>
              <a:t>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S;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中含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，则</a:t>
            </a:r>
            <a:r>
              <a:rPr sz="2800" dirty="0">
                <a:latin typeface="宋体"/>
                <a:cs typeface="宋体"/>
              </a:rPr>
              <a:t>令</a:t>
            </a:r>
            <a:r>
              <a:rPr sz="2800" dirty="0">
                <a:latin typeface="Times New Roman"/>
                <a:cs typeface="Times New Roman"/>
              </a:rPr>
              <a:t>Z={S,T}</a:t>
            </a:r>
            <a:r>
              <a:rPr sz="2800" dirty="0">
                <a:latin typeface="宋体"/>
                <a:cs typeface="宋体"/>
              </a:rPr>
              <a:t>，  </a:t>
            </a:r>
            <a:r>
              <a:rPr sz="2800" spc="-5" dirty="0">
                <a:latin typeface="宋体"/>
                <a:cs typeface="宋体"/>
              </a:rPr>
              <a:t>否则</a:t>
            </a:r>
            <a:r>
              <a:rPr sz="2800" dirty="0">
                <a:latin typeface="宋体"/>
                <a:cs typeface="宋体"/>
              </a:rPr>
              <a:t>令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Z={T}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四、正规文法和有限自动机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365052"/>
            <a:ext cx="8411845" cy="3892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、右线性文法转换为有限自动机</a:t>
            </a:r>
            <a:endParaRPr sz="2800" dirty="0">
              <a:latin typeface="宋体"/>
              <a:cs typeface="宋体"/>
            </a:endParaRPr>
          </a:p>
          <a:p>
            <a:pPr marL="322580" indent="-297815">
              <a:lnSpc>
                <a:spcPct val="100000"/>
              </a:lnSpc>
              <a:spcBef>
                <a:spcPts val="680"/>
              </a:spcBef>
              <a:buSzPct val="96428"/>
              <a:buAutoNum type="arabicParenR" startAt="2"/>
              <a:tabLst>
                <a:tab pos="323215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中的产生式用如下映</a:t>
            </a:r>
            <a:r>
              <a:rPr sz="2800" spc="-10" dirty="0">
                <a:latin typeface="宋体"/>
                <a:cs typeface="宋体"/>
              </a:rPr>
              <a:t>射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宋体"/>
                <a:cs typeface="宋体"/>
              </a:rPr>
              <a:t>来代替。</a:t>
            </a:r>
            <a:endParaRPr sz="2800" dirty="0">
              <a:latin typeface="宋体"/>
              <a:cs typeface="宋体"/>
            </a:endParaRPr>
          </a:p>
          <a:p>
            <a:pPr marL="1216660" lvl="1" indent="-276860">
              <a:lnSpc>
                <a:spcPts val="3335"/>
              </a:lnSpc>
              <a:spcBef>
                <a:spcPts val="725"/>
              </a:spcBef>
              <a:buSzPct val="96428"/>
              <a:buFont typeface="Times New Roman"/>
              <a:buAutoNum type="alphaLcParenR"/>
              <a:tabLst>
                <a:tab pos="1216660" algn="l"/>
              </a:tabLst>
            </a:pP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中每一条形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72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的产生式，在</a:t>
            </a:r>
            <a:r>
              <a:rPr sz="2800" dirty="0">
                <a:latin typeface="Times New Roman"/>
                <a:cs typeface="Times New Roman"/>
              </a:rPr>
              <a:t>M</a:t>
            </a:r>
          </a:p>
          <a:p>
            <a:pPr marL="1167765">
              <a:lnSpc>
                <a:spcPts val="3335"/>
              </a:lnSpc>
            </a:pPr>
            <a:r>
              <a:rPr sz="2800" spc="-5" dirty="0">
                <a:latin typeface="宋体"/>
                <a:cs typeface="宋体"/>
              </a:rPr>
              <a:t>中设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f(A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,a)=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167765" marR="167640" lvl="1" indent="-228600">
              <a:lnSpc>
                <a:spcPts val="3310"/>
              </a:lnSpc>
              <a:spcBef>
                <a:spcPts val="880"/>
              </a:spcBef>
              <a:buSzPct val="96428"/>
              <a:buFont typeface="Times New Roman"/>
              <a:buAutoNum type="alphaLcParenR" startAt="2"/>
              <a:tabLst>
                <a:tab pos="1237615" algn="l"/>
              </a:tabLst>
            </a:pP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中每一条形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73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50" spc="30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的产生式，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中 设</a:t>
            </a:r>
            <a:r>
              <a:rPr sz="2800" spc="695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f(A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,a)=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T.</a:t>
            </a:r>
            <a:endParaRPr sz="2800" dirty="0">
              <a:latin typeface="Times New Roman"/>
              <a:cs typeface="Times New Roman"/>
            </a:endParaRPr>
          </a:p>
          <a:p>
            <a:pPr marL="1167765" marR="17780" lvl="1" indent="-228600">
              <a:lnSpc>
                <a:spcPct val="103899"/>
              </a:lnSpc>
              <a:spcBef>
                <a:spcPts val="495"/>
              </a:spcBef>
              <a:buSzPct val="96428"/>
              <a:buFont typeface="Times New Roman"/>
              <a:buAutoNum type="alphaLcParenR" startAt="2"/>
              <a:tabLst>
                <a:tab pos="1216660" algn="l"/>
              </a:tabLst>
            </a:pP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宋体"/>
                <a:cs typeface="宋体"/>
              </a:rPr>
              <a:t>上的所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取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f(T,a)=</a:t>
            </a:r>
            <a:r>
              <a:rPr sz="2800" spc="-5" dirty="0">
                <a:latin typeface="Symbol"/>
                <a:cs typeface="Symbol"/>
              </a:rPr>
              <a:t>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 err="1">
                <a:latin typeface="宋体"/>
                <a:cs typeface="宋体"/>
              </a:rPr>
              <a:t>即在终态下有限自动机无动作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335" y="1358965"/>
            <a:ext cx="8126095" cy="41395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宋体"/>
                <a:cs typeface="宋体"/>
              </a:rPr>
              <a:t>例：有文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G=({S,A,B},{a,b,c},P,S)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其中产生式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780415" indent="-286385">
              <a:lnSpc>
                <a:spcPct val="100000"/>
              </a:lnSpc>
              <a:spcBef>
                <a:spcPts val="725"/>
              </a:spcBef>
              <a:buChar char="–"/>
              <a:tabLst>
                <a:tab pos="781050" algn="l"/>
              </a:tabLst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 |aB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bB|bA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8105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cA|c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宋体"/>
                <a:cs typeface="宋体"/>
              </a:rPr>
              <a:t>构造与之等价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FA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宋体"/>
                <a:cs typeface="宋体"/>
              </a:rPr>
              <a:t>解：构造自动</a:t>
            </a:r>
            <a:r>
              <a:rPr sz="280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M=(Q,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增加一个新的终结状态符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Q={S,B,A,T}</a:t>
            </a:r>
            <a:endParaRPr sz="28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Symbol"/>
                <a:cs typeface="Symbol"/>
              </a:rPr>
              <a:t>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{a,b,c}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Z={T}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65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1335" y="603052"/>
            <a:ext cx="1978025" cy="2077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 marR="5080" indent="-622935">
              <a:lnSpc>
                <a:spcPct val="120200"/>
              </a:lnSpc>
              <a:spcBef>
                <a:spcPts val="95"/>
              </a:spcBef>
              <a:tabLst>
                <a:tab pos="754380" algn="l"/>
              </a:tabLst>
            </a:pPr>
            <a:r>
              <a:rPr sz="2800" dirty="0">
                <a:latin typeface="Times New Roman"/>
                <a:cs typeface="Times New Roman"/>
              </a:rPr>
              <a:t>2)	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宋体"/>
                <a:cs typeface="宋体"/>
              </a:rPr>
              <a:t>：  </a:t>
            </a:r>
            <a:r>
              <a:rPr sz="2800" dirty="0">
                <a:latin typeface="Times New Roman"/>
                <a:cs typeface="Times New Roman"/>
              </a:rPr>
              <a:t>f(S,a)=S  f(B,b)=B  f(A,c)=A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9841" y="1115871"/>
            <a:ext cx="145288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f(S,a)=B</a:t>
            </a:r>
            <a:endParaRPr sz="28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f(B,b)=A</a:t>
            </a:r>
            <a:endParaRPr sz="28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f(A,c)=T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8" y="2632986"/>
            <a:ext cx="3582670" cy="109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显然，这是一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。 </a:t>
            </a:r>
            <a:r>
              <a:rPr sz="2800" spc="-5" dirty="0">
                <a:latin typeface="宋体"/>
                <a:cs typeface="宋体"/>
              </a:rPr>
              <a:t>其状态转换图为：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9227" y="508609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7" y="336587"/>
                </a:lnTo>
                <a:lnTo>
                  <a:pt x="11059" y="293674"/>
                </a:lnTo>
                <a:lnTo>
                  <a:pt x="24414" y="252547"/>
                </a:lnTo>
                <a:lnTo>
                  <a:pt x="42567" y="213493"/>
                </a:lnTo>
                <a:lnTo>
                  <a:pt x="65206" y="176798"/>
                </a:lnTo>
                <a:lnTo>
                  <a:pt x="92017" y="142749"/>
                </a:lnTo>
                <a:lnTo>
                  <a:pt x="122686" y="111633"/>
                </a:lnTo>
                <a:lnTo>
                  <a:pt x="156901" y="83735"/>
                </a:lnTo>
                <a:lnTo>
                  <a:pt x="194348" y="59343"/>
                </a:lnTo>
                <a:lnTo>
                  <a:pt x="234714" y="38744"/>
                </a:lnTo>
                <a:lnTo>
                  <a:pt x="277686" y="22223"/>
                </a:lnTo>
                <a:lnTo>
                  <a:pt x="322949" y="10068"/>
                </a:lnTo>
                <a:lnTo>
                  <a:pt x="370192" y="2564"/>
                </a:lnTo>
                <a:lnTo>
                  <a:pt x="419100" y="0"/>
                </a:lnTo>
                <a:lnTo>
                  <a:pt x="468010" y="2564"/>
                </a:lnTo>
                <a:lnTo>
                  <a:pt x="515254" y="10068"/>
                </a:lnTo>
                <a:lnTo>
                  <a:pt x="560518" y="22223"/>
                </a:lnTo>
                <a:lnTo>
                  <a:pt x="603490" y="38744"/>
                </a:lnTo>
                <a:lnTo>
                  <a:pt x="643856" y="59343"/>
                </a:lnTo>
                <a:lnTo>
                  <a:pt x="681303" y="83735"/>
                </a:lnTo>
                <a:lnTo>
                  <a:pt x="715518" y="111633"/>
                </a:lnTo>
                <a:lnTo>
                  <a:pt x="746186" y="142749"/>
                </a:lnTo>
                <a:lnTo>
                  <a:pt x="772996" y="176798"/>
                </a:lnTo>
                <a:lnTo>
                  <a:pt x="795634" y="213493"/>
                </a:lnTo>
                <a:lnTo>
                  <a:pt x="813787" y="252547"/>
                </a:lnTo>
                <a:lnTo>
                  <a:pt x="827141" y="293674"/>
                </a:lnTo>
                <a:lnTo>
                  <a:pt x="835383" y="336587"/>
                </a:lnTo>
                <a:lnTo>
                  <a:pt x="838200" y="381000"/>
                </a:lnTo>
                <a:lnTo>
                  <a:pt x="835383" y="425412"/>
                </a:lnTo>
                <a:lnTo>
                  <a:pt x="827141" y="468325"/>
                </a:lnTo>
                <a:lnTo>
                  <a:pt x="813787" y="509452"/>
                </a:lnTo>
                <a:lnTo>
                  <a:pt x="795634" y="548506"/>
                </a:lnTo>
                <a:lnTo>
                  <a:pt x="772996" y="585201"/>
                </a:lnTo>
                <a:lnTo>
                  <a:pt x="746186" y="619250"/>
                </a:lnTo>
                <a:lnTo>
                  <a:pt x="715518" y="650366"/>
                </a:lnTo>
                <a:lnTo>
                  <a:pt x="681303" y="678264"/>
                </a:lnTo>
                <a:lnTo>
                  <a:pt x="643856" y="702656"/>
                </a:lnTo>
                <a:lnTo>
                  <a:pt x="603490" y="723255"/>
                </a:lnTo>
                <a:lnTo>
                  <a:pt x="560518" y="739776"/>
                </a:lnTo>
                <a:lnTo>
                  <a:pt x="515254" y="751931"/>
                </a:lnTo>
                <a:lnTo>
                  <a:pt x="468010" y="759435"/>
                </a:lnTo>
                <a:lnTo>
                  <a:pt x="419100" y="762000"/>
                </a:lnTo>
                <a:lnTo>
                  <a:pt x="370192" y="759435"/>
                </a:lnTo>
                <a:lnTo>
                  <a:pt x="322949" y="751931"/>
                </a:lnTo>
                <a:lnTo>
                  <a:pt x="277686" y="739776"/>
                </a:lnTo>
                <a:lnTo>
                  <a:pt x="234714" y="723255"/>
                </a:lnTo>
                <a:lnTo>
                  <a:pt x="194348" y="702656"/>
                </a:lnTo>
                <a:lnTo>
                  <a:pt x="156901" y="678264"/>
                </a:lnTo>
                <a:lnTo>
                  <a:pt x="122686" y="650366"/>
                </a:lnTo>
                <a:lnTo>
                  <a:pt x="92017" y="619250"/>
                </a:lnTo>
                <a:lnTo>
                  <a:pt x="65206" y="585201"/>
                </a:lnTo>
                <a:lnTo>
                  <a:pt x="42567" y="548506"/>
                </a:lnTo>
                <a:lnTo>
                  <a:pt x="24414" y="509452"/>
                </a:lnTo>
                <a:lnTo>
                  <a:pt x="11059" y="468325"/>
                </a:lnTo>
                <a:lnTo>
                  <a:pt x="2817" y="425412"/>
                </a:lnTo>
                <a:lnTo>
                  <a:pt x="0" y="381000"/>
                </a:lnTo>
                <a:close/>
              </a:path>
              <a:path w="838200" h="762000">
                <a:moveTo>
                  <a:pt x="114300" y="381000"/>
                </a:moveTo>
                <a:lnTo>
                  <a:pt x="118287" y="425984"/>
                </a:lnTo>
                <a:lnTo>
                  <a:pt x="129832" y="468660"/>
                </a:lnTo>
                <a:lnTo>
                  <a:pt x="148308" y="508455"/>
                </a:lnTo>
                <a:lnTo>
                  <a:pt x="173089" y="544799"/>
                </a:lnTo>
                <a:lnTo>
                  <a:pt x="203549" y="577119"/>
                </a:lnTo>
                <a:lnTo>
                  <a:pt x="239060" y="604845"/>
                </a:lnTo>
                <a:lnTo>
                  <a:pt x="278997" y="627404"/>
                </a:lnTo>
                <a:lnTo>
                  <a:pt x="322734" y="644225"/>
                </a:lnTo>
                <a:lnTo>
                  <a:pt x="369643" y="654737"/>
                </a:lnTo>
                <a:lnTo>
                  <a:pt x="419100" y="658367"/>
                </a:lnTo>
                <a:lnTo>
                  <a:pt x="468559" y="654737"/>
                </a:lnTo>
                <a:lnTo>
                  <a:pt x="515470" y="644225"/>
                </a:lnTo>
                <a:lnTo>
                  <a:pt x="559207" y="627404"/>
                </a:lnTo>
                <a:lnTo>
                  <a:pt x="599144" y="604845"/>
                </a:lnTo>
                <a:lnTo>
                  <a:pt x="634655" y="577119"/>
                </a:lnTo>
                <a:lnTo>
                  <a:pt x="665113" y="544799"/>
                </a:lnTo>
                <a:lnTo>
                  <a:pt x="689893" y="508455"/>
                </a:lnTo>
                <a:lnTo>
                  <a:pt x="708368" y="468660"/>
                </a:lnTo>
                <a:lnTo>
                  <a:pt x="719912" y="425984"/>
                </a:lnTo>
                <a:lnTo>
                  <a:pt x="723900" y="381000"/>
                </a:lnTo>
                <a:lnTo>
                  <a:pt x="719912" y="336015"/>
                </a:lnTo>
                <a:lnTo>
                  <a:pt x="708368" y="293339"/>
                </a:lnTo>
                <a:lnTo>
                  <a:pt x="689893" y="253544"/>
                </a:lnTo>
                <a:lnTo>
                  <a:pt x="665113" y="217200"/>
                </a:lnTo>
                <a:lnTo>
                  <a:pt x="634655" y="184880"/>
                </a:lnTo>
                <a:lnTo>
                  <a:pt x="599144" y="157154"/>
                </a:lnTo>
                <a:lnTo>
                  <a:pt x="559207" y="134595"/>
                </a:lnTo>
                <a:lnTo>
                  <a:pt x="515470" y="117774"/>
                </a:lnTo>
                <a:lnTo>
                  <a:pt x="468559" y="107262"/>
                </a:lnTo>
                <a:lnTo>
                  <a:pt x="419100" y="103631"/>
                </a:lnTo>
                <a:lnTo>
                  <a:pt x="369643" y="107262"/>
                </a:lnTo>
                <a:lnTo>
                  <a:pt x="322734" y="117774"/>
                </a:lnTo>
                <a:lnTo>
                  <a:pt x="278997" y="134595"/>
                </a:lnTo>
                <a:lnTo>
                  <a:pt x="239060" y="157154"/>
                </a:lnTo>
                <a:lnTo>
                  <a:pt x="203549" y="184880"/>
                </a:lnTo>
                <a:lnTo>
                  <a:pt x="173089" y="217200"/>
                </a:lnTo>
                <a:lnTo>
                  <a:pt x="148308" y="253544"/>
                </a:lnTo>
                <a:lnTo>
                  <a:pt x="129832" y="293339"/>
                </a:lnTo>
                <a:lnTo>
                  <a:pt x="118287" y="336015"/>
                </a:lnTo>
                <a:lnTo>
                  <a:pt x="114300" y="381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521595" y="4771771"/>
            <a:ext cx="742950" cy="1009650"/>
            <a:chOff x="3521595" y="4771771"/>
            <a:chExt cx="742950" cy="1009650"/>
          </a:xfrm>
        </p:grpSpPr>
        <p:sp>
          <p:nvSpPr>
            <p:cNvPr id="7" name="object 7"/>
            <p:cNvSpPr/>
            <p:nvPr/>
          </p:nvSpPr>
          <p:spPr>
            <a:xfrm>
              <a:off x="3645039" y="51622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1" y="255343"/>
                  </a:lnTo>
                  <a:lnTo>
                    <a:pt x="593994" y="208434"/>
                  </a:lnTo>
                  <a:lnTo>
                    <a:pt x="575447" y="164697"/>
                  </a:lnTo>
                  <a:lnTo>
                    <a:pt x="550590" y="124760"/>
                  </a:lnTo>
                  <a:lnTo>
                    <a:pt x="520064" y="89249"/>
                  </a:lnTo>
                  <a:lnTo>
                    <a:pt x="484510" y="58789"/>
                  </a:lnTo>
                  <a:lnTo>
                    <a:pt x="444566" y="34008"/>
                  </a:lnTo>
                  <a:lnTo>
                    <a:pt x="400872" y="15532"/>
                  </a:lnTo>
                  <a:lnTo>
                    <a:pt x="354070" y="3987"/>
                  </a:lnTo>
                  <a:lnTo>
                    <a:pt x="304800" y="0"/>
                  </a:ln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9" y="520064"/>
                  </a:lnTo>
                  <a:lnTo>
                    <a:pt x="124760" y="550590"/>
                  </a:lnTo>
                  <a:lnTo>
                    <a:pt x="164697" y="575447"/>
                  </a:lnTo>
                  <a:lnTo>
                    <a:pt x="208434" y="593994"/>
                  </a:lnTo>
                  <a:lnTo>
                    <a:pt x="255343" y="605591"/>
                  </a:lnTo>
                  <a:lnTo>
                    <a:pt x="304800" y="609600"/>
                  </a:lnTo>
                  <a:lnTo>
                    <a:pt x="354070" y="605591"/>
                  </a:lnTo>
                  <a:lnTo>
                    <a:pt x="400872" y="593994"/>
                  </a:lnTo>
                  <a:lnTo>
                    <a:pt x="444566" y="575447"/>
                  </a:lnTo>
                  <a:lnTo>
                    <a:pt x="484510" y="550590"/>
                  </a:lnTo>
                  <a:lnTo>
                    <a:pt x="520065" y="520064"/>
                  </a:lnTo>
                  <a:lnTo>
                    <a:pt x="550590" y="484510"/>
                  </a:lnTo>
                  <a:lnTo>
                    <a:pt x="575447" y="444566"/>
                  </a:lnTo>
                  <a:lnTo>
                    <a:pt x="593994" y="400872"/>
                  </a:lnTo>
                  <a:lnTo>
                    <a:pt x="605591" y="354070"/>
                  </a:lnTo>
                  <a:lnTo>
                    <a:pt x="60960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1595" y="54053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1239" y="47812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39674"/>
                  </a:moveTo>
                  <a:lnTo>
                    <a:pt x="454084" y="379479"/>
                  </a:lnTo>
                  <a:lnTo>
                    <a:pt x="447198" y="321909"/>
                  </a:lnTo>
                  <a:lnTo>
                    <a:pt x="436804" y="267462"/>
                  </a:lnTo>
                  <a:lnTo>
                    <a:pt x="423163" y="216633"/>
                  </a:lnTo>
                  <a:lnTo>
                    <a:pt x="406538" y="169922"/>
                  </a:lnTo>
                  <a:lnTo>
                    <a:pt x="387191" y="127825"/>
                  </a:lnTo>
                  <a:lnTo>
                    <a:pt x="365382" y="90840"/>
                  </a:lnTo>
                  <a:lnTo>
                    <a:pt x="341375" y="59464"/>
                  </a:lnTo>
                  <a:lnTo>
                    <a:pt x="287813" y="15529"/>
                  </a:lnTo>
                  <a:lnTo>
                    <a:pt x="228600" y="0"/>
                  </a:lnTo>
                  <a:lnTo>
                    <a:pt x="197529" y="4179"/>
                  </a:lnTo>
                  <a:lnTo>
                    <a:pt x="139517" y="35968"/>
                  </a:lnTo>
                  <a:lnTo>
                    <a:pt x="88807" y="95349"/>
                  </a:lnTo>
                  <a:lnTo>
                    <a:pt x="66865" y="134016"/>
                  </a:lnTo>
                  <a:lnTo>
                    <a:pt x="47558" y="177938"/>
                  </a:lnTo>
                  <a:lnTo>
                    <a:pt x="31157" y="226568"/>
                  </a:lnTo>
                  <a:lnTo>
                    <a:pt x="17930" y="279356"/>
                  </a:lnTo>
                  <a:lnTo>
                    <a:pt x="8149" y="335756"/>
                  </a:lnTo>
                  <a:lnTo>
                    <a:pt x="2082" y="395220"/>
                  </a:lnTo>
                  <a:lnTo>
                    <a:pt x="0" y="457200"/>
                  </a:lnTo>
                </a:path>
                <a:path w="457200" h="457200">
                  <a:moveTo>
                    <a:pt x="0" y="457200"/>
                  </a:moveTo>
                  <a:lnTo>
                    <a:pt x="0" y="304800"/>
                  </a:lnTo>
                </a:path>
                <a:path w="457200" h="457200">
                  <a:moveTo>
                    <a:pt x="0" y="457200"/>
                  </a:moveTo>
                  <a:lnTo>
                    <a:pt x="0" y="381000"/>
                  </a:lnTo>
                </a:path>
                <a:path w="457200" h="457200">
                  <a:moveTo>
                    <a:pt x="0" y="457200"/>
                  </a:moveTo>
                  <a:lnTo>
                    <a:pt x="76200" y="304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21795" y="4771771"/>
            <a:ext cx="742950" cy="1009650"/>
            <a:chOff x="5121795" y="4771771"/>
            <a:chExt cx="742950" cy="1009650"/>
          </a:xfrm>
        </p:grpSpPr>
        <p:sp>
          <p:nvSpPr>
            <p:cNvPr id="11" name="object 11"/>
            <p:cNvSpPr/>
            <p:nvPr/>
          </p:nvSpPr>
          <p:spPr>
            <a:xfrm>
              <a:off x="5245239" y="51622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87" y="304800"/>
                  </a:moveTo>
                  <a:lnTo>
                    <a:pt x="605579" y="255343"/>
                  </a:lnTo>
                  <a:lnTo>
                    <a:pt x="593982" y="208434"/>
                  </a:lnTo>
                  <a:lnTo>
                    <a:pt x="575436" y="164697"/>
                  </a:lnTo>
                  <a:lnTo>
                    <a:pt x="550581" y="124760"/>
                  </a:lnTo>
                  <a:lnTo>
                    <a:pt x="520057" y="89249"/>
                  </a:lnTo>
                  <a:lnTo>
                    <a:pt x="484502" y="58789"/>
                  </a:lnTo>
                  <a:lnTo>
                    <a:pt x="444558" y="34008"/>
                  </a:lnTo>
                  <a:lnTo>
                    <a:pt x="400865" y="15532"/>
                  </a:lnTo>
                  <a:lnTo>
                    <a:pt x="354061" y="3987"/>
                  </a:lnTo>
                  <a:lnTo>
                    <a:pt x="304787" y="0"/>
                  </a:lnTo>
                  <a:lnTo>
                    <a:pt x="255334" y="3987"/>
                  </a:lnTo>
                  <a:lnTo>
                    <a:pt x="208427" y="15532"/>
                  </a:lnTo>
                  <a:lnTo>
                    <a:pt x="164693" y="34008"/>
                  </a:lnTo>
                  <a:lnTo>
                    <a:pt x="124757" y="58789"/>
                  </a:lnTo>
                  <a:lnTo>
                    <a:pt x="89247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070"/>
                  </a:lnTo>
                  <a:lnTo>
                    <a:pt x="15532" y="400872"/>
                  </a:lnTo>
                  <a:lnTo>
                    <a:pt x="34008" y="444566"/>
                  </a:lnTo>
                  <a:lnTo>
                    <a:pt x="58789" y="484510"/>
                  </a:lnTo>
                  <a:lnTo>
                    <a:pt x="89247" y="520064"/>
                  </a:lnTo>
                  <a:lnTo>
                    <a:pt x="124757" y="550590"/>
                  </a:lnTo>
                  <a:lnTo>
                    <a:pt x="164693" y="575447"/>
                  </a:lnTo>
                  <a:lnTo>
                    <a:pt x="208427" y="593994"/>
                  </a:lnTo>
                  <a:lnTo>
                    <a:pt x="255334" y="605591"/>
                  </a:lnTo>
                  <a:lnTo>
                    <a:pt x="304787" y="609600"/>
                  </a:lnTo>
                  <a:lnTo>
                    <a:pt x="354061" y="605591"/>
                  </a:lnTo>
                  <a:lnTo>
                    <a:pt x="400865" y="593994"/>
                  </a:lnTo>
                  <a:lnTo>
                    <a:pt x="444558" y="575447"/>
                  </a:lnTo>
                  <a:lnTo>
                    <a:pt x="484502" y="550590"/>
                  </a:lnTo>
                  <a:lnTo>
                    <a:pt x="520057" y="520064"/>
                  </a:lnTo>
                  <a:lnTo>
                    <a:pt x="550581" y="484510"/>
                  </a:lnTo>
                  <a:lnTo>
                    <a:pt x="575436" y="444566"/>
                  </a:lnTo>
                  <a:lnTo>
                    <a:pt x="593982" y="400872"/>
                  </a:lnTo>
                  <a:lnTo>
                    <a:pt x="605579" y="354070"/>
                  </a:lnTo>
                  <a:lnTo>
                    <a:pt x="609587" y="30480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1795" y="54053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1439" y="47812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87" y="439674"/>
                  </a:moveTo>
                  <a:lnTo>
                    <a:pt x="454074" y="379479"/>
                  </a:lnTo>
                  <a:lnTo>
                    <a:pt x="447191" y="321909"/>
                  </a:lnTo>
                  <a:lnTo>
                    <a:pt x="436799" y="267462"/>
                  </a:lnTo>
                  <a:lnTo>
                    <a:pt x="423159" y="216633"/>
                  </a:lnTo>
                  <a:lnTo>
                    <a:pt x="406535" y="169922"/>
                  </a:lnTo>
                  <a:lnTo>
                    <a:pt x="387188" y="127825"/>
                  </a:lnTo>
                  <a:lnTo>
                    <a:pt x="365379" y="90840"/>
                  </a:lnTo>
                  <a:lnTo>
                    <a:pt x="341371" y="59464"/>
                  </a:lnTo>
                  <a:lnTo>
                    <a:pt x="287806" y="15529"/>
                  </a:lnTo>
                  <a:lnTo>
                    <a:pt x="228587" y="0"/>
                  </a:lnTo>
                  <a:lnTo>
                    <a:pt x="197520" y="4179"/>
                  </a:lnTo>
                  <a:lnTo>
                    <a:pt x="139512" y="35968"/>
                  </a:lnTo>
                  <a:lnTo>
                    <a:pt x="88804" y="95349"/>
                  </a:lnTo>
                  <a:lnTo>
                    <a:pt x="66863" y="134016"/>
                  </a:lnTo>
                  <a:lnTo>
                    <a:pt x="47557" y="177938"/>
                  </a:lnTo>
                  <a:lnTo>
                    <a:pt x="31156" y="226568"/>
                  </a:lnTo>
                  <a:lnTo>
                    <a:pt x="17930" y="279356"/>
                  </a:lnTo>
                  <a:lnTo>
                    <a:pt x="8149" y="335756"/>
                  </a:lnTo>
                  <a:lnTo>
                    <a:pt x="2082" y="395220"/>
                  </a:lnTo>
                  <a:lnTo>
                    <a:pt x="0" y="457200"/>
                  </a:lnTo>
                </a:path>
                <a:path w="457200" h="457200">
                  <a:moveTo>
                    <a:pt x="0" y="457200"/>
                  </a:moveTo>
                  <a:lnTo>
                    <a:pt x="0" y="304800"/>
                  </a:lnTo>
                </a:path>
                <a:path w="457200" h="457200">
                  <a:moveTo>
                    <a:pt x="0" y="457200"/>
                  </a:moveTo>
                  <a:lnTo>
                    <a:pt x="0" y="381000"/>
                  </a:lnTo>
                </a:path>
                <a:path w="457200" h="457200">
                  <a:moveTo>
                    <a:pt x="0" y="457200"/>
                  </a:moveTo>
                  <a:lnTo>
                    <a:pt x="76200" y="304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77322" y="5209791"/>
            <a:ext cx="24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5795" y="5405373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31" y="61722"/>
                </a:moveTo>
                <a:lnTo>
                  <a:pt x="0" y="0"/>
                </a:lnTo>
                <a:lnTo>
                  <a:pt x="0" y="124205"/>
                </a:lnTo>
                <a:lnTo>
                  <a:pt x="123431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501914" y="5152771"/>
            <a:ext cx="1287780" cy="628650"/>
            <a:chOff x="1501914" y="5152771"/>
            <a:chExt cx="1287780" cy="628650"/>
          </a:xfrm>
        </p:grpSpPr>
        <p:sp>
          <p:nvSpPr>
            <p:cNvPr id="17" name="object 17"/>
            <p:cNvSpPr/>
            <p:nvPr/>
          </p:nvSpPr>
          <p:spPr>
            <a:xfrm>
              <a:off x="2044839" y="5162296"/>
              <a:ext cx="735330" cy="609600"/>
            </a:xfrm>
            <a:custGeom>
              <a:avLst/>
              <a:gdLst/>
              <a:ahLst/>
              <a:cxnLst/>
              <a:rect l="l" t="t" r="r" b="b"/>
              <a:pathLst>
                <a:path w="735330" h="609600">
                  <a:moveTo>
                    <a:pt x="735329" y="304800"/>
                  </a:moveTo>
                  <a:lnTo>
                    <a:pt x="731973" y="263426"/>
                  </a:lnTo>
                  <a:lnTo>
                    <a:pt x="722196" y="223749"/>
                  </a:lnTo>
                  <a:lnTo>
                    <a:pt x="706433" y="186130"/>
                  </a:lnTo>
                  <a:lnTo>
                    <a:pt x="685122" y="150932"/>
                  </a:lnTo>
                  <a:lnTo>
                    <a:pt x="658700" y="118517"/>
                  </a:lnTo>
                  <a:lnTo>
                    <a:pt x="627602" y="89249"/>
                  </a:lnTo>
                  <a:lnTo>
                    <a:pt x="592265" y="63488"/>
                  </a:lnTo>
                  <a:lnTo>
                    <a:pt x="553127" y="41599"/>
                  </a:lnTo>
                  <a:lnTo>
                    <a:pt x="510623" y="23943"/>
                  </a:lnTo>
                  <a:lnTo>
                    <a:pt x="465190" y="10883"/>
                  </a:lnTo>
                  <a:lnTo>
                    <a:pt x="417265" y="2781"/>
                  </a:lnTo>
                  <a:lnTo>
                    <a:pt x="367284" y="0"/>
                  </a:lnTo>
                  <a:lnTo>
                    <a:pt x="317477" y="2781"/>
                  </a:lnTo>
                  <a:lnTo>
                    <a:pt x="269698" y="10883"/>
                  </a:lnTo>
                  <a:lnTo>
                    <a:pt x="224385" y="23943"/>
                  </a:lnTo>
                  <a:lnTo>
                    <a:pt x="181976" y="41599"/>
                  </a:lnTo>
                  <a:lnTo>
                    <a:pt x="142912" y="63488"/>
                  </a:lnTo>
                  <a:lnTo>
                    <a:pt x="107632" y="89249"/>
                  </a:lnTo>
                  <a:lnTo>
                    <a:pt x="76574" y="118517"/>
                  </a:lnTo>
                  <a:lnTo>
                    <a:pt x="50179" y="150932"/>
                  </a:lnTo>
                  <a:lnTo>
                    <a:pt x="28884" y="186130"/>
                  </a:lnTo>
                  <a:lnTo>
                    <a:pt x="13130" y="223749"/>
                  </a:lnTo>
                  <a:lnTo>
                    <a:pt x="3355" y="263426"/>
                  </a:lnTo>
                  <a:lnTo>
                    <a:pt x="0" y="304800"/>
                  </a:lnTo>
                  <a:lnTo>
                    <a:pt x="3355" y="346013"/>
                  </a:lnTo>
                  <a:lnTo>
                    <a:pt x="13130" y="385586"/>
                  </a:lnTo>
                  <a:lnTo>
                    <a:pt x="28884" y="423148"/>
                  </a:lnTo>
                  <a:lnTo>
                    <a:pt x="50179" y="458328"/>
                  </a:lnTo>
                  <a:lnTo>
                    <a:pt x="76574" y="490757"/>
                  </a:lnTo>
                  <a:lnTo>
                    <a:pt x="107632" y="520065"/>
                  </a:lnTo>
                  <a:lnTo>
                    <a:pt x="142912" y="545879"/>
                  </a:lnTo>
                  <a:lnTo>
                    <a:pt x="181976" y="567831"/>
                  </a:lnTo>
                  <a:lnTo>
                    <a:pt x="224385" y="585549"/>
                  </a:lnTo>
                  <a:lnTo>
                    <a:pt x="269698" y="598663"/>
                  </a:lnTo>
                  <a:lnTo>
                    <a:pt x="317477" y="606804"/>
                  </a:lnTo>
                  <a:lnTo>
                    <a:pt x="367284" y="609600"/>
                  </a:lnTo>
                  <a:lnTo>
                    <a:pt x="417265" y="606804"/>
                  </a:lnTo>
                  <a:lnTo>
                    <a:pt x="465190" y="598663"/>
                  </a:lnTo>
                  <a:lnTo>
                    <a:pt x="510623" y="585549"/>
                  </a:lnTo>
                  <a:lnTo>
                    <a:pt x="553127" y="567831"/>
                  </a:lnTo>
                  <a:lnTo>
                    <a:pt x="592265" y="545879"/>
                  </a:lnTo>
                  <a:lnTo>
                    <a:pt x="627602" y="520065"/>
                  </a:lnTo>
                  <a:lnTo>
                    <a:pt x="658700" y="490757"/>
                  </a:lnTo>
                  <a:lnTo>
                    <a:pt x="685122" y="458328"/>
                  </a:lnTo>
                  <a:lnTo>
                    <a:pt x="706433" y="423148"/>
                  </a:lnTo>
                  <a:lnTo>
                    <a:pt x="722196" y="385586"/>
                  </a:lnTo>
                  <a:lnTo>
                    <a:pt x="731973" y="346013"/>
                  </a:lnTo>
                  <a:lnTo>
                    <a:pt x="735329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439" y="5467096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1395" y="540537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3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89689" y="5209794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7239" y="48574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366521"/>
                </a:moveTo>
                <a:lnTo>
                  <a:pt x="453000" y="306634"/>
                </a:lnTo>
                <a:lnTo>
                  <a:pt x="443447" y="249984"/>
                </a:lnTo>
                <a:lnTo>
                  <a:pt x="428993" y="197293"/>
                </a:lnTo>
                <a:lnTo>
                  <a:pt x="410090" y="149284"/>
                </a:lnTo>
                <a:lnTo>
                  <a:pt x="387191" y="106679"/>
                </a:lnTo>
                <a:lnTo>
                  <a:pt x="360749" y="70201"/>
                </a:lnTo>
                <a:lnTo>
                  <a:pt x="331216" y="40571"/>
                </a:lnTo>
                <a:lnTo>
                  <a:pt x="299045" y="18513"/>
                </a:lnTo>
                <a:lnTo>
                  <a:pt x="228600" y="0"/>
                </a:lnTo>
                <a:lnTo>
                  <a:pt x="194765" y="4133"/>
                </a:lnTo>
                <a:lnTo>
                  <a:pt x="132124" y="35428"/>
                </a:lnTo>
                <a:lnTo>
                  <a:pt x="104019" y="61408"/>
                </a:lnTo>
                <a:lnTo>
                  <a:pt x="78524" y="93489"/>
                </a:lnTo>
                <a:lnTo>
                  <a:pt x="55990" y="131080"/>
                </a:lnTo>
                <a:lnTo>
                  <a:pt x="36768" y="173589"/>
                </a:lnTo>
                <a:lnTo>
                  <a:pt x="21207" y="220426"/>
                </a:lnTo>
                <a:lnTo>
                  <a:pt x="9659" y="271001"/>
                </a:lnTo>
                <a:lnTo>
                  <a:pt x="2473" y="324723"/>
                </a:lnTo>
                <a:lnTo>
                  <a:pt x="0" y="381000"/>
                </a:lnTo>
              </a:path>
              <a:path w="457200" h="381000">
                <a:moveTo>
                  <a:pt x="0" y="381000"/>
                </a:moveTo>
                <a:lnTo>
                  <a:pt x="0" y="253745"/>
                </a:lnTo>
              </a:path>
              <a:path w="457200" h="381000">
                <a:moveTo>
                  <a:pt x="0" y="381000"/>
                </a:moveTo>
                <a:lnTo>
                  <a:pt x="0" y="317753"/>
                </a:lnTo>
              </a:path>
              <a:path w="457200" h="381000">
                <a:moveTo>
                  <a:pt x="0" y="381000"/>
                </a:moveTo>
                <a:lnTo>
                  <a:pt x="76200" y="2537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43257" y="4676394"/>
            <a:ext cx="89281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63195">
              <a:lnSpc>
                <a:spcPts val="3180"/>
              </a:lnSpc>
              <a:tabLst>
                <a:tab pos="87947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3467" y="4589398"/>
            <a:ext cx="2862580" cy="940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340"/>
              </a:spcBef>
              <a:tabLst>
                <a:tab pos="1882139" algn="l"/>
              </a:tabLst>
            </a:pPr>
            <a:r>
              <a:rPr sz="2800" dirty="0">
                <a:latin typeface="Times New Roman"/>
                <a:cs typeface="Times New Roman"/>
              </a:rPr>
              <a:t>b	c</a:t>
            </a:r>
          </a:p>
          <a:p>
            <a:pPr marL="50800">
              <a:lnSpc>
                <a:spcPct val="100000"/>
              </a:lnSpc>
              <a:spcBef>
                <a:spcPts val="240"/>
              </a:spcBef>
              <a:tabLst>
                <a:tab pos="1287145" algn="l"/>
                <a:tab pos="1653539" algn="l"/>
                <a:tab pos="2811145" algn="l"/>
              </a:tabLst>
            </a:pPr>
            <a:r>
              <a:rPr sz="4200" baseline="-29761" dirty="0">
                <a:latin typeface="Times New Roman"/>
                <a:cs typeface="Times New Roman"/>
              </a:rPr>
              <a:t>B </a:t>
            </a:r>
            <a:r>
              <a:rPr sz="2800" u="heavy" spc="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	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baseline="-29761" dirty="0">
                <a:latin typeface="Times New Roman"/>
                <a:cs typeface="Times New Roman"/>
              </a:rPr>
              <a:t>A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6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	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35" y="325700"/>
            <a:ext cx="8556625" cy="427609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95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四、正规文法和有限自动机</a:t>
            </a:r>
            <a:endParaRPr sz="3600">
              <a:latin typeface="宋体"/>
              <a:cs typeface="宋体"/>
            </a:endParaRPr>
          </a:p>
          <a:p>
            <a:pPr marL="190500">
              <a:lnSpc>
                <a:spcPct val="100000"/>
              </a:lnSpc>
              <a:spcBef>
                <a:spcPts val="187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、有限自动机向右线性文法的转换</a:t>
            </a:r>
            <a:endParaRPr sz="2800">
              <a:latin typeface="宋体"/>
              <a:cs typeface="宋体"/>
            </a:endParaRPr>
          </a:p>
          <a:p>
            <a:pPr marL="533400" marR="1724025" indent="-343535">
              <a:lnSpc>
                <a:spcPts val="2980"/>
              </a:lnSpc>
              <a:spcBef>
                <a:spcPts val="800"/>
              </a:spcBef>
              <a:buFont typeface="Times New Roman"/>
              <a:buChar char="•"/>
              <a:tabLst>
                <a:tab pos="532765" algn="l"/>
                <a:tab pos="533400" algn="l"/>
              </a:tabLst>
            </a:pPr>
            <a:r>
              <a:rPr sz="2800" spc="-5" dirty="0">
                <a:latin typeface="宋体"/>
                <a:cs typeface="宋体"/>
              </a:rPr>
              <a:t>设有限自动</a:t>
            </a:r>
            <a:r>
              <a:rPr sz="2800" spc="-10" dirty="0">
                <a:latin typeface="宋体"/>
                <a:cs typeface="宋体"/>
              </a:rPr>
              <a:t>机</a:t>
            </a:r>
            <a:r>
              <a:rPr sz="2800" spc="-5" dirty="0">
                <a:latin typeface="Times New Roman"/>
                <a:cs typeface="Times New Roman"/>
              </a:rPr>
              <a:t>M=(S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,Z),</a:t>
            </a:r>
            <a:r>
              <a:rPr sz="2800" spc="-5" dirty="0">
                <a:latin typeface="宋体"/>
                <a:cs typeface="宋体"/>
              </a:rPr>
              <a:t>右线性文法 </a:t>
            </a:r>
            <a:r>
              <a:rPr sz="2800" spc="-5" dirty="0">
                <a:latin typeface="Times New Roman"/>
                <a:cs typeface="Times New Roman"/>
              </a:rPr>
              <a:t>Rg=(V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,V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,P,s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),</a:t>
            </a:r>
            <a:endParaRPr sz="2800">
              <a:latin typeface="Times New Roman"/>
              <a:cs typeface="Times New Roman"/>
            </a:endParaRPr>
          </a:p>
          <a:p>
            <a:pPr marL="1104265" marR="733425" indent="-914400">
              <a:lnSpc>
                <a:spcPct val="1102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Symbol"/>
                <a:cs typeface="Symbol"/>
              </a:rPr>
              <a:t></a:t>
            </a:r>
            <a:r>
              <a:rPr sz="2800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是由以下规则定义的产生式集合：  </a:t>
            </a:r>
            <a:r>
              <a:rPr sz="2800" spc="-5" dirty="0">
                <a:latin typeface="Times New Roman"/>
                <a:cs typeface="Times New Roman"/>
              </a:rPr>
              <a:t>a)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中有映</a:t>
            </a:r>
            <a:r>
              <a:rPr sz="2800" dirty="0">
                <a:latin typeface="宋体"/>
                <a:cs typeface="宋体"/>
              </a:rPr>
              <a:t>射</a:t>
            </a:r>
            <a:r>
              <a:rPr sz="2800" spc="-5" dirty="0">
                <a:latin typeface="Times New Roman"/>
                <a:cs typeface="Times New Roman"/>
              </a:rPr>
              <a:t>f(A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,a)=A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宋体"/>
                <a:cs typeface="宋体"/>
              </a:rPr>
              <a:t>则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89865" marR="30480" indent="914400">
              <a:lnSpc>
                <a:spcPct val="108700"/>
              </a:lnSpc>
              <a:spcBef>
                <a:spcPts val="45"/>
              </a:spcBef>
            </a:pPr>
            <a:r>
              <a:rPr sz="2800" dirty="0">
                <a:latin typeface="Times New Roman"/>
                <a:cs typeface="Times New Roman"/>
              </a:rPr>
              <a:t>b)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∈</a:t>
            </a:r>
            <a:r>
              <a:rPr sz="2800" spc="-5" dirty="0">
                <a:latin typeface="Times New Roman"/>
                <a:cs typeface="Times New Roman"/>
              </a:rPr>
              <a:t>Z,</a:t>
            </a:r>
            <a:r>
              <a:rPr sz="2800" dirty="0">
                <a:latin typeface="宋体"/>
                <a:cs typeface="宋体"/>
              </a:rPr>
              <a:t>则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中增加产生式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即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a|aA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  </a:t>
            </a: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∈</a:t>
            </a:r>
            <a:r>
              <a:rPr sz="2800" spc="-5" dirty="0">
                <a:latin typeface="Times New Roman"/>
                <a:cs typeface="Times New Roman"/>
              </a:rPr>
              <a:t>Z,</a:t>
            </a:r>
            <a:r>
              <a:rPr sz="2800" spc="-5" dirty="0">
                <a:latin typeface="宋体"/>
                <a:cs typeface="宋体"/>
              </a:rPr>
              <a:t>除了上述映射所构成产生式之外，还有映射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8245" y="4742688"/>
            <a:ext cx="1466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041" y="4539250"/>
            <a:ext cx="8102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f(s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)=s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此时需要</a:t>
            </a:r>
            <a:r>
              <a:rPr sz="2800" dirty="0">
                <a:latin typeface="宋体"/>
                <a:cs typeface="宋体"/>
              </a:rPr>
              <a:t>在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中增加产生式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50" baseline="23391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以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030" y="4917187"/>
            <a:ext cx="3874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50" baseline="23391" dirty="0">
                <a:latin typeface="Times New Roman"/>
                <a:cs typeface="Times New Roman"/>
              </a:rPr>
              <a:t>’</a:t>
            </a:r>
            <a:r>
              <a:rPr sz="2800" spc="-10" dirty="0">
                <a:latin typeface="宋体"/>
                <a:cs typeface="宋体"/>
              </a:rPr>
              <a:t>代</a:t>
            </a:r>
            <a:r>
              <a:rPr sz="2800" dirty="0">
                <a:latin typeface="宋体"/>
                <a:cs typeface="宋体"/>
              </a:rPr>
              <a:t>替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作为开始符号。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135" y="612648"/>
            <a:ext cx="7767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例：写</a:t>
            </a:r>
            <a:r>
              <a:rPr sz="2800" spc="-10" dirty="0">
                <a:latin typeface="宋体"/>
                <a:cs typeface="宋体"/>
              </a:rPr>
              <a:t>出</a:t>
            </a:r>
            <a:r>
              <a:rPr sz="2800" dirty="0">
                <a:latin typeface="Times New Roman"/>
                <a:cs typeface="Times New Roman"/>
              </a:rPr>
              <a:t>DFA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M=({A,B,C,D},{0,1},f,A,{B})</a:t>
            </a:r>
            <a:r>
              <a:rPr sz="2800" dirty="0">
                <a:latin typeface="宋体"/>
                <a:cs typeface="宋体"/>
              </a:rPr>
              <a:t>相应的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039" y="1039351"/>
            <a:ext cx="2573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右线性文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A6B6176-06C4-DF40-8679-087118F4E7FE}"/>
              </a:ext>
            </a:extLst>
          </p:cNvPr>
          <p:cNvGrpSpPr/>
          <p:nvPr/>
        </p:nvGrpSpPr>
        <p:grpSpPr>
          <a:xfrm>
            <a:off x="3434219" y="1481120"/>
            <a:ext cx="3004185" cy="1946402"/>
            <a:chOff x="5577798" y="2714718"/>
            <a:chExt cx="3004185" cy="1946402"/>
          </a:xfrm>
        </p:grpSpPr>
        <p:sp>
          <p:nvSpPr>
            <p:cNvPr id="5" name="object 5"/>
            <p:cNvSpPr/>
            <p:nvPr/>
          </p:nvSpPr>
          <p:spPr>
            <a:xfrm>
              <a:off x="5577798" y="3252690"/>
              <a:ext cx="3004185" cy="1408430"/>
            </a:xfrm>
            <a:custGeom>
              <a:avLst/>
              <a:gdLst/>
              <a:ahLst/>
              <a:cxnLst/>
              <a:rect l="l" t="t" r="r" b="b"/>
              <a:pathLst>
                <a:path w="3004185" h="1408429">
                  <a:moveTo>
                    <a:pt x="3003804" y="252222"/>
                  </a:moveTo>
                  <a:lnTo>
                    <a:pt x="2999499" y="206845"/>
                  </a:lnTo>
                  <a:lnTo>
                    <a:pt x="2987092" y="164154"/>
                  </a:lnTo>
                  <a:lnTo>
                    <a:pt x="2967340" y="124855"/>
                  </a:lnTo>
                  <a:lnTo>
                    <a:pt x="2941004" y="89657"/>
                  </a:lnTo>
                  <a:lnTo>
                    <a:pt x="2908841" y="59270"/>
                  </a:lnTo>
                  <a:lnTo>
                    <a:pt x="2871611" y="34402"/>
                  </a:lnTo>
                  <a:lnTo>
                    <a:pt x="2830072" y="15762"/>
                  </a:lnTo>
                  <a:lnTo>
                    <a:pt x="2784983" y="4058"/>
                  </a:lnTo>
                  <a:lnTo>
                    <a:pt x="2737104" y="0"/>
                  </a:lnTo>
                  <a:lnTo>
                    <a:pt x="2689020" y="4058"/>
                  </a:lnTo>
                  <a:lnTo>
                    <a:pt x="2643823" y="15762"/>
                  </a:lnTo>
                  <a:lnTo>
                    <a:pt x="2602252" y="34402"/>
                  </a:lnTo>
                  <a:lnTo>
                    <a:pt x="2565047" y="59270"/>
                  </a:lnTo>
                  <a:lnTo>
                    <a:pt x="2532948" y="89657"/>
                  </a:lnTo>
                  <a:lnTo>
                    <a:pt x="2506694" y="124855"/>
                  </a:lnTo>
                  <a:lnTo>
                    <a:pt x="2487026" y="164154"/>
                  </a:lnTo>
                  <a:lnTo>
                    <a:pt x="2474682" y="206845"/>
                  </a:lnTo>
                  <a:lnTo>
                    <a:pt x="2470404" y="252222"/>
                  </a:lnTo>
                  <a:lnTo>
                    <a:pt x="2474682" y="297624"/>
                  </a:lnTo>
                  <a:lnTo>
                    <a:pt x="2487026" y="340386"/>
                  </a:lnTo>
                  <a:lnTo>
                    <a:pt x="2506694" y="379786"/>
                  </a:lnTo>
                  <a:lnTo>
                    <a:pt x="2532948" y="415103"/>
                  </a:lnTo>
                  <a:lnTo>
                    <a:pt x="2565047" y="445617"/>
                  </a:lnTo>
                  <a:lnTo>
                    <a:pt x="2602252" y="470605"/>
                  </a:lnTo>
                  <a:lnTo>
                    <a:pt x="2643823" y="489347"/>
                  </a:lnTo>
                  <a:lnTo>
                    <a:pt x="2689020" y="501121"/>
                  </a:lnTo>
                  <a:lnTo>
                    <a:pt x="2737104" y="505206"/>
                  </a:lnTo>
                  <a:lnTo>
                    <a:pt x="2784983" y="501121"/>
                  </a:lnTo>
                  <a:lnTo>
                    <a:pt x="2830072" y="489347"/>
                  </a:lnTo>
                  <a:lnTo>
                    <a:pt x="2871611" y="470605"/>
                  </a:lnTo>
                  <a:lnTo>
                    <a:pt x="2908841" y="445617"/>
                  </a:lnTo>
                  <a:lnTo>
                    <a:pt x="2941004" y="415103"/>
                  </a:lnTo>
                  <a:lnTo>
                    <a:pt x="2967340" y="379786"/>
                  </a:lnTo>
                  <a:lnTo>
                    <a:pt x="2987092" y="340386"/>
                  </a:lnTo>
                  <a:lnTo>
                    <a:pt x="2999499" y="297624"/>
                  </a:lnTo>
                  <a:lnTo>
                    <a:pt x="3003804" y="252222"/>
                  </a:lnTo>
                  <a:close/>
                </a:path>
                <a:path w="3004185" h="1408429">
                  <a:moveTo>
                    <a:pt x="1676400" y="1155954"/>
                  </a:moveTo>
                  <a:lnTo>
                    <a:pt x="1672095" y="1110577"/>
                  </a:lnTo>
                  <a:lnTo>
                    <a:pt x="1659688" y="1067886"/>
                  </a:lnTo>
                  <a:lnTo>
                    <a:pt x="1639936" y="1028587"/>
                  </a:lnTo>
                  <a:lnTo>
                    <a:pt x="1613600" y="993389"/>
                  </a:lnTo>
                  <a:lnTo>
                    <a:pt x="1581437" y="963002"/>
                  </a:lnTo>
                  <a:lnTo>
                    <a:pt x="1544207" y="938134"/>
                  </a:lnTo>
                  <a:lnTo>
                    <a:pt x="1502668" y="919494"/>
                  </a:lnTo>
                  <a:lnTo>
                    <a:pt x="1457579" y="907790"/>
                  </a:lnTo>
                  <a:lnTo>
                    <a:pt x="1409700" y="903732"/>
                  </a:lnTo>
                  <a:lnTo>
                    <a:pt x="1361619" y="907790"/>
                  </a:lnTo>
                  <a:lnTo>
                    <a:pt x="1316424" y="919494"/>
                  </a:lnTo>
                  <a:lnTo>
                    <a:pt x="1274854" y="938134"/>
                  </a:lnTo>
                  <a:lnTo>
                    <a:pt x="1237648" y="963002"/>
                  </a:lnTo>
                  <a:lnTo>
                    <a:pt x="1205548" y="993389"/>
                  </a:lnTo>
                  <a:lnTo>
                    <a:pt x="1179293" y="1028587"/>
                  </a:lnTo>
                  <a:lnTo>
                    <a:pt x="1159623" y="1067886"/>
                  </a:lnTo>
                  <a:lnTo>
                    <a:pt x="1147279" y="1110577"/>
                  </a:lnTo>
                  <a:lnTo>
                    <a:pt x="1143000" y="1155954"/>
                  </a:lnTo>
                  <a:lnTo>
                    <a:pt x="1147279" y="1201129"/>
                  </a:lnTo>
                  <a:lnTo>
                    <a:pt x="1159623" y="1243714"/>
                  </a:lnTo>
                  <a:lnTo>
                    <a:pt x="1179293" y="1282982"/>
                  </a:lnTo>
                  <a:lnTo>
                    <a:pt x="1205548" y="1318204"/>
                  </a:lnTo>
                  <a:lnTo>
                    <a:pt x="1237648" y="1348654"/>
                  </a:lnTo>
                  <a:lnTo>
                    <a:pt x="1274854" y="1373603"/>
                  </a:lnTo>
                  <a:lnTo>
                    <a:pt x="1316424" y="1392325"/>
                  </a:lnTo>
                  <a:lnTo>
                    <a:pt x="1361619" y="1404092"/>
                  </a:lnTo>
                  <a:lnTo>
                    <a:pt x="1409700" y="1408176"/>
                  </a:lnTo>
                  <a:lnTo>
                    <a:pt x="1457579" y="1404092"/>
                  </a:lnTo>
                  <a:lnTo>
                    <a:pt x="1502668" y="1392325"/>
                  </a:lnTo>
                  <a:lnTo>
                    <a:pt x="1544207" y="1373603"/>
                  </a:lnTo>
                  <a:lnTo>
                    <a:pt x="1581437" y="1348654"/>
                  </a:lnTo>
                  <a:lnTo>
                    <a:pt x="1613600" y="1318204"/>
                  </a:lnTo>
                  <a:lnTo>
                    <a:pt x="1639936" y="1282982"/>
                  </a:lnTo>
                  <a:lnTo>
                    <a:pt x="1659688" y="1243714"/>
                  </a:lnTo>
                  <a:lnTo>
                    <a:pt x="1672095" y="1201129"/>
                  </a:lnTo>
                  <a:lnTo>
                    <a:pt x="1676400" y="1155954"/>
                  </a:lnTo>
                  <a:close/>
                </a:path>
                <a:path w="3004185" h="1408429">
                  <a:moveTo>
                    <a:pt x="533400" y="290322"/>
                  </a:moveTo>
                  <a:lnTo>
                    <a:pt x="529095" y="244945"/>
                  </a:lnTo>
                  <a:lnTo>
                    <a:pt x="516688" y="202254"/>
                  </a:lnTo>
                  <a:lnTo>
                    <a:pt x="496936" y="162955"/>
                  </a:lnTo>
                  <a:lnTo>
                    <a:pt x="470600" y="127757"/>
                  </a:lnTo>
                  <a:lnTo>
                    <a:pt x="438437" y="97370"/>
                  </a:lnTo>
                  <a:lnTo>
                    <a:pt x="401207" y="72502"/>
                  </a:lnTo>
                  <a:lnTo>
                    <a:pt x="359668" y="53862"/>
                  </a:lnTo>
                  <a:lnTo>
                    <a:pt x="314579" y="42158"/>
                  </a:lnTo>
                  <a:lnTo>
                    <a:pt x="266700" y="38100"/>
                  </a:lnTo>
                  <a:lnTo>
                    <a:pt x="218619" y="42158"/>
                  </a:lnTo>
                  <a:lnTo>
                    <a:pt x="173424" y="53862"/>
                  </a:lnTo>
                  <a:lnTo>
                    <a:pt x="131854" y="72502"/>
                  </a:lnTo>
                  <a:lnTo>
                    <a:pt x="94648" y="97370"/>
                  </a:lnTo>
                  <a:lnTo>
                    <a:pt x="62548" y="127757"/>
                  </a:lnTo>
                  <a:lnTo>
                    <a:pt x="36293" y="162955"/>
                  </a:lnTo>
                  <a:lnTo>
                    <a:pt x="16623" y="202254"/>
                  </a:lnTo>
                  <a:lnTo>
                    <a:pt x="4279" y="244945"/>
                  </a:lnTo>
                  <a:lnTo>
                    <a:pt x="0" y="290322"/>
                  </a:lnTo>
                  <a:lnTo>
                    <a:pt x="4279" y="335724"/>
                  </a:lnTo>
                  <a:lnTo>
                    <a:pt x="16623" y="378486"/>
                  </a:lnTo>
                  <a:lnTo>
                    <a:pt x="36293" y="417886"/>
                  </a:lnTo>
                  <a:lnTo>
                    <a:pt x="62548" y="453203"/>
                  </a:lnTo>
                  <a:lnTo>
                    <a:pt x="94648" y="483717"/>
                  </a:lnTo>
                  <a:lnTo>
                    <a:pt x="131854" y="508705"/>
                  </a:lnTo>
                  <a:lnTo>
                    <a:pt x="173424" y="527447"/>
                  </a:lnTo>
                  <a:lnTo>
                    <a:pt x="218619" y="539221"/>
                  </a:lnTo>
                  <a:lnTo>
                    <a:pt x="266700" y="543306"/>
                  </a:lnTo>
                  <a:lnTo>
                    <a:pt x="314579" y="539221"/>
                  </a:lnTo>
                  <a:lnTo>
                    <a:pt x="359668" y="527447"/>
                  </a:lnTo>
                  <a:lnTo>
                    <a:pt x="401207" y="508705"/>
                  </a:lnTo>
                  <a:lnTo>
                    <a:pt x="438437" y="483717"/>
                  </a:lnTo>
                  <a:lnTo>
                    <a:pt x="470600" y="453203"/>
                  </a:lnTo>
                  <a:lnTo>
                    <a:pt x="496936" y="417886"/>
                  </a:lnTo>
                  <a:lnTo>
                    <a:pt x="516688" y="378486"/>
                  </a:lnTo>
                  <a:lnTo>
                    <a:pt x="529095" y="335724"/>
                  </a:lnTo>
                  <a:lnTo>
                    <a:pt x="533400" y="29032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6398" y="2783298"/>
              <a:ext cx="737870" cy="508000"/>
            </a:xfrm>
            <a:custGeom>
              <a:avLst/>
              <a:gdLst/>
              <a:ahLst/>
              <a:cxnLst/>
              <a:rect l="l" t="t" r="r" b="b"/>
              <a:pathLst>
                <a:path w="737870" h="508000">
                  <a:moveTo>
                    <a:pt x="0" y="507491"/>
                  </a:moveTo>
                  <a:lnTo>
                    <a:pt x="73761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8200" y="2715480"/>
              <a:ext cx="137160" cy="120650"/>
            </a:xfrm>
            <a:custGeom>
              <a:avLst/>
              <a:gdLst/>
              <a:ahLst/>
              <a:cxnLst/>
              <a:rect l="l" t="t" r="r" b="b"/>
              <a:pathLst>
                <a:path w="137160" h="120650">
                  <a:moveTo>
                    <a:pt x="137159" y="0"/>
                  </a:moveTo>
                  <a:lnTo>
                    <a:pt x="0" y="18288"/>
                  </a:lnTo>
                  <a:lnTo>
                    <a:pt x="70103" y="120396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6398" y="3795996"/>
              <a:ext cx="811530" cy="512445"/>
            </a:xfrm>
            <a:custGeom>
              <a:avLst/>
              <a:gdLst/>
              <a:ahLst/>
              <a:cxnLst/>
              <a:rect l="l" t="t" r="r" b="b"/>
              <a:pathLst>
                <a:path w="811529" h="512444">
                  <a:moveTo>
                    <a:pt x="0" y="0"/>
                  </a:moveTo>
                  <a:lnTo>
                    <a:pt x="811530" y="51206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3638" y="4253957"/>
              <a:ext cx="138430" cy="118110"/>
            </a:xfrm>
            <a:custGeom>
              <a:avLst/>
              <a:gdLst/>
              <a:ahLst/>
              <a:cxnLst/>
              <a:rect l="l" t="t" r="r" b="b"/>
              <a:pathLst>
                <a:path w="138429" h="118110">
                  <a:moveTo>
                    <a:pt x="137921" y="118110"/>
                  </a:moveTo>
                  <a:lnTo>
                    <a:pt x="65531" y="0"/>
                  </a:lnTo>
                  <a:lnTo>
                    <a:pt x="0" y="105155"/>
                  </a:lnTo>
                  <a:lnTo>
                    <a:pt x="137921" y="118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42174" y="2977894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5">
                  <a:moveTo>
                    <a:pt x="0" y="0"/>
                  </a:moveTo>
                  <a:lnTo>
                    <a:pt x="0" y="11765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 rot="10800000">
              <a:off x="6867424" y="2874672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2483" y="123443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8478" y="2987514"/>
              <a:ext cx="824230" cy="448309"/>
            </a:xfrm>
            <a:custGeom>
              <a:avLst/>
              <a:gdLst/>
              <a:ahLst/>
              <a:cxnLst/>
              <a:rect l="l" t="t" r="r" b="b"/>
              <a:pathLst>
                <a:path w="824229" h="448310">
                  <a:moveTo>
                    <a:pt x="823709" y="44805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2560" y="2930364"/>
              <a:ext cx="138430" cy="113664"/>
            </a:xfrm>
            <a:custGeom>
              <a:avLst/>
              <a:gdLst/>
              <a:ahLst/>
              <a:cxnLst/>
              <a:rect l="l" t="t" r="r" b="b"/>
              <a:pathLst>
                <a:path w="138429" h="113664">
                  <a:moveTo>
                    <a:pt x="137922" y="5333"/>
                  </a:moveTo>
                  <a:lnTo>
                    <a:pt x="0" y="0"/>
                  </a:lnTo>
                  <a:lnTo>
                    <a:pt x="79248" y="113537"/>
                  </a:lnTo>
                  <a:lnTo>
                    <a:pt x="137922" y="5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0398" y="2714718"/>
              <a:ext cx="882650" cy="449580"/>
            </a:xfrm>
            <a:custGeom>
              <a:avLst/>
              <a:gdLst/>
              <a:ahLst/>
              <a:cxnLst/>
              <a:rect l="l" t="t" r="r" b="b"/>
              <a:pathLst>
                <a:path w="882650" h="449580">
                  <a:moveTo>
                    <a:pt x="0" y="0"/>
                  </a:moveTo>
                  <a:lnTo>
                    <a:pt x="882383" y="4495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83076" y="3107909"/>
              <a:ext cx="139065" cy="112395"/>
            </a:xfrm>
            <a:custGeom>
              <a:avLst/>
              <a:gdLst/>
              <a:ahLst/>
              <a:cxnLst/>
              <a:rect l="l" t="t" r="r" b="b"/>
              <a:pathLst>
                <a:path w="139064" h="112394">
                  <a:moveTo>
                    <a:pt x="138671" y="112014"/>
                  </a:moveTo>
                  <a:lnTo>
                    <a:pt x="56388" y="0"/>
                  </a:lnTo>
                  <a:lnTo>
                    <a:pt x="0" y="109728"/>
                  </a:lnTo>
                  <a:lnTo>
                    <a:pt x="138671" y="112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8498" y="3724368"/>
              <a:ext cx="892810" cy="650240"/>
            </a:xfrm>
            <a:custGeom>
              <a:avLst/>
              <a:gdLst/>
              <a:ahLst/>
              <a:cxnLst/>
              <a:rect l="l" t="t" r="r" b="b"/>
              <a:pathLst>
                <a:path w="892810" h="650239">
                  <a:moveTo>
                    <a:pt x="892289" y="0"/>
                  </a:moveTo>
                  <a:lnTo>
                    <a:pt x="0" y="64998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0200" y="4322537"/>
              <a:ext cx="137160" cy="123189"/>
            </a:xfrm>
            <a:custGeom>
              <a:avLst/>
              <a:gdLst/>
              <a:ahLst/>
              <a:cxnLst/>
              <a:rect l="l" t="t" r="r" b="b"/>
              <a:pathLst>
                <a:path w="137160" h="123189">
                  <a:moveTo>
                    <a:pt x="137159" y="100584"/>
                  </a:moveTo>
                  <a:lnTo>
                    <a:pt x="64007" y="0"/>
                  </a:lnTo>
                  <a:lnTo>
                    <a:pt x="0" y="122682"/>
                  </a:lnTo>
                  <a:lnTo>
                    <a:pt x="137159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99689" y="2035301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3891" y="145846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6506" y="135405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9099" y="2035268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7160" y="24665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7699" y="196363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3025914" y="1114171"/>
            <a:ext cx="2076450" cy="2686050"/>
            <a:chOff x="3025914" y="1114171"/>
            <a:chExt cx="2076450" cy="2686050"/>
          </a:xfrm>
        </p:grpSpPr>
        <p:sp>
          <p:nvSpPr>
            <p:cNvPr id="25" name="object 25"/>
            <p:cNvSpPr/>
            <p:nvPr/>
          </p:nvSpPr>
          <p:spPr>
            <a:xfrm>
              <a:off x="4632591" y="3356356"/>
              <a:ext cx="304800" cy="434340"/>
            </a:xfrm>
            <a:custGeom>
              <a:avLst/>
              <a:gdLst/>
              <a:ahLst/>
              <a:cxnLst/>
              <a:rect l="l" t="t" r="r" b="b"/>
              <a:pathLst>
                <a:path w="304800" h="434339">
                  <a:moveTo>
                    <a:pt x="0" y="21336"/>
                  </a:moveTo>
                  <a:lnTo>
                    <a:pt x="3902" y="89231"/>
                  </a:lnTo>
                  <a:lnTo>
                    <a:pt x="11289" y="153387"/>
                  </a:lnTo>
                  <a:lnTo>
                    <a:pt x="21849" y="212989"/>
                  </a:lnTo>
                  <a:lnTo>
                    <a:pt x="35271" y="267224"/>
                  </a:lnTo>
                  <a:lnTo>
                    <a:pt x="51244" y="315277"/>
                  </a:lnTo>
                  <a:lnTo>
                    <a:pt x="69457" y="356335"/>
                  </a:lnTo>
                  <a:lnTo>
                    <a:pt x="89600" y="389584"/>
                  </a:lnTo>
                  <a:lnTo>
                    <a:pt x="134430" y="429400"/>
                  </a:lnTo>
                  <a:lnTo>
                    <a:pt x="158495" y="434340"/>
                  </a:lnTo>
                  <a:lnTo>
                    <a:pt x="183228" y="428247"/>
                  </a:lnTo>
                  <a:lnTo>
                    <a:pt x="227974" y="384928"/>
                  </a:lnTo>
                  <a:lnTo>
                    <a:pt x="247412" y="349483"/>
                  </a:lnTo>
                  <a:lnTo>
                    <a:pt x="264509" y="306038"/>
                  </a:lnTo>
                  <a:lnTo>
                    <a:pt x="278977" y="255483"/>
                  </a:lnTo>
                  <a:lnTo>
                    <a:pt x="290528" y="198710"/>
                  </a:lnTo>
                  <a:lnTo>
                    <a:pt x="298874" y="136611"/>
                  </a:lnTo>
                  <a:lnTo>
                    <a:pt x="303727" y="70077"/>
                  </a:lnTo>
                  <a:lnTo>
                    <a:pt x="3048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35867" y="3354069"/>
              <a:ext cx="2540" cy="144780"/>
            </a:xfrm>
            <a:custGeom>
              <a:avLst/>
              <a:gdLst/>
              <a:ahLst/>
              <a:cxnLst/>
              <a:rect l="l" t="t" r="r" b="b"/>
              <a:pathLst>
                <a:path w="2539" h="144779">
                  <a:moveTo>
                    <a:pt x="1142" y="-9525"/>
                  </a:moveTo>
                  <a:lnTo>
                    <a:pt x="1142" y="154304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6629" y="3354069"/>
              <a:ext cx="1905" cy="71755"/>
            </a:xfrm>
            <a:custGeom>
              <a:avLst/>
              <a:gdLst/>
              <a:ahLst/>
              <a:cxnLst/>
              <a:rect l="l" t="t" r="r" b="b"/>
              <a:pathLst>
                <a:path w="1904" h="71754">
                  <a:moveTo>
                    <a:pt x="762" y="-9525"/>
                  </a:moveTo>
                  <a:lnTo>
                    <a:pt x="762" y="81152"/>
                  </a:lnTo>
                </a:path>
              </a:pathLst>
            </a:custGeom>
            <a:ln w="20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35439" y="2275840"/>
              <a:ext cx="1900555" cy="1223010"/>
            </a:xfrm>
            <a:custGeom>
              <a:avLst/>
              <a:gdLst/>
              <a:ahLst/>
              <a:cxnLst/>
              <a:rect l="l" t="t" r="r" b="b"/>
              <a:pathLst>
                <a:path w="1900554" h="1223010">
                  <a:moveTo>
                    <a:pt x="1900427" y="1078230"/>
                  </a:moveTo>
                  <a:lnTo>
                    <a:pt x="1852421" y="1223010"/>
                  </a:lnTo>
                </a:path>
                <a:path w="1900554" h="1223010">
                  <a:moveTo>
                    <a:pt x="0" y="0"/>
                  </a:moveTo>
                  <a:lnTo>
                    <a:pt x="2590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2995" y="2214118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1"/>
                  </a:moveTo>
                  <a:lnTo>
                    <a:pt x="0" y="0"/>
                  </a:lnTo>
                  <a:lnTo>
                    <a:pt x="0" y="124206"/>
                  </a:lnTo>
                  <a:lnTo>
                    <a:pt x="123444" y="61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3239" y="1123696"/>
              <a:ext cx="609600" cy="576580"/>
            </a:xfrm>
            <a:custGeom>
              <a:avLst/>
              <a:gdLst/>
              <a:ahLst/>
              <a:cxnLst/>
              <a:rect l="l" t="t" r="r" b="b"/>
              <a:pathLst>
                <a:path w="609600" h="576580">
                  <a:moveTo>
                    <a:pt x="0" y="288036"/>
                  </a:moveTo>
                  <a:lnTo>
                    <a:pt x="3987" y="241271"/>
                  </a:lnTo>
                  <a:lnTo>
                    <a:pt x="15532" y="196925"/>
                  </a:lnTo>
                  <a:lnTo>
                    <a:pt x="34008" y="155587"/>
                  </a:lnTo>
                  <a:lnTo>
                    <a:pt x="58789" y="117847"/>
                  </a:lnTo>
                  <a:lnTo>
                    <a:pt x="89249" y="84296"/>
                  </a:lnTo>
                  <a:lnTo>
                    <a:pt x="124760" y="55522"/>
                  </a:lnTo>
                  <a:lnTo>
                    <a:pt x="164697" y="32116"/>
                  </a:lnTo>
                  <a:lnTo>
                    <a:pt x="208434" y="14666"/>
                  </a:lnTo>
                  <a:lnTo>
                    <a:pt x="255343" y="3765"/>
                  </a:lnTo>
                  <a:lnTo>
                    <a:pt x="304800" y="0"/>
                  </a:lnTo>
                  <a:lnTo>
                    <a:pt x="354256" y="3765"/>
                  </a:lnTo>
                  <a:lnTo>
                    <a:pt x="401165" y="14666"/>
                  </a:lnTo>
                  <a:lnTo>
                    <a:pt x="444902" y="32116"/>
                  </a:lnTo>
                  <a:lnTo>
                    <a:pt x="484839" y="55522"/>
                  </a:lnTo>
                  <a:lnTo>
                    <a:pt x="520350" y="84296"/>
                  </a:lnTo>
                  <a:lnTo>
                    <a:pt x="550810" y="117847"/>
                  </a:lnTo>
                  <a:lnTo>
                    <a:pt x="575591" y="155587"/>
                  </a:lnTo>
                  <a:lnTo>
                    <a:pt x="594067" y="196925"/>
                  </a:lnTo>
                  <a:lnTo>
                    <a:pt x="605612" y="241271"/>
                  </a:lnTo>
                  <a:lnTo>
                    <a:pt x="609600" y="288036"/>
                  </a:lnTo>
                  <a:lnTo>
                    <a:pt x="605612" y="334800"/>
                  </a:lnTo>
                  <a:lnTo>
                    <a:pt x="594067" y="379146"/>
                  </a:lnTo>
                  <a:lnTo>
                    <a:pt x="575591" y="420484"/>
                  </a:lnTo>
                  <a:lnTo>
                    <a:pt x="550810" y="458224"/>
                  </a:lnTo>
                  <a:lnTo>
                    <a:pt x="520350" y="491775"/>
                  </a:lnTo>
                  <a:lnTo>
                    <a:pt x="484839" y="520549"/>
                  </a:lnTo>
                  <a:lnTo>
                    <a:pt x="444902" y="543955"/>
                  </a:lnTo>
                  <a:lnTo>
                    <a:pt x="401165" y="561405"/>
                  </a:lnTo>
                  <a:lnTo>
                    <a:pt x="354256" y="572306"/>
                  </a:lnTo>
                  <a:lnTo>
                    <a:pt x="304800" y="576072"/>
                  </a:lnTo>
                  <a:lnTo>
                    <a:pt x="255343" y="572306"/>
                  </a:lnTo>
                  <a:lnTo>
                    <a:pt x="208434" y="561405"/>
                  </a:lnTo>
                  <a:lnTo>
                    <a:pt x="164697" y="543955"/>
                  </a:lnTo>
                  <a:lnTo>
                    <a:pt x="124760" y="520549"/>
                  </a:lnTo>
                  <a:lnTo>
                    <a:pt x="89249" y="491775"/>
                  </a:lnTo>
                  <a:lnTo>
                    <a:pt x="58789" y="458224"/>
                  </a:lnTo>
                  <a:lnTo>
                    <a:pt x="34008" y="420484"/>
                  </a:lnTo>
                  <a:lnTo>
                    <a:pt x="15532" y="379146"/>
                  </a:lnTo>
                  <a:lnTo>
                    <a:pt x="3987" y="334800"/>
                  </a:lnTo>
                  <a:lnTo>
                    <a:pt x="0" y="288036"/>
                  </a:lnTo>
                  <a:close/>
                </a:path>
                <a:path w="609600" h="576580">
                  <a:moveTo>
                    <a:pt x="67055" y="288036"/>
                  </a:moveTo>
                  <a:lnTo>
                    <a:pt x="71895" y="333355"/>
                  </a:lnTo>
                  <a:lnTo>
                    <a:pt x="85772" y="375558"/>
                  </a:lnTo>
                  <a:lnTo>
                    <a:pt x="107721" y="413743"/>
                  </a:lnTo>
                  <a:lnTo>
                    <a:pt x="136778" y="447008"/>
                  </a:lnTo>
                  <a:lnTo>
                    <a:pt x="171979" y="474450"/>
                  </a:lnTo>
                  <a:lnTo>
                    <a:pt x="212359" y="495169"/>
                  </a:lnTo>
                  <a:lnTo>
                    <a:pt x="256954" y="508261"/>
                  </a:lnTo>
                  <a:lnTo>
                    <a:pt x="304800" y="512826"/>
                  </a:lnTo>
                  <a:lnTo>
                    <a:pt x="352645" y="508261"/>
                  </a:lnTo>
                  <a:lnTo>
                    <a:pt x="397240" y="495169"/>
                  </a:lnTo>
                  <a:lnTo>
                    <a:pt x="437620" y="474450"/>
                  </a:lnTo>
                  <a:lnTo>
                    <a:pt x="472820" y="447008"/>
                  </a:lnTo>
                  <a:lnTo>
                    <a:pt x="501878" y="413743"/>
                  </a:lnTo>
                  <a:lnTo>
                    <a:pt x="523827" y="375558"/>
                  </a:lnTo>
                  <a:lnTo>
                    <a:pt x="537704" y="333355"/>
                  </a:lnTo>
                  <a:lnTo>
                    <a:pt x="542543" y="288036"/>
                  </a:lnTo>
                  <a:lnTo>
                    <a:pt x="537704" y="242749"/>
                  </a:lnTo>
                  <a:lnTo>
                    <a:pt x="523827" y="200632"/>
                  </a:lnTo>
                  <a:lnTo>
                    <a:pt x="501878" y="162569"/>
                  </a:lnTo>
                  <a:lnTo>
                    <a:pt x="472820" y="129444"/>
                  </a:lnTo>
                  <a:lnTo>
                    <a:pt x="437620" y="102142"/>
                  </a:lnTo>
                  <a:lnTo>
                    <a:pt x="397240" y="81545"/>
                  </a:lnTo>
                  <a:lnTo>
                    <a:pt x="352645" y="68539"/>
                  </a:lnTo>
                  <a:lnTo>
                    <a:pt x="304800" y="64008"/>
                  </a:lnTo>
                  <a:lnTo>
                    <a:pt x="256954" y="68539"/>
                  </a:lnTo>
                  <a:lnTo>
                    <a:pt x="212359" y="81545"/>
                  </a:lnTo>
                  <a:lnTo>
                    <a:pt x="171979" y="102142"/>
                  </a:lnTo>
                  <a:lnTo>
                    <a:pt x="136778" y="129444"/>
                  </a:lnTo>
                  <a:lnTo>
                    <a:pt x="107721" y="162569"/>
                  </a:lnTo>
                  <a:lnTo>
                    <a:pt x="85772" y="200632"/>
                  </a:lnTo>
                  <a:lnTo>
                    <a:pt x="71895" y="242749"/>
                  </a:lnTo>
                  <a:lnTo>
                    <a:pt x="67055" y="2880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28089" y="1169669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16639" y="1699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1489" y="1818893"/>
            <a:ext cx="35623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</a:p>
          <a:p>
            <a:pPr marL="165100">
              <a:lnSpc>
                <a:spcPct val="100000"/>
              </a:lnSpc>
              <a:spcBef>
                <a:spcPts val="231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1813" y="2900139"/>
            <a:ext cx="477202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9319" algn="r">
              <a:lnSpc>
                <a:spcPts val="31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</a:t>
            </a:r>
          </a:p>
          <a:p>
            <a:pPr marL="3098800">
              <a:lnSpc>
                <a:spcPts val="3100"/>
              </a:lnSpc>
            </a:pPr>
            <a:r>
              <a:rPr sz="2800" dirty="0">
                <a:latin typeface="Times New Roman"/>
                <a:cs typeface="Times New Roman"/>
              </a:rPr>
              <a:t>1</a:t>
            </a:r>
          </a:p>
          <a:p>
            <a:pPr marL="50800">
              <a:lnSpc>
                <a:spcPct val="100000"/>
              </a:lnSpc>
              <a:spcBef>
                <a:spcPts val="990"/>
              </a:spcBef>
            </a:pPr>
            <a:r>
              <a:rPr sz="2800" dirty="0">
                <a:latin typeface="宋体"/>
                <a:cs typeface="宋体"/>
              </a:rPr>
              <a:t>解：</a:t>
            </a:r>
            <a:r>
              <a:rPr sz="2800" dirty="0">
                <a:latin typeface="Times New Roman"/>
                <a:cs typeface="Times New Roman"/>
              </a:rPr>
              <a:t>Rg=({A,B,C,D},{0,1},P,A)</a:t>
            </a:r>
          </a:p>
          <a:p>
            <a:pPr marL="495300" marR="195643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0B | 1D |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 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1C </a:t>
            </a:r>
            <a:endParaRPr sz="2800" dirty="0">
              <a:latin typeface="Times New Roman"/>
              <a:cs typeface="Times New Roman"/>
            </a:endParaRPr>
          </a:p>
          <a:p>
            <a:pPr marL="495300" marR="197802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C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0B | 1D |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  D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lang="en-US" altLang="zh-CN"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 |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1D</a:t>
            </a:r>
            <a:r>
              <a:rPr lang="en-US" sz="2800" spc="-5" dirty="0">
                <a:latin typeface="Times New Roman"/>
                <a:cs typeface="Times New Roman"/>
              </a:rPr>
              <a:t> |0</a:t>
            </a:r>
            <a:endParaRPr sz="2800" dirty="0">
              <a:latin typeface="Times New Roman"/>
              <a:cs typeface="Times New Roman"/>
            </a:endParaRPr>
          </a:p>
          <a:p>
            <a:pPr marL="50800">
              <a:lnSpc>
                <a:spcPts val="3320"/>
              </a:lnSpc>
            </a:pPr>
            <a:r>
              <a:rPr sz="2800" dirty="0">
                <a:latin typeface="Times New Roman"/>
                <a:cs typeface="Times New Roman"/>
              </a:rPr>
              <a:t>L(Rg)=L(</a:t>
            </a:r>
            <a:r>
              <a:rPr sz="2800">
                <a:latin typeface="Times New Roman"/>
                <a:cs typeface="Times New Roman"/>
              </a:rPr>
              <a:t>M)=</a:t>
            </a:r>
            <a:r>
              <a:rPr lang="en-US" sz="2800">
                <a:latin typeface="Times New Roman"/>
                <a:cs typeface="Times New Roman"/>
              </a:rPr>
              <a:t> (01|1)*0</a:t>
            </a:r>
            <a:endParaRPr sz="2850" baseline="2339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0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四、正规文法和有限自动机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18" y="1288852"/>
            <a:ext cx="8841105" cy="52381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、左线性文法转换为有限自动机</a:t>
            </a:r>
            <a:endParaRPr sz="2800">
              <a:latin typeface="宋体"/>
              <a:cs typeface="宋体"/>
            </a:endParaRPr>
          </a:p>
          <a:p>
            <a:pPr marL="36830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67665" algn="l"/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设有左线性文法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G=(V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,P,S)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有限自动机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M=(Q,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,f,q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,Z)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转换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的转换步骤如下：</a:t>
            </a:r>
            <a:endParaRPr sz="2800">
              <a:latin typeface="宋体"/>
              <a:cs typeface="宋体"/>
            </a:endParaRPr>
          </a:p>
          <a:p>
            <a:pPr marL="323215" marR="17780" indent="-323215" algn="just">
              <a:lnSpc>
                <a:spcPct val="99400"/>
              </a:lnSpc>
              <a:spcBef>
                <a:spcPts val="700"/>
              </a:spcBef>
              <a:buSzPct val="96428"/>
              <a:buFont typeface="Times New Roman"/>
              <a:buAutoNum type="arabicParenR"/>
              <a:tabLst>
                <a:tab pos="323215" algn="l"/>
              </a:tabLst>
            </a:pPr>
            <a:r>
              <a:rPr sz="2800" spc="-10" dirty="0">
                <a:latin typeface="宋体"/>
                <a:cs typeface="宋体"/>
              </a:rPr>
              <a:t>令</a:t>
            </a:r>
            <a:r>
              <a:rPr sz="2800" dirty="0">
                <a:latin typeface="Times New Roman"/>
                <a:cs typeface="Times New Roman"/>
              </a:rPr>
              <a:t>Q=V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宋体"/>
                <a:cs typeface="宋体"/>
              </a:rPr>
              <a:t>∪</a:t>
            </a:r>
            <a:r>
              <a:rPr sz="2800" dirty="0">
                <a:latin typeface="Times New Roman"/>
                <a:cs typeface="Times New Roman"/>
              </a:rPr>
              <a:t>{q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},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中新增的初态</a:t>
            </a:r>
            <a:r>
              <a:rPr sz="2800" dirty="0">
                <a:latin typeface="宋体"/>
                <a:cs typeface="宋体"/>
              </a:rPr>
              <a:t>；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=V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；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对应于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宋体"/>
                <a:cs typeface="宋体"/>
              </a:rPr>
              <a:t>；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中含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Symbol"/>
                <a:cs typeface="Symbol"/>
              </a:rPr>
              <a:t></a:t>
            </a:r>
            <a:r>
              <a:rPr sz="2800" spc="-5" dirty="0">
                <a:latin typeface="宋体"/>
                <a:cs typeface="宋体"/>
              </a:rPr>
              <a:t>，则</a:t>
            </a:r>
            <a:r>
              <a:rPr sz="2800" dirty="0">
                <a:latin typeface="宋体"/>
                <a:cs typeface="宋体"/>
              </a:rPr>
              <a:t>令</a:t>
            </a:r>
            <a:r>
              <a:rPr sz="2800" dirty="0">
                <a:latin typeface="Times New Roman"/>
                <a:cs typeface="Times New Roman"/>
              </a:rPr>
              <a:t>Z={S,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，否则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令 </a:t>
            </a:r>
            <a:r>
              <a:rPr sz="2800" dirty="0">
                <a:latin typeface="Times New Roman"/>
                <a:cs typeface="Times New Roman"/>
              </a:rPr>
              <a:t>Z={S} </a:t>
            </a:r>
            <a:r>
              <a:rPr sz="280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22580" indent="-297815">
              <a:lnSpc>
                <a:spcPct val="100000"/>
              </a:lnSpc>
              <a:spcBef>
                <a:spcPts val="680"/>
              </a:spcBef>
              <a:buSzPct val="96428"/>
              <a:buAutoNum type="arabicParenR"/>
              <a:tabLst>
                <a:tab pos="323215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中的产生式用如下映</a:t>
            </a:r>
            <a:r>
              <a:rPr sz="2800" dirty="0">
                <a:latin typeface="宋体"/>
                <a:cs typeface="宋体"/>
              </a:rPr>
              <a:t>射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来代</a:t>
            </a:r>
            <a:r>
              <a:rPr sz="2800" spc="-10" dirty="0">
                <a:latin typeface="宋体"/>
                <a:cs typeface="宋体"/>
              </a:rPr>
              <a:t>替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68350" marR="54610" lvl="1" indent="-285750">
              <a:lnSpc>
                <a:spcPts val="3310"/>
              </a:lnSpc>
              <a:spcBef>
                <a:spcPts val="875"/>
              </a:spcBef>
              <a:buChar char="–"/>
              <a:tabLst>
                <a:tab pos="768985" algn="l"/>
              </a:tabLst>
            </a:pPr>
            <a:r>
              <a:rPr sz="2800" spc="-5" dirty="0">
                <a:latin typeface="Times New Roman"/>
                <a:cs typeface="Times New Roman"/>
              </a:rPr>
              <a:t>a)</a:t>
            </a: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中每一条形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73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50" spc="307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的产生式，</a:t>
            </a:r>
            <a:r>
              <a:rPr sz="2800" dirty="0">
                <a:latin typeface="宋体"/>
                <a:cs typeface="宋体"/>
              </a:rPr>
              <a:t>在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中设 </a:t>
            </a:r>
            <a:r>
              <a:rPr sz="2800" spc="-5" dirty="0">
                <a:latin typeface="宋体"/>
                <a:cs typeface="宋体"/>
              </a:rPr>
              <a:t>映射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f(A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,a)=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67715" marR="57785" lvl="1" indent="-285750">
              <a:lnSpc>
                <a:spcPts val="3320"/>
              </a:lnSpc>
              <a:spcBef>
                <a:spcPts val="770"/>
              </a:spcBef>
              <a:buChar char="–"/>
              <a:tabLst>
                <a:tab pos="768985" algn="l"/>
              </a:tabLst>
            </a:pPr>
            <a:r>
              <a:rPr sz="2800" dirty="0">
                <a:latin typeface="Times New Roman"/>
                <a:cs typeface="Times New Roman"/>
              </a:rPr>
              <a:t>b)</a:t>
            </a: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中每一条形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73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50" spc="307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的产生式，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中设映 </a:t>
            </a:r>
            <a:r>
              <a:rPr sz="2800" dirty="0">
                <a:latin typeface="宋体"/>
                <a:cs typeface="宋体"/>
              </a:rPr>
              <a:t>射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f(q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,a)=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 一、正规文法、正规集与正规式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647751"/>
            <a:ext cx="8589010" cy="417004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、三个概念间关系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一个正规语言可以用正规文法定义，也可以用正 规式定义，对任意一个正规文法，存在一个定义 同一个语言的正规式；同样，对每个正规式，存 在一个生成同一语言的正规文法；有些正规语言 很容易用文法定义，有些则用正规式定义更容易； 两者之间是可以转换的，结构上具有等价性。</a:t>
            </a:r>
            <a:endParaRPr sz="2800">
              <a:latin typeface="宋体"/>
              <a:cs typeface="宋体"/>
            </a:endParaRPr>
          </a:p>
          <a:p>
            <a:pPr marL="755650" marR="360045" indent="-285750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由正规文法或正规式定义的正规语言的集合构成 正规集。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0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</a:t>
            </a:r>
          </a:p>
        </p:txBody>
      </p:sp>
      <p:sp>
        <p:nvSpPr>
          <p:cNvPr id="3" name="object 3"/>
          <p:cNvSpPr/>
          <p:nvPr/>
        </p:nvSpPr>
        <p:spPr>
          <a:xfrm>
            <a:off x="1816239" y="3333496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320040" y="0"/>
                </a:moveTo>
                <a:lnTo>
                  <a:pt x="1600200" y="0"/>
                </a:lnTo>
                <a:lnTo>
                  <a:pt x="1274826" y="381000"/>
                </a:lnTo>
                <a:lnTo>
                  <a:pt x="0" y="381000"/>
                </a:lnTo>
                <a:lnTo>
                  <a:pt x="32004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21439" y="3333496"/>
            <a:ext cx="17526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输入缓冲区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639" y="4151121"/>
            <a:ext cx="17526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预处理程序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639" y="4989321"/>
            <a:ext cx="17526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扫描缓冲区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0027" y="5848096"/>
            <a:ext cx="17526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扫描器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6735" y="330022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列表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4039" y="3500373"/>
            <a:ext cx="2057400" cy="124460"/>
            <a:chOff x="3264039" y="3500373"/>
            <a:chExt cx="2057400" cy="124460"/>
          </a:xfrm>
        </p:grpSpPr>
        <p:sp>
          <p:nvSpPr>
            <p:cNvPr id="10" name="object 10"/>
            <p:cNvSpPr/>
            <p:nvPr/>
          </p:nvSpPr>
          <p:spPr>
            <a:xfrm>
              <a:off x="3385959" y="3562095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193548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4039" y="350037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124205" y="0"/>
                  </a:lnTo>
                  <a:lnTo>
                    <a:pt x="0" y="61722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64517" y="3790696"/>
            <a:ext cx="124460" cy="381000"/>
            <a:chOff x="5564517" y="3790696"/>
            <a:chExt cx="124460" cy="381000"/>
          </a:xfrm>
        </p:grpSpPr>
        <p:sp>
          <p:nvSpPr>
            <p:cNvPr id="13" name="object 13"/>
            <p:cNvSpPr/>
            <p:nvPr/>
          </p:nvSpPr>
          <p:spPr>
            <a:xfrm>
              <a:off x="5626227" y="3790696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0"/>
                  </a:moveTo>
                  <a:lnTo>
                    <a:pt x="0" y="2590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4517" y="4048252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1709" y="123444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88317" y="4628896"/>
            <a:ext cx="124460" cy="381000"/>
            <a:chOff x="5488317" y="4628896"/>
            <a:chExt cx="124460" cy="381000"/>
          </a:xfrm>
        </p:grpSpPr>
        <p:sp>
          <p:nvSpPr>
            <p:cNvPr id="16" name="object 16"/>
            <p:cNvSpPr/>
            <p:nvPr/>
          </p:nvSpPr>
          <p:spPr>
            <a:xfrm>
              <a:off x="5550027" y="4628896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0"/>
                  </a:moveTo>
                  <a:lnTo>
                    <a:pt x="0" y="2590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8317" y="4886452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1709" y="123444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35439" y="4262373"/>
            <a:ext cx="3491865" cy="1800860"/>
            <a:chOff x="3035439" y="4262373"/>
            <a:chExt cx="3491865" cy="1800860"/>
          </a:xfrm>
        </p:grpSpPr>
        <p:sp>
          <p:nvSpPr>
            <p:cNvPr id="19" name="object 19"/>
            <p:cNvSpPr/>
            <p:nvPr/>
          </p:nvSpPr>
          <p:spPr>
            <a:xfrm>
              <a:off x="6464426" y="5619495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0"/>
                  </a:moveTo>
                  <a:lnTo>
                    <a:pt x="0" y="1066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2717" y="572465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59" h="123825">
                  <a:moveTo>
                    <a:pt x="124206" y="0"/>
                  </a:moveTo>
                  <a:lnTo>
                    <a:pt x="0" y="0"/>
                  </a:lnTo>
                  <a:lnTo>
                    <a:pt x="61709" y="123444"/>
                  </a:lnTo>
                  <a:lnTo>
                    <a:pt x="124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5439" y="6000495"/>
              <a:ext cx="2392680" cy="0"/>
            </a:xfrm>
            <a:custGeom>
              <a:avLst/>
              <a:gdLst/>
              <a:ahLst/>
              <a:cxnLst/>
              <a:rect l="l" t="t" r="r" b="b"/>
              <a:pathLst>
                <a:path w="2392679">
                  <a:moveTo>
                    <a:pt x="0" y="0"/>
                  </a:moveTo>
                  <a:lnTo>
                    <a:pt x="23926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6595" y="59387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31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31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68839" y="4324095"/>
              <a:ext cx="563880" cy="1676400"/>
            </a:xfrm>
            <a:custGeom>
              <a:avLst/>
              <a:gdLst/>
              <a:ahLst/>
              <a:cxnLst/>
              <a:rect l="l" t="t" r="r" b="b"/>
              <a:pathLst>
                <a:path w="563879" h="1676400">
                  <a:moveTo>
                    <a:pt x="0" y="0"/>
                  </a:moveTo>
                  <a:lnTo>
                    <a:pt x="0" y="1676400"/>
                  </a:lnTo>
                </a:path>
                <a:path w="563879" h="1676400">
                  <a:moveTo>
                    <a:pt x="0" y="0"/>
                  </a:moveTo>
                  <a:lnTo>
                    <a:pt x="5638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31195" y="4262373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444" y="61722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123444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40439" y="5695695"/>
              <a:ext cx="1524000" cy="304800"/>
            </a:xfrm>
            <a:custGeom>
              <a:avLst/>
              <a:gdLst/>
              <a:ahLst/>
              <a:cxnLst/>
              <a:rect l="l" t="t" r="r" b="b"/>
              <a:pathLst>
                <a:path w="1524000" h="304800">
                  <a:moveTo>
                    <a:pt x="0" y="0"/>
                  </a:moveTo>
                  <a:lnTo>
                    <a:pt x="0" y="304800"/>
                  </a:lnTo>
                </a:path>
                <a:path w="1524000" h="304800">
                  <a:moveTo>
                    <a:pt x="0" y="0"/>
                  </a:moveTo>
                  <a:lnTo>
                    <a:pt x="1523987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50026" y="546709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0"/>
                  </a:moveTo>
                  <a:lnTo>
                    <a:pt x="0" y="152400"/>
                  </a:lnTo>
                </a:path>
                <a:path w="685800" h="152400">
                  <a:moveTo>
                    <a:pt x="0" y="152400"/>
                  </a:moveTo>
                  <a:lnTo>
                    <a:pt x="685800" y="152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616827" y="3790696"/>
            <a:ext cx="152400" cy="1828800"/>
          </a:xfrm>
          <a:custGeom>
            <a:avLst/>
            <a:gdLst/>
            <a:ahLst/>
            <a:cxnLst/>
            <a:rect l="l" t="t" r="r" b="b"/>
            <a:pathLst>
              <a:path w="152400" h="1828800">
                <a:moveTo>
                  <a:pt x="152400" y="0"/>
                </a:moveTo>
                <a:lnTo>
                  <a:pt x="152400" y="1828800"/>
                </a:lnTo>
              </a:path>
              <a:path w="152400" h="1828800">
                <a:moveTo>
                  <a:pt x="0" y="1828800"/>
                </a:moveTo>
                <a:lnTo>
                  <a:pt x="152400" y="1828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174117" y="2876295"/>
            <a:ext cx="124460" cy="457200"/>
            <a:chOff x="6174117" y="2876295"/>
            <a:chExt cx="124460" cy="457200"/>
          </a:xfrm>
        </p:grpSpPr>
        <p:sp>
          <p:nvSpPr>
            <p:cNvPr id="29" name="object 29"/>
            <p:cNvSpPr/>
            <p:nvPr/>
          </p:nvSpPr>
          <p:spPr>
            <a:xfrm>
              <a:off x="6235827" y="2876295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h="335280">
                  <a:moveTo>
                    <a:pt x="0" y="0"/>
                  </a:moveTo>
                  <a:lnTo>
                    <a:pt x="0" y="3352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4117" y="321005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193" y="0"/>
                  </a:moveTo>
                  <a:lnTo>
                    <a:pt x="0" y="0"/>
                  </a:lnTo>
                  <a:lnTo>
                    <a:pt x="61709" y="123444"/>
                  </a:lnTo>
                  <a:lnTo>
                    <a:pt x="12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935" y="469778"/>
            <a:ext cx="7833359" cy="26885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一、任务</a:t>
            </a:r>
            <a:endParaRPr sz="3600">
              <a:latin typeface="宋体"/>
              <a:cs typeface="宋体"/>
            </a:endParaRPr>
          </a:p>
          <a:p>
            <a:pPr marL="354965" marR="1781175" indent="-3429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从左至右扫描源程序的字符串，按照 词法规则识别出一个个正确的单词，</a:t>
            </a:r>
            <a:endParaRPr sz="2800">
              <a:latin typeface="宋体"/>
              <a:cs typeface="宋体"/>
            </a:endParaRPr>
          </a:p>
          <a:p>
            <a:pPr marL="354965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宋体"/>
                <a:cs typeface="宋体"/>
              </a:rPr>
              <a:t>并转换为相应的二元式（类号，内码）形式，交 给语法分析使用。</a:t>
            </a:r>
            <a:endParaRPr sz="2800">
              <a:latin typeface="宋体"/>
              <a:cs typeface="宋体"/>
            </a:endParaRPr>
          </a:p>
          <a:p>
            <a:pPr marL="6228715">
              <a:lnSpc>
                <a:spcPts val="2020"/>
              </a:lnSpc>
            </a:pPr>
            <a:r>
              <a:rPr sz="2400" dirty="0">
                <a:latin typeface="宋体"/>
                <a:cs typeface="宋体"/>
              </a:rPr>
              <a:t>源程序输入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5134" y="59877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控制信号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 二、预处理与超前搜索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0" y="1387148"/>
            <a:ext cx="8557260" cy="34429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1</a:t>
            </a:r>
            <a:r>
              <a:rPr sz="2800" spc="-5" dirty="0">
                <a:latin typeface="宋体"/>
                <a:cs typeface="宋体"/>
              </a:rPr>
              <a:t>、预处理原因：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0000"/>
              </a:lnSpc>
              <a:spcBef>
                <a:spcPts val="680"/>
              </a:spcBef>
              <a:buFont typeface="Arial"/>
              <a:buAutoNum type="arabicParenR"/>
              <a:tabLst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源程序中包含注解部分，还有无用的空格、跳格、回 车换行等编辑字符，它们与词法分析无关。</a:t>
            </a:r>
            <a:endParaRPr sz="2800">
              <a:latin typeface="宋体"/>
              <a:cs typeface="宋体"/>
            </a:endParaRPr>
          </a:p>
          <a:p>
            <a:pPr marL="368300" indent="-356235">
              <a:lnSpc>
                <a:spcPct val="100000"/>
              </a:lnSpc>
              <a:spcBef>
                <a:spcPts val="675"/>
              </a:spcBef>
              <a:buFont typeface="Arial"/>
              <a:buAutoNum type="arabicParenR"/>
              <a:tabLst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一行语句结束应配上一个特殊字符说明。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0000"/>
              </a:lnSpc>
              <a:spcBef>
                <a:spcPts val="680"/>
              </a:spcBef>
              <a:buFont typeface="Arial"/>
              <a:buAutoNum type="arabicParenR"/>
              <a:tabLst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有些语言要识别标号区，区分标号语句，找出续行符 连接成完整语句等。</a:t>
            </a:r>
            <a:endParaRPr sz="2800">
              <a:latin typeface="宋体"/>
              <a:cs typeface="宋体"/>
            </a:endParaRPr>
          </a:p>
          <a:p>
            <a:pPr marL="368300" indent="-356235">
              <a:lnSpc>
                <a:spcPct val="100000"/>
              </a:lnSpc>
              <a:spcBef>
                <a:spcPts val="680"/>
              </a:spcBef>
              <a:buFont typeface="Arial"/>
              <a:buAutoNum type="arabicParenR"/>
              <a:tabLst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输出源程序清单以便复核。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26135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387148"/>
            <a:ext cx="8658860" cy="25038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二、预处理与超前搜索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160" dirty="0">
                <a:latin typeface="Arial"/>
                <a:cs typeface="Arial"/>
              </a:rPr>
              <a:t>2</a:t>
            </a:r>
            <a:r>
              <a:rPr sz="2800" spc="-5" dirty="0">
                <a:latin typeface="宋体"/>
                <a:cs typeface="宋体"/>
              </a:rPr>
              <a:t>、预处理子程序任务：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675"/>
              </a:spcBef>
              <a:buFont typeface="Arial"/>
              <a:buAutoNum type="arabicParenR"/>
              <a:tabLst>
                <a:tab pos="826135" algn="l"/>
              </a:tabLst>
            </a:pPr>
            <a:r>
              <a:rPr sz="2800" spc="-5" dirty="0">
                <a:latin typeface="宋体"/>
                <a:cs typeface="宋体"/>
              </a:rPr>
              <a:t>从输入缓冲区中读取源程序，预处理后送入扫描缓 冲区。此时，扫描缓冲区中的字符都是有效字符。</a:t>
            </a:r>
            <a:endParaRPr sz="2800">
              <a:latin typeface="宋体"/>
              <a:cs typeface="宋体"/>
            </a:endParaRPr>
          </a:p>
          <a:p>
            <a:pPr marL="825500" indent="-356235">
              <a:lnSpc>
                <a:spcPct val="100000"/>
              </a:lnSpc>
              <a:spcBef>
                <a:spcPts val="680"/>
              </a:spcBef>
              <a:buFont typeface="Arial"/>
              <a:buAutoNum type="arabicParenR"/>
              <a:tabLst>
                <a:tab pos="826135" algn="l"/>
              </a:tabLst>
            </a:pPr>
            <a:r>
              <a:rPr sz="2800" spc="-5" dirty="0">
                <a:latin typeface="宋体"/>
                <a:cs typeface="宋体"/>
              </a:rPr>
              <a:t>词法分析程序这时可以再对扫描缓冲区进行扫描。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 二、预处理与超前搜索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342951"/>
            <a:ext cx="7846059" cy="3978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、超前搜索</a:t>
            </a:r>
            <a:endParaRPr sz="2800">
              <a:latin typeface="宋体"/>
              <a:cs typeface="宋体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850"/>
              </a:spcBef>
            </a:pPr>
            <a:r>
              <a:rPr sz="2800" spc="-5" dirty="0">
                <a:latin typeface="宋体"/>
                <a:cs typeface="宋体"/>
              </a:rPr>
              <a:t>注：一般高级语言不必超前搜索，但有些对关键字 不加保护的语言，单词间没有明确界符，要在上 下文环境中识别单词，这时需要超前搜索。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</a:t>
            </a:r>
            <a:r>
              <a:rPr sz="2800" spc="-5" dirty="0">
                <a:latin typeface="Times New Roman"/>
                <a:cs typeface="Times New Roman"/>
              </a:rPr>
              <a:t>FORTRAN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spc="-5" dirty="0">
                <a:latin typeface="Times New Roman"/>
                <a:cs typeface="Times New Roman"/>
              </a:rPr>
              <a:t>“IF”</a:t>
            </a:r>
            <a:r>
              <a:rPr sz="2800" spc="-5" dirty="0">
                <a:latin typeface="宋体"/>
                <a:cs typeface="宋体"/>
              </a:rPr>
              <a:t>的使用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2901315" algn="l"/>
              </a:tabLst>
            </a:pPr>
            <a:r>
              <a:rPr sz="2800" dirty="0">
                <a:latin typeface="Times New Roman"/>
                <a:cs typeface="Times New Roman"/>
              </a:rPr>
              <a:t>– IF (5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.EQ.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M)	GOTO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50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IF=100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IF(100)=5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 三、扫描器的输出格式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387148"/>
            <a:ext cx="8589010" cy="3133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60" dirty="0">
                <a:latin typeface="Arial"/>
                <a:cs typeface="Arial"/>
              </a:rPr>
              <a:t>1</a:t>
            </a:r>
            <a:r>
              <a:rPr sz="2800" spc="-5" dirty="0">
                <a:latin typeface="宋体"/>
                <a:cs typeface="宋体"/>
              </a:rPr>
              <a:t>、单词分类（</a:t>
            </a:r>
            <a:r>
              <a:rPr sz="2800" spc="-10" dirty="0">
                <a:latin typeface="宋体"/>
                <a:cs typeface="宋体"/>
              </a:rPr>
              <a:t>以</a:t>
            </a:r>
            <a:r>
              <a:rPr sz="2800" spc="-625" dirty="0">
                <a:latin typeface="Arial"/>
                <a:cs typeface="Arial"/>
              </a:rPr>
              <a:t>C</a:t>
            </a:r>
            <a:r>
              <a:rPr sz="2800" spc="-5" dirty="0">
                <a:latin typeface="宋体"/>
                <a:cs typeface="宋体"/>
              </a:rPr>
              <a:t>语言为例）</a:t>
            </a:r>
            <a:endParaRPr sz="2800" dirty="0">
              <a:latin typeface="宋体"/>
              <a:cs typeface="宋体"/>
            </a:endParaRPr>
          </a:p>
          <a:p>
            <a:pPr marL="755650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基本字（关键字、保留字）</a:t>
            </a:r>
            <a:endParaRPr sz="2800" dirty="0">
              <a:latin typeface="宋体"/>
              <a:cs typeface="宋体"/>
            </a:endParaRPr>
          </a:p>
          <a:p>
            <a:pPr marL="755650" indent="-28638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标识符：变量名、数组名、函数名、过程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Times New Roman"/>
                <a:cs typeface="Times New Roman"/>
              </a:rPr>
              <a:t>……</a:t>
            </a:r>
            <a:endParaRPr sz="2800" dirty="0">
              <a:latin typeface="Times New Roman"/>
              <a:cs typeface="Times New Roman"/>
            </a:endParaRPr>
          </a:p>
          <a:p>
            <a:pPr marL="755650" indent="-286385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dirty="0">
                <a:latin typeface="宋体"/>
                <a:cs typeface="宋体"/>
              </a:rPr>
              <a:t>常量</a:t>
            </a:r>
          </a:p>
          <a:p>
            <a:pPr marL="755650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运算符</a:t>
            </a:r>
            <a:endParaRPr sz="2800" dirty="0">
              <a:latin typeface="宋体"/>
              <a:cs typeface="宋体"/>
            </a:endParaRPr>
          </a:p>
          <a:p>
            <a:pPr marL="755015" marR="5080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  <a:tab pos="2473960" algn="l"/>
                <a:tab pos="3086100" algn="l"/>
                <a:tab pos="3688715" algn="l"/>
                <a:tab pos="4301490" algn="l"/>
                <a:tab pos="4665980" algn="l"/>
              </a:tabLst>
            </a:pPr>
            <a:r>
              <a:rPr sz="2800" spc="-5" dirty="0">
                <a:latin typeface="宋体"/>
                <a:cs typeface="宋体"/>
              </a:rPr>
              <a:t>界符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1090" dirty="0">
                <a:latin typeface="宋体"/>
                <a:cs typeface="宋体"/>
              </a:rPr>
              <a:t> </a:t>
            </a:r>
            <a:r>
              <a:rPr sz="2800" dirty="0">
                <a:latin typeface="Arial"/>
                <a:cs typeface="Arial"/>
              </a:rPr>
              <a:t>.	,	;	(	)	</a:t>
            </a:r>
            <a:r>
              <a:rPr sz="2800" spc="-775" dirty="0" err="1">
                <a:latin typeface="宋体"/>
                <a:cs typeface="宋体"/>
              </a:rPr>
              <a:t>等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0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 三、扫描器的输出格式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02" y="1212652"/>
            <a:ext cx="8634095" cy="52374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、扫描器的输出格式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使用二元式：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类号，内</a:t>
            </a:r>
            <a:r>
              <a:rPr sz="2800" spc="-10" dirty="0">
                <a:latin typeface="宋体"/>
                <a:cs typeface="宋体"/>
              </a:rPr>
              <a:t>码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，每个单词对应一个二元 式</a:t>
            </a:r>
            <a:r>
              <a:rPr sz="2800" dirty="0">
                <a:latin typeface="宋体"/>
                <a:cs typeface="宋体"/>
              </a:rPr>
              <a:t>。</a:t>
            </a:r>
            <a:r>
              <a:rPr sz="2800" spc="-75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其中类号用整数表示，类号既可区分单词种类，  又可便于程序处理。类号考虑原则是：</a:t>
            </a:r>
            <a:endParaRPr sz="2800">
              <a:latin typeface="宋体"/>
              <a:cs typeface="宋体"/>
            </a:endParaRPr>
          </a:p>
          <a:p>
            <a:pPr marL="309880" indent="-297815">
              <a:lnSpc>
                <a:spcPct val="100000"/>
              </a:lnSpc>
              <a:spcBef>
                <a:spcPts val="685"/>
              </a:spcBef>
              <a:buSzPct val="96428"/>
              <a:buFont typeface="Times New Roman"/>
              <a:buAutoNum type="arabicParenR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每个基本字占有一个类号，内码缺省；</a:t>
            </a:r>
            <a:endParaRPr sz="2800">
              <a:latin typeface="宋体"/>
              <a:cs typeface="宋体"/>
            </a:endParaRPr>
          </a:p>
          <a:p>
            <a:pPr marL="12700" marR="81280" algn="r">
              <a:lnSpc>
                <a:spcPct val="105400"/>
              </a:lnSpc>
              <a:spcBef>
                <a:spcPts val="490"/>
              </a:spcBef>
              <a:buSzPct val="96428"/>
              <a:buFont typeface="Times New Roman"/>
              <a:buAutoNum type="arabicParenR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各种标识符统一为一类，由内码来区分不同的标识符 名。通常将各标识符的符号表入口地址作为其内码。</a:t>
            </a:r>
            <a:endParaRPr sz="2800">
              <a:latin typeface="宋体"/>
              <a:cs typeface="宋体"/>
            </a:endParaRPr>
          </a:p>
          <a:p>
            <a:pPr marL="354965" marR="81280" indent="-342900" algn="just">
              <a:lnSpc>
                <a:spcPct val="100000"/>
              </a:lnSpc>
              <a:spcBef>
                <a:spcPts val="675"/>
              </a:spcBef>
              <a:buFont typeface="Arial"/>
              <a:buAutoNum type="arabicParenR"/>
              <a:tabLst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对于常量，以常量的数据类型区分不同类号，对每一 类设置相应常量表。各常量在其常量表中的入口地址 作为其内码。</a:t>
            </a:r>
            <a:endParaRPr sz="2800">
              <a:latin typeface="宋体"/>
              <a:cs typeface="宋体"/>
            </a:endParaRPr>
          </a:p>
          <a:p>
            <a:pPr marL="309880" indent="-297815">
              <a:lnSpc>
                <a:spcPct val="100000"/>
              </a:lnSpc>
              <a:spcBef>
                <a:spcPts val="509"/>
              </a:spcBef>
              <a:buSzPct val="96428"/>
              <a:buFont typeface="Times New Roman"/>
              <a:buAutoNum type="arabicParenR"/>
              <a:tabLst>
                <a:tab pos="310515" algn="l"/>
              </a:tabLst>
            </a:pPr>
            <a:r>
              <a:rPr sz="2800" spc="-5" dirty="0">
                <a:latin typeface="宋体"/>
                <a:cs typeface="宋体"/>
              </a:rPr>
              <a:t>对于界符，通常一个符号一个类号，内码缺省。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98297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第二节	词法分析程序 四、扫描器的设计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35" y="1256849"/>
            <a:ext cx="9179560" cy="49593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设计方法：</a:t>
            </a:r>
            <a:endParaRPr sz="2800">
              <a:latin typeface="宋体"/>
              <a:cs typeface="宋体"/>
            </a:endParaRPr>
          </a:p>
          <a:p>
            <a:pPr marL="280035" indent="-267970">
              <a:lnSpc>
                <a:spcPct val="100000"/>
              </a:lnSpc>
              <a:spcBef>
                <a:spcPts val="505"/>
              </a:spcBef>
              <a:buSzPct val="96428"/>
              <a:buFont typeface="Times New Roman"/>
              <a:buAutoNum type="arabicPeriod"/>
              <a:tabLst>
                <a:tab pos="280670" algn="l"/>
              </a:tabLst>
            </a:pPr>
            <a:r>
              <a:rPr sz="2800" spc="-5" dirty="0">
                <a:latin typeface="宋体"/>
                <a:cs typeface="宋体"/>
              </a:rPr>
              <a:t>写出该语言的词法规则。</a:t>
            </a:r>
            <a:endParaRPr sz="2800">
              <a:latin typeface="宋体"/>
              <a:cs typeface="宋体"/>
            </a:endParaRPr>
          </a:p>
          <a:p>
            <a:pPr marL="280035" indent="-267970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eriod"/>
              <a:tabLst>
                <a:tab pos="280670" algn="l"/>
              </a:tabLst>
            </a:pPr>
            <a:r>
              <a:rPr sz="2800" spc="-5" dirty="0">
                <a:latin typeface="宋体"/>
                <a:cs typeface="宋体"/>
              </a:rPr>
              <a:t>把词法规则转换为相应的状态转换图。</a:t>
            </a:r>
            <a:endParaRPr sz="2800">
              <a:latin typeface="宋体"/>
              <a:cs typeface="宋体"/>
            </a:endParaRPr>
          </a:p>
          <a:p>
            <a:pPr marL="280035" indent="-267970">
              <a:lnSpc>
                <a:spcPct val="100000"/>
              </a:lnSpc>
              <a:spcBef>
                <a:spcPts val="675"/>
              </a:spcBef>
              <a:buSzPct val="96428"/>
              <a:buFont typeface="Times New Roman"/>
              <a:buAutoNum type="arabicPeriod"/>
              <a:tabLst>
                <a:tab pos="280670" algn="l"/>
              </a:tabLst>
            </a:pPr>
            <a:r>
              <a:rPr sz="2800" spc="-5" dirty="0">
                <a:latin typeface="宋体"/>
                <a:cs typeface="宋体"/>
              </a:rPr>
              <a:t>把各转换图的初态连在一起，构成识别该语言的自动机。</a:t>
            </a:r>
            <a:endParaRPr sz="2800">
              <a:latin typeface="宋体"/>
              <a:cs typeface="宋体"/>
            </a:endParaRPr>
          </a:p>
          <a:p>
            <a:pPr marL="280035" indent="-267970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eriod"/>
              <a:tabLst>
                <a:tab pos="280670" algn="l"/>
              </a:tabLst>
            </a:pPr>
            <a:r>
              <a:rPr sz="2800" spc="-5" dirty="0">
                <a:latin typeface="宋体"/>
                <a:cs typeface="宋体"/>
              </a:rPr>
              <a:t>设计扫描器</a:t>
            </a:r>
            <a:endParaRPr sz="2800">
              <a:latin typeface="宋体"/>
              <a:cs typeface="宋体"/>
            </a:endParaRPr>
          </a:p>
          <a:p>
            <a:pPr marL="755650" marR="240029" lvl="1" indent="-285750">
              <a:lnSpc>
                <a:spcPct val="100000"/>
              </a:lnSpc>
              <a:spcBef>
                <a:spcPts val="844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把扫描器作为语法分析的一个过程，当语法分析需要 一个单词时，就调用扫描器。</a:t>
            </a:r>
            <a:endParaRPr sz="2800">
              <a:latin typeface="宋体"/>
              <a:cs typeface="宋体"/>
            </a:endParaRPr>
          </a:p>
          <a:p>
            <a:pPr marL="755650" marR="240029" lvl="1" indent="-285750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扫描器从初态出发，当识别一个单词后便进入终态， 送出二元式。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注意：可用状态矩阵代替状态图，以便于计算机处理。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249935"/>
            <a:ext cx="688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第三节	词法分析程序的自动生成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703377"/>
            <a:ext cx="8544560" cy="19494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词法分析程</a:t>
            </a:r>
            <a:r>
              <a:rPr sz="2800" spc="-10" dirty="0">
                <a:latin typeface="宋体"/>
                <a:cs typeface="宋体"/>
              </a:rPr>
              <a:t>序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宋体"/>
                <a:cs typeface="宋体"/>
              </a:rPr>
              <a:t>状态转换</a:t>
            </a:r>
            <a:r>
              <a:rPr sz="2800" spc="-10" dirty="0">
                <a:latin typeface="宋体"/>
                <a:cs typeface="宋体"/>
              </a:rPr>
              <a:t>图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宋体"/>
                <a:cs typeface="宋体"/>
              </a:rPr>
              <a:t>控制程序</a:t>
            </a:r>
            <a:endParaRPr sz="2800">
              <a:latin typeface="宋体"/>
              <a:cs typeface="宋体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控制程序很简单，关键是构造状态转换矩阵及其相应 的语义动作。可根据单词的正规式及其相应的语义动 作自动产生词法分析程序。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26135"/>
            <a:ext cx="688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第三节	词法分析程序的自动生成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02" y="1365052"/>
            <a:ext cx="8544560" cy="42976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LEX</a:t>
            </a:r>
            <a:r>
              <a:rPr sz="2800" dirty="0">
                <a:latin typeface="宋体"/>
                <a:cs typeface="宋体"/>
              </a:rPr>
              <a:t>语言</a:t>
            </a:r>
          </a:p>
          <a:p>
            <a:pPr marL="355600" marR="80010" indent="6350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用来描述词法分析程序的一组单词的正规式及其 相应的语义动作，称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LEX</a:t>
            </a:r>
            <a:r>
              <a:rPr sz="2800" spc="-5" dirty="0">
                <a:latin typeface="宋体"/>
                <a:cs typeface="宋体"/>
              </a:rPr>
              <a:t>语言。</a:t>
            </a:r>
            <a:endParaRPr sz="2800" dirty="0">
              <a:latin typeface="宋体"/>
              <a:cs typeface="宋体"/>
            </a:endParaRPr>
          </a:p>
          <a:p>
            <a:pPr marL="354965" marR="5080" indent="635000" algn="just">
              <a:lnSpc>
                <a:spcPct val="102699"/>
              </a:lnSpc>
              <a:spcBef>
                <a:spcPts val="585"/>
              </a:spcBef>
            </a:pPr>
            <a:r>
              <a:rPr sz="2800" spc="-10" dirty="0">
                <a:latin typeface="宋体"/>
                <a:cs typeface="宋体"/>
              </a:rPr>
              <a:t>一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LEX</a:t>
            </a:r>
            <a:r>
              <a:rPr sz="2800" spc="-5" dirty="0">
                <a:latin typeface="宋体"/>
                <a:cs typeface="宋体"/>
              </a:rPr>
              <a:t>源程序主要包括两部分：正规式的辅助 定义和识别规则。识别规则又分为正规式和相应语义 动作两个部分。</a:t>
            </a:r>
            <a:endParaRPr sz="2800" dirty="0">
              <a:latin typeface="宋体"/>
              <a:cs typeface="宋体"/>
            </a:endParaRPr>
          </a:p>
          <a:p>
            <a:pPr marL="354965" marR="80010" indent="635000">
              <a:lnSpc>
                <a:spcPct val="105200"/>
              </a:lnSpc>
              <a:spcBef>
                <a:spcPts val="330"/>
              </a:spcBef>
            </a:pPr>
            <a:r>
              <a:rPr sz="2800" spc="-5" dirty="0">
                <a:latin typeface="宋体"/>
                <a:cs typeface="宋体"/>
              </a:rPr>
              <a:t>控制程序的基本原则是：最长子串匹配原则和优 先原则。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LEX</a:t>
            </a:r>
            <a:r>
              <a:rPr sz="2800" spc="-5" dirty="0">
                <a:latin typeface="宋体"/>
                <a:cs typeface="宋体"/>
              </a:rPr>
              <a:t>编译程序的构造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593652"/>
            <a:ext cx="7668895" cy="3101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、正规文法、正规集与正规式的概念和关系；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、如何由正规文法得到正规式；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NF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的确定化；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DF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的最小化；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、对含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弧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NFA</a:t>
            </a:r>
            <a:r>
              <a:rPr sz="2800" spc="-5" dirty="0">
                <a:latin typeface="宋体"/>
                <a:cs typeface="宋体"/>
              </a:rPr>
              <a:t>进行确定化；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、正规文法、正规式和自动机之间的相互转换。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6426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/>
              <a:t>第一节</a:t>
            </a:r>
            <a:r>
              <a:rPr spc="825" dirty="0"/>
              <a:t> </a:t>
            </a:r>
            <a:r>
              <a:rPr dirty="0"/>
              <a:t>正规文法和有限自动机 一、正规文法、正规集与正规式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0" y="1877876"/>
            <a:ext cx="6233160" cy="3101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例：证</a:t>
            </a:r>
            <a:r>
              <a:rPr sz="2800" spc="-10" dirty="0">
                <a:latin typeface="宋体"/>
                <a:cs typeface="宋体"/>
              </a:rPr>
              <a:t>明</a:t>
            </a:r>
            <a:r>
              <a:rPr sz="2800" spc="-5" dirty="0">
                <a:latin typeface="Times New Roman"/>
                <a:cs typeface="Times New Roman"/>
              </a:rPr>
              <a:t>b(ab)*=(ba)*b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54965">
              <a:lnSpc>
                <a:spcPct val="1202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证明：∵</a:t>
            </a:r>
            <a:r>
              <a:rPr sz="2800" spc="-5" dirty="0">
                <a:latin typeface="Times New Roman"/>
                <a:cs typeface="Times New Roman"/>
              </a:rPr>
              <a:t>L(b(ab)*)={b,bab,babab,……}  L((ba)*b)={b,bab,babab,……}</a:t>
            </a:r>
            <a:endParaRPr sz="2800">
              <a:latin typeface="Times New Roman"/>
              <a:cs typeface="Times New Roman"/>
            </a:endParaRPr>
          </a:p>
          <a:p>
            <a:pPr marL="12693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又∵正规集的</a:t>
            </a:r>
            <a:r>
              <a:rPr sz="2800" spc="-10" dirty="0">
                <a:latin typeface="宋体"/>
                <a:cs typeface="宋体"/>
              </a:rPr>
              <a:t>前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项相同</a:t>
            </a:r>
            <a:endParaRPr sz="2800">
              <a:latin typeface="宋体"/>
              <a:cs typeface="宋体"/>
            </a:endParaRPr>
          </a:p>
          <a:p>
            <a:pPr marL="1358900" marR="244475">
              <a:lnSpc>
                <a:spcPts val="4040"/>
              </a:lnSpc>
              <a:spcBef>
                <a:spcPts val="240"/>
              </a:spcBef>
            </a:pPr>
            <a:r>
              <a:rPr sz="2800" spc="-5" dirty="0">
                <a:latin typeface="宋体"/>
                <a:cs typeface="宋体"/>
              </a:rPr>
              <a:t>∴可知它们的正规集是相等的 故：正规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b(ab)*=(ba)*b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33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/>
              <a:t>第一节	正规文法和有限自动机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34465" algn="l"/>
              </a:tabLst>
            </a:pPr>
            <a:r>
              <a:rPr spc="-5" dirty="0"/>
              <a:t>第三章</a:t>
            </a:r>
            <a:r>
              <a:rPr spc="-345" dirty="0"/>
              <a:t> </a:t>
            </a:r>
            <a:r>
              <a:rPr spc="-5" dirty="0"/>
              <a:t>词法分析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52049"/>
            <a:ext cx="6266180" cy="2038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一、正规文法、正规集与正规式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、定</a:t>
            </a:r>
            <a:r>
              <a:rPr sz="2800" spc="-10" dirty="0">
                <a:latin typeface="宋体"/>
                <a:cs typeface="宋体"/>
              </a:rPr>
              <a:t>理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：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10" dirty="0">
                <a:latin typeface="Symbol"/>
                <a:cs typeface="Symbol"/>
              </a:rPr>
              <a:t></a:t>
            </a:r>
            <a:r>
              <a:rPr sz="2800" spc="-5" dirty="0">
                <a:latin typeface="宋体"/>
                <a:cs typeface="宋体"/>
              </a:rPr>
              <a:t>是正规式则下述等价式成立</a:t>
            </a:r>
            <a:endParaRPr sz="2800" dirty="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 1.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lang="zh-CN" altLang="en-US" sz="2800" spc="-5" dirty="0">
                <a:latin typeface="Times New Roman"/>
                <a:cs typeface="Times New Roman"/>
              </a:rPr>
              <a:t>｜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lang="en-US" sz="2800" dirty="0">
                <a:latin typeface="Symbol"/>
                <a:cs typeface="Symbol"/>
              </a:rPr>
              <a:t> 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0534" y="2965973"/>
            <a:ext cx="288353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5" dirty="0">
                <a:latin typeface="Symbol"/>
                <a:cs typeface="Symbol"/>
              </a:rPr>
              <a:t>   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</a:t>
            </a:r>
            <a:r>
              <a:rPr sz="2800" spc="-5" dirty="0">
                <a:latin typeface="Times New Roman"/>
                <a:cs typeface="Times New Roman"/>
              </a:rPr>
              <a:t>) =(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Symbol"/>
                <a:cs typeface="Symbol"/>
              </a:rPr>
              <a:t></a:t>
            </a:r>
          </a:p>
          <a:p>
            <a:pPr marL="3117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Symbol"/>
                <a:cs typeface="Symbol"/>
              </a:rPr>
              <a:t>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|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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765" y="2965973"/>
            <a:ext cx="371856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Times New Roman"/>
                <a:cs typeface="Times New Roman"/>
              </a:rPr>
              <a:t>– 2.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lang="zh-CN" altLang="en-US" sz="2800" spc="-5" dirty="0">
                <a:latin typeface="Symbol"/>
                <a:cs typeface="Symbol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lang="zh-CN" altLang="en-US"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| </a:t>
            </a:r>
            <a:r>
              <a:rPr sz="2800" spc="-5" dirty="0">
                <a:latin typeface="Symbol"/>
                <a:cs typeface="Symbol"/>
              </a:rPr>
              <a:t></a:t>
            </a:r>
            <a:r>
              <a:rPr sz="2800" spc="-5" dirty="0">
                <a:latin typeface="Times New Roman"/>
                <a:cs typeface="Times New Roman"/>
              </a:rPr>
              <a:t>)=(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– 3.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)=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 4. </a:t>
            </a:r>
            <a:r>
              <a:rPr sz="2800" spc="-5" dirty="0">
                <a:latin typeface="Symbol"/>
                <a:cs typeface="Symbol"/>
              </a:rPr>
              <a:t>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Symbol"/>
                <a:cs typeface="Symbol"/>
              </a:rPr>
              <a:t>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5.(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*)*=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65" y="5015726"/>
            <a:ext cx="610489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75"/>
              </a:spcBef>
              <a:tabLst>
                <a:tab pos="3437254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6.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*=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50" spc="-7" baseline="30000" dirty="0">
                <a:latin typeface="宋体"/>
                <a:cs typeface="宋体"/>
              </a:rPr>
              <a:t>＋</a:t>
            </a:r>
            <a:r>
              <a:rPr lang="en-US" sz="2800" spc="-5" dirty="0">
                <a:latin typeface="宋体"/>
                <a:cs typeface="宋体"/>
              </a:rPr>
              <a:t>|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50" baseline="23391" dirty="0">
                <a:latin typeface="宋体"/>
                <a:cs typeface="宋体"/>
              </a:rPr>
              <a:t>＋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83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50" baseline="23391" dirty="0">
                <a:latin typeface="Times New Roman"/>
                <a:cs typeface="Times New Roman"/>
              </a:rPr>
              <a:t>*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Symbol"/>
                <a:cs typeface="Symbol"/>
              </a:rPr>
              <a:t></a:t>
            </a:r>
            <a:endParaRPr sz="2800" dirty="0">
              <a:latin typeface="Symbol"/>
              <a:cs typeface="Symbol"/>
            </a:endParaRPr>
          </a:p>
          <a:p>
            <a:pPr marL="628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 7.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)*= 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* </a:t>
            </a:r>
            <a:r>
              <a:rPr lang="en-US" sz="2800" spc="-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 *)*=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*)*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5479</Words>
  <Application>Microsoft Macintosh PowerPoint</Application>
  <PresentationFormat>自定义</PresentationFormat>
  <Paragraphs>951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5" baseType="lpstr">
      <vt:lpstr>宋体</vt:lpstr>
      <vt:lpstr>Arial</vt:lpstr>
      <vt:lpstr>Calibri</vt:lpstr>
      <vt:lpstr>Symbol</vt:lpstr>
      <vt:lpstr>Times New Roman</vt:lpstr>
      <vt:lpstr>Office Theme</vt:lpstr>
      <vt:lpstr>第三章 词法分析</vt:lpstr>
      <vt:lpstr>第三章 词法分析</vt:lpstr>
      <vt:lpstr>第一节 正规文法和有限自动机</vt:lpstr>
      <vt:lpstr>第一节 正规文法和有限自动机</vt:lpstr>
      <vt:lpstr>第一节 正规文法和有限自动机</vt:lpstr>
      <vt:lpstr>第一节 正规文法和有限自动机</vt:lpstr>
      <vt:lpstr>第一节 正规文法和有限自动机 一、正规文法、正规集与正规式</vt:lpstr>
      <vt:lpstr>第一节 正规文法和有限自动机 一、正规文法、正规集与正规式</vt:lpstr>
      <vt:lpstr>第一节 正规文法和有限自动机</vt:lpstr>
      <vt:lpstr>第一节 正规文法和有限自动机</vt:lpstr>
      <vt:lpstr>第一节 正规文法和有限自动机</vt:lpstr>
      <vt:lpstr>第一节 正规文法和有限自动机</vt:lpstr>
      <vt:lpstr>PowerPoint 演示文稿</vt:lpstr>
      <vt:lpstr>第一节 正规文法和有限自动机</vt:lpstr>
      <vt:lpstr>第一节 正规文法和有限自动机</vt:lpstr>
      <vt:lpstr>第一节 正规文法和有限自动机</vt:lpstr>
      <vt:lpstr>第一节 正规文法和有限自动机</vt:lpstr>
      <vt:lpstr>第一节 正规文法和有限自动机</vt:lpstr>
      <vt:lpstr>第一节 正规文法和有限自动机 二、有限自动机</vt:lpstr>
      <vt:lpstr>第一节 正规文法和有限自动机 二、有限自动机</vt:lpstr>
      <vt:lpstr>第一节 正规文法和有限自动机 二、有限自动机</vt:lpstr>
      <vt:lpstr>第一节 正规文法和有限自动机 二、有限自动机</vt:lpstr>
      <vt:lpstr>第一节 正规文法和有限自动机 二、有限自动机</vt:lpstr>
      <vt:lpstr>PowerPoint 演示文稿</vt:lpstr>
      <vt:lpstr>PowerPoint 演示文稿</vt:lpstr>
      <vt:lpstr>PowerPoint 演示文稿</vt:lpstr>
      <vt:lpstr>第一节 正规文法和有限自动机 二、有限自动机</vt:lpstr>
      <vt:lpstr>第一节 正规文法和有限自动机 二、有限自动机</vt:lpstr>
      <vt:lpstr>第一节 正规文法和有限自动机 二、有限自动机</vt:lpstr>
      <vt:lpstr>例：设NFA M＝({q0,q1},{0,1},f,{q0}{q1})</vt:lpstr>
      <vt:lpstr>第一节 正规文法和有限自动机 二、有限自动机</vt:lpstr>
      <vt:lpstr>第一节 正规文法和有限自动机</vt:lpstr>
      <vt:lpstr>第一节 正规文法和有限自动机 二、有限自动机</vt:lpstr>
      <vt:lpstr>第一节 正规文法和有限自动机 二、有限自动机</vt:lpstr>
      <vt:lpstr>例：设NFA M＝({q0,q1},{0,1},f,{q0}{q1})</vt:lpstr>
      <vt:lpstr>PowerPoint 演示文稿</vt:lpstr>
      <vt:lpstr>PowerPoint 演示文稿</vt:lpstr>
      <vt:lpstr>PowerPoint 演示文稿</vt:lpstr>
      <vt:lpstr>第一节 正规文法和有限自动机 二、有限自动机</vt:lpstr>
      <vt:lpstr>第一节 正规文法和有限自动机</vt:lpstr>
      <vt:lpstr>第一节 正规文法和有限自动机 二、有限自动机</vt:lpstr>
      <vt:lpstr>第一节 正规文法和有限自动机 二、有限自动机</vt:lpstr>
      <vt:lpstr>第一节 正规文法和有限自动机 二、有限自动机</vt:lpstr>
      <vt:lpstr>PowerPoint 演示文稿</vt:lpstr>
      <vt:lpstr>PowerPoint 演示文稿</vt:lpstr>
      <vt:lpstr>PowerPoint 演示文稿</vt:lpstr>
      <vt:lpstr>PowerPoint 演示文稿</vt:lpstr>
      <vt:lpstr>第一节 正规文法和有限自动机 三、正规式与有限自动机之间的关系</vt:lpstr>
      <vt:lpstr>第一节 正规文法和有限自动机 三、正规式与有限自动机之间的关系</vt:lpstr>
      <vt:lpstr>有限自动机替换规则</vt:lpstr>
      <vt:lpstr>PowerPoint 演示文稿</vt:lpstr>
      <vt:lpstr>PowerPoint 演示文稿</vt:lpstr>
      <vt:lpstr>第一节 正规文法和有限自动机</vt:lpstr>
      <vt:lpstr>正规式分裂规则</vt:lpstr>
      <vt:lpstr>PowerPoint 演示文稿</vt:lpstr>
      <vt:lpstr>第一节 正规文法和有限自动机 三、正规式与有限自动机之间的关系</vt:lpstr>
      <vt:lpstr>第一节 正规文法和有限自动机 三、正规式与有限自动机之间的关系</vt:lpstr>
      <vt:lpstr>第一节 正规文法和有限自动机 三、正规式与有限自动机之间的关系</vt:lpstr>
      <vt:lpstr>第一节 正规文法和有限自动机 三、正规式与有限自动机之间的关系</vt:lpstr>
      <vt:lpstr>PowerPoint 演示文稿</vt:lpstr>
      <vt:lpstr>PowerPoint 演示文稿</vt:lpstr>
      <vt:lpstr>第一节 正规文法和有限自动机 四、正规文法和有限自动机</vt:lpstr>
      <vt:lpstr>第一节 正规文法和有限自动机 四、正规文法和有限自动机</vt:lpstr>
      <vt:lpstr>第一节 正规文法和有限自动机 四、正规文法和有限自动机</vt:lpstr>
      <vt:lpstr>PowerPoint 演示文稿</vt:lpstr>
      <vt:lpstr>PowerPoint 演示文稿</vt:lpstr>
      <vt:lpstr>第一节 正规文法和有限自动机</vt:lpstr>
      <vt:lpstr>PowerPoint 演示文稿</vt:lpstr>
      <vt:lpstr>第一节 正规文法和有限自动机 四、正规文法和有限自动机</vt:lpstr>
      <vt:lpstr>第二节 词法分析程序</vt:lpstr>
      <vt:lpstr>第二节 词法分析程序 二、预处理与超前搜索</vt:lpstr>
      <vt:lpstr>第二节 词法分析程序</vt:lpstr>
      <vt:lpstr>第二节 词法分析程序 二、预处理与超前搜索</vt:lpstr>
      <vt:lpstr>第二节 词法分析程序 三、扫描器的输出格式</vt:lpstr>
      <vt:lpstr>第二节 词法分析程序 三、扫描器的输出格式</vt:lpstr>
      <vt:lpstr>第二节 词法分析程序 四、扫描器的设计</vt:lpstr>
      <vt:lpstr>第三节 词法分析程序的自动生成</vt:lpstr>
      <vt:lpstr>第三节 词法分析程序的自动生成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</dc:title>
  <dc:creator>db2admin</dc:creator>
  <cp:lastModifiedBy>Microsoft Office User</cp:lastModifiedBy>
  <cp:revision>13</cp:revision>
  <dcterms:created xsi:type="dcterms:W3CDTF">2020-09-07T12:49:26Z</dcterms:created>
  <dcterms:modified xsi:type="dcterms:W3CDTF">2020-09-22T05:42:01Z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2003-10-08T00:00:00Z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2020-09-07T00:00:00Z</vt:filetime>
  </property>
</Properties>
</file>