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94" r:id="rId27"/>
    <p:sldId id="290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21" r:id="rId50"/>
    <p:sldId id="322" r:id="rId51"/>
    <p:sldId id="323" r:id="rId52"/>
    <p:sldId id="324" r:id="rId53"/>
    <p:sldId id="325" r:id="rId54"/>
  </p:sldIdLst>
  <p:sldSz cx="9118600" cy="6819900"/>
  <p:notesSz cx="9118600" cy="6819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24"/>
    <p:restoredTop sz="94597"/>
  </p:normalViewPr>
  <p:slideViewPr>
    <p:cSldViewPr>
      <p:cViewPr varScale="1">
        <p:scale>
          <a:sx n="95" d="100"/>
          <a:sy n="95" d="100"/>
        </p:scale>
        <p:origin x="7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4169"/>
            <a:ext cx="7750810" cy="143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19144"/>
            <a:ext cx="6383020" cy="170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68577"/>
            <a:ext cx="3966591" cy="450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35" y="22097"/>
            <a:ext cx="6833234" cy="1182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65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335" y="1783102"/>
            <a:ext cx="4290695" cy="197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42507"/>
            <a:ext cx="2917952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42507"/>
            <a:ext cx="2097278" cy="34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14979" y="6428514"/>
            <a:ext cx="2362834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C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‹#›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833" y="2535935"/>
            <a:ext cx="528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/>
              <a:t>第四章	自上而下语法分析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14979" y="6409182"/>
            <a:ext cx="2337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第四章</a:t>
            </a:r>
            <a:r>
              <a:rPr sz="1400" spc="-2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自上而下语法分析</a:t>
            </a:r>
            <a:r>
              <a:rPr sz="1400" spc="-2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二、一般方法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935" y="15113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723265" algn="l"/>
              </a:tabLst>
            </a:pPr>
            <a:r>
              <a:rPr sz="2800" dirty="0">
                <a:latin typeface="宋体"/>
                <a:cs typeface="宋体"/>
              </a:rPr>
              <a:t>例	文</a:t>
            </a:r>
            <a:r>
              <a:rPr sz="2800" spc="-5" dirty="0">
                <a:latin typeface="宋体"/>
                <a:cs typeface="宋体"/>
              </a:rPr>
              <a:t>法产生式如下，请分析符号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41173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99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9039" y="5009896"/>
            <a:ext cx="457200" cy="1447800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0" y="0"/>
                </a:moveTo>
                <a:lnTo>
                  <a:pt x="0" y="1447800"/>
                </a:lnTo>
              </a:path>
              <a:path w="457200" h="1447800">
                <a:moveTo>
                  <a:pt x="457200" y="0"/>
                </a:moveTo>
                <a:lnTo>
                  <a:pt x="457200" y="1447800"/>
                </a:lnTo>
              </a:path>
              <a:path w="457200" h="1447800">
                <a:moveTo>
                  <a:pt x="0" y="1447800"/>
                </a:moveTo>
                <a:lnTo>
                  <a:pt x="457200" y="1447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61959" y="4453635"/>
          <a:ext cx="4137025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0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258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8544" y="5032251"/>
            <a:ext cx="28257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700" marR="8382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y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0039" y="525297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6" y="124205"/>
                </a:moveTo>
                <a:lnTo>
                  <a:pt x="124206" y="0"/>
                </a:lnTo>
                <a:lnTo>
                  <a:pt x="0" y="61722"/>
                </a:lnTo>
                <a:lnTo>
                  <a:pt x="124206" y="12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845302" y="5275071"/>
            <a:ext cx="400050" cy="681355"/>
            <a:chOff x="5845302" y="5275071"/>
            <a:chExt cx="400050" cy="681355"/>
          </a:xfrm>
        </p:grpSpPr>
        <p:sp>
          <p:nvSpPr>
            <p:cNvPr id="14" name="object 14"/>
            <p:cNvSpPr/>
            <p:nvPr/>
          </p:nvSpPr>
          <p:spPr>
            <a:xfrm>
              <a:off x="59355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4827" y="5408421"/>
              <a:ext cx="381000" cy="538480"/>
            </a:xfrm>
            <a:custGeom>
              <a:avLst/>
              <a:gdLst/>
              <a:ahLst/>
              <a:cxnLst/>
              <a:rect l="l" t="t" r="r" b="b"/>
              <a:pathLst>
                <a:path w="381000" h="538479">
                  <a:moveTo>
                    <a:pt x="0" y="0"/>
                  </a:moveTo>
                  <a:lnTo>
                    <a:pt x="0" y="537972"/>
                  </a:lnTo>
                  <a:lnTo>
                    <a:pt x="381000" y="537972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43479" y="543991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14979" y="6409182"/>
            <a:ext cx="2337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第四章</a:t>
            </a:r>
            <a:r>
              <a:rPr sz="1400" spc="-2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自上而下语法分析</a:t>
            </a:r>
            <a:r>
              <a:rPr sz="1400" spc="-2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二、一般方法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935" y="15113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723265" algn="l"/>
              </a:tabLst>
            </a:pPr>
            <a:r>
              <a:rPr sz="2800" dirty="0">
                <a:latin typeface="宋体"/>
                <a:cs typeface="宋体"/>
              </a:rPr>
              <a:t>例	文</a:t>
            </a:r>
            <a:r>
              <a:rPr sz="2800" spc="-5" dirty="0">
                <a:latin typeface="宋体"/>
                <a:cs typeface="宋体"/>
              </a:rPr>
              <a:t>法产生式如下，请分析符号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41173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99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9039" y="5238496"/>
            <a:ext cx="457200" cy="1447800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0" y="0"/>
                </a:moveTo>
                <a:lnTo>
                  <a:pt x="0" y="1447800"/>
                </a:lnTo>
              </a:path>
              <a:path w="457200" h="1447800">
                <a:moveTo>
                  <a:pt x="457200" y="0"/>
                </a:moveTo>
                <a:lnTo>
                  <a:pt x="457200" y="1447800"/>
                </a:lnTo>
              </a:path>
              <a:path w="457200" h="1447800">
                <a:moveTo>
                  <a:pt x="0" y="1447800"/>
                </a:moveTo>
                <a:lnTo>
                  <a:pt x="457200" y="1447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52434" y="4453635"/>
          <a:ext cx="4137025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258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1244" y="5032251"/>
            <a:ext cx="1784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1244" y="5886441"/>
            <a:ext cx="1784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  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0039" y="517677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6" y="124205"/>
                </a:moveTo>
                <a:lnTo>
                  <a:pt x="124206" y="0"/>
                </a:lnTo>
                <a:lnTo>
                  <a:pt x="0" y="61722"/>
                </a:lnTo>
                <a:lnTo>
                  <a:pt x="124206" y="12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845302" y="5275071"/>
            <a:ext cx="666750" cy="681355"/>
            <a:chOff x="5845302" y="5275071"/>
            <a:chExt cx="666750" cy="681355"/>
          </a:xfrm>
        </p:grpSpPr>
        <p:sp>
          <p:nvSpPr>
            <p:cNvPr id="15" name="object 15"/>
            <p:cNvSpPr/>
            <p:nvPr/>
          </p:nvSpPr>
          <p:spPr>
            <a:xfrm>
              <a:off x="59355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4827" y="5408421"/>
              <a:ext cx="647700" cy="538480"/>
            </a:xfrm>
            <a:custGeom>
              <a:avLst/>
              <a:gdLst/>
              <a:ahLst/>
              <a:cxnLst/>
              <a:rect l="l" t="t" r="r" b="b"/>
              <a:pathLst>
                <a:path w="647700" h="538479">
                  <a:moveTo>
                    <a:pt x="0" y="0"/>
                  </a:moveTo>
                  <a:lnTo>
                    <a:pt x="0" y="537972"/>
                  </a:lnTo>
                  <a:lnTo>
                    <a:pt x="647700" y="537972"/>
                  </a:lnTo>
                  <a:lnTo>
                    <a:pt x="6477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43479" y="5439917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1,2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9977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spc="-1000" dirty="0"/>
              <a:t> </a:t>
            </a:r>
            <a:r>
              <a:rPr dirty="0"/>
              <a:t>自上而下分析法的一般问题 二、一般方法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5" y="15113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723265" algn="l"/>
              </a:tabLst>
            </a:pPr>
            <a:r>
              <a:rPr sz="2800" dirty="0">
                <a:latin typeface="宋体"/>
                <a:cs typeface="宋体"/>
              </a:rPr>
              <a:t>例	文</a:t>
            </a:r>
            <a:r>
              <a:rPr sz="2800" spc="-5" dirty="0">
                <a:latin typeface="宋体"/>
                <a:cs typeface="宋体"/>
              </a:rPr>
              <a:t>法产生式如下，请分析符号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41173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47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54467" y="5009896"/>
            <a:ext cx="509905" cy="1452880"/>
            <a:chOff x="1354467" y="5009896"/>
            <a:chExt cx="509905" cy="1452880"/>
          </a:xfrm>
        </p:grpSpPr>
        <p:sp>
          <p:nvSpPr>
            <p:cNvPr id="6" name="object 6"/>
            <p:cNvSpPr/>
            <p:nvPr/>
          </p:nvSpPr>
          <p:spPr>
            <a:xfrm>
              <a:off x="1359039" y="5009896"/>
              <a:ext cx="457200" cy="1447800"/>
            </a:xfrm>
            <a:custGeom>
              <a:avLst/>
              <a:gdLst/>
              <a:ahLst/>
              <a:cxnLst/>
              <a:rect l="l" t="t" r="r" b="b"/>
              <a:pathLst>
                <a:path w="457200" h="1447800">
                  <a:moveTo>
                    <a:pt x="0" y="0"/>
                  </a:moveTo>
                  <a:lnTo>
                    <a:pt x="0" y="1447800"/>
                  </a:lnTo>
                </a:path>
                <a:path w="457200" h="1447800">
                  <a:moveTo>
                    <a:pt x="457200" y="0"/>
                  </a:moveTo>
                  <a:lnTo>
                    <a:pt x="457200" y="1447800"/>
                  </a:lnTo>
                </a:path>
                <a:path w="457200" h="1447800">
                  <a:moveTo>
                    <a:pt x="0" y="1447800"/>
                  </a:moveTo>
                  <a:lnTo>
                    <a:pt x="457200" y="1447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0039" y="517677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5"/>
                  </a:moveTo>
                  <a:lnTo>
                    <a:pt x="124206" y="0"/>
                  </a:lnTo>
                  <a:lnTo>
                    <a:pt x="0" y="61722"/>
                  </a:lnTo>
                  <a:lnTo>
                    <a:pt x="124206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52434" y="4453635"/>
          <a:ext cx="4137025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258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244" y="5032251"/>
            <a:ext cx="17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1244" y="5458955"/>
            <a:ext cx="17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45302" y="5275071"/>
            <a:ext cx="666750" cy="681355"/>
            <a:chOff x="5845302" y="5275071"/>
            <a:chExt cx="666750" cy="681355"/>
          </a:xfrm>
        </p:grpSpPr>
        <p:sp>
          <p:nvSpPr>
            <p:cNvPr id="13" name="object 13"/>
            <p:cNvSpPr/>
            <p:nvPr/>
          </p:nvSpPr>
          <p:spPr>
            <a:xfrm>
              <a:off x="59355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4827" y="5408421"/>
              <a:ext cx="647700" cy="538480"/>
            </a:xfrm>
            <a:custGeom>
              <a:avLst/>
              <a:gdLst/>
              <a:ahLst/>
              <a:cxnLst/>
              <a:rect l="l" t="t" r="r" b="b"/>
              <a:pathLst>
                <a:path w="647700" h="538479">
                  <a:moveTo>
                    <a:pt x="0" y="0"/>
                  </a:moveTo>
                  <a:lnTo>
                    <a:pt x="0" y="537972"/>
                  </a:lnTo>
                  <a:lnTo>
                    <a:pt x="647700" y="537972"/>
                  </a:lnTo>
                  <a:lnTo>
                    <a:pt x="6477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43479" y="5439917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1,2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8544" y="5925188"/>
            <a:ext cx="20383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latin typeface="Times New Roman"/>
                <a:cs typeface="Times New Roman"/>
              </a:rPr>
              <a:t>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12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9977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spc="-1000" dirty="0"/>
              <a:t> </a:t>
            </a:r>
            <a:r>
              <a:rPr dirty="0"/>
              <a:t>自上而下分析法的一般问题 二、一般方法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5" y="14351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723265" algn="l"/>
              </a:tabLst>
            </a:pPr>
            <a:r>
              <a:rPr sz="2800" dirty="0">
                <a:latin typeface="宋体"/>
                <a:cs typeface="宋体"/>
              </a:rPr>
              <a:t>例	文</a:t>
            </a:r>
            <a:r>
              <a:rPr sz="2800" spc="-5" dirty="0">
                <a:latin typeface="宋体"/>
                <a:cs typeface="宋体"/>
              </a:rPr>
              <a:t>法产生式如下，请分析符号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41173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99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9039" y="5009896"/>
            <a:ext cx="457200" cy="1447800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0" y="0"/>
                </a:moveTo>
                <a:lnTo>
                  <a:pt x="0" y="1447800"/>
                </a:lnTo>
              </a:path>
              <a:path w="457200" h="1447800">
                <a:moveTo>
                  <a:pt x="457200" y="0"/>
                </a:moveTo>
                <a:lnTo>
                  <a:pt x="457200" y="1447800"/>
                </a:lnTo>
              </a:path>
              <a:path w="457200" h="1447800">
                <a:moveTo>
                  <a:pt x="0" y="1447800"/>
                </a:moveTo>
                <a:lnTo>
                  <a:pt x="457200" y="1447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61959" y="4453635"/>
          <a:ext cx="4137025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0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4258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544" y="5032251"/>
            <a:ext cx="2825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0039" y="525297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6" y="124205"/>
                </a:moveTo>
                <a:lnTo>
                  <a:pt x="124206" y="0"/>
                </a:lnTo>
                <a:lnTo>
                  <a:pt x="0" y="61722"/>
                </a:lnTo>
                <a:lnTo>
                  <a:pt x="124206" y="12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845302" y="5275071"/>
            <a:ext cx="400050" cy="681355"/>
            <a:chOff x="5845302" y="5275071"/>
            <a:chExt cx="400050" cy="681355"/>
          </a:xfrm>
        </p:grpSpPr>
        <p:sp>
          <p:nvSpPr>
            <p:cNvPr id="11" name="object 11"/>
            <p:cNvSpPr/>
            <p:nvPr/>
          </p:nvSpPr>
          <p:spPr>
            <a:xfrm>
              <a:off x="59355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54827" y="5408421"/>
              <a:ext cx="381000" cy="538480"/>
            </a:xfrm>
            <a:custGeom>
              <a:avLst/>
              <a:gdLst/>
              <a:ahLst/>
              <a:cxnLst/>
              <a:rect l="l" t="t" r="r" b="b"/>
              <a:pathLst>
                <a:path w="381000" h="538479">
                  <a:moveTo>
                    <a:pt x="0" y="0"/>
                  </a:moveTo>
                  <a:lnTo>
                    <a:pt x="0" y="537972"/>
                  </a:lnTo>
                  <a:lnTo>
                    <a:pt x="381000" y="537972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43479" y="543991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8544" y="5925188"/>
            <a:ext cx="20383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dirty="0">
                <a:latin typeface="Times New Roman"/>
                <a:cs typeface="Times New Roman"/>
              </a:rPr>
              <a:t>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13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9977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spc="-1000" dirty="0"/>
              <a:t> </a:t>
            </a:r>
            <a:r>
              <a:rPr dirty="0"/>
              <a:t>自上而下分析法的一般问题 二、一般方法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5" y="15113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723265" algn="l"/>
              </a:tabLst>
            </a:pPr>
            <a:r>
              <a:rPr sz="2800" dirty="0">
                <a:latin typeface="宋体"/>
                <a:cs typeface="宋体"/>
              </a:rPr>
              <a:t>例	文</a:t>
            </a:r>
            <a:r>
              <a:rPr sz="2800" spc="-5" dirty="0">
                <a:latin typeface="宋体"/>
                <a:cs typeface="宋体"/>
              </a:rPr>
              <a:t>法产生式如下，请分析符号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41173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61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54467" y="5009896"/>
            <a:ext cx="509905" cy="1452880"/>
            <a:chOff x="1354467" y="5009896"/>
            <a:chExt cx="509905" cy="1452880"/>
          </a:xfrm>
        </p:grpSpPr>
        <p:sp>
          <p:nvSpPr>
            <p:cNvPr id="6" name="object 6"/>
            <p:cNvSpPr/>
            <p:nvPr/>
          </p:nvSpPr>
          <p:spPr>
            <a:xfrm>
              <a:off x="1359039" y="5009896"/>
              <a:ext cx="457200" cy="1447800"/>
            </a:xfrm>
            <a:custGeom>
              <a:avLst/>
              <a:gdLst/>
              <a:ahLst/>
              <a:cxnLst/>
              <a:rect l="l" t="t" r="r" b="b"/>
              <a:pathLst>
                <a:path w="457200" h="1447800">
                  <a:moveTo>
                    <a:pt x="0" y="0"/>
                  </a:moveTo>
                  <a:lnTo>
                    <a:pt x="0" y="1447800"/>
                  </a:lnTo>
                </a:path>
                <a:path w="457200" h="1447800">
                  <a:moveTo>
                    <a:pt x="457200" y="0"/>
                  </a:moveTo>
                  <a:lnTo>
                    <a:pt x="457200" y="1447800"/>
                  </a:lnTo>
                </a:path>
                <a:path w="457200" h="1447800">
                  <a:moveTo>
                    <a:pt x="0" y="1447800"/>
                  </a:moveTo>
                  <a:lnTo>
                    <a:pt x="457200" y="1447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0039" y="517677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5"/>
                  </a:moveTo>
                  <a:lnTo>
                    <a:pt x="124206" y="0"/>
                  </a:lnTo>
                  <a:lnTo>
                    <a:pt x="0" y="61722"/>
                  </a:lnTo>
                  <a:lnTo>
                    <a:pt x="124206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52434" y="4453635"/>
          <a:ext cx="4137025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258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244" y="5032251"/>
            <a:ext cx="178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1244" y="5458955"/>
            <a:ext cx="1784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  #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45302" y="5275071"/>
            <a:ext cx="666750" cy="681355"/>
            <a:chOff x="5845302" y="5275071"/>
            <a:chExt cx="666750" cy="681355"/>
          </a:xfrm>
        </p:grpSpPr>
        <p:sp>
          <p:nvSpPr>
            <p:cNvPr id="13" name="object 13"/>
            <p:cNvSpPr/>
            <p:nvPr/>
          </p:nvSpPr>
          <p:spPr>
            <a:xfrm>
              <a:off x="59355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4827" y="5408421"/>
              <a:ext cx="647700" cy="538480"/>
            </a:xfrm>
            <a:custGeom>
              <a:avLst/>
              <a:gdLst/>
              <a:ahLst/>
              <a:cxnLst/>
              <a:rect l="l" t="t" r="r" b="b"/>
              <a:pathLst>
                <a:path w="647700" h="538479">
                  <a:moveTo>
                    <a:pt x="0" y="0"/>
                  </a:moveTo>
                  <a:lnTo>
                    <a:pt x="0" y="537972"/>
                  </a:lnTo>
                  <a:lnTo>
                    <a:pt x="647700" y="537972"/>
                  </a:lnTo>
                  <a:lnTo>
                    <a:pt x="6477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43479" y="5439917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1,3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9977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spc="-1000" dirty="0"/>
              <a:t> </a:t>
            </a:r>
            <a:r>
              <a:rPr dirty="0"/>
              <a:t>自上而下分析法的一般问题 二、一般方法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5" y="15113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723265" algn="l"/>
              </a:tabLst>
            </a:pPr>
            <a:r>
              <a:rPr sz="2800" dirty="0">
                <a:latin typeface="宋体"/>
                <a:cs typeface="宋体"/>
              </a:rPr>
              <a:t>例	文</a:t>
            </a:r>
            <a:r>
              <a:rPr sz="2800" spc="-5" dirty="0">
                <a:latin typeface="宋体"/>
                <a:cs typeface="宋体"/>
              </a:rPr>
              <a:t>法产生式如下，请分析符号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41173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47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54467" y="4705096"/>
            <a:ext cx="509905" cy="1452880"/>
            <a:chOff x="1354467" y="4705096"/>
            <a:chExt cx="509905" cy="1452880"/>
          </a:xfrm>
        </p:grpSpPr>
        <p:sp>
          <p:nvSpPr>
            <p:cNvPr id="6" name="object 6"/>
            <p:cNvSpPr/>
            <p:nvPr/>
          </p:nvSpPr>
          <p:spPr>
            <a:xfrm>
              <a:off x="1359039" y="4705096"/>
              <a:ext cx="457200" cy="1447800"/>
            </a:xfrm>
            <a:custGeom>
              <a:avLst/>
              <a:gdLst/>
              <a:ahLst/>
              <a:cxnLst/>
              <a:rect l="l" t="t" r="r" b="b"/>
              <a:pathLst>
                <a:path w="457200" h="1447800">
                  <a:moveTo>
                    <a:pt x="0" y="0"/>
                  </a:moveTo>
                  <a:lnTo>
                    <a:pt x="0" y="1447800"/>
                  </a:lnTo>
                </a:path>
                <a:path w="457200" h="1447800">
                  <a:moveTo>
                    <a:pt x="457200" y="0"/>
                  </a:moveTo>
                  <a:lnTo>
                    <a:pt x="457200" y="1447800"/>
                  </a:lnTo>
                </a:path>
                <a:path w="457200" h="1447800">
                  <a:moveTo>
                    <a:pt x="0" y="1447800"/>
                  </a:moveTo>
                  <a:lnTo>
                    <a:pt x="457200" y="1447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0039" y="517677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5"/>
                  </a:moveTo>
                  <a:lnTo>
                    <a:pt x="124206" y="0"/>
                  </a:lnTo>
                  <a:lnTo>
                    <a:pt x="0" y="61722"/>
                  </a:lnTo>
                  <a:lnTo>
                    <a:pt x="124206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52434" y="4453635"/>
          <a:ext cx="4137025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258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8544" y="5000259"/>
            <a:ext cx="2038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y  #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45302" y="5275071"/>
            <a:ext cx="666750" cy="681355"/>
            <a:chOff x="5845302" y="5275071"/>
            <a:chExt cx="666750" cy="681355"/>
          </a:xfrm>
        </p:grpSpPr>
        <p:sp>
          <p:nvSpPr>
            <p:cNvPr id="12" name="object 12"/>
            <p:cNvSpPr/>
            <p:nvPr/>
          </p:nvSpPr>
          <p:spPr>
            <a:xfrm>
              <a:off x="59355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4827" y="5408421"/>
              <a:ext cx="647700" cy="538480"/>
            </a:xfrm>
            <a:custGeom>
              <a:avLst/>
              <a:gdLst/>
              <a:ahLst/>
              <a:cxnLst/>
              <a:rect l="l" t="t" r="r" b="b"/>
              <a:pathLst>
                <a:path w="647700" h="538479">
                  <a:moveTo>
                    <a:pt x="0" y="0"/>
                  </a:moveTo>
                  <a:lnTo>
                    <a:pt x="0" y="537972"/>
                  </a:lnTo>
                  <a:lnTo>
                    <a:pt x="647700" y="537972"/>
                  </a:lnTo>
                  <a:lnTo>
                    <a:pt x="6477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43479" y="5439917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1,3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15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9977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spc="-1000" dirty="0"/>
              <a:t> </a:t>
            </a:r>
            <a:r>
              <a:rPr dirty="0"/>
              <a:t>自上而下分析法的一般问题 二、一般方法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5" y="15113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723265" algn="l"/>
              </a:tabLst>
            </a:pPr>
            <a:r>
              <a:rPr sz="2800" dirty="0">
                <a:latin typeface="宋体"/>
                <a:cs typeface="宋体"/>
              </a:rPr>
              <a:t>例	文</a:t>
            </a:r>
            <a:r>
              <a:rPr sz="2800" spc="-5" dirty="0">
                <a:latin typeface="宋体"/>
                <a:cs typeface="宋体"/>
              </a:rPr>
              <a:t>法产生式如下，请分析符号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41173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95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54467" y="4705096"/>
            <a:ext cx="509905" cy="1452880"/>
            <a:chOff x="1354467" y="4705096"/>
            <a:chExt cx="509905" cy="1452880"/>
          </a:xfrm>
        </p:grpSpPr>
        <p:sp>
          <p:nvSpPr>
            <p:cNvPr id="6" name="object 6"/>
            <p:cNvSpPr/>
            <p:nvPr/>
          </p:nvSpPr>
          <p:spPr>
            <a:xfrm>
              <a:off x="1359039" y="4705096"/>
              <a:ext cx="457200" cy="1447800"/>
            </a:xfrm>
            <a:custGeom>
              <a:avLst/>
              <a:gdLst/>
              <a:ahLst/>
              <a:cxnLst/>
              <a:rect l="l" t="t" r="r" b="b"/>
              <a:pathLst>
                <a:path w="457200" h="1447800">
                  <a:moveTo>
                    <a:pt x="0" y="0"/>
                  </a:moveTo>
                  <a:lnTo>
                    <a:pt x="0" y="1447800"/>
                  </a:lnTo>
                </a:path>
                <a:path w="457200" h="1447800">
                  <a:moveTo>
                    <a:pt x="457200" y="0"/>
                  </a:moveTo>
                  <a:lnTo>
                    <a:pt x="457200" y="1447800"/>
                  </a:lnTo>
                </a:path>
                <a:path w="457200" h="1447800">
                  <a:moveTo>
                    <a:pt x="0" y="1447800"/>
                  </a:moveTo>
                  <a:lnTo>
                    <a:pt x="457200" y="1447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0039" y="5176774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6" y="124205"/>
                  </a:moveTo>
                  <a:lnTo>
                    <a:pt x="124206" y="0"/>
                  </a:lnTo>
                  <a:lnTo>
                    <a:pt x="0" y="61722"/>
                  </a:lnTo>
                  <a:lnTo>
                    <a:pt x="124206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52434" y="4453635"/>
          <a:ext cx="4137024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4258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8544" y="5000259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#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45302" y="5275071"/>
            <a:ext cx="666750" cy="681355"/>
            <a:chOff x="5845302" y="5275071"/>
            <a:chExt cx="666750" cy="681355"/>
          </a:xfrm>
        </p:grpSpPr>
        <p:sp>
          <p:nvSpPr>
            <p:cNvPr id="12" name="object 12"/>
            <p:cNvSpPr/>
            <p:nvPr/>
          </p:nvSpPr>
          <p:spPr>
            <a:xfrm>
              <a:off x="59355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4827" y="5408421"/>
              <a:ext cx="647700" cy="538480"/>
            </a:xfrm>
            <a:custGeom>
              <a:avLst/>
              <a:gdLst/>
              <a:ahLst/>
              <a:cxnLst/>
              <a:rect l="l" t="t" r="r" b="b"/>
              <a:pathLst>
                <a:path w="647700" h="538479">
                  <a:moveTo>
                    <a:pt x="0" y="0"/>
                  </a:moveTo>
                  <a:lnTo>
                    <a:pt x="0" y="537972"/>
                  </a:lnTo>
                  <a:lnTo>
                    <a:pt x="647700" y="537972"/>
                  </a:lnTo>
                  <a:lnTo>
                    <a:pt x="6477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43479" y="5439917"/>
            <a:ext cx="469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1,3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16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二、一般方法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441252"/>
            <a:ext cx="8645525" cy="34651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、带回溯的自上而下分析法的缺陷</a:t>
            </a:r>
            <a:endParaRPr sz="2800" dirty="0">
              <a:latin typeface="宋体"/>
              <a:cs typeface="宋体"/>
            </a:endParaRPr>
          </a:p>
          <a:p>
            <a:pPr marL="813435" indent="-534035">
              <a:lnSpc>
                <a:spcPct val="100000"/>
              </a:lnSpc>
              <a:spcBef>
                <a:spcPts val="680"/>
              </a:spcBef>
              <a:buSzPct val="96428"/>
              <a:buFont typeface="+mj-ea"/>
              <a:buAutoNum type="circleNumDbPlain"/>
              <a:tabLst>
                <a:tab pos="813435" algn="l"/>
              </a:tabLst>
            </a:pPr>
            <a:r>
              <a:rPr sz="2800" spc="-5" dirty="0">
                <a:latin typeface="宋体"/>
                <a:cs typeface="宋体"/>
              </a:rPr>
              <a:t>如果文法存在左递归，语法分析会无限循环下去。</a:t>
            </a:r>
            <a:endParaRPr sz="2800" dirty="0">
              <a:latin typeface="宋体"/>
              <a:cs typeface="宋体"/>
            </a:endParaRPr>
          </a:p>
          <a:p>
            <a:pPr marL="354965" marR="5080" indent="-76200">
              <a:lnSpc>
                <a:spcPct val="105200"/>
              </a:lnSpc>
              <a:spcBef>
                <a:spcPts val="500"/>
              </a:spcBef>
              <a:buSzPct val="96428"/>
              <a:buFont typeface="Times New Roman"/>
              <a:buAutoNum type="circleNumDbPlain"/>
              <a:tabLst>
                <a:tab pos="813435" algn="l"/>
              </a:tabLst>
            </a:pPr>
            <a:r>
              <a:rPr sz="2800" spc="-5" dirty="0">
                <a:latin typeface="宋体"/>
                <a:cs typeface="宋体"/>
              </a:rPr>
              <a:t>若产生式存在多个候选式，选择哪个进行推导完全 是盲目的。</a:t>
            </a:r>
            <a:endParaRPr sz="2800" dirty="0">
              <a:latin typeface="宋体"/>
              <a:cs typeface="宋体"/>
            </a:endParaRPr>
          </a:p>
          <a:p>
            <a:pPr marL="813435" indent="-534035">
              <a:lnSpc>
                <a:spcPct val="100000"/>
              </a:lnSpc>
              <a:spcBef>
                <a:spcPts val="505"/>
              </a:spcBef>
              <a:buSzPct val="96428"/>
              <a:buFont typeface="Times New Roman"/>
              <a:buAutoNum type="circleNumDbPlain"/>
              <a:tabLst>
                <a:tab pos="813435" algn="l"/>
              </a:tabLst>
            </a:pPr>
            <a:r>
              <a:rPr sz="2800" spc="-5" dirty="0">
                <a:latin typeface="宋体"/>
                <a:cs typeface="宋体"/>
              </a:rPr>
              <a:t>回溯会引起时间和空间的大量消耗。</a:t>
            </a:r>
            <a:endParaRPr sz="2800" dirty="0">
              <a:latin typeface="宋体"/>
              <a:cs typeface="宋体"/>
            </a:endParaRPr>
          </a:p>
          <a:p>
            <a:pPr marL="354965" marR="5080" indent="-76200">
              <a:lnSpc>
                <a:spcPct val="105200"/>
              </a:lnSpc>
              <a:spcBef>
                <a:spcPts val="505"/>
              </a:spcBef>
              <a:buSzPct val="96428"/>
              <a:buFont typeface="Times New Roman"/>
              <a:buAutoNum type="circleNumDbPlain"/>
              <a:tabLst>
                <a:tab pos="813435" algn="l"/>
              </a:tabLst>
            </a:pPr>
            <a:r>
              <a:rPr sz="2800" spc="-5" dirty="0">
                <a:latin typeface="宋体"/>
                <a:cs typeface="宋体"/>
              </a:rPr>
              <a:t>如果被识别的语句是错的，算法无法指出错误的确 切位置。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三、不带回溯的自上而下分析算法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135" y="1746052"/>
            <a:ext cx="5724525" cy="41497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宋体"/>
                <a:cs typeface="宋体"/>
              </a:rPr>
              <a:t>、消除左递归</a:t>
            </a:r>
            <a:endParaRPr sz="2800" dirty="0">
              <a:latin typeface="宋体"/>
              <a:cs typeface="宋体"/>
            </a:endParaRPr>
          </a:p>
          <a:p>
            <a:pPr marL="3803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1)</a:t>
            </a:r>
            <a:r>
              <a:rPr sz="2800" spc="-5" dirty="0">
                <a:latin typeface="宋体"/>
                <a:cs typeface="宋体"/>
              </a:rPr>
              <a:t>什么是左递归</a:t>
            </a:r>
            <a:endParaRPr sz="2800" dirty="0">
              <a:latin typeface="宋体"/>
              <a:cs typeface="宋体"/>
            </a:endParaRPr>
          </a:p>
          <a:p>
            <a:pPr marL="781050" lvl="1" indent="-285750">
              <a:lnSpc>
                <a:spcPct val="100000"/>
              </a:lnSpc>
              <a:spcBef>
                <a:spcPts val="725"/>
              </a:spcBef>
              <a:buFont typeface="Times New Roman"/>
              <a:buChar char="–"/>
              <a:tabLst>
                <a:tab pos="781050" algn="l"/>
              </a:tabLst>
            </a:pPr>
            <a:r>
              <a:rPr sz="2800" spc="-5" dirty="0" err="1">
                <a:latin typeface="宋体"/>
                <a:cs typeface="宋体"/>
              </a:rPr>
              <a:t>左递归：文法存在产生</a:t>
            </a:r>
            <a:r>
              <a:rPr sz="2800" dirty="0" err="1">
                <a:latin typeface="宋体"/>
                <a:cs typeface="宋体"/>
              </a:rPr>
              <a:t>式</a:t>
            </a:r>
            <a:r>
              <a:rPr sz="2800" dirty="0" err="1">
                <a:latin typeface="Times New Roman"/>
                <a:cs typeface="Times New Roman"/>
              </a:rPr>
              <a:t>P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lang="zh-CN" altLang="en-US" sz="2800" spc="-1335" dirty="0">
                <a:latin typeface="Symbol"/>
                <a:cs typeface="Symbol"/>
              </a:rPr>
              <a:t></a:t>
            </a:r>
            <a:r>
              <a:rPr sz="3600" spc="-2002" baseline="26620" dirty="0">
                <a:latin typeface="宋体"/>
                <a:cs typeface="宋体"/>
              </a:rPr>
              <a:t>＋</a:t>
            </a:r>
            <a:r>
              <a:rPr sz="3600" spc="-1417" baseline="2662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</a:t>
            </a:r>
          </a:p>
          <a:p>
            <a:pPr marL="7810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81685" algn="l"/>
              </a:tabLst>
            </a:pPr>
            <a:r>
              <a:rPr sz="2800" spc="-5" dirty="0">
                <a:latin typeface="宋体"/>
                <a:cs typeface="宋体"/>
              </a:rPr>
              <a:t>直接左递归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Pa</a:t>
            </a:r>
            <a:endParaRPr sz="2800" dirty="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81685" algn="l"/>
              </a:tabLst>
            </a:pPr>
            <a:r>
              <a:rPr sz="2800" spc="-5" dirty="0">
                <a:latin typeface="宋体"/>
                <a:cs typeface="宋体"/>
              </a:rPr>
              <a:t>间接左递归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480" dirty="0">
                <a:latin typeface="Times New Roman"/>
                <a:cs typeface="Times New Roman"/>
              </a:rPr>
              <a:t>A</a:t>
            </a:r>
            <a:r>
              <a:rPr sz="2800" spc="-480" dirty="0">
                <a:latin typeface="Symbol"/>
                <a:cs typeface="Symbol"/>
              </a:rPr>
              <a:t></a:t>
            </a:r>
            <a:r>
              <a:rPr sz="3600" spc="-719" baseline="33564" dirty="0">
                <a:latin typeface="宋体"/>
                <a:cs typeface="宋体"/>
              </a:rPr>
              <a:t>＋</a:t>
            </a:r>
            <a:r>
              <a:rPr sz="2800" spc="-480" dirty="0">
                <a:latin typeface="Times New Roman"/>
                <a:cs typeface="Times New Roman"/>
              </a:rPr>
              <a:t>Pb</a:t>
            </a:r>
            <a:endParaRPr sz="2800" dirty="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Times New Roman"/>
                <a:cs typeface="Times New Roman"/>
              </a:rPr>
              <a:t>2)</a:t>
            </a:r>
            <a:r>
              <a:rPr sz="2800" spc="-5" dirty="0">
                <a:latin typeface="宋体"/>
                <a:cs typeface="宋体"/>
              </a:rPr>
              <a:t>消除左递归</a:t>
            </a:r>
            <a:endParaRPr sz="2800" dirty="0">
              <a:latin typeface="宋体"/>
              <a:cs typeface="宋体"/>
            </a:endParaRPr>
          </a:p>
          <a:p>
            <a:pPr marL="781050" lvl="1" indent="-286385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81685" algn="l"/>
              </a:tabLst>
            </a:pPr>
            <a:r>
              <a:rPr sz="2800" spc="-5" dirty="0">
                <a:latin typeface="宋体"/>
                <a:cs typeface="宋体"/>
              </a:rPr>
              <a:t>消除直接左递归</a:t>
            </a:r>
            <a:endParaRPr sz="2800" dirty="0">
              <a:latin typeface="宋体"/>
              <a:cs typeface="宋体"/>
            </a:endParaRPr>
          </a:p>
          <a:p>
            <a:pPr marL="781050" lvl="1" indent="-286385">
              <a:lnSpc>
                <a:spcPct val="100000"/>
              </a:lnSpc>
              <a:spcBef>
                <a:spcPts val="680"/>
              </a:spcBef>
              <a:buFont typeface="Times New Roman"/>
              <a:buChar char="–"/>
              <a:tabLst>
                <a:tab pos="781685" algn="l"/>
              </a:tabLst>
            </a:pPr>
            <a:r>
              <a:rPr sz="2800" spc="-5" dirty="0">
                <a:latin typeface="宋体"/>
                <a:cs typeface="宋体"/>
              </a:rPr>
              <a:t>消除间接左递归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三、不带回溯的自上而下分析算法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19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735" y="1602011"/>
            <a:ext cx="7843520" cy="42602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宋体"/>
                <a:cs typeface="宋体"/>
              </a:rPr>
              <a:t>、消除直接左递归</a:t>
            </a:r>
            <a:endParaRPr sz="2800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宋体"/>
                <a:cs typeface="宋体"/>
              </a:rPr>
              <a:t>设有文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dirty="0">
                <a:latin typeface="Times New Roman"/>
                <a:cs typeface="Times New Roman"/>
              </a:rPr>
              <a:t>G=(V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,P,S)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其中产生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为</a:t>
            </a:r>
            <a:endParaRPr sz="2800">
              <a:latin typeface="宋体"/>
              <a:cs typeface="宋体"/>
            </a:endParaRPr>
          </a:p>
          <a:p>
            <a:pPr marL="520700" marR="55880" indent="977900">
              <a:lnSpc>
                <a:spcPts val="3820"/>
              </a:lnSpc>
              <a:spcBef>
                <a:spcPts val="135"/>
              </a:spcBef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23391" dirty="0">
                <a:latin typeface="Times New Roman"/>
                <a:cs typeface="Times New Roman"/>
              </a:rPr>
              <a:t>+</a:t>
            </a:r>
            <a:r>
              <a:rPr sz="2850" spc="337" baseline="2339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50" baseline="23391" dirty="0">
                <a:latin typeface="Times New Roman"/>
                <a:cs typeface="Times New Roman"/>
              </a:rPr>
              <a:t>+</a:t>
            </a:r>
            <a:r>
              <a:rPr sz="2850" spc="337" baseline="2339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dirty="0">
                <a:latin typeface="宋体"/>
                <a:cs typeface="宋体"/>
              </a:rPr>
              <a:t>不</a:t>
            </a:r>
            <a:r>
              <a:rPr sz="2800" spc="-10" dirty="0">
                <a:latin typeface="宋体"/>
                <a:cs typeface="宋体"/>
              </a:rPr>
              <a:t>以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宋体"/>
                <a:cs typeface="宋体"/>
              </a:rPr>
              <a:t>开头 </a:t>
            </a:r>
            <a:r>
              <a:rPr sz="2800" spc="-5" dirty="0">
                <a:latin typeface="宋体"/>
                <a:cs typeface="宋体"/>
              </a:rPr>
              <a:t>将它转换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dirty="0">
                <a:latin typeface="宋体"/>
                <a:cs typeface="宋体"/>
              </a:rPr>
              <a:t>等价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1498600">
              <a:lnSpc>
                <a:spcPct val="100000"/>
              </a:lnSpc>
              <a:spcBef>
                <a:spcPts val="15"/>
              </a:spcBef>
              <a:tabLst>
                <a:tab pos="3181985" algn="l"/>
              </a:tabLst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</a:t>
            </a:r>
            <a:r>
              <a:rPr sz="2800" dirty="0">
                <a:latin typeface="Times New Roman"/>
                <a:cs typeface="Times New Roman"/>
              </a:rPr>
              <a:t>P’	P’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P’|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 marL="62865">
              <a:lnSpc>
                <a:spcPct val="100000"/>
              </a:lnSpc>
              <a:spcBef>
                <a:spcPts val="455"/>
              </a:spcBef>
            </a:pPr>
            <a:r>
              <a:rPr sz="2800" spc="-5" dirty="0">
                <a:latin typeface="宋体"/>
                <a:cs typeface="宋体"/>
              </a:rPr>
              <a:t>一般地：</a:t>
            </a:r>
            <a:endParaRPr sz="2800">
              <a:latin typeface="宋体"/>
              <a:cs typeface="宋体"/>
            </a:endParaRPr>
          </a:p>
          <a:p>
            <a:pPr marL="520700">
              <a:lnSpc>
                <a:spcPct val="100000"/>
              </a:lnSpc>
              <a:spcBef>
                <a:spcPts val="225"/>
              </a:spcBef>
            </a:pPr>
            <a:r>
              <a:rPr sz="280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P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|….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|….|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endParaRPr sz="2850" baseline="-20467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宋体"/>
                <a:cs typeface="宋体"/>
              </a:rPr>
              <a:t>转换为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P`|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50" spc="345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p`|……|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50" spc="337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P`</a:t>
            </a:r>
            <a:endParaRPr sz="2800">
              <a:latin typeface="Times New Roman"/>
              <a:cs typeface="Times New Roman"/>
            </a:endParaRPr>
          </a:p>
          <a:p>
            <a:pPr marL="1942464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P`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P`|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P`|……|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50" spc="-7" baseline="-20467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P`|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335" y="326135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引言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190551"/>
            <a:ext cx="8589645" cy="3612527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、语法分析的地位</a:t>
            </a:r>
            <a:endParaRPr sz="2800" dirty="0">
              <a:latin typeface="宋体"/>
              <a:cs typeface="宋体"/>
            </a:endParaRPr>
          </a:p>
          <a:p>
            <a:pPr marL="755650" indent="-285750">
              <a:lnSpc>
                <a:spcPct val="100000"/>
              </a:lnSpc>
              <a:spcBef>
                <a:spcPts val="85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是编译程序的核心部分。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、语法分析的任务</a:t>
            </a:r>
            <a:endParaRPr sz="2800" dirty="0">
              <a:latin typeface="宋体"/>
              <a:cs typeface="宋体"/>
            </a:endParaRPr>
          </a:p>
          <a:p>
            <a:pPr marL="755650" marR="5080" indent="-285750">
              <a:lnSpc>
                <a:spcPct val="100000"/>
              </a:lnSpc>
              <a:spcBef>
                <a:spcPts val="85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>
                <a:latin typeface="宋体"/>
                <a:cs typeface="宋体"/>
              </a:rPr>
              <a:t>识别由词法分析得出的单词序列是否是给定文法的 句子。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、语法分析的理论基础</a:t>
            </a:r>
            <a:endParaRPr sz="2800" dirty="0">
              <a:latin typeface="宋体"/>
              <a:cs typeface="宋体"/>
            </a:endParaRPr>
          </a:p>
          <a:p>
            <a:pPr marL="755650" indent="-285750">
              <a:lnSpc>
                <a:spcPct val="100000"/>
              </a:lnSpc>
              <a:spcBef>
                <a:spcPts val="855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2800" spc="-5" dirty="0" err="1">
                <a:latin typeface="宋体"/>
                <a:cs typeface="宋体"/>
              </a:rPr>
              <a:t>上下文无关文法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35" y="1218746"/>
            <a:ext cx="4066540" cy="26612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1968500" algn="l"/>
              </a:tabLst>
            </a:pPr>
            <a:r>
              <a:rPr sz="2800" spc="-5" dirty="0">
                <a:latin typeface="宋体"/>
                <a:cs typeface="宋体"/>
              </a:rPr>
              <a:t>例：文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G:	</a:t>
            </a:r>
            <a:r>
              <a:rPr sz="2800" dirty="0">
                <a:latin typeface="Times New Roman"/>
                <a:cs typeface="Times New Roman"/>
              </a:rPr>
              <a:t>(1)E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E+T|T</a:t>
            </a:r>
            <a:endParaRPr sz="2800">
              <a:latin typeface="Times New Roman"/>
              <a:cs typeface="Times New Roman"/>
            </a:endParaRPr>
          </a:p>
          <a:p>
            <a:pPr marL="1968500" marR="64769">
              <a:lnSpc>
                <a:spcPct val="120200"/>
              </a:lnSpc>
            </a:pPr>
            <a:r>
              <a:rPr sz="2800" dirty="0">
                <a:latin typeface="Times New Roman"/>
                <a:cs typeface="Times New Roman"/>
              </a:rPr>
              <a:t>(2)T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T*F|F  (3)F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(E)|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宋体"/>
                <a:cs typeface="宋体"/>
              </a:rPr>
              <a:t>转化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G`: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20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4053" y="4085191"/>
          <a:ext cx="5133340" cy="171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7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E`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+TE`|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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60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T`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*FT`|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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1047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79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3315"/>
                        </a:lnSpc>
                        <a:spcBef>
                          <a:spcPts val="8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(E)|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35" y="1304543"/>
            <a:ext cx="4846320" cy="300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例：文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G:P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PaPb|BaP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宋体"/>
                <a:cs typeface="宋体"/>
              </a:rPr>
              <a:t>转化为：</a:t>
            </a:r>
            <a:r>
              <a:rPr sz="2800" spc="-5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BaPP`</a:t>
            </a:r>
            <a:endParaRPr sz="2800">
              <a:latin typeface="Times New Roman"/>
              <a:cs typeface="Times New Roman"/>
            </a:endParaRPr>
          </a:p>
          <a:p>
            <a:pPr marR="44450" algn="ctr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P`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aPbP`|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宋体"/>
                <a:cs typeface="宋体"/>
              </a:rPr>
              <a:t>注：只有最左边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参加变换。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21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三、不带回溯的自上而下分析算法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29" y="1212652"/>
            <a:ext cx="7813040" cy="50679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3 </a:t>
            </a:r>
            <a:r>
              <a:rPr sz="2800" spc="-5" dirty="0">
                <a:latin typeface="宋体"/>
                <a:cs typeface="宋体"/>
              </a:rPr>
              <a:t>、消除左递归算法</a:t>
            </a:r>
            <a:endParaRPr sz="2800">
              <a:latin typeface="宋体"/>
              <a:cs typeface="宋体"/>
            </a:endParaRPr>
          </a:p>
          <a:p>
            <a:pPr marL="368300" marR="590550" indent="-3429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）把文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的所有非终结符按任意顺序排列成  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,P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,…,P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然后按此顺序执行步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1407795" algn="l"/>
              </a:tabLst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）</a:t>
            </a:r>
            <a:r>
              <a:rPr sz="2800" spc="-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	</a:t>
            </a:r>
            <a:r>
              <a:rPr sz="2800" dirty="0">
                <a:latin typeface="Times New Roman"/>
                <a:cs typeface="Times New Roman"/>
              </a:rPr>
              <a:t>(I=1,I&lt;=n,I++)</a:t>
            </a:r>
            <a:endParaRPr sz="28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{for (k=1,k&lt;=I-1,k++)</a:t>
            </a:r>
            <a:endParaRPr sz="2800">
              <a:latin typeface="Times New Roman"/>
              <a:cs typeface="Times New Roman"/>
            </a:endParaRPr>
          </a:p>
          <a:p>
            <a:pPr marL="1358900">
              <a:lnSpc>
                <a:spcPct val="100000"/>
              </a:lnSpc>
              <a:spcBef>
                <a:spcPts val="725"/>
              </a:spcBef>
            </a:pPr>
            <a:r>
              <a:rPr sz="2800" spc="-5" dirty="0">
                <a:latin typeface="Times New Roman"/>
                <a:cs typeface="Times New Roman"/>
              </a:rPr>
              <a:t>{</a:t>
            </a:r>
            <a:r>
              <a:rPr sz="2800" dirty="0">
                <a:latin typeface="宋体"/>
                <a:cs typeface="宋体"/>
              </a:rPr>
              <a:t>把形</a:t>
            </a:r>
            <a:r>
              <a:rPr sz="2800" spc="-10" dirty="0">
                <a:latin typeface="宋体"/>
                <a:cs typeface="宋体"/>
              </a:rPr>
              <a:t>如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50" baseline="-20467" dirty="0">
                <a:latin typeface="Times New Roman"/>
                <a:cs typeface="Times New Roman"/>
              </a:rPr>
              <a:t>i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Symbol"/>
                <a:cs typeface="Symbol"/>
              </a:rPr>
              <a:t></a:t>
            </a:r>
            <a:r>
              <a:rPr sz="2800" spc="-5" dirty="0">
                <a:latin typeface="宋体"/>
                <a:cs typeface="宋体"/>
              </a:rPr>
              <a:t>的规则改写为</a:t>
            </a:r>
            <a:endParaRPr sz="2800">
              <a:latin typeface="宋体"/>
              <a:cs typeface="宋体"/>
            </a:endParaRPr>
          </a:p>
          <a:p>
            <a:pPr marL="17145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50" baseline="-20467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Symbol"/>
                <a:cs typeface="Symbol"/>
              </a:rPr>
              <a:t></a:t>
            </a:r>
            <a:r>
              <a:rPr sz="2850" spc="-7" baseline="-20467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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50" baseline="-20467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|……| </a:t>
            </a:r>
            <a:r>
              <a:rPr sz="2800" dirty="0">
                <a:latin typeface="Symbol"/>
                <a:cs typeface="Symbol"/>
              </a:rPr>
              <a:t>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50" spc="-367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</a:t>
            </a:r>
            <a:endParaRPr sz="2800">
              <a:latin typeface="Symbol"/>
              <a:cs typeface="Symbol"/>
            </a:endParaRPr>
          </a:p>
          <a:p>
            <a:pPr marL="1802764">
              <a:lnSpc>
                <a:spcPct val="100000"/>
              </a:lnSpc>
              <a:spcBef>
                <a:spcPts val="675"/>
              </a:spcBef>
              <a:tabLst>
                <a:tab pos="2256790" algn="l"/>
              </a:tabLst>
            </a:pPr>
            <a:r>
              <a:rPr sz="2800" spc="-5" dirty="0">
                <a:latin typeface="Times New Roman"/>
                <a:cs typeface="Times New Roman"/>
              </a:rPr>
              <a:t>/*	</a:t>
            </a:r>
            <a:r>
              <a:rPr sz="2800" spc="-10" dirty="0">
                <a:latin typeface="宋体"/>
                <a:cs typeface="宋体"/>
              </a:rPr>
              <a:t>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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| </a:t>
            </a:r>
            <a:r>
              <a:rPr sz="2800" spc="-5" dirty="0">
                <a:latin typeface="Symbol"/>
                <a:cs typeface="Symbol"/>
              </a:rPr>
              <a:t>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|……| </a:t>
            </a:r>
            <a:r>
              <a:rPr sz="2800" dirty="0">
                <a:latin typeface="Symbol"/>
                <a:cs typeface="Symbol"/>
              </a:rPr>
              <a:t>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*/ }</a:t>
            </a:r>
            <a:endParaRPr sz="2800">
              <a:latin typeface="Times New Roman"/>
              <a:cs typeface="Times New Roman"/>
            </a:endParaRPr>
          </a:p>
          <a:p>
            <a:pPr marL="1180465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宋体"/>
                <a:cs typeface="宋体"/>
              </a:rPr>
              <a:t>消</a:t>
            </a:r>
            <a:r>
              <a:rPr sz="2800" spc="-10" dirty="0">
                <a:latin typeface="宋体"/>
                <a:cs typeface="宋体"/>
              </a:rPr>
              <a:t>除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规则的直接左递归；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3)</a:t>
            </a:r>
            <a:r>
              <a:rPr sz="2800" spc="-5" dirty="0">
                <a:latin typeface="宋体"/>
                <a:cs typeface="宋体"/>
              </a:rPr>
              <a:t>删去从文法开始符号不可达的非终结符产生式。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三、不带回溯的自上而下分析算法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755648"/>
            <a:ext cx="8899525" cy="431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 </a:t>
            </a:r>
            <a:r>
              <a:rPr sz="2800" spc="-5" dirty="0">
                <a:latin typeface="宋体"/>
                <a:cs typeface="宋体"/>
              </a:rPr>
              <a:t>、消除左递归算法</a:t>
            </a:r>
            <a:endParaRPr sz="2800">
              <a:latin typeface="宋体"/>
              <a:cs typeface="宋体"/>
            </a:endParaRPr>
          </a:p>
          <a:p>
            <a:pPr marL="355600" marR="280035" indent="-34353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1)</a:t>
            </a:r>
            <a:r>
              <a:rPr sz="2800" spc="-5" dirty="0">
                <a:latin typeface="宋体"/>
                <a:cs typeface="宋体"/>
              </a:rPr>
              <a:t>此算法适用于消除不含形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宋体"/>
                <a:cs typeface="宋体"/>
              </a:rPr>
              <a:t>的产生式，也不 </a:t>
            </a:r>
            <a:r>
              <a:rPr sz="2800" dirty="0">
                <a:latin typeface="宋体"/>
                <a:cs typeface="宋体"/>
              </a:rPr>
              <a:t>含</a:t>
            </a:r>
            <a:r>
              <a:rPr sz="2800" spc="-10" dirty="0">
                <a:latin typeface="宋体"/>
                <a:cs typeface="宋体"/>
              </a:rPr>
              <a:t>以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为右部的产生式的文法。</a:t>
            </a:r>
            <a:endParaRPr sz="2800">
              <a:latin typeface="宋体"/>
              <a:cs typeface="宋体"/>
            </a:endParaRPr>
          </a:p>
          <a:p>
            <a:pPr marL="932180" indent="-297815">
              <a:lnSpc>
                <a:spcPts val="3320"/>
              </a:lnSpc>
              <a:buSzPct val="96428"/>
              <a:buFont typeface="Times New Roman"/>
              <a:buAutoNum type="arabicParenR" startAt="2"/>
              <a:tabLst>
                <a:tab pos="932815" algn="l"/>
              </a:tabLst>
            </a:pPr>
            <a:r>
              <a:rPr sz="2800" spc="-5" dirty="0">
                <a:latin typeface="宋体"/>
                <a:cs typeface="宋体"/>
              </a:rPr>
              <a:t>这里第二步所做的工作是：</a:t>
            </a:r>
            <a:endParaRPr sz="2800">
              <a:latin typeface="宋体"/>
              <a:cs typeface="宋体"/>
            </a:endParaRPr>
          </a:p>
          <a:p>
            <a:pPr marL="1178560" lvl="1" indent="-277495">
              <a:lnSpc>
                <a:spcPct val="100000"/>
              </a:lnSpc>
              <a:spcBef>
                <a:spcPts val="5"/>
              </a:spcBef>
              <a:buSzPct val="96428"/>
              <a:buFont typeface="Times New Roman"/>
              <a:buAutoNum type="alphaLcParenR"/>
              <a:tabLst>
                <a:tab pos="1179195" algn="l"/>
              </a:tabLst>
            </a:pPr>
            <a:r>
              <a:rPr sz="2800" spc="-5" dirty="0">
                <a:latin typeface="宋体"/>
                <a:cs typeface="宋体"/>
              </a:rPr>
              <a:t>若产生式出现直接左递归则用消除直接左递归的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275"/>
              </a:lnSpc>
              <a:spcBef>
                <a:spcPts val="175"/>
              </a:spcBef>
            </a:pPr>
            <a:r>
              <a:rPr sz="2800" spc="-5" dirty="0">
                <a:latin typeface="宋体"/>
                <a:cs typeface="宋体"/>
              </a:rPr>
              <a:t>方法消除掉。</a:t>
            </a:r>
            <a:endParaRPr sz="2800">
              <a:latin typeface="宋体"/>
              <a:cs typeface="宋体"/>
            </a:endParaRPr>
          </a:p>
          <a:p>
            <a:pPr marL="1198880" lvl="1" indent="-297815">
              <a:lnSpc>
                <a:spcPts val="3275"/>
              </a:lnSpc>
              <a:buSzPct val="96428"/>
              <a:buFont typeface="Times New Roman"/>
              <a:buAutoNum type="alphaLcParenR" startAt="2"/>
              <a:tabLst>
                <a:tab pos="1199515" algn="l"/>
              </a:tabLst>
            </a:pPr>
            <a:r>
              <a:rPr sz="2800" spc="-5" dirty="0">
                <a:latin typeface="宋体"/>
                <a:cs typeface="宋体"/>
              </a:rPr>
              <a:t>若产生式右部最左符号是非终结符且其序号大于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275"/>
              </a:lnSpc>
              <a:spcBef>
                <a:spcPts val="180"/>
              </a:spcBef>
            </a:pPr>
            <a:r>
              <a:rPr sz="2800" spc="-5" dirty="0">
                <a:latin typeface="宋体"/>
                <a:cs typeface="宋体"/>
              </a:rPr>
              <a:t>左部的非终结符，则不处理。</a:t>
            </a:r>
            <a:endParaRPr sz="2800">
              <a:latin typeface="宋体"/>
              <a:cs typeface="宋体"/>
            </a:endParaRPr>
          </a:p>
          <a:p>
            <a:pPr marL="1178560" lvl="1" indent="-277495">
              <a:lnSpc>
                <a:spcPts val="3275"/>
              </a:lnSpc>
              <a:buSzPct val="96428"/>
              <a:buFont typeface="Times New Roman"/>
              <a:buAutoNum type="alphaLcParenR" startAt="3"/>
              <a:tabLst>
                <a:tab pos="1179195" algn="l"/>
              </a:tabLst>
            </a:pPr>
            <a:r>
              <a:rPr sz="2800" spc="-5" dirty="0">
                <a:latin typeface="宋体"/>
                <a:cs typeface="宋体"/>
              </a:rPr>
              <a:t>若序号小于左部的非终结符，则将这序号小的非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宋体"/>
                <a:cs typeface="宋体"/>
              </a:rPr>
              <a:t>终结符用其右部串来取代，然后消除新的直接左递归。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64" y="0"/>
            <a:ext cx="8234680" cy="640207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latin typeface="宋体"/>
                <a:cs typeface="宋体"/>
              </a:rPr>
              <a:t>例：对下面文法消除左递归：</a:t>
            </a:r>
            <a:endParaRPr sz="2800" dirty="0">
              <a:latin typeface="宋体"/>
              <a:cs typeface="宋体"/>
            </a:endParaRPr>
          </a:p>
          <a:p>
            <a:pPr marL="101600">
              <a:lnSpc>
                <a:spcPct val="100000"/>
              </a:lnSpc>
              <a:spcBef>
                <a:spcPts val="550"/>
              </a:spcBef>
              <a:tabLst>
                <a:tab pos="2153920" algn="l"/>
                <a:tab pos="4374515" algn="l"/>
              </a:tabLst>
            </a:pPr>
            <a:r>
              <a:rPr sz="2800" dirty="0">
                <a:latin typeface="Times New Roman"/>
                <a:cs typeface="Times New Roman"/>
              </a:rPr>
              <a:t>(1) 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Qc|c	(2)Q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Rb|b	(3) 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Sa|a</a:t>
            </a:r>
            <a:endParaRPr sz="2800" dirty="0">
              <a:latin typeface="Times New Roman"/>
              <a:cs typeface="Times New Roman"/>
            </a:endParaRPr>
          </a:p>
          <a:p>
            <a:pPr marL="723265" marR="965200" indent="-711200">
              <a:lnSpc>
                <a:spcPts val="4040"/>
              </a:lnSpc>
              <a:spcBef>
                <a:spcPts val="200"/>
              </a:spcBef>
            </a:pPr>
            <a:r>
              <a:rPr sz="2800" dirty="0">
                <a:latin typeface="宋体"/>
                <a:cs typeface="宋体"/>
              </a:rPr>
              <a:t>解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）对非终结符重新排序：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宋体"/>
                <a:cs typeface="宋体"/>
              </a:rPr>
              <a:t>、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dirty="0">
                <a:latin typeface="Times New Roman"/>
                <a:cs typeface="Times New Roman"/>
              </a:rPr>
              <a:t>S </a:t>
            </a:r>
            <a:endParaRPr lang="en-US" sz="2800" dirty="0">
              <a:latin typeface="Times New Roman"/>
              <a:cs typeface="Times New Roman"/>
            </a:endParaRPr>
          </a:p>
          <a:p>
            <a:pPr marL="723265" marR="965200" indent="-711200">
              <a:lnSpc>
                <a:spcPts val="4040"/>
              </a:lnSpc>
              <a:spcBef>
                <a:spcPts val="200"/>
              </a:spcBef>
            </a:pPr>
            <a:r>
              <a:rPr lang="zh-CN" altLang="en-US" sz="2800" dirty="0">
                <a:latin typeface="Times New Roman"/>
                <a:cs typeface="Times New Roman"/>
              </a:rPr>
              <a:t>       </a:t>
            </a:r>
            <a:r>
              <a:rPr sz="2800" dirty="0">
                <a:latin typeface="Times New Roman"/>
                <a:cs typeface="Times New Roman"/>
              </a:rPr>
              <a:t> 2</a:t>
            </a:r>
            <a:r>
              <a:rPr sz="2800" spc="-10" dirty="0">
                <a:latin typeface="宋体"/>
                <a:cs typeface="宋体"/>
              </a:rPr>
              <a:t>）</a:t>
            </a:r>
            <a:r>
              <a:rPr sz="2800" dirty="0">
                <a:latin typeface="宋体"/>
                <a:cs typeface="宋体"/>
              </a:rPr>
              <a:t>对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的序号大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的序号，不处理。</a:t>
            </a:r>
            <a:endParaRPr sz="2800" dirty="0">
              <a:latin typeface="宋体"/>
              <a:cs typeface="宋体"/>
            </a:endParaRPr>
          </a:p>
          <a:p>
            <a:pPr marL="355600" marR="788035" indent="901065">
              <a:lnSpc>
                <a:spcPct val="101400"/>
              </a:lnSpc>
              <a:spcBef>
                <a:spcPts val="380"/>
              </a:spcBef>
              <a:tabLst>
                <a:tab pos="2234565" algn="l"/>
              </a:tabLst>
            </a:pPr>
            <a:r>
              <a:rPr sz="2800" dirty="0">
                <a:latin typeface="宋体"/>
                <a:cs typeface="宋体"/>
              </a:rPr>
              <a:t>对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:	</a:t>
            </a:r>
            <a:r>
              <a:rPr sz="2800" spc="-1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的序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宋体"/>
                <a:cs typeface="宋体"/>
              </a:rPr>
              <a:t>小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宋体"/>
                <a:cs typeface="宋体"/>
              </a:rPr>
              <a:t>的序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2,</a:t>
            </a:r>
            <a:r>
              <a:rPr sz="2800" spc="-5" dirty="0">
                <a:latin typeface="宋体"/>
                <a:cs typeface="宋体"/>
              </a:rPr>
              <a:t>所以改写 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Rb|b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Sa|a</a:t>
            </a:r>
            <a:r>
              <a:rPr sz="2800" spc="-5" dirty="0">
                <a:latin typeface="宋体"/>
                <a:cs typeface="宋体"/>
              </a:rPr>
              <a:t>的右部取</a:t>
            </a:r>
            <a:r>
              <a:rPr sz="2800" spc="-10" dirty="0">
                <a:latin typeface="宋体"/>
                <a:cs typeface="宋体"/>
              </a:rPr>
              <a:t>代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宋体"/>
                <a:cs typeface="宋体"/>
              </a:rPr>
              <a:t>，得到：</a:t>
            </a:r>
            <a:endParaRPr sz="2800" dirty="0">
              <a:latin typeface="宋体"/>
              <a:cs typeface="宋体"/>
            </a:endParaRPr>
          </a:p>
          <a:p>
            <a:pPr marL="280035">
              <a:lnSpc>
                <a:spcPts val="3335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Sab|ab|b,</a:t>
            </a:r>
            <a:r>
              <a:rPr sz="2800" spc="-5" dirty="0">
                <a:latin typeface="宋体"/>
                <a:cs typeface="宋体"/>
              </a:rPr>
              <a:t>记为：</a:t>
            </a:r>
            <a:r>
              <a:rPr sz="2800" spc="-5" dirty="0">
                <a:latin typeface="Times New Roman"/>
                <a:cs typeface="Times New Roman"/>
              </a:rPr>
              <a:t>(2`)</a:t>
            </a:r>
            <a:r>
              <a:rPr sz="2800" spc="-5" dirty="0">
                <a:latin typeface="宋体"/>
                <a:cs typeface="宋体"/>
              </a:rPr>
              <a:t>式</a:t>
            </a:r>
            <a:r>
              <a:rPr sz="2800" dirty="0">
                <a:latin typeface="宋体"/>
                <a:cs typeface="宋体"/>
              </a:rPr>
              <a:t>；</a:t>
            </a:r>
            <a:r>
              <a:rPr sz="2800" spc="-2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此时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宋体"/>
                <a:cs typeface="宋体"/>
              </a:rPr>
              <a:t>的序号大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Q</a:t>
            </a:r>
          </a:p>
          <a:p>
            <a:pPr marL="355600">
              <a:lnSpc>
                <a:spcPts val="3335"/>
              </a:lnSpc>
            </a:pPr>
            <a:r>
              <a:rPr sz="2800" spc="-5" dirty="0">
                <a:latin typeface="宋体"/>
                <a:cs typeface="宋体"/>
              </a:rPr>
              <a:t>的序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不再处理。</a:t>
            </a:r>
            <a:endParaRPr sz="2800" dirty="0">
              <a:latin typeface="宋体"/>
              <a:cs typeface="宋体"/>
            </a:endParaRPr>
          </a:p>
          <a:p>
            <a:pPr marL="355600" marR="713740" indent="812165">
              <a:lnSpc>
                <a:spcPct val="110900"/>
              </a:lnSpc>
              <a:spcBef>
                <a:spcPts val="310"/>
              </a:spcBef>
            </a:pPr>
            <a:r>
              <a:rPr sz="2800" dirty="0">
                <a:latin typeface="宋体"/>
                <a:cs typeface="宋体"/>
              </a:rPr>
              <a:t>对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spc="-72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的序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宋体"/>
                <a:cs typeface="宋体"/>
              </a:rPr>
              <a:t>小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宋体"/>
                <a:cs typeface="宋体"/>
              </a:rPr>
              <a:t>的序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3,</a:t>
            </a:r>
            <a:r>
              <a:rPr sz="2800" spc="-5" dirty="0">
                <a:latin typeface="宋体"/>
                <a:cs typeface="宋体"/>
              </a:rPr>
              <a:t>所以改写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Qc|c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Sab|ab|b</a:t>
            </a:r>
            <a:r>
              <a:rPr sz="2800" spc="-5" dirty="0">
                <a:latin typeface="宋体"/>
                <a:cs typeface="宋体"/>
              </a:rPr>
              <a:t>的右部取</a:t>
            </a:r>
            <a:r>
              <a:rPr sz="2800" dirty="0">
                <a:latin typeface="宋体"/>
                <a:cs typeface="宋体"/>
              </a:rPr>
              <a:t>代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宋体"/>
                <a:cs typeface="宋体"/>
              </a:rPr>
              <a:t>，得到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Sabc|abc|bc|c;</a:t>
            </a:r>
            <a:r>
              <a:rPr sz="2800" spc="-5" dirty="0">
                <a:latin typeface="宋体"/>
                <a:cs typeface="宋体"/>
              </a:rPr>
              <a:t>出现直接左递归，变换为：</a:t>
            </a:r>
            <a:endParaRPr sz="2800" dirty="0">
              <a:latin typeface="宋体"/>
              <a:cs typeface="宋体"/>
            </a:endParaRPr>
          </a:p>
          <a:p>
            <a:pPr marL="1790700" marR="4027804">
              <a:lnSpc>
                <a:spcPts val="404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(abc|bc|c)S`  </a:t>
            </a:r>
            <a:r>
              <a:rPr sz="2800" dirty="0">
                <a:latin typeface="Times New Roman"/>
                <a:cs typeface="Times New Roman"/>
              </a:rPr>
              <a:t>S`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abcS`|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24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35" y="2107692"/>
            <a:ext cx="8752840" cy="39503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>
              <a:lnSpc>
                <a:spcPts val="3140"/>
              </a:lnSpc>
              <a:spcBef>
                <a:spcPts val="390"/>
              </a:spcBef>
            </a:pP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）由</a:t>
            </a:r>
            <a:r>
              <a:rPr sz="2800" dirty="0">
                <a:latin typeface="宋体"/>
                <a:cs typeface="宋体"/>
              </a:rPr>
              <a:t>于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Sa|a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Sab|ab|b</a:t>
            </a:r>
            <a:r>
              <a:rPr sz="2800" dirty="0">
                <a:latin typeface="宋体"/>
                <a:cs typeface="宋体"/>
              </a:rPr>
              <a:t>中的</a:t>
            </a:r>
            <a:r>
              <a:rPr sz="2800" spc="-5" dirty="0">
                <a:latin typeface="Times New Roman"/>
                <a:cs typeface="Times New Roman"/>
              </a:rPr>
              <a:t>R,Q</a:t>
            </a:r>
            <a:r>
              <a:rPr sz="2800" spc="-5" dirty="0">
                <a:latin typeface="宋体"/>
                <a:cs typeface="宋体"/>
              </a:rPr>
              <a:t>对开始符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宋体"/>
                <a:cs typeface="宋体"/>
              </a:rPr>
              <a:t>来 </a:t>
            </a:r>
            <a:r>
              <a:rPr sz="2800" spc="-5" dirty="0">
                <a:latin typeface="宋体"/>
                <a:cs typeface="宋体"/>
              </a:rPr>
              <a:t>说都是不可达非终结符，所以删除它们。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zh-CN" altLang="en-US" sz="2800" spc="-5" dirty="0">
                <a:latin typeface="宋体"/>
                <a:cs typeface="宋体"/>
              </a:rPr>
              <a:t>   </a:t>
            </a:r>
            <a:r>
              <a:rPr sz="2800" spc="-5" dirty="0" err="1">
                <a:latin typeface="宋体"/>
                <a:cs typeface="宋体"/>
              </a:rPr>
              <a:t>故最后消除左递归后文法为</a:t>
            </a:r>
            <a:r>
              <a:rPr sz="2800" spc="-5" dirty="0">
                <a:latin typeface="宋体"/>
                <a:cs typeface="宋体"/>
              </a:rPr>
              <a:t>：</a:t>
            </a:r>
            <a:endParaRPr sz="2800" dirty="0">
              <a:latin typeface="宋体"/>
              <a:cs typeface="宋体"/>
            </a:endParaRPr>
          </a:p>
          <a:p>
            <a:pPr marL="1434465">
              <a:lnSpc>
                <a:spcPct val="100000"/>
              </a:lnSpc>
              <a:spcBef>
                <a:spcPts val="229"/>
              </a:spcBef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(abc|bc|c)S`</a:t>
            </a:r>
            <a:endParaRPr sz="2800" dirty="0">
              <a:latin typeface="Times New Roman"/>
              <a:cs typeface="Times New Roman"/>
            </a:endParaRPr>
          </a:p>
          <a:p>
            <a:pPr marL="1434465">
              <a:lnSpc>
                <a:spcPct val="100000"/>
              </a:lnSpc>
              <a:spcBef>
                <a:spcPts val="1355"/>
              </a:spcBef>
            </a:pPr>
            <a:r>
              <a:rPr sz="2800" dirty="0">
                <a:latin typeface="Times New Roman"/>
                <a:cs typeface="Times New Roman"/>
              </a:rPr>
              <a:t>S`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abcS`| </a:t>
            </a:r>
            <a:r>
              <a:rPr sz="2800" dirty="0">
                <a:latin typeface="Symbol"/>
                <a:cs typeface="Symbol"/>
              </a:rPr>
              <a:t></a:t>
            </a:r>
          </a:p>
          <a:p>
            <a:pPr marL="355600" marR="22225" indent="-343535">
              <a:lnSpc>
                <a:spcPts val="3190"/>
              </a:lnSpc>
              <a:spcBef>
                <a:spcPts val="1550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）若非终结符排列顺序不同，改写后的文法也不同 但它们是等价的。</a:t>
            </a:r>
            <a:endParaRPr sz="2800" dirty="0">
              <a:latin typeface="宋体"/>
              <a:cs typeface="宋体"/>
            </a:endParaRPr>
          </a:p>
          <a:p>
            <a:pPr marL="635000">
              <a:lnSpc>
                <a:spcPct val="100000"/>
              </a:lnSpc>
              <a:spcBef>
                <a:spcPts val="1110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）开始符号不能改变。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25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9977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spc="-1000" dirty="0"/>
              <a:t> </a:t>
            </a:r>
            <a:r>
              <a:rPr dirty="0"/>
              <a:t>自上而下分析法的一般问题 三、不带回溯的自上而下分析算法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35" y="1221011"/>
            <a:ext cx="5796915" cy="9688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、提取公共左因子</a:t>
            </a:r>
            <a:endParaRPr sz="2800" dirty="0">
              <a:latin typeface="宋体"/>
              <a:cs typeface="宋体"/>
            </a:endParaRPr>
          </a:p>
          <a:p>
            <a:pPr marL="647700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latin typeface="宋体"/>
                <a:cs typeface="宋体"/>
              </a:rPr>
              <a:t>将某产生</a:t>
            </a:r>
            <a:r>
              <a:rPr sz="2800" dirty="0">
                <a:latin typeface="宋体"/>
                <a:cs typeface="宋体"/>
              </a:rPr>
              <a:t>式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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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|….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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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0057" y="2679192"/>
            <a:ext cx="1093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改写为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920" y="2636808"/>
            <a:ext cx="8408670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165" marR="2531745" indent="104139">
              <a:lnSpc>
                <a:spcPct val="11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</a:t>
            </a:r>
            <a:r>
              <a:rPr sz="2800" spc="-5" dirty="0">
                <a:latin typeface="Times New Roman"/>
                <a:cs typeface="Times New Roman"/>
              </a:rPr>
              <a:t>A`  A`</a:t>
            </a:r>
            <a:r>
              <a:rPr sz="2800" spc="-5" dirty="0">
                <a:latin typeface="Symbol"/>
                <a:cs typeface="Symbol"/>
              </a:rPr>
              <a:t>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|….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|ε</a:t>
            </a:r>
            <a:endParaRPr sz="2800">
              <a:latin typeface="Times New Roman"/>
              <a:cs typeface="Times New Roman"/>
            </a:endParaRPr>
          </a:p>
          <a:p>
            <a:pPr marL="38100" marR="245745">
              <a:lnSpc>
                <a:spcPct val="105200"/>
              </a:lnSpc>
              <a:spcBef>
                <a:spcPts val="2270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1)</a:t>
            </a:r>
            <a:r>
              <a:rPr sz="2800" spc="-5" dirty="0">
                <a:latin typeface="宋体"/>
                <a:cs typeface="宋体"/>
              </a:rPr>
              <a:t>通过反复提取左因子，就能把所有非终结符的 所有候选首符集变为两两不相交。</a:t>
            </a:r>
            <a:endParaRPr sz="2800">
              <a:latin typeface="宋体"/>
              <a:cs typeface="宋体"/>
            </a:endParaRPr>
          </a:p>
          <a:p>
            <a:pPr marL="38100" marR="30480" indent="710565">
              <a:lnSpc>
                <a:spcPct val="102699"/>
              </a:lnSpc>
              <a:spcBef>
                <a:spcPts val="1430"/>
              </a:spcBef>
            </a:pPr>
            <a:r>
              <a:rPr sz="2800" dirty="0">
                <a:latin typeface="Times New Roman"/>
                <a:cs typeface="Times New Roman"/>
              </a:rPr>
              <a:t>2)</a:t>
            </a:r>
            <a:r>
              <a:rPr sz="2800" spc="-5" dirty="0">
                <a:latin typeface="宋体"/>
                <a:cs typeface="宋体"/>
              </a:rPr>
              <a:t>反复提取左因子也有一定代价，因为在提取过 程中会大量引入非终结符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产生式，增加语法分析的 复杂性。</a:t>
            </a:r>
            <a:endParaRPr sz="280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880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9977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spc="-1000" dirty="0"/>
              <a:t> </a:t>
            </a:r>
            <a:r>
              <a:rPr dirty="0"/>
              <a:t>自上而下分析法的一般问题 三、不带回溯的自上而下分析算法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212652"/>
            <a:ext cx="8646160" cy="423776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altLang="zh-CN" sz="2800" spc="-5" dirty="0"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宋体"/>
                <a:cs typeface="宋体"/>
              </a:rPr>
              <a:t>、消除回溯</a:t>
            </a:r>
            <a:r>
              <a:rPr lang="zh-CN" altLang="en-US" sz="2800" spc="-5" dirty="0">
                <a:latin typeface="宋体"/>
                <a:cs typeface="宋体"/>
              </a:rPr>
              <a:t>方法</a:t>
            </a:r>
            <a:r>
              <a:rPr lang="en-US" altLang="zh-CN" sz="2800" spc="-5" dirty="0">
                <a:latin typeface="宋体"/>
                <a:cs typeface="宋体"/>
              </a:rPr>
              <a:t>——</a:t>
            </a:r>
            <a:r>
              <a:rPr lang="zh-CN" altLang="en-US" sz="2800" spc="-5" dirty="0">
                <a:latin typeface="宋体"/>
                <a:cs typeface="宋体"/>
              </a:rPr>
              <a:t>预测</a:t>
            </a:r>
            <a:endParaRPr sz="2800" dirty="0">
              <a:latin typeface="宋体"/>
              <a:cs typeface="宋体"/>
            </a:endParaRPr>
          </a:p>
          <a:p>
            <a:pPr marL="355600" marR="5080" indent="457200" algn="just">
              <a:lnSpc>
                <a:spcPct val="101800"/>
              </a:lnSpc>
              <a:spcBef>
                <a:spcPts val="620"/>
              </a:spcBef>
            </a:pPr>
            <a:r>
              <a:rPr sz="2800" spc="-5" dirty="0">
                <a:latin typeface="宋体"/>
                <a:cs typeface="宋体"/>
              </a:rPr>
              <a:t>根据读头下符号选择候选式，使其第一个符号与读 头下符号相同，或该候选式可推导出的第一个符号与 读头下符号相同。这相当于向前看了一个符号，所以 称为预测。</a:t>
            </a:r>
            <a:endParaRPr sz="2800" dirty="0">
              <a:latin typeface="宋体"/>
              <a:cs typeface="宋体"/>
            </a:endParaRPr>
          </a:p>
          <a:p>
            <a:pPr marL="355600" marR="93345" indent="12700">
              <a:lnSpc>
                <a:spcPct val="105200"/>
              </a:lnSpc>
              <a:spcBef>
                <a:spcPts val="325"/>
              </a:spcBef>
            </a:pPr>
            <a:r>
              <a:rPr sz="2800" spc="-5" dirty="0">
                <a:latin typeface="宋体"/>
                <a:cs typeface="宋体"/>
              </a:rPr>
              <a:t>注：使用了预测之后，选择候选式不再是盲目的了， </a:t>
            </a:r>
            <a:r>
              <a:rPr sz="2800" spc="-5" dirty="0" err="1">
                <a:latin typeface="宋体"/>
                <a:cs typeface="宋体"/>
              </a:rPr>
              <a:t>所以也就无需回溯</a:t>
            </a:r>
            <a:r>
              <a:rPr sz="2800" spc="-5" dirty="0">
                <a:latin typeface="宋体"/>
                <a:cs typeface="宋体"/>
              </a:rPr>
              <a:t>。</a:t>
            </a:r>
            <a:endParaRPr lang="en-US" sz="2800" spc="-5" dirty="0">
              <a:latin typeface="宋体"/>
              <a:cs typeface="宋体"/>
            </a:endParaRPr>
          </a:p>
          <a:p>
            <a:pPr marL="355600" marR="93345" indent="12700">
              <a:lnSpc>
                <a:spcPct val="105200"/>
              </a:lnSpc>
              <a:spcBef>
                <a:spcPts val="325"/>
              </a:spcBef>
            </a:pPr>
            <a:endParaRPr lang="en-US" altLang="zh-CN" sz="2800" spc="-5" dirty="0">
              <a:latin typeface="宋体"/>
              <a:cs typeface="宋体"/>
            </a:endParaRPr>
          </a:p>
          <a:p>
            <a:pPr marL="355600" marR="93345" indent="12700">
              <a:lnSpc>
                <a:spcPct val="105200"/>
              </a:lnSpc>
              <a:spcBef>
                <a:spcPts val="325"/>
              </a:spcBef>
            </a:pPr>
            <a:r>
              <a:rPr lang="zh-CN" altLang="en-US" sz="2800" spc="-5" dirty="0">
                <a:latin typeface="宋体"/>
                <a:cs typeface="宋体"/>
              </a:rPr>
              <a:t>具体做法：求首符集和随符集（见下一节内容）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833234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一、预测分析程序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335" y="1441252"/>
            <a:ext cx="8648065" cy="14782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、带预测分析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lang="zh-CN" altLang="en-US" sz="2800" spc="-5" dirty="0">
                <a:latin typeface="Times New Roman"/>
                <a:cs typeface="Times New Roman"/>
              </a:rPr>
              <a:t>下推自动机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457200">
              <a:lnSpc>
                <a:spcPct val="100000"/>
              </a:lnSpc>
              <a:spcBef>
                <a:spcPts val="680"/>
              </a:spcBef>
            </a:pPr>
            <a:r>
              <a:rPr sz="2800" spc="-5" dirty="0" err="1">
                <a:latin typeface="宋体"/>
                <a:cs typeface="宋体"/>
              </a:rPr>
              <a:t>加入预测分析之后，可以消除自上而下分析中出现回溯的现象。此</a:t>
            </a:r>
            <a:r>
              <a:rPr sz="2800" spc="-10" dirty="0" err="1">
                <a:latin typeface="宋体"/>
                <a:cs typeface="宋体"/>
              </a:rPr>
              <a:t>时</a:t>
            </a:r>
            <a:r>
              <a:rPr lang="zh-CN" altLang="en-US" sz="2800" spc="-5" dirty="0">
                <a:latin typeface="Times New Roman"/>
                <a:cs typeface="Times New Roman"/>
              </a:rPr>
              <a:t>结构</a:t>
            </a:r>
            <a:r>
              <a:rPr sz="2800" spc="-5" dirty="0" err="1">
                <a:latin typeface="宋体"/>
                <a:cs typeface="宋体"/>
              </a:rPr>
              <a:t>为</a:t>
            </a:r>
            <a:r>
              <a:rPr sz="2800" spc="-5" dirty="0">
                <a:latin typeface="宋体"/>
                <a:cs typeface="宋体"/>
              </a:rPr>
              <a:t>：</a:t>
            </a:r>
            <a:endParaRPr sz="2800" dirty="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73902" y="4665471"/>
            <a:ext cx="1847850" cy="361950"/>
            <a:chOff x="6073902" y="4665471"/>
            <a:chExt cx="1847850" cy="361950"/>
          </a:xfrm>
        </p:grpSpPr>
        <p:sp>
          <p:nvSpPr>
            <p:cNvPr id="5" name="object 5"/>
            <p:cNvSpPr/>
            <p:nvPr/>
          </p:nvSpPr>
          <p:spPr>
            <a:xfrm>
              <a:off x="6083427" y="4789677"/>
              <a:ext cx="1828800" cy="214629"/>
            </a:xfrm>
            <a:custGeom>
              <a:avLst/>
              <a:gdLst/>
              <a:ahLst/>
              <a:cxnLst/>
              <a:rect l="l" t="t" r="r" b="b"/>
              <a:pathLst>
                <a:path w="1828800" h="214629">
                  <a:moveTo>
                    <a:pt x="18288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828800" y="214122"/>
                  </a:lnTo>
                  <a:lnTo>
                    <a:pt x="1828800" y="213360"/>
                  </a:lnTo>
                  <a:close/>
                </a:path>
                <a:path w="1828800" h="214629">
                  <a:moveTo>
                    <a:pt x="18288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828800" y="211074"/>
                  </a:lnTo>
                  <a:lnTo>
                    <a:pt x="1828800" y="210312"/>
                  </a:lnTo>
                  <a:close/>
                </a:path>
                <a:path w="1828800" h="214629">
                  <a:moveTo>
                    <a:pt x="18288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828800" y="208026"/>
                  </a:lnTo>
                  <a:lnTo>
                    <a:pt x="1828800" y="207264"/>
                  </a:lnTo>
                  <a:close/>
                </a:path>
                <a:path w="1828800" h="214629">
                  <a:moveTo>
                    <a:pt x="18288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828800" y="204978"/>
                  </a:lnTo>
                  <a:lnTo>
                    <a:pt x="1828800" y="204216"/>
                  </a:lnTo>
                  <a:close/>
                </a:path>
                <a:path w="1828800" h="214629">
                  <a:moveTo>
                    <a:pt x="18288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828800" y="201930"/>
                  </a:lnTo>
                  <a:lnTo>
                    <a:pt x="1828800" y="201168"/>
                  </a:lnTo>
                  <a:close/>
                </a:path>
                <a:path w="1828800" h="214629">
                  <a:moveTo>
                    <a:pt x="18288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828800" y="198882"/>
                  </a:lnTo>
                  <a:lnTo>
                    <a:pt x="1828800" y="198120"/>
                  </a:lnTo>
                  <a:close/>
                </a:path>
                <a:path w="1828800" h="214629">
                  <a:moveTo>
                    <a:pt x="18288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828800" y="195834"/>
                  </a:lnTo>
                  <a:lnTo>
                    <a:pt x="1828800" y="195072"/>
                  </a:lnTo>
                  <a:close/>
                </a:path>
                <a:path w="1828800" h="214629">
                  <a:moveTo>
                    <a:pt x="18288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828800" y="192786"/>
                  </a:lnTo>
                  <a:lnTo>
                    <a:pt x="1828800" y="192024"/>
                  </a:lnTo>
                  <a:close/>
                </a:path>
                <a:path w="1828800" h="214629">
                  <a:moveTo>
                    <a:pt x="18288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828800" y="189738"/>
                  </a:lnTo>
                  <a:lnTo>
                    <a:pt x="1828800" y="188976"/>
                  </a:lnTo>
                  <a:close/>
                </a:path>
                <a:path w="1828800" h="214629">
                  <a:moveTo>
                    <a:pt x="18288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828800" y="186690"/>
                  </a:lnTo>
                  <a:lnTo>
                    <a:pt x="1828800" y="185928"/>
                  </a:lnTo>
                  <a:close/>
                </a:path>
                <a:path w="1828800" h="214629">
                  <a:moveTo>
                    <a:pt x="18288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828800" y="183642"/>
                  </a:lnTo>
                  <a:lnTo>
                    <a:pt x="1828800" y="182880"/>
                  </a:lnTo>
                  <a:close/>
                </a:path>
                <a:path w="1828800" h="214629">
                  <a:moveTo>
                    <a:pt x="18288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828800" y="180594"/>
                  </a:lnTo>
                  <a:lnTo>
                    <a:pt x="1828800" y="179832"/>
                  </a:lnTo>
                  <a:close/>
                </a:path>
                <a:path w="1828800" h="214629">
                  <a:moveTo>
                    <a:pt x="18288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828800" y="177546"/>
                  </a:lnTo>
                  <a:lnTo>
                    <a:pt x="1828800" y="176784"/>
                  </a:lnTo>
                  <a:close/>
                </a:path>
                <a:path w="1828800" h="214629">
                  <a:moveTo>
                    <a:pt x="18288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828800" y="174498"/>
                  </a:lnTo>
                  <a:lnTo>
                    <a:pt x="1828800" y="173736"/>
                  </a:lnTo>
                  <a:close/>
                </a:path>
                <a:path w="1828800" h="214629">
                  <a:moveTo>
                    <a:pt x="18288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828800" y="171450"/>
                  </a:lnTo>
                  <a:lnTo>
                    <a:pt x="1828800" y="170688"/>
                  </a:lnTo>
                  <a:close/>
                </a:path>
                <a:path w="1828800" h="214629">
                  <a:moveTo>
                    <a:pt x="18288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828800" y="168402"/>
                  </a:lnTo>
                  <a:lnTo>
                    <a:pt x="1828800" y="167640"/>
                  </a:lnTo>
                  <a:close/>
                </a:path>
                <a:path w="1828800" h="214629">
                  <a:moveTo>
                    <a:pt x="18288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828800" y="165354"/>
                  </a:lnTo>
                  <a:lnTo>
                    <a:pt x="1828800" y="164592"/>
                  </a:lnTo>
                  <a:close/>
                </a:path>
                <a:path w="1828800" h="214629">
                  <a:moveTo>
                    <a:pt x="18288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828800" y="162306"/>
                  </a:lnTo>
                  <a:lnTo>
                    <a:pt x="1828800" y="161544"/>
                  </a:lnTo>
                  <a:close/>
                </a:path>
                <a:path w="1828800" h="214629">
                  <a:moveTo>
                    <a:pt x="18288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828800" y="159258"/>
                  </a:lnTo>
                  <a:lnTo>
                    <a:pt x="1828800" y="158496"/>
                  </a:lnTo>
                  <a:close/>
                </a:path>
                <a:path w="1828800" h="214629">
                  <a:moveTo>
                    <a:pt x="18288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828800" y="156210"/>
                  </a:lnTo>
                  <a:lnTo>
                    <a:pt x="1828800" y="155448"/>
                  </a:lnTo>
                  <a:close/>
                </a:path>
                <a:path w="1828800" h="214629">
                  <a:moveTo>
                    <a:pt x="18288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828800" y="153162"/>
                  </a:lnTo>
                  <a:lnTo>
                    <a:pt x="1828800" y="152400"/>
                  </a:lnTo>
                  <a:close/>
                </a:path>
                <a:path w="1828800" h="214629">
                  <a:moveTo>
                    <a:pt x="18288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828800" y="150114"/>
                  </a:lnTo>
                  <a:lnTo>
                    <a:pt x="1828800" y="149352"/>
                  </a:lnTo>
                  <a:close/>
                </a:path>
                <a:path w="1828800" h="214629">
                  <a:moveTo>
                    <a:pt x="18288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828800" y="147066"/>
                  </a:lnTo>
                  <a:lnTo>
                    <a:pt x="1828800" y="146304"/>
                  </a:lnTo>
                  <a:close/>
                </a:path>
                <a:path w="1828800" h="214629">
                  <a:moveTo>
                    <a:pt x="18288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828800" y="144018"/>
                  </a:lnTo>
                  <a:lnTo>
                    <a:pt x="1828800" y="143256"/>
                  </a:lnTo>
                  <a:close/>
                </a:path>
                <a:path w="1828800" h="214629">
                  <a:moveTo>
                    <a:pt x="18288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828800" y="140970"/>
                  </a:lnTo>
                  <a:lnTo>
                    <a:pt x="1828800" y="140208"/>
                  </a:lnTo>
                  <a:close/>
                </a:path>
                <a:path w="1828800" h="214629">
                  <a:moveTo>
                    <a:pt x="18288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828800" y="137922"/>
                  </a:lnTo>
                  <a:lnTo>
                    <a:pt x="1828800" y="137160"/>
                  </a:lnTo>
                  <a:close/>
                </a:path>
                <a:path w="1828800" h="214629">
                  <a:moveTo>
                    <a:pt x="18288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828800" y="134874"/>
                  </a:lnTo>
                  <a:lnTo>
                    <a:pt x="1828800" y="134112"/>
                  </a:lnTo>
                  <a:close/>
                </a:path>
                <a:path w="1828800" h="214629">
                  <a:moveTo>
                    <a:pt x="18288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828800" y="131826"/>
                  </a:lnTo>
                  <a:lnTo>
                    <a:pt x="1828800" y="131064"/>
                  </a:lnTo>
                  <a:close/>
                </a:path>
                <a:path w="1828800" h="214629">
                  <a:moveTo>
                    <a:pt x="18288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828800" y="128778"/>
                  </a:lnTo>
                  <a:lnTo>
                    <a:pt x="1828800" y="128016"/>
                  </a:lnTo>
                  <a:close/>
                </a:path>
                <a:path w="1828800" h="214629">
                  <a:moveTo>
                    <a:pt x="18288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828800" y="125730"/>
                  </a:lnTo>
                  <a:lnTo>
                    <a:pt x="1828800" y="124968"/>
                  </a:lnTo>
                  <a:close/>
                </a:path>
                <a:path w="1828800" h="214629">
                  <a:moveTo>
                    <a:pt x="18288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828800" y="122682"/>
                  </a:lnTo>
                  <a:lnTo>
                    <a:pt x="1828800" y="121920"/>
                  </a:lnTo>
                  <a:close/>
                </a:path>
                <a:path w="1828800" h="214629">
                  <a:moveTo>
                    <a:pt x="18288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828800" y="119634"/>
                  </a:lnTo>
                  <a:lnTo>
                    <a:pt x="1828800" y="118872"/>
                  </a:lnTo>
                  <a:close/>
                </a:path>
                <a:path w="1828800" h="214629">
                  <a:moveTo>
                    <a:pt x="18288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828800" y="116586"/>
                  </a:lnTo>
                  <a:lnTo>
                    <a:pt x="1828800" y="115824"/>
                  </a:lnTo>
                  <a:close/>
                </a:path>
                <a:path w="1828800" h="214629">
                  <a:moveTo>
                    <a:pt x="18288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828800" y="113538"/>
                  </a:lnTo>
                  <a:lnTo>
                    <a:pt x="1828800" y="112776"/>
                  </a:lnTo>
                  <a:close/>
                </a:path>
                <a:path w="1828800" h="214629">
                  <a:moveTo>
                    <a:pt x="18288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828800" y="110490"/>
                  </a:lnTo>
                  <a:lnTo>
                    <a:pt x="1828800" y="109728"/>
                  </a:lnTo>
                  <a:close/>
                </a:path>
                <a:path w="1828800" h="214629">
                  <a:moveTo>
                    <a:pt x="18288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828800" y="107442"/>
                  </a:lnTo>
                  <a:lnTo>
                    <a:pt x="1828800" y="106680"/>
                  </a:lnTo>
                  <a:close/>
                </a:path>
                <a:path w="1828800" h="214629">
                  <a:moveTo>
                    <a:pt x="18288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828800" y="104394"/>
                  </a:lnTo>
                  <a:lnTo>
                    <a:pt x="1828800" y="103632"/>
                  </a:lnTo>
                  <a:close/>
                </a:path>
                <a:path w="1828800" h="214629">
                  <a:moveTo>
                    <a:pt x="18288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828800" y="101346"/>
                  </a:lnTo>
                  <a:lnTo>
                    <a:pt x="1828800" y="100584"/>
                  </a:lnTo>
                  <a:close/>
                </a:path>
                <a:path w="1828800" h="214629">
                  <a:moveTo>
                    <a:pt x="18288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828800" y="98298"/>
                  </a:lnTo>
                  <a:lnTo>
                    <a:pt x="1828800" y="97536"/>
                  </a:lnTo>
                  <a:close/>
                </a:path>
                <a:path w="1828800" h="214629">
                  <a:moveTo>
                    <a:pt x="18288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828800" y="95250"/>
                  </a:lnTo>
                  <a:lnTo>
                    <a:pt x="1828800" y="94488"/>
                  </a:lnTo>
                  <a:close/>
                </a:path>
                <a:path w="1828800" h="214629">
                  <a:moveTo>
                    <a:pt x="18288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1828800" y="92202"/>
                  </a:lnTo>
                  <a:lnTo>
                    <a:pt x="1828800" y="91440"/>
                  </a:lnTo>
                  <a:close/>
                </a:path>
                <a:path w="1828800" h="214629">
                  <a:moveTo>
                    <a:pt x="18288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828800" y="89154"/>
                  </a:lnTo>
                  <a:lnTo>
                    <a:pt x="1828800" y="88392"/>
                  </a:lnTo>
                  <a:close/>
                </a:path>
                <a:path w="1828800" h="214629">
                  <a:moveTo>
                    <a:pt x="18288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828800" y="86106"/>
                  </a:lnTo>
                  <a:lnTo>
                    <a:pt x="1828800" y="85344"/>
                  </a:lnTo>
                  <a:close/>
                </a:path>
                <a:path w="1828800" h="214629">
                  <a:moveTo>
                    <a:pt x="18288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828800" y="83058"/>
                  </a:lnTo>
                  <a:lnTo>
                    <a:pt x="1828800" y="82296"/>
                  </a:lnTo>
                  <a:close/>
                </a:path>
                <a:path w="1828800" h="214629">
                  <a:moveTo>
                    <a:pt x="18288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828800" y="80010"/>
                  </a:lnTo>
                  <a:lnTo>
                    <a:pt x="1828800" y="79248"/>
                  </a:lnTo>
                  <a:close/>
                </a:path>
                <a:path w="1828800" h="214629">
                  <a:moveTo>
                    <a:pt x="18288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828800" y="76962"/>
                  </a:lnTo>
                  <a:lnTo>
                    <a:pt x="1828800" y="76200"/>
                  </a:lnTo>
                  <a:close/>
                </a:path>
                <a:path w="1828800" h="214629">
                  <a:moveTo>
                    <a:pt x="18288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828800" y="73914"/>
                  </a:lnTo>
                  <a:lnTo>
                    <a:pt x="1828800" y="73152"/>
                  </a:lnTo>
                  <a:close/>
                </a:path>
                <a:path w="1828800" h="214629">
                  <a:moveTo>
                    <a:pt x="18288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828800" y="70866"/>
                  </a:lnTo>
                  <a:lnTo>
                    <a:pt x="1828800" y="70104"/>
                  </a:lnTo>
                  <a:close/>
                </a:path>
                <a:path w="1828800" h="214629">
                  <a:moveTo>
                    <a:pt x="18288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828800" y="67818"/>
                  </a:lnTo>
                  <a:lnTo>
                    <a:pt x="1828800" y="67056"/>
                  </a:lnTo>
                  <a:close/>
                </a:path>
                <a:path w="1828800" h="214629">
                  <a:moveTo>
                    <a:pt x="18288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828800" y="64770"/>
                  </a:lnTo>
                  <a:lnTo>
                    <a:pt x="1828800" y="64008"/>
                  </a:lnTo>
                  <a:close/>
                </a:path>
                <a:path w="1828800" h="214629">
                  <a:moveTo>
                    <a:pt x="18288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828800" y="61722"/>
                  </a:lnTo>
                  <a:lnTo>
                    <a:pt x="1828800" y="60960"/>
                  </a:lnTo>
                  <a:close/>
                </a:path>
                <a:path w="1828800" h="214629">
                  <a:moveTo>
                    <a:pt x="18288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828800" y="58674"/>
                  </a:lnTo>
                  <a:lnTo>
                    <a:pt x="1828800" y="57912"/>
                  </a:lnTo>
                  <a:close/>
                </a:path>
                <a:path w="1828800" h="214629">
                  <a:moveTo>
                    <a:pt x="18288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828800" y="55626"/>
                  </a:lnTo>
                  <a:lnTo>
                    <a:pt x="1828800" y="54864"/>
                  </a:lnTo>
                  <a:close/>
                </a:path>
                <a:path w="1828800" h="214629">
                  <a:moveTo>
                    <a:pt x="18288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828800" y="52578"/>
                  </a:lnTo>
                  <a:lnTo>
                    <a:pt x="1828800" y="51816"/>
                  </a:lnTo>
                  <a:close/>
                </a:path>
                <a:path w="1828800" h="214629">
                  <a:moveTo>
                    <a:pt x="18288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828800" y="49530"/>
                  </a:lnTo>
                  <a:lnTo>
                    <a:pt x="1828800" y="48768"/>
                  </a:lnTo>
                  <a:close/>
                </a:path>
                <a:path w="1828800" h="214629">
                  <a:moveTo>
                    <a:pt x="18288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828800" y="46482"/>
                  </a:lnTo>
                  <a:lnTo>
                    <a:pt x="1828800" y="45720"/>
                  </a:lnTo>
                  <a:close/>
                </a:path>
                <a:path w="1828800" h="214629">
                  <a:moveTo>
                    <a:pt x="18288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828800" y="43434"/>
                  </a:lnTo>
                  <a:lnTo>
                    <a:pt x="1828800" y="42672"/>
                  </a:lnTo>
                  <a:close/>
                </a:path>
                <a:path w="1828800" h="214629">
                  <a:moveTo>
                    <a:pt x="18288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828800" y="40386"/>
                  </a:lnTo>
                  <a:lnTo>
                    <a:pt x="1828800" y="39624"/>
                  </a:lnTo>
                  <a:close/>
                </a:path>
                <a:path w="1828800" h="214629">
                  <a:moveTo>
                    <a:pt x="18288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828800" y="37338"/>
                  </a:lnTo>
                  <a:lnTo>
                    <a:pt x="1828800" y="36576"/>
                  </a:lnTo>
                  <a:close/>
                </a:path>
                <a:path w="1828800" h="214629">
                  <a:moveTo>
                    <a:pt x="18288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828800" y="34290"/>
                  </a:lnTo>
                  <a:lnTo>
                    <a:pt x="1828800" y="33528"/>
                  </a:lnTo>
                  <a:close/>
                </a:path>
                <a:path w="1828800" h="214629">
                  <a:moveTo>
                    <a:pt x="18288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828800" y="31242"/>
                  </a:lnTo>
                  <a:lnTo>
                    <a:pt x="1828800" y="30480"/>
                  </a:lnTo>
                  <a:close/>
                </a:path>
                <a:path w="1828800" h="214629">
                  <a:moveTo>
                    <a:pt x="18288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828800" y="28194"/>
                  </a:lnTo>
                  <a:lnTo>
                    <a:pt x="1828800" y="27432"/>
                  </a:lnTo>
                  <a:close/>
                </a:path>
                <a:path w="1828800" h="214629">
                  <a:moveTo>
                    <a:pt x="18288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828800" y="25146"/>
                  </a:lnTo>
                  <a:lnTo>
                    <a:pt x="1828800" y="24384"/>
                  </a:lnTo>
                  <a:close/>
                </a:path>
                <a:path w="1828800" h="214629">
                  <a:moveTo>
                    <a:pt x="18288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828800" y="22098"/>
                  </a:lnTo>
                  <a:lnTo>
                    <a:pt x="1828800" y="21336"/>
                  </a:lnTo>
                  <a:close/>
                </a:path>
                <a:path w="1828800" h="214629">
                  <a:moveTo>
                    <a:pt x="18288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828800" y="19050"/>
                  </a:lnTo>
                  <a:lnTo>
                    <a:pt x="1828800" y="18288"/>
                  </a:lnTo>
                  <a:close/>
                </a:path>
                <a:path w="1828800" h="214629">
                  <a:moveTo>
                    <a:pt x="18288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828800" y="16002"/>
                  </a:lnTo>
                  <a:lnTo>
                    <a:pt x="1828800" y="15240"/>
                  </a:lnTo>
                  <a:close/>
                </a:path>
                <a:path w="1828800" h="214629">
                  <a:moveTo>
                    <a:pt x="18288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828800" y="12954"/>
                  </a:lnTo>
                  <a:lnTo>
                    <a:pt x="1828800" y="12192"/>
                  </a:lnTo>
                  <a:close/>
                </a:path>
                <a:path w="1828800" h="214629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214629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214629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214629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3427" y="5003037"/>
              <a:ext cx="1828800" cy="13335"/>
            </a:xfrm>
            <a:custGeom>
              <a:avLst/>
              <a:gdLst/>
              <a:ahLst/>
              <a:cxnLst/>
              <a:rect l="l" t="t" r="r" b="b"/>
              <a:pathLst>
                <a:path w="1828800" h="13335">
                  <a:moveTo>
                    <a:pt x="18288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828800" y="12954"/>
                  </a:lnTo>
                  <a:lnTo>
                    <a:pt x="1828800" y="12192"/>
                  </a:lnTo>
                  <a:close/>
                </a:path>
                <a:path w="1828800" h="13335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13335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13335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13335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3427" y="4788915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0"/>
                  </a:moveTo>
                  <a:lnTo>
                    <a:pt x="0" y="228600"/>
                  </a:lnTo>
                  <a:lnTo>
                    <a:pt x="1828800" y="2286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1399" y="46654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59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397639" y="5238496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0"/>
                </a:moveTo>
                <a:lnTo>
                  <a:pt x="914387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7117" y="3790696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5"/>
                </a:moveTo>
                <a:lnTo>
                  <a:pt x="61722" y="0"/>
                </a:lnTo>
                <a:lnTo>
                  <a:pt x="0" y="124205"/>
                </a:lnTo>
                <a:lnTo>
                  <a:pt x="124205" y="12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040267" y="3997197"/>
            <a:ext cx="586105" cy="1452880"/>
            <a:chOff x="2040267" y="3997197"/>
            <a:chExt cx="586105" cy="1452880"/>
          </a:xfrm>
        </p:grpSpPr>
        <p:sp>
          <p:nvSpPr>
            <p:cNvPr id="12" name="object 12"/>
            <p:cNvSpPr/>
            <p:nvPr/>
          </p:nvSpPr>
          <p:spPr>
            <a:xfrm>
              <a:off x="2044839" y="3997197"/>
              <a:ext cx="457200" cy="1447800"/>
            </a:xfrm>
            <a:custGeom>
              <a:avLst/>
              <a:gdLst/>
              <a:ahLst/>
              <a:cxnLst/>
              <a:rect l="l" t="t" r="r" b="b"/>
              <a:pathLst>
                <a:path w="457200" h="1447800">
                  <a:moveTo>
                    <a:pt x="0" y="0"/>
                  </a:moveTo>
                  <a:lnTo>
                    <a:pt x="0" y="1447800"/>
                  </a:lnTo>
                </a:path>
                <a:path w="457200" h="1447800">
                  <a:moveTo>
                    <a:pt x="457187" y="0"/>
                  </a:moveTo>
                  <a:lnTo>
                    <a:pt x="457187" y="1447800"/>
                  </a:lnTo>
                </a:path>
                <a:path w="457200" h="1447800">
                  <a:moveTo>
                    <a:pt x="0" y="1447800"/>
                  </a:moveTo>
                  <a:lnTo>
                    <a:pt x="457187" y="1447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2027" y="4644135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18" y="0"/>
                  </a:moveTo>
                  <a:lnTo>
                    <a:pt x="0" y="60960"/>
                  </a:lnTo>
                  <a:lnTo>
                    <a:pt x="123456" y="124205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14434" y="3912615"/>
          <a:ext cx="4070350" cy="1485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0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预测分析程序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预测分析表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6839" y="32572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Times New Roman"/>
                <a:cs typeface="Times New Roman"/>
              </a:rPr>
              <a:t>a+b……#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0538" y="4248136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输出带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1005" y="4720590"/>
            <a:ext cx="1949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  #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1733" y="5708141"/>
            <a:ext cx="17932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矩</a:t>
            </a:r>
            <a:r>
              <a:rPr sz="2800" spc="-10" dirty="0">
                <a:latin typeface="宋体"/>
                <a:cs typeface="宋体"/>
              </a:rPr>
              <a:t>阵</a:t>
            </a:r>
            <a:r>
              <a:rPr sz="2800" spc="-5" dirty="0">
                <a:latin typeface="Times New Roman"/>
                <a:cs typeface="Times New Roman"/>
              </a:rPr>
              <a:t>M[A,a]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833234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一、预测分析程序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29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898452"/>
            <a:ext cx="8735060" cy="24403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、带预测分析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lang="zh-CN" altLang="en-US" sz="2800" spc="-5" dirty="0">
                <a:latin typeface="Times New Roman"/>
                <a:cs typeface="Times New Roman"/>
              </a:rPr>
              <a:t>下推自动机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5200"/>
              </a:lnSpc>
              <a:spcBef>
                <a:spcPts val="505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）改造后，整个分析过程都在预测分析程序控制下 工作。</a:t>
            </a:r>
            <a:endParaRPr sz="2800" dirty="0">
              <a:latin typeface="宋体"/>
              <a:cs typeface="宋体"/>
            </a:endParaRPr>
          </a:p>
          <a:p>
            <a:pPr marL="355600" marR="5080" indent="367665">
              <a:lnSpc>
                <a:spcPct val="105400"/>
              </a:lnSpc>
              <a:spcBef>
                <a:spcPts val="32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）预测分析程序用了一个预测分析表，它是预测分 析程序分析时的主要依据。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5509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引言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212652"/>
            <a:ext cx="8645525" cy="39953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宋体"/>
                <a:cs typeface="宋体"/>
              </a:rPr>
              <a:t>、语法分析的方式</a:t>
            </a:r>
            <a:endParaRPr sz="2800" dirty="0">
              <a:latin typeface="宋体"/>
              <a:cs typeface="宋体"/>
            </a:endParaRPr>
          </a:p>
          <a:p>
            <a:pPr marL="991235" indent="-534670">
              <a:lnSpc>
                <a:spcPct val="100000"/>
              </a:lnSpc>
              <a:spcBef>
                <a:spcPts val="680"/>
              </a:spcBef>
              <a:buSzPct val="96428"/>
              <a:buFont typeface="+mj-ea"/>
              <a:buAutoNum type="circleNumDbPlain"/>
              <a:tabLst>
                <a:tab pos="991869" algn="l"/>
              </a:tabLst>
            </a:pPr>
            <a:r>
              <a:rPr sz="2800" spc="-5" dirty="0" err="1">
                <a:latin typeface="宋体"/>
                <a:cs typeface="宋体"/>
              </a:rPr>
              <a:t>自上而下语法分析</a:t>
            </a:r>
            <a:endParaRPr sz="2800" dirty="0">
              <a:latin typeface="宋体"/>
              <a:cs typeface="宋体"/>
            </a:endParaRPr>
          </a:p>
          <a:p>
            <a:pPr marL="1155700" marR="17145" lvl="1" indent="-2286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800" spc="-5" dirty="0">
                <a:latin typeface="宋体"/>
                <a:cs typeface="宋体"/>
              </a:rPr>
              <a:t>反复使用不同产生式进行推导以谋求与输入符号 串相匹配。</a:t>
            </a:r>
            <a:endParaRPr sz="2800" dirty="0">
              <a:latin typeface="宋体"/>
              <a:cs typeface="宋体"/>
            </a:endParaRPr>
          </a:p>
          <a:p>
            <a:pPr marL="991235" indent="-534670">
              <a:lnSpc>
                <a:spcPct val="100000"/>
              </a:lnSpc>
              <a:spcBef>
                <a:spcPts val="505"/>
              </a:spcBef>
              <a:buSzPct val="96428"/>
              <a:buFont typeface="Times New Roman"/>
              <a:buAutoNum type="circleNumDbPlain"/>
              <a:tabLst>
                <a:tab pos="991869" algn="l"/>
              </a:tabLst>
            </a:pPr>
            <a:r>
              <a:rPr sz="2800" spc="-5" dirty="0">
                <a:latin typeface="宋体"/>
                <a:cs typeface="宋体"/>
              </a:rPr>
              <a:t>自下而上语法分析</a:t>
            </a:r>
            <a:endParaRPr sz="2800" dirty="0">
              <a:latin typeface="宋体"/>
              <a:cs typeface="宋体"/>
            </a:endParaRPr>
          </a:p>
          <a:p>
            <a:pPr marL="1155065" marR="17145" lvl="1" indent="-2286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800" spc="-5" dirty="0">
                <a:latin typeface="宋体"/>
                <a:cs typeface="宋体"/>
              </a:rPr>
              <a:t>对输入符号串寻找不同产生式进行归约直到文法 开始符号。</a:t>
            </a:r>
            <a:endParaRPr sz="2800" dirty="0">
              <a:latin typeface="宋体"/>
              <a:cs typeface="宋体"/>
            </a:endParaRPr>
          </a:p>
          <a:p>
            <a:pPr marL="456565">
              <a:lnSpc>
                <a:spcPct val="100000"/>
              </a:lnSpc>
              <a:spcBef>
                <a:spcPts val="505"/>
              </a:spcBef>
            </a:pPr>
            <a:r>
              <a:rPr sz="2800" spc="-5" dirty="0">
                <a:latin typeface="宋体"/>
                <a:cs typeface="宋体"/>
              </a:rPr>
              <a:t>注：这里所说的输入符号指词法分析所识别的单词。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833234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一、预测分析程序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593652"/>
            <a:ext cx="8703945" cy="27590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、预测分析表</a:t>
            </a:r>
            <a:endParaRPr sz="2800">
              <a:latin typeface="宋体"/>
              <a:cs typeface="宋体"/>
            </a:endParaRPr>
          </a:p>
          <a:p>
            <a:pPr marL="355600" marR="5080" indent="4572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预测分析表是一矩</a:t>
            </a:r>
            <a:r>
              <a:rPr sz="2800" spc="-10" dirty="0">
                <a:latin typeface="宋体"/>
                <a:cs typeface="宋体"/>
              </a:rPr>
              <a:t>阵</a:t>
            </a:r>
            <a:r>
              <a:rPr sz="2800" spc="-5" dirty="0">
                <a:latin typeface="Times New Roman"/>
                <a:cs typeface="Times New Roman"/>
              </a:rPr>
              <a:t>M[A,a]</a:t>
            </a:r>
            <a:r>
              <a:rPr sz="2800" spc="-5" dirty="0">
                <a:latin typeface="宋体"/>
                <a:cs typeface="宋体"/>
              </a:rPr>
              <a:t>，其中行</a:t>
            </a:r>
            <a:r>
              <a:rPr sz="2800" spc="-10" dirty="0">
                <a:latin typeface="宋体"/>
                <a:cs typeface="宋体"/>
              </a:rPr>
              <a:t>标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是非终结 符，列</a:t>
            </a:r>
            <a:r>
              <a:rPr sz="2800" spc="-10" dirty="0">
                <a:latin typeface="宋体"/>
                <a:cs typeface="宋体"/>
              </a:rPr>
              <a:t>标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是终结符或串结束符；矩阵元</a:t>
            </a:r>
            <a:r>
              <a:rPr sz="2800" dirty="0">
                <a:latin typeface="宋体"/>
                <a:cs typeface="宋体"/>
              </a:rPr>
              <a:t>素</a:t>
            </a:r>
            <a:r>
              <a:rPr sz="2800" spc="-5" dirty="0">
                <a:latin typeface="Times New Roman"/>
                <a:cs typeface="Times New Roman"/>
              </a:rPr>
              <a:t>M[A,a]</a:t>
            </a:r>
            <a:r>
              <a:rPr sz="2800" dirty="0">
                <a:latin typeface="宋体"/>
                <a:cs typeface="宋体"/>
              </a:rPr>
              <a:t>是存 放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的一个侯选式，指出当前栈顶符号</a:t>
            </a:r>
            <a:r>
              <a:rPr sz="2800" spc="-15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且面临读入 符号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时应选的候选式；或者存</a:t>
            </a:r>
            <a:r>
              <a:rPr sz="2800" spc="-10" dirty="0">
                <a:latin typeface="宋体"/>
                <a:cs typeface="宋体"/>
              </a:rPr>
              <a:t>放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宋体"/>
                <a:cs typeface="宋体"/>
              </a:rPr>
              <a:t>出错标</a:t>
            </a:r>
            <a:r>
              <a:rPr sz="2800" dirty="0">
                <a:latin typeface="宋体"/>
                <a:cs typeface="宋体"/>
              </a:rPr>
              <a:t>志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spc="-1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指出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不该面临读入符号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833234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一、预测分析程序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335" y="1811274"/>
            <a:ext cx="41141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、预测分析程序算法描述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1095" y="4331715"/>
            <a:ext cx="2524125" cy="1066800"/>
          </a:xfrm>
          <a:custGeom>
            <a:avLst/>
            <a:gdLst/>
            <a:ahLst/>
            <a:cxnLst/>
            <a:rect l="l" t="t" r="r" b="b"/>
            <a:pathLst>
              <a:path w="2524125" h="1066800">
                <a:moveTo>
                  <a:pt x="0" y="0"/>
                </a:moveTo>
                <a:lnTo>
                  <a:pt x="0" y="1066800"/>
                </a:lnTo>
                <a:lnTo>
                  <a:pt x="2523743" y="1066800"/>
                </a:lnTo>
                <a:lnTo>
                  <a:pt x="2523743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0620" y="4415790"/>
            <a:ext cx="2505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预测分析程序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620" y="4843275"/>
            <a:ext cx="2505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预测分析表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07117" y="3714496"/>
            <a:ext cx="124460" cy="626745"/>
            <a:chOff x="3507117" y="3714496"/>
            <a:chExt cx="124460" cy="626745"/>
          </a:xfrm>
        </p:grpSpPr>
        <p:sp>
          <p:nvSpPr>
            <p:cNvPr id="8" name="object 8"/>
            <p:cNvSpPr/>
            <p:nvPr/>
          </p:nvSpPr>
          <p:spPr>
            <a:xfrm>
              <a:off x="3568839" y="3836416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4953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7117" y="3714496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124205"/>
                  </a:moveTo>
                  <a:lnTo>
                    <a:pt x="61722" y="0"/>
                  </a:lnTo>
                  <a:lnTo>
                    <a:pt x="0" y="124205"/>
                  </a:lnTo>
                  <a:lnTo>
                    <a:pt x="124205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11639" y="32572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Times New Roman"/>
                <a:cs typeface="Times New Roman"/>
              </a:rPr>
              <a:t>a……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4839" y="3997197"/>
            <a:ext cx="3810000" cy="1447800"/>
          </a:xfrm>
          <a:custGeom>
            <a:avLst/>
            <a:gdLst/>
            <a:ahLst/>
            <a:cxnLst/>
            <a:rect l="l" t="t" r="r" b="b"/>
            <a:pathLst>
              <a:path w="3810000" h="1447800">
                <a:moveTo>
                  <a:pt x="1295400" y="838200"/>
                </a:moveTo>
                <a:lnTo>
                  <a:pt x="3809987" y="838199"/>
                </a:lnTo>
              </a:path>
              <a:path w="3810000" h="1447800">
                <a:moveTo>
                  <a:pt x="0" y="0"/>
                </a:moveTo>
                <a:lnTo>
                  <a:pt x="0" y="1447800"/>
                </a:lnTo>
              </a:path>
              <a:path w="3810000" h="1447800">
                <a:moveTo>
                  <a:pt x="457187" y="0"/>
                </a:moveTo>
                <a:lnTo>
                  <a:pt x="457187" y="1447800"/>
                </a:lnTo>
              </a:path>
              <a:path w="3810000" h="1447800">
                <a:moveTo>
                  <a:pt x="0" y="1447800"/>
                </a:moveTo>
                <a:lnTo>
                  <a:pt x="457187" y="1447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40514" y="4248136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输出带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45302" y="4474590"/>
            <a:ext cx="2076450" cy="552450"/>
            <a:chOff x="5845302" y="4474590"/>
            <a:chExt cx="2076450" cy="552450"/>
          </a:xfrm>
        </p:grpSpPr>
        <p:sp>
          <p:nvSpPr>
            <p:cNvPr id="14" name="object 14"/>
            <p:cNvSpPr/>
            <p:nvPr/>
          </p:nvSpPr>
          <p:spPr>
            <a:xfrm>
              <a:off x="5854827" y="4484115"/>
              <a:ext cx="838200" cy="182880"/>
            </a:xfrm>
            <a:custGeom>
              <a:avLst/>
              <a:gdLst/>
              <a:ahLst/>
              <a:cxnLst/>
              <a:rect l="l" t="t" r="r" b="b"/>
              <a:pathLst>
                <a:path w="838200" h="182879">
                  <a:moveTo>
                    <a:pt x="0" y="0"/>
                  </a:moveTo>
                  <a:lnTo>
                    <a:pt x="838200" y="0"/>
                  </a:lnTo>
                </a:path>
                <a:path w="838200" h="182879">
                  <a:moveTo>
                    <a:pt x="828294" y="0"/>
                  </a:moveTo>
                  <a:lnTo>
                    <a:pt x="828294" y="18288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83427" y="4789677"/>
              <a:ext cx="1828800" cy="214629"/>
            </a:xfrm>
            <a:custGeom>
              <a:avLst/>
              <a:gdLst/>
              <a:ahLst/>
              <a:cxnLst/>
              <a:rect l="l" t="t" r="r" b="b"/>
              <a:pathLst>
                <a:path w="1828800" h="214629">
                  <a:moveTo>
                    <a:pt x="18288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828800" y="214122"/>
                  </a:lnTo>
                  <a:lnTo>
                    <a:pt x="1828800" y="213360"/>
                  </a:lnTo>
                  <a:close/>
                </a:path>
                <a:path w="1828800" h="214629">
                  <a:moveTo>
                    <a:pt x="18288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828800" y="211074"/>
                  </a:lnTo>
                  <a:lnTo>
                    <a:pt x="1828800" y="210312"/>
                  </a:lnTo>
                  <a:close/>
                </a:path>
                <a:path w="1828800" h="214629">
                  <a:moveTo>
                    <a:pt x="18288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828800" y="208026"/>
                  </a:lnTo>
                  <a:lnTo>
                    <a:pt x="1828800" y="207264"/>
                  </a:lnTo>
                  <a:close/>
                </a:path>
                <a:path w="1828800" h="214629">
                  <a:moveTo>
                    <a:pt x="18288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828800" y="204978"/>
                  </a:lnTo>
                  <a:lnTo>
                    <a:pt x="1828800" y="204216"/>
                  </a:lnTo>
                  <a:close/>
                </a:path>
                <a:path w="1828800" h="214629">
                  <a:moveTo>
                    <a:pt x="18288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828800" y="201930"/>
                  </a:lnTo>
                  <a:lnTo>
                    <a:pt x="1828800" y="201168"/>
                  </a:lnTo>
                  <a:close/>
                </a:path>
                <a:path w="1828800" h="214629">
                  <a:moveTo>
                    <a:pt x="18288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828800" y="198882"/>
                  </a:lnTo>
                  <a:lnTo>
                    <a:pt x="1828800" y="198120"/>
                  </a:lnTo>
                  <a:close/>
                </a:path>
                <a:path w="1828800" h="214629">
                  <a:moveTo>
                    <a:pt x="18288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828800" y="195834"/>
                  </a:lnTo>
                  <a:lnTo>
                    <a:pt x="1828800" y="195072"/>
                  </a:lnTo>
                  <a:close/>
                </a:path>
                <a:path w="1828800" h="214629">
                  <a:moveTo>
                    <a:pt x="18288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828800" y="192786"/>
                  </a:lnTo>
                  <a:lnTo>
                    <a:pt x="1828800" y="192024"/>
                  </a:lnTo>
                  <a:close/>
                </a:path>
                <a:path w="1828800" h="214629">
                  <a:moveTo>
                    <a:pt x="18288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828800" y="189738"/>
                  </a:lnTo>
                  <a:lnTo>
                    <a:pt x="1828800" y="188976"/>
                  </a:lnTo>
                  <a:close/>
                </a:path>
                <a:path w="1828800" h="214629">
                  <a:moveTo>
                    <a:pt x="18288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828800" y="186690"/>
                  </a:lnTo>
                  <a:lnTo>
                    <a:pt x="1828800" y="185928"/>
                  </a:lnTo>
                  <a:close/>
                </a:path>
                <a:path w="1828800" h="214629">
                  <a:moveTo>
                    <a:pt x="18288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828800" y="183642"/>
                  </a:lnTo>
                  <a:lnTo>
                    <a:pt x="1828800" y="182880"/>
                  </a:lnTo>
                  <a:close/>
                </a:path>
                <a:path w="1828800" h="214629">
                  <a:moveTo>
                    <a:pt x="18288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828800" y="180594"/>
                  </a:lnTo>
                  <a:lnTo>
                    <a:pt x="1828800" y="179832"/>
                  </a:lnTo>
                  <a:close/>
                </a:path>
                <a:path w="1828800" h="214629">
                  <a:moveTo>
                    <a:pt x="18288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828800" y="177546"/>
                  </a:lnTo>
                  <a:lnTo>
                    <a:pt x="1828800" y="176784"/>
                  </a:lnTo>
                  <a:close/>
                </a:path>
                <a:path w="1828800" h="214629">
                  <a:moveTo>
                    <a:pt x="18288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828800" y="174498"/>
                  </a:lnTo>
                  <a:lnTo>
                    <a:pt x="1828800" y="173736"/>
                  </a:lnTo>
                  <a:close/>
                </a:path>
                <a:path w="1828800" h="214629">
                  <a:moveTo>
                    <a:pt x="18288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828800" y="171450"/>
                  </a:lnTo>
                  <a:lnTo>
                    <a:pt x="1828800" y="170688"/>
                  </a:lnTo>
                  <a:close/>
                </a:path>
                <a:path w="1828800" h="214629">
                  <a:moveTo>
                    <a:pt x="18288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828800" y="168402"/>
                  </a:lnTo>
                  <a:lnTo>
                    <a:pt x="1828800" y="167640"/>
                  </a:lnTo>
                  <a:close/>
                </a:path>
                <a:path w="1828800" h="214629">
                  <a:moveTo>
                    <a:pt x="18288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828800" y="165354"/>
                  </a:lnTo>
                  <a:lnTo>
                    <a:pt x="1828800" y="164592"/>
                  </a:lnTo>
                  <a:close/>
                </a:path>
                <a:path w="1828800" h="214629">
                  <a:moveTo>
                    <a:pt x="18288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828800" y="162306"/>
                  </a:lnTo>
                  <a:lnTo>
                    <a:pt x="1828800" y="161544"/>
                  </a:lnTo>
                  <a:close/>
                </a:path>
                <a:path w="1828800" h="214629">
                  <a:moveTo>
                    <a:pt x="18288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828800" y="159258"/>
                  </a:lnTo>
                  <a:lnTo>
                    <a:pt x="1828800" y="158496"/>
                  </a:lnTo>
                  <a:close/>
                </a:path>
                <a:path w="1828800" h="214629">
                  <a:moveTo>
                    <a:pt x="18288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828800" y="156210"/>
                  </a:lnTo>
                  <a:lnTo>
                    <a:pt x="1828800" y="155448"/>
                  </a:lnTo>
                  <a:close/>
                </a:path>
                <a:path w="1828800" h="214629">
                  <a:moveTo>
                    <a:pt x="18288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828800" y="153162"/>
                  </a:lnTo>
                  <a:lnTo>
                    <a:pt x="1828800" y="152400"/>
                  </a:lnTo>
                  <a:close/>
                </a:path>
                <a:path w="1828800" h="214629">
                  <a:moveTo>
                    <a:pt x="18288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828800" y="150114"/>
                  </a:lnTo>
                  <a:lnTo>
                    <a:pt x="1828800" y="149352"/>
                  </a:lnTo>
                  <a:close/>
                </a:path>
                <a:path w="1828800" h="214629">
                  <a:moveTo>
                    <a:pt x="18288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828800" y="147066"/>
                  </a:lnTo>
                  <a:lnTo>
                    <a:pt x="1828800" y="146304"/>
                  </a:lnTo>
                  <a:close/>
                </a:path>
                <a:path w="1828800" h="214629">
                  <a:moveTo>
                    <a:pt x="18288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828800" y="144018"/>
                  </a:lnTo>
                  <a:lnTo>
                    <a:pt x="1828800" y="143256"/>
                  </a:lnTo>
                  <a:close/>
                </a:path>
                <a:path w="1828800" h="214629">
                  <a:moveTo>
                    <a:pt x="18288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828800" y="140970"/>
                  </a:lnTo>
                  <a:lnTo>
                    <a:pt x="1828800" y="140208"/>
                  </a:lnTo>
                  <a:close/>
                </a:path>
                <a:path w="1828800" h="214629">
                  <a:moveTo>
                    <a:pt x="18288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828800" y="137922"/>
                  </a:lnTo>
                  <a:lnTo>
                    <a:pt x="1828800" y="137160"/>
                  </a:lnTo>
                  <a:close/>
                </a:path>
                <a:path w="1828800" h="214629">
                  <a:moveTo>
                    <a:pt x="18288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828800" y="134874"/>
                  </a:lnTo>
                  <a:lnTo>
                    <a:pt x="1828800" y="134112"/>
                  </a:lnTo>
                  <a:close/>
                </a:path>
                <a:path w="1828800" h="214629">
                  <a:moveTo>
                    <a:pt x="18288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828800" y="131826"/>
                  </a:lnTo>
                  <a:lnTo>
                    <a:pt x="1828800" y="131064"/>
                  </a:lnTo>
                  <a:close/>
                </a:path>
                <a:path w="1828800" h="214629">
                  <a:moveTo>
                    <a:pt x="18288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828800" y="128778"/>
                  </a:lnTo>
                  <a:lnTo>
                    <a:pt x="1828800" y="128016"/>
                  </a:lnTo>
                  <a:close/>
                </a:path>
                <a:path w="1828800" h="214629">
                  <a:moveTo>
                    <a:pt x="18288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828800" y="125730"/>
                  </a:lnTo>
                  <a:lnTo>
                    <a:pt x="1828800" y="124968"/>
                  </a:lnTo>
                  <a:close/>
                </a:path>
                <a:path w="1828800" h="214629">
                  <a:moveTo>
                    <a:pt x="18288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828800" y="122682"/>
                  </a:lnTo>
                  <a:lnTo>
                    <a:pt x="1828800" y="121920"/>
                  </a:lnTo>
                  <a:close/>
                </a:path>
                <a:path w="1828800" h="214629">
                  <a:moveTo>
                    <a:pt x="18288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828800" y="119634"/>
                  </a:lnTo>
                  <a:lnTo>
                    <a:pt x="1828800" y="118872"/>
                  </a:lnTo>
                  <a:close/>
                </a:path>
                <a:path w="1828800" h="214629">
                  <a:moveTo>
                    <a:pt x="18288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828800" y="116586"/>
                  </a:lnTo>
                  <a:lnTo>
                    <a:pt x="1828800" y="115824"/>
                  </a:lnTo>
                  <a:close/>
                </a:path>
                <a:path w="1828800" h="214629">
                  <a:moveTo>
                    <a:pt x="18288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828800" y="113538"/>
                  </a:lnTo>
                  <a:lnTo>
                    <a:pt x="1828800" y="112776"/>
                  </a:lnTo>
                  <a:close/>
                </a:path>
                <a:path w="1828800" h="214629">
                  <a:moveTo>
                    <a:pt x="18288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828800" y="110490"/>
                  </a:lnTo>
                  <a:lnTo>
                    <a:pt x="1828800" y="109728"/>
                  </a:lnTo>
                  <a:close/>
                </a:path>
                <a:path w="1828800" h="214629">
                  <a:moveTo>
                    <a:pt x="18288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828800" y="107442"/>
                  </a:lnTo>
                  <a:lnTo>
                    <a:pt x="1828800" y="106680"/>
                  </a:lnTo>
                  <a:close/>
                </a:path>
                <a:path w="1828800" h="214629">
                  <a:moveTo>
                    <a:pt x="18288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828800" y="104394"/>
                  </a:lnTo>
                  <a:lnTo>
                    <a:pt x="1828800" y="103632"/>
                  </a:lnTo>
                  <a:close/>
                </a:path>
                <a:path w="1828800" h="214629">
                  <a:moveTo>
                    <a:pt x="18288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828800" y="101346"/>
                  </a:lnTo>
                  <a:lnTo>
                    <a:pt x="1828800" y="100584"/>
                  </a:lnTo>
                  <a:close/>
                </a:path>
                <a:path w="1828800" h="214629">
                  <a:moveTo>
                    <a:pt x="18288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828800" y="98298"/>
                  </a:lnTo>
                  <a:lnTo>
                    <a:pt x="1828800" y="97536"/>
                  </a:lnTo>
                  <a:close/>
                </a:path>
                <a:path w="1828800" h="214629">
                  <a:moveTo>
                    <a:pt x="18288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828800" y="95250"/>
                  </a:lnTo>
                  <a:lnTo>
                    <a:pt x="1828800" y="94488"/>
                  </a:lnTo>
                  <a:close/>
                </a:path>
                <a:path w="1828800" h="214629">
                  <a:moveTo>
                    <a:pt x="18288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1828800" y="92202"/>
                  </a:lnTo>
                  <a:lnTo>
                    <a:pt x="1828800" y="91440"/>
                  </a:lnTo>
                  <a:close/>
                </a:path>
                <a:path w="1828800" h="214629">
                  <a:moveTo>
                    <a:pt x="18288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828800" y="89154"/>
                  </a:lnTo>
                  <a:lnTo>
                    <a:pt x="1828800" y="88392"/>
                  </a:lnTo>
                  <a:close/>
                </a:path>
                <a:path w="1828800" h="214629">
                  <a:moveTo>
                    <a:pt x="18288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828800" y="86106"/>
                  </a:lnTo>
                  <a:lnTo>
                    <a:pt x="1828800" y="85344"/>
                  </a:lnTo>
                  <a:close/>
                </a:path>
                <a:path w="1828800" h="214629">
                  <a:moveTo>
                    <a:pt x="18288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828800" y="83058"/>
                  </a:lnTo>
                  <a:lnTo>
                    <a:pt x="1828800" y="82296"/>
                  </a:lnTo>
                  <a:close/>
                </a:path>
                <a:path w="1828800" h="214629">
                  <a:moveTo>
                    <a:pt x="18288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828800" y="80010"/>
                  </a:lnTo>
                  <a:lnTo>
                    <a:pt x="1828800" y="79248"/>
                  </a:lnTo>
                  <a:close/>
                </a:path>
                <a:path w="1828800" h="214629">
                  <a:moveTo>
                    <a:pt x="18288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828800" y="76962"/>
                  </a:lnTo>
                  <a:lnTo>
                    <a:pt x="1828800" y="76200"/>
                  </a:lnTo>
                  <a:close/>
                </a:path>
                <a:path w="1828800" h="214629">
                  <a:moveTo>
                    <a:pt x="18288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828800" y="73914"/>
                  </a:lnTo>
                  <a:lnTo>
                    <a:pt x="1828800" y="73152"/>
                  </a:lnTo>
                  <a:close/>
                </a:path>
                <a:path w="1828800" h="214629">
                  <a:moveTo>
                    <a:pt x="18288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828800" y="70866"/>
                  </a:lnTo>
                  <a:lnTo>
                    <a:pt x="1828800" y="70104"/>
                  </a:lnTo>
                  <a:close/>
                </a:path>
                <a:path w="1828800" h="214629">
                  <a:moveTo>
                    <a:pt x="18288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828800" y="67818"/>
                  </a:lnTo>
                  <a:lnTo>
                    <a:pt x="1828800" y="67056"/>
                  </a:lnTo>
                  <a:close/>
                </a:path>
                <a:path w="1828800" h="214629">
                  <a:moveTo>
                    <a:pt x="18288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828800" y="64770"/>
                  </a:lnTo>
                  <a:lnTo>
                    <a:pt x="1828800" y="64008"/>
                  </a:lnTo>
                  <a:close/>
                </a:path>
                <a:path w="1828800" h="214629">
                  <a:moveTo>
                    <a:pt x="18288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828800" y="61722"/>
                  </a:lnTo>
                  <a:lnTo>
                    <a:pt x="1828800" y="60960"/>
                  </a:lnTo>
                  <a:close/>
                </a:path>
                <a:path w="1828800" h="214629">
                  <a:moveTo>
                    <a:pt x="18288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828800" y="58674"/>
                  </a:lnTo>
                  <a:lnTo>
                    <a:pt x="1828800" y="57912"/>
                  </a:lnTo>
                  <a:close/>
                </a:path>
                <a:path w="1828800" h="214629">
                  <a:moveTo>
                    <a:pt x="18288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828800" y="55626"/>
                  </a:lnTo>
                  <a:lnTo>
                    <a:pt x="1828800" y="54864"/>
                  </a:lnTo>
                  <a:close/>
                </a:path>
                <a:path w="1828800" h="214629">
                  <a:moveTo>
                    <a:pt x="18288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828800" y="52578"/>
                  </a:lnTo>
                  <a:lnTo>
                    <a:pt x="1828800" y="51816"/>
                  </a:lnTo>
                  <a:close/>
                </a:path>
                <a:path w="1828800" h="214629">
                  <a:moveTo>
                    <a:pt x="18288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828800" y="49530"/>
                  </a:lnTo>
                  <a:lnTo>
                    <a:pt x="1828800" y="48768"/>
                  </a:lnTo>
                  <a:close/>
                </a:path>
                <a:path w="1828800" h="214629">
                  <a:moveTo>
                    <a:pt x="18288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828800" y="46482"/>
                  </a:lnTo>
                  <a:lnTo>
                    <a:pt x="1828800" y="45720"/>
                  </a:lnTo>
                  <a:close/>
                </a:path>
                <a:path w="1828800" h="214629">
                  <a:moveTo>
                    <a:pt x="18288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828800" y="43434"/>
                  </a:lnTo>
                  <a:lnTo>
                    <a:pt x="1828800" y="42672"/>
                  </a:lnTo>
                  <a:close/>
                </a:path>
                <a:path w="1828800" h="214629">
                  <a:moveTo>
                    <a:pt x="18288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828800" y="40386"/>
                  </a:lnTo>
                  <a:lnTo>
                    <a:pt x="1828800" y="39624"/>
                  </a:lnTo>
                  <a:close/>
                </a:path>
                <a:path w="1828800" h="214629">
                  <a:moveTo>
                    <a:pt x="18288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828800" y="37338"/>
                  </a:lnTo>
                  <a:lnTo>
                    <a:pt x="1828800" y="36576"/>
                  </a:lnTo>
                  <a:close/>
                </a:path>
                <a:path w="1828800" h="214629">
                  <a:moveTo>
                    <a:pt x="18288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828800" y="34290"/>
                  </a:lnTo>
                  <a:lnTo>
                    <a:pt x="1828800" y="33528"/>
                  </a:lnTo>
                  <a:close/>
                </a:path>
                <a:path w="1828800" h="214629">
                  <a:moveTo>
                    <a:pt x="18288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828800" y="31242"/>
                  </a:lnTo>
                  <a:lnTo>
                    <a:pt x="1828800" y="30480"/>
                  </a:lnTo>
                  <a:close/>
                </a:path>
                <a:path w="1828800" h="214629">
                  <a:moveTo>
                    <a:pt x="18288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828800" y="28194"/>
                  </a:lnTo>
                  <a:lnTo>
                    <a:pt x="1828800" y="27432"/>
                  </a:lnTo>
                  <a:close/>
                </a:path>
                <a:path w="1828800" h="214629">
                  <a:moveTo>
                    <a:pt x="18288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828800" y="25146"/>
                  </a:lnTo>
                  <a:lnTo>
                    <a:pt x="1828800" y="24384"/>
                  </a:lnTo>
                  <a:close/>
                </a:path>
                <a:path w="1828800" h="214629">
                  <a:moveTo>
                    <a:pt x="18288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828800" y="22098"/>
                  </a:lnTo>
                  <a:lnTo>
                    <a:pt x="1828800" y="21336"/>
                  </a:lnTo>
                  <a:close/>
                </a:path>
                <a:path w="1828800" h="214629">
                  <a:moveTo>
                    <a:pt x="18288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828800" y="19050"/>
                  </a:lnTo>
                  <a:lnTo>
                    <a:pt x="1828800" y="18288"/>
                  </a:lnTo>
                  <a:close/>
                </a:path>
                <a:path w="1828800" h="214629">
                  <a:moveTo>
                    <a:pt x="18288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828800" y="16002"/>
                  </a:lnTo>
                  <a:lnTo>
                    <a:pt x="1828800" y="15240"/>
                  </a:lnTo>
                  <a:close/>
                </a:path>
                <a:path w="1828800" h="214629">
                  <a:moveTo>
                    <a:pt x="18288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828800" y="12954"/>
                  </a:lnTo>
                  <a:lnTo>
                    <a:pt x="1828800" y="12192"/>
                  </a:lnTo>
                  <a:close/>
                </a:path>
                <a:path w="1828800" h="214629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214629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214629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214629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3427" y="5003037"/>
              <a:ext cx="1828800" cy="13335"/>
            </a:xfrm>
            <a:custGeom>
              <a:avLst/>
              <a:gdLst/>
              <a:ahLst/>
              <a:cxnLst/>
              <a:rect l="l" t="t" r="r" b="b"/>
              <a:pathLst>
                <a:path w="1828800" h="13335">
                  <a:moveTo>
                    <a:pt x="18288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828800" y="12954"/>
                  </a:lnTo>
                  <a:lnTo>
                    <a:pt x="1828800" y="12192"/>
                  </a:lnTo>
                  <a:close/>
                </a:path>
                <a:path w="1828800" h="13335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13335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13335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13335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3427" y="4788915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0"/>
                  </a:moveTo>
                  <a:lnTo>
                    <a:pt x="0" y="228600"/>
                  </a:lnTo>
                  <a:lnTo>
                    <a:pt x="1828800" y="2286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1399" y="46654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59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51005" y="4720590"/>
            <a:ext cx="2457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X  #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25839" y="4796535"/>
            <a:ext cx="914400" cy="124460"/>
            <a:chOff x="2425839" y="4796535"/>
            <a:chExt cx="914400" cy="124460"/>
          </a:xfrm>
        </p:grpSpPr>
        <p:sp>
          <p:nvSpPr>
            <p:cNvPr id="21" name="object 21"/>
            <p:cNvSpPr/>
            <p:nvPr/>
          </p:nvSpPr>
          <p:spPr>
            <a:xfrm>
              <a:off x="2547759" y="4858257"/>
              <a:ext cx="782955" cy="6985"/>
            </a:xfrm>
            <a:custGeom>
              <a:avLst/>
              <a:gdLst/>
              <a:ahLst/>
              <a:cxnLst/>
              <a:rect l="l" t="t" r="r" b="b"/>
              <a:pathLst>
                <a:path w="782954" h="6985">
                  <a:moveTo>
                    <a:pt x="782574" y="685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5839" y="4796535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124205" y="0"/>
                  </a:moveTo>
                  <a:lnTo>
                    <a:pt x="0" y="60960"/>
                  </a:lnTo>
                  <a:lnTo>
                    <a:pt x="123443" y="124205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31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0"/>
            <a:ext cx="6833234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一、预测分析程序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5" y="1288852"/>
            <a:ext cx="8926195" cy="47250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、预测分析程序算法描述</a:t>
            </a:r>
            <a:endParaRPr sz="2800">
              <a:latin typeface="宋体"/>
              <a:cs typeface="宋体"/>
            </a:endParaRPr>
          </a:p>
          <a:p>
            <a:pPr marL="5588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设栈顶符号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，读入符号为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则</a:t>
            </a:r>
            <a:endParaRPr sz="2800">
              <a:latin typeface="宋体"/>
              <a:cs typeface="宋体"/>
            </a:endParaRPr>
          </a:p>
          <a:p>
            <a:pPr marL="855344" indent="-297180">
              <a:lnSpc>
                <a:spcPct val="100000"/>
              </a:lnSpc>
              <a:spcBef>
                <a:spcPts val="675"/>
              </a:spcBef>
              <a:buSzPct val="96428"/>
              <a:buFont typeface="Times New Roman"/>
              <a:buAutoNum type="arabicParenR"/>
              <a:tabLst>
                <a:tab pos="855980" algn="l"/>
              </a:tabLst>
            </a:pP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X=a=‘#’</a:t>
            </a:r>
            <a:r>
              <a:rPr sz="2800" spc="-5" dirty="0">
                <a:latin typeface="宋体"/>
                <a:cs typeface="宋体"/>
              </a:rPr>
              <a:t>，则表示识别成功，退出分析程序；</a:t>
            </a:r>
            <a:endParaRPr sz="2800">
              <a:latin typeface="宋体"/>
              <a:cs typeface="宋体"/>
            </a:endParaRPr>
          </a:p>
          <a:p>
            <a:pPr marL="368300" marR="17780" indent="189865">
              <a:lnSpc>
                <a:spcPct val="100000"/>
              </a:lnSpc>
              <a:spcBef>
                <a:spcPts val="730"/>
              </a:spcBef>
              <a:buSzPct val="96428"/>
              <a:buFont typeface="Times New Roman"/>
              <a:buAutoNum type="arabicParenR"/>
              <a:tabLst>
                <a:tab pos="855980" algn="l"/>
              </a:tabLst>
            </a:pP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X=a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’#’</a:t>
            </a:r>
            <a:r>
              <a:rPr sz="2800" spc="-5" dirty="0">
                <a:latin typeface="宋体"/>
                <a:cs typeface="宋体"/>
              </a:rPr>
              <a:t>，则表示匹配，弹出栈顶符号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，读头前 进一格，让读头指向下一个符号，以读入下一个符号； 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是终结符，</a:t>
            </a:r>
            <a:r>
              <a:rPr sz="2800" spc="-10" dirty="0">
                <a:latin typeface="宋体"/>
                <a:cs typeface="宋体"/>
              </a:rPr>
              <a:t>但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，则调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error</a:t>
            </a:r>
            <a:r>
              <a:rPr sz="2800" spc="-5" dirty="0">
                <a:latin typeface="宋体"/>
                <a:cs typeface="宋体"/>
              </a:rPr>
              <a:t>处理；</a:t>
            </a:r>
            <a:endParaRPr sz="2800">
              <a:latin typeface="宋体"/>
              <a:cs typeface="宋体"/>
            </a:endParaRPr>
          </a:p>
          <a:p>
            <a:pPr marL="368300" marR="213995" indent="190500">
              <a:lnSpc>
                <a:spcPct val="99600"/>
              </a:lnSpc>
              <a:spcBef>
                <a:spcPts val="690"/>
              </a:spcBef>
              <a:buSzPct val="96428"/>
              <a:buFont typeface="Times New Roman"/>
              <a:buAutoNum type="arabicParenR"/>
              <a:tabLst>
                <a:tab pos="855980" algn="l"/>
              </a:tabLst>
            </a:pP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，则查预测分析</a:t>
            </a:r>
            <a:r>
              <a:rPr sz="2800" spc="-1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宋体"/>
                <a:cs typeface="宋体"/>
              </a:rPr>
              <a:t>。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M[X,a]</a:t>
            </a:r>
            <a:r>
              <a:rPr sz="2800" spc="-5" dirty="0">
                <a:latin typeface="宋体"/>
                <a:cs typeface="宋体"/>
              </a:rPr>
              <a:t>中存放着 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的产生式，则弹出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，且将相应产生式右部以自 右向左的顺序压入栈，在输出带上记下产生式编号；  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M[X,a]</a:t>
            </a:r>
            <a:r>
              <a:rPr sz="2800" spc="-5" dirty="0">
                <a:latin typeface="宋体"/>
                <a:cs typeface="宋体"/>
              </a:rPr>
              <a:t>中存放着出错标记，则调用相</a:t>
            </a:r>
            <a:r>
              <a:rPr sz="2800" spc="-10" dirty="0">
                <a:latin typeface="宋体"/>
                <a:cs typeface="宋体"/>
              </a:rPr>
              <a:t>应</a:t>
            </a:r>
            <a:r>
              <a:rPr sz="2800" dirty="0">
                <a:latin typeface="Times New Roman"/>
                <a:cs typeface="Times New Roman"/>
              </a:rPr>
              <a:t>Error</a:t>
            </a:r>
            <a:r>
              <a:rPr sz="2800" spc="-5" dirty="0">
                <a:latin typeface="宋体"/>
                <a:cs typeface="宋体"/>
              </a:rPr>
              <a:t>处理。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14979" y="6409182"/>
            <a:ext cx="2337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第四章</a:t>
            </a:r>
            <a:r>
              <a:rPr sz="1400" spc="-2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自上而下语法分析</a:t>
            </a:r>
            <a:r>
              <a:rPr sz="1400" spc="-2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35" y="120396"/>
            <a:ext cx="9001125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二、求串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/>
              <a:t>的终结首符集和非终结符的随符集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453" y="6267468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符集。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835" y="1301033"/>
            <a:ext cx="8780780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030979" indent="-445134">
              <a:lnSpc>
                <a:spcPct val="1188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、求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的终结首符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a)</a:t>
            </a:r>
            <a:r>
              <a:rPr sz="2800" dirty="0">
                <a:latin typeface="宋体"/>
                <a:cs typeface="宋体"/>
              </a:rPr>
              <a:t>定义</a:t>
            </a:r>
            <a:endParaRPr sz="2800">
              <a:latin typeface="宋体"/>
              <a:cs typeface="宋体"/>
            </a:endParaRPr>
          </a:p>
          <a:p>
            <a:pPr marL="6477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宋体"/>
                <a:cs typeface="宋体"/>
              </a:rPr>
              <a:t>假</a:t>
            </a:r>
            <a:r>
              <a:rPr sz="2800" spc="-10" dirty="0">
                <a:latin typeface="宋体"/>
                <a:cs typeface="宋体"/>
              </a:rPr>
              <a:t>定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是文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的一个符号串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23391" dirty="0">
                <a:latin typeface="Times New Roman"/>
                <a:cs typeface="Times New Roman"/>
              </a:rPr>
              <a:t>*</a:t>
            </a:r>
            <a:r>
              <a:rPr sz="2850" spc="345" baseline="2339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，则</a:t>
            </a:r>
            <a:endParaRPr sz="2800">
              <a:latin typeface="宋体"/>
              <a:cs typeface="宋体"/>
            </a:endParaRPr>
          </a:p>
          <a:p>
            <a:pPr marL="1078865">
              <a:lnSpc>
                <a:spcPct val="100000"/>
              </a:lnSpc>
              <a:spcBef>
                <a:spcPts val="680"/>
              </a:spcBef>
              <a:tabLst>
                <a:tab pos="3701415" algn="l"/>
              </a:tabLst>
            </a:pPr>
            <a:r>
              <a:rPr sz="2800" spc="-5" dirty="0">
                <a:latin typeface="Times New Roman"/>
                <a:cs typeface="Times New Roman"/>
              </a:rPr>
              <a:t>First(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{a|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105" dirty="0">
                <a:latin typeface="Symbol"/>
                <a:cs typeface="Symbol"/>
              </a:rPr>
              <a:t></a:t>
            </a:r>
            <a:r>
              <a:rPr sz="3600" spc="-1657" baseline="12731" dirty="0">
                <a:latin typeface="Times New Roman"/>
                <a:cs typeface="Times New Roman"/>
              </a:rPr>
              <a:t>*	</a:t>
            </a:r>
            <a:r>
              <a:rPr sz="2800" spc="-5" dirty="0">
                <a:latin typeface="Times New Roman"/>
                <a:cs typeface="Times New Roman"/>
              </a:rPr>
              <a:t>a……,a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680"/>
              </a:spcBef>
              <a:tabLst>
                <a:tab pos="2673985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1)</a:t>
            </a: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135" dirty="0">
                <a:latin typeface="Symbol"/>
                <a:cs typeface="Symbol"/>
              </a:rPr>
              <a:t></a:t>
            </a:r>
            <a:r>
              <a:rPr sz="3600" spc="-1702" baseline="9259" dirty="0">
                <a:latin typeface="Times New Roman"/>
                <a:cs typeface="Times New Roman"/>
              </a:rPr>
              <a:t>*	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宋体"/>
                <a:cs typeface="宋体"/>
              </a:rPr>
              <a:t>那</a:t>
            </a:r>
            <a:r>
              <a:rPr sz="2800" dirty="0">
                <a:latin typeface="宋体"/>
                <a:cs typeface="宋体"/>
              </a:rPr>
              <a:t>么</a:t>
            </a:r>
            <a:r>
              <a:rPr sz="2800" spc="-5" dirty="0">
                <a:latin typeface="Symbol"/>
                <a:cs typeface="Symbol"/>
              </a:rPr>
              <a:t></a:t>
            </a:r>
            <a:r>
              <a:rPr sz="2800" spc="-5" dirty="0">
                <a:latin typeface="Times New Roman"/>
                <a:cs typeface="Times New Roman"/>
              </a:rPr>
              <a:t> First(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67665" marR="92075" indent="9906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Times New Roman"/>
                <a:cs typeface="Times New Roman"/>
              </a:rPr>
              <a:t>2)First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集合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的所有可能推导出的开头终结 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10" dirty="0">
                <a:latin typeface="宋体"/>
                <a:cs typeface="宋体"/>
              </a:rPr>
              <a:t>或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所组成的集合。</a:t>
            </a:r>
            <a:endParaRPr sz="2800">
              <a:latin typeface="宋体"/>
              <a:cs typeface="宋体"/>
            </a:endParaRPr>
          </a:p>
          <a:p>
            <a:pPr marL="558800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Times New Roman"/>
                <a:cs typeface="Times New Roman"/>
              </a:rPr>
              <a:t>b)</a:t>
            </a:r>
            <a:r>
              <a:rPr sz="2800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367665" marR="17780" indent="367665">
              <a:lnSpc>
                <a:spcPct val="100000"/>
              </a:lnSpc>
              <a:spcBef>
                <a:spcPts val="725"/>
              </a:spcBef>
            </a:pPr>
            <a:r>
              <a:rPr sz="2800" spc="-10" dirty="0">
                <a:latin typeface="宋体"/>
                <a:cs typeface="宋体"/>
              </a:rPr>
              <a:t>设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=X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…X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，其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(V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),1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n,</a:t>
            </a:r>
            <a:r>
              <a:rPr sz="2800" spc="-5" dirty="0">
                <a:latin typeface="宋体"/>
                <a:cs typeface="宋体"/>
              </a:rPr>
              <a:t>为了</a:t>
            </a:r>
            <a:r>
              <a:rPr sz="2800" spc="-10" dirty="0">
                <a:latin typeface="宋体"/>
                <a:cs typeface="宋体"/>
              </a:rPr>
              <a:t>求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dirty="0">
                <a:latin typeface="宋体"/>
                <a:cs typeface="宋体"/>
              </a:rPr>
              <a:t>的 </a:t>
            </a:r>
            <a:r>
              <a:rPr sz="2800" spc="-5" dirty="0">
                <a:latin typeface="宋体"/>
                <a:cs typeface="宋体"/>
              </a:rPr>
              <a:t>首符集，分两步：首先</a:t>
            </a:r>
            <a:r>
              <a:rPr sz="2800" dirty="0">
                <a:latin typeface="宋体"/>
                <a:cs typeface="宋体"/>
              </a:rPr>
              <a:t>求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宋体"/>
                <a:cs typeface="宋体"/>
              </a:rPr>
              <a:t>的首符集，然后再</a:t>
            </a:r>
            <a:r>
              <a:rPr sz="2800" spc="-10" dirty="0">
                <a:latin typeface="宋体"/>
                <a:cs typeface="宋体"/>
              </a:rPr>
              <a:t>求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dirty="0">
                <a:latin typeface="宋体"/>
                <a:cs typeface="宋体"/>
              </a:rPr>
              <a:t>的首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14979" y="6409182"/>
            <a:ext cx="2337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第四章</a:t>
            </a:r>
            <a:r>
              <a:rPr sz="1400" spc="-2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自上而下语法分析</a:t>
            </a:r>
            <a:r>
              <a:rPr sz="1400" spc="-2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35" y="6096"/>
            <a:ext cx="9001125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二、求串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/>
              <a:t>的终结首符集和非终结符的随符集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235" y="2147632"/>
            <a:ext cx="8693785" cy="275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marR="3918585" indent="-445134">
              <a:lnSpc>
                <a:spcPct val="1086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、求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的终结首符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b)</a:t>
            </a:r>
            <a:r>
              <a:rPr sz="2800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1206500" marR="1612900" indent="-356235">
              <a:lnSpc>
                <a:spcPts val="3750"/>
              </a:lnSpc>
              <a:spcBef>
                <a:spcPts val="14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）求出文法中每个文法符号的首符集；  </a:t>
            </a:r>
            <a:r>
              <a:rPr sz="2800" spc="-5" dirty="0">
                <a:latin typeface="Times New Roman"/>
                <a:cs typeface="Times New Roman"/>
              </a:rPr>
              <a:t>(1)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dirty="0">
                <a:latin typeface="Times New Roman"/>
                <a:cs typeface="Times New Roman"/>
              </a:rPr>
              <a:t>First(x)={x};</a:t>
            </a:r>
            <a:endParaRPr sz="2800">
              <a:latin typeface="Times New Roman"/>
              <a:cs typeface="Times New Roman"/>
            </a:endParaRPr>
          </a:p>
          <a:p>
            <a:pPr marL="1206500">
              <a:lnSpc>
                <a:spcPts val="3190"/>
              </a:lnSpc>
              <a:spcBef>
                <a:spcPts val="145"/>
              </a:spcBef>
            </a:pPr>
            <a:r>
              <a:rPr sz="2800" spc="-5" dirty="0">
                <a:latin typeface="Times New Roman"/>
                <a:cs typeface="Times New Roman"/>
              </a:rPr>
              <a:t>(2)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50" spc="322" baseline="-2046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，且有产生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a……</a:t>
            </a:r>
            <a:r>
              <a:rPr sz="2800" spc="-5" dirty="0">
                <a:latin typeface="宋体"/>
                <a:cs typeface="宋体"/>
              </a:rPr>
              <a:t>，则</a:t>
            </a:r>
            <a:r>
              <a:rPr sz="2800" spc="-10" dirty="0">
                <a:latin typeface="宋体"/>
                <a:cs typeface="宋体"/>
              </a:rPr>
              <a:t>将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宋体"/>
                <a:cs typeface="宋体"/>
              </a:rPr>
              <a:t>加到</a:t>
            </a:r>
            <a:endParaRPr sz="2800">
              <a:latin typeface="宋体"/>
              <a:cs typeface="宋体"/>
            </a:endParaRPr>
          </a:p>
          <a:p>
            <a:pPr marL="393700">
              <a:lnSpc>
                <a:spcPts val="3190"/>
              </a:lnSpc>
              <a:tabLst>
                <a:tab pos="3648710" algn="l"/>
              </a:tabLst>
            </a:pPr>
            <a:r>
              <a:rPr sz="2800" spc="-5" dirty="0">
                <a:latin typeface="Times New Roman"/>
                <a:cs typeface="Times New Roman"/>
              </a:rPr>
              <a:t>First(X)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;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</a:t>
            </a:r>
            <a:r>
              <a:rPr sz="2800" spc="-5" dirty="0">
                <a:latin typeface="Times New Roman"/>
                <a:cs typeface="Times New Roman"/>
              </a:rPr>
              <a:t>,	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也加入</a:t>
            </a:r>
            <a:r>
              <a:rPr sz="2800" dirty="0">
                <a:latin typeface="宋体"/>
                <a:cs typeface="宋体"/>
              </a:rPr>
              <a:t>到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First(X)</a:t>
            </a:r>
            <a:r>
              <a:rPr sz="2800" spc="-5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14979" y="6409182"/>
            <a:ext cx="2337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第四章</a:t>
            </a:r>
            <a:r>
              <a:rPr sz="1400" spc="-2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自上而下语法分析</a:t>
            </a:r>
            <a:r>
              <a:rPr sz="1400" spc="-2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35" y="51815"/>
            <a:ext cx="9001125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二、求串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/>
              <a:t>的终结首符集和非终结符的随符集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635" y="1148633"/>
            <a:ext cx="8535035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785870" indent="-445134">
              <a:lnSpc>
                <a:spcPct val="1188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、求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的终结首符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b)</a:t>
            </a:r>
            <a:r>
              <a:rPr sz="2800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8255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）求出文法中每个文法符号的首符集；</a:t>
            </a:r>
            <a:endParaRPr sz="2800">
              <a:latin typeface="宋体"/>
              <a:cs typeface="宋体"/>
            </a:endParaRPr>
          </a:p>
          <a:p>
            <a:pPr marL="368300" marR="17780" indent="635000">
              <a:lnSpc>
                <a:spcPts val="3310"/>
              </a:lnSpc>
              <a:spcBef>
                <a:spcPts val="875"/>
              </a:spcBef>
            </a:pPr>
            <a:r>
              <a:rPr sz="2800" spc="-5" dirty="0">
                <a:latin typeface="Times New Roman"/>
                <a:cs typeface="Times New Roman"/>
              </a:rPr>
              <a:t>(3)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X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50" spc="-7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…Y</a:t>
            </a:r>
            <a:r>
              <a:rPr sz="2850" spc="-7" baseline="-20467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，其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(V</a:t>
            </a:r>
            <a:r>
              <a:rPr sz="2850" spc="-7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),1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k,</a:t>
            </a:r>
            <a:r>
              <a:rPr sz="2800" dirty="0">
                <a:latin typeface="宋体"/>
                <a:cs typeface="宋体"/>
              </a:rPr>
              <a:t>则 </a:t>
            </a:r>
            <a:r>
              <a:rPr sz="2800" spc="-5" dirty="0">
                <a:latin typeface="宋体"/>
                <a:cs typeface="宋体"/>
              </a:rPr>
              <a:t>按如下算法</a:t>
            </a:r>
            <a:r>
              <a:rPr sz="2800" spc="-10" dirty="0">
                <a:latin typeface="宋体"/>
                <a:cs typeface="宋体"/>
              </a:rPr>
              <a:t>求</a:t>
            </a:r>
            <a:r>
              <a:rPr sz="2800" spc="-5" dirty="0">
                <a:latin typeface="Times New Roman"/>
                <a:cs typeface="Times New Roman"/>
              </a:rPr>
              <a:t>First(X)</a:t>
            </a:r>
            <a:endParaRPr sz="2800">
              <a:latin typeface="Times New Roman"/>
              <a:cs typeface="Times New Roman"/>
            </a:endParaRPr>
          </a:p>
          <a:p>
            <a:pPr marL="647700" marR="3756025">
              <a:lnSpc>
                <a:spcPts val="4040"/>
              </a:lnSpc>
              <a:spcBef>
                <a:spcPts val="150"/>
              </a:spcBef>
            </a:pPr>
            <a:r>
              <a:rPr sz="2800" dirty="0">
                <a:latin typeface="Times New Roman"/>
                <a:cs typeface="Times New Roman"/>
              </a:rPr>
              <a:t>j=0;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FIRST(X)={};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//</a:t>
            </a:r>
            <a:r>
              <a:rPr sz="2800" spc="-5" dirty="0">
                <a:latin typeface="宋体"/>
                <a:cs typeface="宋体"/>
              </a:rPr>
              <a:t>初始化 </a:t>
            </a:r>
            <a:r>
              <a:rPr sz="2800" spc="-5" dirty="0">
                <a:latin typeface="Times New Roman"/>
                <a:cs typeface="Times New Roman"/>
              </a:rPr>
              <a:t>REPEAT j=j+1;</a:t>
            </a:r>
            <a:endParaRPr sz="2800">
              <a:latin typeface="Times New Roman"/>
              <a:cs typeface="Times New Roman"/>
            </a:endParaRPr>
          </a:p>
          <a:p>
            <a:pPr marL="647700" marR="755015" indent="1333500">
              <a:lnSpc>
                <a:spcPts val="4040"/>
              </a:lnSpc>
              <a:spcBef>
                <a:spcPts val="40"/>
              </a:spcBef>
            </a:pPr>
            <a:r>
              <a:rPr sz="2800" dirty="0">
                <a:latin typeface="Times New Roman"/>
                <a:cs typeface="Times New Roman"/>
              </a:rPr>
              <a:t>FIRST(X)=FIRST(X</a:t>
            </a:r>
            <a:r>
              <a:rPr sz="2800" spc="1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(FIRST(</a:t>
            </a:r>
            <a:r>
              <a:rPr sz="2800" spc="-10" dirty="0">
                <a:latin typeface="Times New Roman"/>
                <a:cs typeface="Times New Roman"/>
              </a:rPr>
              <a:t>Y</a:t>
            </a:r>
            <a:r>
              <a:rPr sz="2850" spc="-7" baseline="-20467" dirty="0">
                <a:latin typeface="Times New Roman"/>
                <a:cs typeface="Times New Roman"/>
              </a:rPr>
              <a:t>j</a:t>
            </a:r>
            <a:r>
              <a:rPr sz="2800" spc="5" dirty="0">
                <a:latin typeface="Times New Roman"/>
                <a:cs typeface="Times New Roman"/>
              </a:rPr>
              <a:t>)-{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})  UNTIL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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FIRST(Y</a:t>
            </a:r>
            <a:r>
              <a:rPr sz="2850" baseline="-20467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或</a:t>
            </a:r>
            <a:r>
              <a:rPr sz="2800" spc="-10" dirty="0">
                <a:latin typeface="Times New Roman"/>
                <a:cs typeface="Times New Roman"/>
              </a:rPr>
              <a:t>j=k</a:t>
            </a:r>
            <a:endParaRPr sz="28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(j=k 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spc="-5" dirty="0">
                <a:latin typeface="Symbol"/>
                <a:cs typeface="Symbol"/>
              </a:rPr>
              <a:t>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FIRST(Y</a:t>
            </a:r>
            <a:r>
              <a:rPr sz="2850" baseline="-20467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))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877" y="6270492"/>
            <a:ext cx="51441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THEN FIRST(X)=FIRST(X)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{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14979" y="6409182"/>
            <a:ext cx="2337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第四章</a:t>
            </a:r>
            <a:r>
              <a:rPr sz="1400" spc="-2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自上而下语法分析</a:t>
            </a:r>
            <a:r>
              <a:rPr sz="1400" spc="-2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48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47" y="139115"/>
            <a:ext cx="911860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 err="1"/>
              <a:t>文法</a:t>
            </a:r>
            <a:r>
              <a:rPr dirty="0"/>
              <a:t> </a:t>
            </a:r>
            <a:br>
              <a:rPr lang="en-US" dirty="0"/>
            </a:br>
            <a:r>
              <a:rPr sz="3200" dirty="0" err="1"/>
              <a:t>二、求串</a:t>
            </a:r>
            <a:r>
              <a:rPr sz="3200" dirty="0" err="1">
                <a:latin typeface="Symbol"/>
                <a:cs typeface="Symbol"/>
              </a:rPr>
              <a:t></a:t>
            </a:r>
            <a:r>
              <a:rPr sz="3200" dirty="0" err="1"/>
              <a:t>的终结首符集和非终结符</a:t>
            </a:r>
            <a:r>
              <a:rPr sz="3200" spc="-5" dirty="0" err="1">
                <a:latin typeface="Times New Roman"/>
                <a:cs typeface="Times New Roman"/>
              </a:rPr>
              <a:t>A</a:t>
            </a:r>
            <a:r>
              <a:rPr sz="3200" dirty="0" err="1"/>
              <a:t>的随符集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206635" y="1538032"/>
            <a:ext cx="8734425" cy="4631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985260" indent="-445134">
              <a:lnSpc>
                <a:spcPct val="1086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、求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的终结首符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b)</a:t>
            </a:r>
            <a:r>
              <a:rPr sz="2800" dirty="0">
                <a:latin typeface="宋体"/>
                <a:cs typeface="宋体"/>
              </a:rPr>
              <a:t>算法</a:t>
            </a:r>
          </a:p>
          <a:p>
            <a:pPr marL="825500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dirty="0">
                <a:latin typeface="宋体"/>
                <a:cs typeface="宋体"/>
              </a:rPr>
              <a:t>求</a:t>
            </a: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</a:p>
          <a:p>
            <a:pPr marL="367665" marR="17780" indent="635000">
              <a:lnSpc>
                <a:spcPts val="3020"/>
              </a:lnSpc>
              <a:spcBef>
                <a:spcPts val="730"/>
              </a:spcBef>
              <a:tabLst>
                <a:tab pos="7552690" algn="l"/>
              </a:tabLst>
            </a:pPr>
            <a:r>
              <a:rPr sz="2800" spc="-10" dirty="0">
                <a:latin typeface="宋体"/>
                <a:cs typeface="宋体"/>
              </a:rPr>
              <a:t>设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=</a:t>
            </a:r>
            <a:r>
              <a:rPr sz="2800" spc="-10" dirty="0">
                <a:latin typeface="Times New Roman"/>
                <a:cs typeface="Times New Roman"/>
              </a:rPr>
              <a:t>X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50" spc="-7" baseline="-20467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宋体"/>
                <a:cs typeface="宋体"/>
              </a:rPr>
              <a:t>，其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(V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baseline="-20467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),1</a:t>
            </a:r>
            <a:r>
              <a:rPr sz="2800" spc="-1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i </a:t>
            </a:r>
            <a:r>
              <a:rPr sz="2800" spc="-1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n	,</a:t>
            </a:r>
            <a:r>
              <a:rPr sz="2800" spc="-5" dirty="0">
                <a:latin typeface="宋体"/>
                <a:cs typeface="宋体"/>
              </a:rPr>
              <a:t>则按如 下算法</a:t>
            </a:r>
            <a:r>
              <a:rPr sz="2800" spc="-10" dirty="0">
                <a:latin typeface="宋体"/>
                <a:cs typeface="宋体"/>
              </a:rPr>
              <a:t>求</a:t>
            </a: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</a:p>
          <a:p>
            <a:pPr marL="647700" marR="3989070" indent="-635">
              <a:lnSpc>
                <a:spcPct val="108800"/>
              </a:lnSpc>
            </a:pPr>
            <a:r>
              <a:rPr sz="2800" dirty="0">
                <a:latin typeface="Times New Roman"/>
                <a:cs typeface="Times New Roman"/>
              </a:rPr>
              <a:t>i=0;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)={};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//</a:t>
            </a:r>
            <a:r>
              <a:rPr sz="2800" spc="-5" dirty="0">
                <a:latin typeface="宋体"/>
                <a:cs typeface="宋体"/>
              </a:rPr>
              <a:t>初始化 </a:t>
            </a:r>
            <a:r>
              <a:rPr sz="2800" spc="-5" dirty="0">
                <a:latin typeface="Times New Roman"/>
                <a:cs typeface="Times New Roman"/>
              </a:rPr>
              <a:t>REPEAT i=i+1;</a:t>
            </a:r>
            <a:endParaRPr sz="2800" dirty="0">
              <a:latin typeface="Times New Roman"/>
              <a:cs typeface="Times New Roman"/>
            </a:endParaRPr>
          </a:p>
          <a:p>
            <a:pPr marL="647700" marR="1020444" indent="1333500">
              <a:lnSpc>
                <a:spcPct val="110000"/>
              </a:lnSpc>
              <a:spcBef>
                <a:spcPts val="50"/>
              </a:spcBef>
            </a:pP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)=FIRST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(FIRST(</a:t>
            </a:r>
            <a:r>
              <a:rPr sz="2800" spc="-10" dirty="0">
                <a:latin typeface="Times New Roman"/>
                <a:cs typeface="Times New Roman"/>
              </a:rPr>
              <a:t>X</a:t>
            </a:r>
            <a:r>
              <a:rPr sz="2850" spc="-7" baseline="-20467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)-{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})  UNTIL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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FIRST(X</a:t>
            </a:r>
            <a:r>
              <a:rPr sz="2850" baseline="-20467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或</a:t>
            </a:r>
            <a:r>
              <a:rPr sz="2800" spc="-10" dirty="0">
                <a:latin typeface="Times New Roman"/>
                <a:cs typeface="Times New Roman"/>
              </a:rPr>
              <a:t>i=n</a:t>
            </a:r>
            <a:endParaRPr sz="2800" dirty="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345"/>
              </a:spcBef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(i=n </a:t>
            </a:r>
            <a:r>
              <a:rPr sz="2800" spc="-10" dirty="0">
                <a:latin typeface="宋体"/>
                <a:cs typeface="宋体"/>
              </a:rPr>
              <a:t>且</a:t>
            </a:r>
            <a:r>
              <a:rPr sz="2800" spc="-5" dirty="0">
                <a:latin typeface="Symbol"/>
                <a:cs typeface="Symbol"/>
              </a:rPr>
              <a:t>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FIRST(X</a:t>
            </a:r>
            <a:r>
              <a:rPr sz="2850" baseline="-20467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1877" y="6187440"/>
            <a:ext cx="48996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THEN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)=FIRST(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{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6096"/>
            <a:ext cx="8874125" cy="1701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</a:t>
            </a:r>
          </a:p>
          <a:p>
            <a:pPr marL="12700" marR="5080" indent="-635">
              <a:lnSpc>
                <a:spcPts val="4490"/>
              </a:lnSpc>
              <a:spcBef>
                <a:spcPts val="70"/>
              </a:spcBef>
            </a:pPr>
            <a:r>
              <a:rPr dirty="0"/>
              <a:t>二、求串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/>
              <a:t>的终结首符集和非终结符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/>
              <a:t>的随符 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935" y="1754411"/>
            <a:ext cx="9134475" cy="361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3596004" indent="-445134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、求非终结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的随符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Follow(A)  a)</a:t>
            </a:r>
            <a:r>
              <a:rPr sz="2800" dirty="0">
                <a:latin typeface="宋体"/>
                <a:cs typeface="宋体"/>
              </a:rPr>
              <a:t>定义</a:t>
            </a:r>
            <a:endParaRPr sz="2800">
              <a:latin typeface="宋体"/>
              <a:cs typeface="宋体"/>
            </a:endParaRPr>
          </a:p>
          <a:p>
            <a:pPr marL="381000" marR="30480" indent="279400">
              <a:lnSpc>
                <a:spcPts val="3190"/>
              </a:lnSpc>
              <a:spcBef>
                <a:spcPts val="590"/>
              </a:spcBef>
            </a:pPr>
            <a:r>
              <a:rPr sz="2800" dirty="0">
                <a:latin typeface="宋体"/>
                <a:cs typeface="宋体"/>
              </a:rPr>
              <a:t>假</a:t>
            </a:r>
            <a:r>
              <a:rPr sz="2800" spc="-10" dirty="0">
                <a:latin typeface="宋体"/>
                <a:cs typeface="宋体"/>
              </a:rPr>
              <a:t>定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宋体"/>
                <a:cs typeface="宋体"/>
              </a:rPr>
              <a:t>是文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的开始符号，对于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的任何非终结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， 定义</a:t>
            </a:r>
            <a:endParaRPr sz="2800">
              <a:latin typeface="宋体"/>
              <a:cs typeface="宋体"/>
            </a:endParaRPr>
          </a:p>
          <a:p>
            <a:pPr marL="1091565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latin typeface="Times New Roman"/>
                <a:cs typeface="Times New Roman"/>
              </a:rPr>
              <a:t>Follow(A)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{a|S </a:t>
            </a:r>
            <a:r>
              <a:rPr sz="2800" spc="-860" dirty="0">
                <a:latin typeface="Symbol"/>
                <a:cs typeface="Symbol"/>
              </a:rPr>
              <a:t></a:t>
            </a:r>
            <a:r>
              <a:rPr sz="3600" spc="-1289" baseline="25462" dirty="0">
                <a:latin typeface="Times New Roman"/>
                <a:cs typeface="Times New Roman"/>
              </a:rPr>
              <a:t>+</a:t>
            </a:r>
            <a:r>
              <a:rPr sz="3600" spc="-367" baseline="25462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…Aa…,a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V</a:t>
            </a:r>
            <a:r>
              <a:rPr sz="2850" spc="-7" baseline="-20467" dirty="0">
                <a:latin typeface="Times New Roman"/>
                <a:cs typeface="Times New Roman"/>
              </a:rPr>
              <a:t>T</a:t>
            </a:r>
            <a:r>
              <a:rPr sz="2850" spc="337" baseline="-2046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370965" marR="365125" indent="-711200">
              <a:lnSpc>
                <a:spcPct val="108800"/>
              </a:lnSpc>
              <a:spcBef>
                <a:spcPts val="40"/>
              </a:spcBef>
              <a:tabLst>
                <a:tab pos="266192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1)</a:t>
            </a:r>
            <a:r>
              <a:rPr sz="2800" spc="695" dirty="0">
                <a:latin typeface="宋体"/>
                <a:cs typeface="宋体"/>
              </a:rPr>
              <a:t>若</a:t>
            </a:r>
            <a:r>
              <a:rPr sz="2800" spc="-890" dirty="0">
                <a:latin typeface="Times New Roman"/>
                <a:cs typeface="Times New Roman"/>
              </a:rPr>
              <a:t>S</a:t>
            </a:r>
            <a:r>
              <a:rPr sz="2800" spc="-890" dirty="0">
                <a:latin typeface="Symbol"/>
                <a:cs typeface="Symbol"/>
              </a:rPr>
              <a:t></a:t>
            </a:r>
            <a:r>
              <a:rPr sz="3600" spc="-1335" baseline="27777" dirty="0">
                <a:latin typeface="Times New Roman"/>
                <a:cs typeface="Times New Roman"/>
              </a:rPr>
              <a:t>+	</a:t>
            </a:r>
            <a:r>
              <a:rPr sz="2800" spc="-5" dirty="0">
                <a:latin typeface="Times New Roman"/>
                <a:cs typeface="Times New Roman"/>
              </a:rPr>
              <a:t>…A,</a:t>
            </a:r>
            <a:r>
              <a:rPr sz="2800" spc="-5" dirty="0">
                <a:latin typeface="宋体"/>
                <a:cs typeface="宋体"/>
              </a:rPr>
              <a:t>则规定：</a:t>
            </a:r>
            <a:r>
              <a:rPr sz="2800" spc="-5" dirty="0">
                <a:latin typeface="Times New Roman"/>
                <a:cs typeface="Times New Roman"/>
              </a:rPr>
              <a:t>#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Follow(A)</a:t>
            </a:r>
            <a:r>
              <a:rPr sz="2800" dirty="0">
                <a:latin typeface="宋体"/>
                <a:cs typeface="宋体"/>
              </a:rPr>
              <a:t>。 </a:t>
            </a:r>
            <a:r>
              <a:rPr sz="2800" dirty="0">
                <a:latin typeface="Times New Roman"/>
                <a:cs typeface="Times New Roman"/>
              </a:rPr>
              <a:t>2)Follow(A)</a:t>
            </a:r>
            <a:r>
              <a:rPr sz="2800" spc="-5" dirty="0">
                <a:latin typeface="宋体"/>
                <a:cs typeface="宋体"/>
              </a:rPr>
              <a:t>集合是指在所有句型中紧</a:t>
            </a:r>
            <a:r>
              <a:rPr sz="2800" dirty="0">
                <a:latin typeface="宋体"/>
                <a:cs typeface="宋体"/>
              </a:rPr>
              <a:t>跟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之后的</a:t>
            </a:r>
            <a:endParaRPr sz="2800">
              <a:latin typeface="宋体"/>
              <a:cs typeface="宋体"/>
            </a:endParaRPr>
          </a:p>
          <a:p>
            <a:pPr marL="380365">
              <a:lnSpc>
                <a:spcPts val="3025"/>
              </a:lnSpc>
            </a:pPr>
            <a:r>
              <a:rPr sz="2800" spc="-5" dirty="0">
                <a:latin typeface="宋体"/>
                <a:cs typeface="宋体"/>
              </a:rPr>
              <a:t>终结符</a:t>
            </a:r>
            <a:r>
              <a:rPr sz="2800" spc="-10" dirty="0">
                <a:latin typeface="宋体"/>
                <a:cs typeface="宋体"/>
              </a:rPr>
              <a:t>或</a:t>
            </a:r>
            <a:r>
              <a:rPr sz="2800" dirty="0">
                <a:latin typeface="Times New Roman"/>
                <a:cs typeface="Times New Roman"/>
              </a:rPr>
              <a:t>#</a:t>
            </a:r>
            <a:r>
              <a:rPr sz="2800" spc="-5" dirty="0">
                <a:latin typeface="宋体"/>
                <a:cs typeface="宋体"/>
              </a:rPr>
              <a:t>所组成的集合。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5" y="0"/>
            <a:ext cx="8416925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</a:t>
            </a:r>
          </a:p>
          <a:p>
            <a:pPr marL="12700" marR="5080" indent="-635">
              <a:lnSpc>
                <a:spcPts val="4490"/>
              </a:lnSpc>
              <a:spcBef>
                <a:spcPts val="80"/>
              </a:spcBef>
            </a:pPr>
            <a:r>
              <a:rPr dirty="0"/>
              <a:t>二、求串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/>
              <a:t>的终结首符集和非终结符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/>
              <a:t>的随 符集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5" y="1593652"/>
            <a:ext cx="8740775" cy="481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215005" indent="-445134">
              <a:lnSpc>
                <a:spcPct val="1202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、求非终结</a:t>
            </a:r>
            <a:r>
              <a:rPr sz="2800" dirty="0">
                <a:latin typeface="宋体"/>
                <a:cs typeface="宋体"/>
              </a:rPr>
              <a:t>符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的随符</a:t>
            </a:r>
            <a:r>
              <a:rPr sz="2800" spc="-10" dirty="0">
                <a:latin typeface="宋体"/>
                <a:cs typeface="宋体"/>
              </a:rPr>
              <a:t>集</a:t>
            </a:r>
            <a:r>
              <a:rPr sz="2800" spc="-5" dirty="0">
                <a:latin typeface="Times New Roman"/>
                <a:cs typeface="Times New Roman"/>
              </a:rPr>
              <a:t>Follow(A)  b)</a:t>
            </a:r>
            <a:r>
              <a:rPr sz="2800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1122680" indent="-297815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arenR"/>
              <a:tabLst>
                <a:tab pos="1123315" algn="l"/>
              </a:tabLst>
            </a:pPr>
            <a:r>
              <a:rPr sz="2800" spc="-5" dirty="0">
                <a:latin typeface="宋体"/>
                <a:cs typeface="宋体"/>
              </a:rPr>
              <a:t>对文法开始符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宋体"/>
                <a:cs typeface="宋体"/>
              </a:rPr>
              <a:t>，将</a:t>
            </a:r>
            <a:r>
              <a:rPr sz="2800" dirty="0">
                <a:latin typeface="Times New Roman"/>
                <a:cs typeface="Times New Roman"/>
              </a:rPr>
              <a:t>‘#’</a:t>
            </a:r>
            <a:r>
              <a:rPr sz="2800" spc="-5" dirty="0">
                <a:latin typeface="宋体"/>
                <a:cs typeface="宋体"/>
              </a:rPr>
              <a:t>加入</a:t>
            </a:r>
            <a:r>
              <a:rPr sz="2800" dirty="0">
                <a:latin typeface="宋体"/>
                <a:cs typeface="宋体"/>
              </a:rPr>
              <a:t>到</a:t>
            </a:r>
            <a:r>
              <a:rPr sz="2800" spc="-5" dirty="0">
                <a:latin typeface="Times New Roman"/>
                <a:cs typeface="Times New Roman"/>
              </a:rPr>
              <a:t>Follow(S)</a:t>
            </a:r>
            <a:r>
              <a:rPr sz="2800" dirty="0">
                <a:latin typeface="宋体"/>
                <a:cs typeface="宋体"/>
              </a:rPr>
              <a:t>中；</a:t>
            </a:r>
            <a:endParaRPr sz="2800">
              <a:latin typeface="宋体"/>
              <a:cs typeface="宋体"/>
            </a:endParaRPr>
          </a:p>
          <a:p>
            <a:pPr marL="1122680" indent="-298450">
              <a:lnSpc>
                <a:spcPts val="3335"/>
              </a:lnSpc>
              <a:spcBef>
                <a:spcPts val="725"/>
              </a:spcBef>
              <a:buSzPct val="96428"/>
              <a:buFont typeface="Times New Roman"/>
              <a:buAutoNum type="arabicParenR"/>
              <a:tabLst>
                <a:tab pos="1123315" algn="l"/>
              </a:tabLst>
            </a:pP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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宋体"/>
                <a:cs typeface="宋体"/>
              </a:rPr>
              <a:t>是文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的一个产生式，则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)-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 marL="368300">
              <a:lnSpc>
                <a:spcPts val="3335"/>
              </a:lnSpc>
            </a:pPr>
            <a:r>
              <a:rPr sz="2800" spc="-5" dirty="0">
                <a:latin typeface="宋体"/>
                <a:cs typeface="宋体"/>
              </a:rPr>
              <a:t>加入</a:t>
            </a:r>
            <a:r>
              <a:rPr sz="2800" dirty="0">
                <a:latin typeface="宋体"/>
                <a:cs typeface="宋体"/>
              </a:rPr>
              <a:t>到</a:t>
            </a:r>
            <a:r>
              <a:rPr sz="2800" spc="-5" dirty="0">
                <a:latin typeface="Times New Roman"/>
                <a:cs typeface="Times New Roman"/>
              </a:rPr>
              <a:t>Follow(A)</a:t>
            </a:r>
            <a:r>
              <a:rPr sz="280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68300" marR="132715" indent="457200">
              <a:lnSpc>
                <a:spcPct val="99400"/>
              </a:lnSpc>
              <a:spcBef>
                <a:spcPts val="745"/>
              </a:spcBef>
              <a:buSzPct val="96428"/>
              <a:buFont typeface="Times New Roman"/>
              <a:buAutoNum type="arabicParenR" startAt="3"/>
              <a:tabLst>
                <a:tab pos="1123315" algn="l"/>
              </a:tabLst>
            </a:pPr>
            <a:r>
              <a:rPr sz="2800" spc="-1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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是文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的一个产生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宋体"/>
                <a:cs typeface="宋体"/>
              </a:rPr>
              <a:t>或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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dirty="0">
                <a:latin typeface="宋体"/>
                <a:cs typeface="宋体"/>
              </a:rPr>
              <a:t>是文 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的一个产生</a:t>
            </a:r>
            <a:r>
              <a:rPr sz="2800" spc="-10" dirty="0">
                <a:latin typeface="宋体"/>
                <a:cs typeface="宋体"/>
              </a:rPr>
              <a:t>式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宋体"/>
                <a:cs typeface="宋体"/>
              </a:rPr>
              <a:t>且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110" dirty="0">
                <a:latin typeface="Symbol"/>
                <a:cs typeface="Symbol"/>
              </a:rPr>
              <a:t></a:t>
            </a:r>
            <a:r>
              <a:rPr sz="3600" spc="-1664" baseline="25462" dirty="0">
                <a:latin typeface="Times New Roman"/>
                <a:cs typeface="Times New Roman"/>
              </a:rPr>
              <a:t>+</a:t>
            </a:r>
            <a:r>
              <a:rPr sz="3600" spc="382" baseline="25462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，则</a:t>
            </a:r>
            <a:r>
              <a:rPr sz="2800" dirty="0">
                <a:latin typeface="宋体"/>
                <a:cs typeface="宋体"/>
              </a:rPr>
              <a:t>将</a:t>
            </a:r>
            <a:r>
              <a:rPr sz="2800" spc="-5" dirty="0">
                <a:latin typeface="Times New Roman"/>
                <a:cs typeface="Times New Roman"/>
              </a:rPr>
              <a:t>Follow(B)</a:t>
            </a:r>
            <a:r>
              <a:rPr sz="2800" spc="-5" dirty="0">
                <a:latin typeface="宋体"/>
                <a:cs typeface="宋体"/>
              </a:rPr>
              <a:t>加入到 </a:t>
            </a:r>
            <a:r>
              <a:rPr sz="2800" spc="-5" dirty="0">
                <a:latin typeface="Times New Roman"/>
                <a:cs typeface="Times New Roman"/>
              </a:rPr>
              <a:t>Follow(A)</a:t>
            </a:r>
            <a:r>
              <a:rPr sz="2800" dirty="0">
                <a:latin typeface="宋体"/>
                <a:cs typeface="宋体"/>
              </a:rPr>
              <a:t>中；</a:t>
            </a:r>
            <a:endParaRPr sz="2800">
              <a:latin typeface="宋体"/>
              <a:cs typeface="宋体"/>
            </a:endParaRPr>
          </a:p>
          <a:p>
            <a:pPr marL="368300" marR="175895" indent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注：这里的文法必须是消除了左递归且提取了左因子 后的文法。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82296"/>
            <a:ext cx="7172325" cy="1672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二、求串</a:t>
            </a:r>
            <a:r>
              <a:rPr dirty="0">
                <a:latin typeface="Symbol"/>
                <a:cs typeface="Symbol"/>
              </a:rPr>
              <a:t></a:t>
            </a:r>
            <a:r>
              <a:rPr dirty="0"/>
              <a:t>的终结首符集和非终结符  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dirty="0"/>
              <a:t>的随符集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39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2365248"/>
            <a:ext cx="5142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例：对如下文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G(</a:t>
            </a:r>
            <a:r>
              <a:rPr sz="2800" spc="-5" dirty="0">
                <a:latin typeface="宋体"/>
                <a:cs typeface="宋体"/>
              </a:rPr>
              <a:t>已加上编</a:t>
            </a:r>
            <a:r>
              <a:rPr sz="280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2850" y="2894944"/>
          <a:ext cx="7115809" cy="146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1.E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2.E`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+TE`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3.E`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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4.T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5.T`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*FT`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6.T`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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89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7.F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ts val="3315"/>
                        </a:lnSpc>
                        <a:spcBef>
                          <a:spcPts val="32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8.F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(E)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9411" y="4438634"/>
            <a:ext cx="6425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求各非终结符号的终结首符集和随符集。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478535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387148"/>
            <a:ext cx="8912860" cy="29946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宋体"/>
                <a:cs typeface="宋体"/>
              </a:rPr>
              <a:t>一、自上而下语法分析定义</a:t>
            </a:r>
            <a:endParaRPr sz="2800">
              <a:latin typeface="宋体"/>
              <a:cs typeface="宋体"/>
            </a:endParaRPr>
          </a:p>
          <a:p>
            <a:pPr marL="755650" marR="328295" indent="-28575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从文法的开始符号开始，反复使用不同产生式进行 推导以谋求与输入符号串相匹配。</a:t>
            </a:r>
            <a:endParaRPr sz="2800">
              <a:latin typeface="宋体"/>
              <a:cs typeface="宋体"/>
            </a:endParaRPr>
          </a:p>
          <a:p>
            <a:pPr marL="12700" marR="5080">
              <a:lnSpc>
                <a:spcPct val="120200"/>
              </a:lnSpc>
            </a:pPr>
            <a:r>
              <a:rPr sz="2800" spc="-5" dirty="0">
                <a:latin typeface="宋体"/>
                <a:cs typeface="宋体"/>
              </a:rPr>
              <a:t>注：此处的输入符号串是指词法分析结果的一串二元式。 二、一般方法</a:t>
            </a:r>
            <a:endParaRPr sz="2800">
              <a:latin typeface="宋体"/>
              <a:cs typeface="宋体"/>
            </a:endParaRPr>
          </a:p>
          <a:p>
            <a:pPr marL="368300">
              <a:lnSpc>
                <a:spcPct val="100000"/>
              </a:lnSpc>
              <a:spcBef>
                <a:spcPts val="500"/>
              </a:spcBef>
            </a:pPr>
            <a:r>
              <a:rPr sz="2800" spc="-5" dirty="0">
                <a:latin typeface="宋体"/>
                <a:cs typeface="宋体"/>
              </a:rPr>
              <a:t>试探法：带回溯的自上而下分析法。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35" y="1206565"/>
            <a:ext cx="5379085" cy="310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265" marR="5080" indent="-711200">
              <a:lnSpc>
                <a:spcPct val="1216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解：</a:t>
            </a:r>
            <a:r>
              <a:rPr sz="2800" dirty="0">
                <a:latin typeface="Times New Roman"/>
                <a:cs typeface="Times New Roman"/>
              </a:rPr>
              <a:t>First(E)=First(T)=First(F)={(,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i}  </a:t>
            </a:r>
            <a:r>
              <a:rPr sz="2800" spc="-5" dirty="0">
                <a:latin typeface="Times New Roman"/>
                <a:cs typeface="Times New Roman"/>
              </a:rPr>
              <a:t>First(E`)={+,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First(T`)={*,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latin typeface="Times New Roman"/>
                <a:cs typeface="Times New Roman"/>
              </a:rPr>
              <a:t>Follow(E)=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Follow(E`)={),#}</a:t>
            </a:r>
            <a:endParaRPr sz="28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Follow(T)=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Follow(T`)={+,),#}</a:t>
            </a:r>
            <a:endParaRPr sz="28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Follow(F)={*,+,),#}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40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0"/>
            <a:ext cx="6833234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三、构造预测分析表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35" y="1206565"/>
            <a:ext cx="8782050" cy="41382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2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、基本思想</a:t>
            </a:r>
            <a:endParaRPr sz="2800">
              <a:latin typeface="宋体"/>
              <a:cs typeface="宋体"/>
            </a:endParaRPr>
          </a:p>
          <a:p>
            <a:pPr marL="368300" marR="301625" indent="546100" algn="just">
              <a:lnSpc>
                <a:spcPct val="100000"/>
              </a:lnSpc>
              <a:spcBef>
                <a:spcPts val="725"/>
              </a:spcBef>
            </a:pPr>
            <a:r>
              <a:rPr sz="2800" spc="-1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宋体"/>
                <a:cs typeface="宋体"/>
              </a:rPr>
              <a:t>）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是一个产生式，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),</a:t>
            </a:r>
            <a:r>
              <a:rPr sz="2800" spc="-5" dirty="0">
                <a:latin typeface="宋体"/>
                <a:cs typeface="宋体"/>
              </a:rPr>
              <a:t>那么</a:t>
            </a:r>
            <a:r>
              <a:rPr sz="2800" dirty="0">
                <a:latin typeface="宋体"/>
                <a:cs typeface="宋体"/>
              </a:rPr>
              <a:t>当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宋体"/>
                <a:cs typeface="宋体"/>
              </a:rPr>
              <a:t>是栈顶符号且将读</a:t>
            </a:r>
            <a:r>
              <a:rPr sz="2800" dirty="0">
                <a:latin typeface="宋体"/>
                <a:cs typeface="宋体"/>
              </a:rPr>
              <a:t>入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时，选</a:t>
            </a:r>
            <a:r>
              <a:rPr sz="2800" spc="-10" dirty="0">
                <a:latin typeface="宋体"/>
                <a:cs typeface="宋体"/>
              </a:rPr>
              <a:t>择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10" dirty="0">
                <a:latin typeface="宋体"/>
                <a:cs typeface="宋体"/>
              </a:rPr>
              <a:t>取</a:t>
            </a:r>
            <a:r>
              <a:rPr sz="2800" dirty="0">
                <a:latin typeface="宋体"/>
                <a:cs typeface="宋体"/>
              </a:rPr>
              <a:t>代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匹配成功的希 望最大。故，</a:t>
            </a:r>
            <a:r>
              <a:rPr sz="2800" spc="-5" dirty="0">
                <a:latin typeface="Times New Roman"/>
                <a:cs typeface="Times New Roman"/>
              </a:rPr>
              <a:t>M[A,a]</a:t>
            </a:r>
            <a:r>
              <a:rPr sz="2800" spc="-5" dirty="0">
                <a:latin typeface="宋体"/>
                <a:cs typeface="宋体"/>
              </a:rPr>
              <a:t>元素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68300" marR="55880" indent="546100">
              <a:lnSpc>
                <a:spcPct val="100000"/>
              </a:lnSpc>
              <a:spcBef>
                <a:spcPts val="685"/>
              </a:spcBef>
              <a:tabLst>
                <a:tab pos="4583430" algn="l"/>
                <a:tab pos="5988050" algn="l"/>
              </a:tabLst>
            </a:pPr>
            <a:r>
              <a:rPr sz="2800" spc="-1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宋体"/>
                <a:cs typeface="宋体"/>
              </a:rPr>
              <a:t>）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而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700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宋体"/>
                <a:cs typeface="宋体"/>
              </a:rPr>
              <a:t>，或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135" dirty="0">
                <a:latin typeface="Symbol"/>
                <a:cs typeface="Symbol"/>
              </a:rPr>
              <a:t></a:t>
            </a:r>
            <a:r>
              <a:rPr sz="3600" spc="-1702" baseline="19675" dirty="0">
                <a:latin typeface="Times New Roman"/>
                <a:cs typeface="Times New Roman"/>
              </a:rPr>
              <a:t>+	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；</a:t>
            </a:r>
            <a:r>
              <a:rPr sz="2800" spc="-10" dirty="0">
                <a:latin typeface="宋体"/>
                <a:cs typeface="宋体"/>
              </a:rPr>
              <a:t>当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是栈顶符 号且将读</a:t>
            </a:r>
            <a:r>
              <a:rPr sz="2800" dirty="0">
                <a:latin typeface="宋体"/>
                <a:cs typeface="宋体"/>
              </a:rPr>
              <a:t>入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时，</a:t>
            </a: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Follow(A),</a:t>
            </a:r>
            <a:r>
              <a:rPr sz="2800" spc="-5" dirty="0">
                <a:latin typeface="宋体"/>
                <a:cs typeface="宋体"/>
              </a:rPr>
              <a:t>则栈顶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宋体"/>
                <a:cs typeface="宋体"/>
              </a:rPr>
              <a:t>应被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spc="-5" dirty="0">
                <a:latin typeface="宋体"/>
                <a:cs typeface="宋体"/>
              </a:rPr>
              <a:t>匹配 此时读头不前进，</a:t>
            </a:r>
            <a:r>
              <a:rPr sz="2800" dirty="0">
                <a:latin typeface="宋体"/>
                <a:cs typeface="宋体"/>
              </a:rPr>
              <a:t>让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的随符与读头下的符号进行匹 配，这样输入串匹配成功的可能最大。</a:t>
            </a:r>
            <a:r>
              <a:rPr sz="2800" spc="-15" dirty="0">
                <a:latin typeface="宋体"/>
                <a:cs typeface="宋体"/>
              </a:rPr>
              <a:t>故</a:t>
            </a:r>
            <a:r>
              <a:rPr sz="2800" spc="-5" dirty="0">
                <a:latin typeface="Times New Roman"/>
                <a:cs typeface="Times New Roman"/>
              </a:rPr>
              <a:t>M[A,a]</a:t>
            </a:r>
            <a:r>
              <a:rPr sz="2800" spc="-10" dirty="0">
                <a:latin typeface="宋体"/>
                <a:cs typeface="宋体"/>
              </a:rPr>
              <a:t>元素 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宋体"/>
                <a:cs typeface="宋体"/>
              </a:rPr>
              <a:t>这</a:t>
            </a:r>
            <a:r>
              <a:rPr sz="2800" spc="-10" dirty="0">
                <a:latin typeface="宋体"/>
                <a:cs typeface="宋体"/>
              </a:rPr>
              <a:t>里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695" dirty="0">
                <a:latin typeface="宋体"/>
                <a:cs typeface="宋体"/>
              </a:rPr>
              <a:t> </a:t>
            </a:r>
            <a:r>
              <a:rPr sz="2800" spc="-10" dirty="0">
                <a:latin typeface="Symbol"/>
                <a:cs typeface="Symbol"/>
              </a:rPr>
              <a:t></a:t>
            </a:r>
            <a:r>
              <a:rPr sz="2800" spc="-10" dirty="0">
                <a:latin typeface="宋体"/>
                <a:cs typeface="宋体"/>
              </a:rPr>
              <a:t>或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105" dirty="0">
                <a:latin typeface="Symbol"/>
                <a:cs typeface="Symbol"/>
              </a:rPr>
              <a:t></a:t>
            </a:r>
            <a:r>
              <a:rPr sz="3600" spc="-1657" baseline="25462" dirty="0">
                <a:latin typeface="Times New Roman"/>
                <a:cs typeface="Times New Roman"/>
              </a:rPr>
              <a:t>+	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 )</a:t>
            </a:r>
            <a:r>
              <a:rPr sz="280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6833234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三、构造预测分析表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36" y="1130365"/>
            <a:ext cx="8810878" cy="5780493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、构造算法</a:t>
            </a:r>
            <a:endParaRPr sz="2800" dirty="0">
              <a:latin typeface="宋体"/>
              <a:cs typeface="宋体"/>
            </a:endParaRPr>
          </a:p>
          <a:p>
            <a:pPr marL="869315" marR="5080" indent="-514350" algn="just">
              <a:lnSpc>
                <a:spcPct val="100000"/>
              </a:lnSpc>
              <a:spcBef>
                <a:spcPts val="725"/>
              </a:spcBef>
              <a:buSzPct val="96428"/>
              <a:buFont typeface="+mj-ea"/>
              <a:buAutoNum type="circleNumDbPlain"/>
              <a:tabLst>
                <a:tab pos="1436370" algn="l"/>
              </a:tabLst>
            </a:pPr>
            <a:r>
              <a:rPr sz="2800" spc="-5" dirty="0">
                <a:latin typeface="宋体"/>
                <a:cs typeface="宋体"/>
              </a:rPr>
              <a:t>假</a:t>
            </a:r>
            <a:r>
              <a:rPr sz="2800" spc="-10" dirty="0">
                <a:latin typeface="宋体"/>
                <a:cs typeface="宋体"/>
              </a:rPr>
              <a:t>定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</a:t>
            </a:r>
            <a:r>
              <a:rPr sz="2800" spc="-5" dirty="0">
                <a:latin typeface="宋体"/>
                <a:cs typeface="宋体"/>
              </a:rPr>
              <a:t>是一个产生式，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spc="-5" dirty="0">
                <a:latin typeface="Times New Roman"/>
                <a:cs typeface="Times New Roman"/>
              </a:rPr>
              <a:t>),</a:t>
            </a:r>
            <a:r>
              <a:rPr sz="2800" spc="-5" dirty="0" err="1">
                <a:latin typeface="宋体"/>
                <a:cs typeface="宋体"/>
              </a:rPr>
              <a:t>那么</a:t>
            </a:r>
            <a:r>
              <a:rPr sz="2800" dirty="0" err="1">
                <a:latin typeface="宋体"/>
                <a:cs typeface="宋体"/>
              </a:rPr>
              <a:t>当</a:t>
            </a:r>
            <a:r>
              <a:rPr sz="2800" spc="-5" dirty="0" err="1">
                <a:latin typeface="Times New Roman"/>
                <a:cs typeface="Times New Roman"/>
              </a:rPr>
              <a:t>A</a:t>
            </a:r>
            <a:r>
              <a:rPr sz="2800" dirty="0" err="1">
                <a:latin typeface="宋体"/>
                <a:cs typeface="宋体"/>
              </a:rPr>
              <a:t>是</a:t>
            </a:r>
            <a:r>
              <a:rPr sz="2800" spc="-5" dirty="0" err="1">
                <a:latin typeface="宋体"/>
                <a:cs typeface="宋体"/>
              </a:rPr>
              <a:t>栈顶符号且将读</a:t>
            </a:r>
            <a:r>
              <a:rPr sz="2800" spc="-10" dirty="0" err="1">
                <a:latin typeface="宋体"/>
                <a:cs typeface="宋体"/>
              </a:rPr>
              <a:t>入</a:t>
            </a:r>
            <a:r>
              <a:rPr sz="2800" spc="-5" dirty="0" err="1">
                <a:latin typeface="Times New Roman"/>
                <a:cs typeface="Times New Roman"/>
              </a:rPr>
              <a:t>a</a:t>
            </a:r>
            <a:r>
              <a:rPr sz="2800" spc="-10" dirty="0" err="1">
                <a:latin typeface="宋体"/>
                <a:cs typeface="宋体"/>
              </a:rPr>
              <a:t>时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72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Symbol"/>
                <a:cs typeface="Symbol"/>
              </a:rPr>
              <a:t></a:t>
            </a:r>
            <a:r>
              <a:rPr sz="2800" spc="-5" dirty="0">
                <a:latin typeface="宋体"/>
                <a:cs typeface="宋体"/>
              </a:rPr>
              <a:t>就应作为选用的侯选式，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</a:t>
            </a:r>
            <a:r>
              <a:rPr sz="2800" spc="-5" dirty="0">
                <a:latin typeface="宋体"/>
                <a:cs typeface="宋体"/>
              </a:rPr>
              <a:t>应填</a:t>
            </a:r>
            <a:r>
              <a:rPr sz="2800" dirty="0">
                <a:latin typeface="宋体"/>
                <a:cs typeface="宋体"/>
              </a:rPr>
              <a:t>入</a:t>
            </a:r>
            <a:r>
              <a:rPr sz="2800" spc="-705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M[A,a]</a:t>
            </a:r>
            <a:r>
              <a:rPr sz="2800" dirty="0" err="1">
                <a:latin typeface="宋体"/>
                <a:cs typeface="宋体"/>
              </a:rPr>
              <a:t>中</a:t>
            </a:r>
            <a:r>
              <a:rPr sz="2800" dirty="0">
                <a:latin typeface="宋体"/>
                <a:cs typeface="宋体"/>
              </a:rPr>
              <a:t>。</a:t>
            </a:r>
            <a:endParaRPr lang="en-US" sz="2800" dirty="0">
              <a:latin typeface="宋体"/>
              <a:cs typeface="宋体"/>
            </a:endParaRPr>
          </a:p>
          <a:p>
            <a:pPr marL="869315" marR="5080" indent="-514350" algn="just">
              <a:lnSpc>
                <a:spcPct val="100000"/>
              </a:lnSpc>
              <a:spcBef>
                <a:spcPts val="725"/>
              </a:spcBef>
              <a:buSzPct val="96428"/>
              <a:buFont typeface="+mj-ea"/>
              <a:buAutoNum type="circleNumDbPlain"/>
              <a:tabLst>
                <a:tab pos="1436370" algn="l"/>
              </a:tabLst>
            </a:pPr>
            <a:r>
              <a:rPr sz="2800" dirty="0" err="1">
                <a:latin typeface="宋体"/>
                <a:cs typeface="宋体"/>
              </a:rPr>
              <a:t>若</a:t>
            </a:r>
            <a:r>
              <a:rPr sz="2800" dirty="0" err="1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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宋体"/>
                <a:cs typeface="宋体"/>
              </a:rPr>
              <a:t>而</a:t>
            </a:r>
            <a:r>
              <a:rPr sz="2800" spc="-710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对每</a:t>
            </a:r>
            <a:r>
              <a:rPr sz="2800" dirty="0">
                <a:latin typeface="宋体"/>
                <a:cs typeface="宋体"/>
              </a:rPr>
              <a:t>个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Follow(A),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宋体"/>
                <a:cs typeface="宋体"/>
              </a:rPr>
              <a:t>在</a:t>
            </a:r>
            <a:r>
              <a:rPr sz="2800" spc="-5" dirty="0">
                <a:latin typeface="Times New Roman"/>
                <a:cs typeface="Times New Roman"/>
              </a:rPr>
              <a:t>M[A,a]</a:t>
            </a:r>
            <a:r>
              <a:rPr sz="2800" spc="-5" dirty="0" err="1">
                <a:latin typeface="宋体"/>
                <a:cs typeface="宋体"/>
              </a:rPr>
              <a:t>元素中一般</a:t>
            </a:r>
            <a:r>
              <a:rPr sz="2800" dirty="0" err="1">
                <a:latin typeface="宋体"/>
                <a:cs typeface="宋体"/>
              </a:rPr>
              <a:t>填</a:t>
            </a:r>
            <a:r>
              <a:rPr sz="2800" dirty="0" err="1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。</a:t>
            </a:r>
            <a:endParaRPr lang="zh-CN" altLang="en-US" sz="2800" dirty="0">
              <a:latin typeface="宋体"/>
              <a:cs typeface="宋体"/>
            </a:endParaRPr>
          </a:p>
          <a:p>
            <a:pPr marL="984250" marR="763270" lvl="1" indent="-514350">
              <a:lnSpc>
                <a:spcPts val="4040"/>
              </a:lnSpc>
              <a:spcBef>
                <a:spcPts val="195"/>
              </a:spcBef>
              <a:buSzPct val="96428"/>
              <a:buFont typeface="+mj-ea"/>
              <a:buAutoNum type="circleNumDbPlain" startAt="3"/>
              <a:tabLst>
                <a:tab pos="1436370" algn="l"/>
              </a:tabLst>
            </a:pPr>
            <a:r>
              <a:rPr lang="zh-CN" altLang="en-US" sz="2800" spc="-5" dirty="0">
                <a:latin typeface="宋体"/>
                <a:cs typeface="宋体"/>
              </a:rPr>
              <a:t>把所有无定义</a:t>
            </a:r>
            <a:r>
              <a:rPr lang="zh-CN" altLang="en-US" sz="2800" dirty="0">
                <a:latin typeface="宋体"/>
                <a:cs typeface="宋体"/>
              </a:rPr>
              <a:t>的</a:t>
            </a:r>
            <a:r>
              <a:rPr lang="en-US" sz="2800" spc="-5" dirty="0">
                <a:latin typeface="Times New Roman"/>
                <a:cs typeface="Times New Roman"/>
              </a:rPr>
              <a:t>M[</a:t>
            </a:r>
            <a:r>
              <a:rPr lang="en-US" sz="2800" spc="-5" dirty="0" err="1">
                <a:latin typeface="Times New Roman"/>
                <a:cs typeface="Times New Roman"/>
              </a:rPr>
              <a:t>A,a</a:t>
            </a:r>
            <a:r>
              <a:rPr lang="en-US" sz="2800" spc="-5" dirty="0">
                <a:latin typeface="Times New Roman"/>
                <a:cs typeface="Times New Roman"/>
              </a:rPr>
              <a:t>]</a:t>
            </a:r>
            <a:r>
              <a:rPr lang="zh-CN" altLang="en-US" sz="2800" spc="-5" dirty="0">
                <a:latin typeface="宋体"/>
                <a:cs typeface="宋体"/>
              </a:rPr>
              <a:t>都填上出错标志。 </a:t>
            </a:r>
            <a:endParaRPr lang="en-US" altLang="zh-CN" sz="2800" spc="-5" dirty="0">
              <a:latin typeface="宋体"/>
              <a:cs typeface="宋体"/>
            </a:endParaRPr>
          </a:p>
          <a:p>
            <a:pPr marL="469900" marR="763270" lvl="1">
              <a:lnSpc>
                <a:spcPts val="4040"/>
              </a:lnSpc>
              <a:spcBef>
                <a:spcPts val="195"/>
              </a:spcBef>
              <a:buSzPct val="96428"/>
              <a:tabLst>
                <a:tab pos="1436370" algn="l"/>
              </a:tabLst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1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）用此算法可以为任意文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构造其分析</a:t>
            </a:r>
            <a:r>
              <a:rPr sz="2800" spc="-1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 marL="355600" marR="154940" indent="367665">
              <a:lnSpc>
                <a:spcPct val="102699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）若是二义文法或没有消除左递归和提取左因子的文法，构造出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包含</a:t>
            </a: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宋体"/>
                <a:cs typeface="宋体"/>
              </a:rPr>
              <a:t>重定义</a:t>
            </a:r>
            <a:r>
              <a:rPr sz="2800" dirty="0">
                <a:latin typeface="宋体"/>
                <a:cs typeface="宋体"/>
              </a:rPr>
              <a:t>项</a:t>
            </a:r>
            <a:r>
              <a:rPr sz="2800" spc="-5" dirty="0">
                <a:latin typeface="宋体"/>
                <a:cs typeface="宋体"/>
              </a:rPr>
              <a:t>。即，它们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M[A,a] </a:t>
            </a:r>
            <a:r>
              <a:rPr sz="2800" spc="-5" dirty="0">
                <a:latin typeface="宋体"/>
                <a:cs typeface="宋体"/>
              </a:rPr>
              <a:t>中填有一个以上的产生式。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6485" y="359295"/>
          <a:ext cx="7828279" cy="1939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719">
                <a:tc>
                  <a:txBody>
                    <a:bodyPr/>
                    <a:lstStyle/>
                    <a:p>
                      <a:pPr marR="93980" algn="ctr">
                        <a:lnSpc>
                          <a:spcPts val="3055"/>
                        </a:lnSpc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例：对如下文</a:t>
                      </a:r>
                      <a:r>
                        <a:rPr sz="2800" dirty="0">
                          <a:latin typeface="宋体"/>
                          <a:cs typeface="宋体"/>
                        </a:rPr>
                        <a:t>法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G,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3055"/>
                        </a:lnSpc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构造预测分析表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18">
                <a:tc>
                  <a:txBody>
                    <a:bodyPr/>
                    <a:lstStyle/>
                    <a:p>
                      <a:pPr marL="654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1.E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2.E`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+TE`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3.E`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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211">
                <a:tc>
                  <a:txBody>
                    <a:bodyPr/>
                    <a:lstStyle/>
                    <a:p>
                      <a:pPr marL="654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4.T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54050">
                        <a:lnSpc>
                          <a:spcPts val="3315"/>
                        </a:lnSpc>
                        <a:spcBef>
                          <a:spcPts val="6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7.F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5.T`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*FT`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12140">
                        <a:lnSpc>
                          <a:spcPts val="3315"/>
                        </a:lnSpc>
                        <a:spcBef>
                          <a:spcPts val="6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8.F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(E)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6.T`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</a:t>
                      </a:r>
                      <a:endParaRPr sz="2800">
                        <a:latin typeface="Symbol"/>
                        <a:cs typeface="Symbol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16" y="2287786"/>
            <a:ext cx="6840220" cy="41941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800" dirty="0">
                <a:latin typeface="宋体"/>
                <a:cs typeface="宋体"/>
              </a:rPr>
              <a:t>解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）求出各非终结符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r>
              <a:rPr sz="2800" dirty="0">
                <a:latin typeface="宋体"/>
                <a:cs typeface="宋体"/>
              </a:rPr>
              <a:t>集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Follow</a:t>
            </a:r>
            <a:r>
              <a:rPr sz="2800" dirty="0">
                <a:latin typeface="宋体"/>
                <a:cs typeface="宋体"/>
              </a:rPr>
              <a:t>集</a:t>
            </a:r>
            <a:endParaRPr sz="2800">
              <a:latin typeface="宋体"/>
              <a:cs typeface="宋体"/>
            </a:endParaRPr>
          </a:p>
          <a:p>
            <a:pPr marL="1409065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latin typeface="Times New Roman"/>
                <a:cs typeface="Times New Roman"/>
              </a:rPr>
              <a:t>First(E)=First(T)=First(F)={(,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i}</a:t>
            </a:r>
            <a:endParaRPr sz="2800">
              <a:latin typeface="Times New Roman"/>
              <a:cs typeface="Times New Roman"/>
            </a:endParaRPr>
          </a:p>
          <a:p>
            <a:pPr marL="1409065">
              <a:lnSpc>
                <a:spcPct val="100000"/>
              </a:lnSpc>
              <a:spcBef>
                <a:spcPts val="1739"/>
              </a:spcBef>
            </a:pPr>
            <a:r>
              <a:rPr sz="2800" spc="-5" dirty="0">
                <a:latin typeface="Times New Roman"/>
                <a:cs typeface="Times New Roman"/>
              </a:rPr>
              <a:t>First(E`)={+,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409065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Times New Roman"/>
                <a:cs typeface="Times New Roman"/>
              </a:rPr>
              <a:t>First(T`)={*,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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409065">
              <a:lnSpc>
                <a:spcPct val="100000"/>
              </a:lnSpc>
              <a:spcBef>
                <a:spcPts val="1645"/>
              </a:spcBef>
            </a:pPr>
            <a:r>
              <a:rPr sz="2800" spc="-5" dirty="0">
                <a:latin typeface="Times New Roman"/>
                <a:cs typeface="Times New Roman"/>
              </a:rPr>
              <a:t>Follow(E)= Follow(E`)={),#}</a:t>
            </a:r>
            <a:endParaRPr sz="2800">
              <a:latin typeface="Times New Roman"/>
              <a:cs typeface="Times New Roman"/>
            </a:endParaRPr>
          </a:p>
          <a:p>
            <a:pPr marL="1409065">
              <a:lnSpc>
                <a:spcPct val="100000"/>
              </a:lnSpc>
              <a:spcBef>
                <a:spcPts val="1689"/>
              </a:spcBef>
            </a:pPr>
            <a:r>
              <a:rPr sz="2800" spc="-5" dirty="0">
                <a:latin typeface="Times New Roman"/>
                <a:cs typeface="Times New Roman"/>
              </a:rPr>
              <a:t>Follow(T)=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Follow(T`)={+,),#}</a:t>
            </a:r>
            <a:endParaRPr sz="2800">
              <a:latin typeface="Times New Roman"/>
              <a:cs typeface="Times New Roman"/>
            </a:endParaRPr>
          </a:p>
          <a:p>
            <a:pPr marL="1409065">
              <a:lnSpc>
                <a:spcPct val="100000"/>
              </a:lnSpc>
              <a:spcBef>
                <a:spcPts val="1690"/>
              </a:spcBef>
            </a:pPr>
            <a:r>
              <a:rPr sz="2800" spc="-5" dirty="0">
                <a:latin typeface="Times New Roman"/>
                <a:cs typeface="Times New Roman"/>
              </a:rPr>
              <a:t>Follow(F)={*,+,),#}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5" y="612648"/>
            <a:ext cx="4469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00"/>
                </a:solidFill>
              </a:rPr>
              <a:t>）根据算法构造预测分析表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44</a:t>
            </a:fld>
            <a:endParaRPr spc="-5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742" y="1490599"/>
          <a:ext cx="8763000" cy="4557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(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#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ts val="3335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E`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endParaRPr sz="2800">
                        <a:latin typeface="Symbol"/>
                        <a:cs typeface="Symbol"/>
                      </a:endParaRPr>
                    </a:p>
                    <a:p>
                      <a:pPr marL="232410">
                        <a:lnSpc>
                          <a:spcPts val="3335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+TE`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E`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ε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E`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ε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T`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ε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3335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T`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endParaRPr sz="2800">
                        <a:latin typeface="Symbol"/>
                        <a:cs typeface="Symbol"/>
                      </a:endParaRPr>
                    </a:p>
                    <a:p>
                      <a:pPr marL="290830">
                        <a:lnSpc>
                          <a:spcPts val="3335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*FT`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T`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ε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T`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ε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(E)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51815"/>
            <a:ext cx="683323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四、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635" y="1212652"/>
            <a:ext cx="8854440" cy="5243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、定义</a:t>
            </a:r>
            <a:endParaRPr sz="2800">
              <a:latin typeface="宋体"/>
              <a:cs typeface="宋体"/>
            </a:endParaRPr>
          </a:p>
          <a:p>
            <a:pPr marL="647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宋体"/>
                <a:cs typeface="宋体"/>
              </a:rPr>
              <a:t>若文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的预测分析</a:t>
            </a:r>
            <a:r>
              <a:rPr sz="2800" spc="-10" dirty="0">
                <a:latin typeface="宋体"/>
                <a:cs typeface="宋体"/>
              </a:rPr>
              <a:t>表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中不含有多重定义项，则称</a:t>
            </a:r>
            <a:endParaRPr sz="2800">
              <a:latin typeface="宋体"/>
              <a:cs typeface="宋体"/>
            </a:endParaRPr>
          </a:p>
          <a:p>
            <a:pPr marL="3683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Times New Roman"/>
                <a:cs typeface="Times New Roman"/>
              </a:rPr>
              <a:t>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(1)</a:t>
            </a:r>
            <a:r>
              <a:rPr sz="2800" spc="-5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  <a:p>
            <a:pPr marL="368300" marR="423545" indent="-342900">
              <a:lnSpc>
                <a:spcPct val="105400"/>
              </a:lnSpc>
              <a:spcBef>
                <a:spcPts val="495"/>
              </a:spcBef>
            </a:pPr>
            <a:r>
              <a:rPr sz="280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1)LL(1)</a:t>
            </a:r>
            <a:r>
              <a:rPr sz="2800" spc="-5" dirty="0">
                <a:latin typeface="宋体"/>
                <a:cs typeface="宋体"/>
              </a:rPr>
              <a:t>文法是无二义的，二义文法一定不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LL(1)  </a:t>
            </a:r>
            <a:r>
              <a:rPr sz="2800" spc="-5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  <a:p>
            <a:pPr marL="368300" marR="179070" indent="367665">
              <a:lnSpc>
                <a:spcPct val="105400"/>
              </a:lnSpc>
              <a:spcBef>
                <a:spcPts val="315"/>
              </a:spcBef>
              <a:buAutoNum type="arabicParenR" startAt="2"/>
              <a:tabLst>
                <a:tab pos="1122680" algn="l"/>
              </a:tabLst>
            </a:pPr>
            <a:r>
              <a:rPr sz="280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宋体"/>
                <a:cs typeface="宋体"/>
              </a:rPr>
              <a:t>的含义是从左到右扫描输入串，采用最左推导 分析句子。</a:t>
            </a:r>
            <a:endParaRPr sz="2800">
              <a:latin typeface="宋体"/>
              <a:cs typeface="宋体"/>
            </a:endParaRPr>
          </a:p>
          <a:p>
            <a:pPr marL="1033780" indent="-298450">
              <a:lnSpc>
                <a:spcPct val="100000"/>
              </a:lnSpc>
              <a:spcBef>
                <a:spcPts val="505"/>
              </a:spcBef>
              <a:buFont typeface="Times New Roman"/>
              <a:buAutoNum type="arabicParenR" startAt="2"/>
              <a:tabLst>
                <a:tab pos="1034415" algn="l"/>
              </a:tabLst>
            </a:pP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dirty="0">
                <a:latin typeface="宋体"/>
                <a:cs typeface="宋体"/>
              </a:rPr>
              <a:t>字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表示分析句子时需向前看一个输入符号。</a:t>
            </a:r>
            <a:endParaRPr sz="2800">
              <a:latin typeface="宋体"/>
              <a:cs typeface="宋体"/>
            </a:endParaRPr>
          </a:p>
          <a:p>
            <a:pPr marL="367665" marR="17780" indent="367665">
              <a:lnSpc>
                <a:spcPct val="100800"/>
              </a:lnSpc>
              <a:spcBef>
                <a:spcPts val="650"/>
              </a:spcBef>
              <a:buFont typeface="Times New Roman"/>
              <a:buAutoNum type="arabicParenR" startAt="2"/>
              <a:tabLst>
                <a:tab pos="1034415" algn="l"/>
              </a:tabLst>
            </a:pPr>
            <a:r>
              <a:rPr sz="2800" spc="-10" dirty="0">
                <a:latin typeface="宋体"/>
                <a:cs typeface="宋体"/>
              </a:rPr>
              <a:t>有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dirty="0">
                <a:latin typeface="宋体"/>
                <a:cs typeface="宋体"/>
              </a:rPr>
              <a:t>就有</a:t>
            </a:r>
            <a:r>
              <a:rPr sz="2800" spc="-745" dirty="0">
                <a:latin typeface="宋体"/>
                <a:cs typeface="宋体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LL(k)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dirty="0">
                <a:latin typeface="Times New Roman"/>
                <a:cs typeface="Times New Roman"/>
              </a:rPr>
              <a:t>LL(k)</a:t>
            </a:r>
            <a:r>
              <a:rPr sz="2800" spc="-5" dirty="0">
                <a:latin typeface="宋体"/>
                <a:cs typeface="宋体"/>
              </a:rPr>
              <a:t>向前查</a:t>
            </a:r>
            <a:r>
              <a:rPr sz="2800" spc="-10" dirty="0">
                <a:latin typeface="宋体"/>
                <a:cs typeface="宋体"/>
              </a:rPr>
              <a:t>看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个输入符号，  选择候选式更加准确，</a:t>
            </a:r>
            <a:r>
              <a:rPr sz="2800" dirty="0">
                <a:latin typeface="宋体"/>
                <a:cs typeface="宋体"/>
              </a:rPr>
              <a:t>但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宋体"/>
                <a:cs typeface="宋体"/>
              </a:rPr>
              <a:t>的尺寸会</a:t>
            </a:r>
            <a:r>
              <a:rPr sz="2800" dirty="0">
                <a:latin typeface="宋体"/>
                <a:cs typeface="宋体"/>
              </a:rPr>
              <a:t>以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50" spc="-7" baseline="23391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增长，其中 </a:t>
            </a:r>
            <a:r>
              <a:rPr sz="2800" spc="-5" dirty="0">
                <a:latin typeface="Times New Roman"/>
                <a:cs typeface="Times New Roman"/>
              </a:rPr>
              <a:t>n=|</a:t>
            </a:r>
            <a:r>
              <a:rPr sz="2800" spc="-5" dirty="0">
                <a:latin typeface="Symbol"/>
                <a:cs typeface="Symbol"/>
              </a:rPr>
              <a:t></a:t>
            </a:r>
            <a:r>
              <a:rPr sz="2800" spc="-5" dirty="0">
                <a:latin typeface="Times New Roman"/>
                <a:cs typeface="Times New Roman"/>
              </a:rPr>
              <a:t>|+1</a:t>
            </a:r>
            <a:r>
              <a:rPr sz="2800" spc="-5" dirty="0">
                <a:latin typeface="宋体"/>
                <a:cs typeface="宋体"/>
              </a:rPr>
              <a:t>。对程序设计语言</a:t>
            </a:r>
            <a:r>
              <a:rPr sz="2800" spc="-10" dirty="0">
                <a:latin typeface="宋体"/>
                <a:cs typeface="宋体"/>
              </a:rPr>
              <a:t>取</a:t>
            </a: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宋体"/>
                <a:cs typeface="宋体"/>
              </a:rPr>
              <a:t>＝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就够了。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51815"/>
            <a:ext cx="683323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二</a:t>
            </a:r>
            <a:r>
              <a:rPr dirty="0" err="1"/>
              <a:t>节</a:t>
            </a:r>
            <a:r>
              <a:rPr dirty="0"/>
              <a:t>	预测分析程序与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 四、</a:t>
            </a:r>
            <a:r>
              <a:rPr dirty="0">
                <a:latin typeface="Times New Roman"/>
                <a:cs typeface="Times New Roman"/>
              </a:rPr>
              <a:t>LL(1)</a:t>
            </a:r>
            <a:r>
              <a:rPr dirty="0"/>
              <a:t>文法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212652"/>
            <a:ext cx="8684895" cy="48101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、证明定理</a:t>
            </a:r>
            <a:endParaRPr sz="2800">
              <a:latin typeface="宋体"/>
              <a:cs typeface="宋体"/>
            </a:endParaRPr>
          </a:p>
          <a:p>
            <a:pPr marL="812800">
              <a:lnSpc>
                <a:spcPct val="100000"/>
              </a:lnSpc>
              <a:spcBef>
                <a:spcPts val="680"/>
              </a:spcBef>
            </a:pPr>
            <a:r>
              <a:rPr sz="2800" spc="-10" dirty="0">
                <a:latin typeface="宋体"/>
                <a:cs typeface="宋体"/>
              </a:rPr>
              <a:t>文</a:t>
            </a:r>
            <a:r>
              <a:rPr sz="280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文法当且仅当对</a:t>
            </a:r>
            <a:r>
              <a:rPr sz="2800" spc="-10" dirty="0">
                <a:latin typeface="宋体"/>
                <a:cs typeface="宋体"/>
              </a:rPr>
              <a:t>于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的每个非终结符</a:t>
            </a:r>
            <a:endParaRPr sz="28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宋体"/>
                <a:cs typeface="宋体"/>
              </a:rPr>
              <a:t>的任何两个不同产生式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</a:t>
            </a:r>
            <a:r>
              <a:rPr sz="2800" spc="-5" dirty="0">
                <a:latin typeface="Times New Roman"/>
                <a:cs typeface="Times New Roman"/>
              </a:rPr>
              <a:t>|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dirty="0">
                <a:latin typeface="宋体"/>
                <a:cs typeface="宋体"/>
              </a:rPr>
              <a:t>有：</a:t>
            </a:r>
            <a:endParaRPr sz="2800">
              <a:latin typeface="宋体"/>
              <a:cs typeface="宋体"/>
            </a:endParaRPr>
          </a:p>
          <a:p>
            <a:pPr marL="1435735" indent="-534670">
              <a:lnSpc>
                <a:spcPct val="100000"/>
              </a:lnSpc>
              <a:spcBef>
                <a:spcPts val="680"/>
              </a:spcBef>
              <a:buSzPct val="96428"/>
              <a:buAutoNum type="arabicPlain"/>
              <a:tabLst>
                <a:tab pos="1436370" algn="l"/>
              </a:tabLst>
            </a:pP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∩</a:t>
            </a:r>
            <a:r>
              <a:rPr sz="2800" spc="-5" dirty="0">
                <a:latin typeface="Times New Roman"/>
                <a:cs typeface="Times New Roman"/>
              </a:rPr>
              <a:t>First(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)=</a:t>
            </a:r>
            <a:r>
              <a:rPr sz="2800" spc="-5" dirty="0">
                <a:latin typeface="Symbol"/>
                <a:cs typeface="Symbol"/>
              </a:rPr>
              <a:t></a:t>
            </a:r>
            <a:endParaRPr sz="2800">
              <a:latin typeface="Symbol"/>
              <a:cs typeface="Symbol"/>
            </a:endParaRPr>
          </a:p>
          <a:p>
            <a:pPr marL="1435735" indent="-534670">
              <a:lnSpc>
                <a:spcPct val="100000"/>
              </a:lnSpc>
              <a:spcBef>
                <a:spcPts val="680"/>
              </a:spcBef>
              <a:buSzPct val="96428"/>
              <a:buFont typeface="Times New Roman"/>
              <a:buAutoNum type="arabicPlain"/>
              <a:tabLst>
                <a:tab pos="1436370" algn="l"/>
              </a:tabLst>
            </a:pPr>
            <a:r>
              <a:rPr sz="2800" dirty="0">
                <a:latin typeface="宋体"/>
                <a:cs typeface="宋体"/>
              </a:rPr>
              <a:t>若</a:t>
            </a:r>
            <a:r>
              <a:rPr sz="2800" spc="-5" dirty="0">
                <a:latin typeface="Symbol"/>
                <a:cs typeface="Symbol"/>
              </a:rPr>
              <a:t>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∩</a:t>
            </a:r>
            <a:r>
              <a:rPr sz="2800" spc="-5" dirty="0">
                <a:latin typeface="Times New Roman"/>
                <a:cs typeface="Times New Roman"/>
              </a:rPr>
              <a:t>Follow(A)=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</a:t>
            </a:r>
            <a:endParaRPr sz="2800">
              <a:latin typeface="Symbol"/>
              <a:cs typeface="Symbol"/>
            </a:endParaRPr>
          </a:p>
          <a:p>
            <a:pPr marL="354965" marR="5080" indent="-165100">
              <a:lnSpc>
                <a:spcPct val="100000"/>
              </a:lnSpc>
              <a:spcBef>
                <a:spcPts val="630"/>
              </a:spcBef>
            </a:pPr>
            <a:r>
              <a:rPr sz="2800" spc="-10" dirty="0">
                <a:latin typeface="宋体"/>
                <a:cs typeface="宋体"/>
              </a:rPr>
              <a:t>注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）可以使用这个定理直接根据首符集、随符集来 判断文法是否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。但判断之前，必须消除左递归 和提取公共左因</a:t>
            </a:r>
            <a:r>
              <a:rPr sz="2800" spc="-10" dirty="0">
                <a:latin typeface="宋体"/>
                <a:cs typeface="宋体"/>
              </a:rPr>
              <a:t>子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宋体"/>
                <a:cs typeface="宋体"/>
              </a:rPr>
              <a:t>因为包含左递归和公共左因子的文 法肯定不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  <a:p>
            <a:pPr marL="989965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文法只是上下文无关文法的一个子集。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35" y="825565"/>
            <a:ext cx="8201659" cy="57467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宋体"/>
                <a:cs typeface="宋体"/>
              </a:rPr>
              <a:t>例：判断下面文法是不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文法：</a:t>
            </a:r>
            <a:endParaRPr sz="2800">
              <a:latin typeface="宋体"/>
              <a:cs typeface="宋体"/>
            </a:endParaRPr>
          </a:p>
          <a:p>
            <a:pPr marL="11684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if E then S else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612265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Times New Roman"/>
                <a:cs typeface="Times New Roman"/>
              </a:rPr>
              <a:t>| if E then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1168400" marR="5690235" indent="443865">
              <a:lnSpc>
                <a:spcPts val="4090"/>
              </a:lnSpc>
              <a:spcBef>
                <a:spcPts val="204"/>
              </a:spcBef>
            </a:pPr>
            <a:r>
              <a:rPr sz="2800" dirty="0">
                <a:latin typeface="Times New Roman"/>
                <a:cs typeface="Times New Roman"/>
              </a:rPr>
              <a:t>|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 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750"/>
              </a:spcBef>
            </a:pPr>
            <a:r>
              <a:rPr sz="2800" spc="-5" dirty="0">
                <a:latin typeface="宋体"/>
                <a:cs typeface="宋体"/>
              </a:rPr>
              <a:t>解：首先对文法进行改造，消除文法左递归和提取公 共左因子；文法改写为：</a:t>
            </a:r>
            <a:endParaRPr sz="2800">
              <a:latin typeface="宋体"/>
              <a:cs typeface="宋体"/>
            </a:endParaRPr>
          </a:p>
          <a:p>
            <a:pPr marL="1168400" marR="3578860">
              <a:lnSpc>
                <a:spcPts val="5050"/>
              </a:lnSpc>
              <a:spcBef>
                <a:spcPts val="325"/>
              </a:spcBef>
            </a:pP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if E then 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S`|other  </a:t>
            </a:r>
            <a:r>
              <a:rPr sz="2800" dirty="0">
                <a:latin typeface="Times New Roman"/>
                <a:cs typeface="Times New Roman"/>
              </a:rPr>
              <a:t>S`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else S|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 marL="1168400">
              <a:lnSpc>
                <a:spcPct val="100000"/>
              </a:lnSpc>
              <a:spcBef>
                <a:spcPts val="1245"/>
              </a:spcBef>
            </a:pP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47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68" y="757730"/>
            <a:ext cx="7820025" cy="55403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97865" marR="1541780" indent="-457200">
              <a:lnSpc>
                <a:spcPct val="110100"/>
              </a:lnSpc>
              <a:spcBef>
                <a:spcPts val="145"/>
              </a:spcBef>
              <a:tabLst>
                <a:tab pos="3630929" algn="l"/>
              </a:tabLst>
            </a:pPr>
            <a:r>
              <a:rPr sz="2800" dirty="0">
                <a:latin typeface="宋体"/>
                <a:cs typeface="宋体"/>
              </a:rPr>
              <a:t>第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步求首符集和随符集 </a:t>
            </a:r>
            <a:r>
              <a:rPr sz="2800" spc="-5" dirty="0">
                <a:latin typeface="Times New Roman"/>
                <a:cs typeface="Times New Roman"/>
              </a:rPr>
              <a:t>First(S)={if,other},	First(S`)={else,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}  First(E)={b}</a:t>
            </a:r>
            <a:endParaRPr sz="2800">
              <a:latin typeface="Times New Roman"/>
              <a:cs typeface="Times New Roman"/>
            </a:endParaRPr>
          </a:p>
          <a:p>
            <a:pPr marL="698500" marR="2459355">
              <a:lnSpc>
                <a:spcPct val="11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Follow(S)= Follow(S`)={else,#}  Follow(E)={then}</a:t>
            </a:r>
            <a:endParaRPr sz="2800">
              <a:latin typeface="Times New Roman"/>
              <a:cs typeface="Times New Roman"/>
            </a:endParaRPr>
          </a:p>
          <a:p>
            <a:pPr marL="12700" marR="727710">
              <a:lnSpc>
                <a:spcPts val="5100"/>
              </a:lnSpc>
              <a:spcBef>
                <a:spcPts val="40"/>
              </a:spcBef>
              <a:tabLst>
                <a:tab pos="1553210" algn="l"/>
              </a:tabLst>
            </a:pPr>
            <a:r>
              <a:rPr sz="2800" dirty="0">
                <a:latin typeface="宋体"/>
                <a:cs typeface="宋体"/>
              </a:rPr>
              <a:t>第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宋体"/>
                <a:cs typeface="宋体"/>
              </a:rPr>
              <a:t>步：根据定理判定文法是不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dirty="0">
                <a:latin typeface="Times New Roman"/>
                <a:cs typeface="Times New Roman"/>
              </a:rPr>
              <a:t>LL(1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宋体"/>
                <a:cs typeface="宋体"/>
              </a:rPr>
              <a:t>文法。 因为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1)	First(if E then S S`) </a:t>
            </a:r>
            <a:r>
              <a:rPr sz="2800" dirty="0">
                <a:latin typeface="宋体"/>
                <a:cs typeface="宋体"/>
              </a:rPr>
              <a:t>∩</a:t>
            </a:r>
            <a:r>
              <a:rPr sz="2800" spc="-760" dirty="0">
                <a:latin typeface="宋体"/>
                <a:cs typeface="宋体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First(other)= </a:t>
            </a:r>
            <a:r>
              <a:rPr sz="2800" dirty="0">
                <a:latin typeface="Symbol"/>
                <a:cs typeface="Symbol"/>
              </a:rPr>
              <a:t></a:t>
            </a:r>
            <a:endParaRPr sz="2800">
              <a:latin typeface="Symbol"/>
              <a:cs typeface="Symbol"/>
            </a:endParaRPr>
          </a:p>
          <a:p>
            <a:pPr marL="1523365">
              <a:lnSpc>
                <a:spcPct val="100000"/>
              </a:lnSpc>
              <a:spcBef>
                <a:spcPts val="1225"/>
              </a:spcBef>
            </a:pPr>
            <a:r>
              <a:rPr sz="2800" spc="-5" dirty="0">
                <a:latin typeface="Times New Roman"/>
                <a:cs typeface="Times New Roman"/>
              </a:rPr>
              <a:t>First(else S) </a:t>
            </a:r>
            <a:r>
              <a:rPr sz="2800" dirty="0">
                <a:latin typeface="宋体"/>
                <a:cs typeface="宋体"/>
              </a:rPr>
              <a:t>∩</a:t>
            </a:r>
            <a:r>
              <a:rPr sz="2800" dirty="0">
                <a:latin typeface="Times New Roman"/>
                <a:cs typeface="Times New Roman"/>
              </a:rPr>
              <a:t>First(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)=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</a:t>
            </a:r>
            <a:endParaRPr sz="2800">
              <a:latin typeface="Symbol"/>
              <a:cs typeface="Symbol"/>
            </a:endParaRPr>
          </a:p>
          <a:p>
            <a:pPr marL="12700" marR="5080" indent="800100">
              <a:lnSpc>
                <a:spcPts val="5050"/>
              </a:lnSpc>
              <a:spcBef>
                <a:spcPts val="405"/>
              </a:spcBef>
            </a:pPr>
            <a:r>
              <a:rPr sz="2800" dirty="0">
                <a:latin typeface="宋体"/>
                <a:cs typeface="宋体"/>
              </a:rPr>
              <a:t>但</a:t>
            </a:r>
            <a:r>
              <a:rPr sz="2800" spc="-5" dirty="0">
                <a:latin typeface="Times New Roman"/>
                <a:cs typeface="Times New Roman"/>
              </a:rPr>
              <a:t>2)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First(else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∩</a:t>
            </a:r>
            <a:r>
              <a:rPr sz="2800" spc="-5" dirty="0">
                <a:latin typeface="Times New Roman"/>
                <a:cs typeface="Times New Roman"/>
              </a:rPr>
              <a:t>Follow(S`)={else}</a:t>
            </a:r>
            <a:r>
              <a:rPr sz="2800" spc="-5" dirty="0">
                <a:latin typeface="宋体"/>
                <a:cs typeface="宋体"/>
              </a:rPr>
              <a:t>不为空集 故此文法不</a:t>
            </a:r>
            <a:r>
              <a:rPr sz="2800" spc="-1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dirty="0">
                <a:latin typeface="宋体"/>
                <a:cs typeface="宋体"/>
              </a:rPr>
              <a:t>文法。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48</a:t>
            </a:fld>
            <a:endParaRPr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26135"/>
            <a:ext cx="4826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三</a:t>
            </a:r>
            <a:r>
              <a:rPr dirty="0" err="1"/>
              <a:t>节</a:t>
            </a:r>
            <a:r>
              <a:rPr dirty="0"/>
              <a:t>	递归下降分析法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49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561649"/>
            <a:ext cx="8460105" cy="31642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一、递归下降分析程序</a:t>
            </a:r>
            <a:endParaRPr sz="2800">
              <a:latin typeface="宋体"/>
              <a:cs typeface="宋体"/>
            </a:endParaRPr>
          </a:p>
          <a:p>
            <a:pPr marL="355600" marR="5080" indent="723900">
              <a:lnSpc>
                <a:spcPct val="101099"/>
              </a:lnSpc>
              <a:spcBef>
                <a:spcPts val="470"/>
              </a:spcBef>
            </a:pPr>
            <a:r>
              <a:rPr sz="2800" spc="-5" dirty="0">
                <a:latin typeface="宋体"/>
                <a:cs typeface="宋体"/>
              </a:rPr>
              <a:t>若一个文</a:t>
            </a:r>
            <a:r>
              <a:rPr sz="2800" spc="-10" dirty="0">
                <a:latin typeface="宋体"/>
                <a:cs typeface="宋体"/>
              </a:rPr>
              <a:t>法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不含有左递归，而且每个非终结符 的所有候选式的首符集都是两两不相交的，那么就 </a:t>
            </a:r>
            <a:r>
              <a:rPr sz="2800" dirty="0">
                <a:latin typeface="宋体"/>
                <a:cs typeface="宋体"/>
              </a:rPr>
              <a:t>能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宋体"/>
                <a:cs typeface="宋体"/>
              </a:rPr>
              <a:t>中每个非终结符编写一个相应的递归过程。把 该文法中所有这样的递归过程组合起来就可能构成 一个不带回溯的自上而下分析程序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spc="-5" dirty="0">
                <a:latin typeface="宋体"/>
                <a:cs typeface="宋体"/>
              </a:rPr>
              <a:t>递归下降分 析程序。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1744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二、一般方法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335" y="1365052"/>
            <a:ext cx="8626475" cy="2354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、基本构成</a:t>
            </a:r>
            <a:endParaRPr sz="2800">
              <a:latin typeface="宋体"/>
              <a:cs typeface="宋体"/>
            </a:endParaRPr>
          </a:p>
          <a:p>
            <a:pPr marL="355600" marR="5080" indent="456565" algn="just">
              <a:lnSpc>
                <a:spcPct val="101800"/>
              </a:lnSpc>
              <a:spcBef>
                <a:spcPts val="620"/>
              </a:spcBef>
            </a:pPr>
            <a:r>
              <a:rPr sz="2800" spc="-5" dirty="0">
                <a:latin typeface="宋体"/>
                <a:cs typeface="宋体"/>
              </a:rPr>
              <a:t>设下推栈的初始状态包含两个符号</a:t>
            </a:r>
            <a:r>
              <a:rPr sz="2800" dirty="0">
                <a:latin typeface="宋体"/>
                <a:cs typeface="宋体"/>
              </a:rPr>
              <a:t>：</a:t>
            </a:r>
            <a:r>
              <a:rPr sz="2800" dirty="0">
                <a:latin typeface="Times New Roman"/>
                <a:cs typeface="Times New Roman"/>
              </a:rPr>
              <a:t>‘#S’</a:t>
            </a:r>
            <a:r>
              <a:rPr sz="2800" dirty="0">
                <a:latin typeface="宋体"/>
                <a:cs typeface="宋体"/>
              </a:rPr>
              <a:t>，其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dirty="0">
                <a:latin typeface="Times New Roman"/>
                <a:cs typeface="Times New Roman"/>
              </a:rPr>
              <a:t>‘#’  </a:t>
            </a:r>
            <a:r>
              <a:rPr sz="2800" spc="-5" dirty="0">
                <a:latin typeface="宋体"/>
                <a:cs typeface="宋体"/>
              </a:rPr>
              <a:t>为栈底，</a:t>
            </a:r>
            <a:r>
              <a:rPr sz="2800" spc="-5" dirty="0">
                <a:latin typeface="Times New Roman"/>
                <a:cs typeface="Times New Roman"/>
              </a:rPr>
              <a:t>‘S’</a:t>
            </a:r>
            <a:r>
              <a:rPr sz="2800" spc="-5" dirty="0">
                <a:latin typeface="宋体"/>
                <a:cs typeface="宋体"/>
              </a:rPr>
              <a:t>为文法开始符号。整个分析过程在语法分 析程序控制下进行。在语法分析中用到的文法产生式 的表，称为语法表。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37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5695" y="5260594"/>
            <a:ext cx="123825" cy="124460"/>
          </a:xfrm>
          <a:custGeom>
            <a:avLst/>
            <a:gdLst/>
            <a:ahLst/>
            <a:cxnLst/>
            <a:rect l="l" t="t" r="r" b="b"/>
            <a:pathLst>
              <a:path w="123825" h="124460">
                <a:moveTo>
                  <a:pt x="123443" y="124205"/>
                </a:moveTo>
                <a:lnTo>
                  <a:pt x="123443" y="0"/>
                </a:lnTo>
                <a:lnTo>
                  <a:pt x="0" y="61721"/>
                </a:lnTo>
                <a:lnTo>
                  <a:pt x="123443" y="12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0502" y="5275071"/>
            <a:ext cx="1847850" cy="361950"/>
            <a:chOff x="5540502" y="5275071"/>
            <a:chExt cx="1847850" cy="361950"/>
          </a:xfrm>
        </p:grpSpPr>
        <p:sp>
          <p:nvSpPr>
            <p:cNvPr id="7" name="object 7"/>
            <p:cNvSpPr/>
            <p:nvPr/>
          </p:nvSpPr>
          <p:spPr>
            <a:xfrm>
              <a:off x="5550027" y="5399277"/>
              <a:ext cx="1828800" cy="214629"/>
            </a:xfrm>
            <a:custGeom>
              <a:avLst/>
              <a:gdLst/>
              <a:ahLst/>
              <a:cxnLst/>
              <a:rect l="l" t="t" r="r" b="b"/>
              <a:pathLst>
                <a:path w="1828800" h="214629">
                  <a:moveTo>
                    <a:pt x="1828800" y="213360"/>
                  </a:moveTo>
                  <a:lnTo>
                    <a:pt x="0" y="213360"/>
                  </a:lnTo>
                  <a:lnTo>
                    <a:pt x="0" y="214122"/>
                  </a:lnTo>
                  <a:lnTo>
                    <a:pt x="1828800" y="214122"/>
                  </a:lnTo>
                  <a:lnTo>
                    <a:pt x="1828800" y="213360"/>
                  </a:lnTo>
                  <a:close/>
                </a:path>
                <a:path w="1828800" h="214629">
                  <a:moveTo>
                    <a:pt x="1828800" y="210312"/>
                  </a:moveTo>
                  <a:lnTo>
                    <a:pt x="0" y="210312"/>
                  </a:lnTo>
                  <a:lnTo>
                    <a:pt x="0" y="211074"/>
                  </a:lnTo>
                  <a:lnTo>
                    <a:pt x="1828800" y="211074"/>
                  </a:lnTo>
                  <a:lnTo>
                    <a:pt x="1828800" y="210312"/>
                  </a:lnTo>
                  <a:close/>
                </a:path>
                <a:path w="1828800" h="214629">
                  <a:moveTo>
                    <a:pt x="1828800" y="207264"/>
                  </a:moveTo>
                  <a:lnTo>
                    <a:pt x="0" y="207264"/>
                  </a:lnTo>
                  <a:lnTo>
                    <a:pt x="0" y="208026"/>
                  </a:lnTo>
                  <a:lnTo>
                    <a:pt x="1828800" y="208026"/>
                  </a:lnTo>
                  <a:lnTo>
                    <a:pt x="1828800" y="207264"/>
                  </a:lnTo>
                  <a:close/>
                </a:path>
                <a:path w="1828800" h="214629">
                  <a:moveTo>
                    <a:pt x="1828800" y="204216"/>
                  </a:moveTo>
                  <a:lnTo>
                    <a:pt x="0" y="204216"/>
                  </a:lnTo>
                  <a:lnTo>
                    <a:pt x="0" y="204978"/>
                  </a:lnTo>
                  <a:lnTo>
                    <a:pt x="1828800" y="204978"/>
                  </a:lnTo>
                  <a:lnTo>
                    <a:pt x="1828800" y="204216"/>
                  </a:lnTo>
                  <a:close/>
                </a:path>
                <a:path w="1828800" h="214629">
                  <a:moveTo>
                    <a:pt x="1828800" y="201168"/>
                  </a:moveTo>
                  <a:lnTo>
                    <a:pt x="0" y="201168"/>
                  </a:lnTo>
                  <a:lnTo>
                    <a:pt x="0" y="201930"/>
                  </a:lnTo>
                  <a:lnTo>
                    <a:pt x="1828800" y="201930"/>
                  </a:lnTo>
                  <a:lnTo>
                    <a:pt x="1828800" y="201168"/>
                  </a:lnTo>
                  <a:close/>
                </a:path>
                <a:path w="1828800" h="214629">
                  <a:moveTo>
                    <a:pt x="1828800" y="198120"/>
                  </a:moveTo>
                  <a:lnTo>
                    <a:pt x="0" y="198120"/>
                  </a:lnTo>
                  <a:lnTo>
                    <a:pt x="0" y="198882"/>
                  </a:lnTo>
                  <a:lnTo>
                    <a:pt x="1828800" y="198882"/>
                  </a:lnTo>
                  <a:lnTo>
                    <a:pt x="1828800" y="198120"/>
                  </a:lnTo>
                  <a:close/>
                </a:path>
                <a:path w="1828800" h="214629">
                  <a:moveTo>
                    <a:pt x="1828800" y="195072"/>
                  </a:moveTo>
                  <a:lnTo>
                    <a:pt x="0" y="195072"/>
                  </a:lnTo>
                  <a:lnTo>
                    <a:pt x="0" y="195834"/>
                  </a:lnTo>
                  <a:lnTo>
                    <a:pt x="1828800" y="195834"/>
                  </a:lnTo>
                  <a:lnTo>
                    <a:pt x="1828800" y="195072"/>
                  </a:lnTo>
                  <a:close/>
                </a:path>
                <a:path w="1828800" h="214629">
                  <a:moveTo>
                    <a:pt x="1828800" y="192024"/>
                  </a:moveTo>
                  <a:lnTo>
                    <a:pt x="0" y="192024"/>
                  </a:lnTo>
                  <a:lnTo>
                    <a:pt x="0" y="192786"/>
                  </a:lnTo>
                  <a:lnTo>
                    <a:pt x="1828800" y="192786"/>
                  </a:lnTo>
                  <a:lnTo>
                    <a:pt x="1828800" y="192024"/>
                  </a:lnTo>
                  <a:close/>
                </a:path>
                <a:path w="1828800" h="214629">
                  <a:moveTo>
                    <a:pt x="1828800" y="188976"/>
                  </a:moveTo>
                  <a:lnTo>
                    <a:pt x="0" y="188976"/>
                  </a:lnTo>
                  <a:lnTo>
                    <a:pt x="0" y="189738"/>
                  </a:lnTo>
                  <a:lnTo>
                    <a:pt x="1828800" y="189738"/>
                  </a:lnTo>
                  <a:lnTo>
                    <a:pt x="1828800" y="188976"/>
                  </a:lnTo>
                  <a:close/>
                </a:path>
                <a:path w="1828800" h="214629">
                  <a:moveTo>
                    <a:pt x="1828800" y="185928"/>
                  </a:moveTo>
                  <a:lnTo>
                    <a:pt x="0" y="185928"/>
                  </a:lnTo>
                  <a:lnTo>
                    <a:pt x="0" y="186690"/>
                  </a:lnTo>
                  <a:lnTo>
                    <a:pt x="1828800" y="186690"/>
                  </a:lnTo>
                  <a:lnTo>
                    <a:pt x="1828800" y="185928"/>
                  </a:lnTo>
                  <a:close/>
                </a:path>
                <a:path w="1828800" h="214629">
                  <a:moveTo>
                    <a:pt x="1828800" y="182880"/>
                  </a:moveTo>
                  <a:lnTo>
                    <a:pt x="0" y="182880"/>
                  </a:lnTo>
                  <a:lnTo>
                    <a:pt x="0" y="183642"/>
                  </a:lnTo>
                  <a:lnTo>
                    <a:pt x="1828800" y="183642"/>
                  </a:lnTo>
                  <a:lnTo>
                    <a:pt x="1828800" y="182880"/>
                  </a:lnTo>
                  <a:close/>
                </a:path>
                <a:path w="1828800" h="214629">
                  <a:moveTo>
                    <a:pt x="1828800" y="179832"/>
                  </a:moveTo>
                  <a:lnTo>
                    <a:pt x="0" y="179832"/>
                  </a:lnTo>
                  <a:lnTo>
                    <a:pt x="0" y="180594"/>
                  </a:lnTo>
                  <a:lnTo>
                    <a:pt x="1828800" y="180594"/>
                  </a:lnTo>
                  <a:lnTo>
                    <a:pt x="1828800" y="179832"/>
                  </a:lnTo>
                  <a:close/>
                </a:path>
                <a:path w="1828800" h="214629">
                  <a:moveTo>
                    <a:pt x="1828800" y="176784"/>
                  </a:moveTo>
                  <a:lnTo>
                    <a:pt x="0" y="176784"/>
                  </a:lnTo>
                  <a:lnTo>
                    <a:pt x="0" y="177546"/>
                  </a:lnTo>
                  <a:lnTo>
                    <a:pt x="1828800" y="177546"/>
                  </a:lnTo>
                  <a:lnTo>
                    <a:pt x="1828800" y="176784"/>
                  </a:lnTo>
                  <a:close/>
                </a:path>
                <a:path w="1828800" h="214629">
                  <a:moveTo>
                    <a:pt x="1828800" y="173736"/>
                  </a:moveTo>
                  <a:lnTo>
                    <a:pt x="0" y="173736"/>
                  </a:lnTo>
                  <a:lnTo>
                    <a:pt x="0" y="174498"/>
                  </a:lnTo>
                  <a:lnTo>
                    <a:pt x="1828800" y="174498"/>
                  </a:lnTo>
                  <a:lnTo>
                    <a:pt x="1828800" y="173736"/>
                  </a:lnTo>
                  <a:close/>
                </a:path>
                <a:path w="1828800" h="214629">
                  <a:moveTo>
                    <a:pt x="1828800" y="170688"/>
                  </a:moveTo>
                  <a:lnTo>
                    <a:pt x="0" y="170688"/>
                  </a:lnTo>
                  <a:lnTo>
                    <a:pt x="0" y="171450"/>
                  </a:lnTo>
                  <a:lnTo>
                    <a:pt x="1828800" y="171450"/>
                  </a:lnTo>
                  <a:lnTo>
                    <a:pt x="1828800" y="170688"/>
                  </a:lnTo>
                  <a:close/>
                </a:path>
                <a:path w="1828800" h="214629">
                  <a:moveTo>
                    <a:pt x="1828800" y="167640"/>
                  </a:moveTo>
                  <a:lnTo>
                    <a:pt x="0" y="167640"/>
                  </a:lnTo>
                  <a:lnTo>
                    <a:pt x="0" y="168402"/>
                  </a:lnTo>
                  <a:lnTo>
                    <a:pt x="1828800" y="168402"/>
                  </a:lnTo>
                  <a:lnTo>
                    <a:pt x="1828800" y="167640"/>
                  </a:lnTo>
                  <a:close/>
                </a:path>
                <a:path w="1828800" h="214629">
                  <a:moveTo>
                    <a:pt x="1828800" y="164592"/>
                  </a:moveTo>
                  <a:lnTo>
                    <a:pt x="0" y="164592"/>
                  </a:lnTo>
                  <a:lnTo>
                    <a:pt x="0" y="165354"/>
                  </a:lnTo>
                  <a:lnTo>
                    <a:pt x="1828800" y="165354"/>
                  </a:lnTo>
                  <a:lnTo>
                    <a:pt x="1828800" y="164592"/>
                  </a:lnTo>
                  <a:close/>
                </a:path>
                <a:path w="1828800" h="214629">
                  <a:moveTo>
                    <a:pt x="1828800" y="161544"/>
                  </a:moveTo>
                  <a:lnTo>
                    <a:pt x="0" y="161544"/>
                  </a:lnTo>
                  <a:lnTo>
                    <a:pt x="0" y="162306"/>
                  </a:lnTo>
                  <a:lnTo>
                    <a:pt x="1828800" y="162306"/>
                  </a:lnTo>
                  <a:lnTo>
                    <a:pt x="1828800" y="161544"/>
                  </a:lnTo>
                  <a:close/>
                </a:path>
                <a:path w="1828800" h="214629">
                  <a:moveTo>
                    <a:pt x="1828800" y="158496"/>
                  </a:moveTo>
                  <a:lnTo>
                    <a:pt x="0" y="158496"/>
                  </a:lnTo>
                  <a:lnTo>
                    <a:pt x="0" y="159258"/>
                  </a:lnTo>
                  <a:lnTo>
                    <a:pt x="1828800" y="159258"/>
                  </a:lnTo>
                  <a:lnTo>
                    <a:pt x="1828800" y="158496"/>
                  </a:lnTo>
                  <a:close/>
                </a:path>
                <a:path w="1828800" h="214629">
                  <a:moveTo>
                    <a:pt x="1828800" y="155448"/>
                  </a:moveTo>
                  <a:lnTo>
                    <a:pt x="0" y="155448"/>
                  </a:lnTo>
                  <a:lnTo>
                    <a:pt x="0" y="156210"/>
                  </a:lnTo>
                  <a:lnTo>
                    <a:pt x="1828800" y="156210"/>
                  </a:lnTo>
                  <a:lnTo>
                    <a:pt x="1828800" y="155448"/>
                  </a:lnTo>
                  <a:close/>
                </a:path>
                <a:path w="1828800" h="214629">
                  <a:moveTo>
                    <a:pt x="1828800" y="152400"/>
                  </a:moveTo>
                  <a:lnTo>
                    <a:pt x="0" y="152400"/>
                  </a:lnTo>
                  <a:lnTo>
                    <a:pt x="0" y="153162"/>
                  </a:lnTo>
                  <a:lnTo>
                    <a:pt x="1828800" y="153162"/>
                  </a:lnTo>
                  <a:lnTo>
                    <a:pt x="1828800" y="152400"/>
                  </a:lnTo>
                  <a:close/>
                </a:path>
                <a:path w="1828800" h="214629">
                  <a:moveTo>
                    <a:pt x="1828800" y="149352"/>
                  </a:moveTo>
                  <a:lnTo>
                    <a:pt x="0" y="149352"/>
                  </a:lnTo>
                  <a:lnTo>
                    <a:pt x="0" y="150114"/>
                  </a:lnTo>
                  <a:lnTo>
                    <a:pt x="1828800" y="150114"/>
                  </a:lnTo>
                  <a:lnTo>
                    <a:pt x="1828800" y="149352"/>
                  </a:lnTo>
                  <a:close/>
                </a:path>
                <a:path w="1828800" h="214629">
                  <a:moveTo>
                    <a:pt x="1828800" y="146304"/>
                  </a:moveTo>
                  <a:lnTo>
                    <a:pt x="0" y="146304"/>
                  </a:lnTo>
                  <a:lnTo>
                    <a:pt x="0" y="147066"/>
                  </a:lnTo>
                  <a:lnTo>
                    <a:pt x="1828800" y="147066"/>
                  </a:lnTo>
                  <a:lnTo>
                    <a:pt x="1828800" y="146304"/>
                  </a:lnTo>
                  <a:close/>
                </a:path>
                <a:path w="1828800" h="214629">
                  <a:moveTo>
                    <a:pt x="1828800" y="143256"/>
                  </a:moveTo>
                  <a:lnTo>
                    <a:pt x="0" y="143256"/>
                  </a:lnTo>
                  <a:lnTo>
                    <a:pt x="0" y="144018"/>
                  </a:lnTo>
                  <a:lnTo>
                    <a:pt x="1828800" y="144018"/>
                  </a:lnTo>
                  <a:lnTo>
                    <a:pt x="1828800" y="143256"/>
                  </a:lnTo>
                  <a:close/>
                </a:path>
                <a:path w="1828800" h="214629">
                  <a:moveTo>
                    <a:pt x="1828800" y="140208"/>
                  </a:moveTo>
                  <a:lnTo>
                    <a:pt x="0" y="140208"/>
                  </a:lnTo>
                  <a:lnTo>
                    <a:pt x="0" y="140970"/>
                  </a:lnTo>
                  <a:lnTo>
                    <a:pt x="1828800" y="140970"/>
                  </a:lnTo>
                  <a:lnTo>
                    <a:pt x="1828800" y="140208"/>
                  </a:lnTo>
                  <a:close/>
                </a:path>
                <a:path w="1828800" h="214629">
                  <a:moveTo>
                    <a:pt x="1828800" y="137160"/>
                  </a:moveTo>
                  <a:lnTo>
                    <a:pt x="0" y="137160"/>
                  </a:lnTo>
                  <a:lnTo>
                    <a:pt x="0" y="137922"/>
                  </a:lnTo>
                  <a:lnTo>
                    <a:pt x="1828800" y="137922"/>
                  </a:lnTo>
                  <a:lnTo>
                    <a:pt x="1828800" y="137160"/>
                  </a:lnTo>
                  <a:close/>
                </a:path>
                <a:path w="1828800" h="214629">
                  <a:moveTo>
                    <a:pt x="1828800" y="134112"/>
                  </a:moveTo>
                  <a:lnTo>
                    <a:pt x="0" y="134112"/>
                  </a:lnTo>
                  <a:lnTo>
                    <a:pt x="0" y="134874"/>
                  </a:lnTo>
                  <a:lnTo>
                    <a:pt x="1828800" y="134874"/>
                  </a:lnTo>
                  <a:lnTo>
                    <a:pt x="1828800" y="134112"/>
                  </a:lnTo>
                  <a:close/>
                </a:path>
                <a:path w="1828800" h="214629">
                  <a:moveTo>
                    <a:pt x="1828800" y="131064"/>
                  </a:moveTo>
                  <a:lnTo>
                    <a:pt x="0" y="131064"/>
                  </a:lnTo>
                  <a:lnTo>
                    <a:pt x="0" y="131826"/>
                  </a:lnTo>
                  <a:lnTo>
                    <a:pt x="1828800" y="131826"/>
                  </a:lnTo>
                  <a:lnTo>
                    <a:pt x="1828800" y="131064"/>
                  </a:lnTo>
                  <a:close/>
                </a:path>
                <a:path w="1828800" h="214629">
                  <a:moveTo>
                    <a:pt x="1828800" y="128016"/>
                  </a:moveTo>
                  <a:lnTo>
                    <a:pt x="0" y="128016"/>
                  </a:lnTo>
                  <a:lnTo>
                    <a:pt x="0" y="128778"/>
                  </a:lnTo>
                  <a:lnTo>
                    <a:pt x="1828800" y="128778"/>
                  </a:lnTo>
                  <a:lnTo>
                    <a:pt x="1828800" y="128016"/>
                  </a:lnTo>
                  <a:close/>
                </a:path>
                <a:path w="1828800" h="214629">
                  <a:moveTo>
                    <a:pt x="1828800" y="124968"/>
                  </a:moveTo>
                  <a:lnTo>
                    <a:pt x="0" y="124968"/>
                  </a:lnTo>
                  <a:lnTo>
                    <a:pt x="0" y="125730"/>
                  </a:lnTo>
                  <a:lnTo>
                    <a:pt x="1828800" y="125730"/>
                  </a:lnTo>
                  <a:lnTo>
                    <a:pt x="1828800" y="124968"/>
                  </a:lnTo>
                  <a:close/>
                </a:path>
                <a:path w="1828800" h="214629">
                  <a:moveTo>
                    <a:pt x="1828800" y="121920"/>
                  </a:moveTo>
                  <a:lnTo>
                    <a:pt x="0" y="121920"/>
                  </a:lnTo>
                  <a:lnTo>
                    <a:pt x="0" y="122682"/>
                  </a:lnTo>
                  <a:lnTo>
                    <a:pt x="1828800" y="122682"/>
                  </a:lnTo>
                  <a:lnTo>
                    <a:pt x="1828800" y="121920"/>
                  </a:lnTo>
                  <a:close/>
                </a:path>
                <a:path w="1828800" h="214629">
                  <a:moveTo>
                    <a:pt x="1828800" y="118872"/>
                  </a:moveTo>
                  <a:lnTo>
                    <a:pt x="0" y="118872"/>
                  </a:lnTo>
                  <a:lnTo>
                    <a:pt x="0" y="119634"/>
                  </a:lnTo>
                  <a:lnTo>
                    <a:pt x="1828800" y="119634"/>
                  </a:lnTo>
                  <a:lnTo>
                    <a:pt x="1828800" y="118872"/>
                  </a:lnTo>
                  <a:close/>
                </a:path>
                <a:path w="1828800" h="214629">
                  <a:moveTo>
                    <a:pt x="1828800" y="115824"/>
                  </a:moveTo>
                  <a:lnTo>
                    <a:pt x="0" y="115824"/>
                  </a:lnTo>
                  <a:lnTo>
                    <a:pt x="0" y="116586"/>
                  </a:lnTo>
                  <a:lnTo>
                    <a:pt x="1828800" y="116586"/>
                  </a:lnTo>
                  <a:lnTo>
                    <a:pt x="1828800" y="115824"/>
                  </a:lnTo>
                  <a:close/>
                </a:path>
                <a:path w="1828800" h="214629">
                  <a:moveTo>
                    <a:pt x="1828800" y="112776"/>
                  </a:moveTo>
                  <a:lnTo>
                    <a:pt x="0" y="112776"/>
                  </a:lnTo>
                  <a:lnTo>
                    <a:pt x="0" y="113538"/>
                  </a:lnTo>
                  <a:lnTo>
                    <a:pt x="1828800" y="113538"/>
                  </a:lnTo>
                  <a:lnTo>
                    <a:pt x="1828800" y="112776"/>
                  </a:lnTo>
                  <a:close/>
                </a:path>
                <a:path w="1828800" h="214629">
                  <a:moveTo>
                    <a:pt x="1828800" y="109728"/>
                  </a:moveTo>
                  <a:lnTo>
                    <a:pt x="0" y="109728"/>
                  </a:lnTo>
                  <a:lnTo>
                    <a:pt x="0" y="110490"/>
                  </a:lnTo>
                  <a:lnTo>
                    <a:pt x="1828800" y="110490"/>
                  </a:lnTo>
                  <a:lnTo>
                    <a:pt x="1828800" y="109728"/>
                  </a:lnTo>
                  <a:close/>
                </a:path>
                <a:path w="1828800" h="214629">
                  <a:moveTo>
                    <a:pt x="1828800" y="106680"/>
                  </a:moveTo>
                  <a:lnTo>
                    <a:pt x="0" y="106680"/>
                  </a:lnTo>
                  <a:lnTo>
                    <a:pt x="0" y="107442"/>
                  </a:lnTo>
                  <a:lnTo>
                    <a:pt x="1828800" y="107442"/>
                  </a:lnTo>
                  <a:lnTo>
                    <a:pt x="1828800" y="106680"/>
                  </a:lnTo>
                  <a:close/>
                </a:path>
                <a:path w="1828800" h="214629">
                  <a:moveTo>
                    <a:pt x="1828800" y="103632"/>
                  </a:moveTo>
                  <a:lnTo>
                    <a:pt x="0" y="103632"/>
                  </a:lnTo>
                  <a:lnTo>
                    <a:pt x="0" y="104394"/>
                  </a:lnTo>
                  <a:lnTo>
                    <a:pt x="1828800" y="104394"/>
                  </a:lnTo>
                  <a:lnTo>
                    <a:pt x="1828800" y="103632"/>
                  </a:lnTo>
                  <a:close/>
                </a:path>
                <a:path w="1828800" h="214629">
                  <a:moveTo>
                    <a:pt x="1828800" y="100584"/>
                  </a:moveTo>
                  <a:lnTo>
                    <a:pt x="0" y="100584"/>
                  </a:lnTo>
                  <a:lnTo>
                    <a:pt x="0" y="101346"/>
                  </a:lnTo>
                  <a:lnTo>
                    <a:pt x="1828800" y="101346"/>
                  </a:lnTo>
                  <a:lnTo>
                    <a:pt x="1828800" y="100584"/>
                  </a:lnTo>
                  <a:close/>
                </a:path>
                <a:path w="1828800" h="214629">
                  <a:moveTo>
                    <a:pt x="1828800" y="97536"/>
                  </a:moveTo>
                  <a:lnTo>
                    <a:pt x="0" y="97536"/>
                  </a:lnTo>
                  <a:lnTo>
                    <a:pt x="0" y="98298"/>
                  </a:lnTo>
                  <a:lnTo>
                    <a:pt x="1828800" y="98298"/>
                  </a:lnTo>
                  <a:lnTo>
                    <a:pt x="1828800" y="97536"/>
                  </a:lnTo>
                  <a:close/>
                </a:path>
                <a:path w="1828800" h="214629">
                  <a:moveTo>
                    <a:pt x="1828800" y="94488"/>
                  </a:moveTo>
                  <a:lnTo>
                    <a:pt x="0" y="94488"/>
                  </a:lnTo>
                  <a:lnTo>
                    <a:pt x="0" y="95250"/>
                  </a:lnTo>
                  <a:lnTo>
                    <a:pt x="1828800" y="95250"/>
                  </a:lnTo>
                  <a:lnTo>
                    <a:pt x="1828800" y="94488"/>
                  </a:lnTo>
                  <a:close/>
                </a:path>
                <a:path w="1828800" h="214629">
                  <a:moveTo>
                    <a:pt x="1828800" y="91440"/>
                  </a:moveTo>
                  <a:lnTo>
                    <a:pt x="0" y="91440"/>
                  </a:lnTo>
                  <a:lnTo>
                    <a:pt x="0" y="92202"/>
                  </a:lnTo>
                  <a:lnTo>
                    <a:pt x="1828800" y="92202"/>
                  </a:lnTo>
                  <a:lnTo>
                    <a:pt x="1828800" y="91440"/>
                  </a:lnTo>
                  <a:close/>
                </a:path>
                <a:path w="1828800" h="214629">
                  <a:moveTo>
                    <a:pt x="1828800" y="88392"/>
                  </a:moveTo>
                  <a:lnTo>
                    <a:pt x="0" y="88392"/>
                  </a:lnTo>
                  <a:lnTo>
                    <a:pt x="0" y="89154"/>
                  </a:lnTo>
                  <a:lnTo>
                    <a:pt x="1828800" y="89154"/>
                  </a:lnTo>
                  <a:lnTo>
                    <a:pt x="1828800" y="88392"/>
                  </a:lnTo>
                  <a:close/>
                </a:path>
                <a:path w="1828800" h="214629">
                  <a:moveTo>
                    <a:pt x="1828800" y="85344"/>
                  </a:moveTo>
                  <a:lnTo>
                    <a:pt x="0" y="85344"/>
                  </a:lnTo>
                  <a:lnTo>
                    <a:pt x="0" y="86106"/>
                  </a:lnTo>
                  <a:lnTo>
                    <a:pt x="1828800" y="86106"/>
                  </a:lnTo>
                  <a:lnTo>
                    <a:pt x="1828800" y="85344"/>
                  </a:lnTo>
                  <a:close/>
                </a:path>
                <a:path w="1828800" h="214629">
                  <a:moveTo>
                    <a:pt x="1828800" y="82296"/>
                  </a:moveTo>
                  <a:lnTo>
                    <a:pt x="0" y="82296"/>
                  </a:lnTo>
                  <a:lnTo>
                    <a:pt x="0" y="83058"/>
                  </a:lnTo>
                  <a:lnTo>
                    <a:pt x="1828800" y="83058"/>
                  </a:lnTo>
                  <a:lnTo>
                    <a:pt x="1828800" y="82296"/>
                  </a:lnTo>
                  <a:close/>
                </a:path>
                <a:path w="1828800" h="214629">
                  <a:moveTo>
                    <a:pt x="1828800" y="79248"/>
                  </a:moveTo>
                  <a:lnTo>
                    <a:pt x="0" y="79248"/>
                  </a:lnTo>
                  <a:lnTo>
                    <a:pt x="0" y="80010"/>
                  </a:lnTo>
                  <a:lnTo>
                    <a:pt x="1828800" y="80010"/>
                  </a:lnTo>
                  <a:lnTo>
                    <a:pt x="1828800" y="79248"/>
                  </a:lnTo>
                  <a:close/>
                </a:path>
                <a:path w="1828800" h="214629">
                  <a:moveTo>
                    <a:pt x="1828800" y="76200"/>
                  </a:moveTo>
                  <a:lnTo>
                    <a:pt x="0" y="76200"/>
                  </a:lnTo>
                  <a:lnTo>
                    <a:pt x="0" y="76962"/>
                  </a:lnTo>
                  <a:lnTo>
                    <a:pt x="1828800" y="76962"/>
                  </a:lnTo>
                  <a:lnTo>
                    <a:pt x="1828800" y="76200"/>
                  </a:lnTo>
                  <a:close/>
                </a:path>
                <a:path w="1828800" h="214629">
                  <a:moveTo>
                    <a:pt x="1828800" y="73152"/>
                  </a:moveTo>
                  <a:lnTo>
                    <a:pt x="0" y="73152"/>
                  </a:lnTo>
                  <a:lnTo>
                    <a:pt x="0" y="73914"/>
                  </a:lnTo>
                  <a:lnTo>
                    <a:pt x="1828800" y="73914"/>
                  </a:lnTo>
                  <a:lnTo>
                    <a:pt x="1828800" y="73152"/>
                  </a:lnTo>
                  <a:close/>
                </a:path>
                <a:path w="1828800" h="214629">
                  <a:moveTo>
                    <a:pt x="1828800" y="70104"/>
                  </a:moveTo>
                  <a:lnTo>
                    <a:pt x="0" y="70104"/>
                  </a:lnTo>
                  <a:lnTo>
                    <a:pt x="0" y="70866"/>
                  </a:lnTo>
                  <a:lnTo>
                    <a:pt x="1828800" y="70866"/>
                  </a:lnTo>
                  <a:lnTo>
                    <a:pt x="1828800" y="70104"/>
                  </a:lnTo>
                  <a:close/>
                </a:path>
                <a:path w="1828800" h="214629">
                  <a:moveTo>
                    <a:pt x="1828800" y="67056"/>
                  </a:moveTo>
                  <a:lnTo>
                    <a:pt x="0" y="67056"/>
                  </a:lnTo>
                  <a:lnTo>
                    <a:pt x="0" y="67818"/>
                  </a:lnTo>
                  <a:lnTo>
                    <a:pt x="1828800" y="67818"/>
                  </a:lnTo>
                  <a:lnTo>
                    <a:pt x="1828800" y="67056"/>
                  </a:lnTo>
                  <a:close/>
                </a:path>
                <a:path w="1828800" h="214629">
                  <a:moveTo>
                    <a:pt x="1828800" y="64008"/>
                  </a:moveTo>
                  <a:lnTo>
                    <a:pt x="0" y="64008"/>
                  </a:lnTo>
                  <a:lnTo>
                    <a:pt x="0" y="64770"/>
                  </a:lnTo>
                  <a:lnTo>
                    <a:pt x="1828800" y="64770"/>
                  </a:lnTo>
                  <a:lnTo>
                    <a:pt x="1828800" y="64008"/>
                  </a:lnTo>
                  <a:close/>
                </a:path>
                <a:path w="1828800" h="214629">
                  <a:moveTo>
                    <a:pt x="1828800" y="60960"/>
                  </a:moveTo>
                  <a:lnTo>
                    <a:pt x="0" y="60960"/>
                  </a:lnTo>
                  <a:lnTo>
                    <a:pt x="0" y="61722"/>
                  </a:lnTo>
                  <a:lnTo>
                    <a:pt x="1828800" y="61722"/>
                  </a:lnTo>
                  <a:lnTo>
                    <a:pt x="1828800" y="60960"/>
                  </a:lnTo>
                  <a:close/>
                </a:path>
                <a:path w="1828800" h="214629">
                  <a:moveTo>
                    <a:pt x="1828800" y="57912"/>
                  </a:moveTo>
                  <a:lnTo>
                    <a:pt x="0" y="57912"/>
                  </a:lnTo>
                  <a:lnTo>
                    <a:pt x="0" y="58674"/>
                  </a:lnTo>
                  <a:lnTo>
                    <a:pt x="1828800" y="58674"/>
                  </a:lnTo>
                  <a:lnTo>
                    <a:pt x="1828800" y="57912"/>
                  </a:lnTo>
                  <a:close/>
                </a:path>
                <a:path w="1828800" h="214629">
                  <a:moveTo>
                    <a:pt x="1828800" y="54864"/>
                  </a:moveTo>
                  <a:lnTo>
                    <a:pt x="0" y="54864"/>
                  </a:lnTo>
                  <a:lnTo>
                    <a:pt x="0" y="55626"/>
                  </a:lnTo>
                  <a:lnTo>
                    <a:pt x="1828800" y="55626"/>
                  </a:lnTo>
                  <a:lnTo>
                    <a:pt x="1828800" y="54864"/>
                  </a:lnTo>
                  <a:close/>
                </a:path>
                <a:path w="1828800" h="214629">
                  <a:moveTo>
                    <a:pt x="1828800" y="51816"/>
                  </a:moveTo>
                  <a:lnTo>
                    <a:pt x="0" y="51816"/>
                  </a:lnTo>
                  <a:lnTo>
                    <a:pt x="0" y="52578"/>
                  </a:lnTo>
                  <a:lnTo>
                    <a:pt x="1828800" y="52578"/>
                  </a:lnTo>
                  <a:lnTo>
                    <a:pt x="1828800" y="51816"/>
                  </a:lnTo>
                  <a:close/>
                </a:path>
                <a:path w="1828800" h="214629">
                  <a:moveTo>
                    <a:pt x="1828800" y="48768"/>
                  </a:moveTo>
                  <a:lnTo>
                    <a:pt x="0" y="48768"/>
                  </a:lnTo>
                  <a:lnTo>
                    <a:pt x="0" y="49530"/>
                  </a:lnTo>
                  <a:lnTo>
                    <a:pt x="1828800" y="49530"/>
                  </a:lnTo>
                  <a:lnTo>
                    <a:pt x="1828800" y="48768"/>
                  </a:lnTo>
                  <a:close/>
                </a:path>
                <a:path w="1828800" h="214629">
                  <a:moveTo>
                    <a:pt x="1828800" y="45720"/>
                  </a:moveTo>
                  <a:lnTo>
                    <a:pt x="0" y="45720"/>
                  </a:lnTo>
                  <a:lnTo>
                    <a:pt x="0" y="46482"/>
                  </a:lnTo>
                  <a:lnTo>
                    <a:pt x="1828800" y="46482"/>
                  </a:lnTo>
                  <a:lnTo>
                    <a:pt x="1828800" y="45720"/>
                  </a:lnTo>
                  <a:close/>
                </a:path>
                <a:path w="1828800" h="214629">
                  <a:moveTo>
                    <a:pt x="1828800" y="42672"/>
                  </a:moveTo>
                  <a:lnTo>
                    <a:pt x="0" y="42672"/>
                  </a:lnTo>
                  <a:lnTo>
                    <a:pt x="0" y="43434"/>
                  </a:lnTo>
                  <a:lnTo>
                    <a:pt x="1828800" y="43434"/>
                  </a:lnTo>
                  <a:lnTo>
                    <a:pt x="1828800" y="42672"/>
                  </a:lnTo>
                  <a:close/>
                </a:path>
                <a:path w="1828800" h="214629">
                  <a:moveTo>
                    <a:pt x="1828800" y="39624"/>
                  </a:moveTo>
                  <a:lnTo>
                    <a:pt x="0" y="39624"/>
                  </a:lnTo>
                  <a:lnTo>
                    <a:pt x="0" y="40386"/>
                  </a:lnTo>
                  <a:lnTo>
                    <a:pt x="1828800" y="40386"/>
                  </a:lnTo>
                  <a:lnTo>
                    <a:pt x="1828800" y="39624"/>
                  </a:lnTo>
                  <a:close/>
                </a:path>
                <a:path w="1828800" h="214629">
                  <a:moveTo>
                    <a:pt x="1828800" y="36576"/>
                  </a:moveTo>
                  <a:lnTo>
                    <a:pt x="0" y="36576"/>
                  </a:lnTo>
                  <a:lnTo>
                    <a:pt x="0" y="37338"/>
                  </a:lnTo>
                  <a:lnTo>
                    <a:pt x="1828800" y="37338"/>
                  </a:lnTo>
                  <a:lnTo>
                    <a:pt x="1828800" y="36576"/>
                  </a:lnTo>
                  <a:close/>
                </a:path>
                <a:path w="1828800" h="214629">
                  <a:moveTo>
                    <a:pt x="1828800" y="33528"/>
                  </a:moveTo>
                  <a:lnTo>
                    <a:pt x="0" y="33528"/>
                  </a:lnTo>
                  <a:lnTo>
                    <a:pt x="0" y="34290"/>
                  </a:lnTo>
                  <a:lnTo>
                    <a:pt x="1828800" y="34290"/>
                  </a:lnTo>
                  <a:lnTo>
                    <a:pt x="1828800" y="33528"/>
                  </a:lnTo>
                  <a:close/>
                </a:path>
                <a:path w="1828800" h="214629">
                  <a:moveTo>
                    <a:pt x="1828800" y="30480"/>
                  </a:moveTo>
                  <a:lnTo>
                    <a:pt x="0" y="30480"/>
                  </a:lnTo>
                  <a:lnTo>
                    <a:pt x="0" y="31242"/>
                  </a:lnTo>
                  <a:lnTo>
                    <a:pt x="1828800" y="31242"/>
                  </a:lnTo>
                  <a:lnTo>
                    <a:pt x="1828800" y="30480"/>
                  </a:lnTo>
                  <a:close/>
                </a:path>
                <a:path w="1828800" h="214629">
                  <a:moveTo>
                    <a:pt x="1828800" y="27432"/>
                  </a:moveTo>
                  <a:lnTo>
                    <a:pt x="0" y="27432"/>
                  </a:lnTo>
                  <a:lnTo>
                    <a:pt x="0" y="28194"/>
                  </a:lnTo>
                  <a:lnTo>
                    <a:pt x="1828800" y="28194"/>
                  </a:lnTo>
                  <a:lnTo>
                    <a:pt x="1828800" y="27432"/>
                  </a:lnTo>
                  <a:close/>
                </a:path>
                <a:path w="1828800" h="214629">
                  <a:moveTo>
                    <a:pt x="1828800" y="24384"/>
                  </a:moveTo>
                  <a:lnTo>
                    <a:pt x="0" y="24384"/>
                  </a:lnTo>
                  <a:lnTo>
                    <a:pt x="0" y="25146"/>
                  </a:lnTo>
                  <a:lnTo>
                    <a:pt x="1828800" y="25146"/>
                  </a:lnTo>
                  <a:lnTo>
                    <a:pt x="1828800" y="24384"/>
                  </a:lnTo>
                  <a:close/>
                </a:path>
                <a:path w="1828800" h="214629">
                  <a:moveTo>
                    <a:pt x="1828800" y="21336"/>
                  </a:moveTo>
                  <a:lnTo>
                    <a:pt x="0" y="21336"/>
                  </a:lnTo>
                  <a:lnTo>
                    <a:pt x="0" y="22098"/>
                  </a:lnTo>
                  <a:lnTo>
                    <a:pt x="1828800" y="22098"/>
                  </a:lnTo>
                  <a:lnTo>
                    <a:pt x="1828800" y="21336"/>
                  </a:lnTo>
                  <a:close/>
                </a:path>
                <a:path w="1828800" h="214629">
                  <a:moveTo>
                    <a:pt x="1828800" y="18288"/>
                  </a:moveTo>
                  <a:lnTo>
                    <a:pt x="0" y="18288"/>
                  </a:lnTo>
                  <a:lnTo>
                    <a:pt x="0" y="19050"/>
                  </a:lnTo>
                  <a:lnTo>
                    <a:pt x="1828800" y="19050"/>
                  </a:lnTo>
                  <a:lnTo>
                    <a:pt x="1828800" y="18288"/>
                  </a:lnTo>
                  <a:close/>
                </a:path>
                <a:path w="1828800" h="214629">
                  <a:moveTo>
                    <a:pt x="1828800" y="15240"/>
                  </a:moveTo>
                  <a:lnTo>
                    <a:pt x="0" y="15240"/>
                  </a:lnTo>
                  <a:lnTo>
                    <a:pt x="0" y="16002"/>
                  </a:lnTo>
                  <a:lnTo>
                    <a:pt x="1828800" y="16002"/>
                  </a:lnTo>
                  <a:lnTo>
                    <a:pt x="1828800" y="15240"/>
                  </a:lnTo>
                  <a:close/>
                </a:path>
                <a:path w="1828800" h="214629">
                  <a:moveTo>
                    <a:pt x="18288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828800" y="12954"/>
                  </a:lnTo>
                  <a:lnTo>
                    <a:pt x="1828800" y="12192"/>
                  </a:lnTo>
                  <a:close/>
                </a:path>
                <a:path w="1828800" h="214629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214629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214629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214629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0027" y="5612637"/>
              <a:ext cx="1828800" cy="13335"/>
            </a:xfrm>
            <a:custGeom>
              <a:avLst/>
              <a:gdLst/>
              <a:ahLst/>
              <a:cxnLst/>
              <a:rect l="l" t="t" r="r" b="b"/>
              <a:pathLst>
                <a:path w="1828800" h="13335">
                  <a:moveTo>
                    <a:pt x="1828800" y="12192"/>
                  </a:moveTo>
                  <a:lnTo>
                    <a:pt x="0" y="12192"/>
                  </a:lnTo>
                  <a:lnTo>
                    <a:pt x="0" y="12954"/>
                  </a:lnTo>
                  <a:lnTo>
                    <a:pt x="1828800" y="12954"/>
                  </a:lnTo>
                  <a:lnTo>
                    <a:pt x="1828800" y="12192"/>
                  </a:lnTo>
                  <a:close/>
                </a:path>
                <a:path w="1828800" h="13335">
                  <a:moveTo>
                    <a:pt x="1828800" y="9144"/>
                  </a:moveTo>
                  <a:lnTo>
                    <a:pt x="0" y="9144"/>
                  </a:lnTo>
                  <a:lnTo>
                    <a:pt x="0" y="9906"/>
                  </a:lnTo>
                  <a:lnTo>
                    <a:pt x="1828800" y="9906"/>
                  </a:lnTo>
                  <a:lnTo>
                    <a:pt x="1828800" y="9144"/>
                  </a:lnTo>
                  <a:close/>
                </a:path>
                <a:path w="1828800" h="13335">
                  <a:moveTo>
                    <a:pt x="1828800" y="6096"/>
                  </a:moveTo>
                  <a:lnTo>
                    <a:pt x="0" y="6096"/>
                  </a:lnTo>
                  <a:lnTo>
                    <a:pt x="0" y="6858"/>
                  </a:lnTo>
                  <a:lnTo>
                    <a:pt x="1828800" y="6858"/>
                  </a:lnTo>
                  <a:lnTo>
                    <a:pt x="1828800" y="6096"/>
                  </a:lnTo>
                  <a:close/>
                </a:path>
                <a:path w="1828800" h="13335">
                  <a:moveTo>
                    <a:pt x="1828800" y="3048"/>
                  </a:moveTo>
                  <a:lnTo>
                    <a:pt x="0" y="3048"/>
                  </a:lnTo>
                  <a:lnTo>
                    <a:pt x="0" y="3810"/>
                  </a:lnTo>
                  <a:lnTo>
                    <a:pt x="1828800" y="3810"/>
                  </a:lnTo>
                  <a:lnTo>
                    <a:pt x="1828800" y="3048"/>
                  </a:lnTo>
                  <a:close/>
                </a:path>
                <a:path w="1828800" h="13335">
                  <a:moveTo>
                    <a:pt x="182880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1828800" y="76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339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0027" y="5398515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0"/>
                  </a:moveTo>
                  <a:lnTo>
                    <a:pt x="0" y="228600"/>
                  </a:lnTo>
                  <a:lnTo>
                    <a:pt x="1828800" y="2286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79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11439" y="4606797"/>
            <a:ext cx="457200" cy="1447800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0" y="0"/>
                </a:moveTo>
                <a:lnTo>
                  <a:pt x="0" y="1447800"/>
                </a:lnTo>
              </a:path>
              <a:path w="457200" h="1447800">
                <a:moveTo>
                  <a:pt x="457200" y="0"/>
                </a:moveTo>
                <a:lnTo>
                  <a:pt x="457200" y="1447800"/>
                </a:lnTo>
              </a:path>
              <a:path w="457200" h="1447800">
                <a:moveTo>
                  <a:pt x="0" y="1447800"/>
                </a:moveTo>
                <a:lnTo>
                  <a:pt x="457200" y="1447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156853" y="4453635"/>
          <a:ext cx="3992244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68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34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Times New Roman"/>
                <a:cs typeface="Times New Roman"/>
              </a:rPr>
              <a:t>a+b……#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7138" y="4857736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输出带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7618" y="5279883"/>
            <a:ext cx="2235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  #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261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三</a:t>
            </a:r>
            <a:r>
              <a:rPr dirty="0" err="1"/>
              <a:t>节</a:t>
            </a:r>
            <a:r>
              <a:rPr spc="800" dirty="0"/>
              <a:t> </a:t>
            </a:r>
            <a:r>
              <a:rPr dirty="0"/>
              <a:t>递归下降分析法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50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23" y="1256849"/>
            <a:ext cx="8700770" cy="45313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二、递归下降分析法实现思想</a:t>
            </a:r>
            <a:endParaRPr sz="2800" dirty="0">
              <a:latin typeface="宋体"/>
              <a:cs typeface="宋体"/>
            </a:endParaRPr>
          </a:p>
          <a:p>
            <a:pPr marL="354965" marR="5080" indent="635000">
              <a:lnSpc>
                <a:spcPct val="101099"/>
              </a:lnSpc>
              <a:spcBef>
                <a:spcPts val="470"/>
              </a:spcBef>
            </a:pPr>
            <a:r>
              <a:rPr sz="2800" spc="-5" dirty="0">
                <a:latin typeface="宋体"/>
                <a:cs typeface="宋体"/>
              </a:rPr>
              <a:t>为文法中每个非终结符编写一个递归过程，每个 过程的功能是识别由该非终结符推出的串，当某非 终结符的产生式有多个候选式时，</a:t>
            </a:r>
            <a:r>
              <a:rPr sz="2800" spc="-15" dirty="0">
                <a:latin typeface="宋体"/>
                <a:cs typeface="宋体"/>
              </a:rPr>
              <a:t>按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形式唯一 确定选择哪个候选式进行推导，若遇到某候选式</a:t>
            </a:r>
            <a:r>
              <a:rPr sz="2800" spc="-10" dirty="0">
                <a:latin typeface="宋体"/>
                <a:cs typeface="宋体"/>
              </a:rPr>
              <a:t>为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宋体"/>
                <a:cs typeface="宋体"/>
              </a:rPr>
              <a:t>， </a:t>
            </a:r>
            <a:r>
              <a:rPr sz="2800" spc="-5" dirty="0">
                <a:latin typeface="宋体"/>
                <a:cs typeface="宋体"/>
              </a:rPr>
              <a:t>认为其自动匹配。把这些递归过程组合起来就构成 了文法的递归下降分析程序。</a:t>
            </a:r>
            <a:endParaRPr sz="2800" dirty="0">
              <a:latin typeface="宋体"/>
              <a:cs typeface="宋体"/>
            </a:endParaRPr>
          </a:p>
          <a:p>
            <a:pPr marL="354965" marR="186055" indent="-342900">
              <a:lnSpc>
                <a:spcPct val="102699"/>
              </a:lnSpc>
              <a:spcBef>
                <a:spcPts val="409"/>
              </a:spcBef>
            </a:pPr>
            <a:r>
              <a:rPr sz="2800" spc="-5" dirty="0" err="1">
                <a:latin typeface="宋体"/>
                <a:cs typeface="宋体"/>
              </a:rPr>
              <a:t>注：绝大多数程序设计语言可</a:t>
            </a:r>
            <a:r>
              <a:rPr sz="2800" spc="-10" dirty="0" err="1">
                <a:latin typeface="宋体"/>
                <a:cs typeface="宋体"/>
              </a:rPr>
              <a:t>用</a:t>
            </a:r>
            <a:r>
              <a:rPr sz="2800" spc="-5" dirty="0" err="1">
                <a:latin typeface="Times New Roman"/>
                <a:cs typeface="Times New Roman"/>
              </a:rPr>
              <a:t>CFG</a:t>
            </a:r>
            <a:r>
              <a:rPr lang="zh-CN" altLang="en-US" sz="2800" spc="-5" dirty="0">
                <a:latin typeface="Times New Roman"/>
                <a:cs typeface="Times New Roman"/>
              </a:rPr>
              <a:t>（</a:t>
            </a:r>
            <a:r>
              <a:rPr lang="en-US" altLang="zh-CN" sz="2800" spc="-5" dirty="0">
                <a:latin typeface="Times New Roman"/>
                <a:cs typeface="Times New Roman"/>
              </a:rPr>
              <a:t>context free </a:t>
            </a:r>
            <a:r>
              <a:rPr lang="en-US" altLang="zh-CN" sz="2800" spc="-5" dirty="0" err="1">
                <a:latin typeface="Times New Roman"/>
                <a:cs typeface="Times New Roman"/>
              </a:rPr>
              <a:t>grammer</a:t>
            </a:r>
            <a:r>
              <a:rPr lang="en-US" altLang="zh-CN" sz="2800" spc="-5" dirty="0">
                <a:latin typeface="Times New Roman"/>
                <a:cs typeface="Times New Roman"/>
              </a:rPr>
              <a:t>)</a:t>
            </a:r>
            <a:r>
              <a:rPr sz="2800" spc="-5" dirty="0" err="1">
                <a:latin typeface="宋体"/>
                <a:cs typeface="宋体"/>
              </a:rPr>
              <a:t>来描述，</a:t>
            </a:r>
            <a:r>
              <a:rPr sz="2800" spc="-5" dirty="0" err="1">
                <a:latin typeface="Times New Roman"/>
                <a:cs typeface="Times New Roman"/>
              </a:rPr>
              <a:t>CFG</a:t>
            </a:r>
            <a:r>
              <a:rPr sz="2800" dirty="0" err="1">
                <a:latin typeface="宋体"/>
                <a:cs typeface="宋体"/>
              </a:rPr>
              <a:t>的特</a:t>
            </a:r>
            <a:r>
              <a:rPr sz="2800" spc="-5" dirty="0" err="1">
                <a:latin typeface="宋体"/>
                <a:cs typeface="宋体"/>
              </a:rPr>
              <a:t>点在于其递归性，因此适合使用递归下降程序来分</a:t>
            </a:r>
            <a:r>
              <a:rPr sz="2800" dirty="0" err="1">
                <a:latin typeface="宋体"/>
                <a:cs typeface="宋体"/>
              </a:rPr>
              <a:t>析</a:t>
            </a:r>
            <a:r>
              <a:rPr sz="2800" dirty="0">
                <a:latin typeface="宋体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55118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三</a:t>
            </a:r>
            <a:r>
              <a:rPr dirty="0" err="1"/>
              <a:t>节</a:t>
            </a:r>
            <a:r>
              <a:rPr spc="860" dirty="0"/>
              <a:t> </a:t>
            </a:r>
            <a:r>
              <a:rPr dirty="0"/>
              <a:t>递归下降分析法 三、递归下降分析法的实现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51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535" y="1212652"/>
            <a:ext cx="8468995" cy="431945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、使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dirty="0">
                <a:latin typeface="宋体"/>
                <a:cs typeface="宋体"/>
              </a:rPr>
              <a:t>文法</a:t>
            </a:r>
          </a:p>
          <a:p>
            <a:pPr marL="354965" marR="5080" indent="279400">
              <a:lnSpc>
                <a:spcPct val="101299"/>
              </a:lnSpc>
              <a:spcBef>
                <a:spcPts val="635"/>
              </a:spcBef>
            </a:pPr>
            <a:r>
              <a:rPr sz="2800" spc="-5" dirty="0">
                <a:latin typeface="宋体"/>
                <a:cs typeface="宋体"/>
              </a:rPr>
              <a:t>先将文法消除左递归、提取公共左因子，使之成为  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文法，后将每个非终结符对应一个递归过程，  过程体是按照相应产生式的右部符号串顺序编写。 每匹配一个终结符，则再读入下一个符号，对产生 式右部的每个非终结符，则调用相应的过程。</a:t>
            </a:r>
            <a:endParaRPr sz="2800" dirty="0">
              <a:latin typeface="宋体"/>
              <a:cs typeface="宋体"/>
            </a:endParaRPr>
          </a:p>
          <a:p>
            <a:pPr marL="190500">
              <a:lnSpc>
                <a:spcPct val="100000"/>
              </a:lnSpc>
              <a:spcBef>
                <a:spcPts val="505"/>
              </a:spcBef>
            </a:pPr>
            <a:r>
              <a:rPr sz="2800" spc="-5" dirty="0">
                <a:latin typeface="宋体"/>
                <a:cs typeface="宋体"/>
              </a:rPr>
              <a:t>注：使用递归实际上与下推栈的原理相同。</a:t>
            </a:r>
            <a:endParaRPr sz="2800" dirty="0">
              <a:latin typeface="宋体"/>
              <a:cs typeface="宋体"/>
            </a:endParaRPr>
          </a:p>
          <a:p>
            <a:pPr marL="1905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、使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Times New Roman"/>
                <a:cs typeface="Times New Roman"/>
              </a:rPr>
              <a:t>BNF</a:t>
            </a:r>
            <a:r>
              <a:rPr sz="2800" dirty="0">
                <a:latin typeface="宋体"/>
                <a:cs typeface="宋体"/>
              </a:rPr>
              <a:t>范式</a:t>
            </a:r>
          </a:p>
          <a:p>
            <a:pPr marL="368300">
              <a:lnSpc>
                <a:spcPct val="100000"/>
              </a:lnSpc>
              <a:spcBef>
                <a:spcPts val="680"/>
              </a:spcBef>
            </a:pPr>
            <a:r>
              <a:rPr sz="2800" spc="-5" dirty="0" err="1">
                <a:latin typeface="宋体"/>
                <a:cs typeface="宋体"/>
              </a:rPr>
              <a:t>先将文法改写</a:t>
            </a:r>
            <a:r>
              <a:rPr sz="2800" spc="-10" dirty="0" err="1">
                <a:latin typeface="宋体"/>
                <a:cs typeface="宋体"/>
              </a:rPr>
              <a:t>为</a:t>
            </a:r>
            <a:r>
              <a:rPr sz="2800" spc="-5" dirty="0" err="1">
                <a:latin typeface="Times New Roman"/>
                <a:cs typeface="Times New Roman"/>
              </a:rPr>
              <a:t>BNF</a:t>
            </a:r>
            <a:r>
              <a:rPr sz="2800" spc="-5" dirty="0" err="1">
                <a:latin typeface="宋体"/>
                <a:cs typeface="宋体"/>
              </a:rPr>
              <a:t>形式，</a:t>
            </a:r>
            <a:r>
              <a:rPr lang="en-US" sz="2800" spc="-5" dirty="0" err="1">
                <a:latin typeface="宋体"/>
                <a:cs typeface="宋体"/>
              </a:rPr>
              <a:t>然</a:t>
            </a:r>
            <a:r>
              <a:rPr sz="2800" spc="-5" dirty="0" err="1">
                <a:latin typeface="宋体"/>
                <a:cs typeface="宋体"/>
              </a:rPr>
              <a:t>后再写递归子程序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326135"/>
            <a:ext cx="494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第</a:t>
            </a:r>
            <a:r>
              <a:rPr lang="zh-CN" altLang="en-US" dirty="0"/>
              <a:t>三</a:t>
            </a:r>
            <a:r>
              <a:rPr dirty="0" err="1"/>
              <a:t>节</a:t>
            </a:r>
            <a:r>
              <a:rPr spc="800" dirty="0"/>
              <a:t> </a:t>
            </a:r>
            <a:r>
              <a:rPr dirty="0"/>
              <a:t>递归下降分析法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52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256849"/>
            <a:ext cx="8735695" cy="1968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宋体"/>
                <a:cs typeface="宋体"/>
              </a:rPr>
              <a:t>四、递归下降分析法的缺点</a:t>
            </a:r>
            <a:endParaRPr sz="2800" dirty="0">
              <a:latin typeface="宋体"/>
              <a:cs typeface="宋体"/>
            </a:endParaRPr>
          </a:p>
          <a:p>
            <a:pPr marL="902335" indent="-534670">
              <a:lnSpc>
                <a:spcPct val="100000"/>
              </a:lnSpc>
              <a:spcBef>
                <a:spcPts val="505"/>
              </a:spcBef>
              <a:buSzPct val="96428"/>
              <a:buFont typeface="+mj-ea"/>
              <a:buAutoNum type="circleNumDbPlain"/>
              <a:tabLst>
                <a:tab pos="902969" algn="l"/>
              </a:tabLst>
            </a:pPr>
            <a:r>
              <a:rPr sz="2800" spc="-5" dirty="0">
                <a:latin typeface="宋体"/>
                <a:cs typeface="宋体"/>
              </a:rPr>
              <a:t>对文法的要求高，必须满</a:t>
            </a:r>
            <a:r>
              <a:rPr sz="2800" dirty="0">
                <a:latin typeface="宋体"/>
                <a:cs typeface="宋体"/>
              </a:rPr>
              <a:t>足</a:t>
            </a:r>
            <a:r>
              <a:rPr sz="2800" spc="-5" dirty="0">
                <a:latin typeface="Times New Roman"/>
                <a:cs typeface="Times New Roman"/>
              </a:rPr>
              <a:t>LL(1)</a:t>
            </a:r>
            <a:r>
              <a:rPr sz="2800" spc="-5" dirty="0">
                <a:latin typeface="宋体"/>
                <a:cs typeface="宋体"/>
              </a:rPr>
              <a:t>文法。</a:t>
            </a:r>
            <a:endParaRPr sz="2800" dirty="0">
              <a:latin typeface="宋体"/>
              <a:cs typeface="宋体"/>
            </a:endParaRPr>
          </a:p>
          <a:p>
            <a:pPr marL="355600" marR="5080" indent="12700">
              <a:lnSpc>
                <a:spcPct val="105200"/>
              </a:lnSpc>
              <a:spcBef>
                <a:spcPts val="505"/>
              </a:spcBef>
              <a:buSzPct val="96428"/>
              <a:buFont typeface="Times New Roman"/>
              <a:buAutoNum type="circleNumDbPlain"/>
              <a:tabLst>
                <a:tab pos="902969" algn="l"/>
              </a:tabLst>
            </a:pPr>
            <a:r>
              <a:rPr lang="zh-CN" altLang="en-US" sz="2800" spc="-5" dirty="0">
                <a:latin typeface="宋体"/>
                <a:cs typeface="宋体"/>
              </a:rPr>
              <a:t>  </a:t>
            </a:r>
            <a:r>
              <a:rPr sz="2800" spc="-5" dirty="0" err="1">
                <a:latin typeface="宋体"/>
                <a:cs typeface="宋体"/>
              </a:rPr>
              <a:t>高深度的递归调用会影响语法分析的效率，速度慢占空间多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35" y="35509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65"/>
                </a:solidFill>
                <a:latin typeface="宋体"/>
                <a:cs typeface="宋体"/>
              </a:rPr>
              <a:t>小结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53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334" y="1295400"/>
            <a:ext cx="654976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0000"/>
                </a:solidFill>
              </a:rPr>
              <a:t>、消除左递归</a:t>
            </a:r>
            <a:r>
              <a:rPr lang="zh-CN" altLang="en-US" sz="3200" spc="-5" dirty="0">
                <a:solidFill>
                  <a:srgbClr val="000000"/>
                </a:solidFill>
              </a:rPr>
              <a:t>、提取公共左因子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19335" y="1783102"/>
            <a:ext cx="6016365" cy="151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 marR="661035" indent="-5080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</a:t>
            </a:r>
            <a:r>
              <a:rPr spc="-5" dirty="0">
                <a:latin typeface="宋体"/>
                <a:cs typeface="宋体"/>
              </a:rPr>
              <a:t>、</a:t>
            </a:r>
            <a:r>
              <a:rPr lang="zh-CN" altLang="en-US" spc="-5" dirty="0">
                <a:latin typeface="宋体"/>
                <a:cs typeface="宋体"/>
              </a:rPr>
              <a:t>求</a:t>
            </a:r>
            <a:r>
              <a:rPr lang="en-US" altLang="zh-CN" spc="-5" dirty="0"/>
              <a:t>First</a:t>
            </a:r>
            <a:r>
              <a:rPr lang="zh-CN" altLang="en-US" spc="-5" dirty="0"/>
              <a:t>集</a:t>
            </a:r>
            <a:r>
              <a:rPr lang="zh-CN" altLang="en-US" spc="-5" dirty="0">
                <a:latin typeface="宋体"/>
                <a:cs typeface="宋体"/>
              </a:rPr>
              <a:t>、</a:t>
            </a:r>
            <a:r>
              <a:rPr lang="en-US" altLang="zh-CN" spc="-10" dirty="0"/>
              <a:t>Follow</a:t>
            </a:r>
            <a:r>
              <a:rPr lang="zh-CN" altLang="en-US" spc="-10" dirty="0"/>
              <a:t>集</a:t>
            </a:r>
            <a:endParaRPr lang="en-US" altLang="zh-CN" spc="-10" dirty="0"/>
          </a:p>
          <a:p>
            <a:pPr marL="520065" marR="661035" indent="-508000">
              <a:lnSpc>
                <a:spcPct val="100000"/>
              </a:lnSpc>
              <a:spcBef>
                <a:spcPts val="95"/>
              </a:spcBef>
            </a:pPr>
            <a:r>
              <a:rPr lang="en-US" altLang="zh-CN" spc="-10" dirty="0">
                <a:latin typeface="宋体"/>
                <a:cs typeface="宋体"/>
              </a:rPr>
              <a:t>3</a:t>
            </a:r>
            <a:r>
              <a:rPr lang="zh-CN" altLang="en-US" spc="-10" dirty="0">
                <a:latin typeface="宋体"/>
                <a:cs typeface="宋体"/>
              </a:rPr>
              <a:t>、</a:t>
            </a:r>
            <a:r>
              <a:rPr spc="-5" dirty="0" err="1">
                <a:latin typeface="宋体"/>
                <a:cs typeface="宋体"/>
              </a:rPr>
              <a:t>构造</a:t>
            </a:r>
            <a:r>
              <a:rPr spc="-5" dirty="0" err="1"/>
              <a:t>LL</a:t>
            </a:r>
            <a:r>
              <a:rPr spc="-5" dirty="0"/>
              <a:t>(1</a:t>
            </a:r>
            <a:r>
              <a:rPr spc="-20" dirty="0"/>
              <a:t>)</a:t>
            </a:r>
            <a:r>
              <a:rPr spc="-5" dirty="0" err="1">
                <a:latin typeface="宋体"/>
                <a:cs typeface="宋体"/>
              </a:rPr>
              <a:t>分析表</a:t>
            </a:r>
            <a:endParaRPr spc="-10" dirty="0"/>
          </a:p>
          <a:p>
            <a:pPr marL="520700" marR="5080" indent="-508634">
              <a:lnSpc>
                <a:spcPts val="3829"/>
              </a:lnSpc>
              <a:spcBef>
                <a:spcPts val="130"/>
              </a:spcBef>
            </a:pPr>
            <a:r>
              <a:rPr lang="en-US" altLang="zh-CN" spc="-5" dirty="0">
                <a:latin typeface="宋体"/>
                <a:cs typeface="宋体"/>
              </a:rPr>
              <a:t>4</a:t>
            </a:r>
            <a:r>
              <a:rPr spc="-5" dirty="0">
                <a:latin typeface="宋体"/>
                <a:cs typeface="宋体"/>
              </a:rPr>
              <a:t>、递归下降分析子程序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二、一般方法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6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335" y="1212652"/>
            <a:ext cx="8454765" cy="5108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、算法</a:t>
            </a:r>
            <a:endParaRPr sz="2800" dirty="0">
              <a:latin typeface="宋体"/>
              <a:cs typeface="宋体"/>
            </a:endParaRPr>
          </a:p>
          <a:p>
            <a:pPr marL="984250" marR="289560" indent="-514350" algn="just">
              <a:lnSpc>
                <a:spcPct val="100000"/>
              </a:lnSpc>
              <a:spcBef>
                <a:spcPts val="680"/>
              </a:spcBef>
              <a:buSzPct val="96428"/>
              <a:buFont typeface="+mj-ea"/>
              <a:buAutoNum type="circleNumDbPlain"/>
              <a:tabLst>
                <a:tab pos="1360170" algn="l"/>
              </a:tabLst>
            </a:pPr>
            <a:r>
              <a:rPr sz="2800" spc="-5" dirty="0" err="1">
                <a:latin typeface="宋体"/>
                <a:cs typeface="宋体"/>
              </a:rPr>
              <a:t>若栈顶符</a:t>
            </a:r>
            <a:r>
              <a:rPr sz="2800" spc="-10" dirty="0" err="1">
                <a:latin typeface="宋体"/>
                <a:cs typeface="宋体"/>
              </a:rPr>
              <a:t>号</a:t>
            </a:r>
            <a:r>
              <a:rPr sz="2800" dirty="0" err="1">
                <a:latin typeface="Times New Roman"/>
                <a:cs typeface="Times New Roman"/>
              </a:rPr>
              <a:t>x</a:t>
            </a:r>
            <a:r>
              <a:rPr sz="2800" spc="-5" dirty="0" err="1">
                <a:latin typeface="宋体"/>
                <a:cs typeface="宋体"/>
              </a:rPr>
              <a:t>是非终结符，查询语法表，找出一</a:t>
            </a:r>
            <a:r>
              <a:rPr sz="2800" dirty="0" err="1">
                <a:latin typeface="宋体"/>
                <a:cs typeface="宋体"/>
              </a:rPr>
              <a:t>个</a:t>
            </a:r>
            <a:r>
              <a:rPr sz="2800" spc="-10" dirty="0" err="1">
                <a:latin typeface="宋体"/>
                <a:cs typeface="宋体"/>
              </a:rPr>
              <a:t>以</a:t>
            </a:r>
            <a:r>
              <a:rPr sz="2800" dirty="0" err="1">
                <a:latin typeface="Times New Roman"/>
                <a:cs typeface="Times New Roman"/>
              </a:rPr>
              <a:t>x</a:t>
            </a:r>
            <a:r>
              <a:rPr sz="2800" spc="-5" dirty="0" err="1">
                <a:latin typeface="宋体"/>
                <a:cs typeface="宋体"/>
              </a:rPr>
              <a:t>作为左部的产生式，</a:t>
            </a:r>
            <a:r>
              <a:rPr sz="2800" spc="-5" dirty="0" err="1">
                <a:latin typeface="Times New Roman"/>
                <a:cs typeface="Times New Roman"/>
              </a:rPr>
              <a:t>x</a:t>
            </a:r>
            <a:r>
              <a:rPr sz="2800" spc="-5" dirty="0" err="1">
                <a:latin typeface="宋体"/>
                <a:cs typeface="宋体"/>
              </a:rPr>
              <a:t>出栈，并将其右部反序</a:t>
            </a:r>
            <a:r>
              <a:rPr sz="2800" spc="-5" dirty="0">
                <a:latin typeface="宋体"/>
                <a:cs typeface="宋体"/>
              </a:rPr>
              <a:t> 入栈，且输出带记下产生式编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dirty="0">
                <a:latin typeface="宋体"/>
                <a:cs typeface="宋体"/>
              </a:rPr>
              <a:t>推</a:t>
            </a:r>
            <a:r>
              <a:rPr sz="2800" spc="-10" dirty="0">
                <a:latin typeface="宋体"/>
                <a:cs typeface="宋体"/>
              </a:rPr>
              <a:t>导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 marL="755650" marR="111760" indent="-285750">
              <a:lnSpc>
                <a:spcPct val="100000"/>
              </a:lnSpc>
              <a:spcBef>
                <a:spcPts val="685"/>
              </a:spcBef>
              <a:buSzPct val="96428"/>
              <a:buAutoNum type="circleNumDbPlain"/>
              <a:tabLst>
                <a:tab pos="1360170" algn="l"/>
              </a:tabLst>
            </a:pPr>
            <a:r>
              <a:rPr sz="2800" spc="-5" dirty="0" err="1">
                <a:latin typeface="宋体"/>
                <a:cs typeface="宋体"/>
              </a:rPr>
              <a:t>若栈顶符</a:t>
            </a:r>
            <a:r>
              <a:rPr sz="2800" spc="-10" dirty="0" err="1">
                <a:latin typeface="宋体"/>
                <a:cs typeface="宋体"/>
              </a:rPr>
              <a:t>号</a:t>
            </a:r>
            <a:r>
              <a:rPr sz="2800" dirty="0" err="1">
                <a:latin typeface="Times New Roman"/>
                <a:cs typeface="Times New Roman"/>
              </a:rPr>
              <a:t>x</a:t>
            </a:r>
            <a:r>
              <a:rPr sz="2800" spc="-5" dirty="0" err="1">
                <a:latin typeface="宋体"/>
                <a:cs typeface="宋体"/>
              </a:rPr>
              <a:t>是终结符，且读头下的符号也</a:t>
            </a:r>
            <a:r>
              <a:rPr sz="2800" dirty="0" err="1">
                <a:latin typeface="宋体"/>
                <a:cs typeface="宋体"/>
              </a:rPr>
              <a:t>是</a:t>
            </a:r>
            <a:r>
              <a:rPr sz="2800" spc="-5" dirty="0" err="1">
                <a:latin typeface="Times New Roman"/>
                <a:cs typeface="Times New Roman"/>
              </a:rPr>
              <a:t>x</a:t>
            </a:r>
            <a:r>
              <a:rPr sz="2800" dirty="0" err="1">
                <a:latin typeface="宋体"/>
                <a:cs typeface="宋体"/>
              </a:rPr>
              <a:t>，则</a:t>
            </a:r>
            <a:r>
              <a:rPr sz="2800" spc="-5" dirty="0" err="1">
                <a:latin typeface="Times New Roman"/>
                <a:cs typeface="Times New Roman"/>
              </a:rPr>
              <a:t>x</a:t>
            </a:r>
            <a:r>
              <a:rPr sz="2800" spc="-5" dirty="0" err="1">
                <a:latin typeface="宋体"/>
                <a:cs typeface="宋体"/>
              </a:rPr>
              <a:t>出栈，读头指向下一个符</a:t>
            </a:r>
            <a:r>
              <a:rPr sz="2800" spc="-10" dirty="0" err="1">
                <a:latin typeface="宋体"/>
                <a:cs typeface="宋体"/>
              </a:rPr>
              <a:t>号</a:t>
            </a:r>
            <a:r>
              <a:rPr sz="2800" spc="-5" dirty="0">
                <a:latin typeface="Times New Roman"/>
                <a:cs typeface="Times New Roman"/>
              </a:rPr>
              <a:t>——</a:t>
            </a:r>
            <a:r>
              <a:rPr sz="2800" dirty="0">
                <a:latin typeface="宋体"/>
                <a:cs typeface="宋体"/>
              </a:rPr>
              <a:t>匹</a:t>
            </a:r>
            <a:r>
              <a:rPr sz="2800" spc="-10" dirty="0">
                <a:latin typeface="宋体"/>
                <a:cs typeface="宋体"/>
              </a:rPr>
              <a:t>配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 marL="755650" marR="5080" indent="-285750">
              <a:lnSpc>
                <a:spcPct val="100099"/>
              </a:lnSpc>
              <a:spcBef>
                <a:spcPts val="670"/>
              </a:spcBef>
              <a:buSzPct val="96428"/>
              <a:buAutoNum type="circleNumDbPlain"/>
              <a:tabLst>
                <a:tab pos="1360170" algn="l"/>
              </a:tabLst>
            </a:pPr>
            <a:r>
              <a:rPr sz="2800" spc="-5" dirty="0">
                <a:latin typeface="宋体"/>
                <a:cs typeface="宋体"/>
              </a:rPr>
              <a:t>若栈顶符</a:t>
            </a:r>
            <a:r>
              <a:rPr sz="2800" spc="-10" dirty="0">
                <a:latin typeface="宋体"/>
                <a:cs typeface="宋体"/>
              </a:rPr>
              <a:t>号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是终结符，但读头下的符号不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，  则匹配失败。这说明可能前面推导时选错了候选式， 退回到上次推导现</a:t>
            </a:r>
            <a:r>
              <a:rPr sz="2800" dirty="0">
                <a:latin typeface="宋体"/>
                <a:cs typeface="宋体"/>
              </a:rPr>
              <a:t>场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宋体"/>
                <a:cs typeface="宋体"/>
              </a:rPr>
              <a:t>包括栈顶符号、读头的指针和 输出带上信</a:t>
            </a:r>
            <a:r>
              <a:rPr sz="2800" spc="-10" dirty="0">
                <a:latin typeface="宋体"/>
                <a:cs typeface="宋体"/>
              </a:rPr>
              <a:t>息</a:t>
            </a:r>
            <a:r>
              <a:rPr sz="2800" spc="-5" dirty="0">
                <a:latin typeface="Times New Roman"/>
                <a:cs typeface="Times New Roman"/>
              </a:rPr>
              <a:t>)——</a:t>
            </a:r>
            <a:r>
              <a:rPr sz="2800" dirty="0">
                <a:latin typeface="宋体"/>
                <a:cs typeface="宋体"/>
              </a:rPr>
              <a:t>回溯。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二、一般方法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7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36" y="1669852"/>
            <a:ext cx="8734678" cy="282955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宋体"/>
                <a:cs typeface="宋体"/>
              </a:rPr>
              <a:t>、算法</a:t>
            </a:r>
            <a:endParaRPr sz="2800" dirty="0">
              <a:latin typeface="宋体"/>
              <a:cs typeface="宋体"/>
            </a:endParaRPr>
          </a:p>
          <a:p>
            <a:pPr marL="527050" marR="5080" indent="-514350">
              <a:lnSpc>
                <a:spcPct val="102699"/>
              </a:lnSpc>
              <a:spcBef>
                <a:spcPts val="590"/>
              </a:spcBef>
              <a:buSzPct val="96428"/>
              <a:buFont typeface="+mj-ea"/>
              <a:buAutoNum type="circleNumDbPlain" startAt="4"/>
              <a:tabLst>
                <a:tab pos="902969" algn="l"/>
              </a:tabLst>
            </a:pPr>
            <a:r>
              <a:rPr sz="2800" spc="-5" dirty="0">
                <a:latin typeface="宋体"/>
                <a:cs typeface="宋体"/>
              </a:rPr>
              <a:t>回溯后选取另一候选式进行推导，若没有候选式可 选，则进一步回溯。若回溯到开始符号又已无候选式 可选，</a:t>
            </a:r>
            <a:r>
              <a:rPr sz="2800" spc="-10" dirty="0">
                <a:latin typeface="宋体"/>
                <a:cs typeface="宋体"/>
              </a:rPr>
              <a:t>则</a:t>
            </a:r>
            <a:r>
              <a:rPr sz="2800" spc="-5" dirty="0">
                <a:latin typeface="宋体"/>
                <a:cs typeface="宋体"/>
              </a:rPr>
              <a:t>识别失</a:t>
            </a:r>
            <a:r>
              <a:rPr sz="2800" spc="-10" dirty="0">
                <a:latin typeface="宋体"/>
                <a:cs typeface="宋体"/>
              </a:rPr>
              <a:t>败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 marL="355600" marR="86360" indent="-342900">
              <a:lnSpc>
                <a:spcPct val="105200"/>
              </a:lnSpc>
              <a:spcBef>
                <a:spcPts val="330"/>
              </a:spcBef>
              <a:buSzPct val="96428"/>
              <a:buAutoNum type="circleNumDbPlain" startAt="4"/>
              <a:tabLst>
                <a:tab pos="902969" algn="l"/>
              </a:tabLst>
            </a:pPr>
            <a:r>
              <a:rPr sz="2800" spc="-5" dirty="0">
                <a:latin typeface="宋体"/>
                <a:cs typeface="宋体"/>
              </a:rPr>
              <a:t>若栈内仅剩</a:t>
            </a:r>
            <a:r>
              <a:rPr sz="2800" dirty="0">
                <a:latin typeface="宋体"/>
                <a:cs typeface="宋体"/>
              </a:rPr>
              <a:t>下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＃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宋体"/>
                <a:cs typeface="宋体"/>
              </a:rPr>
              <a:t>，且读头也指</a:t>
            </a:r>
            <a:r>
              <a:rPr sz="2800" dirty="0">
                <a:latin typeface="宋体"/>
                <a:cs typeface="宋体"/>
              </a:rPr>
              <a:t>向</a:t>
            </a:r>
            <a:r>
              <a:rPr sz="2800" spc="-1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宋体"/>
                <a:cs typeface="宋体"/>
              </a:rPr>
              <a:t>＃</a:t>
            </a:r>
            <a:r>
              <a:rPr sz="2800" spc="-1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10" dirty="0" err="1">
                <a:latin typeface="宋体"/>
                <a:cs typeface="宋体"/>
              </a:rPr>
              <a:t>则</a:t>
            </a:r>
            <a:r>
              <a:rPr sz="2800" spc="-5" dirty="0" err="1">
                <a:latin typeface="宋体"/>
                <a:cs typeface="宋体"/>
              </a:rPr>
              <a:t>识别成</a:t>
            </a:r>
            <a:r>
              <a:rPr lang="zh-CN" altLang="en-US" sz="2800" dirty="0">
                <a:latin typeface="宋体"/>
                <a:cs typeface="宋体"/>
              </a:rPr>
              <a:t>功</a:t>
            </a:r>
            <a:r>
              <a:rPr sz="2800" dirty="0">
                <a:latin typeface="宋体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二、一般方法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5" y="12827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宋体"/>
                <a:cs typeface="宋体"/>
              </a:rPr>
              <a:t>例：文法产生式如下，请分析符号</a:t>
            </a:r>
            <a:r>
              <a:rPr sz="2800" spc="-15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34061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1317" y="42555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0039" y="540537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6" y="124205"/>
                </a:moveTo>
                <a:lnTo>
                  <a:pt x="124206" y="0"/>
                </a:lnTo>
                <a:lnTo>
                  <a:pt x="0" y="61722"/>
                </a:lnTo>
                <a:lnTo>
                  <a:pt x="124206" y="12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845302" y="5198871"/>
            <a:ext cx="1289685" cy="659130"/>
            <a:chOff x="5845302" y="5198871"/>
            <a:chExt cx="1289685" cy="659130"/>
          </a:xfrm>
        </p:grpSpPr>
        <p:sp>
          <p:nvSpPr>
            <p:cNvPr id="7" name="object 7"/>
            <p:cNvSpPr/>
            <p:nvPr/>
          </p:nvSpPr>
          <p:spPr>
            <a:xfrm>
              <a:off x="5935599" y="51988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54827" y="5310123"/>
              <a:ext cx="1270635" cy="538480"/>
            </a:xfrm>
            <a:custGeom>
              <a:avLst/>
              <a:gdLst/>
              <a:ahLst/>
              <a:cxnLst/>
              <a:rect l="l" t="t" r="r" b="b"/>
              <a:pathLst>
                <a:path w="1270634" h="538479">
                  <a:moveTo>
                    <a:pt x="0" y="0"/>
                  </a:moveTo>
                  <a:lnTo>
                    <a:pt x="0" y="537972"/>
                  </a:lnTo>
                  <a:lnTo>
                    <a:pt x="1270253" y="537972"/>
                  </a:lnTo>
                  <a:lnTo>
                    <a:pt x="1270253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59039" y="4530597"/>
            <a:ext cx="457200" cy="1447800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457200" y="0"/>
                </a:moveTo>
                <a:lnTo>
                  <a:pt x="457200" y="1447800"/>
                </a:lnTo>
              </a:path>
              <a:path w="457200" h="1447800">
                <a:moveTo>
                  <a:pt x="0" y="0"/>
                </a:moveTo>
                <a:lnTo>
                  <a:pt x="0" y="1447800"/>
                </a:lnTo>
              </a:path>
              <a:path w="457200" h="1447800">
                <a:moveTo>
                  <a:pt x="0" y="1447800"/>
                </a:moveTo>
                <a:lnTo>
                  <a:pt x="457200" y="1447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52434" y="4377435"/>
          <a:ext cx="4137025" cy="1554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第四章</a:t>
            </a:r>
            <a:r>
              <a:rPr spc="-20" dirty="0"/>
              <a:t> </a:t>
            </a:r>
            <a:r>
              <a:rPr spc="-5" dirty="0"/>
              <a:t>自上而下语法分析</a:t>
            </a:r>
            <a:r>
              <a:rPr spc="-20" dirty="0"/>
              <a:t> </a:t>
            </a:r>
            <a:fld id="{81D60167-4931-47E6-BA6A-407CBD079E47}" type="slidenum">
              <a:rPr spc="-5" dirty="0">
                <a:latin typeface="Times New Roman"/>
                <a:cs typeface="Times New Roman"/>
              </a:rPr>
              <a:t>8</a:t>
            </a:fld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5839" y="37906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3479" y="5363717"/>
            <a:ext cx="1092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宋体"/>
                <a:cs typeface="宋体"/>
              </a:rPr>
              <a:t>输出带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5205" y="5253990"/>
            <a:ext cx="1949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  #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600" cy="6819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14979" y="6409182"/>
            <a:ext cx="2337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第四章</a:t>
            </a:r>
            <a:r>
              <a:rPr sz="1400" spc="-25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宋体"/>
                <a:cs typeface="宋体"/>
              </a:rPr>
              <a:t>自上而下语法分析</a:t>
            </a:r>
            <a:r>
              <a:rPr sz="1400" spc="-20" dirty="0">
                <a:solidFill>
                  <a:srgbClr val="0033CC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0033CC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6064" cy="107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135" y="22097"/>
            <a:ext cx="7112000" cy="1108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err="1"/>
              <a:t>第</a:t>
            </a:r>
            <a:r>
              <a:rPr lang="zh-CN" altLang="en-US" dirty="0"/>
              <a:t>一</a:t>
            </a:r>
            <a:r>
              <a:rPr dirty="0" err="1"/>
              <a:t>节</a:t>
            </a:r>
            <a:r>
              <a:rPr dirty="0"/>
              <a:t>	自上而下分析法的一般问题 二、一般方法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935" y="1435165"/>
            <a:ext cx="7490459" cy="15760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723265" algn="l"/>
              </a:tabLst>
            </a:pPr>
            <a:r>
              <a:rPr sz="2800" dirty="0">
                <a:latin typeface="宋体"/>
                <a:cs typeface="宋体"/>
              </a:rPr>
              <a:t>例	文</a:t>
            </a:r>
            <a:r>
              <a:rPr sz="2800" spc="-5" dirty="0">
                <a:latin typeface="宋体"/>
                <a:cs typeface="宋体"/>
              </a:rPr>
              <a:t>法产生式如下，请分析符号</a:t>
            </a:r>
            <a:r>
              <a:rPr sz="2800" spc="-10" dirty="0">
                <a:latin typeface="宋体"/>
                <a:cs typeface="宋体"/>
              </a:rPr>
              <a:t>串</a:t>
            </a:r>
            <a:r>
              <a:rPr sz="2800" spc="-5" dirty="0">
                <a:latin typeface="Times New Roman"/>
                <a:cs typeface="Times New Roman"/>
              </a:rPr>
              <a:t>x*y#</a:t>
            </a:r>
            <a:r>
              <a:rPr sz="2800" spc="-5" dirty="0">
                <a:latin typeface="宋体"/>
                <a:cs typeface="宋体"/>
              </a:rPr>
              <a:t>的过程</a:t>
            </a:r>
            <a:endParaRPr sz="2800">
              <a:latin typeface="宋体"/>
              <a:cs typeface="宋体"/>
            </a:endParaRPr>
          </a:p>
          <a:p>
            <a:pPr marL="901700">
              <a:lnSpc>
                <a:spcPct val="100000"/>
              </a:lnSpc>
              <a:spcBef>
                <a:spcPts val="725"/>
              </a:spcBef>
              <a:tabLst>
                <a:tab pos="1374775" algn="l"/>
              </a:tabLst>
            </a:pPr>
            <a:r>
              <a:rPr sz="2800" dirty="0">
                <a:latin typeface="Times New Roman"/>
                <a:cs typeface="Times New Roman"/>
              </a:rPr>
              <a:t>1)	S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xAy</a:t>
            </a:r>
            <a:endParaRPr sz="2800">
              <a:latin typeface="Times New Roman"/>
              <a:cs typeface="Times New Roman"/>
            </a:endParaRPr>
          </a:p>
          <a:p>
            <a:pPr marL="901700">
              <a:lnSpc>
                <a:spcPct val="100000"/>
              </a:lnSpc>
              <a:spcBef>
                <a:spcPts val="680"/>
              </a:spcBef>
              <a:tabLst>
                <a:tab pos="1374775" algn="l"/>
                <a:tab pos="3850640" algn="l"/>
              </a:tabLst>
            </a:pPr>
            <a:r>
              <a:rPr sz="2800" spc="-5" dirty="0">
                <a:latin typeface="Times New Roman"/>
                <a:cs typeface="Times New Roman"/>
              </a:rPr>
              <a:t>2)	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**	3)A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*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21317" y="433171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124206"/>
                </a:moveTo>
                <a:lnTo>
                  <a:pt x="61722" y="0"/>
                </a:lnTo>
                <a:lnTo>
                  <a:pt x="0" y="124206"/>
                </a:lnTo>
                <a:lnTo>
                  <a:pt x="124205" y="124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0039" y="510057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6" y="124205"/>
                </a:moveTo>
                <a:lnTo>
                  <a:pt x="124206" y="0"/>
                </a:lnTo>
                <a:lnTo>
                  <a:pt x="0" y="61722"/>
                </a:lnTo>
                <a:lnTo>
                  <a:pt x="124206" y="12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9039" y="5162296"/>
            <a:ext cx="457200" cy="1447800"/>
          </a:xfrm>
          <a:custGeom>
            <a:avLst/>
            <a:gdLst/>
            <a:ahLst/>
            <a:cxnLst/>
            <a:rect l="l" t="t" r="r" b="b"/>
            <a:pathLst>
              <a:path w="457200" h="1447800">
                <a:moveTo>
                  <a:pt x="457200" y="0"/>
                </a:moveTo>
                <a:lnTo>
                  <a:pt x="457200" y="1447800"/>
                </a:lnTo>
              </a:path>
              <a:path w="457200" h="1447800">
                <a:moveTo>
                  <a:pt x="0" y="0"/>
                </a:moveTo>
                <a:lnTo>
                  <a:pt x="0" y="1447800"/>
                </a:lnTo>
              </a:path>
              <a:path w="457200" h="1447800">
                <a:moveTo>
                  <a:pt x="0" y="1447800"/>
                </a:moveTo>
                <a:lnTo>
                  <a:pt x="457200" y="1447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52434" y="4453635"/>
          <a:ext cx="4137025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7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marL="151765">
                        <a:lnSpc>
                          <a:spcPts val="3100"/>
                        </a:lnSpc>
                        <a:spcBef>
                          <a:spcPts val="7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语法分析程序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1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宋体"/>
                          <a:cs typeface="宋体"/>
                        </a:rPr>
                        <a:t>语法表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425839" y="3866896"/>
            <a:ext cx="2438400" cy="5384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350"/>
              </a:spcBef>
              <a:tabLst>
                <a:tab pos="1257300" algn="l"/>
              </a:tabLst>
            </a:pPr>
            <a:r>
              <a:rPr sz="2800" dirty="0">
                <a:latin typeface="Times New Roman"/>
                <a:cs typeface="Times New Roman"/>
              </a:rPr>
              <a:t>x * y	#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5233" y="4876815"/>
            <a:ext cx="292735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x  A</a:t>
            </a:r>
            <a:endParaRPr sz="2800">
              <a:latin typeface="Times New Roman"/>
              <a:cs typeface="Times New Roman"/>
            </a:endParaRPr>
          </a:p>
          <a:p>
            <a:pPr marL="12700" marR="9398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y  #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45302" y="5275071"/>
            <a:ext cx="400050" cy="681355"/>
            <a:chOff x="5845302" y="5275071"/>
            <a:chExt cx="400050" cy="681355"/>
          </a:xfrm>
        </p:grpSpPr>
        <p:sp>
          <p:nvSpPr>
            <p:cNvPr id="14" name="object 14"/>
            <p:cNvSpPr/>
            <p:nvPr/>
          </p:nvSpPr>
          <p:spPr>
            <a:xfrm>
              <a:off x="5935599" y="5275071"/>
              <a:ext cx="124460" cy="123825"/>
            </a:xfrm>
            <a:custGeom>
              <a:avLst/>
              <a:gdLst/>
              <a:ahLst/>
              <a:cxnLst/>
              <a:rect l="l" t="t" r="r" b="b"/>
              <a:pathLst>
                <a:path w="124460" h="123825">
                  <a:moveTo>
                    <a:pt x="124218" y="0"/>
                  </a:moveTo>
                  <a:lnTo>
                    <a:pt x="0" y="0"/>
                  </a:lnTo>
                  <a:lnTo>
                    <a:pt x="62496" y="123443"/>
                  </a:lnTo>
                  <a:lnTo>
                    <a:pt x="124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4827" y="5408421"/>
              <a:ext cx="381000" cy="538480"/>
            </a:xfrm>
            <a:custGeom>
              <a:avLst/>
              <a:gdLst/>
              <a:ahLst/>
              <a:cxnLst/>
              <a:rect l="l" t="t" r="r" b="b"/>
              <a:pathLst>
                <a:path w="381000" h="538479">
                  <a:moveTo>
                    <a:pt x="0" y="0"/>
                  </a:moveTo>
                  <a:lnTo>
                    <a:pt x="0" y="537972"/>
                  </a:lnTo>
                  <a:lnTo>
                    <a:pt x="381000" y="537972"/>
                  </a:lnTo>
                  <a:lnTo>
                    <a:pt x="38100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43479" y="543991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3565</Words>
  <Application>Microsoft Macintosh PowerPoint</Application>
  <PresentationFormat>自定义</PresentationFormat>
  <Paragraphs>469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宋体</vt:lpstr>
      <vt:lpstr>Calibri</vt:lpstr>
      <vt:lpstr>Symbol</vt:lpstr>
      <vt:lpstr>Times New Roman</vt:lpstr>
      <vt:lpstr>Office Theme</vt:lpstr>
      <vt:lpstr>第四章 自上而下语法分析</vt:lpstr>
      <vt:lpstr>引言</vt:lpstr>
      <vt:lpstr>引言</vt:lpstr>
      <vt:lpstr>第一节 自上而下分析法的一般问题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二、一般方法</vt:lpstr>
      <vt:lpstr>第一节 自上而下分析法的一般问题 三、不带回溯的自上而下分析算法</vt:lpstr>
      <vt:lpstr>第一节 自上而下分析法的一般问题 三、不带回溯的自上而下分析算法</vt:lpstr>
      <vt:lpstr>PowerPoint 演示文稿</vt:lpstr>
      <vt:lpstr>PowerPoint 演示文稿</vt:lpstr>
      <vt:lpstr>第一节 自上而下分析法的一般问题 三、不带回溯的自上而下分析算法</vt:lpstr>
      <vt:lpstr>第一节 自上而下分析法的一般问题 三、不带回溯的自上而下分析算法</vt:lpstr>
      <vt:lpstr>PowerPoint 演示文稿</vt:lpstr>
      <vt:lpstr>PowerPoint 演示文稿</vt:lpstr>
      <vt:lpstr>第一节 自上而下分析法的一般问题 三、不带回溯的自上而下分析算法</vt:lpstr>
      <vt:lpstr>第一节 自上而下分析法的一般问题 三、不带回溯的自上而下分析算法</vt:lpstr>
      <vt:lpstr>第二节 预测分析程序与LL(1)文法 一、预测分析程序</vt:lpstr>
      <vt:lpstr>第二节 预测分析程序与LL(1)文法 一、预测分析程序</vt:lpstr>
      <vt:lpstr>第二节 预测分析程序与LL(1)文法 一、预测分析程序</vt:lpstr>
      <vt:lpstr>第二节 预测分析程序与LL(1)文法 一、预测分析程序</vt:lpstr>
      <vt:lpstr>第二节 预测分析程序与LL(1)文法 一、预测分析程序</vt:lpstr>
      <vt:lpstr>第二节 预测分析程序与LL(1)文法 二、求串的终结首符集和非终结符的随符集</vt:lpstr>
      <vt:lpstr>第二节 预测分析程序与LL(1)文法 二、求串的终结首符集和非终结符的随符集</vt:lpstr>
      <vt:lpstr>第二节 预测分析程序与LL(1)文法 二、求串的终结首符集和非终结符的随符集</vt:lpstr>
      <vt:lpstr>第二节 预测分析程序与LL(1)文法  二、求串的终结首符集和非终结符A的随符集</vt:lpstr>
      <vt:lpstr>第二节 预测分析程序与LL(1)文法 二、求串的终结首符集和非终结符A的随符 集</vt:lpstr>
      <vt:lpstr>第二节 预测分析程序与LL(1)文法 二、求串的终结首符集和非终结符A的随 符集</vt:lpstr>
      <vt:lpstr>第二节 预测分析程序与LL(1)文法 二、求串的终结首符集和非终结符  A的随符集</vt:lpstr>
      <vt:lpstr>PowerPoint 演示文稿</vt:lpstr>
      <vt:lpstr>第二节 预测分析程序与LL(1)文法 三、构造预测分析表</vt:lpstr>
      <vt:lpstr>第二节 预测分析程序与LL(1)文法 三、构造预测分析表</vt:lpstr>
      <vt:lpstr>PowerPoint 演示文稿</vt:lpstr>
      <vt:lpstr>2）根据算法构造预测分析表</vt:lpstr>
      <vt:lpstr>第二节 预测分析程序与LL(1)文法 四、LL(1)文法</vt:lpstr>
      <vt:lpstr>第二节 预测分析程序与LL(1)文法 四、LL(1)文法</vt:lpstr>
      <vt:lpstr>PowerPoint 演示文稿</vt:lpstr>
      <vt:lpstr>PowerPoint 演示文稿</vt:lpstr>
      <vt:lpstr>第三节 递归下降分析法</vt:lpstr>
      <vt:lpstr>第三节 递归下降分析法</vt:lpstr>
      <vt:lpstr>第三节 递归下降分析法 三、递归下降分析法的实现</vt:lpstr>
      <vt:lpstr>第三节 递归下降分析法</vt:lpstr>
      <vt:lpstr>1、消除左递归、提取公共左因子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db2admin</dc:creator>
  <cp:lastModifiedBy>Microsoft Office User</cp:lastModifiedBy>
  <cp:revision>10</cp:revision>
  <dcterms:created xsi:type="dcterms:W3CDTF">2020-09-07T12:50:36Z</dcterms:created>
  <dcterms:modified xsi:type="dcterms:W3CDTF">2020-10-08T11:35:42Z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2002-11-27T00:00:00Z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2020-09-07T00:00:00Z</vt:filetime>
  </property>
</Properties>
</file>