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8" r:id="rId9"/>
    <p:sldId id="269" r:id="rId10"/>
    <p:sldId id="270" r:id="rId11"/>
    <p:sldId id="272" r:id="rId12"/>
    <p:sldId id="273" r:id="rId13"/>
    <p:sldId id="274" r:id="rId14"/>
    <p:sldId id="280" r:id="rId15"/>
    <p:sldId id="281" r:id="rId16"/>
    <p:sldId id="284" r:id="rId17"/>
    <p:sldId id="285" r:id="rId18"/>
    <p:sldId id="286" r:id="rId19"/>
    <p:sldId id="287"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20" r:id="rId37"/>
  </p:sldIdLst>
  <p:sldSz cx="9118600" cy="6819900"/>
  <p:notesSz cx="9118600" cy="68199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75"/>
    <p:restoredTop sz="94686"/>
  </p:normalViewPr>
  <p:slideViewPr>
    <p:cSldViewPr>
      <p:cViewPr varScale="1">
        <p:scale>
          <a:sx n="93" d="100"/>
          <a:sy n="93" d="100"/>
        </p:scale>
        <p:origin x="1128"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3895" y="2114169"/>
            <a:ext cx="7750810" cy="1432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67790" y="3819144"/>
            <a:ext cx="6383020" cy="17049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a:t>
            </a:fld>
            <a:endParaRPr lang="en-US"/>
          </a:p>
        </p:txBody>
      </p:sp>
      <p:sp>
        <p:nvSpPr>
          <p:cNvPr id="6" name="Holder 6"/>
          <p:cNvSpPr>
            <a:spLocks noGrp="1"/>
          </p:cNvSpPr>
          <p:nvPr>
            <p:ph type="sldNum" sz="quarter" idx="7"/>
          </p:nvPr>
        </p:nvSpPr>
        <p:spPr/>
        <p:txBody>
          <a:bodyPr lIns="0" tIns="0" rIns="0" bIns="0"/>
          <a:lstStyle>
            <a:lvl1pPr>
              <a:defRPr sz="1400" b="0" i="0">
                <a:solidFill>
                  <a:srgbClr val="0033CC"/>
                </a:solidFill>
                <a:latin typeface="宋体"/>
                <a:cs typeface="宋体"/>
              </a:defRPr>
            </a:lvl1p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a:t>
            </a:fld>
            <a:endParaRPr spc="-5" dirty="0">
              <a:latin typeface="Times New Roman"/>
              <a:cs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0065"/>
                </a:solidFill>
                <a:latin typeface="宋体"/>
                <a:cs typeface="宋体"/>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宋体"/>
                <a:cs typeface="宋体"/>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a:t>
            </a:fld>
            <a:endParaRPr lang="en-US"/>
          </a:p>
        </p:txBody>
      </p:sp>
      <p:sp>
        <p:nvSpPr>
          <p:cNvPr id="6" name="Holder 6"/>
          <p:cNvSpPr>
            <a:spLocks noGrp="1"/>
          </p:cNvSpPr>
          <p:nvPr>
            <p:ph type="sldNum" sz="quarter" idx="7"/>
          </p:nvPr>
        </p:nvSpPr>
        <p:spPr/>
        <p:txBody>
          <a:bodyPr lIns="0" tIns="0" rIns="0" bIns="0"/>
          <a:lstStyle>
            <a:lvl1pPr>
              <a:defRPr sz="1400" b="0" i="0">
                <a:solidFill>
                  <a:srgbClr val="0033CC"/>
                </a:solidFill>
                <a:latin typeface="宋体"/>
                <a:cs typeface="宋体"/>
              </a:defRPr>
            </a:lvl1p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a:t>
            </a:fld>
            <a:endParaRPr spc="-5" dirty="0">
              <a:latin typeface="Times New Roman"/>
              <a:cs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0065"/>
                </a:solidFill>
                <a:latin typeface="宋体"/>
                <a:cs typeface="宋体"/>
              </a:defRPr>
            </a:lvl1pPr>
          </a:lstStyle>
          <a:p>
            <a:endParaRPr/>
          </a:p>
        </p:txBody>
      </p:sp>
      <p:sp>
        <p:nvSpPr>
          <p:cNvPr id="3" name="Holder 3"/>
          <p:cNvSpPr>
            <a:spLocks noGrp="1"/>
          </p:cNvSpPr>
          <p:nvPr>
            <p:ph sz="half" idx="2"/>
          </p:nvPr>
        </p:nvSpPr>
        <p:spPr>
          <a:xfrm>
            <a:off x="455930" y="1568577"/>
            <a:ext cx="3966591" cy="450113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696079" y="1568577"/>
            <a:ext cx="3966591" cy="450113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a:t>
            </a:fld>
            <a:endParaRPr lang="en-US"/>
          </a:p>
        </p:txBody>
      </p:sp>
      <p:sp>
        <p:nvSpPr>
          <p:cNvPr id="7" name="Holder 7"/>
          <p:cNvSpPr>
            <a:spLocks noGrp="1"/>
          </p:cNvSpPr>
          <p:nvPr>
            <p:ph type="sldNum" sz="quarter" idx="7"/>
          </p:nvPr>
        </p:nvSpPr>
        <p:spPr/>
        <p:txBody>
          <a:bodyPr lIns="0" tIns="0" rIns="0" bIns="0"/>
          <a:lstStyle>
            <a:lvl1pPr>
              <a:defRPr sz="1400" b="0" i="0">
                <a:solidFill>
                  <a:srgbClr val="0033CC"/>
                </a:solidFill>
                <a:latin typeface="宋体"/>
                <a:cs typeface="宋体"/>
              </a:defRPr>
            </a:lvl1p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a:t>
            </a:fld>
            <a:endParaRPr spc="-5" dirty="0">
              <a:latin typeface="Times New Roman"/>
              <a:cs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0065"/>
                </a:solidFill>
                <a:latin typeface="宋体"/>
                <a:cs typeface="宋体"/>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a:t>
            </a:fld>
            <a:endParaRPr lang="en-US"/>
          </a:p>
        </p:txBody>
      </p:sp>
      <p:sp>
        <p:nvSpPr>
          <p:cNvPr id="5" name="Holder 5"/>
          <p:cNvSpPr>
            <a:spLocks noGrp="1"/>
          </p:cNvSpPr>
          <p:nvPr>
            <p:ph type="sldNum" sz="quarter" idx="7"/>
          </p:nvPr>
        </p:nvSpPr>
        <p:spPr/>
        <p:txBody>
          <a:bodyPr lIns="0" tIns="0" rIns="0" bIns="0"/>
          <a:lstStyle>
            <a:lvl1pPr>
              <a:defRPr sz="1400" b="0" i="0">
                <a:solidFill>
                  <a:srgbClr val="0033CC"/>
                </a:solidFill>
                <a:latin typeface="宋体"/>
                <a:cs typeface="宋体"/>
              </a:defRPr>
            </a:lvl1p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a:t>
            </a:fld>
            <a:endParaRPr spc="-5" dirty="0">
              <a:latin typeface="Times New Roman"/>
              <a:cs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a:t>
            </a:fld>
            <a:endParaRPr lang="en-US"/>
          </a:p>
        </p:txBody>
      </p:sp>
      <p:sp>
        <p:nvSpPr>
          <p:cNvPr id="4" name="Holder 4"/>
          <p:cNvSpPr>
            <a:spLocks noGrp="1"/>
          </p:cNvSpPr>
          <p:nvPr>
            <p:ph type="sldNum" sz="quarter" idx="7"/>
          </p:nvPr>
        </p:nvSpPr>
        <p:spPr/>
        <p:txBody>
          <a:bodyPr lIns="0" tIns="0" rIns="0" bIns="0"/>
          <a:lstStyle>
            <a:lvl1pPr>
              <a:defRPr sz="1400" b="0" i="0">
                <a:solidFill>
                  <a:srgbClr val="0033CC"/>
                </a:solidFill>
                <a:latin typeface="宋体"/>
                <a:cs typeface="宋体"/>
              </a:defRPr>
            </a:lvl1p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a:t>
            </a:fld>
            <a:endParaRPr spc="-5" dirty="0">
              <a:latin typeface="Times New Roman"/>
              <a:cs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18600" cy="6819900"/>
          </a:xfrm>
          <a:prstGeom prst="rect">
            <a:avLst/>
          </a:prstGeom>
        </p:spPr>
      </p:pic>
      <p:pic>
        <p:nvPicPr>
          <p:cNvPr id="17" name="bg object 17"/>
          <p:cNvPicPr/>
          <p:nvPr/>
        </p:nvPicPr>
        <p:blipFill>
          <a:blip r:embed="rId8" cstate="print"/>
          <a:stretch>
            <a:fillRect/>
          </a:stretch>
        </p:blipFill>
        <p:spPr>
          <a:xfrm>
            <a:off x="0" y="0"/>
            <a:ext cx="116064" cy="107950"/>
          </a:xfrm>
          <a:prstGeom prst="rect">
            <a:avLst/>
          </a:prstGeom>
        </p:spPr>
      </p:pic>
      <p:sp>
        <p:nvSpPr>
          <p:cNvPr id="2" name="Holder 2"/>
          <p:cNvSpPr>
            <a:spLocks noGrp="1"/>
          </p:cNvSpPr>
          <p:nvPr>
            <p:ph type="title"/>
          </p:nvPr>
        </p:nvSpPr>
        <p:spPr>
          <a:xfrm>
            <a:off x="143135" y="22097"/>
            <a:ext cx="4254500" cy="1182370"/>
          </a:xfrm>
          <a:prstGeom prst="rect">
            <a:avLst/>
          </a:prstGeom>
        </p:spPr>
        <p:txBody>
          <a:bodyPr wrap="square" lIns="0" tIns="0" rIns="0" bIns="0">
            <a:spAutoFit/>
          </a:bodyPr>
          <a:lstStyle>
            <a:lvl1pPr>
              <a:defRPr sz="3600" b="0" i="0">
                <a:solidFill>
                  <a:srgbClr val="000065"/>
                </a:solidFill>
                <a:latin typeface="宋体"/>
                <a:cs typeface="宋体"/>
              </a:defRPr>
            </a:lvl1pPr>
          </a:lstStyle>
          <a:p>
            <a:endParaRPr/>
          </a:p>
        </p:txBody>
      </p:sp>
      <p:sp>
        <p:nvSpPr>
          <p:cNvPr id="3" name="Holder 3"/>
          <p:cNvSpPr>
            <a:spLocks noGrp="1"/>
          </p:cNvSpPr>
          <p:nvPr>
            <p:ph type="body" idx="1"/>
          </p:nvPr>
        </p:nvSpPr>
        <p:spPr>
          <a:xfrm>
            <a:off x="219302" y="1144811"/>
            <a:ext cx="8545195" cy="4614545"/>
          </a:xfrm>
          <a:prstGeom prst="rect">
            <a:avLst/>
          </a:prstGeom>
        </p:spPr>
        <p:txBody>
          <a:bodyPr wrap="square" lIns="0" tIns="0" rIns="0" bIns="0">
            <a:spAutoFit/>
          </a:bodyPr>
          <a:lstStyle>
            <a:lvl1pPr>
              <a:defRPr sz="2800" b="0" i="0">
                <a:solidFill>
                  <a:schemeClr val="tx1"/>
                </a:solidFill>
                <a:latin typeface="宋体"/>
                <a:cs typeface="宋体"/>
              </a:defRPr>
            </a:lvl1pPr>
          </a:lstStyle>
          <a:p>
            <a:endParaRPr/>
          </a:p>
        </p:txBody>
      </p:sp>
      <p:sp>
        <p:nvSpPr>
          <p:cNvPr id="4" name="Holder 4"/>
          <p:cNvSpPr>
            <a:spLocks noGrp="1"/>
          </p:cNvSpPr>
          <p:nvPr>
            <p:ph type="ftr" sz="quarter" idx="5"/>
          </p:nvPr>
        </p:nvSpPr>
        <p:spPr>
          <a:xfrm>
            <a:off x="3100324" y="6342507"/>
            <a:ext cx="2917952" cy="34099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5930" y="6342507"/>
            <a:ext cx="2097278" cy="34099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10/19/20</a:t>
            </a:fld>
            <a:endParaRPr lang="en-US"/>
          </a:p>
        </p:txBody>
      </p:sp>
      <p:sp>
        <p:nvSpPr>
          <p:cNvPr id="6" name="Holder 6"/>
          <p:cNvSpPr>
            <a:spLocks noGrp="1"/>
          </p:cNvSpPr>
          <p:nvPr>
            <p:ph type="sldNum" sz="quarter" idx="7"/>
          </p:nvPr>
        </p:nvSpPr>
        <p:spPr>
          <a:xfrm>
            <a:off x="6759581" y="6199914"/>
            <a:ext cx="1873250" cy="233679"/>
          </a:xfrm>
          <a:prstGeom prst="rect">
            <a:avLst/>
          </a:prstGeom>
        </p:spPr>
        <p:txBody>
          <a:bodyPr wrap="square" lIns="0" tIns="0" rIns="0" bIns="0">
            <a:spAutoFit/>
          </a:bodyPr>
          <a:lstStyle>
            <a:lvl1pPr>
              <a:defRPr sz="1400" b="0" i="0">
                <a:solidFill>
                  <a:srgbClr val="0033CC"/>
                </a:solidFill>
                <a:latin typeface="宋体"/>
                <a:cs typeface="宋体"/>
              </a:defRPr>
            </a:lvl1p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a:t>
            </a:fld>
            <a:endParaRPr spc="-5" dirty="0">
              <a:latin typeface="Times New Roman"/>
              <a:cs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5033" y="2535935"/>
            <a:ext cx="4368800" cy="574040"/>
          </a:xfrm>
          <a:prstGeom prst="rect">
            <a:avLst/>
          </a:prstGeom>
        </p:spPr>
        <p:txBody>
          <a:bodyPr vert="horz" wrap="square" lIns="0" tIns="12700" rIns="0" bIns="0" rtlCol="0">
            <a:spAutoFit/>
          </a:bodyPr>
          <a:lstStyle/>
          <a:p>
            <a:pPr marL="12700">
              <a:lnSpc>
                <a:spcPct val="100000"/>
              </a:lnSpc>
              <a:spcBef>
                <a:spcPts val="100"/>
              </a:spcBef>
              <a:tabLst>
                <a:tab pos="2069464" algn="l"/>
              </a:tabLst>
            </a:pPr>
            <a:r>
              <a:rPr dirty="0"/>
              <a:t>第五章	优先分析法</a:t>
            </a:r>
          </a:p>
        </p:txBody>
      </p:sp>
      <p:sp>
        <p:nvSpPr>
          <p:cNvPr id="4" name="object 4"/>
          <p:cNvSpPr txBox="1"/>
          <p:nvPr/>
        </p:nvSpPr>
        <p:spPr>
          <a:xfrm>
            <a:off x="6804539" y="6199914"/>
            <a:ext cx="1783714" cy="233679"/>
          </a:xfrm>
          <a:prstGeom prst="rect">
            <a:avLst/>
          </a:prstGeom>
        </p:spPr>
        <p:txBody>
          <a:bodyPr vert="horz" wrap="square" lIns="0" tIns="0" rIns="0" bIns="0" rtlCol="0">
            <a:spAutoFit/>
          </a:bodyPr>
          <a:lstStyle/>
          <a:p>
            <a:pPr marL="12700">
              <a:lnSpc>
                <a:spcPts val="1625"/>
              </a:lnSpc>
              <a:tabLst>
                <a:tab pos="679450" algn="l"/>
              </a:tabLst>
            </a:pPr>
            <a:r>
              <a:rPr sz="1400" spc="-5" dirty="0">
                <a:solidFill>
                  <a:srgbClr val="0033CC"/>
                </a:solidFill>
                <a:latin typeface="宋体"/>
                <a:cs typeface="宋体"/>
              </a:rPr>
              <a:t>第五章	优先分析法</a:t>
            </a:r>
            <a:r>
              <a:rPr sz="1400" spc="-65" dirty="0">
                <a:solidFill>
                  <a:srgbClr val="0033CC"/>
                </a:solidFill>
                <a:latin typeface="宋体"/>
                <a:cs typeface="宋体"/>
              </a:rPr>
              <a:t> </a:t>
            </a:r>
            <a:fld id="{81D60167-4931-47E6-BA6A-407CBD079E47}" type="slidenum">
              <a:rPr sz="1400" spc="-5" dirty="0">
                <a:solidFill>
                  <a:srgbClr val="0033CC"/>
                </a:solidFill>
                <a:latin typeface="Times New Roman"/>
                <a:cs typeface="Times New Roman"/>
              </a:rPr>
              <a:t>1</a:t>
            </a:fld>
            <a:endParaRPr sz="1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8134" y="841248"/>
            <a:ext cx="7513320" cy="879475"/>
          </a:xfrm>
          <a:prstGeom prst="rect">
            <a:avLst/>
          </a:prstGeom>
        </p:spPr>
        <p:txBody>
          <a:bodyPr vert="horz" wrap="square" lIns="0" tIns="12700" rIns="0" bIns="0" rtlCol="0">
            <a:spAutoFit/>
          </a:bodyPr>
          <a:lstStyle/>
          <a:p>
            <a:pPr marL="12700">
              <a:lnSpc>
                <a:spcPct val="100000"/>
              </a:lnSpc>
              <a:spcBef>
                <a:spcPts val="100"/>
              </a:spcBef>
              <a:tabLst>
                <a:tab pos="1078865" algn="l"/>
              </a:tabLst>
            </a:pPr>
            <a:r>
              <a:rPr sz="2800" dirty="0">
                <a:latin typeface="宋体"/>
                <a:cs typeface="宋体"/>
              </a:rPr>
              <a:t>如：	</a:t>
            </a:r>
            <a:r>
              <a:rPr sz="2800" spc="-5" dirty="0">
                <a:latin typeface="Times New Roman"/>
                <a:cs typeface="Times New Roman"/>
              </a:rPr>
              <a:t>i+i-i*(i+i)</a:t>
            </a:r>
            <a:r>
              <a:rPr sz="2800" spc="-5" dirty="0">
                <a:latin typeface="宋体"/>
                <a:cs typeface="宋体"/>
              </a:rPr>
              <a:t>归约过程如下：</a:t>
            </a:r>
            <a:endParaRPr sz="2800">
              <a:latin typeface="宋体"/>
              <a:cs typeface="宋体"/>
            </a:endParaRPr>
          </a:p>
          <a:p>
            <a:pPr marL="12700">
              <a:lnSpc>
                <a:spcPct val="100000"/>
              </a:lnSpc>
              <a:tabLst>
                <a:tab pos="2879090" algn="l"/>
              </a:tabLst>
            </a:pPr>
            <a:r>
              <a:rPr sz="2800" spc="-5" dirty="0">
                <a:latin typeface="Times New Roman"/>
                <a:cs typeface="Times New Roman"/>
              </a:rPr>
              <a:t>1)</a:t>
            </a:r>
            <a:r>
              <a:rPr sz="2800" spc="-100" dirty="0">
                <a:latin typeface="Times New Roman"/>
                <a:cs typeface="Times New Roman"/>
              </a:rPr>
              <a:t> </a:t>
            </a:r>
            <a:r>
              <a:rPr sz="2800" dirty="0">
                <a:latin typeface="Times New Roman"/>
                <a:cs typeface="Times New Roman"/>
              </a:rPr>
              <a:t>i+i-i*(i+i)	</a:t>
            </a:r>
            <a:r>
              <a:rPr sz="2800" spc="-5" dirty="0">
                <a:latin typeface="宋体"/>
                <a:cs typeface="宋体"/>
              </a:rPr>
              <a:t>设算数级别最高，最先归约；</a:t>
            </a:r>
            <a:endParaRPr sz="2800">
              <a:latin typeface="宋体"/>
              <a:cs typeface="宋体"/>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10</a:t>
            </a:fld>
            <a:endParaRPr spc="-5" dirty="0">
              <a:latin typeface="Times New Roman"/>
              <a:cs typeface="Times New Roman"/>
            </a:endParaRPr>
          </a:p>
        </p:txBody>
      </p:sp>
      <p:sp>
        <p:nvSpPr>
          <p:cNvPr id="3" name="object 3"/>
          <p:cNvSpPr txBox="1"/>
          <p:nvPr/>
        </p:nvSpPr>
        <p:spPr>
          <a:xfrm>
            <a:off x="3607946" y="2122139"/>
            <a:ext cx="4606925" cy="452755"/>
          </a:xfrm>
          <a:prstGeom prst="rect">
            <a:avLst/>
          </a:prstGeom>
        </p:spPr>
        <p:txBody>
          <a:bodyPr vert="horz" wrap="square" lIns="0" tIns="12700" rIns="0" bIns="0" rtlCol="0">
            <a:spAutoFit/>
          </a:bodyPr>
          <a:lstStyle/>
          <a:p>
            <a:pPr marL="12700">
              <a:lnSpc>
                <a:spcPct val="100000"/>
              </a:lnSpc>
              <a:spcBef>
                <a:spcPts val="100"/>
              </a:spcBef>
            </a:pPr>
            <a:r>
              <a:rPr sz="2800" spc="-5" dirty="0">
                <a:latin typeface="宋体"/>
                <a:cs typeface="宋体"/>
              </a:rPr>
              <a:t>＋，－同级，先归约左</a:t>
            </a:r>
            <a:r>
              <a:rPr sz="2800" dirty="0">
                <a:latin typeface="宋体"/>
                <a:cs typeface="宋体"/>
              </a:rPr>
              <a:t>边</a:t>
            </a:r>
            <a:r>
              <a:rPr sz="2800" spc="-5" dirty="0">
                <a:latin typeface="Times New Roman"/>
                <a:cs typeface="Times New Roman"/>
              </a:rPr>
              <a:t>“</a:t>
            </a:r>
            <a:r>
              <a:rPr sz="2800" spc="-5" dirty="0">
                <a:latin typeface="宋体"/>
                <a:cs typeface="宋体"/>
              </a:rPr>
              <a:t>＋</a:t>
            </a:r>
            <a:r>
              <a:rPr sz="2800" spc="-5" dirty="0">
                <a:latin typeface="Times New Roman"/>
                <a:cs typeface="Times New Roman"/>
              </a:rPr>
              <a:t>”</a:t>
            </a:r>
            <a:endParaRPr sz="2800">
              <a:latin typeface="Times New Roman"/>
              <a:cs typeface="Times New Roman"/>
            </a:endParaRPr>
          </a:p>
        </p:txBody>
      </p:sp>
      <p:sp>
        <p:nvSpPr>
          <p:cNvPr id="4" name="object 4"/>
          <p:cNvSpPr txBox="1"/>
          <p:nvPr/>
        </p:nvSpPr>
        <p:spPr>
          <a:xfrm>
            <a:off x="3665101" y="2976328"/>
            <a:ext cx="4961890" cy="452755"/>
          </a:xfrm>
          <a:prstGeom prst="rect">
            <a:avLst/>
          </a:prstGeom>
        </p:spPr>
        <p:txBody>
          <a:bodyPr vert="horz" wrap="square" lIns="0" tIns="12700" rIns="0" bIns="0" rtlCol="0">
            <a:spAutoFit/>
          </a:bodyPr>
          <a:lstStyle/>
          <a:p>
            <a:pPr marL="12700">
              <a:lnSpc>
                <a:spcPct val="100000"/>
              </a:lnSpc>
              <a:spcBef>
                <a:spcPts val="100"/>
              </a:spcBef>
            </a:pPr>
            <a:r>
              <a:rPr sz="2800" spc="-5" dirty="0">
                <a:latin typeface="宋体"/>
                <a:cs typeface="宋体"/>
              </a:rPr>
              <a:t>－，×不同级，先归约右</a:t>
            </a:r>
            <a:r>
              <a:rPr sz="2800" spc="-10" dirty="0">
                <a:latin typeface="宋体"/>
                <a:cs typeface="宋体"/>
              </a:rPr>
              <a:t>边</a:t>
            </a:r>
            <a:r>
              <a:rPr sz="2800" spc="-5" dirty="0">
                <a:latin typeface="Times New Roman"/>
                <a:cs typeface="Times New Roman"/>
              </a:rPr>
              <a:t>“</a:t>
            </a:r>
            <a:r>
              <a:rPr sz="2800" spc="-5" dirty="0">
                <a:latin typeface="宋体"/>
                <a:cs typeface="宋体"/>
              </a:rPr>
              <a:t>×</a:t>
            </a:r>
            <a:r>
              <a:rPr sz="2800" spc="-5" dirty="0">
                <a:latin typeface="Times New Roman"/>
                <a:cs typeface="Times New Roman"/>
              </a:rPr>
              <a:t>”</a:t>
            </a:r>
            <a:endParaRPr sz="2800">
              <a:latin typeface="Times New Roman"/>
              <a:cs typeface="Times New Roman"/>
            </a:endParaRPr>
          </a:p>
        </p:txBody>
      </p:sp>
      <p:sp>
        <p:nvSpPr>
          <p:cNvPr id="5" name="object 5"/>
          <p:cNvSpPr txBox="1"/>
          <p:nvPr/>
        </p:nvSpPr>
        <p:spPr>
          <a:xfrm>
            <a:off x="3726090" y="3830518"/>
            <a:ext cx="3935729" cy="452755"/>
          </a:xfrm>
          <a:prstGeom prst="rect">
            <a:avLst/>
          </a:prstGeom>
        </p:spPr>
        <p:txBody>
          <a:bodyPr vert="horz" wrap="square" lIns="0" tIns="12700" rIns="0" bIns="0" rtlCol="0">
            <a:spAutoFit/>
          </a:bodyPr>
          <a:lstStyle/>
          <a:p>
            <a:pPr marL="12700">
              <a:lnSpc>
                <a:spcPct val="100000"/>
              </a:lnSpc>
              <a:spcBef>
                <a:spcPts val="100"/>
              </a:spcBef>
            </a:pPr>
            <a:r>
              <a:rPr sz="2800" spc="-5" dirty="0">
                <a:latin typeface="宋体"/>
                <a:cs typeface="宋体"/>
              </a:rPr>
              <a:t>先算括号内，再算括号外</a:t>
            </a:r>
            <a:endParaRPr sz="2800">
              <a:latin typeface="宋体"/>
              <a:cs typeface="宋体"/>
            </a:endParaRPr>
          </a:p>
        </p:txBody>
      </p:sp>
      <p:sp>
        <p:nvSpPr>
          <p:cNvPr id="6" name="object 6"/>
          <p:cNvSpPr txBox="1"/>
          <p:nvPr/>
        </p:nvSpPr>
        <p:spPr>
          <a:xfrm>
            <a:off x="3691821" y="4684706"/>
            <a:ext cx="3855085" cy="452755"/>
          </a:xfrm>
          <a:prstGeom prst="rect">
            <a:avLst/>
          </a:prstGeom>
        </p:spPr>
        <p:txBody>
          <a:bodyPr vert="horz" wrap="square" lIns="0" tIns="12700" rIns="0" bIns="0" rtlCol="0">
            <a:spAutoFit/>
          </a:bodyPr>
          <a:lstStyle/>
          <a:p>
            <a:pPr marL="12700">
              <a:lnSpc>
                <a:spcPct val="100000"/>
              </a:lnSpc>
              <a:spcBef>
                <a:spcPts val="100"/>
              </a:spcBef>
            </a:pPr>
            <a:r>
              <a:rPr sz="2800" spc="-5" dirty="0">
                <a:latin typeface="宋体"/>
                <a:cs typeface="宋体"/>
              </a:rPr>
              <a:t>先归</a:t>
            </a:r>
            <a:r>
              <a:rPr sz="2800" dirty="0">
                <a:latin typeface="宋体"/>
                <a:cs typeface="宋体"/>
              </a:rPr>
              <a:t>约</a:t>
            </a:r>
            <a:r>
              <a:rPr sz="2800" spc="-5" dirty="0">
                <a:latin typeface="Times New Roman"/>
                <a:cs typeface="Times New Roman"/>
              </a:rPr>
              <a:t>“</a:t>
            </a:r>
            <a:r>
              <a:rPr sz="2800" spc="-5" dirty="0">
                <a:latin typeface="宋体"/>
                <a:cs typeface="宋体"/>
              </a:rPr>
              <a:t>×</a:t>
            </a:r>
            <a:r>
              <a:rPr sz="2800" spc="-5" dirty="0">
                <a:latin typeface="Times New Roman"/>
                <a:cs typeface="Times New Roman"/>
              </a:rPr>
              <a:t>”</a:t>
            </a:r>
            <a:r>
              <a:rPr sz="2800" spc="-5" dirty="0">
                <a:latin typeface="宋体"/>
                <a:cs typeface="宋体"/>
              </a:rPr>
              <a:t>，再归</a:t>
            </a:r>
            <a:r>
              <a:rPr sz="2800" spc="-10" dirty="0">
                <a:latin typeface="宋体"/>
                <a:cs typeface="宋体"/>
              </a:rPr>
              <a:t>约</a:t>
            </a:r>
            <a:r>
              <a:rPr sz="2800" spc="-5" dirty="0">
                <a:latin typeface="Times New Roman"/>
                <a:cs typeface="Times New Roman"/>
              </a:rPr>
              <a:t>“</a:t>
            </a:r>
            <a:r>
              <a:rPr sz="2800" spc="-5" dirty="0">
                <a:latin typeface="宋体"/>
                <a:cs typeface="宋体"/>
              </a:rPr>
              <a:t>－</a:t>
            </a:r>
            <a:r>
              <a:rPr sz="2800" spc="-5" dirty="0">
                <a:latin typeface="Times New Roman"/>
                <a:cs typeface="Times New Roman"/>
              </a:rPr>
              <a:t>”</a:t>
            </a:r>
            <a:endParaRPr sz="2800">
              <a:latin typeface="Times New Roman"/>
              <a:cs typeface="Times New Roman"/>
            </a:endParaRPr>
          </a:p>
        </p:txBody>
      </p:sp>
      <p:sp>
        <p:nvSpPr>
          <p:cNvPr id="7" name="object 7"/>
          <p:cNvSpPr txBox="1"/>
          <p:nvPr/>
        </p:nvSpPr>
        <p:spPr>
          <a:xfrm>
            <a:off x="508134" y="1695437"/>
            <a:ext cx="2149475" cy="429514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sz="2800" spc="-5" dirty="0">
                <a:latin typeface="Times New Roman"/>
                <a:cs typeface="Times New Roman"/>
              </a:rPr>
              <a:t>2)	</a:t>
            </a:r>
            <a:r>
              <a:rPr sz="2800" dirty="0">
                <a:latin typeface="Times New Roman"/>
                <a:cs typeface="Times New Roman"/>
              </a:rPr>
              <a:t>E</a:t>
            </a:r>
            <a:r>
              <a:rPr sz="2800" spc="-60" dirty="0">
                <a:latin typeface="Times New Roman"/>
                <a:cs typeface="Times New Roman"/>
              </a:rPr>
              <a:t> </a:t>
            </a:r>
            <a:r>
              <a:rPr sz="2800" spc="-5" dirty="0">
                <a:latin typeface="Times New Roman"/>
                <a:cs typeface="Times New Roman"/>
              </a:rPr>
              <a:t>+i-i*(i+i)</a:t>
            </a:r>
            <a:endParaRPr sz="2800">
              <a:latin typeface="Times New Roman"/>
              <a:cs typeface="Times New Roman"/>
            </a:endParaRPr>
          </a:p>
          <a:p>
            <a:pPr marL="12700">
              <a:lnSpc>
                <a:spcPct val="100000"/>
              </a:lnSpc>
              <a:tabLst>
                <a:tab pos="469265" algn="l"/>
              </a:tabLst>
            </a:pPr>
            <a:r>
              <a:rPr sz="2800" spc="-5" dirty="0">
                <a:latin typeface="Times New Roman"/>
                <a:cs typeface="Times New Roman"/>
              </a:rPr>
              <a:t>3</a:t>
            </a:r>
            <a:r>
              <a:rPr sz="2800" dirty="0">
                <a:latin typeface="Times New Roman"/>
                <a:cs typeface="Times New Roman"/>
              </a:rPr>
              <a:t>)	E+E-i*(i+i)</a:t>
            </a:r>
            <a:endParaRPr sz="2800">
              <a:latin typeface="Times New Roman"/>
              <a:cs typeface="Times New Roman"/>
            </a:endParaRPr>
          </a:p>
          <a:p>
            <a:pPr marL="12700">
              <a:lnSpc>
                <a:spcPct val="100000"/>
              </a:lnSpc>
              <a:spcBef>
                <a:spcPts val="5"/>
              </a:spcBef>
              <a:tabLst>
                <a:tab pos="469265" algn="l"/>
              </a:tabLst>
            </a:pPr>
            <a:r>
              <a:rPr sz="2800" dirty="0">
                <a:latin typeface="Times New Roman"/>
                <a:cs typeface="Times New Roman"/>
              </a:rPr>
              <a:t>4)	E-i*(i+i)</a:t>
            </a:r>
            <a:endParaRPr sz="2800">
              <a:latin typeface="Times New Roman"/>
              <a:cs typeface="Times New Roman"/>
            </a:endParaRPr>
          </a:p>
          <a:p>
            <a:pPr marL="12700">
              <a:lnSpc>
                <a:spcPct val="100000"/>
              </a:lnSpc>
              <a:tabLst>
                <a:tab pos="469265" algn="l"/>
              </a:tabLst>
            </a:pPr>
            <a:r>
              <a:rPr sz="2800" dirty="0">
                <a:latin typeface="Times New Roman"/>
                <a:cs typeface="Times New Roman"/>
              </a:rPr>
              <a:t>5)	E-E*(i+i)</a:t>
            </a:r>
            <a:endParaRPr sz="2800">
              <a:latin typeface="Times New Roman"/>
              <a:cs typeface="Times New Roman"/>
            </a:endParaRPr>
          </a:p>
          <a:p>
            <a:pPr marL="12700">
              <a:lnSpc>
                <a:spcPct val="100000"/>
              </a:lnSpc>
              <a:tabLst>
                <a:tab pos="469265" algn="l"/>
              </a:tabLst>
            </a:pPr>
            <a:r>
              <a:rPr sz="2800" dirty="0">
                <a:latin typeface="Times New Roman"/>
                <a:cs typeface="Times New Roman"/>
              </a:rPr>
              <a:t>6)	E-E*(E+i)</a:t>
            </a:r>
            <a:endParaRPr sz="2800">
              <a:latin typeface="Times New Roman"/>
              <a:cs typeface="Times New Roman"/>
            </a:endParaRPr>
          </a:p>
          <a:p>
            <a:pPr marL="12700">
              <a:lnSpc>
                <a:spcPct val="100000"/>
              </a:lnSpc>
              <a:spcBef>
                <a:spcPts val="5"/>
              </a:spcBef>
              <a:tabLst>
                <a:tab pos="469265" algn="l"/>
              </a:tabLst>
            </a:pPr>
            <a:r>
              <a:rPr sz="2800" dirty="0">
                <a:latin typeface="Times New Roman"/>
                <a:cs typeface="Times New Roman"/>
              </a:rPr>
              <a:t>7)	E-E*(E+E)</a:t>
            </a:r>
            <a:endParaRPr sz="2800">
              <a:latin typeface="Times New Roman"/>
              <a:cs typeface="Times New Roman"/>
            </a:endParaRPr>
          </a:p>
          <a:p>
            <a:pPr marL="12700">
              <a:lnSpc>
                <a:spcPct val="100000"/>
              </a:lnSpc>
              <a:tabLst>
                <a:tab pos="469265" algn="l"/>
              </a:tabLst>
            </a:pPr>
            <a:r>
              <a:rPr sz="2800" dirty="0">
                <a:latin typeface="Times New Roman"/>
                <a:cs typeface="Times New Roman"/>
              </a:rPr>
              <a:t>8)	E-E*(E)</a:t>
            </a:r>
            <a:endParaRPr sz="2800">
              <a:latin typeface="Times New Roman"/>
              <a:cs typeface="Times New Roman"/>
            </a:endParaRPr>
          </a:p>
          <a:p>
            <a:pPr marL="12700" marR="721995" indent="-635">
              <a:lnSpc>
                <a:spcPct val="100000"/>
              </a:lnSpc>
              <a:spcBef>
                <a:spcPts val="10"/>
              </a:spcBef>
              <a:tabLst>
                <a:tab pos="469265" algn="l"/>
              </a:tabLst>
            </a:pPr>
            <a:r>
              <a:rPr sz="2800" dirty="0">
                <a:latin typeface="Times New Roman"/>
                <a:cs typeface="Times New Roman"/>
              </a:rPr>
              <a:t>9)	E-E*E  10)E-E  11)E</a:t>
            </a:r>
            <a:endParaRPr sz="2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22097"/>
            <a:ext cx="5054600" cy="1108701"/>
          </a:xfrm>
          <a:prstGeom prst="rect">
            <a:avLst/>
          </a:prstGeom>
        </p:spPr>
        <p:txBody>
          <a:bodyPr vert="horz" wrap="square" lIns="0" tIns="12700" rIns="0" bIns="0" rtlCol="0">
            <a:spAutoFit/>
          </a:bodyPr>
          <a:lstStyle/>
          <a:p>
            <a:pPr marL="12700" marR="5080">
              <a:lnSpc>
                <a:spcPct val="105400"/>
              </a:lnSpc>
              <a:spcBef>
                <a:spcPts val="100"/>
              </a:spcBef>
              <a:tabLst>
                <a:tab pos="1040765" algn="l"/>
              </a:tabLst>
            </a:pPr>
            <a:r>
              <a:rPr dirty="0">
                <a:latin typeface="Times New Roman"/>
                <a:cs typeface="Times New Roman"/>
              </a:rPr>
              <a:t>5.2	</a:t>
            </a:r>
            <a:r>
              <a:rPr dirty="0" err="1"/>
              <a:t>算符优先分析法</a:t>
            </a:r>
            <a:r>
              <a:rPr dirty="0"/>
              <a:t> </a:t>
            </a:r>
            <a:br>
              <a:rPr lang="en-US" dirty="0"/>
            </a:br>
            <a:r>
              <a:rPr dirty="0" err="1"/>
              <a:t>二、确定运算符的优先级</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11</a:t>
            </a:fld>
            <a:endParaRPr spc="-5" dirty="0">
              <a:latin typeface="Times New Roman"/>
              <a:cs typeface="Times New Roman"/>
            </a:endParaRPr>
          </a:p>
        </p:txBody>
      </p:sp>
      <p:sp>
        <p:nvSpPr>
          <p:cNvPr id="3" name="object 3"/>
          <p:cNvSpPr txBox="1"/>
          <p:nvPr/>
        </p:nvSpPr>
        <p:spPr>
          <a:xfrm>
            <a:off x="219335" y="1352870"/>
            <a:ext cx="8544560" cy="2717165"/>
          </a:xfrm>
          <a:prstGeom prst="rect">
            <a:avLst/>
          </a:prstGeom>
        </p:spPr>
        <p:txBody>
          <a:bodyPr vert="horz" wrap="square" lIns="0" tIns="12065" rIns="0" bIns="0" rtlCol="0">
            <a:spAutoFit/>
          </a:bodyPr>
          <a:lstStyle/>
          <a:p>
            <a:pPr marL="354965" marR="50165" indent="-342900">
              <a:lnSpc>
                <a:spcPct val="105200"/>
              </a:lnSpc>
              <a:spcBef>
                <a:spcPts val="95"/>
              </a:spcBef>
            </a:pPr>
            <a:r>
              <a:rPr sz="2800" dirty="0">
                <a:latin typeface="宋体"/>
                <a:cs typeface="宋体"/>
              </a:rPr>
              <a:t>注</a:t>
            </a:r>
            <a:r>
              <a:rPr sz="2800" spc="-5" dirty="0">
                <a:latin typeface="宋体"/>
                <a:cs typeface="宋体"/>
              </a:rPr>
              <a:t>：</a:t>
            </a:r>
            <a:r>
              <a:rPr sz="2800" spc="-5" dirty="0">
                <a:latin typeface="Times New Roman"/>
                <a:cs typeface="Times New Roman"/>
              </a:rPr>
              <a:t>1)</a:t>
            </a:r>
            <a:r>
              <a:rPr sz="2800" spc="-5" dirty="0">
                <a:latin typeface="宋体"/>
                <a:cs typeface="宋体"/>
              </a:rPr>
              <a:t>算符优先分析法的关键是比较两个相继出现的终 结符的优先级而决定应采取的动作。</a:t>
            </a:r>
            <a:endParaRPr sz="2800">
              <a:latin typeface="宋体"/>
              <a:cs typeface="宋体"/>
            </a:endParaRPr>
          </a:p>
          <a:p>
            <a:pPr marL="354965" marR="5080" indent="279400">
              <a:lnSpc>
                <a:spcPct val="101800"/>
              </a:lnSpc>
              <a:spcBef>
                <a:spcPts val="445"/>
              </a:spcBef>
            </a:pPr>
            <a:r>
              <a:rPr sz="2800" dirty="0">
                <a:latin typeface="Times New Roman"/>
                <a:cs typeface="Times New Roman"/>
              </a:rPr>
              <a:t>2)</a:t>
            </a:r>
            <a:r>
              <a:rPr sz="2800" spc="-5" dirty="0">
                <a:latin typeface="宋体"/>
                <a:cs typeface="宋体"/>
              </a:rPr>
              <a:t>要完成运算符间优先级的比较，可以先定义各种 可能相继出现的运算符的优先级，并表示为矩阵的形 式，使得能够在分析中通过查询矩阵元素而得到算符 之间的优先关系。</a:t>
            </a:r>
            <a:endParaRPr sz="2800">
              <a:latin typeface="宋体"/>
              <a:cs typeface="宋体"/>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326135"/>
            <a:ext cx="4254500" cy="574040"/>
          </a:xfrm>
          <a:prstGeom prst="rect">
            <a:avLst/>
          </a:prstGeom>
        </p:spPr>
        <p:txBody>
          <a:bodyPr vert="horz" wrap="square" lIns="0" tIns="12700" rIns="0" bIns="0" rtlCol="0">
            <a:spAutoFit/>
          </a:bodyPr>
          <a:lstStyle/>
          <a:p>
            <a:pPr marL="12700">
              <a:lnSpc>
                <a:spcPct val="100000"/>
              </a:lnSpc>
              <a:spcBef>
                <a:spcPts val="100"/>
              </a:spcBef>
              <a:tabLst>
                <a:tab pos="1040765" algn="l"/>
              </a:tabLst>
            </a:pPr>
            <a:r>
              <a:rPr dirty="0">
                <a:latin typeface="Times New Roman"/>
                <a:cs typeface="Times New Roman"/>
              </a:rPr>
              <a:t>5.2	</a:t>
            </a:r>
            <a:r>
              <a:rPr dirty="0"/>
              <a:t>算符优先分析法</a:t>
            </a:r>
          </a:p>
        </p:txBody>
      </p:sp>
      <p:pic>
        <p:nvPicPr>
          <p:cNvPr id="3" name="object 3"/>
          <p:cNvPicPr/>
          <p:nvPr/>
        </p:nvPicPr>
        <p:blipFill>
          <a:blip r:embed="rId2" cstate="print"/>
          <a:stretch>
            <a:fillRect/>
          </a:stretch>
        </p:blipFill>
        <p:spPr>
          <a:xfrm>
            <a:off x="4407033" y="3575050"/>
            <a:ext cx="228600" cy="215645"/>
          </a:xfrm>
          <a:prstGeom prst="rect">
            <a:avLst/>
          </a:prstGeom>
        </p:spPr>
      </p:pic>
      <p:graphicFrame>
        <p:nvGraphicFramePr>
          <p:cNvPr id="4" name="object 4"/>
          <p:cNvGraphicFramePr>
            <a:graphicFrameLocks noGrp="1"/>
          </p:cNvGraphicFramePr>
          <p:nvPr/>
        </p:nvGraphicFramePr>
        <p:xfrm>
          <a:off x="125742" y="1033399"/>
          <a:ext cx="8611867" cy="5124446"/>
        </p:xfrm>
        <a:graphic>
          <a:graphicData uri="http://schemas.openxmlformats.org/drawingml/2006/table">
            <a:tbl>
              <a:tblPr firstRow="1" bandRow="1">
                <a:tableStyleId>{2D5ABB26-0587-4C30-8999-92F81FD0307C}</a:tableStyleId>
              </a:tblPr>
              <a:tblGrid>
                <a:gridCol w="1427480">
                  <a:extLst>
                    <a:ext uri="{9D8B030D-6E8A-4147-A177-3AD203B41FA5}">
                      <a16:colId xmlns:a16="http://schemas.microsoft.com/office/drawing/2014/main" val="20000"/>
                    </a:ext>
                  </a:extLst>
                </a:gridCol>
                <a:gridCol w="1195705">
                  <a:extLst>
                    <a:ext uri="{9D8B030D-6E8A-4147-A177-3AD203B41FA5}">
                      <a16:colId xmlns:a16="http://schemas.microsoft.com/office/drawing/2014/main" val="20001"/>
                    </a:ext>
                  </a:extLst>
                </a:gridCol>
                <a:gridCol w="1198880">
                  <a:extLst>
                    <a:ext uri="{9D8B030D-6E8A-4147-A177-3AD203B41FA5}">
                      <a16:colId xmlns:a16="http://schemas.microsoft.com/office/drawing/2014/main" val="20002"/>
                    </a:ext>
                  </a:extLst>
                </a:gridCol>
                <a:gridCol w="1196339">
                  <a:extLst>
                    <a:ext uri="{9D8B030D-6E8A-4147-A177-3AD203B41FA5}">
                      <a16:colId xmlns:a16="http://schemas.microsoft.com/office/drawing/2014/main" val="20003"/>
                    </a:ext>
                  </a:extLst>
                </a:gridCol>
                <a:gridCol w="1198880">
                  <a:extLst>
                    <a:ext uri="{9D8B030D-6E8A-4147-A177-3AD203B41FA5}">
                      <a16:colId xmlns:a16="http://schemas.microsoft.com/office/drawing/2014/main" val="20004"/>
                    </a:ext>
                  </a:extLst>
                </a:gridCol>
                <a:gridCol w="1195704">
                  <a:extLst>
                    <a:ext uri="{9D8B030D-6E8A-4147-A177-3AD203B41FA5}">
                      <a16:colId xmlns:a16="http://schemas.microsoft.com/office/drawing/2014/main" val="20005"/>
                    </a:ext>
                  </a:extLst>
                </a:gridCol>
                <a:gridCol w="1198879">
                  <a:extLst>
                    <a:ext uri="{9D8B030D-6E8A-4147-A177-3AD203B41FA5}">
                      <a16:colId xmlns:a16="http://schemas.microsoft.com/office/drawing/2014/main" val="20006"/>
                    </a:ext>
                  </a:extLst>
                </a:gridCol>
              </a:tblGrid>
              <a:tr h="944879">
                <a:tc>
                  <a:txBody>
                    <a:bodyPr/>
                    <a:lstStyle/>
                    <a:p>
                      <a:pPr marL="92075" marR="171450" indent="443865">
                        <a:lnSpc>
                          <a:spcPct val="105200"/>
                        </a:lnSpc>
                        <a:spcBef>
                          <a:spcPts val="100"/>
                        </a:spcBef>
                      </a:pPr>
                      <a:r>
                        <a:rPr sz="2800" dirty="0">
                          <a:latin typeface="宋体"/>
                          <a:cs typeface="宋体"/>
                        </a:rPr>
                        <a:t>右符 左符</a:t>
                      </a:r>
                      <a:endParaRPr sz="2800">
                        <a:latin typeface="宋体"/>
                        <a:cs typeface="宋体"/>
                      </a:endParaRPr>
                    </a:p>
                  </a:txBody>
                  <a:tcPr marL="0" marR="0" marT="12700" marB="0">
                    <a:lnL w="28575">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1950"/>
                        </a:spcBef>
                      </a:pPr>
                      <a:r>
                        <a:rPr sz="2800" b="1" dirty="0">
                          <a:latin typeface="Times New Roman"/>
                          <a:cs typeface="Times New Roman"/>
                        </a:rPr>
                        <a:t>+</a:t>
                      </a:r>
                      <a:endParaRPr sz="2800">
                        <a:latin typeface="Times New Roman"/>
                        <a:cs typeface="Times New Roman"/>
                      </a:endParaRPr>
                    </a:p>
                  </a:txBody>
                  <a:tcPr marL="0" marR="0" marT="247650"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1950"/>
                        </a:spcBef>
                      </a:pPr>
                      <a:r>
                        <a:rPr sz="2800" dirty="0">
                          <a:latin typeface="Times New Roman"/>
                          <a:cs typeface="Times New Roman"/>
                        </a:rPr>
                        <a:t>*</a:t>
                      </a:r>
                      <a:endParaRPr sz="2800">
                        <a:latin typeface="Times New Roman"/>
                        <a:cs typeface="Times New Roman"/>
                      </a:endParaRPr>
                    </a:p>
                  </a:txBody>
                  <a:tcPr marL="0" marR="0" marT="247650"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1950"/>
                        </a:spcBef>
                      </a:pPr>
                      <a:r>
                        <a:rPr sz="2800" b="1" dirty="0">
                          <a:latin typeface="Times New Roman"/>
                          <a:cs typeface="Times New Roman"/>
                        </a:rPr>
                        <a:t>(</a:t>
                      </a:r>
                      <a:endParaRPr sz="2800">
                        <a:latin typeface="Times New Roman"/>
                        <a:cs typeface="Times New Roman"/>
                      </a:endParaRPr>
                    </a:p>
                  </a:txBody>
                  <a:tcPr marL="0" marR="0" marT="247650"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1950"/>
                        </a:spcBef>
                      </a:pPr>
                      <a:r>
                        <a:rPr sz="2800" b="1" dirty="0">
                          <a:latin typeface="Times New Roman"/>
                          <a:cs typeface="Times New Roman"/>
                        </a:rPr>
                        <a:t>)</a:t>
                      </a:r>
                      <a:endParaRPr sz="2800">
                        <a:latin typeface="Times New Roman"/>
                        <a:cs typeface="Times New Roman"/>
                      </a:endParaRPr>
                    </a:p>
                  </a:txBody>
                  <a:tcPr marL="0" marR="0" marT="247650"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1950"/>
                        </a:spcBef>
                      </a:pPr>
                      <a:r>
                        <a:rPr sz="2800" b="1" dirty="0">
                          <a:latin typeface="Times New Roman"/>
                          <a:cs typeface="Times New Roman"/>
                        </a:rPr>
                        <a:t>i</a:t>
                      </a:r>
                      <a:endParaRPr sz="2800">
                        <a:latin typeface="Times New Roman"/>
                        <a:cs typeface="Times New Roman"/>
                      </a:endParaRPr>
                    </a:p>
                  </a:txBody>
                  <a:tcPr marL="0" marR="0" marT="247650"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1950"/>
                        </a:spcBef>
                      </a:pPr>
                      <a:r>
                        <a:rPr sz="2800" b="1" dirty="0">
                          <a:latin typeface="Times New Roman"/>
                          <a:cs typeface="Times New Roman"/>
                        </a:rPr>
                        <a:t>#</a:t>
                      </a:r>
                      <a:endParaRPr sz="2800">
                        <a:latin typeface="Times New Roman"/>
                        <a:cs typeface="Times New Roman"/>
                      </a:endParaRPr>
                    </a:p>
                  </a:txBody>
                  <a:tcPr marL="0" marR="0" marT="247650" marB="0">
                    <a:lnL w="19050">
                      <a:solidFill>
                        <a:srgbClr val="000000"/>
                      </a:solidFill>
                      <a:prstDash val="solid"/>
                    </a:lnL>
                    <a:lnR w="28575">
                      <a:solidFill>
                        <a:srgbClr val="000000"/>
                      </a:solidFill>
                      <a:prstDash val="solid"/>
                    </a:lnR>
                    <a:lnT w="28575">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694943">
                <a:tc>
                  <a:txBody>
                    <a:bodyPr/>
                    <a:lstStyle/>
                    <a:p>
                      <a:pPr marL="612775">
                        <a:lnSpc>
                          <a:spcPct val="100000"/>
                        </a:lnSpc>
                        <a:spcBef>
                          <a:spcPts val="270"/>
                        </a:spcBef>
                      </a:pPr>
                      <a:r>
                        <a:rPr sz="2800" dirty="0">
                          <a:latin typeface="Times New Roman"/>
                          <a:cs typeface="Times New Roman"/>
                        </a:rPr>
                        <a:t>+</a:t>
                      </a:r>
                      <a:endParaRPr sz="2800">
                        <a:latin typeface="Times New Roman"/>
                        <a:cs typeface="Times New Roman"/>
                      </a:endParaRPr>
                    </a:p>
                  </a:txBody>
                  <a:tcPr marL="0" marR="0" marT="34290"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697230">
                <a:tc>
                  <a:txBody>
                    <a:bodyPr/>
                    <a:lstStyle/>
                    <a:p>
                      <a:pPr marL="623570">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697991">
                <a:tc>
                  <a:txBody>
                    <a:bodyPr/>
                    <a:lstStyle/>
                    <a:p>
                      <a:pPr marL="653415">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697230">
                <a:tc>
                  <a:txBody>
                    <a:bodyPr/>
                    <a:lstStyle/>
                    <a:p>
                      <a:pPr marL="653415">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694943">
                <a:tc>
                  <a:txBody>
                    <a:bodyPr/>
                    <a:lstStyle/>
                    <a:p>
                      <a:pPr marL="88900" algn="ctr">
                        <a:lnSpc>
                          <a:spcPct val="100000"/>
                        </a:lnSpc>
                        <a:spcBef>
                          <a:spcPts val="275"/>
                        </a:spcBef>
                      </a:pPr>
                      <a:r>
                        <a:rPr sz="2800" dirty="0">
                          <a:latin typeface="Times New Roman"/>
                          <a:cs typeface="Times New Roman"/>
                        </a:rPr>
                        <a:t>i</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697230">
                <a:tc>
                  <a:txBody>
                    <a:bodyPr/>
                    <a:lstStyle/>
                    <a:p>
                      <a:pPr marL="623570">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bl>
          </a:graphicData>
        </a:graphic>
      </p:graphicFrame>
      <p:sp>
        <p:nvSpPr>
          <p:cNvPr id="5" name="object 5"/>
          <p:cNvSpPr/>
          <p:nvPr/>
        </p:nvSpPr>
        <p:spPr>
          <a:xfrm>
            <a:off x="139839" y="1047496"/>
            <a:ext cx="1427480" cy="944880"/>
          </a:xfrm>
          <a:custGeom>
            <a:avLst/>
            <a:gdLst/>
            <a:ahLst/>
            <a:cxnLst/>
            <a:rect l="l" t="t" r="r" b="b"/>
            <a:pathLst>
              <a:path w="1427480" h="944880">
                <a:moveTo>
                  <a:pt x="0" y="0"/>
                </a:moveTo>
                <a:lnTo>
                  <a:pt x="1427226" y="944879"/>
                </a:lnTo>
              </a:path>
            </a:pathLst>
          </a:custGeom>
          <a:ln w="12954">
            <a:solidFill>
              <a:srgbClr val="00000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025783" y="2190495"/>
            <a:ext cx="247650" cy="234695"/>
          </a:xfrm>
          <a:prstGeom prst="rect">
            <a:avLst/>
          </a:prstGeom>
        </p:spPr>
      </p:pic>
      <p:pic>
        <p:nvPicPr>
          <p:cNvPr id="7" name="object 7"/>
          <p:cNvPicPr/>
          <p:nvPr/>
        </p:nvPicPr>
        <p:blipFill>
          <a:blip r:embed="rId2" cstate="print"/>
          <a:stretch>
            <a:fillRect/>
          </a:stretch>
        </p:blipFill>
        <p:spPr>
          <a:xfrm>
            <a:off x="3187833" y="2190495"/>
            <a:ext cx="228600" cy="215645"/>
          </a:xfrm>
          <a:prstGeom prst="rect">
            <a:avLst/>
          </a:prstGeom>
        </p:spPr>
      </p:pic>
      <p:pic>
        <p:nvPicPr>
          <p:cNvPr id="8" name="object 8"/>
          <p:cNvPicPr/>
          <p:nvPr/>
        </p:nvPicPr>
        <p:blipFill>
          <a:blip r:embed="rId2" cstate="print"/>
          <a:stretch>
            <a:fillRect/>
          </a:stretch>
        </p:blipFill>
        <p:spPr>
          <a:xfrm>
            <a:off x="6845433" y="2190495"/>
            <a:ext cx="228600" cy="215645"/>
          </a:xfrm>
          <a:prstGeom prst="rect">
            <a:avLst/>
          </a:prstGeom>
        </p:spPr>
      </p:pic>
      <p:pic>
        <p:nvPicPr>
          <p:cNvPr id="9" name="object 9"/>
          <p:cNvPicPr/>
          <p:nvPr/>
        </p:nvPicPr>
        <p:blipFill>
          <a:blip r:embed="rId2" cstate="print"/>
          <a:stretch>
            <a:fillRect/>
          </a:stretch>
        </p:blipFill>
        <p:spPr>
          <a:xfrm>
            <a:off x="4407033" y="2266695"/>
            <a:ext cx="228600" cy="215645"/>
          </a:xfrm>
          <a:prstGeom prst="rect">
            <a:avLst/>
          </a:prstGeom>
        </p:spPr>
      </p:pic>
      <p:pic>
        <p:nvPicPr>
          <p:cNvPr id="10" name="object 10"/>
          <p:cNvPicPr/>
          <p:nvPr/>
        </p:nvPicPr>
        <p:blipFill>
          <a:blip r:embed="rId3" cstate="print"/>
          <a:stretch>
            <a:fillRect/>
          </a:stretch>
        </p:blipFill>
        <p:spPr>
          <a:xfrm>
            <a:off x="5530983" y="2266695"/>
            <a:ext cx="247650" cy="234695"/>
          </a:xfrm>
          <a:prstGeom prst="rect">
            <a:avLst/>
          </a:prstGeom>
        </p:spPr>
      </p:pic>
      <p:pic>
        <p:nvPicPr>
          <p:cNvPr id="11" name="object 11"/>
          <p:cNvPicPr/>
          <p:nvPr/>
        </p:nvPicPr>
        <p:blipFill>
          <a:blip r:embed="rId3" cstate="print"/>
          <a:stretch>
            <a:fillRect/>
          </a:stretch>
        </p:blipFill>
        <p:spPr>
          <a:xfrm>
            <a:off x="8045583" y="2266695"/>
            <a:ext cx="247650" cy="234695"/>
          </a:xfrm>
          <a:prstGeom prst="rect">
            <a:avLst/>
          </a:prstGeom>
        </p:spPr>
      </p:pic>
      <p:pic>
        <p:nvPicPr>
          <p:cNvPr id="12" name="object 12"/>
          <p:cNvPicPr/>
          <p:nvPr/>
        </p:nvPicPr>
        <p:blipFill>
          <a:blip r:embed="rId3" cstate="print"/>
          <a:stretch>
            <a:fillRect/>
          </a:stretch>
        </p:blipFill>
        <p:spPr>
          <a:xfrm>
            <a:off x="2044833" y="2952495"/>
            <a:ext cx="247650" cy="234695"/>
          </a:xfrm>
          <a:prstGeom prst="rect">
            <a:avLst/>
          </a:prstGeom>
        </p:spPr>
      </p:pic>
      <p:pic>
        <p:nvPicPr>
          <p:cNvPr id="13" name="object 13"/>
          <p:cNvPicPr/>
          <p:nvPr/>
        </p:nvPicPr>
        <p:blipFill>
          <a:blip r:embed="rId3" cstate="print"/>
          <a:stretch>
            <a:fillRect/>
          </a:stretch>
        </p:blipFill>
        <p:spPr>
          <a:xfrm>
            <a:off x="3187833" y="2952495"/>
            <a:ext cx="247650" cy="234695"/>
          </a:xfrm>
          <a:prstGeom prst="rect">
            <a:avLst/>
          </a:prstGeom>
        </p:spPr>
      </p:pic>
      <p:pic>
        <p:nvPicPr>
          <p:cNvPr id="14" name="object 14"/>
          <p:cNvPicPr/>
          <p:nvPr/>
        </p:nvPicPr>
        <p:blipFill>
          <a:blip r:embed="rId2" cstate="print"/>
          <a:stretch>
            <a:fillRect/>
          </a:stretch>
        </p:blipFill>
        <p:spPr>
          <a:xfrm>
            <a:off x="4407033" y="2952495"/>
            <a:ext cx="228600" cy="215645"/>
          </a:xfrm>
          <a:prstGeom prst="rect">
            <a:avLst/>
          </a:prstGeom>
        </p:spPr>
      </p:pic>
      <p:pic>
        <p:nvPicPr>
          <p:cNvPr id="15" name="object 15"/>
          <p:cNvPicPr/>
          <p:nvPr/>
        </p:nvPicPr>
        <p:blipFill>
          <a:blip r:embed="rId3" cstate="print"/>
          <a:stretch>
            <a:fillRect/>
          </a:stretch>
        </p:blipFill>
        <p:spPr>
          <a:xfrm>
            <a:off x="5607183" y="2952495"/>
            <a:ext cx="247650" cy="234695"/>
          </a:xfrm>
          <a:prstGeom prst="rect">
            <a:avLst/>
          </a:prstGeom>
        </p:spPr>
      </p:pic>
      <p:pic>
        <p:nvPicPr>
          <p:cNvPr id="16" name="object 16"/>
          <p:cNvPicPr/>
          <p:nvPr/>
        </p:nvPicPr>
        <p:blipFill>
          <a:blip r:embed="rId2" cstate="print"/>
          <a:stretch>
            <a:fillRect/>
          </a:stretch>
        </p:blipFill>
        <p:spPr>
          <a:xfrm>
            <a:off x="6845433" y="2952495"/>
            <a:ext cx="228600" cy="215645"/>
          </a:xfrm>
          <a:prstGeom prst="rect">
            <a:avLst/>
          </a:prstGeom>
        </p:spPr>
      </p:pic>
      <p:pic>
        <p:nvPicPr>
          <p:cNvPr id="17" name="object 17"/>
          <p:cNvPicPr/>
          <p:nvPr/>
        </p:nvPicPr>
        <p:blipFill>
          <a:blip r:embed="rId3" cstate="print"/>
          <a:stretch>
            <a:fillRect/>
          </a:stretch>
        </p:blipFill>
        <p:spPr>
          <a:xfrm>
            <a:off x="8064633" y="3028695"/>
            <a:ext cx="247650" cy="234695"/>
          </a:xfrm>
          <a:prstGeom prst="rect">
            <a:avLst/>
          </a:prstGeom>
        </p:spPr>
      </p:pic>
      <p:pic>
        <p:nvPicPr>
          <p:cNvPr id="18" name="object 18"/>
          <p:cNvPicPr/>
          <p:nvPr/>
        </p:nvPicPr>
        <p:blipFill>
          <a:blip r:embed="rId2" cstate="print"/>
          <a:stretch>
            <a:fillRect/>
          </a:stretch>
        </p:blipFill>
        <p:spPr>
          <a:xfrm>
            <a:off x="2044833" y="3575050"/>
            <a:ext cx="228600" cy="215645"/>
          </a:xfrm>
          <a:prstGeom prst="rect">
            <a:avLst/>
          </a:prstGeom>
        </p:spPr>
      </p:pic>
      <p:pic>
        <p:nvPicPr>
          <p:cNvPr id="19" name="object 19"/>
          <p:cNvPicPr/>
          <p:nvPr/>
        </p:nvPicPr>
        <p:blipFill>
          <a:blip r:embed="rId2" cstate="print"/>
          <a:stretch>
            <a:fillRect/>
          </a:stretch>
        </p:blipFill>
        <p:spPr>
          <a:xfrm>
            <a:off x="3187833" y="3575050"/>
            <a:ext cx="228600" cy="215645"/>
          </a:xfrm>
          <a:prstGeom prst="rect">
            <a:avLst/>
          </a:prstGeom>
        </p:spPr>
      </p:pic>
      <p:pic>
        <p:nvPicPr>
          <p:cNvPr id="20" name="object 20"/>
          <p:cNvPicPr/>
          <p:nvPr/>
        </p:nvPicPr>
        <p:blipFill>
          <a:blip r:embed="rId2" cstate="print"/>
          <a:stretch>
            <a:fillRect/>
          </a:stretch>
        </p:blipFill>
        <p:spPr>
          <a:xfrm>
            <a:off x="6769233" y="3575050"/>
            <a:ext cx="228600" cy="215645"/>
          </a:xfrm>
          <a:prstGeom prst="rect">
            <a:avLst/>
          </a:prstGeom>
        </p:spPr>
      </p:pic>
      <p:pic>
        <p:nvPicPr>
          <p:cNvPr id="21" name="object 21"/>
          <p:cNvPicPr/>
          <p:nvPr/>
        </p:nvPicPr>
        <p:blipFill>
          <a:blip r:embed="rId4" cstate="print"/>
          <a:stretch>
            <a:fillRect/>
          </a:stretch>
        </p:blipFill>
        <p:spPr>
          <a:xfrm>
            <a:off x="5545461" y="3638296"/>
            <a:ext cx="309372" cy="182879"/>
          </a:xfrm>
          <a:prstGeom prst="rect">
            <a:avLst/>
          </a:prstGeom>
        </p:spPr>
      </p:pic>
      <p:pic>
        <p:nvPicPr>
          <p:cNvPr id="22" name="object 22"/>
          <p:cNvPicPr/>
          <p:nvPr/>
        </p:nvPicPr>
        <p:blipFill>
          <a:blip r:embed="rId3" cstate="print"/>
          <a:stretch>
            <a:fillRect/>
          </a:stretch>
        </p:blipFill>
        <p:spPr>
          <a:xfrm>
            <a:off x="2044833" y="4318000"/>
            <a:ext cx="247650" cy="234695"/>
          </a:xfrm>
          <a:prstGeom prst="rect">
            <a:avLst/>
          </a:prstGeom>
        </p:spPr>
      </p:pic>
      <p:pic>
        <p:nvPicPr>
          <p:cNvPr id="23" name="object 23"/>
          <p:cNvPicPr/>
          <p:nvPr/>
        </p:nvPicPr>
        <p:blipFill>
          <a:blip r:embed="rId3" cstate="print"/>
          <a:stretch>
            <a:fillRect/>
          </a:stretch>
        </p:blipFill>
        <p:spPr>
          <a:xfrm>
            <a:off x="3168783" y="4324096"/>
            <a:ext cx="247650" cy="234695"/>
          </a:xfrm>
          <a:prstGeom prst="rect">
            <a:avLst/>
          </a:prstGeom>
        </p:spPr>
      </p:pic>
      <p:pic>
        <p:nvPicPr>
          <p:cNvPr id="24" name="object 24"/>
          <p:cNvPicPr/>
          <p:nvPr/>
        </p:nvPicPr>
        <p:blipFill>
          <a:blip r:embed="rId3" cstate="print"/>
          <a:stretch>
            <a:fillRect/>
          </a:stretch>
        </p:blipFill>
        <p:spPr>
          <a:xfrm>
            <a:off x="5626233" y="4324096"/>
            <a:ext cx="247650" cy="234695"/>
          </a:xfrm>
          <a:prstGeom prst="rect">
            <a:avLst/>
          </a:prstGeom>
        </p:spPr>
      </p:pic>
      <p:pic>
        <p:nvPicPr>
          <p:cNvPr id="25" name="object 25"/>
          <p:cNvPicPr/>
          <p:nvPr/>
        </p:nvPicPr>
        <p:blipFill>
          <a:blip r:embed="rId3" cstate="print"/>
          <a:stretch>
            <a:fillRect/>
          </a:stretch>
        </p:blipFill>
        <p:spPr>
          <a:xfrm>
            <a:off x="8045583" y="4394200"/>
            <a:ext cx="247650" cy="234695"/>
          </a:xfrm>
          <a:prstGeom prst="rect">
            <a:avLst/>
          </a:prstGeom>
        </p:spPr>
      </p:pic>
      <p:pic>
        <p:nvPicPr>
          <p:cNvPr id="26" name="object 26"/>
          <p:cNvPicPr/>
          <p:nvPr/>
        </p:nvPicPr>
        <p:blipFill>
          <a:blip r:embed="rId3" cstate="print"/>
          <a:stretch>
            <a:fillRect/>
          </a:stretch>
        </p:blipFill>
        <p:spPr>
          <a:xfrm>
            <a:off x="2044833" y="5003800"/>
            <a:ext cx="247650" cy="234695"/>
          </a:xfrm>
          <a:prstGeom prst="rect">
            <a:avLst/>
          </a:prstGeom>
        </p:spPr>
      </p:pic>
      <p:pic>
        <p:nvPicPr>
          <p:cNvPr id="27" name="object 27"/>
          <p:cNvPicPr/>
          <p:nvPr/>
        </p:nvPicPr>
        <p:blipFill>
          <a:blip r:embed="rId3" cstate="print"/>
          <a:stretch>
            <a:fillRect/>
          </a:stretch>
        </p:blipFill>
        <p:spPr>
          <a:xfrm>
            <a:off x="8045583" y="5003800"/>
            <a:ext cx="247650" cy="234695"/>
          </a:xfrm>
          <a:prstGeom prst="rect">
            <a:avLst/>
          </a:prstGeom>
        </p:spPr>
      </p:pic>
      <p:pic>
        <p:nvPicPr>
          <p:cNvPr id="28" name="object 28"/>
          <p:cNvPicPr/>
          <p:nvPr/>
        </p:nvPicPr>
        <p:blipFill>
          <a:blip r:embed="rId3" cstate="print"/>
          <a:stretch>
            <a:fillRect/>
          </a:stretch>
        </p:blipFill>
        <p:spPr>
          <a:xfrm>
            <a:off x="3168783" y="5009896"/>
            <a:ext cx="247650" cy="234695"/>
          </a:xfrm>
          <a:prstGeom prst="rect">
            <a:avLst/>
          </a:prstGeom>
        </p:spPr>
      </p:pic>
      <p:pic>
        <p:nvPicPr>
          <p:cNvPr id="29" name="object 29"/>
          <p:cNvPicPr/>
          <p:nvPr/>
        </p:nvPicPr>
        <p:blipFill>
          <a:blip r:embed="rId3" cstate="print"/>
          <a:stretch>
            <a:fillRect/>
          </a:stretch>
        </p:blipFill>
        <p:spPr>
          <a:xfrm>
            <a:off x="5607183" y="5009896"/>
            <a:ext cx="247650" cy="234695"/>
          </a:xfrm>
          <a:prstGeom prst="rect">
            <a:avLst/>
          </a:prstGeom>
        </p:spPr>
      </p:pic>
      <p:pic>
        <p:nvPicPr>
          <p:cNvPr id="30" name="object 30"/>
          <p:cNvPicPr/>
          <p:nvPr/>
        </p:nvPicPr>
        <p:blipFill>
          <a:blip r:embed="rId2" cstate="print"/>
          <a:stretch>
            <a:fillRect/>
          </a:stretch>
        </p:blipFill>
        <p:spPr>
          <a:xfrm>
            <a:off x="3187833" y="5695696"/>
            <a:ext cx="228600" cy="215645"/>
          </a:xfrm>
          <a:prstGeom prst="rect">
            <a:avLst/>
          </a:prstGeom>
        </p:spPr>
      </p:pic>
      <p:pic>
        <p:nvPicPr>
          <p:cNvPr id="31" name="object 31"/>
          <p:cNvPicPr/>
          <p:nvPr/>
        </p:nvPicPr>
        <p:blipFill>
          <a:blip r:embed="rId2" cstate="print"/>
          <a:stretch>
            <a:fillRect/>
          </a:stretch>
        </p:blipFill>
        <p:spPr>
          <a:xfrm>
            <a:off x="4407033" y="5695696"/>
            <a:ext cx="228600" cy="215645"/>
          </a:xfrm>
          <a:prstGeom prst="rect">
            <a:avLst/>
          </a:prstGeom>
        </p:spPr>
      </p:pic>
      <p:pic>
        <p:nvPicPr>
          <p:cNvPr id="32" name="object 32"/>
          <p:cNvPicPr/>
          <p:nvPr/>
        </p:nvPicPr>
        <p:blipFill>
          <a:blip r:embed="rId2" cstate="print"/>
          <a:stretch>
            <a:fillRect/>
          </a:stretch>
        </p:blipFill>
        <p:spPr>
          <a:xfrm>
            <a:off x="6769233" y="5695696"/>
            <a:ext cx="228600" cy="215645"/>
          </a:xfrm>
          <a:prstGeom prst="rect">
            <a:avLst/>
          </a:prstGeom>
        </p:spPr>
      </p:pic>
      <p:pic>
        <p:nvPicPr>
          <p:cNvPr id="33" name="object 33"/>
          <p:cNvPicPr/>
          <p:nvPr/>
        </p:nvPicPr>
        <p:blipFill>
          <a:blip r:embed="rId2" cstate="print"/>
          <a:stretch>
            <a:fillRect/>
          </a:stretch>
        </p:blipFill>
        <p:spPr>
          <a:xfrm>
            <a:off x="2044833" y="5708650"/>
            <a:ext cx="228600" cy="215645"/>
          </a:xfrm>
          <a:prstGeom prst="rect">
            <a:avLst/>
          </a:prstGeom>
        </p:spPr>
      </p:pic>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12</a:t>
            </a:fld>
            <a:endParaRPr spc="-5"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326135"/>
            <a:ext cx="4254500" cy="574040"/>
          </a:xfrm>
          <a:prstGeom prst="rect">
            <a:avLst/>
          </a:prstGeom>
        </p:spPr>
        <p:txBody>
          <a:bodyPr vert="horz" wrap="square" lIns="0" tIns="12700" rIns="0" bIns="0" rtlCol="0">
            <a:spAutoFit/>
          </a:bodyPr>
          <a:lstStyle/>
          <a:p>
            <a:pPr marL="12700">
              <a:lnSpc>
                <a:spcPct val="100000"/>
              </a:lnSpc>
              <a:spcBef>
                <a:spcPts val="100"/>
              </a:spcBef>
              <a:tabLst>
                <a:tab pos="1040765" algn="l"/>
              </a:tabLst>
            </a:pPr>
            <a:r>
              <a:rPr dirty="0">
                <a:latin typeface="Times New Roman"/>
                <a:cs typeface="Times New Roman"/>
              </a:rPr>
              <a:t>5.2	</a:t>
            </a:r>
            <a:r>
              <a:rPr dirty="0"/>
              <a:t>算符优先分析法</a:t>
            </a:r>
          </a:p>
        </p:txBody>
      </p:sp>
      <p:sp>
        <p:nvSpPr>
          <p:cNvPr id="3" name="object 3"/>
          <p:cNvSpPr txBox="1"/>
          <p:nvPr/>
        </p:nvSpPr>
        <p:spPr>
          <a:xfrm>
            <a:off x="219335" y="1200470"/>
            <a:ext cx="8883015" cy="2866390"/>
          </a:xfrm>
          <a:prstGeom prst="rect">
            <a:avLst/>
          </a:prstGeom>
        </p:spPr>
        <p:txBody>
          <a:bodyPr vert="horz" wrap="square" lIns="0" tIns="12065" rIns="0" bIns="0" rtlCol="0">
            <a:spAutoFit/>
          </a:bodyPr>
          <a:lstStyle/>
          <a:p>
            <a:pPr marL="355600" marR="284480" indent="-343535">
              <a:lnSpc>
                <a:spcPct val="105200"/>
              </a:lnSpc>
              <a:spcBef>
                <a:spcPts val="95"/>
              </a:spcBef>
              <a:buFont typeface="Times New Roman"/>
              <a:buChar char="•"/>
              <a:tabLst>
                <a:tab pos="354965" algn="l"/>
                <a:tab pos="355600" algn="l"/>
              </a:tabLst>
            </a:pPr>
            <a:r>
              <a:rPr sz="2800" dirty="0">
                <a:latin typeface="宋体"/>
                <a:cs typeface="宋体"/>
              </a:rPr>
              <a:t>注</a:t>
            </a:r>
            <a:r>
              <a:rPr sz="2800" spc="-10" dirty="0">
                <a:latin typeface="宋体"/>
                <a:cs typeface="宋体"/>
              </a:rPr>
              <a:t>：</a:t>
            </a:r>
            <a:r>
              <a:rPr sz="2800" dirty="0">
                <a:latin typeface="Times New Roman"/>
                <a:cs typeface="Times New Roman"/>
              </a:rPr>
              <a:t>1</a:t>
            </a:r>
            <a:r>
              <a:rPr sz="2800" spc="-5" dirty="0">
                <a:latin typeface="宋体"/>
                <a:cs typeface="宋体"/>
              </a:rPr>
              <a:t>）在此表中，＋包括－，</a:t>
            </a:r>
            <a:r>
              <a:rPr sz="2800" dirty="0">
                <a:latin typeface="Times New Roman"/>
                <a:cs typeface="Times New Roman"/>
              </a:rPr>
              <a:t>*</a:t>
            </a:r>
            <a:r>
              <a:rPr sz="2800" spc="-10" dirty="0">
                <a:latin typeface="宋体"/>
                <a:cs typeface="宋体"/>
              </a:rPr>
              <a:t>包</a:t>
            </a:r>
            <a:r>
              <a:rPr sz="2800" dirty="0">
                <a:latin typeface="宋体"/>
                <a:cs typeface="宋体"/>
              </a:rPr>
              <a:t>括</a:t>
            </a:r>
            <a:r>
              <a:rPr sz="2800" spc="-5" dirty="0">
                <a:latin typeface="Times New Roman"/>
                <a:cs typeface="Times New Roman"/>
              </a:rPr>
              <a:t>/</a:t>
            </a:r>
            <a:r>
              <a:rPr sz="2800" dirty="0">
                <a:latin typeface="宋体"/>
                <a:cs typeface="宋体"/>
              </a:rPr>
              <a:t>，</a:t>
            </a:r>
            <a:r>
              <a:rPr sz="2800" spc="-10" dirty="0">
                <a:latin typeface="Times New Roman"/>
                <a:cs typeface="Times New Roman"/>
              </a:rPr>
              <a:t>“</a:t>
            </a:r>
            <a:r>
              <a:rPr sz="2800" dirty="0">
                <a:latin typeface="宋体"/>
                <a:cs typeface="宋体"/>
              </a:rPr>
              <a:t>＃</a:t>
            </a:r>
            <a:r>
              <a:rPr sz="2800" spc="-10" dirty="0">
                <a:latin typeface="Times New Roman"/>
                <a:cs typeface="Times New Roman"/>
              </a:rPr>
              <a:t>”</a:t>
            </a:r>
            <a:r>
              <a:rPr sz="2800" spc="-5" dirty="0">
                <a:latin typeface="宋体"/>
                <a:cs typeface="宋体"/>
              </a:rPr>
              <a:t>是一个特 殊符号，用于语句的开始符号和结束符号。</a:t>
            </a:r>
            <a:endParaRPr sz="2800">
              <a:latin typeface="宋体"/>
              <a:cs typeface="宋体"/>
            </a:endParaRPr>
          </a:p>
          <a:p>
            <a:pPr marL="355600" marR="521334" indent="-342900">
              <a:lnSpc>
                <a:spcPct val="105400"/>
              </a:lnSpc>
              <a:spcBef>
                <a:spcPts val="325"/>
              </a:spcBef>
              <a:buFont typeface="Times New Roman"/>
              <a:buChar char="•"/>
              <a:tabLst>
                <a:tab pos="1066165" algn="l"/>
                <a:tab pos="1066800" algn="l"/>
              </a:tabLst>
            </a:pPr>
            <a:r>
              <a:rPr dirty="0"/>
              <a:t>	</a:t>
            </a:r>
            <a:r>
              <a:rPr sz="2800" dirty="0">
                <a:latin typeface="Times New Roman"/>
                <a:cs typeface="Times New Roman"/>
              </a:rPr>
              <a:t>2</a:t>
            </a:r>
            <a:r>
              <a:rPr sz="2800" spc="-5" dirty="0">
                <a:latin typeface="宋体"/>
                <a:cs typeface="宋体"/>
              </a:rPr>
              <a:t>）这张表满足通常数学上的习惯约定。值得注 意的是：</a:t>
            </a:r>
            <a:endParaRPr sz="2800">
              <a:latin typeface="宋体"/>
              <a:cs typeface="宋体"/>
            </a:endParaRPr>
          </a:p>
          <a:p>
            <a:pPr marL="755650" lvl="1" indent="-286385">
              <a:lnSpc>
                <a:spcPct val="100000"/>
              </a:lnSpc>
              <a:spcBef>
                <a:spcPts val="505"/>
              </a:spcBef>
              <a:buChar char="–"/>
              <a:tabLst>
                <a:tab pos="756285" algn="l"/>
              </a:tabLst>
            </a:pPr>
            <a:r>
              <a:rPr sz="2800" spc="-5" dirty="0">
                <a:latin typeface="Times New Roman"/>
                <a:cs typeface="Times New Roman"/>
              </a:rPr>
              <a:t>a</a:t>
            </a:r>
            <a:r>
              <a:rPr sz="2800" spc="-5" dirty="0">
                <a:latin typeface="宋体"/>
                <a:cs typeface="宋体"/>
              </a:rPr>
              <a:t>、运算</a:t>
            </a:r>
            <a:r>
              <a:rPr sz="2800" dirty="0">
                <a:latin typeface="宋体"/>
                <a:cs typeface="宋体"/>
              </a:rPr>
              <a:t>量</a:t>
            </a:r>
            <a:r>
              <a:rPr sz="2800" spc="-5" dirty="0">
                <a:latin typeface="Times New Roman"/>
                <a:cs typeface="Times New Roman"/>
              </a:rPr>
              <a:t>i</a:t>
            </a:r>
            <a:r>
              <a:rPr sz="2800" spc="-5" dirty="0">
                <a:latin typeface="宋体"/>
                <a:cs typeface="宋体"/>
              </a:rPr>
              <a:t>的优先级高于算符；</a:t>
            </a:r>
            <a:endParaRPr sz="2800">
              <a:latin typeface="宋体"/>
              <a:cs typeface="宋体"/>
            </a:endParaRPr>
          </a:p>
          <a:p>
            <a:pPr marL="755650" lvl="1" indent="-286385">
              <a:lnSpc>
                <a:spcPct val="100000"/>
              </a:lnSpc>
              <a:spcBef>
                <a:spcPts val="670"/>
              </a:spcBef>
              <a:buChar char="–"/>
              <a:tabLst>
                <a:tab pos="756285" algn="l"/>
              </a:tabLst>
            </a:pPr>
            <a:r>
              <a:rPr sz="2800" dirty="0">
                <a:latin typeface="Times New Roman"/>
                <a:cs typeface="Times New Roman"/>
              </a:rPr>
              <a:t>b</a:t>
            </a:r>
            <a:r>
              <a:rPr sz="2800" spc="-5" dirty="0">
                <a:latin typeface="宋体"/>
                <a:cs typeface="宋体"/>
              </a:rPr>
              <a:t>、语句开始和结束符</a:t>
            </a:r>
            <a:r>
              <a:rPr sz="2800" dirty="0">
                <a:latin typeface="宋体"/>
                <a:cs typeface="宋体"/>
              </a:rPr>
              <a:t>号</a:t>
            </a:r>
            <a:r>
              <a:rPr sz="2800" spc="-10" dirty="0">
                <a:latin typeface="Times New Roman"/>
                <a:cs typeface="Times New Roman"/>
              </a:rPr>
              <a:t>“</a:t>
            </a:r>
            <a:r>
              <a:rPr sz="2800" spc="-10" dirty="0">
                <a:latin typeface="宋体"/>
                <a:cs typeface="宋体"/>
              </a:rPr>
              <a:t>＃</a:t>
            </a:r>
            <a:r>
              <a:rPr sz="2800" spc="-10" dirty="0">
                <a:latin typeface="Times New Roman"/>
                <a:cs typeface="Times New Roman"/>
              </a:rPr>
              <a:t>”</a:t>
            </a:r>
            <a:r>
              <a:rPr sz="2800" spc="-5" dirty="0">
                <a:latin typeface="宋体"/>
                <a:cs typeface="宋体"/>
              </a:rPr>
              <a:t>与终结</a:t>
            </a:r>
            <a:r>
              <a:rPr sz="2800" spc="-10" dirty="0">
                <a:latin typeface="宋体"/>
                <a:cs typeface="宋体"/>
              </a:rPr>
              <a:t>符</a:t>
            </a:r>
            <a:r>
              <a:rPr sz="2800" spc="-5" dirty="0">
                <a:latin typeface="Times New Roman"/>
                <a:cs typeface="Times New Roman"/>
              </a:rPr>
              <a:t>a</a:t>
            </a:r>
            <a:r>
              <a:rPr sz="2800" spc="-5" dirty="0">
                <a:latin typeface="宋体"/>
                <a:cs typeface="宋体"/>
              </a:rPr>
              <a:t>相继出现时，</a:t>
            </a:r>
            <a:endParaRPr sz="2800">
              <a:latin typeface="宋体"/>
              <a:cs typeface="宋体"/>
            </a:endParaRPr>
          </a:p>
        </p:txBody>
      </p:sp>
      <p:sp>
        <p:nvSpPr>
          <p:cNvPr id="4" name="object 4"/>
          <p:cNvSpPr txBox="1"/>
          <p:nvPr/>
        </p:nvSpPr>
        <p:spPr>
          <a:xfrm>
            <a:off x="219395" y="3955841"/>
            <a:ext cx="7926705" cy="1564005"/>
          </a:xfrm>
          <a:prstGeom prst="rect">
            <a:avLst/>
          </a:prstGeom>
        </p:spPr>
        <p:txBody>
          <a:bodyPr vert="horz" wrap="square" lIns="0" tIns="98425" rIns="0" bIns="0" rtlCol="0">
            <a:spAutoFit/>
          </a:bodyPr>
          <a:lstStyle/>
          <a:p>
            <a:pPr marL="755015">
              <a:lnSpc>
                <a:spcPct val="100000"/>
              </a:lnSpc>
              <a:spcBef>
                <a:spcPts val="775"/>
              </a:spcBef>
              <a:tabLst>
                <a:tab pos="2355215" algn="l"/>
                <a:tab pos="3380740" algn="l"/>
              </a:tabLst>
            </a:pPr>
            <a:r>
              <a:rPr sz="2800" spc="-5" dirty="0">
                <a:latin typeface="宋体"/>
                <a:cs typeface="宋体"/>
              </a:rPr>
              <a:t>应该</a:t>
            </a:r>
            <a:r>
              <a:rPr sz="2800" dirty="0">
                <a:latin typeface="宋体"/>
                <a:cs typeface="宋体"/>
              </a:rPr>
              <a:t>有</a:t>
            </a:r>
            <a:r>
              <a:rPr sz="2800" dirty="0">
                <a:latin typeface="Times New Roman"/>
                <a:cs typeface="Times New Roman"/>
              </a:rPr>
              <a:t>#	</a:t>
            </a:r>
            <a:r>
              <a:rPr sz="2800" spc="-10" dirty="0">
                <a:latin typeface="Times New Roman"/>
                <a:cs typeface="Times New Roman"/>
              </a:rPr>
              <a:t>a</a:t>
            </a:r>
            <a:r>
              <a:rPr sz="2800" spc="-10" dirty="0">
                <a:latin typeface="宋体"/>
                <a:cs typeface="宋体"/>
              </a:rPr>
              <a:t>和</a:t>
            </a:r>
            <a:r>
              <a:rPr sz="2800" dirty="0">
                <a:latin typeface="Times New Roman"/>
                <a:cs typeface="Times New Roman"/>
              </a:rPr>
              <a:t>a	</a:t>
            </a:r>
            <a:r>
              <a:rPr sz="2800" spc="-5" dirty="0">
                <a:latin typeface="Times New Roman"/>
                <a:cs typeface="Times New Roman"/>
              </a:rPr>
              <a:t>#,</a:t>
            </a:r>
            <a:r>
              <a:rPr sz="2800" spc="-5" dirty="0">
                <a:latin typeface="宋体"/>
                <a:cs typeface="宋体"/>
              </a:rPr>
              <a:t>以此来保证语句内先归约。</a:t>
            </a:r>
            <a:endParaRPr sz="2800">
              <a:latin typeface="宋体"/>
              <a:cs typeface="宋体"/>
            </a:endParaRPr>
          </a:p>
          <a:p>
            <a:pPr marL="1066165" indent="-1054100">
              <a:lnSpc>
                <a:spcPct val="100000"/>
              </a:lnSpc>
              <a:spcBef>
                <a:spcPts val="680"/>
              </a:spcBef>
              <a:buChar char="•"/>
              <a:tabLst>
                <a:tab pos="1066165" algn="l"/>
                <a:tab pos="1066800" algn="l"/>
                <a:tab pos="2075180" algn="l"/>
              </a:tabLst>
            </a:pPr>
            <a:r>
              <a:rPr sz="2800" dirty="0">
                <a:latin typeface="Times New Roman"/>
                <a:cs typeface="Times New Roman"/>
              </a:rPr>
              <a:t>3</a:t>
            </a:r>
            <a:r>
              <a:rPr sz="2800" dirty="0">
                <a:latin typeface="宋体"/>
                <a:cs typeface="宋体"/>
              </a:rPr>
              <a:t>）</a:t>
            </a:r>
            <a:r>
              <a:rPr sz="2800" dirty="0">
                <a:latin typeface="Times New Roman"/>
                <a:cs typeface="Times New Roman"/>
              </a:rPr>
              <a:t>(	)</a:t>
            </a:r>
            <a:r>
              <a:rPr sz="2800" spc="-5" dirty="0">
                <a:latin typeface="宋体"/>
                <a:cs typeface="宋体"/>
              </a:rPr>
              <a:t>表示括号是成对归约的。</a:t>
            </a:r>
            <a:endParaRPr sz="2800">
              <a:latin typeface="宋体"/>
              <a:cs typeface="宋体"/>
            </a:endParaRPr>
          </a:p>
          <a:p>
            <a:pPr marL="12700">
              <a:lnSpc>
                <a:spcPct val="100000"/>
              </a:lnSpc>
              <a:spcBef>
                <a:spcPts val="675"/>
              </a:spcBef>
            </a:pPr>
            <a:r>
              <a:rPr sz="2800" dirty="0">
                <a:latin typeface="Times New Roman"/>
                <a:cs typeface="Times New Roman"/>
              </a:rPr>
              <a:t>•</a:t>
            </a:r>
            <a:endParaRPr sz="2800">
              <a:latin typeface="Times New Roman"/>
              <a:cs typeface="Times New Roman"/>
            </a:endParaRPr>
          </a:p>
        </p:txBody>
      </p:sp>
      <p:sp>
        <p:nvSpPr>
          <p:cNvPr id="5" name="object 5"/>
          <p:cNvSpPr txBox="1"/>
          <p:nvPr/>
        </p:nvSpPr>
        <p:spPr>
          <a:xfrm>
            <a:off x="562298" y="5067281"/>
            <a:ext cx="8003540" cy="879475"/>
          </a:xfrm>
          <a:prstGeom prst="rect">
            <a:avLst/>
          </a:prstGeom>
        </p:spPr>
        <p:txBody>
          <a:bodyPr vert="horz" wrap="square" lIns="0" tIns="12700" rIns="0" bIns="0" rtlCol="0">
            <a:spAutoFit/>
          </a:bodyPr>
          <a:lstStyle/>
          <a:p>
            <a:pPr marL="12700" marR="5080" indent="710565">
              <a:lnSpc>
                <a:spcPct val="100000"/>
              </a:lnSpc>
              <a:spcBef>
                <a:spcPts val="100"/>
              </a:spcBef>
              <a:tabLst>
                <a:tab pos="2500630" algn="l"/>
              </a:tabLst>
            </a:pPr>
            <a:r>
              <a:rPr sz="2800" spc="-5" dirty="0">
                <a:latin typeface="Times New Roman"/>
                <a:cs typeface="Times New Roman"/>
              </a:rPr>
              <a:t>4</a:t>
            </a:r>
            <a:r>
              <a:rPr sz="2800" spc="-5" dirty="0">
                <a:latin typeface="宋体"/>
                <a:cs typeface="宋体"/>
              </a:rPr>
              <a:t>）优先关系和代数中的大于小于关系不同，</a:t>
            </a:r>
            <a:r>
              <a:rPr sz="2800" spc="-5" dirty="0">
                <a:latin typeface="Times New Roman"/>
                <a:cs typeface="Times New Roman"/>
              </a:rPr>
              <a:t>a  </a:t>
            </a:r>
            <a:r>
              <a:rPr sz="2800" dirty="0">
                <a:latin typeface="Times New Roman"/>
                <a:cs typeface="Times New Roman"/>
              </a:rPr>
              <a:t>b</a:t>
            </a:r>
            <a:r>
              <a:rPr sz="2800" spc="-5" dirty="0">
                <a:latin typeface="宋体"/>
                <a:cs typeface="宋体"/>
              </a:rPr>
              <a:t>并不意味</a:t>
            </a:r>
            <a:r>
              <a:rPr sz="2800" spc="-10" dirty="0">
                <a:latin typeface="宋体"/>
                <a:cs typeface="宋体"/>
              </a:rPr>
              <a:t>着</a:t>
            </a:r>
            <a:r>
              <a:rPr sz="2800" dirty="0">
                <a:latin typeface="Times New Roman"/>
                <a:cs typeface="Times New Roman"/>
              </a:rPr>
              <a:t>b	</a:t>
            </a:r>
            <a:r>
              <a:rPr sz="2800" spc="-5" dirty="0">
                <a:latin typeface="Times New Roman"/>
                <a:cs typeface="Times New Roman"/>
              </a:rPr>
              <a:t>a</a:t>
            </a:r>
            <a:r>
              <a:rPr sz="2800" spc="-5" dirty="0">
                <a:latin typeface="宋体"/>
                <a:cs typeface="宋体"/>
              </a:rPr>
              <a:t>，终结符所处的左右位置很重要。</a:t>
            </a:r>
            <a:endParaRPr sz="2800">
              <a:latin typeface="宋体"/>
              <a:cs typeface="宋体"/>
            </a:endParaRPr>
          </a:p>
        </p:txBody>
      </p:sp>
      <p:pic>
        <p:nvPicPr>
          <p:cNvPr id="6" name="object 6"/>
          <p:cNvPicPr/>
          <p:nvPr/>
        </p:nvPicPr>
        <p:blipFill>
          <a:blip r:embed="rId2" cstate="print"/>
          <a:stretch>
            <a:fillRect/>
          </a:stretch>
        </p:blipFill>
        <p:spPr>
          <a:xfrm>
            <a:off x="2349633" y="4171696"/>
            <a:ext cx="228600" cy="215645"/>
          </a:xfrm>
          <a:prstGeom prst="rect">
            <a:avLst/>
          </a:prstGeom>
        </p:spPr>
      </p:pic>
      <p:pic>
        <p:nvPicPr>
          <p:cNvPr id="7" name="object 7"/>
          <p:cNvPicPr/>
          <p:nvPr/>
        </p:nvPicPr>
        <p:blipFill>
          <a:blip r:embed="rId3" cstate="print"/>
          <a:stretch>
            <a:fillRect/>
          </a:stretch>
        </p:blipFill>
        <p:spPr>
          <a:xfrm>
            <a:off x="3264033" y="4171696"/>
            <a:ext cx="247650" cy="234695"/>
          </a:xfrm>
          <a:prstGeom prst="rect">
            <a:avLst/>
          </a:prstGeom>
        </p:spPr>
      </p:pic>
      <p:pic>
        <p:nvPicPr>
          <p:cNvPr id="8" name="object 8"/>
          <p:cNvPicPr/>
          <p:nvPr/>
        </p:nvPicPr>
        <p:blipFill>
          <a:blip r:embed="rId2" cstate="print"/>
          <a:stretch>
            <a:fillRect/>
          </a:stretch>
        </p:blipFill>
        <p:spPr>
          <a:xfrm>
            <a:off x="8445633" y="5238496"/>
            <a:ext cx="228600" cy="215645"/>
          </a:xfrm>
          <a:prstGeom prst="rect">
            <a:avLst/>
          </a:prstGeom>
        </p:spPr>
      </p:pic>
      <p:pic>
        <p:nvPicPr>
          <p:cNvPr id="9" name="object 9"/>
          <p:cNvPicPr/>
          <p:nvPr/>
        </p:nvPicPr>
        <p:blipFill>
          <a:blip r:embed="rId3" cstate="print"/>
          <a:stretch>
            <a:fillRect/>
          </a:stretch>
        </p:blipFill>
        <p:spPr>
          <a:xfrm>
            <a:off x="2730633" y="5619496"/>
            <a:ext cx="247650" cy="234695"/>
          </a:xfrm>
          <a:prstGeom prst="rect">
            <a:avLst/>
          </a:prstGeom>
        </p:spPr>
      </p:pic>
      <p:pic>
        <p:nvPicPr>
          <p:cNvPr id="10" name="object 10"/>
          <p:cNvPicPr/>
          <p:nvPr/>
        </p:nvPicPr>
        <p:blipFill>
          <a:blip r:embed="rId4" cstate="print"/>
          <a:stretch>
            <a:fillRect/>
          </a:stretch>
        </p:blipFill>
        <p:spPr>
          <a:xfrm>
            <a:off x="1968633" y="4705096"/>
            <a:ext cx="309372" cy="182879"/>
          </a:xfrm>
          <a:prstGeom prst="rect">
            <a:avLst/>
          </a:prstGeom>
        </p:spPr>
      </p:pic>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13</a:t>
            </a:fld>
            <a:endParaRPr spc="-5"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22097"/>
            <a:ext cx="6883400" cy="1176603"/>
          </a:xfrm>
          <a:prstGeom prst="rect">
            <a:avLst/>
          </a:prstGeom>
        </p:spPr>
        <p:txBody>
          <a:bodyPr vert="horz" wrap="square" lIns="0" tIns="42544" rIns="0" bIns="0" rtlCol="0">
            <a:spAutoFit/>
          </a:bodyPr>
          <a:lstStyle/>
          <a:p>
            <a:pPr marL="12700">
              <a:lnSpc>
                <a:spcPct val="100000"/>
              </a:lnSpc>
              <a:spcBef>
                <a:spcPts val="334"/>
              </a:spcBef>
              <a:tabLst>
                <a:tab pos="1040765" algn="l"/>
              </a:tabLst>
            </a:pPr>
            <a:r>
              <a:rPr dirty="0">
                <a:latin typeface="Times New Roman"/>
                <a:cs typeface="Times New Roman"/>
              </a:rPr>
              <a:t>5.2	</a:t>
            </a:r>
            <a:r>
              <a:rPr dirty="0"/>
              <a:t>算符优先分析法</a:t>
            </a:r>
          </a:p>
          <a:p>
            <a:pPr marL="12700">
              <a:lnSpc>
                <a:spcPct val="100000"/>
              </a:lnSpc>
              <a:spcBef>
                <a:spcPts val="229"/>
              </a:spcBef>
            </a:pPr>
            <a:r>
              <a:rPr lang="zh-CN" altLang="en-US" dirty="0"/>
              <a:t>三</a:t>
            </a:r>
            <a:r>
              <a:rPr dirty="0"/>
              <a:t>、算符优先文法及优先表的构造</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14</a:t>
            </a:fld>
            <a:endParaRPr spc="-5" dirty="0">
              <a:latin typeface="Times New Roman"/>
              <a:cs typeface="Times New Roman"/>
            </a:endParaRPr>
          </a:p>
        </p:txBody>
      </p:sp>
      <p:sp>
        <p:nvSpPr>
          <p:cNvPr id="3" name="object 3"/>
          <p:cNvSpPr txBox="1"/>
          <p:nvPr/>
        </p:nvSpPr>
        <p:spPr>
          <a:xfrm>
            <a:off x="206635" y="1365052"/>
            <a:ext cx="8773795" cy="3876675"/>
          </a:xfrm>
          <a:prstGeom prst="rect">
            <a:avLst/>
          </a:prstGeom>
        </p:spPr>
        <p:txBody>
          <a:bodyPr vert="horz" wrap="square" lIns="0" tIns="98425" rIns="0" bIns="0" rtlCol="0">
            <a:spAutoFit/>
          </a:bodyPr>
          <a:lstStyle/>
          <a:p>
            <a:pPr marL="25400">
              <a:lnSpc>
                <a:spcPct val="100000"/>
              </a:lnSpc>
              <a:spcBef>
                <a:spcPts val="775"/>
              </a:spcBef>
            </a:pPr>
            <a:r>
              <a:rPr sz="2800" dirty="0">
                <a:latin typeface="Times New Roman"/>
                <a:cs typeface="Times New Roman"/>
              </a:rPr>
              <a:t>1</a:t>
            </a:r>
            <a:r>
              <a:rPr sz="2800" spc="-5" dirty="0">
                <a:latin typeface="宋体"/>
                <a:cs typeface="宋体"/>
              </a:rPr>
              <a:t>、算符文法的定义：</a:t>
            </a:r>
            <a:endParaRPr sz="2800">
              <a:latin typeface="宋体"/>
              <a:cs typeface="宋体"/>
            </a:endParaRPr>
          </a:p>
          <a:p>
            <a:pPr marL="768350" marR="17780" indent="-285750">
              <a:lnSpc>
                <a:spcPct val="100000"/>
              </a:lnSpc>
              <a:spcBef>
                <a:spcPts val="680"/>
              </a:spcBef>
              <a:buFont typeface="Times New Roman"/>
              <a:buChar char="–"/>
              <a:tabLst>
                <a:tab pos="768350" algn="l"/>
              </a:tabLst>
            </a:pPr>
            <a:r>
              <a:rPr sz="2800" spc="-5" dirty="0">
                <a:latin typeface="宋体"/>
                <a:cs typeface="宋体"/>
              </a:rPr>
              <a:t>给定上下文无关文</a:t>
            </a:r>
            <a:r>
              <a:rPr sz="2800" dirty="0">
                <a:latin typeface="宋体"/>
                <a:cs typeface="宋体"/>
              </a:rPr>
              <a:t>法</a:t>
            </a:r>
            <a:r>
              <a:rPr sz="2800" spc="-5" dirty="0">
                <a:latin typeface="Times New Roman"/>
                <a:cs typeface="Times New Roman"/>
              </a:rPr>
              <a:t>G</a:t>
            </a:r>
            <a:r>
              <a:rPr sz="2800" dirty="0">
                <a:latin typeface="宋体"/>
                <a:cs typeface="宋体"/>
              </a:rPr>
              <a:t>，</a:t>
            </a:r>
            <a:r>
              <a:rPr sz="2800" spc="-10" dirty="0">
                <a:latin typeface="宋体"/>
                <a:cs typeface="宋体"/>
              </a:rPr>
              <a:t>若</a:t>
            </a:r>
            <a:r>
              <a:rPr sz="2800" spc="-5" dirty="0">
                <a:latin typeface="Times New Roman"/>
                <a:cs typeface="Times New Roman"/>
              </a:rPr>
              <a:t>G</a:t>
            </a:r>
            <a:r>
              <a:rPr sz="2800" spc="-5" dirty="0">
                <a:latin typeface="宋体"/>
                <a:cs typeface="宋体"/>
              </a:rPr>
              <a:t>中所有产生式右部都不 包含两个相继的非终结符，</a:t>
            </a:r>
            <a:r>
              <a:rPr sz="2800" dirty="0">
                <a:latin typeface="宋体"/>
                <a:cs typeface="宋体"/>
              </a:rPr>
              <a:t>则</a:t>
            </a:r>
            <a:r>
              <a:rPr sz="2800" spc="-5" dirty="0">
                <a:latin typeface="Times New Roman"/>
                <a:cs typeface="Times New Roman"/>
              </a:rPr>
              <a:t>G</a:t>
            </a:r>
            <a:r>
              <a:rPr sz="2800" spc="-5" dirty="0">
                <a:latin typeface="宋体"/>
                <a:cs typeface="宋体"/>
              </a:rPr>
              <a:t>为算符文法。</a:t>
            </a:r>
            <a:endParaRPr sz="2800">
              <a:latin typeface="宋体"/>
              <a:cs typeface="宋体"/>
            </a:endParaRPr>
          </a:p>
          <a:p>
            <a:pPr marL="768350" marR="175895" indent="-285750">
              <a:lnSpc>
                <a:spcPct val="100000"/>
              </a:lnSpc>
              <a:spcBef>
                <a:spcPts val="850"/>
              </a:spcBef>
              <a:buFont typeface="Times New Roman"/>
              <a:buChar char="–"/>
              <a:tabLst>
                <a:tab pos="768350" algn="l"/>
              </a:tabLst>
            </a:pPr>
            <a:r>
              <a:rPr sz="2800" spc="-5" dirty="0">
                <a:latin typeface="宋体"/>
                <a:cs typeface="宋体"/>
              </a:rPr>
              <a:t>注：算符文法保证了两个运算符之间只有一个操作 </a:t>
            </a:r>
            <a:r>
              <a:rPr sz="2800" dirty="0">
                <a:latin typeface="宋体"/>
                <a:cs typeface="宋体"/>
              </a:rPr>
              <a:t>数。</a:t>
            </a:r>
            <a:endParaRPr sz="2800">
              <a:latin typeface="宋体"/>
              <a:cs typeface="宋体"/>
            </a:endParaRPr>
          </a:p>
          <a:p>
            <a:pPr marL="25400">
              <a:lnSpc>
                <a:spcPct val="100000"/>
              </a:lnSpc>
              <a:spcBef>
                <a:spcPts val="505"/>
              </a:spcBef>
            </a:pPr>
            <a:r>
              <a:rPr sz="2800" dirty="0">
                <a:latin typeface="Times New Roman"/>
                <a:cs typeface="Times New Roman"/>
              </a:rPr>
              <a:t>2</a:t>
            </a:r>
            <a:r>
              <a:rPr sz="2800" spc="-5" dirty="0">
                <a:latin typeface="宋体"/>
                <a:cs typeface="宋体"/>
              </a:rPr>
              <a:t>、算符优先文法定义：</a:t>
            </a:r>
            <a:endParaRPr sz="2800">
              <a:latin typeface="宋体"/>
              <a:cs typeface="宋体"/>
            </a:endParaRPr>
          </a:p>
          <a:p>
            <a:pPr marL="368300" indent="-342900">
              <a:lnSpc>
                <a:spcPct val="100000"/>
              </a:lnSpc>
              <a:spcBef>
                <a:spcPts val="680"/>
              </a:spcBef>
              <a:buFont typeface="Times New Roman"/>
              <a:buChar char="•"/>
              <a:tabLst>
                <a:tab pos="367665" algn="l"/>
                <a:tab pos="368300" algn="l"/>
              </a:tabLst>
            </a:pPr>
            <a:r>
              <a:rPr sz="2800" dirty="0">
                <a:latin typeface="宋体"/>
                <a:cs typeface="宋体"/>
              </a:rPr>
              <a:t>设</a:t>
            </a:r>
            <a:r>
              <a:rPr sz="2800" spc="-5" dirty="0">
                <a:latin typeface="Times New Roman"/>
                <a:cs typeface="Times New Roman"/>
              </a:rPr>
              <a:t>G</a:t>
            </a:r>
            <a:r>
              <a:rPr sz="2800" spc="-5" dirty="0">
                <a:latin typeface="宋体"/>
                <a:cs typeface="宋体"/>
              </a:rPr>
              <a:t>是一个不包含空串产生式的算符文法，并</a:t>
            </a:r>
            <a:r>
              <a:rPr sz="2800" dirty="0">
                <a:latin typeface="宋体"/>
                <a:cs typeface="宋体"/>
              </a:rPr>
              <a:t>设</a:t>
            </a:r>
            <a:r>
              <a:rPr sz="2800" spc="-5" dirty="0">
                <a:latin typeface="Times New Roman"/>
                <a:cs typeface="Times New Roman"/>
              </a:rPr>
              <a:t>a,b</a:t>
            </a:r>
            <a:endParaRPr sz="2800">
              <a:latin typeface="Times New Roman"/>
              <a:cs typeface="Times New Roman"/>
            </a:endParaRPr>
          </a:p>
          <a:p>
            <a:pPr marL="367665">
              <a:lnSpc>
                <a:spcPct val="100000"/>
              </a:lnSpc>
              <a:spcBef>
                <a:spcPts val="50"/>
              </a:spcBef>
            </a:pPr>
            <a:r>
              <a:rPr sz="2800" spc="-5" dirty="0">
                <a:latin typeface="Symbol"/>
                <a:cs typeface="Symbol"/>
              </a:rPr>
              <a:t></a:t>
            </a:r>
            <a:r>
              <a:rPr sz="2800" spc="-5" dirty="0">
                <a:latin typeface="Times New Roman"/>
                <a:cs typeface="Times New Roman"/>
              </a:rPr>
              <a:t>V</a:t>
            </a:r>
            <a:r>
              <a:rPr sz="2850" spc="-7" baseline="-20467" dirty="0">
                <a:latin typeface="Times New Roman"/>
                <a:cs typeface="Times New Roman"/>
              </a:rPr>
              <a:t>T</a:t>
            </a:r>
            <a:r>
              <a:rPr sz="2800" spc="-5" dirty="0">
                <a:latin typeface="Times New Roman"/>
                <a:cs typeface="Times New Roman"/>
              </a:rPr>
              <a:t>; P,Q,R</a:t>
            </a:r>
            <a:r>
              <a:rPr sz="2800" spc="5" dirty="0">
                <a:latin typeface="Times New Roman"/>
                <a:cs typeface="Times New Roman"/>
              </a:rPr>
              <a:t> </a:t>
            </a:r>
            <a:r>
              <a:rPr sz="2800" spc="-5" dirty="0">
                <a:latin typeface="Symbol"/>
                <a:cs typeface="Symbol"/>
              </a:rPr>
              <a:t></a:t>
            </a:r>
            <a:r>
              <a:rPr sz="2800" spc="-5" dirty="0">
                <a:latin typeface="Times New Roman"/>
                <a:cs typeface="Times New Roman"/>
              </a:rPr>
              <a:t>V</a:t>
            </a:r>
            <a:r>
              <a:rPr sz="2850" spc="-7" baseline="-20467" dirty="0">
                <a:latin typeface="Times New Roman"/>
                <a:cs typeface="Times New Roman"/>
              </a:rPr>
              <a:t>N</a:t>
            </a:r>
            <a:r>
              <a:rPr sz="2800" spc="-5" dirty="0">
                <a:latin typeface="Times New Roman"/>
                <a:cs typeface="Times New Roman"/>
              </a:rPr>
              <a:t>,</a:t>
            </a:r>
            <a:r>
              <a:rPr sz="2800" spc="-5" dirty="0">
                <a:latin typeface="宋体"/>
                <a:cs typeface="宋体"/>
              </a:rPr>
              <a:t>定义关系：</a:t>
            </a:r>
            <a:endParaRPr sz="2800">
              <a:latin typeface="宋体"/>
              <a:cs typeface="宋体"/>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22097"/>
            <a:ext cx="6883400" cy="1176603"/>
          </a:xfrm>
          <a:prstGeom prst="rect">
            <a:avLst/>
          </a:prstGeom>
        </p:spPr>
        <p:txBody>
          <a:bodyPr vert="horz" wrap="square" lIns="0" tIns="42544" rIns="0" bIns="0" rtlCol="0">
            <a:spAutoFit/>
          </a:bodyPr>
          <a:lstStyle/>
          <a:p>
            <a:pPr marL="12700">
              <a:lnSpc>
                <a:spcPct val="100000"/>
              </a:lnSpc>
              <a:spcBef>
                <a:spcPts val="334"/>
              </a:spcBef>
              <a:tabLst>
                <a:tab pos="1040765" algn="l"/>
              </a:tabLst>
            </a:pPr>
            <a:r>
              <a:rPr dirty="0">
                <a:latin typeface="Times New Roman"/>
                <a:cs typeface="Times New Roman"/>
              </a:rPr>
              <a:t>5.2	</a:t>
            </a:r>
            <a:r>
              <a:rPr dirty="0"/>
              <a:t>算符优先分析法</a:t>
            </a:r>
          </a:p>
          <a:p>
            <a:pPr marL="12700">
              <a:lnSpc>
                <a:spcPct val="100000"/>
              </a:lnSpc>
              <a:spcBef>
                <a:spcPts val="229"/>
              </a:spcBef>
            </a:pPr>
            <a:r>
              <a:rPr lang="zh-CN" altLang="en-US" dirty="0"/>
              <a:t>三</a:t>
            </a:r>
            <a:r>
              <a:rPr dirty="0"/>
              <a:t>、算符优先文法及优先表的构造</a:t>
            </a:r>
          </a:p>
        </p:txBody>
      </p:sp>
      <p:pic>
        <p:nvPicPr>
          <p:cNvPr id="3" name="object 3"/>
          <p:cNvPicPr/>
          <p:nvPr/>
        </p:nvPicPr>
        <p:blipFill>
          <a:blip r:embed="rId2" cstate="print"/>
          <a:stretch>
            <a:fillRect/>
          </a:stretch>
        </p:blipFill>
        <p:spPr>
          <a:xfrm>
            <a:off x="668661" y="2464816"/>
            <a:ext cx="309372" cy="182879"/>
          </a:xfrm>
          <a:prstGeom prst="rect">
            <a:avLst/>
          </a:prstGeom>
        </p:spPr>
      </p:pic>
      <p:pic>
        <p:nvPicPr>
          <p:cNvPr id="4" name="object 4"/>
          <p:cNvPicPr/>
          <p:nvPr/>
        </p:nvPicPr>
        <p:blipFill>
          <a:blip r:embed="rId3" cstate="print"/>
          <a:stretch>
            <a:fillRect/>
          </a:stretch>
        </p:blipFill>
        <p:spPr>
          <a:xfrm>
            <a:off x="673233" y="3333496"/>
            <a:ext cx="228600" cy="215645"/>
          </a:xfrm>
          <a:prstGeom prst="rect">
            <a:avLst/>
          </a:prstGeom>
        </p:spPr>
      </p:pic>
      <p:pic>
        <p:nvPicPr>
          <p:cNvPr id="5" name="object 5"/>
          <p:cNvPicPr/>
          <p:nvPr/>
        </p:nvPicPr>
        <p:blipFill>
          <a:blip r:embed="rId4" cstate="print"/>
          <a:stretch>
            <a:fillRect/>
          </a:stretch>
        </p:blipFill>
        <p:spPr>
          <a:xfrm>
            <a:off x="673233" y="4318000"/>
            <a:ext cx="247650" cy="234695"/>
          </a:xfrm>
          <a:prstGeom prst="rect">
            <a:avLst/>
          </a:prstGeom>
        </p:spPr>
      </p:pic>
      <p:sp>
        <p:nvSpPr>
          <p:cNvPr id="6" name="object 6"/>
          <p:cNvSpPr txBox="1"/>
          <p:nvPr/>
        </p:nvSpPr>
        <p:spPr>
          <a:xfrm>
            <a:off x="16097" y="1643191"/>
            <a:ext cx="9013190" cy="4303395"/>
          </a:xfrm>
          <a:prstGeom prst="rect">
            <a:avLst/>
          </a:prstGeom>
        </p:spPr>
        <p:txBody>
          <a:bodyPr vert="horz" wrap="square" lIns="0" tIns="104775" rIns="0" bIns="0" rtlCol="0">
            <a:spAutoFit/>
          </a:bodyPr>
          <a:lstStyle/>
          <a:p>
            <a:pPr marL="63500">
              <a:lnSpc>
                <a:spcPct val="100000"/>
              </a:lnSpc>
              <a:spcBef>
                <a:spcPts val="825"/>
              </a:spcBef>
            </a:pPr>
            <a:r>
              <a:rPr sz="2800" dirty="0">
                <a:latin typeface="Times New Roman"/>
                <a:cs typeface="Times New Roman"/>
              </a:rPr>
              <a:t>2</a:t>
            </a:r>
            <a:r>
              <a:rPr sz="2800" spc="-5" dirty="0">
                <a:latin typeface="宋体"/>
                <a:cs typeface="宋体"/>
              </a:rPr>
              <a:t>、算符优先文法定义：</a:t>
            </a:r>
            <a:endParaRPr sz="2800">
              <a:latin typeface="宋体"/>
              <a:cs typeface="宋体"/>
            </a:endParaRPr>
          </a:p>
          <a:p>
            <a:pPr marL="406400" marR="101600" indent="-342900">
              <a:lnSpc>
                <a:spcPct val="100000"/>
              </a:lnSpc>
              <a:spcBef>
                <a:spcPts val="725"/>
              </a:spcBef>
              <a:buChar char="•"/>
              <a:tabLst>
                <a:tab pos="405765" algn="l"/>
                <a:tab pos="406400" algn="l"/>
                <a:tab pos="1008380" algn="l"/>
                <a:tab pos="1541145" algn="l"/>
              </a:tabLst>
            </a:pPr>
            <a:r>
              <a:rPr sz="2800" dirty="0">
                <a:latin typeface="Times New Roman"/>
                <a:cs typeface="Times New Roman"/>
              </a:rPr>
              <a:t>a	b	</a:t>
            </a:r>
            <a:r>
              <a:rPr sz="2800" spc="-5" dirty="0">
                <a:latin typeface="宋体"/>
                <a:cs typeface="宋体"/>
              </a:rPr>
              <a:t>当且仅</a:t>
            </a:r>
            <a:r>
              <a:rPr sz="2800" dirty="0">
                <a:latin typeface="宋体"/>
                <a:cs typeface="宋体"/>
              </a:rPr>
              <a:t>当</a:t>
            </a:r>
            <a:r>
              <a:rPr sz="2800" spc="-5" dirty="0">
                <a:latin typeface="Times New Roman"/>
                <a:cs typeface="Times New Roman"/>
              </a:rPr>
              <a:t>G</a:t>
            </a:r>
            <a:r>
              <a:rPr sz="2800" spc="-5" dirty="0">
                <a:latin typeface="宋体"/>
                <a:cs typeface="宋体"/>
              </a:rPr>
              <a:t>中含有形</a:t>
            </a:r>
            <a:r>
              <a:rPr sz="2800" dirty="0">
                <a:latin typeface="宋体"/>
                <a:cs typeface="宋体"/>
              </a:rPr>
              <a:t>如</a:t>
            </a:r>
            <a:r>
              <a:rPr sz="2800" dirty="0">
                <a:latin typeface="Times New Roman"/>
                <a:cs typeface="Times New Roman"/>
              </a:rPr>
              <a:t>P</a:t>
            </a:r>
            <a:r>
              <a:rPr sz="2800" spc="-30" dirty="0">
                <a:latin typeface="Times New Roman"/>
                <a:cs typeface="Times New Roman"/>
              </a:rPr>
              <a:t> </a:t>
            </a:r>
            <a:r>
              <a:rPr sz="2800" dirty="0">
                <a:latin typeface="Symbol"/>
                <a:cs typeface="Symbol"/>
              </a:rPr>
              <a:t></a:t>
            </a:r>
            <a:r>
              <a:rPr sz="2800" spc="-35" dirty="0">
                <a:latin typeface="Times New Roman"/>
                <a:cs typeface="Times New Roman"/>
              </a:rPr>
              <a:t> </a:t>
            </a:r>
            <a:r>
              <a:rPr sz="2800" spc="-5" dirty="0">
                <a:latin typeface="Times New Roman"/>
                <a:cs typeface="Times New Roman"/>
              </a:rPr>
              <a:t>…ab…</a:t>
            </a:r>
            <a:r>
              <a:rPr sz="2800" spc="-5" dirty="0">
                <a:latin typeface="宋体"/>
                <a:cs typeface="宋体"/>
              </a:rPr>
              <a:t>产生式，或者 </a:t>
            </a:r>
            <a:r>
              <a:rPr sz="2800" dirty="0">
                <a:latin typeface="Times New Roman"/>
                <a:cs typeface="Times New Roman"/>
              </a:rPr>
              <a:t>P</a:t>
            </a:r>
            <a:r>
              <a:rPr sz="2800" spc="-5" dirty="0">
                <a:latin typeface="Times New Roman"/>
                <a:cs typeface="Times New Roman"/>
              </a:rPr>
              <a:t> </a:t>
            </a:r>
            <a:r>
              <a:rPr sz="2800" dirty="0">
                <a:latin typeface="Symbol"/>
                <a:cs typeface="Symbol"/>
              </a:rPr>
              <a:t></a:t>
            </a:r>
            <a:r>
              <a:rPr sz="2800" spc="-5" dirty="0">
                <a:latin typeface="Times New Roman"/>
                <a:cs typeface="Times New Roman"/>
              </a:rPr>
              <a:t> …aQb…</a:t>
            </a:r>
            <a:r>
              <a:rPr sz="2800" spc="-5" dirty="0">
                <a:latin typeface="宋体"/>
                <a:cs typeface="宋体"/>
              </a:rPr>
              <a:t>产生式；</a:t>
            </a:r>
            <a:endParaRPr sz="2800">
              <a:latin typeface="宋体"/>
              <a:cs typeface="宋体"/>
            </a:endParaRPr>
          </a:p>
          <a:p>
            <a:pPr marL="405765" marR="43180" indent="-342900">
              <a:lnSpc>
                <a:spcPct val="100000"/>
              </a:lnSpc>
              <a:spcBef>
                <a:spcPts val="680"/>
              </a:spcBef>
              <a:buChar char="•"/>
              <a:tabLst>
                <a:tab pos="405765" algn="l"/>
                <a:tab pos="406400" algn="l"/>
                <a:tab pos="1008380" algn="l"/>
                <a:tab pos="1541145" algn="l"/>
                <a:tab pos="3003550" algn="l"/>
              </a:tabLst>
            </a:pPr>
            <a:r>
              <a:rPr sz="2800" dirty="0">
                <a:latin typeface="Times New Roman"/>
                <a:cs typeface="Times New Roman"/>
              </a:rPr>
              <a:t>a	b	</a:t>
            </a:r>
            <a:r>
              <a:rPr sz="2800" spc="-5" dirty="0">
                <a:latin typeface="宋体"/>
                <a:cs typeface="宋体"/>
              </a:rPr>
              <a:t>当且仅</a:t>
            </a:r>
            <a:r>
              <a:rPr sz="2800" dirty="0">
                <a:latin typeface="宋体"/>
                <a:cs typeface="宋体"/>
              </a:rPr>
              <a:t>当</a:t>
            </a:r>
            <a:r>
              <a:rPr sz="2800" spc="-5" dirty="0">
                <a:latin typeface="Times New Roman"/>
                <a:cs typeface="Times New Roman"/>
              </a:rPr>
              <a:t>G</a:t>
            </a:r>
            <a:r>
              <a:rPr sz="2800" spc="-5" dirty="0">
                <a:latin typeface="宋体"/>
                <a:cs typeface="宋体"/>
              </a:rPr>
              <a:t>中含有形</a:t>
            </a:r>
            <a:r>
              <a:rPr sz="2800" dirty="0">
                <a:latin typeface="宋体"/>
                <a:cs typeface="宋体"/>
              </a:rPr>
              <a:t>如</a:t>
            </a:r>
            <a:r>
              <a:rPr sz="2800" dirty="0">
                <a:latin typeface="Times New Roman"/>
                <a:cs typeface="Times New Roman"/>
              </a:rPr>
              <a:t>P</a:t>
            </a:r>
            <a:r>
              <a:rPr sz="2800" spc="-25" dirty="0">
                <a:latin typeface="Times New Roman"/>
                <a:cs typeface="Times New Roman"/>
              </a:rPr>
              <a:t> </a:t>
            </a:r>
            <a:r>
              <a:rPr sz="2800" dirty="0">
                <a:latin typeface="Symbol"/>
                <a:cs typeface="Symbol"/>
              </a:rPr>
              <a:t></a:t>
            </a:r>
            <a:r>
              <a:rPr sz="2800" spc="-30" dirty="0">
                <a:latin typeface="Times New Roman"/>
                <a:cs typeface="Times New Roman"/>
              </a:rPr>
              <a:t> </a:t>
            </a:r>
            <a:r>
              <a:rPr sz="2800" spc="-10" dirty="0">
                <a:latin typeface="Times New Roman"/>
                <a:cs typeface="Times New Roman"/>
              </a:rPr>
              <a:t>…aR…</a:t>
            </a:r>
            <a:r>
              <a:rPr sz="2800" spc="-5" dirty="0">
                <a:latin typeface="宋体"/>
                <a:cs typeface="宋体"/>
              </a:rPr>
              <a:t>的产生式，其 </a:t>
            </a:r>
            <a:r>
              <a:rPr sz="2800" dirty="0">
                <a:latin typeface="宋体"/>
                <a:cs typeface="宋体"/>
              </a:rPr>
              <a:t>中</a:t>
            </a:r>
            <a:r>
              <a:rPr sz="2800" spc="-715" dirty="0">
                <a:latin typeface="Times New Roman"/>
                <a:cs typeface="Times New Roman"/>
              </a:rPr>
              <a:t>R</a:t>
            </a:r>
            <a:r>
              <a:rPr sz="2800" spc="-715" dirty="0">
                <a:latin typeface="Symbol"/>
                <a:cs typeface="Symbol"/>
              </a:rPr>
              <a:t></a:t>
            </a:r>
            <a:r>
              <a:rPr sz="3600" spc="-1072" baseline="16203" dirty="0">
                <a:latin typeface="Times New Roman"/>
                <a:cs typeface="Times New Roman"/>
              </a:rPr>
              <a:t>+</a:t>
            </a:r>
            <a:r>
              <a:rPr sz="3600" spc="270" baseline="16203" dirty="0">
                <a:latin typeface="Times New Roman"/>
                <a:cs typeface="Times New Roman"/>
              </a:rPr>
              <a:t> </a:t>
            </a:r>
            <a:r>
              <a:rPr sz="2800" dirty="0">
                <a:latin typeface="Times New Roman"/>
                <a:cs typeface="Times New Roman"/>
              </a:rPr>
              <a:t>b…, </a:t>
            </a:r>
            <a:r>
              <a:rPr sz="2800" dirty="0">
                <a:latin typeface="宋体"/>
                <a:cs typeface="宋体"/>
              </a:rPr>
              <a:t>或</a:t>
            </a:r>
            <a:r>
              <a:rPr sz="2800" spc="-855" dirty="0">
                <a:latin typeface="Times New Roman"/>
                <a:cs typeface="Times New Roman"/>
              </a:rPr>
              <a:t>R</a:t>
            </a:r>
            <a:r>
              <a:rPr sz="2800" spc="-855" dirty="0">
                <a:latin typeface="Symbol"/>
                <a:cs typeface="Symbol"/>
              </a:rPr>
              <a:t></a:t>
            </a:r>
            <a:r>
              <a:rPr sz="3600" spc="-1282" baseline="16203" dirty="0">
                <a:latin typeface="Times New Roman"/>
                <a:cs typeface="Times New Roman"/>
              </a:rPr>
              <a:t>+	</a:t>
            </a:r>
            <a:r>
              <a:rPr sz="2800" spc="-5" dirty="0">
                <a:latin typeface="Times New Roman"/>
                <a:cs typeface="Times New Roman"/>
              </a:rPr>
              <a:t>Qb…;</a:t>
            </a:r>
            <a:endParaRPr sz="2800">
              <a:latin typeface="Times New Roman"/>
              <a:cs typeface="Times New Roman"/>
            </a:endParaRPr>
          </a:p>
          <a:p>
            <a:pPr marL="405765" indent="-342900">
              <a:lnSpc>
                <a:spcPct val="100000"/>
              </a:lnSpc>
              <a:spcBef>
                <a:spcPts val="675"/>
              </a:spcBef>
              <a:buChar char="•"/>
              <a:tabLst>
                <a:tab pos="405765" algn="l"/>
                <a:tab pos="406400" algn="l"/>
                <a:tab pos="1008380" algn="l"/>
                <a:tab pos="1541145" algn="l"/>
              </a:tabLst>
            </a:pPr>
            <a:r>
              <a:rPr sz="2800" dirty="0">
                <a:latin typeface="Times New Roman"/>
                <a:cs typeface="Times New Roman"/>
              </a:rPr>
              <a:t>a	b	</a:t>
            </a:r>
            <a:r>
              <a:rPr sz="2800" spc="-5" dirty="0">
                <a:latin typeface="宋体"/>
                <a:cs typeface="宋体"/>
              </a:rPr>
              <a:t>当且仅</a:t>
            </a:r>
            <a:r>
              <a:rPr sz="2800" dirty="0">
                <a:latin typeface="宋体"/>
                <a:cs typeface="宋体"/>
              </a:rPr>
              <a:t>当</a:t>
            </a:r>
            <a:r>
              <a:rPr sz="2800" spc="-5" dirty="0">
                <a:latin typeface="Times New Roman"/>
                <a:cs typeface="Times New Roman"/>
              </a:rPr>
              <a:t>G</a:t>
            </a:r>
            <a:r>
              <a:rPr sz="2800" spc="-5" dirty="0">
                <a:latin typeface="宋体"/>
                <a:cs typeface="宋体"/>
              </a:rPr>
              <a:t>中有形</a:t>
            </a:r>
            <a:r>
              <a:rPr sz="2800" spc="-10" dirty="0">
                <a:latin typeface="宋体"/>
                <a:cs typeface="宋体"/>
              </a:rPr>
              <a:t>如</a:t>
            </a:r>
            <a:r>
              <a:rPr sz="2800" dirty="0">
                <a:latin typeface="Times New Roman"/>
                <a:cs typeface="Times New Roman"/>
              </a:rPr>
              <a:t>P</a:t>
            </a:r>
            <a:r>
              <a:rPr sz="2800" spc="-15" dirty="0">
                <a:latin typeface="Times New Roman"/>
                <a:cs typeface="Times New Roman"/>
              </a:rPr>
              <a:t> </a:t>
            </a:r>
            <a:r>
              <a:rPr sz="2800" spc="-5" dirty="0">
                <a:latin typeface="Symbol"/>
                <a:cs typeface="Symbol"/>
              </a:rPr>
              <a:t></a:t>
            </a:r>
            <a:r>
              <a:rPr sz="2800" spc="-5" dirty="0">
                <a:latin typeface="Times New Roman"/>
                <a:cs typeface="Times New Roman"/>
              </a:rPr>
              <a:t>…Rb…</a:t>
            </a:r>
            <a:r>
              <a:rPr sz="2800" spc="-5" dirty="0">
                <a:latin typeface="宋体"/>
                <a:cs typeface="宋体"/>
              </a:rPr>
              <a:t>产生式，其</a:t>
            </a:r>
            <a:r>
              <a:rPr sz="2800" dirty="0">
                <a:latin typeface="宋体"/>
                <a:cs typeface="宋体"/>
              </a:rPr>
              <a:t>中</a:t>
            </a:r>
            <a:r>
              <a:rPr sz="2800" dirty="0">
                <a:latin typeface="Times New Roman"/>
                <a:cs typeface="Times New Roman"/>
              </a:rPr>
              <a:t>R</a:t>
            </a:r>
            <a:endParaRPr sz="2800">
              <a:latin typeface="Times New Roman"/>
              <a:cs typeface="Times New Roman"/>
            </a:endParaRPr>
          </a:p>
          <a:p>
            <a:pPr marL="406400">
              <a:lnSpc>
                <a:spcPct val="100000"/>
              </a:lnSpc>
              <a:spcBef>
                <a:spcPts val="5"/>
              </a:spcBef>
            </a:pPr>
            <a:r>
              <a:rPr sz="2800" spc="-935" dirty="0">
                <a:latin typeface="Symbol"/>
                <a:cs typeface="Symbol"/>
              </a:rPr>
              <a:t></a:t>
            </a:r>
            <a:r>
              <a:rPr sz="3600" spc="-1402" baseline="20833" dirty="0">
                <a:latin typeface="Times New Roman"/>
                <a:cs typeface="Times New Roman"/>
              </a:rPr>
              <a:t>+</a:t>
            </a:r>
            <a:r>
              <a:rPr sz="3600" spc="-142" baseline="20833" dirty="0">
                <a:latin typeface="Times New Roman"/>
                <a:cs typeface="Times New Roman"/>
              </a:rPr>
              <a:t> </a:t>
            </a:r>
            <a:r>
              <a:rPr sz="2800" spc="-10" dirty="0">
                <a:latin typeface="Times New Roman"/>
                <a:cs typeface="Times New Roman"/>
              </a:rPr>
              <a:t>…a</a:t>
            </a:r>
            <a:r>
              <a:rPr sz="2800" spc="-10" dirty="0">
                <a:latin typeface="宋体"/>
                <a:cs typeface="宋体"/>
              </a:rPr>
              <a:t>，</a:t>
            </a:r>
            <a:r>
              <a:rPr sz="2800" dirty="0">
                <a:latin typeface="宋体"/>
                <a:cs typeface="宋体"/>
              </a:rPr>
              <a:t>或</a:t>
            </a:r>
            <a:r>
              <a:rPr sz="2800" dirty="0">
                <a:latin typeface="Times New Roman"/>
                <a:cs typeface="Times New Roman"/>
              </a:rPr>
              <a:t>R</a:t>
            </a:r>
            <a:r>
              <a:rPr sz="2800" spc="-10" dirty="0">
                <a:latin typeface="Times New Roman"/>
                <a:cs typeface="Times New Roman"/>
              </a:rPr>
              <a:t> </a:t>
            </a:r>
            <a:r>
              <a:rPr sz="2800" spc="-1120" dirty="0">
                <a:latin typeface="Symbol"/>
                <a:cs typeface="Symbol"/>
              </a:rPr>
              <a:t></a:t>
            </a:r>
            <a:r>
              <a:rPr sz="3600" spc="-1679" baseline="20833" dirty="0">
                <a:latin typeface="Times New Roman"/>
                <a:cs typeface="Times New Roman"/>
              </a:rPr>
              <a:t>+</a:t>
            </a:r>
            <a:r>
              <a:rPr sz="3600" spc="412" baseline="20833" dirty="0">
                <a:latin typeface="Times New Roman"/>
                <a:cs typeface="Times New Roman"/>
              </a:rPr>
              <a:t> </a:t>
            </a:r>
            <a:r>
              <a:rPr sz="2800" spc="-5" dirty="0">
                <a:latin typeface="Times New Roman"/>
                <a:cs typeface="Times New Roman"/>
              </a:rPr>
              <a:t>…aQ.</a:t>
            </a:r>
            <a:endParaRPr sz="2800">
              <a:latin typeface="Times New Roman"/>
              <a:cs typeface="Times New Roman"/>
            </a:endParaRPr>
          </a:p>
          <a:p>
            <a:pPr marL="406400" marR="96520" indent="-342900">
              <a:lnSpc>
                <a:spcPct val="100000"/>
              </a:lnSpc>
              <a:spcBef>
                <a:spcPts val="630"/>
              </a:spcBef>
              <a:buFont typeface="Times New Roman"/>
              <a:buChar char="•"/>
              <a:tabLst>
                <a:tab pos="405765" algn="l"/>
                <a:tab pos="407034" algn="l"/>
              </a:tabLst>
            </a:pPr>
            <a:r>
              <a:rPr sz="2800" dirty="0">
                <a:latin typeface="宋体"/>
                <a:cs typeface="宋体"/>
              </a:rPr>
              <a:t>若</a:t>
            </a:r>
            <a:r>
              <a:rPr sz="2800" spc="-5" dirty="0">
                <a:latin typeface="Times New Roman"/>
                <a:cs typeface="Times New Roman"/>
              </a:rPr>
              <a:t>G</a:t>
            </a:r>
            <a:r>
              <a:rPr sz="2800" spc="-5" dirty="0">
                <a:latin typeface="宋体"/>
                <a:cs typeface="宋体"/>
              </a:rPr>
              <a:t>中任何终结符序偶</a:t>
            </a:r>
            <a:r>
              <a:rPr sz="2800" dirty="0">
                <a:latin typeface="宋体"/>
                <a:cs typeface="宋体"/>
              </a:rPr>
              <a:t>（</a:t>
            </a:r>
            <a:r>
              <a:rPr sz="2800" spc="-5" dirty="0">
                <a:latin typeface="Times New Roman"/>
                <a:cs typeface="Times New Roman"/>
              </a:rPr>
              <a:t>a,b</a:t>
            </a:r>
            <a:r>
              <a:rPr sz="2800" spc="-5" dirty="0">
                <a:latin typeface="宋体"/>
                <a:cs typeface="宋体"/>
              </a:rPr>
              <a:t>）至多满足上述关系之一， </a:t>
            </a:r>
            <a:r>
              <a:rPr sz="2800" dirty="0">
                <a:latin typeface="宋体"/>
                <a:cs typeface="宋体"/>
              </a:rPr>
              <a:t>则</a:t>
            </a:r>
            <a:r>
              <a:rPr sz="2800" spc="-10" dirty="0">
                <a:latin typeface="宋体"/>
                <a:cs typeface="宋体"/>
              </a:rPr>
              <a:t>称</a:t>
            </a:r>
            <a:r>
              <a:rPr sz="2800" spc="-5" dirty="0">
                <a:latin typeface="Times New Roman"/>
                <a:cs typeface="Times New Roman"/>
              </a:rPr>
              <a:t>G</a:t>
            </a:r>
            <a:r>
              <a:rPr sz="2800" spc="-5" dirty="0">
                <a:latin typeface="宋体"/>
                <a:cs typeface="宋体"/>
              </a:rPr>
              <a:t>为算符优先文法（</a:t>
            </a:r>
            <a:r>
              <a:rPr sz="2800" spc="-5" dirty="0">
                <a:latin typeface="Times New Roman"/>
                <a:cs typeface="Times New Roman"/>
              </a:rPr>
              <a:t>OPG</a:t>
            </a:r>
            <a:r>
              <a:rPr sz="2800" spc="-5" dirty="0">
                <a:latin typeface="宋体"/>
                <a:cs typeface="宋体"/>
              </a:rPr>
              <a:t>）</a:t>
            </a:r>
            <a:r>
              <a:rPr sz="2800" dirty="0">
                <a:latin typeface="宋体"/>
                <a:cs typeface="宋体"/>
              </a:rPr>
              <a:t>。</a:t>
            </a:r>
            <a:endParaRPr sz="2800">
              <a:latin typeface="宋体"/>
              <a:cs typeface="宋体"/>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15</a:t>
            </a:fld>
            <a:endParaRPr spc="-5"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22097"/>
            <a:ext cx="6883400" cy="1176603"/>
          </a:xfrm>
          <a:prstGeom prst="rect">
            <a:avLst/>
          </a:prstGeom>
        </p:spPr>
        <p:txBody>
          <a:bodyPr vert="horz" wrap="square" lIns="0" tIns="42544" rIns="0" bIns="0" rtlCol="0">
            <a:spAutoFit/>
          </a:bodyPr>
          <a:lstStyle/>
          <a:p>
            <a:pPr marL="12700">
              <a:lnSpc>
                <a:spcPct val="100000"/>
              </a:lnSpc>
              <a:spcBef>
                <a:spcPts val="334"/>
              </a:spcBef>
              <a:tabLst>
                <a:tab pos="1040765" algn="l"/>
              </a:tabLst>
            </a:pPr>
            <a:r>
              <a:rPr dirty="0">
                <a:latin typeface="Times New Roman"/>
                <a:cs typeface="Times New Roman"/>
              </a:rPr>
              <a:t>5.2	</a:t>
            </a:r>
            <a:r>
              <a:rPr dirty="0"/>
              <a:t>算符优先分析法</a:t>
            </a:r>
          </a:p>
          <a:p>
            <a:pPr marL="12700">
              <a:lnSpc>
                <a:spcPct val="100000"/>
              </a:lnSpc>
              <a:spcBef>
                <a:spcPts val="229"/>
              </a:spcBef>
            </a:pPr>
            <a:r>
              <a:rPr lang="zh-CN" altLang="en-US" dirty="0"/>
              <a:t>三</a:t>
            </a:r>
            <a:r>
              <a:rPr dirty="0"/>
              <a:t>、算符优先文法及优先表的构造</a:t>
            </a:r>
          </a:p>
        </p:txBody>
      </p:sp>
      <p:sp>
        <p:nvSpPr>
          <p:cNvPr id="3" name="object 3"/>
          <p:cNvSpPr txBox="1"/>
          <p:nvPr/>
        </p:nvSpPr>
        <p:spPr>
          <a:xfrm>
            <a:off x="193921" y="1441252"/>
            <a:ext cx="8582660" cy="4490720"/>
          </a:xfrm>
          <a:prstGeom prst="rect">
            <a:avLst/>
          </a:prstGeom>
        </p:spPr>
        <p:txBody>
          <a:bodyPr vert="horz" wrap="square" lIns="0" tIns="98425" rIns="0" bIns="0" rtlCol="0">
            <a:spAutoFit/>
          </a:bodyPr>
          <a:lstStyle/>
          <a:p>
            <a:pPr marL="38100">
              <a:lnSpc>
                <a:spcPct val="100000"/>
              </a:lnSpc>
              <a:spcBef>
                <a:spcPts val="775"/>
              </a:spcBef>
            </a:pPr>
            <a:r>
              <a:rPr lang="en-US" altLang="zh-CN" sz="2800" spc="-5" dirty="0">
                <a:latin typeface="Times New Roman"/>
                <a:cs typeface="Times New Roman"/>
              </a:rPr>
              <a:t>3</a:t>
            </a:r>
            <a:r>
              <a:rPr sz="2800" spc="-5" dirty="0">
                <a:latin typeface="宋体"/>
                <a:cs typeface="宋体"/>
              </a:rPr>
              <a:t>、求各非终结</a:t>
            </a:r>
            <a:r>
              <a:rPr sz="2800" spc="-10" dirty="0">
                <a:latin typeface="宋体"/>
                <a:cs typeface="宋体"/>
              </a:rPr>
              <a:t>符</a:t>
            </a:r>
            <a:r>
              <a:rPr sz="2800" dirty="0">
                <a:latin typeface="Times New Roman"/>
                <a:cs typeface="Times New Roman"/>
              </a:rPr>
              <a:t>P</a:t>
            </a:r>
            <a:r>
              <a:rPr sz="2800" spc="-5" dirty="0">
                <a:latin typeface="宋体"/>
                <a:cs typeface="宋体"/>
              </a:rPr>
              <a:t>的首终结符集和尾终结符集</a:t>
            </a:r>
            <a:endParaRPr sz="2800" dirty="0">
              <a:latin typeface="宋体"/>
              <a:cs typeface="宋体"/>
            </a:endParaRPr>
          </a:p>
          <a:p>
            <a:pPr marL="393700">
              <a:lnSpc>
                <a:spcPct val="100000"/>
              </a:lnSpc>
              <a:spcBef>
                <a:spcPts val="680"/>
              </a:spcBef>
            </a:pPr>
            <a:r>
              <a:rPr sz="2800" spc="-5" dirty="0">
                <a:latin typeface="Times New Roman"/>
                <a:cs typeface="Times New Roman"/>
              </a:rPr>
              <a:t>1</a:t>
            </a:r>
            <a:r>
              <a:rPr sz="2800" spc="-5" dirty="0">
                <a:latin typeface="宋体"/>
                <a:cs typeface="宋体"/>
              </a:rPr>
              <a:t>）定义：</a:t>
            </a:r>
            <a:endParaRPr sz="2800" dirty="0">
              <a:latin typeface="宋体"/>
              <a:cs typeface="宋体"/>
            </a:endParaRPr>
          </a:p>
          <a:p>
            <a:pPr marL="381000" indent="-343535">
              <a:lnSpc>
                <a:spcPct val="100000"/>
              </a:lnSpc>
              <a:spcBef>
                <a:spcPts val="675"/>
              </a:spcBef>
              <a:buFont typeface="Times New Roman"/>
              <a:buChar char="•"/>
              <a:tabLst>
                <a:tab pos="380365" algn="l"/>
                <a:tab pos="381635" algn="l"/>
              </a:tabLst>
            </a:pPr>
            <a:r>
              <a:rPr sz="2800" spc="-5" dirty="0">
                <a:latin typeface="宋体"/>
                <a:cs typeface="宋体"/>
              </a:rPr>
              <a:t>首终结符</a:t>
            </a:r>
            <a:r>
              <a:rPr sz="2800" dirty="0">
                <a:latin typeface="宋体"/>
                <a:cs typeface="宋体"/>
              </a:rPr>
              <a:t>集</a:t>
            </a:r>
            <a:r>
              <a:rPr sz="2800" spc="-5" dirty="0">
                <a:latin typeface="Times New Roman"/>
                <a:cs typeface="Times New Roman"/>
              </a:rPr>
              <a:t>FIRSTVT</a:t>
            </a:r>
            <a:r>
              <a:rPr sz="2800" spc="-5" dirty="0">
                <a:latin typeface="宋体"/>
                <a:cs typeface="宋体"/>
              </a:rPr>
              <a:t>（</a:t>
            </a:r>
            <a:r>
              <a:rPr sz="2800" spc="-5" dirty="0">
                <a:latin typeface="Times New Roman"/>
                <a:cs typeface="Times New Roman"/>
              </a:rPr>
              <a:t>P</a:t>
            </a:r>
            <a:r>
              <a:rPr sz="2800" spc="-5" dirty="0">
                <a:latin typeface="宋体"/>
                <a:cs typeface="宋体"/>
              </a:rPr>
              <a:t>）</a:t>
            </a:r>
            <a:r>
              <a:rPr sz="2800" spc="-5" dirty="0">
                <a:latin typeface="Times New Roman"/>
                <a:cs typeface="Times New Roman"/>
              </a:rPr>
              <a:t>=</a:t>
            </a:r>
            <a:endParaRPr sz="2800" dirty="0">
              <a:latin typeface="Times New Roman"/>
              <a:cs typeface="Times New Roman"/>
            </a:endParaRPr>
          </a:p>
          <a:p>
            <a:pPr marL="1580515" lvl="1" indent="-1086485">
              <a:lnSpc>
                <a:spcPct val="100000"/>
              </a:lnSpc>
              <a:spcBef>
                <a:spcPts val="730"/>
              </a:spcBef>
              <a:buChar char="–"/>
              <a:tabLst>
                <a:tab pos="1580515" algn="l"/>
                <a:tab pos="1581150" algn="l"/>
                <a:tab pos="4214495" algn="l"/>
              </a:tabLst>
            </a:pPr>
            <a:r>
              <a:rPr sz="2800" dirty="0">
                <a:latin typeface="Times New Roman"/>
                <a:cs typeface="Times New Roman"/>
              </a:rPr>
              <a:t>{</a:t>
            </a:r>
            <a:r>
              <a:rPr sz="2800" spc="5" dirty="0">
                <a:latin typeface="Times New Roman"/>
                <a:cs typeface="Times New Roman"/>
              </a:rPr>
              <a:t> </a:t>
            </a:r>
            <a:r>
              <a:rPr sz="2800" spc="-5" dirty="0">
                <a:latin typeface="Times New Roman"/>
                <a:cs typeface="Times New Roman"/>
              </a:rPr>
              <a:t>a|P</a:t>
            </a:r>
            <a:r>
              <a:rPr sz="2800" spc="15" dirty="0">
                <a:latin typeface="Times New Roman"/>
                <a:cs typeface="Times New Roman"/>
              </a:rPr>
              <a:t> </a:t>
            </a:r>
            <a:r>
              <a:rPr sz="2800" spc="-1120" dirty="0">
                <a:latin typeface="Symbol"/>
                <a:cs typeface="Symbol"/>
              </a:rPr>
              <a:t></a:t>
            </a:r>
            <a:r>
              <a:rPr sz="3600" spc="-1679" baseline="26620" dirty="0">
                <a:latin typeface="Times New Roman"/>
                <a:cs typeface="Times New Roman"/>
              </a:rPr>
              <a:t>+</a:t>
            </a:r>
            <a:r>
              <a:rPr sz="3600" spc="412" baseline="26620" dirty="0">
                <a:latin typeface="Times New Roman"/>
                <a:cs typeface="Times New Roman"/>
              </a:rPr>
              <a:t> </a:t>
            </a:r>
            <a:r>
              <a:rPr sz="2800" spc="-10" dirty="0">
                <a:latin typeface="Times New Roman"/>
                <a:cs typeface="Times New Roman"/>
              </a:rPr>
              <a:t>a…</a:t>
            </a:r>
            <a:r>
              <a:rPr sz="2800" spc="-10" dirty="0">
                <a:latin typeface="宋体"/>
                <a:cs typeface="宋体"/>
              </a:rPr>
              <a:t>或</a:t>
            </a:r>
            <a:r>
              <a:rPr sz="2800" spc="-730" dirty="0">
                <a:latin typeface="Times New Roman"/>
                <a:cs typeface="Times New Roman"/>
              </a:rPr>
              <a:t>P</a:t>
            </a:r>
            <a:r>
              <a:rPr sz="2800" spc="-730" dirty="0">
                <a:latin typeface="Symbol"/>
                <a:cs typeface="Symbol"/>
              </a:rPr>
              <a:t></a:t>
            </a:r>
            <a:r>
              <a:rPr sz="3600" spc="-1095" baseline="26620" dirty="0">
                <a:latin typeface="Times New Roman"/>
                <a:cs typeface="Times New Roman"/>
              </a:rPr>
              <a:t>+	</a:t>
            </a:r>
            <a:r>
              <a:rPr sz="2800" spc="-5" dirty="0">
                <a:latin typeface="Times New Roman"/>
                <a:cs typeface="Times New Roman"/>
              </a:rPr>
              <a:t>Qa…</a:t>
            </a:r>
            <a:r>
              <a:rPr sz="2800" spc="-5" dirty="0">
                <a:latin typeface="宋体"/>
                <a:cs typeface="宋体"/>
              </a:rPr>
              <a:t>，</a:t>
            </a:r>
            <a:r>
              <a:rPr sz="2800" spc="-5" dirty="0">
                <a:latin typeface="Times New Roman"/>
                <a:cs typeface="Times New Roman"/>
              </a:rPr>
              <a:t>a </a:t>
            </a:r>
            <a:r>
              <a:rPr sz="2800" spc="-5" dirty="0">
                <a:latin typeface="Symbol"/>
                <a:cs typeface="Symbol"/>
              </a:rPr>
              <a:t></a:t>
            </a:r>
            <a:r>
              <a:rPr sz="2800" spc="-5" dirty="0">
                <a:latin typeface="Times New Roman"/>
                <a:cs typeface="Times New Roman"/>
              </a:rPr>
              <a:t>V</a:t>
            </a:r>
            <a:r>
              <a:rPr sz="2850" spc="-7" baseline="-20467" dirty="0">
                <a:latin typeface="Times New Roman"/>
                <a:cs typeface="Times New Roman"/>
              </a:rPr>
              <a:t>T</a:t>
            </a:r>
            <a:r>
              <a:rPr sz="2800" spc="-5" dirty="0">
                <a:latin typeface="Times New Roman"/>
                <a:cs typeface="Times New Roman"/>
              </a:rPr>
              <a:t>; P,Q</a:t>
            </a:r>
            <a:r>
              <a:rPr sz="2800" spc="-10" dirty="0">
                <a:latin typeface="Times New Roman"/>
                <a:cs typeface="Times New Roman"/>
              </a:rPr>
              <a:t> </a:t>
            </a:r>
            <a:r>
              <a:rPr sz="2800" dirty="0">
                <a:latin typeface="Symbol"/>
                <a:cs typeface="Symbol"/>
              </a:rPr>
              <a:t></a:t>
            </a:r>
            <a:r>
              <a:rPr sz="2800" dirty="0">
                <a:latin typeface="Times New Roman"/>
                <a:cs typeface="Times New Roman"/>
              </a:rPr>
              <a:t>V</a:t>
            </a:r>
            <a:r>
              <a:rPr sz="2850" baseline="-20467" dirty="0">
                <a:latin typeface="Times New Roman"/>
                <a:cs typeface="Times New Roman"/>
              </a:rPr>
              <a:t>N</a:t>
            </a:r>
            <a:r>
              <a:rPr sz="2800" dirty="0">
                <a:latin typeface="Times New Roman"/>
                <a:cs typeface="Times New Roman"/>
              </a:rPr>
              <a:t>}</a:t>
            </a:r>
          </a:p>
          <a:p>
            <a:pPr marL="381000" indent="-342900">
              <a:lnSpc>
                <a:spcPct val="100000"/>
              </a:lnSpc>
              <a:spcBef>
                <a:spcPts val="630"/>
              </a:spcBef>
              <a:buFont typeface="Times New Roman"/>
              <a:buChar char="•"/>
              <a:tabLst>
                <a:tab pos="380365" algn="l"/>
                <a:tab pos="381000" algn="l"/>
              </a:tabLst>
            </a:pPr>
            <a:r>
              <a:rPr sz="2800" spc="-5" dirty="0">
                <a:latin typeface="宋体"/>
                <a:cs typeface="宋体"/>
              </a:rPr>
              <a:t>尾终结符</a:t>
            </a:r>
            <a:r>
              <a:rPr sz="2800" dirty="0">
                <a:latin typeface="宋体"/>
                <a:cs typeface="宋体"/>
              </a:rPr>
              <a:t>集</a:t>
            </a:r>
            <a:r>
              <a:rPr sz="2800" dirty="0">
                <a:latin typeface="Times New Roman"/>
                <a:cs typeface="Times New Roman"/>
              </a:rPr>
              <a:t>LASTVT</a:t>
            </a:r>
            <a:r>
              <a:rPr sz="2800" dirty="0">
                <a:latin typeface="宋体"/>
                <a:cs typeface="宋体"/>
              </a:rPr>
              <a:t>（</a:t>
            </a:r>
            <a:r>
              <a:rPr sz="2800" dirty="0">
                <a:latin typeface="Times New Roman"/>
                <a:cs typeface="Times New Roman"/>
              </a:rPr>
              <a:t>P</a:t>
            </a:r>
            <a:r>
              <a:rPr sz="2800" dirty="0">
                <a:latin typeface="宋体"/>
                <a:cs typeface="宋体"/>
              </a:rPr>
              <a:t>）</a:t>
            </a:r>
            <a:r>
              <a:rPr sz="2800" dirty="0">
                <a:latin typeface="Times New Roman"/>
                <a:cs typeface="Times New Roman"/>
              </a:rPr>
              <a:t>=</a:t>
            </a:r>
          </a:p>
          <a:p>
            <a:pPr marL="1580515" lvl="1" indent="-1086485">
              <a:lnSpc>
                <a:spcPct val="100000"/>
              </a:lnSpc>
              <a:spcBef>
                <a:spcPts val="720"/>
              </a:spcBef>
              <a:buChar char="–"/>
              <a:tabLst>
                <a:tab pos="1580515" algn="l"/>
                <a:tab pos="1581150" algn="l"/>
                <a:tab pos="2797175" algn="l"/>
                <a:tab pos="4392295" algn="l"/>
              </a:tabLst>
            </a:pPr>
            <a:r>
              <a:rPr sz="2800" dirty="0">
                <a:latin typeface="Times New Roman"/>
                <a:cs typeface="Times New Roman"/>
              </a:rPr>
              <a:t>{ </a:t>
            </a:r>
            <a:r>
              <a:rPr sz="2800" spc="-5" dirty="0">
                <a:latin typeface="Times New Roman"/>
                <a:cs typeface="Times New Roman"/>
              </a:rPr>
              <a:t>a|P</a:t>
            </a:r>
            <a:r>
              <a:rPr sz="2800" spc="10" dirty="0">
                <a:latin typeface="Times New Roman"/>
                <a:cs typeface="Times New Roman"/>
              </a:rPr>
              <a:t> </a:t>
            </a:r>
            <a:r>
              <a:rPr sz="2800" spc="-1120" dirty="0">
                <a:latin typeface="Symbol"/>
                <a:cs typeface="Symbol"/>
              </a:rPr>
              <a:t></a:t>
            </a:r>
            <a:r>
              <a:rPr sz="3600" spc="-1679" baseline="19675" dirty="0">
                <a:latin typeface="Times New Roman"/>
                <a:cs typeface="Times New Roman"/>
              </a:rPr>
              <a:t>+	</a:t>
            </a:r>
            <a:r>
              <a:rPr sz="2800" dirty="0">
                <a:latin typeface="Times New Roman"/>
                <a:cs typeface="Times New Roman"/>
              </a:rPr>
              <a:t>…</a:t>
            </a:r>
            <a:r>
              <a:rPr sz="2800" spc="10" dirty="0">
                <a:latin typeface="Times New Roman"/>
                <a:cs typeface="Times New Roman"/>
              </a:rPr>
              <a:t> </a:t>
            </a:r>
            <a:r>
              <a:rPr sz="2800" spc="-10" dirty="0">
                <a:latin typeface="Times New Roman"/>
                <a:cs typeface="Times New Roman"/>
              </a:rPr>
              <a:t>a</a:t>
            </a:r>
            <a:r>
              <a:rPr sz="2800" dirty="0">
                <a:latin typeface="宋体"/>
                <a:cs typeface="宋体"/>
              </a:rPr>
              <a:t>或</a:t>
            </a:r>
            <a:r>
              <a:rPr sz="2800" spc="-735" dirty="0">
                <a:latin typeface="Times New Roman"/>
                <a:cs typeface="Times New Roman"/>
              </a:rPr>
              <a:t>P</a:t>
            </a:r>
            <a:r>
              <a:rPr sz="2800" spc="-735" dirty="0">
                <a:latin typeface="Symbol"/>
                <a:cs typeface="Symbol"/>
              </a:rPr>
              <a:t></a:t>
            </a:r>
            <a:r>
              <a:rPr sz="3600" spc="-1102" baseline="19675" dirty="0">
                <a:latin typeface="Times New Roman"/>
                <a:cs typeface="Times New Roman"/>
              </a:rPr>
              <a:t>+	</a:t>
            </a:r>
            <a:r>
              <a:rPr sz="2800" dirty="0">
                <a:latin typeface="Times New Roman"/>
                <a:cs typeface="Times New Roman"/>
              </a:rPr>
              <a:t>… </a:t>
            </a:r>
            <a:r>
              <a:rPr sz="2800" spc="-5" dirty="0">
                <a:latin typeface="Times New Roman"/>
                <a:cs typeface="Times New Roman"/>
              </a:rPr>
              <a:t>aQ</a:t>
            </a:r>
            <a:r>
              <a:rPr sz="2800" spc="-5" dirty="0">
                <a:latin typeface="宋体"/>
                <a:cs typeface="宋体"/>
              </a:rPr>
              <a:t>，</a:t>
            </a:r>
            <a:r>
              <a:rPr sz="2800" spc="-5" dirty="0">
                <a:latin typeface="Times New Roman"/>
                <a:cs typeface="Times New Roman"/>
              </a:rPr>
              <a:t>a </a:t>
            </a:r>
            <a:r>
              <a:rPr sz="2800" spc="-5" dirty="0">
                <a:latin typeface="Symbol"/>
                <a:cs typeface="Symbol"/>
              </a:rPr>
              <a:t></a:t>
            </a:r>
            <a:r>
              <a:rPr sz="2800" spc="-5" dirty="0">
                <a:latin typeface="Times New Roman"/>
                <a:cs typeface="Times New Roman"/>
              </a:rPr>
              <a:t>V</a:t>
            </a:r>
            <a:r>
              <a:rPr sz="2850" spc="-7" baseline="-20467" dirty="0">
                <a:latin typeface="Times New Roman"/>
                <a:cs typeface="Times New Roman"/>
              </a:rPr>
              <a:t>T</a:t>
            </a:r>
            <a:r>
              <a:rPr sz="2800" spc="-5" dirty="0">
                <a:latin typeface="Times New Roman"/>
                <a:cs typeface="Times New Roman"/>
              </a:rPr>
              <a:t>; P,Q</a:t>
            </a:r>
            <a:r>
              <a:rPr sz="2800" spc="-25" dirty="0">
                <a:latin typeface="Times New Roman"/>
                <a:cs typeface="Times New Roman"/>
              </a:rPr>
              <a:t> </a:t>
            </a:r>
            <a:r>
              <a:rPr sz="2800" dirty="0">
                <a:latin typeface="Symbol"/>
                <a:cs typeface="Symbol"/>
              </a:rPr>
              <a:t></a:t>
            </a:r>
            <a:r>
              <a:rPr sz="2800" dirty="0">
                <a:latin typeface="Times New Roman"/>
                <a:cs typeface="Times New Roman"/>
              </a:rPr>
              <a:t>V</a:t>
            </a:r>
            <a:r>
              <a:rPr sz="2850" baseline="-20467" dirty="0">
                <a:latin typeface="Times New Roman"/>
                <a:cs typeface="Times New Roman"/>
              </a:rPr>
              <a:t>N</a:t>
            </a:r>
            <a:r>
              <a:rPr sz="2800" dirty="0">
                <a:latin typeface="Times New Roman"/>
                <a:cs typeface="Times New Roman"/>
              </a:rPr>
              <a:t>}</a:t>
            </a:r>
          </a:p>
          <a:p>
            <a:pPr marL="381000" marR="17780" indent="-342900" algn="just">
              <a:lnSpc>
                <a:spcPct val="100099"/>
              </a:lnSpc>
              <a:spcBef>
                <a:spcPts val="800"/>
              </a:spcBef>
              <a:buFont typeface="Times New Roman"/>
              <a:buChar char="•"/>
              <a:tabLst>
                <a:tab pos="381635" algn="l"/>
              </a:tabLst>
            </a:pPr>
            <a:r>
              <a:rPr sz="2800" spc="-5" dirty="0">
                <a:latin typeface="宋体"/>
                <a:cs typeface="宋体"/>
              </a:rPr>
              <a:t>注：有了这两个集合后，就可以通过检查每个产生式 的每个候选式，确定满足关</a:t>
            </a:r>
            <a:r>
              <a:rPr sz="2800" dirty="0">
                <a:latin typeface="宋体"/>
                <a:cs typeface="宋体"/>
              </a:rPr>
              <a:t>系</a:t>
            </a:r>
            <a:r>
              <a:rPr sz="2800" spc="670" dirty="0">
                <a:latin typeface="宋体"/>
                <a:cs typeface="宋体"/>
              </a:rPr>
              <a:t> </a:t>
            </a:r>
            <a:r>
              <a:rPr sz="2800" dirty="0">
                <a:latin typeface="宋体"/>
                <a:cs typeface="宋体"/>
              </a:rPr>
              <a:t>和</a:t>
            </a:r>
            <a:r>
              <a:rPr sz="2800" spc="1370" dirty="0">
                <a:latin typeface="宋体"/>
                <a:cs typeface="宋体"/>
              </a:rPr>
              <a:t> </a:t>
            </a:r>
            <a:r>
              <a:rPr sz="2800" spc="-5" dirty="0">
                <a:latin typeface="宋体"/>
                <a:cs typeface="宋体"/>
              </a:rPr>
              <a:t>的所有终结符 序偶。</a:t>
            </a:r>
            <a:endParaRPr sz="2800" dirty="0">
              <a:latin typeface="宋体"/>
              <a:cs typeface="宋体"/>
            </a:endParaRPr>
          </a:p>
        </p:txBody>
      </p:sp>
      <p:pic>
        <p:nvPicPr>
          <p:cNvPr id="4" name="object 4"/>
          <p:cNvPicPr/>
          <p:nvPr/>
        </p:nvPicPr>
        <p:blipFill>
          <a:blip r:embed="rId2" cstate="print"/>
          <a:stretch>
            <a:fillRect/>
          </a:stretch>
        </p:blipFill>
        <p:spPr>
          <a:xfrm>
            <a:off x="5245233" y="5162296"/>
            <a:ext cx="228600" cy="215645"/>
          </a:xfrm>
          <a:prstGeom prst="rect">
            <a:avLst/>
          </a:prstGeom>
        </p:spPr>
      </p:pic>
      <p:pic>
        <p:nvPicPr>
          <p:cNvPr id="5" name="object 5"/>
          <p:cNvPicPr/>
          <p:nvPr/>
        </p:nvPicPr>
        <p:blipFill>
          <a:blip r:embed="rId3" cstate="print"/>
          <a:stretch>
            <a:fillRect/>
          </a:stretch>
        </p:blipFill>
        <p:spPr>
          <a:xfrm>
            <a:off x="6140583" y="5162296"/>
            <a:ext cx="247650" cy="23469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16</a:t>
            </a:fld>
            <a:endParaRPr spc="-5"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326135"/>
            <a:ext cx="4254500" cy="574040"/>
          </a:xfrm>
          <a:prstGeom prst="rect">
            <a:avLst/>
          </a:prstGeom>
        </p:spPr>
        <p:txBody>
          <a:bodyPr vert="horz" wrap="square" lIns="0" tIns="12700" rIns="0" bIns="0" rtlCol="0">
            <a:spAutoFit/>
          </a:bodyPr>
          <a:lstStyle/>
          <a:p>
            <a:pPr marL="12700">
              <a:lnSpc>
                <a:spcPct val="100000"/>
              </a:lnSpc>
              <a:spcBef>
                <a:spcPts val="100"/>
              </a:spcBef>
              <a:tabLst>
                <a:tab pos="1040765" algn="l"/>
              </a:tabLst>
            </a:pPr>
            <a:r>
              <a:rPr dirty="0">
                <a:latin typeface="Times New Roman"/>
                <a:cs typeface="Times New Roman"/>
              </a:rPr>
              <a:t>5.2	</a:t>
            </a:r>
            <a:r>
              <a:rPr dirty="0"/>
              <a:t>算符优先分析法</a:t>
            </a:r>
          </a:p>
        </p:txBody>
      </p:sp>
      <p:sp>
        <p:nvSpPr>
          <p:cNvPr id="3" name="object 3"/>
          <p:cNvSpPr txBox="1"/>
          <p:nvPr/>
        </p:nvSpPr>
        <p:spPr>
          <a:xfrm>
            <a:off x="219335" y="1136452"/>
            <a:ext cx="6767830" cy="1051560"/>
          </a:xfrm>
          <a:prstGeom prst="rect">
            <a:avLst/>
          </a:prstGeom>
        </p:spPr>
        <p:txBody>
          <a:bodyPr vert="horz" wrap="square" lIns="0" tIns="98425" rIns="0" bIns="0" rtlCol="0">
            <a:spAutoFit/>
          </a:bodyPr>
          <a:lstStyle/>
          <a:p>
            <a:pPr marL="12700">
              <a:lnSpc>
                <a:spcPct val="100000"/>
              </a:lnSpc>
              <a:spcBef>
                <a:spcPts val="775"/>
              </a:spcBef>
            </a:pPr>
            <a:r>
              <a:rPr sz="2800" spc="-5" dirty="0">
                <a:latin typeface="Times New Roman"/>
                <a:cs typeface="Times New Roman"/>
              </a:rPr>
              <a:t>2</a:t>
            </a:r>
            <a:r>
              <a:rPr sz="2800" spc="-5" dirty="0">
                <a:latin typeface="宋体"/>
                <a:cs typeface="宋体"/>
              </a:rPr>
              <a:t>）优先关系确定方法：</a:t>
            </a:r>
            <a:endParaRPr sz="2800">
              <a:latin typeface="宋体"/>
              <a:cs typeface="宋体"/>
            </a:endParaRPr>
          </a:p>
          <a:p>
            <a:pPr marL="355600" indent="-342900">
              <a:lnSpc>
                <a:spcPct val="100000"/>
              </a:lnSpc>
              <a:spcBef>
                <a:spcPts val="680"/>
              </a:spcBef>
              <a:buFont typeface="Times New Roman"/>
              <a:buChar char="•"/>
              <a:tabLst>
                <a:tab pos="354965" algn="l"/>
                <a:tab pos="355600" algn="l"/>
              </a:tabLst>
            </a:pPr>
            <a:r>
              <a:rPr sz="2800" spc="-5" dirty="0">
                <a:latin typeface="宋体"/>
                <a:cs typeface="宋体"/>
              </a:rPr>
              <a:t>假定产生式右部有形如：</a:t>
            </a:r>
            <a:r>
              <a:rPr sz="2800" spc="-5" dirty="0">
                <a:latin typeface="Times New Roman"/>
                <a:cs typeface="Times New Roman"/>
              </a:rPr>
              <a:t>…aP…</a:t>
            </a:r>
            <a:r>
              <a:rPr sz="2800" spc="-5" dirty="0">
                <a:latin typeface="宋体"/>
                <a:cs typeface="宋体"/>
              </a:rPr>
              <a:t>的串，则</a:t>
            </a:r>
            <a:endParaRPr sz="2800">
              <a:latin typeface="宋体"/>
              <a:cs typeface="宋体"/>
            </a:endParaRPr>
          </a:p>
        </p:txBody>
      </p:sp>
      <p:sp>
        <p:nvSpPr>
          <p:cNvPr id="4" name="object 4"/>
          <p:cNvSpPr txBox="1"/>
          <p:nvPr/>
        </p:nvSpPr>
        <p:spPr>
          <a:xfrm>
            <a:off x="676532" y="2174268"/>
            <a:ext cx="203835" cy="1558290"/>
          </a:xfrm>
          <a:prstGeom prst="rect">
            <a:avLst/>
          </a:prstGeom>
        </p:spPr>
        <p:txBody>
          <a:bodyPr vert="horz" wrap="square" lIns="0" tIns="92710" rIns="0" bIns="0" rtlCol="0">
            <a:spAutoFit/>
          </a:bodyPr>
          <a:lstStyle/>
          <a:p>
            <a:pPr marL="12700">
              <a:lnSpc>
                <a:spcPct val="100000"/>
              </a:lnSpc>
              <a:spcBef>
                <a:spcPts val="730"/>
              </a:spcBef>
            </a:pPr>
            <a:r>
              <a:rPr sz="2800" dirty="0">
                <a:latin typeface="Times New Roman"/>
                <a:cs typeface="Times New Roman"/>
              </a:rPr>
              <a:t>–</a:t>
            </a:r>
            <a:endParaRPr sz="2800">
              <a:latin typeface="Times New Roman"/>
              <a:cs typeface="Times New Roman"/>
            </a:endParaRPr>
          </a:p>
          <a:p>
            <a:pPr marL="12700">
              <a:lnSpc>
                <a:spcPct val="100000"/>
              </a:lnSpc>
              <a:spcBef>
                <a:spcPts val="630"/>
              </a:spcBef>
            </a:pPr>
            <a:r>
              <a:rPr sz="2800" dirty="0">
                <a:latin typeface="Times New Roman"/>
                <a:cs typeface="Times New Roman"/>
              </a:rPr>
              <a:t>–</a:t>
            </a:r>
            <a:endParaRPr sz="2800">
              <a:latin typeface="Times New Roman"/>
              <a:cs typeface="Times New Roman"/>
            </a:endParaRPr>
          </a:p>
          <a:p>
            <a:pPr marL="12700">
              <a:lnSpc>
                <a:spcPct val="100000"/>
              </a:lnSpc>
              <a:spcBef>
                <a:spcPts val="725"/>
              </a:spcBef>
            </a:pPr>
            <a:r>
              <a:rPr sz="2800" dirty="0">
                <a:latin typeface="Times New Roman"/>
                <a:cs typeface="Times New Roman"/>
              </a:rPr>
              <a:t>–</a:t>
            </a:r>
            <a:endParaRPr sz="2800">
              <a:latin typeface="Times New Roman"/>
              <a:cs typeface="Times New Roman"/>
            </a:endParaRPr>
          </a:p>
        </p:txBody>
      </p:sp>
      <p:sp>
        <p:nvSpPr>
          <p:cNvPr id="5" name="object 5"/>
          <p:cNvSpPr txBox="1"/>
          <p:nvPr/>
        </p:nvSpPr>
        <p:spPr>
          <a:xfrm>
            <a:off x="2029099" y="2174268"/>
            <a:ext cx="6443980" cy="1558290"/>
          </a:xfrm>
          <a:prstGeom prst="rect">
            <a:avLst/>
          </a:prstGeom>
        </p:spPr>
        <p:txBody>
          <a:bodyPr vert="horz" wrap="square" lIns="0" tIns="92710" rIns="0" bIns="0" rtlCol="0">
            <a:spAutoFit/>
          </a:bodyPr>
          <a:lstStyle/>
          <a:p>
            <a:pPr marL="12700">
              <a:lnSpc>
                <a:spcPct val="100000"/>
              </a:lnSpc>
              <a:spcBef>
                <a:spcPts val="730"/>
              </a:spcBef>
              <a:tabLst>
                <a:tab pos="4792980" algn="l"/>
              </a:tabLst>
            </a:pPr>
            <a:r>
              <a:rPr sz="2800" spc="-5" dirty="0">
                <a:latin typeface="宋体"/>
                <a:cs typeface="宋体"/>
              </a:rPr>
              <a:t>对于任</a:t>
            </a:r>
            <a:r>
              <a:rPr sz="2800" dirty="0">
                <a:latin typeface="宋体"/>
                <a:cs typeface="宋体"/>
              </a:rPr>
              <a:t>何</a:t>
            </a:r>
            <a:r>
              <a:rPr sz="2800" dirty="0">
                <a:latin typeface="Times New Roman"/>
                <a:cs typeface="Times New Roman"/>
              </a:rPr>
              <a:t>b </a:t>
            </a:r>
            <a:r>
              <a:rPr sz="2800" dirty="0">
                <a:latin typeface="Symbol"/>
                <a:cs typeface="Symbol"/>
              </a:rPr>
              <a:t></a:t>
            </a:r>
            <a:r>
              <a:rPr sz="2800" dirty="0">
                <a:latin typeface="Times New Roman"/>
                <a:cs typeface="Times New Roman"/>
              </a:rPr>
              <a:t>FIRSTVT(P),</a:t>
            </a:r>
            <a:r>
              <a:rPr sz="2800" dirty="0">
                <a:latin typeface="宋体"/>
                <a:cs typeface="宋体"/>
              </a:rPr>
              <a:t>有</a:t>
            </a:r>
            <a:r>
              <a:rPr sz="2800" dirty="0">
                <a:latin typeface="Times New Roman"/>
                <a:cs typeface="Times New Roman"/>
              </a:rPr>
              <a:t>a	</a:t>
            </a:r>
            <a:r>
              <a:rPr sz="2800" spc="-5" dirty="0">
                <a:latin typeface="Times New Roman"/>
                <a:cs typeface="Times New Roman"/>
              </a:rPr>
              <a:t>b;</a:t>
            </a:r>
            <a:endParaRPr sz="2800">
              <a:latin typeface="Times New Roman"/>
              <a:cs typeface="Times New Roman"/>
            </a:endParaRPr>
          </a:p>
          <a:p>
            <a:pPr marL="12700" marR="5080" indent="-635">
              <a:lnSpc>
                <a:spcPts val="4090"/>
              </a:lnSpc>
              <a:spcBef>
                <a:spcPts val="155"/>
              </a:spcBef>
              <a:tabLst>
                <a:tab pos="4693285" algn="l"/>
              </a:tabLst>
            </a:pPr>
            <a:r>
              <a:rPr sz="2800" spc="-5" dirty="0">
                <a:latin typeface="宋体"/>
                <a:cs typeface="宋体"/>
              </a:rPr>
              <a:t>假定产生式右部有形如：</a:t>
            </a:r>
            <a:r>
              <a:rPr sz="2800" spc="-5" dirty="0">
                <a:latin typeface="Times New Roman"/>
                <a:cs typeface="Times New Roman"/>
              </a:rPr>
              <a:t>…Pb</a:t>
            </a:r>
            <a:r>
              <a:rPr sz="2800" dirty="0">
                <a:latin typeface="Times New Roman"/>
                <a:cs typeface="Times New Roman"/>
              </a:rPr>
              <a:t>…</a:t>
            </a:r>
            <a:r>
              <a:rPr sz="2800" spc="-5" dirty="0">
                <a:latin typeface="宋体"/>
                <a:cs typeface="宋体"/>
              </a:rPr>
              <a:t>的串，则 对于任</a:t>
            </a:r>
            <a:r>
              <a:rPr sz="2800" dirty="0">
                <a:latin typeface="宋体"/>
                <a:cs typeface="宋体"/>
              </a:rPr>
              <a:t>何</a:t>
            </a:r>
            <a:r>
              <a:rPr sz="2800" dirty="0">
                <a:latin typeface="Times New Roman"/>
                <a:cs typeface="Times New Roman"/>
              </a:rPr>
              <a:t>a</a:t>
            </a:r>
            <a:r>
              <a:rPr sz="2800" spc="-5" dirty="0">
                <a:latin typeface="Times New Roman"/>
                <a:cs typeface="Times New Roman"/>
              </a:rPr>
              <a:t> </a:t>
            </a:r>
            <a:r>
              <a:rPr sz="2800" dirty="0">
                <a:latin typeface="Symbol"/>
                <a:cs typeface="Symbol"/>
              </a:rPr>
              <a:t></a:t>
            </a:r>
            <a:r>
              <a:rPr sz="2800" dirty="0">
                <a:latin typeface="Times New Roman"/>
                <a:cs typeface="Times New Roman"/>
              </a:rPr>
              <a:t>LASTVT(P),</a:t>
            </a:r>
            <a:r>
              <a:rPr sz="2800" dirty="0">
                <a:latin typeface="宋体"/>
                <a:cs typeface="宋体"/>
              </a:rPr>
              <a:t>有</a:t>
            </a:r>
            <a:r>
              <a:rPr sz="2800" dirty="0">
                <a:latin typeface="Times New Roman"/>
                <a:cs typeface="Times New Roman"/>
              </a:rPr>
              <a:t>a	</a:t>
            </a:r>
            <a:r>
              <a:rPr sz="2800" spc="-5" dirty="0">
                <a:latin typeface="Times New Roman"/>
                <a:cs typeface="Times New Roman"/>
              </a:rPr>
              <a:t>b;</a:t>
            </a:r>
            <a:endParaRPr sz="2800">
              <a:latin typeface="Times New Roman"/>
              <a:cs typeface="Times New Roman"/>
            </a:endParaRPr>
          </a:p>
        </p:txBody>
      </p:sp>
      <p:sp>
        <p:nvSpPr>
          <p:cNvPr id="6" name="object 6"/>
          <p:cNvSpPr txBox="1"/>
          <p:nvPr/>
        </p:nvSpPr>
        <p:spPr>
          <a:xfrm>
            <a:off x="219400" y="3693689"/>
            <a:ext cx="8523605" cy="2019935"/>
          </a:xfrm>
          <a:prstGeom prst="rect">
            <a:avLst/>
          </a:prstGeom>
        </p:spPr>
        <p:txBody>
          <a:bodyPr vert="horz" wrap="square" lIns="0" tIns="104775" rIns="0" bIns="0" rtlCol="0">
            <a:spAutoFit/>
          </a:bodyPr>
          <a:lstStyle/>
          <a:p>
            <a:pPr marL="355600" indent="-342900">
              <a:lnSpc>
                <a:spcPct val="100000"/>
              </a:lnSpc>
              <a:spcBef>
                <a:spcPts val="825"/>
              </a:spcBef>
              <a:buFont typeface="Times New Roman"/>
              <a:buChar char="•"/>
              <a:tabLst>
                <a:tab pos="354965" algn="l"/>
                <a:tab pos="355600" algn="l"/>
              </a:tabLst>
            </a:pPr>
            <a:r>
              <a:rPr sz="2800" dirty="0">
                <a:latin typeface="宋体"/>
                <a:cs typeface="宋体"/>
              </a:rPr>
              <a:t>例</a:t>
            </a:r>
            <a:r>
              <a:rPr sz="2800" spc="-5" dirty="0">
                <a:latin typeface="Times New Roman"/>
                <a:cs typeface="Times New Roman"/>
              </a:rPr>
              <a:t>:</a:t>
            </a:r>
            <a:r>
              <a:rPr sz="2800" spc="-5" dirty="0">
                <a:latin typeface="宋体"/>
                <a:cs typeface="宋体"/>
              </a:rPr>
              <a:t>设文</a:t>
            </a:r>
            <a:r>
              <a:rPr sz="2800" dirty="0">
                <a:latin typeface="宋体"/>
                <a:cs typeface="宋体"/>
              </a:rPr>
              <a:t>法</a:t>
            </a:r>
            <a:r>
              <a:rPr sz="2800" spc="-5" dirty="0">
                <a:latin typeface="Times New Roman"/>
                <a:cs typeface="Times New Roman"/>
              </a:rPr>
              <a:t>G</a:t>
            </a:r>
            <a:r>
              <a:rPr sz="2800" spc="-5" dirty="0">
                <a:latin typeface="宋体"/>
                <a:cs typeface="宋体"/>
              </a:rPr>
              <a:t>的产生式为：</a:t>
            </a:r>
            <a:endParaRPr sz="2800">
              <a:latin typeface="宋体"/>
              <a:cs typeface="宋体"/>
            </a:endParaRPr>
          </a:p>
          <a:p>
            <a:pPr marL="901700">
              <a:lnSpc>
                <a:spcPct val="100000"/>
              </a:lnSpc>
              <a:spcBef>
                <a:spcPts val="725"/>
              </a:spcBef>
              <a:tabLst>
                <a:tab pos="3128645" algn="l"/>
                <a:tab pos="5217795" algn="l"/>
              </a:tabLst>
            </a:pPr>
            <a:r>
              <a:rPr sz="2800" dirty="0">
                <a:latin typeface="Times New Roman"/>
                <a:cs typeface="Times New Roman"/>
              </a:rPr>
              <a:t>S </a:t>
            </a:r>
            <a:r>
              <a:rPr sz="2800" spc="-5" dirty="0">
                <a:latin typeface="Symbol"/>
                <a:cs typeface="Symbol"/>
              </a:rPr>
              <a:t></a:t>
            </a:r>
            <a:r>
              <a:rPr sz="2800" spc="-5" dirty="0">
                <a:latin typeface="Times New Roman"/>
                <a:cs typeface="Times New Roman"/>
              </a:rPr>
              <a:t>aAcBe	</a:t>
            </a:r>
            <a:r>
              <a:rPr sz="2800" dirty="0">
                <a:latin typeface="Times New Roman"/>
                <a:cs typeface="Times New Roman"/>
              </a:rPr>
              <a:t>A</a:t>
            </a:r>
            <a:r>
              <a:rPr sz="2800" spc="-10" dirty="0">
                <a:latin typeface="Times New Roman"/>
                <a:cs typeface="Times New Roman"/>
              </a:rPr>
              <a:t> </a:t>
            </a:r>
            <a:r>
              <a:rPr sz="2800" spc="-5" dirty="0">
                <a:latin typeface="Symbol"/>
                <a:cs typeface="Symbol"/>
              </a:rPr>
              <a:t></a:t>
            </a:r>
            <a:r>
              <a:rPr sz="2800" spc="-5" dirty="0">
                <a:latin typeface="Times New Roman"/>
                <a:cs typeface="Times New Roman"/>
              </a:rPr>
              <a:t>Ab|b	</a:t>
            </a:r>
            <a:r>
              <a:rPr sz="2800" dirty="0">
                <a:latin typeface="Times New Roman"/>
                <a:cs typeface="Times New Roman"/>
              </a:rPr>
              <a:t>B</a:t>
            </a:r>
            <a:r>
              <a:rPr sz="2800" spc="-10" dirty="0">
                <a:latin typeface="Times New Roman"/>
                <a:cs typeface="Times New Roman"/>
              </a:rPr>
              <a:t> </a:t>
            </a:r>
            <a:r>
              <a:rPr sz="2800" dirty="0">
                <a:latin typeface="Symbol"/>
                <a:cs typeface="Symbol"/>
              </a:rPr>
              <a:t></a:t>
            </a:r>
            <a:r>
              <a:rPr sz="2800" dirty="0">
                <a:latin typeface="Times New Roman"/>
                <a:cs typeface="Times New Roman"/>
              </a:rPr>
              <a:t>d</a:t>
            </a:r>
            <a:endParaRPr sz="2800">
              <a:latin typeface="Times New Roman"/>
              <a:cs typeface="Times New Roman"/>
            </a:endParaRPr>
          </a:p>
          <a:p>
            <a:pPr marL="354965" marR="5080" indent="367665">
              <a:lnSpc>
                <a:spcPct val="105400"/>
              </a:lnSpc>
              <a:spcBef>
                <a:spcPts val="450"/>
              </a:spcBef>
            </a:pPr>
            <a:r>
              <a:rPr sz="2800" spc="-5" dirty="0">
                <a:latin typeface="宋体"/>
                <a:cs typeface="宋体"/>
              </a:rPr>
              <a:t>计算每个非终结符</a:t>
            </a:r>
            <a:r>
              <a:rPr sz="2800" dirty="0">
                <a:latin typeface="宋体"/>
                <a:cs typeface="宋体"/>
              </a:rPr>
              <a:t>的</a:t>
            </a:r>
            <a:r>
              <a:rPr sz="2800" spc="-5" dirty="0">
                <a:latin typeface="Times New Roman"/>
                <a:cs typeface="Times New Roman"/>
              </a:rPr>
              <a:t>FIRSTVT</a:t>
            </a:r>
            <a:r>
              <a:rPr sz="2800" dirty="0">
                <a:latin typeface="宋体"/>
                <a:cs typeface="宋体"/>
              </a:rPr>
              <a:t>与</a:t>
            </a:r>
            <a:r>
              <a:rPr sz="2800" dirty="0">
                <a:latin typeface="Times New Roman"/>
                <a:cs typeface="Times New Roman"/>
              </a:rPr>
              <a:t>LASTVT</a:t>
            </a:r>
            <a:r>
              <a:rPr sz="2800" spc="-5" dirty="0">
                <a:latin typeface="宋体"/>
                <a:cs typeface="宋体"/>
              </a:rPr>
              <a:t>及所有终 结符之间的关系。</a:t>
            </a:r>
            <a:endParaRPr sz="2800">
              <a:latin typeface="宋体"/>
              <a:cs typeface="宋体"/>
            </a:endParaRPr>
          </a:p>
        </p:txBody>
      </p:sp>
      <p:pic>
        <p:nvPicPr>
          <p:cNvPr id="7" name="object 7"/>
          <p:cNvPicPr/>
          <p:nvPr/>
        </p:nvPicPr>
        <p:blipFill>
          <a:blip r:embed="rId2" cstate="print"/>
          <a:stretch>
            <a:fillRect/>
          </a:stretch>
        </p:blipFill>
        <p:spPr>
          <a:xfrm>
            <a:off x="6464433" y="2413000"/>
            <a:ext cx="228600" cy="215645"/>
          </a:xfrm>
          <a:prstGeom prst="rect">
            <a:avLst/>
          </a:prstGeom>
        </p:spPr>
      </p:pic>
      <p:pic>
        <p:nvPicPr>
          <p:cNvPr id="8" name="object 8"/>
          <p:cNvPicPr/>
          <p:nvPr/>
        </p:nvPicPr>
        <p:blipFill>
          <a:blip r:embed="rId3" cstate="print"/>
          <a:stretch>
            <a:fillRect/>
          </a:stretch>
        </p:blipFill>
        <p:spPr>
          <a:xfrm>
            <a:off x="6369183" y="3403600"/>
            <a:ext cx="247650" cy="234695"/>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17</a:t>
            </a:fld>
            <a:endParaRPr spc="-5"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18600" cy="6819900"/>
          </a:xfrm>
          <a:prstGeom prst="rect">
            <a:avLst/>
          </a:prstGeom>
        </p:spPr>
      </p:pic>
      <p:sp>
        <p:nvSpPr>
          <p:cNvPr id="3" name="object 3"/>
          <p:cNvSpPr txBox="1"/>
          <p:nvPr/>
        </p:nvSpPr>
        <p:spPr>
          <a:xfrm>
            <a:off x="7426586" y="6180582"/>
            <a:ext cx="118046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0033CC"/>
                </a:solidFill>
                <a:latin typeface="宋体"/>
                <a:cs typeface="宋体"/>
              </a:rPr>
              <a:t>优先分析法</a:t>
            </a:r>
            <a:r>
              <a:rPr sz="1400" spc="-75" dirty="0">
                <a:solidFill>
                  <a:srgbClr val="0033CC"/>
                </a:solidFill>
                <a:latin typeface="宋体"/>
                <a:cs typeface="宋体"/>
              </a:rPr>
              <a:t> </a:t>
            </a:r>
            <a:r>
              <a:rPr sz="1400" spc="-5" dirty="0">
                <a:solidFill>
                  <a:srgbClr val="0033CC"/>
                </a:solidFill>
                <a:latin typeface="Times New Roman"/>
                <a:cs typeface="Times New Roman"/>
              </a:rPr>
              <a:t>31</a:t>
            </a:r>
            <a:endParaRPr sz="1400">
              <a:latin typeface="Times New Roman"/>
              <a:cs typeface="Times New Roman"/>
            </a:endParaRPr>
          </a:p>
        </p:txBody>
      </p:sp>
      <p:pic>
        <p:nvPicPr>
          <p:cNvPr id="4" name="object 4"/>
          <p:cNvPicPr/>
          <p:nvPr/>
        </p:nvPicPr>
        <p:blipFill>
          <a:blip r:embed="rId3" cstate="print"/>
          <a:stretch>
            <a:fillRect/>
          </a:stretch>
        </p:blipFill>
        <p:spPr>
          <a:xfrm>
            <a:off x="0" y="0"/>
            <a:ext cx="116064" cy="107950"/>
          </a:xfrm>
          <a:prstGeom prst="rect">
            <a:avLst/>
          </a:prstGeom>
        </p:spPr>
      </p:pic>
      <p:sp>
        <p:nvSpPr>
          <p:cNvPr id="5" name="object 5"/>
          <p:cNvSpPr txBox="1"/>
          <p:nvPr/>
        </p:nvSpPr>
        <p:spPr>
          <a:xfrm>
            <a:off x="66935" y="231648"/>
            <a:ext cx="3658235" cy="452755"/>
          </a:xfrm>
          <a:prstGeom prst="rect">
            <a:avLst/>
          </a:prstGeom>
        </p:spPr>
        <p:txBody>
          <a:bodyPr vert="horz" wrap="square" lIns="0" tIns="12700" rIns="0" bIns="0" rtlCol="0">
            <a:spAutoFit/>
          </a:bodyPr>
          <a:lstStyle/>
          <a:p>
            <a:pPr marL="355600" indent="-342900">
              <a:lnSpc>
                <a:spcPct val="100000"/>
              </a:lnSpc>
              <a:spcBef>
                <a:spcPts val="100"/>
              </a:spcBef>
              <a:buFont typeface="Times New Roman"/>
              <a:buChar char="•"/>
              <a:tabLst>
                <a:tab pos="354965" algn="l"/>
                <a:tab pos="355600" algn="l"/>
              </a:tabLst>
            </a:pPr>
            <a:r>
              <a:rPr sz="2800" dirty="0">
                <a:latin typeface="宋体"/>
                <a:cs typeface="宋体"/>
              </a:rPr>
              <a:t>解</a:t>
            </a:r>
            <a:r>
              <a:rPr sz="2800" spc="-10" dirty="0">
                <a:latin typeface="宋体"/>
                <a:cs typeface="宋体"/>
              </a:rPr>
              <a:t>：</a:t>
            </a:r>
            <a:r>
              <a:rPr sz="2800" dirty="0">
                <a:latin typeface="Times New Roman"/>
                <a:cs typeface="Times New Roman"/>
              </a:rPr>
              <a:t>FIRSTVT(S)={a}</a:t>
            </a:r>
            <a:endParaRPr sz="2800">
              <a:latin typeface="Times New Roman"/>
              <a:cs typeface="Times New Roman"/>
            </a:endParaRPr>
          </a:p>
        </p:txBody>
      </p:sp>
      <p:sp>
        <p:nvSpPr>
          <p:cNvPr id="6" name="object 6"/>
          <p:cNvSpPr txBox="1"/>
          <p:nvPr/>
        </p:nvSpPr>
        <p:spPr>
          <a:xfrm>
            <a:off x="66930" y="658671"/>
            <a:ext cx="3739515" cy="1051560"/>
          </a:xfrm>
          <a:prstGeom prst="rect">
            <a:avLst/>
          </a:prstGeom>
        </p:spPr>
        <p:txBody>
          <a:bodyPr vert="horz" wrap="square" lIns="0" tIns="98425" rIns="0" bIns="0" rtlCol="0">
            <a:spAutoFit/>
          </a:bodyPr>
          <a:lstStyle/>
          <a:p>
            <a:pPr marL="1066165" indent="-1054100">
              <a:lnSpc>
                <a:spcPct val="100000"/>
              </a:lnSpc>
              <a:spcBef>
                <a:spcPts val="775"/>
              </a:spcBef>
              <a:buChar char="•"/>
              <a:tabLst>
                <a:tab pos="1066165" algn="l"/>
                <a:tab pos="1066800" algn="l"/>
              </a:tabLst>
            </a:pPr>
            <a:r>
              <a:rPr sz="2800" dirty="0">
                <a:latin typeface="Times New Roman"/>
                <a:cs typeface="Times New Roman"/>
              </a:rPr>
              <a:t>FIRSTVT(A)={b}</a:t>
            </a:r>
            <a:endParaRPr sz="2800">
              <a:latin typeface="Times New Roman"/>
              <a:cs typeface="Times New Roman"/>
            </a:endParaRPr>
          </a:p>
          <a:p>
            <a:pPr marL="1066165" indent="-1054100">
              <a:lnSpc>
                <a:spcPct val="100000"/>
              </a:lnSpc>
              <a:spcBef>
                <a:spcPts val="680"/>
              </a:spcBef>
              <a:buChar char="•"/>
              <a:tabLst>
                <a:tab pos="1066165" algn="l"/>
                <a:tab pos="1066800" algn="l"/>
              </a:tabLst>
            </a:pPr>
            <a:r>
              <a:rPr sz="2800" dirty="0">
                <a:latin typeface="Times New Roman"/>
                <a:cs typeface="Times New Roman"/>
              </a:rPr>
              <a:t>FIRSTVT(B)={d}</a:t>
            </a:r>
            <a:endParaRPr sz="2800">
              <a:latin typeface="Times New Roman"/>
              <a:cs typeface="Times New Roman"/>
            </a:endParaRPr>
          </a:p>
        </p:txBody>
      </p:sp>
      <p:sp>
        <p:nvSpPr>
          <p:cNvPr id="7" name="object 7"/>
          <p:cNvSpPr txBox="1"/>
          <p:nvPr/>
        </p:nvSpPr>
        <p:spPr>
          <a:xfrm>
            <a:off x="4027914" y="145852"/>
            <a:ext cx="2628265" cy="1564005"/>
          </a:xfrm>
          <a:prstGeom prst="rect">
            <a:avLst/>
          </a:prstGeom>
        </p:spPr>
        <p:txBody>
          <a:bodyPr vert="horz" wrap="square" lIns="0" tIns="98425" rIns="0" bIns="0" rtlCol="0">
            <a:spAutoFit/>
          </a:bodyPr>
          <a:lstStyle/>
          <a:p>
            <a:pPr marL="40640">
              <a:lnSpc>
                <a:spcPct val="100000"/>
              </a:lnSpc>
              <a:spcBef>
                <a:spcPts val="775"/>
              </a:spcBef>
            </a:pPr>
            <a:r>
              <a:rPr sz="2800" dirty="0">
                <a:latin typeface="Times New Roman"/>
                <a:cs typeface="Times New Roman"/>
              </a:rPr>
              <a:t>LASTVT(S)={e}</a:t>
            </a:r>
            <a:endParaRPr sz="2800">
              <a:latin typeface="Times New Roman"/>
              <a:cs typeface="Times New Roman"/>
            </a:endParaRPr>
          </a:p>
          <a:p>
            <a:pPr marL="33655">
              <a:lnSpc>
                <a:spcPct val="100000"/>
              </a:lnSpc>
              <a:spcBef>
                <a:spcPts val="680"/>
              </a:spcBef>
            </a:pPr>
            <a:r>
              <a:rPr sz="2800" dirty="0">
                <a:latin typeface="Times New Roman"/>
                <a:cs typeface="Times New Roman"/>
              </a:rPr>
              <a:t>LASTVT(A)={b}</a:t>
            </a:r>
            <a:endParaRPr sz="2800">
              <a:latin typeface="Times New Roman"/>
              <a:cs typeface="Times New Roman"/>
            </a:endParaRPr>
          </a:p>
          <a:p>
            <a:pPr marL="12700">
              <a:lnSpc>
                <a:spcPct val="100000"/>
              </a:lnSpc>
              <a:spcBef>
                <a:spcPts val="675"/>
              </a:spcBef>
            </a:pPr>
            <a:r>
              <a:rPr sz="2800" dirty="0">
                <a:latin typeface="Times New Roman"/>
                <a:cs typeface="Times New Roman"/>
              </a:rPr>
              <a:t>LASTVT(B)={d}</a:t>
            </a:r>
            <a:endParaRPr sz="2800">
              <a:latin typeface="Times New Roman"/>
              <a:cs typeface="Times New Roman"/>
            </a:endParaRPr>
          </a:p>
        </p:txBody>
      </p:sp>
      <p:graphicFrame>
        <p:nvGraphicFramePr>
          <p:cNvPr id="8" name="object 8"/>
          <p:cNvGraphicFramePr>
            <a:graphicFrameLocks noGrp="1"/>
          </p:cNvGraphicFramePr>
          <p:nvPr/>
        </p:nvGraphicFramePr>
        <p:xfrm>
          <a:off x="735342" y="2151252"/>
          <a:ext cx="6563995" cy="4212080"/>
        </p:xfrm>
        <a:graphic>
          <a:graphicData uri="http://schemas.openxmlformats.org/drawingml/2006/table">
            <a:tbl>
              <a:tblPr firstRow="1" bandRow="1">
                <a:tableStyleId>{2D5ABB26-0587-4C30-8999-92F81FD0307C}</a:tableStyleId>
              </a:tblPr>
              <a:tblGrid>
                <a:gridCol w="1473200">
                  <a:extLst>
                    <a:ext uri="{9D8B030D-6E8A-4147-A177-3AD203B41FA5}">
                      <a16:colId xmlns:a16="http://schemas.microsoft.com/office/drawing/2014/main" val="20000"/>
                    </a:ext>
                  </a:extLst>
                </a:gridCol>
                <a:gridCol w="1016635">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635">
                  <a:extLst>
                    <a:ext uri="{9D8B030D-6E8A-4147-A177-3AD203B41FA5}">
                      <a16:colId xmlns:a16="http://schemas.microsoft.com/office/drawing/2014/main" val="20004"/>
                    </a:ext>
                  </a:extLst>
                </a:gridCol>
                <a:gridCol w="1025525">
                  <a:extLst>
                    <a:ext uri="{9D8B030D-6E8A-4147-A177-3AD203B41FA5}">
                      <a16:colId xmlns:a16="http://schemas.microsoft.com/office/drawing/2014/main" val="20005"/>
                    </a:ext>
                  </a:extLst>
                </a:gridCol>
              </a:tblGrid>
              <a:tr h="820674">
                <a:tc>
                  <a:txBody>
                    <a:bodyPr/>
                    <a:lstStyle/>
                    <a:p>
                      <a:pPr marL="1006475">
                        <a:lnSpc>
                          <a:spcPct val="100000"/>
                        </a:lnSpc>
                        <a:spcBef>
                          <a:spcPts val="270"/>
                        </a:spcBef>
                      </a:pPr>
                      <a:r>
                        <a:rPr sz="2400" dirty="0">
                          <a:latin typeface="宋体"/>
                          <a:cs typeface="宋体"/>
                        </a:rPr>
                        <a:t>右</a:t>
                      </a:r>
                      <a:endParaRPr sz="2400">
                        <a:latin typeface="宋体"/>
                        <a:cs typeface="宋体"/>
                      </a:endParaRPr>
                    </a:p>
                    <a:p>
                      <a:pPr marL="92075">
                        <a:lnSpc>
                          <a:spcPct val="100000"/>
                        </a:lnSpc>
                        <a:spcBef>
                          <a:spcPts val="155"/>
                        </a:spcBef>
                      </a:pPr>
                      <a:r>
                        <a:rPr sz="2400" dirty="0">
                          <a:latin typeface="宋体"/>
                          <a:cs typeface="宋体"/>
                        </a:rPr>
                        <a:t>左</a:t>
                      </a:r>
                      <a:endParaRPr sz="2400">
                        <a:latin typeface="宋体"/>
                        <a:cs typeface="宋体"/>
                      </a:endParaRPr>
                    </a:p>
                  </a:txBody>
                  <a:tcPr marL="0" marR="0" marT="34290" marB="0">
                    <a:lnL w="28575">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75565" algn="ctr">
                        <a:lnSpc>
                          <a:spcPct val="100000"/>
                        </a:lnSpc>
                        <a:spcBef>
                          <a:spcPts val="1695"/>
                        </a:spcBef>
                      </a:pPr>
                      <a:r>
                        <a:rPr sz="2400" dirty="0">
                          <a:latin typeface="Times New Roman"/>
                          <a:cs typeface="Times New Roman"/>
                        </a:rPr>
                        <a:t>a</a:t>
                      </a:r>
                      <a:endParaRPr sz="2400">
                        <a:latin typeface="Times New Roman"/>
                        <a:cs typeface="Times New Roman"/>
                      </a:endParaRPr>
                    </a:p>
                  </a:txBody>
                  <a:tcPr marL="0" marR="0" marT="21526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76835" algn="ctr">
                        <a:lnSpc>
                          <a:spcPct val="100000"/>
                        </a:lnSpc>
                        <a:spcBef>
                          <a:spcPts val="1695"/>
                        </a:spcBef>
                      </a:pPr>
                      <a:r>
                        <a:rPr sz="2400" dirty="0">
                          <a:latin typeface="Times New Roman"/>
                          <a:cs typeface="Times New Roman"/>
                        </a:rPr>
                        <a:t>b</a:t>
                      </a:r>
                      <a:endParaRPr sz="2400">
                        <a:latin typeface="Times New Roman"/>
                        <a:cs typeface="Times New Roman"/>
                      </a:endParaRPr>
                    </a:p>
                  </a:txBody>
                  <a:tcPr marL="0" marR="0" marT="21526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76200" algn="ctr">
                        <a:lnSpc>
                          <a:spcPct val="100000"/>
                        </a:lnSpc>
                        <a:spcBef>
                          <a:spcPts val="1695"/>
                        </a:spcBef>
                      </a:pPr>
                      <a:r>
                        <a:rPr sz="2400" dirty="0">
                          <a:latin typeface="Times New Roman"/>
                          <a:cs typeface="Times New Roman"/>
                        </a:rPr>
                        <a:t>c</a:t>
                      </a:r>
                      <a:endParaRPr sz="2400">
                        <a:latin typeface="Times New Roman"/>
                        <a:cs typeface="Times New Roman"/>
                      </a:endParaRPr>
                    </a:p>
                  </a:txBody>
                  <a:tcPr marL="0" marR="0" marT="21526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75565" algn="ctr">
                        <a:lnSpc>
                          <a:spcPct val="100000"/>
                        </a:lnSpc>
                        <a:spcBef>
                          <a:spcPts val="1695"/>
                        </a:spcBef>
                      </a:pPr>
                      <a:r>
                        <a:rPr sz="2400" dirty="0">
                          <a:latin typeface="Times New Roman"/>
                          <a:cs typeface="Times New Roman"/>
                        </a:rPr>
                        <a:t>d</a:t>
                      </a:r>
                      <a:endParaRPr sz="2400">
                        <a:latin typeface="Times New Roman"/>
                        <a:cs typeface="Times New Roman"/>
                      </a:endParaRPr>
                    </a:p>
                  </a:txBody>
                  <a:tcPr marL="0" marR="0" marT="21526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478155" marR="3175">
                        <a:lnSpc>
                          <a:spcPct val="100000"/>
                        </a:lnSpc>
                        <a:spcBef>
                          <a:spcPts val="1695"/>
                        </a:spcBef>
                      </a:pPr>
                      <a:r>
                        <a:rPr sz="2400" dirty="0">
                          <a:latin typeface="Times New Roman"/>
                          <a:cs typeface="Times New Roman"/>
                        </a:rPr>
                        <a:t>e</a:t>
                      </a:r>
                      <a:endParaRPr sz="2400">
                        <a:latin typeface="Times New Roman"/>
                        <a:cs typeface="Times New Roman"/>
                      </a:endParaRPr>
                    </a:p>
                  </a:txBody>
                  <a:tcPr marL="0" marR="0" marT="215265" marB="0">
                    <a:lnL w="19050">
                      <a:solidFill>
                        <a:srgbClr val="000000"/>
                      </a:solidFill>
                      <a:prstDash val="solid"/>
                    </a:lnL>
                    <a:lnR w="28575">
                      <a:solidFill>
                        <a:srgbClr val="000000"/>
                      </a:solidFill>
                      <a:prstDash val="solid"/>
                    </a:lnR>
                    <a:lnT w="28575">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675893">
                <a:tc>
                  <a:txBody>
                    <a:bodyPr/>
                    <a:lstStyle/>
                    <a:p>
                      <a:pPr marR="622300" algn="r">
                        <a:lnSpc>
                          <a:spcPct val="100000"/>
                        </a:lnSpc>
                        <a:spcBef>
                          <a:spcPts val="1130"/>
                        </a:spcBef>
                      </a:pPr>
                      <a:r>
                        <a:rPr sz="2400" dirty="0">
                          <a:latin typeface="Times New Roman"/>
                          <a:cs typeface="Times New Roman"/>
                        </a:rPr>
                        <a:t>a</a:t>
                      </a:r>
                      <a:endParaRPr sz="2400">
                        <a:latin typeface="Times New Roman"/>
                        <a:cs typeface="Times New Roman"/>
                      </a:endParaRPr>
                    </a:p>
                  </a:txBody>
                  <a:tcPr marL="0" marR="0" marT="143510"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3175">
                        <a:lnSpc>
                          <a:spcPct val="100000"/>
                        </a:lnSpc>
                      </a:pPr>
                      <a:endParaRPr sz="25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678180">
                <a:tc>
                  <a:txBody>
                    <a:bodyPr/>
                    <a:lstStyle/>
                    <a:p>
                      <a:pPr marR="614045" algn="r">
                        <a:lnSpc>
                          <a:spcPct val="100000"/>
                        </a:lnSpc>
                        <a:spcBef>
                          <a:spcPts val="1140"/>
                        </a:spcBef>
                      </a:pPr>
                      <a:r>
                        <a:rPr sz="2400" dirty="0">
                          <a:latin typeface="Times New Roman"/>
                          <a:cs typeface="Times New Roman"/>
                        </a:rPr>
                        <a:t>b</a:t>
                      </a:r>
                      <a:endParaRPr sz="2400">
                        <a:latin typeface="Times New Roman"/>
                        <a:cs typeface="Times New Roman"/>
                      </a:endParaRPr>
                    </a:p>
                  </a:txBody>
                  <a:tcPr marL="0" marR="0" marT="144780"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3175">
                        <a:lnSpc>
                          <a:spcPct val="100000"/>
                        </a:lnSpc>
                      </a:pPr>
                      <a:endParaRPr sz="25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677417">
                <a:tc>
                  <a:txBody>
                    <a:bodyPr/>
                    <a:lstStyle/>
                    <a:p>
                      <a:pPr marR="622300" algn="r">
                        <a:lnSpc>
                          <a:spcPct val="100000"/>
                        </a:lnSpc>
                        <a:spcBef>
                          <a:spcPts val="1130"/>
                        </a:spcBef>
                      </a:pPr>
                      <a:r>
                        <a:rPr sz="2400" dirty="0">
                          <a:latin typeface="Times New Roman"/>
                          <a:cs typeface="Times New Roman"/>
                        </a:rPr>
                        <a:t>c</a:t>
                      </a:r>
                      <a:endParaRPr sz="2400">
                        <a:latin typeface="Times New Roman"/>
                        <a:cs typeface="Times New Roman"/>
                      </a:endParaRPr>
                    </a:p>
                  </a:txBody>
                  <a:tcPr marL="0" marR="0" marT="143510"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3175">
                        <a:lnSpc>
                          <a:spcPct val="100000"/>
                        </a:lnSpc>
                      </a:pPr>
                      <a:endParaRPr sz="25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676656">
                <a:tc>
                  <a:txBody>
                    <a:bodyPr/>
                    <a:lstStyle/>
                    <a:p>
                      <a:pPr marR="614045" algn="r">
                        <a:lnSpc>
                          <a:spcPct val="100000"/>
                        </a:lnSpc>
                        <a:spcBef>
                          <a:spcPts val="1140"/>
                        </a:spcBef>
                      </a:pPr>
                      <a:r>
                        <a:rPr sz="2400" dirty="0">
                          <a:latin typeface="Times New Roman"/>
                          <a:cs typeface="Times New Roman"/>
                        </a:rPr>
                        <a:t>d</a:t>
                      </a:r>
                      <a:endParaRPr sz="2400">
                        <a:latin typeface="Times New Roman"/>
                        <a:cs typeface="Times New Roman"/>
                      </a:endParaRPr>
                    </a:p>
                  </a:txBody>
                  <a:tcPr marL="0" marR="0" marT="144780"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3175">
                        <a:lnSpc>
                          <a:spcPct val="100000"/>
                        </a:lnSpc>
                      </a:pPr>
                      <a:endParaRPr sz="25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677418">
                <a:tc>
                  <a:txBody>
                    <a:bodyPr/>
                    <a:lstStyle/>
                    <a:p>
                      <a:pPr marR="622300" algn="r">
                        <a:lnSpc>
                          <a:spcPct val="100000"/>
                        </a:lnSpc>
                        <a:spcBef>
                          <a:spcPts val="1135"/>
                        </a:spcBef>
                      </a:pPr>
                      <a:r>
                        <a:rPr sz="2400" dirty="0">
                          <a:latin typeface="Times New Roman"/>
                          <a:cs typeface="Times New Roman"/>
                        </a:rPr>
                        <a:t>e</a:t>
                      </a:r>
                      <a:endParaRPr sz="2400">
                        <a:latin typeface="Times New Roman"/>
                        <a:cs typeface="Times New Roman"/>
                      </a:endParaRPr>
                    </a:p>
                  </a:txBody>
                  <a:tcPr marL="0" marR="0" marT="144145" marB="0">
                    <a:lnL w="28575">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marR="3175">
                        <a:lnSpc>
                          <a:spcPct val="100000"/>
                        </a:lnSpc>
                      </a:pPr>
                      <a:endParaRPr sz="1600">
                        <a:latin typeface="Times New Roman"/>
                        <a:cs typeface="Times New Roman"/>
                      </a:endParaRPr>
                    </a:p>
                    <a:p>
                      <a:pPr marR="3175">
                        <a:lnSpc>
                          <a:spcPct val="100000"/>
                        </a:lnSpc>
                        <a:spcBef>
                          <a:spcPts val="15"/>
                        </a:spcBef>
                      </a:pPr>
                      <a:endParaRPr sz="1800">
                        <a:latin typeface="Times New Roman"/>
                        <a:cs typeface="Times New Roman"/>
                      </a:endParaRPr>
                    </a:p>
                    <a:p>
                      <a:pPr marL="485140">
                        <a:lnSpc>
                          <a:spcPts val="1305"/>
                        </a:lnSpc>
                      </a:pPr>
                      <a:r>
                        <a:rPr sz="1400" dirty="0">
                          <a:solidFill>
                            <a:srgbClr val="0033CC"/>
                          </a:solidFill>
                          <a:latin typeface="宋体"/>
                          <a:cs typeface="宋体"/>
                        </a:rPr>
                        <a:t>第五章</a:t>
                      </a:r>
                      <a:endParaRPr sz="1400">
                        <a:latin typeface="宋体"/>
                        <a:cs typeface="宋体"/>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bl>
          </a:graphicData>
        </a:graphic>
      </p:graphicFrame>
      <p:sp>
        <p:nvSpPr>
          <p:cNvPr id="9" name="object 9"/>
          <p:cNvSpPr/>
          <p:nvPr/>
        </p:nvSpPr>
        <p:spPr>
          <a:xfrm>
            <a:off x="749439" y="2165350"/>
            <a:ext cx="1473200" cy="821055"/>
          </a:xfrm>
          <a:custGeom>
            <a:avLst/>
            <a:gdLst/>
            <a:ahLst/>
            <a:cxnLst/>
            <a:rect l="l" t="t" r="r" b="b"/>
            <a:pathLst>
              <a:path w="1473200" h="821055">
                <a:moveTo>
                  <a:pt x="0" y="0"/>
                </a:moveTo>
                <a:lnTo>
                  <a:pt x="1472946" y="820674"/>
                </a:lnTo>
              </a:path>
            </a:pathLst>
          </a:custGeom>
          <a:ln w="12953">
            <a:solidFill>
              <a:srgbClr val="000000"/>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4631061" y="3226816"/>
            <a:ext cx="309372" cy="182879"/>
          </a:xfrm>
          <a:prstGeom prst="rect">
            <a:avLst/>
          </a:prstGeom>
        </p:spPr>
      </p:pic>
      <p:pic>
        <p:nvPicPr>
          <p:cNvPr id="11" name="object 11"/>
          <p:cNvPicPr/>
          <p:nvPr/>
        </p:nvPicPr>
        <p:blipFill>
          <a:blip r:embed="rId5" cstate="print"/>
          <a:stretch>
            <a:fillRect/>
          </a:stretch>
        </p:blipFill>
        <p:spPr>
          <a:xfrm>
            <a:off x="3645033" y="3257296"/>
            <a:ext cx="228600" cy="215645"/>
          </a:xfrm>
          <a:prstGeom prst="rect">
            <a:avLst/>
          </a:prstGeom>
        </p:spPr>
      </p:pic>
      <p:pic>
        <p:nvPicPr>
          <p:cNvPr id="12" name="object 12"/>
          <p:cNvPicPr/>
          <p:nvPr/>
        </p:nvPicPr>
        <p:blipFill>
          <a:blip r:embed="rId6" cstate="print"/>
          <a:stretch>
            <a:fillRect/>
          </a:stretch>
        </p:blipFill>
        <p:spPr>
          <a:xfrm>
            <a:off x="3645033" y="3866896"/>
            <a:ext cx="247650" cy="234695"/>
          </a:xfrm>
          <a:prstGeom prst="rect">
            <a:avLst/>
          </a:prstGeom>
        </p:spPr>
      </p:pic>
      <p:pic>
        <p:nvPicPr>
          <p:cNvPr id="13" name="object 13"/>
          <p:cNvPicPr/>
          <p:nvPr/>
        </p:nvPicPr>
        <p:blipFill>
          <a:blip r:embed="rId6" cstate="print"/>
          <a:stretch>
            <a:fillRect/>
          </a:stretch>
        </p:blipFill>
        <p:spPr>
          <a:xfrm>
            <a:off x="4635633" y="3866896"/>
            <a:ext cx="247650" cy="234695"/>
          </a:xfrm>
          <a:prstGeom prst="rect">
            <a:avLst/>
          </a:prstGeom>
        </p:spPr>
      </p:pic>
      <p:pic>
        <p:nvPicPr>
          <p:cNvPr id="14" name="object 14"/>
          <p:cNvPicPr/>
          <p:nvPr/>
        </p:nvPicPr>
        <p:blipFill>
          <a:blip r:embed="rId5" cstate="print"/>
          <a:stretch>
            <a:fillRect/>
          </a:stretch>
        </p:blipFill>
        <p:spPr>
          <a:xfrm>
            <a:off x="5702433" y="4552696"/>
            <a:ext cx="228600" cy="215645"/>
          </a:xfrm>
          <a:prstGeom prst="rect">
            <a:avLst/>
          </a:prstGeom>
        </p:spPr>
      </p:pic>
      <p:pic>
        <p:nvPicPr>
          <p:cNvPr id="15" name="object 15"/>
          <p:cNvPicPr/>
          <p:nvPr/>
        </p:nvPicPr>
        <p:blipFill>
          <a:blip r:embed="rId4" cstate="print"/>
          <a:stretch>
            <a:fillRect/>
          </a:stretch>
        </p:blipFill>
        <p:spPr>
          <a:xfrm>
            <a:off x="6612261" y="4598415"/>
            <a:ext cx="309372" cy="182879"/>
          </a:xfrm>
          <a:prstGeom prst="rect">
            <a:avLst/>
          </a:prstGeom>
        </p:spPr>
      </p:pic>
      <p:pic>
        <p:nvPicPr>
          <p:cNvPr id="16" name="object 16"/>
          <p:cNvPicPr/>
          <p:nvPr/>
        </p:nvPicPr>
        <p:blipFill>
          <a:blip r:embed="rId6" cstate="print"/>
          <a:stretch>
            <a:fillRect/>
          </a:stretch>
        </p:blipFill>
        <p:spPr>
          <a:xfrm>
            <a:off x="6597783" y="5232400"/>
            <a:ext cx="247650" cy="2346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22097"/>
            <a:ext cx="6883400" cy="1176603"/>
          </a:xfrm>
          <a:prstGeom prst="rect">
            <a:avLst/>
          </a:prstGeom>
        </p:spPr>
        <p:txBody>
          <a:bodyPr vert="horz" wrap="square" lIns="0" tIns="42544" rIns="0" bIns="0" rtlCol="0">
            <a:spAutoFit/>
          </a:bodyPr>
          <a:lstStyle/>
          <a:p>
            <a:pPr marL="12700">
              <a:lnSpc>
                <a:spcPct val="100000"/>
              </a:lnSpc>
              <a:spcBef>
                <a:spcPts val="334"/>
              </a:spcBef>
              <a:tabLst>
                <a:tab pos="1040765" algn="l"/>
              </a:tabLst>
            </a:pPr>
            <a:r>
              <a:rPr dirty="0">
                <a:latin typeface="Times New Roman"/>
                <a:cs typeface="Times New Roman"/>
              </a:rPr>
              <a:t>5.2	</a:t>
            </a:r>
            <a:r>
              <a:rPr dirty="0"/>
              <a:t>算符优先分析法</a:t>
            </a:r>
          </a:p>
          <a:p>
            <a:pPr marL="12700">
              <a:lnSpc>
                <a:spcPct val="100000"/>
              </a:lnSpc>
              <a:spcBef>
                <a:spcPts val="229"/>
              </a:spcBef>
            </a:pPr>
            <a:r>
              <a:rPr lang="zh-CN" altLang="en-US" dirty="0"/>
              <a:t>三</a:t>
            </a:r>
            <a:r>
              <a:rPr dirty="0"/>
              <a:t>、算符优先文法及优先表的构造</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19</a:t>
            </a:fld>
            <a:endParaRPr spc="-5" dirty="0">
              <a:latin typeface="Times New Roman"/>
              <a:cs typeface="Times New Roman"/>
            </a:endParaRPr>
          </a:p>
        </p:txBody>
      </p:sp>
      <p:sp>
        <p:nvSpPr>
          <p:cNvPr id="3" name="object 3"/>
          <p:cNvSpPr txBox="1"/>
          <p:nvPr/>
        </p:nvSpPr>
        <p:spPr>
          <a:xfrm>
            <a:off x="219335" y="1136452"/>
            <a:ext cx="8657590" cy="3535679"/>
          </a:xfrm>
          <a:prstGeom prst="rect">
            <a:avLst/>
          </a:prstGeom>
        </p:spPr>
        <p:txBody>
          <a:bodyPr vert="horz" wrap="square" lIns="0" tIns="98425" rIns="0" bIns="0" rtlCol="0">
            <a:spAutoFit/>
          </a:bodyPr>
          <a:lstStyle/>
          <a:p>
            <a:pPr marL="12700">
              <a:lnSpc>
                <a:spcPct val="100000"/>
              </a:lnSpc>
              <a:spcBef>
                <a:spcPts val="775"/>
              </a:spcBef>
            </a:pPr>
            <a:r>
              <a:rPr lang="en-US" altLang="zh-CN" sz="2800" spc="-5" dirty="0">
                <a:latin typeface="Times New Roman"/>
                <a:cs typeface="Times New Roman"/>
              </a:rPr>
              <a:t>4</a:t>
            </a:r>
            <a:r>
              <a:rPr sz="2800" spc="-5" dirty="0">
                <a:latin typeface="宋体"/>
                <a:cs typeface="宋体"/>
              </a:rPr>
              <a:t>、构造算法</a:t>
            </a:r>
            <a:endParaRPr sz="2800" dirty="0">
              <a:latin typeface="宋体"/>
              <a:cs typeface="宋体"/>
            </a:endParaRPr>
          </a:p>
          <a:p>
            <a:pPr marL="279400" marR="3467735">
              <a:lnSpc>
                <a:spcPct val="120200"/>
              </a:lnSpc>
            </a:pPr>
            <a:r>
              <a:rPr sz="2800" spc="-5" dirty="0">
                <a:latin typeface="Times New Roman"/>
                <a:cs typeface="Times New Roman"/>
              </a:rPr>
              <a:t>1</a:t>
            </a:r>
            <a:r>
              <a:rPr sz="2800" spc="-5" dirty="0">
                <a:latin typeface="宋体"/>
                <a:cs typeface="宋体"/>
              </a:rPr>
              <a:t>）构造集</a:t>
            </a:r>
            <a:r>
              <a:rPr sz="2800" dirty="0">
                <a:latin typeface="宋体"/>
                <a:cs typeface="宋体"/>
              </a:rPr>
              <a:t>合</a:t>
            </a:r>
            <a:r>
              <a:rPr sz="2800" dirty="0">
                <a:latin typeface="Times New Roman"/>
                <a:cs typeface="Times New Roman"/>
              </a:rPr>
              <a:t>FIRSTVT(P</a:t>
            </a:r>
            <a:r>
              <a:rPr sz="2800" spc="5" dirty="0">
                <a:latin typeface="Times New Roman"/>
                <a:cs typeface="Times New Roman"/>
              </a:rPr>
              <a:t>)</a:t>
            </a:r>
            <a:r>
              <a:rPr sz="2800" dirty="0">
                <a:latin typeface="宋体"/>
                <a:cs typeface="宋体"/>
              </a:rPr>
              <a:t>的算法  </a:t>
            </a:r>
            <a:r>
              <a:rPr sz="2800" spc="-5" dirty="0">
                <a:latin typeface="Times New Roman"/>
                <a:cs typeface="Times New Roman"/>
              </a:rPr>
              <a:t>a)</a:t>
            </a:r>
            <a:r>
              <a:rPr sz="2800" dirty="0">
                <a:latin typeface="宋体"/>
                <a:cs typeface="宋体"/>
              </a:rPr>
              <a:t>方</a:t>
            </a:r>
            <a:r>
              <a:rPr sz="2800" spc="-10" dirty="0">
                <a:latin typeface="宋体"/>
                <a:cs typeface="宋体"/>
              </a:rPr>
              <a:t>法</a:t>
            </a:r>
            <a:r>
              <a:rPr sz="2800" dirty="0">
                <a:latin typeface="Times New Roman"/>
                <a:cs typeface="Times New Roman"/>
              </a:rPr>
              <a:t>1</a:t>
            </a:r>
            <a:r>
              <a:rPr sz="2800" dirty="0">
                <a:latin typeface="宋体"/>
                <a:cs typeface="宋体"/>
              </a:rPr>
              <a:t>：</a:t>
            </a:r>
          </a:p>
          <a:p>
            <a:pPr marL="355600" indent="-343535">
              <a:lnSpc>
                <a:spcPct val="100000"/>
              </a:lnSpc>
              <a:spcBef>
                <a:spcPts val="680"/>
              </a:spcBef>
              <a:buFont typeface="Times New Roman"/>
              <a:buChar char="•"/>
              <a:tabLst>
                <a:tab pos="354965" algn="l"/>
                <a:tab pos="356235" algn="l"/>
              </a:tabLst>
            </a:pPr>
            <a:r>
              <a:rPr sz="2800" dirty="0">
                <a:latin typeface="宋体"/>
                <a:cs typeface="宋体"/>
              </a:rPr>
              <a:t>根</a:t>
            </a:r>
            <a:r>
              <a:rPr sz="2800" spc="-10" dirty="0">
                <a:latin typeface="宋体"/>
                <a:cs typeface="宋体"/>
              </a:rPr>
              <a:t>据</a:t>
            </a:r>
            <a:r>
              <a:rPr sz="2800" dirty="0">
                <a:latin typeface="Times New Roman"/>
                <a:cs typeface="Times New Roman"/>
              </a:rPr>
              <a:t>FIRSTVT(P)</a:t>
            </a:r>
            <a:r>
              <a:rPr sz="2800" spc="-5" dirty="0">
                <a:latin typeface="宋体"/>
                <a:cs typeface="宋体"/>
              </a:rPr>
              <a:t>的定义，按下面的规则来构造：</a:t>
            </a:r>
            <a:endParaRPr sz="2800" dirty="0">
              <a:latin typeface="宋体"/>
              <a:cs typeface="宋体"/>
            </a:endParaRPr>
          </a:p>
          <a:p>
            <a:pPr marL="354965" indent="-342900">
              <a:lnSpc>
                <a:spcPct val="100000"/>
              </a:lnSpc>
              <a:spcBef>
                <a:spcPts val="725"/>
              </a:spcBef>
              <a:buChar char="•"/>
              <a:tabLst>
                <a:tab pos="354965" algn="l"/>
                <a:tab pos="355600" algn="l"/>
              </a:tabLst>
            </a:pPr>
            <a:r>
              <a:rPr sz="2800" dirty="0">
                <a:latin typeface="Times New Roman"/>
                <a:cs typeface="Times New Roman"/>
              </a:rPr>
              <a:t>(1)</a:t>
            </a:r>
            <a:r>
              <a:rPr sz="2800" spc="-5" dirty="0">
                <a:latin typeface="宋体"/>
                <a:cs typeface="宋体"/>
              </a:rPr>
              <a:t>若有产生</a:t>
            </a:r>
            <a:r>
              <a:rPr sz="2800" spc="-10" dirty="0">
                <a:latin typeface="宋体"/>
                <a:cs typeface="宋体"/>
              </a:rPr>
              <a:t>式</a:t>
            </a:r>
            <a:r>
              <a:rPr sz="2800" dirty="0">
                <a:latin typeface="Times New Roman"/>
                <a:cs typeface="Times New Roman"/>
              </a:rPr>
              <a:t>P</a:t>
            </a:r>
            <a:r>
              <a:rPr sz="2800" spc="-15" dirty="0">
                <a:latin typeface="Times New Roman"/>
                <a:cs typeface="Times New Roman"/>
              </a:rPr>
              <a:t> </a:t>
            </a:r>
            <a:r>
              <a:rPr sz="2800" spc="-5" dirty="0">
                <a:latin typeface="Symbol"/>
                <a:cs typeface="Symbol"/>
              </a:rPr>
              <a:t></a:t>
            </a:r>
            <a:r>
              <a:rPr sz="2800" spc="-5" dirty="0">
                <a:latin typeface="Times New Roman"/>
                <a:cs typeface="Times New Roman"/>
              </a:rPr>
              <a:t>a…</a:t>
            </a:r>
            <a:r>
              <a:rPr sz="2800" dirty="0">
                <a:latin typeface="宋体"/>
                <a:cs typeface="宋体"/>
              </a:rPr>
              <a:t>或</a:t>
            </a:r>
            <a:r>
              <a:rPr sz="2800" dirty="0">
                <a:latin typeface="Times New Roman"/>
                <a:cs typeface="Times New Roman"/>
              </a:rPr>
              <a:t>P</a:t>
            </a:r>
            <a:r>
              <a:rPr sz="2800" spc="-10" dirty="0">
                <a:latin typeface="Times New Roman"/>
                <a:cs typeface="Times New Roman"/>
              </a:rPr>
              <a:t> </a:t>
            </a:r>
            <a:r>
              <a:rPr sz="2800" spc="-5" dirty="0">
                <a:latin typeface="Symbol"/>
                <a:cs typeface="Symbol"/>
              </a:rPr>
              <a:t></a:t>
            </a:r>
            <a:r>
              <a:rPr sz="2800" spc="-5" dirty="0">
                <a:latin typeface="Times New Roman"/>
                <a:cs typeface="Times New Roman"/>
              </a:rPr>
              <a:t>Qa…</a:t>
            </a:r>
            <a:r>
              <a:rPr sz="2800" spc="-15" dirty="0">
                <a:latin typeface="Times New Roman"/>
                <a:cs typeface="Times New Roman"/>
              </a:rPr>
              <a:t> </a:t>
            </a:r>
            <a:r>
              <a:rPr sz="2800" dirty="0">
                <a:latin typeface="宋体"/>
                <a:cs typeface="宋体"/>
              </a:rPr>
              <a:t>，</a:t>
            </a:r>
            <a:r>
              <a:rPr sz="2800" spc="-10" dirty="0">
                <a:latin typeface="宋体"/>
                <a:cs typeface="宋体"/>
              </a:rPr>
              <a:t>则</a:t>
            </a:r>
            <a:r>
              <a:rPr sz="2800" dirty="0">
                <a:latin typeface="Times New Roman"/>
                <a:cs typeface="Times New Roman"/>
              </a:rPr>
              <a:t>a</a:t>
            </a:r>
            <a:r>
              <a:rPr sz="2800" spc="-10" dirty="0">
                <a:latin typeface="Times New Roman"/>
                <a:cs typeface="Times New Roman"/>
              </a:rPr>
              <a:t> </a:t>
            </a:r>
            <a:r>
              <a:rPr sz="2800" dirty="0">
                <a:latin typeface="Symbol"/>
                <a:cs typeface="Symbol"/>
              </a:rPr>
              <a:t></a:t>
            </a:r>
            <a:r>
              <a:rPr sz="2800" dirty="0">
                <a:latin typeface="Times New Roman"/>
                <a:cs typeface="Times New Roman"/>
              </a:rPr>
              <a:t>FIRSTVT(P)</a:t>
            </a:r>
          </a:p>
          <a:p>
            <a:pPr marL="355600" indent="-343535">
              <a:lnSpc>
                <a:spcPct val="100000"/>
              </a:lnSpc>
              <a:spcBef>
                <a:spcPts val="670"/>
              </a:spcBef>
              <a:buChar char="•"/>
              <a:tabLst>
                <a:tab pos="354965" algn="l"/>
                <a:tab pos="356235" algn="l"/>
              </a:tabLst>
            </a:pPr>
            <a:r>
              <a:rPr sz="2800" dirty="0">
                <a:latin typeface="Times New Roman"/>
                <a:cs typeface="Times New Roman"/>
              </a:rPr>
              <a:t>(2)</a:t>
            </a:r>
            <a:r>
              <a:rPr sz="2800" dirty="0" err="1">
                <a:latin typeface="宋体"/>
                <a:cs typeface="宋体"/>
              </a:rPr>
              <a:t>若</a:t>
            </a:r>
            <a:r>
              <a:rPr lang="en-US" altLang="zh-CN" sz="2800" dirty="0" err="1">
                <a:latin typeface="Times New Roman"/>
                <a:cs typeface="Times New Roman"/>
              </a:rPr>
              <a:t>b</a:t>
            </a:r>
            <a:r>
              <a:rPr sz="2800" spc="-5" dirty="0">
                <a:latin typeface="Times New Roman"/>
                <a:cs typeface="Times New Roman"/>
              </a:rPr>
              <a:t> </a:t>
            </a:r>
            <a:r>
              <a:rPr sz="2800" dirty="0">
                <a:latin typeface="Symbol"/>
                <a:cs typeface="Symbol"/>
              </a:rPr>
              <a:t></a:t>
            </a:r>
            <a:r>
              <a:rPr sz="2800" dirty="0">
                <a:latin typeface="Times New Roman"/>
                <a:cs typeface="Times New Roman"/>
              </a:rPr>
              <a:t>FIRSTVT(Q)</a:t>
            </a:r>
            <a:r>
              <a:rPr sz="2800" dirty="0">
                <a:latin typeface="宋体"/>
                <a:cs typeface="宋体"/>
              </a:rPr>
              <a:t>，</a:t>
            </a:r>
            <a:r>
              <a:rPr sz="2800" spc="-5" dirty="0">
                <a:latin typeface="宋体"/>
                <a:cs typeface="宋体"/>
              </a:rPr>
              <a:t>且有产生式</a:t>
            </a:r>
            <a:r>
              <a:rPr sz="2800" dirty="0">
                <a:latin typeface="Times New Roman"/>
                <a:cs typeface="Times New Roman"/>
              </a:rPr>
              <a:t>P</a:t>
            </a:r>
            <a:r>
              <a:rPr sz="2800" spc="-5" dirty="0">
                <a:latin typeface="Times New Roman"/>
                <a:cs typeface="Times New Roman"/>
              </a:rPr>
              <a:t> </a:t>
            </a:r>
            <a:r>
              <a:rPr sz="2800" spc="-5" dirty="0">
                <a:latin typeface="Symbol"/>
                <a:cs typeface="Symbol"/>
              </a:rPr>
              <a:t></a:t>
            </a:r>
            <a:r>
              <a:rPr sz="2800" spc="-5" dirty="0">
                <a:latin typeface="Times New Roman"/>
                <a:cs typeface="Times New Roman"/>
              </a:rPr>
              <a:t>Q…</a:t>
            </a:r>
            <a:r>
              <a:rPr sz="2800" spc="-5" dirty="0">
                <a:latin typeface="宋体"/>
                <a:cs typeface="宋体"/>
              </a:rPr>
              <a:t>，</a:t>
            </a:r>
            <a:r>
              <a:rPr sz="2800" spc="-10" dirty="0">
                <a:latin typeface="宋体"/>
                <a:cs typeface="宋体"/>
              </a:rPr>
              <a:t>则</a:t>
            </a:r>
            <a:endParaRPr sz="2800" dirty="0">
              <a:latin typeface="宋体"/>
              <a:cs typeface="宋体"/>
            </a:endParaRPr>
          </a:p>
          <a:p>
            <a:pPr marL="355600">
              <a:lnSpc>
                <a:spcPct val="100000"/>
              </a:lnSpc>
              <a:spcBef>
                <a:spcPts val="5"/>
              </a:spcBef>
            </a:pPr>
            <a:r>
              <a:rPr lang="en-US" altLang="zh-CN" sz="2800" spc="-5" dirty="0">
                <a:latin typeface="Times New Roman"/>
                <a:cs typeface="Times New Roman"/>
              </a:rPr>
              <a:t>b</a:t>
            </a:r>
            <a:r>
              <a:rPr sz="2800" spc="-5" dirty="0">
                <a:latin typeface="Times New Roman"/>
                <a:cs typeface="Times New Roman"/>
              </a:rPr>
              <a:t> </a:t>
            </a:r>
            <a:r>
              <a:rPr sz="2800" dirty="0">
                <a:latin typeface="Symbol"/>
                <a:cs typeface="Symbol"/>
              </a:rPr>
              <a:t></a:t>
            </a:r>
            <a:r>
              <a:rPr sz="2800" dirty="0">
                <a:latin typeface="Times New Roman"/>
                <a:cs typeface="Times New Roman"/>
              </a:rPr>
              <a:t>FIRSTVT(P)</a:t>
            </a:r>
            <a:r>
              <a:rPr sz="2800" dirty="0">
                <a:latin typeface="宋体"/>
                <a:cs typeface="宋体"/>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4" y="355091"/>
            <a:ext cx="1749165" cy="566822"/>
          </a:xfrm>
          <a:prstGeom prst="rect">
            <a:avLst/>
          </a:prstGeom>
        </p:spPr>
        <p:txBody>
          <a:bodyPr vert="horz" wrap="square" lIns="0" tIns="12700" rIns="0" bIns="0" rtlCol="0">
            <a:spAutoFit/>
          </a:bodyPr>
          <a:lstStyle/>
          <a:p>
            <a:pPr marL="12700">
              <a:lnSpc>
                <a:spcPct val="100000"/>
              </a:lnSpc>
              <a:spcBef>
                <a:spcPts val="100"/>
              </a:spcBef>
            </a:pPr>
            <a:r>
              <a:rPr lang="en-US" altLang="zh-CN" dirty="0"/>
              <a:t>5.1</a:t>
            </a:r>
            <a:r>
              <a:rPr dirty="0"/>
              <a:t>引言</a:t>
            </a:r>
          </a:p>
        </p:txBody>
      </p:sp>
      <p:sp>
        <p:nvSpPr>
          <p:cNvPr id="4" name="object 4"/>
          <p:cNvSpPr txBox="1"/>
          <p:nvPr/>
        </p:nvSpPr>
        <p:spPr>
          <a:xfrm>
            <a:off x="6804539" y="6199914"/>
            <a:ext cx="1783714" cy="233679"/>
          </a:xfrm>
          <a:prstGeom prst="rect">
            <a:avLst/>
          </a:prstGeom>
        </p:spPr>
        <p:txBody>
          <a:bodyPr vert="horz" wrap="square" lIns="0" tIns="0" rIns="0" bIns="0" rtlCol="0">
            <a:spAutoFit/>
          </a:bodyPr>
          <a:lstStyle/>
          <a:p>
            <a:pPr marL="12700">
              <a:lnSpc>
                <a:spcPts val="1625"/>
              </a:lnSpc>
              <a:tabLst>
                <a:tab pos="679450" algn="l"/>
              </a:tabLst>
            </a:pPr>
            <a:r>
              <a:rPr sz="1400" spc="-5" dirty="0">
                <a:solidFill>
                  <a:srgbClr val="0033CC"/>
                </a:solidFill>
                <a:latin typeface="宋体"/>
                <a:cs typeface="宋体"/>
              </a:rPr>
              <a:t>第五章	优先分析法</a:t>
            </a:r>
            <a:r>
              <a:rPr sz="1400" spc="-65" dirty="0">
                <a:solidFill>
                  <a:srgbClr val="0033CC"/>
                </a:solidFill>
                <a:latin typeface="宋体"/>
                <a:cs typeface="宋体"/>
              </a:rPr>
              <a:t> </a:t>
            </a:r>
            <a:fld id="{81D60167-4931-47E6-BA6A-407CBD079E47}" type="slidenum">
              <a:rPr sz="1400" spc="-5" dirty="0">
                <a:solidFill>
                  <a:srgbClr val="0033CC"/>
                </a:solidFill>
                <a:latin typeface="Times New Roman"/>
                <a:cs typeface="Times New Roman"/>
              </a:rPr>
              <a:t>2</a:t>
            </a:fld>
            <a:endParaRPr sz="1400">
              <a:latin typeface="Times New Roman"/>
              <a:cs typeface="Times New Roman"/>
            </a:endParaRPr>
          </a:p>
        </p:txBody>
      </p:sp>
      <p:sp>
        <p:nvSpPr>
          <p:cNvPr id="3" name="object 3"/>
          <p:cNvSpPr txBox="1"/>
          <p:nvPr/>
        </p:nvSpPr>
        <p:spPr>
          <a:xfrm>
            <a:off x="219330" y="1158548"/>
            <a:ext cx="7976870" cy="4136389"/>
          </a:xfrm>
          <a:prstGeom prst="rect">
            <a:avLst/>
          </a:prstGeom>
        </p:spPr>
        <p:txBody>
          <a:bodyPr vert="horz" wrap="square" lIns="0" tIns="98425" rIns="0" bIns="0" rtlCol="0">
            <a:spAutoFit/>
          </a:bodyPr>
          <a:lstStyle/>
          <a:p>
            <a:pPr marL="12700">
              <a:lnSpc>
                <a:spcPct val="100000"/>
              </a:lnSpc>
              <a:spcBef>
                <a:spcPts val="775"/>
              </a:spcBef>
            </a:pPr>
            <a:r>
              <a:rPr sz="2800" spc="-5" dirty="0">
                <a:latin typeface="宋体"/>
                <a:cs typeface="宋体"/>
              </a:rPr>
              <a:t>一、语法分析</a:t>
            </a:r>
            <a:endParaRPr sz="2800" dirty="0">
              <a:latin typeface="宋体"/>
              <a:cs typeface="宋体"/>
            </a:endParaRPr>
          </a:p>
          <a:p>
            <a:pPr marL="355600" indent="-342900">
              <a:lnSpc>
                <a:spcPct val="100000"/>
              </a:lnSpc>
              <a:spcBef>
                <a:spcPts val="680"/>
              </a:spcBef>
              <a:buFont typeface="Times New Roman"/>
              <a:buChar char="•"/>
              <a:tabLst>
                <a:tab pos="354965" algn="l"/>
                <a:tab pos="355600" algn="l"/>
              </a:tabLst>
            </a:pPr>
            <a:r>
              <a:rPr sz="2800" spc="-5" dirty="0">
                <a:latin typeface="宋体"/>
                <a:cs typeface="宋体"/>
              </a:rPr>
              <a:t>推导：</a:t>
            </a:r>
            <a:endParaRPr sz="2800" dirty="0">
              <a:latin typeface="宋体"/>
              <a:cs typeface="宋体"/>
            </a:endParaRPr>
          </a:p>
          <a:p>
            <a:pPr marL="755650" lvl="1" indent="-285750">
              <a:lnSpc>
                <a:spcPct val="100000"/>
              </a:lnSpc>
              <a:spcBef>
                <a:spcPts val="675"/>
              </a:spcBef>
              <a:buFont typeface="Times New Roman"/>
              <a:buChar char="–"/>
              <a:tabLst>
                <a:tab pos="755650" algn="l"/>
              </a:tabLst>
            </a:pPr>
            <a:r>
              <a:rPr sz="2800" spc="-5" dirty="0">
                <a:latin typeface="宋体"/>
                <a:cs typeface="宋体"/>
              </a:rPr>
              <a:t>自上而下的语法分析过程</a:t>
            </a:r>
            <a:endParaRPr sz="2800" dirty="0">
              <a:latin typeface="宋体"/>
              <a:cs typeface="宋体"/>
            </a:endParaRPr>
          </a:p>
          <a:p>
            <a:pPr marL="755650" lvl="1" indent="-285750">
              <a:lnSpc>
                <a:spcPct val="100000"/>
              </a:lnSpc>
              <a:spcBef>
                <a:spcPts val="680"/>
              </a:spcBef>
              <a:buFont typeface="Times New Roman"/>
              <a:buChar char="–"/>
              <a:tabLst>
                <a:tab pos="755650" algn="l"/>
              </a:tabLst>
            </a:pPr>
            <a:r>
              <a:rPr sz="2800" spc="-5" dirty="0" err="1">
                <a:latin typeface="宋体"/>
                <a:cs typeface="宋体"/>
              </a:rPr>
              <a:t>预测分析</a:t>
            </a:r>
            <a:r>
              <a:rPr lang="zh-CN" altLang="en-US" sz="2800" spc="-5" dirty="0">
                <a:latin typeface="宋体"/>
                <a:cs typeface="宋体"/>
              </a:rPr>
              <a:t>表</a:t>
            </a:r>
            <a:r>
              <a:rPr sz="2800" spc="-5" dirty="0">
                <a:latin typeface="宋体"/>
                <a:cs typeface="宋体"/>
              </a:rPr>
              <a:t>，递归下降分析法（最左推导）</a:t>
            </a:r>
            <a:endParaRPr sz="2800" dirty="0">
              <a:latin typeface="宋体"/>
              <a:cs typeface="宋体"/>
            </a:endParaRPr>
          </a:p>
          <a:p>
            <a:pPr marL="755650" lvl="1" indent="-285750">
              <a:lnSpc>
                <a:spcPct val="100000"/>
              </a:lnSpc>
              <a:spcBef>
                <a:spcPts val="505"/>
              </a:spcBef>
              <a:buFont typeface="Times New Roman"/>
              <a:buChar char="–"/>
              <a:tabLst>
                <a:tab pos="755650" algn="l"/>
              </a:tabLst>
            </a:pPr>
            <a:r>
              <a:rPr sz="2800" spc="-5" dirty="0">
                <a:latin typeface="宋体"/>
                <a:cs typeface="宋体"/>
              </a:rPr>
              <a:t>注：要求文法</a:t>
            </a:r>
            <a:r>
              <a:rPr sz="2800" dirty="0">
                <a:latin typeface="宋体"/>
                <a:cs typeface="宋体"/>
              </a:rPr>
              <a:t>是</a:t>
            </a:r>
            <a:r>
              <a:rPr sz="2800" spc="-5" dirty="0">
                <a:latin typeface="Times New Roman"/>
                <a:cs typeface="Times New Roman"/>
              </a:rPr>
              <a:t>LL(1)</a:t>
            </a:r>
            <a:r>
              <a:rPr sz="2800" dirty="0">
                <a:latin typeface="宋体"/>
                <a:cs typeface="宋体"/>
              </a:rPr>
              <a:t>文法</a:t>
            </a:r>
          </a:p>
          <a:p>
            <a:pPr marL="355600" indent="-342900">
              <a:lnSpc>
                <a:spcPct val="100000"/>
              </a:lnSpc>
              <a:spcBef>
                <a:spcPts val="844"/>
              </a:spcBef>
              <a:buFont typeface="Times New Roman"/>
              <a:buChar char="•"/>
              <a:tabLst>
                <a:tab pos="354965" algn="l"/>
                <a:tab pos="355600" algn="l"/>
              </a:tabLst>
            </a:pPr>
            <a:r>
              <a:rPr sz="2800" spc="-5" dirty="0">
                <a:latin typeface="宋体"/>
                <a:cs typeface="宋体"/>
              </a:rPr>
              <a:t>归约：</a:t>
            </a:r>
            <a:endParaRPr sz="2800" dirty="0">
              <a:latin typeface="宋体"/>
              <a:cs typeface="宋体"/>
            </a:endParaRPr>
          </a:p>
          <a:p>
            <a:pPr marL="755650" lvl="1" indent="-286385">
              <a:lnSpc>
                <a:spcPct val="100000"/>
              </a:lnSpc>
              <a:spcBef>
                <a:spcPts val="680"/>
              </a:spcBef>
              <a:buFont typeface="Times New Roman"/>
              <a:buChar char="–"/>
              <a:tabLst>
                <a:tab pos="755650" algn="l"/>
              </a:tabLst>
            </a:pPr>
            <a:r>
              <a:rPr sz="2800" spc="-5" dirty="0">
                <a:latin typeface="宋体"/>
                <a:cs typeface="宋体"/>
              </a:rPr>
              <a:t>自下而上的语法分析过程</a:t>
            </a:r>
            <a:endParaRPr sz="2800" dirty="0">
              <a:latin typeface="宋体"/>
              <a:cs typeface="宋体"/>
            </a:endParaRPr>
          </a:p>
          <a:p>
            <a:pPr marL="755650" lvl="1" indent="-286385">
              <a:lnSpc>
                <a:spcPct val="100000"/>
              </a:lnSpc>
              <a:spcBef>
                <a:spcPts val="500"/>
              </a:spcBef>
              <a:buFont typeface="Times New Roman"/>
              <a:buChar char="–"/>
              <a:tabLst>
                <a:tab pos="755650" algn="l"/>
              </a:tabLst>
            </a:pPr>
            <a:r>
              <a:rPr sz="2800" spc="-5" dirty="0" err="1">
                <a:latin typeface="宋体"/>
                <a:cs typeface="宋体"/>
              </a:rPr>
              <a:t>算符优先分析法</a:t>
            </a:r>
            <a:r>
              <a:rPr lang="zh-CN" altLang="en-US" sz="2800" spc="-5" dirty="0">
                <a:latin typeface="宋体"/>
                <a:cs typeface="宋体"/>
              </a:rPr>
              <a:t>（本章）</a:t>
            </a:r>
            <a:r>
              <a:rPr sz="2800" spc="-10" dirty="0">
                <a:latin typeface="宋体"/>
                <a:cs typeface="宋体"/>
              </a:rPr>
              <a:t>，</a:t>
            </a:r>
            <a:r>
              <a:rPr sz="2800" spc="-10" dirty="0" err="1">
                <a:latin typeface="Times New Roman"/>
                <a:cs typeface="Times New Roman"/>
              </a:rPr>
              <a:t>LR</a:t>
            </a:r>
            <a:r>
              <a:rPr sz="2800" spc="-5" dirty="0" err="1">
                <a:latin typeface="宋体"/>
                <a:cs typeface="宋体"/>
              </a:rPr>
              <a:t>分析法</a:t>
            </a:r>
            <a:r>
              <a:rPr lang="zh-CN" altLang="en-US" sz="2800" spc="-5" dirty="0">
                <a:latin typeface="宋体"/>
                <a:cs typeface="宋体"/>
              </a:rPr>
              <a:t>（下一章）</a:t>
            </a:r>
            <a:endParaRPr sz="2800" dirty="0">
              <a:latin typeface="宋体"/>
              <a:cs typeface="宋体"/>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35" y="253745"/>
            <a:ext cx="5357495" cy="452755"/>
          </a:xfrm>
          <a:prstGeom prst="rect">
            <a:avLst/>
          </a:prstGeom>
        </p:spPr>
        <p:txBody>
          <a:bodyPr vert="horz" wrap="square" lIns="0" tIns="12700" rIns="0" bIns="0" rtlCol="0">
            <a:spAutoFit/>
          </a:bodyPr>
          <a:lstStyle/>
          <a:p>
            <a:pPr marL="12700">
              <a:lnSpc>
                <a:spcPct val="100000"/>
              </a:lnSpc>
              <a:spcBef>
                <a:spcPts val="100"/>
              </a:spcBef>
            </a:pPr>
            <a:r>
              <a:rPr sz="2800" spc="-5" dirty="0">
                <a:latin typeface="宋体"/>
                <a:cs typeface="宋体"/>
              </a:rPr>
              <a:t>例：构造下面文法的算符优先表。</a:t>
            </a:r>
            <a:endParaRPr sz="2800">
              <a:latin typeface="宋体"/>
              <a:cs typeface="宋体"/>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20</a:t>
            </a:fld>
            <a:endParaRPr spc="-5" dirty="0">
              <a:latin typeface="Times New Roman"/>
              <a:cs typeface="Times New Roman"/>
            </a:endParaRPr>
          </a:p>
        </p:txBody>
      </p:sp>
      <p:sp>
        <p:nvSpPr>
          <p:cNvPr id="3" name="object 3"/>
          <p:cNvSpPr txBox="1"/>
          <p:nvPr/>
        </p:nvSpPr>
        <p:spPr>
          <a:xfrm>
            <a:off x="473831" y="664743"/>
            <a:ext cx="3339465" cy="1051560"/>
          </a:xfrm>
          <a:prstGeom prst="rect">
            <a:avLst/>
          </a:prstGeom>
        </p:spPr>
        <p:txBody>
          <a:bodyPr vert="horz" wrap="square" lIns="0" tIns="12065" rIns="0" bIns="0" rtlCol="0">
            <a:spAutoFit/>
          </a:bodyPr>
          <a:lstStyle/>
          <a:p>
            <a:pPr marL="50800" marR="43180" indent="-635">
              <a:lnSpc>
                <a:spcPct val="120200"/>
              </a:lnSpc>
              <a:spcBef>
                <a:spcPts val="95"/>
              </a:spcBef>
              <a:tabLst>
                <a:tab pos="2282825" algn="l"/>
              </a:tabLst>
            </a:pPr>
            <a:r>
              <a:rPr sz="2800" dirty="0">
                <a:latin typeface="Times New Roman"/>
                <a:cs typeface="Times New Roman"/>
              </a:rPr>
              <a:t>S </a:t>
            </a:r>
            <a:r>
              <a:rPr sz="2800" dirty="0">
                <a:latin typeface="Symbol"/>
                <a:cs typeface="Symbol"/>
              </a:rPr>
              <a:t></a:t>
            </a:r>
            <a:r>
              <a:rPr sz="2800" dirty="0">
                <a:latin typeface="Times New Roman"/>
                <a:cs typeface="Times New Roman"/>
              </a:rPr>
              <a:t>if </a:t>
            </a:r>
            <a:r>
              <a:rPr sz="2800" spc="-5" dirty="0">
                <a:latin typeface="Times New Roman"/>
                <a:cs typeface="Times New Roman"/>
              </a:rPr>
              <a:t>E</a:t>
            </a:r>
            <a:r>
              <a:rPr sz="2850" spc="-7" baseline="-20467" dirty="0">
                <a:latin typeface="Times New Roman"/>
                <a:cs typeface="Times New Roman"/>
              </a:rPr>
              <a:t>b </a:t>
            </a:r>
            <a:r>
              <a:rPr sz="2800" spc="-5" dirty="0">
                <a:latin typeface="Times New Roman"/>
                <a:cs typeface="Times New Roman"/>
              </a:rPr>
              <a:t>then </a:t>
            </a:r>
            <a:r>
              <a:rPr sz="2800" dirty="0">
                <a:latin typeface="Times New Roman"/>
                <a:cs typeface="Times New Roman"/>
              </a:rPr>
              <a:t>E </a:t>
            </a:r>
            <a:r>
              <a:rPr sz="2800" spc="-5" dirty="0">
                <a:latin typeface="Times New Roman"/>
                <a:cs typeface="Times New Roman"/>
              </a:rPr>
              <a:t>else </a:t>
            </a:r>
            <a:r>
              <a:rPr sz="2800" dirty="0">
                <a:latin typeface="Times New Roman"/>
                <a:cs typeface="Times New Roman"/>
              </a:rPr>
              <a:t>E  T</a:t>
            </a:r>
            <a:r>
              <a:rPr sz="2800" spc="-10" dirty="0">
                <a:latin typeface="Times New Roman"/>
                <a:cs typeface="Times New Roman"/>
              </a:rPr>
              <a:t> </a:t>
            </a:r>
            <a:r>
              <a:rPr sz="2800" dirty="0">
                <a:latin typeface="Symbol"/>
                <a:cs typeface="Symbol"/>
              </a:rPr>
              <a:t></a:t>
            </a:r>
            <a:r>
              <a:rPr sz="2800" dirty="0">
                <a:latin typeface="Times New Roman"/>
                <a:cs typeface="Times New Roman"/>
              </a:rPr>
              <a:t>T*F|F	F</a:t>
            </a:r>
            <a:r>
              <a:rPr sz="2800" spc="-35" dirty="0">
                <a:latin typeface="Times New Roman"/>
                <a:cs typeface="Times New Roman"/>
              </a:rPr>
              <a:t> </a:t>
            </a:r>
            <a:r>
              <a:rPr sz="2800" dirty="0">
                <a:latin typeface="Symbol"/>
                <a:cs typeface="Symbol"/>
              </a:rPr>
              <a:t></a:t>
            </a:r>
            <a:r>
              <a:rPr sz="2800" dirty="0">
                <a:latin typeface="Times New Roman"/>
                <a:cs typeface="Times New Roman"/>
              </a:rPr>
              <a:t>i</a:t>
            </a:r>
            <a:endParaRPr sz="2800">
              <a:latin typeface="Times New Roman"/>
              <a:cs typeface="Times New Roman"/>
            </a:endParaRPr>
          </a:p>
        </p:txBody>
      </p:sp>
      <p:sp>
        <p:nvSpPr>
          <p:cNvPr id="4" name="object 4"/>
          <p:cNvSpPr txBox="1"/>
          <p:nvPr/>
        </p:nvSpPr>
        <p:spPr>
          <a:xfrm>
            <a:off x="4346007" y="664773"/>
            <a:ext cx="1654810" cy="1051560"/>
          </a:xfrm>
          <a:prstGeom prst="rect">
            <a:avLst/>
          </a:prstGeom>
        </p:spPr>
        <p:txBody>
          <a:bodyPr vert="horz" wrap="square" lIns="0" tIns="98425" rIns="0" bIns="0" rtlCol="0">
            <a:spAutoFit/>
          </a:bodyPr>
          <a:lstStyle/>
          <a:p>
            <a:pPr marL="38100">
              <a:lnSpc>
                <a:spcPct val="100000"/>
              </a:lnSpc>
              <a:spcBef>
                <a:spcPts val="775"/>
              </a:spcBef>
            </a:pPr>
            <a:r>
              <a:rPr sz="2800" dirty="0">
                <a:latin typeface="Times New Roman"/>
                <a:cs typeface="Times New Roman"/>
              </a:rPr>
              <a:t>E</a:t>
            </a:r>
            <a:r>
              <a:rPr sz="2800" spc="-85" dirty="0">
                <a:latin typeface="Times New Roman"/>
                <a:cs typeface="Times New Roman"/>
              </a:rPr>
              <a:t> </a:t>
            </a:r>
            <a:r>
              <a:rPr sz="2800" spc="-5" dirty="0">
                <a:latin typeface="Symbol"/>
                <a:cs typeface="Symbol"/>
              </a:rPr>
              <a:t></a:t>
            </a:r>
            <a:r>
              <a:rPr sz="2800" spc="-5" dirty="0">
                <a:latin typeface="Times New Roman"/>
                <a:cs typeface="Times New Roman"/>
              </a:rPr>
              <a:t>E+T|T</a:t>
            </a:r>
            <a:endParaRPr sz="2800">
              <a:latin typeface="Times New Roman"/>
              <a:cs typeface="Times New Roman"/>
            </a:endParaRPr>
          </a:p>
          <a:p>
            <a:pPr marL="123825">
              <a:lnSpc>
                <a:spcPct val="100000"/>
              </a:lnSpc>
              <a:spcBef>
                <a:spcPts val="680"/>
              </a:spcBef>
            </a:pPr>
            <a:r>
              <a:rPr sz="2800" spc="-5" dirty="0">
                <a:latin typeface="Times New Roman"/>
                <a:cs typeface="Times New Roman"/>
              </a:rPr>
              <a:t>E</a:t>
            </a:r>
            <a:r>
              <a:rPr sz="2850" spc="-7" baseline="-20467" dirty="0">
                <a:latin typeface="Times New Roman"/>
                <a:cs typeface="Times New Roman"/>
              </a:rPr>
              <a:t>b</a:t>
            </a:r>
            <a:r>
              <a:rPr sz="2850" spc="322" baseline="-20467" dirty="0">
                <a:latin typeface="Times New Roman"/>
                <a:cs typeface="Times New Roman"/>
              </a:rPr>
              <a:t> </a:t>
            </a:r>
            <a:r>
              <a:rPr sz="2800" spc="-5" dirty="0">
                <a:latin typeface="Symbol"/>
                <a:cs typeface="Symbol"/>
              </a:rPr>
              <a:t></a:t>
            </a:r>
            <a:r>
              <a:rPr sz="2800" spc="-5" dirty="0">
                <a:latin typeface="Times New Roman"/>
                <a:cs typeface="Times New Roman"/>
              </a:rPr>
              <a:t>b</a:t>
            </a:r>
            <a:endParaRPr sz="2800">
              <a:latin typeface="Times New Roman"/>
              <a:cs typeface="Times New Roman"/>
            </a:endParaRPr>
          </a:p>
        </p:txBody>
      </p:sp>
      <p:sp>
        <p:nvSpPr>
          <p:cNvPr id="5" name="object 5"/>
          <p:cNvSpPr txBox="1"/>
          <p:nvPr/>
        </p:nvSpPr>
        <p:spPr>
          <a:xfrm>
            <a:off x="66941" y="1770130"/>
            <a:ext cx="8860155" cy="1312545"/>
          </a:xfrm>
          <a:prstGeom prst="rect">
            <a:avLst/>
          </a:prstGeom>
        </p:spPr>
        <p:txBody>
          <a:bodyPr vert="horz" wrap="square" lIns="0" tIns="9525" rIns="0" bIns="0" rtlCol="0">
            <a:spAutoFit/>
          </a:bodyPr>
          <a:lstStyle/>
          <a:p>
            <a:pPr marL="355600" marR="5080" indent="-343535">
              <a:lnSpc>
                <a:spcPct val="100699"/>
              </a:lnSpc>
              <a:spcBef>
                <a:spcPts val="75"/>
              </a:spcBef>
            </a:pPr>
            <a:r>
              <a:rPr sz="2800" dirty="0">
                <a:latin typeface="宋体"/>
                <a:cs typeface="宋体"/>
              </a:rPr>
              <a:t>解</a:t>
            </a:r>
            <a:r>
              <a:rPr sz="2800" spc="-5" dirty="0">
                <a:latin typeface="宋体"/>
                <a:cs typeface="宋体"/>
              </a:rPr>
              <a:t>：</a:t>
            </a:r>
            <a:r>
              <a:rPr sz="2800" spc="-5" dirty="0">
                <a:latin typeface="Times New Roman"/>
                <a:cs typeface="Times New Roman"/>
              </a:rPr>
              <a:t>1</a:t>
            </a:r>
            <a:r>
              <a:rPr sz="2800" spc="-5" dirty="0">
                <a:latin typeface="宋体"/>
                <a:cs typeface="宋体"/>
              </a:rPr>
              <a:t>）求各非终结符的首终结符集和尾终结符集。为了 考虑语句的开始和结束符</a:t>
            </a:r>
            <a:r>
              <a:rPr sz="2800" spc="-10" dirty="0">
                <a:latin typeface="宋体"/>
                <a:cs typeface="宋体"/>
              </a:rPr>
              <a:t>号</a:t>
            </a:r>
            <a:r>
              <a:rPr sz="2800" spc="-10" dirty="0">
                <a:latin typeface="Times New Roman"/>
                <a:cs typeface="Times New Roman"/>
              </a:rPr>
              <a:t>“</a:t>
            </a:r>
            <a:r>
              <a:rPr sz="2800" spc="-10" dirty="0">
                <a:latin typeface="宋体"/>
                <a:cs typeface="宋体"/>
              </a:rPr>
              <a:t>＃</a:t>
            </a:r>
            <a:r>
              <a:rPr sz="2800" spc="-10" dirty="0">
                <a:latin typeface="Times New Roman"/>
                <a:cs typeface="Times New Roman"/>
              </a:rPr>
              <a:t>”</a:t>
            </a:r>
            <a:r>
              <a:rPr sz="2800" spc="-10" dirty="0">
                <a:latin typeface="宋体"/>
                <a:cs typeface="宋体"/>
              </a:rPr>
              <a:t>，</a:t>
            </a:r>
            <a:r>
              <a:rPr sz="2800" spc="-5" dirty="0">
                <a:latin typeface="宋体"/>
                <a:cs typeface="宋体"/>
              </a:rPr>
              <a:t>对文法拓广，加一个 产生</a:t>
            </a:r>
            <a:r>
              <a:rPr sz="2800" dirty="0">
                <a:latin typeface="宋体"/>
                <a:cs typeface="宋体"/>
              </a:rPr>
              <a:t>式</a:t>
            </a:r>
            <a:r>
              <a:rPr sz="2800" spc="-5" dirty="0">
                <a:latin typeface="Times New Roman"/>
                <a:cs typeface="Times New Roman"/>
              </a:rPr>
              <a:t>S’</a:t>
            </a:r>
            <a:r>
              <a:rPr sz="2800" spc="-5" dirty="0">
                <a:latin typeface="Symbol"/>
                <a:cs typeface="Symbol"/>
              </a:rPr>
              <a:t></a:t>
            </a:r>
            <a:r>
              <a:rPr sz="2800" spc="-5" dirty="0">
                <a:latin typeface="宋体"/>
                <a:cs typeface="宋体"/>
              </a:rPr>
              <a:t>＃</a:t>
            </a:r>
            <a:r>
              <a:rPr sz="2800" spc="-5" dirty="0">
                <a:latin typeface="Times New Roman"/>
                <a:cs typeface="Times New Roman"/>
              </a:rPr>
              <a:t>S</a:t>
            </a:r>
            <a:r>
              <a:rPr sz="2800" spc="-5" dirty="0">
                <a:latin typeface="宋体"/>
                <a:cs typeface="宋体"/>
              </a:rPr>
              <a:t>＃</a:t>
            </a:r>
            <a:endParaRPr sz="2800">
              <a:latin typeface="宋体"/>
              <a:cs typeface="宋体"/>
            </a:endParaRPr>
          </a:p>
        </p:txBody>
      </p:sp>
      <p:sp>
        <p:nvSpPr>
          <p:cNvPr id="6" name="object 6"/>
          <p:cNvSpPr txBox="1"/>
          <p:nvPr/>
        </p:nvSpPr>
        <p:spPr>
          <a:xfrm>
            <a:off x="3747803" y="3050596"/>
            <a:ext cx="3791585" cy="2589530"/>
          </a:xfrm>
          <a:prstGeom prst="rect">
            <a:avLst/>
          </a:prstGeom>
        </p:spPr>
        <p:txBody>
          <a:bodyPr vert="horz" wrap="square" lIns="0" tIns="98425" rIns="0" bIns="0" rtlCol="0">
            <a:spAutoFit/>
          </a:bodyPr>
          <a:lstStyle/>
          <a:p>
            <a:pPr marL="113030">
              <a:lnSpc>
                <a:spcPct val="100000"/>
              </a:lnSpc>
              <a:spcBef>
                <a:spcPts val="775"/>
              </a:spcBef>
            </a:pPr>
            <a:r>
              <a:rPr sz="2800" dirty="0">
                <a:latin typeface="Times New Roman"/>
                <a:cs typeface="Times New Roman"/>
              </a:rPr>
              <a:t>LASTVT(S)={else,+,*,i}</a:t>
            </a:r>
            <a:endParaRPr sz="2800">
              <a:latin typeface="Times New Roman"/>
              <a:cs typeface="Times New Roman"/>
            </a:endParaRPr>
          </a:p>
          <a:p>
            <a:pPr marL="127635">
              <a:lnSpc>
                <a:spcPct val="100000"/>
              </a:lnSpc>
              <a:spcBef>
                <a:spcPts val="680"/>
              </a:spcBef>
            </a:pPr>
            <a:r>
              <a:rPr sz="2800" dirty="0">
                <a:latin typeface="Times New Roman"/>
                <a:cs typeface="Times New Roman"/>
              </a:rPr>
              <a:t>LASTVT(E)={+,*,i}</a:t>
            </a:r>
            <a:endParaRPr sz="2800">
              <a:latin typeface="Times New Roman"/>
              <a:cs typeface="Times New Roman"/>
            </a:endParaRPr>
          </a:p>
          <a:p>
            <a:pPr marL="104775">
              <a:lnSpc>
                <a:spcPct val="100000"/>
              </a:lnSpc>
              <a:spcBef>
                <a:spcPts val="675"/>
              </a:spcBef>
            </a:pPr>
            <a:r>
              <a:rPr sz="2800" dirty="0">
                <a:latin typeface="Times New Roman"/>
                <a:cs typeface="Times New Roman"/>
              </a:rPr>
              <a:t>LASTVT(T)={*,i}</a:t>
            </a:r>
            <a:endParaRPr sz="2800">
              <a:latin typeface="Times New Roman"/>
              <a:cs typeface="Times New Roman"/>
            </a:endParaRPr>
          </a:p>
          <a:p>
            <a:pPr marL="38100" marR="1083945" indent="46355">
              <a:lnSpc>
                <a:spcPct val="120200"/>
              </a:lnSpc>
            </a:pPr>
            <a:r>
              <a:rPr sz="2800" dirty="0">
                <a:latin typeface="Times New Roman"/>
                <a:cs typeface="Times New Roman"/>
              </a:rPr>
              <a:t>LASTVT(F)={i}  LASTVT(E</a:t>
            </a:r>
            <a:r>
              <a:rPr sz="2850" baseline="-20467" dirty="0">
                <a:latin typeface="Times New Roman"/>
                <a:cs typeface="Times New Roman"/>
              </a:rPr>
              <a:t>b</a:t>
            </a:r>
            <a:r>
              <a:rPr sz="2800" dirty="0">
                <a:latin typeface="Times New Roman"/>
                <a:cs typeface="Times New Roman"/>
              </a:rPr>
              <a:t>)={b}</a:t>
            </a:r>
            <a:endParaRPr sz="2800">
              <a:latin typeface="Times New Roman"/>
              <a:cs typeface="Times New Roman"/>
            </a:endParaRPr>
          </a:p>
        </p:txBody>
      </p:sp>
      <p:sp>
        <p:nvSpPr>
          <p:cNvPr id="7" name="object 7"/>
          <p:cNvSpPr txBox="1"/>
          <p:nvPr/>
        </p:nvSpPr>
        <p:spPr>
          <a:xfrm>
            <a:off x="41638" y="3050596"/>
            <a:ext cx="3618229" cy="3102610"/>
          </a:xfrm>
          <a:prstGeom prst="rect">
            <a:avLst/>
          </a:prstGeom>
        </p:spPr>
        <p:txBody>
          <a:bodyPr vert="horz" wrap="square" lIns="0" tIns="98425" rIns="0" bIns="0" rtlCol="0">
            <a:spAutoFit/>
          </a:bodyPr>
          <a:lstStyle/>
          <a:p>
            <a:pPr marL="469900" indent="-432434">
              <a:lnSpc>
                <a:spcPct val="100000"/>
              </a:lnSpc>
              <a:spcBef>
                <a:spcPts val="775"/>
              </a:spcBef>
              <a:buChar char="•"/>
              <a:tabLst>
                <a:tab pos="469900" algn="l"/>
                <a:tab pos="470534" algn="l"/>
              </a:tabLst>
            </a:pPr>
            <a:r>
              <a:rPr sz="2800" dirty="0">
                <a:latin typeface="Times New Roman"/>
                <a:cs typeface="Times New Roman"/>
              </a:rPr>
              <a:t>FIRSTVT(S)={if}</a:t>
            </a:r>
            <a:endParaRPr sz="2800">
              <a:latin typeface="Times New Roman"/>
              <a:cs typeface="Times New Roman"/>
            </a:endParaRPr>
          </a:p>
          <a:p>
            <a:pPr marL="469900" indent="-432434">
              <a:lnSpc>
                <a:spcPct val="100000"/>
              </a:lnSpc>
              <a:spcBef>
                <a:spcPts val="680"/>
              </a:spcBef>
              <a:buChar char="•"/>
              <a:tabLst>
                <a:tab pos="469900" algn="l"/>
                <a:tab pos="470534" algn="l"/>
              </a:tabLst>
            </a:pPr>
            <a:r>
              <a:rPr sz="2800" dirty="0">
                <a:latin typeface="Times New Roman"/>
                <a:cs typeface="Times New Roman"/>
              </a:rPr>
              <a:t>FIRSTVT(E)={+,*,i}</a:t>
            </a:r>
            <a:endParaRPr sz="2800">
              <a:latin typeface="Times New Roman"/>
              <a:cs typeface="Times New Roman"/>
            </a:endParaRPr>
          </a:p>
          <a:p>
            <a:pPr marL="469900" indent="-432434">
              <a:lnSpc>
                <a:spcPct val="100000"/>
              </a:lnSpc>
              <a:spcBef>
                <a:spcPts val="675"/>
              </a:spcBef>
              <a:buChar char="•"/>
              <a:tabLst>
                <a:tab pos="469900" algn="l"/>
                <a:tab pos="470534" algn="l"/>
              </a:tabLst>
            </a:pPr>
            <a:r>
              <a:rPr sz="2800" dirty="0">
                <a:latin typeface="Times New Roman"/>
                <a:cs typeface="Times New Roman"/>
              </a:rPr>
              <a:t>FIRSTVT(T)={*,i}</a:t>
            </a:r>
            <a:endParaRPr sz="2800">
              <a:latin typeface="Times New Roman"/>
              <a:cs typeface="Times New Roman"/>
            </a:endParaRPr>
          </a:p>
          <a:p>
            <a:pPr marL="469900" indent="-432434">
              <a:lnSpc>
                <a:spcPct val="100000"/>
              </a:lnSpc>
              <a:spcBef>
                <a:spcPts val="680"/>
              </a:spcBef>
              <a:buChar char="•"/>
              <a:tabLst>
                <a:tab pos="469900" algn="l"/>
                <a:tab pos="470534" algn="l"/>
              </a:tabLst>
            </a:pPr>
            <a:r>
              <a:rPr sz="2800" dirty="0">
                <a:latin typeface="Times New Roman"/>
                <a:cs typeface="Times New Roman"/>
              </a:rPr>
              <a:t>FIRSTVT(F)={i}</a:t>
            </a:r>
            <a:endParaRPr sz="2800">
              <a:latin typeface="Times New Roman"/>
              <a:cs typeface="Times New Roman"/>
            </a:endParaRPr>
          </a:p>
          <a:p>
            <a:pPr marL="469900" marR="75565" indent="-469900">
              <a:lnSpc>
                <a:spcPct val="120200"/>
              </a:lnSpc>
              <a:buChar char="•"/>
              <a:tabLst>
                <a:tab pos="469900" algn="l"/>
                <a:tab pos="470534" algn="l"/>
              </a:tabLst>
            </a:pPr>
            <a:r>
              <a:rPr sz="2800" dirty="0">
                <a:latin typeface="Times New Roman"/>
                <a:cs typeface="Times New Roman"/>
              </a:rPr>
              <a:t>FIRSTVT(E</a:t>
            </a:r>
            <a:r>
              <a:rPr sz="2850" baseline="-20467" dirty="0">
                <a:latin typeface="Times New Roman"/>
                <a:cs typeface="Times New Roman"/>
              </a:rPr>
              <a:t>b </a:t>
            </a:r>
            <a:r>
              <a:rPr sz="2800" dirty="0">
                <a:latin typeface="Times New Roman"/>
                <a:cs typeface="Times New Roman"/>
              </a:rPr>
              <a:t>)={b}  2)</a:t>
            </a:r>
            <a:r>
              <a:rPr sz="2800" spc="-5" dirty="0">
                <a:latin typeface="宋体"/>
                <a:cs typeface="宋体"/>
              </a:rPr>
              <a:t>填写算符优先表</a:t>
            </a:r>
            <a:endParaRPr sz="2800">
              <a:latin typeface="宋体"/>
              <a:cs typeface="宋体"/>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30542" y="782701"/>
          <a:ext cx="8571230" cy="5918200"/>
        </p:xfrm>
        <a:graphic>
          <a:graphicData uri="http://schemas.openxmlformats.org/drawingml/2006/table">
            <a:tbl>
              <a:tblPr firstRow="1" bandRow="1">
                <a:tableStyleId>{2D5ABB26-0587-4C30-8999-92F81FD0307C}</a:tableStyleId>
              </a:tblPr>
              <a:tblGrid>
                <a:gridCol w="1113790">
                  <a:extLst>
                    <a:ext uri="{9D8B030D-6E8A-4147-A177-3AD203B41FA5}">
                      <a16:colId xmlns:a16="http://schemas.microsoft.com/office/drawing/2014/main" val="20000"/>
                    </a:ext>
                  </a:extLst>
                </a:gridCol>
                <a:gridCol w="880110">
                  <a:extLst>
                    <a:ext uri="{9D8B030D-6E8A-4147-A177-3AD203B41FA5}">
                      <a16:colId xmlns:a16="http://schemas.microsoft.com/office/drawing/2014/main" val="20001"/>
                    </a:ext>
                  </a:extLst>
                </a:gridCol>
                <a:gridCol w="879475">
                  <a:extLst>
                    <a:ext uri="{9D8B030D-6E8A-4147-A177-3AD203B41FA5}">
                      <a16:colId xmlns:a16="http://schemas.microsoft.com/office/drawing/2014/main" val="20002"/>
                    </a:ext>
                  </a:extLst>
                </a:gridCol>
                <a:gridCol w="880745">
                  <a:extLst>
                    <a:ext uri="{9D8B030D-6E8A-4147-A177-3AD203B41FA5}">
                      <a16:colId xmlns:a16="http://schemas.microsoft.com/office/drawing/2014/main" val="20003"/>
                    </a:ext>
                  </a:extLst>
                </a:gridCol>
                <a:gridCol w="879475">
                  <a:extLst>
                    <a:ext uri="{9D8B030D-6E8A-4147-A177-3AD203B41FA5}">
                      <a16:colId xmlns:a16="http://schemas.microsoft.com/office/drawing/2014/main" val="20004"/>
                    </a:ext>
                  </a:extLst>
                </a:gridCol>
                <a:gridCol w="879475">
                  <a:extLst>
                    <a:ext uri="{9D8B030D-6E8A-4147-A177-3AD203B41FA5}">
                      <a16:colId xmlns:a16="http://schemas.microsoft.com/office/drawing/2014/main" val="20005"/>
                    </a:ext>
                  </a:extLst>
                </a:gridCol>
                <a:gridCol w="1172845">
                  <a:extLst>
                    <a:ext uri="{9D8B030D-6E8A-4147-A177-3AD203B41FA5}">
                      <a16:colId xmlns:a16="http://schemas.microsoft.com/office/drawing/2014/main" val="20006"/>
                    </a:ext>
                  </a:extLst>
                </a:gridCol>
                <a:gridCol w="963294">
                  <a:extLst>
                    <a:ext uri="{9D8B030D-6E8A-4147-A177-3AD203B41FA5}">
                      <a16:colId xmlns:a16="http://schemas.microsoft.com/office/drawing/2014/main" val="20007"/>
                    </a:ext>
                  </a:extLst>
                </a:gridCol>
                <a:gridCol w="879475">
                  <a:extLst>
                    <a:ext uri="{9D8B030D-6E8A-4147-A177-3AD203B41FA5}">
                      <a16:colId xmlns:a16="http://schemas.microsoft.com/office/drawing/2014/main" val="20008"/>
                    </a:ext>
                  </a:extLst>
                </a:gridCol>
              </a:tblGrid>
              <a:tr h="944117">
                <a:tc>
                  <a:txBody>
                    <a:bodyPr/>
                    <a:lstStyle/>
                    <a:p>
                      <a:pPr marL="625475">
                        <a:lnSpc>
                          <a:spcPct val="100000"/>
                        </a:lnSpc>
                        <a:spcBef>
                          <a:spcPts val="275"/>
                        </a:spcBef>
                      </a:pPr>
                      <a:r>
                        <a:rPr sz="2800" dirty="0">
                          <a:latin typeface="宋体"/>
                          <a:cs typeface="宋体"/>
                        </a:rPr>
                        <a:t>右</a:t>
                      </a:r>
                      <a:endParaRPr sz="2800">
                        <a:latin typeface="宋体"/>
                        <a:cs typeface="宋体"/>
                      </a:endParaRPr>
                    </a:p>
                    <a:p>
                      <a:pPr marL="92075">
                        <a:lnSpc>
                          <a:spcPct val="100000"/>
                        </a:lnSpc>
                        <a:spcBef>
                          <a:spcPts val="175"/>
                        </a:spcBef>
                      </a:pPr>
                      <a:r>
                        <a:rPr sz="2800" dirty="0">
                          <a:latin typeface="宋体"/>
                          <a:cs typeface="宋体"/>
                        </a:rPr>
                        <a:t>左</a:t>
                      </a:r>
                      <a:endParaRPr sz="2800">
                        <a:latin typeface="宋体"/>
                        <a:cs typeface="宋体"/>
                      </a:endParaRPr>
                    </a:p>
                  </a:txBody>
                  <a:tcPr marL="0" marR="0" marT="34925" marB="0">
                    <a:lnL w="28575">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375285">
                        <a:lnSpc>
                          <a:spcPct val="100000"/>
                        </a:lnSpc>
                        <a:spcBef>
                          <a:spcPts val="275"/>
                        </a:spcBef>
                      </a:pPr>
                      <a:r>
                        <a:rPr sz="2800" dirty="0">
                          <a:latin typeface="Times New Roman"/>
                          <a:cs typeface="Times New Roman"/>
                        </a:rPr>
                        <a:t>if</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133985">
                        <a:lnSpc>
                          <a:spcPct val="100000"/>
                        </a:lnSpc>
                        <a:spcBef>
                          <a:spcPts val="275"/>
                        </a:spcBef>
                      </a:pPr>
                      <a:r>
                        <a:rPr sz="2800" spc="-5" dirty="0">
                          <a:latin typeface="Times New Roman"/>
                          <a:cs typeface="Times New Roman"/>
                        </a:rPr>
                        <a:t>then</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165100">
                        <a:lnSpc>
                          <a:spcPct val="100000"/>
                        </a:lnSpc>
                        <a:spcBef>
                          <a:spcPts val="275"/>
                        </a:spcBef>
                      </a:pPr>
                      <a:r>
                        <a:rPr sz="2800" spc="-5" dirty="0">
                          <a:latin typeface="Times New Roman"/>
                          <a:cs typeface="Times New Roman"/>
                        </a:rPr>
                        <a:t>else</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635" algn="ctr">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R="287020" algn="ctr">
                        <a:lnSpc>
                          <a:spcPct val="100000"/>
                        </a:lnSpc>
                        <a:spcBef>
                          <a:spcPts val="275"/>
                        </a:spcBef>
                      </a:pPr>
                      <a:r>
                        <a:rPr sz="2800" dirty="0">
                          <a:latin typeface="Times New Roman"/>
                          <a:cs typeface="Times New Roman"/>
                        </a:rPr>
                        <a:t>i</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87630" marR="76200" algn="ctr">
                        <a:lnSpc>
                          <a:spcPct val="100000"/>
                        </a:lnSpc>
                        <a:spcBef>
                          <a:spcPts val="275"/>
                        </a:spcBef>
                      </a:pPr>
                      <a:r>
                        <a:rPr sz="2800" dirty="0">
                          <a:latin typeface="Times New Roman"/>
                          <a:cs typeface="Times New Roman"/>
                        </a:rPr>
                        <a:t>b</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19050">
                      <a:solidFill>
                        <a:srgbClr val="000000"/>
                      </a:solidFill>
                      <a:prstDash val="solid"/>
                    </a:lnL>
                    <a:lnR w="28575">
                      <a:solidFill>
                        <a:srgbClr val="000000"/>
                      </a:solidFill>
                      <a:prstDash val="solid"/>
                    </a:lnR>
                    <a:lnT w="28575">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619506">
                <a:tc>
                  <a:txBody>
                    <a:bodyPr/>
                    <a:lstStyle/>
                    <a:p>
                      <a:pPr marL="90170" algn="ctr">
                        <a:lnSpc>
                          <a:spcPct val="100000"/>
                        </a:lnSpc>
                        <a:spcBef>
                          <a:spcPts val="275"/>
                        </a:spcBef>
                      </a:pPr>
                      <a:r>
                        <a:rPr sz="2800" dirty="0">
                          <a:latin typeface="Times New Roman"/>
                          <a:cs typeface="Times New Roman"/>
                        </a:rPr>
                        <a:t>if</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617219">
                <a:tc>
                  <a:txBody>
                    <a:bodyPr/>
                    <a:lstStyle/>
                    <a:p>
                      <a:pPr marR="198120" algn="r">
                        <a:lnSpc>
                          <a:spcPct val="100000"/>
                        </a:lnSpc>
                        <a:spcBef>
                          <a:spcPts val="275"/>
                        </a:spcBef>
                      </a:pPr>
                      <a:r>
                        <a:rPr sz="2800" spc="-5" dirty="0">
                          <a:latin typeface="Times New Roman"/>
                          <a:cs typeface="Times New Roman"/>
                        </a:rPr>
                        <a:t>then</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617982">
                <a:tc>
                  <a:txBody>
                    <a:bodyPr/>
                    <a:lstStyle/>
                    <a:p>
                      <a:pPr marR="227965" algn="r">
                        <a:lnSpc>
                          <a:spcPct val="100000"/>
                        </a:lnSpc>
                        <a:spcBef>
                          <a:spcPts val="275"/>
                        </a:spcBef>
                      </a:pPr>
                      <a:r>
                        <a:rPr sz="2800" spc="-5" dirty="0">
                          <a:latin typeface="Times New Roman"/>
                          <a:cs typeface="Times New Roman"/>
                        </a:rPr>
                        <a:t>else</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618743">
                <a:tc>
                  <a:txBody>
                    <a:bodyPr/>
                    <a:lstStyle/>
                    <a:p>
                      <a:pPr marL="635" algn="ctr">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617982">
                <a:tc>
                  <a:txBody>
                    <a:bodyPr/>
                    <a:lstStyle/>
                    <a:p>
                      <a:pPr algn="ctr">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617220">
                <a:tc>
                  <a:txBody>
                    <a:bodyPr/>
                    <a:lstStyle/>
                    <a:p>
                      <a:pPr marL="179070" algn="ctr">
                        <a:lnSpc>
                          <a:spcPct val="100000"/>
                        </a:lnSpc>
                        <a:spcBef>
                          <a:spcPts val="275"/>
                        </a:spcBef>
                      </a:pPr>
                      <a:r>
                        <a:rPr sz="2800" dirty="0">
                          <a:latin typeface="Times New Roman"/>
                          <a:cs typeface="Times New Roman"/>
                        </a:rPr>
                        <a:t>i</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619505">
                <a:tc>
                  <a:txBody>
                    <a:bodyPr/>
                    <a:lstStyle/>
                    <a:p>
                      <a:pPr marL="88900" algn="ctr">
                        <a:lnSpc>
                          <a:spcPct val="100000"/>
                        </a:lnSpc>
                        <a:spcBef>
                          <a:spcPts val="275"/>
                        </a:spcBef>
                      </a:pPr>
                      <a:r>
                        <a:rPr sz="2800" dirty="0">
                          <a:latin typeface="Times New Roman"/>
                          <a:cs typeface="Times New Roman"/>
                        </a:rPr>
                        <a:t>b</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7"/>
                  </a:ext>
                </a:extLst>
              </a:tr>
              <a:tr h="617220">
                <a:tc>
                  <a:txBody>
                    <a:bodyPr/>
                    <a:lstStyle/>
                    <a:p>
                      <a:pPr algn="ctr">
                        <a:lnSpc>
                          <a:spcPct val="100000"/>
                        </a:lnSpc>
                        <a:spcBef>
                          <a:spcPts val="270"/>
                        </a:spcBef>
                      </a:pPr>
                      <a:r>
                        <a:rPr sz="2800" dirty="0">
                          <a:latin typeface="Times New Roman"/>
                          <a:cs typeface="Times New Roman"/>
                        </a:rPr>
                        <a:t>#</a:t>
                      </a:r>
                      <a:endParaRPr sz="2800">
                        <a:latin typeface="Times New Roman"/>
                        <a:cs typeface="Times New Roman"/>
                      </a:endParaRPr>
                    </a:p>
                  </a:txBody>
                  <a:tcPr marL="0" marR="0" marT="34290" marB="0">
                    <a:lnL w="28575">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gn="r">
                        <a:lnSpc>
                          <a:spcPct val="100000"/>
                        </a:lnSpc>
                        <a:spcBef>
                          <a:spcPts val="975"/>
                        </a:spcBef>
                      </a:pPr>
                      <a:r>
                        <a:rPr sz="1400" spc="-5" dirty="0">
                          <a:solidFill>
                            <a:srgbClr val="0033CC"/>
                          </a:solidFill>
                          <a:latin typeface="宋体"/>
                          <a:cs typeface="宋体"/>
                        </a:rPr>
                        <a:t>第五</a:t>
                      </a:r>
                      <a:endParaRPr sz="1400">
                        <a:latin typeface="宋体"/>
                        <a:cs typeface="宋体"/>
                      </a:endParaRPr>
                    </a:p>
                  </a:txBody>
                  <a:tcPr marL="0" marR="0" marT="123825"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marL="289560">
                        <a:lnSpc>
                          <a:spcPct val="100000"/>
                        </a:lnSpc>
                        <a:spcBef>
                          <a:spcPts val="975"/>
                        </a:spcBef>
                        <a:tabLst>
                          <a:tab pos="601345" algn="l"/>
                        </a:tabLst>
                      </a:pPr>
                      <a:r>
                        <a:rPr sz="1400" dirty="0">
                          <a:solidFill>
                            <a:srgbClr val="0033CC"/>
                          </a:solidFill>
                          <a:latin typeface="宋体"/>
                          <a:cs typeface="宋体"/>
                        </a:rPr>
                        <a:t>章	优先</a:t>
                      </a:r>
                      <a:endParaRPr sz="1400">
                        <a:latin typeface="宋体"/>
                        <a:cs typeface="宋体"/>
                      </a:endParaRPr>
                    </a:p>
                  </a:txBody>
                  <a:tcPr marL="0" marR="0" marT="123825"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marL="71755" algn="ctr">
                        <a:lnSpc>
                          <a:spcPct val="100000"/>
                        </a:lnSpc>
                        <a:spcBef>
                          <a:spcPts val="975"/>
                        </a:spcBef>
                      </a:pPr>
                      <a:r>
                        <a:rPr sz="1400" spc="-5" dirty="0">
                          <a:solidFill>
                            <a:srgbClr val="0033CC"/>
                          </a:solidFill>
                          <a:latin typeface="宋体"/>
                          <a:cs typeface="宋体"/>
                        </a:rPr>
                        <a:t>分析法</a:t>
                      </a:r>
                      <a:r>
                        <a:rPr sz="1400" spc="-85" dirty="0">
                          <a:solidFill>
                            <a:srgbClr val="0033CC"/>
                          </a:solidFill>
                          <a:latin typeface="宋体"/>
                          <a:cs typeface="宋体"/>
                        </a:rPr>
                        <a:t> </a:t>
                      </a:r>
                      <a:r>
                        <a:rPr sz="1400" spc="-5" dirty="0">
                          <a:solidFill>
                            <a:srgbClr val="0033CC"/>
                          </a:solidFill>
                          <a:latin typeface="Times New Roman"/>
                          <a:cs typeface="Times New Roman"/>
                        </a:rPr>
                        <a:t>39</a:t>
                      </a:r>
                      <a:endParaRPr sz="1400">
                        <a:latin typeface="Times New Roman"/>
                        <a:cs typeface="Times New Roman"/>
                      </a:endParaRPr>
                    </a:p>
                  </a:txBody>
                  <a:tcPr marL="0" marR="0" marT="123825" marB="0">
                    <a:lnL w="19050">
                      <a:solidFill>
                        <a:srgbClr val="000000"/>
                      </a:solidFill>
                      <a:prstDash val="solid"/>
                    </a:lnL>
                    <a:lnR w="28575">
                      <a:solidFill>
                        <a:srgbClr val="000000"/>
                      </a:solidFill>
                      <a:prstDash val="solid"/>
                    </a:lnR>
                    <a:lnT w="19050">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bl>
          </a:graphicData>
        </a:graphic>
      </p:graphicFrame>
      <p:sp>
        <p:nvSpPr>
          <p:cNvPr id="3" name="object 3"/>
          <p:cNvSpPr/>
          <p:nvPr/>
        </p:nvSpPr>
        <p:spPr>
          <a:xfrm>
            <a:off x="444639" y="796798"/>
            <a:ext cx="1114425" cy="944244"/>
          </a:xfrm>
          <a:custGeom>
            <a:avLst/>
            <a:gdLst/>
            <a:ahLst/>
            <a:cxnLst/>
            <a:rect l="l" t="t" r="r" b="b"/>
            <a:pathLst>
              <a:path w="1114425" h="944244">
                <a:moveTo>
                  <a:pt x="0" y="0"/>
                </a:moveTo>
                <a:lnTo>
                  <a:pt x="1114044" y="944118"/>
                </a:lnTo>
              </a:path>
            </a:pathLst>
          </a:custGeom>
          <a:ln w="12954">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730633" y="1961895"/>
            <a:ext cx="309372" cy="182879"/>
          </a:xfrm>
          <a:prstGeom prst="rect">
            <a:avLst/>
          </a:prstGeom>
        </p:spPr>
      </p:pic>
      <p:pic>
        <p:nvPicPr>
          <p:cNvPr id="5" name="object 5"/>
          <p:cNvPicPr/>
          <p:nvPr/>
        </p:nvPicPr>
        <p:blipFill>
          <a:blip r:embed="rId3" cstate="print"/>
          <a:stretch>
            <a:fillRect/>
          </a:stretch>
        </p:blipFill>
        <p:spPr>
          <a:xfrm>
            <a:off x="7150233" y="2038095"/>
            <a:ext cx="228600" cy="215645"/>
          </a:xfrm>
          <a:prstGeom prst="rect">
            <a:avLst/>
          </a:prstGeom>
        </p:spPr>
      </p:pic>
      <p:pic>
        <p:nvPicPr>
          <p:cNvPr id="6" name="object 6"/>
          <p:cNvPicPr/>
          <p:nvPr/>
        </p:nvPicPr>
        <p:blipFill>
          <a:blip r:embed="rId2" cstate="print"/>
          <a:stretch>
            <a:fillRect/>
          </a:stretch>
        </p:blipFill>
        <p:spPr>
          <a:xfrm>
            <a:off x="3645033" y="2617216"/>
            <a:ext cx="309372" cy="182879"/>
          </a:xfrm>
          <a:prstGeom prst="rect">
            <a:avLst/>
          </a:prstGeom>
        </p:spPr>
      </p:pic>
      <p:pic>
        <p:nvPicPr>
          <p:cNvPr id="7" name="object 7"/>
          <p:cNvPicPr/>
          <p:nvPr/>
        </p:nvPicPr>
        <p:blipFill>
          <a:blip r:embed="rId3" cstate="print"/>
          <a:stretch>
            <a:fillRect/>
          </a:stretch>
        </p:blipFill>
        <p:spPr>
          <a:xfrm>
            <a:off x="4483233" y="2647695"/>
            <a:ext cx="228600" cy="215645"/>
          </a:xfrm>
          <a:prstGeom prst="rect">
            <a:avLst/>
          </a:prstGeom>
        </p:spPr>
      </p:pic>
      <p:pic>
        <p:nvPicPr>
          <p:cNvPr id="8" name="object 8"/>
          <p:cNvPicPr/>
          <p:nvPr/>
        </p:nvPicPr>
        <p:blipFill>
          <a:blip r:embed="rId3" cstate="print"/>
          <a:stretch>
            <a:fillRect/>
          </a:stretch>
        </p:blipFill>
        <p:spPr>
          <a:xfrm>
            <a:off x="5397633" y="2647695"/>
            <a:ext cx="228600" cy="215645"/>
          </a:xfrm>
          <a:prstGeom prst="rect">
            <a:avLst/>
          </a:prstGeom>
        </p:spPr>
      </p:pic>
      <p:pic>
        <p:nvPicPr>
          <p:cNvPr id="9" name="object 9"/>
          <p:cNvPicPr/>
          <p:nvPr/>
        </p:nvPicPr>
        <p:blipFill>
          <a:blip r:embed="rId3" cstate="print"/>
          <a:stretch>
            <a:fillRect/>
          </a:stretch>
        </p:blipFill>
        <p:spPr>
          <a:xfrm>
            <a:off x="6235833" y="2647695"/>
            <a:ext cx="228600" cy="215645"/>
          </a:xfrm>
          <a:prstGeom prst="rect">
            <a:avLst/>
          </a:prstGeom>
        </p:spPr>
      </p:pic>
      <p:pic>
        <p:nvPicPr>
          <p:cNvPr id="10" name="object 10"/>
          <p:cNvPicPr/>
          <p:nvPr/>
        </p:nvPicPr>
        <p:blipFill>
          <a:blip r:embed="rId4" cstate="print"/>
          <a:stretch>
            <a:fillRect/>
          </a:stretch>
        </p:blipFill>
        <p:spPr>
          <a:xfrm>
            <a:off x="8064633" y="3181095"/>
            <a:ext cx="247650" cy="234695"/>
          </a:xfrm>
          <a:prstGeom prst="rect">
            <a:avLst/>
          </a:prstGeom>
        </p:spPr>
      </p:pic>
      <p:pic>
        <p:nvPicPr>
          <p:cNvPr id="11" name="object 11"/>
          <p:cNvPicPr/>
          <p:nvPr/>
        </p:nvPicPr>
        <p:blipFill>
          <a:blip r:embed="rId3" cstate="print"/>
          <a:stretch>
            <a:fillRect/>
          </a:stretch>
        </p:blipFill>
        <p:spPr>
          <a:xfrm>
            <a:off x="4483233" y="3194050"/>
            <a:ext cx="228600" cy="215645"/>
          </a:xfrm>
          <a:prstGeom prst="rect">
            <a:avLst/>
          </a:prstGeom>
        </p:spPr>
      </p:pic>
      <p:pic>
        <p:nvPicPr>
          <p:cNvPr id="12" name="object 12"/>
          <p:cNvPicPr/>
          <p:nvPr/>
        </p:nvPicPr>
        <p:blipFill>
          <a:blip r:embed="rId3" cstate="print"/>
          <a:stretch>
            <a:fillRect/>
          </a:stretch>
        </p:blipFill>
        <p:spPr>
          <a:xfrm>
            <a:off x="5397633" y="3194050"/>
            <a:ext cx="228600" cy="215645"/>
          </a:xfrm>
          <a:prstGeom prst="rect">
            <a:avLst/>
          </a:prstGeom>
        </p:spPr>
      </p:pic>
      <p:pic>
        <p:nvPicPr>
          <p:cNvPr id="13" name="object 13"/>
          <p:cNvPicPr/>
          <p:nvPr/>
        </p:nvPicPr>
        <p:blipFill>
          <a:blip r:embed="rId3" cstate="print"/>
          <a:stretch>
            <a:fillRect/>
          </a:stretch>
        </p:blipFill>
        <p:spPr>
          <a:xfrm>
            <a:off x="6235833" y="3194050"/>
            <a:ext cx="228600" cy="215645"/>
          </a:xfrm>
          <a:prstGeom prst="rect">
            <a:avLst/>
          </a:prstGeom>
        </p:spPr>
      </p:pic>
      <p:pic>
        <p:nvPicPr>
          <p:cNvPr id="14" name="object 14"/>
          <p:cNvPicPr/>
          <p:nvPr/>
        </p:nvPicPr>
        <p:blipFill>
          <a:blip r:embed="rId4" cstate="print"/>
          <a:stretch>
            <a:fillRect/>
          </a:stretch>
        </p:blipFill>
        <p:spPr>
          <a:xfrm>
            <a:off x="3645033" y="3866896"/>
            <a:ext cx="247650" cy="234695"/>
          </a:xfrm>
          <a:prstGeom prst="rect">
            <a:avLst/>
          </a:prstGeom>
        </p:spPr>
      </p:pic>
      <p:pic>
        <p:nvPicPr>
          <p:cNvPr id="15" name="object 15"/>
          <p:cNvPicPr/>
          <p:nvPr/>
        </p:nvPicPr>
        <p:blipFill>
          <a:blip r:embed="rId4" cstate="print"/>
          <a:stretch>
            <a:fillRect/>
          </a:stretch>
        </p:blipFill>
        <p:spPr>
          <a:xfrm>
            <a:off x="4540383" y="3866896"/>
            <a:ext cx="247650" cy="234695"/>
          </a:xfrm>
          <a:prstGeom prst="rect">
            <a:avLst/>
          </a:prstGeom>
        </p:spPr>
      </p:pic>
      <p:pic>
        <p:nvPicPr>
          <p:cNvPr id="16" name="object 16"/>
          <p:cNvPicPr/>
          <p:nvPr/>
        </p:nvPicPr>
        <p:blipFill>
          <a:blip r:embed="rId4" cstate="print"/>
          <a:stretch>
            <a:fillRect/>
          </a:stretch>
        </p:blipFill>
        <p:spPr>
          <a:xfrm>
            <a:off x="8064633" y="3866896"/>
            <a:ext cx="247650" cy="234695"/>
          </a:xfrm>
          <a:prstGeom prst="rect">
            <a:avLst/>
          </a:prstGeom>
        </p:spPr>
      </p:pic>
      <p:pic>
        <p:nvPicPr>
          <p:cNvPr id="17" name="object 17"/>
          <p:cNvPicPr/>
          <p:nvPr/>
        </p:nvPicPr>
        <p:blipFill>
          <a:blip r:embed="rId3" cstate="print"/>
          <a:stretch>
            <a:fillRect/>
          </a:stretch>
        </p:blipFill>
        <p:spPr>
          <a:xfrm>
            <a:off x="5397633" y="3879850"/>
            <a:ext cx="228600" cy="215645"/>
          </a:xfrm>
          <a:prstGeom prst="rect">
            <a:avLst/>
          </a:prstGeom>
        </p:spPr>
      </p:pic>
      <p:pic>
        <p:nvPicPr>
          <p:cNvPr id="18" name="object 18"/>
          <p:cNvPicPr/>
          <p:nvPr/>
        </p:nvPicPr>
        <p:blipFill>
          <a:blip r:embed="rId3" cstate="print"/>
          <a:stretch>
            <a:fillRect/>
          </a:stretch>
        </p:blipFill>
        <p:spPr>
          <a:xfrm>
            <a:off x="6235833" y="3879850"/>
            <a:ext cx="228600" cy="215645"/>
          </a:xfrm>
          <a:prstGeom prst="rect">
            <a:avLst/>
          </a:prstGeom>
        </p:spPr>
      </p:pic>
      <p:pic>
        <p:nvPicPr>
          <p:cNvPr id="19" name="object 19"/>
          <p:cNvPicPr/>
          <p:nvPr/>
        </p:nvPicPr>
        <p:blipFill>
          <a:blip r:embed="rId4" cstate="print"/>
          <a:stretch>
            <a:fillRect/>
          </a:stretch>
        </p:blipFill>
        <p:spPr>
          <a:xfrm>
            <a:off x="3645033" y="4394200"/>
            <a:ext cx="247650" cy="234695"/>
          </a:xfrm>
          <a:prstGeom prst="rect">
            <a:avLst/>
          </a:prstGeom>
        </p:spPr>
      </p:pic>
      <p:pic>
        <p:nvPicPr>
          <p:cNvPr id="20" name="object 20"/>
          <p:cNvPicPr/>
          <p:nvPr/>
        </p:nvPicPr>
        <p:blipFill>
          <a:blip r:embed="rId4" cstate="print"/>
          <a:stretch>
            <a:fillRect/>
          </a:stretch>
        </p:blipFill>
        <p:spPr>
          <a:xfrm>
            <a:off x="8045583" y="4394200"/>
            <a:ext cx="247650" cy="234695"/>
          </a:xfrm>
          <a:prstGeom prst="rect">
            <a:avLst/>
          </a:prstGeom>
        </p:spPr>
      </p:pic>
      <p:pic>
        <p:nvPicPr>
          <p:cNvPr id="21" name="object 21"/>
          <p:cNvPicPr/>
          <p:nvPr/>
        </p:nvPicPr>
        <p:blipFill>
          <a:blip r:embed="rId4" cstate="print"/>
          <a:stretch>
            <a:fillRect/>
          </a:stretch>
        </p:blipFill>
        <p:spPr>
          <a:xfrm>
            <a:off x="4483233" y="4400296"/>
            <a:ext cx="247650" cy="234695"/>
          </a:xfrm>
          <a:prstGeom prst="rect">
            <a:avLst/>
          </a:prstGeom>
        </p:spPr>
      </p:pic>
      <p:pic>
        <p:nvPicPr>
          <p:cNvPr id="22" name="object 22"/>
          <p:cNvPicPr/>
          <p:nvPr/>
        </p:nvPicPr>
        <p:blipFill>
          <a:blip r:embed="rId4" cstate="print"/>
          <a:stretch>
            <a:fillRect/>
          </a:stretch>
        </p:blipFill>
        <p:spPr>
          <a:xfrm>
            <a:off x="5378583" y="4400296"/>
            <a:ext cx="247650" cy="234695"/>
          </a:xfrm>
          <a:prstGeom prst="rect">
            <a:avLst/>
          </a:prstGeom>
        </p:spPr>
      </p:pic>
      <p:pic>
        <p:nvPicPr>
          <p:cNvPr id="23" name="object 23"/>
          <p:cNvPicPr/>
          <p:nvPr/>
        </p:nvPicPr>
        <p:blipFill>
          <a:blip r:embed="rId3" cstate="print"/>
          <a:stretch>
            <a:fillRect/>
          </a:stretch>
        </p:blipFill>
        <p:spPr>
          <a:xfrm>
            <a:off x="6235833" y="4413250"/>
            <a:ext cx="228600" cy="215645"/>
          </a:xfrm>
          <a:prstGeom prst="rect">
            <a:avLst/>
          </a:prstGeom>
        </p:spPr>
      </p:pic>
      <p:pic>
        <p:nvPicPr>
          <p:cNvPr id="24" name="object 24"/>
          <p:cNvPicPr/>
          <p:nvPr/>
        </p:nvPicPr>
        <p:blipFill>
          <a:blip r:embed="rId4" cstate="print"/>
          <a:stretch>
            <a:fillRect/>
          </a:stretch>
        </p:blipFill>
        <p:spPr>
          <a:xfrm>
            <a:off x="4464183" y="5080000"/>
            <a:ext cx="247650" cy="234695"/>
          </a:xfrm>
          <a:prstGeom prst="rect">
            <a:avLst/>
          </a:prstGeom>
        </p:spPr>
      </p:pic>
      <p:pic>
        <p:nvPicPr>
          <p:cNvPr id="25" name="object 25"/>
          <p:cNvPicPr/>
          <p:nvPr/>
        </p:nvPicPr>
        <p:blipFill>
          <a:blip r:embed="rId4" cstate="print"/>
          <a:stretch>
            <a:fillRect/>
          </a:stretch>
        </p:blipFill>
        <p:spPr>
          <a:xfrm>
            <a:off x="5378583" y="5080000"/>
            <a:ext cx="247650" cy="234695"/>
          </a:xfrm>
          <a:prstGeom prst="rect">
            <a:avLst/>
          </a:prstGeom>
        </p:spPr>
      </p:pic>
      <p:pic>
        <p:nvPicPr>
          <p:cNvPr id="26" name="object 26"/>
          <p:cNvPicPr/>
          <p:nvPr/>
        </p:nvPicPr>
        <p:blipFill>
          <a:blip r:embed="rId4" cstate="print"/>
          <a:stretch>
            <a:fillRect/>
          </a:stretch>
        </p:blipFill>
        <p:spPr>
          <a:xfrm>
            <a:off x="3645033" y="5086096"/>
            <a:ext cx="247650" cy="234695"/>
          </a:xfrm>
          <a:prstGeom prst="rect">
            <a:avLst/>
          </a:prstGeom>
        </p:spPr>
      </p:pic>
      <p:pic>
        <p:nvPicPr>
          <p:cNvPr id="27" name="object 27"/>
          <p:cNvPicPr/>
          <p:nvPr/>
        </p:nvPicPr>
        <p:blipFill>
          <a:blip r:embed="rId4" cstate="print"/>
          <a:stretch>
            <a:fillRect/>
          </a:stretch>
        </p:blipFill>
        <p:spPr>
          <a:xfrm>
            <a:off x="7988433" y="5086096"/>
            <a:ext cx="247650" cy="234695"/>
          </a:xfrm>
          <a:prstGeom prst="rect">
            <a:avLst/>
          </a:prstGeom>
        </p:spPr>
      </p:pic>
      <p:pic>
        <p:nvPicPr>
          <p:cNvPr id="28" name="object 28"/>
          <p:cNvPicPr/>
          <p:nvPr/>
        </p:nvPicPr>
        <p:blipFill>
          <a:blip r:embed="rId4" cstate="print"/>
          <a:stretch>
            <a:fillRect/>
          </a:stretch>
        </p:blipFill>
        <p:spPr>
          <a:xfrm>
            <a:off x="2806833" y="5689600"/>
            <a:ext cx="247650" cy="234695"/>
          </a:xfrm>
          <a:prstGeom prst="rect">
            <a:avLst/>
          </a:prstGeom>
        </p:spPr>
      </p:pic>
      <p:pic>
        <p:nvPicPr>
          <p:cNvPr id="29" name="object 29"/>
          <p:cNvPicPr/>
          <p:nvPr/>
        </p:nvPicPr>
        <p:blipFill>
          <a:blip r:embed="rId3" cstate="print"/>
          <a:stretch>
            <a:fillRect/>
          </a:stretch>
        </p:blipFill>
        <p:spPr>
          <a:xfrm>
            <a:off x="1892433" y="6318248"/>
            <a:ext cx="228600" cy="2156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22097"/>
            <a:ext cx="5969000" cy="1182370"/>
          </a:xfrm>
          <a:prstGeom prst="rect">
            <a:avLst/>
          </a:prstGeom>
        </p:spPr>
        <p:txBody>
          <a:bodyPr vert="horz" wrap="square" lIns="0" tIns="42544" rIns="0" bIns="0" rtlCol="0">
            <a:spAutoFit/>
          </a:bodyPr>
          <a:lstStyle/>
          <a:p>
            <a:pPr marL="12700">
              <a:lnSpc>
                <a:spcPct val="100000"/>
              </a:lnSpc>
              <a:spcBef>
                <a:spcPts val="334"/>
              </a:spcBef>
              <a:tabLst>
                <a:tab pos="1040765" algn="l"/>
              </a:tabLst>
            </a:pPr>
            <a:r>
              <a:rPr dirty="0">
                <a:latin typeface="Times New Roman"/>
                <a:cs typeface="Times New Roman"/>
              </a:rPr>
              <a:t>5.2	</a:t>
            </a:r>
            <a:r>
              <a:rPr dirty="0"/>
              <a:t>算符优先分析法</a:t>
            </a:r>
          </a:p>
          <a:p>
            <a:pPr marL="12700">
              <a:lnSpc>
                <a:spcPct val="100000"/>
              </a:lnSpc>
              <a:spcBef>
                <a:spcPts val="229"/>
              </a:spcBef>
            </a:pPr>
            <a:r>
              <a:rPr lang="en-US" dirty="0" err="1"/>
              <a:t>四</a:t>
            </a:r>
            <a:r>
              <a:rPr dirty="0" err="1"/>
              <a:t>、算符优先分析的若干问题</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22</a:t>
            </a:fld>
            <a:endParaRPr spc="-5" dirty="0">
              <a:latin typeface="Times New Roman"/>
              <a:cs typeface="Times New Roman"/>
            </a:endParaRPr>
          </a:p>
        </p:txBody>
      </p:sp>
      <p:sp>
        <p:nvSpPr>
          <p:cNvPr id="3" name="object 3"/>
          <p:cNvSpPr txBox="1"/>
          <p:nvPr/>
        </p:nvSpPr>
        <p:spPr>
          <a:xfrm>
            <a:off x="66935" y="1190551"/>
            <a:ext cx="8589645" cy="4341495"/>
          </a:xfrm>
          <a:prstGeom prst="rect">
            <a:avLst/>
          </a:prstGeom>
        </p:spPr>
        <p:txBody>
          <a:bodyPr vert="horz" wrap="square" lIns="0" tIns="120650" rIns="0" bIns="0" rtlCol="0">
            <a:spAutoFit/>
          </a:bodyPr>
          <a:lstStyle/>
          <a:p>
            <a:pPr marL="12700">
              <a:lnSpc>
                <a:spcPct val="100000"/>
              </a:lnSpc>
              <a:spcBef>
                <a:spcPts val="950"/>
              </a:spcBef>
            </a:pPr>
            <a:r>
              <a:rPr sz="2800" dirty="0">
                <a:latin typeface="Times New Roman"/>
                <a:cs typeface="Times New Roman"/>
              </a:rPr>
              <a:t>1</a:t>
            </a:r>
            <a:r>
              <a:rPr sz="2800" spc="-5" dirty="0">
                <a:latin typeface="宋体"/>
                <a:cs typeface="宋体"/>
              </a:rPr>
              <a:t>、优先表构造算法的讨论</a:t>
            </a:r>
            <a:endParaRPr sz="2800">
              <a:latin typeface="宋体"/>
              <a:cs typeface="宋体"/>
            </a:endParaRPr>
          </a:p>
          <a:p>
            <a:pPr marL="354965" marR="50165" indent="-342900" algn="just">
              <a:lnSpc>
                <a:spcPct val="100000"/>
              </a:lnSpc>
              <a:spcBef>
                <a:spcPts val="850"/>
              </a:spcBef>
              <a:buFont typeface="Times New Roman"/>
              <a:buChar char="•"/>
              <a:tabLst>
                <a:tab pos="355600" algn="l"/>
              </a:tabLst>
            </a:pPr>
            <a:r>
              <a:rPr sz="2800" spc="-5" dirty="0">
                <a:latin typeface="宋体"/>
                <a:cs typeface="宋体"/>
              </a:rPr>
              <a:t>构造优先表的算法仅仅反映文法符号间关系，并不反 映附加条件，对二义性文法构造算符优先表，可能会 出现多重定义项。</a:t>
            </a:r>
            <a:endParaRPr sz="2800">
              <a:latin typeface="宋体"/>
              <a:cs typeface="宋体"/>
            </a:endParaRPr>
          </a:p>
          <a:p>
            <a:pPr marL="12700">
              <a:lnSpc>
                <a:spcPct val="100000"/>
              </a:lnSpc>
              <a:spcBef>
                <a:spcPts val="509"/>
              </a:spcBef>
            </a:pPr>
            <a:r>
              <a:rPr sz="2800" dirty="0">
                <a:latin typeface="Times New Roman"/>
                <a:cs typeface="Times New Roman"/>
              </a:rPr>
              <a:t>2</a:t>
            </a:r>
            <a:r>
              <a:rPr sz="2800" spc="-5" dirty="0">
                <a:latin typeface="宋体"/>
                <a:cs typeface="宋体"/>
              </a:rPr>
              <a:t>、非规范分析</a:t>
            </a:r>
            <a:endParaRPr sz="2800">
              <a:latin typeface="宋体"/>
              <a:cs typeface="宋体"/>
            </a:endParaRPr>
          </a:p>
          <a:p>
            <a:pPr marL="354965" indent="-342900">
              <a:lnSpc>
                <a:spcPct val="100000"/>
              </a:lnSpc>
              <a:spcBef>
                <a:spcPts val="675"/>
              </a:spcBef>
              <a:buChar char="•"/>
              <a:tabLst>
                <a:tab pos="354965" algn="l"/>
                <a:tab pos="355600" algn="l"/>
              </a:tabLst>
            </a:pPr>
            <a:r>
              <a:rPr sz="2800" spc="-5" dirty="0">
                <a:latin typeface="Times New Roman"/>
                <a:cs typeface="Times New Roman"/>
              </a:rPr>
              <a:t>1</a:t>
            </a:r>
            <a:r>
              <a:rPr sz="2800" spc="-5" dirty="0">
                <a:latin typeface="宋体"/>
                <a:cs typeface="宋体"/>
              </a:rPr>
              <a:t>）规范归约</a:t>
            </a:r>
            <a:endParaRPr sz="2800">
              <a:latin typeface="宋体"/>
              <a:cs typeface="宋体"/>
            </a:endParaRPr>
          </a:p>
          <a:p>
            <a:pPr marL="755650" marR="5080" indent="-285750" algn="just">
              <a:lnSpc>
                <a:spcPct val="100000"/>
              </a:lnSpc>
              <a:spcBef>
                <a:spcPts val="850"/>
              </a:spcBef>
            </a:pPr>
            <a:r>
              <a:rPr sz="2800" dirty="0">
                <a:latin typeface="Times New Roman"/>
                <a:cs typeface="Times New Roman"/>
              </a:rPr>
              <a:t>–</a:t>
            </a:r>
            <a:r>
              <a:rPr sz="2800" spc="90" dirty="0">
                <a:latin typeface="Times New Roman"/>
                <a:cs typeface="Times New Roman"/>
              </a:rPr>
              <a:t> </a:t>
            </a:r>
            <a:r>
              <a:rPr sz="2800" spc="-5" dirty="0">
                <a:latin typeface="宋体"/>
                <a:cs typeface="宋体"/>
              </a:rPr>
              <a:t>严格按照句柄进行归约，终结符和非终结符一起考 虑，只要栈顶形成句柄，不管句柄内是否包含终结 符都要进行归约。</a:t>
            </a:r>
            <a:endParaRPr sz="2800">
              <a:latin typeface="宋体"/>
              <a:cs typeface="宋体"/>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6738" rIns="0" bIns="0" rtlCol="0">
            <a:spAutoFit/>
          </a:bodyPr>
          <a:lstStyle/>
          <a:p>
            <a:pPr marL="12700">
              <a:lnSpc>
                <a:spcPct val="100000"/>
              </a:lnSpc>
              <a:spcBef>
                <a:spcPts val="100"/>
              </a:spcBef>
              <a:tabLst>
                <a:tab pos="1040765" algn="l"/>
              </a:tabLst>
            </a:pPr>
            <a:r>
              <a:rPr dirty="0">
                <a:latin typeface="Times New Roman"/>
                <a:cs typeface="Times New Roman"/>
              </a:rPr>
              <a:t>5.2	</a:t>
            </a:r>
            <a:r>
              <a:rPr dirty="0"/>
              <a:t>算符优先分析法</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23</a:t>
            </a:fld>
            <a:endParaRPr spc="-5" dirty="0">
              <a:latin typeface="Times New Roman"/>
              <a:cs typeface="Times New Roman"/>
            </a:endParaRPr>
          </a:p>
        </p:txBody>
      </p:sp>
      <p:sp>
        <p:nvSpPr>
          <p:cNvPr id="3" name="object 3"/>
          <p:cNvSpPr txBox="1"/>
          <p:nvPr/>
        </p:nvSpPr>
        <p:spPr>
          <a:xfrm>
            <a:off x="66974" y="825565"/>
            <a:ext cx="6556375" cy="2595880"/>
          </a:xfrm>
          <a:prstGeom prst="rect">
            <a:avLst/>
          </a:prstGeom>
        </p:spPr>
        <p:txBody>
          <a:bodyPr vert="horz" wrap="square" lIns="0" tIns="104775" rIns="0" bIns="0" rtlCol="0">
            <a:spAutoFit/>
          </a:bodyPr>
          <a:lstStyle/>
          <a:p>
            <a:pPr marL="368300">
              <a:lnSpc>
                <a:spcPct val="100000"/>
              </a:lnSpc>
              <a:spcBef>
                <a:spcPts val="825"/>
              </a:spcBef>
            </a:pPr>
            <a:r>
              <a:rPr sz="2800" spc="-5" dirty="0">
                <a:latin typeface="宋体"/>
                <a:cs typeface="宋体"/>
              </a:rPr>
              <a:t>例如：考虑非二义的表达式文</a:t>
            </a:r>
            <a:r>
              <a:rPr sz="2800" dirty="0">
                <a:latin typeface="宋体"/>
                <a:cs typeface="宋体"/>
              </a:rPr>
              <a:t>法</a:t>
            </a:r>
            <a:r>
              <a:rPr sz="2800" spc="-5" dirty="0">
                <a:latin typeface="Times New Roman"/>
                <a:cs typeface="Times New Roman"/>
              </a:rPr>
              <a:t>G(E)</a:t>
            </a:r>
            <a:r>
              <a:rPr sz="2800" spc="-5" dirty="0">
                <a:latin typeface="宋体"/>
                <a:cs typeface="宋体"/>
              </a:rPr>
              <a:t>：</a:t>
            </a:r>
            <a:endParaRPr sz="2800">
              <a:latin typeface="宋体"/>
              <a:cs typeface="宋体"/>
            </a:endParaRPr>
          </a:p>
          <a:p>
            <a:pPr marL="844550" indent="-375920">
              <a:lnSpc>
                <a:spcPct val="100000"/>
              </a:lnSpc>
              <a:spcBef>
                <a:spcPts val="725"/>
              </a:spcBef>
              <a:buChar char="–"/>
              <a:tabLst>
                <a:tab pos="844550" algn="l"/>
                <a:tab pos="845185" algn="l"/>
                <a:tab pos="2958465" algn="l"/>
                <a:tab pos="5191125" algn="l"/>
              </a:tabLst>
            </a:pPr>
            <a:r>
              <a:rPr sz="2800" dirty="0">
                <a:latin typeface="Times New Roman"/>
                <a:cs typeface="Times New Roman"/>
              </a:rPr>
              <a:t>E</a:t>
            </a:r>
            <a:r>
              <a:rPr sz="2800" spc="5" dirty="0">
                <a:latin typeface="Times New Roman"/>
                <a:cs typeface="Times New Roman"/>
              </a:rPr>
              <a:t> </a:t>
            </a:r>
            <a:r>
              <a:rPr sz="2800" spc="-5" dirty="0">
                <a:latin typeface="Symbol"/>
                <a:cs typeface="Symbol"/>
              </a:rPr>
              <a:t></a:t>
            </a:r>
            <a:r>
              <a:rPr sz="2800" spc="-5" dirty="0">
                <a:latin typeface="Times New Roman"/>
                <a:cs typeface="Times New Roman"/>
              </a:rPr>
              <a:t>E+T|T	</a:t>
            </a:r>
            <a:r>
              <a:rPr sz="2800" dirty="0">
                <a:latin typeface="Times New Roman"/>
                <a:cs typeface="Times New Roman"/>
              </a:rPr>
              <a:t>T </a:t>
            </a:r>
            <a:r>
              <a:rPr sz="2800" dirty="0">
                <a:latin typeface="Symbol"/>
                <a:cs typeface="Symbol"/>
              </a:rPr>
              <a:t></a:t>
            </a:r>
            <a:r>
              <a:rPr sz="2800" dirty="0">
                <a:latin typeface="Times New Roman"/>
                <a:cs typeface="Times New Roman"/>
              </a:rPr>
              <a:t>T*F|F	F </a:t>
            </a:r>
            <a:r>
              <a:rPr sz="2800" dirty="0">
                <a:latin typeface="Symbol"/>
                <a:cs typeface="Symbol"/>
              </a:rPr>
              <a:t></a:t>
            </a:r>
            <a:r>
              <a:rPr sz="2800" dirty="0">
                <a:latin typeface="Times New Roman"/>
                <a:cs typeface="Times New Roman"/>
              </a:rPr>
              <a:t>(E)|</a:t>
            </a:r>
            <a:r>
              <a:rPr sz="2800" spc="-95" dirty="0">
                <a:latin typeface="Times New Roman"/>
                <a:cs typeface="Times New Roman"/>
              </a:rPr>
              <a:t> </a:t>
            </a:r>
            <a:r>
              <a:rPr sz="2800" dirty="0">
                <a:latin typeface="Times New Roman"/>
                <a:cs typeface="Times New Roman"/>
              </a:rPr>
              <a:t>i</a:t>
            </a:r>
            <a:endParaRPr sz="2800">
              <a:latin typeface="Times New Roman"/>
              <a:cs typeface="Times New Roman"/>
            </a:endParaRPr>
          </a:p>
          <a:p>
            <a:pPr marL="755015" indent="-286385">
              <a:lnSpc>
                <a:spcPct val="100000"/>
              </a:lnSpc>
              <a:spcBef>
                <a:spcPts val="630"/>
              </a:spcBef>
              <a:buFont typeface="Times New Roman"/>
              <a:buChar char="–"/>
              <a:tabLst>
                <a:tab pos="755650" algn="l"/>
              </a:tabLst>
            </a:pPr>
            <a:r>
              <a:rPr sz="2800" spc="-5" dirty="0">
                <a:latin typeface="宋体"/>
                <a:cs typeface="宋体"/>
              </a:rPr>
              <a:t>识别语</a:t>
            </a:r>
            <a:r>
              <a:rPr sz="2800" dirty="0">
                <a:latin typeface="宋体"/>
                <a:cs typeface="宋体"/>
              </a:rPr>
              <a:t>句</a:t>
            </a:r>
            <a:r>
              <a:rPr sz="2800" spc="-715" dirty="0">
                <a:latin typeface="宋体"/>
                <a:cs typeface="宋体"/>
              </a:rPr>
              <a:t> </a:t>
            </a:r>
            <a:r>
              <a:rPr sz="2800" spc="-10" dirty="0">
                <a:latin typeface="Times New Roman"/>
                <a:cs typeface="Times New Roman"/>
              </a:rPr>
              <a:t>i+i*i</a:t>
            </a:r>
            <a:r>
              <a:rPr sz="2800" spc="-5" dirty="0">
                <a:latin typeface="宋体"/>
                <a:cs typeface="宋体"/>
              </a:rPr>
              <a:t>的过程</a:t>
            </a:r>
            <a:endParaRPr sz="2800">
              <a:latin typeface="宋体"/>
              <a:cs typeface="宋体"/>
            </a:endParaRPr>
          </a:p>
          <a:p>
            <a:pPr marL="355600" indent="-342900">
              <a:lnSpc>
                <a:spcPct val="100000"/>
              </a:lnSpc>
              <a:spcBef>
                <a:spcPts val="680"/>
              </a:spcBef>
              <a:buFont typeface="Times New Roman"/>
              <a:buChar char="•"/>
              <a:tabLst>
                <a:tab pos="354965" algn="l"/>
                <a:tab pos="355600" algn="l"/>
              </a:tabLst>
            </a:pPr>
            <a:r>
              <a:rPr sz="2800" spc="-5" dirty="0">
                <a:latin typeface="宋体"/>
                <a:cs typeface="宋体"/>
              </a:rPr>
              <a:t>（</a:t>
            </a:r>
            <a:r>
              <a:rPr sz="2800" spc="-5" dirty="0">
                <a:latin typeface="Times New Roman"/>
                <a:cs typeface="Times New Roman"/>
              </a:rPr>
              <a:t>1</a:t>
            </a:r>
            <a:r>
              <a:rPr sz="2800" spc="-5" dirty="0">
                <a:latin typeface="宋体"/>
                <a:cs typeface="宋体"/>
              </a:rPr>
              <a:t>）规范归约</a:t>
            </a:r>
            <a:endParaRPr sz="2800">
              <a:latin typeface="宋体"/>
              <a:cs typeface="宋体"/>
            </a:endParaRPr>
          </a:p>
          <a:p>
            <a:pPr marL="469265">
              <a:lnSpc>
                <a:spcPct val="100000"/>
              </a:lnSpc>
              <a:spcBef>
                <a:spcPts val="675"/>
              </a:spcBef>
            </a:pPr>
            <a:r>
              <a:rPr sz="2800" dirty="0">
                <a:latin typeface="Times New Roman"/>
                <a:cs typeface="Times New Roman"/>
              </a:rPr>
              <a:t>–</a:t>
            </a:r>
            <a:r>
              <a:rPr sz="2800" spc="140" dirty="0">
                <a:latin typeface="Times New Roman"/>
                <a:cs typeface="Times New Roman"/>
              </a:rPr>
              <a:t> </a:t>
            </a:r>
            <a:r>
              <a:rPr sz="2800" spc="-5" dirty="0">
                <a:latin typeface="Times New Roman"/>
                <a:cs typeface="Times New Roman"/>
              </a:rPr>
              <a:t>i+i*i#</a:t>
            </a:r>
            <a:endParaRPr sz="2800">
              <a:latin typeface="Times New Roman"/>
              <a:cs typeface="Times New Roman"/>
            </a:endParaRPr>
          </a:p>
        </p:txBody>
      </p:sp>
      <p:sp>
        <p:nvSpPr>
          <p:cNvPr id="4" name="object 4"/>
          <p:cNvSpPr txBox="1"/>
          <p:nvPr/>
        </p:nvSpPr>
        <p:spPr>
          <a:xfrm>
            <a:off x="3895380" y="3395010"/>
            <a:ext cx="1570355" cy="1564005"/>
          </a:xfrm>
          <a:prstGeom prst="rect">
            <a:avLst/>
          </a:prstGeom>
        </p:spPr>
        <p:txBody>
          <a:bodyPr vert="horz" wrap="square" lIns="0" tIns="98425" rIns="0" bIns="0" rtlCol="0">
            <a:spAutoFit/>
          </a:bodyPr>
          <a:lstStyle/>
          <a:p>
            <a:pPr marL="367665" indent="-355600">
              <a:lnSpc>
                <a:spcPct val="100000"/>
              </a:lnSpc>
              <a:spcBef>
                <a:spcPts val="775"/>
              </a:spcBef>
              <a:buAutoNum type="arabicPeriod" startAt="6"/>
              <a:tabLst>
                <a:tab pos="368300" algn="l"/>
              </a:tabLst>
            </a:pPr>
            <a:r>
              <a:rPr sz="2800" spc="-5" dirty="0">
                <a:latin typeface="Times New Roman"/>
                <a:cs typeface="Times New Roman"/>
              </a:rPr>
              <a:t>E+T*F#</a:t>
            </a:r>
            <a:endParaRPr sz="2800">
              <a:latin typeface="Times New Roman"/>
              <a:cs typeface="Times New Roman"/>
            </a:endParaRPr>
          </a:p>
          <a:p>
            <a:pPr marL="386715" indent="-356235">
              <a:lnSpc>
                <a:spcPct val="100000"/>
              </a:lnSpc>
              <a:spcBef>
                <a:spcPts val="680"/>
              </a:spcBef>
              <a:buAutoNum type="arabicPeriod" startAt="6"/>
              <a:tabLst>
                <a:tab pos="387350" algn="l"/>
              </a:tabLst>
            </a:pPr>
            <a:r>
              <a:rPr sz="2800" spc="-5" dirty="0">
                <a:latin typeface="Times New Roman"/>
                <a:cs typeface="Times New Roman"/>
              </a:rPr>
              <a:t>E+T#</a:t>
            </a:r>
            <a:endParaRPr sz="2800">
              <a:latin typeface="Times New Roman"/>
              <a:cs typeface="Times New Roman"/>
            </a:endParaRPr>
          </a:p>
          <a:p>
            <a:pPr marL="386080" indent="-356235">
              <a:lnSpc>
                <a:spcPct val="100000"/>
              </a:lnSpc>
              <a:spcBef>
                <a:spcPts val="675"/>
              </a:spcBef>
              <a:buAutoNum type="arabicPeriod" startAt="6"/>
              <a:tabLst>
                <a:tab pos="386715" algn="l"/>
              </a:tabLst>
            </a:pPr>
            <a:r>
              <a:rPr sz="2800" spc="-5" dirty="0">
                <a:latin typeface="Times New Roman"/>
                <a:cs typeface="Times New Roman"/>
              </a:rPr>
              <a:t>E#</a:t>
            </a:r>
            <a:endParaRPr sz="2800">
              <a:latin typeface="Times New Roman"/>
              <a:cs typeface="Times New Roman"/>
            </a:endParaRPr>
          </a:p>
        </p:txBody>
      </p:sp>
      <p:sp>
        <p:nvSpPr>
          <p:cNvPr id="5" name="object 5"/>
          <p:cNvSpPr txBox="1"/>
          <p:nvPr/>
        </p:nvSpPr>
        <p:spPr>
          <a:xfrm>
            <a:off x="524172" y="3395010"/>
            <a:ext cx="1667510" cy="2589530"/>
          </a:xfrm>
          <a:prstGeom prst="rect">
            <a:avLst/>
          </a:prstGeom>
        </p:spPr>
        <p:txBody>
          <a:bodyPr vert="horz" wrap="square" lIns="0" tIns="98425" rIns="0" bIns="0" rtlCol="0">
            <a:spAutoFit/>
          </a:bodyPr>
          <a:lstStyle/>
          <a:p>
            <a:pPr marL="12700">
              <a:lnSpc>
                <a:spcPct val="100000"/>
              </a:lnSpc>
              <a:spcBef>
                <a:spcPts val="775"/>
              </a:spcBef>
            </a:pPr>
            <a:r>
              <a:rPr sz="2800" dirty="0">
                <a:latin typeface="Times New Roman"/>
                <a:cs typeface="Times New Roman"/>
              </a:rPr>
              <a:t>–</a:t>
            </a:r>
            <a:r>
              <a:rPr sz="2800" spc="55" dirty="0">
                <a:latin typeface="Times New Roman"/>
                <a:cs typeface="Times New Roman"/>
              </a:rPr>
              <a:t> </a:t>
            </a:r>
            <a:r>
              <a:rPr sz="2800" spc="-5" dirty="0">
                <a:latin typeface="Times New Roman"/>
                <a:cs typeface="Times New Roman"/>
              </a:rPr>
              <a:t>1.F+i*i#</a:t>
            </a:r>
            <a:endParaRPr sz="2800">
              <a:latin typeface="Times New Roman"/>
              <a:cs typeface="Times New Roman"/>
            </a:endParaRPr>
          </a:p>
          <a:p>
            <a:pPr marL="12700">
              <a:lnSpc>
                <a:spcPct val="100000"/>
              </a:lnSpc>
              <a:spcBef>
                <a:spcPts val="680"/>
              </a:spcBef>
            </a:pPr>
            <a:r>
              <a:rPr sz="2800" dirty="0">
                <a:latin typeface="Times New Roman"/>
                <a:cs typeface="Times New Roman"/>
              </a:rPr>
              <a:t>–</a:t>
            </a:r>
            <a:r>
              <a:rPr sz="2800" spc="55" dirty="0">
                <a:latin typeface="Times New Roman"/>
                <a:cs typeface="Times New Roman"/>
              </a:rPr>
              <a:t> </a:t>
            </a:r>
            <a:r>
              <a:rPr sz="2800" spc="-5" dirty="0">
                <a:latin typeface="Times New Roman"/>
                <a:cs typeface="Times New Roman"/>
              </a:rPr>
              <a:t>2.T+i*i#</a:t>
            </a:r>
            <a:endParaRPr sz="2800">
              <a:latin typeface="Times New Roman"/>
              <a:cs typeface="Times New Roman"/>
            </a:endParaRPr>
          </a:p>
          <a:p>
            <a:pPr marL="12700">
              <a:lnSpc>
                <a:spcPct val="100000"/>
              </a:lnSpc>
              <a:spcBef>
                <a:spcPts val="675"/>
              </a:spcBef>
            </a:pPr>
            <a:r>
              <a:rPr sz="2800" dirty="0">
                <a:latin typeface="Times New Roman"/>
                <a:cs typeface="Times New Roman"/>
              </a:rPr>
              <a:t>–</a:t>
            </a:r>
            <a:r>
              <a:rPr sz="2800" spc="55" dirty="0">
                <a:latin typeface="Times New Roman"/>
                <a:cs typeface="Times New Roman"/>
              </a:rPr>
              <a:t> </a:t>
            </a:r>
            <a:r>
              <a:rPr sz="2800" spc="-5" dirty="0">
                <a:latin typeface="Times New Roman"/>
                <a:cs typeface="Times New Roman"/>
              </a:rPr>
              <a:t>3.E+i*i#</a:t>
            </a:r>
            <a:endParaRPr sz="2800">
              <a:latin typeface="Times New Roman"/>
              <a:cs typeface="Times New Roman"/>
            </a:endParaRPr>
          </a:p>
          <a:p>
            <a:pPr marL="12700">
              <a:lnSpc>
                <a:spcPct val="100000"/>
              </a:lnSpc>
              <a:spcBef>
                <a:spcPts val="680"/>
              </a:spcBef>
            </a:pPr>
            <a:r>
              <a:rPr sz="2800" dirty="0">
                <a:latin typeface="Times New Roman"/>
                <a:cs typeface="Times New Roman"/>
              </a:rPr>
              <a:t>–</a:t>
            </a:r>
            <a:r>
              <a:rPr sz="2800" spc="70" dirty="0">
                <a:latin typeface="Times New Roman"/>
                <a:cs typeface="Times New Roman"/>
              </a:rPr>
              <a:t> </a:t>
            </a:r>
            <a:r>
              <a:rPr sz="2800" spc="-5" dirty="0">
                <a:latin typeface="Times New Roman"/>
                <a:cs typeface="Times New Roman"/>
              </a:rPr>
              <a:t>4.E+F*i#</a:t>
            </a:r>
            <a:endParaRPr sz="2800">
              <a:latin typeface="Times New Roman"/>
              <a:cs typeface="Times New Roman"/>
            </a:endParaRPr>
          </a:p>
          <a:p>
            <a:pPr marL="12700">
              <a:lnSpc>
                <a:spcPct val="100000"/>
              </a:lnSpc>
              <a:spcBef>
                <a:spcPts val="680"/>
              </a:spcBef>
            </a:pPr>
            <a:r>
              <a:rPr sz="2800" dirty="0">
                <a:latin typeface="Times New Roman"/>
                <a:cs typeface="Times New Roman"/>
              </a:rPr>
              <a:t>–</a:t>
            </a:r>
            <a:r>
              <a:rPr sz="2800" spc="65" dirty="0">
                <a:latin typeface="Times New Roman"/>
                <a:cs typeface="Times New Roman"/>
              </a:rPr>
              <a:t> </a:t>
            </a:r>
            <a:r>
              <a:rPr sz="2800" spc="-5" dirty="0">
                <a:latin typeface="Times New Roman"/>
                <a:cs typeface="Times New Roman"/>
              </a:rPr>
              <a:t>5.E+T*i#</a:t>
            </a:r>
            <a:endParaRPr sz="28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40765" algn="l"/>
              </a:tabLst>
            </a:pPr>
            <a:r>
              <a:rPr dirty="0">
                <a:latin typeface="Times New Roman"/>
                <a:cs typeface="Times New Roman"/>
              </a:rPr>
              <a:t>5.2	</a:t>
            </a:r>
            <a:r>
              <a:rPr dirty="0"/>
              <a:t>算符优先分析法</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24</a:t>
            </a:fld>
            <a:endParaRPr spc="-5" dirty="0">
              <a:latin typeface="Times New Roman"/>
              <a:cs typeface="Times New Roman"/>
            </a:endParaRPr>
          </a:p>
        </p:txBody>
      </p:sp>
      <p:sp>
        <p:nvSpPr>
          <p:cNvPr id="3" name="object 3"/>
          <p:cNvSpPr txBox="1"/>
          <p:nvPr/>
        </p:nvSpPr>
        <p:spPr>
          <a:xfrm>
            <a:off x="143135" y="521503"/>
            <a:ext cx="8620760" cy="4226560"/>
          </a:xfrm>
          <a:prstGeom prst="rect">
            <a:avLst/>
          </a:prstGeom>
        </p:spPr>
        <p:txBody>
          <a:bodyPr vert="horz" wrap="square" lIns="0" tIns="121285" rIns="0" bIns="0" rtlCol="0">
            <a:spAutoFit/>
          </a:bodyPr>
          <a:lstStyle/>
          <a:p>
            <a:pPr marL="12700">
              <a:lnSpc>
                <a:spcPct val="100000"/>
              </a:lnSpc>
              <a:spcBef>
                <a:spcPts val="955"/>
              </a:spcBef>
            </a:pPr>
            <a:r>
              <a:rPr lang="zh-CN" altLang="en-US" sz="3600" dirty="0">
                <a:solidFill>
                  <a:srgbClr val="000065"/>
                </a:solidFill>
                <a:latin typeface="宋体"/>
                <a:cs typeface="宋体"/>
              </a:rPr>
              <a:t>四</a:t>
            </a:r>
            <a:r>
              <a:rPr sz="3600" dirty="0">
                <a:solidFill>
                  <a:srgbClr val="000065"/>
                </a:solidFill>
                <a:latin typeface="宋体"/>
                <a:cs typeface="宋体"/>
              </a:rPr>
              <a:t>、算符优先分析的若干问题</a:t>
            </a:r>
            <a:endParaRPr sz="3600" dirty="0">
              <a:latin typeface="宋体"/>
              <a:cs typeface="宋体"/>
            </a:endParaRPr>
          </a:p>
          <a:p>
            <a:pPr marL="88900">
              <a:lnSpc>
                <a:spcPct val="100000"/>
              </a:lnSpc>
              <a:spcBef>
                <a:spcPts val="665"/>
              </a:spcBef>
            </a:pPr>
            <a:r>
              <a:rPr sz="2800" dirty="0">
                <a:latin typeface="Times New Roman"/>
                <a:cs typeface="Times New Roman"/>
              </a:rPr>
              <a:t>2</a:t>
            </a:r>
            <a:r>
              <a:rPr sz="2800" spc="-5" dirty="0">
                <a:latin typeface="宋体"/>
                <a:cs typeface="宋体"/>
              </a:rPr>
              <a:t>、非规范分析</a:t>
            </a:r>
            <a:endParaRPr sz="2800" dirty="0">
              <a:latin typeface="宋体"/>
              <a:cs typeface="宋体"/>
            </a:endParaRPr>
          </a:p>
          <a:p>
            <a:pPr marL="88900">
              <a:lnSpc>
                <a:spcPct val="100000"/>
              </a:lnSpc>
              <a:spcBef>
                <a:spcPts val="340"/>
              </a:spcBef>
            </a:pPr>
            <a:r>
              <a:rPr sz="2800" dirty="0">
                <a:latin typeface="Times New Roman"/>
                <a:cs typeface="Times New Roman"/>
              </a:rPr>
              <a:t>2)</a:t>
            </a:r>
            <a:r>
              <a:rPr sz="2800" spc="-5" dirty="0">
                <a:latin typeface="宋体"/>
                <a:cs typeface="宋体"/>
              </a:rPr>
              <a:t>算符优先分析</a:t>
            </a:r>
            <a:endParaRPr sz="2800" dirty="0">
              <a:latin typeface="宋体"/>
              <a:cs typeface="宋体"/>
            </a:endParaRPr>
          </a:p>
          <a:p>
            <a:pPr marL="431165" marR="5080" indent="-342900" algn="just">
              <a:lnSpc>
                <a:spcPts val="3020"/>
              </a:lnSpc>
              <a:spcBef>
                <a:spcPts val="885"/>
              </a:spcBef>
              <a:buFont typeface="Times New Roman"/>
              <a:buChar char="•"/>
              <a:tabLst>
                <a:tab pos="431800" algn="l"/>
              </a:tabLst>
            </a:pPr>
            <a:r>
              <a:rPr sz="2800" spc="-5" dirty="0">
                <a:latin typeface="宋体"/>
                <a:cs typeface="宋体"/>
              </a:rPr>
              <a:t>在算符优先分析中，仅研究终结符之间的优先关系， 而不考虑非终结符之间的优先关系，但句柄是由终结 符和非终结符一起构成的，所以算符优先分析相对来 说是非规范的分析。</a:t>
            </a:r>
            <a:endParaRPr sz="2800" dirty="0">
              <a:latin typeface="宋体"/>
              <a:cs typeface="宋体"/>
            </a:endParaRPr>
          </a:p>
          <a:p>
            <a:pPr marL="431800" indent="-342900" algn="just">
              <a:lnSpc>
                <a:spcPct val="100000"/>
              </a:lnSpc>
              <a:spcBef>
                <a:spcPts val="310"/>
              </a:spcBef>
              <a:buFont typeface="Times New Roman"/>
              <a:buChar char="•"/>
              <a:tabLst>
                <a:tab pos="431800" algn="l"/>
              </a:tabLst>
            </a:pPr>
            <a:r>
              <a:rPr sz="2800" spc="-5" dirty="0">
                <a:latin typeface="宋体"/>
                <a:cs typeface="宋体"/>
              </a:rPr>
              <a:t>对上题分析过程：</a:t>
            </a:r>
            <a:endParaRPr sz="2800" dirty="0">
              <a:latin typeface="宋体"/>
              <a:cs typeface="宋体"/>
            </a:endParaRPr>
          </a:p>
          <a:p>
            <a:pPr marL="545465">
              <a:lnSpc>
                <a:spcPct val="100000"/>
              </a:lnSpc>
              <a:spcBef>
                <a:spcPts val="180"/>
              </a:spcBef>
            </a:pPr>
            <a:r>
              <a:rPr sz="2800" dirty="0">
                <a:latin typeface="Times New Roman"/>
                <a:cs typeface="Times New Roman"/>
              </a:rPr>
              <a:t>–</a:t>
            </a:r>
            <a:r>
              <a:rPr sz="2800" spc="140" dirty="0">
                <a:latin typeface="Times New Roman"/>
                <a:cs typeface="Times New Roman"/>
              </a:rPr>
              <a:t> </a:t>
            </a:r>
            <a:r>
              <a:rPr sz="2800" spc="-5" dirty="0">
                <a:latin typeface="Times New Roman"/>
                <a:cs typeface="Times New Roman"/>
              </a:rPr>
              <a:t>i+i*i#</a:t>
            </a:r>
            <a:endParaRPr sz="2800" dirty="0">
              <a:latin typeface="Times New Roman"/>
              <a:cs typeface="Times New Roman"/>
            </a:endParaRPr>
          </a:p>
        </p:txBody>
      </p:sp>
      <p:sp>
        <p:nvSpPr>
          <p:cNvPr id="4" name="object 4"/>
          <p:cNvSpPr txBox="1"/>
          <p:nvPr/>
        </p:nvSpPr>
        <p:spPr>
          <a:xfrm>
            <a:off x="3977355" y="4721651"/>
            <a:ext cx="1194435" cy="965835"/>
          </a:xfrm>
          <a:prstGeom prst="rect">
            <a:avLst/>
          </a:prstGeom>
        </p:spPr>
        <p:txBody>
          <a:bodyPr vert="horz" wrap="square" lIns="0" tIns="55880" rIns="0" bIns="0" rtlCol="0">
            <a:spAutoFit/>
          </a:bodyPr>
          <a:lstStyle/>
          <a:p>
            <a:pPr marL="367665" indent="-355600">
              <a:lnSpc>
                <a:spcPct val="100000"/>
              </a:lnSpc>
              <a:spcBef>
                <a:spcPts val="440"/>
              </a:spcBef>
              <a:buAutoNum type="arabicPeriod" startAt="4"/>
              <a:tabLst>
                <a:tab pos="368300" algn="l"/>
              </a:tabLst>
            </a:pPr>
            <a:r>
              <a:rPr sz="2800" spc="-5" dirty="0">
                <a:latin typeface="Times New Roman"/>
                <a:cs typeface="Times New Roman"/>
              </a:rPr>
              <a:t>E+T#</a:t>
            </a:r>
            <a:endParaRPr sz="2800">
              <a:latin typeface="Times New Roman"/>
              <a:cs typeface="Times New Roman"/>
            </a:endParaRPr>
          </a:p>
          <a:p>
            <a:pPr marL="398145" indent="-356235">
              <a:lnSpc>
                <a:spcPct val="100000"/>
              </a:lnSpc>
              <a:spcBef>
                <a:spcPts val="340"/>
              </a:spcBef>
              <a:buAutoNum type="arabicPeriod" startAt="4"/>
              <a:tabLst>
                <a:tab pos="398780" algn="l"/>
              </a:tabLst>
            </a:pPr>
            <a:r>
              <a:rPr sz="2800" spc="-5" dirty="0">
                <a:latin typeface="Times New Roman"/>
                <a:cs typeface="Times New Roman"/>
              </a:rPr>
              <a:t>E#</a:t>
            </a:r>
            <a:endParaRPr sz="2800">
              <a:latin typeface="Times New Roman"/>
              <a:cs typeface="Times New Roman"/>
            </a:endParaRPr>
          </a:p>
        </p:txBody>
      </p:sp>
      <p:sp>
        <p:nvSpPr>
          <p:cNvPr id="5" name="object 5"/>
          <p:cNvSpPr txBox="1"/>
          <p:nvPr/>
        </p:nvSpPr>
        <p:spPr>
          <a:xfrm>
            <a:off x="676532" y="4721651"/>
            <a:ext cx="1767205" cy="1436370"/>
          </a:xfrm>
          <a:prstGeom prst="rect">
            <a:avLst/>
          </a:prstGeom>
        </p:spPr>
        <p:txBody>
          <a:bodyPr vert="horz" wrap="square" lIns="0" tIns="55880" rIns="0" bIns="0" rtlCol="0">
            <a:spAutoFit/>
          </a:bodyPr>
          <a:lstStyle/>
          <a:p>
            <a:pPr marL="12700">
              <a:lnSpc>
                <a:spcPct val="100000"/>
              </a:lnSpc>
              <a:spcBef>
                <a:spcPts val="440"/>
              </a:spcBef>
            </a:pPr>
            <a:r>
              <a:rPr sz="2800" dirty="0">
                <a:latin typeface="Times New Roman"/>
                <a:cs typeface="Times New Roman"/>
              </a:rPr>
              <a:t>–</a:t>
            </a:r>
            <a:r>
              <a:rPr sz="2800" spc="114" dirty="0">
                <a:latin typeface="Times New Roman"/>
                <a:cs typeface="Times New Roman"/>
              </a:rPr>
              <a:t> </a:t>
            </a:r>
            <a:r>
              <a:rPr sz="2800" spc="-5" dirty="0">
                <a:latin typeface="Times New Roman"/>
                <a:cs typeface="Times New Roman"/>
              </a:rPr>
              <a:t>1.E+i*i#</a:t>
            </a:r>
            <a:endParaRPr sz="2800">
              <a:latin typeface="Times New Roman"/>
              <a:cs typeface="Times New Roman"/>
            </a:endParaRPr>
          </a:p>
          <a:p>
            <a:pPr marL="12700">
              <a:lnSpc>
                <a:spcPct val="100000"/>
              </a:lnSpc>
              <a:spcBef>
                <a:spcPts val="340"/>
              </a:spcBef>
            </a:pPr>
            <a:r>
              <a:rPr sz="2800" dirty="0">
                <a:latin typeface="Times New Roman"/>
                <a:cs typeface="Times New Roman"/>
              </a:rPr>
              <a:t>–</a:t>
            </a:r>
            <a:r>
              <a:rPr sz="2800" spc="100" dirty="0">
                <a:latin typeface="Times New Roman"/>
                <a:cs typeface="Times New Roman"/>
              </a:rPr>
              <a:t> </a:t>
            </a:r>
            <a:r>
              <a:rPr sz="2800" spc="-5" dirty="0">
                <a:latin typeface="Times New Roman"/>
                <a:cs typeface="Times New Roman"/>
              </a:rPr>
              <a:t>2.E+T*i#</a:t>
            </a:r>
            <a:endParaRPr sz="2800">
              <a:latin typeface="Times New Roman"/>
              <a:cs typeface="Times New Roman"/>
            </a:endParaRPr>
          </a:p>
          <a:p>
            <a:pPr marL="12700">
              <a:lnSpc>
                <a:spcPct val="100000"/>
              </a:lnSpc>
              <a:spcBef>
                <a:spcPts val="345"/>
              </a:spcBef>
            </a:pPr>
            <a:r>
              <a:rPr sz="2800" dirty="0">
                <a:latin typeface="Times New Roman"/>
                <a:cs typeface="Times New Roman"/>
              </a:rPr>
              <a:t>–</a:t>
            </a:r>
            <a:r>
              <a:rPr sz="2800" spc="80" dirty="0">
                <a:latin typeface="Times New Roman"/>
                <a:cs typeface="Times New Roman"/>
              </a:rPr>
              <a:t> </a:t>
            </a:r>
            <a:r>
              <a:rPr sz="2800" spc="-5" dirty="0">
                <a:latin typeface="Times New Roman"/>
                <a:cs typeface="Times New Roman"/>
              </a:rPr>
              <a:t>3.E+T*F#</a:t>
            </a:r>
            <a:endParaRPr sz="28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35" y="710945"/>
            <a:ext cx="3924300" cy="1411605"/>
          </a:xfrm>
          <a:prstGeom prst="rect">
            <a:avLst/>
          </a:prstGeom>
        </p:spPr>
        <p:txBody>
          <a:bodyPr vert="horz" wrap="square" lIns="0" tIns="12700" rIns="0" bIns="0" rtlCol="0">
            <a:spAutoFit/>
          </a:bodyPr>
          <a:lstStyle/>
          <a:p>
            <a:pPr marL="355600" indent="-342900">
              <a:lnSpc>
                <a:spcPct val="100000"/>
              </a:lnSpc>
              <a:spcBef>
                <a:spcPts val="100"/>
              </a:spcBef>
              <a:buFont typeface="Times New Roman"/>
              <a:buChar char="•"/>
              <a:tabLst>
                <a:tab pos="354965" algn="l"/>
                <a:tab pos="355600" algn="l"/>
              </a:tabLst>
            </a:pPr>
            <a:r>
              <a:rPr sz="2800" spc="-5" dirty="0">
                <a:latin typeface="宋体"/>
                <a:cs typeface="宋体"/>
              </a:rPr>
              <a:t>两种分析的语法树对比</a:t>
            </a:r>
            <a:endParaRPr sz="2800">
              <a:latin typeface="宋体"/>
              <a:cs typeface="宋体"/>
            </a:endParaRPr>
          </a:p>
          <a:p>
            <a:pPr>
              <a:lnSpc>
                <a:spcPct val="100000"/>
              </a:lnSpc>
              <a:spcBef>
                <a:spcPts val="25"/>
              </a:spcBef>
            </a:pPr>
            <a:endParaRPr sz="3250">
              <a:latin typeface="宋体"/>
              <a:cs typeface="宋体"/>
            </a:endParaRPr>
          </a:p>
          <a:p>
            <a:pPr marR="291465" algn="ctr">
              <a:lnSpc>
                <a:spcPct val="100000"/>
              </a:lnSpc>
            </a:pPr>
            <a:r>
              <a:rPr sz="2800" dirty="0">
                <a:latin typeface="Times New Roman"/>
                <a:cs typeface="Times New Roman"/>
              </a:rPr>
              <a:t>E</a:t>
            </a:r>
            <a:endParaRPr sz="2800">
              <a:latin typeface="Times New Roman"/>
              <a:cs typeface="Times New Roman"/>
            </a:endParaRPr>
          </a:p>
        </p:txBody>
      </p:sp>
      <p:sp>
        <p:nvSpPr>
          <p:cNvPr id="3" name="object 3"/>
          <p:cNvSpPr txBox="1"/>
          <p:nvPr/>
        </p:nvSpPr>
        <p:spPr>
          <a:xfrm>
            <a:off x="1163460" y="2412498"/>
            <a:ext cx="1616075" cy="452755"/>
          </a:xfrm>
          <a:prstGeom prst="rect">
            <a:avLst/>
          </a:prstGeom>
        </p:spPr>
        <p:txBody>
          <a:bodyPr vert="horz" wrap="square" lIns="0" tIns="12700" rIns="0" bIns="0" rtlCol="0">
            <a:spAutoFit/>
          </a:bodyPr>
          <a:lstStyle/>
          <a:p>
            <a:pPr marL="12700">
              <a:lnSpc>
                <a:spcPct val="100000"/>
              </a:lnSpc>
              <a:spcBef>
                <a:spcPts val="100"/>
              </a:spcBef>
              <a:tabLst>
                <a:tab pos="674370" algn="l"/>
                <a:tab pos="1385570" algn="l"/>
              </a:tabLst>
            </a:pPr>
            <a:r>
              <a:rPr sz="2800" dirty="0">
                <a:latin typeface="Times New Roman"/>
                <a:cs typeface="Times New Roman"/>
              </a:rPr>
              <a:t>E	</a:t>
            </a:r>
            <a:r>
              <a:rPr sz="2800" dirty="0">
                <a:latin typeface="宋体"/>
                <a:cs typeface="宋体"/>
              </a:rPr>
              <a:t>＋	</a:t>
            </a:r>
            <a:r>
              <a:rPr sz="2800" dirty="0">
                <a:latin typeface="Times New Roman"/>
                <a:cs typeface="Times New Roman"/>
              </a:rPr>
              <a:t>T</a:t>
            </a:r>
            <a:endParaRPr sz="2800">
              <a:latin typeface="Times New Roman"/>
              <a:cs typeface="Times New Roman"/>
            </a:endParaRPr>
          </a:p>
        </p:txBody>
      </p:sp>
      <p:sp>
        <p:nvSpPr>
          <p:cNvPr id="4" name="object 4"/>
          <p:cNvSpPr txBox="1"/>
          <p:nvPr/>
        </p:nvSpPr>
        <p:spPr>
          <a:xfrm>
            <a:off x="981330" y="3355867"/>
            <a:ext cx="243204"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T</a:t>
            </a:r>
            <a:endParaRPr sz="2800">
              <a:latin typeface="Times New Roman"/>
              <a:cs typeface="Times New Roman"/>
            </a:endParaRPr>
          </a:p>
        </p:txBody>
      </p:sp>
      <p:sp>
        <p:nvSpPr>
          <p:cNvPr id="5" name="object 5"/>
          <p:cNvSpPr txBox="1"/>
          <p:nvPr/>
        </p:nvSpPr>
        <p:spPr>
          <a:xfrm>
            <a:off x="1909561" y="3355867"/>
            <a:ext cx="1507490" cy="452755"/>
          </a:xfrm>
          <a:prstGeom prst="rect">
            <a:avLst/>
          </a:prstGeom>
        </p:spPr>
        <p:txBody>
          <a:bodyPr vert="horz" wrap="square" lIns="0" tIns="12700" rIns="0" bIns="0" rtlCol="0">
            <a:spAutoFit/>
          </a:bodyPr>
          <a:lstStyle/>
          <a:p>
            <a:pPr marL="12700">
              <a:lnSpc>
                <a:spcPct val="100000"/>
              </a:lnSpc>
              <a:spcBef>
                <a:spcPts val="100"/>
              </a:spcBef>
              <a:tabLst>
                <a:tab pos="673735" algn="l"/>
                <a:tab pos="1296035" algn="l"/>
              </a:tabLst>
            </a:pPr>
            <a:r>
              <a:rPr sz="2800" dirty="0">
                <a:latin typeface="Times New Roman"/>
                <a:cs typeface="Times New Roman"/>
              </a:rPr>
              <a:t>T	*	F</a:t>
            </a:r>
            <a:endParaRPr sz="2800">
              <a:latin typeface="Times New Roman"/>
              <a:cs typeface="Times New Roman"/>
            </a:endParaRPr>
          </a:p>
        </p:txBody>
      </p:sp>
      <p:sp>
        <p:nvSpPr>
          <p:cNvPr id="6" name="object 6"/>
          <p:cNvSpPr txBox="1"/>
          <p:nvPr/>
        </p:nvSpPr>
        <p:spPr>
          <a:xfrm>
            <a:off x="676539" y="4208529"/>
            <a:ext cx="223520"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F</a:t>
            </a:r>
            <a:endParaRPr sz="2800">
              <a:latin typeface="Times New Roman"/>
              <a:cs typeface="Times New Roman"/>
            </a:endParaRPr>
          </a:p>
        </p:txBody>
      </p:sp>
      <p:sp>
        <p:nvSpPr>
          <p:cNvPr id="7" name="object 7"/>
          <p:cNvSpPr txBox="1"/>
          <p:nvPr/>
        </p:nvSpPr>
        <p:spPr>
          <a:xfrm>
            <a:off x="1764010" y="4208529"/>
            <a:ext cx="223520"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F</a:t>
            </a:r>
            <a:endParaRPr sz="2800">
              <a:latin typeface="Times New Roman"/>
              <a:cs typeface="Times New Roman"/>
            </a:endParaRPr>
          </a:p>
        </p:txBody>
      </p:sp>
      <p:sp>
        <p:nvSpPr>
          <p:cNvPr id="8" name="object 8"/>
          <p:cNvSpPr txBox="1"/>
          <p:nvPr/>
        </p:nvSpPr>
        <p:spPr>
          <a:xfrm>
            <a:off x="3203427" y="4208529"/>
            <a:ext cx="124460"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i</a:t>
            </a:r>
            <a:endParaRPr sz="2800">
              <a:latin typeface="Times New Roman"/>
              <a:cs typeface="Times New Roman"/>
            </a:endParaRPr>
          </a:p>
        </p:txBody>
      </p:sp>
      <p:sp>
        <p:nvSpPr>
          <p:cNvPr id="9" name="object 9"/>
          <p:cNvSpPr txBox="1"/>
          <p:nvPr/>
        </p:nvSpPr>
        <p:spPr>
          <a:xfrm>
            <a:off x="1917830" y="5199123"/>
            <a:ext cx="124460"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i</a:t>
            </a:r>
            <a:endParaRPr sz="2800">
              <a:latin typeface="Times New Roman"/>
              <a:cs typeface="Times New Roman"/>
            </a:endParaRPr>
          </a:p>
        </p:txBody>
      </p:sp>
      <p:sp>
        <p:nvSpPr>
          <p:cNvPr id="10" name="object 10"/>
          <p:cNvSpPr txBox="1"/>
          <p:nvPr/>
        </p:nvSpPr>
        <p:spPr>
          <a:xfrm>
            <a:off x="689495" y="5046712"/>
            <a:ext cx="124460"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i</a:t>
            </a:r>
            <a:endParaRPr sz="2800">
              <a:latin typeface="Times New Roman"/>
              <a:cs typeface="Times New Roman"/>
            </a:endParaRPr>
          </a:p>
        </p:txBody>
      </p:sp>
      <p:sp>
        <p:nvSpPr>
          <p:cNvPr id="11" name="object 11"/>
          <p:cNvSpPr/>
          <p:nvPr/>
        </p:nvSpPr>
        <p:spPr>
          <a:xfrm>
            <a:off x="1313319" y="2038095"/>
            <a:ext cx="381000" cy="457200"/>
          </a:xfrm>
          <a:custGeom>
            <a:avLst/>
            <a:gdLst/>
            <a:ahLst/>
            <a:cxnLst/>
            <a:rect l="l" t="t" r="r" b="b"/>
            <a:pathLst>
              <a:path w="381000" h="457200">
                <a:moveTo>
                  <a:pt x="381000" y="0"/>
                </a:moveTo>
                <a:lnTo>
                  <a:pt x="0" y="457199"/>
                </a:lnTo>
              </a:path>
            </a:pathLst>
          </a:custGeom>
          <a:ln w="9144">
            <a:solidFill>
              <a:srgbClr val="000000"/>
            </a:solidFill>
          </a:ln>
        </p:spPr>
        <p:txBody>
          <a:bodyPr wrap="square" lIns="0" tIns="0" rIns="0" bIns="0" rtlCol="0"/>
          <a:lstStyle/>
          <a:p>
            <a:endParaRPr/>
          </a:p>
        </p:txBody>
      </p:sp>
      <p:sp>
        <p:nvSpPr>
          <p:cNvPr id="12" name="object 12"/>
          <p:cNvSpPr/>
          <p:nvPr/>
        </p:nvSpPr>
        <p:spPr>
          <a:xfrm>
            <a:off x="1846719" y="2038095"/>
            <a:ext cx="76200" cy="457200"/>
          </a:xfrm>
          <a:custGeom>
            <a:avLst/>
            <a:gdLst/>
            <a:ahLst/>
            <a:cxnLst/>
            <a:rect l="l" t="t" r="r" b="b"/>
            <a:pathLst>
              <a:path w="76200" h="457200">
                <a:moveTo>
                  <a:pt x="0" y="0"/>
                </a:moveTo>
                <a:lnTo>
                  <a:pt x="76200" y="457199"/>
                </a:lnTo>
              </a:path>
            </a:pathLst>
          </a:custGeom>
          <a:ln w="9144">
            <a:solidFill>
              <a:srgbClr val="000000"/>
            </a:solidFill>
          </a:ln>
        </p:spPr>
        <p:txBody>
          <a:bodyPr wrap="square" lIns="0" tIns="0" rIns="0" bIns="0" rtlCol="0"/>
          <a:lstStyle/>
          <a:p>
            <a:endParaRPr/>
          </a:p>
        </p:txBody>
      </p:sp>
      <p:sp>
        <p:nvSpPr>
          <p:cNvPr id="13" name="object 13"/>
          <p:cNvSpPr/>
          <p:nvPr/>
        </p:nvSpPr>
        <p:spPr>
          <a:xfrm>
            <a:off x="1999119" y="2038095"/>
            <a:ext cx="609600" cy="457200"/>
          </a:xfrm>
          <a:custGeom>
            <a:avLst/>
            <a:gdLst/>
            <a:ahLst/>
            <a:cxnLst/>
            <a:rect l="l" t="t" r="r" b="b"/>
            <a:pathLst>
              <a:path w="609600" h="457200">
                <a:moveTo>
                  <a:pt x="0" y="0"/>
                </a:moveTo>
                <a:lnTo>
                  <a:pt x="609600" y="457199"/>
                </a:lnTo>
              </a:path>
            </a:pathLst>
          </a:custGeom>
          <a:ln w="9144">
            <a:solidFill>
              <a:srgbClr val="000000"/>
            </a:solidFill>
          </a:ln>
        </p:spPr>
        <p:txBody>
          <a:bodyPr wrap="square" lIns="0" tIns="0" rIns="0" bIns="0" rtlCol="0"/>
          <a:lstStyle/>
          <a:p>
            <a:endParaRPr/>
          </a:p>
        </p:txBody>
      </p:sp>
      <p:sp>
        <p:nvSpPr>
          <p:cNvPr id="14" name="object 14"/>
          <p:cNvSpPr/>
          <p:nvPr/>
        </p:nvSpPr>
        <p:spPr>
          <a:xfrm>
            <a:off x="1989213" y="2876295"/>
            <a:ext cx="609600" cy="533400"/>
          </a:xfrm>
          <a:custGeom>
            <a:avLst/>
            <a:gdLst/>
            <a:ahLst/>
            <a:cxnLst/>
            <a:rect l="l" t="t" r="r" b="b"/>
            <a:pathLst>
              <a:path w="609600" h="533400">
                <a:moveTo>
                  <a:pt x="609599" y="0"/>
                </a:moveTo>
                <a:lnTo>
                  <a:pt x="0" y="533400"/>
                </a:lnTo>
              </a:path>
            </a:pathLst>
          </a:custGeom>
          <a:ln w="9144">
            <a:solidFill>
              <a:srgbClr val="000000"/>
            </a:solidFill>
          </a:ln>
        </p:spPr>
        <p:txBody>
          <a:bodyPr wrap="square" lIns="0" tIns="0" rIns="0" bIns="0" rtlCol="0"/>
          <a:lstStyle/>
          <a:p>
            <a:endParaRPr/>
          </a:p>
        </p:txBody>
      </p:sp>
      <p:sp>
        <p:nvSpPr>
          <p:cNvPr id="15" name="object 15"/>
          <p:cNvSpPr/>
          <p:nvPr/>
        </p:nvSpPr>
        <p:spPr>
          <a:xfrm>
            <a:off x="2675013" y="2876295"/>
            <a:ext cx="0" cy="609600"/>
          </a:xfrm>
          <a:custGeom>
            <a:avLst/>
            <a:gdLst/>
            <a:ahLst/>
            <a:cxnLst/>
            <a:rect l="l" t="t" r="r" b="b"/>
            <a:pathLst>
              <a:path h="609600">
                <a:moveTo>
                  <a:pt x="0" y="0"/>
                </a:moveTo>
                <a:lnTo>
                  <a:pt x="0" y="609600"/>
                </a:lnTo>
              </a:path>
            </a:pathLst>
          </a:custGeom>
          <a:ln w="9144">
            <a:solidFill>
              <a:srgbClr val="000000"/>
            </a:solidFill>
          </a:ln>
        </p:spPr>
        <p:txBody>
          <a:bodyPr wrap="square" lIns="0" tIns="0" rIns="0" bIns="0" rtlCol="0"/>
          <a:lstStyle/>
          <a:p>
            <a:endParaRPr/>
          </a:p>
        </p:txBody>
      </p:sp>
      <p:sp>
        <p:nvSpPr>
          <p:cNvPr id="16" name="object 16"/>
          <p:cNvSpPr/>
          <p:nvPr/>
        </p:nvSpPr>
        <p:spPr>
          <a:xfrm>
            <a:off x="2751213" y="2800095"/>
            <a:ext cx="533400" cy="609600"/>
          </a:xfrm>
          <a:custGeom>
            <a:avLst/>
            <a:gdLst/>
            <a:ahLst/>
            <a:cxnLst/>
            <a:rect l="l" t="t" r="r" b="b"/>
            <a:pathLst>
              <a:path w="533400" h="609600">
                <a:moveTo>
                  <a:pt x="0" y="0"/>
                </a:moveTo>
                <a:lnTo>
                  <a:pt x="533400" y="609600"/>
                </a:lnTo>
              </a:path>
            </a:pathLst>
          </a:custGeom>
          <a:ln w="9144">
            <a:solidFill>
              <a:srgbClr val="000000"/>
            </a:solidFill>
          </a:ln>
        </p:spPr>
        <p:txBody>
          <a:bodyPr wrap="square" lIns="0" tIns="0" rIns="0" bIns="0" rtlCol="0"/>
          <a:lstStyle/>
          <a:p>
            <a:endParaRPr/>
          </a:p>
        </p:txBody>
      </p:sp>
      <p:sp>
        <p:nvSpPr>
          <p:cNvPr id="17" name="object 17"/>
          <p:cNvSpPr/>
          <p:nvPr/>
        </p:nvSpPr>
        <p:spPr>
          <a:xfrm>
            <a:off x="1130439" y="2876295"/>
            <a:ext cx="76200" cy="533400"/>
          </a:xfrm>
          <a:custGeom>
            <a:avLst/>
            <a:gdLst/>
            <a:ahLst/>
            <a:cxnLst/>
            <a:rect l="l" t="t" r="r" b="b"/>
            <a:pathLst>
              <a:path w="76200" h="533400">
                <a:moveTo>
                  <a:pt x="76200" y="0"/>
                </a:moveTo>
                <a:lnTo>
                  <a:pt x="0" y="533400"/>
                </a:lnTo>
              </a:path>
            </a:pathLst>
          </a:custGeom>
          <a:ln w="9144">
            <a:solidFill>
              <a:srgbClr val="000000"/>
            </a:solidFill>
          </a:ln>
        </p:spPr>
        <p:txBody>
          <a:bodyPr wrap="square" lIns="0" tIns="0" rIns="0" bIns="0" rtlCol="0"/>
          <a:lstStyle/>
          <a:p>
            <a:endParaRPr/>
          </a:p>
        </p:txBody>
      </p:sp>
      <p:sp>
        <p:nvSpPr>
          <p:cNvPr id="18" name="object 18"/>
          <p:cNvSpPr/>
          <p:nvPr/>
        </p:nvSpPr>
        <p:spPr>
          <a:xfrm>
            <a:off x="1892439" y="3790696"/>
            <a:ext cx="152400" cy="457200"/>
          </a:xfrm>
          <a:custGeom>
            <a:avLst/>
            <a:gdLst/>
            <a:ahLst/>
            <a:cxnLst/>
            <a:rect l="l" t="t" r="r" b="b"/>
            <a:pathLst>
              <a:path w="152400" h="457200">
                <a:moveTo>
                  <a:pt x="152400" y="0"/>
                </a:moveTo>
                <a:lnTo>
                  <a:pt x="0" y="457200"/>
                </a:lnTo>
              </a:path>
            </a:pathLst>
          </a:custGeom>
          <a:ln w="9144">
            <a:solidFill>
              <a:srgbClr val="000000"/>
            </a:solidFill>
          </a:ln>
        </p:spPr>
        <p:txBody>
          <a:bodyPr wrap="square" lIns="0" tIns="0" rIns="0" bIns="0" rtlCol="0"/>
          <a:lstStyle/>
          <a:p>
            <a:endParaRPr/>
          </a:p>
        </p:txBody>
      </p:sp>
      <p:sp>
        <p:nvSpPr>
          <p:cNvPr id="19" name="object 19"/>
          <p:cNvSpPr/>
          <p:nvPr/>
        </p:nvSpPr>
        <p:spPr>
          <a:xfrm>
            <a:off x="3340239" y="3714496"/>
            <a:ext cx="0" cy="609600"/>
          </a:xfrm>
          <a:custGeom>
            <a:avLst/>
            <a:gdLst/>
            <a:ahLst/>
            <a:cxnLst/>
            <a:rect l="l" t="t" r="r" b="b"/>
            <a:pathLst>
              <a:path h="609600">
                <a:moveTo>
                  <a:pt x="0" y="0"/>
                </a:moveTo>
                <a:lnTo>
                  <a:pt x="0" y="609600"/>
                </a:lnTo>
              </a:path>
            </a:pathLst>
          </a:custGeom>
          <a:ln w="9144">
            <a:solidFill>
              <a:srgbClr val="000000"/>
            </a:solidFill>
          </a:ln>
        </p:spPr>
        <p:txBody>
          <a:bodyPr wrap="square" lIns="0" tIns="0" rIns="0" bIns="0" rtlCol="0"/>
          <a:lstStyle/>
          <a:p>
            <a:endParaRPr/>
          </a:p>
        </p:txBody>
      </p:sp>
      <p:sp>
        <p:nvSpPr>
          <p:cNvPr id="20" name="object 20"/>
          <p:cNvSpPr/>
          <p:nvPr/>
        </p:nvSpPr>
        <p:spPr>
          <a:xfrm>
            <a:off x="770013" y="3790696"/>
            <a:ext cx="284480" cy="533400"/>
          </a:xfrm>
          <a:custGeom>
            <a:avLst/>
            <a:gdLst/>
            <a:ahLst/>
            <a:cxnLst/>
            <a:rect l="l" t="t" r="r" b="b"/>
            <a:pathLst>
              <a:path w="284480" h="533400">
                <a:moveTo>
                  <a:pt x="284225" y="0"/>
                </a:moveTo>
                <a:lnTo>
                  <a:pt x="0" y="533400"/>
                </a:lnTo>
              </a:path>
            </a:pathLst>
          </a:custGeom>
          <a:ln w="9143">
            <a:solidFill>
              <a:srgbClr val="000000"/>
            </a:solidFill>
          </a:ln>
        </p:spPr>
        <p:txBody>
          <a:bodyPr wrap="square" lIns="0" tIns="0" rIns="0" bIns="0" rtlCol="0"/>
          <a:lstStyle/>
          <a:p>
            <a:endParaRPr/>
          </a:p>
        </p:txBody>
      </p:sp>
      <p:sp>
        <p:nvSpPr>
          <p:cNvPr id="21" name="object 21"/>
          <p:cNvSpPr/>
          <p:nvPr/>
        </p:nvSpPr>
        <p:spPr>
          <a:xfrm>
            <a:off x="1917585" y="4643373"/>
            <a:ext cx="0" cy="609600"/>
          </a:xfrm>
          <a:custGeom>
            <a:avLst/>
            <a:gdLst/>
            <a:ahLst/>
            <a:cxnLst/>
            <a:rect l="l" t="t" r="r" b="b"/>
            <a:pathLst>
              <a:path h="609600">
                <a:moveTo>
                  <a:pt x="0" y="0"/>
                </a:moveTo>
                <a:lnTo>
                  <a:pt x="0" y="609600"/>
                </a:lnTo>
              </a:path>
            </a:pathLst>
          </a:custGeom>
          <a:ln w="9144">
            <a:solidFill>
              <a:srgbClr val="000000"/>
            </a:solidFill>
          </a:ln>
        </p:spPr>
        <p:txBody>
          <a:bodyPr wrap="square" lIns="0" tIns="0" rIns="0" bIns="0" rtlCol="0"/>
          <a:lstStyle/>
          <a:p>
            <a:endParaRPr/>
          </a:p>
        </p:txBody>
      </p:sp>
      <p:sp>
        <p:nvSpPr>
          <p:cNvPr id="22" name="object 22"/>
          <p:cNvSpPr/>
          <p:nvPr/>
        </p:nvSpPr>
        <p:spPr>
          <a:xfrm>
            <a:off x="749439" y="4628896"/>
            <a:ext cx="0" cy="457200"/>
          </a:xfrm>
          <a:custGeom>
            <a:avLst/>
            <a:gdLst/>
            <a:ahLst/>
            <a:cxnLst/>
            <a:rect l="l" t="t" r="r" b="b"/>
            <a:pathLst>
              <a:path h="457200">
                <a:moveTo>
                  <a:pt x="0" y="0"/>
                </a:moveTo>
                <a:lnTo>
                  <a:pt x="0" y="457200"/>
                </a:lnTo>
              </a:path>
            </a:pathLst>
          </a:custGeom>
          <a:ln w="9144">
            <a:solidFill>
              <a:srgbClr val="000000"/>
            </a:solidFill>
          </a:ln>
        </p:spPr>
        <p:txBody>
          <a:bodyPr wrap="square" lIns="0" tIns="0" rIns="0" bIns="0" rtlCol="0"/>
          <a:lstStyle/>
          <a:p>
            <a:endParaRPr/>
          </a:p>
        </p:txBody>
      </p:sp>
      <p:sp>
        <p:nvSpPr>
          <p:cNvPr id="23" name="object 23"/>
          <p:cNvSpPr txBox="1"/>
          <p:nvPr/>
        </p:nvSpPr>
        <p:spPr>
          <a:xfrm>
            <a:off x="5644013" y="2202942"/>
            <a:ext cx="243204"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E</a:t>
            </a:r>
            <a:endParaRPr sz="2800">
              <a:latin typeface="Times New Roman"/>
              <a:cs typeface="Times New Roman"/>
            </a:endParaRPr>
          </a:p>
        </p:txBody>
      </p:sp>
      <p:sp>
        <p:nvSpPr>
          <p:cNvPr id="24" name="object 24"/>
          <p:cNvSpPr txBox="1"/>
          <p:nvPr/>
        </p:nvSpPr>
        <p:spPr>
          <a:xfrm>
            <a:off x="5049667" y="2945893"/>
            <a:ext cx="1616075" cy="452755"/>
          </a:xfrm>
          <a:prstGeom prst="rect">
            <a:avLst/>
          </a:prstGeom>
        </p:spPr>
        <p:txBody>
          <a:bodyPr vert="horz" wrap="square" lIns="0" tIns="12700" rIns="0" bIns="0" rtlCol="0">
            <a:spAutoFit/>
          </a:bodyPr>
          <a:lstStyle/>
          <a:p>
            <a:pPr marL="12700">
              <a:lnSpc>
                <a:spcPct val="100000"/>
              </a:lnSpc>
              <a:spcBef>
                <a:spcPts val="100"/>
              </a:spcBef>
              <a:tabLst>
                <a:tab pos="674370" algn="l"/>
                <a:tab pos="1385570" algn="l"/>
              </a:tabLst>
            </a:pPr>
            <a:r>
              <a:rPr sz="2800" dirty="0">
                <a:latin typeface="Times New Roman"/>
                <a:cs typeface="Times New Roman"/>
              </a:rPr>
              <a:t>E	</a:t>
            </a:r>
            <a:r>
              <a:rPr sz="2800" dirty="0">
                <a:latin typeface="宋体"/>
                <a:cs typeface="宋体"/>
              </a:rPr>
              <a:t>＋	</a:t>
            </a:r>
            <a:r>
              <a:rPr sz="2800" dirty="0">
                <a:latin typeface="Times New Roman"/>
                <a:cs typeface="Times New Roman"/>
              </a:rPr>
              <a:t>T</a:t>
            </a:r>
            <a:endParaRPr sz="2800">
              <a:latin typeface="Times New Roman"/>
              <a:cs typeface="Times New Roman"/>
            </a:endParaRPr>
          </a:p>
        </p:txBody>
      </p:sp>
      <p:sp>
        <p:nvSpPr>
          <p:cNvPr id="25" name="object 25"/>
          <p:cNvSpPr txBox="1"/>
          <p:nvPr/>
        </p:nvSpPr>
        <p:spPr>
          <a:xfrm>
            <a:off x="4956712" y="3889263"/>
            <a:ext cx="124460"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i</a:t>
            </a:r>
            <a:endParaRPr sz="2800">
              <a:latin typeface="Times New Roman"/>
              <a:cs typeface="Times New Roman"/>
            </a:endParaRPr>
          </a:p>
        </p:txBody>
      </p:sp>
      <p:sp>
        <p:nvSpPr>
          <p:cNvPr id="26" name="object 26"/>
          <p:cNvSpPr txBox="1"/>
          <p:nvPr/>
        </p:nvSpPr>
        <p:spPr>
          <a:xfrm>
            <a:off x="5766232" y="3889263"/>
            <a:ext cx="1506855" cy="452755"/>
          </a:xfrm>
          <a:prstGeom prst="rect">
            <a:avLst/>
          </a:prstGeom>
        </p:spPr>
        <p:txBody>
          <a:bodyPr vert="horz" wrap="square" lIns="0" tIns="12700" rIns="0" bIns="0" rtlCol="0">
            <a:spAutoFit/>
          </a:bodyPr>
          <a:lstStyle/>
          <a:p>
            <a:pPr marL="12700">
              <a:lnSpc>
                <a:spcPct val="100000"/>
              </a:lnSpc>
              <a:spcBef>
                <a:spcPts val="100"/>
              </a:spcBef>
              <a:tabLst>
                <a:tab pos="673735" algn="l"/>
                <a:tab pos="1296035" algn="l"/>
              </a:tabLst>
            </a:pPr>
            <a:r>
              <a:rPr sz="2800" dirty="0">
                <a:latin typeface="Times New Roman"/>
                <a:cs typeface="Times New Roman"/>
              </a:rPr>
              <a:t>T	*	F</a:t>
            </a:r>
            <a:endParaRPr sz="2800">
              <a:latin typeface="Times New Roman"/>
              <a:cs typeface="Times New Roman"/>
            </a:endParaRPr>
          </a:p>
        </p:txBody>
      </p:sp>
      <p:sp>
        <p:nvSpPr>
          <p:cNvPr id="27" name="object 27"/>
          <p:cNvSpPr txBox="1"/>
          <p:nvPr/>
        </p:nvSpPr>
        <p:spPr>
          <a:xfrm>
            <a:off x="7090305" y="4741926"/>
            <a:ext cx="124460"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i</a:t>
            </a:r>
            <a:endParaRPr sz="2800">
              <a:latin typeface="Times New Roman"/>
              <a:cs typeface="Times New Roman"/>
            </a:endParaRPr>
          </a:p>
        </p:txBody>
      </p:sp>
      <p:sp>
        <p:nvSpPr>
          <p:cNvPr id="28" name="object 28"/>
          <p:cNvSpPr txBox="1"/>
          <p:nvPr/>
        </p:nvSpPr>
        <p:spPr>
          <a:xfrm>
            <a:off x="5804038" y="4641326"/>
            <a:ext cx="124460"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i</a:t>
            </a:r>
            <a:endParaRPr sz="2800">
              <a:latin typeface="Times New Roman"/>
              <a:cs typeface="Times New Roman"/>
            </a:endParaRPr>
          </a:p>
        </p:txBody>
      </p:sp>
      <p:sp>
        <p:nvSpPr>
          <p:cNvPr id="29" name="object 29"/>
          <p:cNvSpPr/>
          <p:nvPr/>
        </p:nvSpPr>
        <p:spPr>
          <a:xfrm>
            <a:off x="5199519" y="2571495"/>
            <a:ext cx="381000" cy="457200"/>
          </a:xfrm>
          <a:custGeom>
            <a:avLst/>
            <a:gdLst/>
            <a:ahLst/>
            <a:cxnLst/>
            <a:rect l="l" t="t" r="r" b="b"/>
            <a:pathLst>
              <a:path w="381000" h="457200">
                <a:moveTo>
                  <a:pt x="380987" y="0"/>
                </a:moveTo>
                <a:lnTo>
                  <a:pt x="0" y="457200"/>
                </a:lnTo>
              </a:path>
            </a:pathLst>
          </a:custGeom>
          <a:ln w="9144">
            <a:solidFill>
              <a:srgbClr val="000000"/>
            </a:solidFill>
          </a:ln>
        </p:spPr>
        <p:txBody>
          <a:bodyPr wrap="square" lIns="0" tIns="0" rIns="0" bIns="0" rtlCol="0"/>
          <a:lstStyle/>
          <a:p>
            <a:endParaRPr/>
          </a:p>
        </p:txBody>
      </p:sp>
      <p:sp>
        <p:nvSpPr>
          <p:cNvPr id="30" name="object 30"/>
          <p:cNvSpPr/>
          <p:nvPr/>
        </p:nvSpPr>
        <p:spPr>
          <a:xfrm>
            <a:off x="5732919" y="2571495"/>
            <a:ext cx="76200" cy="457200"/>
          </a:xfrm>
          <a:custGeom>
            <a:avLst/>
            <a:gdLst/>
            <a:ahLst/>
            <a:cxnLst/>
            <a:rect l="l" t="t" r="r" b="b"/>
            <a:pathLst>
              <a:path w="76200" h="457200">
                <a:moveTo>
                  <a:pt x="0" y="0"/>
                </a:moveTo>
                <a:lnTo>
                  <a:pt x="76200" y="457200"/>
                </a:lnTo>
              </a:path>
            </a:pathLst>
          </a:custGeom>
          <a:ln w="9144">
            <a:solidFill>
              <a:srgbClr val="000000"/>
            </a:solidFill>
          </a:ln>
        </p:spPr>
        <p:txBody>
          <a:bodyPr wrap="square" lIns="0" tIns="0" rIns="0" bIns="0" rtlCol="0"/>
          <a:lstStyle/>
          <a:p>
            <a:endParaRPr/>
          </a:p>
        </p:txBody>
      </p:sp>
      <p:sp>
        <p:nvSpPr>
          <p:cNvPr id="31" name="object 31"/>
          <p:cNvSpPr/>
          <p:nvPr/>
        </p:nvSpPr>
        <p:spPr>
          <a:xfrm>
            <a:off x="5885319" y="2571495"/>
            <a:ext cx="609600" cy="457200"/>
          </a:xfrm>
          <a:custGeom>
            <a:avLst/>
            <a:gdLst/>
            <a:ahLst/>
            <a:cxnLst/>
            <a:rect l="l" t="t" r="r" b="b"/>
            <a:pathLst>
              <a:path w="609600" h="457200">
                <a:moveTo>
                  <a:pt x="0" y="0"/>
                </a:moveTo>
                <a:lnTo>
                  <a:pt x="609600" y="457200"/>
                </a:lnTo>
              </a:path>
            </a:pathLst>
          </a:custGeom>
          <a:ln w="9144">
            <a:solidFill>
              <a:srgbClr val="000000"/>
            </a:solidFill>
          </a:ln>
        </p:spPr>
        <p:txBody>
          <a:bodyPr wrap="square" lIns="0" tIns="0" rIns="0" bIns="0" rtlCol="0"/>
          <a:lstStyle/>
          <a:p>
            <a:endParaRPr/>
          </a:p>
        </p:txBody>
      </p:sp>
      <p:sp>
        <p:nvSpPr>
          <p:cNvPr id="32" name="object 32"/>
          <p:cNvSpPr/>
          <p:nvPr/>
        </p:nvSpPr>
        <p:spPr>
          <a:xfrm>
            <a:off x="5875401" y="3409696"/>
            <a:ext cx="609600" cy="533400"/>
          </a:xfrm>
          <a:custGeom>
            <a:avLst/>
            <a:gdLst/>
            <a:ahLst/>
            <a:cxnLst/>
            <a:rect l="l" t="t" r="r" b="b"/>
            <a:pathLst>
              <a:path w="609600" h="533400">
                <a:moveTo>
                  <a:pt x="609600" y="0"/>
                </a:moveTo>
                <a:lnTo>
                  <a:pt x="0" y="533400"/>
                </a:lnTo>
              </a:path>
            </a:pathLst>
          </a:custGeom>
          <a:ln w="9144">
            <a:solidFill>
              <a:srgbClr val="000000"/>
            </a:solidFill>
          </a:ln>
        </p:spPr>
        <p:txBody>
          <a:bodyPr wrap="square" lIns="0" tIns="0" rIns="0" bIns="0" rtlCol="0"/>
          <a:lstStyle/>
          <a:p>
            <a:endParaRPr/>
          </a:p>
        </p:txBody>
      </p:sp>
      <p:sp>
        <p:nvSpPr>
          <p:cNvPr id="33" name="object 33"/>
          <p:cNvSpPr/>
          <p:nvPr/>
        </p:nvSpPr>
        <p:spPr>
          <a:xfrm>
            <a:off x="6561201" y="3409696"/>
            <a:ext cx="0" cy="609600"/>
          </a:xfrm>
          <a:custGeom>
            <a:avLst/>
            <a:gdLst/>
            <a:ahLst/>
            <a:cxnLst/>
            <a:rect l="l" t="t" r="r" b="b"/>
            <a:pathLst>
              <a:path h="609600">
                <a:moveTo>
                  <a:pt x="0" y="0"/>
                </a:moveTo>
                <a:lnTo>
                  <a:pt x="0" y="609600"/>
                </a:lnTo>
              </a:path>
            </a:pathLst>
          </a:custGeom>
          <a:ln w="9144">
            <a:solidFill>
              <a:srgbClr val="000000"/>
            </a:solidFill>
          </a:ln>
        </p:spPr>
        <p:txBody>
          <a:bodyPr wrap="square" lIns="0" tIns="0" rIns="0" bIns="0" rtlCol="0"/>
          <a:lstStyle/>
          <a:p>
            <a:endParaRPr/>
          </a:p>
        </p:txBody>
      </p:sp>
      <p:sp>
        <p:nvSpPr>
          <p:cNvPr id="34" name="object 34"/>
          <p:cNvSpPr/>
          <p:nvPr/>
        </p:nvSpPr>
        <p:spPr>
          <a:xfrm>
            <a:off x="6637401" y="3333496"/>
            <a:ext cx="533400" cy="609600"/>
          </a:xfrm>
          <a:custGeom>
            <a:avLst/>
            <a:gdLst/>
            <a:ahLst/>
            <a:cxnLst/>
            <a:rect l="l" t="t" r="r" b="b"/>
            <a:pathLst>
              <a:path w="533400" h="609600">
                <a:moveTo>
                  <a:pt x="0" y="0"/>
                </a:moveTo>
                <a:lnTo>
                  <a:pt x="533400" y="609600"/>
                </a:lnTo>
              </a:path>
            </a:pathLst>
          </a:custGeom>
          <a:ln w="9144">
            <a:solidFill>
              <a:srgbClr val="000000"/>
            </a:solidFill>
          </a:ln>
        </p:spPr>
        <p:txBody>
          <a:bodyPr wrap="square" lIns="0" tIns="0" rIns="0" bIns="0" rtlCol="0"/>
          <a:lstStyle/>
          <a:p>
            <a:endParaRPr/>
          </a:p>
        </p:txBody>
      </p:sp>
      <p:sp>
        <p:nvSpPr>
          <p:cNvPr id="35" name="object 35"/>
          <p:cNvSpPr/>
          <p:nvPr/>
        </p:nvSpPr>
        <p:spPr>
          <a:xfrm>
            <a:off x="5016639" y="3409696"/>
            <a:ext cx="76200" cy="533400"/>
          </a:xfrm>
          <a:custGeom>
            <a:avLst/>
            <a:gdLst/>
            <a:ahLst/>
            <a:cxnLst/>
            <a:rect l="l" t="t" r="r" b="b"/>
            <a:pathLst>
              <a:path w="76200" h="533400">
                <a:moveTo>
                  <a:pt x="76200" y="0"/>
                </a:moveTo>
                <a:lnTo>
                  <a:pt x="0" y="533400"/>
                </a:lnTo>
              </a:path>
            </a:pathLst>
          </a:custGeom>
          <a:ln w="9144">
            <a:solidFill>
              <a:srgbClr val="000000"/>
            </a:solidFill>
          </a:ln>
        </p:spPr>
        <p:txBody>
          <a:bodyPr wrap="square" lIns="0" tIns="0" rIns="0" bIns="0" rtlCol="0"/>
          <a:lstStyle/>
          <a:p>
            <a:endParaRPr/>
          </a:p>
        </p:txBody>
      </p:sp>
      <p:sp>
        <p:nvSpPr>
          <p:cNvPr id="36" name="object 36"/>
          <p:cNvSpPr/>
          <p:nvPr/>
        </p:nvSpPr>
        <p:spPr>
          <a:xfrm>
            <a:off x="5778627" y="4324096"/>
            <a:ext cx="152400" cy="457200"/>
          </a:xfrm>
          <a:custGeom>
            <a:avLst/>
            <a:gdLst/>
            <a:ahLst/>
            <a:cxnLst/>
            <a:rect l="l" t="t" r="r" b="b"/>
            <a:pathLst>
              <a:path w="152400" h="457200">
                <a:moveTo>
                  <a:pt x="152400" y="0"/>
                </a:moveTo>
                <a:lnTo>
                  <a:pt x="0" y="457200"/>
                </a:lnTo>
              </a:path>
            </a:pathLst>
          </a:custGeom>
          <a:ln w="9144">
            <a:solidFill>
              <a:srgbClr val="000000"/>
            </a:solidFill>
          </a:ln>
        </p:spPr>
        <p:txBody>
          <a:bodyPr wrap="square" lIns="0" tIns="0" rIns="0" bIns="0" rtlCol="0"/>
          <a:lstStyle/>
          <a:p>
            <a:endParaRPr/>
          </a:p>
        </p:txBody>
      </p:sp>
      <p:sp>
        <p:nvSpPr>
          <p:cNvPr id="37" name="object 37"/>
          <p:cNvSpPr/>
          <p:nvPr/>
        </p:nvSpPr>
        <p:spPr>
          <a:xfrm>
            <a:off x="7226427" y="4247896"/>
            <a:ext cx="0" cy="609600"/>
          </a:xfrm>
          <a:custGeom>
            <a:avLst/>
            <a:gdLst/>
            <a:ahLst/>
            <a:cxnLst/>
            <a:rect l="l" t="t" r="r" b="b"/>
            <a:pathLst>
              <a:path h="609600">
                <a:moveTo>
                  <a:pt x="0" y="0"/>
                </a:moveTo>
                <a:lnTo>
                  <a:pt x="0" y="609600"/>
                </a:lnTo>
              </a:path>
            </a:pathLst>
          </a:custGeom>
          <a:ln w="9144">
            <a:solidFill>
              <a:srgbClr val="000000"/>
            </a:solidFill>
          </a:ln>
        </p:spPr>
        <p:txBody>
          <a:bodyPr wrap="square" lIns="0" tIns="0" rIns="0" bIns="0" rtlCol="0"/>
          <a:lstStyle/>
          <a:p>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25</a:t>
            </a:fld>
            <a:endParaRPr spc="-5"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22097"/>
            <a:ext cx="5969000" cy="1182370"/>
          </a:xfrm>
          <a:prstGeom prst="rect">
            <a:avLst/>
          </a:prstGeom>
        </p:spPr>
        <p:txBody>
          <a:bodyPr vert="horz" wrap="square" lIns="0" tIns="42544" rIns="0" bIns="0" rtlCol="0">
            <a:spAutoFit/>
          </a:bodyPr>
          <a:lstStyle/>
          <a:p>
            <a:pPr marL="12700">
              <a:lnSpc>
                <a:spcPct val="100000"/>
              </a:lnSpc>
              <a:spcBef>
                <a:spcPts val="334"/>
              </a:spcBef>
              <a:tabLst>
                <a:tab pos="1040765" algn="l"/>
              </a:tabLst>
            </a:pPr>
            <a:r>
              <a:rPr dirty="0">
                <a:latin typeface="Times New Roman"/>
                <a:cs typeface="Times New Roman"/>
              </a:rPr>
              <a:t>5.2	</a:t>
            </a:r>
            <a:r>
              <a:rPr dirty="0"/>
              <a:t>算符优先分析法</a:t>
            </a:r>
          </a:p>
          <a:p>
            <a:pPr marL="12700">
              <a:lnSpc>
                <a:spcPct val="100000"/>
              </a:lnSpc>
              <a:spcBef>
                <a:spcPts val="229"/>
              </a:spcBef>
            </a:pPr>
            <a:r>
              <a:rPr lang="zh-CN" altLang="en-US" dirty="0"/>
              <a:t>四</a:t>
            </a:r>
            <a:r>
              <a:rPr dirty="0"/>
              <a:t>、算符优先分析的若干问题</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26</a:t>
            </a:fld>
            <a:endParaRPr spc="-5" dirty="0">
              <a:latin typeface="Times New Roman"/>
              <a:cs typeface="Times New Roman"/>
            </a:endParaRPr>
          </a:p>
        </p:txBody>
      </p:sp>
      <p:sp>
        <p:nvSpPr>
          <p:cNvPr id="3" name="object 3"/>
          <p:cNvSpPr txBox="1"/>
          <p:nvPr/>
        </p:nvSpPr>
        <p:spPr>
          <a:xfrm>
            <a:off x="219335" y="1136452"/>
            <a:ext cx="8900795" cy="4383405"/>
          </a:xfrm>
          <a:prstGeom prst="rect">
            <a:avLst/>
          </a:prstGeom>
        </p:spPr>
        <p:txBody>
          <a:bodyPr vert="horz" wrap="square" lIns="0" tIns="98425" rIns="0" bIns="0" rtlCol="0">
            <a:spAutoFit/>
          </a:bodyPr>
          <a:lstStyle/>
          <a:p>
            <a:pPr marL="12700">
              <a:lnSpc>
                <a:spcPct val="100000"/>
              </a:lnSpc>
              <a:spcBef>
                <a:spcPts val="775"/>
              </a:spcBef>
            </a:pPr>
            <a:r>
              <a:rPr sz="2800" dirty="0">
                <a:latin typeface="Times New Roman"/>
                <a:cs typeface="Times New Roman"/>
              </a:rPr>
              <a:t>2</a:t>
            </a:r>
            <a:r>
              <a:rPr sz="2800" spc="-5" dirty="0">
                <a:latin typeface="宋体"/>
                <a:cs typeface="宋体"/>
              </a:rPr>
              <a:t>、非规范分析</a:t>
            </a:r>
            <a:endParaRPr sz="2800">
              <a:latin typeface="宋体"/>
              <a:cs typeface="宋体"/>
            </a:endParaRPr>
          </a:p>
          <a:p>
            <a:pPr marL="12700">
              <a:lnSpc>
                <a:spcPct val="100000"/>
              </a:lnSpc>
              <a:spcBef>
                <a:spcPts val="680"/>
              </a:spcBef>
            </a:pPr>
            <a:r>
              <a:rPr sz="2800" dirty="0">
                <a:latin typeface="Times New Roman"/>
                <a:cs typeface="Times New Roman"/>
              </a:rPr>
              <a:t>2)</a:t>
            </a:r>
            <a:r>
              <a:rPr sz="2800" spc="-5" dirty="0">
                <a:latin typeface="宋体"/>
                <a:cs typeface="宋体"/>
              </a:rPr>
              <a:t>算符优先分析</a:t>
            </a:r>
            <a:endParaRPr sz="2800">
              <a:latin typeface="宋体"/>
              <a:cs typeface="宋体"/>
            </a:endParaRPr>
          </a:p>
          <a:p>
            <a:pPr marL="354965" marR="5080" indent="-342900">
              <a:lnSpc>
                <a:spcPct val="101800"/>
              </a:lnSpc>
              <a:spcBef>
                <a:spcPts val="615"/>
              </a:spcBef>
              <a:buFont typeface="Times New Roman"/>
              <a:buChar char="•"/>
              <a:tabLst>
                <a:tab pos="354965" algn="l"/>
                <a:tab pos="355600" algn="l"/>
              </a:tabLst>
            </a:pPr>
            <a:r>
              <a:rPr sz="2800" dirty="0">
                <a:latin typeface="宋体"/>
                <a:cs typeface="宋体"/>
              </a:rPr>
              <a:t>注</a:t>
            </a:r>
            <a:r>
              <a:rPr sz="2800" spc="-5" dirty="0">
                <a:latin typeface="Times New Roman"/>
                <a:cs typeface="Times New Roman"/>
              </a:rPr>
              <a:t>:</a:t>
            </a:r>
            <a:r>
              <a:rPr sz="2800" spc="-5" dirty="0">
                <a:latin typeface="宋体"/>
                <a:cs typeface="宋体"/>
              </a:rPr>
              <a:t>在算符优先分析中，可归约的短语不再称为句柄，  而称</a:t>
            </a:r>
            <a:r>
              <a:rPr sz="2800" spc="-10" dirty="0">
                <a:latin typeface="宋体"/>
                <a:cs typeface="宋体"/>
              </a:rPr>
              <a:t>为</a:t>
            </a:r>
            <a:r>
              <a:rPr sz="2800" spc="-5" dirty="0">
                <a:latin typeface="宋体"/>
                <a:cs typeface="宋体"/>
              </a:rPr>
              <a:t>最左素短语。素短语是指这样一个短语，至少 含有一个终结符，且除它自身外不再包含其他素短语， 最左边的素短语称为最左素短语。</a:t>
            </a:r>
            <a:endParaRPr sz="2800">
              <a:latin typeface="宋体"/>
              <a:cs typeface="宋体"/>
            </a:endParaRPr>
          </a:p>
          <a:p>
            <a:pPr marL="355600" indent="-342900">
              <a:lnSpc>
                <a:spcPct val="100000"/>
              </a:lnSpc>
              <a:spcBef>
                <a:spcPts val="505"/>
              </a:spcBef>
              <a:buFont typeface="Times New Roman"/>
              <a:buChar char="•"/>
              <a:tabLst>
                <a:tab pos="354965" algn="l"/>
                <a:tab pos="355600" algn="l"/>
              </a:tabLst>
            </a:pPr>
            <a:r>
              <a:rPr sz="2800" spc="-5" dirty="0">
                <a:latin typeface="宋体"/>
                <a:cs typeface="宋体"/>
              </a:rPr>
              <a:t>例如：考虑非二义的表达式文</a:t>
            </a:r>
            <a:r>
              <a:rPr sz="2800" spc="-10" dirty="0">
                <a:latin typeface="宋体"/>
                <a:cs typeface="宋体"/>
              </a:rPr>
              <a:t>法</a:t>
            </a:r>
            <a:r>
              <a:rPr sz="2800" dirty="0">
                <a:latin typeface="Times New Roman"/>
                <a:cs typeface="Times New Roman"/>
              </a:rPr>
              <a:t>G(E)</a:t>
            </a:r>
            <a:r>
              <a:rPr sz="2800" dirty="0">
                <a:latin typeface="宋体"/>
                <a:cs typeface="宋体"/>
              </a:rPr>
              <a:t>：</a:t>
            </a:r>
            <a:endParaRPr sz="2800">
              <a:latin typeface="宋体"/>
              <a:cs typeface="宋体"/>
            </a:endParaRPr>
          </a:p>
          <a:p>
            <a:pPr marL="844550" lvl="1" indent="-375920">
              <a:lnSpc>
                <a:spcPct val="100000"/>
              </a:lnSpc>
              <a:spcBef>
                <a:spcPts val="725"/>
              </a:spcBef>
              <a:buChar char="–"/>
              <a:tabLst>
                <a:tab pos="844550" algn="l"/>
                <a:tab pos="845185" algn="l"/>
                <a:tab pos="2958465" algn="l"/>
                <a:tab pos="5191125" algn="l"/>
              </a:tabLst>
            </a:pPr>
            <a:r>
              <a:rPr sz="2800" dirty="0">
                <a:latin typeface="Times New Roman"/>
                <a:cs typeface="Times New Roman"/>
              </a:rPr>
              <a:t>E</a:t>
            </a:r>
            <a:r>
              <a:rPr sz="2800" spc="5" dirty="0">
                <a:latin typeface="Times New Roman"/>
                <a:cs typeface="Times New Roman"/>
              </a:rPr>
              <a:t> </a:t>
            </a:r>
            <a:r>
              <a:rPr sz="2800" spc="-5" dirty="0">
                <a:latin typeface="Symbol"/>
                <a:cs typeface="Symbol"/>
              </a:rPr>
              <a:t></a:t>
            </a:r>
            <a:r>
              <a:rPr sz="2800" spc="-5" dirty="0">
                <a:latin typeface="Times New Roman"/>
                <a:cs typeface="Times New Roman"/>
              </a:rPr>
              <a:t>E+T|T	</a:t>
            </a:r>
            <a:r>
              <a:rPr sz="2800" dirty="0">
                <a:latin typeface="Times New Roman"/>
                <a:cs typeface="Times New Roman"/>
              </a:rPr>
              <a:t>T </a:t>
            </a:r>
            <a:r>
              <a:rPr sz="2800" dirty="0">
                <a:latin typeface="Symbol"/>
                <a:cs typeface="Symbol"/>
              </a:rPr>
              <a:t></a:t>
            </a:r>
            <a:r>
              <a:rPr sz="2800" dirty="0">
                <a:latin typeface="Times New Roman"/>
                <a:cs typeface="Times New Roman"/>
              </a:rPr>
              <a:t>T*F|F	F </a:t>
            </a:r>
            <a:r>
              <a:rPr sz="2800" dirty="0">
                <a:latin typeface="Symbol"/>
                <a:cs typeface="Symbol"/>
              </a:rPr>
              <a:t></a:t>
            </a:r>
            <a:r>
              <a:rPr sz="2800" dirty="0">
                <a:latin typeface="Times New Roman"/>
                <a:cs typeface="Times New Roman"/>
              </a:rPr>
              <a:t>(E)|</a:t>
            </a:r>
            <a:r>
              <a:rPr sz="2800" spc="-100" dirty="0">
                <a:latin typeface="Times New Roman"/>
                <a:cs typeface="Times New Roman"/>
              </a:rPr>
              <a:t> </a:t>
            </a:r>
            <a:r>
              <a:rPr sz="2800" dirty="0">
                <a:latin typeface="Times New Roman"/>
                <a:cs typeface="Times New Roman"/>
              </a:rPr>
              <a:t>i</a:t>
            </a:r>
            <a:endParaRPr sz="2800">
              <a:latin typeface="Times New Roman"/>
              <a:cs typeface="Times New Roman"/>
            </a:endParaRPr>
          </a:p>
          <a:p>
            <a:pPr marL="755015" lvl="1" indent="-286385">
              <a:lnSpc>
                <a:spcPct val="100000"/>
              </a:lnSpc>
              <a:spcBef>
                <a:spcPts val="630"/>
              </a:spcBef>
              <a:buFont typeface="Times New Roman"/>
              <a:buChar char="–"/>
              <a:tabLst>
                <a:tab pos="755650" algn="l"/>
              </a:tabLst>
            </a:pPr>
            <a:r>
              <a:rPr sz="2800" dirty="0">
                <a:latin typeface="宋体"/>
                <a:cs typeface="宋体"/>
              </a:rPr>
              <a:t>句</a:t>
            </a:r>
            <a:r>
              <a:rPr sz="2800" spc="-10" dirty="0">
                <a:latin typeface="宋体"/>
                <a:cs typeface="宋体"/>
              </a:rPr>
              <a:t>型</a:t>
            </a:r>
            <a:r>
              <a:rPr sz="2800" spc="-5" dirty="0">
                <a:latin typeface="Times New Roman"/>
                <a:cs typeface="Times New Roman"/>
              </a:rPr>
              <a:t>#T+T*F+i#</a:t>
            </a:r>
            <a:r>
              <a:rPr sz="2800" spc="-5" dirty="0">
                <a:latin typeface="宋体"/>
                <a:cs typeface="宋体"/>
              </a:rPr>
              <a:t>的素短语是什么？</a:t>
            </a:r>
            <a:endParaRPr sz="2800">
              <a:latin typeface="宋体"/>
              <a:cs typeface="宋体"/>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95763" y="460235"/>
            <a:ext cx="2458720" cy="2138045"/>
          </a:xfrm>
          <a:prstGeom prst="rect">
            <a:avLst/>
          </a:prstGeom>
        </p:spPr>
        <p:txBody>
          <a:bodyPr vert="horz" wrap="square" lIns="0" tIns="12700" rIns="0" bIns="0" rtlCol="0">
            <a:spAutoFit/>
          </a:bodyPr>
          <a:lstStyle/>
          <a:p>
            <a:pPr marL="555625" algn="ctr">
              <a:lnSpc>
                <a:spcPct val="100000"/>
              </a:lnSpc>
              <a:spcBef>
                <a:spcPts val="100"/>
              </a:spcBef>
            </a:pPr>
            <a:r>
              <a:rPr sz="2800" dirty="0">
                <a:latin typeface="Times New Roman"/>
                <a:cs typeface="Times New Roman"/>
              </a:rPr>
              <a:t>E</a:t>
            </a:r>
            <a:endParaRPr sz="2800">
              <a:latin typeface="Times New Roman"/>
              <a:cs typeface="Times New Roman"/>
            </a:endParaRPr>
          </a:p>
          <a:p>
            <a:pPr marR="55880" algn="r">
              <a:lnSpc>
                <a:spcPct val="100000"/>
              </a:lnSpc>
              <a:spcBef>
                <a:spcPts val="2490"/>
              </a:spcBef>
              <a:tabLst>
                <a:tab pos="661670" algn="l"/>
                <a:tab pos="1372870" algn="l"/>
              </a:tabLst>
            </a:pPr>
            <a:r>
              <a:rPr sz="2800" dirty="0">
                <a:latin typeface="Times New Roman"/>
                <a:cs typeface="Times New Roman"/>
              </a:rPr>
              <a:t>E	</a:t>
            </a:r>
            <a:r>
              <a:rPr sz="2800" dirty="0">
                <a:latin typeface="宋体"/>
                <a:cs typeface="宋体"/>
              </a:rPr>
              <a:t>＋	</a:t>
            </a:r>
            <a:r>
              <a:rPr sz="2800" dirty="0">
                <a:latin typeface="Times New Roman"/>
                <a:cs typeface="Times New Roman"/>
              </a:rPr>
              <a:t>T</a:t>
            </a:r>
            <a:endParaRPr sz="2800">
              <a:latin typeface="Times New Roman"/>
              <a:cs typeface="Times New Roman"/>
            </a:endParaRPr>
          </a:p>
          <a:p>
            <a:pPr>
              <a:lnSpc>
                <a:spcPct val="100000"/>
              </a:lnSpc>
              <a:spcBef>
                <a:spcPts val="35"/>
              </a:spcBef>
            </a:pPr>
            <a:endParaRPr sz="3500">
              <a:latin typeface="Times New Roman"/>
              <a:cs typeface="Times New Roman"/>
            </a:endParaRPr>
          </a:p>
          <a:p>
            <a:pPr marR="5080" algn="r">
              <a:lnSpc>
                <a:spcPct val="100000"/>
              </a:lnSpc>
              <a:spcBef>
                <a:spcPts val="5"/>
              </a:spcBef>
              <a:tabLst>
                <a:tab pos="750570" algn="l"/>
                <a:tab pos="1395095" algn="l"/>
                <a:tab pos="2235200" algn="l"/>
              </a:tabLst>
            </a:pPr>
            <a:r>
              <a:rPr sz="2800" dirty="0">
                <a:latin typeface="Times New Roman"/>
                <a:cs typeface="Times New Roman"/>
              </a:rPr>
              <a:t>E	+	T	F</a:t>
            </a:r>
            <a:endParaRPr sz="2800">
              <a:latin typeface="Times New Roman"/>
              <a:cs typeface="Times New Roman"/>
            </a:endParaRPr>
          </a:p>
        </p:txBody>
      </p:sp>
      <p:sp>
        <p:nvSpPr>
          <p:cNvPr id="3" name="object 3"/>
          <p:cNvSpPr txBox="1"/>
          <p:nvPr/>
        </p:nvSpPr>
        <p:spPr>
          <a:xfrm>
            <a:off x="1819575" y="2998438"/>
            <a:ext cx="243204"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T</a:t>
            </a:r>
            <a:endParaRPr sz="2800">
              <a:latin typeface="Times New Roman"/>
              <a:cs typeface="Times New Roman"/>
            </a:endParaRPr>
          </a:p>
        </p:txBody>
      </p:sp>
      <p:sp>
        <p:nvSpPr>
          <p:cNvPr id="4" name="object 4"/>
          <p:cNvSpPr txBox="1"/>
          <p:nvPr/>
        </p:nvSpPr>
        <p:spPr>
          <a:xfrm>
            <a:off x="2747771" y="2998438"/>
            <a:ext cx="1418590" cy="452755"/>
          </a:xfrm>
          <a:prstGeom prst="rect">
            <a:avLst/>
          </a:prstGeom>
        </p:spPr>
        <p:txBody>
          <a:bodyPr vert="horz" wrap="square" lIns="0" tIns="12700" rIns="0" bIns="0" rtlCol="0">
            <a:spAutoFit/>
          </a:bodyPr>
          <a:lstStyle/>
          <a:p>
            <a:pPr marL="12700">
              <a:lnSpc>
                <a:spcPct val="100000"/>
              </a:lnSpc>
              <a:spcBef>
                <a:spcPts val="100"/>
              </a:spcBef>
              <a:tabLst>
                <a:tab pos="584835" algn="l"/>
                <a:tab pos="1207135" algn="l"/>
              </a:tabLst>
            </a:pPr>
            <a:r>
              <a:rPr sz="2800" dirty="0">
                <a:latin typeface="Times New Roman"/>
                <a:cs typeface="Times New Roman"/>
              </a:rPr>
              <a:t>T	*	F</a:t>
            </a:r>
            <a:endParaRPr sz="2800">
              <a:latin typeface="Times New Roman"/>
              <a:cs typeface="Times New Roman"/>
            </a:endParaRPr>
          </a:p>
        </p:txBody>
      </p:sp>
      <p:sp>
        <p:nvSpPr>
          <p:cNvPr id="5" name="object 5"/>
          <p:cNvSpPr txBox="1"/>
          <p:nvPr/>
        </p:nvSpPr>
        <p:spPr>
          <a:xfrm>
            <a:off x="4575735" y="2989294"/>
            <a:ext cx="124460"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i</a:t>
            </a:r>
            <a:endParaRPr sz="2800">
              <a:latin typeface="Times New Roman"/>
              <a:cs typeface="Times New Roman"/>
            </a:endParaRPr>
          </a:p>
        </p:txBody>
      </p:sp>
      <p:sp>
        <p:nvSpPr>
          <p:cNvPr id="6" name="object 6"/>
          <p:cNvSpPr/>
          <p:nvPr/>
        </p:nvSpPr>
        <p:spPr>
          <a:xfrm>
            <a:off x="2837319" y="828039"/>
            <a:ext cx="381000" cy="457200"/>
          </a:xfrm>
          <a:custGeom>
            <a:avLst/>
            <a:gdLst/>
            <a:ahLst/>
            <a:cxnLst/>
            <a:rect l="l" t="t" r="r" b="b"/>
            <a:pathLst>
              <a:path w="381000" h="457200">
                <a:moveTo>
                  <a:pt x="381000" y="0"/>
                </a:moveTo>
                <a:lnTo>
                  <a:pt x="0" y="457199"/>
                </a:lnTo>
              </a:path>
            </a:pathLst>
          </a:custGeom>
          <a:ln w="9143">
            <a:solidFill>
              <a:srgbClr val="000000"/>
            </a:solidFill>
          </a:ln>
        </p:spPr>
        <p:txBody>
          <a:bodyPr wrap="square" lIns="0" tIns="0" rIns="0" bIns="0" rtlCol="0"/>
          <a:lstStyle/>
          <a:p>
            <a:endParaRPr/>
          </a:p>
        </p:txBody>
      </p:sp>
      <p:sp>
        <p:nvSpPr>
          <p:cNvPr id="7" name="object 7"/>
          <p:cNvSpPr/>
          <p:nvPr/>
        </p:nvSpPr>
        <p:spPr>
          <a:xfrm>
            <a:off x="3370719" y="828039"/>
            <a:ext cx="76200" cy="457200"/>
          </a:xfrm>
          <a:custGeom>
            <a:avLst/>
            <a:gdLst/>
            <a:ahLst/>
            <a:cxnLst/>
            <a:rect l="l" t="t" r="r" b="b"/>
            <a:pathLst>
              <a:path w="76200" h="457200">
                <a:moveTo>
                  <a:pt x="0" y="0"/>
                </a:moveTo>
                <a:lnTo>
                  <a:pt x="76200" y="457199"/>
                </a:lnTo>
              </a:path>
            </a:pathLst>
          </a:custGeom>
          <a:ln w="9144">
            <a:solidFill>
              <a:srgbClr val="000000"/>
            </a:solidFill>
          </a:ln>
        </p:spPr>
        <p:txBody>
          <a:bodyPr wrap="square" lIns="0" tIns="0" rIns="0" bIns="0" rtlCol="0"/>
          <a:lstStyle/>
          <a:p>
            <a:endParaRPr/>
          </a:p>
        </p:txBody>
      </p:sp>
      <p:sp>
        <p:nvSpPr>
          <p:cNvPr id="8" name="object 8"/>
          <p:cNvSpPr/>
          <p:nvPr/>
        </p:nvSpPr>
        <p:spPr>
          <a:xfrm>
            <a:off x="3523119" y="828039"/>
            <a:ext cx="609600" cy="457200"/>
          </a:xfrm>
          <a:custGeom>
            <a:avLst/>
            <a:gdLst/>
            <a:ahLst/>
            <a:cxnLst/>
            <a:rect l="l" t="t" r="r" b="b"/>
            <a:pathLst>
              <a:path w="609600" h="457200">
                <a:moveTo>
                  <a:pt x="0" y="0"/>
                </a:moveTo>
                <a:lnTo>
                  <a:pt x="609600" y="457199"/>
                </a:lnTo>
              </a:path>
            </a:pathLst>
          </a:custGeom>
          <a:ln w="9144">
            <a:solidFill>
              <a:srgbClr val="000000"/>
            </a:solidFill>
          </a:ln>
        </p:spPr>
        <p:txBody>
          <a:bodyPr wrap="square" lIns="0" tIns="0" rIns="0" bIns="0" rtlCol="0"/>
          <a:lstStyle/>
          <a:p>
            <a:endParaRPr/>
          </a:p>
        </p:txBody>
      </p:sp>
      <p:sp>
        <p:nvSpPr>
          <p:cNvPr id="9" name="object 9"/>
          <p:cNvSpPr/>
          <p:nvPr/>
        </p:nvSpPr>
        <p:spPr>
          <a:xfrm>
            <a:off x="2056269" y="1666239"/>
            <a:ext cx="609600" cy="533400"/>
          </a:xfrm>
          <a:custGeom>
            <a:avLst/>
            <a:gdLst/>
            <a:ahLst/>
            <a:cxnLst/>
            <a:rect l="l" t="t" r="r" b="b"/>
            <a:pathLst>
              <a:path w="609600" h="533400">
                <a:moveTo>
                  <a:pt x="609600" y="0"/>
                </a:moveTo>
                <a:lnTo>
                  <a:pt x="0" y="533400"/>
                </a:lnTo>
              </a:path>
            </a:pathLst>
          </a:custGeom>
          <a:ln w="9144">
            <a:solidFill>
              <a:srgbClr val="000000"/>
            </a:solidFill>
          </a:ln>
        </p:spPr>
        <p:txBody>
          <a:bodyPr wrap="square" lIns="0" tIns="0" rIns="0" bIns="0" rtlCol="0"/>
          <a:lstStyle/>
          <a:p>
            <a:endParaRPr/>
          </a:p>
        </p:txBody>
      </p:sp>
      <p:sp>
        <p:nvSpPr>
          <p:cNvPr id="10" name="object 10"/>
          <p:cNvSpPr/>
          <p:nvPr/>
        </p:nvSpPr>
        <p:spPr>
          <a:xfrm>
            <a:off x="2742069" y="1666239"/>
            <a:ext cx="0" cy="609600"/>
          </a:xfrm>
          <a:custGeom>
            <a:avLst/>
            <a:gdLst/>
            <a:ahLst/>
            <a:cxnLst/>
            <a:rect l="l" t="t" r="r" b="b"/>
            <a:pathLst>
              <a:path h="609600">
                <a:moveTo>
                  <a:pt x="0" y="0"/>
                </a:moveTo>
                <a:lnTo>
                  <a:pt x="0" y="609600"/>
                </a:lnTo>
              </a:path>
            </a:pathLst>
          </a:custGeom>
          <a:ln w="9144">
            <a:solidFill>
              <a:srgbClr val="000000"/>
            </a:solidFill>
          </a:ln>
        </p:spPr>
        <p:txBody>
          <a:bodyPr wrap="square" lIns="0" tIns="0" rIns="0" bIns="0" rtlCol="0"/>
          <a:lstStyle/>
          <a:p>
            <a:endParaRPr/>
          </a:p>
        </p:txBody>
      </p:sp>
      <p:sp>
        <p:nvSpPr>
          <p:cNvPr id="11" name="object 11"/>
          <p:cNvSpPr/>
          <p:nvPr/>
        </p:nvSpPr>
        <p:spPr>
          <a:xfrm>
            <a:off x="2818269" y="1590039"/>
            <a:ext cx="533400" cy="609600"/>
          </a:xfrm>
          <a:custGeom>
            <a:avLst/>
            <a:gdLst/>
            <a:ahLst/>
            <a:cxnLst/>
            <a:rect l="l" t="t" r="r" b="b"/>
            <a:pathLst>
              <a:path w="533400" h="609600">
                <a:moveTo>
                  <a:pt x="0" y="0"/>
                </a:moveTo>
                <a:lnTo>
                  <a:pt x="533400" y="609600"/>
                </a:lnTo>
              </a:path>
            </a:pathLst>
          </a:custGeom>
          <a:ln w="9144">
            <a:solidFill>
              <a:srgbClr val="000000"/>
            </a:solidFill>
          </a:ln>
        </p:spPr>
        <p:txBody>
          <a:bodyPr wrap="square" lIns="0" tIns="0" rIns="0" bIns="0" rtlCol="0"/>
          <a:lstStyle/>
          <a:p>
            <a:endParaRPr/>
          </a:p>
        </p:txBody>
      </p:sp>
      <p:sp>
        <p:nvSpPr>
          <p:cNvPr id="12" name="object 12"/>
          <p:cNvSpPr/>
          <p:nvPr/>
        </p:nvSpPr>
        <p:spPr>
          <a:xfrm>
            <a:off x="4178439" y="1657095"/>
            <a:ext cx="76200" cy="533400"/>
          </a:xfrm>
          <a:custGeom>
            <a:avLst/>
            <a:gdLst/>
            <a:ahLst/>
            <a:cxnLst/>
            <a:rect l="l" t="t" r="r" b="b"/>
            <a:pathLst>
              <a:path w="76200" h="533400">
                <a:moveTo>
                  <a:pt x="0" y="0"/>
                </a:moveTo>
                <a:lnTo>
                  <a:pt x="76200" y="533400"/>
                </a:lnTo>
              </a:path>
            </a:pathLst>
          </a:custGeom>
          <a:ln w="9144">
            <a:solidFill>
              <a:srgbClr val="000000"/>
            </a:solidFill>
          </a:ln>
        </p:spPr>
        <p:txBody>
          <a:bodyPr wrap="square" lIns="0" tIns="0" rIns="0" bIns="0" rtlCol="0"/>
          <a:lstStyle/>
          <a:p>
            <a:endParaRPr/>
          </a:p>
        </p:txBody>
      </p:sp>
      <p:sp>
        <p:nvSpPr>
          <p:cNvPr id="13" name="object 13"/>
          <p:cNvSpPr/>
          <p:nvPr/>
        </p:nvSpPr>
        <p:spPr>
          <a:xfrm>
            <a:off x="1968639" y="2571495"/>
            <a:ext cx="0" cy="533400"/>
          </a:xfrm>
          <a:custGeom>
            <a:avLst/>
            <a:gdLst/>
            <a:ahLst/>
            <a:cxnLst/>
            <a:rect l="l" t="t" r="r" b="b"/>
            <a:pathLst>
              <a:path h="533400">
                <a:moveTo>
                  <a:pt x="0" y="0"/>
                </a:moveTo>
                <a:lnTo>
                  <a:pt x="0" y="533400"/>
                </a:lnTo>
              </a:path>
            </a:pathLst>
          </a:custGeom>
          <a:ln w="9144">
            <a:solidFill>
              <a:srgbClr val="000000"/>
            </a:solidFill>
          </a:ln>
        </p:spPr>
        <p:txBody>
          <a:bodyPr wrap="square" lIns="0" tIns="0" rIns="0" bIns="0" rtlCol="0"/>
          <a:lstStyle/>
          <a:p>
            <a:endParaRPr/>
          </a:p>
        </p:txBody>
      </p:sp>
      <p:sp>
        <p:nvSpPr>
          <p:cNvPr id="14" name="object 14"/>
          <p:cNvSpPr/>
          <p:nvPr/>
        </p:nvSpPr>
        <p:spPr>
          <a:xfrm>
            <a:off x="3406533" y="2504439"/>
            <a:ext cx="0" cy="609600"/>
          </a:xfrm>
          <a:custGeom>
            <a:avLst/>
            <a:gdLst/>
            <a:ahLst/>
            <a:cxnLst/>
            <a:rect l="l" t="t" r="r" b="b"/>
            <a:pathLst>
              <a:path h="609600">
                <a:moveTo>
                  <a:pt x="0" y="0"/>
                </a:moveTo>
                <a:lnTo>
                  <a:pt x="0" y="609600"/>
                </a:lnTo>
              </a:path>
            </a:pathLst>
          </a:custGeom>
          <a:ln w="9144">
            <a:solidFill>
              <a:srgbClr val="000000"/>
            </a:solidFill>
          </a:ln>
        </p:spPr>
        <p:txBody>
          <a:bodyPr wrap="square" lIns="0" tIns="0" rIns="0" bIns="0" rtlCol="0"/>
          <a:lstStyle/>
          <a:p>
            <a:endParaRPr/>
          </a:p>
        </p:txBody>
      </p:sp>
      <p:sp>
        <p:nvSpPr>
          <p:cNvPr id="15" name="object 15"/>
          <p:cNvSpPr/>
          <p:nvPr/>
        </p:nvSpPr>
        <p:spPr>
          <a:xfrm>
            <a:off x="2959239" y="2571495"/>
            <a:ext cx="381000" cy="533400"/>
          </a:xfrm>
          <a:custGeom>
            <a:avLst/>
            <a:gdLst/>
            <a:ahLst/>
            <a:cxnLst/>
            <a:rect l="l" t="t" r="r" b="b"/>
            <a:pathLst>
              <a:path w="381000" h="533400">
                <a:moveTo>
                  <a:pt x="381000" y="0"/>
                </a:moveTo>
                <a:lnTo>
                  <a:pt x="0" y="533400"/>
                </a:lnTo>
              </a:path>
            </a:pathLst>
          </a:custGeom>
          <a:ln w="9144">
            <a:solidFill>
              <a:srgbClr val="000000"/>
            </a:solidFill>
          </a:ln>
        </p:spPr>
        <p:txBody>
          <a:bodyPr wrap="square" lIns="0" tIns="0" rIns="0" bIns="0" rtlCol="0"/>
          <a:lstStyle/>
          <a:p>
            <a:endParaRPr/>
          </a:p>
        </p:txBody>
      </p:sp>
      <p:sp>
        <p:nvSpPr>
          <p:cNvPr id="16" name="object 16"/>
          <p:cNvSpPr/>
          <p:nvPr/>
        </p:nvSpPr>
        <p:spPr>
          <a:xfrm>
            <a:off x="3492639" y="2571495"/>
            <a:ext cx="381000" cy="457200"/>
          </a:xfrm>
          <a:custGeom>
            <a:avLst/>
            <a:gdLst/>
            <a:ahLst/>
            <a:cxnLst/>
            <a:rect l="l" t="t" r="r" b="b"/>
            <a:pathLst>
              <a:path w="381000" h="457200">
                <a:moveTo>
                  <a:pt x="0" y="0"/>
                </a:moveTo>
                <a:lnTo>
                  <a:pt x="381000" y="457200"/>
                </a:lnTo>
              </a:path>
            </a:pathLst>
          </a:custGeom>
          <a:ln w="9144">
            <a:solidFill>
              <a:srgbClr val="000000"/>
            </a:solidFill>
          </a:ln>
        </p:spPr>
        <p:txBody>
          <a:bodyPr wrap="square" lIns="0" tIns="0" rIns="0" bIns="0" rtlCol="0"/>
          <a:lstStyle/>
          <a:p>
            <a:endParaRPr/>
          </a:p>
        </p:txBody>
      </p:sp>
      <p:sp>
        <p:nvSpPr>
          <p:cNvPr id="17" name="object 17"/>
          <p:cNvSpPr/>
          <p:nvPr/>
        </p:nvSpPr>
        <p:spPr>
          <a:xfrm>
            <a:off x="4407039" y="2571495"/>
            <a:ext cx="228600" cy="457200"/>
          </a:xfrm>
          <a:custGeom>
            <a:avLst/>
            <a:gdLst/>
            <a:ahLst/>
            <a:cxnLst/>
            <a:rect l="l" t="t" r="r" b="b"/>
            <a:pathLst>
              <a:path w="228600" h="457200">
                <a:moveTo>
                  <a:pt x="0" y="0"/>
                </a:moveTo>
                <a:lnTo>
                  <a:pt x="228600" y="457200"/>
                </a:lnTo>
              </a:path>
            </a:pathLst>
          </a:custGeom>
          <a:ln w="9144">
            <a:solidFill>
              <a:srgbClr val="000000"/>
            </a:solidFill>
          </a:ln>
        </p:spPr>
        <p:txBody>
          <a:bodyPr wrap="square" lIns="0" tIns="0" rIns="0" bIns="0" rtlCol="0"/>
          <a:lstStyle/>
          <a:p>
            <a:endParaRPr/>
          </a:p>
        </p:txBody>
      </p:sp>
      <p:sp>
        <p:nvSpPr>
          <p:cNvPr id="18" name="object 18"/>
          <p:cNvSpPr txBox="1"/>
          <p:nvPr/>
        </p:nvSpPr>
        <p:spPr>
          <a:xfrm>
            <a:off x="219335" y="4489251"/>
            <a:ext cx="5227955" cy="1051560"/>
          </a:xfrm>
          <a:prstGeom prst="rect">
            <a:avLst/>
          </a:prstGeom>
        </p:spPr>
        <p:txBody>
          <a:bodyPr vert="horz" wrap="square" lIns="0" tIns="98425" rIns="0" bIns="0" rtlCol="0">
            <a:spAutoFit/>
          </a:bodyPr>
          <a:lstStyle/>
          <a:p>
            <a:pPr marL="355600" indent="-342900">
              <a:lnSpc>
                <a:spcPct val="100000"/>
              </a:lnSpc>
              <a:spcBef>
                <a:spcPts val="775"/>
              </a:spcBef>
              <a:buFont typeface="Times New Roman"/>
              <a:buChar char="•"/>
              <a:tabLst>
                <a:tab pos="354965" algn="l"/>
                <a:tab pos="355600" algn="l"/>
              </a:tabLst>
            </a:pPr>
            <a:r>
              <a:rPr sz="2800" spc="-5" dirty="0">
                <a:latin typeface="宋体"/>
                <a:cs typeface="宋体"/>
              </a:rPr>
              <a:t>由定义可知，素短语有：</a:t>
            </a:r>
            <a:r>
              <a:rPr sz="2800" spc="-5" dirty="0">
                <a:latin typeface="Times New Roman"/>
                <a:cs typeface="Times New Roman"/>
              </a:rPr>
              <a:t>T*F,i</a:t>
            </a:r>
            <a:endParaRPr sz="2800">
              <a:latin typeface="Times New Roman"/>
              <a:cs typeface="Times New Roman"/>
            </a:endParaRPr>
          </a:p>
          <a:p>
            <a:pPr marL="2487930" indent="-2475865">
              <a:lnSpc>
                <a:spcPct val="100000"/>
              </a:lnSpc>
              <a:spcBef>
                <a:spcPts val="680"/>
              </a:spcBef>
              <a:buFont typeface="Times New Roman"/>
              <a:buChar char="•"/>
              <a:tabLst>
                <a:tab pos="2487930" algn="l"/>
                <a:tab pos="2488565" algn="l"/>
              </a:tabLst>
            </a:pPr>
            <a:r>
              <a:rPr sz="2800" spc="-5" dirty="0">
                <a:latin typeface="宋体"/>
                <a:cs typeface="宋体"/>
              </a:rPr>
              <a:t>最左素短语：</a:t>
            </a:r>
            <a:r>
              <a:rPr sz="2800" spc="-5" dirty="0">
                <a:latin typeface="Times New Roman"/>
                <a:cs typeface="Times New Roman"/>
              </a:rPr>
              <a:t>T*F</a:t>
            </a:r>
            <a:endParaRPr sz="2800">
              <a:latin typeface="Times New Roman"/>
              <a:cs typeface="Times New Roman"/>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27</a:t>
            </a:fld>
            <a:endParaRPr spc="-5" dirty="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22097"/>
            <a:ext cx="5969000" cy="1182370"/>
          </a:xfrm>
          <a:prstGeom prst="rect">
            <a:avLst/>
          </a:prstGeom>
        </p:spPr>
        <p:txBody>
          <a:bodyPr vert="horz" wrap="square" lIns="0" tIns="42544" rIns="0" bIns="0" rtlCol="0">
            <a:spAutoFit/>
          </a:bodyPr>
          <a:lstStyle/>
          <a:p>
            <a:pPr marL="12700">
              <a:lnSpc>
                <a:spcPct val="100000"/>
              </a:lnSpc>
              <a:spcBef>
                <a:spcPts val="334"/>
              </a:spcBef>
              <a:tabLst>
                <a:tab pos="1040765" algn="l"/>
              </a:tabLst>
            </a:pPr>
            <a:r>
              <a:rPr dirty="0">
                <a:latin typeface="Times New Roman"/>
                <a:cs typeface="Times New Roman"/>
              </a:rPr>
              <a:t>5.2	</a:t>
            </a:r>
            <a:r>
              <a:rPr dirty="0"/>
              <a:t>算符优先分析法</a:t>
            </a:r>
          </a:p>
          <a:p>
            <a:pPr marL="12700">
              <a:lnSpc>
                <a:spcPct val="100000"/>
              </a:lnSpc>
              <a:spcBef>
                <a:spcPts val="229"/>
              </a:spcBef>
            </a:pPr>
            <a:r>
              <a:rPr lang="zh-CN" altLang="en-US" dirty="0"/>
              <a:t>四</a:t>
            </a:r>
            <a:r>
              <a:rPr dirty="0"/>
              <a:t>、算符优先分析的若干问题</a:t>
            </a:r>
          </a:p>
        </p:txBody>
      </p:sp>
      <p:sp>
        <p:nvSpPr>
          <p:cNvPr id="3" name="object 3"/>
          <p:cNvSpPr txBox="1"/>
          <p:nvPr/>
        </p:nvSpPr>
        <p:spPr>
          <a:xfrm>
            <a:off x="54235" y="1136452"/>
            <a:ext cx="8775700" cy="2503805"/>
          </a:xfrm>
          <a:prstGeom prst="rect">
            <a:avLst/>
          </a:prstGeom>
        </p:spPr>
        <p:txBody>
          <a:bodyPr vert="horz" wrap="square" lIns="0" tIns="98425" rIns="0" bIns="0" rtlCol="0">
            <a:spAutoFit/>
          </a:bodyPr>
          <a:lstStyle/>
          <a:p>
            <a:pPr marL="25400">
              <a:lnSpc>
                <a:spcPct val="100000"/>
              </a:lnSpc>
              <a:spcBef>
                <a:spcPts val="775"/>
              </a:spcBef>
            </a:pPr>
            <a:r>
              <a:rPr sz="2800" dirty="0">
                <a:latin typeface="Times New Roman"/>
                <a:cs typeface="Times New Roman"/>
              </a:rPr>
              <a:t>3</a:t>
            </a:r>
            <a:r>
              <a:rPr sz="2800" spc="-5" dirty="0">
                <a:latin typeface="宋体"/>
                <a:cs typeface="宋体"/>
              </a:rPr>
              <a:t>、通用算符优先分析</a:t>
            </a:r>
            <a:endParaRPr sz="2800">
              <a:latin typeface="宋体"/>
              <a:cs typeface="宋体"/>
            </a:endParaRPr>
          </a:p>
          <a:p>
            <a:pPr marL="25400">
              <a:lnSpc>
                <a:spcPct val="100000"/>
              </a:lnSpc>
              <a:spcBef>
                <a:spcPts val="680"/>
              </a:spcBef>
            </a:pPr>
            <a:r>
              <a:rPr sz="2800" dirty="0">
                <a:latin typeface="Times New Roman"/>
                <a:cs typeface="Times New Roman"/>
              </a:rPr>
              <a:t>1)</a:t>
            </a:r>
            <a:r>
              <a:rPr sz="2800" spc="-5" dirty="0">
                <a:latin typeface="宋体"/>
                <a:cs typeface="宋体"/>
              </a:rPr>
              <a:t>最左素短语的判断</a:t>
            </a:r>
            <a:endParaRPr sz="2800">
              <a:latin typeface="宋体"/>
              <a:cs typeface="宋体"/>
            </a:endParaRPr>
          </a:p>
          <a:p>
            <a:pPr marL="368300" indent="-342900">
              <a:lnSpc>
                <a:spcPct val="100000"/>
              </a:lnSpc>
              <a:spcBef>
                <a:spcPts val="675"/>
              </a:spcBef>
              <a:buFont typeface="Times New Roman"/>
              <a:buChar char="•"/>
              <a:tabLst>
                <a:tab pos="367665" algn="l"/>
                <a:tab pos="368300" algn="l"/>
              </a:tabLst>
            </a:pPr>
            <a:r>
              <a:rPr sz="2800" spc="-5" dirty="0">
                <a:latin typeface="宋体"/>
                <a:cs typeface="宋体"/>
              </a:rPr>
              <a:t>假定文法的句型的一般形式</a:t>
            </a:r>
            <a:r>
              <a:rPr sz="2800" dirty="0">
                <a:latin typeface="宋体"/>
                <a:cs typeface="宋体"/>
              </a:rPr>
              <a:t>为</a:t>
            </a:r>
            <a:r>
              <a:rPr sz="2800" spc="-5" dirty="0">
                <a:latin typeface="Times New Roman"/>
                <a:cs typeface="Times New Roman"/>
              </a:rPr>
              <a:t>:#N</a:t>
            </a:r>
            <a:r>
              <a:rPr sz="2850" spc="-7" baseline="-20467" dirty="0">
                <a:latin typeface="Times New Roman"/>
                <a:cs typeface="Times New Roman"/>
              </a:rPr>
              <a:t>1</a:t>
            </a:r>
            <a:r>
              <a:rPr sz="2800" spc="-5" dirty="0">
                <a:latin typeface="Times New Roman"/>
                <a:cs typeface="Times New Roman"/>
              </a:rPr>
              <a:t>a</a:t>
            </a:r>
            <a:r>
              <a:rPr sz="2850" spc="-7" baseline="-20467" dirty="0">
                <a:latin typeface="Times New Roman"/>
                <a:cs typeface="Times New Roman"/>
              </a:rPr>
              <a:t>1 </a:t>
            </a:r>
            <a:r>
              <a:rPr sz="2800" spc="-5" dirty="0">
                <a:latin typeface="Times New Roman"/>
                <a:cs typeface="Times New Roman"/>
              </a:rPr>
              <a:t>N</a:t>
            </a:r>
            <a:r>
              <a:rPr sz="2850" spc="-7" baseline="-20467" dirty="0">
                <a:latin typeface="Times New Roman"/>
                <a:cs typeface="Times New Roman"/>
              </a:rPr>
              <a:t>2</a:t>
            </a:r>
            <a:r>
              <a:rPr sz="2800" spc="-5" dirty="0">
                <a:latin typeface="Times New Roman"/>
                <a:cs typeface="Times New Roman"/>
              </a:rPr>
              <a:t>a</a:t>
            </a:r>
            <a:r>
              <a:rPr sz="2850" spc="-7" baseline="-20467" dirty="0">
                <a:latin typeface="Times New Roman"/>
                <a:cs typeface="Times New Roman"/>
              </a:rPr>
              <a:t>2</a:t>
            </a:r>
            <a:r>
              <a:rPr sz="2800" spc="-5" dirty="0">
                <a:latin typeface="Times New Roman"/>
                <a:cs typeface="Times New Roman"/>
              </a:rPr>
              <a:t>… N</a:t>
            </a:r>
            <a:r>
              <a:rPr sz="2850" spc="-7" baseline="-20467" dirty="0">
                <a:latin typeface="Times New Roman"/>
                <a:cs typeface="Times New Roman"/>
              </a:rPr>
              <a:t>n</a:t>
            </a:r>
            <a:r>
              <a:rPr sz="2800" spc="-5" dirty="0">
                <a:latin typeface="Times New Roman"/>
                <a:cs typeface="Times New Roman"/>
              </a:rPr>
              <a:t>a</a:t>
            </a:r>
            <a:r>
              <a:rPr sz="2850" spc="-7" baseline="-20467" dirty="0">
                <a:latin typeface="Times New Roman"/>
                <a:cs typeface="Times New Roman"/>
              </a:rPr>
              <a:t>n </a:t>
            </a:r>
            <a:r>
              <a:rPr sz="2800" spc="-5" dirty="0">
                <a:latin typeface="Times New Roman"/>
                <a:cs typeface="Times New Roman"/>
              </a:rPr>
              <a:t>N</a:t>
            </a:r>
            <a:r>
              <a:rPr sz="2850" spc="-7" baseline="-20467" dirty="0">
                <a:latin typeface="Times New Roman"/>
                <a:cs typeface="Times New Roman"/>
              </a:rPr>
              <a:t>n+1</a:t>
            </a:r>
            <a:r>
              <a:rPr sz="2800" spc="-5" dirty="0">
                <a:latin typeface="Times New Roman"/>
                <a:cs typeface="Times New Roman"/>
              </a:rPr>
              <a:t>#</a:t>
            </a:r>
            <a:endParaRPr sz="2800">
              <a:latin typeface="Times New Roman"/>
              <a:cs typeface="Times New Roman"/>
            </a:endParaRPr>
          </a:p>
          <a:p>
            <a:pPr marL="367665" marR="17780" indent="-75565">
              <a:lnSpc>
                <a:spcPct val="100000"/>
              </a:lnSpc>
              <a:spcBef>
                <a:spcPts val="680"/>
              </a:spcBef>
            </a:pPr>
            <a:r>
              <a:rPr sz="2800" spc="-10" dirty="0">
                <a:latin typeface="宋体"/>
                <a:cs typeface="宋体"/>
              </a:rPr>
              <a:t>其</a:t>
            </a:r>
            <a:r>
              <a:rPr sz="2800" dirty="0">
                <a:latin typeface="宋体"/>
                <a:cs typeface="宋体"/>
              </a:rPr>
              <a:t>中</a:t>
            </a:r>
            <a:r>
              <a:rPr sz="2800" spc="-10" dirty="0">
                <a:latin typeface="Times New Roman"/>
                <a:cs typeface="Times New Roman"/>
              </a:rPr>
              <a:t>a</a:t>
            </a:r>
            <a:r>
              <a:rPr sz="2850" spc="-15" baseline="-20467" dirty="0">
                <a:latin typeface="Times New Roman"/>
                <a:cs typeface="Times New Roman"/>
              </a:rPr>
              <a:t>i</a:t>
            </a:r>
            <a:r>
              <a:rPr sz="2800" spc="-5" dirty="0">
                <a:latin typeface="宋体"/>
                <a:cs typeface="宋体"/>
              </a:rPr>
              <a:t>是终结符，</a:t>
            </a:r>
            <a:r>
              <a:rPr sz="2800" spc="-5" dirty="0">
                <a:latin typeface="Times New Roman"/>
                <a:cs typeface="Times New Roman"/>
              </a:rPr>
              <a:t>N</a:t>
            </a:r>
            <a:r>
              <a:rPr sz="2850" spc="-7" baseline="-20467" dirty="0">
                <a:latin typeface="Times New Roman"/>
                <a:cs typeface="Times New Roman"/>
              </a:rPr>
              <a:t>i</a:t>
            </a:r>
            <a:r>
              <a:rPr sz="2800" spc="-5" dirty="0">
                <a:latin typeface="宋体"/>
                <a:cs typeface="宋体"/>
              </a:rPr>
              <a:t>是可有可无的非终结</a:t>
            </a:r>
            <a:r>
              <a:rPr sz="2800" spc="-10" dirty="0">
                <a:latin typeface="宋体"/>
                <a:cs typeface="宋体"/>
              </a:rPr>
              <a:t>符</a:t>
            </a:r>
            <a:r>
              <a:rPr sz="2800" dirty="0">
                <a:latin typeface="Times New Roman"/>
                <a:cs typeface="Times New Roman"/>
              </a:rPr>
              <a:t>,</a:t>
            </a:r>
            <a:r>
              <a:rPr sz="2800" spc="-5" dirty="0">
                <a:latin typeface="宋体"/>
                <a:cs typeface="宋体"/>
              </a:rPr>
              <a:t>设最左素短 </a:t>
            </a:r>
            <a:r>
              <a:rPr sz="2800" dirty="0">
                <a:latin typeface="宋体"/>
                <a:cs typeface="宋体"/>
              </a:rPr>
              <a:t>语</a:t>
            </a:r>
            <a:r>
              <a:rPr sz="2800" spc="-10" dirty="0">
                <a:latin typeface="宋体"/>
                <a:cs typeface="宋体"/>
              </a:rPr>
              <a:t>为</a:t>
            </a:r>
            <a:r>
              <a:rPr sz="2800" spc="-5" dirty="0">
                <a:latin typeface="Times New Roman"/>
                <a:cs typeface="Times New Roman"/>
              </a:rPr>
              <a:t>a</a:t>
            </a:r>
            <a:r>
              <a:rPr sz="2850" spc="-7" baseline="-20467" dirty="0">
                <a:latin typeface="Times New Roman"/>
                <a:cs typeface="Times New Roman"/>
              </a:rPr>
              <a:t>j</a:t>
            </a:r>
            <a:r>
              <a:rPr sz="2800" spc="-5" dirty="0">
                <a:latin typeface="Times New Roman"/>
                <a:cs typeface="Times New Roman"/>
              </a:rPr>
              <a:t>…</a:t>
            </a:r>
            <a:r>
              <a:rPr sz="2800" spc="-10" dirty="0">
                <a:latin typeface="Times New Roman"/>
                <a:cs typeface="Times New Roman"/>
              </a:rPr>
              <a:t> </a:t>
            </a:r>
            <a:r>
              <a:rPr sz="2800" spc="-5" dirty="0">
                <a:latin typeface="Times New Roman"/>
                <a:cs typeface="Times New Roman"/>
              </a:rPr>
              <a:t>N</a:t>
            </a:r>
            <a:r>
              <a:rPr sz="2850" spc="-7" baseline="-20467" dirty="0">
                <a:latin typeface="Times New Roman"/>
                <a:cs typeface="Times New Roman"/>
              </a:rPr>
              <a:t>i</a:t>
            </a:r>
            <a:r>
              <a:rPr sz="2800" spc="-5" dirty="0">
                <a:latin typeface="Times New Roman"/>
                <a:cs typeface="Times New Roman"/>
              </a:rPr>
              <a:t>a</a:t>
            </a:r>
            <a:r>
              <a:rPr sz="2850" spc="-7" baseline="-20467" dirty="0">
                <a:latin typeface="Times New Roman"/>
                <a:cs typeface="Times New Roman"/>
              </a:rPr>
              <a:t>i</a:t>
            </a:r>
            <a:r>
              <a:rPr sz="2850" spc="-15" baseline="-20467" dirty="0">
                <a:latin typeface="Times New Roman"/>
                <a:cs typeface="Times New Roman"/>
              </a:rPr>
              <a:t> </a:t>
            </a:r>
            <a:r>
              <a:rPr sz="2800" spc="-5" dirty="0">
                <a:latin typeface="Times New Roman"/>
                <a:cs typeface="Times New Roman"/>
              </a:rPr>
              <a:t>N</a:t>
            </a:r>
            <a:r>
              <a:rPr sz="2850" spc="-7" baseline="-20467" dirty="0">
                <a:latin typeface="Times New Roman"/>
                <a:cs typeface="Times New Roman"/>
              </a:rPr>
              <a:t>i</a:t>
            </a:r>
            <a:r>
              <a:rPr sz="2850" spc="-7" baseline="-20467" dirty="0">
                <a:latin typeface="宋体"/>
                <a:cs typeface="宋体"/>
              </a:rPr>
              <a:t>＋</a:t>
            </a:r>
            <a:r>
              <a:rPr sz="2850" spc="-7" baseline="-20467" dirty="0">
                <a:latin typeface="Times New Roman"/>
                <a:cs typeface="Times New Roman"/>
              </a:rPr>
              <a:t>1</a:t>
            </a:r>
            <a:r>
              <a:rPr sz="2800" spc="-5" dirty="0">
                <a:latin typeface="Times New Roman"/>
                <a:cs typeface="Times New Roman"/>
              </a:rPr>
              <a:t>,</a:t>
            </a:r>
            <a:r>
              <a:rPr sz="2800" spc="-5" dirty="0">
                <a:latin typeface="宋体"/>
                <a:cs typeface="宋体"/>
              </a:rPr>
              <a:t>则必有：</a:t>
            </a:r>
            <a:endParaRPr sz="2800">
              <a:latin typeface="宋体"/>
              <a:cs typeface="宋体"/>
            </a:endParaRPr>
          </a:p>
        </p:txBody>
      </p:sp>
      <p:sp>
        <p:nvSpPr>
          <p:cNvPr id="4" name="object 4"/>
          <p:cNvSpPr txBox="1"/>
          <p:nvPr/>
        </p:nvSpPr>
        <p:spPr>
          <a:xfrm>
            <a:off x="2904877" y="3700272"/>
            <a:ext cx="2627630" cy="452755"/>
          </a:xfrm>
          <a:prstGeom prst="rect">
            <a:avLst/>
          </a:prstGeom>
        </p:spPr>
        <p:txBody>
          <a:bodyPr vert="horz" wrap="square" lIns="0" tIns="12700" rIns="0" bIns="0" rtlCol="0">
            <a:spAutoFit/>
          </a:bodyPr>
          <a:lstStyle/>
          <a:p>
            <a:pPr marL="63500">
              <a:lnSpc>
                <a:spcPct val="100000"/>
              </a:lnSpc>
              <a:spcBef>
                <a:spcPts val="100"/>
              </a:spcBef>
              <a:tabLst>
                <a:tab pos="1551940" algn="l"/>
                <a:tab pos="2352040" algn="l"/>
              </a:tabLst>
            </a:pPr>
            <a:r>
              <a:rPr sz="2800" spc="-5" dirty="0">
                <a:latin typeface="Times New Roman"/>
                <a:cs typeface="Times New Roman"/>
              </a:rPr>
              <a:t>a</a:t>
            </a:r>
            <a:r>
              <a:rPr sz="2850" spc="-7" baseline="-20467" dirty="0">
                <a:latin typeface="Times New Roman"/>
                <a:cs typeface="Times New Roman"/>
              </a:rPr>
              <a:t>j	</a:t>
            </a:r>
            <a:r>
              <a:rPr sz="2800" dirty="0">
                <a:latin typeface="Times New Roman"/>
                <a:cs typeface="Times New Roman"/>
              </a:rPr>
              <a:t>…	</a:t>
            </a:r>
            <a:r>
              <a:rPr sz="2800" spc="-5" dirty="0">
                <a:latin typeface="Times New Roman"/>
                <a:cs typeface="Times New Roman"/>
              </a:rPr>
              <a:t>a</a:t>
            </a:r>
            <a:r>
              <a:rPr sz="2850" spc="-7" baseline="-20467" dirty="0">
                <a:latin typeface="Times New Roman"/>
                <a:cs typeface="Times New Roman"/>
              </a:rPr>
              <a:t>i</a:t>
            </a:r>
            <a:endParaRPr sz="2850" baseline="-20467">
              <a:latin typeface="Times New Roman"/>
              <a:cs typeface="Times New Roman"/>
            </a:endParaRPr>
          </a:p>
        </p:txBody>
      </p:sp>
      <p:sp>
        <p:nvSpPr>
          <p:cNvPr id="5" name="object 5"/>
          <p:cNvSpPr txBox="1"/>
          <p:nvPr/>
        </p:nvSpPr>
        <p:spPr>
          <a:xfrm>
            <a:off x="2148987" y="3789426"/>
            <a:ext cx="4225925" cy="452755"/>
          </a:xfrm>
          <a:prstGeom prst="rect">
            <a:avLst/>
          </a:prstGeom>
        </p:spPr>
        <p:txBody>
          <a:bodyPr vert="horz" wrap="square" lIns="0" tIns="12700" rIns="0" bIns="0" rtlCol="0">
            <a:spAutoFit/>
          </a:bodyPr>
          <a:lstStyle/>
          <a:p>
            <a:pPr marL="63500">
              <a:lnSpc>
                <a:spcPct val="100000"/>
              </a:lnSpc>
              <a:spcBef>
                <a:spcPts val="100"/>
              </a:spcBef>
              <a:tabLst>
                <a:tab pos="1405255" algn="l"/>
                <a:tab pos="3693160" algn="l"/>
              </a:tabLst>
            </a:pPr>
            <a:r>
              <a:rPr sz="4200" spc="-7" baseline="13888" dirty="0">
                <a:latin typeface="Times New Roman"/>
                <a:cs typeface="Times New Roman"/>
              </a:rPr>
              <a:t>a</a:t>
            </a:r>
            <a:r>
              <a:rPr sz="1900" spc="-5" dirty="0">
                <a:latin typeface="Times New Roman"/>
                <a:cs typeface="Times New Roman"/>
              </a:rPr>
              <a:t>j-1	</a:t>
            </a:r>
            <a:r>
              <a:rPr sz="4200" spc="-7" baseline="13888" dirty="0">
                <a:latin typeface="Times New Roman"/>
                <a:cs typeface="Times New Roman"/>
              </a:rPr>
              <a:t>a</a:t>
            </a:r>
            <a:r>
              <a:rPr sz="1900" spc="-5" dirty="0">
                <a:latin typeface="Times New Roman"/>
                <a:cs typeface="Times New Roman"/>
              </a:rPr>
              <a:t>i+1	</a:t>
            </a:r>
            <a:r>
              <a:rPr sz="4200" spc="-7" baseline="13888" dirty="0">
                <a:latin typeface="Times New Roman"/>
                <a:cs typeface="Times New Roman"/>
              </a:rPr>
              <a:t>a</a:t>
            </a:r>
            <a:r>
              <a:rPr sz="1900" spc="-5" dirty="0">
                <a:latin typeface="Times New Roman"/>
                <a:cs typeface="Times New Roman"/>
              </a:rPr>
              <a:t>i+1</a:t>
            </a:r>
            <a:endParaRPr sz="1900">
              <a:latin typeface="Times New Roman"/>
              <a:cs typeface="Times New Roman"/>
            </a:endParaRPr>
          </a:p>
        </p:txBody>
      </p:sp>
      <p:sp>
        <p:nvSpPr>
          <p:cNvPr id="6" name="object 6"/>
          <p:cNvSpPr txBox="1"/>
          <p:nvPr/>
        </p:nvSpPr>
        <p:spPr>
          <a:xfrm>
            <a:off x="41548" y="4105200"/>
            <a:ext cx="8951595" cy="1949450"/>
          </a:xfrm>
          <a:prstGeom prst="rect">
            <a:avLst/>
          </a:prstGeom>
        </p:spPr>
        <p:txBody>
          <a:bodyPr vert="horz" wrap="square" lIns="0" tIns="120650" rIns="0" bIns="0" rtlCol="0">
            <a:spAutoFit/>
          </a:bodyPr>
          <a:lstStyle/>
          <a:p>
            <a:pPr marL="393700" algn="just">
              <a:lnSpc>
                <a:spcPct val="100000"/>
              </a:lnSpc>
              <a:spcBef>
                <a:spcPts val="950"/>
              </a:spcBef>
            </a:pPr>
            <a:r>
              <a:rPr sz="2800" spc="-10" dirty="0">
                <a:latin typeface="宋体"/>
                <a:cs typeface="宋体"/>
              </a:rPr>
              <a:t>则</a:t>
            </a:r>
            <a:r>
              <a:rPr sz="2800" dirty="0">
                <a:latin typeface="宋体"/>
                <a:cs typeface="宋体"/>
              </a:rPr>
              <a:t>，</a:t>
            </a:r>
            <a:r>
              <a:rPr sz="2800" spc="-705" dirty="0">
                <a:latin typeface="宋体"/>
                <a:cs typeface="宋体"/>
              </a:rPr>
              <a:t> </a:t>
            </a:r>
            <a:r>
              <a:rPr sz="2800" spc="-5" dirty="0">
                <a:latin typeface="Times New Roman"/>
                <a:cs typeface="Times New Roman"/>
              </a:rPr>
              <a:t>a</a:t>
            </a:r>
            <a:r>
              <a:rPr sz="2850" spc="-7" baseline="-20467" dirty="0">
                <a:latin typeface="Times New Roman"/>
                <a:cs typeface="Times New Roman"/>
              </a:rPr>
              <a:t>j</a:t>
            </a:r>
            <a:r>
              <a:rPr sz="2800" spc="-5" dirty="0">
                <a:latin typeface="Times New Roman"/>
                <a:cs typeface="Times New Roman"/>
              </a:rPr>
              <a:t>N</a:t>
            </a:r>
            <a:r>
              <a:rPr sz="2850" spc="-7" baseline="-20467" dirty="0">
                <a:latin typeface="Times New Roman"/>
                <a:cs typeface="Times New Roman"/>
              </a:rPr>
              <a:t>i</a:t>
            </a:r>
            <a:r>
              <a:rPr sz="2800" spc="-5" dirty="0">
                <a:latin typeface="Times New Roman"/>
                <a:cs typeface="Times New Roman"/>
              </a:rPr>
              <a:t>…</a:t>
            </a:r>
            <a:r>
              <a:rPr sz="2800" spc="-10" dirty="0">
                <a:latin typeface="Times New Roman"/>
                <a:cs typeface="Times New Roman"/>
              </a:rPr>
              <a:t> </a:t>
            </a:r>
            <a:r>
              <a:rPr sz="2800" spc="-5" dirty="0">
                <a:latin typeface="Times New Roman"/>
                <a:cs typeface="Times New Roman"/>
              </a:rPr>
              <a:t>N</a:t>
            </a:r>
            <a:r>
              <a:rPr sz="2850" spc="-7" baseline="-20467" dirty="0">
                <a:latin typeface="Times New Roman"/>
                <a:cs typeface="Times New Roman"/>
              </a:rPr>
              <a:t>i</a:t>
            </a:r>
            <a:r>
              <a:rPr sz="2800" spc="-5" dirty="0">
                <a:latin typeface="Times New Roman"/>
                <a:cs typeface="Times New Roman"/>
              </a:rPr>
              <a:t>a</a:t>
            </a:r>
            <a:r>
              <a:rPr sz="2850" spc="-7" baseline="-20467" dirty="0">
                <a:latin typeface="Times New Roman"/>
                <a:cs typeface="Times New Roman"/>
              </a:rPr>
              <a:t>i</a:t>
            </a:r>
            <a:r>
              <a:rPr sz="2850" spc="-15" baseline="-20467" dirty="0">
                <a:latin typeface="Times New Roman"/>
                <a:cs typeface="Times New Roman"/>
              </a:rPr>
              <a:t> </a:t>
            </a:r>
            <a:r>
              <a:rPr sz="2800" spc="-5" dirty="0">
                <a:latin typeface="Times New Roman"/>
                <a:cs typeface="Times New Roman"/>
              </a:rPr>
              <a:t>N</a:t>
            </a:r>
            <a:r>
              <a:rPr sz="2850" spc="-7" baseline="-20467" dirty="0">
                <a:latin typeface="Times New Roman"/>
                <a:cs typeface="Times New Roman"/>
              </a:rPr>
              <a:t>i</a:t>
            </a:r>
            <a:r>
              <a:rPr sz="2850" spc="-7" baseline="-20467" dirty="0">
                <a:latin typeface="宋体"/>
                <a:cs typeface="宋体"/>
              </a:rPr>
              <a:t>＋</a:t>
            </a:r>
            <a:r>
              <a:rPr sz="2850" spc="-7" baseline="-20467" dirty="0">
                <a:latin typeface="Times New Roman"/>
                <a:cs typeface="Times New Roman"/>
              </a:rPr>
              <a:t>1</a:t>
            </a:r>
            <a:r>
              <a:rPr sz="2800" spc="-5" dirty="0">
                <a:latin typeface="宋体"/>
                <a:cs typeface="宋体"/>
              </a:rPr>
              <a:t>一定能归约为某非终结符。</a:t>
            </a:r>
            <a:endParaRPr sz="2800">
              <a:latin typeface="宋体"/>
              <a:cs typeface="宋体"/>
            </a:endParaRPr>
          </a:p>
          <a:p>
            <a:pPr marL="380365" marR="30480" indent="-342900" algn="just">
              <a:lnSpc>
                <a:spcPct val="100000"/>
              </a:lnSpc>
              <a:spcBef>
                <a:spcPts val="850"/>
              </a:spcBef>
              <a:buFont typeface="Times New Roman"/>
              <a:buChar char="•"/>
              <a:tabLst>
                <a:tab pos="381000" algn="l"/>
              </a:tabLst>
            </a:pPr>
            <a:r>
              <a:rPr sz="2800" spc="-5" dirty="0">
                <a:latin typeface="宋体"/>
                <a:cs typeface="宋体"/>
              </a:rPr>
              <a:t>注意：在程序设计语言中会经常看到这种素短语。当栈 顶形成某素短语时就可以进行归约。算符优先分析中也 要考虑到这种归约。</a:t>
            </a:r>
            <a:endParaRPr sz="2800">
              <a:latin typeface="宋体"/>
              <a:cs typeface="宋体"/>
            </a:endParaRPr>
          </a:p>
        </p:txBody>
      </p:sp>
      <p:pic>
        <p:nvPicPr>
          <p:cNvPr id="7" name="object 7"/>
          <p:cNvPicPr/>
          <p:nvPr/>
        </p:nvPicPr>
        <p:blipFill>
          <a:blip r:embed="rId2" cstate="print"/>
          <a:stretch>
            <a:fillRect/>
          </a:stretch>
        </p:blipFill>
        <p:spPr>
          <a:xfrm>
            <a:off x="2654433" y="3943096"/>
            <a:ext cx="228600" cy="215645"/>
          </a:xfrm>
          <a:prstGeom prst="rect">
            <a:avLst/>
          </a:prstGeom>
        </p:spPr>
      </p:pic>
      <p:pic>
        <p:nvPicPr>
          <p:cNvPr id="8" name="object 8"/>
          <p:cNvPicPr/>
          <p:nvPr/>
        </p:nvPicPr>
        <p:blipFill>
          <a:blip r:embed="rId3" cstate="print"/>
          <a:stretch>
            <a:fillRect/>
          </a:stretch>
        </p:blipFill>
        <p:spPr>
          <a:xfrm>
            <a:off x="3187833" y="3943096"/>
            <a:ext cx="309372" cy="182879"/>
          </a:xfrm>
          <a:prstGeom prst="rect">
            <a:avLst/>
          </a:prstGeom>
        </p:spPr>
      </p:pic>
      <p:pic>
        <p:nvPicPr>
          <p:cNvPr id="9" name="object 9"/>
          <p:cNvPicPr/>
          <p:nvPr/>
        </p:nvPicPr>
        <p:blipFill>
          <a:blip r:embed="rId4" cstate="print"/>
          <a:stretch>
            <a:fillRect/>
          </a:stretch>
        </p:blipFill>
        <p:spPr>
          <a:xfrm>
            <a:off x="5550033" y="3943096"/>
            <a:ext cx="247650" cy="234695"/>
          </a:xfrm>
          <a:prstGeom prst="rect">
            <a:avLst/>
          </a:prstGeom>
        </p:spPr>
      </p:pic>
      <p:pic>
        <p:nvPicPr>
          <p:cNvPr id="10" name="object 10"/>
          <p:cNvPicPr/>
          <p:nvPr/>
        </p:nvPicPr>
        <p:blipFill>
          <a:blip r:embed="rId3" cstate="print"/>
          <a:stretch>
            <a:fillRect/>
          </a:stretch>
        </p:blipFill>
        <p:spPr>
          <a:xfrm>
            <a:off x="4026033" y="3988815"/>
            <a:ext cx="309372" cy="182879"/>
          </a:xfrm>
          <a:prstGeom prst="rect">
            <a:avLst/>
          </a:prstGeom>
        </p:spPr>
      </p:pic>
      <p:pic>
        <p:nvPicPr>
          <p:cNvPr id="11" name="object 11"/>
          <p:cNvPicPr/>
          <p:nvPr/>
        </p:nvPicPr>
        <p:blipFill>
          <a:blip r:embed="rId3" cstate="print"/>
          <a:stretch>
            <a:fillRect/>
          </a:stretch>
        </p:blipFill>
        <p:spPr>
          <a:xfrm>
            <a:off x="4864233" y="3943096"/>
            <a:ext cx="309372" cy="182879"/>
          </a:xfrm>
          <a:prstGeom prst="rect">
            <a:avLst/>
          </a:prstGeom>
        </p:spPr>
      </p:pic>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28</a:t>
            </a:fld>
            <a:endParaRPr spc="-5" dirty="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22097"/>
            <a:ext cx="5969000" cy="1182370"/>
          </a:xfrm>
          <a:prstGeom prst="rect">
            <a:avLst/>
          </a:prstGeom>
        </p:spPr>
        <p:txBody>
          <a:bodyPr vert="horz" wrap="square" lIns="0" tIns="42544" rIns="0" bIns="0" rtlCol="0">
            <a:spAutoFit/>
          </a:bodyPr>
          <a:lstStyle/>
          <a:p>
            <a:pPr marL="12700">
              <a:lnSpc>
                <a:spcPct val="100000"/>
              </a:lnSpc>
              <a:spcBef>
                <a:spcPts val="334"/>
              </a:spcBef>
              <a:tabLst>
                <a:tab pos="1040765" algn="l"/>
              </a:tabLst>
            </a:pPr>
            <a:r>
              <a:rPr dirty="0">
                <a:latin typeface="Times New Roman"/>
                <a:cs typeface="Times New Roman"/>
              </a:rPr>
              <a:t>5.2	</a:t>
            </a:r>
            <a:r>
              <a:rPr dirty="0"/>
              <a:t>算符优先分析法</a:t>
            </a:r>
          </a:p>
          <a:p>
            <a:pPr marL="12700">
              <a:lnSpc>
                <a:spcPct val="100000"/>
              </a:lnSpc>
              <a:spcBef>
                <a:spcPts val="229"/>
              </a:spcBef>
            </a:pPr>
            <a:r>
              <a:rPr dirty="0"/>
              <a:t>五、算符优先分析的若干问题</a:t>
            </a:r>
          </a:p>
        </p:txBody>
      </p:sp>
      <p:sp>
        <p:nvSpPr>
          <p:cNvPr id="3" name="object 3"/>
          <p:cNvSpPr txBox="1"/>
          <p:nvPr/>
        </p:nvSpPr>
        <p:spPr>
          <a:xfrm>
            <a:off x="193935" y="1136452"/>
            <a:ext cx="7655559" cy="4892675"/>
          </a:xfrm>
          <a:prstGeom prst="rect">
            <a:avLst/>
          </a:prstGeom>
        </p:spPr>
        <p:txBody>
          <a:bodyPr vert="horz" wrap="square" lIns="0" tIns="98425" rIns="0" bIns="0" rtlCol="0">
            <a:spAutoFit/>
          </a:bodyPr>
          <a:lstStyle/>
          <a:p>
            <a:pPr marL="38100">
              <a:lnSpc>
                <a:spcPct val="100000"/>
              </a:lnSpc>
              <a:spcBef>
                <a:spcPts val="775"/>
              </a:spcBef>
            </a:pPr>
            <a:r>
              <a:rPr sz="2800" dirty="0">
                <a:latin typeface="Times New Roman"/>
                <a:cs typeface="Times New Roman"/>
              </a:rPr>
              <a:t>3</a:t>
            </a:r>
            <a:r>
              <a:rPr sz="2800" spc="-5" dirty="0">
                <a:latin typeface="宋体"/>
                <a:cs typeface="宋体"/>
              </a:rPr>
              <a:t>、通用算符优先分析</a:t>
            </a:r>
            <a:endParaRPr sz="2800">
              <a:latin typeface="宋体"/>
              <a:cs typeface="宋体"/>
            </a:endParaRPr>
          </a:p>
          <a:p>
            <a:pPr marL="38100">
              <a:lnSpc>
                <a:spcPct val="100000"/>
              </a:lnSpc>
              <a:spcBef>
                <a:spcPts val="680"/>
              </a:spcBef>
            </a:pPr>
            <a:r>
              <a:rPr sz="2800" dirty="0">
                <a:latin typeface="Times New Roman"/>
                <a:cs typeface="Times New Roman"/>
              </a:rPr>
              <a:t>2)</a:t>
            </a:r>
            <a:r>
              <a:rPr sz="2800" spc="-5" dirty="0">
                <a:latin typeface="宋体"/>
                <a:cs typeface="宋体"/>
              </a:rPr>
              <a:t>通用算符优先分析算法</a:t>
            </a:r>
            <a:endParaRPr sz="2800">
              <a:latin typeface="宋体"/>
              <a:cs typeface="宋体"/>
            </a:endParaRPr>
          </a:p>
          <a:p>
            <a:pPr marL="127000" marR="677545" indent="-89535">
              <a:lnSpc>
                <a:spcPct val="120200"/>
              </a:lnSpc>
            </a:pPr>
            <a:r>
              <a:rPr sz="2800" dirty="0">
                <a:latin typeface="Times New Roman"/>
                <a:cs typeface="Times New Roman"/>
              </a:rPr>
              <a:t>{k=1;s[k]=‘#’;</a:t>
            </a:r>
            <a:r>
              <a:rPr sz="2800" spc="-35" dirty="0">
                <a:latin typeface="Times New Roman"/>
                <a:cs typeface="Times New Roman"/>
              </a:rPr>
              <a:t> </a:t>
            </a:r>
            <a:r>
              <a:rPr sz="2800" dirty="0">
                <a:latin typeface="Times New Roman"/>
                <a:cs typeface="Times New Roman"/>
              </a:rPr>
              <a:t>/*</a:t>
            </a:r>
            <a:r>
              <a:rPr sz="2800" spc="-30" dirty="0">
                <a:latin typeface="Times New Roman"/>
                <a:cs typeface="Times New Roman"/>
              </a:rPr>
              <a:t> </a:t>
            </a:r>
            <a:r>
              <a:rPr sz="2800" spc="-15" dirty="0">
                <a:latin typeface="Times New Roman"/>
                <a:cs typeface="Times New Roman"/>
              </a:rPr>
              <a:t>S</a:t>
            </a:r>
            <a:r>
              <a:rPr sz="2800" spc="-5" dirty="0">
                <a:latin typeface="宋体"/>
                <a:cs typeface="宋体"/>
              </a:rPr>
              <a:t>为下推栈，这里称符号</a:t>
            </a:r>
            <a:r>
              <a:rPr sz="2800" dirty="0">
                <a:latin typeface="宋体"/>
                <a:cs typeface="宋体"/>
              </a:rPr>
              <a:t>栈</a:t>
            </a:r>
            <a:r>
              <a:rPr sz="2800" spc="-5" dirty="0">
                <a:latin typeface="Times New Roman"/>
                <a:cs typeface="Times New Roman"/>
              </a:rPr>
              <a:t>*/  </a:t>
            </a:r>
            <a:r>
              <a:rPr sz="2800" spc="-5" dirty="0">
                <a:solidFill>
                  <a:srgbClr val="000065"/>
                </a:solidFill>
                <a:latin typeface="Times New Roman"/>
                <a:cs typeface="Times New Roman"/>
              </a:rPr>
              <a:t>repeat</a:t>
            </a:r>
            <a:endParaRPr sz="2800">
              <a:latin typeface="Times New Roman"/>
              <a:cs typeface="Times New Roman"/>
            </a:endParaRPr>
          </a:p>
          <a:p>
            <a:pPr marL="305435">
              <a:lnSpc>
                <a:spcPct val="100000"/>
              </a:lnSpc>
              <a:spcBef>
                <a:spcPts val="675"/>
              </a:spcBef>
            </a:pPr>
            <a:r>
              <a:rPr sz="2800" spc="-5" dirty="0">
                <a:latin typeface="宋体"/>
                <a:cs typeface="宋体"/>
              </a:rPr>
              <a:t>将一个输入符号读</a:t>
            </a:r>
            <a:r>
              <a:rPr sz="2800" spc="-10" dirty="0">
                <a:latin typeface="宋体"/>
                <a:cs typeface="宋体"/>
              </a:rPr>
              <a:t>入</a:t>
            </a:r>
            <a:r>
              <a:rPr sz="2800" spc="-5" dirty="0">
                <a:latin typeface="Times New Roman"/>
                <a:cs typeface="Times New Roman"/>
              </a:rPr>
              <a:t>SYM</a:t>
            </a:r>
            <a:r>
              <a:rPr sz="2800" dirty="0">
                <a:latin typeface="宋体"/>
                <a:cs typeface="宋体"/>
              </a:rPr>
              <a:t>中；</a:t>
            </a:r>
            <a:endParaRPr sz="2800">
              <a:latin typeface="宋体"/>
              <a:cs typeface="宋体"/>
            </a:endParaRPr>
          </a:p>
          <a:p>
            <a:pPr marL="394335">
              <a:lnSpc>
                <a:spcPct val="100000"/>
              </a:lnSpc>
              <a:spcBef>
                <a:spcPts val="720"/>
              </a:spcBef>
            </a:pPr>
            <a:r>
              <a:rPr sz="2800" dirty="0">
                <a:latin typeface="Times New Roman"/>
                <a:cs typeface="Times New Roman"/>
              </a:rPr>
              <a:t>IF S[k]</a:t>
            </a:r>
            <a:r>
              <a:rPr sz="2800" dirty="0">
                <a:latin typeface="Symbol"/>
                <a:cs typeface="Symbol"/>
              </a:rPr>
              <a:t></a:t>
            </a:r>
            <a:r>
              <a:rPr sz="2800" dirty="0">
                <a:latin typeface="Times New Roman"/>
                <a:cs typeface="Times New Roman"/>
              </a:rPr>
              <a:t>V</a:t>
            </a:r>
            <a:r>
              <a:rPr sz="2850" baseline="-20467" dirty="0">
                <a:latin typeface="Times New Roman"/>
                <a:cs typeface="Times New Roman"/>
              </a:rPr>
              <a:t>T </a:t>
            </a:r>
            <a:r>
              <a:rPr sz="2800" dirty="0">
                <a:latin typeface="Times New Roman"/>
                <a:cs typeface="Times New Roman"/>
              </a:rPr>
              <a:t>THEN j=k ELSE</a:t>
            </a:r>
            <a:r>
              <a:rPr sz="2800" spc="-270" dirty="0">
                <a:latin typeface="Times New Roman"/>
                <a:cs typeface="Times New Roman"/>
              </a:rPr>
              <a:t> </a:t>
            </a:r>
            <a:r>
              <a:rPr sz="2800" dirty="0">
                <a:latin typeface="Times New Roman"/>
                <a:cs typeface="Times New Roman"/>
              </a:rPr>
              <a:t>j=k-1;</a:t>
            </a:r>
            <a:endParaRPr sz="2800">
              <a:latin typeface="Times New Roman"/>
              <a:cs typeface="Times New Roman"/>
            </a:endParaRPr>
          </a:p>
          <a:p>
            <a:pPr marL="393700">
              <a:lnSpc>
                <a:spcPct val="100000"/>
              </a:lnSpc>
              <a:spcBef>
                <a:spcPts val="120"/>
              </a:spcBef>
              <a:tabLst>
                <a:tab pos="2268855" algn="l"/>
              </a:tabLst>
            </a:pPr>
            <a:r>
              <a:rPr sz="2800" dirty="0">
                <a:latin typeface="Times New Roman"/>
                <a:cs typeface="Times New Roman"/>
              </a:rPr>
              <a:t>While</a:t>
            </a:r>
            <a:r>
              <a:rPr sz="2800" spc="-5" dirty="0">
                <a:latin typeface="Times New Roman"/>
                <a:cs typeface="Times New Roman"/>
              </a:rPr>
              <a:t> s[j]	SYM</a:t>
            </a:r>
            <a:r>
              <a:rPr sz="2800" spc="-40" dirty="0">
                <a:latin typeface="Times New Roman"/>
                <a:cs typeface="Times New Roman"/>
              </a:rPr>
              <a:t> </a:t>
            </a:r>
            <a:r>
              <a:rPr sz="2800" spc="-5" dirty="0">
                <a:latin typeface="Times New Roman"/>
                <a:cs typeface="Times New Roman"/>
              </a:rPr>
              <a:t>/*</a:t>
            </a:r>
            <a:r>
              <a:rPr sz="2800" spc="-5" dirty="0">
                <a:latin typeface="宋体"/>
                <a:cs typeface="宋体"/>
              </a:rPr>
              <a:t>素短语归约可能做若干</a:t>
            </a:r>
            <a:r>
              <a:rPr sz="2800" dirty="0">
                <a:latin typeface="宋体"/>
                <a:cs typeface="宋体"/>
              </a:rPr>
              <a:t>次</a:t>
            </a:r>
            <a:r>
              <a:rPr sz="2800" spc="-5" dirty="0">
                <a:latin typeface="Times New Roman"/>
                <a:cs typeface="Times New Roman"/>
              </a:rPr>
              <a:t>*/</a:t>
            </a:r>
            <a:endParaRPr sz="2800">
              <a:latin typeface="Times New Roman"/>
              <a:cs typeface="Times New Roman"/>
            </a:endParaRPr>
          </a:p>
          <a:p>
            <a:pPr marL="927100" marR="2077720" indent="-532765">
              <a:lnSpc>
                <a:spcPts val="3579"/>
              </a:lnSpc>
              <a:spcBef>
                <a:spcPts val="100"/>
              </a:spcBef>
              <a:tabLst>
                <a:tab pos="2736850" algn="l"/>
              </a:tabLst>
            </a:pPr>
            <a:r>
              <a:rPr sz="2800" dirty="0">
                <a:latin typeface="Times New Roman"/>
                <a:cs typeface="Times New Roman"/>
              </a:rPr>
              <a:t>{</a:t>
            </a:r>
            <a:r>
              <a:rPr sz="2800" spc="5" dirty="0">
                <a:latin typeface="Times New Roman"/>
                <a:cs typeface="Times New Roman"/>
              </a:rPr>
              <a:t> </a:t>
            </a:r>
            <a:r>
              <a:rPr sz="2800" spc="-5" dirty="0">
                <a:solidFill>
                  <a:srgbClr val="800000"/>
                </a:solidFill>
                <a:latin typeface="Times New Roman"/>
                <a:cs typeface="Times New Roman"/>
              </a:rPr>
              <a:t>repeat</a:t>
            </a:r>
            <a:r>
              <a:rPr sz="2800" spc="10" dirty="0">
                <a:solidFill>
                  <a:srgbClr val="800000"/>
                </a:solidFill>
                <a:latin typeface="Times New Roman"/>
                <a:cs typeface="Times New Roman"/>
              </a:rPr>
              <a:t> </a:t>
            </a:r>
            <a:r>
              <a:rPr sz="2800" spc="-5" dirty="0">
                <a:latin typeface="Times New Roman"/>
                <a:cs typeface="Times New Roman"/>
              </a:rPr>
              <a:t>q=s[j];	/*</a:t>
            </a:r>
            <a:r>
              <a:rPr sz="2800" spc="-5" dirty="0">
                <a:latin typeface="宋体"/>
                <a:cs typeface="宋体"/>
              </a:rPr>
              <a:t>找素短语的</a:t>
            </a:r>
            <a:r>
              <a:rPr sz="2800" spc="-10" dirty="0">
                <a:latin typeface="宋体"/>
                <a:cs typeface="宋体"/>
              </a:rPr>
              <a:t>头</a:t>
            </a:r>
            <a:r>
              <a:rPr sz="2800" dirty="0">
                <a:latin typeface="Times New Roman"/>
                <a:cs typeface="Times New Roman"/>
              </a:rPr>
              <a:t>*/  if </a:t>
            </a:r>
            <a:r>
              <a:rPr sz="2800" spc="-5" dirty="0">
                <a:latin typeface="Times New Roman"/>
                <a:cs typeface="Times New Roman"/>
              </a:rPr>
              <a:t>s[j-1]</a:t>
            </a:r>
            <a:r>
              <a:rPr sz="2800" spc="-5" dirty="0">
                <a:latin typeface="Symbol"/>
                <a:cs typeface="Symbol"/>
              </a:rPr>
              <a:t></a:t>
            </a:r>
            <a:r>
              <a:rPr sz="2800" spc="-5" dirty="0">
                <a:latin typeface="Times New Roman"/>
                <a:cs typeface="Times New Roman"/>
              </a:rPr>
              <a:t>V</a:t>
            </a:r>
            <a:r>
              <a:rPr sz="2850" spc="-7" baseline="-20467" dirty="0">
                <a:latin typeface="Times New Roman"/>
                <a:cs typeface="Times New Roman"/>
              </a:rPr>
              <a:t>T </a:t>
            </a:r>
            <a:r>
              <a:rPr sz="2800" spc="-5" dirty="0">
                <a:latin typeface="Times New Roman"/>
                <a:cs typeface="Times New Roman"/>
              </a:rPr>
              <a:t>then j=j-1 else</a:t>
            </a:r>
            <a:r>
              <a:rPr sz="2800" spc="-280" dirty="0">
                <a:latin typeface="Times New Roman"/>
                <a:cs typeface="Times New Roman"/>
              </a:rPr>
              <a:t> </a:t>
            </a:r>
            <a:r>
              <a:rPr sz="2800" spc="-5" dirty="0">
                <a:latin typeface="Times New Roman"/>
                <a:cs typeface="Times New Roman"/>
              </a:rPr>
              <a:t>j=j-2</a:t>
            </a:r>
            <a:endParaRPr sz="2800">
              <a:latin typeface="Times New Roman"/>
              <a:cs typeface="Times New Roman"/>
            </a:endParaRPr>
          </a:p>
          <a:p>
            <a:pPr marL="660400">
              <a:lnSpc>
                <a:spcPts val="3315"/>
              </a:lnSpc>
              <a:tabLst>
                <a:tab pos="2318385" algn="l"/>
              </a:tabLst>
            </a:pPr>
            <a:r>
              <a:rPr sz="2800" spc="-5" dirty="0">
                <a:solidFill>
                  <a:srgbClr val="800000"/>
                </a:solidFill>
                <a:latin typeface="Times New Roman"/>
                <a:cs typeface="Times New Roman"/>
              </a:rPr>
              <a:t>until</a:t>
            </a:r>
            <a:r>
              <a:rPr sz="2800" spc="-10" dirty="0">
                <a:solidFill>
                  <a:srgbClr val="800000"/>
                </a:solidFill>
                <a:latin typeface="Times New Roman"/>
                <a:cs typeface="Times New Roman"/>
              </a:rPr>
              <a:t> </a:t>
            </a:r>
            <a:r>
              <a:rPr sz="2800" spc="-5" dirty="0">
                <a:latin typeface="Times New Roman"/>
                <a:cs typeface="Times New Roman"/>
              </a:rPr>
              <a:t>s[j]	Q;</a:t>
            </a:r>
            <a:endParaRPr sz="2800">
              <a:latin typeface="Times New Roman"/>
              <a:cs typeface="Times New Roman"/>
            </a:endParaRPr>
          </a:p>
        </p:txBody>
      </p:sp>
      <p:pic>
        <p:nvPicPr>
          <p:cNvPr id="4" name="object 4"/>
          <p:cNvPicPr/>
          <p:nvPr/>
        </p:nvPicPr>
        <p:blipFill>
          <a:blip r:embed="rId2" cstate="print"/>
          <a:stretch>
            <a:fillRect/>
          </a:stretch>
        </p:blipFill>
        <p:spPr>
          <a:xfrm>
            <a:off x="2101983" y="4394200"/>
            <a:ext cx="247650" cy="234695"/>
          </a:xfrm>
          <a:prstGeom prst="rect">
            <a:avLst/>
          </a:prstGeom>
        </p:spPr>
      </p:pic>
      <p:pic>
        <p:nvPicPr>
          <p:cNvPr id="5" name="object 5"/>
          <p:cNvPicPr/>
          <p:nvPr/>
        </p:nvPicPr>
        <p:blipFill>
          <a:blip r:embed="rId3" cstate="print"/>
          <a:stretch>
            <a:fillRect/>
          </a:stretch>
        </p:blipFill>
        <p:spPr>
          <a:xfrm>
            <a:off x="2121033" y="5708650"/>
            <a:ext cx="228600" cy="21564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29</a:t>
            </a:fld>
            <a:endParaRPr spc="-5"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18600" cy="6819900"/>
          </a:xfrm>
          <a:prstGeom prst="rect">
            <a:avLst/>
          </a:prstGeom>
        </p:spPr>
      </p:pic>
      <p:sp>
        <p:nvSpPr>
          <p:cNvPr id="3" name="object 3"/>
          <p:cNvSpPr txBox="1"/>
          <p:nvPr/>
        </p:nvSpPr>
        <p:spPr>
          <a:xfrm>
            <a:off x="6804539" y="6180582"/>
            <a:ext cx="1758314" cy="238760"/>
          </a:xfrm>
          <a:prstGeom prst="rect">
            <a:avLst/>
          </a:prstGeom>
        </p:spPr>
        <p:txBody>
          <a:bodyPr vert="horz" wrap="square" lIns="0" tIns="12065" rIns="0" bIns="0" rtlCol="0">
            <a:spAutoFit/>
          </a:bodyPr>
          <a:lstStyle/>
          <a:p>
            <a:pPr marL="12700">
              <a:lnSpc>
                <a:spcPct val="100000"/>
              </a:lnSpc>
              <a:spcBef>
                <a:spcPts val="95"/>
              </a:spcBef>
              <a:tabLst>
                <a:tab pos="679450" algn="l"/>
              </a:tabLst>
            </a:pPr>
            <a:r>
              <a:rPr sz="1400" spc="-5" dirty="0">
                <a:solidFill>
                  <a:srgbClr val="0033CC"/>
                </a:solidFill>
                <a:latin typeface="宋体"/>
                <a:cs typeface="宋体"/>
              </a:rPr>
              <a:t>第五章	优先分析法</a:t>
            </a:r>
            <a:r>
              <a:rPr sz="1400" spc="-75" dirty="0">
                <a:solidFill>
                  <a:srgbClr val="0033CC"/>
                </a:solidFill>
                <a:latin typeface="宋体"/>
                <a:cs typeface="宋体"/>
              </a:rPr>
              <a:t> </a:t>
            </a:r>
            <a:r>
              <a:rPr sz="1400" spc="-5" dirty="0">
                <a:solidFill>
                  <a:srgbClr val="0033CC"/>
                </a:solidFill>
                <a:latin typeface="Times New Roman"/>
                <a:cs typeface="Times New Roman"/>
              </a:rPr>
              <a:t>4</a:t>
            </a:r>
            <a:endParaRPr sz="1400">
              <a:latin typeface="Times New Roman"/>
              <a:cs typeface="Times New Roman"/>
            </a:endParaRPr>
          </a:p>
        </p:txBody>
      </p:sp>
      <p:pic>
        <p:nvPicPr>
          <p:cNvPr id="4" name="object 4"/>
          <p:cNvPicPr/>
          <p:nvPr/>
        </p:nvPicPr>
        <p:blipFill>
          <a:blip r:embed="rId3" cstate="print"/>
          <a:stretch>
            <a:fillRect/>
          </a:stretch>
        </p:blipFill>
        <p:spPr>
          <a:xfrm>
            <a:off x="0" y="0"/>
            <a:ext cx="116064" cy="107950"/>
          </a:xfrm>
          <a:prstGeom prst="rect">
            <a:avLst/>
          </a:prstGeom>
        </p:spPr>
      </p:pic>
      <p:sp>
        <p:nvSpPr>
          <p:cNvPr id="5" name="object 5"/>
          <p:cNvSpPr/>
          <p:nvPr/>
        </p:nvSpPr>
        <p:spPr>
          <a:xfrm>
            <a:off x="1654695" y="1588516"/>
            <a:ext cx="2524125" cy="1066800"/>
          </a:xfrm>
          <a:custGeom>
            <a:avLst/>
            <a:gdLst/>
            <a:ahLst/>
            <a:cxnLst/>
            <a:rect l="l" t="t" r="r" b="b"/>
            <a:pathLst>
              <a:path w="2524125" h="1066800">
                <a:moveTo>
                  <a:pt x="0" y="0"/>
                </a:moveTo>
                <a:lnTo>
                  <a:pt x="0" y="1066800"/>
                </a:lnTo>
                <a:lnTo>
                  <a:pt x="2523743" y="1066800"/>
                </a:lnTo>
                <a:lnTo>
                  <a:pt x="2523743" y="0"/>
                </a:lnTo>
                <a:lnTo>
                  <a:pt x="0" y="0"/>
                </a:lnTo>
                <a:close/>
              </a:path>
            </a:pathLst>
          </a:custGeom>
          <a:ln w="19050">
            <a:solidFill>
              <a:srgbClr val="000000"/>
            </a:solidFill>
          </a:ln>
        </p:spPr>
        <p:txBody>
          <a:bodyPr wrap="square" lIns="0" tIns="0" rIns="0" bIns="0" rtlCol="0"/>
          <a:lstStyle/>
          <a:p>
            <a:endParaRPr/>
          </a:p>
        </p:txBody>
      </p:sp>
      <p:sp>
        <p:nvSpPr>
          <p:cNvPr id="6" name="object 6"/>
          <p:cNvSpPr txBox="1"/>
          <p:nvPr/>
        </p:nvSpPr>
        <p:spPr>
          <a:xfrm>
            <a:off x="1794389" y="1672589"/>
            <a:ext cx="2159635" cy="880110"/>
          </a:xfrm>
          <a:prstGeom prst="rect">
            <a:avLst/>
          </a:prstGeom>
        </p:spPr>
        <p:txBody>
          <a:bodyPr vert="horz" wrap="square" lIns="0" tIns="12700" rIns="0" bIns="0" rtlCol="0">
            <a:spAutoFit/>
          </a:bodyPr>
          <a:lstStyle/>
          <a:p>
            <a:pPr marL="12700" marR="5080">
              <a:lnSpc>
                <a:spcPct val="100000"/>
              </a:lnSpc>
              <a:spcBef>
                <a:spcPts val="100"/>
              </a:spcBef>
            </a:pPr>
            <a:r>
              <a:rPr sz="2800" u="sng" spc="-5" dirty="0">
                <a:uFill>
                  <a:solidFill>
                    <a:srgbClr val="000000"/>
                  </a:solidFill>
                </a:uFill>
                <a:latin typeface="宋体"/>
                <a:cs typeface="宋体"/>
              </a:rPr>
              <a:t>语法分析程序 </a:t>
            </a:r>
            <a:r>
              <a:rPr sz="2800" spc="-5" dirty="0">
                <a:latin typeface="宋体"/>
                <a:cs typeface="宋体"/>
              </a:rPr>
              <a:t>语法表</a:t>
            </a:r>
            <a:endParaRPr sz="2800">
              <a:latin typeface="宋体"/>
              <a:cs typeface="宋体"/>
            </a:endParaRPr>
          </a:p>
        </p:txBody>
      </p:sp>
      <p:grpSp>
        <p:nvGrpSpPr>
          <p:cNvPr id="7" name="object 7"/>
          <p:cNvGrpSpPr/>
          <p:nvPr/>
        </p:nvGrpSpPr>
        <p:grpSpPr>
          <a:xfrm>
            <a:off x="892695" y="978916"/>
            <a:ext cx="5353050" cy="1304925"/>
            <a:chOff x="892695" y="978916"/>
            <a:chExt cx="5353050" cy="1304925"/>
          </a:xfrm>
        </p:grpSpPr>
        <p:sp>
          <p:nvSpPr>
            <p:cNvPr id="8" name="object 8"/>
            <p:cNvSpPr/>
            <p:nvPr/>
          </p:nvSpPr>
          <p:spPr>
            <a:xfrm>
              <a:off x="1892439" y="1100836"/>
              <a:ext cx="0" cy="487680"/>
            </a:xfrm>
            <a:custGeom>
              <a:avLst/>
              <a:gdLst/>
              <a:ahLst/>
              <a:cxnLst/>
              <a:rect l="l" t="t" r="r" b="b"/>
              <a:pathLst>
                <a:path h="487680">
                  <a:moveTo>
                    <a:pt x="0" y="487680"/>
                  </a:moveTo>
                  <a:lnTo>
                    <a:pt x="0" y="0"/>
                  </a:lnTo>
                </a:path>
              </a:pathLst>
            </a:custGeom>
            <a:ln w="19050">
              <a:solidFill>
                <a:srgbClr val="000000"/>
              </a:solidFill>
            </a:ln>
          </p:spPr>
          <p:txBody>
            <a:bodyPr wrap="square" lIns="0" tIns="0" rIns="0" bIns="0" rtlCol="0"/>
            <a:lstStyle/>
            <a:p>
              <a:endParaRPr/>
            </a:p>
          </p:txBody>
        </p:sp>
        <p:sp>
          <p:nvSpPr>
            <p:cNvPr id="9" name="object 9"/>
            <p:cNvSpPr/>
            <p:nvPr/>
          </p:nvSpPr>
          <p:spPr>
            <a:xfrm>
              <a:off x="1830717" y="978916"/>
              <a:ext cx="124460" cy="124460"/>
            </a:xfrm>
            <a:custGeom>
              <a:avLst/>
              <a:gdLst/>
              <a:ahLst/>
              <a:cxnLst/>
              <a:rect l="l" t="t" r="r" b="b"/>
              <a:pathLst>
                <a:path w="124460" h="124459">
                  <a:moveTo>
                    <a:pt x="124206" y="124206"/>
                  </a:moveTo>
                  <a:lnTo>
                    <a:pt x="61721" y="0"/>
                  </a:lnTo>
                  <a:lnTo>
                    <a:pt x="0" y="124206"/>
                  </a:lnTo>
                  <a:lnTo>
                    <a:pt x="124206" y="124206"/>
                  </a:lnTo>
                  <a:close/>
                </a:path>
              </a:pathLst>
            </a:custGeom>
            <a:solidFill>
              <a:srgbClr val="000000"/>
            </a:solidFill>
          </p:spPr>
          <p:txBody>
            <a:bodyPr wrap="square" lIns="0" tIns="0" rIns="0" bIns="0" rtlCol="0"/>
            <a:lstStyle/>
            <a:p>
              <a:endParaRPr/>
            </a:p>
          </p:txBody>
        </p:sp>
        <p:sp>
          <p:nvSpPr>
            <p:cNvPr id="10" name="object 10"/>
            <p:cNvSpPr/>
            <p:nvPr/>
          </p:nvSpPr>
          <p:spPr>
            <a:xfrm>
              <a:off x="1013853" y="1969516"/>
              <a:ext cx="640080" cy="0"/>
            </a:xfrm>
            <a:custGeom>
              <a:avLst/>
              <a:gdLst/>
              <a:ahLst/>
              <a:cxnLst/>
              <a:rect l="l" t="t" r="r" b="b"/>
              <a:pathLst>
                <a:path w="640080">
                  <a:moveTo>
                    <a:pt x="640080" y="0"/>
                  </a:moveTo>
                  <a:lnTo>
                    <a:pt x="0" y="0"/>
                  </a:lnTo>
                </a:path>
              </a:pathLst>
            </a:custGeom>
            <a:ln w="19050">
              <a:solidFill>
                <a:srgbClr val="000000"/>
              </a:solidFill>
            </a:ln>
          </p:spPr>
          <p:txBody>
            <a:bodyPr wrap="square" lIns="0" tIns="0" rIns="0" bIns="0" rtlCol="0"/>
            <a:lstStyle/>
            <a:p>
              <a:endParaRPr/>
            </a:p>
          </p:txBody>
        </p:sp>
        <p:sp>
          <p:nvSpPr>
            <p:cNvPr id="11" name="object 11"/>
            <p:cNvSpPr/>
            <p:nvPr/>
          </p:nvSpPr>
          <p:spPr>
            <a:xfrm>
              <a:off x="892695" y="1907794"/>
              <a:ext cx="123825" cy="124460"/>
            </a:xfrm>
            <a:custGeom>
              <a:avLst/>
              <a:gdLst/>
              <a:ahLst/>
              <a:cxnLst/>
              <a:rect l="l" t="t" r="r" b="b"/>
              <a:pathLst>
                <a:path w="123825" h="124460">
                  <a:moveTo>
                    <a:pt x="123443" y="124205"/>
                  </a:moveTo>
                  <a:lnTo>
                    <a:pt x="123443" y="0"/>
                  </a:lnTo>
                  <a:lnTo>
                    <a:pt x="0" y="61721"/>
                  </a:lnTo>
                  <a:lnTo>
                    <a:pt x="123443" y="124205"/>
                  </a:lnTo>
                  <a:close/>
                </a:path>
              </a:pathLst>
            </a:custGeom>
            <a:solidFill>
              <a:srgbClr val="000000"/>
            </a:solidFill>
          </p:spPr>
          <p:txBody>
            <a:bodyPr wrap="square" lIns="0" tIns="0" rIns="0" bIns="0" rtlCol="0"/>
            <a:lstStyle/>
            <a:p>
              <a:endParaRPr/>
            </a:p>
          </p:txBody>
        </p:sp>
        <p:sp>
          <p:nvSpPr>
            <p:cNvPr id="12" name="object 12"/>
            <p:cNvSpPr/>
            <p:nvPr/>
          </p:nvSpPr>
          <p:spPr>
            <a:xfrm>
              <a:off x="4178439" y="1740916"/>
              <a:ext cx="838200" cy="182880"/>
            </a:xfrm>
            <a:custGeom>
              <a:avLst/>
              <a:gdLst/>
              <a:ahLst/>
              <a:cxnLst/>
              <a:rect l="l" t="t" r="r" b="b"/>
              <a:pathLst>
                <a:path w="838200" h="182880">
                  <a:moveTo>
                    <a:pt x="0" y="0"/>
                  </a:moveTo>
                  <a:lnTo>
                    <a:pt x="838200" y="0"/>
                  </a:lnTo>
                </a:path>
                <a:path w="838200" h="182880">
                  <a:moveTo>
                    <a:pt x="828293" y="0"/>
                  </a:moveTo>
                  <a:lnTo>
                    <a:pt x="828293" y="182879"/>
                  </a:lnTo>
                </a:path>
              </a:pathLst>
            </a:custGeom>
            <a:ln w="19050">
              <a:solidFill>
                <a:srgbClr val="000000"/>
              </a:solidFill>
            </a:ln>
          </p:spPr>
          <p:txBody>
            <a:bodyPr wrap="square" lIns="0" tIns="0" rIns="0" bIns="0" rtlCol="0"/>
            <a:lstStyle/>
            <a:p>
              <a:endParaRPr/>
            </a:p>
          </p:txBody>
        </p:sp>
        <p:sp>
          <p:nvSpPr>
            <p:cNvPr id="13" name="object 13"/>
            <p:cNvSpPr/>
            <p:nvPr/>
          </p:nvSpPr>
          <p:spPr>
            <a:xfrm>
              <a:off x="4407027" y="2046477"/>
              <a:ext cx="1828800" cy="214629"/>
            </a:xfrm>
            <a:custGeom>
              <a:avLst/>
              <a:gdLst/>
              <a:ahLst/>
              <a:cxnLst/>
              <a:rect l="l" t="t" r="r" b="b"/>
              <a:pathLst>
                <a:path w="1828800" h="214630">
                  <a:moveTo>
                    <a:pt x="1828800" y="213360"/>
                  </a:moveTo>
                  <a:lnTo>
                    <a:pt x="0" y="213360"/>
                  </a:lnTo>
                  <a:lnTo>
                    <a:pt x="0" y="214122"/>
                  </a:lnTo>
                  <a:lnTo>
                    <a:pt x="1828800" y="214122"/>
                  </a:lnTo>
                  <a:lnTo>
                    <a:pt x="1828800" y="213360"/>
                  </a:lnTo>
                  <a:close/>
                </a:path>
                <a:path w="1828800" h="214630">
                  <a:moveTo>
                    <a:pt x="1828800" y="210312"/>
                  </a:moveTo>
                  <a:lnTo>
                    <a:pt x="0" y="210312"/>
                  </a:lnTo>
                  <a:lnTo>
                    <a:pt x="0" y="211074"/>
                  </a:lnTo>
                  <a:lnTo>
                    <a:pt x="1828800" y="211074"/>
                  </a:lnTo>
                  <a:lnTo>
                    <a:pt x="1828800" y="210312"/>
                  </a:lnTo>
                  <a:close/>
                </a:path>
                <a:path w="1828800" h="214630">
                  <a:moveTo>
                    <a:pt x="1828800" y="207264"/>
                  </a:moveTo>
                  <a:lnTo>
                    <a:pt x="0" y="207264"/>
                  </a:lnTo>
                  <a:lnTo>
                    <a:pt x="0" y="208026"/>
                  </a:lnTo>
                  <a:lnTo>
                    <a:pt x="1828800" y="208026"/>
                  </a:lnTo>
                  <a:lnTo>
                    <a:pt x="1828800" y="207264"/>
                  </a:lnTo>
                  <a:close/>
                </a:path>
                <a:path w="1828800" h="214630">
                  <a:moveTo>
                    <a:pt x="1828800" y="204216"/>
                  </a:moveTo>
                  <a:lnTo>
                    <a:pt x="0" y="204216"/>
                  </a:lnTo>
                  <a:lnTo>
                    <a:pt x="0" y="204978"/>
                  </a:lnTo>
                  <a:lnTo>
                    <a:pt x="1828800" y="204978"/>
                  </a:lnTo>
                  <a:lnTo>
                    <a:pt x="1828800" y="204216"/>
                  </a:lnTo>
                  <a:close/>
                </a:path>
                <a:path w="1828800" h="214630">
                  <a:moveTo>
                    <a:pt x="1828800" y="201168"/>
                  </a:moveTo>
                  <a:lnTo>
                    <a:pt x="0" y="201168"/>
                  </a:lnTo>
                  <a:lnTo>
                    <a:pt x="0" y="201930"/>
                  </a:lnTo>
                  <a:lnTo>
                    <a:pt x="1828800" y="201930"/>
                  </a:lnTo>
                  <a:lnTo>
                    <a:pt x="1828800" y="201168"/>
                  </a:lnTo>
                  <a:close/>
                </a:path>
                <a:path w="1828800" h="214630">
                  <a:moveTo>
                    <a:pt x="1828800" y="198120"/>
                  </a:moveTo>
                  <a:lnTo>
                    <a:pt x="0" y="198120"/>
                  </a:lnTo>
                  <a:lnTo>
                    <a:pt x="0" y="198882"/>
                  </a:lnTo>
                  <a:lnTo>
                    <a:pt x="1828800" y="198882"/>
                  </a:lnTo>
                  <a:lnTo>
                    <a:pt x="1828800" y="198120"/>
                  </a:lnTo>
                  <a:close/>
                </a:path>
                <a:path w="1828800" h="214630">
                  <a:moveTo>
                    <a:pt x="1828800" y="195072"/>
                  </a:moveTo>
                  <a:lnTo>
                    <a:pt x="0" y="195072"/>
                  </a:lnTo>
                  <a:lnTo>
                    <a:pt x="0" y="195834"/>
                  </a:lnTo>
                  <a:lnTo>
                    <a:pt x="1828800" y="195834"/>
                  </a:lnTo>
                  <a:lnTo>
                    <a:pt x="1828800" y="195072"/>
                  </a:lnTo>
                  <a:close/>
                </a:path>
                <a:path w="1828800" h="214630">
                  <a:moveTo>
                    <a:pt x="1828800" y="192024"/>
                  </a:moveTo>
                  <a:lnTo>
                    <a:pt x="0" y="192024"/>
                  </a:lnTo>
                  <a:lnTo>
                    <a:pt x="0" y="192786"/>
                  </a:lnTo>
                  <a:lnTo>
                    <a:pt x="1828800" y="192786"/>
                  </a:lnTo>
                  <a:lnTo>
                    <a:pt x="1828800" y="192024"/>
                  </a:lnTo>
                  <a:close/>
                </a:path>
                <a:path w="1828800" h="214630">
                  <a:moveTo>
                    <a:pt x="1828800" y="188976"/>
                  </a:moveTo>
                  <a:lnTo>
                    <a:pt x="0" y="188976"/>
                  </a:lnTo>
                  <a:lnTo>
                    <a:pt x="0" y="189738"/>
                  </a:lnTo>
                  <a:lnTo>
                    <a:pt x="1828800" y="189738"/>
                  </a:lnTo>
                  <a:lnTo>
                    <a:pt x="1828800" y="188976"/>
                  </a:lnTo>
                  <a:close/>
                </a:path>
                <a:path w="1828800" h="214630">
                  <a:moveTo>
                    <a:pt x="1828800" y="185928"/>
                  </a:moveTo>
                  <a:lnTo>
                    <a:pt x="0" y="185928"/>
                  </a:lnTo>
                  <a:lnTo>
                    <a:pt x="0" y="186690"/>
                  </a:lnTo>
                  <a:lnTo>
                    <a:pt x="1828800" y="186690"/>
                  </a:lnTo>
                  <a:lnTo>
                    <a:pt x="1828800" y="185928"/>
                  </a:lnTo>
                  <a:close/>
                </a:path>
                <a:path w="1828800" h="214630">
                  <a:moveTo>
                    <a:pt x="1828800" y="182880"/>
                  </a:moveTo>
                  <a:lnTo>
                    <a:pt x="0" y="182880"/>
                  </a:lnTo>
                  <a:lnTo>
                    <a:pt x="0" y="183642"/>
                  </a:lnTo>
                  <a:lnTo>
                    <a:pt x="1828800" y="183642"/>
                  </a:lnTo>
                  <a:lnTo>
                    <a:pt x="1828800" y="182880"/>
                  </a:lnTo>
                  <a:close/>
                </a:path>
                <a:path w="1828800" h="214630">
                  <a:moveTo>
                    <a:pt x="1828800" y="179832"/>
                  </a:moveTo>
                  <a:lnTo>
                    <a:pt x="0" y="179832"/>
                  </a:lnTo>
                  <a:lnTo>
                    <a:pt x="0" y="180594"/>
                  </a:lnTo>
                  <a:lnTo>
                    <a:pt x="1828800" y="180594"/>
                  </a:lnTo>
                  <a:lnTo>
                    <a:pt x="1828800" y="179832"/>
                  </a:lnTo>
                  <a:close/>
                </a:path>
                <a:path w="1828800" h="214630">
                  <a:moveTo>
                    <a:pt x="1828800" y="176784"/>
                  </a:moveTo>
                  <a:lnTo>
                    <a:pt x="0" y="176784"/>
                  </a:lnTo>
                  <a:lnTo>
                    <a:pt x="0" y="177546"/>
                  </a:lnTo>
                  <a:lnTo>
                    <a:pt x="1828800" y="177546"/>
                  </a:lnTo>
                  <a:lnTo>
                    <a:pt x="1828800" y="176784"/>
                  </a:lnTo>
                  <a:close/>
                </a:path>
                <a:path w="1828800" h="214630">
                  <a:moveTo>
                    <a:pt x="1828800" y="173736"/>
                  </a:moveTo>
                  <a:lnTo>
                    <a:pt x="0" y="173736"/>
                  </a:lnTo>
                  <a:lnTo>
                    <a:pt x="0" y="174498"/>
                  </a:lnTo>
                  <a:lnTo>
                    <a:pt x="1828800" y="174498"/>
                  </a:lnTo>
                  <a:lnTo>
                    <a:pt x="1828800" y="173736"/>
                  </a:lnTo>
                  <a:close/>
                </a:path>
                <a:path w="1828800" h="214630">
                  <a:moveTo>
                    <a:pt x="1828800" y="170688"/>
                  </a:moveTo>
                  <a:lnTo>
                    <a:pt x="0" y="170688"/>
                  </a:lnTo>
                  <a:lnTo>
                    <a:pt x="0" y="171450"/>
                  </a:lnTo>
                  <a:lnTo>
                    <a:pt x="1828800" y="171450"/>
                  </a:lnTo>
                  <a:lnTo>
                    <a:pt x="1828800" y="170688"/>
                  </a:lnTo>
                  <a:close/>
                </a:path>
                <a:path w="1828800" h="214630">
                  <a:moveTo>
                    <a:pt x="1828800" y="167640"/>
                  </a:moveTo>
                  <a:lnTo>
                    <a:pt x="0" y="167640"/>
                  </a:lnTo>
                  <a:lnTo>
                    <a:pt x="0" y="168402"/>
                  </a:lnTo>
                  <a:lnTo>
                    <a:pt x="1828800" y="168402"/>
                  </a:lnTo>
                  <a:lnTo>
                    <a:pt x="1828800" y="167640"/>
                  </a:lnTo>
                  <a:close/>
                </a:path>
                <a:path w="1828800" h="214630">
                  <a:moveTo>
                    <a:pt x="1828800" y="164592"/>
                  </a:moveTo>
                  <a:lnTo>
                    <a:pt x="0" y="164592"/>
                  </a:lnTo>
                  <a:lnTo>
                    <a:pt x="0" y="165354"/>
                  </a:lnTo>
                  <a:lnTo>
                    <a:pt x="1828800" y="165354"/>
                  </a:lnTo>
                  <a:lnTo>
                    <a:pt x="1828800" y="164592"/>
                  </a:lnTo>
                  <a:close/>
                </a:path>
                <a:path w="1828800" h="214630">
                  <a:moveTo>
                    <a:pt x="1828800" y="161544"/>
                  </a:moveTo>
                  <a:lnTo>
                    <a:pt x="0" y="161544"/>
                  </a:lnTo>
                  <a:lnTo>
                    <a:pt x="0" y="162306"/>
                  </a:lnTo>
                  <a:lnTo>
                    <a:pt x="1828800" y="162306"/>
                  </a:lnTo>
                  <a:lnTo>
                    <a:pt x="1828800" y="161544"/>
                  </a:lnTo>
                  <a:close/>
                </a:path>
                <a:path w="1828800" h="214630">
                  <a:moveTo>
                    <a:pt x="1828800" y="158496"/>
                  </a:moveTo>
                  <a:lnTo>
                    <a:pt x="0" y="158496"/>
                  </a:lnTo>
                  <a:lnTo>
                    <a:pt x="0" y="159258"/>
                  </a:lnTo>
                  <a:lnTo>
                    <a:pt x="1828800" y="159258"/>
                  </a:lnTo>
                  <a:lnTo>
                    <a:pt x="1828800" y="158496"/>
                  </a:lnTo>
                  <a:close/>
                </a:path>
                <a:path w="1828800" h="214630">
                  <a:moveTo>
                    <a:pt x="1828800" y="155448"/>
                  </a:moveTo>
                  <a:lnTo>
                    <a:pt x="0" y="155448"/>
                  </a:lnTo>
                  <a:lnTo>
                    <a:pt x="0" y="156210"/>
                  </a:lnTo>
                  <a:lnTo>
                    <a:pt x="1828800" y="156210"/>
                  </a:lnTo>
                  <a:lnTo>
                    <a:pt x="1828800" y="155448"/>
                  </a:lnTo>
                  <a:close/>
                </a:path>
                <a:path w="1828800" h="214630">
                  <a:moveTo>
                    <a:pt x="1828800" y="152400"/>
                  </a:moveTo>
                  <a:lnTo>
                    <a:pt x="0" y="152400"/>
                  </a:lnTo>
                  <a:lnTo>
                    <a:pt x="0" y="153162"/>
                  </a:lnTo>
                  <a:lnTo>
                    <a:pt x="1828800" y="153162"/>
                  </a:lnTo>
                  <a:lnTo>
                    <a:pt x="1828800" y="152400"/>
                  </a:lnTo>
                  <a:close/>
                </a:path>
                <a:path w="1828800" h="214630">
                  <a:moveTo>
                    <a:pt x="1828800" y="149352"/>
                  </a:moveTo>
                  <a:lnTo>
                    <a:pt x="0" y="149352"/>
                  </a:lnTo>
                  <a:lnTo>
                    <a:pt x="0" y="150114"/>
                  </a:lnTo>
                  <a:lnTo>
                    <a:pt x="1828800" y="150114"/>
                  </a:lnTo>
                  <a:lnTo>
                    <a:pt x="1828800" y="149352"/>
                  </a:lnTo>
                  <a:close/>
                </a:path>
                <a:path w="1828800" h="214630">
                  <a:moveTo>
                    <a:pt x="1828800" y="146304"/>
                  </a:moveTo>
                  <a:lnTo>
                    <a:pt x="0" y="146304"/>
                  </a:lnTo>
                  <a:lnTo>
                    <a:pt x="0" y="147066"/>
                  </a:lnTo>
                  <a:lnTo>
                    <a:pt x="1828800" y="147066"/>
                  </a:lnTo>
                  <a:lnTo>
                    <a:pt x="1828800" y="146304"/>
                  </a:lnTo>
                  <a:close/>
                </a:path>
                <a:path w="1828800" h="214630">
                  <a:moveTo>
                    <a:pt x="1828800" y="143256"/>
                  </a:moveTo>
                  <a:lnTo>
                    <a:pt x="0" y="143256"/>
                  </a:lnTo>
                  <a:lnTo>
                    <a:pt x="0" y="144018"/>
                  </a:lnTo>
                  <a:lnTo>
                    <a:pt x="1828800" y="144018"/>
                  </a:lnTo>
                  <a:lnTo>
                    <a:pt x="1828800" y="143256"/>
                  </a:lnTo>
                  <a:close/>
                </a:path>
                <a:path w="1828800" h="214630">
                  <a:moveTo>
                    <a:pt x="1828800" y="140208"/>
                  </a:moveTo>
                  <a:lnTo>
                    <a:pt x="0" y="140208"/>
                  </a:lnTo>
                  <a:lnTo>
                    <a:pt x="0" y="140970"/>
                  </a:lnTo>
                  <a:lnTo>
                    <a:pt x="1828800" y="140970"/>
                  </a:lnTo>
                  <a:lnTo>
                    <a:pt x="1828800" y="140208"/>
                  </a:lnTo>
                  <a:close/>
                </a:path>
                <a:path w="1828800" h="214630">
                  <a:moveTo>
                    <a:pt x="1828800" y="137160"/>
                  </a:moveTo>
                  <a:lnTo>
                    <a:pt x="0" y="137160"/>
                  </a:lnTo>
                  <a:lnTo>
                    <a:pt x="0" y="137922"/>
                  </a:lnTo>
                  <a:lnTo>
                    <a:pt x="1828800" y="137922"/>
                  </a:lnTo>
                  <a:lnTo>
                    <a:pt x="1828800" y="137160"/>
                  </a:lnTo>
                  <a:close/>
                </a:path>
                <a:path w="1828800" h="214630">
                  <a:moveTo>
                    <a:pt x="1828800" y="134112"/>
                  </a:moveTo>
                  <a:lnTo>
                    <a:pt x="0" y="134112"/>
                  </a:lnTo>
                  <a:lnTo>
                    <a:pt x="0" y="134874"/>
                  </a:lnTo>
                  <a:lnTo>
                    <a:pt x="1828800" y="134874"/>
                  </a:lnTo>
                  <a:lnTo>
                    <a:pt x="1828800" y="134112"/>
                  </a:lnTo>
                  <a:close/>
                </a:path>
                <a:path w="1828800" h="214630">
                  <a:moveTo>
                    <a:pt x="1828800" y="131064"/>
                  </a:moveTo>
                  <a:lnTo>
                    <a:pt x="0" y="131064"/>
                  </a:lnTo>
                  <a:lnTo>
                    <a:pt x="0" y="131826"/>
                  </a:lnTo>
                  <a:lnTo>
                    <a:pt x="1828800" y="131826"/>
                  </a:lnTo>
                  <a:lnTo>
                    <a:pt x="1828800" y="131064"/>
                  </a:lnTo>
                  <a:close/>
                </a:path>
                <a:path w="1828800" h="214630">
                  <a:moveTo>
                    <a:pt x="1828800" y="128016"/>
                  </a:moveTo>
                  <a:lnTo>
                    <a:pt x="0" y="128016"/>
                  </a:lnTo>
                  <a:lnTo>
                    <a:pt x="0" y="128778"/>
                  </a:lnTo>
                  <a:lnTo>
                    <a:pt x="1828800" y="128778"/>
                  </a:lnTo>
                  <a:lnTo>
                    <a:pt x="1828800" y="128016"/>
                  </a:lnTo>
                  <a:close/>
                </a:path>
                <a:path w="1828800" h="214630">
                  <a:moveTo>
                    <a:pt x="1828800" y="124968"/>
                  </a:moveTo>
                  <a:lnTo>
                    <a:pt x="0" y="124968"/>
                  </a:lnTo>
                  <a:lnTo>
                    <a:pt x="0" y="125730"/>
                  </a:lnTo>
                  <a:lnTo>
                    <a:pt x="1828800" y="125730"/>
                  </a:lnTo>
                  <a:lnTo>
                    <a:pt x="1828800" y="124968"/>
                  </a:lnTo>
                  <a:close/>
                </a:path>
                <a:path w="1828800" h="214630">
                  <a:moveTo>
                    <a:pt x="1828800" y="121920"/>
                  </a:moveTo>
                  <a:lnTo>
                    <a:pt x="0" y="121920"/>
                  </a:lnTo>
                  <a:lnTo>
                    <a:pt x="0" y="122682"/>
                  </a:lnTo>
                  <a:lnTo>
                    <a:pt x="1828800" y="122682"/>
                  </a:lnTo>
                  <a:lnTo>
                    <a:pt x="1828800" y="121920"/>
                  </a:lnTo>
                  <a:close/>
                </a:path>
                <a:path w="1828800" h="214630">
                  <a:moveTo>
                    <a:pt x="1828800" y="118872"/>
                  </a:moveTo>
                  <a:lnTo>
                    <a:pt x="0" y="118872"/>
                  </a:lnTo>
                  <a:lnTo>
                    <a:pt x="0" y="119634"/>
                  </a:lnTo>
                  <a:lnTo>
                    <a:pt x="1828800" y="119634"/>
                  </a:lnTo>
                  <a:lnTo>
                    <a:pt x="1828800" y="118872"/>
                  </a:lnTo>
                  <a:close/>
                </a:path>
                <a:path w="1828800" h="214630">
                  <a:moveTo>
                    <a:pt x="1828800" y="115824"/>
                  </a:moveTo>
                  <a:lnTo>
                    <a:pt x="0" y="115824"/>
                  </a:lnTo>
                  <a:lnTo>
                    <a:pt x="0" y="116586"/>
                  </a:lnTo>
                  <a:lnTo>
                    <a:pt x="1828800" y="116586"/>
                  </a:lnTo>
                  <a:lnTo>
                    <a:pt x="1828800" y="115824"/>
                  </a:lnTo>
                  <a:close/>
                </a:path>
                <a:path w="1828800" h="214630">
                  <a:moveTo>
                    <a:pt x="1828800" y="112776"/>
                  </a:moveTo>
                  <a:lnTo>
                    <a:pt x="0" y="112776"/>
                  </a:lnTo>
                  <a:lnTo>
                    <a:pt x="0" y="113538"/>
                  </a:lnTo>
                  <a:lnTo>
                    <a:pt x="1828800" y="113538"/>
                  </a:lnTo>
                  <a:lnTo>
                    <a:pt x="1828800" y="112776"/>
                  </a:lnTo>
                  <a:close/>
                </a:path>
                <a:path w="1828800" h="214630">
                  <a:moveTo>
                    <a:pt x="1828800" y="109728"/>
                  </a:moveTo>
                  <a:lnTo>
                    <a:pt x="0" y="109728"/>
                  </a:lnTo>
                  <a:lnTo>
                    <a:pt x="0" y="110490"/>
                  </a:lnTo>
                  <a:lnTo>
                    <a:pt x="1828800" y="110490"/>
                  </a:lnTo>
                  <a:lnTo>
                    <a:pt x="1828800" y="109728"/>
                  </a:lnTo>
                  <a:close/>
                </a:path>
                <a:path w="1828800" h="214630">
                  <a:moveTo>
                    <a:pt x="1828800" y="106680"/>
                  </a:moveTo>
                  <a:lnTo>
                    <a:pt x="0" y="106680"/>
                  </a:lnTo>
                  <a:lnTo>
                    <a:pt x="0" y="107442"/>
                  </a:lnTo>
                  <a:lnTo>
                    <a:pt x="1828800" y="107442"/>
                  </a:lnTo>
                  <a:lnTo>
                    <a:pt x="1828800" y="106680"/>
                  </a:lnTo>
                  <a:close/>
                </a:path>
                <a:path w="1828800" h="214630">
                  <a:moveTo>
                    <a:pt x="1828800" y="103632"/>
                  </a:moveTo>
                  <a:lnTo>
                    <a:pt x="0" y="103632"/>
                  </a:lnTo>
                  <a:lnTo>
                    <a:pt x="0" y="104394"/>
                  </a:lnTo>
                  <a:lnTo>
                    <a:pt x="1828800" y="104394"/>
                  </a:lnTo>
                  <a:lnTo>
                    <a:pt x="1828800" y="103632"/>
                  </a:lnTo>
                  <a:close/>
                </a:path>
                <a:path w="1828800" h="214630">
                  <a:moveTo>
                    <a:pt x="1828800" y="100584"/>
                  </a:moveTo>
                  <a:lnTo>
                    <a:pt x="0" y="100584"/>
                  </a:lnTo>
                  <a:lnTo>
                    <a:pt x="0" y="101346"/>
                  </a:lnTo>
                  <a:lnTo>
                    <a:pt x="1828800" y="101346"/>
                  </a:lnTo>
                  <a:lnTo>
                    <a:pt x="1828800" y="100584"/>
                  </a:lnTo>
                  <a:close/>
                </a:path>
                <a:path w="1828800" h="214630">
                  <a:moveTo>
                    <a:pt x="1828800" y="97536"/>
                  </a:moveTo>
                  <a:lnTo>
                    <a:pt x="0" y="97536"/>
                  </a:lnTo>
                  <a:lnTo>
                    <a:pt x="0" y="98298"/>
                  </a:lnTo>
                  <a:lnTo>
                    <a:pt x="1828800" y="98298"/>
                  </a:lnTo>
                  <a:lnTo>
                    <a:pt x="1828800" y="97536"/>
                  </a:lnTo>
                  <a:close/>
                </a:path>
                <a:path w="1828800" h="214630">
                  <a:moveTo>
                    <a:pt x="1828800" y="94488"/>
                  </a:moveTo>
                  <a:lnTo>
                    <a:pt x="0" y="94488"/>
                  </a:lnTo>
                  <a:lnTo>
                    <a:pt x="0" y="95250"/>
                  </a:lnTo>
                  <a:lnTo>
                    <a:pt x="1828800" y="95250"/>
                  </a:lnTo>
                  <a:lnTo>
                    <a:pt x="1828800" y="94488"/>
                  </a:lnTo>
                  <a:close/>
                </a:path>
                <a:path w="1828800" h="214630">
                  <a:moveTo>
                    <a:pt x="1828800" y="91440"/>
                  </a:moveTo>
                  <a:lnTo>
                    <a:pt x="0" y="91440"/>
                  </a:lnTo>
                  <a:lnTo>
                    <a:pt x="0" y="92202"/>
                  </a:lnTo>
                  <a:lnTo>
                    <a:pt x="1828800" y="92202"/>
                  </a:lnTo>
                  <a:lnTo>
                    <a:pt x="1828800" y="91440"/>
                  </a:lnTo>
                  <a:close/>
                </a:path>
                <a:path w="1828800" h="214630">
                  <a:moveTo>
                    <a:pt x="1828800" y="88392"/>
                  </a:moveTo>
                  <a:lnTo>
                    <a:pt x="0" y="88392"/>
                  </a:lnTo>
                  <a:lnTo>
                    <a:pt x="0" y="89154"/>
                  </a:lnTo>
                  <a:lnTo>
                    <a:pt x="1828800" y="89154"/>
                  </a:lnTo>
                  <a:lnTo>
                    <a:pt x="1828800" y="88392"/>
                  </a:lnTo>
                  <a:close/>
                </a:path>
                <a:path w="1828800" h="214630">
                  <a:moveTo>
                    <a:pt x="1828800" y="85344"/>
                  </a:moveTo>
                  <a:lnTo>
                    <a:pt x="0" y="85344"/>
                  </a:lnTo>
                  <a:lnTo>
                    <a:pt x="0" y="86106"/>
                  </a:lnTo>
                  <a:lnTo>
                    <a:pt x="1828800" y="86106"/>
                  </a:lnTo>
                  <a:lnTo>
                    <a:pt x="1828800" y="85344"/>
                  </a:lnTo>
                  <a:close/>
                </a:path>
                <a:path w="1828800" h="214630">
                  <a:moveTo>
                    <a:pt x="1828800" y="82296"/>
                  </a:moveTo>
                  <a:lnTo>
                    <a:pt x="0" y="82296"/>
                  </a:lnTo>
                  <a:lnTo>
                    <a:pt x="0" y="83058"/>
                  </a:lnTo>
                  <a:lnTo>
                    <a:pt x="1828800" y="83058"/>
                  </a:lnTo>
                  <a:lnTo>
                    <a:pt x="1828800" y="82296"/>
                  </a:lnTo>
                  <a:close/>
                </a:path>
                <a:path w="1828800" h="214630">
                  <a:moveTo>
                    <a:pt x="1828800" y="79248"/>
                  </a:moveTo>
                  <a:lnTo>
                    <a:pt x="0" y="79248"/>
                  </a:lnTo>
                  <a:lnTo>
                    <a:pt x="0" y="80010"/>
                  </a:lnTo>
                  <a:lnTo>
                    <a:pt x="1828800" y="80010"/>
                  </a:lnTo>
                  <a:lnTo>
                    <a:pt x="1828800" y="79248"/>
                  </a:lnTo>
                  <a:close/>
                </a:path>
                <a:path w="1828800" h="214630">
                  <a:moveTo>
                    <a:pt x="1828800" y="76200"/>
                  </a:moveTo>
                  <a:lnTo>
                    <a:pt x="0" y="76200"/>
                  </a:lnTo>
                  <a:lnTo>
                    <a:pt x="0" y="76962"/>
                  </a:lnTo>
                  <a:lnTo>
                    <a:pt x="1828800" y="76962"/>
                  </a:lnTo>
                  <a:lnTo>
                    <a:pt x="1828800" y="76200"/>
                  </a:lnTo>
                  <a:close/>
                </a:path>
                <a:path w="1828800" h="214630">
                  <a:moveTo>
                    <a:pt x="1828800" y="73152"/>
                  </a:moveTo>
                  <a:lnTo>
                    <a:pt x="0" y="73152"/>
                  </a:lnTo>
                  <a:lnTo>
                    <a:pt x="0" y="73914"/>
                  </a:lnTo>
                  <a:lnTo>
                    <a:pt x="1828800" y="73914"/>
                  </a:lnTo>
                  <a:lnTo>
                    <a:pt x="1828800" y="73152"/>
                  </a:lnTo>
                  <a:close/>
                </a:path>
                <a:path w="1828800" h="214630">
                  <a:moveTo>
                    <a:pt x="1828800" y="70104"/>
                  </a:moveTo>
                  <a:lnTo>
                    <a:pt x="0" y="70104"/>
                  </a:lnTo>
                  <a:lnTo>
                    <a:pt x="0" y="70866"/>
                  </a:lnTo>
                  <a:lnTo>
                    <a:pt x="1828800" y="70866"/>
                  </a:lnTo>
                  <a:lnTo>
                    <a:pt x="1828800" y="70104"/>
                  </a:lnTo>
                  <a:close/>
                </a:path>
                <a:path w="1828800" h="214630">
                  <a:moveTo>
                    <a:pt x="1828800" y="67056"/>
                  </a:moveTo>
                  <a:lnTo>
                    <a:pt x="0" y="67056"/>
                  </a:lnTo>
                  <a:lnTo>
                    <a:pt x="0" y="67818"/>
                  </a:lnTo>
                  <a:lnTo>
                    <a:pt x="1828800" y="67818"/>
                  </a:lnTo>
                  <a:lnTo>
                    <a:pt x="1828800" y="67056"/>
                  </a:lnTo>
                  <a:close/>
                </a:path>
                <a:path w="1828800" h="214630">
                  <a:moveTo>
                    <a:pt x="1828800" y="64008"/>
                  </a:moveTo>
                  <a:lnTo>
                    <a:pt x="0" y="64008"/>
                  </a:lnTo>
                  <a:lnTo>
                    <a:pt x="0" y="64770"/>
                  </a:lnTo>
                  <a:lnTo>
                    <a:pt x="1828800" y="64770"/>
                  </a:lnTo>
                  <a:lnTo>
                    <a:pt x="1828800" y="64008"/>
                  </a:lnTo>
                  <a:close/>
                </a:path>
                <a:path w="1828800" h="214630">
                  <a:moveTo>
                    <a:pt x="1828800" y="60960"/>
                  </a:moveTo>
                  <a:lnTo>
                    <a:pt x="0" y="60960"/>
                  </a:lnTo>
                  <a:lnTo>
                    <a:pt x="0" y="61722"/>
                  </a:lnTo>
                  <a:lnTo>
                    <a:pt x="1828800" y="61722"/>
                  </a:lnTo>
                  <a:lnTo>
                    <a:pt x="1828800" y="60960"/>
                  </a:lnTo>
                  <a:close/>
                </a:path>
                <a:path w="1828800" h="214630">
                  <a:moveTo>
                    <a:pt x="1828800" y="57912"/>
                  </a:moveTo>
                  <a:lnTo>
                    <a:pt x="0" y="57912"/>
                  </a:lnTo>
                  <a:lnTo>
                    <a:pt x="0" y="58674"/>
                  </a:lnTo>
                  <a:lnTo>
                    <a:pt x="1828800" y="58674"/>
                  </a:lnTo>
                  <a:lnTo>
                    <a:pt x="1828800" y="57912"/>
                  </a:lnTo>
                  <a:close/>
                </a:path>
                <a:path w="1828800" h="214630">
                  <a:moveTo>
                    <a:pt x="1828800" y="54864"/>
                  </a:moveTo>
                  <a:lnTo>
                    <a:pt x="0" y="54864"/>
                  </a:lnTo>
                  <a:lnTo>
                    <a:pt x="0" y="55626"/>
                  </a:lnTo>
                  <a:lnTo>
                    <a:pt x="1828800" y="55626"/>
                  </a:lnTo>
                  <a:lnTo>
                    <a:pt x="1828800" y="54864"/>
                  </a:lnTo>
                  <a:close/>
                </a:path>
                <a:path w="1828800" h="214630">
                  <a:moveTo>
                    <a:pt x="1828800" y="51816"/>
                  </a:moveTo>
                  <a:lnTo>
                    <a:pt x="0" y="51816"/>
                  </a:lnTo>
                  <a:lnTo>
                    <a:pt x="0" y="52578"/>
                  </a:lnTo>
                  <a:lnTo>
                    <a:pt x="1828800" y="52578"/>
                  </a:lnTo>
                  <a:lnTo>
                    <a:pt x="1828800" y="51816"/>
                  </a:lnTo>
                  <a:close/>
                </a:path>
                <a:path w="1828800" h="214630">
                  <a:moveTo>
                    <a:pt x="1828800" y="48768"/>
                  </a:moveTo>
                  <a:lnTo>
                    <a:pt x="0" y="48768"/>
                  </a:lnTo>
                  <a:lnTo>
                    <a:pt x="0" y="49530"/>
                  </a:lnTo>
                  <a:lnTo>
                    <a:pt x="1828800" y="49530"/>
                  </a:lnTo>
                  <a:lnTo>
                    <a:pt x="1828800" y="48768"/>
                  </a:lnTo>
                  <a:close/>
                </a:path>
                <a:path w="1828800" h="214630">
                  <a:moveTo>
                    <a:pt x="1828800" y="45720"/>
                  </a:moveTo>
                  <a:lnTo>
                    <a:pt x="0" y="45720"/>
                  </a:lnTo>
                  <a:lnTo>
                    <a:pt x="0" y="46482"/>
                  </a:lnTo>
                  <a:lnTo>
                    <a:pt x="1828800" y="46482"/>
                  </a:lnTo>
                  <a:lnTo>
                    <a:pt x="1828800" y="45720"/>
                  </a:lnTo>
                  <a:close/>
                </a:path>
                <a:path w="1828800" h="214630">
                  <a:moveTo>
                    <a:pt x="1828800" y="42672"/>
                  </a:moveTo>
                  <a:lnTo>
                    <a:pt x="0" y="42672"/>
                  </a:lnTo>
                  <a:lnTo>
                    <a:pt x="0" y="43434"/>
                  </a:lnTo>
                  <a:lnTo>
                    <a:pt x="1828800" y="43434"/>
                  </a:lnTo>
                  <a:lnTo>
                    <a:pt x="1828800" y="42672"/>
                  </a:lnTo>
                  <a:close/>
                </a:path>
                <a:path w="1828800" h="214630">
                  <a:moveTo>
                    <a:pt x="1828800" y="39624"/>
                  </a:moveTo>
                  <a:lnTo>
                    <a:pt x="0" y="39624"/>
                  </a:lnTo>
                  <a:lnTo>
                    <a:pt x="0" y="40386"/>
                  </a:lnTo>
                  <a:lnTo>
                    <a:pt x="1828800" y="40386"/>
                  </a:lnTo>
                  <a:lnTo>
                    <a:pt x="1828800" y="39624"/>
                  </a:lnTo>
                  <a:close/>
                </a:path>
                <a:path w="1828800" h="214630">
                  <a:moveTo>
                    <a:pt x="1828800" y="36576"/>
                  </a:moveTo>
                  <a:lnTo>
                    <a:pt x="0" y="36576"/>
                  </a:lnTo>
                  <a:lnTo>
                    <a:pt x="0" y="37338"/>
                  </a:lnTo>
                  <a:lnTo>
                    <a:pt x="1828800" y="37338"/>
                  </a:lnTo>
                  <a:lnTo>
                    <a:pt x="1828800" y="36576"/>
                  </a:lnTo>
                  <a:close/>
                </a:path>
                <a:path w="1828800" h="214630">
                  <a:moveTo>
                    <a:pt x="1828800" y="33528"/>
                  </a:moveTo>
                  <a:lnTo>
                    <a:pt x="0" y="33528"/>
                  </a:lnTo>
                  <a:lnTo>
                    <a:pt x="0" y="34290"/>
                  </a:lnTo>
                  <a:lnTo>
                    <a:pt x="1828800" y="34290"/>
                  </a:lnTo>
                  <a:lnTo>
                    <a:pt x="1828800" y="33528"/>
                  </a:lnTo>
                  <a:close/>
                </a:path>
                <a:path w="1828800" h="214630">
                  <a:moveTo>
                    <a:pt x="1828800" y="30480"/>
                  </a:moveTo>
                  <a:lnTo>
                    <a:pt x="0" y="30480"/>
                  </a:lnTo>
                  <a:lnTo>
                    <a:pt x="0" y="31242"/>
                  </a:lnTo>
                  <a:lnTo>
                    <a:pt x="1828800" y="31242"/>
                  </a:lnTo>
                  <a:lnTo>
                    <a:pt x="1828800" y="30480"/>
                  </a:lnTo>
                  <a:close/>
                </a:path>
                <a:path w="1828800" h="214630">
                  <a:moveTo>
                    <a:pt x="1828800" y="27432"/>
                  </a:moveTo>
                  <a:lnTo>
                    <a:pt x="0" y="27432"/>
                  </a:lnTo>
                  <a:lnTo>
                    <a:pt x="0" y="28194"/>
                  </a:lnTo>
                  <a:lnTo>
                    <a:pt x="1828800" y="28194"/>
                  </a:lnTo>
                  <a:lnTo>
                    <a:pt x="1828800" y="27432"/>
                  </a:lnTo>
                  <a:close/>
                </a:path>
                <a:path w="1828800" h="214630">
                  <a:moveTo>
                    <a:pt x="1828800" y="24384"/>
                  </a:moveTo>
                  <a:lnTo>
                    <a:pt x="0" y="24384"/>
                  </a:lnTo>
                  <a:lnTo>
                    <a:pt x="0" y="25146"/>
                  </a:lnTo>
                  <a:lnTo>
                    <a:pt x="1828800" y="25146"/>
                  </a:lnTo>
                  <a:lnTo>
                    <a:pt x="1828800" y="24384"/>
                  </a:lnTo>
                  <a:close/>
                </a:path>
                <a:path w="1828800" h="214630">
                  <a:moveTo>
                    <a:pt x="1828800" y="21336"/>
                  </a:moveTo>
                  <a:lnTo>
                    <a:pt x="0" y="21336"/>
                  </a:lnTo>
                  <a:lnTo>
                    <a:pt x="0" y="22098"/>
                  </a:lnTo>
                  <a:lnTo>
                    <a:pt x="1828800" y="22098"/>
                  </a:lnTo>
                  <a:lnTo>
                    <a:pt x="1828800" y="21336"/>
                  </a:lnTo>
                  <a:close/>
                </a:path>
                <a:path w="1828800" h="214630">
                  <a:moveTo>
                    <a:pt x="1828800" y="18288"/>
                  </a:moveTo>
                  <a:lnTo>
                    <a:pt x="0" y="18288"/>
                  </a:lnTo>
                  <a:lnTo>
                    <a:pt x="0" y="19050"/>
                  </a:lnTo>
                  <a:lnTo>
                    <a:pt x="1828800" y="19050"/>
                  </a:lnTo>
                  <a:lnTo>
                    <a:pt x="1828800" y="18288"/>
                  </a:lnTo>
                  <a:close/>
                </a:path>
                <a:path w="1828800" h="214630">
                  <a:moveTo>
                    <a:pt x="1828800" y="15240"/>
                  </a:moveTo>
                  <a:lnTo>
                    <a:pt x="0" y="15240"/>
                  </a:lnTo>
                  <a:lnTo>
                    <a:pt x="0" y="16002"/>
                  </a:lnTo>
                  <a:lnTo>
                    <a:pt x="1828800" y="16002"/>
                  </a:lnTo>
                  <a:lnTo>
                    <a:pt x="1828800" y="15240"/>
                  </a:lnTo>
                  <a:close/>
                </a:path>
                <a:path w="1828800" h="214630">
                  <a:moveTo>
                    <a:pt x="1828800" y="12192"/>
                  </a:moveTo>
                  <a:lnTo>
                    <a:pt x="0" y="12192"/>
                  </a:lnTo>
                  <a:lnTo>
                    <a:pt x="0" y="12954"/>
                  </a:lnTo>
                  <a:lnTo>
                    <a:pt x="1828800" y="12954"/>
                  </a:lnTo>
                  <a:lnTo>
                    <a:pt x="1828800" y="12192"/>
                  </a:lnTo>
                  <a:close/>
                </a:path>
                <a:path w="1828800" h="214630">
                  <a:moveTo>
                    <a:pt x="1828800" y="9144"/>
                  </a:moveTo>
                  <a:lnTo>
                    <a:pt x="0" y="9144"/>
                  </a:lnTo>
                  <a:lnTo>
                    <a:pt x="0" y="9906"/>
                  </a:lnTo>
                  <a:lnTo>
                    <a:pt x="1828800" y="9906"/>
                  </a:lnTo>
                  <a:lnTo>
                    <a:pt x="1828800" y="9144"/>
                  </a:lnTo>
                  <a:close/>
                </a:path>
                <a:path w="1828800" h="214630">
                  <a:moveTo>
                    <a:pt x="1828800" y="6096"/>
                  </a:moveTo>
                  <a:lnTo>
                    <a:pt x="0" y="6096"/>
                  </a:lnTo>
                  <a:lnTo>
                    <a:pt x="0" y="6858"/>
                  </a:lnTo>
                  <a:lnTo>
                    <a:pt x="1828800" y="6858"/>
                  </a:lnTo>
                  <a:lnTo>
                    <a:pt x="1828800" y="6096"/>
                  </a:lnTo>
                  <a:close/>
                </a:path>
                <a:path w="1828800" h="214630">
                  <a:moveTo>
                    <a:pt x="1828800" y="3048"/>
                  </a:moveTo>
                  <a:lnTo>
                    <a:pt x="0" y="3048"/>
                  </a:lnTo>
                  <a:lnTo>
                    <a:pt x="0" y="3810"/>
                  </a:lnTo>
                  <a:lnTo>
                    <a:pt x="1828800" y="3810"/>
                  </a:lnTo>
                  <a:lnTo>
                    <a:pt x="1828800" y="3048"/>
                  </a:lnTo>
                  <a:close/>
                </a:path>
                <a:path w="1828800" h="214630">
                  <a:moveTo>
                    <a:pt x="1828800" y="0"/>
                  </a:moveTo>
                  <a:lnTo>
                    <a:pt x="0" y="0"/>
                  </a:lnTo>
                  <a:lnTo>
                    <a:pt x="0" y="762"/>
                  </a:lnTo>
                  <a:lnTo>
                    <a:pt x="1828800" y="762"/>
                  </a:lnTo>
                  <a:lnTo>
                    <a:pt x="1828800" y="0"/>
                  </a:lnTo>
                  <a:close/>
                </a:path>
              </a:pathLst>
            </a:custGeom>
            <a:solidFill>
              <a:srgbClr val="339A33"/>
            </a:solidFill>
          </p:spPr>
          <p:txBody>
            <a:bodyPr wrap="square" lIns="0" tIns="0" rIns="0" bIns="0" rtlCol="0"/>
            <a:lstStyle/>
            <a:p>
              <a:endParaRPr/>
            </a:p>
          </p:txBody>
        </p:sp>
        <p:sp>
          <p:nvSpPr>
            <p:cNvPr id="14" name="object 14"/>
            <p:cNvSpPr/>
            <p:nvPr/>
          </p:nvSpPr>
          <p:spPr>
            <a:xfrm>
              <a:off x="4407027" y="2259837"/>
              <a:ext cx="1828800" cy="13335"/>
            </a:xfrm>
            <a:custGeom>
              <a:avLst/>
              <a:gdLst/>
              <a:ahLst/>
              <a:cxnLst/>
              <a:rect l="l" t="t" r="r" b="b"/>
              <a:pathLst>
                <a:path w="1828800" h="13335">
                  <a:moveTo>
                    <a:pt x="1828800" y="12192"/>
                  </a:moveTo>
                  <a:lnTo>
                    <a:pt x="0" y="12192"/>
                  </a:lnTo>
                  <a:lnTo>
                    <a:pt x="0" y="12954"/>
                  </a:lnTo>
                  <a:lnTo>
                    <a:pt x="1828800" y="12954"/>
                  </a:lnTo>
                  <a:lnTo>
                    <a:pt x="1828800" y="12192"/>
                  </a:lnTo>
                  <a:close/>
                </a:path>
                <a:path w="1828800" h="13335">
                  <a:moveTo>
                    <a:pt x="1828800" y="9144"/>
                  </a:moveTo>
                  <a:lnTo>
                    <a:pt x="0" y="9144"/>
                  </a:lnTo>
                  <a:lnTo>
                    <a:pt x="0" y="9906"/>
                  </a:lnTo>
                  <a:lnTo>
                    <a:pt x="1828800" y="9906"/>
                  </a:lnTo>
                  <a:lnTo>
                    <a:pt x="1828800" y="9144"/>
                  </a:lnTo>
                  <a:close/>
                </a:path>
                <a:path w="1828800" h="13335">
                  <a:moveTo>
                    <a:pt x="1828800" y="6096"/>
                  </a:moveTo>
                  <a:lnTo>
                    <a:pt x="0" y="6096"/>
                  </a:lnTo>
                  <a:lnTo>
                    <a:pt x="0" y="6858"/>
                  </a:lnTo>
                  <a:lnTo>
                    <a:pt x="1828800" y="6858"/>
                  </a:lnTo>
                  <a:lnTo>
                    <a:pt x="1828800" y="6096"/>
                  </a:lnTo>
                  <a:close/>
                </a:path>
                <a:path w="1828800" h="13335">
                  <a:moveTo>
                    <a:pt x="1828800" y="3048"/>
                  </a:moveTo>
                  <a:lnTo>
                    <a:pt x="0" y="3048"/>
                  </a:lnTo>
                  <a:lnTo>
                    <a:pt x="0" y="3810"/>
                  </a:lnTo>
                  <a:lnTo>
                    <a:pt x="1828800" y="3810"/>
                  </a:lnTo>
                  <a:lnTo>
                    <a:pt x="1828800" y="3048"/>
                  </a:lnTo>
                  <a:close/>
                </a:path>
                <a:path w="1828800" h="13335">
                  <a:moveTo>
                    <a:pt x="1828800" y="0"/>
                  </a:moveTo>
                  <a:lnTo>
                    <a:pt x="0" y="0"/>
                  </a:lnTo>
                  <a:lnTo>
                    <a:pt x="0" y="762"/>
                  </a:lnTo>
                  <a:lnTo>
                    <a:pt x="1828800" y="762"/>
                  </a:lnTo>
                  <a:lnTo>
                    <a:pt x="1828800" y="0"/>
                  </a:lnTo>
                  <a:close/>
                </a:path>
              </a:pathLst>
            </a:custGeom>
            <a:solidFill>
              <a:srgbClr val="339A33"/>
            </a:solidFill>
          </p:spPr>
          <p:txBody>
            <a:bodyPr wrap="square" lIns="0" tIns="0" rIns="0" bIns="0" rtlCol="0"/>
            <a:lstStyle/>
            <a:p>
              <a:endParaRPr/>
            </a:p>
          </p:txBody>
        </p:sp>
        <p:sp>
          <p:nvSpPr>
            <p:cNvPr id="15" name="object 15"/>
            <p:cNvSpPr/>
            <p:nvPr/>
          </p:nvSpPr>
          <p:spPr>
            <a:xfrm>
              <a:off x="4407039" y="2045716"/>
              <a:ext cx="1828800" cy="228600"/>
            </a:xfrm>
            <a:custGeom>
              <a:avLst/>
              <a:gdLst/>
              <a:ahLst/>
              <a:cxnLst/>
              <a:rect l="l" t="t" r="r" b="b"/>
              <a:pathLst>
                <a:path w="1828800" h="228600">
                  <a:moveTo>
                    <a:pt x="0" y="0"/>
                  </a:moveTo>
                  <a:lnTo>
                    <a:pt x="0" y="228600"/>
                  </a:lnTo>
                  <a:lnTo>
                    <a:pt x="1828799" y="228600"/>
                  </a:lnTo>
                  <a:lnTo>
                    <a:pt x="1828799" y="0"/>
                  </a:lnTo>
                  <a:lnTo>
                    <a:pt x="0" y="0"/>
                  </a:lnTo>
                  <a:close/>
                </a:path>
              </a:pathLst>
            </a:custGeom>
            <a:ln w="19050">
              <a:solidFill>
                <a:srgbClr val="000000"/>
              </a:solidFill>
            </a:ln>
          </p:spPr>
          <p:txBody>
            <a:bodyPr wrap="square" lIns="0" tIns="0" rIns="0" bIns="0" rtlCol="0"/>
            <a:lstStyle/>
            <a:p>
              <a:endParaRPr/>
            </a:p>
          </p:txBody>
        </p:sp>
        <p:sp>
          <p:nvSpPr>
            <p:cNvPr id="16" name="object 16"/>
            <p:cNvSpPr/>
            <p:nvPr/>
          </p:nvSpPr>
          <p:spPr>
            <a:xfrm>
              <a:off x="4945011" y="1922272"/>
              <a:ext cx="124460" cy="123825"/>
            </a:xfrm>
            <a:custGeom>
              <a:avLst/>
              <a:gdLst/>
              <a:ahLst/>
              <a:cxnLst/>
              <a:rect l="l" t="t" r="r" b="b"/>
              <a:pathLst>
                <a:path w="124460" h="123825">
                  <a:moveTo>
                    <a:pt x="124206" y="0"/>
                  </a:moveTo>
                  <a:lnTo>
                    <a:pt x="0" y="0"/>
                  </a:lnTo>
                  <a:lnTo>
                    <a:pt x="62484" y="123443"/>
                  </a:lnTo>
                  <a:lnTo>
                    <a:pt x="124206" y="0"/>
                  </a:lnTo>
                  <a:close/>
                </a:path>
              </a:pathLst>
            </a:custGeom>
            <a:solidFill>
              <a:srgbClr val="000000"/>
            </a:solidFill>
          </p:spPr>
          <p:txBody>
            <a:bodyPr wrap="square" lIns="0" tIns="0" rIns="0" bIns="0" rtlCol="0"/>
            <a:lstStyle/>
            <a:p>
              <a:endParaRPr/>
            </a:p>
          </p:txBody>
        </p:sp>
      </p:grpSp>
      <p:sp>
        <p:nvSpPr>
          <p:cNvPr id="17" name="object 17"/>
          <p:cNvSpPr txBox="1">
            <a:spLocks noGrp="1"/>
          </p:cNvSpPr>
          <p:nvPr>
            <p:ph type="title"/>
          </p:nvPr>
        </p:nvSpPr>
        <p:spPr>
          <a:xfrm>
            <a:off x="1130439" y="514095"/>
            <a:ext cx="2438400" cy="538480"/>
          </a:xfrm>
          <a:prstGeom prst="rect">
            <a:avLst/>
          </a:prstGeom>
          <a:ln w="19050">
            <a:solidFill>
              <a:srgbClr val="000000"/>
            </a:solidFill>
          </a:ln>
        </p:spPr>
        <p:txBody>
          <a:bodyPr vert="horz" wrap="square" lIns="0" tIns="44450" rIns="0" bIns="0" rtlCol="0">
            <a:spAutoFit/>
          </a:bodyPr>
          <a:lstStyle/>
          <a:p>
            <a:pPr marL="367665">
              <a:lnSpc>
                <a:spcPct val="100000"/>
              </a:lnSpc>
              <a:spcBef>
                <a:spcPts val="350"/>
              </a:spcBef>
            </a:pPr>
            <a:r>
              <a:rPr sz="2800" spc="-5" dirty="0">
                <a:solidFill>
                  <a:srgbClr val="000000"/>
                </a:solidFill>
                <a:latin typeface="Times New Roman"/>
                <a:cs typeface="Times New Roman"/>
              </a:rPr>
              <a:t>a+b……#</a:t>
            </a:r>
            <a:endParaRPr sz="2800">
              <a:latin typeface="Times New Roman"/>
              <a:cs typeface="Times New Roman"/>
            </a:endParaRPr>
          </a:p>
        </p:txBody>
      </p:sp>
      <p:sp>
        <p:nvSpPr>
          <p:cNvPr id="18" name="object 18"/>
          <p:cNvSpPr txBox="1"/>
          <p:nvPr/>
        </p:nvSpPr>
        <p:spPr>
          <a:xfrm>
            <a:off x="5064138" y="1504935"/>
            <a:ext cx="1092200" cy="452755"/>
          </a:xfrm>
          <a:prstGeom prst="rect">
            <a:avLst/>
          </a:prstGeom>
        </p:spPr>
        <p:txBody>
          <a:bodyPr vert="horz" wrap="square" lIns="0" tIns="12700" rIns="0" bIns="0" rtlCol="0">
            <a:spAutoFit/>
          </a:bodyPr>
          <a:lstStyle/>
          <a:p>
            <a:pPr marL="12700">
              <a:lnSpc>
                <a:spcPct val="100000"/>
              </a:lnSpc>
              <a:spcBef>
                <a:spcPts val="100"/>
              </a:spcBef>
            </a:pPr>
            <a:r>
              <a:rPr sz="2800" spc="-5" dirty="0">
                <a:latin typeface="宋体"/>
                <a:cs typeface="宋体"/>
              </a:rPr>
              <a:t>输出带</a:t>
            </a:r>
            <a:endParaRPr sz="2800">
              <a:latin typeface="宋体"/>
              <a:cs typeface="宋体"/>
            </a:endParaRPr>
          </a:p>
        </p:txBody>
      </p:sp>
      <p:sp>
        <p:nvSpPr>
          <p:cNvPr id="19" name="object 19"/>
          <p:cNvSpPr txBox="1"/>
          <p:nvPr/>
        </p:nvSpPr>
        <p:spPr>
          <a:xfrm>
            <a:off x="474618" y="2331693"/>
            <a:ext cx="203835" cy="452755"/>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a:cs typeface="Times New Roman"/>
              </a:rPr>
              <a:t>#</a:t>
            </a:r>
            <a:endParaRPr sz="2800">
              <a:latin typeface="Times New Roman"/>
              <a:cs typeface="Times New Roman"/>
            </a:endParaRPr>
          </a:p>
        </p:txBody>
      </p:sp>
      <p:sp>
        <p:nvSpPr>
          <p:cNvPr id="20" name="object 20"/>
          <p:cNvSpPr/>
          <p:nvPr/>
        </p:nvSpPr>
        <p:spPr>
          <a:xfrm>
            <a:off x="368439" y="1253997"/>
            <a:ext cx="457200" cy="1447800"/>
          </a:xfrm>
          <a:custGeom>
            <a:avLst/>
            <a:gdLst/>
            <a:ahLst/>
            <a:cxnLst/>
            <a:rect l="l" t="t" r="r" b="b"/>
            <a:pathLst>
              <a:path w="457200" h="1447800">
                <a:moveTo>
                  <a:pt x="0" y="0"/>
                </a:moveTo>
                <a:lnTo>
                  <a:pt x="0" y="1447800"/>
                </a:lnTo>
              </a:path>
              <a:path w="457200" h="1447800">
                <a:moveTo>
                  <a:pt x="457200" y="0"/>
                </a:moveTo>
                <a:lnTo>
                  <a:pt x="457200" y="1447800"/>
                </a:lnTo>
              </a:path>
              <a:path w="457200" h="1447800">
                <a:moveTo>
                  <a:pt x="0" y="1447800"/>
                </a:moveTo>
                <a:lnTo>
                  <a:pt x="457200" y="1447800"/>
                </a:lnTo>
              </a:path>
            </a:pathLst>
          </a:custGeom>
          <a:ln w="9144">
            <a:solidFill>
              <a:srgbClr val="000000"/>
            </a:solidFill>
          </a:ln>
        </p:spPr>
        <p:txBody>
          <a:bodyPr wrap="square" lIns="0" tIns="0" rIns="0" bIns="0" rtlCol="0"/>
          <a:lstStyle/>
          <a:p>
            <a:endParaRPr/>
          </a:p>
        </p:txBody>
      </p:sp>
      <p:sp>
        <p:nvSpPr>
          <p:cNvPr id="21" name="object 21"/>
          <p:cNvSpPr txBox="1"/>
          <p:nvPr/>
        </p:nvSpPr>
        <p:spPr>
          <a:xfrm>
            <a:off x="524097" y="2943151"/>
            <a:ext cx="8487410" cy="3230880"/>
          </a:xfrm>
          <a:prstGeom prst="rect">
            <a:avLst/>
          </a:prstGeom>
        </p:spPr>
        <p:txBody>
          <a:bodyPr vert="horz" wrap="square" lIns="0" tIns="120650" rIns="0" bIns="0" rtlCol="0">
            <a:spAutoFit/>
          </a:bodyPr>
          <a:lstStyle/>
          <a:p>
            <a:pPr marL="298450" indent="-286385">
              <a:lnSpc>
                <a:spcPct val="100000"/>
              </a:lnSpc>
              <a:spcBef>
                <a:spcPts val="950"/>
              </a:spcBef>
              <a:buFont typeface="Times New Roman"/>
              <a:buChar char="–"/>
              <a:tabLst>
                <a:tab pos="299085" algn="l"/>
              </a:tabLst>
            </a:pPr>
            <a:r>
              <a:rPr sz="2800" spc="-5" dirty="0">
                <a:latin typeface="宋体"/>
                <a:cs typeface="宋体"/>
              </a:rPr>
              <a:t>工作方式：</a:t>
            </a:r>
            <a:r>
              <a:rPr sz="2800" spc="-5" dirty="0">
                <a:latin typeface="Times New Roman"/>
                <a:cs typeface="Times New Roman"/>
              </a:rPr>
              <a:t>“</a:t>
            </a:r>
            <a:r>
              <a:rPr sz="2800" spc="-5" dirty="0">
                <a:latin typeface="宋体"/>
                <a:cs typeface="宋体"/>
              </a:rPr>
              <a:t>移进－归</a:t>
            </a:r>
            <a:r>
              <a:rPr sz="2800" dirty="0">
                <a:latin typeface="宋体"/>
                <a:cs typeface="宋体"/>
              </a:rPr>
              <a:t>约</a:t>
            </a:r>
            <a:r>
              <a:rPr sz="2800" spc="-10" dirty="0">
                <a:latin typeface="Times New Roman"/>
                <a:cs typeface="Times New Roman"/>
              </a:rPr>
              <a:t>”</a:t>
            </a:r>
            <a:r>
              <a:rPr sz="2800" dirty="0">
                <a:latin typeface="宋体"/>
                <a:cs typeface="宋体"/>
              </a:rPr>
              <a:t>方式</a:t>
            </a:r>
            <a:endParaRPr sz="2800">
              <a:latin typeface="宋体"/>
              <a:cs typeface="宋体"/>
            </a:endParaRPr>
          </a:p>
          <a:p>
            <a:pPr marL="297815" marR="5080" indent="-285750">
              <a:lnSpc>
                <a:spcPct val="100000"/>
              </a:lnSpc>
              <a:spcBef>
                <a:spcPts val="850"/>
              </a:spcBef>
              <a:buFont typeface="Times New Roman"/>
              <a:buChar char="–"/>
              <a:tabLst>
                <a:tab pos="298450" algn="l"/>
              </a:tabLst>
            </a:pPr>
            <a:r>
              <a:rPr sz="2800" spc="-5" dirty="0">
                <a:latin typeface="宋体"/>
                <a:cs typeface="宋体"/>
              </a:rPr>
              <a:t>即：自左至右把输入串的符号一个一个移进栈，在移 进过程中不断查看栈顶符号串，一旦形成某个句型的 句柄时，就将此句柄用相应的产生式左部替换（归 约），若再形成句柄，就继续替换，直到栈顶不再形 成句柄为止。然后继续移进符号，重复上面的过程直 到栈顶只剩下文法的开始符号，输入串读完为止，这</a:t>
            </a:r>
            <a:endParaRPr sz="2800">
              <a:latin typeface="宋体"/>
              <a:cs typeface="宋体"/>
            </a:endParaRPr>
          </a:p>
        </p:txBody>
      </p:sp>
      <p:sp>
        <p:nvSpPr>
          <p:cNvPr id="22" name="object 22"/>
          <p:cNvSpPr txBox="1"/>
          <p:nvPr/>
        </p:nvSpPr>
        <p:spPr>
          <a:xfrm>
            <a:off x="809845" y="6147753"/>
            <a:ext cx="4291965" cy="452755"/>
          </a:xfrm>
          <a:prstGeom prst="rect">
            <a:avLst/>
          </a:prstGeom>
        </p:spPr>
        <p:txBody>
          <a:bodyPr vert="horz" wrap="square" lIns="0" tIns="12700" rIns="0" bIns="0" rtlCol="0">
            <a:spAutoFit/>
          </a:bodyPr>
          <a:lstStyle/>
          <a:p>
            <a:pPr marL="12700">
              <a:lnSpc>
                <a:spcPct val="100000"/>
              </a:lnSpc>
              <a:spcBef>
                <a:spcPts val="100"/>
              </a:spcBef>
            </a:pPr>
            <a:r>
              <a:rPr sz="2800" spc="-5" dirty="0">
                <a:latin typeface="宋体"/>
                <a:cs typeface="宋体"/>
              </a:rPr>
              <a:t>样就认为识别了一个句子。</a:t>
            </a:r>
            <a:endParaRPr sz="2800">
              <a:latin typeface="宋体"/>
              <a:cs typeface="宋体"/>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9269" y="1222248"/>
            <a:ext cx="8542020" cy="4078604"/>
          </a:xfrm>
          <a:prstGeom prst="rect">
            <a:avLst/>
          </a:prstGeom>
        </p:spPr>
        <p:txBody>
          <a:bodyPr vert="horz" wrap="square" lIns="0" tIns="12700" rIns="0" bIns="0" rtlCol="0">
            <a:spAutoFit/>
          </a:bodyPr>
          <a:lstStyle/>
          <a:p>
            <a:pPr marL="355600" marR="5080" indent="190500">
              <a:lnSpc>
                <a:spcPct val="100000"/>
              </a:lnSpc>
              <a:spcBef>
                <a:spcPts val="100"/>
              </a:spcBef>
            </a:pPr>
            <a:r>
              <a:rPr sz="2800" dirty="0">
                <a:latin typeface="宋体"/>
                <a:cs typeface="宋体"/>
              </a:rPr>
              <a:t>将</a:t>
            </a:r>
            <a:r>
              <a:rPr sz="2800" spc="-5" dirty="0">
                <a:latin typeface="Times New Roman"/>
                <a:cs typeface="Times New Roman"/>
              </a:rPr>
              <a:t>s[j+1]…s[k]</a:t>
            </a:r>
            <a:r>
              <a:rPr sz="2800" spc="-5" dirty="0">
                <a:latin typeface="宋体"/>
                <a:cs typeface="宋体"/>
              </a:rPr>
              <a:t>归约为某</a:t>
            </a:r>
            <a:r>
              <a:rPr sz="2800" spc="-10" dirty="0">
                <a:latin typeface="宋体"/>
                <a:cs typeface="宋体"/>
              </a:rPr>
              <a:t>个</a:t>
            </a:r>
            <a:r>
              <a:rPr sz="2800" spc="-5" dirty="0">
                <a:latin typeface="Times New Roman"/>
                <a:cs typeface="Times New Roman"/>
              </a:rPr>
              <a:t>N</a:t>
            </a:r>
            <a:r>
              <a:rPr sz="2800" spc="-5" dirty="0">
                <a:latin typeface="宋体"/>
                <a:cs typeface="宋体"/>
              </a:rPr>
              <a:t>；</a:t>
            </a:r>
            <a:r>
              <a:rPr sz="2800" spc="-5" dirty="0">
                <a:latin typeface="Times New Roman"/>
                <a:cs typeface="Times New Roman"/>
              </a:rPr>
              <a:t>/*</a:t>
            </a:r>
            <a:r>
              <a:rPr sz="2800" spc="-5" dirty="0">
                <a:latin typeface="宋体"/>
                <a:cs typeface="宋体"/>
              </a:rPr>
              <a:t>若找不到相应的产生 式归约，则出</a:t>
            </a:r>
            <a:r>
              <a:rPr sz="2800" dirty="0">
                <a:latin typeface="宋体"/>
                <a:cs typeface="宋体"/>
              </a:rPr>
              <a:t>错</a:t>
            </a:r>
            <a:r>
              <a:rPr sz="2800" spc="-5" dirty="0">
                <a:latin typeface="Times New Roman"/>
                <a:cs typeface="Times New Roman"/>
              </a:rPr>
              <a:t>*/</a:t>
            </a:r>
            <a:endParaRPr sz="2800">
              <a:latin typeface="Times New Roman"/>
              <a:cs typeface="Times New Roman"/>
            </a:endParaRPr>
          </a:p>
          <a:p>
            <a:pPr marL="635000">
              <a:lnSpc>
                <a:spcPct val="100000"/>
              </a:lnSpc>
              <a:spcBef>
                <a:spcPts val="170"/>
              </a:spcBef>
            </a:pPr>
            <a:r>
              <a:rPr sz="2800" spc="-5" dirty="0">
                <a:latin typeface="Times New Roman"/>
                <a:cs typeface="Times New Roman"/>
              </a:rPr>
              <a:t>k=j+1;</a:t>
            </a:r>
            <a:endParaRPr sz="2800">
              <a:latin typeface="Times New Roman"/>
              <a:cs typeface="Times New Roman"/>
            </a:endParaRPr>
          </a:p>
          <a:p>
            <a:pPr marL="635000">
              <a:lnSpc>
                <a:spcPct val="100000"/>
              </a:lnSpc>
              <a:spcBef>
                <a:spcPts val="160"/>
              </a:spcBef>
              <a:tabLst>
                <a:tab pos="2171700" algn="l"/>
              </a:tabLst>
            </a:pPr>
            <a:r>
              <a:rPr sz="2800" spc="-5" dirty="0">
                <a:latin typeface="Times New Roman"/>
                <a:cs typeface="Times New Roman"/>
              </a:rPr>
              <a:t>s[k]=N</a:t>
            </a:r>
            <a:r>
              <a:rPr sz="2800" dirty="0">
                <a:latin typeface="Times New Roman"/>
                <a:cs typeface="Times New Roman"/>
              </a:rPr>
              <a:t> }	/* end </a:t>
            </a:r>
            <a:r>
              <a:rPr sz="2800" spc="-5" dirty="0">
                <a:latin typeface="Times New Roman"/>
                <a:cs typeface="Times New Roman"/>
              </a:rPr>
              <a:t>of while*/</a:t>
            </a:r>
            <a:endParaRPr sz="2800">
              <a:latin typeface="Times New Roman"/>
              <a:cs typeface="Times New Roman"/>
            </a:endParaRPr>
          </a:p>
          <a:p>
            <a:pPr marL="368300">
              <a:lnSpc>
                <a:spcPct val="100000"/>
              </a:lnSpc>
              <a:spcBef>
                <a:spcPts val="170"/>
              </a:spcBef>
              <a:tabLst>
                <a:tab pos="1414780" algn="l"/>
                <a:tab pos="3578225" algn="l"/>
              </a:tabLst>
            </a:pPr>
            <a:r>
              <a:rPr sz="2800" dirty="0">
                <a:latin typeface="Times New Roman"/>
                <a:cs typeface="Times New Roman"/>
              </a:rPr>
              <a:t>if </a:t>
            </a:r>
            <a:r>
              <a:rPr sz="2800" spc="-5" dirty="0">
                <a:latin typeface="Times New Roman"/>
                <a:cs typeface="Times New Roman"/>
              </a:rPr>
              <a:t>s[j]	SYM</a:t>
            </a:r>
            <a:r>
              <a:rPr sz="2800" dirty="0">
                <a:latin typeface="Times New Roman"/>
                <a:cs typeface="Times New Roman"/>
              </a:rPr>
              <a:t> or </a:t>
            </a:r>
            <a:r>
              <a:rPr sz="2800" spc="-5" dirty="0">
                <a:latin typeface="Times New Roman"/>
                <a:cs typeface="Times New Roman"/>
              </a:rPr>
              <a:t>s[j]	SYM</a:t>
            </a:r>
            <a:r>
              <a:rPr sz="2800" spc="-10" dirty="0">
                <a:latin typeface="Times New Roman"/>
                <a:cs typeface="Times New Roman"/>
              </a:rPr>
              <a:t> </a:t>
            </a:r>
            <a:r>
              <a:rPr sz="2800" dirty="0">
                <a:latin typeface="Times New Roman"/>
                <a:cs typeface="Times New Roman"/>
              </a:rPr>
              <a:t>then</a:t>
            </a:r>
            <a:endParaRPr sz="2800">
              <a:latin typeface="Times New Roman"/>
              <a:cs typeface="Times New Roman"/>
            </a:endParaRPr>
          </a:p>
          <a:p>
            <a:pPr marL="368300" marR="3210560" indent="443865">
              <a:lnSpc>
                <a:spcPts val="3529"/>
              </a:lnSpc>
              <a:spcBef>
                <a:spcPts val="135"/>
              </a:spcBef>
            </a:pPr>
            <a:r>
              <a:rPr sz="2800" dirty="0">
                <a:latin typeface="Times New Roman"/>
                <a:cs typeface="Times New Roman"/>
              </a:rPr>
              <a:t>{k=k+1;s[k]=SYM}</a:t>
            </a:r>
            <a:r>
              <a:rPr sz="2800" spc="-20" dirty="0">
                <a:latin typeface="Times New Roman"/>
                <a:cs typeface="Times New Roman"/>
              </a:rPr>
              <a:t> </a:t>
            </a:r>
            <a:r>
              <a:rPr sz="2800" spc="-10" dirty="0">
                <a:latin typeface="Times New Roman"/>
                <a:cs typeface="Times New Roman"/>
              </a:rPr>
              <a:t>/*</a:t>
            </a:r>
            <a:r>
              <a:rPr sz="2800" dirty="0">
                <a:latin typeface="宋体"/>
                <a:cs typeface="宋体"/>
              </a:rPr>
              <a:t>移</a:t>
            </a:r>
            <a:r>
              <a:rPr sz="2800" spc="-10" dirty="0">
                <a:latin typeface="宋体"/>
                <a:cs typeface="宋体"/>
              </a:rPr>
              <a:t>进</a:t>
            </a:r>
            <a:r>
              <a:rPr sz="2800" dirty="0">
                <a:latin typeface="Times New Roman"/>
                <a:cs typeface="Times New Roman"/>
              </a:rPr>
              <a:t>*/  </a:t>
            </a:r>
            <a:r>
              <a:rPr sz="2800" spc="-5" dirty="0">
                <a:latin typeface="Times New Roman"/>
                <a:cs typeface="Times New Roman"/>
              </a:rPr>
              <a:t>else</a:t>
            </a:r>
            <a:r>
              <a:rPr sz="2800" spc="-35" dirty="0">
                <a:latin typeface="Times New Roman"/>
                <a:cs typeface="Times New Roman"/>
              </a:rPr>
              <a:t> </a:t>
            </a:r>
            <a:r>
              <a:rPr sz="2800" spc="-5" dirty="0">
                <a:latin typeface="Times New Roman"/>
                <a:cs typeface="Times New Roman"/>
              </a:rPr>
              <a:t>ERROR</a:t>
            </a:r>
            <a:r>
              <a:rPr sz="2800" spc="-35" dirty="0">
                <a:latin typeface="Times New Roman"/>
                <a:cs typeface="Times New Roman"/>
              </a:rPr>
              <a:t> </a:t>
            </a:r>
            <a:r>
              <a:rPr sz="2800" spc="-10" dirty="0">
                <a:latin typeface="Times New Roman"/>
                <a:cs typeface="Times New Roman"/>
              </a:rPr>
              <a:t>/*</a:t>
            </a:r>
            <a:r>
              <a:rPr sz="2800" spc="-5" dirty="0">
                <a:latin typeface="宋体"/>
                <a:cs typeface="宋体"/>
              </a:rPr>
              <a:t>调出错处理程</a:t>
            </a:r>
            <a:r>
              <a:rPr sz="2800" spc="-10" dirty="0">
                <a:latin typeface="宋体"/>
                <a:cs typeface="宋体"/>
              </a:rPr>
              <a:t>序</a:t>
            </a:r>
            <a:r>
              <a:rPr sz="2800" dirty="0">
                <a:latin typeface="Times New Roman"/>
                <a:cs typeface="Times New Roman"/>
              </a:rPr>
              <a:t>*/</a:t>
            </a:r>
            <a:endParaRPr sz="2800">
              <a:latin typeface="Times New Roman"/>
              <a:cs typeface="Times New Roman"/>
            </a:endParaRPr>
          </a:p>
          <a:p>
            <a:pPr marL="12700">
              <a:lnSpc>
                <a:spcPct val="100000"/>
              </a:lnSpc>
              <a:spcBef>
                <a:spcPts val="15"/>
              </a:spcBef>
            </a:pPr>
            <a:r>
              <a:rPr sz="2800" spc="-5" dirty="0">
                <a:solidFill>
                  <a:srgbClr val="000065"/>
                </a:solidFill>
                <a:latin typeface="Times New Roman"/>
                <a:cs typeface="Times New Roman"/>
              </a:rPr>
              <a:t>until</a:t>
            </a:r>
            <a:r>
              <a:rPr sz="2800" spc="-15" dirty="0">
                <a:solidFill>
                  <a:srgbClr val="000065"/>
                </a:solidFill>
                <a:latin typeface="Times New Roman"/>
                <a:cs typeface="Times New Roman"/>
              </a:rPr>
              <a:t> </a:t>
            </a:r>
            <a:r>
              <a:rPr sz="2800" dirty="0">
                <a:latin typeface="Times New Roman"/>
                <a:cs typeface="Times New Roman"/>
              </a:rPr>
              <a:t>SYM=‘#’ </a:t>
            </a:r>
            <a:r>
              <a:rPr sz="2800" spc="-5" dirty="0">
                <a:latin typeface="Times New Roman"/>
                <a:cs typeface="Times New Roman"/>
              </a:rPr>
              <a:t>/*</a:t>
            </a:r>
            <a:r>
              <a:rPr sz="2800" spc="-5" dirty="0">
                <a:latin typeface="宋体"/>
                <a:cs typeface="宋体"/>
              </a:rPr>
              <a:t>识别成</a:t>
            </a:r>
            <a:r>
              <a:rPr sz="2800" dirty="0">
                <a:latin typeface="宋体"/>
                <a:cs typeface="宋体"/>
              </a:rPr>
              <a:t>功</a:t>
            </a:r>
            <a:r>
              <a:rPr sz="2800" spc="-5" dirty="0">
                <a:latin typeface="Times New Roman"/>
                <a:cs typeface="Times New Roman"/>
              </a:rPr>
              <a:t>*/</a:t>
            </a:r>
            <a:endParaRPr sz="2800">
              <a:latin typeface="Times New Roman"/>
              <a:cs typeface="Times New Roman"/>
            </a:endParaRPr>
          </a:p>
          <a:p>
            <a:pPr marL="12700">
              <a:lnSpc>
                <a:spcPct val="100000"/>
              </a:lnSpc>
              <a:spcBef>
                <a:spcPts val="680"/>
              </a:spcBef>
            </a:pPr>
            <a:r>
              <a:rPr sz="2800" dirty="0">
                <a:latin typeface="Times New Roman"/>
                <a:cs typeface="Times New Roman"/>
              </a:rPr>
              <a:t>}</a:t>
            </a:r>
            <a:endParaRPr sz="2800">
              <a:latin typeface="Times New Roman"/>
              <a:cs typeface="Times New Roman"/>
            </a:endParaRPr>
          </a:p>
        </p:txBody>
      </p:sp>
      <p:pic>
        <p:nvPicPr>
          <p:cNvPr id="3" name="object 3"/>
          <p:cNvPicPr/>
          <p:nvPr/>
        </p:nvPicPr>
        <p:blipFill>
          <a:blip r:embed="rId2" cstate="print"/>
          <a:stretch>
            <a:fillRect/>
          </a:stretch>
        </p:blipFill>
        <p:spPr>
          <a:xfrm>
            <a:off x="1359033" y="3117850"/>
            <a:ext cx="228600" cy="215645"/>
          </a:xfrm>
          <a:prstGeom prst="rect">
            <a:avLst/>
          </a:prstGeom>
        </p:spPr>
      </p:pic>
      <p:pic>
        <p:nvPicPr>
          <p:cNvPr id="4" name="object 4"/>
          <p:cNvPicPr/>
          <p:nvPr/>
        </p:nvPicPr>
        <p:blipFill>
          <a:blip r:embed="rId3" cstate="print"/>
          <a:stretch>
            <a:fillRect/>
          </a:stretch>
        </p:blipFill>
        <p:spPr>
          <a:xfrm>
            <a:off x="3416433" y="3150616"/>
            <a:ext cx="309372" cy="18287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30</a:t>
            </a:fld>
            <a:endParaRPr spc="-5" dirty="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22097"/>
            <a:ext cx="5969000" cy="1182370"/>
          </a:xfrm>
          <a:prstGeom prst="rect">
            <a:avLst/>
          </a:prstGeom>
        </p:spPr>
        <p:txBody>
          <a:bodyPr vert="horz" wrap="square" lIns="0" tIns="42544" rIns="0" bIns="0" rtlCol="0">
            <a:spAutoFit/>
          </a:bodyPr>
          <a:lstStyle/>
          <a:p>
            <a:pPr marL="12700">
              <a:lnSpc>
                <a:spcPct val="100000"/>
              </a:lnSpc>
              <a:spcBef>
                <a:spcPts val="334"/>
              </a:spcBef>
              <a:tabLst>
                <a:tab pos="1040765" algn="l"/>
              </a:tabLst>
            </a:pPr>
            <a:r>
              <a:rPr dirty="0">
                <a:latin typeface="Times New Roman"/>
                <a:cs typeface="Times New Roman"/>
              </a:rPr>
              <a:t>5.2	</a:t>
            </a:r>
            <a:r>
              <a:rPr dirty="0"/>
              <a:t>算符优先分析法</a:t>
            </a:r>
          </a:p>
          <a:p>
            <a:pPr marL="12700">
              <a:lnSpc>
                <a:spcPct val="100000"/>
              </a:lnSpc>
              <a:spcBef>
                <a:spcPts val="229"/>
              </a:spcBef>
            </a:pPr>
            <a:r>
              <a:rPr lang="zh-CN" altLang="en-US" dirty="0"/>
              <a:t>四</a:t>
            </a:r>
            <a:r>
              <a:rPr dirty="0"/>
              <a:t>、算符优先分析的若干问题</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31</a:t>
            </a:fld>
            <a:endParaRPr spc="-5" dirty="0">
              <a:latin typeface="Times New Roman"/>
              <a:cs typeface="Times New Roman"/>
            </a:endParaRPr>
          </a:p>
        </p:txBody>
      </p:sp>
      <p:sp>
        <p:nvSpPr>
          <p:cNvPr id="3" name="object 3"/>
          <p:cNvSpPr txBox="1"/>
          <p:nvPr/>
        </p:nvSpPr>
        <p:spPr>
          <a:xfrm>
            <a:off x="219335" y="1373411"/>
            <a:ext cx="8735695" cy="4699635"/>
          </a:xfrm>
          <a:prstGeom prst="rect">
            <a:avLst/>
          </a:prstGeom>
        </p:spPr>
        <p:txBody>
          <a:bodyPr vert="horz" wrap="square" lIns="0" tIns="55244" rIns="0" bIns="0" rtlCol="0">
            <a:spAutoFit/>
          </a:bodyPr>
          <a:lstStyle/>
          <a:p>
            <a:pPr marL="12700">
              <a:lnSpc>
                <a:spcPct val="100000"/>
              </a:lnSpc>
              <a:spcBef>
                <a:spcPts val="434"/>
              </a:spcBef>
            </a:pPr>
            <a:r>
              <a:rPr sz="2800" dirty="0">
                <a:latin typeface="Times New Roman"/>
                <a:cs typeface="Times New Roman"/>
              </a:rPr>
              <a:t>3</a:t>
            </a:r>
            <a:r>
              <a:rPr sz="2800" spc="-5" dirty="0">
                <a:latin typeface="宋体"/>
                <a:cs typeface="宋体"/>
              </a:rPr>
              <a:t>、通用算符优先分析</a:t>
            </a:r>
            <a:endParaRPr sz="2800" dirty="0">
              <a:latin typeface="宋体"/>
              <a:cs typeface="宋体"/>
            </a:endParaRPr>
          </a:p>
          <a:p>
            <a:pPr marL="309880" indent="-297815">
              <a:lnSpc>
                <a:spcPct val="100000"/>
              </a:lnSpc>
              <a:spcBef>
                <a:spcPts val="335"/>
              </a:spcBef>
              <a:buSzPct val="96428"/>
              <a:buFont typeface="Times New Roman"/>
              <a:buAutoNum type="arabicParenR" startAt="2"/>
              <a:tabLst>
                <a:tab pos="310515" algn="l"/>
              </a:tabLst>
            </a:pPr>
            <a:r>
              <a:rPr sz="2800" spc="-5" dirty="0">
                <a:latin typeface="宋体"/>
                <a:cs typeface="宋体"/>
              </a:rPr>
              <a:t>通用算符优先分析算法</a:t>
            </a:r>
            <a:endParaRPr sz="2800" dirty="0">
              <a:latin typeface="宋体"/>
              <a:cs typeface="宋体"/>
            </a:endParaRPr>
          </a:p>
          <a:p>
            <a:pPr marL="355600" marR="46355" indent="-343535">
              <a:lnSpc>
                <a:spcPts val="3020"/>
              </a:lnSpc>
              <a:spcBef>
                <a:spcPts val="725"/>
              </a:spcBef>
            </a:pPr>
            <a:r>
              <a:rPr sz="2800" spc="-5" dirty="0">
                <a:latin typeface="宋体"/>
                <a:cs typeface="宋体"/>
              </a:rPr>
              <a:t>注：（</a:t>
            </a:r>
            <a:r>
              <a:rPr sz="2800" spc="-5" dirty="0">
                <a:latin typeface="Times New Roman"/>
                <a:cs typeface="Times New Roman"/>
              </a:rPr>
              <a:t>1</a:t>
            </a:r>
            <a:r>
              <a:rPr sz="2800" spc="-5" dirty="0">
                <a:latin typeface="宋体"/>
                <a:cs typeface="宋体"/>
              </a:rPr>
              <a:t>）算法结束时，若栈内只</a:t>
            </a:r>
            <a:r>
              <a:rPr sz="2800" spc="-10" dirty="0">
                <a:latin typeface="宋体"/>
                <a:cs typeface="宋体"/>
              </a:rPr>
              <a:t>有</a:t>
            </a:r>
            <a:r>
              <a:rPr sz="2800" spc="-10" dirty="0">
                <a:latin typeface="Times New Roman"/>
                <a:cs typeface="Times New Roman"/>
              </a:rPr>
              <a:t>“</a:t>
            </a:r>
            <a:r>
              <a:rPr sz="2800" spc="-10" dirty="0">
                <a:latin typeface="宋体"/>
                <a:cs typeface="宋体"/>
              </a:rPr>
              <a:t>＃</a:t>
            </a:r>
            <a:r>
              <a:rPr sz="2800" spc="-10" dirty="0">
                <a:latin typeface="Times New Roman"/>
                <a:cs typeface="Times New Roman"/>
              </a:rPr>
              <a:t>”</a:t>
            </a:r>
            <a:r>
              <a:rPr sz="2800" spc="-5" dirty="0">
                <a:latin typeface="宋体"/>
                <a:cs typeface="宋体"/>
              </a:rPr>
              <a:t>和某非终结符，  读头下</a:t>
            </a:r>
            <a:r>
              <a:rPr sz="2800" spc="-10" dirty="0">
                <a:latin typeface="宋体"/>
                <a:cs typeface="宋体"/>
              </a:rPr>
              <a:t>为</a:t>
            </a:r>
            <a:r>
              <a:rPr sz="2800" spc="-10" dirty="0">
                <a:latin typeface="Times New Roman"/>
                <a:cs typeface="Times New Roman"/>
              </a:rPr>
              <a:t>“</a:t>
            </a:r>
            <a:r>
              <a:rPr sz="2800" spc="-10" dirty="0">
                <a:latin typeface="宋体"/>
                <a:cs typeface="宋体"/>
              </a:rPr>
              <a:t>＃</a:t>
            </a:r>
            <a:r>
              <a:rPr sz="2800" spc="-10" dirty="0">
                <a:latin typeface="Times New Roman"/>
                <a:cs typeface="Times New Roman"/>
              </a:rPr>
              <a:t>”</a:t>
            </a:r>
            <a:r>
              <a:rPr sz="2800" spc="-10" dirty="0">
                <a:latin typeface="宋体"/>
                <a:cs typeface="宋体"/>
              </a:rPr>
              <a:t>，</a:t>
            </a:r>
            <a:r>
              <a:rPr sz="2800" spc="-5" dirty="0">
                <a:latin typeface="宋体"/>
                <a:cs typeface="宋体"/>
              </a:rPr>
              <a:t>则表示分析成功，否则输入串有错。</a:t>
            </a:r>
            <a:endParaRPr sz="2800" dirty="0">
              <a:latin typeface="宋体"/>
              <a:cs typeface="宋体"/>
            </a:endParaRPr>
          </a:p>
          <a:p>
            <a:pPr marL="355600" marR="5080" lvl="1" indent="367665">
              <a:lnSpc>
                <a:spcPct val="91200"/>
              </a:lnSpc>
              <a:spcBef>
                <a:spcPts val="600"/>
              </a:spcBef>
              <a:buSzPct val="96428"/>
              <a:buAutoNum type="arabicPlain" startAt="2"/>
              <a:tabLst>
                <a:tab pos="1614170" algn="l"/>
              </a:tabLst>
            </a:pPr>
            <a:r>
              <a:rPr sz="2800" spc="-5" dirty="0">
                <a:latin typeface="宋体"/>
                <a:cs typeface="宋体"/>
              </a:rPr>
              <a:t>在进行最左素短语归约时，只要能找出产生式其右部的终结符与栈顶的若干终结符有一一对应的关系，当名称相同，位置也相同时即可进行归约，由于最左素短语不考虑非终结符，所以归约成什么符号无关紧要。</a:t>
            </a:r>
            <a:endParaRPr sz="2800" dirty="0">
              <a:latin typeface="宋体"/>
              <a:cs typeface="宋体"/>
            </a:endParaRPr>
          </a:p>
          <a:p>
            <a:pPr marL="355600" marR="5715" lvl="1" indent="367665">
              <a:lnSpc>
                <a:spcPts val="3190"/>
              </a:lnSpc>
              <a:spcBef>
                <a:spcPts val="425"/>
              </a:spcBef>
              <a:buSzPct val="96428"/>
              <a:buAutoNum type="arabicPlain" startAt="2"/>
              <a:tabLst>
                <a:tab pos="1614170" algn="l"/>
              </a:tabLst>
            </a:pPr>
            <a:r>
              <a:rPr sz="2800" spc="-5" dirty="0" err="1">
                <a:latin typeface="宋体"/>
                <a:cs typeface="宋体"/>
              </a:rPr>
              <a:t>通用算符优先分析不考虑非终结符，终结符和非终结符放在同一个栈中</a:t>
            </a:r>
            <a:r>
              <a:rPr sz="2800" spc="-5" dirty="0">
                <a:latin typeface="宋体"/>
                <a:cs typeface="宋体"/>
              </a:rPr>
              <a:t>。</a:t>
            </a:r>
            <a:endParaRPr sz="2800" dirty="0">
              <a:latin typeface="宋体"/>
              <a:cs typeface="宋体"/>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326135"/>
            <a:ext cx="4254500" cy="574040"/>
          </a:xfrm>
          <a:prstGeom prst="rect">
            <a:avLst/>
          </a:prstGeom>
        </p:spPr>
        <p:txBody>
          <a:bodyPr vert="horz" wrap="square" lIns="0" tIns="12700" rIns="0" bIns="0" rtlCol="0">
            <a:spAutoFit/>
          </a:bodyPr>
          <a:lstStyle/>
          <a:p>
            <a:pPr marL="12700">
              <a:lnSpc>
                <a:spcPct val="100000"/>
              </a:lnSpc>
              <a:spcBef>
                <a:spcPts val="100"/>
              </a:spcBef>
              <a:tabLst>
                <a:tab pos="1040765" algn="l"/>
              </a:tabLst>
            </a:pPr>
            <a:r>
              <a:rPr dirty="0">
                <a:latin typeface="Times New Roman"/>
                <a:cs typeface="Times New Roman"/>
              </a:rPr>
              <a:t>5.2	</a:t>
            </a:r>
            <a:r>
              <a:rPr dirty="0"/>
              <a:t>算符优先分析法</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32</a:t>
            </a:fld>
            <a:endParaRPr spc="-5" dirty="0">
              <a:latin typeface="Times New Roman"/>
              <a:cs typeface="Times New Roman"/>
            </a:endParaRPr>
          </a:p>
        </p:txBody>
      </p:sp>
      <p:sp>
        <p:nvSpPr>
          <p:cNvPr id="3" name="object 3"/>
          <p:cNvSpPr txBox="1"/>
          <p:nvPr/>
        </p:nvSpPr>
        <p:spPr>
          <a:xfrm>
            <a:off x="219335" y="1244345"/>
            <a:ext cx="8557895" cy="857250"/>
          </a:xfrm>
          <a:prstGeom prst="rect">
            <a:avLst/>
          </a:prstGeom>
        </p:spPr>
        <p:txBody>
          <a:bodyPr vert="horz" wrap="square" lIns="0" tIns="44450" rIns="0" bIns="0" rtlCol="0">
            <a:spAutoFit/>
          </a:bodyPr>
          <a:lstStyle/>
          <a:p>
            <a:pPr marL="354965" marR="5080" indent="-342900">
              <a:lnSpc>
                <a:spcPts val="3190"/>
              </a:lnSpc>
              <a:spcBef>
                <a:spcPts val="350"/>
              </a:spcBef>
            </a:pPr>
            <a:r>
              <a:rPr sz="2800" spc="-5" dirty="0">
                <a:latin typeface="宋体"/>
                <a:cs typeface="宋体"/>
              </a:rPr>
              <a:t>例如：根据下面文法及其算符优先表，按通用算符优先 分析的算法分析语句</a:t>
            </a:r>
            <a:r>
              <a:rPr sz="2800" spc="-5" dirty="0">
                <a:latin typeface="Times New Roman"/>
                <a:cs typeface="Times New Roman"/>
              </a:rPr>
              <a:t>#if</a:t>
            </a:r>
            <a:r>
              <a:rPr sz="2800" spc="-10" dirty="0">
                <a:latin typeface="Times New Roman"/>
                <a:cs typeface="Times New Roman"/>
              </a:rPr>
              <a:t> </a:t>
            </a:r>
            <a:r>
              <a:rPr sz="2800" dirty="0">
                <a:latin typeface="Times New Roman"/>
                <a:cs typeface="Times New Roman"/>
              </a:rPr>
              <a:t>b</a:t>
            </a:r>
            <a:r>
              <a:rPr sz="2800" spc="-5" dirty="0">
                <a:latin typeface="Times New Roman"/>
                <a:cs typeface="Times New Roman"/>
              </a:rPr>
              <a:t> then</a:t>
            </a:r>
            <a:r>
              <a:rPr sz="2800" spc="-10" dirty="0">
                <a:latin typeface="Times New Roman"/>
                <a:cs typeface="Times New Roman"/>
              </a:rPr>
              <a:t> </a:t>
            </a:r>
            <a:r>
              <a:rPr sz="2800" dirty="0">
                <a:latin typeface="Times New Roman"/>
                <a:cs typeface="Times New Roman"/>
              </a:rPr>
              <a:t>i</a:t>
            </a:r>
            <a:r>
              <a:rPr sz="2800" spc="-5" dirty="0">
                <a:latin typeface="Times New Roman"/>
                <a:cs typeface="Times New Roman"/>
              </a:rPr>
              <a:t> else </a:t>
            </a:r>
            <a:r>
              <a:rPr sz="2800" spc="-15" dirty="0">
                <a:latin typeface="Times New Roman"/>
                <a:cs typeface="Times New Roman"/>
              </a:rPr>
              <a:t>i#</a:t>
            </a:r>
            <a:r>
              <a:rPr sz="2800" dirty="0">
                <a:latin typeface="宋体"/>
                <a:cs typeface="宋体"/>
              </a:rPr>
              <a:t>。</a:t>
            </a:r>
            <a:endParaRPr sz="2800">
              <a:latin typeface="宋体"/>
              <a:cs typeface="宋体"/>
            </a:endParaRPr>
          </a:p>
        </p:txBody>
      </p:sp>
      <p:sp>
        <p:nvSpPr>
          <p:cNvPr id="4" name="object 4"/>
          <p:cNvSpPr txBox="1"/>
          <p:nvPr/>
        </p:nvSpPr>
        <p:spPr>
          <a:xfrm>
            <a:off x="626226" y="2082029"/>
            <a:ext cx="3339465" cy="1051560"/>
          </a:xfrm>
          <a:prstGeom prst="rect">
            <a:avLst/>
          </a:prstGeom>
        </p:spPr>
        <p:txBody>
          <a:bodyPr vert="horz" wrap="square" lIns="0" tIns="12700" rIns="0" bIns="0" rtlCol="0">
            <a:spAutoFit/>
          </a:bodyPr>
          <a:lstStyle/>
          <a:p>
            <a:pPr marL="50800" marR="43180" indent="-635">
              <a:lnSpc>
                <a:spcPct val="120200"/>
              </a:lnSpc>
              <a:spcBef>
                <a:spcPts val="100"/>
              </a:spcBef>
              <a:tabLst>
                <a:tab pos="2282825" algn="l"/>
              </a:tabLst>
            </a:pPr>
            <a:r>
              <a:rPr sz="2800" dirty="0">
                <a:latin typeface="Times New Roman"/>
                <a:cs typeface="Times New Roman"/>
              </a:rPr>
              <a:t>S </a:t>
            </a:r>
            <a:r>
              <a:rPr sz="2800" dirty="0">
                <a:latin typeface="Symbol"/>
                <a:cs typeface="Symbol"/>
              </a:rPr>
              <a:t></a:t>
            </a:r>
            <a:r>
              <a:rPr sz="2800" dirty="0">
                <a:latin typeface="Times New Roman"/>
                <a:cs typeface="Times New Roman"/>
              </a:rPr>
              <a:t>if </a:t>
            </a:r>
            <a:r>
              <a:rPr sz="2800" spc="-5" dirty="0">
                <a:latin typeface="Times New Roman"/>
                <a:cs typeface="Times New Roman"/>
              </a:rPr>
              <a:t>E</a:t>
            </a:r>
            <a:r>
              <a:rPr sz="2850" spc="-7" baseline="-20467" dirty="0">
                <a:latin typeface="Times New Roman"/>
                <a:cs typeface="Times New Roman"/>
              </a:rPr>
              <a:t>b </a:t>
            </a:r>
            <a:r>
              <a:rPr sz="2800" spc="-5" dirty="0">
                <a:latin typeface="Times New Roman"/>
                <a:cs typeface="Times New Roman"/>
              </a:rPr>
              <a:t>then </a:t>
            </a:r>
            <a:r>
              <a:rPr sz="2800" dirty="0">
                <a:latin typeface="Times New Roman"/>
                <a:cs typeface="Times New Roman"/>
              </a:rPr>
              <a:t>E </a:t>
            </a:r>
            <a:r>
              <a:rPr sz="2800" spc="-5" dirty="0">
                <a:latin typeface="Times New Roman"/>
                <a:cs typeface="Times New Roman"/>
              </a:rPr>
              <a:t>else </a:t>
            </a:r>
            <a:r>
              <a:rPr sz="2800" dirty="0">
                <a:latin typeface="Times New Roman"/>
                <a:cs typeface="Times New Roman"/>
              </a:rPr>
              <a:t>E  T</a:t>
            </a:r>
            <a:r>
              <a:rPr sz="2800" spc="-10" dirty="0">
                <a:latin typeface="Times New Roman"/>
                <a:cs typeface="Times New Roman"/>
              </a:rPr>
              <a:t> </a:t>
            </a:r>
            <a:r>
              <a:rPr sz="2800" dirty="0">
                <a:latin typeface="Symbol"/>
                <a:cs typeface="Symbol"/>
              </a:rPr>
              <a:t></a:t>
            </a:r>
            <a:r>
              <a:rPr sz="2800" dirty="0">
                <a:latin typeface="Times New Roman"/>
                <a:cs typeface="Times New Roman"/>
              </a:rPr>
              <a:t>T*F|F	F</a:t>
            </a:r>
            <a:r>
              <a:rPr sz="2800" spc="-35" dirty="0">
                <a:latin typeface="Times New Roman"/>
                <a:cs typeface="Times New Roman"/>
              </a:rPr>
              <a:t> </a:t>
            </a:r>
            <a:r>
              <a:rPr sz="2800" dirty="0">
                <a:latin typeface="Symbol"/>
                <a:cs typeface="Symbol"/>
              </a:rPr>
              <a:t></a:t>
            </a:r>
            <a:r>
              <a:rPr sz="2800" dirty="0">
                <a:latin typeface="Times New Roman"/>
                <a:cs typeface="Times New Roman"/>
              </a:rPr>
              <a:t>i</a:t>
            </a:r>
            <a:endParaRPr sz="2800">
              <a:latin typeface="Times New Roman"/>
              <a:cs typeface="Times New Roman"/>
            </a:endParaRPr>
          </a:p>
        </p:txBody>
      </p:sp>
      <p:sp>
        <p:nvSpPr>
          <p:cNvPr id="5" name="object 5"/>
          <p:cNvSpPr txBox="1"/>
          <p:nvPr/>
        </p:nvSpPr>
        <p:spPr>
          <a:xfrm>
            <a:off x="4498407" y="2082092"/>
            <a:ext cx="1654810" cy="1051560"/>
          </a:xfrm>
          <a:prstGeom prst="rect">
            <a:avLst/>
          </a:prstGeom>
        </p:spPr>
        <p:txBody>
          <a:bodyPr vert="horz" wrap="square" lIns="0" tIns="98425" rIns="0" bIns="0" rtlCol="0">
            <a:spAutoFit/>
          </a:bodyPr>
          <a:lstStyle/>
          <a:p>
            <a:pPr marL="38100">
              <a:lnSpc>
                <a:spcPct val="100000"/>
              </a:lnSpc>
              <a:spcBef>
                <a:spcPts val="775"/>
              </a:spcBef>
            </a:pPr>
            <a:r>
              <a:rPr sz="2800" dirty="0">
                <a:latin typeface="Times New Roman"/>
                <a:cs typeface="Times New Roman"/>
              </a:rPr>
              <a:t>E</a:t>
            </a:r>
            <a:r>
              <a:rPr sz="2800" spc="-85" dirty="0">
                <a:latin typeface="Times New Roman"/>
                <a:cs typeface="Times New Roman"/>
              </a:rPr>
              <a:t> </a:t>
            </a:r>
            <a:r>
              <a:rPr sz="2800" spc="-5" dirty="0">
                <a:latin typeface="Symbol"/>
                <a:cs typeface="Symbol"/>
              </a:rPr>
              <a:t></a:t>
            </a:r>
            <a:r>
              <a:rPr sz="2800" spc="-5" dirty="0">
                <a:latin typeface="Times New Roman"/>
                <a:cs typeface="Times New Roman"/>
              </a:rPr>
              <a:t>E+T|T</a:t>
            </a:r>
            <a:endParaRPr sz="2800">
              <a:latin typeface="Times New Roman"/>
              <a:cs typeface="Times New Roman"/>
            </a:endParaRPr>
          </a:p>
          <a:p>
            <a:pPr marL="123825">
              <a:lnSpc>
                <a:spcPct val="100000"/>
              </a:lnSpc>
              <a:spcBef>
                <a:spcPts val="680"/>
              </a:spcBef>
            </a:pPr>
            <a:r>
              <a:rPr sz="2800" spc="-5" dirty="0">
                <a:latin typeface="Times New Roman"/>
                <a:cs typeface="Times New Roman"/>
              </a:rPr>
              <a:t>E</a:t>
            </a:r>
            <a:r>
              <a:rPr sz="2850" spc="-7" baseline="-20467" dirty="0">
                <a:latin typeface="Times New Roman"/>
                <a:cs typeface="Times New Roman"/>
              </a:rPr>
              <a:t>b</a:t>
            </a:r>
            <a:r>
              <a:rPr sz="2850" spc="322" baseline="-20467" dirty="0">
                <a:latin typeface="Times New Roman"/>
                <a:cs typeface="Times New Roman"/>
              </a:rPr>
              <a:t> </a:t>
            </a:r>
            <a:r>
              <a:rPr sz="2800" spc="-5" dirty="0">
                <a:latin typeface="Symbol"/>
                <a:cs typeface="Symbol"/>
              </a:rPr>
              <a:t></a:t>
            </a:r>
            <a:r>
              <a:rPr sz="2800" spc="-5" dirty="0">
                <a:latin typeface="Times New Roman"/>
                <a:cs typeface="Times New Roman"/>
              </a:rPr>
              <a:t>b</a:t>
            </a:r>
            <a:endParaRPr sz="28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30542" y="782701"/>
          <a:ext cx="8571230" cy="5918200"/>
        </p:xfrm>
        <a:graphic>
          <a:graphicData uri="http://schemas.openxmlformats.org/drawingml/2006/table">
            <a:tbl>
              <a:tblPr firstRow="1" bandRow="1">
                <a:tableStyleId>{2D5ABB26-0587-4C30-8999-92F81FD0307C}</a:tableStyleId>
              </a:tblPr>
              <a:tblGrid>
                <a:gridCol w="1113790">
                  <a:extLst>
                    <a:ext uri="{9D8B030D-6E8A-4147-A177-3AD203B41FA5}">
                      <a16:colId xmlns:a16="http://schemas.microsoft.com/office/drawing/2014/main" val="20000"/>
                    </a:ext>
                  </a:extLst>
                </a:gridCol>
                <a:gridCol w="880110">
                  <a:extLst>
                    <a:ext uri="{9D8B030D-6E8A-4147-A177-3AD203B41FA5}">
                      <a16:colId xmlns:a16="http://schemas.microsoft.com/office/drawing/2014/main" val="20001"/>
                    </a:ext>
                  </a:extLst>
                </a:gridCol>
                <a:gridCol w="879475">
                  <a:extLst>
                    <a:ext uri="{9D8B030D-6E8A-4147-A177-3AD203B41FA5}">
                      <a16:colId xmlns:a16="http://schemas.microsoft.com/office/drawing/2014/main" val="20002"/>
                    </a:ext>
                  </a:extLst>
                </a:gridCol>
                <a:gridCol w="880745">
                  <a:extLst>
                    <a:ext uri="{9D8B030D-6E8A-4147-A177-3AD203B41FA5}">
                      <a16:colId xmlns:a16="http://schemas.microsoft.com/office/drawing/2014/main" val="20003"/>
                    </a:ext>
                  </a:extLst>
                </a:gridCol>
                <a:gridCol w="879475">
                  <a:extLst>
                    <a:ext uri="{9D8B030D-6E8A-4147-A177-3AD203B41FA5}">
                      <a16:colId xmlns:a16="http://schemas.microsoft.com/office/drawing/2014/main" val="20004"/>
                    </a:ext>
                  </a:extLst>
                </a:gridCol>
                <a:gridCol w="879475">
                  <a:extLst>
                    <a:ext uri="{9D8B030D-6E8A-4147-A177-3AD203B41FA5}">
                      <a16:colId xmlns:a16="http://schemas.microsoft.com/office/drawing/2014/main" val="20005"/>
                    </a:ext>
                  </a:extLst>
                </a:gridCol>
                <a:gridCol w="1172845">
                  <a:extLst>
                    <a:ext uri="{9D8B030D-6E8A-4147-A177-3AD203B41FA5}">
                      <a16:colId xmlns:a16="http://schemas.microsoft.com/office/drawing/2014/main" val="20006"/>
                    </a:ext>
                  </a:extLst>
                </a:gridCol>
                <a:gridCol w="963294">
                  <a:extLst>
                    <a:ext uri="{9D8B030D-6E8A-4147-A177-3AD203B41FA5}">
                      <a16:colId xmlns:a16="http://schemas.microsoft.com/office/drawing/2014/main" val="20007"/>
                    </a:ext>
                  </a:extLst>
                </a:gridCol>
                <a:gridCol w="879475">
                  <a:extLst>
                    <a:ext uri="{9D8B030D-6E8A-4147-A177-3AD203B41FA5}">
                      <a16:colId xmlns:a16="http://schemas.microsoft.com/office/drawing/2014/main" val="20008"/>
                    </a:ext>
                  </a:extLst>
                </a:gridCol>
              </a:tblGrid>
              <a:tr h="944117">
                <a:tc>
                  <a:txBody>
                    <a:bodyPr/>
                    <a:lstStyle/>
                    <a:p>
                      <a:pPr marL="625475">
                        <a:lnSpc>
                          <a:spcPct val="100000"/>
                        </a:lnSpc>
                        <a:spcBef>
                          <a:spcPts val="275"/>
                        </a:spcBef>
                      </a:pPr>
                      <a:r>
                        <a:rPr sz="2800" dirty="0">
                          <a:latin typeface="宋体"/>
                          <a:cs typeface="宋体"/>
                        </a:rPr>
                        <a:t>右</a:t>
                      </a:r>
                      <a:endParaRPr sz="2800">
                        <a:latin typeface="宋体"/>
                        <a:cs typeface="宋体"/>
                      </a:endParaRPr>
                    </a:p>
                    <a:p>
                      <a:pPr marL="92075">
                        <a:lnSpc>
                          <a:spcPct val="100000"/>
                        </a:lnSpc>
                        <a:spcBef>
                          <a:spcPts val="175"/>
                        </a:spcBef>
                      </a:pPr>
                      <a:r>
                        <a:rPr sz="2800" dirty="0">
                          <a:latin typeface="宋体"/>
                          <a:cs typeface="宋体"/>
                        </a:rPr>
                        <a:t>左</a:t>
                      </a:r>
                      <a:endParaRPr sz="2800">
                        <a:latin typeface="宋体"/>
                        <a:cs typeface="宋体"/>
                      </a:endParaRPr>
                    </a:p>
                  </a:txBody>
                  <a:tcPr marL="0" marR="0" marT="34925" marB="0">
                    <a:lnL w="28575">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375285">
                        <a:lnSpc>
                          <a:spcPct val="100000"/>
                        </a:lnSpc>
                        <a:spcBef>
                          <a:spcPts val="275"/>
                        </a:spcBef>
                      </a:pPr>
                      <a:r>
                        <a:rPr sz="2800" dirty="0">
                          <a:latin typeface="Times New Roman"/>
                          <a:cs typeface="Times New Roman"/>
                        </a:rPr>
                        <a:t>if</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133985">
                        <a:lnSpc>
                          <a:spcPct val="100000"/>
                        </a:lnSpc>
                        <a:spcBef>
                          <a:spcPts val="275"/>
                        </a:spcBef>
                      </a:pPr>
                      <a:r>
                        <a:rPr sz="2800" spc="-5" dirty="0">
                          <a:latin typeface="Times New Roman"/>
                          <a:cs typeface="Times New Roman"/>
                        </a:rPr>
                        <a:t>then</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165100">
                        <a:lnSpc>
                          <a:spcPct val="100000"/>
                        </a:lnSpc>
                        <a:spcBef>
                          <a:spcPts val="275"/>
                        </a:spcBef>
                      </a:pPr>
                      <a:r>
                        <a:rPr sz="2800" spc="-5" dirty="0">
                          <a:latin typeface="Times New Roman"/>
                          <a:cs typeface="Times New Roman"/>
                        </a:rPr>
                        <a:t>else</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635" algn="ctr">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R="287020" algn="ctr">
                        <a:lnSpc>
                          <a:spcPct val="100000"/>
                        </a:lnSpc>
                        <a:spcBef>
                          <a:spcPts val="275"/>
                        </a:spcBef>
                      </a:pPr>
                      <a:r>
                        <a:rPr sz="2800" dirty="0">
                          <a:latin typeface="Times New Roman"/>
                          <a:cs typeface="Times New Roman"/>
                        </a:rPr>
                        <a:t>i</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87630" marR="76200" algn="ctr">
                        <a:lnSpc>
                          <a:spcPct val="100000"/>
                        </a:lnSpc>
                        <a:spcBef>
                          <a:spcPts val="275"/>
                        </a:spcBef>
                      </a:pPr>
                      <a:r>
                        <a:rPr sz="2800" dirty="0">
                          <a:latin typeface="Times New Roman"/>
                          <a:cs typeface="Times New Roman"/>
                        </a:rPr>
                        <a:t>b</a:t>
                      </a:r>
                      <a:endParaRPr sz="28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19050">
                      <a:solidFill>
                        <a:srgbClr val="000000"/>
                      </a:solidFill>
                      <a:prstDash val="solid"/>
                    </a:lnL>
                    <a:lnR w="28575">
                      <a:solidFill>
                        <a:srgbClr val="000000"/>
                      </a:solidFill>
                      <a:prstDash val="solid"/>
                    </a:lnR>
                    <a:lnT w="28575">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619506">
                <a:tc>
                  <a:txBody>
                    <a:bodyPr/>
                    <a:lstStyle/>
                    <a:p>
                      <a:pPr marL="90170" algn="ctr">
                        <a:lnSpc>
                          <a:spcPct val="100000"/>
                        </a:lnSpc>
                        <a:spcBef>
                          <a:spcPts val="275"/>
                        </a:spcBef>
                      </a:pPr>
                      <a:r>
                        <a:rPr sz="2800" dirty="0">
                          <a:latin typeface="Times New Roman"/>
                          <a:cs typeface="Times New Roman"/>
                        </a:rPr>
                        <a:t>if</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617219">
                <a:tc>
                  <a:txBody>
                    <a:bodyPr/>
                    <a:lstStyle/>
                    <a:p>
                      <a:pPr marR="198120" algn="r">
                        <a:lnSpc>
                          <a:spcPct val="100000"/>
                        </a:lnSpc>
                        <a:spcBef>
                          <a:spcPts val="275"/>
                        </a:spcBef>
                      </a:pPr>
                      <a:r>
                        <a:rPr sz="2800" spc="-5" dirty="0">
                          <a:latin typeface="Times New Roman"/>
                          <a:cs typeface="Times New Roman"/>
                        </a:rPr>
                        <a:t>then</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617982">
                <a:tc>
                  <a:txBody>
                    <a:bodyPr/>
                    <a:lstStyle/>
                    <a:p>
                      <a:pPr marR="227965" algn="r">
                        <a:lnSpc>
                          <a:spcPct val="100000"/>
                        </a:lnSpc>
                        <a:spcBef>
                          <a:spcPts val="275"/>
                        </a:spcBef>
                      </a:pPr>
                      <a:r>
                        <a:rPr sz="2800" spc="-5" dirty="0">
                          <a:latin typeface="Times New Roman"/>
                          <a:cs typeface="Times New Roman"/>
                        </a:rPr>
                        <a:t>else</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618743">
                <a:tc>
                  <a:txBody>
                    <a:bodyPr/>
                    <a:lstStyle/>
                    <a:p>
                      <a:pPr marL="635" algn="ctr">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617982">
                <a:tc>
                  <a:txBody>
                    <a:bodyPr/>
                    <a:lstStyle/>
                    <a:p>
                      <a:pPr algn="ctr">
                        <a:lnSpc>
                          <a:spcPct val="100000"/>
                        </a:lnSpc>
                        <a:spcBef>
                          <a:spcPts val="275"/>
                        </a:spcBef>
                      </a:pPr>
                      <a:r>
                        <a:rPr sz="2800" dirty="0">
                          <a:latin typeface="Times New Roman"/>
                          <a:cs typeface="Times New Roman"/>
                        </a:rPr>
                        <a:t>*</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617220">
                <a:tc>
                  <a:txBody>
                    <a:bodyPr/>
                    <a:lstStyle/>
                    <a:p>
                      <a:pPr marL="179070" algn="ctr">
                        <a:lnSpc>
                          <a:spcPct val="100000"/>
                        </a:lnSpc>
                        <a:spcBef>
                          <a:spcPts val="275"/>
                        </a:spcBef>
                      </a:pPr>
                      <a:r>
                        <a:rPr sz="2800" dirty="0">
                          <a:latin typeface="Times New Roman"/>
                          <a:cs typeface="Times New Roman"/>
                        </a:rPr>
                        <a:t>i</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619505">
                <a:tc>
                  <a:txBody>
                    <a:bodyPr/>
                    <a:lstStyle/>
                    <a:p>
                      <a:pPr marL="88900" algn="ctr">
                        <a:lnSpc>
                          <a:spcPct val="100000"/>
                        </a:lnSpc>
                        <a:spcBef>
                          <a:spcPts val="275"/>
                        </a:spcBef>
                      </a:pPr>
                      <a:r>
                        <a:rPr sz="2800" dirty="0">
                          <a:latin typeface="Times New Roman"/>
                          <a:cs typeface="Times New Roman"/>
                        </a:rPr>
                        <a:t>b</a:t>
                      </a:r>
                      <a:endParaRPr sz="28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6385">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6200">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7"/>
                  </a:ext>
                </a:extLst>
              </a:tr>
              <a:tr h="617220">
                <a:tc>
                  <a:txBody>
                    <a:bodyPr/>
                    <a:lstStyle/>
                    <a:p>
                      <a:pPr algn="ctr">
                        <a:lnSpc>
                          <a:spcPct val="100000"/>
                        </a:lnSpc>
                        <a:spcBef>
                          <a:spcPts val="270"/>
                        </a:spcBef>
                      </a:pPr>
                      <a:r>
                        <a:rPr sz="2800" dirty="0">
                          <a:latin typeface="Times New Roman"/>
                          <a:cs typeface="Times New Roman"/>
                        </a:rPr>
                        <a:t>#</a:t>
                      </a:r>
                      <a:endParaRPr sz="2800">
                        <a:latin typeface="Times New Roman"/>
                        <a:cs typeface="Times New Roman"/>
                      </a:endParaRPr>
                    </a:p>
                  </a:txBody>
                  <a:tcPr marL="0" marR="0" marT="34290" marB="0">
                    <a:lnL w="28575">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gn="r">
                        <a:lnSpc>
                          <a:spcPct val="100000"/>
                        </a:lnSpc>
                        <a:spcBef>
                          <a:spcPts val="975"/>
                        </a:spcBef>
                      </a:pPr>
                      <a:r>
                        <a:rPr sz="1400" spc="-5" dirty="0">
                          <a:solidFill>
                            <a:srgbClr val="0033CC"/>
                          </a:solidFill>
                          <a:latin typeface="宋体"/>
                          <a:cs typeface="宋体"/>
                        </a:rPr>
                        <a:t>第五</a:t>
                      </a:r>
                      <a:endParaRPr sz="1400">
                        <a:latin typeface="宋体"/>
                        <a:cs typeface="宋体"/>
                      </a:endParaRPr>
                    </a:p>
                  </a:txBody>
                  <a:tcPr marL="0" marR="0" marT="123825"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marL="289560">
                        <a:lnSpc>
                          <a:spcPct val="100000"/>
                        </a:lnSpc>
                        <a:spcBef>
                          <a:spcPts val="975"/>
                        </a:spcBef>
                        <a:tabLst>
                          <a:tab pos="601345" algn="l"/>
                        </a:tabLst>
                      </a:pPr>
                      <a:r>
                        <a:rPr sz="1400" dirty="0">
                          <a:solidFill>
                            <a:srgbClr val="0033CC"/>
                          </a:solidFill>
                          <a:latin typeface="宋体"/>
                          <a:cs typeface="宋体"/>
                        </a:rPr>
                        <a:t>章	优先</a:t>
                      </a:r>
                      <a:endParaRPr sz="1400">
                        <a:latin typeface="宋体"/>
                        <a:cs typeface="宋体"/>
                      </a:endParaRPr>
                    </a:p>
                  </a:txBody>
                  <a:tcPr marL="0" marR="0" marT="123825"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marL="71755" algn="ctr">
                        <a:lnSpc>
                          <a:spcPct val="100000"/>
                        </a:lnSpc>
                        <a:spcBef>
                          <a:spcPts val="975"/>
                        </a:spcBef>
                      </a:pPr>
                      <a:r>
                        <a:rPr sz="1400" spc="-5" dirty="0">
                          <a:solidFill>
                            <a:srgbClr val="0033CC"/>
                          </a:solidFill>
                          <a:latin typeface="宋体"/>
                          <a:cs typeface="宋体"/>
                        </a:rPr>
                        <a:t>分析法</a:t>
                      </a:r>
                      <a:r>
                        <a:rPr sz="1400" spc="-85" dirty="0">
                          <a:solidFill>
                            <a:srgbClr val="0033CC"/>
                          </a:solidFill>
                          <a:latin typeface="宋体"/>
                          <a:cs typeface="宋体"/>
                        </a:rPr>
                        <a:t> </a:t>
                      </a:r>
                      <a:r>
                        <a:rPr sz="1400" spc="-5" dirty="0">
                          <a:solidFill>
                            <a:srgbClr val="0033CC"/>
                          </a:solidFill>
                          <a:latin typeface="Times New Roman"/>
                          <a:cs typeface="Times New Roman"/>
                        </a:rPr>
                        <a:t>51</a:t>
                      </a:r>
                      <a:endParaRPr sz="1400">
                        <a:latin typeface="Times New Roman"/>
                        <a:cs typeface="Times New Roman"/>
                      </a:endParaRPr>
                    </a:p>
                  </a:txBody>
                  <a:tcPr marL="0" marR="0" marT="123825" marB="0">
                    <a:lnL w="19050">
                      <a:solidFill>
                        <a:srgbClr val="000000"/>
                      </a:solidFill>
                      <a:prstDash val="solid"/>
                    </a:lnL>
                    <a:lnR w="28575">
                      <a:solidFill>
                        <a:srgbClr val="000000"/>
                      </a:solidFill>
                      <a:prstDash val="solid"/>
                    </a:lnR>
                    <a:lnT w="19050">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bl>
          </a:graphicData>
        </a:graphic>
      </p:graphicFrame>
      <p:sp>
        <p:nvSpPr>
          <p:cNvPr id="3" name="object 3"/>
          <p:cNvSpPr/>
          <p:nvPr/>
        </p:nvSpPr>
        <p:spPr>
          <a:xfrm>
            <a:off x="444639" y="796798"/>
            <a:ext cx="1114425" cy="944244"/>
          </a:xfrm>
          <a:custGeom>
            <a:avLst/>
            <a:gdLst/>
            <a:ahLst/>
            <a:cxnLst/>
            <a:rect l="l" t="t" r="r" b="b"/>
            <a:pathLst>
              <a:path w="1114425" h="944244">
                <a:moveTo>
                  <a:pt x="0" y="0"/>
                </a:moveTo>
                <a:lnTo>
                  <a:pt x="1114044" y="944118"/>
                </a:lnTo>
              </a:path>
            </a:pathLst>
          </a:custGeom>
          <a:ln w="12954">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730633" y="1961895"/>
            <a:ext cx="309372" cy="182879"/>
          </a:xfrm>
          <a:prstGeom prst="rect">
            <a:avLst/>
          </a:prstGeom>
        </p:spPr>
      </p:pic>
      <p:pic>
        <p:nvPicPr>
          <p:cNvPr id="5" name="object 5"/>
          <p:cNvPicPr/>
          <p:nvPr/>
        </p:nvPicPr>
        <p:blipFill>
          <a:blip r:embed="rId3" cstate="print"/>
          <a:stretch>
            <a:fillRect/>
          </a:stretch>
        </p:blipFill>
        <p:spPr>
          <a:xfrm>
            <a:off x="7150233" y="2038095"/>
            <a:ext cx="228600" cy="215645"/>
          </a:xfrm>
          <a:prstGeom prst="rect">
            <a:avLst/>
          </a:prstGeom>
        </p:spPr>
      </p:pic>
      <p:pic>
        <p:nvPicPr>
          <p:cNvPr id="6" name="object 6"/>
          <p:cNvPicPr/>
          <p:nvPr/>
        </p:nvPicPr>
        <p:blipFill>
          <a:blip r:embed="rId2" cstate="print"/>
          <a:stretch>
            <a:fillRect/>
          </a:stretch>
        </p:blipFill>
        <p:spPr>
          <a:xfrm>
            <a:off x="3645033" y="2617216"/>
            <a:ext cx="309372" cy="182879"/>
          </a:xfrm>
          <a:prstGeom prst="rect">
            <a:avLst/>
          </a:prstGeom>
        </p:spPr>
      </p:pic>
      <p:pic>
        <p:nvPicPr>
          <p:cNvPr id="7" name="object 7"/>
          <p:cNvPicPr/>
          <p:nvPr/>
        </p:nvPicPr>
        <p:blipFill>
          <a:blip r:embed="rId3" cstate="print"/>
          <a:stretch>
            <a:fillRect/>
          </a:stretch>
        </p:blipFill>
        <p:spPr>
          <a:xfrm>
            <a:off x="4483233" y="2647695"/>
            <a:ext cx="228600" cy="215645"/>
          </a:xfrm>
          <a:prstGeom prst="rect">
            <a:avLst/>
          </a:prstGeom>
        </p:spPr>
      </p:pic>
      <p:pic>
        <p:nvPicPr>
          <p:cNvPr id="8" name="object 8"/>
          <p:cNvPicPr/>
          <p:nvPr/>
        </p:nvPicPr>
        <p:blipFill>
          <a:blip r:embed="rId3" cstate="print"/>
          <a:stretch>
            <a:fillRect/>
          </a:stretch>
        </p:blipFill>
        <p:spPr>
          <a:xfrm>
            <a:off x="5397633" y="2647695"/>
            <a:ext cx="228600" cy="215645"/>
          </a:xfrm>
          <a:prstGeom prst="rect">
            <a:avLst/>
          </a:prstGeom>
        </p:spPr>
      </p:pic>
      <p:pic>
        <p:nvPicPr>
          <p:cNvPr id="9" name="object 9"/>
          <p:cNvPicPr/>
          <p:nvPr/>
        </p:nvPicPr>
        <p:blipFill>
          <a:blip r:embed="rId3" cstate="print"/>
          <a:stretch>
            <a:fillRect/>
          </a:stretch>
        </p:blipFill>
        <p:spPr>
          <a:xfrm>
            <a:off x="6235833" y="2647695"/>
            <a:ext cx="228600" cy="215645"/>
          </a:xfrm>
          <a:prstGeom prst="rect">
            <a:avLst/>
          </a:prstGeom>
        </p:spPr>
      </p:pic>
      <p:pic>
        <p:nvPicPr>
          <p:cNvPr id="10" name="object 10"/>
          <p:cNvPicPr/>
          <p:nvPr/>
        </p:nvPicPr>
        <p:blipFill>
          <a:blip r:embed="rId4" cstate="print"/>
          <a:stretch>
            <a:fillRect/>
          </a:stretch>
        </p:blipFill>
        <p:spPr>
          <a:xfrm>
            <a:off x="8064633" y="3181095"/>
            <a:ext cx="247650" cy="234695"/>
          </a:xfrm>
          <a:prstGeom prst="rect">
            <a:avLst/>
          </a:prstGeom>
        </p:spPr>
      </p:pic>
      <p:pic>
        <p:nvPicPr>
          <p:cNvPr id="11" name="object 11"/>
          <p:cNvPicPr/>
          <p:nvPr/>
        </p:nvPicPr>
        <p:blipFill>
          <a:blip r:embed="rId3" cstate="print"/>
          <a:stretch>
            <a:fillRect/>
          </a:stretch>
        </p:blipFill>
        <p:spPr>
          <a:xfrm>
            <a:off x="4483233" y="3194050"/>
            <a:ext cx="228600" cy="215645"/>
          </a:xfrm>
          <a:prstGeom prst="rect">
            <a:avLst/>
          </a:prstGeom>
        </p:spPr>
      </p:pic>
      <p:pic>
        <p:nvPicPr>
          <p:cNvPr id="12" name="object 12"/>
          <p:cNvPicPr/>
          <p:nvPr/>
        </p:nvPicPr>
        <p:blipFill>
          <a:blip r:embed="rId3" cstate="print"/>
          <a:stretch>
            <a:fillRect/>
          </a:stretch>
        </p:blipFill>
        <p:spPr>
          <a:xfrm>
            <a:off x="5397633" y="3194050"/>
            <a:ext cx="228600" cy="215645"/>
          </a:xfrm>
          <a:prstGeom prst="rect">
            <a:avLst/>
          </a:prstGeom>
        </p:spPr>
      </p:pic>
      <p:pic>
        <p:nvPicPr>
          <p:cNvPr id="13" name="object 13"/>
          <p:cNvPicPr/>
          <p:nvPr/>
        </p:nvPicPr>
        <p:blipFill>
          <a:blip r:embed="rId3" cstate="print"/>
          <a:stretch>
            <a:fillRect/>
          </a:stretch>
        </p:blipFill>
        <p:spPr>
          <a:xfrm>
            <a:off x="6235833" y="3194050"/>
            <a:ext cx="228600" cy="215645"/>
          </a:xfrm>
          <a:prstGeom prst="rect">
            <a:avLst/>
          </a:prstGeom>
        </p:spPr>
      </p:pic>
      <p:pic>
        <p:nvPicPr>
          <p:cNvPr id="14" name="object 14"/>
          <p:cNvPicPr/>
          <p:nvPr/>
        </p:nvPicPr>
        <p:blipFill>
          <a:blip r:embed="rId4" cstate="print"/>
          <a:stretch>
            <a:fillRect/>
          </a:stretch>
        </p:blipFill>
        <p:spPr>
          <a:xfrm>
            <a:off x="3645033" y="3866896"/>
            <a:ext cx="247650" cy="234695"/>
          </a:xfrm>
          <a:prstGeom prst="rect">
            <a:avLst/>
          </a:prstGeom>
        </p:spPr>
      </p:pic>
      <p:pic>
        <p:nvPicPr>
          <p:cNvPr id="15" name="object 15"/>
          <p:cNvPicPr/>
          <p:nvPr/>
        </p:nvPicPr>
        <p:blipFill>
          <a:blip r:embed="rId4" cstate="print"/>
          <a:stretch>
            <a:fillRect/>
          </a:stretch>
        </p:blipFill>
        <p:spPr>
          <a:xfrm>
            <a:off x="4540383" y="3866896"/>
            <a:ext cx="247650" cy="234695"/>
          </a:xfrm>
          <a:prstGeom prst="rect">
            <a:avLst/>
          </a:prstGeom>
        </p:spPr>
      </p:pic>
      <p:pic>
        <p:nvPicPr>
          <p:cNvPr id="16" name="object 16"/>
          <p:cNvPicPr/>
          <p:nvPr/>
        </p:nvPicPr>
        <p:blipFill>
          <a:blip r:embed="rId4" cstate="print"/>
          <a:stretch>
            <a:fillRect/>
          </a:stretch>
        </p:blipFill>
        <p:spPr>
          <a:xfrm>
            <a:off x="8064633" y="3866896"/>
            <a:ext cx="247650" cy="234695"/>
          </a:xfrm>
          <a:prstGeom prst="rect">
            <a:avLst/>
          </a:prstGeom>
        </p:spPr>
      </p:pic>
      <p:pic>
        <p:nvPicPr>
          <p:cNvPr id="17" name="object 17"/>
          <p:cNvPicPr/>
          <p:nvPr/>
        </p:nvPicPr>
        <p:blipFill>
          <a:blip r:embed="rId3" cstate="print"/>
          <a:stretch>
            <a:fillRect/>
          </a:stretch>
        </p:blipFill>
        <p:spPr>
          <a:xfrm>
            <a:off x="5397633" y="3879850"/>
            <a:ext cx="228600" cy="215645"/>
          </a:xfrm>
          <a:prstGeom prst="rect">
            <a:avLst/>
          </a:prstGeom>
        </p:spPr>
      </p:pic>
      <p:pic>
        <p:nvPicPr>
          <p:cNvPr id="18" name="object 18"/>
          <p:cNvPicPr/>
          <p:nvPr/>
        </p:nvPicPr>
        <p:blipFill>
          <a:blip r:embed="rId3" cstate="print"/>
          <a:stretch>
            <a:fillRect/>
          </a:stretch>
        </p:blipFill>
        <p:spPr>
          <a:xfrm>
            <a:off x="6235833" y="3879850"/>
            <a:ext cx="228600" cy="215645"/>
          </a:xfrm>
          <a:prstGeom prst="rect">
            <a:avLst/>
          </a:prstGeom>
        </p:spPr>
      </p:pic>
      <p:pic>
        <p:nvPicPr>
          <p:cNvPr id="19" name="object 19"/>
          <p:cNvPicPr/>
          <p:nvPr/>
        </p:nvPicPr>
        <p:blipFill>
          <a:blip r:embed="rId4" cstate="print"/>
          <a:stretch>
            <a:fillRect/>
          </a:stretch>
        </p:blipFill>
        <p:spPr>
          <a:xfrm>
            <a:off x="3645033" y="4394200"/>
            <a:ext cx="247650" cy="234695"/>
          </a:xfrm>
          <a:prstGeom prst="rect">
            <a:avLst/>
          </a:prstGeom>
        </p:spPr>
      </p:pic>
      <p:pic>
        <p:nvPicPr>
          <p:cNvPr id="20" name="object 20"/>
          <p:cNvPicPr/>
          <p:nvPr/>
        </p:nvPicPr>
        <p:blipFill>
          <a:blip r:embed="rId4" cstate="print"/>
          <a:stretch>
            <a:fillRect/>
          </a:stretch>
        </p:blipFill>
        <p:spPr>
          <a:xfrm>
            <a:off x="8045583" y="4394200"/>
            <a:ext cx="247650" cy="234695"/>
          </a:xfrm>
          <a:prstGeom prst="rect">
            <a:avLst/>
          </a:prstGeom>
        </p:spPr>
      </p:pic>
      <p:pic>
        <p:nvPicPr>
          <p:cNvPr id="21" name="object 21"/>
          <p:cNvPicPr/>
          <p:nvPr/>
        </p:nvPicPr>
        <p:blipFill>
          <a:blip r:embed="rId4" cstate="print"/>
          <a:stretch>
            <a:fillRect/>
          </a:stretch>
        </p:blipFill>
        <p:spPr>
          <a:xfrm>
            <a:off x="4483233" y="4400296"/>
            <a:ext cx="247650" cy="234695"/>
          </a:xfrm>
          <a:prstGeom prst="rect">
            <a:avLst/>
          </a:prstGeom>
        </p:spPr>
      </p:pic>
      <p:pic>
        <p:nvPicPr>
          <p:cNvPr id="22" name="object 22"/>
          <p:cNvPicPr/>
          <p:nvPr/>
        </p:nvPicPr>
        <p:blipFill>
          <a:blip r:embed="rId4" cstate="print"/>
          <a:stretch>
            <a:fillRect/>
          </a:stretch>
        </p:blipFill>
        <p:spPr>
          <a:xfrm>
            <a:off x="5378583" y="4400296"/>
            <a:ext cx="247650" cy="234695"/>
          </a:xfrm>
          <a:prstGeom prst="rect">
            <a:avLst/>
          </a:prstGeom>
        </p:spPr>
      </p:pic>
      <p:pic>
        <p:nvPicPr>
          <p:cNvPr id="23" name="object 23"/>
          <p:cNvPicPr/>
          <p:nvPr/>
        </p:nvPicPr>
        <p:blipFill>
          <a:blip r:embed="rId3" cstate="print"/>
          <a:stretch>
            <a:fillRect/>
          </a:stretch>
        </p:blipFill>
        <p:spPr>
          <a:xfrm>
            <a:off x="6235833" y="4413250"/>
            <a:ext cx="228600" cy="215645"/>
          </a:xfrm>
          <a:prstGeom prst="rect">
            <a:avLst/>
          </a:prstGeom>
        </p:spPr>
      </p:pic>
      <p:pic>
        <p:nvPicPr>
          <p:cNvPr id="24" name="object 24"/>
          <p:cNvPicPr/>
          <p:nvPr/>
        </p:nvPicPr>
        <p:blipFill>
          <a:blip r:embed="rId4" cstate="print"/>
          <a:stretch>
            <a:fillRect/>
          </a:stretch>
        </p:blipFill>
        <p:spPr>
          <a:xfrm>
            <a:off x="4464183" y="5080000"/>
            <a:ext cx="247650" cy="234695"/>
          </a:xfrm>
          <a:prstGeom prst="rect">
            <a:avLst/>
          </a:prstGeom>
        </p:spPr>
      </p:pic>
      <p:pic>
        <p:nvPicPr>
          <p:cNvPr id="25" name="object 25"/>
          <p:cNvPicPr/>
          <p:nvPr/>
        </p:nvPicPr>
        <p:blipFill>
          <a:blip r:embed="rId4" cstate="print"/>
          <a:stretch>
            <a:fillRect/>
          </a:stretch>
        </p:blipFill>
        <p:spPr>
          <a:xfrm>
            <a:off x="5378583" y="5080000"/>
            <a:ext cx="247650" cy="234695"/>
          </a:xfrm>
          <a:prstGeom prst="rect">
            <a:avLst/>
          </a:prstGeom>
        </p:spPr>
      </p:pic>
      <p:pic>
        <p:nvPicPr>
          <p:cNvPr id="26" name="object 26"/>
          <p:cNvPicPr/>
          <p:nvPr/>
        </p:nvPicPr>
        <p:blipFill>
          <a:blip r:embed="rId4" cstate="print"/>
          <a:stretch>
            <a:fillRect/>
          </a:stretch>
        </p:blipFill>
        <p:spPr>
          <a:xfrm>
            <a:off x="3645033" y="5086096"/>
            <a:ext cx="247650" cy="234695"/>
          </a:xfrm>
          <a:prstGeom prst="rect">
            <a:avLst/>
          </a:prstGeom>
        </p:spPr>
      </p:pic>
      <p:pic>
        <p:nvPicPr>
          <p:cNvPr id="27" name="object 27"/>
          <p:cNvPicPr/>
          <p:nvPr/>
        </p:nvPicPr>
        <p:blipFill>
          <a:blip r:embed="rId4" cstate="print"/>
          <a:stretch>
            <a:fillRect/>
          </a:stretch>
        </p:blipFill>
        <p:spPr>
          <a:xfrm>
            <a:off x="7988433" y="5086096"/>
            <a:ext cx="247650" cy="234695"/>
          </a:xfrm>
          <a:prstGeom prst="rect">
            <a:avLst/>
          </a:prstGeom>
        </p:spPr>
      </p:pic>
      <p:pic>
        <p:nvPicPr>
          <p:cNvPr id="28" name="object 28"/>
          <p:cNvPicPr/>
          <p:nvPr/>
        </p:nvPicPr>
        <p:blipFill>
          <a:blip r:embed="rId4" cstate="print"/>
          <a:stretch>
            <a:fillRect/>
          </a:stretch>
        </p:blipFill>
        <p:spPr>
          <a:xfrm>
            <a:off x="2806833" y="5689600"/>
            <a:ext cx="247650" cy="234695"/>
          </a:xfrm>
          <a:prstGeom prst="rect">
            <a:avLst/>
          </a:prstGeom>
        </p:spPr>
      </p:pic>
      <p:pic>
        <p:nvPicPr>
          <p:cNvPr id="29" name="object 29"/>
          <p:cNvPicPr/>
          <p:nvPr/>
        </p:nvPicPr>
        <p:blipFill>
          <a:blip r:embed="rId3" cstate="print"/>
          <a:stretch>
            <a:fillRect/>
          </a:stretch>
        </p:blipFill>
        <p:spPr>
          <a:xfrm>
            <a:off x="1892433" y="6318248"/>
            <a:ext cx="228600" cy="21564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54342" y="347599"/>
          <a:ext cx="8379460" cy="617982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2441575">
                  <a:extLst>
                    <a:ext uri="{9D8B030D-6E8A-4147-A177-3AD203B41FA5}">
                      <a16:colId xmlns:a16="http://schemas.microsoft.com/office/drawing/2014/main" val="20003"/>
                    </a:ext>
                  </a:extLst>
                </a:gridCol>
                <a:gridCol w="1399539">
                  <a:extLst>
                    <a:ext uri="{9D8B030D-6E8A-4147-A177-3AD203B41FA5}">
                      <a16:colId xmlns:a16="http://schemas.microsoft.com/office/drawing/2014/main" val="20004"/>
                    </a:ext>
                  </a:extLst>
                </a:gridCol>
              </a:tblGrid>
              <a:tr h="473201">
                <a:tc>
                  <a:txBody>
                    <a:bodyPr/>
                    <a:lstStyle/>
                    <a:p>
                      <a:pPr algn="ctr">
                        <a:lnSpc>
                          <a:spcPct val="100000"/>
                        </a:lnSpc>
                        <a:spcBef>
                          <a:spcPts val="434"/>
                        </a:spcBef>
                      </a:pPr>
                      <a:r>
                        <a:rPr sz="2400" dirty="0">
                          <a:latin typeface="宋体"/>
                          <a:cs typeface="宋体"/>
                        </a:rPr>
                        <a:t>步骤</a:t>
                      </a:r>
                      <a:endParaRPr sz="2400">
                        <a:latin typeface="宋体"/>
                        <a:cs typeface="宋体"/>
                      </a:endParaRPr>
                    </a:p>
                  </a:txBody>
                  <a:tcPr marL="0" marR="0" marT="55244" marB="0">
                    <a:lnL w="28575">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837565">
                        <a:lnSpc>
                          <a:spcPct val="100000"/>
                        </a:lnSpc>
                        <a:spcBef>
                          <a:spcPts val="434"/>
                        </a:spcBef>
                      </a:pPr>
                      <a:r>
                        <a:rPr sz="2400" dirty="0">
                          <a:latin typeface="宋体"/>
                          <a:cs typeface="宋体"/>
                        </a:rPr>
                        <a:t>下推栈</a:t>
                      </a:r>
                      <a:endParaRPr sz="2400">
                        <a:latin typeface="宋体"/>
                        <a:cs typeface="宋体"/>
                      </a:endParaRPr>
                    </a:p>
                  </a:txBody>
                  <a:tcPr marL="0" marR="0" marT="55244"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151765">
                        <a:lnSpc>
                          <a:spcPct val="100000"/>
                        </a:lnSpc>
                        <a:spcBef>
                          <a:spcPts val="275"/>
                        </a:spcBef>
                      </a:pPr>
                      <a:r>
                        <a:rPr sz="2400" dirty="0">
                          <a:latin typeface="宋体"/>
                          <a:cs typeface="宋体"/>
                        </a:rPr>
                        <a:t>关系</a:t>
                      </a:r>
                      <a:r>
                        <a:rPr sz="2400" dirty="0">
                          <a:latin typeface="Times New Roman"/>
                          <a:cs typeface="Times New Roman"/>
                        </a:rPr>
                        <a:t>*</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708025" marR="103505">
                        <a:lnSpc>
                          <a:spcPct val="100000"/>
                        </a:lnSpc>
                        <a:spcBef>
                          <a:spcPts val="434"/>
                        </a:spcBef>
                      </a:pPr>
                      <a:r>
                        <a:rPr sz="2400" dirty="0">
                          <a:latin typeface="宋体"/>
                          <a:cs typeface="宋体"/>
                        </a:rPr>
                        <a:t>输入串</a:t>
                      </a:r>
                      <a:endParaRPr sz="2400">
                        <a:latin typeface="宋体"/>
                        <a:cs typeface="宋体"/>
                      </a:endParaRPr>
                    </a:p>
                  </a:txBody>
                  <a:tcPr marL="0" marR="0" marT="55244"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357505" marR="67310">
                        <a:lnSpc>
                          <a:spcPct val="100000"/>
                        </a:lnSpc>
                        <a:spcBef>
                          <a:spcPts val="434"/>
                        </a:spcBef>
                      </a:pPr>
                      <a:r>
                        <a:rPr sz="2400" dirty="0">
                          <a:latin typeface="宋体"/>
                          <a:cs typeface="宋体"/>
                        </a:rPr>
                        <a:t>动作</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28575">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473201">
                <a:tc>
                  <a:txBody>
                    <a:bodyPr/>
                    <a:lstStyle/>
                    <a:p>
                      <a:pPr algn="ctr">
                        <a:lnSpc>
                          <a:spcPct val="100000"/>
                        </a:lnSpc>
                        <a:spcBef>
                          <a:spcPts val="270"/>
                        </a:spcBef>
                      </a:pPr>
                      <a:r>
                        <a:rPr sz="2400" dirty="0">
                          <a:latin typeface="Times New Roman"/>
                          <a:cs typeface="Times New Roman"/>
                        </a:rPr>
                        <a:t>0</a:t>
                      </a:r>
                      <a:endParaRPr sz="2400">
                        <a:latin typeface="Times New Roman"/>
                        <a:cs typeface="Times New Roman"/>
                      </a:endParaRPr>
                    </a:p>
                  </a:txBody>
                  <a:tcPr marL="0" marR="0" marT="34290"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0"/>
                        </a:spcBef>
                      </a:pPr>
                      <a:r>
                        <a:rPr sz="2400" dirty="0">
                          <a:latin typeface="Times New Roman"/>
                          <a:cs typeface="Times New Roman"/>
                        </a:rPr>
                        <a:t>#</a:t>
                      </a:r>
                      <a:endParaRPr sz="2400">
                        <a:latin typeface="Times New Roman"/>
                        <a:cs typeface="Times New Roman"/>
                      </a:endParaRPr>
                    </a:p>
                  </a:txBody>
                  <a:tcPr marL="0" marR="0" marT="342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marR="103505">
                        <a:lnSpc>
                          <a:spcPct val="100000"/>
                        </a:lnSpc>
                        <a:spcBef>
                          <a:spcPts val="270"/>
                        </a:spcBef>
                      </a:pPr>
                      <a:r>
                        <a:rPr sz="2400" dirty="0">
                          <a:latin typeface="Times New Roman"/>
                          <a:cs typeface="Times New Roman"/>
                        </a:rPr>
                        <a:t>if b then i else i</a:t>
                      </a:r>
                      <a:r>
                        <a:rPr sz="2400" spc="-110" dirty="0">
                          <a:latin typeface="Times New Roman"/>
                          <a:cs typeface="Times New Roman"/>
                        </a:rPr>
                        <a:t> </a:t>
                      </a:r>
                      <a:r>
                        <a:rPr sz="2400" dirty="0">
                          <a:latin typeface="Times New Roman"/>
                          <a:cs typeface="Times New Roman"/>
                        </a:rPr>
                        <a:t>#</a:t>
                      </a:r>
                      <a:endParaRPr sz="2400">
                        <a:latin typeface="Times New Roman"/>
                        <a:cs typeface="Times New Roman"/>
                      </a:endParaRPr>
                    </a:p>
                  </a:txBody>
                  <a:tcPr marL="0" marR="0" marT="342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67310">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72439">
                <a:tc>
                  <a:txBody>
                    <a:bodyPr/>
                    <a:lstStyle/>
                    <a:p>
                      <a:pPr algn="ctr">
                        <a:lnSpc>
                          <a:spcPct val="100000"/>
                        </a:lnSpc>
                        <a:spcBef>
                          <a:spcPts val="270"/>
                        </a:spcBef>
                      </a:pPr>
                      <a:r>
                        <a:rPr sz="2400" dirty="0">
                          <a:latin typeface="Times New Roman"/>
                          <a:cs typeface="Times New Roman"/>
                        </a:rPr>
                        <a:t>1</a:t>
                      </a:r>
                      <a:endParaRPr sz="2400">
                        <a:latin typeface="Times New Roman"/>
                        <a:cs typeface="Times New Roman"/>
                      </a:endParaRPr>
                    </a:p>
                  </a:txBody>
                  <a:tcPr marL="0" marR="0" marT="34290"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0"/>
                        </a:spcBef>
                      </a:pPr>
                      <a:r>
                        <a:rPr sz="2400" spc="-5" dirty="0">
                          <a:latin typeface="Times New Roman"/>
                          <a:cs typeface="Times New Roman"/>
                        </a:rPr>
                        <a:t>#if</a:t>
                      </a:r>
                      <a:endParaRPr sz="2400">
                        <a:latin typeface="Times New Roman"/>
                        <a:cs typeface="Times New Roman"/>
                      </a:endParaRPr>
                    </a:p>
                  </a:txBody>
                  <a:tcPr marL="0" marR="0" marT="342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20675" marR="103505">
                        <a:lnSpc>
                          <a:spcPct val="100000"/>
                        </a:lnSpc>
                        <a:spcBef>
                          <a:spcPts val="270"/>
                        </a:spcBef>
                      </a:pPr>
                      <a:r>
                        <a:rPr sz="2400" dirty="0">
                          <a:latin typeface="Times New Roman"/>
                          <a:cs typeface="Times New Roman"/>
                        </a:rPr>
                        <a:t>b then i else i</a:t>
                      </a:r>
                      <a:r>
                        <a:rPr sz="2400" spc="-100" dirty="0">
                          <a:latin typeface="Times New Roman"/>
                          <a:cs typeface="Times New Roman"/>
                        </a:rPr>
                        <a:t> </a:t>
                      </a:r>
                      <a:r>
                        <a:rPr sz="2400" dirty="0">
                          <a:latin typeface="Times New Roman"/>
                          <a:cs typeface="Times New Roman"/>
                        </a:rPr>
                        <a:t>#</a:t>
                      </a:r>
                      <a:endParaRPr sz="2400">
                        <a:latin typeface="Times New Roman"/>
                        <a:cs typeface="Times New Roman"/>
                      </a:endParaRPr>
                    </a:p>
                  </a:txBody>
                  <a:tcPr marL="0" marR="0" marT="342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marR="67310">
                        <a:lnSpc>
                          <a:spcPct val="100000"/>
                        </a:lnSpc>
                        <a:spcBef>
                          <a:spcPts val="430"/>
                        </a:spcBef>
                      </a:pPr>
                      <a:r>
                        <a:rPr sz="2400" dirty="0">
                          <a:latin typeface="宋体"/>
                          <a:cs typeface="宋体"/>
                        </a:rPr>
                        <a:t>移进</a:t>
                      </a:r>
                      <a:endParaRPr sz="2400">
                        <a:latin typeface="宋体"/>
                        <a:cs typeface="宋体"/>
                      </a:endParaRPr>
                    </a:p>
                  </a:txBody>
                  <a:tcPr marL="0" marR="0" marT="5461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73202">
                <a:tc>
                  <a:txBody>
                    <a:bodyPr/>
                    <a:lstStyle/>
                    <a:p>
                      <a:pPr algn="ctr">
                        <a:lnSpc>
                          <a:spcPct val="100000"/>
                        </a:lnSpc>
                        <a:spcBef>
                          <a:spcPts val="275"/>
                        </a:spcBef>
                      </a:pPr>
                      <a:r>
                        <a:rPr sz="2400" dirty="0">
                          <a:latin typeface="Times New Roman"/>
                          <a:cs typeface="Times New Roman"/>
                        </a:rPr>
                        <a:t>2</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Times New Roman"/>
                          <a:cs typeface="Times New Roman"/>
                        </a:rPr>
                        <a:t># if</a:t>
                      </a:r>
                      <a:r>
                        <a:rPr sz="2400" spc="-15" dirty="0">
                          <a:latin typeface="Times New Roman"/>
                          <a:cs typeface="Times New Roman"/>
                        </a:rPr>
                        <a:t> </a:t>
                      </a:r>
                      <a:r>
                        <a:rPr sz="2400" dirty="0">
                          <a:latin typeface="Times New Roman"/>
                          <a:cs typeface="Times New Roman"/>
                        </a:rPr>
                        <a:t>b</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549275" marR="103505">
                        <a:lnSpc>
                          <a:spcPct val="100000"/>
                        </a:lnSpc>
                        <a:spcBef>
                          <a:spcPts val="275"/>
                        </a:spcBef>
                      </a:pPr>
                      <a:r>
                        <a:rPr sz="2400" spc="-5" dirty="0">
                          <a:latin typeface="Times New Roman"/>
                          <a:cs typeface="Times New Roman"/>
                        </a:rPr>
                        <a:t>then </a:t>
                      </a:r>
                      <a:r>
                        <a:rPr sz="2400" dirty="0">
                          <a:latin typeface="Times New Roman"/>
                          <a:cs typeface="Times New Roman"/>
                        </a:rPr>
                        <a:t>i </a:t>
                      </a:r>
                      <a:r>
                        <a:rPr sz="2400" spc="-5" dirty="0">
                          <a:latin typeface="Times New Roman"/>
                          <a:cs typeface="Times New Roman"/>
                        </a:rPr>
                        <a:t>else </a:t>
                      </a:r>
                      <a:r>
                        <a:rPr sz="2400" dirty="0">
                          <a:latin typeface="Times New Roman"/>
                          <a:cs typeface="Times New Roman"/>
                        </a:rPr>
                        <a:t>i</a:t>
                      </a:r>
                      <a:r>
                        <a:rPr sz="2400" spc="-70" dirty="0">
                          <a:latin typeface="Times New Roman"/>
                          <a:cs typeface="Times New Roman"/>
                        </a:rPr>
                        <a:t> </a:t>
                      </a:r>
                      <a:r>
                        <a:rPr sz="2400" dirty="0">
                          <a:latin typeface="Times New Roman"/>
                          <a:cs typeface="Times New Roman"/>
                        </a:rPr>
                        <a:t>#</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marR="67310">
                        <a:lnSpc>
                          <a:spcPct val="100000"/>
                        </a:lnSpc>
                        <a:spcBef>
                          <a:spcPts val="434"/>
                        </a:spcBef>
                      </a:pPr>
                      <a:r>
                        <a:rPr sz="2400" dirty="0">
                          <a:latin typeface="宋体"/>
                          <a:cs typeface="宋体"/>
                        </a:rPr>
                        <a:t>移进</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3201">
                <a:tc>
                  <a:txBody>
                    <a:bodyPr/>
                    <a:lstStyle/>
                    <a:p>
                      <a:pPr algn="ctr">
                        <a:lnSpc>
                          <a:spcPct val="100000"/>
                        </a:lnSpc>
                        <a:spcBef>
                          <a:spcPts val="275"/>
                        </a:spcBef>
                      </a:pPr>
                      <a:r>
                        <a:rPr sz="2400" dirty="0">
                          <a:latin typeface="Times New Roman"/>
                          <a:cs typeface="Times New Roman"/>
                        </a:rPr>
                        <a:t>3</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spc="-5" dirty="0">
                          <a:latin typeface="Times New Roman"/>
                          <a:cs typeface="Times New Roman"/>
                        </a:rPr>
                        <a:t>#if</a:t>
                      </a:r>
                      <a:r>
                        <a:rPr sz="2400" spc="-10" dirty="0">
                          <a:latin typeface="Times New Roman"/>
                          <a:cs typeface="Times New Roman"/>
                        </a:rPr>
                        <a:t> </a:t>
                      </a:r>
                      <a:r>
                        <a:rPr sz="2400" dirty="0">
                          <a:latin typeface="Times New Roman"/>
                          <a:cs typeface="Times New Roman"/>
                        </a:rPr>
                        <a:t>N</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549275" marR="103505">
                        <a:lnSpc>
                          <a:spcPct val="100000"/>
                        </a:lnSpc>
                        <a:spcBef>
                          <a:spcPts val="275"/>
                        </a:spcBef>
                      </a:pPr>
                      <a:r>
                        <a:rPr sz="2400" spc="-5" dirty="0">
                          <a:latin typeface="Times New Roman"/>
                          <a:cs typeface="Times New Roman"/>
                        </a:rPr>
                        <a:t>then </a:t>
                      </a:r>
                      <a:r>
                        <a:rPr sz="2400" dirty="0">
                          <a:latin typeface="Times New Roman"/>
                          <a:cs typeface="Times New Roman"/>
                        </a:rPr>
                        <a:t>i </a:t>
                      </a:r>
                      <a:r>
                        <a:rPr sz="2400" spc="-5" dirty="0">
                          <a:latin typeface="Times New Roman"/>
                          <a:cs typeface="Times New Roman"/>
                        </a:rPr>
                        <a:t>else </a:t>
                      </a:r>
                      <a:r>
                        <a:rPr sz="2400" dirty="0">
                          <a:latin typeface="Times New Roman"/>
                          <a:cs typeface="Times New Roman"/>
                        </a:rPr>
                        <a:t>i</a:t>
                      </a:r>
                      <a:r>
                        <a:rPr sz="2400" spc="-70" dirty="0">
                          <a:latin typeface="Times New Roman"/>
                          <a:cs typeface="Times New Roman"/>
                        </a:rPr>
                        <a:t> </a:t>
                      </a:r>
                      <a:r>
                        <a:rPr sz="2400" dirty="0">
                          <a:latin typeface="Times New Roman"/>
                          <a:cs typeface="Times New Roman"/>
                        </a:rPr>
                        <a:t>#</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marR="67310">
                        <a:lnSpc>
                          <a:spcPct val="100000"/>
                        </a:lnSpc>
                        <a:spcBef>
                          <a:spcPts val="275"/>
                        </a:spcBef>
                      </a:pPr>
                      <a:r>
                        <a:rPr sz="2400" dirty="0">
                          <a:latin typeface="宋体"/>
                          <a:cs typeface="宋体"/>
                        </a:rPr>
                        <a:t>对</a:t>
                      </a:r>
                      <a:r>
                        <a:rPr sz="2400" dirty="0">
                          <a:latin typeface="Times New Roman"/>
                          <a:cs typeface="Times New Roman"/>
                        </a:rPr>
                        <a:t>b</a:t>
                      </a:r>
                      <a:r>
                        <a:rPr sz="2400" dirty="0">
                          <a:latin typeface="宋体"/>
                          <a:cs typeface="宋体"/>
                        </a:rPr>
                        <a:t>归约</a:t>
                      </a:r>
                      <a:endParaRPr sz="2400">
                        <a:latin typeface="宋体"/>
                        <a:cs typeface="宋体"/>
                      </a:endParaRPr>
                    </a:p>
                  </a:txBody>
                  <a:tcPr marL="0" marR="0" marT="34925"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73202">
                <a:tc>
                  <a:txBody>
                    <a:bodyPr/>
                    <a:lstStyle/>
                    <a:p>
                      <a:pPr algn="ctr">
                        <a:lnSpc>
                          <a:spcPct val="100000"/>
                        </a:lnSpc>
                        <a:spcBef>
                          <a:spcPts val="275"/>
                        </a:spcBef>
                      </a:pPr>
                      <a:r>
                        <a:rPr sz="2400" dirty="0">
                          <a:latin typeface="Times New Roman"/>
                          <a:cs typeface="Times New Roman"/>
                        </a:rPr>
                        <a:t>4</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Times New Roman"/>
                          <a:cs typeface="Times New Roman"/>
                        </a:rPr>
                        <a:t>#if N</a:t>
                      </a:r>
                      <a:r>
                        <a:rPr sz="2400" spc="-20" dirty="0">
                          <a:latin typeface="Times New Roman"/>
                          <a:cs typeface="Times New Roman"/>
                        </a:rPr>
                        <a:t> </a:t>
                      </a:r>
                      <a:r>
                        <a:rPr sz="2400" dirty="0">
                          <a:latin typeface="Times New Roman"/>
                          <a:cs typeface="Times New Roman"/>
                        </a:rPr>
                        <a:t>then</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158875" marR="103505">
                        <a:lnSpc>
                          <a:spcPct val="100000"/>
                        </a:lnSpc>
                        <a:spcBef>
                          <a:spcPts val="275"/>
                        </a:spcBef>
                      </a:pPr>
                      <a:r>
                        <a:rPr sz="2400" dirty="0">
                          <a:latin typeface="Times New Roman"/>
                          <a:cs typeface="Times New Roman"/>
                        </a:rPr>
                        <a:t>i </a:t>
                      </a:r>
                      <a:r>
                        <a:rPr sz="2400" spc="-5" dirty="0">
                          <a:latin typeface="Times New Roman"/>
                          <a:cs typeface="Times New Roman"/>
                        </a:rPr>
                        <a:t>else </a:t>
                      </a:r>
                      <a:r>
                        <a:rPr sz="2400" dirty="0">
                          <a:latin typeface="Times New Roman"/>
                          <a:cs typeface="Times New Roman"/>
                        </a:rPr>
                        <a:t>i</a:t>
                      </a:r>
                      <a:r>
                        <a:rPr sz="2400" spc="-70" dirty="0">
                          <a:latin typeface="Times New Roman"/>
                          <a:cs typeface="Times New Roman"/>
                        </a:rPr>
                        <a:t> </a:t>
                      </a:r>
                      <a:r>
                        <a:rPr sz="2400" dirty="0">
                          <a:latin typeface="Times New Roman"/>
                          <a:cs typeface="Times New Roman"/>
                        </a:rPr>
                        <a:t>#</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marR="67310">
                        <a:lnSpc>
                          <a:spcPct val="100000"/>
                        </a:lnSpc>
                        <a:spcBef>
                          <a:spcPts val="434"/>
                        </a:spcBef>
                      </a:pPr>
                      <a:r>
                        <a:rPr sz="2400" dirty="0">
                          <a:latin typeface="宋体"/>
                          <a:cs typeface="宋体"/>
                        </a:rPr>
                        <a:t>移进</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74725">
                <a:tc>
                  <a:txBody>
                    <a:bodyPr/>
                    <a:lstStyle/>
                    <a:p>
                      <a:pPr algn="ctr">
                        <a:lnSpc>
                          <a:spcPct val="100000"/>
                        </a:lnSpc>
                        <a:spcBef>
                          <a:spcPts val="275"/>
                        </a:spcBef>
                      </a:pPr>
                      <a:r>
                        <a:rPr sz="2400" dirty="0">
                          <a:latin typeface="Times New Roman"/>
                          <a:cs typeface="Times New Roman"/>
                        </a:rPr>
                        <a:t>5</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spc="-5" dirty="0">
                          <a:latin typeface="Times New Roman"/>
                          <a:cs typeface="Times New Roman"/>
                        </a:rPr>
                        <a:t>#if </a:t>
                      </a:r>
                      <a:r>
                        <a:rPr sz="2400" dirty="0">
                          <a:latin typeface="Times New Roman"/>
                          <a:cs typeface="Times New Roman"/>
                        </a:rPr>
                        <a:t>N then</a:t>
                      </a:r>
                      <a:r>
                        <a:rPr sz="2400" spc="-30" dirty="0">
                          <a:latin typeface="Times New Roman"/>
                          <a:cs typeface="Times New Roman"/>
                        </a:rPr>
                        <a:t> </a:t>
                      </a:r>
                      <a:r>
                        <a:rPr sz="2400" dirty="0">
                          <a:latin typeface="Times New Roman"/>
                          <a:cs typeface="Times New Roman"/>
                        </a:rPr>
                        <a:t>i</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311275" marR="103505">
                        <a:lnSpc>
                          <a:spcPct val="100000"/>
                        </a:lnSpc>
                        <a:spcBef>
                          <a:spcPts val="275"/>
                        </a:spcBef>
                      </a:pPr>
                      <a:r>
                        <a:rPr sz="2400" dirty="0">
                          <a:latin typeface="Times New Roman"/>
                          <a:cs typeface="Times New Roman"/>
                        </a:rPr>
                        <a:t>else i</a:t>
                      </a:r>
                      <a:r>
                        <a:rPr sz="2400" spc="-50" dirty="0">
                          <a:latin typeface="Times New Roman"/>
                          <a:cs typeface="Times New Roman"/>
                        </a:rPr>
                        <a:t> </a:t>
                      </a:r>
                      <a:r>
                        <a:rPr sz="2400" dirty="0">
                          <a:latin typeface="Times New Roman"/>
                          <a:cs typeface="Times New Roman"/>
                        </a:rPr>
                        <a:t>#</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marR="67310">
                        <a:lnSpc>
                          <a:spcPct val="100000"/>
                        </a:lnSpc>
                        <a:spcBef>
                          <a:spcPts val="434"/>
                        </a:spcBef>
                      </a:pPr>
                      <a:r>
                        <a:rPr sz="2400" dirty="0">
                          <a:latin typeface="宋体"/>
                          <a:cs typeface="宋体"/>
                        </a:rPr>
                        <a:t>移进</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473201">
                <a:tc>
                  <a:txBody>
                    <a:bodyPr/>
                    <a:lstStyle/>
                    <a:p>
                      <a:pPr algn="ctr">
                        <a:lnSpc>
                          <a:spcPct val="100000"/>
                        </a:lnSpc>
                        <a:spcBef>
                          <a:spcPts val="275"/>
                        </a:spcBef>
                      </a:pPr>
                      <a:r>
                        <a:rPr sz="2400" dirty="0">
                          <a:latin typeface="Times New Roman"/>
                          <a:cs typeface="Times New Roman"/>
                        </a:rPr>
                        <a:t>6</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spc="-5" dirty="0">
                          <a:latin typeface="Times New Roman"/>
                          <a:cs typeface="Times New Roman"/>
                        </a:rPr>
                        <a:t>#if </a:t>
                      </a:r>
                      <a:r>
                        <a:rPr sz="2400" dirty="0">
                          <a:latin typeface="Times New Roman"/>
                          <a:cs typeface="Times New Roman"/>
                        </a:rPr>
                        <a:t>N then</a:t>
                      </a:r>
                      <a:r>
                        <a:rPr sz="2400" spc="-30" dirty="0">
                          <a:latin typeface="Times New Roman"/>
                          <a:cs typeface="Times New Roman"/>
                        </a:rPr>
                        <a:t> </a:t>
                      </a:r>
                      <a:r>
                        <a:rPr sz="2400" dirty="0">
                          <a:latin typeface="Times New Roman"/>
                          <a:cs typeface="Times New Roman"/>
                        </a:rPr>
                        <a:t>N</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311275" marR="103505">
                        <a:lnSpc>
                          <a:spcPct val="100000"/>
                        </a:lnSpc>
                        <a:spcBef>
                          <a:spcPts val="275"/>
                        </a:spcBef>
                      </a:pPr>
                      <a:r>
                        <a:rPr sz="2400" dirty="0">
                          <a:latin typeface="Times New Roman"/>
                          <a:cs typeface="Times New Roman"/>
                        </a:rPr>
                        <a:t>else i</a:t>
                      </a:r>
                      <a:r>
                        <a:rPr sz="2400" spc="-50" dirty="0">
                          <a:latin typeface="Times New Roman"/>
                          <a:cs typeface="Times New Roman"/>
                        </a:rPr>
                        <a:t> </a:t>
                      </a:r>
                      <a:r>
                        <a:rPr sz="2400" dirty="0">
                          <a:latin typeface="Times New Roman"/>
                          <a:cs typeface="Times New Roman"/>
                        </a:rPr>
                        <a:t>#</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marR="67310">
                        <a:lnSpc>
                          <a:spcPct val="100000"/>
                        </a:lnSpc>
                        <a:spcBef>
                          <a:spcPts val="275"/>
                        </a:spcBef>
                      </a:pPr>
                      <a:r>
                        <a:rPr sz="2400" dirty="0">
                          <a:latin typeface="宋体"/>
                          <a:cs typeface="宋体"/>
                        </a:rPr>
                        <a:t>对</a:t>
                      </a:r>
                      <a:r>
                        <a:rPr sz="2400" spc="-5" dirty="0">
                          <a:latin typeface="Times New Roman"/>
                          <a:cs typeface="Times New Roman"/>
                        </a:rPr>
                        <a:t>i</a:t>
                      </a:r>
                      <a:r>
                        <a:rPr sz="2400" spc="-10" dirty="0">
                          <a:latin typeface="宋体"/>
                          <a:cs typeface="宋体"/>
                        </a:rPr>
                        <a:t>归约</a:t>
                      </a:r>
                      <a:endParaRPr sz="2400">
                        <a:latin typeface="宋体"/>
                        <a:cs typeface="宋体"/>
                      </a:endParaRPr>
                    </a:p>
                  </a:txBody>
                  <a:tcPr marL="0" marR="0" marT="34925"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7"/>
                  </a:ext>
                </a:extLst>
              </a:tr>
              <a:tr h="473201">
                <a:tc>
                  <a:txBody>
                    <a:bodyPr/>
                    <a:lstStyle/>
                    <a:p>
                      <a:pPr algn="ctr">
                        <a:lnSpc>
                          <a:spcPct val="100000"/>
                        </a:lnSpc>
                        <a:spcBef>
                          <a:spcPts val="270"/>
                        </a:spcBef>
                      </a:pPr>
                      <a:r>
                        <a:rPr sz="2400" dirty="0">
                          <a:latin typeface="Times New Roman"/>
                          <a:cs typeface="Times New Roman"/>
                        </a:rPr>
                        <a:t>7</a:t>
                      </a:r>
                      <a:endParaRPr sz="2400">
                        <a:latin typeface="Times New Roman"/>
                        <a:cs typeface="Times New Roman"/>
                      </a:endParaRPr>
                    </a:p>
                  </a:txBody>
                  <a:tcPr marL="0" marR="0" marT="34290"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0"/>
                        </a:spcBef>
                      </a:pPr>
                      <a:r>
                        <a:rPr sz="2400" spc="-5" dirty="0">
                          <a:latin typeface="Times New Roman"/>
                          <a:cs typeface="Times New Roman"/>
                        </a:rPr>
                        <a:t>#if </a:t>
                      </a:r>
                      <a:r>
                        <a:rPr sz="2400" dirty="0">
                          <a:latin typeface="Times New Roman"/>
                          <a:cs typeface="Times New Roman"/>
                        </a:rPr>
                        <a:t>N then N</a:t>
                      </a:r>
                      <a:r>
                        <a:rPr sz="2400" spc="-55" dirty="0">
                          <a:latin typeface="Times New Roman"/>
                          <a:cs typeface="Times New Roman"/>
                        </a:rPr>
                        <a:t> </a:t>
                      </a:r>
                      <a:r>
                        <a:rPr sz="2400" spc="-5" dirty="0">
                          <a:latin typeface="Times New Roman"/>
                          <a:cs typeface="Times New Roman"/>
                        </a:rPr>
                        <a:t>else</a:t>
                      </a:r>
                      <a:endParaRPr sz="2400">
                        <a:latin typeface="Times New Roman"/>
                        <a:cs typeface="Times New Roman"/>
                      </a:endParaRPr>
                    </a:p>
                  </a:txBody>
                  <a:tcPr marL="0" marR="0" marT="342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75590" algn="r">
                        <a:lnSpc>
                          <a:spcPct val="100000"/>
                        </a:lnSpc>
                        <a:spcBef>
                          <a:spcPts val="270"/>
                        </a:spcBef>
                      </a:pPr>
                      <a:r>
                        <a:rPr sz="2400" dirty="0">
                          <a:latin typeface="Times New Roman"/>
                          <a:cs typeface="Times New Roman"/>
                        </a:rPr>
                        <a:t>i</a:t>
                      </a:r>
                      <a:r>
                        <a:rPr sz="2400" spc="-5" dirty="0">
                          <a:latin typeface="Times New Roman"/>
                          <a:cs typeface="Times New Roman"/>
                        </a:rPr>
                        <a:t> </a:t>
                      </a:r>
                      <a:r>
                        <a:rPr sz="2400" dirty="0">
                          <a:latin typeface="Times New Roman"/>
                          <a:cs typeface="Times New Roman"/>
                        </a:rPr>
                        <a:t>#</a:t>
                      </a:r>
                      <a:endParaRPr sz="2400">
                        <a:latin typeface="Times New Roman"/>
                        <a:cs typeface="Times New Roman"/>
                      </a:endParaRPr>
                    </a:p>
                  </a:txBody>
                  <a:tcPr marL="0" marR="0" marT="342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marR="67310">
                        <a:lnSpc>
                          <a:spcPct val="100000"/>
                        </a:lnSpc>
                        <a:spcBef>
                          <a:spcPts val="430"/>
                        </a:spcBef>
                      </a:pPr>
                      <a:r>
                        <a:rPr sz="2400" dirty="0">
                          <a:latin typeface="宋体"/>
                          <a:cs typeface="宋体"/>
                        </a:rPr>
                        <a:t>移进</a:t>
                      </a:r>
                      <a:endParaRPr sz="2400">
                        <a:latin typeface="宋体"/>
                        <a:cs typeface="宋体"/>
                      </a:endParaRPr>
                    </a:p>
                  </a:txBody>
                  <a:tcPr marL="0" marR="0" marT="5461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8"/>
                  </a:ext>
                </a:extLst>
              </a:tr>
              <a:tr h="472439">
                <a:tc>
                  <a:txBody>
                    <a:bodyPr/>
                    <a:lstStyle/>
                    <a:p>
                      <a:pPr algn="ctr">
                        <a:lnSpc>
                          <a:spcPct val="100000"/>
                        </a:lnSpc>
                        <a:spcBef>
                          <a:spcPts val="270"/>
                        </a:spcBef>
                      </a:pPr>
                      <a:r>
                        <a:rPr sz="2400" dirty="0">
                          <a:latin typeface="Times New Roman"/>
                          <a:cs typeface="Times New Roman"/>
                        </a:rPr>
                        <a:t>8</a:t>
                      </a:r>
                      <a:endParaRPr sz="2400">
                        <a:latin typeface="Times New Roman"/>
                        <a:cs typeface="Times New Roman"/>
                      </a:endParaRPr>
                    </a:p>
                  </a:txBody>
                  <a:tcPr marL="0" marR="0" marT="34290"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0"/>
                        </a:spcBef>
                      </a:pPr>
                      <a:r>
                        <a:rPr sz="2400" spc="-5" dirty="0">
                          <a:latin typeface="Times New Roman"/>
                          <a:cs typeface="Times New Roman"/>
                        </a:rPr>
                        <a:t>#if </a:t>
                      </a:r>
                      <a:r>
                        <a:rPr sz="2400" dirty="0">
                          <a:latin typeface="Times New Roman"/>
                          <a:cs typeface="Times New Roman"/>
                        </a:rPr>
                        <a:t>N then N else</a:t>
                      </a:r>
                      <a:r>
                        <a:rPr sz="2400" spc="-80" dirty="0">
                          <a:latin typeface="Times New Roman"/>
                          <a:cs typeface="Times New Roman"/>
                        </a:rPr>
                        <a:t> </a:t>
                      </a:r>
                      <a:r>
                        <a:rPr sz="2400" dirty="0">
                          <a:latin typeface="Times New Roman"/>
                          <a:cs typeface="Times New Roman"/>
                        </a:rPr>
                        <a:t>i</a:t>
                      </a:r>
                      <a:endParaRPr sz="2400">
                        <a:latin typeface="Times New Roman"/>
                        <a:cs typeface="Times New Roman"/>
                      </a:endParaRPr>
                    </a:p>
                  </a:txBody>
                  <a:tcPr marL="0" marR="0" marT="342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3845" algn="r">
                        <a:lnSpc>
                          <a:spcPct val="100000"/>
                        </a:lnSpc>
                        <a:spcBef>
                          <a:spcPts val="270"/>
                        </a:spcBef>
                      </a:pPr>
                      <a:r>
                        <a:rPr sz="2400" dirty="0">
                          <a:latin typeface="Times New Roman"/>
                          <a:cs typeface="Times New Roman"/>
                        </a:rPr>
                        <a:t>#</a:t>
                      </a:r>
                      <a:endParaRPr sz="2400">
                        <a:latin typeface="Times New Roman"/>
                        <a:cs typeface="Times New Roman"/>
                      </a:endParaRPr>
                    </a:p>
                  </a:txBody>
                  <a:tcPr marL="0" marR="0" marT="342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marR="67310">
                        <a:lnSpc>
                          <a:spcPct val="100000"/>
                        </a:lnSpc>
                        <a:spcBef>
                          <a:spcPts val="430"/>
                        </a:spcBef>
                      </a:pPr>
                      <a:r>
                        <a:rPr sz="2400" dirty="0">
                          <a:latin typeface="宋体"/>
                          <a:cs typeface="宋体"/>
                        </a:rPr>
                        <a:t>移进</a:t>
                      </a:r>
                      <a:endParaRPr sz="2400">
                        <a:latin typeface="宋体"/>
                        <a:cs typeface="宋体"/>
                      </a:endParaRPr>
                    </a:p>
                  </a:txBody>
                  <a:tcPr marL="0" marR="0" marT="5461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9"/>
                  </a:ext>
                </a:extLst>
              </a:tr>
              <a:tr h="473201">
                <a:tc>
                  <a:txBody>
                    <a:bodyPr/>
                    <a:lstStyle/>
                    <a:p>
                      <a:pPr algn="ctr">
                        <a:lnSpc>
                          <a:spcPct val="100000"/>
                        </a:lnSpc>
                        <a:spcBef>
                          <a:spcPts val="275"/>
                        </a:spcBef>
                      </a:pPr>
                      <a:r>
                        <a:rPr sz="2400" dirty="0">
                          <a:latin typeface="Times New Roman"/>
                          <a:cs typeface="Times New Roman"/>
                        </a:rPr>
                        <a:t>9</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spc="-5" dirty="0">
                          <a:latin typeface="Times New Roman"/>
                          <a:cs typeface="Times New Roman"/>
                        </a:rPr>
                        <a:t>#if </a:t>
                      </a:r>
                      <a:r>
                        <a:rPr sz="2400" dirty="0">
                          <a:latin typeface="Times New Roman"/>
                          <a:cs typeface="Times New Roman"/>
                        </a:rPr>
                        <a:t>N then N else</a:t>
                      </a:r>
                      <a:r>
                        <a:rPr sz="2400" spc="-95" dirty="0">
                          <a:latin typeface="Times New Roman"/>
                          <a:cs typeface="Times New Roman"/>
                        </a:rPr>
                        <a:t> </a:t>
                      </a:r>
                      <a:r>
                        <a:rPr sz="2400" dirty="0">
                          <a:latin typeface="Times New Roman"/>
                          <a:cs typeface="Times New Roman"/>
                        </a:rPr>
                        <a:t>N</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3845" algn="r">
                        <a:lnSpc>
                          <a:spcPct val="100000"/>
                        </a:lnSpc>
                        <a:spcBef>
                          <a:spcPts val="275"/>
                        </a:spcBef>
                      </a:pPr>
                      <a:r>
                        <a:rPr sz="2400" dirty="0">
                          <a:latin typeface="Times New Roman"/>
                          <a:cs typeface="Times New Roman"/>
                        </a:rPr>
                        <a:t>#</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marR="67310">
                        <a:lnSpc>
                          <a:spcPct val="100000"/>
                        </a:lnSpc>
                        <a:spcBef>
                          <a:spcPts val="275"/>
                        </a:spcBef>
                      </a:pPr>
                      <a:r>
                        <a:rPr sz="2400" dirty="0">
                          <a:latin typeface="宋体"/>
                          <a:cs typeface="宋体"/>
                        </a:rPr>
                        <a:t>对</a:t>
                      </a:r>
                      <a:r>
                        <a:rPr sz="2400" spc="-5" dirty="0">
                          <a:latin typeface="Times New Roman"/>
                          <a:cs typeface="Times New Roman"/>
                        </a:rPr>
                        <a:t>i</a:t>
                      </a:r>
                      <a:r>
                        <a:rPr sz="2400" spc="-10" dirty="0">
                          <a:latin typeface="宋体"/>
                          <a:cs typeface="宋体"/>
                        </a:rPr>
                        <a:t>归约</a:t>
                      </a:r>
                      <a:endParaRPr sz="2400">
                        <a:latin typeface="宋体"/>
                        <a:cs typeface="宋体"/>
                      </a:endParaRPr>
                    </a:p>
                  </a:txBody>
                  <a:tcPr marL="0" marR="0" marT="34925"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10"/>
                  </a:ext>
                </a:extLst>
              </a:tr>
              <a:tr h="473202">
                <a:tc>
                  <a:txBody>
                    <a:bodyPr/>
                    <a:lstStyle/>
                    <a:p>
                      <a:pPr algn="ctr">
                        <a:lnSpc>
                          <a:spcPct val="100000"/>
                        </a:lnSpc>
                        <a:spcBef>
                          <a:spcPts val="275"/>
                        </a:spcBef>
                      </a:pPr>
                      <a:r>
                        <a:rPr sz="2400" dirty="0">
                          <a:latin typeface="Times New Roman"/>
                          <a:cs typeface="Times New Roman"/>
                        </a:rPr>
                        <a:t>10</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Times New Roman"/>
                          <a:cs typeface="Times New Roman"/>
                        </a:rPr>
                        <a:t>#N</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83845" algn="r">
                        <a:lnSpc>
                          <a:spcPct val="100000"/>
                        </a:lnSpc>
                        <a:spcBef>
                          <a:spcPts val="275"/>
                        </a:spcBef>
                      </a:pPr>
                      <a:r>
                        <a:rPr sz="2400" dirty="0">
                          <a:latin typeface="Times New Roman"/>
                          <a:cs typeface="Times New Roman"/>
                        </a:rPr>
                        <a:t>#</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marR="67310">
                        <a:lnSpc>
                          <a:spcPct val="100000"/>
                        </a:lnSpc>
                        <a:spcBef>
                          <a:spcPts val="434"/>
                        </a:spcBef>
                      </a:pPr>
                      <a:r>
                        <a:rPr sz="2400" dirty="0">
                          <a:latin typeface="宋体"/>
                          <a:cs typeface="宋体"/>
                        </a:rPr>
                        <a:t>归约</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11"/>
                  </a:ext>
                </a:extLst>
              </a:tr>
              <a:tr h="473202">
                <a:tc>
                  <a:txBody>
                    <a:bodyPr/>
                    <a:lstStyle/>
                    <a:p>
                      <a:pPr>
                        <a:lnSpc>
                          <a:spcPct val="100000"/>
                        </a:lnSpc>
                      </a:pPr>
                      <a:endParaRPr sz="2300">
                        <a:latin typeface="Times New Roman"/>
                        <a:cs typeface="Times New Roman"/>
                      </a:endParaRPr>
                    </a:p>
                  </a:txBody>
                  <a:tcPr marL="0" marR="0" marT="0" marB="0">
                    <a:lnL w="28575">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marL="92075">
                        <a:lnSpc>
                          <a:spcPct val="100000"/>
                        </a:lnSpc>
                        <a:spcBef>
                          <a:spcPts val="434"/>
                        </a:spcBef>
                      </a:pPr>
                      <a:r>
                        <a:rPr sz="2400" dirty="0">
                          <a:latin typeface="宋体"/>
                          <a:cs typeface="宋体"/>
                        </a:rPr>
                        <a:t>成功</a:t>
                      </a:r>
                      <a:endParaRPr sz="2400">
                        <a:latin typeface="宋体"/>
                        <a:cs typeface="宋体"/>
                      </a:endParaRPr>
                    </a:p>
                  </a:txBody>
                  <a:tcPr marL="0" marR="0" marT="55244"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gn="r">
                        <a:lnSpc>
                          <a:spcPct val="100000"/>
                        </a:lnSpc>
                        <a:spcBef>
                          <a:spcPts val="1200"/>
                        </a:spcBef>
                      </a:pPr>
                      <a:r>
                        <a:rPr sz="1400" spc="-5" dirty="0">
                          <a:solidFill>
                            <a:srgbClr val="0033CC"/>
                          </a:solidFill>
                          <a:latin typeface="宋体"/>
                          <a:cs typeface="宋体"/>
                        </a:rPr>
                        <a:t>第五章</a:t>
                      </a:r>
                      <a:endParaRPr sz="1400">
                        <a:latin typeface="宋体"/>
                        <a:cs typeface="宋体"/>
                      </a:endParaRPr>
                    </a:p>
                  </a:txBody>
                  <a:tcPr marL="0" marR="0" marT="15240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marL="243204">
                        <a:lnSpc>
                          <a:spcPct val="100000"/>
                        </a:lnSpc>
                        <a:spcBef>
                          <a:spcPts val="1200"/>
                        </a:spcBef>
                      </a:pPr>
                      <a:r>
                        <a:rPr sz="1400" spc="-5" dirty="0">
                          <a:solidFill>
                            <a:srgbClr val="0033CC"/>
                          </a:solidFill>
                          <a:latin typeface="宋体"/>
                          <a:cs typeface="宋体"/>
                        </a:rPr>
                        <a:t>优先分析法</a:t>
                      </a:r>
                      <a:r>
                        <a:rPr sz="1400" spc="-80" dirty="0">
                          <a:solidFill>
                            <a:srgbClr val="0033CC"/>
                          </a:solidFill>
                          <a:latin typeface="宋体"/>
                          <a:cs typeface="宋体"/>
                        </a:rPr>
                        <a:t> </a:t>
                      </a:r>
                      <a:r>
                        <a:rPr sz="1400" spc="-5" dirty="0">
                          <a:solidFill>
                            <a:srgbClr val="0033CC"/>
                          </a:solidFill>
                          <a:latin typeface="Times New Roman"/>
                          <a:cs typeface="Times New Roman"/>
                        </a:rPr>
                        <a:t>52</a:t>
                      </a:r>
                      <a:endParaRPr sz="1400">
                        <a:latin typeface="Times New Roman"/>
                        <a:cs typeface="Times New Roman"/>
                      </a:endParaRPr>
                    </a:p>
                  </a:txBody>
                  <a:tcPr marL="0" marR="0" marT="152400" marB="0">
                    <a:lnL w="19050">
                      <a:solidFill>
                        <a:srgbClr val="000000"/>
                      </a:solidFill>
                      <a:prstDash val="solid"/>
                    </a:lnL>
                    <a:lnR w="28575">
                      <a:solidFill>
                        <a:srgbClr val="000000"/>
                      </a:solidFill>
                      <a:prstDash val="solid"/>
                    </a:lnR>
                    <a:lnT w="19050">
                      <a:solidFill>
                        <a:srgbClr val="000000"/>
                      </a:solidFill>
                      <a:prstDash val="solid"/>
                    </a:lnT>
                    <a:lnB w="28575">
                      <a:solidFill>
                        <a:srgbClr val="000000"/>
                      </a:solidFill>
                      <a:prstDash val="solid"/>
                    </a:lnB>
                  </a:tcPr>
                </a:tc>
                <a:extLst>
                  <a:ext uri="{0D108BD9-81ED-4DB2-BD59-A6C34878D82A}">
                    <a16:rowId xmlns:a16="http://schemas.microsoft.com/office/drawing/2014/main" val="10012"/>
                  </a:ext>
                </a:extLst>
              </a:tr>
            </a:tbl>
          </a:graphicData>
        </a:graphic>
      </p:graphicFrame>
      <p:pic>
        <p:nvPicPr>
          <p:cNvPr id="3" name="object 3"/>
          <p:cNvPicPr/>
          <p:nvPr/>
        </p:nvPicPr>
        <p:blipFill>
          <a:blip r:embed="rId2" cstate="print"/>
          <a:stretch>
            <a:fillRect/>
          </a:stretch>
        </p:blipFill>
        <p:spPr>
          <a:xfrm>
            <a:off x="4178433" y="3327400"/>
            <a:ext cx="247650" cy="234695"/>
          </a:xfrm>
          <a:prstGeom prst="rect">
            <a:avLst/>
          </a:prstGeom>
        </p:spPr>
      </p:pic>
      <p:pic>
        <p:nvPicPr>
          <p:cNvPr id="4" name="object 4"/>
          <p:cNvPicPr/>
          <p:nvPr/>
        </p:nvPicPr>
        <p:blipFill>
          <a:blip r:embed="rId3" cstate="print"/>
          <a:stretch>
            <a:fillRect/>
          </a:stretch>
        </p:blipFill>
        <p:spPr>
          <a:xfrm>
            <a:off x="4178433" y="971296"/>
            <a:ext cx="228600" cy="215645"/>
          </a:xfrm>
          <a:prstGeom prst="rect">
            <a:avLst/>
          </a:prstGeom>
        </p:spPr>
      </p:pic>
      <p:pic>
        <p:nvPicPr>
          <p:cNvPr id="5" name="object 5"/>
          <p:cNvPicPr/>
          <p:nvPr/>
        </p:nvPicPr>
        <p:blipFill>
          <a:blip r:embed="rId3" cstate="print"/>
          <a:stretch>
            <a:fillRect/>
          </a:stretch>
        </p:blipFill>
        <p:spPr>
          <a:xfrm>
            <a:off x="4178433" y="1441450"/>
            <a:ext cx="228600" cy="215645"/>
          </a:xfrm>
          <a:prstGeom prst="rect">
            <a:avLst/>
          </a:prstGeom>
        </p:spPr>
      </p:pic>
      <p:pic>
        <p:nvPicPr>
          <p:cNvPr id="6" name="object 6"/>
          <p:cNvPicPr/>
          <p:nvPr/>
        </p:nvPicPr>
        <p:blipFill>
          <a:blip r:embed="rId2" cstate="print"/>
          <a:stretch>
            <a:fillRect/>
          </a:stretch>
        </p:blipFill>
        <p:spPr>
          <a:xfrm>
            <a:off x="4178433" y="1885695"/>
            <a:ext cx="247650" cy="234695"/>
          </a:xfrm>
          <a:prstGeom prst="rect">
            <a:avLst/>
          </a:prstGeom>
        </p:spPr>
      </p:pic>
      <p:pic>
        <p:nvPicPr>
          <p:cNvPr id="7" name="object 7"/>
          <p:cNvPicPr/>
          <p:nvPr/>
        </p:nvPicPr>
        <p:blipFill>
          <a:blip r:embed="rId4" cstate="print"/>
          <a:stretch>
            <a:fillRect/>
          </a:stretch>
        </p:blipFill>
        <p:spPr>
          <a:xfrm>
            <a:off x="4097661" y="2419095"/>
            <a:ext cx="309372" cy="182879"/>
          </a:xfrm>
          <a:prstGeom prst="rect">
            <a:avLst/>
          </a:prstGeom>
        </p:spPr>
      </p:pic>
      <p:pic>
        <p:nvPicPr>
          <p:cNvPr id="8" name="object 8"/>
          <p:cNvPicPr/>
          <p:nvPr/>
        </p:nvPicPr>
        <p:blipFill>
          <a:blip r:embed="rId3" cstate="print"/>
          <a:stretch>
            <a:fillRect/>
          </a:stretch>
        </p:blipFill>
        <p:spPr>
          <a:xfrm>
            <a:off x="4178433" y="2813050"/>
            <a:ext cx="228600" cy="215645"/>
          </a:xfrm>
          <a:prstGeom prst="rect">
            <a:avLst/>
          </a:prstGeom>
        </p:spPr>
      </p:pic>
      <p:pic>
        <p:nvPicPr>
          <p:cNvPr id="9" name="object 9"/>
          <p:cNvPicPr/>
          <p:nvPr/>
        </p:nvPicPr>
        <p:blipFill>
          <a:blip r:embed="rId4" cstate="print"/>
          <a:stretch>
            <a:fillRect/>
          </a:stretch>
        </p:blipFill>
        <p:spPr>
          <a:xfrm>
            <a:off x="4097661" y="3790696"/>
            <a:ext cx="309372" cy="182879"/>
          </a:xfrm>
          <a:prstGeom prst="rect">
            <a:avLst/>
          </a:prstGeom>
        </p:spPr>
      </p:pic>
      <p:pic>
        <p:nvPicPr>
          <p:cNvPr id="10" name="object 10"/>
          <p:cNvPicPr/>
          <p:nvPr/>
        </p:nvPicPr>
        <p:blipFill>
          <a:blip r:embed="rId3" cstate="print"/>
          <a:stretch>
            <a:fillRect/>
          </a:stretch>
        </p:blipFill>
        <p:spPr>
          <a:xfrm>
            <a:off x="4178433" y="4260850"/>
            <a:ext cx="228600" cy="215645"/>
          </a:xfrm>
          <a:prstGeom prst="rect">
            <a:avLst/>
          </a:prstGeom>
        </p:spPr>
      </p:pic>
      <p:pic>
        <p:nvPicPr>
          <p:cNvPr id="11" name="object 11"/>
          <p:cNvPicPr/>
          <p:nvPr/>
        </p:nvPicPr>
        <p:blipFill>
          <a:blip r:embed="rId2" cstate="print"/>
          <a:stretch>
            <a:fillRect/>
          </a:stretch>
        </p:blipFill>
        <p:spPr>
          <a:xfrm>
            <a:off x="4178433" y="4775200"/>
            <a:ext cx="247650" cy="234695"/>
          </a:xfrm>
          <a:prstGeom prst="rect">
            <a:avLst/>
          </a:prstGeom>
        </p:spPr>
      </p:pic>
      <p:pic>
        <p:nvPicPr>
          <p:cNvPr id="12" name="object 12"/>
          <p:cNvPicPr/>
          <p:nvPr/>
        </p:nvPicPr>
        <p:blipFill>
          <a:blip r:embed="rId2" cstate="print"/>
          <a:stretch>
            <a:fillRect/>
          </a:stretch>
        </p:blipFill>
        <p:spPr>
          <a:xfrm>
            <a:off x="4178433" y="5232400"/>
            <a:ext cx="247650" cy="23469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18600" cy="6819900"/>
          </a:xfrm>
          <a:prstGeom prst="rect">
            <a:avLst/>
          </a:prstGeom>
        </p:spPr>
      </p:pic>
      <p:sp>
        <p:nvSpPr>
          <p:cNvPr id="3" name="object 3"/>
          <p:cNvSpPr txBox="1"/>
          <p:nvPr/>
        </p:nvSpPr>
        <p:spPr>
          <a:xfrm>
            <a:off x="6759581" y="6180582"/>
            <a:ext cx="1847850" cy="238760"/>
          </a:xfrm>
          <a:prstGeom prst="rect">
            <a:avLst/>
          </a:prstGeom>
        </p:spPr>
        <p:txBody>
          <a:bodyPr vert="horz" wrap="square" lIns="0" tIns="12065" rIns="0" bIns="0" rtlCol="0">
            <a:spAutoFit/>
          </a:bodyPr>
          <a:lstStyle/>
          <a:p>
            <a:pPr marL="12700">
              <a:lnSpc>
                <a:spcPct val="100000"/>
              </a:lnSpc>
              <a:spcBef>
                <a:spcPts val="95"/>
              </a:spcBef>
              <a:tabLst>
                <a:tab pos="679450" algn="l"/>
              </a:tabLst>
            </a:pPr>
            <a:r>
              <a:rPr sz="1400" spc="-5" dirty="0">
                <a:solidFill>
                  <a:srgbClr val="0033CC"/>
                </a:solidFill>
                <a:latin typeface="宋体"/>
                <a:cs typeface="宋体"/>
              </a:rPr>
              <a:t>第五章	优先分析法</a:t>
            </a:r>
            <a:r>
              <a:rPr sz="1400" spc="-75" dirty="0">
                <a:solidFill>
                  <a:srgbClr val="0033CC"/>
                </a:solidFill>
                <a:latin typeface="宋体"/>
                <a:cs typeface="宋体"/>
              </a:rPr>
              <a:t> </a:t>
            </a:r>
            <a:r>
              <a:rPr sz="1400" spc="-5" dirty="0">
                <a:solidFill>
                  <a:srgbClr val="0033CC"/>
                </a:solidFill>
                <a:latin typeface="Times New Roman"/>
                <a:cs typeface="Times New Roman"/>
              </a:rPr>
              <a:t>53</a:t>
            </a:r>
            <a:endParaRPr sz="1400">
              <a:latin typeface="Times New Roman"/>
              <a:cs typeface="Times New Roman"/>
            </a:endParaRPr>
          </a:p>
        </p:txBody>
      </p:sp>
      <p:pic>
        <p:nvPicPr>
          <p:cNvPr id="4" name="object 4"/>
          <p:cNvPicPr/>
          <p:nvPr/>
        </p:nvPicPr>
        <p:blipFill>
          <a:blip r:embed="rId3" cstate="print"/>
          <a:stretch>
            <a:fillRect/>
          </a:stretch>
        </p:blipFill>
        <p:spPr>
          <a:xfrm>
            <a:off x="0" y="0"/>
            <a:ext cx="116064" cy="107950"/>
          </a:xfrm>
          <a:prstGeom prst="rect">
            <a:avLst/>
          </a:prstGeom>
        </p:spPr>
      </p:pic>
      <p:sp>
        <p:nvSpPr>
          <p:cNvPr id="5" name="object 5"/>
          <p:cNvSpPr txBox="1">
            <a:spLocks noGrp="1"/>
          </p:cNvSpPr>
          <p:nvPr>
            <p:ph type="title"/>
          </p:nvPr>
        </p:nvSpPr>
        <p:spPr>
          <a:xfrm>
            <a:off x="143135" y="22097"/>
            <a:ext cx="5969000" cy="1182370"/>
          </a:xfrm>
          <a:prstGeom prst="rect">
            <a:avLst/>
          </a:prstGeom>
        </p:spPr>
        <p:txBody>
          <a:bodyPr vert="horz" wrap="square" lIns="0" tIns="42544" rIns="0" bIns="0" rtlCol="0">
            <a:spAutoFit/>
          </a:bodyPr>
          <a:lstStyle/>
          <a:p>
            <a:pPr marL="12700">
              <a:lnSpc>
                <a:spcPct val="100000"/>
              </a:lnSpc>
              <a:spcBef>
                <a:spcPts val="334"/>
              </a:spcBef>
              <a:tabLst>
                <a:tab pos="1040765" algn="l"/>
              </a:tabLst>
            </a:pPr>
            <a:r>
              <a:rPr dirty="0">
                <a:latin typeface="Times New Roman"/>
                <a:cs typeface="Times New Roman"/>
              </a:rPr>
              <a:t>5.2	</a:t>
            </a:r>
            <a:r>
              <a:rPr dirty="0"/>
              <a:t>算符优先分析法</a:t>
            </a:r>
          </a:p>
          <a:p>
            <a:pPr marL="12700">
              <a:lnSpc>
                <a:spcPct val="100000"/>
              </a:lnSpc>
              <a:spcBef>
                <a:spcPts val="229"/>
              </a:spcBef>
            </a:pPr>
            <a:r>
              <a:rPr lang="zh-CN" altLang="en-US" dirty="0"/>
              <a:t>四</a:t>
            </a:r>
            <a:r>
              <a:rPr dirty="0"/>
              <a:t>、算符优先分析的若干问题</a:t>
            </a:r>
          </a:p>
        </p:txBody>
      </p:sp>
      <p:sp>
        <p:nvSpPr>
          <p:cNvPr id="6" name="object 6"/>
          <p:cNvSpPr txBox="1">
            <a:spLocks noGrp="1"/>
          </p:cNvSpPr>
          <p:nvPr>
            <p:ph type="body" idx="1"/>
          </p:nvPr>
        </p:nvSpPr>
        <p:spPr>
          <a:prstGeom prst="rect">
            <a:avLst/>
          </a:prstGeom>
        </p:spPr>
        <p:txBody>
          <a:bodyPr vert="horz" wrap="square" lIns="0" tIns="55244" rIns="0" bIns="0" rtlCol="0">
            <a:spAutoFit/>
          </a:bodyPr>
          <a:lstStyle/>
          <a:p>
            <a:pPr marL="12700">
              <a:lnSpc>
                <a:spcPct val="100000"/>
              </a:lnSpc>
              <a:spcBef>
                <a:spcPts val="434"/>
              </a:spcBef>
            </a:pPr>
            <a:r>
              <a:rPr dirty="0">
                <a:latin typeface="Times New Roman"/>
                <a:cs typeface="Times New Roman"/>
              </a:rPr>
              <a:t>4</a:t>
            </a:r>
            <a:r>
              <a:rPr spc="-5" dirty="0"/>
              <a:t>、算符优先分析的优缺点</a:t>
            </a:r>
          </a:p>
          <a:p>
            <a:pPr marL="355600" marR="5080" indent="-342900" algn="just">
              <a:lnSpc>
                <a:spcPct val="91700"/>
              </a:lnSpc>
              <a:spcBef>
                <a:spcPts val="615"/>
              </a:spcBef>
              <a:buChar char="•"/>
              <a:tabLst>
                <a:tab pos="355600" algn="l"/>
              </a:tabLst>
            </a:pPr>
            <a:r>
              <a:rPr spc="-5" dirty="0">
                <a:latin typeface="Times New Roman"/>
                <a:cs typeface="Times New Roman"/>
              </a:rPr>
              <a:t>A</a:t>
            </a:r>
            <a:r>
              <a:rPr spc="-5" dirty="0"/>
              <a:t>、算符优先分析比规范归约要快得多，因为它跳过 了许多单非终结符的归约。但是，由于忽略了非终结 符在归约中的作用，它可能会把错误的输入串误认为 是句子。</a:t>
            </a:r>
          </a:p>
          <a:p>
            <a:pPr marL="354965" marR="5715" indent="-342900">
              <a:lnSpc>
                <a:spcPct val="92500"/>
              </a:lnSpc>
              <a:spcBef>
                <a:spcPts val="425"/>
              </a:spcBef>
              <a:buChar char="•"/>
              <a:tabLst>
                <a:tab pos="354965" algn="l"/>
                <a:tab pos="355600" algn="l"/>
              </a:tabLst>
            </a:pPr>
            <a:r>
              <a:rPr spc="-5" dirty="0">
                <a:latin typeface="Times New Roman"/>
                <a:cs typeface="Times New Roman"/>
              </a:rPr>
              <a:t>B</a:t>
            </a:r>
            <a:r>
              <a:rPr spc="-5" dirty="0"/>
              <a:t>、算符优先文法适用范围比简单优先文法大得多，  许多程序设计语言都可以用它来分析。算符优先分析 优先表构造简单，甚至可以用手工构造。</a:t>
            </a:r>
          </a:p>
          <a:p>
            <a:pPr marL="354965" marR="5715" indent="-342900">
              <a:lnSpc>
                <a:spcPct val="92500"/>
              </a:lnSpc>
              <a:spcBef>
                <a:spcPts val="425"/>
              </a:spcBef>
              <a:buChar char="•"/>
              <a:tabLst>
                <a:tab pos="354965" algn="l"/>
                <a:tab pos="355600" algn="l"/>
              </a:tabLst>
            </a:pPr>
            <a:r>
              <a:rPr spc="-5" dirty="0">
                <a:latin typeface="Times New Roman"/>
                <a:cs typeface="Times New Roman"/>
              </a:rPr>
              <a:t>C</a:t>
            </a:r>
            <a:r>
              <a:rPr spc="-5" dirty="0"/>
              <a:t>、缺点在于有些文法不满足算符优先文法，必须先 改写，有些甚至无法改写。若终结符数目多，优先表 可能会占有太多空间。</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135" y="355091"/>
            <a:ext cx="7959090" cy="283972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0065"/>
                </a:solidFill>
                <a:latin typeface="宋体"/>
                <a:cs typeface="宋体"/>
              </a:rPr>
              <a:t>小结</a:t>
            </a:r>
            <a:endParaRPr sz="3600" dirty="0">
              <a:latin typeface="宋体"/>
              <a:cs typeface="宋体"/>
            </a:endParaRPr>
          </a:p>
          <a:p>
            <a:pPr marL="88265">
              <a:lnSpc>
                <a:spcPct val="100000"/>
              </a:lnSpc>
              <a:spcBef>
                <a:spcPts val="2480"/>
              </a:spcBef>
              <a:tabLst>
                <a:tab pos="431165" algn="l"/>
                <a:tab pos="431800" algn="l"/>
              </a:tabLst>
            </a:pPr>
            <a:endParaRPr sz="3200" dirty="0">
              <a:latin typeface="宋体"/>
              <a:cs typeface="宋体"/>
            </a:endParaRPr>
          </a:p>
          <a:p>
            <a:pPr marL="88265">
              <a:lnSpc>
                <a:spcPts val="3835"/>
              </a:lnSpc>
              <a:tabLst>
                <a:tab pos="431165" algn="l"/>
                <a:tab pos="431800" algn="l"/>
              </a:tabLst>
            </a:pPr>
            <a:r>
              <a:rPr sz="3200" spc="-5" dirty="0" err="1">
                <a:latin typeface="宋体"/>
                <a:cs typeface="宋体"/>
              </a:rPr>
              <a:t>算符优先文法及优先表的构造（重点</a:t>
            </a:r>
            <a:r>
              <a:rPr sz="3200" spc="-5" dirty="0">
                <a:latin typeface="宋体"/>
                <a:cs typeface="宋体"/>
              </a:rPr>
              <a:t>）</a:t>
            </a:r>
            <a:endParaRPr sz="3200" dirty="0">
              <a:latin typeface="宋体"/>
              <a:cs typeface="宋体"/>
            </a:endParaRPr>
          </a:p>
          <a:p>
            <a:pPr marL="545465">
              <a:lnSpc>
                <a:spcPts val="3835"/>
              </a:lnSpc>
            </a:pPr>
            <a:r>
              <a:rPr sz="3200" spc="-5" dirty="0">
                <a:latin typeface="Times New Roman"/>
                <a:cs typeface="Times New Roman"/>
              </a:rPr>
              <a:t>–</a:t>
            </a:r>
            <a:r>
              <a:rPr sz="3200" spc="-155" dirty="0">
                <a:latin typeface="Times New Roman"/>
                <a:cs typeface="Times New Roman"/>
              </a:rPr>
              <a:t> </a:t>
            </a:r>
            <a:r>
              <a:rPr sz="3200" spc="-5" dirty="0">
                <a:latin typeface="Times New Roman"/>
                <a:cs typeface="Times New Roman"/>
              </a:rPr>
              <a:t>FIRSTVT</a:t>
            </a:r>
            <a:r>
              <a:rPr sz="3200" spc="-15" dirty="0">
                <a:latin typeface="宋体"/>
                <a:cs typeface="宋体"/>
              </a:rPr>
              <a:t>、</a:t>
            </a:r>
            <a:r>
              <a:rPr sz="3200" spc="-10" dirty="0">
                <a:latin typeface="Times New Roman"/>
                <a:cs typeface="Times New Roman"/>
              </a:rPr>
              <a:t>LASTVT</a:t>
            </a:r>
            <a:endParaRPr sz="3200" dirty="0">
              <a:latin typeface="Times New Roman"/>
              <a:cs typeface="Times New Roman"/>
            </a:endParaRPr>
          </a:p>
          <a:p>
            <a:pPr marL="87630">
              <a:lnSpc>
                <a:spcPct val="100000"/>
              </a:lnSpc>
              <a:tabLst>
                <a:tab pos="431165" algn="l"/>
                <a:tab pos="431800" algn="l"/>
              </a:tabLst>
            </a:pPr>
            <a:endParaRPr sz="3200" dirty="0">
              <a:latin typeface="宋体"/>
              <a:cs typeface="宋体"/>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36</a:t>
            </a:fld>
            <a:endParaRPr spc="-5"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80771"/>
            <a:ext cx="5969000" cy="1123950"/>
          </a:xfrm>
          <a:prstGeom prst="rect">
            <a:avLst/>
          </a:prstGeom>
        </p:spPr>
        <p:txBody>
          <a:bodyPr vert="horz" wrap="square" lIns="0" tIns="12700" rIns="0" bIns="0" rtlCol="0">
            <a:spAutoFit/>
          </a:bodyPr>
          <a:lstStyle/>
          <a:p>
            <a:pPr marL="12700">
              <a:lnSpc>
                <a:spcPct val="100000"/>
              </a:lnSpc>
              <a:spcBef>
                <a:spcPts val="100"/>
              </a:spcBef>
            </a:pPr>
            <a:r>
              <a:rPr dirty="0"/>
              <a:t>引言</a:t>
            </a:r>
          </a:p>
          <a:p>
            <a:pPr marL="12700">
              <a:lnSpc>
                <a:spcPct val="100000"/>
              </a:lnSpc>
              <a:spcBef>
                <a:spcPts val="5"/>
              </a:spcBef>
            </a:pPr>
            <a:r>
              <a:rPr dirty="0"/>
              <a:t>二、自下而上的语法分析过程</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4</a:t>
            </a:fld>
            <a:endParaRPr spc="-5" dirty="0">
              <a:latin typeface="Times New Roman"/>
              <a:cs typeface="Times New Roman"/>
            </a:endParaRPr>
          </a:p>
        </p:txBody>
      </p:sp>
      <p:sp>
        <p:nvSpPr>
          <p:cNvPr id="3" name="object 3"/>
          <p:cNvSpPr txBox="1"/>
          <p:nvPr/>
        </p:nvSpPr>
        <p:spPr>
          <a:xfrm>
            <a:off x="219335" y="1713296"/>
            <a:ext cx="8913495" cy="4319270"/>
          </a:xfrm>
          <a:prstGeom prst="rect">
            <a:avLst/>
          </a:prstGeom>
        </p:spPr>
        <p:txBody>
          <a:bodyPr vert="horz" wrap="square" lIns="0" tIns="12065" rIns="0" bIns="0" rtlCol="0">
            <a:spAutoFit/>
          </a:bodyPr>
          <a:lstStyle/>
          <a:p>
            <a:pPr marL="355600" marR="2357120" indent="-343535">
              <a:lnSpc>
                <a:spcPct val="105200"/>
              </a:lnSpc>
              <a:spcBef>
                <a:spcPts val="95"/>
              </a:spcBef>
            </a:pPr>
            <a:r>
              <a:rPr sz="2800" dirty="0">
                <a:latin typeface="宋体"/>
                <a:cs typeface="宋体"/>
              </a:rPr>
              <a:t>注</a:t>
            </a:r>
            <a:r>
              <a:rPr sz="2800" spc="-10" dirty="0">
                <a:latin typeface="宋体"/>
                <a:cs typeface="宋体"/>
              </a:rPr>
              <a:t>：</a:t>
            </a:r>
            <a:r>
              <a:rPr sz="2800" dirty="0">
                <a:latin typeface="Times New Roman"/>
                <a:cs typeface="Times New Roman"/>
              </a:rPr>
              <a:t>1</a:t>
            </a:r>
            <a:r>
              <a:rPr sz="2800" spc="-5" dirty="0">
                <a:latin typeface="宋体"/>
                <a:cs typeface="宋体"/>
              </a:rPr>
              <a:t>）初态时栈内仅有栈底符</a:t>
            </a:r>
            <a:r>
              <a:rPr sz="2800" spc="-5" dirty="0">
                <a:latin typeface="Times New Roman"/>
                <a:cs typeface="Times New Roman"/>
              </a:rPr>
              <a:t>“</a:t>
            </a:r>
            <a:r>
              <a:rPr sz="2800" spc="-10" dirty="0">
                <a:latin typeface="宋体"/>
                <a:cs typeface="宋体"/>
              </a:rPr>
              <a:t>＃</a:t>
            </a:r>
            <a:r>
              <a:rPr sz="2800" spc="-10" dirty="0">
                <a:latin typeface="Times New Roman"/>
                <a:cs typeface="Times New Roman"/>
              </a:rPr>
              <a:t>”</a:t>
            </a:r>
            <a:r>
              <a:rPr sz="2800" spc="-5" dirty="0">
                <a:latin typeface="宋体"/>
                <a:cs typeface="宋体"/>
              </a:rPr>
              <a:t>，读头 指在最左边的单词符号上。</a:t>
            </a:r>
            <a:endParaRPr sz="2800" dirty="0">
              <a:latin typeface="宋体"/>
              <a:cs typeface="宋体"/>
            </a:endParaRPr>
          </a:p>
          <a:p>
            <a:pPr marL="812800">
              <a:lnSpc>
                <a:spcPct val="100000"/>
              </a:lnSpc>
              <a:spcBef>
                <a:spcPts val="505"/>
              </a:spcBef>
            </a:pPr>
            <a:r>
              <a:rPr sz="2800" spc="-5" dirty="0">
                <a:latin typeface="Times New Roman"/>
                <a:cs typeface="Times New Roman"/>
              </a:rPr>
              <a:t>2</a:t>
            </a:r>
            <a:r>
              <a:rPr sz="2800" spc="-5" dirty="0">
                <a:latin typeface="宋体"/>
                <a:cs typeface="宋体"/>
              </a:rPr>
              <a:t>）语法分析程序执行的动作：</a:t>
            </a:r>
            <a:endParaRPr sz="2800" dirty="0">
              <a:latin typeface="宋体"/>
              <a:cs typeface="宋体"/>
            </a:endParaRPr>
          </a:p>
          <a:p>
            <a:pPr marL="1237615" indent="-514984">
              <a:lnSpc>
                <a:spcPct val="100000"/>
              </a:lnSpc>
              <a:spcBef>
                <a:spcPts val="680"/>
              </a:spcBef>
              <a:buSzPct val="96428"/>
              <a:buFont typeface="Times New Roman"/>
              <a:buAutoNum type="alphaLcPeriod"/>
              <a:tabLst>
                <a:tab pos="1238250" algn="l"/>
              </a:tabLst>
            </a:pPr>
            <a:r>
              <a:rPr sz="2800" dirty="0">
                <a:latin typeface="宋体"/>
                <a:cs typeface="宋体"/>
              </a:rPr>
              <a:t>移进</a:t>
            </a:r>
            <a:r>
              <a:rPr sz="2800" spc="-20" dirty="0">
                <a:latin typeface="宋体"/>
                <a:cs typeface="宋体"/>
              </a:rPr>
              <a:t> </a:t>
            </a:r>
            <a:r>
              <a:rPr sz="2800" spc="-5" dirty="0">
                <a:latin typeface="宋体"/>
                <a:cs typeface="宋体"/>
              </a:rPr>
              <a:t>读入一个单词并压入栈内，读头后移；</a:t>
            </a:r>
            <a:endParaRPr sz="2800" dirty="0">
              <a:latin typeface="宋体"/>
              <a:cs typeface="宋体"/>
            </a:endParaRPr>
          </a:p>
          <a:p>
            <a:pPr marL="355600" marR="5080" indent="367665">
              <a:lnSpc>
                <a:spcPct val="105200"/>
              </a:lnSpc>
              <a:spcBef>
                <a:spcPts val="500"/>
              </a:spcBef>
              <a:buSzPct val="96428"/>
              <a:buFont typeface="Times New Roman"/>
              <a:buAutoNum type="alphaLcPeriod"/>
              <a:tabLst>
                <a:tab pos="1258570" algn="l"/>
              </a:tabLst>
            </a:pPr>
            <a:r>
              <a:rPr sz="2800" dirty="0">
                <a:latin typeface="宋体"/>
                <a:cs typeface="宋体"/>
              </a:rPr>
              <a:t>归约</a:t>
            </a:r>
            <a:r>
              <a:rPr sz="2800" spc="-65" dirty="0">
                <a:latin typeface="宋体"/>
                <a:cs typeface="宋体"/>
              </a:rPr>
              <a:t> </a:t>
            </a:r>
            <a:r>
              <a:rPr sz="2800" spc="-5" dirty="0">
                <a:latin typeface="宋体"/>
                <a:cs typeface="宋体"/>
              </a:rPr>
              <a:t>检查栈顶若干个符号能否进行归约，若能，  就以产生式左部替代该符号串，同时输出产生式编号；</a:t>
            </a:r>
            <a:endParaRPr sz="2800" dirty="0">
              <a:latin typeface="宋体"/>
              <a:cs typeface="宋体"/>
            </a:endParaRPr>
          </a:p>
          <a:p>
            <a:pPr marL="355600" marR="381000" indent="367665">
              <a:lnSpc>
                <a:spcPct val="105400"/>
              </a:lnSpc>
              <a:spcBef>
                <a:spcPts val="325"/>
              </a:spcBef>
              <a:buSzPct val="96428"/>
              <a:buFont typeface="Times New Roman"/>
              <a:buAutoNum type="alphaLcPeriod"/>
              <a:tabLst>
                <a:tab pos="1238250" algn="l"/>
              </a:tabLst>
            </a:pPr>
            <a:r>
              <a:rPr sz="2800" spc="-5" dirty="0">
                <a:latin typeface="宋体"/>
                <a:cs typeface="宋体"/>
              </a:rPr>
              <a:t>识别成</a:t>
            </a:r>
            <a:r>
              <a:rPr sz="2800" dirty="0">
                <a:latin typeface="宋体"/>
                <a:cs typeface="宋体"/>
              </a:rPr>
              <a:t>功</a:t>
            </a:r>
            <a:r>
              <a:rPr sz="2800" spc="-65" dirty="0">
                <a:latin typeface="宋体"/>
                <a:cs typeface="宋体"/>
              </a:rPr>
              <a:t> </a:t>
            </a:r>
            <a:r>
              <a:rPr sz="2800" spc="-5" dirty="0" err="1">
                <a:latin typeface="宋体"/>
                <a:cs typeface="宋体"/>
              </a:rPr>
              <a:t>移进－归约的结局是栈内只剩下栈底符号和文法开始符号，读头也指向语句的结束符</a:t>
            </a:r>
            <a:r>
              <a:rPr sz="2800" spc="-5" dirty="0">
                <a:latin typeface="宋体"/>
                <a:cs typeface="宋体"/>
              </a:rPr>
              <a:t>；</a:t>
            </a:r>
            <a:endParaRPr sz="2800" dirty="0">
              <a:latin typeface="宋体"/>
              <a:cs typeface="宋体"/>
            </a:endParaRPr>
          </a:p>
          <a:p>
            <a:pPr marL="1258570" indent="-535940">
              <a:lnSpc>
                <a:spcPct val="100000"/>
              </a:lnSpc>
              <a:spcBef>
                <a:spcPts val="505"/>
              </a:spcBef>
              <a:buSzPct val="96428"/>
              <a:buFont typeface="Times New Roman"/>
              <a:buAutoNum type="alphaLcPeriod"/>
              <a:tabLst>
                <a:tab pos="1259205" algn="l"/>
              </a:tabLst>
            </a:pPr>
            <a:r>
              <a:rPr sz="2800" spc="-5" dirty="0">
                <a:latin typeface="宋体"/>
                <a:cs typeface="宋体"/>
              </a:rPr>
              <a:t>识别失败</a:t>
            </a:r>
            <a:endParaRPr sz="2800" dirty="0">
              <a:latin typeface="宋体"/>
              <a:cs typeface="宋体"/>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80771"/>
            <a:ext cx="5969000" cy="1123950"/>
          </a:xfrm>
          <a:prstGeom prst="rect">
            <a:avLst/>
          </a:prstGeom>
        </p:spPr>
        <p:txBody>
          <a:bodyPr vert="horz" wrap="square" lIns="0" tIns="12700" rIns="0" bIns="0" rtlCol="0">
            <a:spAutoFit/>
          </a:bodyPr>
          <a:lstStyle/>
          <a:p>
            <a:pPr marL="12700">
              <a:lnSpc>
                <a:spcPct val="100000"/>
              </a:lnSpc>
              <a:spcBef>
                <a:spcPts val="100"/>
              </a:spcBef>
            </a:pPr>
            <a:r>
              <a:rPr dirty="0"/>
              <a:t>引言</a:t>
            </a:r>
          </a:p>
          <a:p>
            <a:pPr marL="12700">
              <a:lnSpc>
                <a:spcPct val="100000"/>
              </a:lnSpc>
              <a:spcBef>
                <a:spcPts val="5"/>
              </a:spcBef>
            </a:pPr>
            <a:r>
              <a:rPr dirty="0"/>
              <a:t>二、自下而上的语法分析过程</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5</a:t>
            </a:fld>
            <a:endParaRPr spc="-5" dirty="0">
              <a:latin typeface="Times New Roman"/>
              <a:cs typeface="Times New Roman"/>
            </a:endParaRPr>
          </a:p>
        </p:txBody>
      </p:sp>
      <p:sp>
        <p:nvSpPr>
          <p:cNvPr id="3" name="object 3"/>
          <p:cNvSpPr txBox="1"/>
          <p:nvPr/>
        </p:nvSpPr>
        <p:spPr>
          <a:xfrm>
            <a:off x="219335" y="1244345"/>
            <a:ext cx="3213100" cy="452755"/>
          </a:xfrm>
          <a:prstGeom prst="rect">
            <a:avLst/>
          </a:prstGeom>
        </p:spPr>
        <p:txBody>
          <a:bodyPr vert="horz" wrap="square" lIns="0" tIns="12700" rIns="0" bIns="0" rtlCol="0">
            <a:spAutoFit/>
          </a:bodyPr>
          <a:lstStyle/>
          <a:p>
            <a:pPr marL="355600" indent="-342900">
              <a:lnSpc>
                <a:spcPct val="100000"/>
              </a:lnSpc>
              <a:spcBef>
                <a:spcPts val="100"/>
              </a:spcBef>
              <a:buFont typeface="Times New Roman"/>
              <a:buChar char="•"/>
              <a:tabLst>
                <a:tab pos="354965" algn="l"/>
                <a:tab pos="355600" algn="l"/>
              </a:tabLst>
            </a:pPr>
            <a:r>
              <a:rPr sz="2800" spc="-5" dirty="0">
                <a:latin typeface="宋体"/>
                <a:cs typeface="宋体"/>
              </a:rPr>
              <a:t>例如：有文法如下</a:t>
            </a:r>
            <a:endParaRPr sz="2800">
              <a:latin typeface="宋体"/>
              <a:cs typeface="宋体"/>
            </a:endParaRPr>
          </a:p>
        </p:txBody>
      </p:sp>
      <p:sp>
        <p:nvSpPr>
          <p:cNvPr id="4" name="object 4"/>
          <p:cNvSpPr txBox="1"/>
          <p:nvPr/>
        </p:nvSpPr>
        <p:spPr>
          <a:xfrm>
            <a:off x="219335" y="1655357"/>
            <a:ext cx="150495" cy="2077085"/>
          </a:xfrm>
          <a:prstGeom prst="rect">
            <a:avLst/>
          </a:prstGeom>
        </p:spPr>
        <p:txBody>
          <a:bodyPr vert="horz" wrap="square" lIns="0" tIns="98425" rIns="0" bIns="0" rtlCol="0">
            <a:spAutoFit/>
          </a:bodyPr>
          <a:lstStyle/>
          <a:p>
            <a:pPr marL="12700">
              <a:lnSpc>
                <a:spcPct val="100000"/>
              </a:lnSpc>
              <a:spcBef>
                <a:spcPts val="775"/>
              </a:spcBef>
            </a:pPr>
            <a:r>
              <a:rPr sz="2800" dirty="0">
                <a:latin typeface="Times New Roman"/>
                <a:cs typeface="Times New Roman"/>
              </a:rPr>
              <a:t>•</a:t>
            </a:r>
            <a:endParaRPr sz="2800">
              <a:latin typeface="Times New Roman"/>
              <a:cs typeface="Times New Roman"/>
            </a:endParaRPr>
          </a:p>
          <a:p>
            <a:pPr marL="12700">
              <a:lnSpc>
                <a:spcPct val="100000"/>
              </a:lnSpc>
              <a:spcBef>
                <a:spcPts val="680"/>
              </a:spcBef>
            </a:pPr>
            <a:r>
              <a:rPr sz="2800" dirty="0">
                <a:latin typeface="Times New Roman"/>
                <a:cs typeface="Times New Roman"/>
              </a:rPr>
              <a:t>•</a:t>
            </a:r>
            <a:endParaRPr sz="2800">
              <a:latin typeface="Times New Roman"/>
              <a:cs typeface="Times New Roman"/>
            </a:endParaRPr>
          </a:p>
          <a:p>
            <a:pPr marL="12700">
              <a:lnSpc>
                <a:spcPct val="100000"/>
              </a:lnSpc>
              <a:spcBef>
                <a:spcPts val="675"/>
              </a:spcBef>
            </a:pPr>
            <a:r>
              <a:rPr sz="2800" dirty="0">
                <a:latin typeface="Times New Roman"/>
                <a:cs typeface="Times New Roman"/>
              </a:rPr>
              <a:t>•</a:t>
            </a:r>
            <a:endParaRPr sz="2800">
              <a:latin typeface="Times New Roman"/>
              <a:cs typeface="Times New Roman"/>
            </a:endParaRPr>
          </a:p>
          <a:p>
            <a:pPr marL="12700">
              <a:lnSpc>
                <a:spcPct val="100000"/>
              </a:lnSpc>
              <a:spcBef>
                <a:spcPts val="680"/>
              </a:spcBef>
            </a:pPr>
            <a:r>
              <a:rPr sz="2800" dirty="0">
                <a:latin typeface="Times New Roman"/>
                <a:cs typeface="Times New Roman"/>
              </a:rPr>
              <a:t>•</a:t>
            </a:r>
            <a:endParaRPr sz="2800">
              <a:latin typeface="Times New Roman"/>
              <a:cs typeface="Times New Roman"/>
            </a:endParaRPr>
          </a:p>
        </p:txBody>
      </p:sp>
      <p:sp>
        <p:nvSpPr>
          <p:cNvPr id="5" name="object 5"/>
          <p:cNvSpPr txBox="1"/>
          <p:nvPr/>
        </p:nvSpPr>
        <p:spPr>
          <a:xfrm>
            <a:off x="1717445" y="1655357"/>
            <a:ext cx="2519045" cy="2077085"/>
          </a:xfrm>
          <a:prstGeom prst="rect">
            <a:avLst/>
          </a:prstGeom>
        </p:spPr>
        <p:txBody>
          <a:bodyPr vert="horz" wrap="square" lIns="0" tIns="98425" rIns="0" bIns="0" rtlCol="0">
            <a:spAutoFit/>
          </a:bodyPr>
          <a:lstStyle/>
          <a:p>
            <a:pPr marL="12700">
              <a:lnSpc>
                <a:spcPct val="100000"/>
              </a:lnSpc>
              <a:spcBef>
                <a:spcPts val="775"/>
              </a:spcBef>
            </a:pPr>
            <a:r>
              <a:rPr sz="2800" dirty="0">
                <a:latin typeface="宋体"/>
                <a:cs typeface="宋体"/>
              </a:rPr>
              <a:t>（</a:t>
            </a:r>
            <a:r>
              <a:rPr sz="2800" dirty="0">
                <a:latin typeface="Times New Roman"/>
                <a:cs typeface="Times New Roman"/>
              </a:rPr>
              <a:t>1</a:t>
            </a:r>
            <a:r>
              <a:rPr sz="2800" dirty="0">
                <a:latin typeface="宋体"/>
                <a:cs typeface="宋体"/>
              </a:rPr>
              <a:t>）</a:t>
            </a:r>
            <a:r>
              <a:rPr sz="2800" dirty="0">
                <a:latin typeface="Times New Roman"/>
                <a:cs typeface="Times New Roman"/>
              </a:rPr>
              <a:t>S</a:t>
            </a:r>
            <a:r>
              <a:rPr sz="2800" spc="-75" dirty="0">
                <a:latin typeface="Times New Roman"/>
                <a:cs typeface="Times New Roman"/>
              </a:rPr>
              <a:t> </a:t>
            </a:r>
            <a:r>
              <a:rPr sz="2800" spc="-5" dirty="0">
                <a:latin typeface="Symbol"/>
                <a:cs typeface="Symbol"/>
              </a:rPr>
              <a:t></a:t>
            </a:r>
            <a:r>
              <a:rPr sz="2800" spc="-5" dirty="0">
                <a:latin typeface="Times New Roman"/>
                <a:cs typeface="Times New Roman"/>
              </a:rPr>
              <a:t>aAcBe</a:t>
            </a:r>
            <a:endParaRPr sz="2800">
              <a:latin typeface="Times New Roman"/>
              <a:cs typeface="Times New Roman"/>
            </a:endParaRPr>
          </a:p>
          <a:p>
            <a:pPr marL="12700">
              <a:lnSpc>
                <a:spcPct val="100000"/>
              </a:lnSpc>
              <a:spcBef>
                <a:spcPts val="680"/>
              </a:spcBef>
            </a:pPr>
            <a:r>
              <a:rPr sz="2800" dirty="0">
                <a:latin typeface="宋体"/>
                <a:cs typeface="宋体"/>
              </a:rPr>
              <a:t>（</a:t>
            </a:r>
            <a:r>
              <a:rPr sz="2800" dirty="0">
                <a:latin typeface="Times New Roman"/>
                <a:cs typeface="Times New Roman"/>
              </a:rPr>
              <a:t>2</a:t>
            </a:r>
            <a:r>
              <a:rPr sz="2800" dirty="0">
                <a:latin typeface="宋体"/>
                <a:cs typeface="宋体"/>
              </a:rPr>
              <a:t>）</a:t>
            </a:r>
            <a:r>
              <a:rPr sz="2800" dirty="0">
                <a:latin typeface="Times New Roman"/>
                <a:cs typeface="Times New Roman"/>
              </a:rPr>
              <a:t>A</a:t>
            </a:r>
            <a:r>
              <a:rPr sz="2800" spc="-15" dirty="0">
                <a:latin typeface="Times New Roman"/>
                <a:cs typeface="Times New Roman"/>
              </a:rPr>
              <a:t> </a:t>
            </a:r>
            <a:r>
              <a:rPr sz="2800" dirty="0">
                <a:latin typeface="Symbol"/>
                <a:cs typeface="Symbol"/>
              </a:rPr>
              <a:t></a:t>
            </a:r>
            <a:r>
              <a:rPr sz="2800" dirty="0">
                <a:latin typeface="Times New Roman"/>
                <a:cs typeface="Times New Roman"/>
              </a:rPr>
              <a:t>b</a:t>
            </a:r>
            <a:endParaRPr sz="2800">
              <a:latin typeface="Times New Roman"/>
              <a:cs typeface="Times New Roman"/>
            </a:endParaRPr>
          </a:p>
          <a:p>
            <a:pPr marL="12700">
              <a:lnSpc>
                <a:spcPct val="100000"/>
              </a:lnSpc>
              <a:spcBef>
                <a:spcPts val="675"/>
              </a:spcBef>
            </a:pPr>
            <a:r>
              <a:rPr sz="2800" dirty="0">
                <a:latin typeface="宋体"/>
                <a:cs typeface="宋体"/>
              </a:rPr>
              <a:t>（</a:t>
            </a:r>
            <a:r>
              <a:rPr sz="2800" dirty="0">
                <a:latin typeface="Times New Roman"/>
                <a:cs typeface="Times New Roman"/>
              </a:rPr>
              <a:t>3</a:t>
            </a:r>
            <a:r>
              <a:rPr sz="2800" dirty="0">
                <a:latin typeface="宋体"/>
                <a:cs typeface="宋体"/>
              </a:rPr>
              <a:t>）</a:t>
            </a:r>
            <a:r>
              <a:rPr sz="2800" dirty="0">
                <a:latin typeface="Times New Roman"/>
                <a:cs typeface="Times New Roman"/>
              </a:rPr>
              <a:t>A</a:t>
            </a:r>
            <a:r>
              <a:rPr sz="2800" spc="-15" dirty="0">
                <a:latin typeface="Times New Roman"/>
                <a:cs typeface="Times New Roman"/>
              </a:rPr>
              <a:t> </a:t>
            </a:r>
            <a:r>
              <a:rPr sz="2800" spc="-5" dirty="0">
                <a:latin typeface="Symbol"/>
                <a:cs typeface="Symbol"/>
              </a:rPr>
              <a:t></a:t>
            </a:r>
            <a:r>
              <a:rPr sz="2800" spc="-5" dirty="0">
                <a:latin typeface="Times New Roman"/>
                <a:cs typeface="Times New Roman"/>
              </a:rPr>
              <a:t>Ab</a:t>
            </a:r>
            <a:endParaRPr sz="2800">
              <a:latin typeface="Times New Roman"/>
              <a:cs typeface="Times New Roman"/>
            </a:endParaRPr>
          </a:p>
          <a:p>
            <a:pPr marL="12700">
              <a:lnSpc>
                <a:spcPct val="100000"/>
              </a:lnSpc>
              <a:spcBef>
                <a:spcPts val="680"/>
              </a:spcBef>
            </a:pPr>
            <a:r>
              <a:rPr sz="2800" dirty="0">
                <a:latin typeface="宋体"/>
                <a:cs typeface="宋体"/>
              </a:rPr>
              <a:t>（</a:t>
            </a:r>
            <a:r>
              <a:rPr sz="2800" dirty="0">
                <a:latin typeface="Times New Roman"/>
                <a:cs typeface="Times New Roman"/>
              </a:rPr>
              <a:t>4</a:t>
            </a:r>
            <a:r>
              <a:rPr sz="2800" dirty="0">
                <a:latin typeface="宋体"/>
                <a:cs typeface="宋体"/>
              </a:rPr>
              <a:t>）</a:t>
            </a:r>
            <a:r>
              <a:rPr sz="2800" dirty="0">
                <a:latin typeface="Times New Roman"/>
                <a:cs typeface="Times New Roman"/>
              </a:rPr>
              <a:t>B</a:t>
            </a:r>
            <a:r>
              <a:rPr sz="2800" spc="-20" dirty="0">
                <a:latin typeface="Times New Roman"/>
                <a:cs typeface="Times New Roman"/>
              </a:rPr>
              <a:t> </a:t>
            </a:r>
            <a:r>
              <a:rPr sz="2800" dirty="0">
                <a:latin typeface="Symbol"/>
                <a:cs typeface="Symbol"/>
              </a:rPr>
              <a:t></a:t>
            </a:r>
            <a:r>
              <a:rPr sz="2800" dirty="0">
                <a:latin typeface="Times New Roman"/>
                <a:cs typeface="Times New Roman"/>
              </a:rPr>
              <a:t>d</a:t>
            </a:r>
            <a:endParaRPr sz="2800">
              <a:latin typeface="Times New Roman"/>
              <a:cs typeface="Times New Roman"/>
            </a:endParaRPr>
          </a:p>
        </p:txBody>
      </p:sp>
      <p:sp>
        <p:nvSpPr>
          <p:cNvPr id="6" name="object 6"/>
          <p:cNvSpPr txBox="1"/>
          <p:nvPr/>
        </p:nvSpPr>
        <p:spPr>
          <a:xfrm>
            <a:off x="219433" y="3785572"/>
            <a:ext cx="6717665" cy="452755"/>
          </a:xfrm>
          <a:prstGeom prst="rect">
            <a:avLst/>
          </a:prstGeom>
        </p:spPr>
        <p:txBody>
          <a:bodyPr vert="horz" wrap="square" lIns="0" tIns="12700" rIns="0" bIns="0" rtlCol="0">
            <a:spAutoFit/>
          </a:bodyPr>
          <a:lstStyle/>
          <a:p>
            <a:pPr marL="12700">
              <a:lnSpc>
                <a:spcPct val="100000"/>
              </a:lnSpc>
              <a:spcBef>
                <a:spcPts val="100"/>
              </a:spcBef>
            </a:pPr>
            <a:r>
              <a:rPr sz="2800" spc="-5" dirty="0">
                <a:latin typeface="宋体"/>
                <a:cs typeface="宋体"/>
              </a:rPr>
              <a:t>问：语</a:t>
            </a:r>
            <a:r>
              <a:rPr sz="2800" spc="-10" dirty="0">
                <a:latin typeface="宋体"/>
                <a:cs typeface="宋体"/>
              </a:rPr>
              <a:t>句</a:t>
            </a:r>
            <a:r>
              <a:rPr sz="2800" spc="-10" dirty="0">
                <a:latin typeface="Times New Roman"/>
                <a:cs typeface="Times New Roman"/>
              </a:rPr>
              <a:t>abbcde</a:t>
            </a:r>
            <a:r>
              <a:rPr sz="2800" spc="-5" dirty="0">
                <a:latin typeface="宋体"/>
                <a:cs typeface="宋体"/>
              </a:rPr>
              <a:t>是不是该文法的合法语句？</a:t>
            </a:r>
            <a:endParaRPr sz="2800">
              <a:latin typeface="宋体"/>
              <a:cs typeface="宋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25742" y="728598"/>
          <a:ext cx="6093456" cy="5958068"/>
        </p:xfrm>
        <a:graphic>
          <a:graphicData uri="http://schemas.openxmlformats.org/drawingml/2006/table">
            <a:tbl>
              <a:tblPr firstRow="1" bandRow="1">
                <a:tableStyleId>{2D5ABB26-0587-4C30-8999-92F81FD0307C}</a:tableStyleId>
              </a:tblPr>
              <a:tblGrid>
                <a:gridCol w="965200">
                  <a:extLst>
                    <a:ext uri="{9D8B030D-6E8A-4147-A177-3AD203B41FA5}">
                      <a16:colId xmlns:a16="http://schemas.microsoft.com/office/drawing/2014/main" val="20000"/>
                    </a:ext>
                  </a:extLst>
                </a:gridCol>
                <a:gridCol w="1472564">
                  <a:extLst>
                    <a:ext uri="{9D8B030D-6E8A-4147-A177-3AD203B41FA5}">
                      <a16:colId xmlns:a16="http://schemas.microsoft.com/office/drawing/2014/main" val="20001"/>
                    </a:ext>
                  </a:extLst>
                </a:gridCol>
                <a:gridCol w="1523364">
                  <a:extLst>
                    <a:ext uri="{9D8B030D-6E8A-4147-A177-3AD203B41FA5}">
                      <a16:colId xmlns:a16="http://schemas.microsoft.com/office/drawing/2014/main" val="20002"/>
                    </a:ext>
                  </a:extLst>
                </a:gridCol>
                <a:gridCol w="1218564">
                  <a:extLst>
                    <a:ext uri="{9D8B030D-6E8A-4147-A177-3AD203B41FA5}">
                      <a16:colId xmlns:a16="http://schemas.microsoft.com/office/drawing/2014/main" val="20003"/>
                    </a:ext>
                  </a:extLst>
                </a:gridCol>
                <a:gridCol w="913764">
                  <a:extLst>
                    <a:ext uri="{9D8B030D-6E8A-4147-A177-3AD203B41FA5}">
                      <a16:colId xmlns:a16="http://schemas.microsoft.com/office/drawing/2014/main" val="20004"/>
                    </a:ext>
                  </a:extLst>
                </a:gridCol>
              </a:tblGrid>
              <a:tr h="490727">
                <a:tc>
                  <a:txBody>
                    <a:bodyPr/>
                    <a:lstStyle/>
                    <a:p>
                      <a:pPr algn="ctr">
                        <a:lnSpc>
                          <a:spcPct val="100000"/>
                        </a:lnSpc>
                        <a:spcBef>
                          <a:spcPts val="434"/>
                        </a:spcBef>
                      </a:pPr>
                      <a:r>
                        <a:rPr sz="2400" dirty="0">
                          <a:latin typeface="宋体"/>
                          <a:cs typeface="宋体"/>
                        </a:rPr>
                        <a:t>步骤</a:t>
                      </a:r>
                      <a:endParaRPr sz="2400">
                        <a:latin typeface="宋体"/>
                        <a:cs typeface="宋体"/>
                      </a:endParaRPr>
                    </a:p>
                  </a:txBody>
                  <a:tcPr marL="0" marR="0" marT="55244" marB="0">
                    <a:lnL w="28575">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635" algn="ctr">
                        <a:lnSpc>
                          <a:spcPct val="100000"/>
                        </a:lnSpc>
                        <a:spcBef>
                          <a:spcPts val="434"/>
                        </a:spcBef>
                      </a:pPr>
                      <a:r>
                        <a:rPr sz="2400" dirty="0">
                          <a:latin typeface="宋体"/>
                          <a:cs typeface="宋体"/>
                        </a:rPr>
                        <a:t>栈</a:t>
                      </a:r>
                      <a:endParaRPr sz="2400">
                        <a:latin typeface="宋体"/>
                        <a:cs typeface="宋体"/>
                      </a:endParaRPr>
                    </a:p>
                  </a:txBody>
                  <a:tcPr marL="0" marR="0" marT="55244"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304800">
                        <a:lnSpc>
                          <a:spcPct val="100000"/>
                        </a:lnSpc>
                        <a:spcBef>
                          <a:spcPts val="434"/>
                        </a:spcBef>
                      </a:pPr>
                      <a:r>
                        <a:rPr sz="2400" dirty="0">
                          <a:latin typeface="宋体"/>
                          <a:cs typeface="宋体"/>
                        </a:rPr>
                        <a:t>输入串</a:t>
                      </a:r>
                      <a:endParaRPr sz="2400">
                        <a:latin typeface="宋体"/>
                        <a:cs typeface="宋体"/>
                      </a:endParaRPr>
                    </a:p>
                  </a:txBody>
                  <a:tcPr marL="0" marR="0" marT="55244"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152400">
                        <a:lnSpc>
                          <a:spcPct val="100000"/>
                        </a:lnSpc>
                        <a:spcBef>
                          <a:spcPts val="434"/>
                        </a:spcBef>
                      </a:pPr>
                      <a:r>
                        <a:rPr sz="2400" dirty="0">
                          <a:latin typeface="宋体"/>
                          <a:cs typeface="宋体"/>
                        </a:rPr>
                        <a:t>输出带</a:t>
                      </a:r>
                      <a:endParaRPr sz="2400">
                        <a:latin typeface="宋体"/>
                        <a:cs typeface="宋体"/>
                      </a:endParaRPr>
                    </a:p>
                  </a:txBody>
                  <a:tcPr marL="0" marR="0" marT="55244"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152400">
                        <a:lnSpc>
                          <a:spcPct val="100000"/>
                        </a:lnSpc>
                        <a:spcBef>
                          <a:spcPts val="434"/>
                        </a:spcBef>
                      </a:pPr>
                      <a:r>
                        <a:rPr sz="2400" dirty="0">
                          <a:latin typeface="宋体"/>
                          <a:cs typeface="宋体"/>
                        </a:rPr>
                        <a:t>动作</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28575">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455675">
                <a:tc>
                  <a:txBody>
                    <a:bodyPr/>
                    <a:lstStyle/>
                    <a:p>
                      <a:pPr algn="ctr">
                        <a:lnSpc>
                          <a:spcPct val="100000"/>
                        </a:lnSpc>
                        <a:spcBef>
                          <a:spcPts val="270"/>
                        </a:spcBef>
                      </a:pPr>
                      <a:r>
                        <a:rPr sz="2400" dirty="0">
                          <a:latin typeface="Times New Roman"/>
                          <a:cs typeface="Times New Roman"/>
                        </a:rPr>
                        <a:t>0</a:t>
                      </a:r>
                      <a:endParaRPr sz="2400">
                        <a:latin typeface="Times New Roman"/>
                        <a:cs typeface="Times New Roman"/>
                      </a:endParaRPr>
                    </a:p>
                  </a:txBody>
                  <a:tcPr marL="0" marR="0" marT="34290"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430"/>
                        </a:spcBef>
                      </a:pPr>
                      <a:r>
                        <a:rPr sz="2400" dirty="0">
                          <a:latin typeface="宋体"/>
                          <a:cs typeface="宋体"/>
                        </a:rPr>
                        <a:t>＃</a:t>
                      </a:r>
                      <a:endParaRPr sz="2400">
                        <a:latin typeface="宋体"/>
                        <a:cs typeface="宋体"/>
                      </a:endParaRPr>
                    </a:p>
                  </a:txBody>
                  <a:tcPr marL="0" marR="0" marT="546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180340" algn="r">
                        <a:lnSpc>
                          <a:spcPct val="100000"/>
                        </a:lnSpc>
                        <a:spcBef>
                          <a:spcPts val="335"/>
                        </a:spcBef>
                      </a:pPr>
                      <a:r>
                        <a:rPr sz="3600" spc="-7" baseline="1157" dirty="0">
                          <a:latin typeface="Times New Roman"/>
                          <a:cs typeface="Times New Roman"/>
                        </a:rPr>
                        <a:t>abbcde</a:t>
                      </a:r>
                      <a:r>
                        <a:rPr sz="2400" spc="-5" dirty="0">
                          <a:latin typeface="宋体"/>
                          <a:cs typeface="宋体"/>
                        </a:rPr>
                        <a:t>＃</a:t>
                      </a:r>
                      <a:endParaRPr sz="2400">
                        <a:latin typeface="宋体"/>
                        <a:cs typeface="宋体"/>
                      </a:endParaRPr>
                    </a:p>
                  </a:txBody>
                  <a:tcPr marL="0" marR="0" marT="425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55675">
                <a:tc>
                  <a:txBody>
                    <a:bodyPr/>
                    <a:lstStyle/>
                    <a:p>
                      <a:pPr algn="ctr">
                        <a:lnSpc>
                          <a:spcPct val="100000"/>
                        </a:lnSpc>
                        <a:spcBef>
                          <a:spcPts val="270"/>
                        </a:spcBef>
                      </a:pPr>
                      <a:r>
                        <a:rPr sz="2400" dirty="0">
                          <a:latin typeface="Times New Roman"/>
                          <a:cs typeface="Times New Roman"/>
                        </a:rPr>
                        <a:t>1</a:t>
                      </a:r>
                      <a:endParaRPr sz="2400">
                        <a:latin typeface="Times New Roman"/>
                        <a:cs typeface="Times New Roman"/>
                      </a:endParaRPr>
                    </a:p>
                  </a:txBody>
                  <a:tcPr marL="0" marR="0" marT="34290"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0"/>
                        </a:spcBef>
                      </a:pPr>
                      <a:r>
                        <a:rPr sz="2400" dirty="0">
                          <a:latin typeface="宋体"/>
                          <a:cs typeface="宋体"/>
                        </a:rPr>
                        <a:t>＃</a:t>
                      </a:r>
                      <a:r>
                        <a:rPr sz="2400" dirty="0">
                          <a:latin typeface="Times New Roman"/>
                          <a:cs typeface="Times New Roman"/>
                        </a:rPr>
                        <a:t>a</a:t>
                      </a:r>
                      <a:endParaRPr sz="2400">
                        <a:latin typeface="Times New Roman"/>
                        <a:cs typeface="Times New Roman"/>
                      </a:endParaRPr>
                    </a:p>
                  </a:txBody>
                  <a:tcPr marL="0" marR="0" marT="342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162560" algn="r">
                        <a:lnSpc>
                          <a:spcPct val="100000"/>
                        </a:lnSpc>
                        <a:spcBef>
                          <a:spcPts val="335"/>
                        </a:spcBef>
                      </a:pPr>
                      <a:r>
                        <a:rPr sz="3600" spc="-7" baseline="1157" dirty="0">
                          <a:latin typeface="Times New Roman"/>
                          <a:cs typeface="Times New Roman"/>
                        </a:rPr>
                        <a:t>bbcde</a:t>
                      </a:r>
                      <a:r>
                        <a:rPr sz="2400" spc="-5" dirty="0">
                          <a:latin typeface="宋体"/>
                          <a:cs typeface="宋体"/>
                        </a:rPr>
                        <a:t>＃</a:t>
                      </a:r>
                      <a:endParaRPr sz="2400">
                        <a:latin typeface="宋体"/>
                        <a:cs typeface="宋体"/>
                      </a:endParaRPr>
                    </a:p>
                  </a:txBody>
                  <a:tcPr marL="0" marR="0" marT="425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430"/>
                        </a:spcBef>
                      </a:pPr>
                      <a:r>
                        <a:rPr sz="2400" dirty="0">
                          <a:latin typeface="宋体"/>
                          <a:cs typeface="宋体"/>
                        </a:rPr>
                        <a:t>移进</a:t>
                      </a:r>
                      <a:endParaRPr sz="2400">
                        <a:latin typeface="宋体"/>
                        <a:cs typeface="宋体"/>
                      </a:endParaRPr>
                    </a:p>
                  </a:txBody>
                  <a:tcPr marL="0" marR="0" marT="5461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54913">
                <a:tc>
                  <a:txBody>
                    <a:bodyPr/>
                    <a:lstStyle/>
                    <a:p>
                      <a:pPr algn="ctr">
                        <a:lnSpc>
                          <a:spcPct val="100000"/>
                        </a:lnSpc>
                        <a:spcBef>
                          <a:spcPts val="270"/>
                        </a:spcBef>
                      </a:pPr>
                      <a:r>
                        <a:rPr sz="2400" dirty="0">
                          <a:latin typeface="Times New Roman"/>
                          <a:cs typeface="Times New Roman"/>
                        </a:rPr>
                        <a:t>2</a:t>
                      </a:r>
                      <a:endParaRPr sz="2400">
                        <a:latin typeface="Times New Roman"/>
                        <a:cs typeface="Times New Roman"/>
                      </a:endParaRPr>
                    </a:p>
                  </a:txBody>
                  <a:tcPr marL="0" marR="0" marT="34290"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0"/>
                        </a:spcBef>
                      </a:pPr>
                      <a:r>
                        <a:rPr sz="2400" dirty="0">
                          <a:latin typeface="宋体"/>
                          <a:cs typeface="宋体"/>
                        </a:rPr>
                        <a:t>＃</a:t>
                      </a:r>
                      <a:r>
                        <a:rPr sz="2400" dirty="0">
                          <a:latin typeface="Times New Roman"/>
                          <a:cs typeface="Times New Roman"/>
                        </a:rPr>
                        <a:t>ab</a:t>
                      </a:r>
                      <a:endParaRPr sz="2400">
                        <a:latin typeface="Times New Roman"/>
                        <a:cs typeface="Times New Roman"/>
                      </a:endParaRPr>
                    </a:p>
                  </a:txBody>
                  <a:tcPr marL="0" marR="0" marT="342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162560" algn="r">
                        <a:lnSpc>
                          <a:spcPct val="100000"/>
                        </a:lnSpc>
                        <a:spcBef>
                          <a:spcPts val="335"/>
                        </a:spcBef>
                      </a:pPr>
                      <a:r>
                        <a:rPr sz="3600" spc="-7" baseline="1157" dirty="0">
                          <a:latin typeface="Times New Roman"/>
                          <a:cs typeface="Times New Roman"/>
                        </a:rPr>
                        <a:t>bcde</a:t>
                      </a:r>
                      <a:r>
                        <a:rPr sz="2400" spc="-5" dirty="0">
                          <a:latin typeface="宋体"/>
                          <a:cs typeface="宋体"/>
                        </a:rPr>
                        <a:t>＃</a:t>
                      </a:r>
                      <a:endParaRPr sz="2400">
                        <a:latin typeface="宋体"/>
                        <a:cs typeface="宋体"/>
                      </a:endParaRPr>
                    </a:p>
                  </a:txBody>
                  <a:tcPr marL="0" marR="0" marT="425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430"/>
                        </a:spcBef>
                      </a:pPr>
                      <a:r>
                        <a:rPr sz="2400" dirty="0">
                          <a:latin typeface="宋体"/>
                          <a:cs typeface="宋体"/>
                        </a:rPr>
                        <a:t>移进</a:t>
                      </a:r>
                      <a:endParaRPr sz="2400">
                        <a:latin typeface="宋体"/>
                        <a:cs typeface="宋体"/>
                      </a:endParaRPr>
                    </a:p>
                  </a:txBody>
                  <a:tcPr marL="0" marR="0" marT="54610"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55675">
                <a:tc>
                  <a:txBody>
                    <a:bodyPr/>
                    <a:lstStyle/>
                    <a:p>
                      <a:pPr algn="ctr">
                        <a:lnSpc>
                          <a:spcPct val="100000"/>
                        </a:lnSpc>
                        <a:spcBef>
                          <a:spcPts val="275"/>
                        </a:spcBef>
                      </a:pPr>
                      <a:r>
                        <a:rPr sz="2400" dirty="0">
                          <a:latin typeface="Times New Roman"/>
                          <a:cs typeface="Times New Roman"/>
                        </a:rPr>
                        <a:t>3</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宋体"/>
                          <a:cs typeface="宋体"/>
                        </a:rPr>
                        <a:t>＃</a:t>
                      </a:r>
                      <a:r>
                        <a:rPr sz="2400" dirty="0">
                          <a:latin typeface="Times New Roman"/>
                          <a:cs typeface="Times New Roman"/>
                        </a:rPr>
                        <a:t>aA</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162560" algn="r">
                        <a:lnSpc>
                          <a:spcPct val="100000"/>
                        </a:lnSpc>
                        <a:spcBef>
                          <a:spcPts val="340"/>
                        </a:spcBef>
                      </a:pPr>
                      <a:r>
                        <a:rPr sz="3600" spc="-7" baseline="1157" dirty="0">
                          <a:latin typeface="Times New Roman"/>
                          <a:cs typeface="Times New Roman"/>
                        </a:rPr>
                        <a:t>bcde</a:t>
                      </a:r>
                      <a:r>
                        <a:rPr sz="2400" spc="-5" dirty="0">
                          <a:latin typeface="宋体"/>
                          <a:cs typeface="宋体"/>
                        </a:rPr>
                        <a:t>＃</a:t>
                      </a:r>
                      <a:endParaRPr sz="2400">
                        <a:latin typeface="宋体"/>
                        <a:cs typeface="宋体"/>
                      </a:endParaRPr>
                    </a:p>
                  </a:txBody>
                  <a:tcPr marL="0" marR="0" marT="431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Times New Roman"/>
                          <a:cs typeface="Times New Roman"/>
                        </a:rPr>
                        <a:t>2</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434"/>
                        </a:spcBef>
                      </a:pPr>
                      <a:r>
                        <a:rPr sz="2400" dirty="0">
                          <a:latin typeface="宋体"/>
                          <a:cs typeface="宋体"/>
                        </a:rPr>
                        <a:t>归约</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55675">
                <a:tc>
                  <a:txBody>
                    <a:bodyPr/>
                    <a:lstStyle/>
                    <a:p>
                      <a:pPr algn="ctr">
                        <a:lnSpc>
                          <a:spcPct val="100000"/>
                        </a:lnSpc>
                        <a:spcBef>
                          <a:spcPts val="275"/>
                        </a:spcBef>
                      </a:pPr>
                      <a:r>
                        <a:rPr sz="2400" dirty="0">
                          <a:latin typeface="Times New Roman"/>
                          <a:cs typeface="Times New Roman"/>
                        </a:rPr>
                        <a:t>4</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宋体"/>
                          <a:cs typeface="宋体"/>
                        </a:rPr>
                        <a:t>＃</a:t>
                      </a:r>
                      <a:r>
                        <a:rPr sz="2400" dirty="0">
                          <a:latin typeface="Times New Roman"/>
                          <a:cs typeface="Times New Roman"/>
                        </a:rPr>
                        <a:t>aAb</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162560" algn="r">
                        <a:lnSpc>
                          <a:spcPct val="100000"/>
                        </a:lnSpc>
                        <a:spcBef>
                          <a:spcPts val="340"/>
                        </a:spcBef>
                      </a:pPr>
                      <a:r>
                        <a:rPr sz="3600" spc="-7" baseline="1157" dirty="0">
                          <a:latin typeface="Times New Roman"/>
                          <a:cs typeface="Times New Roman"/>
                        </a:rPr>
                        <a:t>cde</a:t>
                      </a:r>
                      <a:r>
                        <a:rPr sz="2400" spc="-5" dirty="0">
                          <a:latin typeface="宋体"/>
                          <a:cs typeface="宋体"/>
                        </a:rPr>
                        <a:t>＃</a:t>
                      </a:r>
                      <a:endParaRPr sz="2400">
                        <a:latin typeface="宋体"/>
                        <a:cs typeface="宋体"/>
                      </a:endParaRPr>
                    </a:p>
                  </a:txBody>
                  <a:tcPr marL="0" marR="0" marT="431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434"/>
                        </a:spcBef>
                      </a:pPr>
                      <a:r>
                        <a:rPr sz="2400" dirty="0">
                          <a:latin typeface="宋体"/>
                          <a:cs typeface="宋体"/>
                        </a:rPr>
                        <a:t>移进</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55676">
                <a:tc>
                  <a:txBody>
                    <a:bodyPr/>
                    <a:lstStyle/>
                    <a:p>
                      <a:pPr algn="ctr">
                        <a:lnSpc>
                          <a:spcPct val="100000"/>
                        </a:lnSpc>
                        <a:spcBef>
                          <a:spcPts val="275"/>
                        </a:spcBef>
                      </a:pPr>
                      <a:r>
                        <a:rPr sz="2400" dirty="0">
                          <a:latin typeface="Times New Roman"/>
                          <a:cs typeface="Times New Roman"/>
                        </a:rPr>
                        <a:t>5</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宋体"/>
                          <a:cs typeface="宋体"/>
                        </a:rPr>
                        <a:t>＃</a:t>
                      </a:r>
                      <a:r>
                        <a:rPr sz="2400" dirty="0">
                          <a:latin typeface="Times New Roman"/>
                          <a:cs typeface="Times New Roman"/>
                        </a:rPr>
                        <a:t>aA</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162560" algn="r">
                        <a:lnSpc>
                          <a:spcPct val="100000"/>
                        </a:lnSpc>
                        <a:spcBef>
                          <a:spcPts val="340"/>
                        </a:spcBef>
                      </a:pPr>
                      <a:r>
                        <a:rPr sz="3600" spc="-7" baseline="1157" dirty="0">
                          <a:latin typeface="Times New Roman"/>
                          <a:cs typeface="Times New Roman"/>
                        </a:rPr>
                        <a:t>cde</a:t>
                      </a:r>
                      <a:r>
                        <a:rPr sz="2400" spc="-5" dirty="0">
                          <a:latin typeface="宋体"/>
                          <a:cs typeface="宋体"/>
                        </a:rPr>
                        <a:t>＃</a:t>
                      </a:r>
                      <a:endParaRPr sz="2400">
                        <a:latin typeface="宋体"/>
                        <a:cs typeface="宋体"/>
                      </a:endParaRPr>
                    </a:p>
                  </a:txBody>
                  <a:tcPr marL="0" marR="0" marT="431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Times New Roman"/>
                          <a:cs typeface="Times New Roman"/>
                        </a:rPr>
                        <a:t>2,3</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434"/>
                        </a:spcBef>
                      </a:pPr>
                      <a:r>
                        <a:rPr sz="2400" dirty="0">
                          <a:latin typeface="宋体"/>
                          <a:cs typeface="宋体"/>
                        </a:rPr>
                        <a:t>归约</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455676">
                <a:tc>
                  <a:txBody>
                    <a:bodyPr/>
                    <a:lstStyle/>
                    <a:p>
                      <a:pPr algn="ctr">
                        <a:lnSpc>
                          <a:spcPct val="100000"/>
                        </a:lnSpc>
                        <a:spcBef>
                          <a:spcPts val="275"/>
                        </a:spcBef>
                      </a:pPr>
                      <a:r>
                        <a:rPr sz="2400" dirty="0">
                          <a:latin typeface="Times New Roman"/>
                          <a:cs typeface="Times New Roman"/>
                        </a:rPr>
                        <a:t>6</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宋体"/>
                          <a:cs typeface="宋体"/>
                        </a:rPr>
                        <a:t>＃</a:t>
                      </a:r>
                      <a:r>
                        <a:rPr sz="2400" dirty="0">
                          <a:latin typeface="Times New Roman"/>
                          <a:cs typeface="Times New Roman"/>
                        </a:rPr>
                        <a:t>aAc</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145415" algn="r">
                        <a:lnSpc>
                          <a:spcPct val="100000"/>
                        </a:lnSpc>
                        <a:spcBef>
                          <a:spcPts val="340"/>
                        </a:spcBef>
                      </a:pPr>
                      <a:r>
                        <a:rPr sz="3600" baseline="1157" dirty="0">
                          <a:latin typeface="Times New Roman"/>
                          <a:cs typeface="Times New Roman"/>
                        </a:rPr>
                        <a:t>de</a:t>
                      </a:r>
                      <a:r>
                        <a:rPr sz="2400" dirty="0">
                          <a:latin typeface="宋体"/>
                          <a:cs typeface="宋体"/>
                        </a:rPr>
                        <a:t>＃</a:t>
                      </a:r>
                      <a:endParaRPr sz="2400">
                        <a:latin typeface="宋体"/>
                        <a:cs typeface="宋体"/>
                      </a:endParaRPr>
                    </a:p>
                  </a:txBody>
                  <a:tcPr marL="0" marR="0" marT="431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434"/>
                        </a:spcBef>
                      </a:pPr>
                      <a:r>
                        <a:rPr sz="2400" dirty="0">
                          <a:latin typeface="宋体"/>
                          <a:cs typeface="宋体"/>
                        </a:rPr>
                        <a:t>移进</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7"/>
                  </a:ext>
                </a:extLst>
              </a:tr>
              <a:tr h="455675">
                <a:tc>
                  <a:txBody>
                    <a:bodyPr/>
                    <a:lstStyle/>
                    <a:p>
                      <a:pPr algn="ctr">
                        <a:lnSpc>
                          <a:spcPct val="100000"/>
                        </a:lnSpc>
                        <a:spcBef>
                          <a:spcPts val="275"/>
                        </a:spcBef>
                      </a:pPr>
                      <a:r>
                        <a:rPr sz="2400" dirty="0">
                          <a:latin typeface="Times New Roman"/>
                          <a:cs typeface="Times New Roman"/>
                        </a:rPr>
                        <a:t>7</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宋体"/>
                          <a:cs typeface="宋体"/>
                        </a:rPr>
                        <a:t>＃</a:t>
                      </a:r>
                      <a:r>
                        <a:rPr sz="2400" dirty="0">
                          <a:latin typeface="Times New Roman"/>
                          <a:cs typeface="Times New Roman"/>
                        </a:rPr>
                        <a:t>aAcd</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145415" algn="r">
                        <a:lnSpc>
                          <a:spcPct val="100000"/>
                        </a:lnSpc>
                        <a:spcBef>
                          <a:spcPts val="340"/>
                        </a:spcBef>
                      </a:pPr>
                      <a:r>
                        <a:rPr sz="3600" baseline="1157" dirty="0">
                          <a:latin typeface="Times New Roman"/>
                          <a:cs typeface="Times New Roman"/>
                        </a:rPr>
                        <a:t>e</a:t>
                      </a:r>
                      <a:r>
                        <a:rPr sz="2400" dirty="0">
                          <a:latin typeface="宋体"/>
                          <a:cs typeface="宋体"/>
                        </a:rPr>
                        <a:t>＃</a:t>
                      </a:r>
                      <a:endParaRPr sz="2400">
                        <a:latin typeface="宋体"/>
                        <a:cs typeface="宋体"/>
                      </a:endParaRPr>
                    </a:p>
                  </a:txBody>
                  <a:tcPr marL="0" marR="0" marT="431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434"/>
                        </a:spcBef>
                      </a:pPr>
                      <a:r>
                        <a:rPr sz="2400" dirty="0">
                          <a:latin typeface="宋体"/>
                          <a:cs typeface="宋体"/>
                        </a:rPr>
                        <a:t>移进</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8"/>
                  </a:ext>
                </a:extLst>
              </a:tr>
              <a:tr h="455675">
                <a:tc>
                  <a:txBody>
                    <a:bodyPr/>
                    <a:lstStyle/>
                    <a:p>
                      <a:pPr algn="ctr">
                        <a:lnSpc>
                          <a:spcPct val="100000"/>
                        </a:lnSpc>
                        <a:spcBef>
                          <a:spcPts val="275"/>
                        </a:spcBef>
                      </a:pPr>
                      <a:r>
                        <a:rPr sz="2400" dirty="0">
                          <a:latin typeface="Times New Roman"/>
                          <a:cs typeface="Times New Roman"/>
                        </a:rPr>
                        <a:t>8</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宋体"/>
                          <a:cs typeface="宋体"/>
                        </a:rPr>
                        <a:t>＃</a:t>
                      </a:r>
                      <a:r>
                        <a:rPr sz="2400" dirty="0">
                          <a:latin typeface="Times New Roman"/>
                          <a:cs typeface="Times New Roman"/>
                        </a:rPr>
                        <a:t>aAcB</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145415" algn="r">
                        <a:lnSpc>
                          <a:spcPct val="100000"/>
                        </a:lnSpc>
                        <a:spcBef>
                          <a:spcPts val="340"/>
                        </a:spcBef>
                      </a:pPr>
                      <a:r>
                        <a:rPr sz="3600" baseline="1157" dirty="0">
                          <a:latin typeface="Times New Roman"/>
                          <a:cs typeface="Times New Roman"/>
                        </a:rPr>
                        <a:t>e</a:t>
                      </a:r>
                      <a:r>
                        <a:rPr sz="2400" dirty="0">
                          <a:latin typeface="宋体"/>
                          <a:cs typeface="宋体"/>
                        </a:rPr>
                        <a:t>＃</a:t>
                      </a:r>
                      <a:endParaRPr sz="2400">
                        <a:latin typeface="宋体"/>
                        <a:cs typeface="宋体"/>
                      </a:endParaRPr>
                    </a:p>
                  </a:txBody>
                  <a:tcPr marL="0" marR="0" marT="431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Times New Roman"/>
                          <a:cs typeface="Times New Roman"/>
                        </a:rPr>
                        <a:t>2,3,4</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434"/>
                        </a:spcBef>
                      </a:pPr>
                      <a:r>
                        <a:rPr sz="2400" dirty="0">
                          <a:latin typeface="宋体"/>
                          <a:cs typeface="宋体"/>
                        </a:rPr>
                        <a:t>归约</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9"/>
                  </a:ext>
                </a:extLst>
              </a:tr>
              <a:tr h="455675">
                <a:tc>
                  <a:txBody>
                    <a:bodyPr/>
                    <a:lstStyle/>
                    <a:p>
                      <a:pPr algn="ctr">
                        <a:lnSpc>
                          <a:spcPct val="100000"/>
                        </a:lnSpc>
                        <a:spcBef>
                          <a:spcPts val="275"/>
                        </a:spcBef>
                      </a:pPr>
                      <a:r>
                        <a:rPr sz="2400" dirty="0">
                          <a:latin typeface="Times New Roman"/>
                          <a:cs typeface="Times New Roman"/>
                        </a:rPr>
                        <a:t>9</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宋体"/>
                          <a:cs typeface="宋体"/>
                        </a:rPr>
                        <a:t>＃</a:t>
                      </a:r>
                      <a:r>
                        <a:rPr sz="2400" dirty="0">
                          <a:latin typeface="Times New Roman"/>
                          <a:cs typeface="Times New Roman"/>
                        </a:rPr>
                        <a:t>aAcBe</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04470" algn="r">
                        <a:lnSpc>
                          <a:spcPct val="100000"/>
                        </a:lnSpc>
                        <a:spcBef>
                          <a:spcPts val="340"/>
                        </a:spcBef>
                      </a:pPr>
                      <a:r>
                        <a:rPr sz="2400" dirty="0">
                          <a:latin typeface="宋体"/>
                          <a:cs typeface="宋体"/>
                        </a:rPr>
                        <a:t>＃</a:t>
                      </a:r>
                      <a:endParaRPr sz="2400">
                        <a:latin typeface="宋体"/>
                        <a:cs typeface="宋体"/>
                      </a:endParaRPr>
                    </a:p>
                  </a:txBody>
                  <a:tcPr marL="0" marR="0" marT="431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434"/>
                        </a:spcBef>
                      </a:pPr>
                      <a:r>
                        <a:rPr sz="2400" dirty="0">
                          <a:latin typeface="宋体"/>
                          <a:cs typeface="宋体"/>
                        </a:rPr>
                        <a:t>移进</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10"/>
                  </a:ext>
                </a:extLst>
              </a:tr>
              <a:tr h="455676">
                <a:tc>
                  <a:txBody>
                    <a:bodyPr/>
                    <a:lstStyle/>
                    <a:p>
                      <a:pPr algn="ctr">
                        <a:lnSpc>
                          <a:spcPct val="100000"/>
                        </a:lnSpc>
                        <a:spcBef>
                          <a:spcPts val="275"/>
                        </a:spcBef>
                      </a:pPr>
                      <a:r>
                        <a:rPr sz="2400" dirty="0">
                          <a:latin typeface="Times New Roman"/>
                          <a:cs typeface="Times New Roman"/>
                        </a:rPr>
                        <a:t>10</a:t>
                      </a:r>
                      <a:endParaRPr sz="2400">
                        <a:latin typeface="Times New Roman"/>
                        <a:cs typeface="Times New Roman"/>
                      </a:endParaRPr>
                    </a:p>
                  </a:txBody>
                  <a:tcPr marL="0" marR="0" marT="34925" marB="0">
                    <a:lnL w="2857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宋体"/>
                          <a:cs typeface="宋体"/>
                        </a:rPr>
                        <a:t>＃</a:t>
                      </a:r>
                      <a:r>
                        <a:rPr sz="2400" dirty="0">
                          <a:latin typeface="Times New Roman"/>
                          <a:cs typeface="Times New Roman"/>
                        </a:rPr>
                        <a:t>S</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204470" algn="r">
                        <a:lnSpc>
                          <a:spcPct val="100000"/>
                        </a:lnSpc>
                        <a:spcBef>
                          <a:spcPts val="340"/>
                        </a:spcBef>
                      </a:pPr>
                      <a:r>
                        <a:rPr sz="2400" dirty="0">
                          <a:latin typeface="宋体"/>
                          <a:cs typeface="宋体"/>
                        </a:rPr>
                        <a:t>＃</a:t>
                      </a:r>
                      <a:endParaRPr sz="2400">
                        <a:latin typeface="宋体"/>
                        <a:cs typeface="宋体"/>
                      </a:endParaRPr>
                    </a:p>
                  </a:txBody>
                  <a:tcPr marL="0" marR="0" marT="431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275"/>
                        </a:spcBef>
                      </a:pPr>
                      <a:r>
                        <a:rPr sz="2400" dirty="0">
                          <a:latin typeface="Times New Roman"/>
                          <a:cs typeface="Times New Roman"/>
                        </a:rPr>
                        <a:t>2,3,4,1</a:t>
                      </a:r>
                      <a:endParaRPr sz="2400">
                        <a:latin typeface="Times New Roman"/>
                        <a:cs typeface="Times New Roman"/>
                      </a:endParaRPr>
                    </a:p>
                  </a:txBody>
                  <a:tcPr marL="0" marR="0" marT="349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2075">
                        <a:lnSpc>
                          <a:spcPct val="100000"/>
                        </a:lnSpc>
                        <a:spcBef>
                          <a:spcPts val="434"/>
                        </a:spcBef>
                      </a:pPr>
                      <a:r>
                        <a:rPr sz="2400" dirty="0">
                          <a:latin typeface="宋体"/>
                          <a:cs typeface="宋体"/>
                        </a:rPr>
                        <a:t>归约</a:t>
                      </a:r>
                      <a:endParaRPr sz="2400">
                        <a:latin typeface="宋体"/>
                        <a:cs typeface="宋体"/>
                      </a:endParaRPr>
                    </a:p>
                  </a:txBody>
                  <a:tcPr marL="0" marR="0" marT="55244"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11"/>
                  </a:ext>
                </a:extLst>
              </a:tr>
              <a:tr h="455675">
                <a:tc>
                  <a:txBody>
                    <a:bodyPr/>
                    <a:lstStyle/>
                    <a:p>
                      <a:pPr algn="ctr">
                        <a:lnSpc>
                          <a:spcPct val="100000"/>
                        </a:lnSpc>
                        <a:spcBef>
                          <a:spcPts val="270"/>
                        </a:spcBef>
                      </a:pPr>
                      <a:r>
                        <a:rPr sz="2400" dirty="0">
                          <a:latin typeface="Times New Roman"/>
                          <a:cs typeface="Times New Roman"/>
                        </a:rPr>
                        <a:t>11</a:t>
                      </a:r>
                      <a:endParaRPr sz="2400">
                        <a:latin typeface="Times New Roman"/>
                        <a:cs typeface="Times New Roman"/>
                      </a:endParaRPr>
                    </a:p>
                  </a:txBody>
                  <a:tcPr marL="0" marR="0" marT="34290" marB="0">
                    <a:lnL w="28575">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marL="92075">
                        <a:lnSpc>
                          <a:spcPct val="100000"/>
                        </a:lnSpc>
                        <a:spcBef>
                          <a:spcPts val="430"/>
                        </a:spcBef>
                      </a:pPr>
                      <a:r>
                        <a:rPr sz="2400" dirty="0">
                          <a:latin typeface="宋体"/>
                          <a:cs typeface="宋体"/>
                        </a:rPr>
                        <a:t>识别成功</a:t>
                      </a:r>
                      <a:endParaRPr sz="2400">
                        <a:latin typeface="宋体"/>
                        <a:cs typeface="宋体"/>
                      </a:endParaRPr>
                    </a:p>
                  </a:txBody>
                  <a:tcPr marL="0" marR="0" marT="5461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28575">
                      <a:solidFill>
                        <a:srgbClr val="000000"/>
                      </a:solidFill>
                      <a:prstDash val="solid"/>
                    </a:lnB>
                  </a:tcPr>
                </a:tc>
                <a:extLst>
                  <a:ext uri="{0D108BD9-81ED-4DB2-BD59-A6C34878D82A}">
                    <a16:rowId xmlns:a16="http://schemas.microsoft.com/office/drawing/2014/main" val="10012"/>
                  </a:ext>
                </a:extLst>
              </a:tr>
            </a:tbl>
          </a:graphicData>
        </a:graphic>
      </p:graphicFrame>
      <p:sp>
        <p:nvSpPr>
          <p:cNvPr id="3" name="object 3"/>
          <p:cNvSpPr txBox="1"/>
          <p:nvPr/>
        </p:nvSpPr>
        <p:spPr>
          <a:xfrm>
            <a:off x="6617073" y="3498341"/>
            <a:ext cx="2435860" cy="2767809"/>
          </a:xfrm>
          <a:prstGeom prst="rect">
            <a:avLst/>
          </a:prstGeom>
        </p:spPr>
        <p:txBody>
          <a:bodyPr vert="horz" wrap="square" lIns="0" tIns="12700" rIns="0" bIns="0" rtlCol="0">
            <a:spAutoFit/>
          </a:bodyPr>
          <a:lstStyle/>
          <a:p>
            <a:pPr marL="608965">
              <a:lnSpc>
                <a:spcPct val="100000"/>
              </a:lnSpc>
              <a:spcBef>
                <a:spcPts val="100"/>
              </a:spcBef>
            </a:pPr>
            <a:r>
              <a:rPr sz="2800" dirty="0">
                <a:latin typeface="Times New Roman"/>
                <a:cs typeface="Times New Roman"/>
              </a:rPr>
              <a:t>S</a:t>
            </a:r>
          </a:p>
          <a:p>
            <a:pPr marL="75565" marR="5080" indent="-63500">
              <a:lnSpc>
                <a:spcPct val="155900"/>
              </a:lnSpc>
              <a:spcBef>
                <a:spcPts val="1360"/>
              </a:spcBef>
              <a:tabLst>
                <a:tab pos="545465" algn="l"/>
                <a:tab pos="777240" algn="l"/>
                <a:tab pos="1158240" algn="l"/>
                <a:tab pos="1666239" algn="l"/>
                <a:tab pos="2264410" algn="l"/>
              </a:tabLst>
            </a:pPr>
            <a:r>
              <a:rPr lang="en-US" altLang="zh-CN" sz="2800" dirty="0">
                <a:latin typeface="Times New Roman"/>
                <a:cs typeface="Times New Roman"/>
              </a:rPr>
              <a:t>a</a:t>
            </a:r>
            <a:r>
              <a:rPr sz="2800" dirty="0">
                <a:latin typeface="Times New Roman"/>
                <a:cs typeface="Times New Roman"/>
              </a:rPr>
              <a:t>	A	c	</a:t>
            </a:r>
            <a:r>
              <a:rPr sz="2800" spc="-665" dirty="0">
                <a:latin typeface="Times New Roman"/>
                <a:cs typeface="Times New Roman"/>
              </a:rPr>
              <a:t> </a:t>
            </a:r>
            <a:r>
              <a:rPr sz="2800" dirty="0">
                <a:latin typeface="Times New Roman"/>
                <a:cs typeface="Times New Roman"/>
              </a:rPr>
              <a:t>B	e  A		b		d</a:t>
            </a:r>
          </a:p>
          <a:p>
            <a:pPr>
              <a:lnSpc>
                <a:spcPct val="100000"/>
              </a:lnSpc>
              <a:spcBef>
                <a:spcPts val="45"/>
              </a:spcBef>
            </a:pPr>
            <a:endParaRPr sz="2400" dirty="0">
              <a:latin typeface="Times New Roman"/>
              <a:cs typeface="Times New Roman"/>
            </a:endParaRPr>
          </a:p>
          <a:p>
            <a:pPr marL="164465">
              <a:lnSpc>
                <a:spcPct val="100000"/>
              </a:lnSpc>
            </a:pPr>
            <a:r>
              <a:rPr sz="2800" dirty="0">
                <a:latin typeface="Times New Roman"/>
                <a:cs typeface="Times New Roman"/>
              </a:rPr>
              <a:t>b</a:t>
            </a:r>
          </a:p>
        </p:txBody>
      </p:sp>
      <p:sp>
        <p:nvSpPr>
          <p:cNvPr id="4" name="object 4"/>
          <p:cNvSpPr/>
          <p:nvPr/>
        </p:nvSpPr>
        <p:spPr>
          <a:xfrm>
            <a:off x="6693027" y="3866896"/>
            <a:ext cx="2209800" cy="685800"/>
          </a:xfrm>
          <a:custGeom>
            <a:avLst/>
            <a:gdLst/>
            <a:ahLst/>
            <a:cxnLst/>
            <a:rect l="l" t="t" r="r" b="b"/>
            <a:pathLst>
              <a:path w="2209800" h="685800">
                <a:moveTo>
                  <a:pt x="609600" y="76200"/>
                </a:moveTo>
                <a:lnTo>
                  <a:pt x="0" y="533400"/>
                </a:lnTo>
              </a:path>
              <a:path w="2209800" h="685800">
                <a:moveTo>
                  <a:pt x="609600" y="76200"/>
                </a:moveTo>
                <a:lnTo>
                  <a:pt x="609600" y="533400"/>
                </a:lnTo>
              </a:path>
              <a:path w="2209800" h="685800">
                <a:moveTo>
                  <a:pt x="609600" y="0"/>
                </a:moveTo>
                <a:lnTo>
                  <a:pt x="1143000" y="685800"/>
                </a:lnTo>
              </a:path>
              <a:path w="2209800" h="685800">
                <a:moveTo>
                  <a:pt x="762000" y="0"/>
                </a:moveTo>
                <a:lnTo>
                  <a:pt x="1600200" y="685800"/>
                </a:lnTo>
              </a:path>
              <a:path w="2209800" h="685800">
                <a:moveTo>
                  <a:pt x="762000" y="0"/>
                </a:moveTo>
                <a:lnTo>
                  <a:pt x="2209800" y="685800"/>
                </a:lnTo>
              </a:path>
            </a:pathLst>
          </a:custGeom>
          <a:ln w="19050">
            <a:solidFill>
              <a:srgbClr val="000000"/>
            </a:solidFill>
          </a:ln>
        </p:spPr>
        <p:txBody>
          <a:bodyPr wrap="square" lIns="0" tIns="0" rIns="0" bIns="0" rtlCol="0"/>
          <a:lstStyle/>
          <a:p>
            <a:endParaRPr/>
          </a:p>
        </p:txBody>
      </p:sp>
      <p:sp>
        <p:nvSpPr>
          <p:cNvPr id="5" name="object 5"/>
          <p:cNvSpPr/>
          <p:nvPr/>
        </p:nvSpPr>
        <p:spPr>
          <a:xfrm>
            <a:off x="6845427" y="4705096"/>
            <a:ext cx="609600" cy="381000"/>
          </a:xfrm>
          <a:custGeom>
            <a:avLst/>
            <a:gdLst/>
            <a:ahLst/>
            <a:cxnLst/>
            <a:rect l="l" t="t" r="r" b="b"/>
            <a:pathLst>
              <a:path w="609600" h="381000">
                <a:moveTo>
                  <a:pt x="457200" y="0"/>
                </a:moveTo>
                <a:lnTo>
                  <a:pt x="0" y="381000"/>
                </a:lnTo>
              </a:path>
              <a:path w="609600" h="381000">
                <a:moveTo>
                  <a:pt x="457200" y="0"/>
                </a:moveTo>
                <a:lnTo>
                  <a:pt x="609600" y="381000"/>
                </a:lnTo>
              </a:path>
            </a:pathLst>
          </a:custGeom>
          <a:ln w="19050">
            <a:solidFill>
              <a:srgbClr val="000000"/>
            </a:solidFill>
          </a:ln>
        </p:spPr>
        <p:txBody>
          <a:bodyPr wrap="square" lIns="0" tIns="0" rIns="0" bIns="0" rtlCol="0"/>
          <a:lstStyle/>
          <a:p>
            <a:endParaRPr/>
          </a:p>
        </p:txBody>
      </p:sp>
      <p:sp>
        <p:nvSpPr>
          <p:cNvPr id="6" name="object 6"/>
          <p:cNvSpPr/>
          <p:nvPr/>
        </p:nvSpPr>
        <p:spPr>
          <a:xfrm>
            <a:off x="8445627" y="4705096"/>
            <a:ext cx="0" cy="381000"/>
          </a:xfrm>
          <a:custGeom>
            <a:avLst/>
            <a:gdLst/>
            <a:ahLst/>
            <a:cxnLst/>
            <a:rect l="l" t="t" r="r" b="b"/>
            <a:pathLst>
              <a:path h="381000">
                <a:moveTo>
                  <a:pt x="0" y="0"/>
                </a:moveTo>
                <a:lnTo>
                  <a:pt x="0" y="381000"/>
                </a:lnTo>
              </a:path>
            </a:pathLst>
          </a:custGeom>
          <a:ln w="19050">
            <a:solidFill>
              <a:srgbClr val="000000"/>
            </a:solidFill>
          </a:ln>
        </p:spPr>
        <p:txBody>
          <a:bodyPr wrap="square" lIns="0" tIns="0" rIns="0" bIns="0" rtlCol="0"/>
          <a:lstStyle/>
          <a:p>
            <a:endParaRPr/>
          </a:p>
        </p:txBody>
      </p:sp>
      <p:sp>
        <p:nvSpPr>
          <p:cNvPr id="7" name="object 7"/>
          <p:cNvSpPr/>
          <p:nvPr/>
        </p:nvSpPr>
        <p:spPr>
          <a:xfrm>
            <a:off x="6769227" y="5390896"/>
            <a:ext cx="76200" cy="457200"/>
          </a:xfrm>
          <a:custGeom>
            <a:avLst/>
            <a:gdLst/>
            <a:ahLst/>
            <a:cxnLst/>
            <a:rect l="l" t="t" r="r" b="b"/>
            <a:pathLst>
              <a:path w="76200" h="457200">
                <a:moveTo>
                  <a:pt x="0" y="0"/>
                </a:moveTo>
                <a:lnTo>
                  <a:pt x="76200" y="457200"/>
                </a:lnTo>
              </a:path>
            </a:pathLst>
          </a:custGeom>
          <a:ln w="19050">
            <a:solidFill>
              <a:srgbClr val="000000"/>
            </a:solidFill>
          </a:ln>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6</a:t>
            </a:fld>
            <a:endParaRPr spc="-5"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80771"/>
            <a:ext cx="5969000" cy="1123950"/>
          </a:xfrm>
          <a:prstGeom prst="rect">
            <a:avLst/>
          </a:prstGeom>
        </p:spPr>
        <p:txBody>
          <a:bodyPr vert="horz" wrap="square" lIns="0" tIns="12700" rIns="0" bIns="0" rtlCol="0">
            <a:spAutoFit/>
          </a:bodyPr>
          <a:lstStyle/>
          <a:p>
            <a:pPr marL="12700">
              <a:lnSpc>
                <a:spcPct val="100000"/>
              </a:lnSpc>
              <a:spcBef>
                <a:spcPts val="100"/>
              </a:spcBef>
            </a:pPr>
            <a:r>
              <a:rPr dirty="0"/>
              <a:t>引言</a:t>
            </a:r>
          </a:p>
          <a:p>
            <a:pPr marL="12700">
              <a:lnSpc>
                <a:spcPct val="100000"/>
              </a:lnSpc>
              <a:spcBef>
                <a:spcPts val="5"/>
              </a:spcBef>
            </a:pPr>
            <a:r>
              <a:rPr dirty="0"/>
              <a:t>三、常用的自下而上语法分析</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7</a:t>
            </a:fld>
            <a:endParaRPr spc="-5" dirty="0">
              <a:latin typeface="Times New Roman"/>
              <a:cs typeface="Times New Roman"/>
            </a:endParaRPr>
          </a:p>
        </p:txBody>
      </p:sp>
      <p:sp>
        <p:nvSpPr>
          <p:cNvPr id="3" name="object 3"/>
          <p:cNvSpPr txBox="1"/>
          <p:nvPr/>
        </p:nvSpPr>
        <p:spPr>
          <a:xfrm>
            <a:off x="295535" y="1114351"/>
            <a:ext cx="8589645" cy="3038475"/>
          </a:xfrm>
          <a:prstGeom prst="rect">
            <a:avLst/>
          </a:prstGeom>
        </p:spPr>
        <p:txBody>
          <a:bodyPr vert="horz" wrap="square" lIns="0" tIns="120650" rIns="0" bIns="0" rtlCol="0">
            <a:spAutoFit/>
          </a:bodyPr>
          <a:lstStyle/>
          <a:p>
            <a:pPr marL="12700">
              <a:lnSpc>
                <a:spcPct val="100000"/>
              </a:lnSpc>
              <a:spcBef>
                <a:spcPts val="950"/>
              </a:spcBef>
            </a:pPr>
            <a:r>
              <a:rPr sz="2800" dirty="0">
                <a:latin typeface="Times New Roman"/>
                <a:cs typeface="Times New Roman"/>
              </a:rPr>
              <a:t>1</a:t>
            </a:r>
            <a:r>
              <a:rPr sz="2800" spc="-5" dirty="0">
                <a:latin typeface="宋体"/>
                <a:cs typeface="宋体"/>
              </a:rPr>
              <a:t>、优先分析（</a:t>
            </a:r>
            <a:r>
              <a:rPr sz="2800" spc="-5" dirty="0">
                <a:latin typeface="Times New Roman"/>
                <a:cs typeface="Times New Roman"/>
              </a:rPr>
              <a:t>Precedence</a:t>
            </a:r>
            <a:r>
              <a:rPr sz="2800" spc="-15" dirty="0">
                <a:latin typeface="Times New Roman"/>
                <a:cs typeface="Times New Roman"/>
              </a:rPr>
              <a:t> </a:t>
            </a:r>
            <a:r>
              <a:rPr sz="2800" spc="-5" dirty="0">
                <a:latin typeface="Times New Roman"/>
                <a:cs typeface="Times New Roman"/>
              </a:rPr>
              <a:t>Parser)</a:t>
            </a:r>
            <a:endParaRPr sz="2800" dirty="0">
              <a:latin typeface="Times New Roman"/>
              <a:cs typeface="Times New Roman"/>
            </a:endParaRPr>
          </a:p>
          <a:p>
            <a:pPr marL="355600" indent="-343535">
              <a:lnSpc>
                <a:spcPct val="100000"/>
              </a:lnSpc>
              <a:spcBef>
                <a:spcPts val="850"/>
              </a:spcBef>
              <a:buFont typeface="Times New Roman"/>
              <a:buChar char="•"/>
              <a:tabLst>
                <a:tab pos="354965" algn="l"/>
                <a:tab pos="356235" algn="l"/>
              </a:tabLst>
            </a:pPr>
            <a:r>
              <a:rPr sz="2800" spc="-5" dirty="0" err="1">
                <a:latin typeface="宋体"/>
                <a:cs typeface="宋体"/>
              </a:rPr>
              <a:t>简单优先分析法</a:t>
            </a:r>
            <a:r>
              <a:rPr lang="zh-CN" altLang="en-US" sz="2800" spc="-5" dirty="0">
                <a:latin typeface="宋体"/>
                <a:cs typeface="宋体"/>
              </a:rPr>
              <a:t>（很少用到，不讲）</a:t>
            </a:r>
            <a:endParaRPr sz="2800" dirty="0">
              <a:latin typeface="宋体"/>
              <a:cs typeface="宋体"/>
            </a:endParaRPr>
          </a:p>
          <a:p>
            <a:pPr marL="355600" indent="-343535">
              <a:lnSpc>
                <a:spcPct val="100000"/>
              </a:lnSpc>
              <a:spcBef>
                <a:spcPts val="680"/>
              </a:spcBef>
              <a:buFont typeface="Times New Roman"/>
              <a:buChar char="•"/>
              <a:tabLst>
                <a:tab pos="354965" algn="l"/>
                <a:tab pos="356235" algn="l"/>
              </a:tabLst>
            </a:pPr>
            <a:r>
              <a:rPr sz="2800" spc="-5" dirty="0">
                <a:latin typeface="宋体"/>
                <a:cs typeface="宋体"/>
              </a:rPr>
              <a:t>算符优先分析法</a:t>
            </a:r>
            <a:endParaRPr sz="2800" dirty="0">
              <a:latin typeface="宋体"/>
              <a:cs typeface="宋体"/>
            </a:endParaRPr>
          </a:p>
          <a:p>
            <a:pPr marL="755650" marR="5080" indent="-285750">
              <a:lnSpc>
                <a:spcPct val="100000"/>
              </a:lnSpc>
              <a:spcBef>
                <a:spcPts val="680"/>
              </a:spcBef>
            </a:pPr>
            <a:r>
              <a:rPr sz="2800" dirty="0">
                <a:latin typeface="Times New Roman"/>
                <a:cs typeface="Times New Roman"/>
              </a:rPr>
              <a:t>–</a:t>
            </a:r>
            <a:r>
              <a:rPr sz="2800" spc="90" dirty="0">
                <a:latin typeface="Times New Roman"/>
                <a:cs typeface="Times New Roman"/>
              </a:rPr>
              <a:t> </a:t>
            </a:r>
            <a:r>
              <a:rPr sz="2800" spc="-5" dirty="0">
                <a:latin typeface="宋体"/>
                <a:cs typeface="宋体"/>
              </a:rPr>
              <a:t>特别适合于表达式的分析，基本思想是按算符的优 先关系和结合规则进行语法分析。</a:t>
            </a:r>
            <a:endParaRPr sz="2800" dirty="0">
              <a:latin typeface="宋体"/>
              <a:cs typeface="宋体"/>
            </a:endParaRPr>
          </a:p>
          <a:p>
            <a:pPr marL="12700">
              <a:lnSpc>
                <a:spcPct val="100000"/>
              </a:lnSpc>
              <a:spcBef>
                <a:spcPts val="500"/>
              </a:spcBef>
            </a:pPr>
            <a:r>
              <a:rPr sz="2800" dirty="0">
                <a:latin typeface="Times New Roman"/>
                <a:cs typeface="Times New Roman"/>
              </a:rPr>
              <a:t>2</a:t>
            </a:r>
            <a:r>
              <a:rPr sz="2800" dirty="0">
                <a:latin typeface="宋体"/>
                <a:cs typeface="宋体"/>
              </a:rPr>
              <a:t>、</a:t>
            </a:r>
            <a:r>
              <a:rPr sz="2800" spc="-10" dirty="0">
                <a:latin typeface="Times New Roman"/>
                <a:cs typeface="Times New Roman"/>
              </a:rPr>
              <a:t>LR</a:t>
            </a:r>
            <a:r>
              <a:rPr sz="2800" spc="-10" dirty="0">
                <a:latin typeface="宋体"/>
                <a:cs typeface="宋体"/>
              </a:rPr>
              <a:t>分析</a:t>
            </a:r>
            <a:endParaRPr sz="2800" dirty="0">
              <a:latin typeface="宋体"/>
              <a:cs typeface="宋体"/>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935" y="60197"/>
            <a:ext cx="4254500" cy="1182370"/>
          </a:xfrm>
          <a:prstGeom prst="rect">
            <a:avLst/>
          </a:prstGeom>
        </p:spPr>
        <p:txBody>
          <a:bodyPr vert="horz" wrap="square" lIns="0" tIns="12700" rIns="0" bIns="0" rtlCol="0">
            <a:spAutoFit/>
          </a:bodyPr>
          <a:lstStyle/>
          <a:p>
            <a:pPr marL="12700" marR="5080">
              <a:lnSpc>
                <a:spcPct val="105400"/>
              </a:lnSpc>
              <a:spcBef>
                <a:spcPts val="100"/>
              </a:spcBef>
              <a:tabLst>
                <a:tab pos="1040765" algn="l"/>
              </a:tabLst>
            </a:pPr>
            <a:r>
              <a:rPr dirty="0">
                <a:latin typeface="Times New Roman"/>
                <a:cs typeface="Times New Roman"/>
              </a:rPr>
              <a:t>5.2	</a:t>
            </a:r>
            <a:r>
              <a:rPr dirty="0"/>
              <a:t>算符优先分析法 一、基本思想</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8</a:t>
            </a:fld>
            <a:endParaRPr spc="-5" dirty="0">
              <a:latin typeface="Times New Roman"/>
              <a:cs typeface="Times New Roman"/>
            </a:endParaRPr>
          </a:p>
        </p:txBody>
      </p:sp>
      <p:sp>
        <p:nvSpPr>
          <p:cNvPr id="3" name="object 3"/>
          <p:cNvSpPr txBox="1"/>
          <p:nvPr/>
        </p:nvSpPr>
        <p:spPr>
          <a:xfrm>
            <a:off x="308436" y="1365052"/>
            <a:ext cx="8498840" cy="4405630"/>
          </a:xfrm>
          <a:prstGeom prst="rect">
            <a:avLst/>
          </a:prstGeom>
        </p:spPr>
        <p:txBody>
          <a:bodyPr vert="horz" wrap="square" lIns="0" tIns="98425" rIns="0" bIns="0" rtlCol="0">
            <a:spAutoFit/>
          </a:bodyPr>
          <a:lstStyle/>
          <a:p>
            <a:pPr marL="101600">
              <a:lnSpc>
                <a:spcPct val="100000"/>
              </a:lnSpc>
              <a:spcBef>
                <a:spcPts val="775"/>
              </a:spcBef>
            </a:pPr>
            <a:r>
              <a:rPr sz="2800" spc="-5" dirty="0">
                <a:latin typeface="Times New Roman"/>
                <a:cs typeface="Times New Roman"/>
              </a:rPr>
              <a:t>1</a:t>
            </a:r>
            <a:r>
              <a:rPr sz="2800" spc="-5" dirty="0">
                <a:latin typeface="宋体"/>
                <a:cs typeface="宋体"/>
              </a:rPr>
              <a:t>、自下而上归约</a:t>
            </a:r>
            <a:endParaRPr sz="2800">
              <a:latin typeface="宋体"/>
              <a:cs typeface="宋体"/>
            </a:endParaRPr>
          </a:p>
          <a:p>
            <a:pPr marL="266065" marR="152400" indent="-165100">
              <a:lnSpc>
                <a:spcPct val="105200"/>
              </a:lnSpc>
              <a:spcBef>
                <a:spcPts val="505"/>
              </a:spcBef>
            </a:pPr>
            <a:r>
              <a:rPr sz="2800" spc="-5" dirty="0">
                <a:latin typeface="Times New Roman"/>
                <a:cs typeface="Times New Roman"/>
              </a:rPr>
              <a:t>2</a:t>
            </a:r>
            <a:r>
              <a:rPr sz="2800" spc="-5" dirty="0">
                <a:latin typeface="宋体"/>
                <a:cs typeface="宋体"/>
              </a:rPr>
              <a:t>、规定算</a:t>
            </a:r>
            <a:r>
              <a:rPr sz="2800" spc="-10" dirty="0">
                <a:latin typeface="宋体"/>
                <a:cs typeface="宋体"/>
              </a:rPr>
              <a:t>符</a:t>
            </a:r>
            <a:r>
              <a:rPr sz="2800" dirty="0">
                <a:latin typeface="Times New Roman"/>
                <a:cs typeface="Times New Roman"/>
              </a:rPr>
              <a:t>(</a:t>
            </a:r>
            <a:r>
              <a:rPr sz="2800" spc="-5" dirty="0">
                <a:latin typeface="宋体"/>
                <a:cs typeface="宋体"/>
              </a:rPr>
              <a:t>更一般地说，指终结符</a:t>
            </a:r>
            <a:r>
              <a:rPr sz="2800" dirty="0">
                <a:latin typeface="Times New Roman"/>
                <a:cs typeface="Times New Roman"/>
              </a:rPr>
              <a:t>)</a:t>
            </a:r>
            <a:r>
              <a:rPr sz="2800" spc="-5" dirty="0">
                <a:latin typeface="宋体"/>
                <a:cs typeface="宋体"/>
              </a:rPr>
              <a:t>的优先级及结合 规则，以使得分析过程唯一。</a:t>
            </a:r>
            <a:endParaRPr sz="2800">
              <a:latin typeface="宋体"/>
              <a:cs typeface="宋体"/>
            </a:endParaRPr>
          </a:p>
          <a:p>
            <a:pPr marL="101600">
              <a:lnSpc>
                <a:spcPct val="100000"/>
              </a:lnSpc>
              <a:spcBef>
                <a:spcPts val="505"/>
              </a:spcBef>
            </a:pPr>
            <a:r>
              <a:rPr sz="2800" spc="-5" dirty="0">
                <a:latin typeface="Times New Roman"/>
                <a:cs typeface="Times New Roman"/>
              </a:rPr>
              <a:t>3</a:t>
            </a:r>
            <a:r>
              <a:rPr sz="2800" spc="-5" dirty="0">
                <a:latin typeface="宋体"/>
                <a:cs typeface="宋体"/>
              </a:rPr>
              <a:t>、比较相邻两个算符而决定动作。</a:t>
            </a:r>
            <a:endParaRPr sz="2800">
              <a:latin typeface="宋体"/>
              <a:cs typeface="宋体"/>
            </a:endParaRPr>
          </a:p>
          <a:p>
            <a:pPr marL="12700">
              <a:lnSpc>
                <a:spcPct val="100000"/>
              </a:lnSpc>
              <a:spcBef>
                <a:spcPts val="675"/>
              </a:spcBef>
            </a:pPr>
            <a:r>
              <a:rPr sz="2800" spc="-10" dirty="0">
                <a:latin typeface="宋体"/>
                <a:cs typeface="宋体"/>
              </a:rPr>
              <a:t>注</a:t>
            </a:r>
            <a:r>
              <a:rPr sz="2800" spc="-5" dirty="0">
                <a:latin typeface="宋体"/>
                <a:cs typeface="宋体"/>
              </a:rPr>
              <a:t>：</a:t>
            </a:r>
            <a:r>
              <a:rPr sz="2800" spc="-5" dirty="0">
                <a:latin typeface="Times New Roman"/>
                <a:cs typeface="Times New Roman"/>
              </a:rPr>
              <a:t>1)</a:t>
            </a:r>
            <a:r>
              <a:rPr sz="2800" spc="-5" dirty="0">
                <a:latin typeface="宋体"/>
                <a:cs typeface="宋体"/>
              </a:rPr>
              <a:t>这里的关键是对所有算符定义某种优先关系。</a:t>
            </a:r>
            <a:endParaRPr sz="2800">
              <a:latin typeface="宋体"/>
              <a:cs typeface="宋体"/>
            </a:endParaRPr>
          </a:p>
          <a:p>
            <a:pPr marL="266065" marR="5080" indent="457200">
              <a:lnSpc>
                <a:spcPct val="105200"/>
              </a:lnSpc>
              <a:spcBef>
                <a:spcPts val="505"/>
              </a:spcBef>
              <a:buSzPct val="96428"/>
              <a:buFont typeface="Times New Roman"/>
              <a:buAutoNum type="arabicParenR" startAt="2"/>
              <a:tabLst>
                <a:tab pos="1021715" algn="l"/>
              </a:tabLst>
            </a:pPr>
            <a:r>
              <a:rPr sz="2800" spc="-5" dirty="0">
                <a:latin typeface="宋体"/>
                <a:cs typeface="宋体"/>
              </a:rPr>
              <a:t>算符优先分析法是仿效四则运算的计算过程而构 造的一种语法分析方法。</a:t>
            </a:r>
            <a:endParaRPr sz="2800">
              <a:latin typeface="宋体"/>
              <a:cs typeface="宋体"/>
            </a:endParaRPr>
          </a:p>
          <a:p>
            <a:pPr marL="266065" marR="5080" indent="457200">
              <a:lnSpc>
                <a:spcPct val="105400"/>
              </a:lnSpc>
              <a:spcBef>
                <a:spcPts val="320"/>
              </a:spcBef>
              <a:buSzPct val="96428"/>
              <a:buFont typeface="Times New Roman"/>
              <a:buAutoNum type="arabicParenR" startAt="2"/>
              <a:tabLst>
                <a:tab pos="1021715" algn="l"/>
              </a:tabLst>
            </a:pPr>
            <a:r>
              <a:rPr sz="2800" spc="-5" dirty="0">
                <a:latin typeface="宋体"/>
                <a:cs typeface="宋体"/>
              </a:rPr>
              <a:t>算符优先分析法的特点：简单直观，特别方便于 表达式分析，易于手工实现，但未必按照句柄归约。</a:t>
            </a:r>
            <a:endParaRPr sz="2800">
              <a:latin typeface="宋体"/>
              <a:cs typeface="宋体"/>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35" y="173735"/>
            <a:ext cx="4254500" cy="574040"/>
          </a:xfrm>
          <a:prstGeom prst="rect">
            <a:avLst/>
          </a:prstGeom>
        </p:spPr>
        <p:txBody>
          <a:bodyPr vert="horz" wrap="square" lIns="0" tIns="12700" rIns="0" bIns="0" rtlCol="0">
            <a:spAutoFit/>
          </a:bodyPr>
          <a:lstStyle/>
          <a:p>
            <a:pPr marL="12700">
              <a:lnSpc>
                <a:spcPct val="100000"/>
              </a:lnSpc>
              <a:spcBef>
                <a:spcPts val="100"/>
              </a:spcBef>
              <a:tabLst>
                <a:tab pos="1040765" algn="l"/>
              </a:tabLst>
            </a:pPr>
            <a:r>
              <a:rPr dirty="0">
                <a:latin typeface="Times New Roman"/>
                <a:cs typeface="Times New Roman"/>
              </a:rPr>
              <a:t>5.2	</a:t>
            </a:r>
            <a:r>
              <a:rPr dirty="0"/>
              <a:t>算符优先分析法</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25"/>
              </a:lnSpc>
              <a:tabLst>
                <a:tab pos="679450" algn="l"/>
              </a:tabLst>
            </a:pPr>
            <a:r>
              <a:rPr spc="-5" dirty="0"/>
              <a:t>第五章	优先分析法</a:t>
            </a:r>
            <a:r>
              <a:rPr spc="-60" dirty="0"/>
              <a:t> </a:t>
            </a:r>
            <a:fld id="{81D60167-4931-47E6-BA6A-407CBD079E47}" type="slidenum">
              <a:rPr spc="-5" dirty="0">
                <a:latin typeface="Times New Roman"/>
                <a:cs typeface="Times New Roman"/>
              </a:rPr>
              <a:t>9</a:t>
            </a:fld>
            <a:endParaRPr spc="-5" dirty="0">
              <a:latin typeface="Times New Roman"/>
              <a:cs typeface="Times New Roman"/>
            </a:endParaRPr>
          </a:p>
        </p:txBody>
      </p:sp>
      <p:sp>
        <p:nvSpPr>
          <p:cNvPr id="3" name="object 3"/>
          <p:cNvSpPr txBox="1"/>
          <p:nvPr/>
        </p:nvSpPr>
        <p:spPr>
          <a:xfrm>
            <a:off x="295535" y="1130365"/>
            <a:ext cx="8201025" cy="2873375"/>
          </a:xfrm>
          <a:prstGeom prst="rect">
            <a:avLst/>
          </a:prstGeom>
        </p:spPr>
        <p:txBody>
          <a:bodyPr vert="horz" wrap="square" lIns="0" tIns="104775" rIns="0" bIns="0" rtlCol="0">
            <a:spAutoFit/>
          </a:bodyPr>
          <a:lstStyle/>
          <a:p>
            <a:pPr marL="12700">
              <a:lnSpc>
                <a:spcPct val="100000"/>
              </a:lnSpc>
              <a:spcBef>
                <a:spcPts val="825"/>
              </a:spcBef>
            </a:pPr>
            <a:r>
              <a:rPr sz="2800" dirty="0">
                <a:latin typeface="Times New Roman"/>
                <a:cs typeface="Times New Roman"/>
              </a:rPr>
              <a:t>4</a:t>
            </a:r>
            <a:r>
              <a:rPr sz="2800" spc="-5" dirty="0">
                <a:latin typeface="宋体"/>
                <a:cs typeface="宋体"/>
              </a:rPr>
              <a:t>、实例：表达式文法：</a:t>
            </a:r>
            <a:endParaRPr sz="2800">
              <a:latin typeface="宋体"/>
              <a:cs typeface="宋体"/>
            </a:endParaRPr>
          </a:p>
          <a:p>
            <a:pPr algn="ctr">
              <a:lnSpc>
                <a:spcPct val="100000"/>
              </a:lnSpc>
              <a:spcBef>
                <a:spcPts val="725"/>
              </a:spcBef>
            </a:pPr>
            <a:r>
              <a:rPr sz="2800" dirty="0">
                <a:latin typeface="Times New Roman"/>
                <a:cs typeface="Times New Roman"/>
              </a:rPr>
              <a:t>E</a:t>
            </a:r>
            <a:r>
              <a:rPr sz="2800" spc="-5" dirty="0">
                <a:latin typeface="Times New Roman"/>
                <a:cs typeface="Times New Roman"/>
              </a:rPr>
              <a:t> </a:t>
            </a:r>
            <a:r>
              <a:rPr sz="2800" dirty="0">
                <a:latin typeface="Symbol"/>
                <a:cs typeface="Symbol"/>
              </a:rPr>
              <a:t></a:t>
            </a:r>
            <a:r>
              <a:rPr sz="2800" dirty="0">
                <a:latin typeface="Times New Roman"/>
                <a:cs typeface="Times New Roman"/>
              </a:rPr>
              <a:t>E+E|E-E|E*E|E/E|(E)|i</a:t>
            </a:r>
            <a:endParaRPr sz="2800">
              <a:latin typeface="Times New Roman"/>
              <a:cs typeface="Times New Roman"/>
            </a:endParaRPr>
          </a:p>
          <a:p>
            <a:pPr marL="354965" marR="5080" indent="723900" algn="just">
              <a:lnSpc>
                <a:spcPct val="101800"/>
              </a:lnSpc>
              <a:spcBef>
                <a:spcPts val="570"/>
              </a:spcBef>
            </a:pPr>
            <a:r>
              <a:rPr sz="2800" spc="-5" dirty="0">
                <a:latin typeface="宋体"/>
                <a:cs typeface="宋体"/>
              </a:rPr>
              <a:t>对这个二义文法可能会有好几个规范推导和归 约，真正运算时也有几种不同结果，但若按算符优 先顺序和结合规则的规定进行归约，句子的归约过 程就是唯一的，运算结果也唯一。</a:t>
            </a:r>
            <a:endParaRPr sz="2800">
              <a:latin typeface="宋体"/>
              <a:cs typeface="宋体"/>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4388</TotalTime>
  <Words>2215</Words>
  <Application>Microsoft Macintosh PowerPoint</Application>
  <PresentationFormat>自定义</PresentationFormat>
  <Paragraphs>474</Paragraphs>
  <Slides>36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宋体</vt:lpstr>
      <vt:lpstr>Calibri</vt:lpstr>
      <vt:lpstr>Symbol</vt:lpstr>
      <vt:lpstr>Times New Roman</vt:lpstr>
      <vt:lpstr>Office Theme</vt:lpstr>
      <vt:lpstr>第五章 优先分析法</vt:lpstr>
      <vt:lpstr>5.1引言</vt:lpstr>
      <vt:lpstr>a+b……#</vt:lpstr>
      <vt:lpstr>引言 二、自下而上的语法分析过程</vt:lpstr>
      <vt:lpstr>引言 二、自下而上的语法分析过程</vt:lpstr>
      <vt:lpstr>PowerPoint 演示文稿</vt:lpstr>
      <vt:lpstr>引言 三、常用的自下而上语法分析</vt:lpstr>
      <vt:lpstr>5.2 算符优先分析法 一、基本思想</vt:lpstr>
      <vt:lpstr>5.2 算符优先分析法</vt:lpstr>
      <vt:lpstr>PowerPoint 演示文稿</vt:lpstr>
      <vt:lpstr>5.2 算符优先分析法  二、确定运算符的优先级</vt:lpstr>
      <vt:lpstr>5.2 算符优先分析法</vt:lpstr>
      <vt:lpstr>5.2 算符优先分析法</vt:lpstr>
      <vt:lpstr>5.2 算符优先分析法 三、算符优先文法及优先表的构造</vt:lpstr>
      <vt:lpstr>5.2 算符优先分析法 三、算符优先文法及优先表的构造</vt:lpstr>
      <vt:lpstr>5.2 算符优先分析法 三、算符优先文法及优先表的构造</vt:lpstr>
      <vt:lpstr>5.2 算符优先分析法</vt:lpstr>
      <vt:lpstr>PowerPoint 演示文稿</vt:lpstr>
      <vt:lpstr>5.2 算符优先分析法 三、算符优先文法及优先表的构造</vt:lpstr>
      <vt:lpstr>PowerPoint 演示文稿</vt:lpstr>
      <vt:lpstr>PowerPoint 演示文稿</vt:lpstr>
      <vt:lpstr>5.2 算符优先分析法 四、算符优先分析的若干问题</vt:lpstr>
      <vt:lpstr>5.2 算符优先分析法</vt:lpstr>
      <vt:lpstr>5.2 算符优先分析法</vt:lpstr>
      <vt:lpstr>PowerPoint 演示文稿</vt:lpstr>
      <vt:lpstr>5.2 算符优先分析法 四、算符优先分析的若干问题</vt:lpstr>
      <vt:lpstr>PowerPoint 演示文稿</vt:lpstr>
      <vt:lpstr>5.2 算符优先分析法 四、算符优先分析的若干问题</vt:lpstr>
      <vt:lpstr>5.2 算符优先分析法 五、算符优先分析的若干问题</vt:lpstr>
      <vt:lpstr>PowerPoint 演示文稿</vt:lpstr>
      <vt:lpstr>5.2 算符优先分析法 四、算符优先分析的若干问题</vt:lpstr>
      <vt:lpstr>5.2 算符优先分析法</vt:lpstr>
      <vt:lpstr>PowerPoint 演示文稿</vt:lpstr>
      <vt:lpstr>PowerPoint 演示文稿</vt:lpstr>
      <vt:lpstr>5.2 算符优先分析法 四、算符优先分析的若干问题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优先分析法</dc:title>
  <dc:creator>db2admin</dc:creator>
  <cp:lastModifiedBy>Microsoft Office User</cp:lastModifiedBy>
  <cp:revision>8</cp:revision>
  <dcterms:created xsi:type="dcterms:W3CDTF">2020-09-07T12:51:11Z</dcterms:created>
  <dcterms:modified xsi:type="dcterms:W3CDTF">2020-10-22T05:01:18Z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2002-11-27T00:00:00Z</vt:filetime>
  </property>
  <property fmtid="{D5CDD505-2E9C-101B-9397-08002B2CF9AE}" pid="3" name="Creator">
    <vt:lpwstr>Acrobat PDFMaker 5.0 for PowerPoint</vt:lpwstr>
  </property>
  <property fmtid="{D5CDD505-2E9C-101B-9397-08002B2CF9AE}" pid="4" name="LastSaved">
    <vt:filetime>2020-09-07T00:00:00Z</vt:filetime>
  </property>
</Properties>
</file>