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</p:sldIdLst>
  <p:sldSz cx="9118600" cy="6819900"/>
  <p:notesSz cx="9118600" cy="6819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41"/>
    <p:restoredTop sz="94686"/>
  </p:normalViewPr>
  <p:slideViewPr>
    <p:cSldViewPr>
      <p:cViewPr varScale="1">
        <p:scale>
          <a:sx n="93" d="100"/>
          <a:sy n="93" d="100"/>
        </p:scale>
        <p:origin x="6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4169"/>
            <a:ext cx="7750810" cy="143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19144"/>
            <a:ext cx="6383020" cy="170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35" y="-92202"/>
            <a:ext cx="7519034" cy="1182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458" y="2548986"/>
            <a:ext cx="6491605" cy="299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42507"/>
            <a:ext cx="2917952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42507"/>
            <a:ext cx="2097278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689" y="6276114"/>
            <a:ext cx="1744979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776" y="2535935"/>
            <a:ext cx="7811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第六章</a:t>
            </a:r>
            <a:r>
              <a:rPr spc="805" dirty="0">
                <a:latin typeface="宋体"/>
                <a:cs typeface="宋体"/>
              </a:rPr>
              <a:t> 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分析法及分析程序自动构造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7647" y="6276114"/>
            <a:ext cx="165544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507555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272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 二、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分析器</a:t>
            </a:r>
          </a:p>
          <a:p>
            <a:pPr marL="165100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solidFill>
                  <a:srgbClr val="000000"/>
                </a:solidFill>
              </a:rPr>
              <a:t>2</a:t>
            </a: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、分析</a:t>
            </a:r>
            <a:r>
              <a:rPr sz="2800" dirty="0">
                <a:solidFill>
                  <a:srgbClr val="000000"/>
                </a:solidFill>
                <a:latin typeface="宋体"/>
                <a:cs typeface="宋体"/>
              </a:rPr>
              <a:t>表</a:t>
            </a:r>
            <a:r>
              <a:rPr sz="2800" spc="-5" dirty="0">
                <a:solidFill>
                  <a:srgbClr val="000000"/>
                </a:solidFill>
              </a:rPr>
              <a:t>——LR</a:t>
            </a: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分析器的核心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7342" y="1947798"/>
          <a:ext cx="6096000" cy="1840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57530" algn="l"/>
                          <a:tab pos="946150" algn="l"/>
                          <a:tab pos="1403350" algn="l"/>
                        </a:tabLst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…	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709930" algn="l"/>
                          <a:tab pos="1099185" algn="l"/>
                          <a:tab pos="1555750" algn="l"/>
                          <a:tab pos="1945005" algn="l"/>
                        </a:tabLst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…	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…A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975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  <a:p>
                      <a:pPr marL="168275" marR="52069">
                        <a:lnSpc>
                          <a:spcPct val="1198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  s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k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7430" y="3889247"/>
            <a:ext cx="8456930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4640" algn="ctr">
              <a:lnSpc>
                <a:spcPct val="100000"/>
              </a:lnSpc>
              <a:spcBef>
                <a:spcPts val="100"/>
              </a:spcBef>
              <a:tabLst>
                <a:tab pos="2833370" algn="l"/>
              </a:tabLst>
            </a:pPr>
            <a:r>
              <a:rPr sz="2800" spc="-5" dirty="0">
                <a:latin typeface="Times New Roman"/>
                <a:cs typeface="Times New Roman"/>
              </a:rPr>
              <a:t>Action	goto</a:t>
            </a:r>
            <a:endParaRPr sz="2800">
              <a:latin typeface="Times New Roman"/>
              <a:cs typeface="Times New Roman"/>
            </a:endParaRPr>
          </a:p>
          <a:p>
            <a:pPr marL="393065" indent="-342900">
              <a:lnSpc>
                <a:spcPct val="100000"/>
              </a:lnSpc>
              <a:spcBef>
                <a:spcPts val="2700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）分析表构成：</a:t>
            </a:r>
            <a:endParaRPr sz="2800">
              <a:latin typeface="宋体"/>
              <a:cs typeface="宋体"/>
            </a:endParaRPr>
          </a:p>
          <a:p>
            <a:pPr marL="5080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动作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(ACTION)</a:t>
            </a:r>
            <a:r>
              <a:rPr sz="2800" spc="-5" dirty="0">
                <a:latin typeface="宋体"/>
                <a:cs typeface="宋体"/>
              </a:rPr>
              <a:t>和转向</a:t>
            </a:r>
            <a:r>
              <a:rPr sz="2800" spc="-10" dirty="0">
                <a:latin typeface="宋体"/>
                <a:cs typeface="宋体"/>
              </a:rPr>
              <a:t>表</a:t>
            </a:r>
            <a:r>
              <a:rPr sz="2800" dirty="0">
                <a:latin typeface="Times New Roman"/>
                <a:cs typeface="Times New Roman"/>
              </a:rPr>
              <a:t>(GOTO)</a:t>
            </a:r>
            <a:endParaRPr sz="28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表示状态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40" dirty="0">
                <a:latin typeface="宋体"/>
                <a:cs typeface="宋体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50" spc="-15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表示终结符，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表示非终结符。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8493" y="6256782"/>
            <a:ext cx="18084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107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5535" y="952049"/>
            <a:ext cx="8945245" cy="36772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此时，只能采取加入附加条件的办法。</a:t>
            </a:r>
            <a:endParaRPr sz="2800">
              <a:latin typeface="宋体"/>
              <a:cs typeface="宋体"/>
            </a:endParaRPr>
          </a:p>
          <a:p>
            <a:pPr marL="755015" marR="5080" lvl="1" indent="-285750">
              <a:lnSpc>
                <a:spcPct val="102699"/>
              </a:lnSpc>
              <a:spcBef>
                <a:spcPts val="41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对状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7</a:t>
            </a:r>
            <a:r>
              <a:rPr sz="2800" spc="-5" dirty="0">
                <a:latin typeface="宋体"/>
                <a:cs typeface="宋体"/>
              </a:rPr>
              <a:t>，遇到读头下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“*”</a:t>
            </a:r>
            <a:r>
              <a:rPr sz="2800" spc="-5" dirty="0">
                <a:latin typeface="宋体"/>
                <a:cs typeface="宋体"/>
              </a:rPr>
              <a:t>，究竟应该先做加法的 归约呢还是应该先做乘号的移进，由于我们认为乘 法的优先级高于加法，所以这里应该做乘法的移进；</a:t>
            </a:r>
            <a:endParaRPr sz="2800">
              <a:latin typeface="宋体"/>
              <a:cs typeface="宋体"/>
            </a:endParaRPr>
          </a:p>
          <a:p>
            <a:pPr marL="755015" marR="360045" lvl="1" indent="-285750" algn="just">
              <a:lnSpc>
                <a:spcPct val="101800"/>
              </a:lnSpc>
              <a:spcBef>
                <a:spcPts val="44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对状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7</a:t>
            </a:r>
            <a:r>
              <a:rPr sz="2800" spc="-5" dirty="0">
                <a:latin typeface="宋体"/>
                <a:cs typeface="宋体"/>
              </a:rPr>
              <a:t>，遇到读头下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10" dirty="0">
                <a:latin typeface="Times New Roman"/>
                <a:cs typeface="Times New Roman"/>
              </a:rPr>
              <a:t>“+”</a:t>
            </a:r>
            <a:r>
              <a:rPr sz="2800" spc="-1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究竟应该先做加法的 归约呢还是应该先做加号的移进，由于我们认为相 同优先级的算符服从左结合，所以这里应该做加法 的归约；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42" y="1300099"/>
          <a:ext cx="8978900" cy="532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198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R="1492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3520" marR="1035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＋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（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1492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834" marR="1492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(S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400" spc="-15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(r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492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(S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(S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492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ts val="2670"/>
                        </a:lnSpc>
                      </a:pPr>
                      <a:r>
                        <a:rPr sz="3600" spc="-7" baseline="-9259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34722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400" spc="480" baseline="-3472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第六章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400" spc="-1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LR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分析法</a:t>
                      </a:r>
                      <a:r>
                        <a:rPr sz="1400" spc="-41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108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25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6.6	</a:t>
            </a:r>
            <a:r>
              <a:rPr dirty="0">
                <a:latin typeface="宋体"/>
                <a:cs typeface="宋体"/>
              </a:rPr>
              <a:t>二义文法的应用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102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015745"/>
            <a:ext cx="8751570" cy="310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1209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注：采用附加条件之后，发生冲突的表元素就只留下 了一种操作；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ct val="101400"/>
              </a:lnSpc>
              <a:spcBef>
                <a:spcPts val="455"/>
              </a:spcBef>
              <a:buFont typeface="Times New Roman"/>
              <a:buChar char="•"/>
              <a:tabLst>
                <a:tab pos="977900" algn="l"/>
                <a:tab pos="978535" algn="l"/>
              </a:tabLst>
            </a:pPr>
            <a:r>
              <a:rPr dirty="0"/>
              <a:t>	</a:t>
            </a:r>
            <a:r>
              <a:rPr sz="2800" spc="-5" dirty="0">
                <a:latin typeface="宋体"/>
                <a:cs typeface="宋体"/>
              </a:rPr>
              <a:t>在上面的规则中，我们是认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“*”</a:t>
            </a:r>
            <a:r>
              <a:rPr sz="2800" spc="-5" dirty="0">
                <a:latin typeface="宋体"/>
                <a:cs typeface="宋体"/>
              </a:rPr>
              <a:t>的优先级大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spc="-10" dirty="0">
                <a:latin typeface="Times New Roman"/>
                <a:cs typeface="Times New Roman"/>
              </a:rPr>
              <a:t>“+” </a:t>
            </a:r>
            <a:r>
              <a:rPr sz="2800" spc="-5" dirty="0">
                <a:latin typeface="宋体"/>
                <a:cs typeface="宋体"/>
              </a:rPr>
              <a:t>若现在规则发生变化，认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“+”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的优先级大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“*”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那 </a:t>
            </a:r>
            <a:r>
              <a:rPr sz="2800" spc="-5" dirty="0">
                <a:latin typeface="宋体"/>
                <a:cs typeface="宋体"/>
              </a:rPr>
              <a:t>么对它的实现根本不需修改文法，只要处理冲突时改 变一下就行。用这种方法改变算符的优先级是非常方 便的。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935" y="688848"/>
            <a:ext cx="4091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“i+i*(i)#”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分析过程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103</a:t>
            </a:fld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4342" y="1619377"/>
          <a:ext cx="8043545" cy="4624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步骤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状态栈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符号栈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输入串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＃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i+i*(i)#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＃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+i*(i)#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#E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+i*(i)#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#E+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i*(i)#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# E+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*(i)#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7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28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E+</a:t>
                      </a:r>
                      <a:r>
                        <a:rPr sz="2800" spc="-2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*(i)#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7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28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E+</a:t>
                      </a:r>
                      <a:r>
                        <a:rPr sz="2800" spc="-2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(i)#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….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……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613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6.7	</a:t>
            </a:r>
            <a:r>
              <a:rPr dirty="0">
                <a:latin typeface="宋体"/>
                <a:cs typeface="宋体"/>
              </a:rPr>
              <a:t>分析表的自动生成</a:t>
            </a:r>
            <a:r>
              <a:rPr dirty="0"/>
              <a:t>-YACC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104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497" y="952049"/>
            <a:ext cx="8544560" cy="38487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一、基本含义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YACC(Yet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Another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Compiler-Compiler)</a:t>
            </a:r>
            <a:r>
              <a:rPr sz="2800" spc="-5" dirty="0">
                <a:latin typeface="宋体"/>
                <a:cs typeface="宋体"/>
              </a:rPr>
              <a:t>的功能：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800" spc="-5" dirty="0">
                <a:latin typeface="宋体"/>
                <a:cs typeface="宋体"/>
              </a:rPr>
              <a:t>二、基本功能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接受用户提供的文法（可能是二义性的）、优先级、 结合性质等附加信息，自动产生这个文法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dirty="0">
                <a:latin typeface="宋体"/>
                <a:cs typeface="宋体"/>
              </a:rPr>
              <a:t>分 </a:t>
            </a:r>
            <a:r>
              <a:rPr sz="2800" spc="-5" dirty="0">
                <a:latin typeface="宋体"/>
                <a:cs typeface="宋体"/>
              </a:rPr>
              <a:t>析表。</a:t>
            </a:r>
            <a:endParaRPr sz="2800">
              <a:latin typeface="宋体"/>
              <a:cs typeface="宋体"/>
            </a:endParaRPr>
          </a:p>
          <a:p>
            <a:pPr marL="354965" marR="84455" indent="-342900">
              <a:lnSpc>
                <a:spcPct val="105400"/>
              </a:lnSpc>
              <a:spcBef>
                <a:spcPts val="32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注：有</a:t>
            </a:r>
            <a:r>
              <a:rPr sz="2800" spc="-10" dirty="0">
                <a:latin typeface="宋体"/>
                <a:cs typeface="宋体"/>
              </a:rPr>
              <a:t>些</a:t>
            </a:r>
            <a:r>
              <a:rPr sz="2800" spc="-5" dirty="0">
                <a:latin typeface="Times New Roman"/>
                <a:cs typeface="Times New Roman"/>
              </a:rPr>
              <a:t>YACC</a:t>
            </a:r>
            <a:r>
              <a:rPr sz="2800" spc="-5" dirty="0">
                <a:latin typeface="宋体"/>
                <a:cs typeface="宋体"/>
              </a:rPr>
              <a:t>甚至可包括接受语义描述和目标机器 描述，并完成源语言到目标代码的翻译。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71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6.7	</a:t>
            </a:r>
            <a:r>
              <a:rPr dirty="0">
                <a:latin typeface="宋体"/>
                <a:cs typeface="宋体"/>
              </a:rPr>
              <a:t>分析表的自动生成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105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406130" cy="2354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三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YACC</a:t>
            </a:r>
            <a:r>
              <a:rPr sz="2800" spc="-5" dirty="0">
                <a:latin typeface="宋体"/>
                <a:cs typeface="宋体"/>
              </a:rPr>
              <a:t>的基本思想：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ct val="101800"/>
              </a:lnSpc>
              <a:spcBef>
                <a:spcPts val="62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对用户提供的文法，</a:t>
            </a:r>
            <a:r>
              <a:rPr sz="2800" spc="-5" dirty="0">
                <a:latin typeface="Times New Roman"/>
                <a:cs typeface="Times New Roman"/>
              </a:rPr>
              <a:t>YACC</a:t>
            </a:r>
            <a:r>
              <a:rPr sz="2800" spc="-5" dirty="0">
                <a:latin typeface="宋体"/>
                <a:cs typeface="宋体"/>
              </a:rPr>
              <a:t>将首先产生它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LALR(1)  </a:t>
            </a:r>
            <a:r>
              <a:rPr sz="2800" spc="-5" dirty="0">
                <a:latin typeface="宋体"/>
                <a:cs typeface="宋体"/>
              </a:rPr>
              <a:t>状态，然后试图为每个状态选择适当的分析动作。 如果不存在冲突，就得到</a:t>
            </a:r>
            <a:r>
              <a:rPr sz="2800" spc="-10" dirty="0">
                <a:latin typeface="宋体"/>
                <a:cs typeface="宋体"/>
              </a:rPr>
              <a:t>了</a:t>
            </a:r>
            <a:r>
              <a:rPr sz="2800" dirty="0">
                <a:latin typeface="Times New Roman"/>
                <a:cs typeface="Times New Roman"/>
              </a:rPr>
              <a:t>LAL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分析表；若存在冲 突，则利用用户提供的附加信息解决冲突。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71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6.7	</a:t>
            </a:r>
            <a:r>
              <a:rPr dirty="0">
                <a:latin typeface="宋体"/>
                <a:cs typeface="宋体"/>
              </a:rPr>
              <a:t>分析表的自动生成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106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952049"/>
            <a:ext cx="8709660" cy="5107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四、终结符和产生式的优先级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YACC</a:t>
            </a:r>
            <a:r>
              <a:rPr sz="2800" spc="-5" dirty="0">
                <a:latin typeface="宋体"/>
                <a:cs typeface="宋体"/>
              </a:rPr>
              <a:t>解决移进－归约冲突的基本方法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85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赋予每个终结符和产生式以一定的优先级。</a:t>
            </a:r>
            <a:endParaRPr sz="2800">
              <a:latin typeface="宋体"/>
              <a:cs typeface="宋体"/>
            </a:endParaRPr>
          </a:p>
          <a:p>
            <a:pPr marL="355600" marR="12065" indent="-342900">
              <a:lnSpc>
                <a:spcPct val="101800"/>
              </a:lnSpc>
              <a:spcBef>
                <a:spcPts val="44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假定读头下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时遇到移进－归约冲</a:t>
            </a:r>
            <a:r>
              <a:rPr sz="2800" dirty="0">
                <a:latin typeface="宋体"/>
                <a:cs typeface="宋体"/>
              </a:rPr>
              <a:t>突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其中归约是对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进行归</a:t>
            </a:r>
            <a:r>
              <a:rPr sz="2800" dirty="0">
                <a:latin typeface="宋体"/>
                <a:cs typeface="宋体"/>
              </a:rPr>
              <a:t>约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，就比较终结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和产生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的优先 级：若产生式优先级高就执行归约，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优先级高就执 行移进。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ct val="98300"/>
              </a:lnSpc>
              <a:spcBef>
                <a:spcPts val="73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注：并不是所有的项目集都会引起冲突，不涉及冲突 的动作应不理睬终结符和产生式的优先级信息。此时 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没有特别赋予优先级，</a:t>
            </a:r>
            <a:r>
              <a:rPr sz="2800" dirty="0">
                <a:latin typeface="宋体"/>
                <a:cs typeface="宋体"/>
              </a:rPr>
              <a:t>则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的优先级与出现 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中的最右终结符的优先级相同。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71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6.7	</a:t>
            </a:r>
            <a:r>
              <a:rPr dirty="0">
                <a:latin typeface="宋体"/>
                <a:cs typeface="宋体"/>
              </a:rPr>
              <a:t>分析表的自动生成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35" y="999743"/>
            <a:ext cx="8655050" cy="873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4965" marR="5080" indent="-342900">
              <a:lnSpc>
                <a:spcPts val="3310"/>
              </a:lnSpc>
              <a:spcBef>
                <a:spcPts val="254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例如：文法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5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iSeS|iS|a</a:t>
            </a:r>
            <a:r>
              <a:rPr sz="2800" spc="-5" dirty="0">
                <a:latin typeface="宋体"/>
                <a:cs typeface="宋体"/>
              </a:rPr>
              <a:t>，这是一个二义性文法，它 的项目集族</a:t>
            </a:r>
            <a:r>
              <a:rPr sz="2800" spc="-10" dirty="0">
                <a:latin typeface="宋体"/>
                <a:cs typeface="宋体"/>
              </a:rPr>
              <a:t>如</a:t>
            </a:r>
            <a:r>
              <a:rPr sz="2800" spc="-5" dirty="0">
                <a:latin typeface="Times New Roman"/>
                <a:cs typeface="Times New Roman"/>
              </a:rPr>
              <a:t>P120,</a:t>
            </a:r>
            <a:r>
              <a:rPr sz="2800" dirty="0">
                <a:latin typeface="宋体"/>
                <a:cs typeface="宋体"/>
              </a:rPr>
              <a:t>图</a:t>
            </a:r>
            <a:r>
              <a:rPr sz="2800" spc="-5" dirty="0">
                <a:latin typeface="Times New Roman"/>
                <a:cs typeface="Times New Roman"/>
              </a:rPr>
              <a:t>6.12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30" y="2452128"/>
            <a:ext cx="14439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宋体"/>
                <a:cs typeface="宋体"/>
              </a:rPr>
              <a:t>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4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263" y="2964938"/>
            <a:ext cx="1250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2362" y="2366318"/>
            <a:ext cx="135128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 marR="5080" indent="-17145">
              <a:lnSpc>
                <a:spcPct val="1202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iS•eS  S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iS•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596" y="3398048"/>
            <a:ext cx="8947785" cy="103949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遇到移进－归约冲突。其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iS•</a:t>
            </a:r>
            <a:r>
              <a:rPr sz="2800" spc="-5" dirty="0">
                <a:latin typeface="宋体"/>
                <a:cs typeface="宋体"/>
              </a:rPr>
              <a:t>的优先级</a:t>
            </a:r>
            <a:r>
              <a:rPr sz="2800" spc="-10" dirty="0">
                <a:latin typeface="宋体"/>
                <a:cs typeface="宋体"/>
              </a:rPr>
              <a:t>与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相同。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若规</a:t>
            </a:r>
            <a:r>
              <a:rPr sz="2800" dirty="0">
                <a:latin typeface="宋体"/>
                <a:cs typeface="宋体"/>
              </a:rPr>
              <a:t>定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宋体"/>
                <a:cs typeface="宋体"/>
              </a:rPr>
              <a:t>的优先级高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i,</a:t>
            </a:r>
            <a:r>
              <a:rPr sz="2800" spc="-5" dirty="0">
                <a:latin typeface="宋体"/>
                <a:cs typeface="宋体"/>
              </a:rPr>
              <a:t>则可以解决冲突。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2439" y="2647695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0"/>
                </a:moveTo>
                <a:lnTo>
                  <a:pt x="61245" y="4536"/>
                </a:lnTo>
                <a:lnTo>
                  <a:pt x="49149" y="16859"/>
                </a:lnTo>
                <a:lnTo>
                  <a:pt x="41052" y="35040"/>
                </a:lnTo>
                <a:lnTo>
                  <a:pt x="38100" y="57149"/>
                </a:lnTo>
                <a:lnTo>
                  <a:pt x="38100" y="285750"/>
                </a:lnTo>
                <a:lnTo>
                  <a:pt x="35147" y="307859"/>
                </a:lnTo>
                <a:lnTo>
                  <a:pt x="27051" y="326040"/>
                </a:lnTo>
                <a:lnTo>
                  <a:pt x="14954" y="338363"/>
                </a:lnTo>
                <a:lnTo>
                  <a:pt x="0" y="342900"/>
                </a:lnTo>
                <a:lnTo>
                  <a:pt x="14954" y="347436"/>
                </a:lnTo>
                <a:lnTo>
                  <a:pt x="27050" y="359759"/>
                </a:lnTo>
                <a:lnTo>
                  <a:pt x="35147" y="377940"/>
                </a:lnTo>
                <a:lnTo>
                  <a:pt x="38100" y="400050"/>
                </a:lnTo>
                <a:lnTo>
                  <a:pt x="38100" y="628650"/>
                </a:lnTo>
                <a:lnTo>
                  <a:pt x="41052" y="650759"/>
                </a:lnTo>
                <a:lnTo>
                  <a:pt x="49148" y="668940"/>
                </a:lnTo>
                <a:lnTo>
                  <a:pt x="61245" y="681263"/>
                </a:lnTo>
                <a:lnTo>
                  <a:pt x="762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107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71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6.7	</a:t>
            </a:r>
            <a:r>
              <a:rPr dirty="0">
                <a:latin typeface="宋体"/>
                <a:cs typeface="宋体"/>
              </a:rPr>
              <a:t>分析表的自动生成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35" y="957391"/>
            <a:ext cx="8615045" cy="34918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宋体"/>
                <a:cs typeface="宋体"/>
              </a:rPr>
              <a:t>五、结合规则</a:t>
            </a:r>
            <a:endParaRPr sz="28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、结合规则的作用</a:t>
            </a:r>
            <a:endParaRPr sz="2800">
              <a:latin typeface="宋体"/>
              <a:cs typeface="宋体"/>
            </a:endParaRPr>
          </a:p>
          <a:p>
            <a:pPr marL="768350" marR="17780" indent="-285750" algn="just">
              <a:lnSpc>
                <a:spcPts val="3020"/>
              </a:lnSpc>
              <a:spcBef>
                <a:spcPts val="89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许多算符具有相同的优先级，所以只给出终结符和 产生式的优先级还不足以解决所有的冲突。只有给 定了相同优先级算符的结合规则，这些冲突才能解 </a:t>
            </a:r>
            <a:r>
              <a:rPr sz="2800" dirty="0">
                <a:latin typeface="宋体"/>
                <a:cs typeface="宋体"/>
              </a:rPr>
              <a:t>决。</a:t>
            </a:r>
            <a:endParaRPr sz="28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195"/>
              </a:spcBef>
              <a:buFont typeface="Times New Roman"/>
              <a:buChar char="•"/>
              <a:tabLst>
                <a:tab pos="367665" algn="l"/>
                <a:tab pos="368300" algn="l"/>
                <a:tab pos="3568065" algn="l"/>
              </a:tabLst>
            </a:pPr>
            <a:r>
              <a:rPr sz="2800" spc="-5" dirty="0">
                <a:latin typeface="宋体"/>
                <a:cs typeface="宋体"/>
              </a:rPr>
              <a:t>例如：二义性文</a:t>
            </a:r>
            <a:r>
              <a:rPr sz="2800" dirty="0">
                <a:latin typeface="宋体"/>
                <a:cs typeface="宋体"/>
              </a:rPr>
              <a:t>法	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E+E|E*E|(E)|I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项目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7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宋体"/>
                <a:cs typeface="宋体"/>
              </a:rPr>
              <a:t>＋</a:t>
            </a:r>
            <a:r>
              <a:rPr sz="2800" spc="-5" dirty="0">
                <a:latin typeface="Times New Roman"/>
                <a:cs typeface="Times New Roman"/>
              </a:rPr>
              <a:t>E•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750" y="4422971"/>
            <a:ext cx="203835" cy="9658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7023" y="4422971"/>
            <a:ext cx="1440815" cy="96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E•+E 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E•*E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750" y="5420888"/>
            <a:ext cx="4221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其中存在归约－移进冲突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4439" y="4095496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76200" y="0"/>
                </a:moveTo>
                <a:lnTo>
                  <a:pt x="61245" y="8012"/>
                </a:lnTo>
                <a:lnTo>
                  <a:pt x="49149" y="29813"/>
                </a:lnTo>
                <a:lnTo>
                  <a:pt x="41052" y="62043"/>
                </a:lnTo>
                <a:lnTo>
                  <a:pt x="38100" y="101345"/>
                </a:lnTo>
                <a:lnTo>
                  <a:pt x="38100" y="508253"/>
                </a:lnTo>
                <a:lnTo>
                  <a:pt x="35147" y="547556"/>
                </a:lnTo>
                <a:lnTo>
                  <a:pt x="27050" y="579786"/>
                </a:lnTo>
                <a:lnTo>
                  <a:pt x="14954" y="601587"/>
                </a:lnTo>
                <a:lnTo>
                  <a:pt x="0" y="609600"/>
                </a:lnTo>
                <a:lnTo>
                  <a:pt x="14954" y="617612"/>
                </a:lnTo>
                <a:lnTo>
                  <a:pt x="27050" y="639413"/>
                </a:lnTo>
                <a:lnTo>
                  <a:pt x="35147" y="671643"/>
                </a:lnTo>
                <a:lnTo>
                  <a:pt x="38100" y="710945"/>
                </a:lnTo>
                <a:lnTo>
                  <a:pt x="38100" y="1117853"/>
                </a:lnTo>
                <a:lnTo>
                  <a:pt x="41052" y="1157156"/>
                </a:lnTo>
                <a:lnTo>
                  <a:pt x="49149" y="1189386"/>
                </a:lnTo>
                <a:lnTo>
                  <a:pt x="61245" y="1211187"/>
                </a:lnTo>
                <a:lnTo>
                  <a:pt x="76200" y="1219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108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71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6.7	</a:t>
            </a:r>
            <a:r>
              <a:rPr dirty="0">
                <a:latin typeface="宋体"/>
                <a:cs typeface="宋体"/>
              </a:rPr>
              <a:t>分析表的自动生成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109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885751"/>
            <a:ext cx="8944610" cy="408622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宋体"/>
                <a:cs typeface="宋体"/>
              </a:rPr>
              <a:t>六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YACC</a:t>
            </a:r>
            <a:r>
              <a:rPr sz="2800" spc="-5" dirty="0">
                <a:latin typeface="宋体"/>
                <a:cs typeface="宋体"/>
              </a:rPr>
              <a:t>的规格说明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定义部分：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用来说明文法节和程序中所使用的变量和函数类型；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文法节：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由文法的各产生式和相关语义动作组成；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可选的用户子程序：</a:t>
            </a:r>
            <a:endParaRPr sz="2800">
              <a:latin typeface="宋体"/>
              <a:cs typeface="宋体"/>
            </a:endParaRPr>
          </a:p>
          <a:p>
            <a:pPr marL="755650" marR="478790" lvl="1" indent="-285750">
              <a:lnSpc>
                <a:spcPct val="105400"/>
              </a:lnSpc>
              <a:spcBef>
                <a:spcPts val="32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辅助过程，由一</a:t>
            </a:r>
            <a:r>
              <a:rPr sz="2800" spc="-10" dirty="0">
                <a:latin typeface="宋体"/>
                <a:cs typeface="宋体"/>
              </a:rPr>
              <a:t>些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语言函数组成，包含词法分析 过程、出错过程等。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34677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  <a:tabLst>
                <a:tab pos="14986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 二、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35" y="1144811"/>
            <a:ext cx="8707755" cy="52552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、分析表</a:t>
            </a:r>
            <a:endParaRPr sz="2800">
              <a:latin typeface="宋体"/>
              <a:cs typeface="宋体"/>
            </a:endParaRPr>
          </a:p>
          <a:p>
            <a:pPr marL="3676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动</a:t>
            </a:r>
            <a:r>
              <a:rPr sz="2800" spc="-10" dirty="0">
                <a:latin typeface="宋体"/>
                <a:cs typeface="宋体"/>
              </a:rPr>
              <a:t>作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endParaRPr sz="2800">
              <a:latin typeface="Times New Roman"/>
              <a:cs typeface="Times New Roman"/>
            </a:endParaRPr>
          </a:p>
          <a:p>
            <a:pPr marL="768350" marR="17780" lvl="1" indent="-285750" algn="just">
              <a:lnSpc>
                <a:spcPts val="3020"/>
              </a:lnSpc>
              <a:spcBef>
                <a:spcPts val="725"/>
              </a:spcBef>
              <a:buChar char="–"/>
              <a:tabLst>
                <a:tab pos="768985" algn="l"/>
              </a:tabLst>
            </a:pPr>
            <a:r>
              <a:rPr sz="2800" spc="-5" dirty="0">
                <a:latin typeface="Times New Roman"/>
                <a:cs typeface="Times New Roman"/>
              </a:rPr>
              <a:t>ACTION[S,a]</a:t>
            </a:r>
            <a:r>
              <a:rPr sz="2800" spc="-5" dirty="0">
                <a:latin typeface="宋体"/>
                <a:cs typeface="宋体"/>
              </a:rPr>
              <a:t>表示在当前状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下，面临读头下的符 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所应采取的动作。</a:t>
            </a:r>
            <a:endParaRPr sz="2800">
              <a:latin typeface="宋体"/>
              <a:cs typeface="宋体"/>
            </a:endParaRPr>
          </a:p>
          <a:p>
            <a:pPr marL="768350" lvl="1" indent="-286385">
              <a:lnSpc>
                <a:spcPct val="100000"/>
              </a:lnSpc>
              <a:spcBef>
                <a:spcPts val="465"/>
              </a:spcBef>
              <a:buFont typeface="Times New Roman"/>
              <a:buChar char="–"/>
              <a:tabLst>
                <a:tab pos="768985" algn="l"/>
              </a:tabLst>
            </a:pPr>
            <a:r>
              <a:rPr sz="2800" spc="-5" dirty="0">
                <a:latin typeface="宋体"/>
                <a:cs typeface="宋体"/>
              </a:rPr>
              <a:t>注：该动作有四种可能：移进、归约、出错、接受</a:t>
            </a:r>
            <a:endParaRPr sz="2800">
              <a:latin typeface="宋体"/>
              <a:cs typeface="宋体"/>
            </a:endParaRPr>
          </a:p>
          <a:p>
            <a:pPr marL="367665" indent="-342900">
              <a:lnSpc>
                <a:spcPct val="100000"/>
              </a:lnSpc>
              <a:spcBef>
                <a:spcPts val="17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）转向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GOTO</a:t>
            </a:r>
            <a:endParaRPr sz="2800">
              <a:latin typeface="Times New Roman"/>
              <a:cs typeface="Times New Roman"/>
            </a:endParaRPr>
          </a:p>
          <a:p>
            <a:pPr marL="767715" marR="66040" lvl="1" indent="-285750" algn="just">
              <a:lnSpc>
                <a:spcPct val="89300"/>
              </a:lnSpc>
              <a:spcBef>
                <a:spcPts val="750"/>
              </a:spcBef>
              <a:buChar char="–"/>
              <a:tabLst>
                <a:tab pos="768985" algn="l"/>
              </a:tabLst>
            </a:pPr>
            <a:r>
              <a:rPr sz="2800" dirty="0">
                <a:latin typeface="Times New Roman"/>
                <a:cs typeface="Times New Roman"/>
              </a:rPr>
              <a:t>GOTO[S,X]</a:t>
            </a:r>
            <a:r>
              <a:rPr sz="2800" dirty="0">
                <a:latin typeface="宋体"/>
                <a:cs typeface="宋体"/>
              </a:rPr>
              <a:t>：若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315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，表示在当前状态下，读入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应转向什么状态；</a:t>
            </a: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50" spc="307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，表示当前栈顶句柄 归约</a:t>
            </a:r>
            <a:r>
              <a:rPr sz="2800" dirty="0">
                <a:latin typeface="宋体"/>
                <a:cs typeface="宋体"/>
              </a:rPr>
              <a:t>成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后，应转向什么状态。</a:t>
            </a:r>
            <a:endParaRPr sz="2800">
              <a:latin typeface="宋体"/>
              <a:cs typeface="宋体"/>
            </a:endParaRPr>
          </a:p>
          <a:p>
            <a:pPr marL="768350" marR="110489" lvl="1" indent="-285750" algn="just">
              <a:lnSpc>
                <a:spcPts val="3020"/>
              </a:lnSpc>
              <a:spcBef>
                <a:spcPts val="885"/>
              </a:spcBef>
              <a:buFont typeface="Times New Roman"/>
              <a:buChar char="–"/>
              <a:tabLst>
                <a:tab pos="768985" algn="l"/>
              </a:tabLst>
            </a:pPr>
            <a:r>
              <a:rPr sz="2800" spc="-5" dirty="0">
                <a:latin typeface="宋体"/>
                <a:cs typeface="宋体"/>
              </a:rPr>
              <a:t>注：对终结符的移进动作和转向动作可以合并在一 起填在动作表中，这样，转向表可以只保留非终结 符转向部分。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202692"/>
            <a:ext cx="8094345" cy="83058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marR="5080" indent="-343535">
              <a:lnSpc>
                <a:spcPts val="2980"/>
              </a:lnSpc>
              <a:spcBef>
                <a:spcPts val="515"/>
              </a:spcBef>
              <a:buFont typeface="Times New Roman"/>
              <a:buChar char="•"/>
              <a:tabLst>
                <a:tab pos="354965" algn="l"/>
                <a:tab pos="355600" algn="l"/>
                <a:tab pos="3555365" algn="l"/>
              </a:tabLst>
            </a:pPr>
            <a:r>
              <a:rPr sz="2800" spc="-5" dirty="0">
                <a:latin typeface="宋体"/>
                <a:cs typeface="宋体"/>
              </a:rPr>
              <a:t>例如：二义性文</a:t>
            </a:r>
            <a:r>
              <a:rPr sz="2800" dirty="0">
                <a:latin typeface="宋体"/>
                <a:cs typeface="宋体"/>
              </a:rPr>
              <a:t>法	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E+E|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E-E|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E*E|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E/E|(E)|i</a:t>
            </a:r>
            <a:r>
              <a:rPr sz="2800" dirty="0">
                <a:latin typeface="宋体"/>
                <a:cs typeface="宋体"/>
              </a:rPr>
              <a:t>的 </a:t>
            </a:r>
            <a:r>
              <a:rPr sz="2800" spc="-5" dirty="0">
                <a:latin typeface="Times New Roman"/>
                <a:cs typeface="Times New Roman"/>
              </a:rPr>
              <a:t>YACC</a:t>
            </a:r>
            <a:r>
              <a:rPr sz="2800" spc="-5" dirty="0">
                <a:latin typeface="宋体"/>
                <a:cs typeface="宋体"/>
              </a:rPr>
              <a:t>规格说明：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110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273" y="1520208"/>
            <a:ext cx="1250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273" y="1006926"/>
            <a:ext cx="8460740" cy="9658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42265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42265" algn="l"/>
                <a:tab pos="342900" algn="l"/>
                <a:tab pos="1076960" algn="l"/>
              </a:tabLst>
            </a:pPr>
            <a:r>
              <a:rPr sz="2800" dirty="0">
                <a:latin typeface="Times New Roman"/>
                <a:cs typeface="Times New Roman"/>
              </a:rPr>
              <a:t>%{	</a:t>
            </a:r>
            <a:r>
              <a:rPr sz="2800" spc="-5" dirty="0">
                <a:latin typeface="Times New Roman"/>
                <a:cs typeface="Times New Roman"/>
              </a:rPr>
              <a:t>#include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&lt;ctype.h&gt;</a:t>
            </a:r>
            <a:endParaRPr sz="2800">
              <a:latin typeface="Times New Roman"/>
              <a:cs typeface="Times New Roman"/>
            </a:endParaRPr>
          </a:p>
          <a:p>
            <a:pPr marL="1053465">
              <a:lnSpc>
                <a:spcPct val="100000"/>
              </a:lnSpc>
              <a:spcBef>
                <a:spcPts val="340"/>
              </a:spcBef>
              <a:tabLst>
                <a:tab pos="3904615" algn="l"/>
                <a:tab pos="4816475" algn="l"/>
              </a:tabLst>
            </a:pPr>
            <a:r>
              <a:rPr sz="2800" spc="-5" dirty="0">
                <a:latin typeface="Times New Roman"/>
                <a:cs typeface="Times New Roman"/>
              </a:rPr>
              <a:t>#include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&lt;stdio.h&gt;	%}	</a:t>
            </a:r>
            <a:r>
              <a:rPr sz="2800" spc="-15" dirty="0">
                <a:latin typeface="Times New Roman"/>
                <a:cs typeface="Times New Roman"/>
              </a:rPr>
              <a:t>/*C</a:t>
            </a:r>
            <a:r>
              <a:rPr sz="2800" spc="-5" dirty="0">
                <a:latin typeface="宋体"/>
                <a:cs typeface="宋体"/>
              </a:rPr>
              <a:t>语言程序正规说</a:t>
            </a:r>
            <a:r>
              <a:rPr sz="2800" spc="-10" dirty="0">
                <a:latin typeface="宋体"/>
                <a:cs typeface="宋体"/>
              </a:rPr>
              <a:t>明</a:t>
            </a:r>
            <a:r>
              <a:rPr sz="2800" dirty="0">
                <a:latin typeface="Times New Roman"/>
                <a:cs typeface="Times New Roman"/>
              </a:rPr>
              <a:t>*/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568" y="1947976"/>
            <a:ext cx="2200910" cy="1905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  <a:tab pos="1441450" algn="l"/>
              </a:tabLst>
            </a:pPr>
            <a:r>
              <a:rPr sz="2800" spc="-5" dirty="0">
                <a:latin typeface="Times New Roman"/>
                <a:cs typeface="Times New Roman"/>
              </a:rPr>
              <a:t>Token	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  <a:tab pos="829944" algn="l"/>
              </a:tabLst>
            </a:pPr>
            <a:r>
              <a:rPr sz="2800" dirty="0">
                <a:latin typeface="Times New Roman"/>
                <a:cs typeface="Times New Roman"/>
              </a:rPr>
              <a:t>%	left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‘*’’/’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  <a:tab pos="829944" algn="l"/>
              </a:tabLst>
            </a:pPr>
            <a:r>
              <a:rPr sz="2800" dirty="0">
                <a:latin typeface="Times New Roman"/>
                <a:cs typeface="Times New Roman"/>
              </a:rPr>
              <a:t>%	left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‘+’’-’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%%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5658" y="3400078"/>
            <a:ext cx="2001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宋体"/>
                <a:cs typeface="宋体"/>
              </a:rPr>
              <a:t>定义部</a:t>
            </a:r>
            <a:r>
              <a:rPr sz="2800" spc="-10" dirty="0">
                <a:latin typeface="宋体"/>
                <a:cs typeface="宋体"/>
              </a:rPr>
              <a:t>分</a:t>
            </a:r>
            <a:r>
              <a:rPr sz="2800" dirty="0">
                <a:latin typeface="Times New Roman"/>
                <a:cs typeface="Times New Roman"/>
              </a:rPr>
              <a:t>*/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568" y="3869488"/>
            <a:ext cx="8698230" cy="21609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3535">
              <a:lnSpc>
                <a:spcPct val="901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  <a:tab pos="1283335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Line:	expr’\n’{print(“%d\n”,$1);}/*</a:t>
            </a:r>
            <a:r>
              <a:rPr sz="2800" spc="-10" dirty="0">
                <a:latin typeface="宋体"/>
                <a:cs typeface="宋体"/>
              </a:rPr>
              <a:t>再</a:t>
            </a:r>
            <a:r>
              <a:rPr sz="2800" spc="-5" dirty="0">
                <a:latin typeface="Times New Roman"/>
                <a:cs typeface="Times New Roman"/>
              </a:rPr>
              <a:t>YACC</a:t>
            </a:r>
            <a:r>
              <a:rPr sz="2800" spc="-5" dirty="0">
                <a:latin typeface="宋体"/>
                <a:cs typeface="宋体"/>
              </a:rPr>
              <a:t>源程序中，  我们加入了一个新开始产生式，规定表达式后跟一换 行符，其语义动作是打印相应非终结符</a:t>
            </a:r>
            <a:r>
              <a:rPr sz="2800" spc="-15" dirty="0">
                <a:latin typeface="宋体"/>
                <a:cs typeface="宋体"/>
              </a:rPr>
              <a:t>值</a:t>
            </a:r>
            <a:r>
              <a:rPr sz="2800" dirty="0">
                <a:latin typeface="Times New Roman"/>
                <a:cs typeface="Times New Roman"/>
              </a:rPr>
              <a:t>*/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  <a:tab pos="3025775" algn="l"/>
              </a:tabLst>
            </a:pPr>
            <a:r>
              <a:rPr sz="2800" spc="-5" dirty="0">
                <a:latin typeface="Times New Roman"/>
                <a:cs typeface="Times New Roman"/>
              </a:rPr>
              <a:t>Expr:expr’+’expr	{$$=$1+$3;}</a:t>
            </a:r>
            <a:endParaRPr sz="2800">
              <a:latin typeface="Times New Roman"/>
              <a:cs typeface="Times New Roman"/>
            </a:endParaRPr>
          </a:p>
          <a:p>
            <a:pPr marL="1066165" indent="-1054100">
              <a:lnSpc>
                <a:spcPct val="100000"/>
              </a:lnSpc>
              <a:spcBef>
                <a:spcPts val="340"/>
              </a:spcBef>
              <a:buChar char="•"/>
              <a:tabLst>
                <a:tab pos="1066165" algn="l"/>
                <a:tab pos="1066800" algn="l"/>
                <a:tab pos="3024505" algn="l"/>
              </a:tabLst>
            </a:pPr>
            <a:r>
              <a:rPr sz="2800" dirty="0">
                <a:latin typeface="Times New Roman"/>
                <a:cs typeface="Times New Roman"/>
              </a:rPr>
              <a:t>| expr’-’expr	{$$=$1-$3;}……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145852"/>
            <a:ext cx="2849880" cy="2077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11835" indent="-699770">
              <a:lnSpc>
                <a:spcPct val="100000"/>
              </a:lnSpc>
              <a:spcBef>
                <a:spcPts val="775"/>
              </a:spcBef>
              <a:buChar char="•"/>
              <a:tabLst>
                <a:tab pos="711835" algn="l"/>
                <a:tab pos="712470" algn="l"/>
              </a:tabLst>
            </a:pPr>
            <a:r>
              <a:rPr sz="2800" spc="-5" dirty="0">
                <a:latin typeface="Times New Roman"/>
                <a:cs typeface="Times New Roman"/>
              </a:rPr>
              <a:t>|i</a:t>
            </a:r>
            <a:endParaRPr sz="2800">
              <a:latin typeface="Times New Roman"/>
              <a:cs typeface="Times New Roman"/>
            </a:endParaRPr>
          </a:p>
          <a:p>
            <a:pPr marL="711200" indent="-699135">
              <a:lnSpc>
                <a:spcPct val="100000"/>
              </a:lnSpc>
              <a:spcBef>
                <a:spcPts val="680"/>
              </a:spcBef>
              <a:buChar char="•"/>
              <a:tabLst>
                <a:tab pos="711200" algn="l"/>
                <a:tab pos="711835" algn="l"/>
              </a:tabLst>
            </a:pPr>
            <a:r>
              <a:rPr sz="2800" dirty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  <a:tab pos="1216025" algn="l"/>
              </a:tabLst>
            </a:pPr>
            <a:r>
              <a:rPr sz="2800" dirty="0">
                <a:latin typeface="Times New Roman"/>
                <a:cs typeface="Times New Roman"/>
              </a:rPr>
              <a:t>%%	/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宋体"/>
                <a:cs typeface="宋体"/>
              </a:rPr>
              <a:t>文法</a:t>
            </a:r>
            <a:r>
              <a:rPr sz="2800" spc="-10" dirty="0">
                <a:latin typeface="宋体"/>
                <a:cs typeface="宋体"/>
              </a:rPr>
              <a:t>节</a:t>
            </a:r>
            <a:r>
              <a:rPr sz="2800" dirty="0">
                <a:latin typeface="Times New Roman"/>
                <a:cs typeface="Times New Roman"/>
              </a:rPr>
              <a:t>*/</a:t>
            </a:r>
            <a:endParaRPr sz="2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Yylex(){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111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535" y="2197885"/>
            <a:ext cx="150495" cy="3613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2716" y="2197885"/>
            <a:ext cx="5943600" cy="361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85285" indent="-635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int c;  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=getchar();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if (isdigit(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c)){</a:t>
            </a:r>
            <a:endParaRPr sz="2800">
              <a:latin typeface="Times New Roman"/>
              <a:cs typeface="Times New Roman"/>
            </a:endParaRPr>
          </a:p>
          <a:p>
            <a:pPr marL="368300" marR="3689985">
              <a:lnSpc>
                <a:spcPct val="120200"/>
              </a:lnSpc>
            </a:pPr>
            <a:r>
              <a:rPr sz="2800" spc="-5" dirty="0">
                <a:latin typeface="Times New Roman"/>
                <a:cs typeface="Times New Roman"/>
              </a:rPr>
              <a:t>yylval=c-’0’;  return </a:t>
            </a:r>
            <a:r>
              <a:rPr sz="2800" dirty="0">
                <a:latin typeface="Times New Roman"/>
                <a:cs typeface="Times New Roman"/>
              </a:rPr>
              <a:t>I;</a:t>
            </a:r>
            <a:endParaRPr sz="2800">
              <a:latin typeface="Times New Roman"/>
              <a:cs typeface="Times New Roman"/>
            </a:endParaRPr>
          </a:p>
          <a:p>
            <a:pPr marL="6350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675"/>
              </a:spcBef>
              <a:tabLst>
                <a:tab pos="1823085" algn="l"/>
              </a:tabLst>
            </a:pPr>
            <a:r>
              <a:rPr sz="2800" spc="-5" dirty="0">
                <a:latin typeface="Times New Roman"/>
                <a:cs typeface="Times New Roman"/>
              </a:rPr>
              <a:t>return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c;}	</a:t>
            </a:r>
            <a:r>
              <a:rPr sz="2800" spc="-10" dirty="0">
                <a:latin typeface="Times New Roman"/>
                <a:cs typeface="Times New Roman"/>
              </a:rPr>
              <a:t>/*</a:t>
            </a:r>
            <a:r>
              <a:rPr sz="2800" spc="-5" dirty="0">
                <a:latin typeface="宋体"/>
                <a:cs typeface="宋体"/>
              </a:rPr>
              <a:t>子程序，词法分析程</a:t>
            </a:r>
            <a:r>
              <a:rPr sz="2800" spc="-10" dirty="0">
                <a:latin typeface="宋体"/>
                <a:cs typeface="宋体"/>
              </a:rPr>
              <a:t>序</a:t>
            </a:r>
            <a:r>
              <a:rPr sz="2800" dirty="0">
                <a:latin typeface="Times New Roman"/>
                <a:cs typeface="Times New Roman"/>
              </a:rPr>
              <a:t>*/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71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6.7	</a:t>
            </a:r>
            <a:r>
              <a:rPr dirty="0">
                <a:latin typeface="宋体"/>
                <a:cs typeface="宋体"/>
              </a:rPr>
              <a:t>分析表的自动生成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112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0" y="929948"/>
            <a:ext cx="6457315" cy="2077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移进－归约冲突解决：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根据终结符的优先级与结合规则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归约－归约冲突解决：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优先使用列在前面的产生式进行归约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4079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小结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113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993648"/>
            <a:ext cx="8645525" cy="514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SzPct val="96428"/>
              <a:buAutoNum type="arabicParenR"/>
              <a:tabLst>
                <a:tab pos="310515" algn="l"/>
              </a:tabLst>
            </a:pP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分析表构造</a:t>
            </a:r>
            <a:endParaRPr sz="2800">
              <a:latin typeface="宋体"/>
              <a:cs typeface="宋体"/>
            </a:endParaRPr>
          </a:p>
          <a:p>
            <a:pPr marL="456565" marR="2848610">
              <a:lnSpc>
                <a:spcPct val="100000"/>
              </a:lnSpc>
            </a:pPr>
            <a:r>
              <a:rPr sz="2800" spc="-5" dirty="0">
                <a:latin typeface="宋体"/>
                <a:cs typeface="宋体"/>
              </a:rPr>
              <a:t>除了历史，还考虑当前输入符号。 </a:t>
            </a:r>
            <a:r>
              <a:rPr sz="2800" dirty="0">
                <a:latin typeface="宋体"/>
                <a:cs typeface="宋体"/>
              </a:rPr>
              <a:t>通</a:t>
            </a:r>
            <a:r>
              <a:rPr sz="2800" spc="-10" dirty="0">
                <a:latin typeface="宋体"/>
                <a:cs typeface="宋体"/>
              </a:rPr>
              <a:t>过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Follow</a:t>
            </a:r>
            <a:r>
              <a:rPr sz="2800" spc="-5" dirty="0">
                <a:latin typeface="宋体"/>
                <a:cs typeface="宋体"/>
              </a:rPr>
              <a:t>，解决冲突。</a:t>
            </a:r>
            <a:endParaRPr sz="2800">
              <a:latin typeface="宋体"/>
              <a:cs typeface="宋体"/>
            </a:endParaRPr>
          </a:p>
          <a:p>
            <a:pPr marL="309880" indent="-297815">
              <a:lnSpc>
                <a:spcPct val="100000"/>
              </a:lnSpc>
              <a:spcBef>
                <a:spcPts val="5"/>
              </a:spcBef>
              <a:buSzPct val="96428"/>
              <a:buFont typeface="Times New Roman"/>
              <a:buAutoNum type="arabicParenR" startAt="2"/>
              <a:tabLst>
                <a:tab pos="310515" algn="l"/>
              </a:tabLst>
            </a:pPr>
            <a:r>
              <a:rPr sz="2800" spc="-10" dirty="0">
                <a:latin typeface="宋体"/>
                <a:cs typeface="宋体"/>
              </a:rPr>
              <a:t>规</a:t>
            </a:r>
            <a:r>
              <a:rPr sz="2800" dirty="0">
                <a:latin typeface="宋体"/>
                <a:cs typeface="宋体"/>
              </a:rPr>
              <a:t>范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分析表构造</a:t>
            </a:r>
            <a:endParaRPr sz="2800">
              <a:latin typeface="宋体"/>
              <a:cs typeface="宋体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宋体"/>
                <a:cs typeface="宋体"/>
              </a:rPr>
              <a:t>除了历史、当前符号，还考虑展望信</a:t>
            </a:r>
            <a:r>
              <a:rPr sz="2800" dirty="0">
                <a:latin typeface="宋体"/>
                <a:cs typeface="宋体"/>
              </a:rPr>
              <a:t>息</a:t>
            </a: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spc="-5" dirty="0">
                <a:latin typeface="宋体"/>
                <a:cs typeface="宋体"/>
              </a:rPr>
              <a:t>确实是规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275"/>
              </a:lnSpc>
              <a:spcBef>
                <a:spcPts val="175"/>
              </a:spcBef>
            </a:pPr>
            <a:r>
              <a:rPr sz="2800" spc="-5" dirty="0">
                <a:latin typeface="宋体"/>
                <a:cs typeface="宋体"/>
              </a:rPr>
              <a:t>范句型中跟在句柄之后的终结符</a:t>
            </a:r>
            <a:endParaRPr sz="2800">
              <a:latin typeface="宋体"/>
              <a:cs typeface="宋体"/>
            </a:endParaRPr>
          </a:p>
          <a:p>
            <a:pPr marL="12700" marR="5176520" indent="444500">
              <a:lnSpc>
                <a:spcPts val="337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LR(1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分析表构造。  </a:t>
            </a:r>
            <a:r>
              <a:rPr sz="2800" dirty="0">
                <a:latin typeface="Times New Roman"/>
                <a:cs typeface="Times New Roman"/>
              </a:rPr>
              <a:t>3)LALR</a:t>
            </a:r>
            <a:r>
              <a:rPr sz="2800" spc="-5" dirty="0">
                <a:latin typeface="宋体"/>
                <a:cs typeface="宋体"/>
              </a:rPr>
              <a:t>分析表构造</a:t>
            </a:r>
            <a:endParaRPr sz="2800">
              <a:latin typeface="宋体"/>
              <a:cs typeface="宋体"/>
            </a:endParaRPr>
          </a:p>
          <a:p>
            <a:pPr marL="456565">
              <a:lnSpc>
                <a:spcPts val="3240"/>
              </a:lnSpc>
            </a:pPr>
            <a:r>
              <a:rPr sz="2800" dirty="0">
                <a:latin typeface="宋体"/>
                <a:cs typeface="宋体"/>
              </a:rPr>
              <a:t>基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，合并同心项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4)</a:t>
            </a:r>
            <a:r>
              <a:rPr sz="2800" spc="-5" dirty="0">
                <a:latin typeface="宋体"/>
                <a:cs typeface="宋体"/>
              </a:rPr>
              <a:t>二义文法的应用</a:t>
            </a:r>
            <a:endParaRPr sz="2800">
              <a:latin typeface="宋体"/>
              <a:cs typeface="宋体"/>
            </a:endParaRPr>
          </a:p>
          <a:p>
            <a:pPr marL="456565" marR="3559175">
              <a:lnSpc>
                <a:spcPct val="100000"/>
              </a:lnSpc>
            </a:pPr>
            <a:r>
              <a:rPr sz="2800" spc="-5" dirty="0">
                <a:latin typeface="宋体"/>
                <a:cs typeface="宋体"/>
              </a:rPr>
              <a:t>根据附加信息解决冲突。 附加信息：结合规则和优先级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34677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  <a:tabLst>
                <a:tab pos="14986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 二、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35" y="1365052"/>
            <a:ext cx="8816975" cy="24180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、总控程序</a:t>
            </a:r>
            <a:endParaRPr sz="2800">
              <a:latin typeface="宋体"/>
              <a:cs typeface="宋体"/>
            </a:endParaRPr>
          </a:p>
          <a:p>
            <a:pPr marL="368300" marR="365125" indent="-342900">
              <a:lnSpc>
                <a:spcPct val="105200"/>
              </a:lnSpc>
              <a:spcBef>
                <a:spcPts val="50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宋体"/>
                <a:cs typeface="宋体"/>
              </a:rPr>
              <a:t>总控程序的动作根据当前栈顶状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和读头下符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baseline="-20467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宋体"/>
                <a:cs typeface="宋体"/>
              </a:rPr>
              <a:t>查表决定。</a:t>
            </a:r>
            <a:endParaRPr sz="2800">
              <a:latin typeface="宋体"/>
              <a:cs typeface="宋体"/>
            </a:endParaRPr>
          </a:p>
          <a:p>
            <a:pPr marL="367665" marR="177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67665" algn="l"/>
                <a:tab pos="368300" algn="l"/>
                <a:tab pos="1879600" algn="l"/>
              </a:tabLst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）移</a:t>
            </a:r>
            <a:r>
              <a:rPr sz="2800" dirty="0">
                <a:latin typeface="宋体"/>
                <a:cs typeface="宋体"/>
              </a:rPr>
              <a:t>进	把</a:t>
            </a:r>
            <a:r>
              <a:rPr sz="2800" spc="-5" dirty="0">
                <a:latin typeface="Times New Roman"/>
                <a:cs typeface="Times New Roman"/>
              </a:rPr>
              <a:t>(S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,a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的下一个状态</a:t>
            </a:r>
            <a:r>
              <a:rPr sz="2800" dirty="0">
                <a:latin typeface="Times New Roman"/>
                <a:cs typeface="Times New Roman"/>
              </a:rPr>
              <a:t>S`=GOTO(S</a:t>
            </a:r>
            <a:r>
              <a:rPr sz="2850" baseline="-20467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,a</a:t>
            </a:r>
            <a:r>
              <a:rPr sz="2850" baseline="-20467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连同 </a:t>
            </a:r>
            <a:r>
              <a:rPr sz="2800" spc="-5" dirty="0">
                <a:latin typeface="宋体"/>
                <a:cs typeface="宋体"/>
              </a:rPr>
              <a:t>读头下符号推进栈内，栈顶成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(S`,a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),</a:t>
            </a:r>
            <a:r>
              <a:rPr sz="2800" spc="-5" dirty="0">
                <a:latin typeface="宋体"/>
                <a:cs typeface="宋体"/>
              </a:rPr>
              <a:t>读头前进一格。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33534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 二、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分析器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35" y="907852"/>
            <a:ext cx="8793480" cy="28448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、总控程序</a:t>
            </a:r>
            <a:endParaRPr sz="2800">
              <a:latin typeface="宋体"/>
              <a:cs typeface="宋体"/>
            </a:endParaRPr>
          </a:p>
          <a:p>
            <a:pPr marL="3676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）移进</a:t>
            </a:r>
            <a:endParaRPr sz="2800">
              <a:latin typeface="宋体"/>
              <a:cs typeface="宋体"/>
            </a:endParaRPr>
          </a:p>
          <a:p>
            <a:pPr marL="368300" marR="17780" indent="-342900" algn="just">
              <a:lnSpc>
                <a:spcPct val="99600"/>
              </a:lnSpc>
              <a:spcBef>
                <a:spcPts val="740"/>
              </a:spcBef>
              <a:buChar char="•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）归</a:t>
            </a:r>
            <a:r>
              <a:rPr sz="2800" dirty="0">
                <a:latin typeface="宋体"/>
                <a:cs typeface="宋体"/>
              </a:rPr>
              <a:t>约</a:t>
            </a:r>
            <a:r>
              <a:rPr sz="2800" spc="670" dirty="0">
                <a:latin typeface="宋体"/>
                <a:cs typeface="宋体"/>
              </a:rPr>
              <a:t> </a:t>
            </a:r>
            <a:r>
              <a:rPr sz="2800" spc="-10" dirty="0">
                <a:latin typeface="宋体"/>
                <a:cs typeface="宋体"/>
              </a:rPr>
              <a:t>指</a:t>
            </a:r>
            <a:r>
              <a:rPr sz="2800" spc="-5" dirty="0">
                <a:latin typeface="宋体"/>
                <a:cs typeface="宋体"/>
              </a:rPr>
              <a:t>用某产生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β</a:t>
            </a:r>
            <a:r>
              <a:rPr sz="2800" spc="-5" dirty="0">
                <a:latin typeface="宋体"/>
                <a:cs typeface="宋体"/>
              </a:rPr>
              <a:t>进行归约。</a:t>
            </a: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β</a:t>
            </a:r>
            <a:r>
              <a:rPr sz="2800" spc="-5" dirty="0">
                <a:latin typeface="宋体"/>
                <a:cs typeface="宋体"/>
              </a:rPr>
              <a:t>的长度为 </a:t>
            </a:r>
            <a:r>
              <a:rPr sz="2800" spc="-5" dirty="0">
                <a:latin typeface="Times New Roman"/>
                <a:cs typeface="Times New Roman"/>
              </a:rPr>
              <a:t>γ</a:t>
            </a:r>
            <a:r>
              <a:rPr sz="2800" spc="-5" dirty="0">
                <a:latin typeface="宋体"/>
                <a:cs typeface="宋体"/>
              </a:rPr>
              <a:t>，则弹出栈顶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γ</a:t>
            </a:r>
            <a:r>
              <a:rPr sz="2800" spc="-5" dirty="0">
                <a:latin typeface="宋体"/>
                <a:cs typeface="宋体"/>
              </a:rPr>
              <a:t>个元素，使得栈顶的状态变</a:t>
            </a:r>
            <a:r>
              <a:rPr sz="2800" spc="-10" dirty="0">
                <a:latin typeface="宋体"/>
                <a:cs typeface="宋体"/>
              </a:rPr>
              <a:t>成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50" spc="-7" baseline="-20467" dirty="0">
                <a:latin typeface="宋体"/>
                <a:cs typeface="宋体"/>
              </a:rPr>
              <a:t>－</a:t>
            </a:r>
            <a:r>
              <a:rPr sz="2850" spc="-7" baseline="-20467" dirty="0">
                <a:latin typeface="Times New Roman"/>
                <a:cs typeface="Times New Roman"/>
              </a:rPr>
              <a:t>γ</a:t>
            </a:r>
            <a:r>
              <a:rPr sz="2850" spc="-7" baseline="-20467" dirty="0">
                <a:latin typeface="宋体"/>
                <a:cs typeface="宋体"/>
              </a:rPr>
              <a:t>，  </a:t>
            </a:r>
            <a:r>
              <a:rPr sz="2800" spc="-5" dirty="0">
                <a:latin typeface="宋体"/>
                <a:cs typeface="宋体"/>
              </a:rPr>
              <a:t>然后把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50" spc="-7" baseline="-20467" dirty="0">
                <a:latin typeface="宋体"/>
                <a:cs typeface="宋体"/>
              </a:rPr>
              <a:t>－</a:t>
            </a:r>
            <a:r>
              <a:rPr sz="2850" spc="-7" baseline="-20467" dirty="0">
                <a:latin typeface="Times New Roman"/>
                <a:cs typeface="Times New Roman"/>
              </a:rPr>
              <a:t>γ</a:t>
            </a:r>
            <a:r>
              <a:rPr sz="2850" spc="-7" baseline="-20467" dirty="0">
                <a:latin typeface="宋体"/>
                <a:cs typeface="宋体"/>
              </a:rPr>
              <a:t>，</a:t>
            </a:r>
            <a:r>
              <a:rPr sz="2850" spc="-382" baseline="-20467" dirty="0">
                <a:latin typeface="宋体"/>
                <a:cs typeface="宋体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宋体"/>
                <a:cs typeface="宋体"/>
              </a:rPr>
              <a:t>）</a:t>
            </a:r>
            <a:r>
              <a:rPr sz="2800" spc="-5" dirty="0">
                <a:latin typeface="宋体"/>
                <a:cs typeface="宋体"/>
              </a:rPr>
              <a:t>的下一个状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S`=GOTO(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50" spc="-7" baseline="-20467" dirty="0">
                <a:latin typeface="宋体"/>
                <a:cs typeface="宋体"/>
              </a:rPr>
              <a:t>－</a:t>
            </a:r>
            <a:r>
              <a:rPr sz="2850" spc="-7" baseline="-20467" dirty="0">
                <a:latin typeface="Times New Roman"/>
                <a:cs typeface="Times New Roman"/>
              </a:rPr>
              <a:t>γ</a:t>
            </a:r>
            <a:r>
              <a:rPr sz="2850" spc="-7" baseline="-20467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A)  </a:t>
            </a:r>
            <a:r>
              <a:rPr sz="2800" spc="-5" dirty="0">
                <a:latin typeface="宋体"/>
                <a:cs typeface="宋体"/>
              </a:rPr>
              <a:t>连同非终结</a:t>
            </a:r>
            <a:r>
              <a:rPr sz="2800" spc="-10" dirty="0">
                <a:latin typeface="宋体"/>
                <a:cs typeface="宋体"/>
              </a:rPr>
              <a:t>符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一起推进栈，栈顶变成</a:t>
            </a:r>
            <a:r>
              <a:rPr sz="2800" dirty="0">
                <a:latin typeface="Times New Roman"/>
                <a:cs typeface="Times New Roman"/>
              </a:rPr>
              <a:t>(S`,A),</a:t>
            </a:r>
            <a:r>
              <a:rPr sz="2800" spc="-5" dirty="0">
                <a:latin typeface="宋体"/>
                <a:cs typeface="宋体"/>
              </a:rPr>
              <a:t>读头不动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535" y="3727251"/>
            <a:ext cx="161353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）接受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）报错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8644" y="3727251"/>
            <a:ext cx="535813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宋体"/>
                <a:cs typeface="宋体"/>
              </a:rPr>
              <a:t>分</a:t>
            </a:r>
            <a:r>
              <a:rPr sz="2800" spc="-5" dirty="0">
                <a:latin typeface="宋体"/>
                <a:cs typeface="宋体"/>
              </a:rPr>
              <a:t>析成功，退出总控程序。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10" dirty="0">
                <a:latin typeface="宋体"/>
                <a:cs typeface="宋体"/>
              </a:rPr>
              <a:t>输</a:t>
            </a:r>
            <a:r>
              <a:rPr sz="2800" spc="-5" dirty="0">
                <a:latin typeface="宋体"/>
                <a:cs typeface="宋体"/>
              </a:rPr>
              <a:t>入串出错，调用相应出错程序。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535" y="4860790"/>
            <a:ext cx="88995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注：不管哪一类分析程序，总控程序的动作都一样。 程序本身很简单，按动作表中填的内容具体实施而已。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35" y="211835"/>
            <a:ext cx="335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93648"/>
            <a:ext cx="8494395" cy="396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例：根据表达式文法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分析表分析输入</a:t>
            </a:r>
            <a:r>
              <a:rPr sz="2800" dirty="0">
                <a:latin typeface="宋体"/>
                <a:cs typeface="宋体"/>
              </a:rPr>
              <a:t>串</a:t>
            </a:r>
            <a:r>
              <a:rPr sz="2800" spc="-76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i*i</a:t>
            </a:r>
            <a:r>
              <a:rPr sz="2800" spc="-5" dirty="0">
                <a:latin typeface="宋体"/>
                <a:cs typeface="宋体"/>
              </a:rPr>
              <a:t>＋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的 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动作过程。</a:t>
            </a:r>
            <a:endParaRPr sz="2800">
              <a:latin typeface="宋体"/>
              <a:cs typeface="宋体"/>
            </a:endParaRPr>
          </a:p>
          <a:p>
            <a:pPr marL="1066165" indent="-1054100">
              <a:lnSpc>
                <a:spcPct val="100000"/>
              </a:lnSpc>
              <a:spcBef>
                <a:spcPts val="725"/>
              </a:spcBef>
              <a:buChar char="•"/>
              <a:tabLst>
                <a:tab pos="1066165" algn="l"/>
                <a:tab pos="106680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1066165" indent="-1054100">
              <a:lnSpc>
                <a:spcPct val="100000"/>
              </a:lnSpc>
              <a:spcBef>
                <a:spcPts val="680"/>
              </a:spcBef>
              <a:buChar char="•"/>
              <a:tabLst>
                <a:tab pos="1066165" algn="l"/>
                <a:tab pos="106680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066165" indent="-1054100">
              <a:lnSpc>
                <a:spcPct val="100000"/>
              </a:lnSpc>
              <a:spcBef>
                <a:spcPts val="675"/>
              </a:spcBef>
              <a:buChar char="•"/>
              <a:tabLst>
                <a:tab pos="1066165" algn="l"/>
                <a:tab pos="106680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1066165" indent="-1054100">
              <a:lnSpc>
                <a:spcPct val="100000"/>
              </a:lnSpc>
              <a:spcBef>
                <a:spcPts val="680"/>
              </a:spcBef>
              <a:buChar char="•"/>
              <a:tabLst>
                <a:tab pos="1066165" algn="l"/>
                <a:tab pos="106680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1066165" indent="-1054100">
              <a:lnSpc>
                <a:spcPct val="100000"/>
              </a:lnSpc>
              <a:spcBef>
                <a:spcPts val="680"/>
              </a:spcBef>
              <a:buChar char="•"/>
              <a:tabLst>
                <a:tab pos="1066165" algn="l"/>
                <a:tab pos="106680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1066165" indent="-1054100">
              <a:lnSpc>
                <a:spcPct val="100000"/>
              </a:lnSpc>
              <a:spcBef>
                <a:spcPts val="675"/>
              </a:spcBef>
              <a:buChar char="•"/>
              <a:tabLst>
                <a:tab pos="1066165" algn="l"/>
                <a:tab pos="1066800" algn="l"/>
              </a:tabLst>
            </a:pP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311" y="6256782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942" y="271399"/>
          <a:ext cx="8534398" cy="6431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5675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  <a:spcBef>
                          <a:spcPts val="87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第六章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-1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LR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分析法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335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44735" y="952049"/>
            <a:ext cx="8962390" cy="3911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宋体"/>
                <a:cs typeface="宋体"/>
              </a:rPr>
              <a:t>注：表中符号的含义：</a:t>
            </a:r>
            <a:endParaRPr sz="2800" dirty="0">
              <a:latin typeface="宋体"/>
              <a:cs typeface="宋体"/>
            </a:endParaRPr>
          </a:p>
          <a:p>
            <a:pPr marL="805815" marR="812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806450" algn="l"/>
                <a:tab pos="1693545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50" baseline="-20467" dirty="0">
                <a:latin typeface="Times New Roman"/>
                <a:cs typeface="Times New Roman"/>
              </a:rPr>
              <a:t>j	</a:t>
            </a:r>
            <a:r>
              <a:rPr sz="2800" dirty="0">
                <a:latin typeface="Times New Roman"/>
                <a:cs typeface="Times New Roman"/>
              </a:rPr>
              <a:t>Shift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指将读入符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移进栈内并转</a:t>
            </a:r>
            <a:r>
              <a:rPr sz="2800" spc="-10" dirty="0">
                <a:latin typeface="宋体"/>
                <a:cs typeface="宋体"/>
              </a:rPr>
              <a:t>到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状态，  栈顶变成（</a:t>
            </a:r>
            <a:r>
              <a:rPr sz="2800" spc="-5" dirty="0">
                <a:latin typeface="Times New Roman"/>
                <a:cs typeface="Times New Roman"/>
              </a:rPr>
              <a:t>j,a</a:t>
            </a:r>
            <a:r>
              <a:rPr sz="2800" spc="-5" dirty="0">
                <a:latin typeface="宋体"/>
                <a:cs typeface="宋体"/>
              </a:rPr>
              <a:t>）；</a:t>
            </a:r>
            <a:endParaRPr sz="2800" dirty="0">
              <a:latin typeface="宋体"/>
              <a:cs typeface="宋体"/>
            </a:endParaRPr>
          </a:p>
          <a:p>
            <a:pPr marL="895350" lvl="1" indent="-375920">
              <a:lnSpc>
                <a:spcPct val="100000"/>
              </a:lnSpc>
              <a:spcBef>
                <a:spcPts val="680"/>
              </a:spcBef>
              <a:buChar char="–"/>
              <a:tabLst>
                <a:tab pos="895350" algn="l"/>
                <a:tab pos="895985" algn="l"/>
                <a:tab pos="1614805" algn="l"/>
              </a:tabLst>
            </a:pP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50" baseline="-20467" dirty="0">
                <a:latin typeface="Times New Roman"/>
                <a:cs typeface="Times New Roman"/>
              </a:rPr>
              <a:t>j	</a:t>
            </a:r>
            <a:r>
              <a:rPr sz="2800" spc="-5" dirty="0">
                <a:latin typeface="Times New Roman"/>
                <a:cs typeface="Times New Roman"/>
              </a:rPr>
              <a:t>Reduce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j,</a:t>
            </a:r>
            <a:r>
              <a:rPr sz="2800" dirty="0">
                <a:latin typeface="宋体"/>
                <a:cs typeface="宋体"/>
              </a:rPr>
              <a:t>按</a:t>
            </a:r>
            <a:r>
              <a:rPr sz="2800" spc="-10" dirty="0">
                <a:latin typeface="宋体"/>
                <a:cs typeface="宋体"/>
              </a:rPr>
              <a:t>第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号产生式进行归约；</a:t>
            </a:r>
            <a:endParaRPr sz="2800" dirty="0">
              <a:latin typeface="宋体"/>
              <a:cs typeface="宋体"/>
            </a:endParaRPr>
          </a:p>
          <a:p>
            <a:pPr marL="895350" lvl="1" indent="-375285">
              <a:lnSpc>
                <a:spcPct val="100000"/>
              </a:lnSpc>
              <a:spcBef>
                <a:spcPts val="675"/>
              </a:spcBef>
              <a:buChar char="–"/>
              <a:tabLst>
                <a:tab pos="895350" algn="l"/>
                <a:tab pos="895985" algn="l"/>
                <a:tab pos="1634489" algn="l"/>
                <a:tab pos="280797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	accept	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分析成功；</a:t>
            </a:r>
            <a:endParaRPr sz="2800" dirty="0">
              <a:latin typeface="宋体"/>
              <a:cs typeface="宋体"/>
            </a:endParaRPr>
          </a:p>
          <a:p>
            <a:pPr marL="806450" marR="327025" lvl="1" indent="-285750">
              <a:lnSpc>
                <a:spcPct val="105200"/>
              </a:lnSpc>
              <a:spcBef>
                <a:spcPts val="505"/>
              </a:spcBef>
              <a:buFont typeface="Times New Roman"/>
              <a:buChar char="–"/>
              <a:tabLst>
                <a:tab pos="807085" algn="l"/>
                <a:tab pos="2228215" algn="l"/>
              </a:tabLst>
            </a:pPr>
            <a:r>
              <a:rPr sz="2800" spc="-5" dirty="0">
                <a:latin typeface="宋体"/>
                <a:cs typeface="宋体"/>
              </a:rPr>
              <a:t>空白</a:t>
            </a:r>
            <a:r>
              <a:rPr sz="2800" dirty="0">
                <a:latin typeface="宋体"/>
                <a:cs typeface="宋体"/>
              </a:rPr>
              <a:t>格	出</a:t>
            </a:r>
            <a:r>
              <a:rPr sz="2800" spc="-5" dirty="0">
                <a:latin typeface="宋体"/>
                <a:cs typeface="宋体"/>
              </a:rPr>
              <a:t>错标志，若填入相应出错处理程序的编 号，便转到相应程序处理。</a:t>
            </a:r>
            <a:endParaRPr sz="2800" dirty="0">
              <a:latin typeface="宋体"/>
              <a:cs typeface="宋体"/>
            </a:endParaRPr>
          </a:p>
          <a:p>
            <a:pPr marL="520065" lvl="1">
              <a:lnSpc>
                <a:spcPct val="100000"/>
              </a:lnSpc>
              <a:spcBef>
                <a:spcPts val="505"/>
              </a:spcBef>
              <a:tabLst>
                <a:tab pos="807085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589" y="1654695"/>
            <a:ext cx="984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5"/>
              </a:lnSpc>
            </a:pPr>
            <a:r>
              <a:rPr sz="2800" spc="-5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00" algn="l"/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	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*i+i#	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660534" y="537819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333" y="4154040"/>
            <a:ext cx="292735" cy="10922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40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2579" y="4154040"/>
            <a:ext cx="2139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25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  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3639" y="1504696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400" y="457200"/>
                </a:moveTo>
                <a:lnTo>
                  <a:pt x="152400" y="0"/>
                </a:ln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15302" y="2309166"/>
            <a:ext cx="2241550" cy="387413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lr>
                <a:srgbClr val="000000"/>
              </a:buClr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33CC"/>
                </a:solidFill>
                <a:latin typeface="Symbol"/>
                <a:cs typeface="Symbol"/>
              </a:rPr>
              <a:t></a:t>
            </a:r>
            <a:r>
              <a:rPr sz="2800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*i+i#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65333" y="47937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579" y="479374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5302" y="2309166"/>
            <a:ext cx="2241550" cy="259143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9839" y="4324096"/>
            <a:ext cx="1358900" cy="528955"/>
          </a:xfrm>
          <a:custGeom>
            <a:avLst/>
            <a:gdLst/>
            <a:ahLst/>
            <a:cxnLst/>
            <a:rect l="l" t="t" r="r" b="b"/>
            <a:pathLst>
              <a:path w="1358900" h="528954">
                <a:moveTo>
                  <a:pt x="0" y="0"/>
                </a:moveTo>
                <a:lnTo>
                  <a:pt x="0" y="528828"/>
                </a:lnTo>
                <a:lnTo>
                  <a:pt x="1358646" y="528827"/>
                </a:lnTo>
                <a:lnTo>
                  <a:pt x="135864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23061" y="435102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0378" y="4351020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88267" y="4929123"/>
            <a:ext cx="1224280" cy="995680"/>
            <a:chOff x="5088267" y="4929123"/>
            <a:chExt cx="1224280" cy="995680"/>
          </a:xfrm>
        </p:grpSpPr>
        <p:sp>
          <p:nvSpPr>
            <p:cNvPr id="11" name="object 11"/>
            <p:cNvSpPr/>
            <p:nvPr/>
          </p:nvSpPr>
          <p:spPr>
            <a:xfrm>
              <a:off x="5092839" y="4933695"/>
              <a:ext cx="1143000" cy="929005"/>
            </a:xfrm>
            <a:custGeom>
              <a:avLst/>
              <a:gdLst/>
              <a:ahLst/>
              <a:cxnLst/>
              <a:rect l="l" t="t" r="r" b="b"/>
              <a:pathLst>
                <a:path w="1143000" h="929004">
                  <a:moveTo>
                    <a:pt x="0" y="0"/>
                  </a:moveTo>
                  <a:lnTo>
                    <a:pt x="1142987" y="92887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3061" y="5822949"/>
              <a:ext cx="109220" cy="101600"/>
            </a:xfrm>
            <a:custGeom>
              <a:avLst/>
              <a:gdLst/>
              <a:ahLst/>
              <a:cxnLst/>
              <a:rect l="l" t="t" r="r" b="b"/>
              <a:pathLst>
                <a:path w="109220" h="101600">
                  <a:moveTo>
                    <a:pt x="108966" y="101346"/>
                  </a:moveTo>
                  <a:lnTo>
                    <a:pt x="63258" y="0"/>
                  </a:lnTo>
                  <a:lnTo>
                    <a:pt x="0" y="77724"/>
                  </a:lnTo>
                  <a:lnTo>
                    <a:pt x="108966" y="101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50386" y="5087499"/>
            <a:ext cx="1837055" cy="1422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33CC"/>
                </a:solidFill>
                <a:latin typeface="Symbol"/>
                <a:cs typeface="Symbol"/>
              </a:rPr>
              <a:t></a:t>
            </a:r>
            <a:r>
              <a:rPr sz="2800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785"/>
              </a:spcBef>
              <a:tabLst>
                <a:tab pos="815340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5302" y="5128158"/>
            <a:ext cx="15049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534" y="5421058"/>
            <a:ext cx="19304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45"/>
              </a:lnSpc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*i+i#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60534" y="537819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33" y="4173778"/>
            <a:ext cx="232410" cy="10725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6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2579" y="4173778"/>
            <a:ext cx="253365" cy="107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209">
              <a:lnSpc>
                <a:spcPct val="1227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  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5299" y="2309174"/>
            <a:ext cx="2647315" cy="418655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lr>
                <a:srgbClr val="000000"/>
              </a:buClr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8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80"/>
              </a:spcBef>
              <a:tabLst>
                <a:tab pos="1650364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211835"/>
            <a:ext cx="2654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第一节</a:t>
            </a:r>
            <a:r>
              <a:rPr spc="800" dirty="0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7647" y="6276114"/>
            <a:ext cx="165544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877876"/>
            <a:ext cx="8556625" cy="19907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一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dirty="0">
                <a:latin typeface="宋体"/>
                <a:cs typeface="宋体"/>
              </a:rPr>
              <a:t>方法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：自左至右扫描，最右推导的逆过程。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ts val="3190"/>
              </a:lnSpc>
              <a:spcBef>
                <a:spcPts val="1100"/>
              </a:spcBef>
            </a:pPr>
            <a:r>
              <a:rPr sz="2800" spc="-5" dirty="0">
                <a:latin typeface="宋体"/>
                <a:cs typeface="宋体"/>
              </a:rPr>
              <a:t>注：一般地说，大多数用上下文无关文法描述的程序设 计语言均可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分析器予以识别。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*i+i#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60534" y="4609943"/>
            <a:ext cx="1930400" cy="115951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550"/>
              </a:spcBef>
              <a:tabLst>
                <a:tab pos="1294130" algn="l"/>
              </a:tabLst>
            </a:pPr>
            <a:r>
              <a:rPr sz="2800" dirty="0">
                <a:latin typeface="Times New Roman"/>
                <a:cs typeface="Times New Roman"/>
              </a:rPr>
              <a:t>0	#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7439" y="4324096"/>
            <a:ext cx="1459230" cy="5289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10"/>
              </a:spcBef>
              <a:tabLst>
                <a:tab pos="1163320" algn="l"/>
              </a:tabLst>
            </a:pPr>
            <a:r>
              <a:rPr sz="2800" dirty="0">
                <a:latin typeface="Times New Roman"/>
                <a:cs typeface="Times New Roman"/>
              </a:rPr>
              <a:t>3	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5308" y="2309166"/>
            <a:ext cx="2647315" cy="418655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lr>
                <a:srgbClr val="000000"/>
              </a:buClr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8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80"/>
              </a:spcBef>
              <a:tabLst>
                <a:tab pos="1650364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97639" y="4579365"/>
            <a:ext cx="838200" cy="100330"/>
            <a:chOff x="5397639" y="4579365"/>
            <a:chExt cx="838200" cy="100330"/>
          </a:xfrm>
        </p:grpSpPr>
        <p:sp>
          <p:nvSpPr>
            <p:cNvPr id="8" name="object 8"/>
            <p:cNvSpPr/>
            <p:nvPr/>
          </p:nvSpPr>
          <p:spPr>
            <a:xfrm>
              <a:off x="5397639" y="4628895"/>
              <a:ext cx="740410" cy="0"/>
            </a:xfrm>
            <a:custGeom>
              <a:avLst/>
              <a:gdLst/>
              <a:ahLst/>
              <a:cxnLst/>
              <a:rect l="l" t="t" r="r" b="b"/>
              <a:pathLst>
                <a:path w="740410">
                  <a:moveTo>
                    <a:pt x="0" y="0"/>
                  </a:moveTo>
                  <a:lnTo>
                    <a:pt x="7399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6017" y="45793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*i+i#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60534" y="537819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33" y="4173778"/>
            <a:ext cx="232410" cy="10725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6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2579" y="4173778"/>
            <a:ext cx="273050" cy="107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209">
              <a:lnSpc>
                <a:spcPct val="1227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  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5304" y="2309174"/>
            <a:ext cx="2647315" cy="418655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80"/>
              </a:spcBef>
              <a:tabLst>
                <a:tab pos="1650364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i+i#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60534" y="537819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279" y="4173778"/>
            <a:ext cx="247650" cy="107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29209">
              <a:lnSpc>
                <a:spcPct val="1227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  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333" y="3782931"/>
            <a:ext cx="232410" cy="14636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4311" y="3813077"/>
            <a:ext cx="178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5304" y="2309174"/>
            <a:ext cx="2647315" cy="418655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80"/>
              </a:spcBef>
              <a:tabLst>
                <a:tab pos="1650364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+i#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60534" y="537819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279" y="4173778"/>
            <a:ext cx="247650" cy="107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29209">
              <a:lnSpc>
                <a:spcPct val="1227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  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4306" y="3813077"/>
            <a:ext cx="178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333" y="3325697"/>
            <a:ext cx="232410" cy="1920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4306" y="3355874"/>
            <a:ext cx="990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5304" y="2309174"/>
            <a:ext cx="2647315" cy="418655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lr>
                <a:srgbClr val="000000"/>
              </a:buClr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33CC"/>
                </a:solidFill>
                <a:latin typeface="Symbol"/>
                <a:cs typeface="Symbol"/>
              </a:rPr>
              <a:t></a:t>
            </a:r>
            <a:r>
              <a:rPr sz="2800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80"/>
              </a:spcBef>
              <a:tabLst>
                <a:tab pos="1650364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+i#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60534" y="537819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279" y="4173778"/>
            <a:ext cx="247650" cy="107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29209">
              <a:lnSpc>
                <a:spcPct val="1227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  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4306" y="3813077"/>
            <a:ext cx="178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333" y="3325697"/>
            <a:ext cx="410209" cy="1920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3839" y="3355874"/>
            <a:ext cx="1981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5299" y="2309174"/>
            <a:ext cx="2647315" cy="418655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lr>
                <a:srgbClr val="000000"/>
              </a:buClr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80"/>
              </a:spcBef>
              <a:tabLst>
                <a:tab pos="1650364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+i#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60534" y="4609943"/>
            <a:ext cx="1930400" cy="115951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550"/>
              </a:spcBef>
              <a:tabLst>
                <a:tab pos="1294130" algn="l"/>
              </a:tabLst>
            </a:pPr>
            <a:r>
              <a:rPr sz="2800" dirty="0">
                <a:latin typeface="Times New Roman"/>
                <a:cs typeface="Times New Roman"/>
              </a:rPr>
              <a:t>0	#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5297" y="2309166"/>
            <a:ext cx="2647315" cy="418655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lr>
                <a:srgbClr val="000000"/>
              </a:buClr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80"/>
              </a:spcBef>
              <a:tabLst>
                <a:tab pos="1650364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5039" y="3333496"/>
            <a:ext cx="1538605" cy="1383030"/>
          </a:xfrm>
          <a:custGeom>
            <a:avLst/>
            <a:gdLst/>
            <a:ahLst/>
            <a:cxnLst/>
            <a:rect l="l" t="t" r="r" b="b"/>
            <a:pathLst>
              <a:path w="1538604" h="1383029">
                <a:moveTo>
                  <a:pt x="0" y="0"/>
                </a:moveTo>
                <a:lnTo>
                  <a:pt x="0" y="1383030"/>
                </a:lnTo>
                <a:lnTo>
                  <a:pt x="1538477" y="1383029"/>
                </a:lnTo>
                <a:lnTo>
                  <a:pt x="1538477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9155" y="3360420"/>
            <a:ext cx="1981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9124" y="3787905"/>
            <a:ext cx="178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1807" y="3360420"/>
            <a:ext cx="36893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7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9765" y="4214609"/>
            <a:ext cx="2178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40667" y="3938523"/>
            <a:ext cx="995680" cy="123825"/>
            <a:chOff x="5240667" y="3938523"/>
            <a:chExt cx="995680" cy="123825"/>
          </a:xfrm>
        </p:grpSpPr>
        <p:sp>
          <p:nvSpPr>
            <p:cNvPr id="12" name="object 12"/>
            <p:cNvSpPr/>
            <p:nvPr/>
          </p:nvSpPr>
          <p:spPr>
            <a:xfrm>
              <a:off x="5245239" y="3943095"/>
              <a:ext cx="892810" cy="68580"/>
            </a:xfrm>
            <a:custGeom>
              <a:avLst/>
              <a:gdLst/>
              <a:ahLst/>
              <a:cxnLst/>
              <a:rect l="l" t="t" r="r" b="b"/>
              <a:pathLst>
                <a:path w="892810" h="68579">
                  <a:moveTo>
                    <a:pt x="0" y="0"/>
                  </a:moveTo>
                  <a:lnTo>
                    <a:pt x="892301" y="6857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2969" y="3962145"/>
              <a:ext cx="102870" cy="100330"/>
            </a:xfrm>
            <a:custGeom>
              <a:avLst/>
              <a:gdLst/>
              <a:ahLst/>
              <a:cxnLst/>
              <a:rect l="l" t="t" r="r" b="b"/>
              <a:pathLst>
                <a:path w="102870" h="100329">
                  <a:moveTo>
                    <a:pt x="102857" y="57150"/>
                  </a:moveTo>
                  <a:lnTo>
                    <a:pt x="7607" y="0"/>
                  </a:lnTo>
                  <a:lnTo>
                    <a:pt x="0" y="99821"/>
                  </a:lnTo>
                  <a:lnTo>
                    <a:pt x="10285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039" y="1809495"/>
            <a:ext cx="1981200" cy="3581400"/>
          </a:xfrm>
          <a:custGeom>
            <a:avLst/>
            <a:gdLst/>
            <a:ahLst/>
            <a:cxnLst/>
            <a:rect l="l" t="t" r="r" b="b"/>
            <a:pathLst>
              <a:path w="1981200" h="3581400">
                <a:moveTo>
                  <a:pt x="0" y="0"/>
                </a:moveTo>
                <a:lnTo>
                  <a:pt x="0" y="3581400"/>
                </a:lnTo>
                <a:lnTo>
                  <a:pt x="1981200" y="3581400"/>
                </a:lnTo>
                <a:lnTo>
                  <a:pt x="1981200" y="0"/>
                </a:lnTo>
              </a:path>
              <a:path w="1981200" h="3581400">
                <a:moveTo>
                  <a:pt x="990599" y="0"/>
                </a:moveTo>
                <a:lnTo>
                  <a:pt x="990600" y="3581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539" y="1603248"/>
            <a:ext cx="154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sz="28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+i#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60534" y="537819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状态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、符号栈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33" y="4173778"/>
            <a:ext cx="232410" cy="10725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6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2579" y="4173778"/>
            <a:ext cx="273050" cy="107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209">
              <a:lnSpc>
                <a:spcPct val="1227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  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5304" y="2309174"/>
            <a:ext cx="2647315" cy="418655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847725" indent="-835660">
              <a:lnSpc>
                <a:spcPct val="100000"/>
              </a:lnSpc>
              <a:spcBef>
                <a:spcPts val="17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89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  <a:p>
            <a:pPr marL="847725" indent="-835660">
              <a:lnSpc>
                <a:spcPct val="100000"/>
              </a:lnSpc>
              <a:spcBef>
                <a:spcPts val="1690"/>
              </a:spcBef>
              <a:buChar char="•"/>
              <a:tabLst>
                <a:tab pos="847725" algn="l"/>
                <a:tab pos="848360" algn="l"/>
              </a:tabLst>
            </a:pP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780"/>
              </a:spcBef>
              <a:tabLst>
                <a:tab pos="1650364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9954" y="6256782"/>
            <a:ext cx="7823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1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6406" y="-5905"/>
          <a:ext cx="7328533" cy="671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654">
                <a:tc>
                  <a:txBody>
                    <a:bodyPr/>
                    <a:lstStyle/>
                    <a:p>
                      <a:pPr marL="459740">
                        <a:lnSpc>
                          <a:spcPts val="2300"/>
                        </a:lnSpc>
                      </a:pPr>
                      <a:r>
                        <a:rPr sz="1950" spc="-490" dirty="0">
                          <a:latin typeface="宋体"/>
                          <a:cs typeface="宋体"/>
                        </a:rPr>
                        <a:t>状</a:t>
                      </a:r>
                      <a:r>
                        <a:rPr sz="1950" spc="-484" dirty="0">
                          <a:latin typeface="宋体"/>
                          <a:cs typeface="宋体"/>
                        </a:rPr>
                        <a:t>态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栈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2300"/>
                        </a:lnSpc>
                      </a:pPr>
                      <a:r>
                        <a:rPr sz="1950" spc="-490" dirty="0">
                          <a:latin typeface="宋体"/>
                          <a:cs typeface="宋体"/>
                        </a:rPr>
                        <a:t>符</a:t>
                      </a:r>
                      <a:r>
                        <a:rPr sz="1950" spc="-484" dirty="0">
                          <a:latin typeface="宋体"/>
                          <a:cs typeface="宋体"/>
                        </a:rPr>
                        <a:t>号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栈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2300"/>
                        </a:lnSpc>
                      </a:pPr>
                      <a:r>
                        <a:rPr sz="1950" spc="-490" dirty="0">
                          <a:latin typeface="宋体"/>
                          <a:cs typeface="宋体"/>
                        </a:rPr>
                        <a:t>输</a:t>
                      </a:r>
                      <a:r>
                        <a:rPr sz="1950" spc="-484" dirty="0">
                          <a:latin typeface="宋体"/>
                          <a:cs typeface="宋体"/>
                        </a:rPr>
                        <a:t>入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串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ts val="2300"/>
                        </a:lnSpc>
                      </a:pPr>
                      <a:r>
                        <a:rPr sz="1950" spc="20" dirty="0">
                          <a:latin typeface="宋体"/>
                          <a:cs typeface="宋体"/>
                        </a:rPr>
                        <a:t>动</a:t>
                      </a:r>
                      <a:r>
                        <a:rPr sz="1950" spc="-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作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marL="180340">
                        <a:lnSpc>
                          <a:spcPts val="2085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85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270" dirty="0">
                          <a:latin typeface="Times New Roman"/>
                          <a:cs typeface="Times New Roman"/>
                        </a:rPr>
                        <a:t>i*i+i#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marL="180340">
                        <a:lnSpc>
                          <a:spcPts val="2090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05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250" dirty="0">
                          <a:latin typeface="Times New Roman"/>
                          <a:cs typeface="Times New Roman"/>
                        </a:rPr>
                        <a:t>#i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210" dirty="0">
                          <a:latin typeface="Times New Roman"/>
                          <a:cs typeface="Times New Roman"/>
                        </a:rPr>
                        <a:t>*i+i#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490" dirty="0">
                          <a:latin typeface="宋体"/>
                          <a:cs typeface="宋体"/>
                        </a:rPr>
                        <a:t>移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进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180340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#F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085"/>
                        </a:lnSpc>
                      </a:pPr>
                      <a:r>
                        <a:rPr sz="1950" spc="-210" dirty="0">
                          <a:latin typeface="Times New Roman"/>
                          <a:cs typeface="Times New Roman"/>
                        </a:rPr>
                        <a:t>*i+i#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925" spc="-202" baseline="1424" dirty="0">
                          <a:latin typeface="Times New Roman"/>
                          <a:cs typeface="Times New Roman"/>
                        </a:rPr>
                        <a:t>R6</a:t>
                      </a:r>
                      <a:r>
                        <a:rPr sz="1950" spc="-490" dirty="0">
                          <a:latin typeface="宋体"/>
                          <a:cs typeface="宋体"/>
                        </a:rPr>
                        <a:t>归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约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marL="180340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#T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210" dirty="0">
                          <a:latin typeface="Times New Roman"/>
                          <a:cs typeface="Times New Roman"/>
                        </a:rPr>
                        <a:t>*i+i#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925" spc="-202" baseline="1424" dirty="0">
                          <a:latin typeface="Times New Roman"/>
                          <a:cs typeface="Times New Roman"/>
                        </a:rPr>
                        <a:t>R4</a:t>
                      </a:r>
                      <a:r>
                        <a:rPr sz="1950" spc="-490" dirty="0">
                          <a:latin typeface="宋体"/>
                          <a:cs typeface="宋体"/>
                        </a:rPr>
                        <a:t>归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约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180340">
                        <a:lnSpc>
                          <a:spcPts val="2090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027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204" dirty="0">
                          <a:latin typeface="Times New Roman"/>
                          <a:cs typeface="Times New Roman"/>
                        </a:rPr>
                        <a:t>#T*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204" dirty="0">
                          <a:latin typeface="Times New Roman"/>
                          <a:cs typeface="Times New Roman"/>
                        </a:rPr>
                        <a:t>i+i#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490" dirty="0">
                          <a:latin typeface="宋体"/>
                          <a:cs typeface="宋体"/>
                        </a:rPr>
                        <a:t>移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进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marL="180340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0275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280" dirty="0">
                          <a:latin typeface="Times New Roman"/>
                          <a:cs typeface="Times New Roman"/>
                        </a:rPr>
                        <a:t>#T*i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180" dirty="0">
                          <a:latin typeface="Times New Roman"/>
                          <a:cs typeface="Times New Roman"/>
                        </a:rPr>
                        <a:t>+i#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490" dirty="0">
                          <a:latin typeface="宋体"/>
                          <a:cs typeface="宋体"/>
                        </a:rPr>
                        <a:t>移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进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marL="180340">
                        <a:lnSpc>
                          <a:spcPts val="2090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02710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280" dirty="0">
                          <a:latin typeface="Times New Roman"/>
                          <a:cs typeface="Times New Roman"/>
                        </a:rPr>
                        <a:t>#T*F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180" dirty="0">
                          <a:latin typeface="Times New Roman"/>
                          <a:cs typeface="Times New Roman"/>
                        </a:rPr>
                        <a:t>+i#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925" spc="-202" baseline="1424" dirty="0">
                          <a:latin typeface="Times New Roman"/>
                          <a:cs typeface="Times New Roman"/>
                        </a:rPr>
                        <a:t>R6</a:t>
                      </a:r>
                      <a:r>
                        <a:rPr sz="1950" spc="-490" dirty="0">
                          <a:latin typeface="宋体"/>
                          <a:cs typeface="宋体"/>
                        </a:rPr>
                        <a:t>归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约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marL="180340">
                        <a:lnSpc>
                          <a:spcPts val="2090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#T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180" dirty="0">
                          <a:latin typeface="Times New Roman"/>
                          <a:cs typeface="Times New Roman"/>
                        </a:rPr>
                        <a:t>+i#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925" spc="-202" baseline="1424" dirty="0">
                          <a:latin typeface="Times New Roman"/>
                          <a:cs typeface="Times New Roman"/>
                        </a:rPr>
                        <a:t>R3</a:t>
                      </a:r>
                      <a:r>
                        <a:rPr sz="1950" spc="-490" dirty="0">
                          <a:latin typeface="宋体"/>
                          <a:cs typeface="宋体"/>
                        </a:rPr>
                        <a:t>归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约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marL="180340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#E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180" dirty="0">
                          <a:latin typeface="Times New Roman"/>
                          <a:cs typeface="Times New Roman"/>
                        </a:rPr>
                        <a:t>+i#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925" spc="-202" baseline="1424" dirty="0">
                          <a:latin typeface="Times New Roman"/>
                          <a:cs typeface="Times New Roman"/>
                        </a:rPr>
                        <a:t>R2</a:t>
                      </a:r>
                      <a:r>
                        <a:rPr sz="1950" spc="-490" dirty="0">
                          <a:latin typeface="宋体"/>
                          <a:cs typeface="宋体"/>
                        </a:rPr>
                        <a:t>归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约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180340">
                        <a:lnSpc>
                          <a:spcPts val="2090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016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204" dirty="0">
                          <a:latin typeface="Times New Roman"/>
                          <a:cs typeface="Times New Roman"/>
                        </a:rPr>
                        <a:t>#E+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130" dirty="0">
                          <a:latin typeface="Times New Roman"/>
                          <a:cs typeface="Times New Roman"/>
                        </a:rPr>
                        <a:t>i#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490" dirty="0">
                          <a:latin typeface="宋体"/>
                          <a:cs typeface="宋体"/>
                        </a:rPr>
                        <a:t>移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进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180340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0165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225" dirty="0">
                          <a:latin typeface="Times New Roman"/>
                          <a:cs typeface="Times New Roman"/>
                        </a:rPr>
                        <a:t>#E+i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490" dirty="0">
                          <a:latin typeface="宋体"/>
                          <a:cs typeface="宋体"/>
                        </a:rPr>
                        <a:t>移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进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marL="180340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0163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220" dirty="0">
                          <a:latin typeface="Times New Roman"/>
                          <a:cs typeface="Times New Roman"/>
                        </a:rPr>
                        <a:t>#E+F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925" spc="-202" baseline="1424" dirty="0">
                          <a:latin typeface="Times New Roman"/>
                          <a:cs typeface="Times New Roman"/>
                        </a:rPr>
                        <a:t>R6</a:t>
                      </a:r>
                      <a:r>
                        <a:rPr sz="1950" spc="-490" dirty="0">
                          <a:latin typeface="宋体"/>
                          <a:cs typeface="宋体"/>
                        </a:rPr>
                        <a:t>归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约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180340">
                        <a:lnSpc>
                          <a:spcPts val="2090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0169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spc="-220" dirty="0">
                          <a:latin typeface="Times New Roman"/>
                          <a:cs typeface="Times New Roman"/>
                        </a:rPr>
                        <a:t>#E+T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90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925" spc="-202" baseline="1424" dirty="0">
                          <a:latin typeface="Times New Roman"/>
                          <a:cs typeface="Times New Roman"/>
                        </a:rPr>
                        <a:t>R4</a:t>
                      </a:r>
                      <a:r>
                        <a:rPr sz="1950" spc="-490" dirty="0">
                          <a:latin typeface="宋体"/>
                          <a:cs typeface="宋体"/>
                        </a:rPr>
                        <a:t>归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约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marL="180340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01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#E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085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#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925" spc="-202" baseline="1424" dirty="0">
                          <a:latin typeface="Times New Roman"/>
                          <a:cs typeface="Times New Roman"/>
                        </a:rPr>
                        <a:t>R1</a:t>
                      </a:r>
                      <a:r>
                        <a:rPr sz="1950" spc="-490" dirty="0">
                          <a:latin typeface="宋体"/>
                          <a:cs typeface="宋体"/>
                        </a:rPr>
                        <a:t>归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约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950" spc="-484" dirty="0">
                          <a:latin typeface="宋体"/>
                          <a:cs typeface="宋体"/>
                        </a:rPr>
                        <a:t>分</a:t>
                      </a:r>
                      <a:r>
                        <a:rPr sz="1950" spc="-490" dirty="0">
                          <a:latin typeface="宋体"/>
                          <a:cs typeface="宋体"/>
                        </a:rPr>
                        <a:t>析成</a:t>
                      </a:r>
                      <a:r>
                        <a:rPr sz="1950" spc="20" dirty="0">
                          <a:latin typeface="宋体"/>
                          <a:cs typeface="宋体"/>
                        </a:rPr>
                        <a:t>功</a:t>
                      </a:r>
                      <a:endParaRPr sz="19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2830">
                        <a:lnSpc>
                          <a:spcPts val="1485"/>
                        </a:lnSpc>
                        <a:tabLst>
                          <a:tab pos="1764030" algn="l"/>
                        </a:tabLst>
                      </a:pPr>
                      <a:r>
                        <a:rPr sz="1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第六章	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33534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 二、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0" y="1190551"/>
            <a:ext cx="8707755" cy="38290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10" dirty="0">
                <a:latin typeface="Times New Roman"/>
                <a:cs typeface="Times New Roman"/>
              </a:rPr>
              <a:t>LR</a:t>
            </a:r>
            <a:r>
              <a:rPr sz="2800" spc="-10" dirty="0">
                <a:latin typeface="宋体"/>
                <a:cs typeface="宋体"/>
              </a:rPr>
              <a:t>文法</a:t>
            </a:r>
            <a:endParaRPr sz="2800">
              <a:latin typeface="宋体"/>
              <a:cs typeface="宋体"/>
            </a:endParaRPr>
          </a:p>
          <a:p>
            <a:pPr marL="354965" marR="68580" indent="-342900" algn="just">
              <a:lnSpc>
                <a:spcPct val="100099"/>
              </a:lnSpc>
              <a:spcBef>
                <a:spcPts val="85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定义：如果某一文法能够构造一张分析表，使得表中 每一元素至多只有一种明确动作，则该文法称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dirty="0">
                <a:latin typeface="宋体"/>
                <a:cs typeface="宋体"/>
              </a:rPr>
              <a:t>文 法。</a:t>
            </a:r>
            <a:endParaRPr sz="2800">
              <a:latin typeface="宋体"/>
              <a:cs typeface="宋体"/>
            </a:endParaRPr>
          </a:p>
          <a:p>
            <a:pPr marL="355600" marR="264795" indent="-343535" algn="just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）并非所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CFG</a:t>
            </a:r>
            <a:r>
              <a:rPr sz="2800" dirty="0">
                <a:latin typeface="宋体"/>
                <a:cs typeface="宋体"/>
              </a:rPr>
              <a:t>都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文法，但对于多数程序 设计语言来说，一般都可以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文法描述。</a:t>
            </a:r>
            <a:endParaRPr sz="2800">
              <a:latin typeface="宋体"/>
              <a:cs typeface="宋体"/>
            </a:endParaRPr>
          </a:p>
          <a:p>
            <a:pPr marL="355600" marR="5080" indent="101600">
              <a:lnSpc>
                <a:spcPct val="105200"/>
              </a:lnSpc>
              <a:spcBef>
                <a:spcPts val="500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spc="-5" dirty="0">
                <a:latin typeface="宋体"/>
                <a:cs typeface="宋体"/>
              </a:rPr>
              <a:t>分析法相比，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分析法适应的文法范围要 广一些。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135635"/>
            <a:ext cx="843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491220" cy="39782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一、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分析表构造基本思想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分析表的基本思想：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只根据历史信息识别呈现于栈顶的句柄。</a:t>
            </a:r>
            <a:endParaRPr sz="2800">
              <a:latin typeface="宋体"/>
              <a:cs typeface="宋体"/>
            </a:endParaRPr>
          </a:p>
          <a:p>
            <a:pPr marL="355600" marR="48895" indent="-342900">
              <a:lnSpc>
                <a:spcPct val="105200"/>
              </a:lnSpc>
              <a:spcBef>
                <a:spcPts val="50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LR(0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分析表构造的思想和方法是构造其</a:t>
            </a:r>
            <a:r>
              <a:rPr sz="2800" dirty="0">
                <a:latin typeface="宋体"/>
                <a:cs typeface="宋体"/>
              </a:rPr>
              <a:t>它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dirty="0">
                <a:latin typeface="宋体"/>
                <a:cs typeface="宋体"/>
              </a:rPr>
              <a:t>分 </a:t>
            </a:r>
            <a:r>
              <a:rPr sz="2800" spc="-5" dirty="0">
                <a:latin typeface="宋体"/>
                <a:cs typeface="宋体"/>
              </a:rPr>
              <a:t>析表的基础。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分析表的基本策略：</a:t>
            </a:r>
            <a:endParaRPr sz="2800">
              <a:latin typeface="宋体"/>
              <a:cs typeface="宋体"/>
            </a:endParaRPr>
          </a:p>
          <a:p>
            <a:pPr marL="755650" marR="5080" lvl="1" indent="-285750">
              <a:lnSpc>
                <a:spcPct val="105200"/>
              </a:lnSpc>
              <a:spcBef>
                <a:spcPts val="50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构造文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的一个有限自动机，它能识别文法中的 所有活前缀。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13715"/>
            <a:ext cx="26543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第一节</a:t>
            </a:r>
            <a:r>
              <a:rPr spc="800" dirty="0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概述 一、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7647" y="6276114"/>
            <a:ext cx="165544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0" y="1212652"/>
            <a:ext cx="8622665" cy="44056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10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分析法的优点</a:t>
            </a:r>
            <a:endParaRPr sz="2800">
              <a:latin typeface="宋体"/>
              <a:cs typeface="宋体"/>
            </a:endParaRPr>
          </a:p>
          <a:p>
            <a:pPr marL="355600" marR="5080" indent="-343535">
              <a:lnSpc>
                <a:spcPct val="105200"/>
              </a:lnSpc>
              <a:spcBef>
                <a:spcPts val="5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与算符优先分析法或其它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宋体"/>
                <a:cs typeface="宋体"/>
              </a:rPr>
              <a:t>移</a:t>
            </a:r>
            <a:r>
              <a:rPr sz="2800" dirty="0">
                <a:latin typeface="宋体"/>
                <a:cs typeface="宋体"/>
              </a:rPr>
              <a:t>进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宋体"/>
                <a:cs typeface="宋体"/>
              </a:rPr>
              <a:t>归</a:t>
            </a:r>
            <a:r>
              <a:rPr sz="2800" spc="-10" dirty="0">
                <a:latin typeface="宋体"/>
                <a:cs typeface="宋体"/>
              </a:rPr>
              <a:t>约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技术相比，适 应文法范围更广，能力更强，识别效率相当。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与普通不带回溯的自上而下预测技术相比也要好些。</a:t>
            </a:r>
            <a:endParaRPr sz="2800">
              <a:latin typeface="宋体"/>
              <a:cs typeface="宋体"/>
            </a:endParaRPr>
          </a:p>
          <a:p>
            <a:pPr marL="355600" marR="83185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在自左向右扫描输入串时就能发现其中错误，并能准 确指出出错位置。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分析法的缺点</a:t>
            </a:r>
            <a:endParaRPr sz="2800">
              <a:latin typeface="宋体"/>
              <a:cs typeface="宋体"/>
            </a:endParaRPr>
          </a:p>
          <a:p>
            <a:pPr marL="355600" marR="83185" indent="-342900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若用手工构造分析程序，工作量太大，且容易出错， 所以必须使用自动产生这种分析程序的产生器。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0" y="907852"/>
            <a:ext cx="8589645" cy="3551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21275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一、</a:t>
            </a:r>
            <a:r>
              <a:rPr sz="2800" spc="-78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分析表构造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、活前缀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字的前缀是指该字的任意首部。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例如：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spc="-10" dirty="0">
                <a:latin typeface="Times New Roman"/>
                <a:cs typeface="Times New Roman"/>
              </a:rPr>
              <a:t>ABC</a:t>
            </a:r>
            <a:r>
              <a:rPr sz="2800" spc="-5" dirty="0">
                <a:latin typeface="宋体"/>
                <a:cs typeface="宋体"/>
              </a:rPr>
              <a:t>的前缀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ε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A,AB,ABC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活前缀的概念：</a:t>
            </a:r>
            <a:endParaRPr sz="2800">
              <a:latin typeface="宋体"/>
              <a:cs typeface="宋体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指规范句型的一个前缀，这种前缀不含句柄之后的 任何符号。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42689" y="6256782"/>
            <a:ext cx="1719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9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535" y="993648"/>
            <a:ext cx="6718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例如：根据下面的文法识别输入</a:t>
            </a:r>
            <a:r>
              <a:rPr sz="2800" dirty="0">
                <a:solidFill>
                  <a:srgbClr val="000000"/>
                </a:solidFill>
                <a:latin typeface="宋体"/>
                <a:cs typeface="宋体"/>
              </a:rPr>
              <a:t>串</a:t>
            </a:r>
            <a:r>
              <a:rPr sz="2800" spc="-5" dirty="0">
                <a:solidFill>
                  <a:srgbClr val="000000"/>
                </a:solidFill>
              </a:rPr>
              <a:t>abbcde</a:t>
            </a:r>
            <a:r>
              <a:rPr sz="2800" dirty="0">
                <a:solidFill>
                  <a:srgbClr val="000000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803" y="1426758"/>
            <a:ext cx="7492365" cy="44323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64210" indent="-386080">
              <a:lnSpc>
                <a:spcPct val="100000"/>
              </a:lnSpc>
              <a:spcBef>
                <a:spcPts val="775"/>
              </a:spcBef>
              <a:buAutoNum type="arabicParenR"/>
              <a:tabLst>
                <a:tab pos="664845" algn="l"/>
              </a:tabLst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aAcBe</a:t>
            </a:r>
            <a:endParaRPr sz="2800">
              <a:latin typeface="Times New Roman"/>
              <a:cs typeface="Times New Roman"/>
            </a:endParaRPr>
          </a:p>
          <a:p>
            <a:pPr marL="278765" marR="5775960">
              <a:lnSpc>
                <a:spcPct val="120200"/>
              </a:lnSpc>
              <a:buAutoNum type="arabicParenR"/>
              <a:tabLst>
                <a:tab pos="664845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b  3)A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Ab  </a:t>
            </a:r>
            <a:r>
              <a:rPr sz="2800" dirty="0">
                <a:latin typeface="Times New Roman"/>
                <a:cs typeface="Times New Roman"/>
              </a:rPr>
              <a:t>4)B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宋体"/>
                <a:cs typeface="宋体"/>
              </a:rPr>
              <a:t>为每条产生式的尾部加上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dirty="0">
                <a:latin typeface="Times New Roman"/>
                <a:cs typeface="Times New Roman"/>
              </a:rPr>
              <a:t>[I]</a:t>
            </a:r>
            <a:r>
              <a:rPr sz="2800" spc="-5" dirty="0">
                <a:latin typeface="宋体"/>
                <a:cs typeface="宋体"/>
              </a:rPr>
              <a:t>表示的产生式序号</a:t>
            </a:r>
            <a:endParaRPr sz="2800">
              <a:latin typeface="宋体"/>
              <a:cs typeface="宋体"/>
            </a:endParaRPr>
          </a:p>
          <a:p>
            <a:pPr marL="1426210" lvl="1" indent="-385445">
              <a:lnSpc>
                <a:spcPct val="100000"/>
              </a:lnSpc>
              <a:spcBef>
                <a:spcPts val="1105"/>
              </a:spcBef>
              <a:buAutoNum type="arabicParenR"/>
              <a:tabLst>
                <a:tab pos="1426845" algn="l"/>
              </a:tabLst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aAcBe[1]</a:t>
            </a:r>
            <a:endParaRPr sz="28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  <a:spcBef>
                <a:spcPts val="1689"/>
              </a:spcBef>
            </a:pPr>
            <a:r>
              <a:rPr sz="2800" dirty="0">
                <a:latin typeface="Times New Roman"/>
                <a:cs typeface="Times New Roman"/>
              </a:rPr>
              <a:t>2)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b[2]</a:t>
            </a:r>
            <a:endParaRPr sz="28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Times New Roman"/>
                <a:cs typeface="Times New Roman"/>
              </a:rPr>
              <a:t>3)A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Ab[3]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1574" y="6047947"/>
            <a:ext cx="15938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4)B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d[4]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1282765"/>
            <a:ext cx="8544560" cy="253174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用最右推导方式来识</a:t>
            </a:r>
            <a:r>
              <a:rPr sz="2800" spc="-10" dirty="0">
                <a:latin typeface="宋体"/>
                <a:cs typeface="宋体"/>
              </a:rPr>
              <a:t>别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推导时把序号也带上。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aAcBe</a:t>
            </a:r>
            <a:r>
              <a:rPr sz="2800" spc="-5" dirty="0">
                <a:latin typeface="Times New Roman"/>
                <a:cs typeface="Times New Roman"/>
              </a:rPr>
              <a:t>[1]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aAcd</a:t>
            </a:r>
            <a:r>
              <a:rPr sz="2800" spc="-5" dirty="0">
                <a:latin typeface="Times New Roman"/>
                <a:cs typeface="Times New Roman"/>
              </a:rPr>
              <a:t>[4]e[1]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aAb</a:t>
            </a:r>
            <a:r>
              <a:rPr sz="2800" dirty="0">
                <a:latin typeface="Times New Roman"/>
                <a:cs typeface="Times New Roman"/>
              </a:rPr>
              <a:t>[3]cd[4]e[1]</a:t>
            </a:r>
            <a:endParaRPr sz="2800">
              <a:latin typeface="Times New Roman"/>
              <a:cs typeface="Times New Roman"/>
            </a:endParaRPr>
          </a:p>
          <a:p>
            <a:pPr marL="8255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ab</a:t>
            </a:r>
            <a:r>
              <a:rPr sz="2800" dirty="0">
                <a:latin typeface="Times New Roman"/>
                <a:cs typeface="Times New Roman"/>
              </a:rPr>
              <a:t>[2]b[3]cd[4]e[1]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若用最左归约的方式进行识别，则完全是上面的逆过 </a:t>
            </a:r>
            <a:r>
              <a:rPr sz="2800" dirty="0">
                <a:latin typeface="宋体"/>
                <a:cs typeface="宋体"/>
              </a:rPr>
              <a:t>程。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860168" y="3766840"/>
            <a:ext cx="146558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ab</a:t>
            </a:r>
            <a:endParaRPr sz="2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680"/>
              </a:spcBef>
              <a:tabLst>
                <a:tab pos="861060" algn="l"/>
              </a:tabLst>
            </a:pPr>
            <a:r>
              <a:rPr sz="2800" spc="-5" dirty="0">
                <a:latin typeface="Times New Roman"/>
                <a:cs typeface="Times New Roman"/>
              </a:rPr>
              <a:t>aA</a:t>
            </a:r>
            <a:r>
              <a:rPr sz="2800" dirty="0">
                <a:latin typeface="Times New Roman"/>
                <a:cs typeface="Times New Roman"/>
              </a:rPr>
              <a:t>,	</a:t>
            </a:r>
            <a:r>
              <a:rPr sz="2800" spc="-5" dirty="0">
                <a:latin typeface="Times New Roman"/>
                <a:cs typeface="Times New Roman"/>
              </a:rPr>
              <a:t>aAb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600" y="3766840"/>
            <a:ext cx="5403215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规范句</a:t>
            </a:r>
            <a:r>
              <a:rPr sz="2800" spc="-10" dirty="0">
                <a:latin typeface="宋体"/>
                <a:cs typeface="宋体"/>
              </a:rPr>
              <a:t>型</a:t>
            </a:r>
            <a:r>
              <a:rPr sz="2800" spc="-5" dirty="0">
                <a:latin typeface="Times New Roman"/>
                <a:cs typeface="Times New Roman"/>
              </a:rPr>
              <a:t>abbcd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宋体"/>
                <a:cs typeface="宋体"/>
              </a:rPr>
              <a:t>的前缀有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ε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a,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规范句</a:t>
            </a:r>
            <a:r>
              <a:rPr sz="2800" spc="-10" dirty="0">
                <a:latin typeface="宋体"/>
                <a:cs typeface="宋体"/>
              </a:rPr>
              <a:t>型</a:t>
            </a:r>
            <a:r>
              <a:rPr sz="2800" spc="-5" dirty="0">
                <a:latin typeface="Times New Roman"/>
                <a:cs typeface="Times New Roman"/>
              </a:rPr>
              <a:t>aAbcd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宋体"/>
                <a:cs typeface="宋体"/>
              </a:rPr>
              <a:t>的前缀有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ε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a,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规范句</a:t>
            </a:r>
            <a:r>
              <a:rPr sz="2800" spc="-10" dirty="0">
                <a:latin typeface="宋体"/>
                <a:cs typeface="宋体"/>
              </a:rPr>
              <a:t>型</a:t>
            </a:r>
            <a:r>
              <a:rPr sz="2800" spc="-5" dirty="0">
                <a:latin typeface="Times New Roman"/>
                <a:cs typeface="Times New Roman"/>
              </a:rPr>
              <a:t>aAcde</a:t>
            </a:r>
            <a:r>
              <a:rPr sz="2800" spc="-5" dirty="0">
                <a:latin typeface="宋体"/>
                <a:cs typeface="宋体"/>
              </a:rPr>
              <a:t>的前缀有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ε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10" dirty="0">
                <a:latin typeface="Times New Roman"/>
                <a:cs typeface="Times New Roman"/>
              </a:rPr>
              <a:t>a,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1725" y="4878280"/>
            <a:ext cx="220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</a:tabLst>
            </a:pPr>
            <a:r>
              <a:rPr sz="2800" spc="-10" dirty="0">
                <a:latin typeface="Times New Roman"/>
                <a:cs typeface="Times New Roman"/>
              </a:rPr>
              <a:t>aA,	aAc,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aAcd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595" y="5391103"/>
            <a:ext cx="87534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6039485" algn="l"/>
              </a:tabLst>
            </a:pPr>
            <a:r>
              <a:rPr sz="2800" spc="-5" dirty="0">
                <a:latin typeface="宋体"/>
                <a:cs typeface="宋体"/>
              </a:rPr>
              <a:t>规范句</a:t>
            </a:r>
            <a:r>
              <a:rPr sz="2800" spc="-10" dirty="0">
                <a:latin typeface="宋体"/>
                <a:cs typeface="宋体"/>
              </a:rPr>
              <a:t>型</a:t>
            </a:r>
            <a:r>
              <a:rPr sz="2800" spc="-5" dirty="0">
                <a:latin typeface="Times New Roman"/>
                <a:cs typeface="Times New Roman"/>
              </a:rPr>
              <a:t>aAcBe</a:t>
            </a:r>
            <a:r>
              <a:rPr sz="2800" spc="-5" dirty="0">
                <a:latin typeface="宋体"/>
                <a:cs typeface="宋体"/>
              </a:rPr>
              <a:t>的前缀有：</a:t>
            </a:r>
            <a:r>
              <a:rPr sz="2800" spc="-5" dirty="0">
                <a:latin typeface="Times New Roman"/>
                <a:cs typeface="Times New Roman"/>
              </a:rPr>
              <a:t>ε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a,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aA,	aAc, aAcB,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aAcBe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589645" cy="389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21275" algn="just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一、</a:t>
            </a:r>
            <a:r>
              <a:rPr sz="2800" spc="-78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分析表构造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、活前缀</a:t>
            </a:r>
            <a:endParaRPr sz="2800">
              <a:latin typeface="宋体"/>
              <a:cs typeface="宋体"/>
            </a:endParaRPr>
          </a:p>
          <a:p>
            <a:pPr marL="355600" indent="-342900" algn="just">
              <a:lnSpc>
                <a:spcPct val="100000"/>
              </a:lnSpc>
              <a:spcBef>
                <a:spcPts val="85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活前缀有两种类型：</a:t>
            </a:r>
            <a:endParaRPr sz="2800">
              <a:latin typeface="宋体"/>
              <a:cs typeface="宋体"/>
            </a:endParaRPr>
          </a:p>
          <a:p>
            <a:pPr marL="755015" marR="5080" lvl="1" indent="-285750" algn="just">
              <a:lnSpc>
                <a:spcPct val="102600"/>
              </a:lnSpc>
              <a:spcBef>
                <a:spcPts val="41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）归态活前</a:t>
            </a:r>
            <a:r>
              <a:rPr sz="2800" dirty="0">
                <a:latin typeface="宋体"/>
                <a:cs typeface="宋体"/>
              </a:rPr>
              <a:t>缀</a:t>
            </a:r>
            <a:r>
              <a:rPr sz="2800" spc="65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活前缀的尾部正好是句柄之尾，  这时可以进行归约。归约之后又成为另一句型的活 前缀。</a:t>
            </a:r>
            <a:endParaRPr sz="2800">
              <a:latin typeface="宋体"/>
              <a:cs typeface="宋体"/>
            </a:endParaRPr>
          </a:p>
          <a:p>
            <a:pPr marL="755015" marR="94615" lvl="1" indent="-285750" algn="just">
              <a:lnSpc>
                <a:spcPct val="105400"/>
              </a:lnSpc>
              <a:spcBef>
                <a:spcPts val="32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）非归态活前</a:t>
            </a:r>
            <a:r>
              <a:rPr sz="2800" dirty="0">
                <a:latin typeface="宋体"/>
                <a:cs typeface="宋体"/>
              </a:rPr>
              <a:t>缀</a:t>
            </a:r>
            <a:r>
              <a:rPr sz="2800" spc="63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句</a:t>
            </a:r>
            <a:r>
              <a:rPr sz="2800" spc="-5" dirty="0">
                <a:latin typeface="宋体"/>
                <a:cs typeface="宋体"/>
              </a:rPr>
              <a:t>柄尚未形成，需要继续移进 若干符号之后才能形成句柄。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7519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分析表的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3141" y="515873"/>
            <a:ext cx="9051925" cy="530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40"/>
              </a:lnSpc>
              <a:spcBef>
                <a:spcPts val="100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构造</a:t>
            </a:r>
            <a:endParaRPr sz="3600">
              <a:latin typeface="宋体"/>
              <a:cs typeface="宋体"/>
            </a:endParaRPr>
          </a:p>
          <a:p>
            <a:pPr marL="164465">
              <a:lnSpc>
                <a:spcPts val="3080"/>
              </a:lnSpc>
            </a:pPr>
            <a:r>
              <a:rPr sz="2800" dirty="0">
                <a:latin typeface="宋体"/>
                <a:cs typeface="宋体"/>
              </a:rPr>
              <a:t>一、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分析表构造</a:t>
            </a:r>
            <a:endParaRPr sz="2800">
              <a:latin typeface="宋体"/>
              <a:cs typeface="宋体"/>
            </a:endParaRPr>
          </a:p>
          <a:p>
            <a:pPr marL="16446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、构造自动机识别活前缀</a:t>
            </a:r>
            <a:endParaRPr sz="2800">
              <a:latin typeface="宋体"/>
              <a:cs typeface="宋体"/>
            </a:endParaRPr>
          </a:p>
          <a:p>
            <a:pPr marL="507365" marR="458470" indent="-342900">
              <a:lnSpc>
                <a:spcPct val="100000"/>
              </a:lnSpc>
              <a:buFont typeface="Times New Roman"/>
              <a:buChar char="•"/>
              <a:tabLst>
                <a:tab pos="507365" algn="l"/>
                <a:tab pos="508000" algn="l"/>
              </a:tabLst>
            </a:pPr>
            <a:r>
              <a:rPr sz="2800" spc="-5" dirty="0">
                <a:latin typeface="宋体"/>
                <a:cs typeface="宋体"/>
              </a:rPr>
              <a:t>对于一个文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，我们可以构造一个有限自动机，它 能识别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的所有活前缀。</a:t>
            </a:r>
            <a:endParaRPr sz="2800">
              <a:latin typeface="宋体"/>
              <a:cs typeface="宋体"/>
            </a:endParaRPr>
          </a:p>
          <a:p>
            <a:pPr marL="507365" marR="5080" indent="-342900">
              <a:lnSpc>
                <a:spcPct val="100099"/>
              </a:lnSpc>
              <a:spcBef>
                <a:spcPts val="180"/>
              </a:spcBef>
              <a:buFont typeface="Times New Roman"/>
              <a:buChar char="•"/>
              <a:tabLst>
                <a:tab pos="507365" algn="l"/>
                <a:tab pos="508000" algn="l"/>
              </a:tabLst>
            </a:pPr>
            <a:r>
              <a:rPr sz="2800" spc="-5" dirty="0">
                <a:latin typeface="宋体"/>
                <a:cs typeface="宋体"/>
              </a:rPr>
              <a:t>由于产生式右部的符号串就是句柄，若这些符号串都 已进栈，则表示它已处于归态活前</a:t>
            </a:r>
            <a:r>
              <a:rPr sz="2800" spc="-10" dirty="0">
                <a:latin typeface="宋体"/>
                <a:cs typeface="宋体"/>
              </a:rPr>
              <a:t>缀</a:t>
            </a:r>
            <a:r>
              <a:rPr sz="2800" spc="-5" dirty="0">
                <a:latin typeface="宋体"/>
                <a:cs typeface="宋体"/>
              </a:rPr>
              <a:t>，若只有部分进 栈，则表示它处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宋体"/>
                <a:cs typeface="宋体"/>
              </a:rPr>
              <a:t>非归态活前</a:t>
            </a:r>
            <a:r>
              <a:rPr sz="2800" spc="-10" dirty="0">
                <a:latin typeface="宋体"/>
                <a:cs typeface="宋体"/>
              </a:rPr>
              <a:t>缀</a:t>
            </a:r>
            <a:r>
              <a:rPr sz="2800" spc="-5" dirty="0">
                <a:latin typeface="宋体"/>
                <a:cs typeface="宋体"/>
              </a:rPr>
              <a:t>。要想知道活前缀有 多大部分进栈了，可以为每个产生式构造一个自动机， 由它的状态来记住当前情况，</a:t>
            </a:r>
            <a:r>
              <a:rPr sz="2800" spc="-10" dirty="0">
                <a:latin typeface="宋体"/>
                <a:cs typeface="宋体"/>
              </a:rPr>
              <a:t>此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宋体"/>
                <a:cs typeface="宋体"/>
              </a:rPr>
              <a:t>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宋体"/>
                <a:cs typeface="宋体"/>
              </a:rPr>
              <a:t>称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项目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宋体"/>
                <a:cs typeface="宋体"/>
              </a:rPr>
              <a:t>。 </a:t>
            </a:r>
            <a:r>
              <a:rPr sz="2800" spc="-5" dirty="0">
                <a:latin typeface="宋体"/>
                <a:cs typeface="宋体"/>
              </a:rPr>
              <a:t>这些自动机的全体就是能识别所有活前缀的有限自动 </a:t>
            </a:r>
            <a:r>
              <a:rPr sz="2800" dirty="0">
                <a:latin typeface="宋体"/>
                <a:cs typeface="宋体"/>
              </a:rPr>
              <a:t>机。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557260" cy="4987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一、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分析表构造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、构造自动机识别活前缀</a:t>
            </a:r>
            <a:endParaRPr sz="2800">
              <a:latin typeface="宋体"/>
              <a:cs typeface="宋体"/>
            </a:endParaRPr>
          </a:p>
          <a:p>
            <a:pPr marL="547370" indent="-535305">
              <a:lnSpc>
                <a:spcPct val="100000"/>
              </a:lnSpc>
              <a:spcBef>
                <a:spcPts val="675"/>
              </a:spcBef>
              <a:buSzPct val="96428"/>
              <a:buFont typeface="Times New Roman"/>
              <a:buAutoNum type="arabicPlain"/>
              <a:tabLst>
                <a:tab pos="548005" algn="l"/>
              </a:tabLst>
            </a:pPr>
            <a:r>
              <a:rPr sz="2800" spc="-5" dirty="0">
                <a:latin typeface="宋体"/>
                <a:cs typeface="宋体"/>
              </a:rPr>
              <a:t>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5015" marR="7112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在文法的每个产生式右部添加一个圆点，就成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G </a:t>
            </a:r>
            <a:r>
              <a:rPr sz="2800" spc="-5" dirty="0">
                <a:latin typeface="宋体"/>
                <a:cs typeface="宋体"/>
              </a:rPr>
              <a:t>的一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项目（简称项目）。</a:t>
            </a:r>
            <a:endParaRPr sz="2800">
              <a:latin typeface="宋体"/>
              <a:cs typeface="宋体"/>
            </a:endParaRPr>
          </a:p>
          <a:p>
            <a:pPr marL="12700" marR="328930" lvl="1" indent="457200">
              <a:lnSpc>
                <a:spcPct val="114999"/>
              </a:lnSpc>
              <a:spcBef>
                <a:spcPts val="35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注：圆点在产生式中的位置不同则是不同项目。 注：（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）可以把圆点理解为栈内外的分界线。</a:t>
            </a:r>
            <a:endParaRPr sz="2800">
              <a:latin typeface="宋体"/>
              <a:cs typeface="宋体"/>
            </a:endParaRPr>
          </a:p>
          <a:p>
            <a:pPr marL="1613535" lvl="2" indent="-890905">
              <a:lnSpc>
                <a:spcPct val="100000"/>
              </a:lnSpc>
              <a:spcBef>
                <a:spcPts val="675"/>
              </a:spcBef>
              <a:buSzPct val="96428"/>
              <a:buAutoNum type="arabicPlain" startAt="2"/>
              <a:tabLst>
                <a:tab pos="1614170" algn="l"/>
              </a:tabLst>
            </a:pPr>
            <a:r>
              <a:rPr sz="2800" spc="-5" dirty="0">
                <a:latin typeface="宋体"/>
                <a:cs typeface="宋体"/>
              </a:rPr>
              <a:t>产生式右部符号串的长度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，则可以分解为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n+1</a:t>
            </a:r>
            <a:r>
              <a:rPr sz="2800" spc="-5" dirty="0">
                <a:latin typeface="宋体"/>
                <a:cs typeface="宋体"/>
              </a:rPr>
              <a:t>个项目。</a:t>
            </a:r>
            <a:endParaRPr sz="2800">
              <a:latin typeface="宋体"/>
              <a:cs typeface="宋体"/>
            </a:endParaRPr>
          </a:p>
          <a:p>
            <a:pPr marL="1613535" lvl="2" indent="-890269">
              <a:lnSpc>
                <a:spcPct val="100000"/>
              </a:lnSpc>
              <a:spcBef>
                <a:spcPts val="725"/>
              </a:spcBef>
              <a:buSzPct val="96428"/>
              <a:buAutoNum type="arabicPlain" startAt="3"/>
              <a:tabLst>
                <a:tab pos="1613535" algn="l"/>
              </a:tabLst>
            </a:pPr>
            <a:r>
              <a:rPr sz="2800" spc="-5" dirty="0">
                <a:latin typeface="宋体"/>
                <a:cs typeface="宋体"/>
              </a:rPr>
              <a:t>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ε</a:t>
            </a:r>
            <a:r>
              <a:rPr sz="2800" spc="-5" dirty="0">
                <a:latin typeface="宋体"/>
                <a:cs typeface="宋体"/>
              </a:rPr>
              <a:t>只有一个项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0" y="916211"/>
            <a:ext cx="6152515" cy="182498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宋体"/>
                <a:cs typeface="宋体"/>
              </a:rPr>
              <a:t>一、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分析表构造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ts val="3190"/>
              </a:lnSpc>
              <a:spcBef>
                <a:spcPts val="33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、构造自动机识别活前缀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例如，产生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XYZ</a:t>
            </a:r>
            <a:r>
              <a:rPr sz="2800" spc="-5" dirty="0">
                <a:latin typeface="宋体"/>
                <a:cs typeface="宋体"/>
              </a:rPr>
              <a:t>对应四个项目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427" y="2716050"/>
            <a:ext cx="6089650" cy="1434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5080" indent="-1270">
              <a:lnSpc>
                <a:spcPct val="1101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预期要归约的句柄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XY</a:t>
            </a:r>
            <a:r>
              <a:rPr sz="2800" spc="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宋体"/>
                <a:cs typeface="宋体"/>
              </a:rPr>
              <a:t>，但都未进栈 预期要归约的句柄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XYZ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仅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宋体"/>
                <a:cs typeface="宋体"/>
              </a:rPr>
              <a:t>进栈 </a:t>
            </a:r>
            <a:r>
              <a:rPr sz="2800" spc="-5" dirty="0">
                <a:latin typeface="宋体"/>
                <a:cs typeface="宋体"/>
              </a:rPr>
              <a:t>预期要归约的句柄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XYZ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仅</a:t>
            </a:r>
            <a:r>
              <a:rPr sz="2800" spc="-5" dirty="0">
                <a:latin typeface="Times New Roman"/>
                <a:cs typeface="Times New Roman"/>
              </a:rPr>
              <a:t>XY</a:t>
            </a:r>
            <a:r>
              <a:rPr sz="2800" dirty="0">
                <a:latin typeface="宋体"/>
                <a:cs typeface="宋体"/>
              </a:rPr>
              <a:t>进栈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765" y="2716050"/>
            <a:ext cx="1864360" cy="1905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34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•XYZ</a:t>
            </a:r>
            <a:endParaRPr sz="2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29908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X•YZ</a:t>
            </a:r>
            <a:endParaRPr sz="2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29908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XY•Z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345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YZ•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8183" y="4168151"/>
            <a:ext cx="60902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已处于归态活前缀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XYZ</a:t>
            </a:r>
            <a:r>
              <a:rPr sz="2800" spc="-5" dirty="0">
                <a:latin typeface="宋体"/>
                <a:cs typeface="宋体"/>
              </a:rPr>
              <a:t>可进行归约，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519" y="4566673"/>
            <a:ext cx="3581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这个项目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宋体"/>
                <a:cs typeface="宋体"/>
              </a:rPr>
              <a:t>归约项</a:t>
            </a:r>
            <a:r>
              <a:rPr sz="2800" dirty="0">
                <a:latin typeface="宋体"/>
                <a:cs typeface="宋体"/>
              </a:rPr>
              <a:t>目。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843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735060" cy="38766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一、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分析表构造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、构造自动机识别活前缀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）由项目构</a:t>
            </a:r>
            <a:r>
              <a:rPr sz="2800" dirty="0">
                <a:latin typeface="宋体"/>
                <a:cs typeface="宋体"/>
              </a:rPr>
              <a:t>造</a:t>
            </a:r>
            <a:r>
              <a:rPr lang="en-US" altLang="zh-CN" sz="2800" spc="-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FA</a:t>
            </a:r>
            <a:r>
              <a:rPr sz="2800" spc="-5" dirty="0">
                <a:latin typeface="宋体"/>
                <a:cs typeface="宋体"/>
              </a:rPr>
              <a:t>的构造方法</a:t>
            </a:r>
            <a:endParaRPr sz="2800" dirty="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SzPct val="96428"/>
              <a:buAutoNum type="arabicPlain"/>
              <a:tabLst>
                <a:tab pos="902969" algn="l"/>
              </a:tabLst>
            </a:pPr>
            <a:r>
              <a:rPr sz="2800" spc="-5" dirty="0">
                <a:latin typeface="宋体"/>
                <a:cs typeface="宋体"/>
              </a:rPr>
              <a:t>将文法进行拓广，保证文法开始符号不出现在任何 产生式右部，即增加产生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宋体"/>
                <a:cs typeface="宋体"/>
              </a:rPr>
              <a:t>，并</a:t>
            </a:r>
            <a:r>
              <a:rPr sz="2800" spc="-10" dirty="0">
                <a:latin typeface="宋体"/>
                <a:cs typeface="宋体"/>
              </a:rPr>
              <a:t>令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•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宋体"/>
                <a:cs typeface="宋体"/>
              </a:rPr>
              <a:t>作为 </a:t>
            </a:r>
            <a:r>
              <a:rPr sz="2800" spc="-5" dirty="0">
                <a:latin typeface="宋体"/>
                <a:cs typeface="宋体"/>
              </a:rPr>
              <a:t>初态项目；</a:t>
            </a:r>
            <a:endParaRPr sz="2800" dirty="0">
              <a:latin typeface="宋体"/>
              <a:cs typeface="宋体"/>
            </a:endParaRPr>
          </a:p>
          <a:p>
            <a:pPr marL="355600" marR="5080" indent="-342900">
              <a:lnSpc>
                <a:spcPct val="101600"/>
              </a:lnSpc>
              <a:spcBef>
                <a:spcPts val="625"/>
              </a:spcBef>
              <a:buSzPct val="96428"/>
              <a:buAutoNum type="arabicPlain"/>
              <a:tabLst>
                <a:tab pos="902969" algn="l"/>
              </a:tabLst>
            </a:pPr>
            <a:r>
              <a:rPr sz="2800" spc="-5" dirty="0">
                <a:latin typeface="宋体"/>
                <a:cs typeface="宋体"/>
              </a:rPr>
              <a:t>凡圆点在串的最右边的项目称终态项目或</a:t>
            </a:r>
            <a:r>
              <a:rPr sz="2800" spc="-15" dirty="0">
                <a:latin typeface="宋体"/>
                <a:cs typeface="宋体"/>
              </a:rPr>
              <a:t>称</a:t>
            </a:r>
            <a:r>
              <a:rPr sz="2800" spc="-5" dirty="0">
                <a:latin typeface="宋体"/>
                <a:cs typeface="宋体"/>
              </a:rPr>
              <a:t>归约项 </a:t>
            </a:r>
            <a:r>
              <a:rPr sz="2800" dirty="0">
                <a:latin typeface="宋体"/>
                <a:cs typeface="宋体"/>
              </a:rPr>
              <a:t>目</a:t>
            </a:r>
            <a:r>
              <a:rPr sz="2800" spc="-10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而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•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宋体"/>
                <a:cs typeface="宋体"/>
              </a:rPr>
              <a:t>称为</a:t>
            </a:r>
            <a:r>
              <a:rPr sz="2800" spc="-5" dirty="0">
                <a:latin typeface="宋体"/>
                <a:cs typeface="宋体"/>
              </a:rPr>
              <a:t>接受项目；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135635"/>
            <a:ext cx="843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831652"/>
            <a:ext cx="8907780" cy="49339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一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项目集规范族的构造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altLang="zh-CN" sz="2800" spc="-5" dirty="0">
                <a:latin typeface="Times New Roman"/>
                <a:cs typeface="Times New Roman"/>
              </a:rPr>
              <a:t>3.</a:t>
            </a:r>
            <a:r>
              <a:rPr sz="2800" spc="-5" dirty="0">
                <a:latin typeface="宋体"/>
                <a:cs typeface="宋体"/>
              </a:rPr>
              <a:t>定义和构造项目集的闭包</a:t>
            </a:r>
            <a:endParaRPr sz="2800" dirty="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设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是拓广文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G`</a:t>
            </a:r>
            <a:r>
              <a:rPr sz="2800" spc="-5" dirty="0">
                <a:latin typeface="宋体"/>
                <a:cs typeface="宋体"/>
              </a:rPr>
              <a:t>的一个项目集，定义和构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的闭包</a:t>
            </a: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dirty="0">
                <a:latin typeface="宋体"/>
                <a:cs typeface="宋体"/>
              </a:rPr>
              <a:t>。</a:t>
            </a:r>
          </a:p>
          <a:p>
            <a:pPr marL="355600" indent="-343535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构造方法：</a:t>
            </a:r>
            <a:endParaRPr sz="2800" dirty="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6285" algn="l"/>
                <a:tab pos="1279525" algn="l"/>
              </a:tabLst>
            </a:pPr>
            <a:r>
              <a:rPr sz="2800" spc="-5" dirty="0">
                <a:latin typeface="Times New Roman"/>
                <a:cs typeface="Times New Roman"/>
              </a:rPr>
              <a:t>A.	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的任何项目都属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spc="-5" dirty="0">
                <a:latin typeface="宋体"/>
                <a:cs typeface="宋体"/>
              </a:rPr>
              <a:t>；</a:t>
            </a:r>
            <a:endParaRPr sz="2800" dirty="0">
              <a:latin typeface="宋体"/>
              <a:cs typeface="宋体"/>
            </a:endParaRPr>
          </a:p>
          <a:p>
            <a:pPr marL="755015" marR="250190" lvl="1" indent="-285750">
              <a:lnSpc>
                <a:spcPct val="99400"/>
              </a:lnSpc>
              <a:spcBef>
                <a:spcPts val="745"/>
              </a:spcBef>
              <a:buChar char="–"/>
              <a:tabLst>
                <a:tab pos="755650" algn="l"/>
                <a:tab pos="1257935" algn="l"/>
              </a:tabLst>
            </a:pPr>
            <a:r>
              <a:rPr sz="2800" spc="-5" dirty="0">
                <a:latin typeface="Times New Roman"/>
                <a:cs typeface="Times New Roman"/>
              </a:rPr>
              <a:t>B.	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α•Bβ</a:t>
            </a:r>
            <a:r>
              <a:rPr sz="2800" spc="-10" dirty="0">
                <a:latin typeface="宋体"/>
                <a:cs typeface="宋体"/>
              </a:rPr>
              <a:t>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CLOSURE(I),B</a:t>
            </a:r>
            <a:r>
              <a:rPr sz="2800" spc="-5" dirty="0">
                <a:latin typeface="宋体"/>
                <a:cs typeface="宋体"/>
              </a:rPr>
              <a:t>是非终结符，那 么，对于任何关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宋体"/>
                <a:cs typeface="宋体"/>
              </a:rPr>
              <a:t>的产生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γ</a:t>
            </a:r>
            <a:r>
              <a:rPr sz="2800" spc="-5" dirty="0">
                <a:latin typeface="宋体"/>
                <a:cs typeface="宋体"/>
              </a:rPr>
              <a:t>，项</a:t>
            </a:r>
            <a:r>
              <a:rPr sz="2800" dirty="0">
                <a:latin typeface="宋体"/>
                <a:cs typeface="宋体"/>
              </a:rPr>
              <a:t>目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</a:t>
            </a:r>
            <a:r>
              <a:rPr sz="2800" spc="-10" dirty="0">
                <a:latin typeface="Times New Roman"/>
                <a:cs typeface="Times New Roman"/>
              </a:rPr>
              <a:t>γ</a:t>
            </a:r>
            <a:r>
              <a:rPr sz="2800" dirty="0">
                <a:latin typeface="宋体"/>
                <a:cs typeface="宋体"/>
              </a:rPr>
              <a:t>也属 于</a:t>
            </a:r>
            <a:r>
              <a:rPr sz="2800" dirty="0">
                <a:latin typeface="Times New Roman"/>
                <a:cs typeface="Times New Roman"/>
              </a:rPr>
              <a:t>CLOSURE(I);</a:t>
            </a:r>
          </a:p>
          <a:p>
            <a:pPr marL="75501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  <a:tab pos="1257935" algn="l"/>
              </a:tabLst>
            </a:pPr>
            <a:r>
              <a:rPr sz="2800" spc="-5" dirty="0">
                <a:latin typeface="Times New Roman"/>
                <a:cs typeface="Times New Roman"/>
              </a:rPr>
              <a:t>C.	</a:t>
            </a:r>
            <a:r>
              <a:rPr sz="2800" spc="-5" dirty="0">
                <a:latin typeface="宋体"/>
                <a:cs typeface="宋体"/>
              </a:rPr>
              <a:t>重复执行步</a:t>
            </a:r>
            <a:r>
              <a:rPr sz="2800" spc="-10" dirty="0">
                <a:latin typeface="宋体"/>
                <a:cs typeface="宋体"/>
              </a:rPr>
              <a:t>骤</a:t>
            </a:r>
            <a:r>
              <a:rPr sz="2800" spc="-5" dirty="0">
                <a:latin typeface="Times New Roman"/>
                <a:cs typeface="Times New Roman"/>
              </a:rPr>
              <a:t>B.</a:t>
            </a:r>
            <a:r>
              <a:rPr sz="2800" spc="-10" dirty="0">
                <a:latin typeface="宋体"/>
                <a:cs typeface="宋体"/>
              </a:rPr>
              <a:t>直</a:t>
            </a:r>
            <a:r>
              <a:rPr sz="2800" dirty="0">
                <a:latin typeface="宋体"/>
                <a:cs typeface="宋体"/>
              </a:rPr>
              <a:t>到</a:t>
            </a: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spc="-5" dirty="0">
                <a:latin typeface="宋体"/>
                <a:cs typeface="宋体"/>
              </a:rPr>
              <a:t>不再扩大为止。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135635"/>
            <a:ext cx="843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35" y="1212652"/>
            <a:ext cx="8740140" cy="381578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一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项目集规范族的构造</a:t>
            </a:r>
            <a:endParaRPr sz="2800" dirty="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lang="en-US" altLang="zh-CN" sz="2800" spc="-5" dirty="0">
                <a:latin typeface="Times New Roman"/>
                <a:cs typeface="Times New Roman"/>
              </a:rPr>
              <a:t>4.</a:t>
            </a:r>
            <a:r>
              <a:rPr sz="2800" spc="-5" dirty="0">
                <a:latin typeface="宋体"/>
                <a:cs typeface="宋体"/>
              </a:rPr>
              <a:t>状态转换函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GO</a:t>
            </a:r>
            <a:endParaRPr sz="28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GO(I,X)</a:t>
            </a:r>
            <a:r>
              <a:rPr sz="2800" spc="-5" dirty="0">
                <a:latin typeface="宋体"/>
                <a:cs typeface="宋体"/>
              </a:rPr>
              <a:t>定义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CLOSURE(J)</a:t>
            </a:r>
            <a:r>
              <a:rPr sz="2800" spc="-5" dirty="0">
                <a:latin typeface="宋体"/>
                <a:cs typeface="宋体"/>
              </a:rPr>
              <a:t>，其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I,J</a:t>
            </a:r>
            <a:r>
              <a:rPr sz="2800" spc="-5" dirty="0">
                <a:latin typeface="宋体"/>
                <a:cs typeface="宋体"/>
              </a:rPr>
              <a:t>都是项目集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X</a:t>
            </a:r>
          </a:p>
          <a:p>
            <a:pPr marL="3683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),J={</a:t>
            </a:r>
            <a:r>
              <a:rPr sz="2800" spc="-5" dirty="0">
                <a:latin typeface="宋体"/>
                <a:cs typeface="宋体"/>
              </a:rPr>
              <a:t>任何形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αX•β</a:t>
            </a:r>
            <a:r>
              <a:rPr sz="2800" spc="-5" dirty="0">
                <a:latin typeface="宋体"/>
                <a:cs typeface="宋体"/>
              </a:rPr>
              <a:t>的项</a:t>
            </a:r>
            <a:r>
              <a:rPr sz="280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α•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Xβ</a:t>
            </a:r>
            <a:endParaRPr sz="2800" dirty="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I}</a:t>
            </a:r>
            <a:r>
              <a:rPr sz="2800" dirty="0">
                <a:latin typeface="宋体"/>
                <a:cs typeface="宋体"/>
              </a:rPr>
              <a:t>。</a:t>
            </a:r>
          </a:p>
          <a:p>
            <a:pPr marL="767715" marR="17780" indent="-285750">
              <a:lnSpc>
                <a:spcPct val="100099"/>
              </a:lnSpc>
              <a:spcBef>
                <a:spcPts val="62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注：其含义是对于任意项目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转换到项</a:t>
            </a:r>
            <a:r>
              <a:rPr sz="280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，是由 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α•Xβ</a:t>
            </a:r>
            <a:r>
              <a:rPr sz="2800" spc="-5" dirty="0">
                <a:latin typeface="宋体"/>
                <a:cs typeface="宋体"/>
              </a:rPr>
              <a:t>项目，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αX•β</a:t>
            </a:r>
            <a:r>
              <a:rPr sz="2800" spc="-5" dirty="0">
                <a:latin typeface="宋体"/>
                <a:cs typeface="宋体"/>
              </a:rPr>
              <a:t>项目，表示识 别活前缀又移进一个符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宋体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28962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第一节</a:t>
            </a:r>
            <a:r>
              <a:rPr spc="840" dirty="0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概述 二、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02" y="5608330"/>
            <a:ext cx="72224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分析器包括两部分：总控程序和分析表；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9114" y="2821051"/>
            <a:ext cx="2838450" cy="1847850"/>
            <a:chOff x="1959114" y="2821051"/>
            <a:chExt cx="2838450" cy="1847850"/>
          </a:xfrm>
        </p:grpSpPr>
        <p:sp>
          <p:nvSpPr>
            <p:cNvPr id="5" name="object 5"/>
            <p:cNvSpPr/>
            <p:nvPr/>
          </p:nvSpPr>
          <p:spPr>
            <a:xfrm>
              <a:off x="1968639" y="2832861"/>
              <a:ext cx="2819400" cy="147320"/>
            </a:xfrm>
            <a:custGeom>
              <a:avLst/>
              <a:gdLst/>
              <a:ahLst/>
              <a:cxnLst/>
              <a:rect l="l" t="t" r="r" b="b"/>
              <a:pathLst>
                <a:path w="2819400" h="147319">
                  <a:moveTo>
                    <a:pt x="28194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2819400" y="147066"/>
                  </a:lnTo>
                  <a:lnTo>
                    <a:pt x="2819400" y="146304"/>
                  </a:lnTo>
                  <a:close/>
                </a:path>
                <a:path w="2819400" h="147319">
                  <a:moveTo>
                    <a:pt x="28194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2819400" y="144018"/>
                  </a:lnTo>
                  <a:lnTo>
                    <a:pt x="2819400" y="143256"/>
                  </a:lnTo>
                  <a:close/>
                </a:path>
                <a:path w="2819400" h="147319">
                  <a:moveTo>
                    <a:pt x="28194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2819400" y="140970"/>
                  </a:lnTo>
                  <a:lnTo>
                    <a:pt x="2819400" y="140208"/>
                  </a:lnTo>
                  <a:close/>
                </a:path>
                <a:path w="2819400" h="147319">
                  <a:moveTo>
                    <a:pt x="28194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2819400" y="137922"/>
                  </a:lnTo>
                  <a:lnTo>
                    <a:pt x="2819400" y="137160"/>
                  </a:lnTo>
                  <a:close/>
                </a:path>
                <a:path w="2819400" h="147319">
                  <a:moveTo>
                    <a:pt x="28194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2819400" y="134874"/>
                  </a:lnTo>
                  <a:lnTo>
                    <a:pt x="2819400" y="134112"/>
                  </a:lnTo>
                  <a:close/>
                </a:path>
                <a:path w="2819400" h="147319">
                  <a:moveTo>
                    <a:pt x="28194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2819400" y="131826"/>
                  </a:lnTo>
                  <a:lnTo>
                    <a:pt x="2819400" y="131064"/>
                  </a:lnTo>
                  <a:close/>
                </a:path>
                <a:path w="2819400" h="147319">
                  <a:moveTo>
                    <a:pt x="28194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2819400" y="128778"/>
                  </a:lnTo>
                  <a:lnTo>
                    <a:pt x="2819400" y="128016"/>
                  </a:lnTo>
                  <a:close/>
                </a:path>
                <a:path w="2819400" h="147319">
                  <a:moveTo>
                    <a:pt x="28194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2819400" y="125730"/>
                  </a:lnTo>
                  <a:lnTo>
                    <a:pt x="2819400" y="124968"/>
                  </a:lnTo>
                  <a:close/>
                </a:path>
                <a:path w="2819400" h="147319">
                  <a:moveTo>
                    <a:pt x="28194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2819400" y="122682"/>
                  </a:lnTo>
                  <a:lnTo>
                    <a:pt x="2819400" y="121920"/>
                  </a:lnTo>
                  <a:close/>
                </a:path>
                <a:path w="2819400" h="147319">
                  <a:moveTo>
                    <a:pt x="28194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2819400" y="119634"/>
                  </a:lnTo>
                  <a:lnTo>
                    <a:pt x="2819400" y="118872"/>
                  </a:lnTo>
                  <a:close/>
                </a:path>
                <a:path w="2819400" h="147319">
                  <a:moveTo>
                    <a:pt x="28194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2819400" y="116586"/>
                  </a:lnTo>
                  <a:lnTo>
                    <a:pt x="2819400" y="115824"/>
                  </a:lnTo>
                  <a:close/>
                </a:path>
                <a:path w="2819400" h="147319">
                  <a:moveTo>
                    <a:pt x="28194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2819400" y="113538"/>
                  </a:lnTo>
                  <a:lnTo>
                    <a:pt x="2819400" y="112776"/>
                  </a:lnTo>
                  <a:close/>
                </a:path>
                <a:path w="2819400" h="147319">
                  <a:moveTo>
                    <a:pt x="28194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2819400" y="110490"/>
                  </a:lnTo>
                  <a:lnTo>
                    <a:pt x="2819400" y="109728"/>
                  </a:lnTo>
                  <a:close/>
                </a:path>
                <a:path w="2819400" h="147319">
                  <a:moveTo>
                    <a:pt x="28194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2819400" y="107442"/>
                  </a:lnTo>
                  <a:lnTo>
                    <a:pt x="2819400" y="106680"/>
                  </a:lnTo>
                  <a:close/>
                </a:path>
                <a:path w="2819400" h="147319">
                  <a:moveTo>
                    <a:pt x="28194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2819400" y="104394"/>
                  </a:lnTo>
                  <a:lnTo>
                    <a:pt x="2819400" y="103632"/>
                  </a:lnTo>
                  <a:close/>
                </a:path>
                <a:path w="2819400" h="147319">
                  <a:moveTo>
                    <a:pt x="28194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2819400" y="101346"/>
                  </a:lnTo>
                  <a:lnTo>
                    <a:pt x="2819400" y="100584"/>
                  </a:lnTo>
                  <a:close/>
                </a:path>
                <a:path w="2819400" h="147319">
                  <a:moveTo>
                    <a:pt x="28194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2819400" y="98298"/>
                  </a:lnTo>
                  <a:lnTo>
                    <a:pt x="2819400" y="97536"/>
                  </a:lnTo>
                  <a:close/>
                </a:path>
                <a:path w="2819400" h="147319">
                  <a:moveTo>
                    <a:pt x="28194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2819400" y="95250"/>
                  </a:lnTo>
                  <a:lnTo>
                    <a:pt x="2819400" y="94488"/>
                  </a:lnTo>
                  <a:close/>
                </a:path>
                <a:path w="2819400" h="147319">
                  <a:moveTo>
                    <a:pt x="28194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2819400" y="92202"/>
                  </a:lnTo>
                  <a:lnTo>
                    <a:pt x="2819400" y="91440"/>
                  </a:lnTo>
                  <a:close/>
                </a:path>
                <a:path w="2819400" h="147319">
                  <a:moveTo>
                    <a:pt x="28194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2819400" y="89154"/>
                  </a:lnTo>
                  <a:lnTo>
                    <a:pt x="2819400" y="88392"/>
                  </a:lnTo>
                  <a:close/>
                </a:path>
                <a:path w="2819400" h="147319">
                  <a:moveTo>
                    <a:pt x="28194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2819400" y="86106"/>
                  </a:lnTo>
                  <a:lnTo>
                    <a:pt x="2819400" y="85344"/>
                  </a:lnTo>
                  <a:close/>
                </a:path>
                <a:path w="2819400" h="147319">
                  <a:moveTo>
                    <a:pt x="28194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2819400" y="83058"/>
                  </a:lnTo>
                  <a:lnTo>
                    <a:pt x="2819400" y="82296"/>
                  </a:lnTo>
                  <a:close/>
                </a:path>
                <a:path w="2819400" h="147319">
                  <a:moveTo>
                    <a:pt x="28194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2819400" y="80010"/>
                  </a:lnTo>
                  <a:lnTo>
                    <a:pt x="2819400" y="79248"/>
                  </a:lnTo>
                  <a:close/>
                </a:path>
                <a:path w="2819400" h="147319">
                  <a:moveTo>
                    <a:pt x="28194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2819400" y="76962"/>
                  </a:lnTo>
                  <a:lnTo>
                    <a:pt x="2819400" y="76200"/>
                  </a:lnTo>
                  <a:close/>
                </a:path>
                <a:path w="2819400" h="147319">
                  <a:moveTo>
                    <a:pt x="28194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2819400" y="73914"/>
                  </a:lnTo>
                  <a:lnTo>
                    <a:pt x="2819400" y="73152"/>
                  </a:lnTo>
                  <a:close/>
                </a:path>
                <a:path w="2819400" h="147319">
                  <a:moveTo>
                    <a:pt x="28194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2819400" y="70866"/>
                  </a:lnTo>
                  <a:lnTo>
                    <a:pt x="2819400" y="70104"/>
                  </a:lnTo>
                  <a:close/>
                </a:path>
                <a:path w="2819400" h="147319">
                  <a:moveTo>
                    <a:pt x="28194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2819400" y="67818"/>
                  </a:lnTo>
                  <a:lnTo>
                    <a:pt x="2819400" y="67056"/>
                  </a:lnTo>
                  <a:close/>
                </a:path>
                <a:path w="2819400" h="147319">
                  <a:moveTo>
                    <a:pt x="28194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2819400" y="64770"/>
                  </a:lnTo>
                  <a:lnTo>
                    <a:pt x="2819400" y="64008"/>
                  </a:lnTo>
                  <a:close/>
                </a:path>
                <a:path w="2819400" h="147319">
                  <a:moveTo>
                    <a:pt x="28194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2819400" y="61722"/>
                  </a:lnTo>
                  <a:lnTo>
                    <a:pt x="2819400" y="60960"/>
                  </a:lnTo>
                  <a:close/>
                </a:path>
                <a:path w="2819400" h="147319">
                  <a:moveTo>
                    <a:pt x="28194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2819400" y="58674"/>
                  </a:lnTo>
                  <a:lnTo>
                    <a:pt x="2819400" y="57912"/>
                  </a:lnTo>
                  <a:close/>
                </a:path>
                <a:path w="2819400" h="147319">
                  <a:moveTo>
                    <a:pt x="28194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2819400" y="55626"/>
                  </a:lnTo>
                  <a:lnTo>
                    <a:pt x="2819400" y="54864"/>
                  </a:lnTo>
                  <a:close/>
                </a:path>
                <a:path w="2819400" h="147319">
                  <a:moveTo>
                    <a:pt x="28194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2819400" y="52578"/>
                  </a:lnTo>
                  <a:lnTo>
                    <a:pt x="2819400" y="51816"/>
                  </a:lnTo>
                  <a:close/>
                </a:path>
                <a:path w="2819400" h="147319">
                  <a:moveTo>
                    <a:pt x="28194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2819400" y="49530"/>
                  </a:lnTo>
                  <a:lnTo>
                    <a:pt x="2819400" y="48768"/>
                  </a:lnTo>
                  <a:close/>
                </a:path>
                <a:path w="2819400" h="147319">
                  <a:moveTo>
                    <a:pt x="28194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2819400" y="46482"/>
                  </a:lnTo>
                  <a:lnTo>
                    <a:pt x="2819400" y="45720"/>
                  </a:lnTo>
                  <a:close/>
                </a:path>
                <a:path w="2819400" h="147319">
                  <a:moveTo>
                    <a:pt x="28194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2819400" y="43434"/>
                  </a:lnTo>
                  <a:lnTo>
                    <a:pt x="2819400" y="42672"/>
                  </a:lnTo>
                  <a:close/>
                </a:path>
                <a:path w="2819400" h="147319">
                  <a:moveTo>
                    <a:pt x="28194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2819400" y="40386"/>
                  </a:lnTo>
                  <a:lnTo>
                    <a:pt x="2819400" y="39624"/>
                  </a:lnTo>
                  <a:close/>
                </a:path>
                <a:path w="2819400" h="147319">
                  <a:moveTo>
                    <a:pt x="28194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2819400" y="37338"/>
                  </a:lnTo>
                  <a:lnTo>
                    <a:pt x="2819400" y="36576"/>
                  </a:lnTo>
                  <a:close/>
                </a:path>
                <a:path w="2819400" h="147319">
                  <a:moveTo>
                    <a:pt x="28194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2819400" y="34290"/>
                  </a:lnTo>
                  <a:lnTo>
                    <a:pt x="2819400" y="33528"/>
                  </a:lnTo>
                  <a:close/>
                </a:path>
                <a:path w="2819400" h="147319">
                  <a:moveTo>
                    <a:pt x="28194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2819400" y="31242"/>
                  </a:lnTo>
                  <a:lnTo>
                    <a:pt x="2819400" y="30480"/>
                  </a:lnTo>
                  <a:close/>
                </a:path>
                <a:path w="2819400" h="147319">
                  <a:moveTo>
                    <a:pt x="28194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2819400" y="28194"/>
                  </a:lnTo>
                  <a:lnTo>
                    <a:pt x="2819400" y="27432"/>
                  </a:lnTo>
                  <a:close/>
                </a:path>
                <a:path w="2819400" h="147319">
                  <a:moveTo>
                    <a:pt x="28194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2819400" y="25146"/>
                  </a:lnTo>
                  <a:lnTo>
                    <a:pt x="2819400" y="24384"/>
                  </a:lnTo>
                  <a:close/>
                </a:path>
                <a:path w="2819400" h="147319">
                  <a:moveTo>
                    <a:pt x="28194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2819400" y="22098"/>
                  </a:lnTo>
                  <a:lnTo>
                    <a:pt x="2819400" y="21336"/>
                  </a:lnTo>
                  <a:close/>
                </a:path>
                <a:path w="2819400" h="147319">
                  <a:moveTo>
                    <a:pt x="28194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2819400" y="19050"/>
                  </a:lnTo>
                  <a:lnTo>
                    <a:pt x="2819400" y="18288"/>
                  </a:lnTo>
                  <a:close/>
                </a:path>
                <a:path w="2819400" h="147319">
                  <a:moveTo>
                    <a:pt x="28194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2819400" y="16002"/>
                  </a:lnTo>
                  <a:lnTo>
                    <a:pt x="2819400" y="15240"/>
                  </a:lnTo>
                  <a:close/>
                </a:path>
                <a:path w="2819400" h="147319">
                  <a:moveTo>
                    <a:pt x="28194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2819400" y="12954"/>
                  </a:lnTo>
                  <a:lnTo>
                    <a:pt x="2819400" y="12192"/>
                  </a:lnTo>
                  <a:close/>
                </a:path>
                <a:path w="2819400" h="147319">
                  <a:moveTo>
                    <a:pt x="28194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2819400" y="9906"/>
                  </a:lnTo>
                  <a:lnTo>
                    <a:pt x="2819400" y="9144"/>
                  </a:lnTo>
                  <a:close/>
                </a:path>
                <a:path w="2819400" h="147319">
                  <a:moveTo>
                    <a:pt x="28194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2819400" y="6858"/>
                  </a:lnTo>
                  <a:lnTo>
                    <a:pt x="2819400" y="6096"/>
                  </a:lnTo>
                  <a:close/>
                </a:path>
                <a:path w="2819400" h="147319">
                  <a:moveTo>
                    <a:pt x="28194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2819400" y="3810"/>
                  </a:lnTo>
                  <a:lnTo>
                    <a:pt x="2819400" y="3048"/>
                  </a:lnTo>
                  <a:close/>
                </a:path>
                <a:path w="2819400" h="147319">
                  <a:moveTo>
                    <a:pt x="28194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2819400" y="762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8639" y="2830576"/>
              <a:ext cx="2819400" cy="1828800"/>
            </a:xfrm>
            <a:custGeom>
              <a:avLst/>
              <a:gdLst/>
              <a:ahLst/>
              <a:cxnLst/>
              <a:rect l="l" t="t" r="r" b="b"/>
              <a:pathLst>
                <a:path w="2819400" h="1828800">
                  <a:moveTo>
                    <a:pt x="0" y="0"/>
                  </a:moveTo>
                  <a:lnTo>
                    <a:pt x="0" y="152400"/>
                  </a:lnTo>
                  <a:lnTo>
                    <a:pt x="2819399" y="152400"/>
                  </a:lnTo>
                  <a:lnTo>
                    <a:pt x="2819399" y="0"/>
                  </a:lnTo>
                  <a:lnTo>
                    <a:pt x="0" y="0"/>
                  </a:lnTo>
                  <a:close/>
                </a:path>
                <a:path w="2819400" h="1828800">
                  <a:moveTo>
                    <a:pt x="762000" y="762000"/>
                  </a:moveTo>
                  <a:lnTo>
                    <a:pt x="762000" y="1828800"/>
                  </a:lnTo>
                  <a:lnTo>
                    <a:pt x="2448306" y="1828800"/>
                  </a:lnTo>
                  <a:lnTo>
                    <a:pt x="2448306" y="762000"/>
                  </a:lnTo>
                  <a:lnTo>
                    <a:pt x="762000" y="76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70333" y="3676650"/>
            <a:ext cx="14484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u="sng" spc="-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总控程序 </a:t>
            </a:r>
            <a:r>
              <a:rPr sz="2800" spc="-5" dirty="0">
                <a:latin typeface="宋体"/>
                <a:cs typeface="宋体"/>
              </a:rPr>
              <a:t>分析表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8114" y="2982976"/>
            <a:ext cx="4972050" cy="1914525"/>
            <a:chOff x="1578114" y="2982976"/>
            <a:chExt cx="4972050" cy="1914525"/>
          </a:xfrm>
        </p:grpSpPr>
        <p:sp>
          <p:nvSpPr>
            <p:cNvPr id="9" name="object 9"/>
            <p:cNvSpPr/>
            <p:nvPr/>
          </p:nvSpPr>
          <p:spPr>
            <a:xfrm>
              <a:off x="3340239" y="3104896"/>
              <a:ext cx="0" cy="487680"/>
            </a:xfrm>
            <a:custGeom>
              <a:avLst/>
              <a:gdLst/>
              <a:ahLst/>
              <a:cxnLst/>
              <a:rect l="l" t="t" r="r" b="b"/>
              <a:pathLst>
                <a:path h="487679">
                  <a:moveTo>
                    <a:pt x="0" y="48767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8517" y="298297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6"/>
                  </a:moveTo>
                  <a:lnTo>
                    <a:pt x="61722" y="0"/>
                  </a:lnTo>
                  <a:lnTo>
                    <a:pt x="0" y="124206"/>
                  </a:lnTo>
                  <a:lnTo>
                    <a:pt x="124205" y="12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7639" y="382117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143000" y="152400"/>
                  </a:moveTo>
                  <a:lnTo>
                    <a:pt x="502919" y="152400"/>
                  </a:lnTo>
                </a:path>
                <a:path w="1143000" h="1066800">
                  <a:moveTo>
                    <a:pt x="0" y="0"/>
                  </a:moveTo>
                  <a:lnTo>
                    <a:pt x="0" y="1066800"/>
                  </a:lnTo>
                </a:path>
                <a:path w="1143000" h="1066800">
                  <a:moveTo>
                    <a:pt x="0" y="1066800"/>
                  </a:moveTo>
                  <a:lnTo>
                    <a:pt x="381000" y="1066800"/>
                  </a:lnTo>
                </a:path>
                <a:path w="1143000" h="1066800">
                  <a:moveTo>
                    <a:pt x="381000" y="0"/>
                  </a:moveTo>
                  <a:lnTo>
                    <a:pt x="381000" y="10668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8639" y="391185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124206"/>
                  </a:moveTo>
                  <a:lnTo>
                    <a:pt x="124206" y="0"/>
                  </a:lnTo>
                  <a:lnTo>
                    <a:pt x="0" y="61722"/>
                  </a:lnTo>
                  <a:lnTo>
                    <a:pt x="124206" y="12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6183" y="3744976"/>
              <a:ext cx="838200" cy="182880"/>
            </a:xfrm>
            <a:custGeom>
              <a:avLst/>
              <a:gdLst/>
              <a:ahLst/>
              <a:cxnLst/>
              <a:rect l="l" t="t" r="r" b="b"/>
              <a:pathLst>
                <a:path w="838200" h="182879">
                  <a:moveTo>
                    <a:pt x="0" y="0"/>
                  </a:moveTo>
                  <a:lnTo>
                    <a:pt x="838200" y="0"/>
                  </a:lnTo>
                </a:path>
                <a:path w="838200" h="182879">
                  <a:moveTo>
                    <a:pt x="829056" y="0"/>
                  </a:moveTo>
                  <a:lnTo>
                    <a:pt x="829056" y="1828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11827" y="4052061"/>
              <a:ext cx="1828800" cy="214629"/>
            </a:xfrm>
            <a:custGeom>
              <a:avLst/>
              <a:gdLst/>
              <a:ahLst/>
              <a:cxnLst/>
              <a:rect l="l" t="t" r="r" b="b"/>
              <a:pathLst>
                <a:path w="1828800" h="214629">
                  <a:moveTo>
                    <a:pt x="18288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828800" y="214122"/>
                  </a:lnTo>
                  <a:lnTo>
                    <a:pt x="1828800" y="213360"/>
                  </a:lnTo>
                  <a:close/>
                </a:path>
                <a:path w="1828800" h="214629">
                  <a:moveTo>
                    <a:pt x="18288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828800" y="211074"/>
                  </a:lnTo>
                  <a:lnTo>
                    <a:pt x="1828800" y="210312"/>
                  </a:lnTo>
                  <a:close/>
                </a:path>
                <a:path w="1828800" h="214629">
                  <a:moveTo>
                    <a:pt x="18288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828800" y="208026"/>
                  </a:lnTo>
                  <a:lnTo>
                    <a:pt x="1828800" y="207264"/>
                  </a:lnTo>
                  <a:close/>
                </a:path>
                <a:path w="1828800" h="214629">
                  <a:moveTo>
                    <a:pt x="18288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828800" y="204978"/>
                  </a:lnTo>
                  <a:lnTo>
                    <a:pt x="1828800" y="204216"/>
                  </a:lnTo>
                  <a:close/>
                </a:path>
                <a:path w="1828800" h="214629">
                  <a:moveTo>
                    <a:pt x="18288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828800" y="201930"/>
                  </a:lnTo>
                  <a:lnTo>
                    <a:pt x="1828800" y="201168"/>
                  </a:lnTo>
                  <a:close/>
                </a:path>
                <a:path w="1828800" h="214629">
                  <a:moveTo>
                    <a:pt x="18288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828800" y="198882"/>
                  </a:lnTo>
                  <a:lnTo>
                    <a:pt x="1828800" y="198120"/>
                  </a:lnTo>
                  <a:close/>
                </a:path>
                <a:path w="1828800" h="214629">
                  <a:moveTo>
                    <a:pt x="18288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828800" y="195834"/>
                  </a:lnTo>
                  <a:lnTo>
                    <a:pt x="1828800" y="195072"/>
                  </a:lnTo>
                  <a:close/>
                </a:path>
                <a:path w="1828800" h="214629">
                  <a:moveTo>
                    <a:pt x="18288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828800" y="192786"/>
                  </a:lnTo>
                  <a:lnTo>
                    <a:pt x="1828800" y="192024"/>
                  </a:lnTo>
                  <a:close/>
                </a:path>
                <a:path w="1828800" h="214629">
                  <a:moveTo>
                    <a:pt x="18288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828800" y="189738"/>
                  </a:lnTo>
                  <a:lnTo>
                    <a:pt x="1828800" y="188976"/>
                  </a:lnTo>
                  <a:close/>
                </a:path>
                <a:path w="1828800" h="214629">
                  <a:moveTo>
                    <a:pt x="18288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828800" y="186690"/>
                  </a:lnTo>
                  <a:lnTo>
                    <a:pt x="1828800" y="185928"/>
                  </a:lnTo>
                  <a:close/>
                </a:path>
                <a:path w="1828800" h="214629">
                  <a:moveTo>
                    <a:pt x="18288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828800" y="183642"/>
                  </a:lnTo>
                  <a:lnTo>
                    <a:pt x="1828800" y="182880"/>
                  </a:lnTo>
                  <a:close/>
                </a:path>
                <a:path w="1828800" h="214629">
                  <a:moveTo>
                    <a:pt x="1828800" y="179832"/>
                  </a:moveTo>
                  <a:lnTo>
                    <a:pt x="0" y="179832"/>
                  </a:lnTo>
                  <a:lnTo>
                    <a:pt x="0" y="180606"/>
                  </a:lnTo>
                  <a:lnTo>
                    <a:pt x="1828800" y="180594"/>
                  </a:lnTo>
                  <a:lnTo>
                    <a:pt x="1828800" y="179832"/>
                  </a:lnTo>
                  <a:close/>
                </a:path>
                <a:path w="1828800" h="214629">
                  <a:moveTo>
                    <a:pt x="18288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828800" y="177546"/>
                  </a:lnTo>
                  <a:lnTo>
                    <a:pt x="1828800" y="176784"/>
                  </a:lnTo>
                  <a:close/>
                </a:path>
                <a:path w="1828800" h="214629">
                  <a:moveTo>
                    <a:pt x="18288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828800" y="174498"/>
                  </a:lnTo>
                  <a:lnTo>
                    <a:pt x="1828800" y="173736"/>
                  </a:lnTo>
                  <a:close/>
                </a:path>
                <a:path w="1828800" h="214629">
                  <a:moveTo>
                    <a:pt x="18288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828800" y="171450"/>
                  </a:lnTo>
                  <a:lnTo>
                    <a:pt x="1828800" y="170688"/>
                  </a:lnTo>
                  <a:close/>
                </a:path>
                <a:path w="1828800" h="214629">
                  <a:moveTo>
                    <a:pt x="18288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828800" y="168402"/>
                  </a:lnTo>
                  <a:lnTo>
                    <a:pt x="1828800" y="167640"/>
                  </a:lnTo>
                  <a:close/>
                </a:path>
                <a:path w="1828800" h="214629">
                  <a:moveTo>
                    <a:pt x="18288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828800" y="165354"/>
                  </a:lnTo>
                  <a:lnTo>
                    <a:pt x="1828800" y="164592"/>
                  </a:lnTo>
                  <a:close/>
                </a:path>
                <a:path w="1828800" h="214629">
                  <a:moveTo>
                    <a:pt x="18288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828800" y="162306"/>
                  </a:lnTo>
                  <a:lnTo>
                    <a:pt x="1828800" y="161544"/>
                  </a:lnTo>
                  <a:close/>
                </a:path>
                <a:path w="1828800" h="214629">
                  <a:moveTo>
                    <a:pt x="18288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828800" y="159258"/>
                  </a:lnTo>
                  <a:lnTo>
                    <a:pt x="1828800" y="158496"/>
                  </a:lnTo>
                  <a:close/>
                </a:path>
                <a:path w="1828800" h="214629">
                  <a:moveTo>
                    <a:pt x="18288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828800" y="156210"/>
                  </a:lnTo>
                  <a:lnTo>
                    <a:pt x="1828800" y="155448"/>
                  </a:lnTo>
                  <a:close/>
                </a:path>
                <a:path w="1828800" h="214629">
                  <a:moveTo>
                    <a:pt x="18288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828800" y="153162"/>
                  </a:lnTo>
                  <a:lnTo>
                    <a:pt x="1828800" y="152400"/>
                  </a:lnTo>
                  <a:close/>
                </a:path>
                <a:path w="1828800" h="214629">
                  <a:moveTo>
                    <a:pt x="18288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828800" y="150114"/>
                  </a:lnTo>
                  <a:lnTo>
                    <a:pt x="1828800" y="149352"/>
                  </a:lnTo>
                  <a:close/>
                </a:path>
                <a:path w="1828800" h="214629">
                  <a:moveTo>
                    <a:pt x="18288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828800" y="147066"/>
                  </a:lnTo>
                  <a:lnTo>
                    <a:pt x="1828800" y="146304"/>
                  </a:lnTo>
                  <a:close/>
                </a:path>
                <a:path w="1828800" h="214629">
                  <a:moveTo>
                    <a:pt x="18288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828800" y="144018"/>
                  </a:lnTo>
                  <a:lnTo>
                    <a:pt x="1828800" y="143256"/>
                  </a:lnTo>
                  <a:close/>
                </a:path>
                <a:path w="1828800" h="214629">
                  <a:moveTo>
                    <a:pt x="18288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828800" y="140970"/>
                  </a:lnTo>
                  <a:lnTo>
                    <a:pt x="1828800" y="140208"/>
                  </a:lnTo>
                  <a:close/>
                </a:path>
                <a:path w="1828800" h="214629">
                  <a:moveTo>
                    <a:pt x="18288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828800" y="137922"/>
                  </a:lnTo>
                  <a:lnTo>
                    <a:pt x="1828800" y="137160"/>
                  </a:lnTo>
                  <a:close/>
                </a:path>
                <a:path w="1828800" h="214629">
                  <a:moveTo>
                    <a:pt x="18288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828800" y="134874"/>
                  </a:lnTo>
                  <a:lnTo>
                    <a:pt x="1828800" y="134112"/>
                  </a:lnTo>
                  <a:close/>
                </a:path>
                <a:path w="1828800" h="214629">
                  <a:moveTo>
                    <a:pt x="18288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828800" y="131826"/>
                  </a:lnTo>
                  <a:lnTo>
                    <a:pt x="1828800" y="131064"/>
                  </a:lnTo>
                  <a:close/>
                </a:path>
                <a:path w="1828800" h="214629">
                  <a:moveTo>
                    <a:pt x="18288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828800" y="128778"/>
                  </a:lnTo>
                  <a:lnTo>
                    <a:pt x="1828800" y="128016"/>
                  </a:lnTo>
                  <a:close/>
                </a:path>
                <a:path w="1828800" h="214629">
                  <a:moveTo>
                    <a:pt x="18288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828800" y="125730"/>
                  </a:lnTo>
                  <a:lnTo>
                    <a:pt x="1828800" y="124968"/>
                  </a:lnTo>
                  <a:close/>
                </a:path>
                <a:path w="1828800" h="214629">
                  <a:moveTo>
                    <a:pt x="18288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828800" y="122682"/>
                  </a:lnTo>
                  <a:lnTo>
                    <a:pt x="1828800" y="121920"/>
                  </a:lnTo>
                  <a:close/>
                </a:path>
                <a:path w="1828800" h="214629">
                  <a:moveTo>
                    <a:pt x="18288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828800" y="119634"/>
                  </a:lnTo>
                  <a:lnTo>
                    <a:pt x="1828800" y="118872"/>
                  </a:lnTo>
                  <a:close/>
                </a:path>
                <a:path w="1828800" h="214629">
                  <a:moveTo>
                    <a:pt x="18288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828800" y="116586"/>
                  </a:lnTo>
                  <a:lnTo>
                    <a:pt x="1828800" y="115824"/>
                  </a:lnTo>
                  <a:close/>
                </a:path>
                <a:path w="1828800" h="214629">
                  <a:moveTo>
                    <a:pt x="18288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828800" y="113538"/>
                  </a:lnTo>
                  <a:lnTo>
                    <a:pt x="1828800" y="112776"/>
                  </a:lnTo>
                  <a:close/>
                </a:path>
                <a:path w="1828800" h="214629">
                  <a:moveTo>
                    <a:pt x="18288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828800" y="110490"/>
                  </a:lnTo>
                  <a:lnTo>
                    <a:pt x="1828800" y="109728"/>
                  </a:lnTo>
                  <a:close/>
                </a:path>
                <a:path w="1828800" h="214629">
                  <a:moveTo>
                    <a:pt x="18288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828800" y="107442"/>
                  </a:lnTo>
                  <a:lnTo>
                    <a:pt x="1828800" y="106680"/>
                  </a:lnTo>
                  <a:close/>
                </a:path>
                <a:path w="1828800" h="214629">
                  <a:moveTo>
                    <a:pt x="1828800" y="103632"/>
                  </a:moveTo>
                  <a:lnTo>
                    <a:pt x="0" y="103632"/>
                  </a:lnTo>
                  <a:lnTo>
                    <a:pt x="0" y="104406"/>
                  </a:lnTo>
                  <a:lnTo>
                    <a:pt x="1828800" y="104394"/>
                  </a:lnTo>
                  <a:lnTo>
                    <a:pt x="1828800" y="103632"/>
                  </a:lnTo>
                  <a:close/>
                </a:path>
                <a:path w="1828800" h="214629">
                  <a:moveTo>
                    <a:pt x="18288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828800" y="101346"/>
                  </a:lnTo>
                  <a:lnTo>
                    <a:pt x="1828800" y="100584"/>
                  </a:lnTo>
                  <a:close/>
                </a:path>
                <a:path w="1828800" h="214629">
                  <a:moveTo>
                    <a:pt x="18288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828800" y="98298"/>
                  </a:lnTo>
                  <a:lnTo>
                    <a:pt x="1828800" y="97536"/>
                  </a:lnTo>
                  <a:close/>
                </a:path>
                <a:path w="1828800" h="214629">
                  <a:moveTo>
                    <a:pt x="18288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828800" y="95250"/>
                  </a:lnTo>
                  <a:lnTo>
                    <a:pt x="1828800" y="94488"/>
                  </a:lnTo>
                  <a:close/>
                </a:path>
                <a:path w="1828800" h="214629">
                  <a:moveTo>
                    <a:pt x="18288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1828800" y="92202"/>
                  </a:lnTo>
                  <a:lnTo>
                    <a:pt x="1828800" y="91440"/>
                  </a:lnTo>
                  <a:close/>
                </a:path>
                <a:path w="1828800" h="214629">
                  <a:moveTo>
                    <a:pt x="18288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828800" y="89154"/>
                  </a:lnTo>
                  <a:lnTo>
                    <a:pt x="1828800" y="88392"/>
                  </a:lnTo>
                  <a:close/>
                </a:path>
                <a:path w="1828800" h="214629">
                  <a:moveTo>
                    <a:pt x="18288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828800" y="86106"/>
                  </a:lnTo>
                  <a:lnTo>
                    <a:pt x="1828800" y="85344"/>
                  </a:lnTo>
                  <a:close/>
                </a:path>
                <a:path w="1828800" h="214629">
                  <a:moveTo>
                    <a:pt x="18288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1828800" y="83058"/>
                  </a:lnTo>
                  <a:lnTo>
                    <a:pt x="1828800" y="82296"/>
                  </a:lnTo>
                  <a:close/>
                </a:path>
                <a:path w="1828800" h="214629">
                  <a:moveTo>
                    <a:pt x="18288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828800" y="80010"/>
                  </a:lnTo>
                  <a:lnTo>
                    <a:pt x="1828800" y="79248"/>
                  </a:lnTo>
                  <a:close/>
                </a:path>
                <a:path w="1828800" h="214629">
                  <a:moveTo>
                    <a:pt x="18288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828800" y="76962"/>
                  </a:lnTo>
                  <a:lnTo>
                    <a:pt x="1828800" y="76200"/>
                  </a:lnTo>
                  <a:close/>
                </a:path>
                <a:path w="1828800" h="214629">
                  <a:moveTo>
                    <a:pt x="18288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828800" y="73914"/>
                  </a:lnTo>
                  <a:lnTo>
                    <a:pt x="1828800" y="73152"/>
                  </a:lnTo>
                  <a:close/>
                </a:path>
                <a:path w="1828800" h="214629">
                  <a:moveTo>
                    <a:pt x="18288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828800" y="70866"/>
                  </a:lnTo>
                  <a:lnTo>
                    <a:pt x="1828800" y="70104"/>
                  </a:lnTo>
                  <a:close/>
                </a:path>
                <a:path w="1828800" h="214629">
                  <a:moveTo>
                    <a:pt x="18288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828800" y="67818"/>
                  </a:lnTo>
                  <a:lnTo>
                    <a:pt x="1828800" y="67056"/>
                  </a:lnTo>
                  <a:close/>
                </a:path>
                <a:path w="1828800" h="214629">
                  <a:moveTo>
                    <a:pt x="18288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828800" y="64770"/>
                  </a:lnTo>
                  <a:lnTo>
                    <a:pt x="1828800" y="64008"/>
                  </a:lnTo>
                  <a:close/>
                </a:path>
                <a:path w="1828800" h="214629">
                  <a:moveTo>
                    <a:pt x="18288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828800" y="61722"/>
                  </a:lnTo>
                  <a:lnTo>
                    <a:pt x="1828800" y="60960"/>
                  </a:lnTo>
                  <a:close/>
                </a:path>
                <a:path w="1828800" h="214629">
                  <a:moveTo>
                    <a:pt x="18288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828800" y="58674"/>
                  </a:lnTo>
                  <a:lnTo>
                    <a:pt x="1828800" y="57912"/>
                  </a:lnTo>
                  <a:close/>
                </a:path>
                <a:path w="1828800" h="214629">
                  <a:moveTo>
                    <a:pt x="18288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828800" y="55626"/>
                  </a:lnTo>
                  <a:lnTo>
                    <a:pt x="1828800" y="54864"/>
                  </a:lnTo>
                  <a:close/>
                </a:path>
                <a:path w="1828800" h="214629">
                  <a:moveTo>
                    <a:pt x="18288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828800" y="52578"/>
                  </a:lnTo>
                  <a:lnTo>
                    <a:pt x="1828800" y="51816"/>
                  </a:lnTo>
                  <a:close/>
                </a:path>
                <a:path w="1828800" h="214629">
                  <a:moveTo>
                    <a:pt x="18288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828800" y="49530"/>
                  </a:lnTo>
                  <a:lnTo>
                    <a:pt x="1828800" y="48768"/>
                  </a:lnTo>
                  <a:close/>
                </a:path>
                <a:path w="1828800" h="214629">
                  <a:moveTo>
                    <a:pt x="18288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828800" y="46482"/>
                  </a:lnTo>
                  <a:lnTo>
                    <a:pt x="1828800" y="45720"/>
                  </a:lnTo>
                  <a:close/>
                </a:path>
                <a:path w="1828800" h="214629">
                  <a:moveTo>
                    <a:pt x="18288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828800" y="43434"/>
                  </a:lnTo>
                  <a:lnTo>
                    <a:pt x="1828800" y="42672"/>
                  </a:lnTo>
                  <a:close/>
                </a:path>
                <a:path w="1828800" h="214629">
                  <a:moveTo>
                    <a:pt x="18288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828800" y="40386"/>
                  </a:lnTo>
                  <a:lnTo>
                    <a:pt x="1828800" y="39624"/>
                  </a:lnTo>
                  <a:close/>
                </a:path>
                <a:path w="1828800" h="214629">
                  <a:moveTo>
                    <a:pt x="18288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828800" y="37338"/>
                  </a:lnTo>
                  <a:lnTo>
                    <a:pt x="1828800" y="36576"/>
                  </a:lnTo>
                  <a:close/>
                </a:path>
                <a:path w="1828800" h="214629">
                  <a:moveTo>
                    <a:pt x="18288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828800" y="34290"/>
                  </a:lnTo>
                  <a:lnTo>
                    <a:pt x="1828800" y="33528"/>
                  </a:lnTo>
                  <a:close/>
                </a:path>
                <a:path w="1828800" h="214629">
                  <a:moveTo>
                    <a:pt x="18288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828800" y="31242"/>
                  </a:lnTo>
                  <a:lnTo>
                    <a:pt x="1828800" y="30480"/>
                  </a:lnTo>
                  <a:close/>
                </a:path>
                <a:path w="1828800" h="214629">
                  <a:moveTo>
                    <a:pt x="1828800" y="27432"/>
                  </a:moveTo>
                  <a:lnTo>
                    <a:pt x="0" y="27432"/>
                  </a:lnTo>
                  <a:lnTo>
                    <a:pt x="0" y="28206"/>
                  </a:lnTo>
                  <a:lnTo>
                    <a:pt x="1828800" y="28194"/>
                  </a:lnTo>
                  <a:lnTo>
                    <a:pt x="1828800" y="27432"/>
                  </a:lnTo>
                  <a:close/>
                </a:path>
                <a:path w="1828800" h="214629">
                  <a:moveTo>
                    <a:pt x="18288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828800" y="25146"/>
                  </a:lnTo>
                  <a:lnTo>
                    <a:pt x="1828800" y="24384"/>
                  </a:lnTo>
                  <a:close/>
                </a:path>
                <a:path w="1828800" h="214629">
                  <a:moveTo>
                    <a:pt x="18288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828800" y="22098"/>
                  </a:lnTo>
                  <a:lnTo>
                    <a:pt x="1828800" y="21336"/>
                  </a:lnTo>
                  <a:close/>
                </a:path>
                <a:path w="1828800" h="214629">
                  <a:moveTo>
                    <a:pt x="18288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828800" y="19050"/>
                  </a:lnTo>
                  <a:lnTo>
                    <a:pt x="1828800" y="18288"/>
                  </a:lnTo>
                  <a:close/>
                </a:path>
                <a:path w="1828800" h="214629">
                  <a:moveTo>
                    <a:pt x="18288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1828800" y="16002"/>
                  </a:lnTo>
                  <a:lnTo>
                    <a:pt x="1828800" y="15240"/>
                  </a:lnTo>
                  <a:close/>
                </a:path>
                <a:path w="1828800" h="214629">
                  <a:moveTo>
                    <a:pt x="18288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828800" y="12954"/>
                  </a:lnTo>
                  <a:lnTo>
                    <a:pt x="1828800" y="12192"/>
                  </a:lnTo>
                  <a:close/>
                </a:path>
                <a:path w="1828800" h="214629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214629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214629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214629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1827" y="4265421"/>
              <a:ext cx="1828800" cy="10160"/>
            </a:xfrm>
            <a:custGeom>
              <a:avLst/>
              <a:gdLst/>
              <a:ahLst/>
              <a:cxnLst/>
              <a:rect l="l" t="t" r="r" b="b"/>
              <a:pathLst>
                <a:path w="1828800" h="10160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10160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10160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10160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1839" y="4049776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0"/>
                  </a:moveTo>
                  <a:lnTo>
                    <a:pt x="0" y="228600"/>
                  </a:lnTo>
                  <a:lnTo>
                    <a:pt x="1828799" y="228600"/>
                  </a:lnTo>
                  <a:lnTo>
                    <a:pt x="1828799" y="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3517" y="3926332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5" y="0"/>
                  </a:moveTo>
                  <a:lnTo>
                    <a:pt x="0" y="0"/>
                  </a:lnTo>
                  <a:lnTo>
                    <a:pt x="61722" y="123443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43891" y="3952265"/>
            <a:ext cx="381635" cy="10922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spc="-5" dirty="0">
                <a:latin typeface="宋体"/>
                <a:cs typeface="宋体"/>
              </a:rPr>
              <a:t>下推</a:t>
            </a:r>
            <a:r>
              <a:rPr sz="2800" dirty="0">
                <a:latin typeface="宋体"/>
                <a:cs typeface="宋体"/>
              </a:rPr>
              <a:t>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7647" y="6276114"/>
            <a:ext cx="165544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535" y="1506474"/>
            <a:ext cx="5542915" cy="121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分析法通</a:t>
            </a:r>
            <a:r>
              <a:rPr sz="2800" dirty="0">
                <a:latin typeface="宋体"/>
                <a:cs typeface="宋体"/>
              </a:rPr>
              <a:t>过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分析器来实现。</a:t>
            </a:r>
            <a:endParaRPr sz="2800">
              <a:latin typeface="宋体"/>
              <a:cs typeface="宋体"/>
            </a:endParaRPr>
          </a:p>
          <a:p>
            <a:pPr marR="360045" algn="ctr">
              <a:lnSpc>
                <a:spcPct val="100000"/>
              </a:lnSpc>
              <a:spcBef>
                <a:spcPts val="2610"/>
              </a:spcBef>
            </a:pPr>
            <a:r>
              <a:rPr sz="2800" spc="-5" dirty="0">
                <a:latin typeface="宋体"/>
                <a:cs typeface="宋体"/>
              </a:rPr>
              <a:t>输入带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8908" y="3508230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输出带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1335"/>
            <a:ext cx="843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spc="-5" dirty="0"/>
              <a:t>LR(0)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679252"/>
            <a:ext cx="5682615" cy="159723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一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项目集规范族的构造</a:t>
            </a:r>
            <a:endParaRPr sz="2800" dirty="0">
              <a:latin typeface="宋体"/>
              <a:cs typeface="宋体"/>
            </a:endParaRPr>
          </a:p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CN" sz="2800" spc="-5" dirty="0">
                <a:latin typeface="Times New Roman"/>
                <a:cs typeface="Times New Roman"/>
              </a:rPr>
              <a:t>5.</a:t>
            </a:r>
            <a:r>
              <a:rPr lang="zh-CN" altLang="en-US" sz="2800" spc="-5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宋体"/>
                <a:cs typeface="宋体"/>
              </a:rPr>
              <a:t>构</a:t>
            </a:r>
            <a:r>
              <a:rPr sz="2800" spc="-10" dirty="0" err="1">
                <a:latin typeface="宋体"/>
                <a:cs typeface="宋体"/>
              </a:rPr>
              <a:t>造</a:t>
            </a:r>
            <a:r>
              <a:rPr sz="2800" spc="-5" dirty="0" err="1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Times New Roman"/>
                <a:cs typeface="Times New Roman"/>
              </a:rPr>
              <a:t>(0)</a:t>
            </a:r>
            <a:r>
              <a:rPr sz="2800" spc="-5" dirty="0">
                <a:latin typeface="宋体"/>
                <a:cs typeface="宋体"/>
              </a:rPr>
              <a:t>项目集规范族的算法</a:t>
            </a:r>
            <a:endParaRPr sz="28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过程如下：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1267" y="2822421"/>
            <a:ext cx="23571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/*</a:t>
            </a:r>
            <a:r>
              <a:rPr sz="2800" spc="-5" dirty="0">
                <a:latin typeface="宋体"/>
                <a:cs typeface="宋体"/>
              </a:rPr>
              <a:t>初态项目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*/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885" y="2743493"/>
            <a:ext cx="8177530" cy="36017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7815" indent="-286385">
              <a:lnSpc>
                <a:spcPct val="100000"/>
              </a:lnSpc>
              <a:spcBef>
                <a:spcPts val="720"/>
              </a:spcBef>
              <a:buChar char="–"/>
              <a:tabLst>
                <a:tab pos="298450" algn="l"/>
                <a:tab pos="825500" algn="l"/>
              </a:tabLst>
            </a:pPr>
            <a:r>
              <a:rPr sz="2800" dirty="0">
                <a:latin typeface="Times New Roman"/>
                <a:cs typeface="Times New Roman"/>
              </a:rPr>
              <a:t>{	C={CLOSURE(S`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•S)}</a:t>
            </a:r>
            <a:endParaRPr sz="2800">
              <a:latin typeface="Times New Roman"/>
              <a:cs typeface="Times New Roman"/>
            </a:endParaRPr>
          </a:p>
          <a:p>
            <a:pPr marL="831215" indent="-819785">
              <a:lnSpc>
                <a:spcPct val="100000"/>
              </a:lnSpc>
              <a:spcBef>
                <a:spcPts val="625"/>
              </a:spcBef>
              <a:buChar char="–"/>
              <a:tabLst>
                <a:tab pos="831215" algn="l"/>
                <a:tab pos="831850" algn="l"/>
              </a:tabLst>
            </a:pPr>
            <a:r>
              <a:rPr sz="2800" spc="-5" dirty="0">
                <a:latin typeface="Times New Roman"/>
                <a:cs typeface="Times New Roman"/>
              </a:rPr>
              <a:t>DO</a:t>
            </a:r>
            <a:endParaRPr sz="2800">
              <a:latin typeface="Times New Roman"/>
              <a:cs typeface="Times New Roman"/>
            </a:endParaRPr>
          </a:p>
          <a:p>
            <a:pPr marL="476250" indent="-464820">
              <a:lnSpc>
                <a:spcPct val="100000"/>
              </a:lnSpc>
              <a:spcBef>
                <a:spcPts val="680"/>
              </a:spcBef>
              <a:buChar char="–"/>
              <a:tabLst>
                <a:tab pos="476250" algn="l"/>
                <a:tab pos="476884" algn="l"/>
                <a:tab pos="825500" algn="l"/>
              </a:tabLst>
            </a:pPr>
            <a:r>
              <a:rPr sz="2800" dirty="0">
                <a:latin typeface="Times New Roman"/>
                <a:cs typeface="Times New Roman"/>
              </a:rPr>
              <a:t>{	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宋体"/>
                <a:cs typeface="宋体"/>
              </a:rPr>
              <a:t>对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中每个项目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G`</a:t>
            </a:r>
            <a:r>
              <a:rPr sz="2800" spc="-5" dirty="0">
                <a:latin typeface="宋体"/>
                <a:cs typeface="宋体"/>
              </a:rPr>
              <a:t>中每个文法符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X)</a:t>
            </a:r>
            <a:endParaRPr sz="2800">
              <a:latin typeface="Times New Roman"/>
              <a:cs typeface="Times New Roman"/>
            </a:endParaRPr>
          </a:p>
          <a:p>
            <a:pPr marL="1009015" indent="-996950">
              <a:lnSpc>
                <a:spcPct val="100000"/>
              </a:lnSpc>
              <a:spcBef>
                <a:spcPts val="675"/>
              </a:spcBef>
              <a:buChar char="–"/>
              <a:tabLst>
                <a:tab pos="1009015" algn="l"/>
                <a:tab pos="1009650" algn="l"/>
                <a:tab pos="1504315" algn="l"/>
              </a:tabLst>
            </a:pPr>
            <a:r>
              <a:rPr sz="2800" dirty="0">
                <a:latin typeface="Times New Roman"/>
                <a:cs typeface="Times New Roman"/>
              </a:rPr>
              <a:t>IF	(GO(I,X)</a:t>
            </a:r>
            <a:r>
              <a:rPr sz="2800" spc="-5" dirty="0">
                <a:latin typeface="宋体"/>
                <a:cs typeface="宋体"/>
              </a:rPr>
              <a:t>非空且不属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C)</a:t>
            </a:r>
            <a:endParaRPr sz="2800">
              <a:latin typeface="Times New Roman"/>
              <a:cs typeface="Times New Roman"/>
            </a:endParaRPr>
          </a:p>
          <a:p>
            <a:pPr marL="1365885" indent="-1353820">
              <a:lnSpc>
                <a:spcPct val="100000"/>
              </a:lnSpc>
              <a:spcBef>
                <a:spcPts val="680"/>
              </a:spcBef>
              <a:buChar char="–"/>
              <a:tabLst>
                <a:tab pos="1365885" algn="l"/>
                <a:tab pos="1366520" algn="l"/>
              </a:tabLst>
            </a:pPr>
            <a:r>
              <a:rPr sz="2800" spc="-5" dirty="0">
                <a:latin typeface="Times New Roman"/>
                <a:cs typeface="Times New Roman"/>
              </a:rPr>
              <a:t>{</a:t>
            </a:r>
            <a:r>
              <a:rPr sz="2800" dirty="0">
                <a:latin typeface="宋体"/>
                <a:cs typeface="宋体"/>
              </a:rPr>
              <a:t>把</a:t>
            </a:r>
            <a:r>
              <a:rPr sz="2800" dirty="0">
                <a:latin typeface="Times New Roman"/>
                <a:cs typeface="Times New Roman"/>
              </a:rPr>
              <a:t>GO(I,X)</a:t>
            </a:r>
            <a:r>
              <a:rPr sz="2800" dirty="0">
                <a:latin typeface="宋体"/>
                <a:cs typeface="宋体"/>
              </a:rPr>
              <a:t>加入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565785" indent="-553720">
              <a:lnSpc>
                <a:spcPct val="100000"/>
              </a:lnSpc>
              <a:spcBef>
                <a:spcPts val="680"/>
              </a:spcBef>
              <a:buChar char="–"/>
              <a:tabLst>
                <a:tab pos="565785" algn="l"/>
                <a:tab pos="566420" algn="l"/>
                <a:tab pos="2060575" algn="l"/>
              </a:tabLst>
            </a:pPr>
            <a:r>
              <a:rPr sz="2800" spc="-5" dirty="0">
                <a:latin typeface="Times New Roman"/>
                <a:cs typeface="Times New Roman"/>
              </a:rPr>
              <a:t>}WHILE	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仍然在扩大</a:t>
            </a:r>
            <a:endParaRPr sz="2800">
              <a:latin typeface="宋体"/>
              <a:cs typeface="宋体"/>
            </a:endParaRPr>
          </a:p>
          <a:p>
            <a:pPr marL="298450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298450" algn="l"/>
                <a:tab pos="1181100" algn="l"/>
              </a:tabLst>
            </a:pPr>
            <a:r>
              <a:rPr sz="2800" dirty="0">
                <a:latin typeface="Times New Roman"/>
                <a:cs typeface="Times New Roman"/>
              </a:rPr>
              <a:t>}	</a:t>
            </a:r>
            <a:r>
              <a:rPr sz="2800" spc="-5" dirty="0">
                <a:latin typeface="宋体"/>
                <a:cs typeface="宋体"/>
              </a:rPr>
              <a:t>注：其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是集合，用于存放全部的项目集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44735" y="993648"/>
            <a:ext cx="8997950" cy="498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347345" indent="-343535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40640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）此算法是迭代算法，置</a:t>
            </a:r>
            <a:r>
              <a:rPr sz="2800" dirty="0">
                <a:latin typeface="宋体"/>
                <a:cs typeface="宋体"/>
              </a:rPr>
              <a:t>了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的初态（初态仅包 含第一个项目集）后，每经过一</a:t>
            </a:r>
            <a:r>
              <a:rPr sz="2800" dirty="0">
                <a:latin typeface="宋体"/>
                <a:cs typeface="宋体"/>
              </a:rPr>
              <a:t>次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宋体"/>
                <a:cs typeface="宋体"/>
              </a:rPr>
              <a:t>语句，就扩大 </a:t>
            </a:r>
            <a:r>
              <a:rPr sz="2800" dirty="0">
                <a:latin typeface="宋体"/>
                <a:cs typeface="宋体"/>
              </a:rPr>
              <a:t>一</a:t>
            </a:r>
            <a:r>
              <a:rPr sz="2800" spc="-10" dirty="0">
                <a:latin typeface="宋体"/>
                <a:cs typeface="宋体"/>
              </a:rPr>
              <a:t>次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中的项目集数，直到项目集数不再增加为止。</a:t>
            </a:r>
            <a:endParaRPr sz="2800">
              <a:latin typeface="宋体"/>
              <a:cs typeface="宋体"/>
            </a:endParaRPr>
          </a:p>
          <a:p>
            <a:pPr marL="406400" marR="407670" indent="634365" algn="just">
              <a:lnSpc>
                <a:spcPct val="102600"/>
              </a:lnSpc>
              <a:spcBef>
                <a:spcPts val="595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）此算法是</a:t>
            </a:r>
            <a:r>
              <a:rPr sz="2800" spc="-10" dirty="0">
                <a:latin typeface="宋体"/>
                <a:cs typeface="宋体"/>
              </a:rPr>
              <a:t>从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开始，按该项目集内的项目顺序 依次求出所有后继项目集。由这样一层一层向下生成 的所有项目集的方法避免了项目集的遗漏。</a:t>
            </a:r>
            <a:endParaRPr sz="2800">
              <a:latin typeface="宋体"/>
              <a:cs typeface="宋体"/>
            </a:endParaRPr>
          </a:p>
          <a:p>
            <a:pPr marL="405765" marR="30480" indent="546100">
              <a:lnSpc>
                <a:spcPct val="100000"/>
              </a:lnSpc>
              <a:spcBef>
                <a:spcPts val="555"/>
              </a:spcBef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）若在项目集中存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•ε</a:t>
            </a:r>
            <a:r>
              <a:rPr sz="2800" spc="-5" dirty="0">
                <a:latin typeface="宋体"/>
                <a:cs typeface="宋体"/>
              </a:rPr>
              <a:t>项目，不应再</a:t>
            </a:r>
            <a:r>
              <a:rPr sz="2800" spc="-10" dirty="0">
                <a:latin typeface="宋体"/>
                <a:cs typeface="宋体"/>
              </a:rPr>
              <a:t>做</a:t>
            </a:r>
            <a:r>
              <a:rPr sz="2800" spc="-5" dirty="0">
                <a:latin typeface="Times New Roman"/>
                <a:cs typeface="Times New Roman"/>
              </a:rPr>
              <a:t>GO</a:t>
            </a:r>
            <a:r>
              <a:rPr sz="2800" dirty="0">
                <a:latin typeface="宋体"/>
                <a:cs typeface="宋体"/>
              </a:rPr>
              <a:t>函 </a:t>
            </a:r>
            <a:r>
              <a:rPr sz="2800" spc="-5" dirty="0">
                <a:latin typeface="宋体"/>
                <a:cs typeface="宋体"/>
              </a:rPr>
              <a:t>数转向其他项目集，因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ε•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•ε</a:t>
            </a:r>
            <a:r>
              <a:rPr sz="2800" spc="-5" dirty="0">
                <a:latin typeface="宋体"/>
                <a:cs typeface="宋体"/>
              </a:rPr>
              <a:t>是同一项目，  </a:t>
            </a:r>
            <a:r>
              <a:rPr sz="2800" dirty="0">
                <a:latin typeface="宋体"/>
                <a:cs typeface="宋体"/>
              </a:rPr>
              <a:t>都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•</a:t>
            </a:r>
            <a:r>
              <a:rPr sz="2800" spc="-5" dirty="0">
                <a:latin typeface="宋体"/>
                <a:cs typeface="宋体"/>
              </a:rPr>
              <a:t>项目，它本身是归约项目，不存在后继项目。</a:t>
            </a:r>
            <a:endParaRPr sz="2800">
              <a:latin typeface="宋体"/>
              <a:cs typeface="宋体"/>
            </a:endParaRPr>
          </a:p>
          <a:p>
            <a:pPr marL="406400" marR="425450" indent="634365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）由这个项目集规范</a:t>
            </a:r>
            <a:r>
              <a:rPr sz="2800" spc="-10" dirty="0">
                <a:latin typeface="宋体"/>
                <a:cs typeface="宋体"/>
              </a:rPr>
              <a:t>族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中各个状态及状态转换 </a:t>
            </a:r>
            <a:r>
              <a:rPr sz="2800" dirty="0">
                <a:latin typeface="宋体"/>
                <a:cs typeface="宋体"/>
              </a:rPr>
              <a:t>函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GO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，可构造一张识别活前缀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DFA</a:t>
            </a:r>
            <a:r>
              <a:rPr sz="2800" dirty="0">
                <a:latin typeface="宋体"/>
                <a:cs typeface="宋体"/>
              </a:rPr>
              <a:t>图。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9004" y="1512554"/>
            <a:ext cx="1386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cA|d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11966" y="1512554"/>
            <a:ext cx="1344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cB|d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535" y="945962"/>
            <a:ext cx="3225165" cy="15481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例如：文法如下：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1343025" algn="l"/>
              </a:tabLst>
            </a:pPr>
            <a:r>
              <a:rPr sz="2800" dirty="0">
                <a:solidFill>
                  <a:srgbClr val="000000"/>
                </a:solidFill>
              </a:rPr>
              <a:t>S`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0000"/>
                </a:solidFill>
              </a:rPr>
              <a:t>E	E</a:t>
            </a:r>
            <a:r>
              <a:rPr sz="2800" spc="-9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0000"/>
                </a:solidFill>
              </a:rPr>
              <a:t>aA|bB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这个文法的项目有：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53636" y="6256782"/>
            <a:ext cx="10083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9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16039" y="2550922"/>
            <a:ext cx="1754505" cy="1392555"/>
          </a:xfrm>
          <a:custGeom>
            <a:avLst/>
            <a:gdLst/>
            <a:ahLst/>
            <a:cxnLst/>
            <a:rect l="l" t="t" r="r" b="b"/>
            <a:pathLst>
              <a:path w="1754505" h="1392554">
                <a:moveTo>
                  <a:pt x="0" y="0"/>
                </a:moveTo>
                <a:lnTo>
                  <a:pt x="0" y="1392174"/>
                </a:lnTo>
                <a:lnTo>
                  <a:pt x="1754124" y="1392174"/>
                </a:lnTo>
                <a:lnTo>
                  <a:pt x="1754124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679" y="2588513"/>
            <a:ext cx="13874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0: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S`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140" y="3442703"/>
            <a:ext cx="1219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•bB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6839" y="3790696"/>
            <a:ext cx="1752600" cy="13925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67665" marR="183515" indent="-267335" algn="just">
              <a:lnSpc>
                <a:spcPct val="100000"/>
              </a:lnSpc>
              <a:spcBef>
                <a:spcPts val="395"/>
              </a:spcBef>
            </a:pPr>
            <a:r>
              <a:rPr sz="2800" dirty="0">
                <a:latin typeface="Times New Roman"/>
                <a:cs typeface="Times New Roman"/>
              </a:rPr>
              <a:t>3: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b•B 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•cB 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6839" y="3100323"/>
            <a:ext cx="174371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95"/>
              </a:spcBef>
            </a:pPr>
            <a:r>
              <a:rPr sz="2800" dirty="0">
                <a:latin typeface="Times New Roman"/>
                <a:cs typeface="Times New Roman"/>
              </a:rPr>
              <a:t>1: </a:t>
            </a:r>
            <a:r>
              <a:rPr sz="2800" spc="-5" dirty="0">
                <a:latin typeface="Times New Roman"/>
                <a:cs typeface="Times New Roman"/>
              </a:rPr>
              <a:t>S`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7017" y="3207766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29">
                <a:moveTo>
                  <a:pt x="99822" y="49530"/>
                </a:moveTo>
                <a:lnTo>
                  <a:pt x="0" y="0"/>
                </a:lnTo>
                <a:lnTo>
                  <a:pt x="0" y="99822"/>
                </a:lnTo>
                <a:lnTo>
                  <a:pt x="99822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49667" y="2262123"/>
            <a:ext cx="1757680" cy="2036445"/>
            <a:chOff x="1049667" y="2262123"/>
            <a:chExt cx="1757680" cy="2036445"/>
          </a:xfrm>
        </p:grpSpPr>
        <p:sp>
          <p:nvSpPr>
            <p:cNvPr id="12" name="object 12"/>
            <p:cNvSpPr/>
            <p:nvPr/>
          </p:nvSpPr>
          <p:spPr>
            <a:xfrm>
              <a:off x="1054239" y="3943095"/>
              <a:ext cx="1654810" cy="304800"/>
            </a:xfrm>
            <a:custGeom>
              <a:avLst/>
              <a:gdLst/>
              <a:ahLst/>
              <a:cxnLst/>
              <a:rect l="l" t="t" r="r" b="b"/>
              <a:pathLst>
                <a:path w="1654810" h="304800">
                  <a:moveTo>
                    <a:pt x="0" y="0"/>
                  </a:moveTo>
                  <a:lnTo>
                    <a:pt x="0" y="304800"/>
                  </a:lnTo>
                  <a:lnTo>
                    <a:pt x="1654302" y="304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07017" y="41983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4239" y="2266695"/>
              <a:ext cx="1654810" cy="304800"/>
            </a:xfrm>
            <a:custGeom>
              <a:avLst/>
              <a:gdLst/>
              <a:ahLst/>
              <a:cxnLst/>
              <a:rect l="l" t="t" r="r" b="b"/>
              <a:pathLst>
                <a:path w="1654810" h="304800">
                  <a:moveTo>
                    <a:pt x="0" y="0"/>
                  </a:moveTo>
                  <a:lnTo>
                    <a:pt x="0" y="304800"/>
                  </a:lnTo>
                </a:path>
                <a:path w="1654810" h="304800">
                  <a:moveTo>
                    <a:pt x="0" y="0"/>
                  </a:moveTo>
                  <a:lnTo>
                    <a:pt x="165430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707017" y="2217166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30">
                <a:moveTo>
                  <a:pt x="99822" y="49529"/>
                </a:moveTo>
                <a:lnTo>
                  <a:pt x="0" y="0"/>
                </a:lnTo>
                <a:lnTo>
                  <a:pt x="0" y="99821"/>
                </a:lnTo>
                <a:lnTo>
                  <a:pt x="99822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21287" y="382752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740" y="3015999"/>
            <a:ext cx="22002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1765" algn="l"/>
                <a:tab pos="1739264" algn="l"/>
                <a:tab pos="2161540" algn="l"/>
              </a:tabLst>
            </a:pP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•aA	</a:t>
            </a:r>
            <a:r>
              <a:rPr sz="4200" u="sng" spc="-15" baseline="2976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200" u="sng" baseline="2976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	</a:t>
            </a:r>
            <a:endParaRPr sz="4200" baseline="2976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1498" y="1831858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06839" y="56896"/>
            <a:ext cx="1793875" cy="1392555"/>
          </a:xfrm>
          <a:custGeom>
            <a:avLst/>
            <a:gdLst/>
            <a:ahLst/>
            <a:cxnLst/>
            <a:rect l="l" t="t" r="r" b="b"/>
            <a:pathLst>
              <a:path w="1793875" h="1392555">
                <a:moveTo>
                  <a:pt x="0" y="0"/>
                </a:moveTo>
                <a:lnTo>
                  <a:pt x="0" y="1392173"/>
                </a:lnTo>
                <a:lnTo>
                  <a:pt x="1793748" y="1392173"/>
                </a:lnTo>
                <a:lnTo>
                  <a:pt x="1793748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06839" y="56896"/>
            <a:ext cx="1793875" cy="13925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68300" marR="182245" indent="-267970" algn="just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solidFill>
                  <a:srgbClr val="000000"/>
                </a:solidFill>
              </a:rPr>
              <a:t>4:A</a:t>
            </a:r>
            <a:r>
              <a:rPr sz="2800" spc="-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0000"/>
                </a:solidFill>
              </a:rPr>
              <a:t>c•A  A</a:t>
            </a:r>
            <a:r>
              <a:rPr sz="2800" spc="-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•cA  </a:t>
            </a:r>
            <a:r>
              <a:rPr sz="2800" spc="-5" dirty="0">
                <a:solidFill>
                  <a:srgbClr val="000000"/>
                </a:solidFill>
              </a:rPr>
              <a:t>A</a:t>
            </a:r>
            <a:r>
              <a:rPr sz="2800" spc="-5" dirty="0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•d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89891" y="874522"/>
            <a:ext cx="1656080" cy="538480"/>
          </a:xfrm>
          <a:custGeom>
            <a:avLst/>
            <a:gdLst/>
            <a:ahLst/>
            <a:cxnLst/>
            <a:rect l="l" t="t" r="r" b="b"/>
            <a:pathLst>
              <a:path w="1656079" h="538480">
                <a:moveTo>
                  <a:pt x="0" y="0"/>
                </a:moveTo>
                <a:lnTo>
                  <a:pt x="0" y="537972"/>
                </a:lnTo>
                <a:lnTo>
                  <a:pt x="1655826" y="537972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78531" y="912113"/>
            <a:ext cx="1479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10:A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4827" y="2033523"/>
            <a:ext cx="167513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6:E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07017" y="1226566"/>
            <a:ext cx="3148330" cy="664210"/>
            <a:chOff x="2707017" y="1226566"/>
            <a:chExt cx="3148330" cy="664210"/>
          </a:xfrm>
        </p:grpSpPr>
        <p:sp>
          <p:nvSpPr>
            <p:cNvPr id="25" name="object 25"/>
            <p:cNvSpPr/>
            <p:nvPr/>
          </p:nvSpPr>
          <p:spPr>
            <a:xfrm>
              <a:off x="2707017" y="12265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30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9439" y="1318768"/>
              <a:ext cx="1206500" cy="567055"/>
            </a:xfrm>
            <a:custGeom>
              <a:avLst/>
              <a:gdLst/>
              <a:ahLst/>
              <a:cxnLst/>
              <a:rect l="l" t="t" r="r" b="b"/>
              <a:pathLst>
                <a:path w="1206500" h="567055">
                  <a:moveTo>
                    <a:pt x="0" y="566927"/>
                  </a:moveTo>
                  <a:lnTo>
                    <a:pt x="120623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43575" y="1273810"/>
              <a:ext cx="111760" cy="90805"/>
            </a:xfrm>
            <a:custGeom>
              <a:avLst/>
              <a:gdLst/>
              <a:ahLst/>
              <a:cxnLst/>
              <a:rect l="l" t="t" r="r" b="b"/>
              <a:pathLst>
                <a:path w="111760" h="90805">
                  <a:moveTo>
                    <a:pt x="111251" y="2286"/>
                  </a:moveTo>
                  <a:lnTo>
                    <a:pt x="0" y="0"/>
                  </a:lnTo>
                  <a:lnTo>
                    <a:pt x="42672" y="90678"/>
                  </a:lnTo>
                  <a:lnTo>
                    <a:pt x="111251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5755017" y="2293366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99809" y="49529"/>
                </a:moveTo>
                <a:lnTo>
                  <a:pt x="0" y="0"/>
                </a:lnTo>
                <a:lnTo>
                  <a:pt x="0" y="99821"/>
                </a:lnTo>
                <a:lnTo>
                  <a:pt x="99809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035314" y="1271524"/>
          <a:ext cx="2553334" cy="167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225">
                <a:tc row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732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8300" marR="182245" indent="-2679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2:E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a•A  A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•cA 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•dc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4622939" y="1908050"/>
            <a:ext cx="11468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  <a:tab pos="113347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A	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22957" y="204533"/>
            <a:ext cx="660400" cy="741045"/>
            <a:chOff x="2222957" y="204533"/>
            <a:chExt cx="660400" cy="741045"/>
          </a:xfrm>
        </p:grpSpPr>
        <p:sp>
          <p:nvSpPr>
            <p:cNvPr id="32" name="object 32"/>
            <p:cNvSpPr/>
            <p:nvPr/>
          </p:nvSpPr>
          <p:spPr>
            <a:xfrm>
              <a:off x="2227719" y="209295"/>
              <a:ext cx="579120" cy="685800"/>
            </a:xfrm>
            <a:custGeom>
              <a:avLst/>
              <a:gdLst/>
              <a:ahLst/>
              <a:cxnLst/>
              <a:rect l="l" t="t" r="r" b="b"/>
              <a:pathLst>
                <a:path w="579119" h="685800">
                  <a:moveTo>
                    <a:pt x="579120" y="16001"/>
                  </a:moveTo>
                  <a:lnTo>
                    <a:pt x="546282" y="9001"/>
                  </a:lnTo>
                  <a:lnTo>
                    <a:pt x="513016" y="4000"/>
                  </a:lnTo>
                  <a:lnTo>
                    <a:pt x="479464" y="1000"/>
                  </a:lnTo>
                  <a:lnTo>
                    <a:pt x="445770" y="0"/>
                  </a:lnTo>
                  <a:lnTo>
                    <a:pt x="393655" y="2301"/>
                  </a:lnTo>
                  <a:lnTo>
                    <a:pt x="343339" y="9037"/>
                  </a:lnTo>
                  <a:lnTo>
                    <a:pt x="295153" y="19951"/>
                  </a:lnTo>
                  <a:lnTo>
                    <a:pt x="249427" y="34789"/>
                  </a:lnTo>
                  <a:lnTo>
                    <a:pt x="206489" y="53296"/>
                  </a:lnTo>
                  <a:lnTo>
                    <a:pt x="166671" y="75218"/>
                  </a:lnTo>
                  <a:lnTo>
                    <a:pt x="130302" y="100298"/>
                  </a:lnTo>
                  <a:lnTo>
                    <a:pt x="97711" y="128282"/>
                  </a:lnTo>
                  <a:lnTo>
                    <a:pt x="69229" y="158916"/>
                  </a:lnTo>
                  <a:lnTo>
                    <a:pt x="45186" y="191944"/>
                  </a:lnTo>
                  <a:lnTo>
                    <a:pt x="25912" y="227111"/>
                  </a:lnTo>
                  <a:lnTo>
                    <a:pt x="11736" y="264162"/>
                  </a:lnTo>
                  <a:lnTo>
                    <a:pt x="2989" y="302844"/>
                  </a:lnTo>
                  <a:lnTo>
                    <a:pt x="0" y="342899"/>
                  </a:lnTo>
                  <a:lnTo>
                    <a:pt x="2989" y="382955"/>
                  </a:lnTo>
                  <a:lnTo>
                    <a:pt x="11736" y="421637"/>
                  </a:lnTo>
                  <a:lnTo>
                    <a:pt x="25912" y="458688"/>
                  </a:lnTo>
                  <a:lnTo>
                    <a:pt x="45186" y="493855"/>
                  </a:lnTo>
                  <a:lnTo>
                    <a:pt x="69229" y="526883"/>
                  </a:lnTo>
                  <a:lnTo>
                    <a:pt x="97711" y="557517"/>
                  </a:lnTo>
                  <a:lnTo>
                    <a:pt x="130302" y="585501"/>
                  </a:lnTo>
                  <a:lnTo>
                    <a:pt x="166671" y="610581"/>
                  </a:lnTo>
                  <a:lnTo>
                    <a:pt x="206489" y="632503"/>
                  </a:lnTo>
                  <a:lnTo>
                    <a:pt x="249427" y="651010"/>
                  </a:lnTo>
                  <a:lnTo>
                    <a:pt x="295153" y="665848"/>
                  </a:lnTo>
                  <a:lnTo>
                    <a:pt x="343339" y="676762"/>
                  </a:lnTo>
                  <a:lnTo>
                    <a:pt x="393655" y="683498"/>
                  </a:lnTo>
                  <a:lnTo>
                    <a:pt x="445770" y="685799"/>
                  </a:lnTo>
                  <a:lnTo>
                    <a:pt x="454151" y="685799"/>
                  </a:lnTo>
                  <a:lnTo>
                    <a:pt x="462534" y="685799"/>
                  </a:lnTo>
                  <a:lnTo>
                    <a:pt x="470915" y="685037"/>
                  </a:lnTo>
                </a:path>
                <a:path w="579119" h="685800">
                  <a:moveTo>
                    <a:pt x="426720" y="685799"/>
                  </a:moveTo>
                  <a:lnTo>
                    <a:pt x="557022" y="6857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3217" y="8455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30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316359" y="246125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56172" y="133095"/>
            <a:ext cx="17145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8:A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31205" y="235965"/>
            <a:ext cx="100330" cy="786130"/>
          </a:xfrm>
          <a:custGeom>
            <a:avLst/>
            <a:gdLst/>
            <a:ahLst/>
            <a:cxnLst/>
            <a:rect l="l" t="t" r="r" b="b"/>
            <a:pathLst>
              <a:path w="100329" h="786130">
                <a:moveTo>
                  <a:pt x="99822" y="735330"/>
                </a:moveTo>
                <a:lnTo>
                  <a:pt x="0" y="685800"/>
                </a:lnTo>
                <a:lnTo>
                  <a:pt x="0" y="785622"/>
                </a:lnTo>
                <a:lnTo>
                  <a:pt x="99822" y="735330"/>
                </a:lnTo>
                <a:close/>
              </a:path>
              <a:path w="100329" h="786130">
                <a:moveTo>
                  <a:pt x="99822" y="49530"/>
                </a:moveTo>
                <a:lnTo>
                  <a:pt x="0" y="0"/>
                </a:lnTo>
                <a:lnTo>
                  <a:pt x="0" y="99822"/>
                </a:lnTo>
                <a:lnTo>
                  <a:pt x="99822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22939" y="0"/>
            <a:ext cx="1223010" cy="188341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0"/>
              </a:spcBef>
              <a:tabLst>
                <a:tab pos="473075" algn="l"/>
                <a:tab pos="119697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A	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55"/>
              </a:spcBef>
              <a:tabLst>
                <a:tab pos="492125" algn="l"/>
                <a:tab pos="119697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d	</a:t>
            </a:r>
            <a:endParaRPr sz="2800">
              <a:latin typeface="Times New Roman"/>
              <a:cs typeface="Times New Roman"/>
            </a:endParaRPr>
          </a:p>
          <a:p>
            <a:pPr marR="191135" algn="ctr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2361" y="5370321"/>
            <a:ext cx="1752600" cy="13925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68300" marR="182880" indent="-267335" algn="just">
              <a:lnSpc>
                <a:spcPct val="100000"/>
              </a:lnSpc>
              <a:spcBef>
                <a:spcPts val="395"/>
              </a:spcBef>
            </a:pPr>
            <a:r>
              <a:rPr sz="2800" dirty="0">
                <a:latin typeface="Times New Roman"/>
                <a:cs typeface="Times New Roman"/>
              </a:rPr>
              <a:t>5: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c•B 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•cB 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03772" y="3943096"/>
            <a:ext cx="1586865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7:E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bB•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13691" y="5386323"/>
            <a:ext cx="163576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11:B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040267" y="4852923"/>
            <a:ext cx="771525" cy="817244"/>
            <a:chOff x="2040267" y="4852923"/>
            <a:chExt cx="771525" cy="817244"/>
          </a:xfrm>
        </p:grpSpPr>
        <p:sp>
          <p:nvSpPr>
            <p:cNvPr id="42" name="object 42"/>
            <p:cNvSpPr/>
            <p:nvPr/>
          </p:nvSpPr>
          <p:spPr>
            <a:xfrm>
              <a:off x="2044839" y="4857495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2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3702" y="762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07017" y="55699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4559439" y="4045965"/>
            <a:ext cx="1219200" cy="100330"/>
            <a:chOff x="4559439" y="4045965"/>
            <a:chExt cx="1219200" cy="100330"/>
          </a:xfrm>
        </p:grpSpPr>
        <p:sp>
          <p:nvSpPr>
            <p:cNvPr id="45" name="object 45"/>
            <p:cNvSpPr/>
            <p:nvPr/>
          </p:nvSpPr>
          <p:spPr>
            <a:xfrm>
              <a:off x="4559439" y="4095495"/>
              <a:ext cx="1121410" cy="0"/>
            </a:xfrm>
            <a:custGeom>
              <a:avLst/>
              <a:gdLst/>
              <a:ahLst/>
              <a:cxnLst/>
              <a:rect l="l" t="t" r="r" b="b"/>
              <a:pathLst>
                <a:path w="1121410">
                  <a:moveTo>
                    <a:pt x="0" y="0"/>
                  </a:moveTo>
                  <a:lnTo>
                    <a:pt x="112090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78817" y="40459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554867" y="4776723"/>
            <a:ext cx="1224280" cy="690880"/>
            <a:chOff x="4554867" y="4776723"/>
            <a:chExt cx="1224280" cy="690880"/>
          </a:xfrm>
        </p:grpSpPr>
        <p:sp>
          <p:nvSpPr>
            <p:cNvPr id="48" name="object 48"/>
            <p:cNvSpPr/>
            <p:nvPr/>
          </p:nvSpPr>
          <p:spPr>
            <a:xfrm>
              <a:off x="4559439" y="4781295"/>
              <a:ext cx="1134110" cy="638810"/>
            </a:xfrm>
            <a:custGeom>
              <a:avLst/>
              <a:gdLst/>
              <a:ahLst/>
              <a:cxnLst/>
              <a:rect l="l" t="t" r="r" b="b"/>
              <a:pathLst>
                <a:path w="1134110" h="638810">
                  <a:moveTo>
                    <a:pt x="0" y="0"/>
                  </a:moveTo>
                  <a:lnTo>
                    <a:pt x="1133843" y="63855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67375" y="5374893"/>
              <a:ext cx="111760" cy="92710"/>
            </a:xfrm>
            <a:custGeom>
              <a:avLst/>
              <a:gdLst/>
              <a:ahLst/>
              <a:cxnLst/>
              <a:rect l="l" t="t" r="r" b="b"/>
              <a:pathLst>
                <a:path w="111760" h="92710">
                  <a:moveTo>
                    <a:pt x="111251" y="92201"/>
                  </a:moveTo>
                  <a:lnTo>
                    <a:pt x="48780" y="0"/>
                  </a:lnTo>
                  <a:lnTo>
                    <a:pt x="0" y="86867"/>
                  </a:lnTo>
                  <a:lnTo>
                    <a:pt x="111251" y="92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61089" y="5046726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56671" y="465122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83509" y="3675122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755017" y="6124321"/>
            <a:ext cx="1786255" cy="557530"/>
            <a:chOff x="5755017" y="6124321"/>
            <a:chExt cx="1786255" cy="557530"/>
          </a:xfrm>
        </p:grpSpPr>
        <p:sp>
          <p:nvSpPr>
            <p:cNvPr id="54" name="object 54"/>
            <p:cNvSpPr/>
            <p:nvPr/>
          </p:nvSpPr>
          <p:spPr>
            <a:xfrm>
              <a:off x="5857875" y="6133846"/>
              <a:ext cx="1673860" cy="538480"/>
            </a:xfrm>
            <a:custGeom>
              <a:avLst/>
              <a:gdLst/>
              <a:ahLst/>
              <a:cxnLst/>
              <a:rect l="l" t="t" r="r" b="b"/>
              <a:pathLst>
                <a:path w="1673859" h="538479">
                  <a:moveTo>
                    <a:pt x="0" y="0"/>
                  </a:moveTo>
                  <a:lnTo>
                    <a:pt x="0" y="537972"/>
                  </a:lnTo>
                  <a:lnTo>
                    <a:pt x="1673352" y="537972"/>
                  </a:lnTo>
                  <a:lnTo>
                    <a:pt x="1673352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55017" y="6393688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50291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09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213462" y="5884940"/>
            <a:ext cx="508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</a:tabLst>
            </a:pPr>
            <a:r>
              <a:rPr sz="2800" dirty="0">
                <a:latin typeface="Times New Roman"/>
                <a:cs typeface="Times New Roman"/>
              </a:rPr>
              <a:t>c	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3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146947" y="5843523"/>
            <a:ext cx="660400" cy="741045"/>
            <a:chOff x="2146947" y="5843523"/>
            <a:chExt cx="660400" cy="741045"/>
          </a:xfrm>
        </p:grpSpPr>
        <p:sp>
          <p:nvSpPr>
            <p:cNvPr id="58" name="object 58"/>
            <p:cNvSpPr/>
            <p:nvPr/>
          </p:nvSpPr>
          <p:spPr>
            <a:xfrm>
              <a:off x="2151519" y="5848095"/>
              <a:ext cx="579120" cy="685800"/>
            </a:xfrm>
            <a:custGeom>
              <a:avLst/>
              <a:gdLst/>
              <a:ahLst/>
              <a:cxnLst/>
              <a:rect l="l" t="t" r="r" b="b"/>
              <a:pathLst>
                <a:path w="579119" h="685800">
                  <a:moveTo>
                    <a:pt x="579120" y="16001"/>
                  </a:moveTo>
                  <a:lnTo>
                    <a:pt x="546282" y="9001"/>
                  </a:lnTo>
                  <a:lnTo>
                    <a:pt x="513016" y="4000"/>
                  </a:lnTo>
                  <a:lnTo>
                    <a:pt x="479464" y="1000"/>
                  </a:lnTo>
                  <a:lnTo>
                    <a:pt x="445770" y="0"/>
                  </a:lnTo>
                  <a:lnTo>
                    <a:pt x="393655" y="2301"/>
                  </a:lnTo>
                  <a:lnTo>
                    <a:pt x="343339" y="9037"/>
                  </a:lnTo>
                  <a:lnTo>
                    <a:pt x="295153" y="19951"/>
                  </a:lnTo>
                  <a:lnTo>
                    <a:pt x="249427" y="34789"/>
                  </a:lnTo>
                  <a:lnTo>
                    <a:pt x="206489" y="53296"/>
                  </a:lnTo>
                  <a:lnTo>
                    <a:pt x="166671" y="75218"/>
                  </a:lnTo>
                  <a:lnTo>
                    <a:pt x="130302" y="100298"/>
                  </a:lnTo>
                  <a:lnTo>
                    <a:pt x="97711" y="128282"/>
                  </a:lnTo>
                  <a:lnTo>
                    <a:pt x="69229" y="158916"/>
                  </a:lnTo>
                  <a:lnTo>
                    <a:pt x="45186" y="191944"/>
                  </a:lnTo>
                  <a:lnTo>
                    <a:pt x="25912" y="227111"/>
                  </a:lnTo>
                  <a:lnTo>
                    <a:pt x="11736" y="264162"/>
                  </a:lnTo>
                  <a:lnTo>
                    <a:pt x="2989" y="302844"/>
                  </a:lnTo>
                  <a:lnTo>
                    <a:pt x="0" y="342900"/>
                  </a:lnTo>
                  <a:lnTo>
                    <a:pt x="2989" y="382955"/>
                  </a:lnTo>
                  <a:lnTo>
                    <a:pt x="11736" y="421637"/>
                  </a:lnTo>
                  <a:lnTo>
                    <a:pt x="25912" y="458688"/>
                  </a:lnTo>
                  <a:lnTo>
                    <a:pt x="45186" y="493855"/>
                  </a:lnTo>
                  <a:lnTo>
                    <a:pt x="69229" y="526883"/>
                  </a:lnTo>
                  <a:lnTo>
                    <a:pt x="97711" y="557517"/>
                  </a:lnTo>
                  <a:lnTo>
                    <a:pt x="130302" y="585501"/>
                  </a:lnTo>
                  <a:lnTo>
                    <a:pt x="166671" y="610581"/>
                  </a:lnTo>
                  <a:lnTo>
                    <a:pt x="206489" y="632503"/>
                  </a:lnTo>
                  <a:lnTo>
                    <a:pt x="249427" y="651010"/>
                  </a:lnTo>
                  <a:lnTo>
                    <a:pt x="295153" y="665848"/>
                  </a:lnTo>
                  <a:lnTo>
                    <a:pt x="343339" y="676762"/>
                  </a:lnTo>
                  <a:lnTo>
                    <a:pt x="393655" y="683498"/>
                  </a:lnTo>
                  <a:lnTo>
                    <a:pt x="445770" y="685800"/>
                  </a:lnTo>
                  <a:lnTo>
                    <a:pt x="454152" y="685800"/>
                  </a:lnTo>
                  <a:lnTo>
                    <a:pt x="462534" y="685800"/>
                  </a:lnTo>
                  <a:lnTo>
                    <a:pt x="470916" y="68503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07017" y="64843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2" y="49529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5678817" y="5707888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99809" y="50291"/>
                </a:moveTo>
                <a:lnTo>
                  <a:pt x="0" y="0"/>
                </a:lnTo>
                <a:lnTo>
                  <a:pt x="0" y="99822"/>
                </a:lnTo>
                <a:lnTo>
                  <a:pt x="99809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46739" y="5337047"/>
            <a:ext cx="11468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113347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d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21339" y="6171438"/>
            <a:ext cx="3305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7675" algn="l"/>
                <a:tab pos="1235075" algn="l"/>
                <a:tab pos="1438275" algn="l"/>
              </a:tabLst>
            </a:pPr>
            <a:r>
              <a:rPr sz="4200" u="sng" baseline="2281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B	</a:t>
            </a:r>
            <a:r>
              <a:rPr sz="4200" baseline="22817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9:B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cB</a:t>
            </a:r>
            <a:r>
              <a:rPr sz="2800" spc="-450" dirty="0">
                <a:latin typeface="Times New Roman"/>
                <a:cs typeface="Times New Roman"/>
              </a:rPr>
              <a:t> </a:t>
            </a:r>
            <a:r>
              <a:rPr sz="2100" spc="-1507" baseline="29761" dirty="0">
                <a:solidFill>
                  <a:srgbClr val="0033CC"/>
                </a:solidFill>
                <a:latin typeface="宋体"/>
                <a:cs typeface="宋体"/>
              </a:rPr>
              <a:t>第</a:t>
            </a:r>
            <a:r>
              <a:rPr sz="2800" spc="10" dirty="0">
                <a:latin typeface="Times New Roman"/>
                <a:cs typeface="Times New Roman"/>
              </a:rPr>
              <a:t>•</a:t>
            </a:r>
            <a:r>
              <a:rPr sz="2100" spc="-7" baseline="29761" dirty="0">
                <a:solidFill>
                  <a:srgbClr val="0033CC"/>
                </a:solidFill>
                <a:latin typeface="宋体"/>
                <a:cs typeface="宋体"/>
              </a:rPr>
              <a:t>六章</a:t>
            </a:r>
            <a:endParaRPr sz="2100" baseline="29761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7435" y="907852"/>
            <a:ext cx="8931910" cy="51517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二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分析表的构造算法</a:t>
            </a:r>
            <a:endParaRPr sz="2800">
              <a:latin typeface="宋体"/>
              <a:cs typeface="宋体"/>
            </a:endParaRPr>
          </a:p>
          <a:p>
            <a:pPr marL="3930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dirty="0">
                <a:latin typeface="宋体"/>
                <a:cs typeface="宋体"/>
              </a:rPr>
              <a:t>分析表</a:t>
            </a:r>
            <a:endParaRPr sz="2800">
              <a:latin typeface="宋体"/>
              <a:cs typeface="宋体"/>
            </a:endParaRPr>
          </a:p>
          <a:p>
            <a:pPr marL="793750" marR="30480" indent="-285750">
              <a:lnSpc>
                <a:spcPct val="100099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spc="-5" dirty="0">
                <a:latin typeface="Times New Roman"/>
                <a:cs typeface="Times New Roman"/>
              </a:rPr>
              <a:t>C={I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,…I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},</a:t>
            </a:r>
            <a:r>
              <a:rPr sz="2800" spc="-5" dirty="0">
                <a:latin typeface="宋体"/>
                <a:cs typeface="宋体"/>
              </a:rPr>
              <a:t>以各项目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(k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…,n)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10" dirty="0">
                <a:latin typeface="宋体"/>
                <a:cs typeface="宋体"/>
              </a:rPr>
              <a:t>作为 </a:t>
            </a:r>
            <a:r>
              <a:rPr sz="2800" spc="-5" dirty="0">
                <a:latin typeface="宋体"/>
                <a:cs typeface="宋体"/>
              </a:rPr>
              <a:t>状态序号，并以包</a:t>
            </a:r>
            <a:r>
              <a:rPr sz="2800" dirty="0">
                <a:latin typeface="宋体"/>
                <a:cs typeface="宋体"/>
              </a:rPr>
              <a:t>含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•S</a:t>
            </a:r>
            <a:r>
              <a:rPr sz="2800" spc="-5" dirty="0">
                <a:latin typeface="宋体"/>
                <a:cs typeface="宋体"/>
              </a:rPr>
              <a:t>的项目集作为初始状态， 同时</a:t>
            </a:r>
            <a:r>
              <a:rPr sz="2800" dirty="0">
                <a:latin typeface="宋体"/>
                <a:cs typeface="宋体"/>
              </a:rPr>
              <a:t>将</a:t>
            </a:r>
            <a:r>
              <a:rPr sz="2800" spc="-5" dirty="0">
                <a:latin typeface="Times New Roman"/>
                <a:cs typeface="Times New Roman"/>
              </a:rPr>
              <a:t>G`</a:t>
            </a:r>
            <a:r>
              <a:rPr sz="2800" spc="-5" dirty="0">
                <a:latin typeface="宋体"/>
                <a:cs typeface="宋体"/>
              </a:rPr>
              <a:t>文法的产生式进行编号。然后按下列步骤 </a:t>
            </a:r>
            <a:r>
              <a:rPr sz="2800" dirty="0">
                <a:latin typeface="宋体"/>
                <a:cs typeface="宋体"/>
              </a:rPr>
              <a:t>填</a:t>
            </a:r>
            <a:r>
              <a:rPr sz="2800" spc="-10" dirty="0">
                <a:latin typeface="宋体"/>
                <a:cs typeface="宋体"/>
              </a:rPr>
              <a:t>写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dirty="0">
                <a:latin typeface="Times New Roman"/>
                <a:cs typeface="Times New Roman"/>
              </a:rPr>
              <a:t>GOTO</a:t>
            </a:r>
            <a:r>
              <a:rPr sz="2800" dirty="0">
                <a:latin typeface="宋体"/>
                <a:cs typeface="宋体"/>
              </a:rPr>
              <a:t>表：</a:t>
            </a:r>
            <a:endParaRPr sz="2800">
              <a:latin typeface="宋体"/>
              <a:cs typeface="宋体"/>
            </a:endParaRPr>
          </a:p>
          <a:p>
            <a:pPr marL="393700" marR="144145" lvl="1" indent="12700">
              <a:lnSpc>
                <a:spcPts val="3310"/>
              </a:lnSpc>
              <a:spcBef>
                <a:spcPts val="875"/>
              </a:spcBef>
              <a:buSzPct val="96428"/>
              <a:buFont typeface="Times New Roman"/>
              <a:buAutoNum type="arabicParenR"/>
              <a:tabLst>
                <a:tab pos="704215" algn="l"/>
                <a:tab pos="3941445" algn="l"/>
              </a:tabLst>
            </a:pPr>
            <a:r>
              <a:rPr sz="2800" spc="-5" dirty="0">
                <a:latin typeface="宋体"/>
                <a:cs typeface="宋体"/>
              </a:rPr>
              <a:t>若项</a:t>
            </a:r>
            <a:r>
              <a:rPr sz="2800" dirty="0">
                <a:latin typeface="宋体"/>
                <a:cs typeface="宋体"/>
              </a:rPr>
              <a:t>目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α•aβ</a:t>
            </a:r>
            <a:r>
              <a:rPr sz="2800" spc="-10" dirty="0">
                <a:latin typeface="宋体"/>
                <a:cs typeface="宋体"/>
              </a:rPr>
              <a:t>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状态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spc="-5" dirty="0">
                <a:latin typeface="Times New Roman"/>
                <a:cs typeface="Times New Roman"/>
              </a:rPr>
              <a:t>GO(I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,a)=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,a</a:t>
            </a:r>
            <a:r>
              <a:rPr sz="2800" spc="-5" dirty="0">
                <a:latin typeface="宋体"/>
                <a:cs typeface="宋体"/>
              </a:rPr>
              <a:t>为终结符，  </a:t>
            </a:r>
            <a:r>
              <a:rPr sz="2800" dirty="0">
                <a:latin typeface="宋体"/>
                <a:cs typeface="宋体"/>
              </a:rPr>
              <a:t>则</a:t>
            </a:r>
            <a:r>
              <a:rPr sz="2800" spc="-10" dirty="0">
                <a:latin typeface="宋体"/>
                <a:cs typeface="宋体"/>
              </a:rPr>
              <a:t>置</a:t>
            </a:r>
            <a:r>
              <a:rPr sz="2800" spc="-5" dirty="0">
                <a:latin typeface="Times New Roman"/>
                <a:cs typeface="Times New Roman"/>
              </a:rPr>
              <a:t>ACTION[k,a]=S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;	</a:t>
            </a:r>
            <a:r>
              <a:rPr sz="2800" spc="-5" dirty="0">
                <a:latin typeface="宋体"/>
                <a:cs typeface="宋体"/>
              </a:rPr>
              <a:t>即：移</a:t>
            </a:r>
            <a:r>
              <a:rPr sz="2800" spc="-10" dirty="0">
                <a:latin typeface="宋体"/>
                <a:cs typeface="宋体"/>
              </a:rPr>
              <a:t>进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，并转</a:t>
            </a:r>
            <a:r>
              <a:rPr sz="2800" dirty="0">
                <a:latin typeface="宋体"/>
                <a:cs typeface="宋体"/>
              </a:rPr>
              <a:t>向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状态。</a:t>
            </a:r>
            <a:endParaRPr sz="2800">
              <a:latin typeface="宋体"/>
              <a:cs typeface="宋体"/>
            </a:endParaRPr>
          </a:p>
          <a:p>
            <a:pPr marL="703580" lvl="1" indent="-297815">
              <a:lnSpc>
                <a:spcPct val="100000"/>
              </a:lnSpc>
              <a:spcBef>
                <a:spcPts val="625"/>
              </a:spcBef>
              <a:buSzPct val="96428"/>
              <a:buFont typeface="Times New Roman"/>
              <a:buAutoNum type="arabicParenR"/>
              <a:tabLst>
                <a:tab pos="704215" algn="l"/>
              </a:tabLst>
            </a:pPr>
            <a:r>
              <a:rPr sz="2800" spc="-5" dirty="0">
                <a:latin typeface="宋体"/>
                <a:cs typeface="宋体"/>
              </a:rPr>
              <a:t>若项</a:t>
            </a:r>
            <a:r>
              <a:rPr sz="2800" dirty="0">
                <a:latin typeface="宋体"/>
                <a:cs typeface="宋体"/>
              </a:rPr>
              <a:t>目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则对任何终结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spc="-5" dirty="0">
                <a:latin typeface="Times New Roman"/>
                <a:cs typeface="Times New Roman"/>
              </a:rPr>
              <a:t>a(</a:t>
            </a:r>
            <a:r>
              <a:rPr sz="2800" spc="-5" dirty="0">
                <a:latin typeface="宋体"/>
                <a:cs typeface="宋体"/>
              </a:rPr>
              <a:t>包括语句结束符</a:t>
            </a:r>
            <a:endParaRPr sz="2800">
              <a:latin typeface="宋体"/>
              <a:cs typeface="宋体"/>
            </a:endParaRPr>
          </a:p>
          <a:p>
            <a:pPr marL="393065" marR="100330">
              <a:lnSpc>
                <a:spcPts val="3310"/>
              </a:lnSpc>
              <a:spcBef>
                <a:spcPts val="160"/>
              </a:spcBef>
            </a:pPr>
            <a:r>
              <a:rPr sz="2800" dirty="0">
                <a:latin typeface="宋体"/>
                <a:cs typeface="宋体"/>
              </a:rPr>
              <a:t>＃</a:t>
            </a:r>
            <a:r>
              <a:rPr sz="2800" dirty="0">
                <a:latin typeface="Times New Roman"/>
                <a:cs typeface="Times New Roman"/>
              </a:rPr>
              <a:t>),</a:t>
            </a:r>
            <a:r>
              <a:rPr sz="2800" dirty="0">
                <a:latin typeface="宋体"/>
                <a:cs typeface="宋体"/>
              </a:rPr>
              <a:t>置</a:t>
            </a:r>
            <a:r>
              <a:rPr sz="2800" spc="-5" dirty="0">
                <a:latin typeface="Times New Roman"/>
                <a:cs typeface="Times New Roman"/>
              </a:rPr>
              <a:t>ACTION[k,a]=r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其中，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为产生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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的编号，  即根</a:t>
            </a:r>
            <a:r>
              <a:rPr sz="2800" dirty="0">
                <a:latin typeface="宋体"/>
                <a:cs typeface="宋体"/>
              </a:rPr>
              <a:t>据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号产生式进行归约。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35" y="907852"/>
            <a:ext cx="8608695" cy="34429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二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分析表的构造算法</a:t>
            </a:r>
            <a:endParaRPr sz="28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dirty="0">
                <a:latin typeface="宋体"/>
                <a:cs typeface="宋体"/>
              </a:rPr>
              <a:t>分析表</a:t>
            </a:r>
            <a:endParaRPr sz="2800">
              <a:latin typeface="宋体"/>
              <a:cs typeface="宋体"/>
            </a:endParaRPr>
          </a:p>
          <a:p>
            <a:pPr marL="368300" marR="17780">
              <a:lnSpc>
                <a:spcPts val="3310"/>
              </a:lnSpc>
              <a:spcBef>
                <a:spcPts val="875"/>
              </a:spcBef>
              <a:buSzPct val="96428"/>
              <a:buFont typeface="Times New Roman"/>
              <a:buAutoNum type="arabicParenR" startAt="3"/>
              <a:tabLst>
                <a:tab pos="666115" algn="l"/>
                <a:tab pos="4117975" algn="l"/>
              </a:tabLst>
            </a:pPr>
            <a:r>
              <a:rPr sz="2800" spc="-5" dirty="0">
                <a:latin typeface="宋体"/>
                <a:cs typeface="宋体"/>
              </a:rPr>
              <a:t>若项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S</a:t>
            </a:r>
            <a:r>
              <a:rPr sz="2800" spc="-5" dirty="0">
                <a:latin typeface="Times New Roman"/>
                <a:cs typeface="Times New Roman"/>
              </a:rPr>
              <a:t>•</a:t>
            </a:r>
            <a:r>
              <a:rPr sz="2800" spc="-10" dirty="0">
                <a:latin typeface="宋体"/>
                <a:cs typeface="宋体"/>
              </a:rPr>
              <a:t>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	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dirty="0">
                <a:latin typeface="宋体"/>
                <a:cs typeface="宋体"/>
              </a:rPr>
              <a:t>置</a:t>
            </a:r>
            <a:r>
              <a:rPr sz="2800" dirty="0">
                <a:latin typeface="Times New Roman"/>
                <a:cs typeface="Times New Roman"/>
              </a:rPr>
              <a:t>ACTION[k,</a:t>
            </a:r>
            <a:r>
              <a:rPr sz="2800" dirty="0">
                <a:latin typeface="宋体"/>
                <a:cs typeface="宋体"/>
              </a:rPr>
              <a:t>＃</a:t>
            </a:r>
            <a:r>
              <a:rPr sz="2800" spc="-5" dirty="0">
                <a:latin typeface="Times New Roman"/>
                <a:cs typeface="Times New Roman"/>
              </a:rPr>
              <a:t>]=accept,</a:t>
            </a:r>
            <a:r>
              <a:rPr sz="2800" dirty="0">
                <a:latin typeface="宋体"/>
                <a:cs typeface="宋体"/>
              </a:rPr>
              <a:t>简 写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10" dirty="0">
                <a:latin typeface="Times New Roman"/>
                <a:cs typeface="Times New Roman"/>
              </a:rPr>
              <a:t>acc;</a:t>
            </a:r>
            <a:endParaRPr sz="2800">
              <a:latin typeface="Times New Roman"/>
              <a:cs typeface="Times New Roman"/>
            </a:endParaRPr>
          </a:p>
          <a:p>
            <a:pPr marL="589280" indent="-297815">
              <a:lnSpc>
                <a:spcPct val="100000"/>
              </a:lnSpc>
              <a:spcBef>
                <a:spcPts val="580"/>
              </a:spcBef>
              <a:buSzPct val="96428"/>
              <a:buFont typeface="Times New Roman"/>
              <a:buAutoNum type="arabicParenR" startAt="3"/>
              <a:tabLst>
                <a:tab pos="589915" algn="l"/>
              </a:tabLst>
            </a:pP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GO(I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A)=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,A</a:t>
            </a:r>
            <a:r>
              <a:rPr sz="2800" spc="-5" dirty="0">
                <a:latin typeface="宋体"/>
                <a:cs typeface="宋体"/>
              </a:rPr>
              <a:t>是非终结符，则置</a:t>
            </a:r>
            <a:r>
              <a:rPr sz="2800" spc="-5" dirty="0">
                <a:latin typeface="Times New Roman"/>
                <a:cs typeface="Times New Roman"/>
              </a:rPr>
              <a:t>GOTO[k,A]=j;</a:t>
            </a:r>
            <a:endParaRPr sz="2800">
              <a:latin typeface="Times New Roman"/>
              <a:cs typeface="Times New Roman"/>
            </a:endParaRPr>
          </a:p>
          <a:p>
            <a:pPr marL="368300" marR="189230" indent="-76835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arenR" startAt="3"/>
              <a:tabLst>
                <a:tab pos="589915" algn="l"/>
              </a:tabLst>
            </a:pPr>
            <a:r>
              <a:rPr sz="2800" spc="-5" dirty="0">
                <a:latin typeface="宋体"/>
                <a:cs typeface="宋体"/>
              </a:rPr>
              <a:t>分析表中凡不能用步</a:t>
            </a:r>
            <a:r>
              <a:rPr sz="2800" spc="-10" dirty="0">
                <a:latin typeface="宋体"/>
                <a:cs typeface="宋体"/>
              </a:rPr>
              <a:t>骤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宋体"/>
                <a:cs typeface="宋体"/>
              </a:rPr>
              <a:t>至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填入信息的空白项，均 </a:t>
            </a:r>
            <a:r>
              <a:rPr sz="2800" dirty="0">
                <a:latin typeface="宋体"/>
                <a:cs typeface="宋体"/>
              </a:rPr>
              <a:t>置</a:t>
            </a:r>
            <a:r>
              <a:rPr sz="2800" spc="-10" dirty="0">
                <a:latin typeface="宋体"/>
                <a:cs typeface="宋体"/>
              </a:rPr>
              <a:t>上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宋体"/>
                <a:cs typeface="宋体"/>
              </a:rPr>
              <a:t>出错标</a:t>
            </a:r>
            <a:r>
              <a:rPr sz="2800" dirty="0">
                <a:latin typeface="宋体"/>
                <a:cs typeface="宋体"/>
              </a:rPr>
              <a:t>志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704580" cy="42976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二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分析表的构造算法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2.LR(0)</a:t>
            </a:r>
            <a:r>
              <a:rPr sz="2800" dirty="0">
                <a:latin typeface="宋体"/>
                <a:cs typeface="宋体"/>
              </a:rPr>
              <a:t>文法</a:t>
            </a:r>
            <a:endParaRPr sz="2800">
              <a:latin typeface="宋体"/>
              <a:cs typeface="宋体"/>
            </a:endParaRPr>
          </a:p>
          <a:p>
            <a:pPr marL="355600" marR="26289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定义：若文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按上面算法构造出来的分析表不包含 多重定义项，则该文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  <a:p>
            <a:pPr marL="355600" marR="182880" indent="-343535">
              <a:lnSpc>
                <a:spcPct val="105200"/>
              </a:lnSpc>
              <a:spcBef>
                <a:spcPts val="50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）显然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LR(0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文法的每个项目集中不包含有任 何冲突项目。</a:t>
            </a:r>
            <a:endParaRPr sz="2800">
              <a:latin typeface="宋体"/>
              <a:cs typeface="宋体"/>
            </a:endParaRPr>
          </a:p>
          <a:p>
            <a:pPr marL="355600" marR="5080" indent="723265">
              <a:lnSpc>
                <a:spcPct val="100000"/>
              </a:lnSpc>
              <a:spcBef>
                <a:spcPts val="505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文法的能力很弱，甚至连表达式文法也 不属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LR(0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文法，所以没有实用价值，但可以利用它 的构造算法来构造其</a:t>
            </a:r>
            <a:r>
              <a:rPr sz="2800" spc="-10" dirty="0">
                <a:latin typeface="宋体"/>
                <a:cs typeface="宋体"/>
              </a:rPr>
              <a:t>他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分析表。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544560" cy="41478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二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分析表的构造算法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2.LR(0)</a:t>
            </a:r>
            <a:r>
              <a:rPr sz="2800" dirty="0">
                <a:latin typeface="宋体"/>
                <a:cs typeface="宋体"/>
              </a:rPr>
              <a:t>文法</a:t>
            </a:r>
            <a:endParaRPr sz="2800">
              <a:latin typeface="宋体"/>
              <a:cs typeface="宋体"/>
            </a:endParaRPr>
          </a:p>
          <a:p>
            <a:pPr marL="355600" marR="5080" indent="-342900" algn="just">
              <a:lnSpc>
                <a:spcPct val="105200"/>
              </a:lnSpc>
              <a:spcBef>
                <a:spcPts val="50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3)</a:t>
            </a:r>
            <a:r>
              <a:rPr sz="2800" spc="-5" dirty="0">
                <a:latin typeface="宋体"/>
                <a:cs typeface="宋体"/>
              </a:rPr>
              <a:t>下推栈栈顶状态实质上是</a:t>
            </a:r>
            <a:r>
              <a:rPr sz="2800" spc="-5" dirty="0">
                <a:latin typeface="Times New Roman"/>
                <a:cs typeface="Times New Roman"/>
              </a:rPr>
              <a:t>DFA</a:t>
            </a:r>
            <a:r>
              <a:rPr sz="2800" spc="-5" dirty="0">
                <a:latin typeface="宋体"/>
                <a:cs typeface="宋体"/>
              </a:rPr>
              <a:t>的一个状态，它 反映了识别活前缀的进程，反映了找句柄的历史情况</a:t>
            </a:r>
            <a:endParaRPr sz="2800">
              <a:latin typeface="宋体"/>
              <a:cs typeface="宋体"/>
            </a:endParaRPr>
          </a:p>
          <a:p>
            <a:pPr marL="355600" marR="5080" algn="just"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宋体"/>
                <a:cs typeface="宋体"/>
              </a:rPr>
              <a:t>（即句柄的多大部分已经进栈），而不必到栈里去找 过去的移进－归约历史。这种下推自动机的分析过程 实际上可看作是有限自动机与下推栈结合的过程。由 有限自动机表示分析活前缀的过程，而下推栈是记住 已分析的历史情况。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54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/>
              <a:t>6.2	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项目集族和</a:t>
            </a:r>
            <a:r>
              <a:rPr dirty="0"/>
              <a:t>LR(0</a:t>
            </a:r>
            <a:r>
              <a:rPr spc="-5" dirty="0"/>
              <a:t>)</a:t>
            </a:r>
            <a:r>
              <a:rPr dirty="0">
                <a:latin typeface="宋体"/>
                <a:cs typeface="宋体"/>
              </a:rPr>
              <a:t>分析表的 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746490" cy="25260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二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分析表的构造算法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2.LR(0)</a:t>
            </a:r>
            <a:r>
              <a:rPr sz="2800" dirty="0">
                <a:latin typeface="宋体"/>
                <a:cs typeface="宋体"/>
              </a:rPr>
              <a:t>文法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注：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下推自动机的能力比有限自动机能力强。</a:t>
            </a:r>
            <a:endParaRPr sz="2800">
              <a:latin typeface="宋体"/>
              <a:cs typeface="宋体"/>
            </a:endParaRPr>
          </a:p>
          <a:p>
            <a:pPr marL="355600" marR="5080" indent="812800">
              <a:lnSpc>
                <a:spcPct val="105200"/>
              </a:lnSpc>
              <a:spcBef>
                <a:spcPts val="505"/>
              </a:spcBef>
            </a:pPr>
            <a:r>
              <a:rPr sz="2800" spc="-5" dirty="0">
                <a:latin typeface="Times New Roman"/>
                <a:cs typeface="Times New Roman"/>
              </a:rPr>
              <a:t>5)</a:t>
            </a:r>
            <a:r>
              <a:rPr sz="2800" dirty="0">
                <a:latin typeface="宋体"/>
                <a:cs typeface="宋体"/>
              </a:rPr>
              <a:t>由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文法作归约时只看历史情况，与当前 读头下的符号无关，所以它的能力很弱，需要改进。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971870"/>
            <a:ext cx="8716010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52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例如：下面的文法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LR(0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文法，假定对这个文法的各个 产生式给予编号并写成：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048192" y="1853462"/>
            <a:ext cx="1370965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4.A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5.B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cB</a:t>
            </a:r>
            <a:endParaRPr sz="280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6.B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526" y="1853462"/>
            <a:ext cx="1444625" cy="2077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0. S`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1.E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2.E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bB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3.A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13715"/>
            <a:ext cx="51822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/>
              <a:t>6.1	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分析器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宋体"/>
                <a:cs typeface="宋体"/>
              </a:rPr>
              <a:t>一、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分析法的基本思想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722" y="6078384"/>
            <a:ext cx="279971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读头下的符号。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7647" y="6276114"/>
            <a:ext cx="165544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23" y="1449611"/>
            <a:ext cx="8557260" cy="45732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、基本思想</a:t>
            </a:r>
            <a:endParaRPr sz="2800">
              <a:latin typeface="宋体"/>
              <a:cs typeface="宋体"/>
            </a:endParaRPr>
          </a:p>
          <a:p>
            <a:pPr marL="355600" marR="5080" indent="723900" algn="just">
              <a:lnSpc>
                <a:spcPct val="92500"/>
              </a:lnSpc>
              <a:spcBef>
                <a:spcPts val="585"/>
              </a:spcBef>
            </a:pPr>
            <a:r>
              <a:rPr sz="2800" spc="-5" dirty="0">
                <a:latin typeface="宋体"/>
                <a:cs typeface="宋体"/>
              </a:rPr>
              <a:t>在规范归约过程中，一方面记住已移进和归约出 的整个符号串，另一方面根据所用的产生式推测未来 可能碰到的输入符号。</a:t>
            </a:r>
            <a:endParaRPr sz="28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1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分析法寻找可归约句柄的依据</a:t>
            </a:r>
            <a:endParaRPr sz="2800">
              <a:latin typeface="宋体"/>
              <a:cs typeface="宋体"/>
            </a:endParaRPr>
          </a:p>
          <a:p>
            <a:pPr marL="355600" indent="-343535" algn="just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历</a:t>
            </a:r>
            <a:r>
              <a:rPr sz="2800" spc="-10" dirty="0">
                <a:latin typeface="宋体"/>
                <a:cs typeface="宋体"/>
              </a:rPr>
              <a:t>史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记录在栈内的符号串移进、归约的历史情况</a:t>
            </a:r>
            <a:endParaRPr sz="2800">
              <a:latin typeface="宋体"/>
              <a:cs typeface="宋体"/>
            </a:endParaRPr>
          </a:p>
          <a:p>
            <a:pPr marL="355600" indent="-343535" algn="just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展</a:t>
            </a:r>
            <a:r>
              <a:rPr sz="2800" spc="-10" dirty="0">
                <a:latin typeface="宋体"/>
                <a:cs typeface="宋体"/>
              </a:rPr>
              <a:t>望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预测句柄之后可能出现的信息；</a:t>
            </a:r>
            <a:endParaRPr sz="2800">
              <a:latin typeface="宋体"/>
              <a:cs typeface="宋体"/>
            </a:endParaRPr>
          </a:p>
          <a:p>
            <a:pPr marL="355600" indent="-343535" algn="just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现</a:t>
            </a:r>
            <a:r>
              <a:rPr sz="2800" spc="-10" dirty="0">
                <a:latin typeface="宋体"/>
                <a:cs typeface="宋体"/>
              </a:rPr>
              <a:t>实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9954" y="6256782"/>
            <a:ext cx="7823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1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57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942" y="347599"/>
          <a:ext cx="8028305" cy="6459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5675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5020" marR="1308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54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146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2650"/>
                        </a:lnSpc>
                        <a:spcBef>
                          <a:spcPts val="87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35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2640"/>
                        </a:lnSpc>
                        <a:spcBef>
                          <a:spcPts val="87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2640"/>
                        </a:lnSpc>
                        <a:spcBef>
                          <a:spcPts val="870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35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2655"/>
                        </a:lnSpc>
                        <a:spcBef>
                          <a:spcPts val="870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86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86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86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86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876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876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85"/>
                        </a:lnSpc>
                        <a:tabLst>
                          <a:tab pos="755650" algn="l"/>
                        </a:tabLst>
                      </a:pPr>
                      <a:r>
                        <a:rPr sz="1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第六章	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307848"/>
            <a:ext cx="86061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例如：设文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项目集规范族中含有如下一个 项目集（状态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52744" y="1253459"/>
            <a:ext cx="20612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I={X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δ•bβ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744" y="1680485"/>
            <a:ext cx="158623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54685" indent="-642620">
              <a:lnSpc>
                <a:spcPct val="100000"/>
              </a:lnSpc>
              <a:spcBef>
                <a:spcPts val="775"/>
              </a:spcBef>
              <a:buChar char="–"/>
              <a:tabLst>
                <a:tab pos="654685" algn="l"/>
                <a:tab pos="655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α•</a:t>
            </a:r>
            <a:endParaRPr sz="2800">
              <a:latin typeface="Times New Roman"/>
              <a:cs typeface="Times New Roman"/>
            </a:endParaRPr>
          </a:p>
          <a:p>
            <a:pPr marL="654050" indent="-641985">
              <a:lnSpc>
                <a:spcPct val="100000"/>
              </a:lnSpc>
              <a:spcBef>
                <a:spcPts val="680"/>
              </a:spcBef>
              <a:buChar char="–"/>
              <a:tabLst>
                <a:tab pos="654050" algn="l"/>
                <a:tab pos="654685" algn="l"/>
              </a:tabLst>
            </a:pP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8773" y="1167662"/>
            <a:ext cx="2054225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/*</a:t>
            </a:r>
            <a:r>
              <a:rPr sz="2800" spc="-5" dirty="0">
                <a:latin typeface="宋体"/>
                <a:cs typeface="宋体"/>
              </a:rPr>
              <a:t>移进项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*/</a:t>
            </a:r>
            <a:endParaRPr sz="28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/*</a:t>
            </a:r>
            <a:r>
              <a:rPr sz="2800" spc="-5" dirty="0">
                <a:latin typeface="宋体"/>
                <a:cs typeface="宋体"/>
              </a:rPr>
              <a:t>归约项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*/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/*</a:t>
            </a:r>
            <a:r>
              <a:rPr sz="2800" spc="-5" dirty="0">
                <a:latin typeface="宋体"/>
                <a:cs typeface="宋体"/>
              </a:rPr>
              <a:t>归约项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*/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737" y="2807938"/>
            <a:ext cx="8132445" cy="128460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7815" marR="5080" indent="-285750" algn="just">
              <a:lnSpc>
                <a:spcPct val="97500"/>
              </a:lnSpc>
              <a:spcBef>
                <a:spcPts val="18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这三个项目告诉我们应做的动作各不相同，出现了 移进－归约冲突和归约－归约冲突。这个文法一定 </a:t>
            </a:r>
            <a:r>
              <a:rPr sz="2800" dirty="0">
                <a:latin typeface="宋体"/>
                <a:cs typeface="宋体"/>
              </a:rPr>
              <a:t>不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635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6.3	</a:t>
            </a:r>
            <a:r>
              <a:rPr spc="-5" dirty="0"/>
              <a:t>SLR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71870"/>
            <a:ext cx="8998585" cy="414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57505" indent="-343535">
              <a:lnSpc>
                <a:spcPct val="1052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LR(0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的一种改进，它在归约时除了考虑历史情 况之外还考虑了一点现实。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一、消除冲突</a:t>
            </a:r>
            <a:endParaRPr sz="2800">
              <a:latin typeface="宋体"/>
              <a:cs typeface="宋体"/>
            </a:endParaRPr>
          </a:p>
          <a:p>
            <a:pPr marL="355600" marR="280670" indent="-342900">
              <a:lnSpc>
                <a:spcPct val="1054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、一个有冲突的项目集，可以根据读头下符号的不同 来消除冲突。</a:t>
            </a:r>
            <a:endParaRPr sz="2800">
              <a:latin typeface="宋体"/>
              <a:cs typeface="宋体"/>
            </a:endParaRPr>
          </a:p>
          <a:p>
            <a:pPr marL="355600" marR="348615" indent="-342900">
              <a:lnSpc>
                <a:spcPct val="100000"/>
              </a:lnSpc>
              <a:spcBef>
                <a:spcPts val="54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一般而言，对于任何形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spc="-5" dirty="0">
                <a:latin typeface="Times New Roman"/>
                <a:cs typeface="Times New Roman"/>
              </a:rPr>
              <a:t>I={X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δ•bβ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α•, 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α•}  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项目集，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Follow(A) </a:t>
            </a:r>
            <a:r>
              <a:rPr sz="2800" spc="-5" dirty="0">
                <a:latin typeface="宋体"/>
                <a:cs typeface="宋体"/>
              </a:rPr>
              <a:t>∩</a:t>
            </a:r>
            <a:r>
              <a:rPr sz="2800" spc="-5" dirty="0">
                <a:latin typeface="Times New Roman"/>
                <a:cs typeface="Times New Roman"/>
              </a:rPr>
              <a:t>Follow(B)= </a:t>
            </a:r>
            <a:r>
              <a:rPr sz="2800" spc="-5" dirty="0">
                <a:latin typeface="Symbol"/>
                <a:cs typeface="Symbol"/>
              </a:rPr>
              <a:t>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Symbol"/>
                <a:cs typeface="Symbol"/>
              </a:rPr>
              <a:t>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Follow(A),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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Follow(B),</a:t>
            </a:r>
            <a:r>
              <a:rPr sz="2800" spc="-5" dirty="0">
                <a:latin typeface="宋体"/>
                <a:cs typeface="宋体"/>
              </a:rPr>
              <a:t>则可以根据当前读头下符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325"/>
              </a:lnSpc>
            </a:pPr>
            <a:r>
              <a:rPr sz="2800" spc="-5" dirty="0">
                <a:latin typeface="宋体"/>
                <a:cs typeface="宋体"/>
              </a:rPr>
              <a:t>来消除冲突。即在构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分析表的算法中做一些改变：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635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6.3	</a:t>
            </a:r>
            <a:r>
              <a:rPr spc="-5" dirty="0"/>
              <a:t>SLR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52049"/>
            <a:ext cx="8510905" cy="25457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一、消除冲突</a:t>
            </a:r>
            <a:endParaRPr sz="2800">
              <a:latin typeface="宋体"/>
              <a:cs typeface="宋体"/>
            </a:endParaRPr>
          </a:p>
          <a:p>
            <a:pPr marL="636270" indent="-535305">
              <a:lnSpc>
                <a:spcPct val="100000"/>
              </a:lnSpc>
              <a:spcBef>
                <a:spcPts val="505"/>
              </a:spcBef>
              <a:buSzPct val="96428"/>
              <a:buFont typeface="Times New Roman"/>
              <a:buAutoNum type="arabicPlain"/>
              <a:tabLst>
                <a:tab pos="636905" algn="l"/>
              </a:tabLst>
            </a:pPr>
            <a:r>
              <a:rPr sz="2800" spc="-5" dirty="0">
                <a:latin typeface="宋体"/>
                <a:cs typeface="宋体"/>
              </a:rPr>
              <a:t>若当前输入</a:t>
            </a:r>
            <a:r>
              <a:rPr sz="2800" spc="-10" dirty="0">
                <a:latin typeface="宋体"/>
                <a:cs typeface="宋体"/>
              </a:rPr>
              <a:t>符</a:t>
            </a:r>
            <a:r>
              <a:rPr sz="2800" spc="-5" dirty="0">
                <a:latin typeface="Times New Roman"/>
                <a:cs typeface="Times New Roman"/>
              </a:rPr>
              <a:t>a=b</a:t>
            </a:r>
            <a:r>
              <a:rPr sz="2800" spc="-5" dirty="0">
                <a:latin typeface="宋体"/>
                <a:cs typeface="宋体"/>
              </a:rPr>
              <a:t>，做移进；</a:t>
            </a:r>
            <a:endParaRPr sz="2800">
              <a:latin typeface="宋体"/>
              <a:cs typeface="宋体"/>
            </a:endParaRPr>
          </a:p>
          <a:p>
            <a:pPr marL="636270" indent="-535305">
              <a:lnSpc>
                <a:spcPct val="100000"/>
              </a:lnSpc>
              <a:spcBef>
                <a:spcPts val="725"/>
              </a:spcBef>
              <a:buSzPct val="96428"/>
              <a:buFont typeface="Times New Roman"/>
              <a:buAutoNum type="arabicPlain"/>
              <a:tabLst>
                <a:tab pos="636905" algn="l"/>
              </a:tabLst>
            </a:pPr>
            <a:r>
              <a:rPr sz="2800" spc="-5" dirty="0">
                <a:latin typeface="宋体"/>
                <a:cs typeface="宋体"/>
              </a:rPr>
              <a:t>若当前输入</a:t>
            </a:r>
            <a:r>
              <a:rPr sz="2800" spc="-10" dirty="0">
                <a:latin typeface="宋体"/>
                <a:cs typeface="宋体"/>
              </a:rPr>
              <a:t>符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Follow(A)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按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产生式归约；</a:t>
            </a:r>
            <a:endParaRPr sz="2800">
              <a:latin typeface="宋体"/>
              <a:cs typeface="宋体"/>
            </a:endParaRPr>
          </a:p>
          <a:p>
            <a:pPr marL="636270" indent="-535305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lain"/>
              <a:tabLst>
                <a:tab pos="636905" algn="l"/>
              </a:tabLst>
            </a:pPr>
            <a:r>
              <a:rPr sz="2800" spc="-5" dirty="0">
                <a:latin typeface="宋体"/>
                <a:cs typeface="宋体"/>
              </a:rPr>
              <a:t>若当前输入</a:t>
            </a:r>
            <a:r>
              <a:rPr sz="2800" spc="-10" dirty="0">
                <a:latin typeface="宋体"/>
                <a:cs typeface="宋体"/>
              </a:rPr>
              <a:t>符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Follow(B)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按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产生式归约；</a:t>
            </a:r>
            <a:endParaRPr sz="2800">
              <a:latin typeface="宋体"/>
              <a:cs typeface="宋体"/>
            </a:endParaRPr>
          </a:p>
          <a:p>
            <a:pPr marL="636270" indent="-535305">
              <a:lnSpc>
                <a:spcPct val="100000"/>
              </a:lnSpc>
              <a:spcBef>
                <a:spcPts val="630"/>
              </a:spcBef>
              <a:buSzPct val="96428"/>
              <a:buFont typeface="Times New Roman"/>
              <a:buAutoNum type="arabicPlain"/>
              <a:tabLst>
                <a:tab pos="636905" algn="l"/>
              </a:tabLst>
            </a:pPr>
            <a:r>
              <a:rPr sz="2800" spc="-5" dirty="0">
                <a:latin typeface="宋体"/>
                <a:cs typeface="宋体"/>
              </a:rPr>
              <a:t>其他，报错。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635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6.3	</a:t>
            </a:r>
            <a:r>
              <a:rPr spc="-5" dirty="0"/>
              <a:t>SLR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16" y="907852"/>
            <a:ext cx="8780780" cy="4645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二、构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分析表的算法</a:t>
            </a:r>
            <a:endParaRPr sz="2800">
              <a:latin typeface="宋体"/>
              <a:cs typeface="宋体"/>
            </a:endParaRPr>
          </a:p>
          <a:p>
            <a:pPr marL="368300" marR="27940" indent="-343535">
              <a:lnSpc>
                <a:spcPct val="100099"/>
              </a:lnSpc>
              <a:spcBef>
                <a:spcPts val="675"/>
              </a:spcBef>
              <a:buFont typeface="Times New Roman"/>
              <a:buChar char="•"/>
              <a:tabLst>
                <a:tab pos="367665" algn="l"/>
                <a:tab pos="368935" algn="l"/>
              </a:tabLst>
            </a:pPr>
            <a:r>
              <a:rPr sz="2800" dirty="0">
                <a:latin typeface="宋体"/>
                <a:cs typeface="宋体"/>
              </a:rPr>
              <a:t>设</a:t>
            </a:r>
            <a:r>
              <a:rPr sz="2800" spc="-5" dirty="0">
                <a:latin typeface="Times New Roman"/>
                <a:cs typeface="Times New Roman"/>
              </a:rPr>
              <a:t>C={I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,…I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},</a:t>
            </a:r>
            <a:r>
              <a:rPr sz="2800" spc="-5" dirty="0">
                <a:latin typeface="宋体"/>
                <a:cs typeface="宋体"/>
              </a:rPr>
              <a:t>以各项目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(k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…,n)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作为状态 序号，并以包</a:t>
            </a:r>
            <a:r>
              <a:rPr sz="2800" dirty="0">
                <a:latin typeface="宋体"/>
                <a:cs typeface="宋体"/>
              </a:rPr>
              <a:t>含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•S</a:t>
            </a:r>
            <a:r>
              <a:rPr sz="2800" spc="-5" dirty="0">
                <a:latin typeface="宋体"/>
                <a:cs typeface="宋体"/>
              </a:rPr>
              <a:t>的项目集作为初始状态，同时 将产生式进行编号。然后按下列步骤填</a:t>
            </a:r>
            <a:r>
              <a:rPr sz="2800" spc="-15" dirty="0">
                <a:latin typeface="宋体"/>
                <a:cs typeface="宋体"/>
              </a:rPr>
              <a:t>写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dirty="0">
                <a:latin typeface="宋体"/>
                <a:cs typeface="宋体"/>
              </a:rPr>
              <a:t>表 和</a:t>
            </a:r>
            <a:r>
              <a:rPr sz="2800" spc="-5" dirty="0">
                <a:latin typeface="Times New Roman"/>
                <a:cs typeface="Times New Roman"/>
              </a:rPr>
              <a:t>GOTO</a:t>
            </a:r>
            <a:r>
              <a:rPr sz="2800" dirty="0">
                <a:latin typeface="宋体"/>
                <a:cs typeface="宋体"/>
              </a:rPr>
              <a:t>表：</a:t>
            </a:r>
            <a:endParaRPr sz="2800">
              <a:latin typeface="宋体"/>
              <a:cs typeface="宋体"/>
            </a:endParaRPr>
          </a:p>
          <a:p>
            <a:pPr marL="323215" marR="17780" indent="-323215">
              <a:lnSpc>
                <a:spcPts val="3310"/>
              </a:lnSpc>
              <a:spcBef>
                <a:spcPts val="880"/>
              </a:spcBef>
              <a:buSzPct val="96428"/>
              <a:buFont typeface="Times New Roman"/>
              <a:buAutoNum type="arabicParenR"/>
              <a:tabLst>
                <a:tab pos="323215" algn="l"/>
                <a:tab pos="3559810" algn="l"/>
              </a:tabLst>
            </a:pPr>
            <a:r>
              <a:rPr sz="2800" spc="-5" dirty="0">
                <a:latin typeface="宋体"/>
                <a:cs typeface="宋体"/>
              </a:rPr>
              <a:t>若项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α•aβ</a:t>
            </a:r>
            <a:r>
              <a:rPr sz="2800" dirty="0">
                <a:latin typeface="宋体"/>
                <a:cs typeface="宋体"/>
              </a:rPr>
              <a:t>属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状态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dirty="0">
                <a:latin typeface="Times New Roman"/>
                <a:cs typeface="Times New Roman"/>
              </a:rPr>
              <a:t>GO(I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,a)=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,a</a:t>
            </a:r>
            <a:r>
              <a:rPr sz="2800" spc="-5" dirty="0">
                <a:latin typeface="宋体"/>
                <a:cs typeface="宋体"/>
              </a:rPr>
              <a:t>为终结符，则 </a:t>
            </a:r>
            <a:r>
              <a:rPr sz="2800" dirty="0">
                <a:latin typeface="宋体"/>
                <a:cs typeface="宋体"/>
              </a:rPr>
              <a:t>置</a:t>
            </a:r>
            <a:r>
              <a:rPr sz="2800" spc="-5" dirty="0">
                <a:latin typeface="Times New Roman"/>
                <a:cs typeface="Times New Roman"/>
              </a:rPr>
              <a:t>ACTION[k,a]=S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;	</a:t>
            </a:r>
            <a:r>
              <a:rPr sz="2800" spc="-5" dirty="0">
                <a:latin typeface="宋体"/>
                <a:cs typeface="宋体"/>
              </a:rPr>
              <a:t>即：移</a:t>
            </a:r>
            <a:r>
              <a:rPr sz="2800" spc="-10" dirty="0">
                <a:latin typeface="宋体"/>
                <a:cs typeface="宋体"/>
              </a:rPr>
              <a:t>进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，并转</a:t>
            </a:r>
            <a:r>
              <a:rPr sz="2800" dirty="0">
                <a:latin typeface="宋体"/>
                <a:cs typeface="宋体"/>
              </a:rPr>
              <a:t>向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状态。</a:t>
            </a:r>
            <a:endParaRPr sz="2800">
              <a:latin typeface="宋体"/>
              <a:cs typeface="宋体"/>
            </a:endParaRPr>
          </a:p>
          <a:p>
            <a:pPr marL="323215" marR="262255" indent="-323215">
              <a:lnSpc>
                <a:spcPct val="100000"/>
              </a:lnSpc>
              <a:spcBef>
                <a:spcPts val="625"/>
              </a:spcBef>
              <a:buSzPct val="96428"/>
              <a:buFont typeface="Times New Roman"/>
              <a:buAutoNum type="arabicParenR"/>
              <a:tabLst>
                <a:tab pos="323215" algn="l"/>
              </a:tabLst>
            </a:pPr>
            <a:r>
              <a:rPr sz="2800" spc="-5" dirty="0">
                <a:latin typeface="宋体"/>
                <a:cs typeface="宋体"/>
              </a:rPr>
              <a:t>若项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则对任何终结</a:t>
            </a:r>
            <a:r>
              <a:rPr sz="2800" spc="-10" dirty="0">
                <a:latin typeface="宋体"/>
                <a:cs typeface="宋体"/>
              </a:rPr>
              <a:t>符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Follow(A),</a:t>
            </a:r>
            <a:r>
              <a:rPr sz="2800" dirty="0">
                <a:latin typeface="宋体"/>
                <a:cs typeface="宋体"/>
              </a:rPr>
              <a:t>置 </a:t>
            </a:r>
            <a:r>
              <a:rPr sz="2800" spc="-5" dirty="0">
                <a:latin typeface="Times New Roman"/>
                <a:cs typeface="Times New Roman"/>
              </a:rPr>
              <a:t>ACTION[k,a]=r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r>
              <a:rPr sz="2800" spc="-10" dirty="0">
                <a:latin typeface="宋体"/>
                <a:cs typeface="宋体"/>
              </a:rPr>
              <a:t>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为产生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</a:t>
            </a:r>
            <a:r>
              <a:rPr sz="2800" spc="-5" dirty="0">
                <a:latin typeface="宋体"/>
                <a:cs typeface="宋体"/>
              </a:rPr>
              <a:t>的编号，即根</a:t>
            </a:r>
            <a:r>
              <a:rPr sz="2800" spc="-10" dirty="0">
                <a:latin typeface="宋体"/>
                <a:cs typeface="宋体"/>
              </a:rPr>
              <a:t>据</a:t>
            </a:r>
            <a:r>
              <a:rPr sz="2800" dirty="0">
                <a:latin typeface="Times New Roman"/>
                <a:cs typeface="Times New Roman"/>
              </a:rPr>
              <a:t>j  </a:t>
            </a:r>
            <a:r>
              <a:rPr sz="2800" spc="-5" dirty="0">
                <a:latin typeface="宋体"/>
                <a:cs typeface="宋体"/>
              </a:rPr>
              <a:t>号产生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进行归约。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42689" y="6256782"/>
            <a:ext cx="1719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9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62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635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6.3	</a:t>
            </a:r>
            <a:r>
              <a:rPr spc="-5" dirty="0"/>
              <a:t>SLR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0130" y="901765"/>
            <a:ext cx="8687435" cy="52438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宋体"/>
                <a:cs typeface="宋体"/>
              </a:rPr>
              <a:t>二、构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分析表的算法</a:t>
            </a:r>
            <a:endParaRPr sz="2800">
              <a:latin typeface="宋体"/>
              <a:cs typeface="宋体"/>
            </a:endParaRPr>
          </a:p>
          <a:p>
            <a:pPr marL="335280" indent="-297815">
              <a:lnSpc>
                <a:spcPct val="100000"/>
              </a:lnSpc>
              <a:spcBef>
                <a:spcPts val="725"/>
              </a:spcBef>
              <a:buSzPct val="96428"/>
              <a:buFont typeface="Times New Roman"/>
              <a:buAutoNum type="arabicParenR" startAt="3"/>
              <a:tabLst>
                <a:tab pos="335915" algn="l"/>
                <a:tab pos="3787775" algn="l"/>
              </a:tabLst>
            </a:pPr>
            <a:r>
              <a:rPr sz="2800" spc="-5" dirty="0">
                <a:latin typeface="宋体"/>
                <a:cs typeface="宋体"/>
              </a:rPr>
              <a:t>若项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S•</a:t>
            </a:r>
            <a:r>
              <a:rPr sz="2800" spc="-10" dirty="0">
                <a:latin typeface="宋体"/>
                <a:cs typeface="宋体"/>
              </a:rPr>
              <a:t>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	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dirty="0">
                <a:latin typeface="宋体"/>
                <a:cs typeface="宋体"/>
              </a:rPr>
              <a:t>置</a:t>
            </a:r>
            <a:r>
              <a:rPr sz="2800" spc="-5" dirty="0">
                <a:latin typeface="Times New Roman"/>
                <a:cs typeface="Times New Roman"/>
              </a:rPr>
              <a:t>ACTION[k,</a:t>
            </a:r>
            <a:r>
              <a:rPr sz="2800" spc="-5" dirty="0">
                <a:latin typeface="宋体"/>
                <a:cs typeface="宋体"/>
              </a:rPr>
              <a:t>＃</a:t>
            </a:r>
            <a:r>
              <a:rPr sz="2800" spc="-5" dirty="0">
                <a:latin typeface="Times New Roman"/>
                <a:cs typeface="Times New Roman"/>
              </a:rPr>
              <a:t>]=acc;</a:t>
            </a:r>
            <a:endParaRPr sz="2800">
              <a:latin typeface="Times New Roman"/>
              <a:cs typeface="Times New Roman"/>
            </a:endParaRPr>
          </a:p>
          <a:p>
            <a:pPr marL="335280" indent="-297815">
              <a:lnSpc>
                <a:spcPct val="100000"/>
              </a:lnSpc>
              <a:spcBef>
                <a:spcPts val="630"/>
              </a:spcBef>
              <a:buSzPct val="96428"/>
              <a:buFont typeface="Times New Roman"/>
              <a:buAutoNum type="arabicParenR" startAt="3"/>
              <a:tabLst>
                <a:tab pos="335915" algn="l"/>
              </a:tabLst>
            </a:pP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GO(I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50" spc="337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A)=I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,A</a:t>
            </a:r>
            <a:r>
              <a:rPr sz="2800" spc="-5" dirty="0">
                <a:latin typeface="宋体"/>
                <a:cs typeface="宋体"/>
              </a:rPr>
              <a:t>是非终结符，则置</a:t>
            </a:r>
            <a:r>
              <a:rPr sz="2800" spc="-5" dirty="0">
                <a:latin typeface="Times New Roman"/>
                <a:cs typeface="Times New Roman"/>
              </a:rPr>
              <a:t>GOTO[k,A]=j;</a:t>
            </a:r>
            <a:endParaRPr sz="2800">
              <a:latin typeface="Times New Roman"/>
              <a:cs typeface="Times New Roman"/>
            </a:endParaRPr>
          </a:p>
          <a:p>
            <a:pPr marL="335915" marR="168275" indent="-335915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arenR" startAt="3"/>
              <a:tabLst>
                <a:tab pos="335915" algn="l"/>
              </a:tabLst>
            </a:pPr>
            <a:r>
              <a:rPr sz="2800" spc="-5" dirty="0">
                <a:latin typeface="宋体"/>
                <a:cs typeface="宋体"/>
              </a:rPr>
              <a:t>分析表中凡不能用步</a:t>
            </a:r>
            <a:r>
              <a:rPr sz="2800" dirty="0">
                <a:latin typeface="宋体"/>
                <a:cs typeface="宋体"/>
              </a:rPr>
              <a:t>骤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至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填入信息的空白项，均置 </a:t>
            </a:r>
            <a:r>
              <a:rPr sz="2800" dirty="0">
                <a:latin typeface="宋体"/>
                <a:cs typeface="宋体"/>
              </a:rPr>
              <a:t>上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宋体"/>
                <a:cs typeface="宋体"/>
              </a:rPr>
              <a:t>出错标</a:t>
            </a:r>
            <a:r>
              <a:rPr sz="2800" spc="-10" dirty="0">
                <a:latin typeface="宋体"/>
                <a:cs typeface="宋体"/>
              </a:rPr>
              <a:t>志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81000" marR="30480" indent="-342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）若文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按上面算法构造出来的分析表不包含多 重定义项，则该文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  <a:p>
            <a:pPr marL="1046480" lvl="1" indent="-297815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arenR" startAt="2"/>
              <a:tabLst>
                <a:tab pos="1046480" algn="l"/>
              </a:tabLst>
            </a:pPr>
            <a:r>
              <a:rPr sz="2800" spc="-5" dirty="0">
                <a:latin typeface="宋体"/>
                <a:cs typeface="宋体"/>
              </a:rPr>
              <a:t>二义文法决不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  <a:p>
            <a:pPr marL="380365" marR="848360" lvl="1" indent="367665">
              <a:lnSpc>
                <a:spcPct val="100000"/>
              </a:lnSpc>
              <a:spcBef>
                <a:spcPts val="5"/>
              </a:spcBef>
              <a:buSzPct val="96428"/>
              <a:buAutoNum type="arabicParenR" startAt="2"/>
              <a:tabLst>
                <a:tab pos="1135380" algn="l"/>
              </a:tabLst>
            </a:pPr>
            <a:r>
              <a:rPr sz="2800" dirty="0">
                <a:latin typeface="Times New Roman"/>
                <a:cs typeface="Times New Roman"/>
              </a:rPr>
              <a:t>SL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分析法包含的展望信息是体现在利用了  </a:t>
            </a:r>
            <a:r>
              <a:rPr sz="2800" spc="-5" dirty="0">
                <a:latin typeface="Times New Roman"/>
                <a:cs typeface="Times New Roman"/>
              </a:rPr>
              <a:t>Follow(A)</a:t>
            </a:r>
            <a:r>
              <a:rPr sz="2800" spc="-5" dirty="0">
                <a:latin typeface="宋体"/>
                <a:cs typeface="宋体"/>
              </a:rPr>
              <a:t>信息，可以解</a:t>
            </a:r>
            <a:r>
              <a:rPr sz="2800" dirty="0">
                <a:latin typeface="宋体"/>
                <a:cs typeface="宋体"/>
              </a:rPr>
              <a:t>决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归</a:t>
            </a:r>
            <a:r>
              <a:rPr sz="2800" spc="-10" dirty="0">
                <a:latin typeface="宋体"/>
                <a:cs typeface="宋体"/>
              </a:rPr>
              <a:t>约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宋体"/>
                <a:cs typeface="宋体"/>
              </a:rPr>
              <a:t>归约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宋体"/>
                <a:cs typeface="宋体"/>
              </a:rPr>
              <a:t>冲突</a:t>
            </a:r>
            <a:endParaRPr sz="2800">
              <a:latin typeface="宋体"/>
              <a:cs typeface="宋体"/>
            </a:endParaRPr>
          </a:p>
          <a:p>
            <a:pPr marL="1134745" lvl="1" indent="-386715">
              <a:lnSpc>
                <a:spcPct val="100000"/>
              </a:lnSpc>
              <a:spcBef>
                <a:spcPts val="5"/>
              </a:spcBef>
              <a:buSzPct val="96428"/>
              <a:buAutoNum type="arabicParenR" startAt="2"/>
              <a:tabLst>
                <a:tab pos="1135380" algn="l"/>
              </a:tabLst>
            </a:pP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分析法没有包含足够的展望信息，不能解决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318" y="6119549"/>
            <a:ext cx="4725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宋体"/>
                <a:cs typeface="宋体"/>
              </a:rPr>
              <a:t>移</a:t>
            </a:r>
            <a:r>
              <a:rPr sz="2800" dirty="0">
                <a:latin typeface="宋体"/>
                <a:cs typeface="宋体"/>
              </a:rPr>
              <a:t>进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宋体"/>
                <a:cs typeface="宋体"/>
              </a:rPr>
              <a:t>归</a:t>
            </a:r>
            <a:r>
              <a:rPr sz="2800" spc="-10" dirty="0">
                <a:latin typeface="宋体"/>
                <a:cs typeface="宋体"/>
              </a:rPr>
              <a:t>约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冲突，需要改进。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42689" y="6256782"/>
            <a:ext cx="1719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9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63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535" y="993648"/>
            <a:ext cx="6722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例如：试构造表达式文</a:t>
            </a:r>
            <a:r>
              <a:rPr sz="2800" dirty="0">
                <a:solidFill>
                  <a:srgbClr val="000000"/>
                </a:solidFill>
                <a:latin typeface="宋体"/>
                <a:cs typeface="宋体"/>
              </a:rPr>
              <a:t>法</a:t>
            </a:r>
            <a:r>
              <a:rPr sz="2800" spc="-5" dirty="0">
                <a:solidFill>
                  <a:srgbClr val="000000"/>
                </a:solidFill>
              </a:rPr>
              <a:t>G(E)</a:t>
            </a:r>
            <a:r>
              <a:rPr sz="2800" dirty="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000000"/>
                </a:solidFill>
              </a:rPr>
              <a:t>SLR</a:t>
            </a: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分析表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3442" y="1426758"/>
            <a:ext cx="1793239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1. 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endParaRPr sz="2800">
              <a:latin typeface="Times New Roman"/>
              <a:cs typeface="Times New Roman"/>
            </a:endParaRPr>
          </a:p>
          <a:p>
            <a:pPr marL="12700" marR="147320" indent="17780">
              <a:lnSpc>
                <a:spcPct val="120200"/>
              </a:lnSpc>
            </a:pPr>
            <a:r>
              <a:rPr sz="2800" spc="-5" dirty="0">
                <a:latin typeface="Times New Roman"/>
                <a:cs typeface="Times New Roman"/>
              </a:rPr>
              <a:t>3.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  </a:t>
            </a:r>
            <a:r>
              <a:rPr sz="2800" spc="-5" dirty="0">
                <a:latin typeface="Times New Roman"/>
                <a:cs typeface="Times New Roman"/>
              </a:rPr>
              <a:t>5.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535" y="1426758"/>
            <a:ext cx="2143760" cy="2077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00100" indent="-788035">
              <a:lnSpc>
                <a:spcPct val="100000"/>
              </a:lnSpc>
              <a:spcBef>
                <a:spcPts val="775"/>
              </a:spcBef>
              <a:buChar char="•"/>
              <a:tabLst>
                <a:tab pos="800100" algn="l"/>
                <a:tab pos="800735" algn="l"/>
              </a:tabLst>
            </a:pPr>
            <a:r>
              <a:rPr sz="2800" spc="-5" dirty="0">
                <a:latin typeface="Times New Roman"/>
                <a:cs typeface="Times New Roman"/>
              </a:rPr>
              <a:t>0. 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800100" indent="-788035">
              <a:lnSpc>
                <a:spcPct val="100000"/>
              </a:lnSpc>
              <a:spcBef>
                <a:spcPts val="680"/>
              </a:spcBef>
              <a:buChar char="•"/>
              <a:tabLst>
                <a:tab pos="800100" algn="l"/>
                <a:tab pos="800735" algn="l"/>
              </a:tabLst>
            </a:pPr>
            <a:r>
              <a:rPr sz="2800" spc="-5" dirty="0">
                <a:latin typeface="Times New Roman"/>
                <a:cs typeface="Times New Roman"/>
              </a:rPr>
              <a:t>2.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800100" indent="-788035">
              <a:lnSpc>
                <a:spcPct val="100000"/>
              </a:lnSpc>
              <a:spcBef>
                <a:spcPts val="675"/>
              </a:spcBef>
              <a:buChar char="•"/>
              <a:tabLst>
                <a:tab pos="800100" algn="l"/>
                <a:tab pos="800735" algn="l"/>
              </a:tabLst>
            </a:pPr>
            <a:r>
              <a:rPr sz="2800" spc="-5" dirty="0">
                <a:latin typeface="Times New Roman"/>
                <a:cs typeface="Times New Roman"/>
              </a:rPr>
              <a:t>4.T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marL="800100" indent="-788035">
              <a:lnSpc>
                <a:spcPct val="100000"/>
              </a:lnSpc>
              <a:spcBef>
                <a:spcPts val="680"/>
              </a:spcBef>
              <a:buChar char="•"/>
              <a:tabLst>
                <a:tab pos="800100" algn="l"/>
                <a:tab pos="800735" algn="l"/>
                <a:tab pos="1971675" algn="l"/>
              </a:tabLst>
            </a:pPr>
            <a:r>
              <a:rPr sz="2800" spc="-5" dirty="0">
                <a:latin typeface="Times New Roman"/>
                <a:cs typeface="Times New Roman"/>
              </a:rPr>
              <a:t>6.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	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595" y="3534413"/>
            <a:ext cx="8717280" cy="925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54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解：按照</a:t>
            </a:r>
            <a:r>
              <a:rPr sz="2800" dirty="0">
                <a:latin typeface="宋体"/>
                <a:cs typeface="宋体"/>
              </a:rPr>
              <a:t>求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项目集规范族的算法，求</a:t>
            </a:r>
            <a:r>
              <a:rPr sz="2800" spc="-10" dirty="0">
                <a:latin typeface="宋体"/>
                <a:cs typeface="宋体"/>
              </a:rPr>
              <a:t>得</a:t>
            </a:r>
            <a:r>
              <a:rPr sz="2800" spc="-5" dirty="0">
                <a:latin typeface="Times New Roman"/>
                <a:cs typeface="Times New Roman"/>
              </a:rPr>
              <a:t>G(E)</a:t>
            </a:r>
            <a:r>
              <a:rPr sz="2800" spc="-5" dirty="0">
                <a:latin typeface="宋体"/>
                <a:cs typeface="宋体"/>
              </a:rPr>
              <a:t>文法得 项目集族如下图：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2689" y="6256782"/>
            <a:ext cx="1719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9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64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539" y="361695"/>
            <a:ext cx="1905000" cy="2658110"/>
          </a:xfrm>
          <a:custGeom>
            <a:avLst/>
            <a:gdLst/>
            <a:ahLst/>
            <a:cxnLst/>
            <a:rect l="l" t="t" r="r" b="b"/>
            <a:pathLst>
              <a:path w="1905000" h="2658110">
                <a:moveTo>
                  <a:pt x="0" y="0"/>
                </a:moveTo>
                <a:lnTo>
                  <a:pt x="0" y="2657856"/>
                </a:lnTo>
                <a:lnTo>
                  <a:pt x="1905000" y="2657856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9639" y="361695"/>
            <a:ext cx="1981200" cy="832485"/>
          </a:xfrm>
          <a:custGeom>
            <a:avLst/>
            <a:gdLst/>
            <a:ahLst/>
            <a:cxnLst/>
            <a:rect l="l" t="t" r="r" b="b"/>
            <a:pathLst>
              <a:path w="1981200" h="832485">
                <a:moveTo>
                  <a:pt x="0" y="0"/>
                </a:moveTo>
                <a:lnTo>
                  <a:pt x="0" y="832104"/>
                </a:lnTo>
                <a:lnTo>
                  <a:pt x="1981199" y="832104"/>
                </a:lnTo>
                <a:lnTo>
                  <a:pt x="198119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14708" y="760474"/>
            <a:ext cx="131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Symbol"/>
                <a:cs typeface="Symbol"/>
              </a:rPr>
              <a:t></a:t>
            </a:r>
            <a:r>
              <a:rPr sz="2400" spc="-10" dirty="0">
                <a:latin typeface="Times New Roman"/>
                <a:cs typeface="Times New Roman"/>
              </a:rPr>
              <a:t>*F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639" y="1428496"/>
            <a:ext cx="1981200" cy="8324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6520">
              <a:lnSpc>
                <a:spcPts val="2875"/>
              </a:lnSpc>
              <a:spcBef>
                <a:spcPts val="365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Times New Roman"/>
                <a:cs typeface="Times New Roman"/>
              </a:rPr>
              <a:t>S’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  <a:p>
            <a:pPr marL="477520">
              <a:lnSpc>
                <a:spcPts val="2875"/>
              </a:lnSpc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Symbol"/>
                <a:cs typeface="Symbol"/>
              </a:rPr>
              <a:t></a:t>
            </a:r>
            <a:r>
              <a:rPr sz="2400" spc="-5" dirty="0">
                <a:latin typeface="Times New Roman"/>
                <a:cs typeface="Times New Roman"/>
              </a:rPr>
              <a:t>+T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5839" y="2581401"/>
            <a:ext cx="1905000" cy="2657475"/>
          </a:xfrm>
          <a:custGeom>
            <a:avLst/>
            <a:gdLst/>
            <a:ahLst/>
            <a:cxnLst/>
            <a:rect l="l" t="t" r="r" b="b"/>
            <a:pathLst>
              <a:path w="1905000" h="2657475">
                <a:moveTo>
                  <a:pt x="0" y="0"/>
                </a:moveTo>
                <a:lnTo>
                  <a:pt x="0" y="2657094"/>
                </a:lnTo>
                <a:lnTo>
                  <a:pt x="1904999" y="2657094"/>
                </a:lnTo>
                <a:lnTo>
                  <a:pt x="190499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59439" y="437895"/>
            <a:ext cx="1981200" cy="11976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77520" marR="159385" indent="-38100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7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T*</a:t>
            </a:r>
            <a:r>
              <a:rPr sz="2400" spc="-5" dirty="0">
                <a:latin typeface="Symbol"/>
                <a:cs typeface="Symbol"/>
              </a:rPr>
              <a:t></a:t>
            </a:r>
            <a:r>
              <a:rPr sz="2400" spc="-5" dirty="0">
                <a:latin typeface="Times New Roman"/>
                <a:cs typeface="Times New Roman"/>
              </a:rPr>
              <a:t>F 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(E)</a:t>
            </a:r>
            <a:endParaRPr sz="2400">
              <a:latin typeface="Times New Roman"/>
              <a:cs typeface="Times New Roman"/>
            </a:endParaRPr>
          </a:p>
          <a:p>
            <a:pPr marL="477520">
              <a:lnSpc>
                <a:spcPts val="287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5639" y="1961895"/>
            <a:ext cx="2057400" cy="19272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77520" marR="123189" indent="-38100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6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E+</a:t>
            </a:r>
            <a:r>
              <a:rPr sz="2400" spc="-5" dirty="0">
                <a:latin typeface="Symbol"/>
                <a:cs typeface="Symbol"/>
              </a:rPr>
              <a:t></a:t>
            </a:r>
            <a:r>
              <a:rPr sz="2400" spc="-5" dirty="0">
                <a:latin typeface="Times New Roman"/>
                <a:cs typeface="Times New Roman"/>
              </a:rPr>
              <a:t>T  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T*F 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477520" marR="497840">
              <a:lnSpc>
                <a:spcPts val="288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(E) 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039" y="3714496"/>
            <a:ext cx="1676400" cy="467359"/>
          </a:xfrm>
          <a:custGeom>
            <a:avLst/>
            <a:gdLst/>
            <a:ahLst/>
            <a:cxnLst/>
            <a:rect l="l" t="t" r="r" b="b"/>
            <a:pathLst>
              <a:path w="1676400" h="467360">
                <a:moveTo>
                  <a:pt x="0" y="0"/>
                </a:moveTo>
                <a:lnTo>
                  <a:pt x="0" y="467105"/>
                </a:lnTo>
                <a:lnTo>
                  <a:pt x="1676400" y="467105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536055" y="1042924"/>
            <a:ext cx="2587625" cy="1603375"/>
            <a:chOff x="6536055" y="1042924"/>
            <a:chExt cx="2587625" cy="1603375"/>
          </a:xfrm>
        </p:grpSpPr>
        <p:sp>
          <p:nvSpPr>
            <p:cNvPr id="13" name="object 13"/>
            <p:cNvSpPr/>
            <p:nvPr/>
          </p:nvSpPr>
          <p:spPr>
            <a:xfrm>
              <a:off x="6921627" y="1809496"/>
              <a:ext cx="2197100" cy="832485"/>
            </a:xfrm>
            <a:custGeom>
              <a:avLst/>
              <a:gdLst/>
              <a:ahLst/>
              <a:cxnLst/>
              <a:rect l="l" t="t" r="r" b="b"/>
              <a:pathLst>
                <a:path w="2197100" h="832485">
                  <a:moveTo>
                    <a:pt x="0" y="0"/>
                  </a:moveTo>
                  <a:lnTo>
                    <a:pt x="0" y="832104"/>
                  </a:lnTo>
                  <a:lnTo>
                    <a:pt x="2196973" y="8321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93027" y="234289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09">
                  <a:moveTo>
                    <a:pt x="0" y="0"/>
                  </a:moveTo>
                  <a:lnTo>
                    <a:pt x="13031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1818" y="22933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30">
                  <a:moveTo>
                    <a:pt x="99809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09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9794" y="1318006"/>
              <a:ext cx="1054100" cy="491490"/>
            </a:xfrm>
            <a:custGeom>
              <a:avLst/>
              <a:gdLst/>
              <a:ahLst/>
              <a:cxnLst/>
              <a:rect l="l" t="t" r="r" b="b"/>
              <a:pathLst>
                <a:path w="1054100" h="491489">
                  <a:moveTo>
                    <a:pt x="1053833" y="491489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40627" y="1273048"/>
              <a:ext cx="112395" cy="90805"/>
            </a:xfrm>
            <a:custGeom>
              <a:avLst/>
              <a:gdLst/>
              <a:ahLst/>
              <a:cxnLst/>
              <a:rect l="l" t="t" r="r" b="b"/>
              <a:pathLst>
                <a:path w="112395" h="90805">
                  <a:moveTo>
                    <a:pt x="112026" y="0"/>
                  </a:moveTo>
                  <a:lnTo>
                    <a:pt x="0" y="3047"/>
                  </a:lnTo>
                  <a:lnTo>
                    <a:pt x="70116" y="90677"/>
                  </a:lnTo>
                  <a:lnTo>
                    <a:pt x="112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40627" y="1047496"/>
              <a:ext cx="894080" cy="137160"/>
            </a:xfrm>
            <a:custGeom>
              <a:avLst/>
              <a:gdLst/>
              <a:ahLst/>
              <a:cxnLst/>
              <a:rect l="l" t="t" r="r" b="b"/>
              <a:pathLst>
                <a:path w="894079" h="137159">
                  <a:moveTo>
                    <a:pt x="0" y="0"/>
                  </a:moveTo>
                  <a:lnTo>
                    <a:pt x="893838" y="13715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25322" y="1135888"/>
              <a:ext cx="106045" cy="98425"/>
            </a:xfrm>
            <a:custGeom>
              <a:avLst/>
              <a:gdLst/>
              <a:ahLst/>
              <a:cxnLst/>
              <a:rect l="l" t="t" r="r" b="b"/>
              <a:pathLst>
                <a:path w="106045" h="98425">
                  <a:moveTo>
                    <a:pt x="105905" y="64008"/>
                  </a:moveTo>
                  <a:lnTo>
                    <a:pt x="15227" y="0"/>
                  </a:lnTo>
                  <a:lnTo>
                    <a:pt x="0" y="98298"/>
                  </a:lnTo>
                  <a:lnTo>
                    <a:pt x="105905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1453" y="392582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108" y="3748278"/>
            <a:ext cx="1304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宋体"/>
                <a:cs typeface="宋体"/>
              </a:rPr>
              <a:t>：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2239" y="4705096"/>
            <a:ext cx="1676400" cy="467359"/>
          </a:xfrm>
          <a:custGeom>
            <a:avLst/>
            <a:gdLst/>
            <a:ahLst/>
            <a:cxnLst/>
            <a:rect l="l" t="t" r="r" b="b"/>
            <a:pathLst>
              <a:path w="1676400" h="467360">
                <a:moveTo>
                  <a:pt x="0" y="0"/>
                </a:moveTo>
                <a:lnTo>
                  <a:pt x="0" y="467105"/>
                </a:lnTo>
                <a:lnTo>
                  <a:pt x="1676400" y="467105"/>
                </a:lnTo>
                <a:lnTo>
                  <a:pt x="16764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7653" y="491642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6308" y="4738878"/>
            <a:ext cx="1405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宋体"/>
                <a:cs typeface="宋体"/>
              </a:rPr>
              <a:t>：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49817" y="845566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30">
                <a:moveTo>
                  <a:pt x="99821" y="49530"/>
                </a:moveTo>
                <a:lnTo>
                  <a:pt x="0" y="0"/>
                </a:lnTo>
                <a:lnTo>
                  <a:pt x="0" y="99822"/>
                </a:lnTo>
                <a:lnTo>
                  <a:pt x="99821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54339" y="395478"/>
            <a:ext cx="202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sz="3600" u="sng" baseline="-2546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sng" spc="187" baseline="-2546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sng" baseline="-2546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600" baseline="-25462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49817" y="1759966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30">
                <a:moveTo>
                  <a:pt x="99821" y="49529"/>
                </a:moveTo>
                <a:lnTo>
                  <a:pt x="0" y="0"/>
                </a:lnTo>
                <a:lnTo>
                  <a:pt x="0" y="99821"/>
                </a:lnTo>
                <a:lnTo>
                  <a:pt x="99821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887677" y="2750566"/>
            <a:ext cx="542925" cy="1319530"/>
            <a:chOff x="1887677" y="2750566"/>
            <a:chExt cx="542925" cy="1319530"/>
          </a:xfrm>
        </p:grpSpPr>
        <p:sp>
          <p:nvSpPr>
            <p:cNvPr id="29" name="object 29"/>
            <p:cNvSpPr/>
            <p:nvPr/>
          </p:nvSpPr>
          <p:spPr>
            <a:xfrm>
              <a:off x="1892439" y="2800096"/>
              <a:ext cx="435609" cy="0"/>
            </a:xfrm>
            <a:custGeom>
              <a:avLst/>
              <a:gdLst/>
              <a:ahLst/>
              <a:cxnLst/>
              <a:rect l="l" t="t" r="r" b="b"/>
              <a:pathLst>
                <a:path w="435610">
                  <a:moveTo>
                    <a:pt x="0" y="0"/>
                  </a:moveTo>
                  <a:lnTo>
                    <a:pt x="4351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6017" y="27505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30">
                  <a:moveTo>
                    <a:pt x="99821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1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90737" y="4019296"/>
              <a:ext cx="435609" cy="0"/>
            </a:xfrm>
            <a:custGeom>
              <a:avLst/>
              <a:gdLst/>
              <a:ahLst/>
              <a:cxnLst/>
              <a:rect l="l" t="t" r="r" b="b"/>
              <a:pathLst>
                <a:path w="435610">
                  <a:moveTo>
                    <a:pt x="43510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2439" y="3969766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99822"/>
                  </a:moveTo>
                  <a:lnTo>
                    <a:pt x="100584" y="0"/>
                  </a:lnTo>
                  <a:lnTo>
                    <a:pt x="0" y="49530"/>
                  </a:lnTo>
                  <a:lnTo>
                    <a:pt x="100584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48135" y="3660647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2489" y="3644327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29">
                <a:moveTo>
                  <a:pt x="99822" y="0"/>
                </a:moveTo>
                <a:lnTo>
                  <a:pt x="0" y="0"/>
                </a:lnTo>
                <a:lnTo>
                  <a:pt x="49530" y="99822"/>
                </a:lnTo>
                <a:lnTo>
                  <a:pt x="99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86C3F34-B1F2-2145-8325-CA3B7F0AE666}"/>
              </a:ext>
            </a:extLst>
          </p:cNvPr>
          <p:cNvGrpSpPr/>
          <p:nvPr/>
        </p:nvGrpSpPr>
        <p:grpSpPr>
          <a:xfrm>
            <a:off x="-11065" y="3070489"/>
            <a:ext cx="1003719" cy="1944813"/>
            <a:chOff x="-10785" y="3059175"/>
            <a:chExt cx="1003719" cy="1944813"/>
          </a:xfrm>
        </p:grpSpPr>
        <p:sp>
          <p:nvSpPr>
            <p:cNvPr id="38" name="object 38"/>
            <p:cNvSpPr/>
            <p:nvPr/>
          </p:nvSpPr>
          <p:spPr>
            <a:xfrm rot="10800000">
              <a:off x="248243" y="4903658"/>
              <a:ext cx="88265" cy="100330"/>
            </a:xfrm>
            <a:custGeom>
              <a:avLst/>
              <a:gdLst/>
              <a:ahLst/>
              <a:cxnLst/>
              <a:rect l="l" t="t" r="r" b="b"/>
              <a:pathLst>
                <a:path w="88265" h="100329">
                  <a:moveTo>
                    <a:pt x="88023" y="99822"/>
                  </a:moveTo>
                  <a:lnTo>
                    <a:pt x="88023" y="0"/>
                  </a:lnTo>
                  <a:lnTo>
                    <a:pt x="0" y="43345"/>
                  </a:lnTo>
                  <a:lnTo>
                    <a:pt x="0" y="55810"/>
                  </a:lnTo>
                  <a:lnTo>
                    <a:pt x="88023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BA95E549-4B52-7A4D-977C-AEBC01F1921D}"/>
                </a:ext>
              </a:extLst>
            </p:cNvPr>
            <p:cNvGrpSpPr/>
            <p:nvPr/>
          </p:nvGrpSpPr>
          <p:grpSpPr>
            <a:xfrm>
              <a:off x="14895" y="3059175"/>
              <a:ext cx="978039" cy="1905000"/>
              <a:chOff x="13980" y="3058349"/>
              <a:chExt cx="978039" cy="1905000"/>
            </a:xfrm>
          </p:grpSpPr>
          <p:sp>
            <p:nvSpPr>
              <p:cNvPr id="35" name="object 35"/>
              <p:cNvSpPr/>
              <p:nvPr/>
            </p:nvSpPr>
            <p:spPr>
              <a:xfrm>
                <a:off x="992019" y="3058349"/>
                <a:ext cx="0" cy="588010"/>
              </a:xfrm>
              <a:custGeom>
                <a:avLst/>
                <a:gdLst/>
                <a:ahLst/>
                <a:cxnLst/>
                <a:rect l="l" t="t" r="r" b="b"/>
                <a:pathLst>
                  <a:path h="588010">
                    <a:moveTo>
                      <a:pt x="0" y="0"/>
                    </a:moveTo>
                    <a:lnTo>
                      <a:pt x="0" y="58750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99717" y="49633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10">
                    <a:moveTo>
                      <a:pt x="13030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13980" y="3155885"/>
                <a:ext cx="204470" cy="1703070"/>
              </a:xfrm>
              <a:custGeom>
                <a:avLst/>
                <a:gdLst/>
                <a:ahLst/>
                <a:cxnLst/>
                <a:rect l="l" t="t" r="r" b="b"/>
                <a:pathLst>
                  <a:path w="204470" h="1703070">
                    <a:moveTo>
                      <a:pt x="0" y="1702558"/>
                    </a:moveTo>
                    <a:lnTo>
                      <a:pt x="203847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object 40"/>
            <p:cNvSpPr/>
            <p:nvPr/>
          </p:nvSpPr>
          <p:spPr>
            <a:xfrm rot="10800000">
              <a:off x="-10785" y="4858130"/>
              <a:ext cx="100330" cy="106045"/>
            </a:xfrm>
            <a:custGeom>
              <a:avLst/>
              <a:gdLst/>
              <a:ahLst/>
              <a:cxnLst/>
              <a:rect l="l" t="t" r="r" b="b"/>
              <a:pathLst>
                <a:path w="100329" h="106044">
                  <a:moveTo>
                    <a:pt x="99822" y="105917"/>
                  </a:moveTo>
                  <a:lnTo>
                    <a:pt x="61721" y="0"/>
                  </a:lnTo>
                  <a:lnTo>
                    <a:pt x="0" y="93725"/>
                  </a:lnTo>
                  <a:lnTo>
                    <a:pt x="99822" y="105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5535" y="3279647"/>
            <a:ext cx="948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sz="2400" dirty="0">
                <a:latin typeface="Times New Roman"/>
                <a:cs typeface="Times New Roman"/>
              </a:rPr>
              <a:t>F	i</a:t>
            </a:r>
          </a:p>
        </p:txBody>
      </p:sp>
      <p:grpSp>
        <p:nvGrpSpPr>
          <p:cNvPr id="42" name="object 42"/>
          <p:cNvGrpSpPr/>
          <p:nvPr/>
        </p:nvGrpSpPr>
        <p:grpSpPr>
          <a:xfrm>
            <a:off x="1892439" y="4884165"/>
            <a:ext cx="538480" cy="100330"/>
            <a:chOff x="1892439" y="4884165"/>
            <a:chExt cx="538480" cy="100330"/>
          </a:xfrm>
        </p:grpSpPr>
        <p:sp>
          <p:nvSpPr>
            <p:cNvPr id="43" name="object 43"/>
            <p:cNvSpPr/>
            <p:nvPr/>
          </p:nvSpPr>
          <p:spPr>
            <a:xfrm>
              <a:off x="1990737" y="4933695"/>
              <a:ext cx="435609" cy="0"/>
            </a:xfrm>
            <a:custGeom>
              <a:avLst/>
              <a:gdLst/>
              <a:ahLst/>
              <a:cxnLst/>
              <a:rect l="l" t="t" r="r" b="b"/>
              <a:pathLst>
                <a:path w="435610">
                  <a:moveTo>
                    <a:pt x="435101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92439" y="4884165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99822"/>
                  </a:moveTo>
                  <a:lnTo>
                    <a:pt x="100584" y="0"/>
                  </a:lnTo>
                  <a:lnTo>
                    <a:pt x="0" y="49530"/>
                  </a:lnTo>
                  <a:lnTo>
                    <a:pt x="100584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24335" y="457504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59617" y="921766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99822" y="49529"/>
                </a:moveTo>
                <a:lnTo>
                  <a:pt x="0" y="0"/>
                </a:lnTo>
                <a:lnTo>
                  <a:pt x="0" y="99821"/>
                </a:lnTo>
                <a:lnTo>
                  <a:pt x="99822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34135" y="6126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326077" y="2033333"/>
            <a:ext cx="309880" cy="462280"/>
            <a:chOff x="4326077" y="2033333"/>
            <a:chExt cx="309880" cy="462280"/>
          </a:xfrm>
        </p:grpSpPr>
        <p:sp>
          <p:nvSpPr>
            <p:cNvPr id="49" name="object 49"/>
            <p:cNvSpPr/>
            <p:nvPr/>
          </p:nvSpPr>
          <p:spPr>
            <a:xfrm>
              <a:off x="4330839" y="2038095"/>
              <a:ext cx="250825" cy="375920"/>
            </a:xfrm>
            <a:custGeom>
              <a:avLst/>
              <a:gdLst/>
              <a:ahLst/>
              <a:cxnLst/>
              <a:rect l="l" t="t" r="r" b="b"/>
              <a:pathLst>
                <a:path w="250825" h="375919">
                  <a:moveTo>
                    <a:pt x="0" y="0"/>
                  </a:moveTo>
                  <a:lnTo>
                    <a:pt x="250697" y="37566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38865" y="2384805"/>
              <a:ext cx="97155" cy="110489"/>
            </a:xfrm>
            <a:custGeom>
              <a:avLst/>
              <a:gdLst/>
              <a:ahLst/>
              <a:cxnLst/>
              <a:rect l="l" t="t" r="r" b="b"/>
              <a:pathLst>
                <a:path w="97154" h="110489">
                  <a:moveTo>
                    <a:pt x="96774" y="110489"/>
                  </a:moveTo>
                  <a:lnTo>
                    <a:pt x="83057" y="0"/>
                  </a:lnTo>
                  <a:lnTo>
                    <a:pt x="0" y="55625"/>
                  </a:lnTo>
                  <a:lnTo>
                    <a:pt x="96774" y="110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486535" y="2060447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326077" y="3207766"/>
            <a:ext cx="314325" cy="1395730"/>
            <a:chOff x="4326077" y="3207766"/>
            <a:chExt cx="314325" cy="1395730"/>
          </a:xfrm>
        </p:grpSpPr>
        <p:sp>
          <p:nvSpPr>
            <p:cNvPr id="53" name="object 53"/>
            <p:cNvSpPr/>
            <p:nvPr/>
          </p:nvSpPr>
          <p:spPr>
            <a:xfrm>
              <a:off x="4429137" y="3257296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20650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30839" y="3207766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3" y="99822"/>
                  </a:moveTo>
                  <a:lnTo>
                    <a:pt x="100583" y="0"/>
                  </a:lnTo>
                  <a:lnTo>
                    <a:pt x="0" y="49530"/>
                  </a:lnTo>
                  <a:lnTo>
                    <a:pt x="100583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30839" y="4552696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35817" y="45031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334135" y="419404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821817" y="4579365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99809" y="49530"/>
                </a:moveTo>
                <a:lnTo>
                  <a:pt x="0" y="0"/>
                </a:lnTo>
                <a:lnTo>
                  <a:pt x="0" y="99822"/>
                </a:lnTo>
                <a:lnTo>
                  <a:pt x="99809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32579"/>
              </p:ext>
            </p:extLst>
          </p:nvPr>
        </p:nvGraphicFramePr>
        <p:xfrm>
          <a:off x="4631067" y="4167123"/>
          <a:ext cx="4343400" cy="836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599">
                <a:tc rowSpan="4">
                  <a:txBody>
                    <a:bodyPr/>
                    <a:lstStyle/>
                    <a:p>
                      <a:pPr marL="477520" marR="216535" indent="-3810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：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(E</a:t>
                      </a:r>
                      <a:r>
                        <a:rPr sz="2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) 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10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+T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7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：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(E)</a:t>
                      </a:r>
                      <a:r>
                        <a:rPr sz="2400" spc="-5" dirty="0">
                          <a:latin typeface="Symbol"/>
                          <a:cs typeface="Symbol"/>
                        </a:rPr>
                        <a:t>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5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0" name="object 60"/>
          <p:cNvGrpSpPr/>
          <p:nvPr/>
        </p:nvGrpSpPr>
        <p:grpSpPr>
          <a:xfrm>
            <a:off x="6693027" y="3207766"/>
            <a:ext cx="838200" cy="100330"/>
            <a:chOff x="6693027" y="3207766"/>
            <a:chExt cx="838200" cy="100330"/>
          </a:xfrm>
        </p:grpSpPr>
        <p:sp>
          <p:nvSpPr>
            <p:cNvPr id="61" name="object 61"/>
            <p:cNvSpPr/>
            <p:nvPr/>
          </p:nvSpPr>
          <p:spPr>
            <a:xfrm>
              <a:off x="6693027" y="3257296"/>
              <a:ext cx="740410" cy="0"/>
            </a:xfrm>
            <a:custGeom>
              <a:avLst/>
              <a:gdLst/>
              <a:ahLst/>
              <a:cxnLst/>
              <a:rect l="l" t="t" r="r" b="b"/>
              <a:pathLst>
                <a:path w="740409">
                  <a:moveTo>
                    <a:pt x="0" y="0"/>
                  </a:moveTo>
                  <a:lnTo>
                    <a:pt x="73991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31417" y="32077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536055" y="726694"/>
            <a:ext cx="233679" cy="97155"/>
            <a:chOff x="6536055" y="726694"/>
            <a:chExt cx="233679" cy="97155"/>
          </a:xfrm>
        </p:grpSpPr>
        <p:sp>
          <p:nvSpPr>
            <p:cNvPr id="64" name="object 64"/>
            <p:cNvSpPr/>
            <p:nvPr/>
          </p:nvSpPr>
          <p:spPr>
            <a:xfrm>
              <a:off x="6540627" y="773938"/>
              <a:ext cx="135890" cy="45085"/>
            </a:xfrm>
            <a:custGeom>
              <a:avLst/>
              <a:gdLst/>
              <a:ahLst/>
              <a:cxnLst/>
              <a:rect l="l" t="t" r="r" b="b"/>
              <a:pathLst>
                <a:path w="135890" h="45084">
                  <a:moveTo>
                    <a:pt x="0" y="44958"/>
                  </a:moveTo>
                  <a:lnTo>
                    <a:pt x="13563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58737" y="726694"/>
              <a:ext cx="110489" cy="95250"/>
            </a:xfrm>
            <a:custGeom>
              <a:avLst/>
              <a:gdLst/>
              <a:ahLst/>
              <a:cxnLst/>
              <a:rect l="l" t="t" r="r" b="b"/>
              <a:pathLst>
                <a:path w="110490" h="95250">
                  <a:moveTo>
                    <a:pt x="110490" y="16001"/>
                  </a:moveTo>
                  <a:lnTo>
                    <a:pt x="0" y="0"/>
                  </a:lnTo>
                  <a:lnTo>
                    <a:pt x="31254" y="95249"/>
                  </a:lnTo>
                  <a:lnTo>
                    <a:pt x="110490" y="16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924935" y="289864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693027" y="3588765"/>
            <a:ext cx="762000" cy="100330"/>
            <a:chOff x="6693027" y="3588765"/>
            <a:chExt cx="762000" cy="100330"/>
          </a:xfrm>
        </p:grpSpPr>
        <p:sp>
          <p:nvSpPr>
            <p:cNvPr id="68" name="object 68"/>
            <p:cNvSpPr/>
            <p:nvPr/>
          </p:nvSpPr>
          <p:spPr>
            <a:xfrm>
              <a:off x="6693027" y="3638295"/>
              <a:ext cx="664210" cy="0"/>
            </a:xfrm>
            <a:custGeom>
              <a:avLst/>
              <a:gdLst/>
              <a:ahLst/>
              <a:cxnLst/>
              <a:rect l="l" t="t" r="r" b="b"/>
              <a:pathLst>
                <a:path w="664209">
                  <a:moveTo>
                    <a:pt x="0" y="0"/>
                  </a:moveTo>
                  <a:lnTo>
                    <a:pt x="66371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55217" y="35887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924935" y="3660647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48735" y="993647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24935" y="1450847"/>
            <a:ext cx="2206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329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10735" y="1069847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12081" y="1247393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469254" y="182626"/>
            <a:ext cx="995680" cy="260350"/>
            <a:chOff x="5469254" y="182626"/>
            <a:chExt cx="995680" cy="260350"/>
          </a:xfrm>
        </p:grpSpPr>
        <p:sp>
          <p:nvSpPr>
            <p:cNvPr id="76" name="object 76"/>
            <p:cNvSpPr/>
            <p:nvPr/>
          </p:nvSpPr>
          <p:spPr>
            <a:xfrm>
              <a:off x="5473826" y="231394"/>
              <a:ext cx="894715" cy="207010"/>
            </a:xfrm>
            <a:custGeom>
              <a:avLst/>
              <a:gdLst/>
              <a:ahLst/>
              <a:cxnLst/>
              <a:rect l="l" t="t" r="r" b="b"/>
              <a:pathLst>
                <a:path w="894714" h="207009">
                  <a:moveTo>
                    <a:pt x="0" y="206502"/>
                  </a:moveTo>
                  <a:lnTo>
                    <a:pt x="894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56222" y="182626"/>
              <a:ext cx="108585" cy="98425"/>
            </a:xfrm>
            <a:custGeom>
              <a:avLst/>
              <a:gdLst/>
              <a:ahLst/>
              <a:cxnLst/>
              <a:rect l="l" t="t" r="r" b="b"/>
              <a:pathLst>
                <a:path w="108585" h="98425">
                  <a:moveTo>
                    <a:pt x="108203" y="26669"/>
                  </a:moveTo>
                  <a:lnTo>
                    <a:pt x="0" y="0"/>
                  </a:lnTo>
                  <a:lnTo>
                    <a:pt x="22098" y="98297"/>
                  </a:lnTo>
                  <a:lnTo>
                    <a:pt x="108203" y="26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705735" y="3047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18535" y="0"/>
            <a:ext cx="27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5  </a:t>
            </a: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208" y="395478"/>
            <a:ext cx="177990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Times New Roman"/>
                <a:cs typeface="Times New Roman"/>
              </a:rPr>
              <a:t>S’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495300">
              <a:lnSpc>
                <a:spcPts val="2875"/>
              </a:lnSpc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E+T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0627" y="2586219"/>
            <a:ext cx="79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769227" y="514095"/>
            <a:ext cx="2133600" cy="4673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10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Times New Roman"/>
                <a:cs typeface="Times New Roman"/>
              </a:rPr>
              <a:t>T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T*F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5217" y="1125470"/>
            <a:ext cx="181991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>
              <a:lnSpc>
                <a:spcPts val="287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ts val="2880"/>
              </a:lnSpc>
              <a:spcBef>
                <a:spcPts val="90"/>
              </a:spcBef>
              <a:tabLst>
                <a:tab pos="1426845" algn="l"/>
              </a:tabLst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</a:t>
            </a:r>
            <a:r>
              <a:rPr sz="2400" dirty="0">
                <a:latin typeface="Symbol"/>
                <a:cs typeface="Symbol"/>
              </a:rPr>
              <a:t></a:t>
            </a:r>
            <a:r>
              <a:rPr sz="2400" spc="-5" dirty="0">
                <a:latin typeface="Times New Roman"/>
                <a:cs typeface="Times New Roman"/>
              </a:rPr>
              <a:t>T*</a:t>
            </a:r>
            <a:r>
              <a:rPr sz="2400" dirty="0">
                <a:latin typeface="Times New Roman"/>
                <a:cs typeface="Times New Roman"/>
              </a:rPr>
              <a:t>F	</a:t>
            </a:r>
            <a:r>
              <a:rPr sz="3600" u="sng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sng" spc="187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sng" baseline="69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 </a:t>
            </a:r>
            <a:r>
              <a:rPr sz="3600" baseline="694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780"/>
              </a:lnSpc>
            </a:pP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(E)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670935" y="1843278"/>
            <a:ext cx="221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39351" dirty="0">
                <a:latin typeface="Times New Roman"/>
                <a:cs typeface="Times New Roman"/>
              </a:rPr>
              <a:t>T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9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E+T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539108" y="2208274"/>
            <a:ext cx="138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Symbol"/>
                <a:cs typeface="Symbol"/>
              </a:rPr>
              <a:t></a:t>
            </a:r>
            <a:r>
              <a:rPr sz="2400" dirty="0">
                <a:latin typeface="Times New Roman"/>
                <a:cs typeface="Times New Roman"/>
              </a:rPr>
              <a:t> *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124335" y="2441447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84507" y="2614421"/>
            <a:ext cx="168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Symbol"/>
                <a:cs typeface="Symbol"/>
              </a:rPr>
              <a:t></a:t>
            </a:r>
            <a:r>
              <a:rPr sz="2400" spc="-5" dirty="0">
                <a:latin typeface="Times New Roman"/>
                <a:cs typeface="Times New Roman"/>
              </a:rPr>
              <a:t>E)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41708" y="2980180"/>
            <a:ext cx="162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80820" algn="l"/>
              </a:tabLst>
            </a:pP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E+T	</a:t>
            </a:r>
            <a:r>
              <a:rPr sz="3600" baseline="15046" dirty="0">
                <a:latin typeface="Times New Roman"/>
                <a:cs typeface="Times New Roman"/>
              </a:rPr>
              <a:t>(</a:t>
            </a:r>
            <a:endParaRPr sz="3600" baseline="15046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890917" y="3345177"/>
            <a:ext cx="123507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T 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T*F 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12700" marR="139700">
              <a:lnSpc>
                <a:spcPts val="2870"/>
              </a:lnSpc>
              <a:spcBef>
                <a:spcPts val="85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(E) 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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34535" y="3508247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585335" y="2974847"/>
            <a:ext cx="279400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272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985909" y="5233733"/>
            <a:ext cx="1090930" cy="767080"/>
            <a:chOff x="2985909" y="5233733"/>
            <a:chExt cx="1090930" cy="767080"/>
          </a:xfrm>
        </p:grpSpPr>
        <p:sp>
          <p:nvSpPr>
            <p:cNvPr id="93" name="object 93"/>
            <p:cNvSpPr/>
            <p:nvPr/>
          </p:nvSpPr>
          <p:spPr>
            <a:xfrm>
              <a:off x="3035439" y="5238496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10">
                  <a:moveTo>
                    <a:pt x="0" y="0"/>
                  </a:moveTo>
                  <a:lnTo>
                    <a:pt x="0" y="28270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85909" y="5519674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2" y="0"/>
                  </a:moveTo>
                  <a:lnTo>
                    <a:pt x="0" y="0"/>
                  </a:lnTo>
                  <a:lnTo>
                    <a:pt x="49530" y="99822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26039" y="5238496"/>
              <a:ext cx="0" cy="664210"/>
            </a:xfrm>
            <a:custGeom>
              <a:avLst/>
              <a:gdLst/>
              <a:ahLst/>
              <a:cxnLst/>
              <a:rect l="l" t="t" r="r" b="b"/>
              <a:pathLst>
                <a:path h="664210">
                  <a:moveTo>
                    <a:pt x="0" y="0"/>
                  </a:moveTo>
                  <a:lnTo>
                    <a:pt x="0" y="66370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976509" y="5900674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0"/>
                  </a:moveTo>
                  <a:lnTo>
                    <a:pt x="0" y="0"/>
                  </a:lnTo>
                  <a:lnTo>
                    <a:pt x="49530" y="99822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029335" y="548944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959239" y="5238496"/>
            <a:ext cx="736600" cy="355600"/>
            <a:chOff x="2959239" y="5238496"/>
            <a:chExt cx="736600" cy="355600"/>
          </a:xfrm>
        </p:grpSpPr>
        <p:sp>
          <p:nvSpPr>
            <p:cNvPr id="99" name="object 99"/>
            <p:cNvSpPr/>
            <p:nvPr/>
          </p:nvSpPr>
          <p:spPr>
            <a:xfrm>
              <a:off x="2959239" y="5543296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10">
                  <a:moveTo>
                    <a:pt x="0" y="0"/>
                  </a:moveTo>
                  <a:lnTo>
                    <a:pt x="587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5217" y="5238496"/>
              <a:ext cx="150113" cy="355091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3114935" y="5565647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851535" y="6022847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072F3CFE-303A-1F49-9065-E193E4454FF3}"/>
              </a:ext>
            </a:extLst>
          </p:cNvPr>
          <p:cNvCxnSpPr/>
          <p:nvPr/>
        </p:nvCxnSpPr>
        <p:spPr>
          <a:xfrm flipV="1">
            <a:off x="5550039" y="3889120"/>
            <a:ext cx="0" cy="2780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47FCB9E-35A2-4C4D-903C-93F754685D4A}"/>
              </a:ext>
            </a:extLst>
          </p:cNvPr>
          <p:cNvSpPr txBox="1"/>
          <p:nvPr/>
        </p:nvSpPr>
        <p:spPr>
          <a:xfrm>
            <a:off x="5518382" y="3839700"/>
            <a:ext cx="2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42689" y="6256782"/>
            <a:ext cx="1719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9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65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049" y="2114870"/>
            <a:ext cx="8305165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35000">
              <a:lnSpc>
                <a:spcPct val="105200"/>
              </a:lnSpc>
              <a:spcBef>
                <a:spcPts val="95"/>
              </a:spcBef>
            </a:pPr>
            <a:r>
              <a:rPr sz="2800" spc="-10" dirty="0">
                <a:solidFill>
                  <a:srgbClr val="000000"/>
                </a:solidFill>
                <a:latin typeface="宋体"/>
                <a:cs typeface="宋体"/>
              </a:rPr>
              <a:t>构</a:t>
            </a:r>
            <a:r>
              <a:rPr sz="2800" dirty="0">
                <a:solidFill>
                  <a:srgbClr val="000000"/>
                </a:solidFill>
                <a:latin typeface="宋体"/>
                <a:cs typeface="宋体"/>
              </a:rPr>
              <a:t>造</a:t>
            </a:r>
            <a:r>
              <a:rPr sz="2800" spc="-5" dirty="0">
                <a:solidFill>
                  <a:srgbClr val="000000"/>
                </a:solidFill>
              </a:rPr>
              <a:t>SLR</a:t>
            </a: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分析表时要注意项目集族</a:t>
            </a:r>
            <a:r>
              <a:rPr sz="2800" dirty="0">
                <a:solidFill>
                  <a:srgbClr val="000000"/>
                </a:solidFill>
                <a:latin typeface="宋体"/>
                <a:cs typeface="宋体"/>
              </a:rPr>
              <a:t>中</a:t>
            </a:r>
            <a:r>
              <a:rPr sz="2800" spc="-5" dirty="0">
                <a:solidFill>
                  <a:srgbClr val="000000"/>
                </a:solidFill>
              </a:rPr>
              <a:t>I</a:t>
            </a:r>
            <a:r>
              <a:rPr sz="2850" spc="-7" baseline="-20467" dirty="0">
                <a:solidFill>
                  <a:srgbClr val="000000"/>
                </a:solidFill>
              </a:rPr>
              <a:t>1</a:t>
            </a:r>
            <a:r>
              <a:rPr sz="2800" spc="-5" dirty="0">
                <a:solidFill>
                  <a:srgbClr val="000000"/>
                </a:solidFill>
              </a:rPr>
              <a:t>,I</a:t>
            </a:r>
            <a:r>
              <a:rPr sz="2850" spc="-7" baseline="-20467" dirty="0">
                <a:solidFill>
                  <a:srgbClr val="000000"/>
                </a:solidFill>
              </a:rPr>
              <a:t>2</a:t>
            </a:r>
            <a:r>
              <a:rPr sz="2800" spc="-5" dirty="0">
                <a:solidFill>
                  <a:srgbClr val="000000"/>
                </a:solidFill>
              </a:rPr>
              <a:t>,I</a:t>
            </a:r>
            <a:r>
              <a:rPr sz="2850" spc="-7" baseline="-20467" dirty="0">
                <a:solidFill>
                  <a:srgbClr val="000000"/>
                </a:solidFill>
              </a:rPr>
              <a:t>9</a:t>
            </a: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三个项 目集，其中含有冲突：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50" y="2996431"/>
            <a:ext cx="229362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98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S`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E•</a:t>
            </a:r>
            <a:endParaRPr sz="28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E•+T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4866" y="2996492"/>
            <a:ext cx="218884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  <a:p>
            <a:pPr marL="64833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Symbol"/>
                <a:cs typeface="Symbol"/>
              </a:rPr>
              <a:t></a:t>
            </a:r>
            <a:r>
              <a:rPr sz="2800" spc="-5" dirty="0">
                <a:latin typeface="Times New Roman"/>
                <a:cs typeface="Times New Roman"/>
              </a:rPr>
              <a:t>*F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5469" y="2996492"/>
            <a:ext cx="232664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9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E+T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  <a:p>
            <a:pPr marL="69596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Symbol"/>
                <a:cs typeface="Symbol"/>
              </a:rPr>
              <a:t></a:t>
            </a:r>
            <a:r>
              <a:rPr sz="2800" dirty="0">
                <a:latin typeface="Times New Roman"/>
                <a:cs typeface="Times New Roman"/>
              </a:rPr>
              <a:t> *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451" y="4080066"/>
            <a:ext cx="8286750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23265">
              <a:lnSpc>
                <a:spcPct val="1052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根据原来的文法分别</a:t>
            </a:r>
            <a:r>
              <a:rPr sz="2800" dirty="0">
                <a:latin typeface="宋体"/>
                <a:cs typeface="宋体"/>
              </a:rPr>
              <a:t>求</a:t>
            </a:r>
            <a:r>
              <a:rPr sz="2800" spc="-5" dirty="0">
                <a:latin typeface="Times New Roman"/>
                <a:cs typeface="Times New Roman"/>
              </a:rPr>
              <a:t>S`,E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follow</a:t>
            </a:r>
            <a:r>
              <a:rPr sz="2800" dirty="0">
                <a:latin typeface="宋体"/>
                <a:cs typeface="宋体"/>
              </a:rPr>
              <a:t>集，</a:t>
            </a:r>
            <a:r>
              <a:rPr sz="2800" spc="-10" dirty="0">
                <a:latin typeface="宋体"/>
                <a:cs typeface="宋体"/>
              </a:rPr>
              <a:t>按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dirty="0">
                <a:latin typeface="宋体"/>
                <a:cs typeface="宋体"/>
              </a:rPr>
              <a:t>方 </a:t>
            </a:r>
            <a:r>
              <a:rPr sz="2800" spc="-5" dirty="0">
                <a:latin typeface="宋体"/>
                <a:cs typeface="宋体"/>
              </a:rPr>
              <a:t>法进行分析，得：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311" y="6256782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66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942" y="423798"/>
          <a:ext cx="8576945" cy="64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5675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  <a:spcBef>
                          <a:spcPts val="87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11454">
                        <a:lnSpc>
                          <a:spcPts val="994"/>
                        </a:lnSpc>
                      </a:pP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第六章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5720" algn="ctr">
                        <a:lnSpc>
                          <a:spcPts val="994"/>
                        </a:lnSpc>
                      </a:pPr>
                      <a:r>
                        <a:rPr sz="1400" spc="-1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LR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分析法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1733">
                <a:tc>
                  <a:txBody>
                    <a:bodyPr/>
                    <a:lstStyle/>
                    <a:p>
                      <a:pPr marL="92075">
                        <a:lnSpc>
                          <a:spcPts val="2865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865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2865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865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865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51822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/>
              <a:t>6.1	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分析器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宋体"/>
                <a:cs typeface="宋体"/>
              </a:rPr>
              <a:t>一、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分析法的基本思想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7647" y="6276114"/>
            <a:ext cx="165544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441252"/>
            <a:ext cx="8681720" cy="4234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分析法寻找可归约句柄的依据</a:t>
            </a:r>
            <a:endParaRPr sz="2800">
              <a:latin typeface="宋体"/>
              <a:cs typeface="宋体"/>
            </a:endParaRPr>
          </a:p>
          <a:p>
            <a:pPr marL="355600" marR="221615" indent="-343535" algn="just">
              <a:lnSpc>
                <a:spcPct val="105200"/>
              </a:lnSpc>
              <a:spcBef>
                <a:spcPts val="50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分析法是规范归约，而规范归约的关键问 题是找句柄。</a:t>
            </a:r>
            <a:endParaRPr sz="2800">
              <a:latin typeface="宋体"/>
              <a:cs typeface="宋体"/>
            </a:endParaRPr>
          </a:p>
          <a:p>
            <a:pPr marL="355600" marR="221615" indent="-342900" algn="just">
              <a:lnSpc>
                <a:spcPct val="101800"/>
              </a:lnSpc>
              <a:spcBef>
                <a:spcPts val="44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分析法的基本思想符合人的思维习惯，但实现 上有困难，因为基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历</a:t>
            </a:r>
            <a:r>
              <a:rPr sz="2800" spc="-10" dirty="0">
                <a:latin typeface="宋体"/>
                <a:cs typeface="宋体"/>
              </a:rPr>
              <a:t>史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对未来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展</a:t>
            </a:r>
            <a:r>
              <a:rPr sz="2800" spc="-10" dirty="0">
                <a:latin typeface="宋体"/>
                <a:cs typeface="宋体"/>
              </a:rPr>
              <a:t>望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可能存在 多种可能，当</a:t>
            </a:r>
            <a:r>
              <a:rPr sz="2800" dirty="0">
                <a:latin typeface="宋体"/>
                <a:cs typeface="宋体"/>
              </a:rPr>
              <a:t>把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历</a:t>
            </a:r>
            <a:r>
              <a:rPr sz="2800" spc="-10" dirty="0">
                <a:latin typeface="宋体"/>
                <a:cs typeface="宋体"/>
              </a:rPr>
              <a:t>史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展</a:t>
            </a:r>
            <a:r>
              <a:rPr sz="2800" spc="-10" dirty="0">
                <a:latin typeface="宋体"/>
                <a:cs typeface="宋体"/>
              </a:rPr>
              <a:t>望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材料综合在一起时复 杂性就大大增加。</a:t>
            </a:r>
            <a:endParaRPr sz="2800">
              <a:latin typeface="宋体"/>
              <a:cs typeface="宋体"/>
            </a:endParaRPr>
          </a:p>
          <a:p>
            <a:pPr marL="355600" marR="5080" indent="-343535" algn="just">
              <a:lnSpc>
                <a:spcPct val="105400"/>
              </a:lnSpc>
              <a:spcBef>
                <a:spcPts val="320"/>
              </a:spcBef>
              <a:buChar char="•"/>
              <a:tabLst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）一般会简化</a:t>
            </a:r>
            <a:r>
              <a:rPr sz="2800" spc="-10" dirty="0">
                <a:latin typeface="宋体"/>
                <a:cs typeface="宋体"/>
              </a:rPr>
              <a:t>对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宋体"/>
                <a:cs typeface="宋体"/>
              </a:rPr>
              <a:t>展</a:t>
            </a:r>
            <a:r>
              <a:rPr sz="2800" dirty="0">
                <a:latin typeface="宋体"/>
                <a:cs typeface="宋体"/>
              </a:rPr>
              <a:t>望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的要求，以获得切实可行的分 析算法。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196596"/>
            <a:ext cx="816292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返回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65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例：一个</a:t>
            </a:r>
            <a:r>
              <a:rPr sz="2800" dirty="0">
                <a:latin typeface="宋体"/>
                <a:cs typeface="宋体"/>
              </a:rPr>
              <a:t>非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文法的例子。有如下文法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95530" y="1426758"/>
            <a:ext cx="2124075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00100" indent="-788035">
              <a:lnSpc>
                <a:spcPct val="100000"/>
              </a:lnSpc>
              <a:spcBef>
                <a:spcPts val="775"/>
              </a:spcBef>
              <a:buChar char="•"/>
              <a:tabLst>
                <a:tab pos="800100" algn="l"/>
                <a:tab pos="800735" algn="l"/>
              </a:tabLst>
            </a:pPr>
            <a:r>
              <a:rPr sz="2800" spc="-5" dirty="0">
                <a:latin typeface="Times New Roman"/>
                <a:cs typeface="Times New Roman"/>
              </a:rPr>
              <a:t>1. 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800100" indent="-788035">
              <a:lnSpc>
                <a:spcPct val="100000"/>
              </a:lnSpc>
              <a:spcBef>
                <a:spcPts val="680"/>
              </a:spcBef>
              <a:buChar char="•"/>
              <a:tabLst>
                <a:tab pos="800100" algn="l"/>
                <a:tab pos="800735" algn="l"/>
              </a:tabLst>
            </a:pPr>
            <a:r>
              <a:rPr sz="2800" spc="-5" dirty="0">
                <a:latin typeface="Times New Roman"/>
                <a:cs typeface="Times New Roman"/>
              </a:rPr>
              <a:t>3.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800100" indent="-788035">
              <a:lnSpc>
                <a:spcPct val="100000"/>
              </a:lnSpc>
              <a:spcBef>
                <a:spcPts val="675"/>
              </a:spcBef>
              <a:buChar char="•"/>
              <a:tabLst>
                <a:tab pos="800100" algn="l"/>
                <a:tab pos="800735" algn="l"/>
              </a:tabLst>
            </a:pPr>
            <a:r>
              <a:rPr sz="2800" spc="-5" dirty="0">
                <a:latin typeface="Times New Roman"/>
                <a:cs typeface="Times New Roman"/>
              </a:rPr>
              <a:t>5. </a:t>
            </a:r>
            <a:r>
              <a:rPr sz="2800" dirty="0">
                <a:latin typeface="Times New Roman"/>
                <a:cs typeface="Times New Roman"/>
              </a:rPr>
              <a:t>L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2497" y="1426758"/>
            <a:ext cx="169545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2. 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L=R</a:t>
            </a:r>
            <a:endParaRPr sz="28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4. 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*R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6.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497" y="3023155"/>
            <a:ext cx="8686800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5200"/>
              </a:lnSpc>
              <a:spcBef>
                <a:spcPts val="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按照</a:t>
            </a:r>
            <a:r>
              <a:rPr sz="2800" dirty="0">
                <a:latin typeface="宋体"/>
                <a:cs typeface="宋体"/>
              </a:rPr>
              <a:t>求</a:t>
            </a:r>
            <a:r>
              <a:rPr sz="2800" dirty="0">
                <a:latin typeface="Times New Roman"/>
                <a:cs typeface="Times New Roman"/>
              </a:rPr>
              <a:t>LR(0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项目集规范族的算法，求</a:t>
            </a:r>
            <a:r>
              <a:rPr sz="2800" spc="-10" dirty="0">
                <a:latin typeface="宋体"/>
                <a:cs typeface="宋体"/>
              </a:rPr>
              <a:t>得</a:t>
            </a:r>
            <a:r>
              <a:rPr sz="2800" dirty="0">
                <a:latin typeface="Times New Roman"/>
                <a:cs typeface="Times New Roman"/>
              </a:rPr>
              <a:t>G(S</a:t>
            </a:r>
            <a:r>
              <a:rPr sz="2800" spc="1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文法得项 目集族如下图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12685" y="285495"/>
            <a:ext cx="1975485" cy="2673350"/>
          </a:xfrm>
          <a:custGeom>
            <a:avLst/>
            <a:gdLst/>
            <a:ahLst/>
            <a:cxnLst/>
            <a:rect l="l" t="t" r="r" b="b"/>
            <a:pathLst>
              <a:path w="1975485" h="2673350">
                <a:moveTo>
                  <a:pt x="0" y="0"/>
                </a:moveTo>
                <a:lnTo>
                  <a:pt x="0" y="2673095"/>
                </a:lnTo>
                <a:lnTo>
                  <a:pt x="1975104" y="2673095"/>
                </a:lnTo>
                <a:lnTo>
                  <a:pt x="1975104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87" y="323087"/>
            <a:ext cx="170878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marR="5080" indent="-266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0: </a:t>
            </a:r>
            <a:r>
              <a:rPr sz="2800" spc="-5" dirty="0">
                <a:latin typeface="Times New Roman"/>
                <a:cs typeface="Times New Roman"/>
              </a:rPr>
              <a:t>S`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•S  S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•L=R  S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•R 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•*R 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•I  R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3485" y="4638802"/>
            <a:ext cx="1972310" cy="1819275"/>
          </a:xfrm>
          <a:custGeom>
            <a:avLst/>
            <a:gdLst/>
            <a:ahLst/>
            <a:cxnLst/>
            <a:rect l="l" t="t" r="r" b="b"/>
            <a:pathLst>
              <a:path w="1972310" h="1819275">
                <a:moveTo>
                  <a:pt x="0" y="0"/>
                </a:moveTo>
                <a:lnTo>
                  <a:pt x="0" y="1818894"/>
                </a:lnTo>
                <a:lnTo>
                  <a:pt x="1972056" y="1818894"/>
                </a:lnTo>
                <a:lnTo>
                  <a:pt x="197205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92887" y="4676394"/>
            <a:ext cx="170624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6: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L=•R</a:t>
            </a:r>
            <a:endParaRPr sz="2800">
              <a:latin typeface="Times New Roman"/>
              <a:cs typeface="Times New Roman"/>
            </a:endParaRPr>
          </a:p>
          <a:p>
            <a:pPr marL="280035" marR="223520" indent="-127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•L 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•*R 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6485" y="4958841"/>
            <a:ext cx="1972310" cy="965835"/>
          </a:xfrm>
          <a:custGeom>
            <a:avLst/>
            <a:gdLst/>
            <a:ahLst/>
            <a:cxnLst/>
            <a:rect l="l" t="t" r="r" b="b"/>
            <a:pathLst>
              <a:path w="1972310" h="965835">
                <a:moveTo>
                  <a:pt x="0" y="0"/>
                </a:moveTo>
                <a:lnTo>
                  <a:pt x="0" y="965453"/>
                </a:lnTo>
                <a:lnTo>
                  <a:pt x="1972056" y="965453"/>
                </a:lnTo>
                <a:lnTo>
                  <a:pt x="197205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6485" y="4958841"/>
            <a:ext cx="1972310" cy="96583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R="79375" algn="ctr">
              <a:lnSpc>
                <a:spcPct val="100000"/>
              </a:lnSpc>
              <a:spcBef>
                <a:spcPts val="405"/>
              </a:spcBef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L•=R</a:t>
            </a:r>
            <a:endParaRPr sz="280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54361" y="1123696"/>
            <a:ext cx="1675130" cy="1819910"/>
          </a:xfrm>
          <a:custGeom>
            <a:avLst/>
            <a:gdLst/>
            <a:ahLst/>
            <a:cxnLst/>
            <a:rect l="l" t="t" r="r" b="b"/>
            <a:pathLst>
              <a:path w="1675129" h="1819910">
                <a:moveTo>
                  <a:pt x="0" y="0"/>
                </a:moveTo>
                <a:lnTo>
                  <a:pt x="0" y="1819656"/>
                </a:lnTo>
                <a:lnTo>
                  <a:pt x="1674876" y="1819655"/>
                </a:lnTo>
                <a:lnTo>
                  <a:pt x="1674876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54361" y="1123696"/>
            <a:ext cx="1675130" cy="181991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68300" marR="102870" indent="-267335" algn="just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4:L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*•R  R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•L 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•*R 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•i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685" y="3481323"/>
            <a:ext cx="154686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95"/>
              </a:spcBef>
            </a:pPr>
            <a:r>
              <a:rPr sz="2800" dirty="0">
                <a:latin typeface="Times New Roman"/>
                <a:cs typeface="Times New Roman"/>
              </a:rPr>
              <a:t>1: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5885" y="433323"/>
            <a:ext cx="138938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3:S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R•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9072" y="818896"/>
            <a:ext cx="1586865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7:L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*R•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8991" y="2033523"/>
            <a:ext cx="140843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8:R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5039" y="3557523"/>
            <a:ext cx="13589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5:L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2725" y="5614923"/>
            <a:ext cx="180721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95"/>
              </a:spcBef>
            </a:pPr>
            <a:r>
              <a:rPr sz="2800" spc="-5" dirty="0">
                <a:latin typeface="Times New Roman"/>
                <a:cs typeface="Times New Roman"/>
              </a:rPr>
              <a:t>9:S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L=R•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12923" y="693166"/>
            <a:ext cx="3815715" cy="5281930"/>
            <a:chOff x="2712923" y="693166"/>
            <a:chExt cx="3815715" cy="5281930"/>
          </a:xfrm>
        </p:grpSpPr>
        <p:sp>
          <p:nvSpPr>
            <p:cNvPr id="18" name="object 18"/>
            <p:cNvSpPr/>
            <p:nvPr/>
          </p:nvSpPr>
          <p:spPr>
            <a:xfrm>
              <a:off x="2793885" y="1504696"/>
              <a:ext cx="664210" cy="0"/>
            </a:xfrm>
            <a:custGeom>
              <a:avLst/>
              <a:gdLst/>
              <a:ahLst/>
              <a:cxnLst/>
              <a:rect l="l" t="t" r="r" b="b"/>
              <a:pathLst>
                <a:path w="664210">
                  <a:moveTo>
                    <a:pt x="0" y="0"/>
                  </a:moveTo>
                  <a:lnTo>
                    <a:pt x="6637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6063" y="1455166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30">
                  <a:moveTo>
                    <a:pt x="100584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100584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3885" y="1504696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6063" y="693166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84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4885" y="1884172"/>
              <a:ext cx="351790" cy="685800"/>
            </a:xfrm>
            <a:custGeom>
              <a:avLst/>
              <a:gdLst/>
              <a:ahLst/>
              <a:cxnLst/>
              <a:rect l="l" t="t" r="r" b="b"/>
              <a:pathLst>
                <a:path w="351789" h="685800">
                  <a:moveTo>
                    <a:pt x="351282" y="16001"/>
                  </a:moveTo>
                  <a:lnTo>
                    <a:pt x="331267" y="9001"/>
                  </a:lnTo>
                  <a:lnTo>
                    <a:pt x="311181" y="4000"/>
                  </a:lnTo>
                  <a:lnTo>
                    <a:pt x="290953" y="1000"/>
                  </a:lnTo>
                  <a:lnTo>
                    <a:pt x="270510" y="0"/>
                  </a:lnTo>
                  <a:lnTo>
                    <a:pt x="230546" y="3709"/>
                  </a:lnTo>
                  <a:lnTo>
                    <a:pt x="192400" y="14488"/>
                  </a:lnTo>
                  <a:lnTo>
                    <a:pt x="156489" y="31811"/>
                  </a:lnTo>
                  <a:lnTo>
                    <a:pt x="123235" y="55152"/>
                  </a:lnTo>
                  <a:lnTo>
                    <a:pt x="93054" y="83986"/>
                  </a:lnTo>
                  <a:lnTo>
                    <a:pt x="66367" y="117786"/>
                  </a:lnTo>
                  <a:lnTo>
                    <a:pt x="43592" y="156028"/>
                  </a:lnTo>
                  <a:lnTo>
                    <a:pt x="25149" y="198186"/>
                  </a:lnTo>
                  <a:lnTo>
                    <a:pt x="11456" y="243734"/>
                  </a:lnTo>
                  <a:lnTo>
                    <a:pt x="2934" y="292147"/>
                  </a:lnTo>
                  <a:lnTo>
                    <a:pt x="0" y="342899"/>
                  </a:lnTo>
                  <a:lnTo>
                    <a:pt x="2934" y="393480"/>
                  </a:lnTo>
                  <a:lnTo>
                    <a:pt x="11456" y="441787"/>
                  </a:lnTo>
                  <a:lnTo>
                    <a:pt x="25149" y="487283"/>
                  </a:lnTo>
                  <a:lnTo>
                    <a:pt x="43592" y="529434"/>
                  </a:lnTo>
                  <a:lnTo>
                    <a:pt x="66367" y="567704"/>
                  </a:lnTo>
                  <a:lnTo>
                    <a:pt x="93054" y="601556"/>
                  </a:lnTo>
                  <a:lnTo>
                    <a:pt x="123235" y="630455"/>
                  </a:lnTo>
                  <a:lnTo>
                    <a:pt x="156489" y="653864"/>
                  </a:lnTo>
                  <a:lnTo>
                    <a:pt x="192400" y="671249"/>
                  </a:lnTo>
                  <a:lnTo>
                    <a:pt x="230546" y="682073"/>
                  </a:lnTo>
                  <a:lnTo>
                    <a:pt x="270510" y="685799"/>
                  </a:lnTo>
                  <a:lnTo>
                    <a:pt x="275082" y="685799"/>
                  </a:lnTo>
                  <a:lnTo>
                    <a:pt x="280416" y="685799"/>
                  </a:lnTo>
                  <a:lnTo>
                    <a:pt x="285750" y="68503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3683" y="2569972"/>
              <a:ext cx="40640" cy="1270"/>
            </a:xfrm>
            <a:custGeom>
              <a:avLst/>
              <a:gdLst/>
              <a:ahLst/>
              <a:cxnLst/>
              <a:rect l="l" t="t" r="r" b="b"/>
              <a:pathLst>
                <a:path w="40639" h="1269">
                  <a:moveTo>
                    <a:pt x="-4572" y="380"/>
                  </a:moveTo>
                  <a:lnTo>
                    <a:pt x="44958" y="380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2545" y="2521204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30">
                  <a:moveTo>
                    <a:pt x="99822" y="50291"/>
                  </a:moveTo>
                  <a:lnTo>
                    <a:pt x="762" y="0"/>
                  </a:lnTo>
                  <a:lnTo>
                    <a:pt x="0" y="99821"/>
                  </a:lnTo>
                  <a:lnTo>
                    <a:pt x="99822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32285" y="1183132"/>
              <a:ext cx="913130" cy="702945"/>
            </a:xfrm>
            <a:custGeom>
              <a:avLst/>
              <a:gdLst/>
              <a:ahLst/>
              <a:cxnLst/>
              <a:rect l="l" t="t" r="r" b="b"/>
              <a:pathLst>
                <a:path w="913129" h="702944">
                  <a:moveTo>
                    <a:pt x="0" y="702563"/>
                  </a:moveTo>
                  <a:lnTo>
                    <a:pt x="91286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13157" y="1123696"/>
              <a:ext cx="110489" cy="101600"/>
            </a:xfrm>
            <a:custGeom>
              <a:avLst/>
              <a:gdLst/>
              <a:ahLst/>
              <a:cxnLst/>
              <a:rect l="l" t="t" r="r" b="b"/>
              <a:pathLst>
                <a:path w="110489" h="101600">
                  <a:moveTo>
                    <a:pt x="110490" y="0"/>
                  </a:moveTo>
                  <a:lnTo>
                    <a:pt x="0" y="22098"/>
                  </a:lnTo>
                  <a:lnTo>
                    <a:pt x="60959" y="101346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32285" y="2114296"/>
              <a:ext cx="969010" cy="0"/>
            </a:xfrm>
            <a:custGeom>
              <a:avLst/>
              <a:gdLst/>
              <a:ahLst/>
              <a:cxnLst/>
              <a:rect l="l" t="t" r="r" b="b"/>
              <a:pathLst>
                <a:path w="969010">
                  <a:moveTo>
                    <a:pt x="0" y="0"/>
                  </a:moveTo>
                  <a:lnTo>
                    <a:pt x="96848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99251" y="2064766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30">
                  <a:moveTo>
                    <a:pt x="100596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100596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17685" y="5339842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10">
                  <a:moveTo>
                    <a:pt x="0" y="0"/>
                  </a:moveTo>
                  <a:lnTo>
                    <a:pt x="5875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03663" y="5290312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29">
                  <a:moveTo>
                    <a:pt x="100584" y="50291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84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84685" y="5924295"/>
              <a:ext cx="1045210" cy="0"/>
            </a:xfrm>
            <a:custGeom>
              <a:avLst/>
              <a:gdLst/>
              <a:ahLst/>
              <a:cxnLst/>
              <a:rect l="l" t="t" r="r" b="b"/>
              <a:pathLst>
                <a:path w="1045210">
                  <a:moveTo>
                    <a:pt x="0" y="0"/>
                  </a:moveTo>
                  <a:lnTo>
                    <a:pt x="104468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27851" y="5874766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5" h="100329">
                  <a:moveTo>
                    <a:pt x="100596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96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2535" y="4981194"/>
            <a:ext cx="226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81185" y="307835"/>
            <a:ext cx="689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875" algn="l"/>
                <a:tab pos="67627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R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4189" y="19971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33174" y="5503909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14941" y="2670032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77139" y="887243"/>
            <a:ext cx="395605" cy="1245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43343" y="2974823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38760" y="114601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677555" y="2369566"/>
            <a:ext cx="4622800" cy="2950210"/>
            <a:chOff x="1677555" y="2369566"/>
            <a:chExt cx="4622800" cy="2950210"/>
          </a:xfrm>
        </p:grpSpPr>
        <p:sp>
          <p:nvSpPr>
            <p:cNvPr id="42" name="object 42"/>
            <p:cNvSpPr/>
            <p:nvPr/>
          </p:nvSpPr>
          <p:spPr>
            <a:xfrm>
              <a:off x="2793885" y="2723896"/>
              <a:ext cx="775335" cy="916305"/>
            </a:xfrm>
            <a:custGeom>
              <a:avLst/>
              <a:gdLst/>
              <a:ahLst/>
              <a:cxnLst/>
              <a:rect l="l" t="t" r="r" b="b"/>
              <a:pathLst>
                <a:path w="775335" h="916304">
                  <a:moveTo>
                    <a:pt x="0" y="0"/>
                  </a:moveTo>
                  <a:lnTo>
                    <a:pt x="774954" y="9159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9215" y="3606291"/>
              <a:ext cx="104139" cy="108585"/>
            </a:xfrm>
            <a:custGeom>
              <a:avLst/>
              <a:gdLst/>
              <a:ahLst/>
              <a:cxnLst/>
              <a:rect l="l" t="t" r="r" b="b"/>
              <a:pathLst>
                <a:path w="104139" h="108585">
                  <a:moveTo>
                    <a:pt x="103631" y="108204"/>
                  </a:moveTo>
                  <a:lnTo>
                    <a:pt x="76200" y="0"/>
                  </a:lnTo>
                  <a:lnTo>
                    <a:pt x="0" y="64770"/>
                  </a:lnTo>
                  <a:lnTo>
                    <a:pt x="103631" y="108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27085" y="2952496"/>
              <a:ext cx="0" cy="435609"/>
            </a:xfrm>
            <a:custGeom>
              <a:avLst/>
              <a:gdLst/>
              <a:ahLst/>
              <a:cxnLst/>
              <a:rect l="l" t="t" r="r" b="b"/>
              <a:pathLst>
                <a:path h="435610">
                  <a:moveTo>
                    <a:pt x="0" y="0"/>
                  </a:moveTo>
                  <a:lnTo>
                    <a:pt x="0" y="43510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77555" y="3386074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1" y="0"/>
                  </a:moveTo>
                  <a:lnTo>
                    <a:pt x="0" y="0"/>
                  </a:lnTo>
                  <a:lnTo>
                    <a:pt x="50291" y="99822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17885" y="2952496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0"/>
                  </a:moveTo>
                  <a:lnTo>
                    <a:pt x="0" y="51130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68355" y="3462274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0"/>
                  </a:moveTo>
                  <a:lnTo>
                    <a:pt x="0" y="0"/>
                  </a:lnTo>
                  <a:lnTo>
                    <a:pt x="50291" y="99822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41685" y="4193794"/>
              <a:ext cx="0" cy="435609"/>
            </a:xfrm>
            <a:custGeom>
              <a:avLst/>
              <a:gdLst/>
              <a:ahLst/>
              <a:cxnLst/>
              <a:rect l="l" t="t" r="r" b="b"/>
              <a:pathLst>
                <a:path h="435610">
                  <a:moveTo>
                    <a:pt x="0" y="43510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92155" y="4095495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22" y="100583"/>
                  </a:moveTo>
                  <a:lnTo>
                    <a:pt x="50291" y="0"/>
                  </a:lnTo>
                  <a:lnTo>
                    <a:pt x="0" y="100583"/>
                  </a:lnTo>
                  <a:lnTo>
                    <a:pt x="99822" y="100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84685" y="2419096"/>
              <a:ext cx="816610" cy="2895600"/>
            </a:xfrm>
            <a:custGeom>
              <a:avLst/>
              <a:gdLst/>
              <a:ahLst/>
              <a:cxnLst/>
              <a:rect l="l" t="t" r="r" b="b"/>
              <a:pathLst>
                <a:path w="816610" h="2895600">
                  <a:moveTo>
                    <a:pt x="0" y="2895600"/>
                  </a:moveTo>
                  <a:lnTo>
                    <a:pt x="533387" y="2895600"/>
                  </a:lnTo>
                  <a:lnTo>
                    <a:pt x="533387" y="0"/>
                  </a:lnTo>
                  <a:lnTo>
                    <a:pt x="81608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99251" y="2369566"/>
              <a:ext cx="100965" cy="100330"/>
            </a:xfrm>
            <a:custGeom>
              <a:avLst/>
              <a:gdLst/>
              <a:ahLst/>
              <a:cxnLst/>
              <a:rect l="l" t="t" r="r" b="b"/>
              <a:pathLst>
                <a:path w="100964" h="100330">
                  <a:moveTo>
                    <a:pt x="100596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100596" y="49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30583" y="2723896"/>
              <a:ext cx="359410" cy="2209800"/>
            </a:xfrm>
            <a:custGeom>
              <a:avLst/>
              <a:gdLst/>
              <a:ahLst/>
              <a:cxnLst/>
              <a:rect l="l" t="t" r="r" b="b"/>
              <a:pathLst>
                <a:path w="359410" h="2209800">
                  <a:moveTo>
                    <a:pt x="54101" y="2209800"/>
                  </a:moveTo>
                  <a:lnTo>
                    <a:pt x="358901" y="2209800"/>
                  </a:lnTo>
                  <a:lnTo>
                    <a:pt x="358901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33047" y="26743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30">
                  <a:moveTo>
                    <a:pt x="99822" y="99821"/>
                  </a:moveTo>
                  <a:lnTo>
                    <a:pt x="99822" y="0"/>
                  </a:lnTo>
                  <a:lnTo>
                    <a:pt x="0" y="49529"/>
                  </a:lnTo>
                  <a:lnTo>
                    <a:pt x="99822" y="99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420241" y="2989325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44054" y="4132331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83231" y="3422141"/>
            <a:ext cx="741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0540" algn="l"/>
              </a:tabLst>
            </a:pPr>
            <a:r>
              <a:rPr sz="2800" dirty="0">
                <a:latin typeface="Times New Roman"/>
                <a:cs typeface="Times New Roman"/>
              </a:rPr>
              <a:t>*	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63867" y="2414523"/>
            <a:ext cx="466725" cy="3179445"/>
            <a:chOff x="363867" y="2414523"/>
            <a:chExt cx="466725" cy="3179445"/>
          </a:xfrm>
        </p:grpSpPr>
        <p:sp>
          <p:nvSpPr>
            <p:cNvPr id="58" name="object 58"/>
            <p:cNvSpPr/>
            <p:nvPr/>
          </p:nvSpPr>
          <p:spPr>
            <a:xfrm>
              <a:off x="368439" y="2419095"/>
              <a:ext cx="457200" cy="3124200"/>
            </a:xfrm>
            <a:custGeom>
              <a:avLst/>
              <a:gdLst/>
              <a:ahLst/>
              <a:cxnLst/>
              <a:rect l="l" t="t" r="r" b="b"/>
              <a:pathLst>
                <a:path w="457200" h="3124200">
                  <a:moveTo>
                    <a:pt x="457200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282702" y="3124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9617" y="5493766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7935" y="3574541"/>
            <a:ext cx="24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42" y="347599"/>
          <a:ext cx="8154033" cy="6019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5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6823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8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69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9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69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15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39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6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06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62</a:t>
            </a:fld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35" y="907852"/>
            <a:ext cx="8778240" cy="41478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宋体"/>
                <a:cs typeface="宋体"/>
              </a:rPr>
              <a:t>对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分析的思考</a:t>
            </a:r>
            <a:endParaRPr sz="2800">
              <a:latin typeface="宋体"/>
              <a:cs typeface="宋体"/>
            </a:endParaRPr>
          </a:p>
          <a:p>
            <a:pPr marL="767715" marR="17780" lvl="1" indent="-285750">
              <a:lnSpc>
                <a:spcPct val="100299"/>
              </a:lnSpc>
              <a:spcBef>
                <a:spcPts val="670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spc="-5" dirty="0">
                <a:latin typeface="宋体"/>
                <a:cs typeface="宋体"/>
              </a:rPr>
              <a:t>在构</a:t>
            </a:r>
            <a:r>
              <a:rPr sz="280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分析表的方法中，若项目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中含有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</a:t>
            </a:r>
            <a:r>
              <a:rPr sz="2800" spc="-5" dirty="0">
                <a:latin typeface="宋体"/>
                <a:cs typeface="宋体"/>
              </a:rPr>
              <a:t>，那么在状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时，只要面</a:t>
            </a:r>
            <a:r>
              <a:rPr sz="2800" dirty="0">
                <a:latin typeface="宋体"/>
                <a:cs typeface="宋体"/>
              </a:rPr>
              <a:t>临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输入符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Follow(A)</a:t>
            </a:r>
            <a:r>
              <a:rPr sz="2800" spc="-5" dirty="0">
                <a:latin typeface="宋体"/>
                <a:cs typeface="宋体"/>
              </a:rPr>
              <a:t>，就确定采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产生式进行归约。但是 在某种情况下，当状</a:t>
            </a:r>
            <a:r>
              <a:rPr sz="2800" spc="-10" dirty="0">
                <a:latin typeface="宋体"/>
                <a:cs typeface="宋体"/>
              </a:rPr>
              <a:t>态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呈现于栈顶时，栈里的符 号串所构成的活前</a:t>
            </a:r>
            <a:r>
              <a:rPr sz="2800" dirty="0">
                <a:latin typeface="宋体"/>
                <a:cs typeface="宋体"/>
              </a:rPr>
              <a:t>缀</a:t>
            </a:r>
            <a:r>
              <a:rPr sz="2800" spc="-10" dirty="0">
                <a:latin typeface="Times New Roman"/>
                <a:cs typeface="Times New Roman"/>
              </a:rPr>
              <a:t>βα</a:t>
            </a:r>
            <a:r>
              <a:rPr sz="2800" spc="-5" dirty="0">
                <a:latin typeface="宋体"/>
                <a:cs typeface="宋体"/>
              </a:rPr>
              <a:t>未必允许</a:t>
            </a:r>
            <a:r>
              <a:rPr sz="2800" spc="-10" dirty="0">
                <a:latin typeface="宋体"/>
                <a:cs typeface="宋体"/>
              </a:rPr>
              <a:t>把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归约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。因为 可能没有一个规范句型含有前</a:t>
            </a:r>
            <a:r>
              <a:rPr sz="2800" spc="-10" dirty="0">
                <a:latin typeface="宋体"/>
                <a:cs typeface="宋体"/>
              </a:rPr>
              <a:t>缀</a:t>
            </a:r>
            <a:r>
              <a:rPr sz="2800" spc="-5" dirty="0">
                <a:latin typeface="Times New Roman"/>
                <a:cs typeface="Times New Roman"/>
              </a:rPr>
              <a:t>βAa</a:t>
            </a:r>
            <a:r>
              <a:rPr sz="2800" spc="-5" dirty="0">
                <a:latin typeface="宋体"/>
                <a:cs typeface="宋体"/>
              </a:rPr>
              <a:t>。因此此时用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产生式进行归约未必有效。</a:t>
            </a:r>
            <a:endParaRPr sz="2800">
              <a:latin typeface="宋体"/>
              <a:cs typeface="宋体"/>
            </a:endParaRPr>
          </a:p>
          <a:p>
            <a:pPr marL="767715" lvl="1" indent="-286385">
              <a:lnSpc>
                <a:spcPct val="100000"/>
              </a:lnSpc>
              <a:spcBef>
                <a:spcPts val="805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spc="-5" dirty="0">
                <a:latin typeface="宋体"/>
                <a:cs typeface="宋体"/>
              </a:rPr>
              <a:t>我们可以</a:t>
            </a:r>
            <a:r>
              <a:rPr sz="2800" dirty="0">
                <a:latin typeface="宋体"/>
                <a:cs typeface="宋体"/>
              </a:rPr>
              <a:t>从</a:t>
            </a:r>
            <a:r>
              <a:rPr sz="2800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上</a:t>
            </a:r>
            <a:r>
              <a:rPr sz="28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例</a:t>
            </a:r>
            <a:r>
              <a:rPr sz="2800" spc="-5" dirty="0">
                <a:latin typeface="宋体"/>
                <a:cs typeface="宋体"/>
              </a:rPr>
              <a:t>中看到这个问题。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0" y="929948"/>
            <a:ext cx="8749030" cy="47879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结论：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由此看出，并非随符都出现在规范句型中。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对策：</a:t>
            </a:r>
            <a:endParaRPr sz="2800">
              <a:latin typeface="宋体"/>
              <a:cs typeface="宋体"/>
            </a:endParaRPr>
          </a:p>
          <a:p>
            <a:pPr marL="755650" marR="6350" lvl="1" indent="-28638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给每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dirty="0">
                <a:latin typeface="Times New Roman"/>
                <a:cs typeface="Times New Roman"/>
              </a:rPr>
              <a:t>LR(0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项目添加展望信息，即：添加句柄之后 可能跟的终结符，因为这些终结符确实是规范句型 中跟在句柄之后的。这就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的方法。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85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可能引起的问题</a:t>
            </a:r>
            <a:endParaRPr sz="2800">
              <a:latin typeface="宋体"/>
              <a:cs typeface="宋体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50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dirty="0">
                <a:latin typeface="宋体"/>
                <a:cs typeface="宋体"/>
              </a:rPr>
              <a:t>故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项目是</a:t>
            </a:r>
            <a:r>
              <a:rPr sz="2800" dirty="0">
                <a:latin typeface="宋体"/>
                <a:cs typeface="宋体"/>
              </a:rPr>
              <a:t>对</a:t>
            </a:r>
            <a:r>
              <a:rPr sz="2800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项目的分裂，若文法中终 结符的数目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，则每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dirty="0">
                <a:latin typeface="Times New Roman"/>
                <a:cs typeface="Times New Roman"/>
              </a:rPr>
              <a:t>LR(0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项目都可以分裂</a:t>
            </a:r>
            <a:r>
              <a:rPr sz="2800" spc="-10" dirty="0">
                <a:latin typeface="宋体"/>
                <a:cs typeface="宋体"/>
              </a:rPr>
              <a:t>成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宋体"/>
                <a:cs typeface="宋体"/>
              </a:rPr>
              <a:t>个  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项目。这可能会引起分析表的膨胀。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45962"/>
            <a:ext cx="8728710" cy="51358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5" dirty="0">
                <a:latin typeface="宋体"/>
                <a:cs typeface="宋体"/>
              </a:rPr>
              <a:t>一、相关定义</a:t>
            </a:r>
            <a:endParaRPr sz="2800">
              <a:latin typeface="宋体"/>
              <a:cs typeface="宋体"/>
            </a:endParaRPr>
          </a:p>
          <a:p>
            <a:pPr marL="355600" marR="34290" indent="-343535" algn="just">
              <a:lnSpc>
                <a:spcPct val="102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项目：形如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5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α•β,a</a:t>
            </a:r>
            <a:r>
              <a:rPr sz="2800" spc="-5" dirty="0">
                <a:latin typeface="宋体"/>
                <a:cs typeface="宋体"/>
              </a:rPr>
              <a:t>）的二元式称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LR(1)  </a:t>
            </a:r>
            <a:r>
              <a:rPr sz="2800" spc="-5" dirty="0">
                <a:latin typeface="宋体"/>
                <a:cs typeface="宋体"/>
              </a:rPr>
              <a:t>项目。其中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5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αβ</a:t>
            </a:r>
            <a:r>
              <a:rPr sz="2800" spc="-5" dirty="0">
                <a:latin typeface="宋体"/>
                <a:cs typeface="宋体"/>
              </a:rPr>
              <a:t>是文法的一个产生式，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是终结符 </a:t>
            </a:r>
            <a:r>
              <a:rPr sz="2800" dirty="0">
                <a:latin typeface="宋体"/>
                <a:cs typeface="宋体"/>
              </a:rPr>
              <a:t>称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0033CC"/>
                </a:solidFill>
                <a:latin typeface="宋体"/>
                <a:cs typeface="宋体"/>
              </a:rPr>
              <a:t>搜索</a:t>
            </a:r>
            <a:r>
              <a:rPr sz="2800" dirty="0">
                <a:solidFill>
                  <a:srgbClr val="0033CC"/>
                </a:solidFill>
                <a:latin typeface="宋体"/>
                <a:cs typeface="宋体"/>
              </a:rPr>
              <a:t>符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indent="-343535" algn="just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注：</a:t>
            </a:r>
            <a:endParaRPr sz="2800">
              <a:latin typeface="宋体"/>
              <a:cs typeface="宋体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项目是</a:t>
            </a:r>
            <a:r>
              <a:rPr sz="2800" spc="-10" dirty="0">
                <a:latin typeface="宋体"/>
                <a:cs typeface="宋体"/>
              </a:rPr>
              <a:t>对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项目的分裂，若文法中终结 符的数目为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，则每</a:t>
            </a:r>
            <a:r>
              <a:rPr sz="2800" spc="-10" dirty="0">
                <a:latin typeface="宋体"/>
                <a:cs typeface="宋体"/>
              </a:rPr>
              <a:t>个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项目可以分裂</a:t>
            </a:r>
            <a:r>
              <a:rPr sz="2800" spc="-10" dirty="0">
                <a:latin typeface="宋体"/>
                <a:cs typeface="宋体"/>
              </a:rPr>
              <a:t>成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宋体"/>
                <a:cs typeface="宋体"/>
              </a:rPr>
              <a:t>个 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dirty="0">
                <a:latin typeface="宋体"/>
                <a:cs typeface="宋体"/>
              </a:rPr>
              <a:t>项目。</a:t>
            </a:r>
            <a:endParaRPr sz="2800">
              <a:latin typeface="宋体"/>
              <a:cs typeface="宋体"/>
            </a:endParaRPr>
          </a:p>
          <a:p>
            <a:pPr marL="755650" marR="149860" lvl="1" indent="-285750" algn="just">
              <a:lnSpc>
                <a:spcPct val="102000"/>
              </a:lnSpc>
              <a:spcBef>
                <a:spcPts val="665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α•β,a)</a:t>
            </a:r>
            <a:r>
              <a:rPr sz="2800" spc="-5" dirty="0">
                <a:latin typeface="宋体"/>
                <a:cs typeface="宋体"/>
              </a:rPr>
              <a:t>的含义：预期当栈顶句</a:t>
            </a:r>
            <a:r>
              <a:rPr sz="2800" spc="-10" dirty="0">
                <a:latin typeface="宋体"/>
                <a:cs typeface="宋体"/>
              </a:rPr>
              <a:t>柄</a:t>
            </a:r>
            <a:r>
              <a:rPr sz="2800" spc="-5" dirty="0">
                <a:latin typeface="Times New Roman"/>
                <a:cs typeface="Times New Roman"/>
              </a:rPr>
              <a:t>αβ</a:t>
            </a:r>
            <a:r>
              <a:rPr sz="2800" spc="-5" dirty="0">
                <a:latin typeface="宋体"/>
                <a:cs typeface="宋体"/>
              </a:rPr>
              <a:t>形成后，  在读头下读</a:t>
            </a:r>
            <a:r>
              <a:rPr sz="2800" spc="-10" dirty="0">
                <a:latin typeface="宋体"/>
                <a:cs typeface="宋体"/>
              </a:rPr>
              <a:t>到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。此时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3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在栈内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3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β</a:t>
            </a:r>
            <a:r>
              <a:rPr sz="2800" spc="-5" dirty="0">
                <a:latin typeface="宋体"/>
                <a:cs typeface="宋体"/>
              </a:rPr>
              <a:t>还未入栈，即 它展望了句柄后的一个符号。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01765"/>
            <a:ext cx="8853170" cy="46450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、有效项目：</a:t>
            </a:r>
            <a:endParaRPr sz="2800">
              <a:latin typeface="宋体"/>
              <a:cs typeface="宋体"/>
            </a:endParaRPr>
          </a:p>
          <a:p>
            <a:pPr marL="755650" marR="5080" indent="-286385">
              <a:lnSpc>
                <a:spcPct val="101000"/>
              </a:lnSpc>
              <a:spcBef>
                <a:spcPts val="69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若存在规范推</a:t>
            </a:r>
            <a:r>
              <a:rPr sz="2800" dirty="0">
                <a:latin typeface="宋体"/>
                <a:cs typeface="宋体"/>
              </a:rPr>
              <a:t>导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δAω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δαβω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spc="-5" dirty="0">
                <a:latin typeface="Times New Roman"/>
                <a:cs typeface="Times New Roman"/>
              </a:rPr>
              <a:t>δα</a:t>
            </a:r>
            <a:r>
              <a:rPr sz="2800" spc="-5" dirty="0">
                <a:latin typeface="宋体"/>
                <a:cs typeface="宋体"/>
              </a:rPr>
              <a:t>称规范 </a:t>
            </a:r>
            <a:r>
              <a:rPr sz="2800" dirty="0">
                <a:latin typeface="宋体"/>
                <a:cs typeface="宋体"/>
              </a:rPr>
              <a:t>句</a:t>
            </a:r>
            <a:r>
              <a:rPr sz="2800" spc="-10" dirty="0">
                <a:latin typeface="宋体"/>
                <a:cs typeface="宋体"/>
              </a:rPr>
              <a:t>型</a:t>
            </a:r>
            <a:r>
              <a:rPr sz="2800" spc="-5" dirty="0">
                <a:latin typeface="Times New Roman"/>
                <a:cs typeface="Times New Roman"/>
              </a:rPr>
              <a:t>δαβω</a:t>
            </a:r>
            <a:r>
              <a:rPr sz="2800" spc="-5" dirty="0">
                <a:latin typeface="宋体"/>
                <a:cs typeface="宋体"/>
              </a:rPr>
              <a:t>的活前缀（记</a:t>
            </a:r>
            <a:r>
              <a:rPr sz="2800" dirty="0">
                <a:latin typeface="宋体"/>
                <a:cs typeface="宋体"/>
              </a:rPr>
              <a:t>作</a:t>
            </a:r>
            <a:r>
              <a:rPr sz="2800" dirty="0">
                <a:latin typeface="Times New Roman"/>
                <a:cs typeface="Times New Roman"/>
              </a:rPr>
              <a:t>γ</a:t>
            </a:r>
            <a:r>
              <a:rPr sz="2800" dirty="0">
                <a:latin typeface="宋体"/>
                <a:cs typeface="宋体"/>
              </a:rPr>
              <a:t>），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 First(ω)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则 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dirty="0">
                <a:latin typeface="宋体"/>
                <a:cs typeface="宋体"/>
              </a:rPr>
              <a:t>项目（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α•β,a</a:t>
            </a:r>
            <a:r>
              <a:rPr sz="2800" spc="-5" dirty="0">
                <a:latin typeface="宋体"/>
                <a:cs typeface="宋体"/>
              </a:rPr>
              <a:t>）对于活前</a:t>
            </a:r>
            <a:r>
              <a:rPr sz="2800" spc="-10" dirty="0">
                <a:latin typeface="宋体"/>
                <a:cs typeface="宋体"/>
              </a:rPr>
              <a:t>缀</a:t>
            </a:r>
            <a:r>
              <a:rPr sz="2800" spc="-5" dirty="0">
                <a:latin typeface="Times New Roman"/>
                <a:cs typeface="Times New Roman"/>
              </a:rPr>
              <a:t>γ</a:t>
            </a:r>
            <a:r>
              <a:rPr sz="2800" spc="-5" dirty="0">
                <a:latin typeface="宋体"/>
                <a:cs typeface="宋体"/>
              </a:rPr>
              <a:t>是有效的。如 </a:t>
            </a:r>
            <a:r>
              <a:rPr sz="2800" dirty="0">
                <a:latin typeface="宋体"/>
                <a:cs typeface="宋体"/>
              </a:rPr>
              <a:t>果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</a:t>
            </a:r>
            <a:r>
              <a:rPr sz="2800" spc="-5" dirty="0">
                <a:latin typeface="Times New Roman"/>
                <a:cs typeface="Times New Roman"/>
              </a:rPr>
              <a:t>First(ω)</a:t>
            </a:r>
            <a:r>
              <a:rPr sz="2800" spc="-5" dirty="0">
                <a:latin typeface="宋体"/>
                <a:cs typeface="宋体"/>
              </a:rPr>
              <a:t>，即</a:t>
            </a:r>
            <a:r>
              <a:rPr sz="2800" spc="-10" dirty="0">
                <a:latin typeface="宋体"/>
                <a:cs typeface="宋体"/>
              </a:rPr>
              <a:t>使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Follow(A)</a:t>
            </a:r>
            <a:r>
              <a:rPr sz="2800" spc="-5" dirty="0">
                <a:latin typeface="宋体"/>
                <a:cs typeface="宋体"/>
              </a:rPr>
              <a:t>，项目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α•β,a</a:t>
            </a:r>
            <a:r>
              <a:rPr sz="2800" spc="-5" dirty="0">
                <a:latin typeface="宋体"/>
                <a:cs typeface="宋体"/>
              </a:rPr>
              <a:t>）  也是无效的。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1)</a:t>
            </a:r>
            <a:r>
              <a:rPr sz="2800" spc="-10" dirty="0">
                <a:latin typeface="宋体"/>
                <a:cs typeface="宋体"/>
              </a:rPr>
              <a:t>规</a:t>
            </a:r>
            <a:r>
              <a:rPr sz="2800" dirty="0">
                <a:latin typeface="宋体"/>
                <a:cs typeface="宋体"/>
              </a:rPr>
              <a:t>范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分析法仅考虑有效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项目。在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项目中有效的项目并不多。</a:t>
            </a:r>
            <a:endParaRPr sz="2800">
              <a:latin typeface="宋体"/>
              <a:cs typeface="宋体"/>
            </a:endParaRPr>
          </a:p>
          <a:p>
            <a:pPr marL="355600" marR="104139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977900" algn="l"/>
                <a:tab pos="978535" algn="l"/>
              </a:tabLst>
            </a:pPr>
            <a:r>
              <a:rPr dirty="0"/>
              <a:t>	</a:t>
            </a:r>
            <a:r>
              <a:rPr sz="2800" dirty="0">
                <a:latin typeface="Times New Roman"/>
                <a:cs typeface="Times New Roman"/>
              </a:rPr>
              <a:t>2)</a:t>
            </a:r>
            <a:r>
              <a:rPr sz="2800" spc="-5" dirty="0">
                <a:latin typeface="宋体"/>
                <a:cs typeface="宋体"/>
              </a:rPr>
              <a:t>对于多数程序设计语言，向前展望一个符号就足 以决定归约与否，所以只研</a:t>
            </a:r>
            <a:r>
              <a:rPr sz="2800" dirty="0">
                <a:latin typeface="宋体"/>
                <a:cs typeface="宋体"/>
              </a:rPr>
              <a:t>究</a:t>
            </a:r>
            <a:r>
              <a:rPr sz="2800" dirty="0">
                <a:latin typeface="Times New Roman"/>
                <a:cs typeface="Times New Roman"/>
              </a:rPr>
              <a:t>LR(1)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993648"/>
            <a:ext cx="6097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例：</a:t>
            </a:r>
            <a:r>
              <a:rPr sz="2800" dirty="0">
                <a:latin typeface="宋体"/>
                <a:cs typeface="宋体"/>
              </a:rPr>
              <a:t>非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文法的例子。有如下文法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52765" y="1426758"/>
            <a:ext cx="234188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742950" algn="l"/>
              </a:tabLst>
            </a:pPr>
            <a:r>
              <a:rPr sz="2800" dirty="0">
                <a:latin typeface="Times New Roman"/>
                <a:cs typeface="Times New Roman"/>
              </a:rPr>
              <a:t>–	</a:t>
            </a:r>
            <a:r>
              <a:rPr sz="2800" spc="-5" dirty="0">
                <a:latin typeface="Times New Roman"/>
                <a:cs typeface="Times New Roman"/>
              </a:rPr>
              <a:t>1. 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742950" indent="-730885">
              <a:lnSpc>
                <a:spcPct val="100000"/>
              </a:lnSpc>
              <a:spcBef>
                <a:spcPts val="680"/>
              </a:spcBef>
              <a:buChar char="–"/>
              <a:tabLst>
                <a:tab pos="742950" algn="l"/>
                <a:tab pos="743585" algn="l"/>
              </a:tabLst>
            </a:pPr>
            <a:r>
              <a:rPr sz="2800" spc="-5" dirty="0">
                <a:latin typeface="Times New Roman"/>
                <a:cs typeface="Times New Roman"/>
              </a:rPr>
              <a:t>3.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bAc</a:t>
            </a:r>
            <a:endParaRPr sz="2800">
              <a:latin typeface="Times New Roman"/>
              <a:cs typeface="Times New Roman"/>
            </a:endParaRPr>
          </a:p>
          <a:p>
            <a:pPr marL="742950" indent="-730885">
              <a:lnSpc>
                <a:spcPct val="100000"/>
              </a:lnSpc>
              <a:spcBef>
                <a:spcPts val="675"/>
              </a:spcBef>
              <a:buChar char="–"/>
              <a:tabLst>
                <a:tab pos="742950" algn="l"/>
                <a:tab pos="743585" algn="l"/>
              </a:tabLst>
            </a:pPr>
            <a:r>
              <a:rPr sz="2800" spc="-5" dirty="0">
                <a:latin typeface="Times New Roman"/>
                <a:cs typeface="Times New Roman"/>
              </a:rPr>
              <a:t>5.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4993" y="1426758"/>
            <a:ext cx="1610995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2. 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aAd</a:t>
            </a:r>
            <a:endParaRPr sz="28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4.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aec</a:t>
            </a:r>
            <a:endParaRPr sz="28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6.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628" y="3044934"/>
            <a:ext cx="8686800" cy="319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按照</a:t>
            </a:r>
            <a:r>
              <a:rPr sz="2800" dirty="0">
                <a:latin typeface="宋体"/>
                <a:cs typeface="宋体"/>
              </a:rPr>
              <a:t>求</a:t>
            </a:r>
            <a:r>
              <a:rPr sz="2800" dirty="0">
                <a:latin typeface="Times New Roman"/>
                <a:cs typeface="Times New Roman"/>
              </a:rPr>
              <a:t>LR(0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项目集规范族的算法，求</a:t>
            </a:r>
            <a:r>
              <a:rPr sz="2800" spc="-10" dirty="0">
                <a:latin typeface="宋体"/>
                <a:cs typeface="宋体"/>
              </a:rPr>
              <a:t>得</a:t>
            </a:r>
            <a:r>
              <a:rPr sz="2800" dirty="0">
                <a:latin typeface="Times New Roman"/>
                <a:cs typeface="Times New Roman"/>
              </a:rPr>
              <a:t>G(S</a:t>
            </a:r>
            <a:r>
              <a:rPr sz="2800" spc="1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文法的项 目集族，其中状</a:t>
            </a:r>
            <a:r>
              <a:rPr sz="2800" spc="-10" dirty="0">
                <a:latin typeface="宋体"/>
                <a:cs typeface="宋体"/>
              </a:rPr>
              <a:t>态</a:t>
            </a: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中发生移进－归约冲突：</a:t>
            </a:r>
            <a:endParaRPr sz="2800">
              <a:latin typeface="宋体"/>
              <a:cs typeface="宋体"/>
            </a:endParaRPr>
          </a:p>
          <a:p>
            <a:pPr marL="2323465" marR="5213985" indent="-356235">
              <a:lnSpc>
                <a:spcPct val="150200"/>
              </a:lnSpc>
              <a:spcBef>
                <a:spcPts val="55"/>
              </a:spcBef>
            </a:pP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ae•c 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e•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由于规范推导为：</a:t>
            </a:r>
            <a:r>
              <a:rPr sz="2800" spc="-5" dirty="0">
                <a:latin typeface="Times New Roman"/>
                <a:cs typeface="Times New Roman"/>
              </a:rPr>
              <a:t>S`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aAd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aed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  <a:tabLst>
                <a:tab pos="3244850" algn="l"/>
              </a:tabLst>
            </a:pPr>
            <a:r>
              <a:rPr sz="2800" dirty="0">
                <a:latin typeface="Times New Roman"/>
                <a:cs typeface="Times New Roman"/>
              </a:rPr>
              <a:t>–	S`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aec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993648"/>
            <a:ext cx="8602980" cy="225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775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这两个最右推导中已包含了活前缀</a:t>
            </a:r>
            <a:r>
              <a:rPr sz="2800" spc="-15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宋体"/>
                <a:cs typeface="宋体"/>
              </a:rPr>
              <a:t>的所有句型， </a:t>
            </a:r>
            <a:r>
              <a:rPr sz="2800" dirty="0">
                <a:latin typeface="宋体"/>
                <a:cs typeface="宋体"/>
              </a:rPr>
              <a:t>可</a:t>
            </a:r>
            <a:r>
              <a:rPr sz="2800" spc="-10" dirty="0">
                <a:latin typeface="宋体"/>
                <a:cs typeface="宋体"/>
              </a:rPr>
              <a:t>见</a:t>
            </a:r>
            <a:r>
              <a:rPr sz="2800" spc="-5" dirty="0">
                <a:latin typeface="Times New Roman"/>
                <a:cs typeface="Times New Roman"/>
              </a:rPr>
              <a:t>“aAc”</a:t>
            </a:r>
            <a:r>
              <a:rPr sz="2800" spc="-5" dirty="0">
                <a:latin typeface="宋体"/>
                <a:cs typeface="宋体"/>
              </a:rPr>
              <a:t>决不会是规范句型，即：归约成非终结符 </a:t>
            </a:r>
            <a:r>
              <a:rPr sz="2800" spc="-10" dirty="0">
                <a:latin typeface="Times New Roman"/>
                <a:cs typeface="Times New Roman"/>
              </a:rPr>
              <a:t>“A”</a:t>
            </a:r>
            <a:r>
              <a:rPr sz="2800" spc="-5" dirty="0">
                <a:latin typeface="宋体"/>
                <a:cs typeface="宋体"/>
              </a:rPr>
              <a:t>之后，其后决不会</a:t>
            </a:r>
            <a:r>
              <a:rPr sz="2800" dirty="0">
                <a:latin typeface="宋体"/>
                <a:cs typeface="宋体"/>
              </a:rPr>
              <a:t>跟</a:t>
            </a:r>
            <a:r>
              <a:rPr sz="2800" spc="-10" dirty="0">
                <a:latin typeface="Times New Roman"/>
                <a:cs typeface="Times New Roman"/>
              </a:rPr>
              <a:t>“c”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5080" indent="-343535">
              <a:lnSpc>
                <a:spcPct val="100000"/>
              </a:lnSpc>
              <a:spcBef>
                <a:spcPts val="73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故：虽</a:t>
            </a:r>
            <a:r>
              <a:rPr sz="2800" spc="-10" dirty="0">
                <a:latin typeface="宋体"/>
                <a:cs typeface="宋体"/>
              </a:rPr>
              <a:t>然</a:t>
            </a:r>
            <a:r>
              <a:rPr sz="2800" dirty="0">
                <a:latin typeface="Times New Roman"/>
                <a:cs typeface="Times New Roman"/>
              </a:rPr>
              <a:t>FOLLOW(A)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{c,d}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但是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3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e•</a:t>
            </a:r>
            <a:r>
              <a:rPr sz="2800" spc="-10" dirty="0">
                <a:latin typeface="宋体"/>
                <a:cs typeface="宋体"/>
              </a:rPr>
              <a:t>，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10" dirty="0">
                <a:latin typeface="宋体"/>
                <a:cs typeface="宋体"/>
              </a:rPr>
              <a:t>）对 </a:t>
            </a:r>
            <a:r>
              <a:rPr sz="2800" spc="-5" dirty="0">
                <a:latin typeface="宋体"/>
                <a:cs typeface="宋体"/>
              </a:rPr>
              <a:t>活前</a:t>
            </a:r>
            <a:r>
              <a:rPr sz="2800" dirty="0">
                <a:latin typeface="宋体"/>
                <a:cs typeface="宋体"/>
              </a:rPr>
              <a:t>缀</a:t>
            </a:r>
            <a:r>
              <a:rPr sz="2800" spc="-10" dirty="0">
                <a:latin typeface="Times New Roman"/>
                <a:cs typeface="Times New Roman"/>
              </a:rPr>
              <a:t>ae</a:t>
            </a:r>
            <a:r>
              <a:rPr sz="2800" spc="-5" dirty="0">
                <a:latin typeface="宋体"/>
                <a:cs typeface="宋体"/>
              </a:rPr>
              <a:t>是无效的，仅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e•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宋体"/>
                <a:cs typeface="宋体"/>
              </a:rPr>
              <a:t>）是有效的。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69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459" y="907852"/>
            <a:ext cx="8492490" cy="5243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59075">
              <a:lnSpc>
                <a:spcPct val="120200"/>
              </a:lnSpc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二、构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项目集规范族的算法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、函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spc="-5" dirty="0">
                <a:latin typeface="宋体"/>
                <a:cs typeface="宋体"/>
              </a:rPr>
              <a:t>－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的项目集 </a:t>
            </a:r>
            <a:r>
              <a:rPr sz="2800" dirty="0">
                <a:latin typeface="Times New Roman"/>
                <a:cs typeface="Times New Roman"/>
              </a:rPr>
              <a:t>(1)I</a:t>
            </a:r>
            <a:r>
              <a:rPr sz="2800" spc="-5" dirty="0">
                <a:latin typeface="宋体"/>
                <a:cs typeface="宋体"/>
              </a:rPr>
              <a:t>的任何项目都属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spc="-5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101299"/>
              </a:lnSpc>
              <a:spcBef>
                <a:spcPts val="685"/>
              </a:spcBef>
              <a:buSzPct val="96428"/>
              <a:buFont typeface="Times New Roman"/>
              <a:buAutoNum type="arabicParenBoth" startAt="2"/>
              <a:tabLst>
                <a:tab pos="429259" algn="l"/>
              </a:tabLst>
            </a:pPr>
            <a:r>
              <a:rPr sz="2800" spc="-5" dirty="0">
                <a:latin typeface="宋体"/>
                <a:cs typeface="宋体"/>
              </a:rPr>
              <a:t>若项目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α•Bβ,a</a:t>
            </a:r>
            <a:r>
              <a:rPr sz="2800" spc="-5" dirty="0">
                <a:latin typeface="宋体"/>
                <a:cs typeface="宋体"/>
              </a:rPr>
              <a:t>）属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γ</a:t>
            </a:r>
            <a:r>
              <a:rPr sz="2800" dirty="0">
                <a:latin typeface="宋体"/>
                <a:cs typeface="宋体"/>
              </a:rPr>
              <a:t>是 </a:t>
            </a:r>
            <a:r>
              <a:rPr sz="2800" spc="-5" dirty="0">
                <a:latin typeface="宋体"/>
                <a:cs typeface="宋体"/>
              </a:rPr>
              <a:t>一个产生式，那么对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β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中的每个终结</a:t>
            </a:r>
            <a:r>
              <a:rPr sz="2800" spc="-10" dirty="0">
                <a:latin typeface="宋体"/>
                <a:cs typeface="宋体"/>
              </a:rPr>
              <a:t>符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宋体"/>
                <a:cs typeface="宋体"/>
              </a:rPr>
              <a:t>， </a:t>
            </a:r>
            <a:r>
              <a:rPr sz="2800" spc="-5" dirty="0">
                <a:latin typeface="宋体"/>
                <a:cs typeface="宋体"/>
              </a:rPr>
              <a:t>如果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γ,b</a:t>
            </a:r>
            <a:r>
              <a:rPr sz="2800" spc="-5" dirty="0">
                <a:latin typeface="宋体"/>
                <a:cs typeface="宋体"/>
              </a:rPr>
              <a:t>）原来不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spc="-5" dirty="0">
                <a:latin typeface="宋体"/>
                <a:cs typeface="宋体"/>
              </a:rPr>
              <a:t>中，则把它 加进去；</a:t>
            </a:r>
            <a:endParaRPr sz="2800">
              <a:latin typeface="宋体"/>
              <a:cs typeface="宋体"/>
            </a:endParaRPr>
          </a:p>
          <a:p>
            <a:pPr marL="12700" marR="81915">
              <a:lnSpc>
                <a:spcPts val="4090"/>
              </a:lnSpc>
              <a:spcBef>
                <a:spcPts val="30"/>
              </a:spcBef>
              <a:buSzPct val="96428"/>
              <a:buFont typeface="Times New Roman"/>
              <a:buAutoNum type="arabicParenBoth" startAt="2"/>
              <a:tabLst>
                <a:tab pos="429259" algn="l"/>
              </a:tabLst>
            </a:pPr>
            <a:r>
              <a:rPr sz="2800" spc="-5" dirty="0">
                <a:latin typeface="宋体"/>
                <a:cs typeface="宋体"/>
              </a:rPr>
              <a:t>重复步骤（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）直</a:t>
            </a:r>
            <a:r>
              <a:rPr sz="2800" spc="-10" dirty="0">
                <a:latin typeface="宋体"/>
                <a:cs typeface="宋体"/>
              </a:rPr>
              <a:t>到</a:t>
            </a: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spc="-5" dirty="0">
                <a:latin typeface="宋体"/>
                <a:cs typeface="宋体"/>
              </a:rPr>
              <a:t>不再扩大为止。 注：因为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4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α•Bβ,a</a:t>
            </a:r>
            <a:r>
              <a:rPr sz="2800" spc="-5" dirty="0">
                <a:latin typeface="宋体"/>
                <a:cs typeface="宋体"/>
              </a:rPr>
              <a:t>）属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那</a:t>
            </a:r>
            <a:r>
              <a:rPr sz="2800" spc="-10" dirty="0">
                <a:latin typeface="宋体"/>
                <a:cs typeface="宋体"/>
              </a:rPr>
              <a:t>么</a:t>
            </a:r>
            <a:r>
              <a:rPr sz="2800" spc="-5" dirty="0">
                <a:latin typeface="Times New Roman"/>
                <a:cs typeface="Times New Roman"/>
              </a:rPr>
              <a:t>(B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050"/>
              </a:lnSpc>
            </a:pPr>
            <a:r>
              <a:rPr sz="2800" spc="-5" dirty="0">
                <a:latin typeface="Times New Roman"/>
                <a:cs typeface="Times New Roman"/>
              </a:rPr>
              <a:t>γ,b)</a:t>
            </a:r>
            <a:r>
              <a:rPr sz="2800" spc="-5" dirty="0">
                <a:latin typeface="宋体"/>
                <a:cs typeface="宋体"/>
              </a:rPr>
              <a:t>当然也属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CLOSURE(I)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宋体"/>
                <a:cs typeface="宋体"/>
              </a:rPr>
              <a:t>必定是跟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宋体"/>
                <a:cs typeface="宋体"/>
              </a:rPr>
              <a:t>后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55"/>
              </a:spcBef>
            </a:pPr>
            <a:r>
              <a:rPr sz="2800" spc="-5" dirty="0">
                <a:latin typeface="宋体"/>
                <a:cs typeface="宋体"/>
              </a:rPr>
              <a:t>面的终结符，</a:t>
            </a:r>
            <a:r>
              <a:rPr sz="2800" dirty="0">
                <a:latin typeface="宋体"/>
                <a:cs typeface="宋体"/>
              </a:rPr>
              <a:t>即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First(βa)</a:t>
            </a:r>
            <a:r>
              <a:rPr sz="2800" dirty="0">
                <a:latin typeface="宋体"/>
                <a:cs typeface="宋体"/>
              </a:rPr>
              <a:t>。若</a:t>
            </a:r>
            <a:r>
              <a:rPr sz="2800" spc="-5" dirty="0">
                <a:latin typeface="Times New Roman"/>
                <a:cs typeface="Times New Roman"/>
              </a:rPr>
              <a:t>β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ε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spc="-10" dirty="0">
                <a:latin typeface="Times New Roman"/>
                <a:cs typeface="Times New Roman"/>
              </a:rPr>
              <a:t>b=a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79686"/>
            <a:ext cx="3353435" cy="123634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13843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</a:t>
            </a:r>
          </a:p>
          <a:p>
            <a:pPr marL="2205990">
              <a:lnSpc>
                <a:spcPct val="100000"/>
              </a:lnSpc>
              <a:spcBef>
                <a:spcPts val="810"/>
              </a:spcBef>
            </a:pP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输入带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9114" y="1418971"/>
            <a:ext cx="2838450" cy="1847850"/>
            <a:chOff x="1959114" y="1418971"/>
            <a:chExt cx="2838450" cy="1847850"/>
          </a:xfrm>
        </p:grpSpPr>
        <p:sp>
          <p:nvSpPr>
            <p:cNvPr id="4" name="object 4"/>
            <p:cNvSpPr/>
            <p:nvPr/>
          </p:nvSpPr>
          <p:spPr>
            <a:xfrm>
              <a:off x="1968639" y="1430781"/>
              <a:ext cx="2819400" cy="147320"/>
            </a:xfrm>
            <a:custGeom>
              <a:avLst/>
              <a:gdLst/>
              <a:ahLst/>
              <a:cxnLst/>
              <a:rect l="l" t="t" r="r" b="b"/>
              <a:pathLst>
                <a:path w="2819400" h="147319">
                  <a:moveTo>
                    <a:pt x="28194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2819400" y="147066"/>
                  </a:lnTo>
                  <a:lnTo>
                    <a:pt x="2819400" y="146304"/>
                  </a:lnTo>
                  <a:close/>
                </a:path>
                <a:path w="2819400" h="147319">
                  <a:moveTo>
                    <a:pt x="28194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2819400" y="144018"/>
                  </a:lnTo>
                  <a:lnTo>
                    <a:pt x="2819400" y="143256"/>
                  </a:lnTo>
                  <a:close/>
                </a:path>
                <a:path w="2819400" h="147319">
                  <a:moveTo>
                    <a:pt x="28194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2819400" y="140970"/>
                  </a:lnTo>
                  <a:lnTo>
                    <a:pt x="2819400" y="140208"/>
                  </a:lnTo>
                  <a:close/>
                </a:path>
                <a:path w="2819400" h="147319">
                  <a:moveTo>
                    <a:pt x="28194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2819400" y="137922"/>
                  </a:lnTo>
                  <a:lnTo>
                    <a:pt x="2819400" y="137160"/>
                  </a:lnTo>
                  <a:close/>
                </a:path>
                <a:path w="2819400" h="147319">
                  <a:moveTo>
                    <a:pt x="28194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2819400" y="134874"/>
                  </a:lnTo>
                  <a:lnTo>
                    <a:pt x="2819400" y="134112"/>
                  </a:lnTo>
                  <a:close/>
                </a:path>
                <a:path w="2819400" h="147319">
                  <a:moveTo>
                    <a:pt x="28194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2819400" y="131826"/>
                  </a:lnTo>
                  <a:lnTo>
                    <a:pt x="2819400" y="131064"/>
                  </a:lnTo>
                  <a:close/>
                </a:path>
                <a:path w="2819400" h="147319">
                  <a:moveTo>
                    <a:pt x="28194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2819400" y="128778"/>
                  </a:lnTo>
                  <a:lnTo>
                    <a:pt x="2819400" y="128016"/>
                  </a:lnTo>
                  <a:close/>
                </a:path>
                <a:path w="2819400" h="147319">
                  <a:moveTo>
                    <a:pt x="28194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2819400" y="125730"/>
                  </a:lnTo>
                  <a:lnTo>
                    <a:pt x="2819400" y="124968"/>
                  </a:lnTo>
                  <a:close/>
                </a:path>
                <a:path w="2819400" h="147319">
                  <a:moveTo>
                    <a:pt x="28194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2819400" y="122682"/>
                  </a:lnTo>
                  <a:lnTo>
                    <a:pt x="2819400" y="121920"/>
                  </a:lnTo>
                  <a:close/>
                </a:path>
                <a:path w="2819400" h="147319">
                  <a:moveTo>
                    <a:pt x="28194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2819400" y="119634"/>
                  </a:lnTo>
                  <a:lnTo>
                    <a:pt x="2819400" y="118872"/>
                  </a:lnTo>
                  <a:close/>
                </a:path>
                <a:path w="2819400" h="147319">
                  <a:moveTo>
                    <a:pt x="28194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2819400" y="116586"/>
                  </a:lnTo>
                  <a:lnTo>
                    <a:pt x="2819400" y="115824"/>
                  </a:lnTo>
                  <a:close/>
                </a:path>
                <a:path w="2819400" h="147319">
                  <a:moveTo>
                    <a:pt x="28194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2819400" y="113538"/>
                  </a:lnTo>
                  <a:lnTo>
                    <a:pt x="2819400" y="112776"/>
                  </a:lnTo>
                  <a:close/>
                </a:path>
                <a:path w="2819400" h="147319">
                  <a:moveTo>
                    <a:pt x="28194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2819400" y="110490"/>
                  </a:lnTo>
                  <a:lnTo>
                    <a:pt x="2819400" y="109728"/>
                  </a:lnTo>
                  <a:close/>
                </a:path>
                <a:path w="2819400" h="147319">
                  <a:moveTo>
                    <a:pt x="28194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2819400" y="107442"/>
                  </a:lnTo>
                  <a:lnTo>
                    <a:pt x="2819400" y="106680"/>
                  </a:lnTo>
                  <a:close/>
                </a:path>
                <a:path w="2819400" h="147319">
                  <a:moveTo>
                    <a:pt x="28194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2819400" y="104394"/>
                  </a:lnTo>
                  <a:lnTo>
                    <a:pt x="2819400" y="103632"/>
                  </a:lnTo>
                  <a:close/>
                </a:path>
                <a:path w="2819400" h="147319">
                  <a:moveTo>
                    <a:pt x="28194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2819400" y="101346"/>
                  </a:lnTo>
                  <a:lnTo>
                    <a:pt x="2819400" y="100584"/>
                  </a:lnTo>
                  <a:close/>
                </a:path>
                <a:path w="2819400" h="147319">
                  <a:moveTo>
                    <a:pt x="28194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2819400" y="98298"/>
                  </a:lnTo>
                  <a:lnTo>
                    <a:pt x="2819400" y="97536"/>
                  </a:lnTo>
                  <a:close/>
                </a:path>
                <a:path w="2819400" h="147319">
                  <a:moveTo>
                    <a:pt x="28194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2819400" y="95250"/>
                  </a:lnTo>
                  <a:lnTo>
                    <a:pt x="2819400" y="94488"/>
                  </a:lnTo>
                  <a:close/>
                </a:path>
                <a:path w="2819400" h="147319">
                  <a:moveTo>
                    <a:pt x="28194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2819400" y="92202"/>
                  </a:lnTo>
                  <a:lnTo>
                    <a:pt x="2819400" y="91440"/>
                  </a:lnTo>
                  <a:close/>
                </a:path>
                <a:path w="2819400" h="147319">
                  <a:moveTo>
                    <a:pt x="28194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2819400" y="89154"/>
                  </a:lnTo>
                  <a:lnTo>
                    <a:pt x="2819400" y="88392"/>
                  </a:lnTo>
                  <a:close/>
                </a:path>
                <a:path w="2819400" h="147319">
                  <a:moveTo>
                    <a:pt x="28194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2819400" y="86106"/>
                  </a:lnTo>
                  <a:lnTo>
                    <a:pt x="2819400" y="85344"/>
                  </a:lnTo>
                  <a:close/>
                </a:path>
                <a:path w="2819400" h="147319">
                  <a:moveTo>
                    <a:pt x="28194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2819400" y="83058"/>
                  </a:lnTo>
                  <a:lnTo>
                    <a:pt x="2819400" y="82296"/>
                  </a:lnTo>
                  <a:close/>
                </a:path>
                <a:path w="2819400" h="147319">
                  <a:moveTo>
                    <a:pt x="28194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2819400" y="80010"/>
                  </a:lnTo>
                  <a:lnTo>
                    <a:pt x="2819400" y="79248"/>
                  </a:lnTo>
                  <a:close/>
                </a:path>
                <a:path w="2819400" h="147319">
                  <a:moveTo>
                    <a:pt x="28194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2819400" y="76962"/>
                  </a:lnTo>
                  <a:lnTo>
                    <a:pt x="2819400" y="76200"/>
                  </a:lnTo>
                  <a:close/>
                </a:path>
                <a:path w="2819400" h="147319">
                  <a:moveTo>
                    <a:pt x="28194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2819400" y="73914"/>
                  </a:lnTo>
                  <a:lnTo>
                    <a:pt x="2819400" y="73152"/>
                  </a:lnTo>
                  <a:close/>
                </a:path>
                <a:path w="2819400" h="147319">
                  <a:moveTo>
                    <a:pt x="28194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2819400" y="70866"/>
                  </a:lnTo>
                  <a:lnTo>
                    <a:pt x="2819400" y="70104"/>
                  </a:lnTo>
                  <a:close/>
                </a:path>
                <a:path w="2819400" h="147319">
                  <a:moveTo>
                    <a:pt x="28194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2819400" y="67818"/>
                  </a:lnTo>
                  <a:lnTo>
                    <a:pt x="2819400" y="67056"/>
                  </a:lnTo>
                  <a:close/>
                </a:path>
                <a:path w="2819400" h="147319">
                  <a:moveTo>
                    <a:pt x="28194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2819400" y="64770"/>
                  </a:lnTo>
                  <a:lnTo>
                    <a:pt x="2819400" y="64008"/>
                  </a:lnTo>
                  <a:close/>
                </a:path>
                <a:path w="2819400" h="147319">
                  <a:moveTo>
                    <a:pt x="28194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2819400" y="61722"/>
                  </a:lnTo>
                  <a:lnTo>
                    <a:pt x="2819400" y="60960"/>
                  </a:lnTo>
                  <a:close/>
                </a:path>
                <a:path w="2819400" h="147319">
                  <a:moveTo>
                    <a:pt x="28194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2819400" y="58674"/>
                  </a:lnTo>
                  <a:lnTo>
                    <a:pt x="2819400" y="57912"/>
                  </a:lnTo>
                  <a:close/>
                </a:path>
                <a:path w="2819400" h="147319">
                  <a:moveTo>
                    <a:pt x="28194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2819400" y="55626"/>
                  </a:lnTo>
                  <a:lnTo>
                    <a:pt x="2819400" y="54864"/>
                  </a:lnTo>
                  <a:close/>
                </a:path>
                <a:path w="2819400" h="147319">
                  <a:moveTo>
                    <a:pt x="28194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2819400" y="52578"/>
                  </a:lnTo>
                  <a:lnTo>
                    <a:pt x="2819400" y="51816"/>
                  </a:lnTo>
                  <a:close/>
                </a:path>
                <a:path w="2819400" h="147319">
                  <a:moveTo>
                    <a:pt x="28194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2819400" y="49530"/>
                  </a:lnTo>
                  <a:lnTo>
                    <a:pt x="2819400" y="48768"/>
                  </a:lnTo>
                  <a:close/>
                </a:path>
                <a:path w="2819400" h="147319">
                  <a:moveTo>
                    <a:pt x="28194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2819400" y="46482"/>
                  </a:lnTo>
                  <a:lnTo>
                    <a:pt x="2819400" y="45720"/>
                  </a:lnTo>
                  <a:close/>
                </a:path>
                <a:path w="2819400" h="147319">
                  <a:moveTo>
                    <a:pt x="28194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2819400" y="43434"/>
                  </a:lnTo>
                  <a:lnTo>
                    <a:pt x="2819400" y="42672"/>
                  </a:lnTo>
                  <a:close/>
                </a:path>
                <a:path w="2819400" h="147319">
                  <a:moveTo>
                    <a:pt x="28194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2819400" y="40386"/>
                  </a:lnTo>
                  <a:lnTo>
                    <a:pt x="2819400" y="39624"/>
                  </a:lnTo>
                  <a:close/>
                </a:path>
                <a:path w="2819400" h="147319">
                  <a:moveTo>
                    <a:pt x="28194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2819400" y="37338"/>
                  </a:lnTo>
                  <a:lnTo>
                    <a:pt x="2819400" y="36576"/>
                  </a:lnTo>
                  <a:close/>
                </a:path>
                <a:path w="2819400" h="147319">
                  <a:moveTo>
                    <a:pt x="28194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2819400" y="34290"/>
                  </a:lnTo>
                  <a:lnTo>
                    <a:pt x="2819400" y="33528"/>
                  </a:lnTo>
                  <a:close/>
                </a:path>
                <a:path w="2819400" h="147319">
                  <a:moveTo>
                    <a:pt x="28194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2819400" y="31242"/>
                  </a:lnTo>
                  <a:lnTo>
                    <a:pt x="2819400" y="30480"/>
                  </a:lnTo>
                  <a:close/>
                </a:path>
                <a:path w="2819400" h="147319">
                  <a:moveTo>
                    <a:pt x="28194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2819400" y="28194"/>
                  </a:lnTo>
                  <a:lnTo>
                    <a:pt x="2819400" y="27432"/>
                  </a:lnTo>
                  <a:close/>
                </a:path>
                <a:path w="2819400" h="147319">
                  <a:moveTo>
                    <a:pt x="28194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2819400" y="25146"/>
                  </a:lnTo>
                  <a:lnTo>
                    <a:pt x="2819400" y="24384"/>
                  </a:lnTo>
                  <a:close/>
                </a:path>
                <a:path w="2819400" h="147319">
                  <a:moveTo>
                    <a:pt x="28194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2819400" y="22098"/>
                  </a:lnTo>
                  <a:lnTo>
                    <a:pt x="2819400" y="21336"/>
                  </a:lnTo>
                  <a:close/>
                </a:path>
                <a:path w="2819400" h="147319">
                  <a:moveTo>
                    <a:pt x="28194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2819400" y="19050"/>
                  </a:lnTo>
                  <a:lnTo>
                    <a:pt x="2819400" y="18288"/>
                  </a:lnTo>
                  <a:close/>
                </a:path>
                <a:path w="2819400" h="147319">
                  <a:moveTo>
                    <a:pt x="28194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2819400" y="16002"/>
                  </a:lnTo>
                  <a:lnTo>
                    <a:pt x="2819400" y="15240"/>
                  </a:lnTo>
                  <a:close/>
                </a:path>
                <a:path w="2819400" h="147319">
                  <a:moveTo>
                    <a:pt x="28194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2819400" y="12954"/>
                  </a:lnTo>
                  <a:lnTo>
                    <a:pt x="2819400" y="12192"/>
                  </a:lnTo>
                  <a:close/>
                </a:path>
                <a:path w="2819400" h="147319">
                  <a:moveTo>
                    <a:pt x="28194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2819400" y="9906"/>
                  </a:lnTo>
                  <a:lnTo>
                    <a:pt x="2819400" y="9144"/>
                  </a:lnTo>
                  <a:close/>
                </a:path>
                <a:path w="2819400" h="147319">
                  <a:moveTo>
                    <a:pt x="28194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2819400" y="6858"/>
                  </a:lnTo>
                  <a:lnTo>
                    <a:pt x="2819400" y="6096"/>
                  </a:lnTo>
                  <a:close/>
                </a:path>
                <a:path w="2819400" h="147319">
                  <a:moveTo>
                    <a:pt x="28194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2819400" y="3810"/>
                  </a:lnTo>
                  <a:lnTo>
                    <a:pt x="2819400" y="3048"/>
                  </a:lnTo>
                  <a:close/>
                </a:path>
                <a:path w="2819400" h="147319">
                  <a:moveTo>
                    <a:pt x="28194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2819400" y="762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8639" y="1428496"/>
              <a:ext cx="2819400" cy="1828800"/>
            </a:xfrm>
            <a:custGeom>
              <a:avLst/>
              <a:gdLst/>
              <a:ahLst/>
              <a:cxnLst/>
              <a:rect l="l" t="t" r="r" b="b"/>
              <a:pathLst>
                <a:path w="2819400" h="1828800">
                  <a:moveTo>
                    <a:pt x="0" y="0"/>
                  </a:moveTo>
                  <a:lnTo>
                    <a:pt x="0" y="152400"/>
                  </a:lnTo>
                  <a:lnTo>
                    <a:pt x="2819399" y="152400"/>
                  </a:lnTo>
                  <a:lnTo>
                    <a:pt x="2819399" y="0"/>
                  </a:lnTo>
                  <a:lnTo>
                    <a:pt x="0" y="0"/>
                  </a:lnTo>
                  <a:close/>
                </a:path>
                <a:path w="2819400" h="1828800">
                  <a:moveTo>
                    <a:pt x="762000" y="762000"/>
                  </a:moveTo>
                  <a:lnTo>
                    <a:pt x="762000" y="1828800"/>
                  </a:lnTo>
                  <a:lnTo>
                    <a:pt x="2448306" y="1828800"/>
                  </a:lnTo>
                  <a:lnTo>
                    <a:pt x="2448306" y="762000"/>
                  </a:lnTo>
                  <a:lnTo>
                    <a:pt x="762000" y="76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70333" y="2274569"/>
            <a:ext cx="14484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u="sng" spc="-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总控程序 </a:t>
            </a:r>
            <a:r>
              <a:rPr sz="2800" spc="-5" dirty="0">
                <a:latin typeface="宋体"/>
                <a:cs typeface="宋体"/>
              </a:rPr>
              <a:t>分析表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8114" y="1580896"/>
            <a:ext cx="4972050" cy="1914525"/>
            <a:chOff x="1578114" y="1580896"/>
            <a:chExt cx="4972050" cy="1914525"/>
          </a:xfrm>
        </p:grpSpPr>
        <p:sp>
          <p:nvSpPr>
            <p:cNvPr id="8" name="object 8"/>
            <p:cNvSpPr/>
            <p:nvPr/>
          </p:nvSpPr>
          <p:spPr>
            <a:xfrm>
              <a:off x="3340239" y="1702816"/>
              <a:ext cx="0" cy="487680"/>
            </a:xfrm>
            <a:custGeom>
              <a:avLst/>
              <a:gdLst/>
              <a:ahLst/>
              <a:cxnLst/>
              <a:rect l="l" t="t" r="r" b="b"/>
              <a:pathLst>
                <a:path h="487680">
                  <a:moveTo>
                    <a:pt x="0" y="48767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8517" y="158089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6"/>
                  </a:moveTo>
                  <a:lnTo>
                    <a:pt x="61722" y="0"/>
                  </a:lnTo>
                  <a:lnTo>
                    <a:pt x="0" y="124206"/>
                  </a:lnTo>
                  <a:lnTo>
                    <a:pt x="124205" y="12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87639" y="2342896"/>
              <a:ext cx="3667125" cy="1143000"/>
            </a:xfrm>
            <a:custGeom>
              <a:avLst/>
              <a:gdLst/>
              <a:ahLst/>
              <a:cxnLst/>
              <a:rect l="l" t="t" r="r" b="b"/>
              <a:pathLst>
                <a:path w="3667125" h="1143000">
                  <a:moveTo>
                    <a:pt x="2828544" y="0"/>
                  </a:moveTo>
                  <a:lnTo>
                    <a:pt x="3666744" y="0"/>
                  </a:lnTo>
                </a:path>
                <a:path w="3667125" h="1143000">
                  <a:moveTo>
                    <a:pt x="3657600" y="0"/>
                  </a:moveTo>
                  <a:lnTo>
                    <a:pt x="3657600" y="182880"/>
                  </a:lnTo>
                </a:path>
                <a:path w="3667125" h="1143000">
                  <a:moveTo>
                    <a:pt x="1143000" y="228600"/>
                  </a:moveTo>
                  <a:lnTo>
                    <a:pt x="502919" y="228600"/>
                  </a:lnTo>
                </a:path>
                <a:path w="3667125" h="1143000">
                  <a:moveTo>
                    <a:pt x="0" y="76200"/>
                  </a:moveTo>
                  <a:lnTo>
                    <a:pt x="0" y="1143000"/>
                  </a:lnTo>
                </a:path>
                <a:path w="3667125" h="1143000">
                  <a:moveTo>
                    <a:pt x="0" y="1143000"/>
                  </a:moveTo>
                  <a:lnTo>
                    <a:pt x="381000" y="1143000"/>
                  </a:lnTo>
                </a:path>
                <a:path w="3667125" h="1143000">
                  <a:moveTo>
                    <a:pt x="381000" y="76200"/>
                  </a:moveTo>
                  <a:lnTo>
                    <a:pt x="381000" y="11430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8639" y="250977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124206"/>
                  </a:moveTo>
                  <a:lnTo>
                    <a:pt x="124206" y="0"/>
                  </a:lnTo>
                  <a:lnTo>
                    <a:pt x="0" y="61721"/>
                  </a:lnTo>
                  <a:lnTo>
                    <a:pt x="124206" y="12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1827" y="2649981"/>
              <a:ext cx="1828800" cy="214629"/>
            </a:xfrm>
            <a:custGeom>
              <a:avLst/>
              <a:gdLst/>
              <a:ahLst/>
              <a:cxnLst/>
              <a:rect l="l" t="t" r="r" b="b"/>
              <a:pathLst>
                <a:path w="1828800" h="214630">
                  <a:moveTo>
                    <a:pt x="18288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828800" y="214122"/>
                  </a:lnTo>
                  <a:lnTo>
                    <a:pt x="1828800" y="213360"/>
                  </a:lnTo>
                  <a:close/>
                </a:path>
                <a:path w="1828800" h="214630">
                  <a:moveTo>
                    <a:pt x="18288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828800" y="211074"/>
                  </a:lnTo>
                  <a:lnTo>
                    <a:pt x="1828800" y="210312"/>
                  </a:lnTo>
                  <a:close/>
                </a:path>
                <a:path w="1828800" h="214630">
                  <a:moveTo>
                    <a:pt x="18288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828800" y="208026"/>
                  </a:lnTo>
                  <a:lnTo>
                    <a:pt x="1828800" y="207264"/>
                  </a:lnTo>
                  <a:close/>
                </a:path>
                <a:path w="1828800" h="214630">
                  <a:moveTo>
                    <a:pt x="18288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828800" y="204978"/>
                  </a:lnTo>
                  <a:lnTo>
                    <a:pt x="1828800" y="204216"/>
                  </a:lnTo>
                  <a:close/>
                </a:path>
                <a:path w="1828800" h="214630">
                  <a:moveTo>
                    <a:pt x="18288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828800" y="201930"/>
                  </a:lnTo>
                  <a:lnTo>
                    <a:pt x="1828800" y="201168"/>
                  </a:lnTo>
                  <a:close/>
                </a:path>
                <a:path w="1828800" h="214630">
                  <a:moveTo>
                    <a:pt x="18288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828800" y="198882"/>
                  </a:lnTo>
                  <a:lnTo>
                    <a:pt x="1828800" y="198120"/>
                  </a:lnTo>
                  <a:close/>
                </a:path>
                <a:path w="1828800" h="214630">
                  <a:moveTo>
                    <a:pt x="18288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828800" y="195834"/>
                  </a:lnTo>
                  <a:lnTo>
                    <a:pt x="1828800" y="195072"/>
                  </a:lnTo>
                  <a:close/>
                </a:path>
                <a:path w="1828800" h="214630">
                  <a:moveTo>
                    <a:pt x="18288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828800" y="192786"/>
                  </a:lnTo>
                  <a:lnTo>
                    <a:pt x="1828800" y="192024"/>
                  </a:lnTo>
                  <a:close/>
                </a:path>
                <a:path w="1828800" h="214630">
                  <a:moveTo>
                    <a:pt x="18288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828800" y="189738"/>
                  </a:lnTo>
                  <a:lnTo>
                    <a:pt x="1828800" y="188976"/>
                  </a:lnTo>
                  <a:close/>
                </a:path>
                <a:path w="1828800" h="214630">
                  <a:moveTo>
                    <a:pt x="18288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828800" y="186690"/>
                  </a:lnTo>
                  <a:lnTo>
                    <a:pt x="1828800" y="185928"/>
                  </a:lnTo>
                  <a:close/>
                </a:path>
                <a:path w="1828800" h="214630">
                  <a:moveTo>
                    <a:pt x="18288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828800" y="183642"/>
                  </a:lnTo>
                  <a:lnTo>
                    <a:pt x="1828800" y="182880"/>
                  </a:lnTo>
                  <a:close/>
                </a:path>
                <a:path w="1828800" h="214630">
                  <a:moveTo>
                    <a:pt x="18288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828800" y="180594"/>
                  </a:lnTo>
                  <a:lnTo>
                    <a:pt x="1828800" y="179832"/>
                  </a:lnTo>
                  <a:close/>
                </a:path>
                <a:path w="1828800" h="214630">
                  <a:moveTo>
                    <a:pt x="18288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828800" y="177546"/>
                  </a:lnTo>
                  <a:lnTo>
                    <a:pt x="1828800" y="176784"/>
                  </a:lnTo>
                  <a:close/>
                </a:path>
                <a:path w="1828800" h="214630">
                  <a:moveTo>
                    <a:pt x="18288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828800" y="174498"/>
                  </a:lnTo>
                  <a:lnTo>
                    <a:pt x="1828800" y="173736"/>
                  </a:lnTo>
                  <a:close/>
                </a:path>
                <a:path w="1828800" h="214630">
                  <a:moveTo>
                    <a:pt x="18288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828800" y="171450"/>
                  </a:lnTo>
                  <a:lnTo>
                    <a:pt x="1828800" y="170688"/>
                  </a:lnTo>
                  <a:close/>
                </a:path>
                <a:path w="1828800" h="214630">
                  <a:moveTo>
                    <a:pt x="18288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828800" y="168402"/>
                  </a:lnTo>
                  <a:lnTo>
                    <a:pt x="1828800" y="167640"/>
                  </a:lnTo>
                  <a:close/>
                </a:path>
                <a:path w="1828800" h="214630">
                  <a:moveTo>
                    <a:pt x="18288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828800" y="165354"/>
                  </a:lnTo>
                  <a:lnTo>
                    <a:pt x="1828800" y="164592"/>
                  </a:lnTo>
                  <a:close/>
                </a:path>
                <a:path w="1828800" h="214630">
                  <a:moveTo>
                    <a:pt x="18288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828800" y="162306"/>
                  </a:lnTo>
                  <a:lnTo>
                    <a:pt x="1828800" y="161544"/>
                  </a:lnTo>
                  <a:close/>
                </a:path>
                <a:path w="1828800" h="214630">
                  <a:moveTo>
                    <a:pt x="18288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828800" y="159258"/>
                  </a:lnTo>
                  <a:lnTo>
                    <a:pt x="1828800" y="158496"/>
                  </a:lnTo>
                  <a:close/>
                </a:path>
                <a:path w="1828800" h="214630">
                  <a:moveTo>
                    <a:pt x="18288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828800" y="156210"/>
                  </a:lnTo>
                  <a:lnTo>
                    <a:pt x="1828800" y="155448"/>
                  </a:lnTo>
                  <a:close/>
                </a:path>
                <a:path w="1828800" h="214630">
                  <a:moveTo>
                    <a:pt x="18288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828800" y="153162"/>
                  </a:lnTo>
                  <a:lnTo>
                    <a:pt x="1828800" y="152400"/>
                  </a:lnTo>
                  <a:close/>
                </a:path>
                <a:path w="1828800" h="214630">
                  <a:moveTo>
                    <a:pt x="18288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828800" y="150114"/>
                  </a:lnTo>
                  <a:lnTo>
                    <a:pt x="1828800" y="149352"/>
                  </a:lnTo>
                  <a:close/>
                </a:path>
                <a:path w="1828800" h="214630">
                  <a:moveTo>
                    <a:pt x="18288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828800" y="147066"/>
                  </a:lnTo>
                  <a:lnTo>
                    <a:pt x="1828800" y="146304"/>
                  </a:lnTo>
                  <a:close/>
                </a:path>
                <a:path w="1828800" h="214630">
                  <a:moveTo>
                    <a:pt x="18288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828800" y="144018"/>
                  </a:lnTo>
                  <a:lnTo>
                    <a:pt x="1828800" y="143256"/>
                  </a:lnTo>
                  <a:close/>
                </a:path>
                <a:path w="1828800" h="214630">
                  <a:moveTo>
                    <a:pt x="18288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828800" y="140970"/>
                  </a:lnTo>
                  <a:lnTo>
                    <a:pt x="1828800" y="140208"/>
                  </a:lnTo>
                  <a:close/>
                </a:path>
                <a:path w="1828800" h="214630">
                  <a:moveTo>
                    <a:pt x="18288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828800" y="137922"/>
                  </a:lnTo>
                  <a:lnTo>
                    <a:pt x="1828800" y="137160"/>
                  </a:lnTo>
                  <a:close/>
                </a:path>
                <a:path w="1828800" h="214630">
                  <a:moveTo>
                    <a:pt x="18288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828800" y="134874"/>
                  </a:lnTo>
                  <a:lnTo>
                    <a:pt x="1828800" y="134112"/>
                  </a:lnTo>
                  <a:close/>
                </a:path>
                <a:path w="1828800" h="214630">
                  <a:moveTo>
                    <a:pt x="18288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828800" y="131826"/>
                  </a:lnTo>
                  <a:lnTo>
                    <a:pt x="1828800" y="131064"/>
                  </a:lnTo>
                  <a:close/>
                </a:path>
                <a:path w="1828800" h="214630">
                  <a:moveTo>
                    <a:pt x="18288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828800" y="128778"/>
                  </a:lnTo>
                  <a:lnTo>
                    <a:pt x="1828800" y="128016"/>
                  </a:lnTo>
                  <a:close/>
                </a:path>
                <a:path w="1828800" h="214630">
                  <a:moveTo>
                    <a:pt x="18288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828800" y="125730"/>
                  </a:lnTo>
                  <a:lnTo>
                    <a:pt x="1828800" y="124968"/>
                  </a:lnTo>
                  <a:close/>
                </a:path>
                <a:path w="1828800" h="214630">
                  <a:moveTo>
                    <a:pt x="18288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828800" y="122682"/>
                  </a:lnTo>
                  <a:lnTo>
                    <a:pt x="1828800" y="121920"/>
                  </a:lnTo>
                  <a:close/>
                </a:path>
                <a:path w="1828800" h="214630">
                  <a:moveTo>
                    <a:pt x="18288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828800" y="119634"/>
                  </a:lnTo>
                  <a:lnTo>
                    <a:pt x="1828800" y="118872"/>
                  </a:lnTo>
                  <a:close/>
                </a:path>
                <a:path w="1828800" h="214630">
                  <a:moveTo>
                    <a:pt x="18288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828800" y="116586"/>
                  </a:lnTo>
                  <a:lnTo>
                    <a:pt x="1828800" y="115824"/>
                  </a:lnTo>
                  <a:close/>
                </a:path>
                <a:path w="1828800" h="214630">
                  <a:moveTo>
                    <a:pt x="18288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828800" y="113538"/>
                  </a:lnTo>
                  <a:lnTo>
                    <a:pt x="1828800" y="112776"/>
                  </a:lnTo>
                  <a:close/>
                </a:path>
                <a:path w="1828800" h="214630">
                  <a:moveTo>
                    <a:pt x="18288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828800" y="110490"/>
                  </a:lnTo>
                  <a:lnTo>
                    <a:pt x="1828800" y="109728"/>
                  </a:lnTo>
                  <a:close/>
                </a:path>
                <a:path w="1828800" h="214630">
                  <a:moveTo>
                    <a:pt x="18288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828800" y="107442"/>
                  </a:lnTo>
                  <a:lnTo>
                    <a:pt x="1828800" y="106680"/>
                  </a:lnTo>
                  <a:close/>
                </a:path>
                <a:path w="1828800" h="214630">
                  <a:moveTo>
                    <a:pt x="18288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828800" y="104394"/>
                  </a:lnTo>
                  <a:lnTo>
                    <a:pt x="1828800" y="103632"/>
                  </a:lnTo>
                  <a:close/>
                </a:path>
                <a:path w="1828800" h="214630">
                  <a:moveTo>
                    <a:pt x="18288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828800" y="101346"/>
                  </a:lnTo>
                  <a:lnTo>
                    <a:pt x="1828800" y="100584"/>
                  </a:lnTo>
                  <a:close/>
                </a:path>
                <a:path w="1828800" h="214630">
                  <a:moveTo>
                    <a:pt x="18288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828800" y="98298"/>
                  </a:lnTo>
                  <a:lnTo>
                    <a:pt x="1828800" y="97536"/>
                  </a:lnTo>
                  <a:close/>
                </a:path>
                <a:path w="1828800" h="214630">
                  <a:moveTo>
                    <a:pt x="18288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828800" y="95250"/>
                  </a:lnTo>
                  <a:lnTo>
                    <a:pt x="1828800" y="94488"/>
                  </a:lnTo>
                  <a:close/>
                </a:path>
                <a:path w="1828800" h="214630">
                  <a:moveTo>
                    <a:pt x="18288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1828800" y="92202"/>
                  </a:lnTo>
                  <a:lnTo>
                    <a:pt x="1828800" y="91440"/>
                  </a:lnTo>
                  <a:close/>
                </a:path>
                <a:path w="1828800" h="214630">
                  <a:moveTo>
                    <a:pt x="18288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828800" y="89154"/>
                  </a:lnTo>
                  <a:lnTo>
                    <a:pt x="1828800" y="88392"/>
                  </a:lnTo>
                  <a:close/>
                </a:path>
                <a:path w="1828800" h="214630">
                  <a:moveTo>
                    <a:pt x="18288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828800" y="86106"/>
                  </a:lnTo>
                  <a:lnTo>
                    <a:pt x="1828800" y="85344"/>
                  </a:lnTo>
                  <a:close/>
                </a:path>
                <a:path w="1828800" h="214630">
                  <a:moveTo>
                    <a:pt x="18288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1828800" y="83058"/>
                  </a:lnTo>
                  <a:lnTo>
                    <a:pt x="1828800" y="82296"/>
                  </a:lnTo>
                  <a:close/>
                </a:path>
                <a:path w="1828800" h="214630">
                  <a:moveTo>
                    <a:pt x="18288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828800" y="80010"/>
                  </a:lnTo>
                  <a:lnTo>
                    <a:pt x="1828800" y="79248"/>
                  </a:lnTo>
                  <a:close/>
                </a:path>
                <a:path w="1828800" h="214630">
                  <a:moveTo>
                    <a:pt x="18288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828800" y="76962"/>
                  </a:lnTo>
                  <a:lnTo>
                    <a:pt x="1828800" y="76200"/>
                  </a:lnTo>
                  <a:close/>
                </a:path>
                <a:path w="1828800" h="214630">
                  <a:moveTo>
                    <a:pt x="18288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828800" y="73914"/>
                  </a:lnTo>
                  <a:lnTo>
                    <a:pt x="1828800" y="73152"/>
                  </a:lnTo>
                  <a:close/>
                </a:path>
                <a:path w="1828800" h="214630">
                  <a:moveTo>
                    <a:pt x="18288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828800" y="70866"/>
                  </a:lnTo>
                  <a:lnTo>
                    <a:pt x="1828800" y="70104"/>
                  </a:lnTo>
                  <a:close/>
                </a:path>
                <a:path w="1828800" h="214630">
                  <a:moveTo>
                    <a:pt x="18288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828800" y="67818"/>
                  </a:lnTo>
                  <a:lnTo>
                    <a:pt x="1828800" y="67056"/>
                  </a:lnTo>
                  <a:close/>
                </a:path>
                <a:path w="1828800" h="214630">
                  <a:moveTo>
                    <a:pt x="18288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828800" y="64770"/>
                  </a:lnTo>
                  <a:lnTo>
                    <a:pt x="1828800" y="64008"/>
                  </a:lnTo>
                  <a:close/>
                </a:path>
                <a:path w="1828800" h="214630">
                  <a:moveTo>
                    <a:pt x="18288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828800" y="61722"/>
                  </a:lnTo>
                  <a:lnTo>
                    <a:pt x="1828800" y="60960"/>
                  </a:lnTo>
                  <a:close/>
                </a:path>
                <a:path w="1828800" h="214630">
                  <a:moveTo>
                    <a:pt x="18288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828800" y="58674"/>
                  </a:lnTo>
                  <a:lnTo>
                    <a:pt x="1828800" y="57912"/>
                  </a:lnTo>
                  <a:close/>
                </a:path>
                <a:path w="1828800" h="214630">
                  <a:moveTo>
                    <a:pt x="18288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828800" y="55626"/>
                  </a:lnTo>
                  <a:lnTo>
                    <a:pt x="1828800" y="54864"/>
                  </a:lnTo>
                  <a:close/>
                </a:path>
                <a:path w="1828800" h="214630">
                  <a:moveTo>
                    <a:pt x="18288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828800" y="52578"/>
                  </a:lnTo>
                  <a:lnTo>
                    <a:pt x="1828800" y="51816"/>
                  </a:lnTo>
                  <a:close/>
                </a:path>
                <a:path w="1828800" h="214630">
                  <a:moveTo>
                    <a:pt x="18288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828800" y="49530"/>
                  </a:lnTo>
                  <a:lnTo>
                    <a:pt x="1828800" y="48768"/>
                  </a:lnTo>
                  <a:close/>
                </a:path>
                <a:path w="1828800" h="214630">
                  <a:moveTo>
                    <a:pt x="18288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828800" y="46482"/>
                  </a:lnTo>
                  <a:lnTo>
                    <a:pt x="1828800" y="45720"/>
                  </a:lnTo>
                  <a:close/>
                </a:path>
                <a:path w="1828800" h="214630">
                  <a:moveTo>
                    <a:pt x="18288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828800" y="43434"/>
                  </a:lnTo>
                  <a:lnTo>
                    <a:pt x="1828800" y="42672"/>
                  </a:lnTo>
                  <a:close/>
                </a:path>
                <a:path w="1828800" h="214630">
                  <a:moveTo>
                    <a:pt x="18288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828800" y="40386"/>
                  </a:lnTo>
                  <a:lnTo>
                    <a:pt x="1828800" y="39624"/>
                  </a:lnTo>
                  <a:close/>
                </a:path>
                <a:path w="1828800" h="214630">
                  <a:moveTo>
                    <a:pt x="18288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828800" y="37338"/>
                  </a:lnTo>
                  <a:lnTo>
                    <a:pt x="1828800" y="36576"/>
                  </a:lnTo>
                  <a:close/>
                </a:path>
                <a:path w="1828800" h="214630">
                  <a:moveTo>
                    <a:pt x="18288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828800" y="34290"/>
                  </a:lnTo>
                  <a:lnTo>
                    <a:pt x="1828800" y="33528"/>
                  </a:lnTo>
                  <a:close/>
                </a:path>
                <a:path w="1828800" h="214630">
                  <a:moveTo>
                    <a:pt x="18288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828800" y="31242"/>
                  </a:lnTo>
                  <a:lnTo>
                    <a:pt x="1828800" y="30480"/>
                  </a:lnTo>
                  <a:close/>
                </a:path>
                <a:path w="1828800" h="214630">
                  <a:moveTo>
                    <a:pt x="18288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828800" y="28194"/>
                  </a:lnTo>
                  <a:lnTo>
                    <a:pt x="1828800" y="27432"/>
                  </a:lnTo>
                  <a:close/>
                </a:path>
                <a:path w="1828800" h="214630">
                  <a:moveTo>
                    <a:pt x="18288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828800" y="25146"/>
                  </a:lnTo>
                  <a:lnTo>
                    <a:pt x="1828800" y="24384"/>
                  </a:lnTo>
                  <a:close/>
                </a:path>
                <a:path w="1828800" h="214630">
                  <a:moveTo>
                    <a:pt x="18288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828800" y="22098"/>
                  </a:lnTo>
                  <a:lnTo>
                    <a:pt x="1828800" y="21336"/>
                  </a:lnTo>
                  <a:close/>
                </a:path>
                <a:path w="1828800" h="214630">
                  <a:moveTo>
                    <a:pt x="18288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828800" y="19050"/>
                  </a:lnTo>
                  <a:lnTo>
                    <a:pt x="1828800" y="18288"/>
                  </a:lnTo>
                  <a:close/>
                </a:path>
                <a:path w="1828800" h="214630">
                  <a:moveTo>
                    <a:pt x="18288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1828800" y="16002"/>
                  </a:lnTo>
                  <a:lnTo>
                    <a:pt x="1828800" y="15240"/>
                  </a:lnTo>
                  <a:close/>
                </a:path>
                <a:path w="1828800" h="214630">
                  <a:moveTo>
                    <a:pt x="18288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828800" y="12954"/>
                  </a:lnTo>
                  <a:lnTo>
                    <a:pt x="1828800" y="12192"/>
                  </a:lnTo>
                  <a:close/>
                </a:path>
                <a:path w="1828800" h="214630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214630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214630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214630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1827" y="2863341"/>
              <a:ext cx="1828800" cy="10160"/>
            </a:xfrm>
            <a:custGeom>
              <a:avLst/>
              <a:gdLst/>
              <a:ahLst/>
              <a:cxnLst/>
              <a:rect l="l" t="t" r="r" b="b"/>
              <a:pathLst>
                <a:path w="1828800" h="10160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10160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10160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10160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11839" y="2647696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0"/>
                  </a:moveTo>
                  <a:lnTo>
                    <a:pt x="0" y="228600"/>
                  </a:lnTo>
                  <a:lnTo>
                    <a:pt x="1828799" y="228600"/>
                  </a:lnTo>
                  <a:lnTo>
                    <a:pt x="1828799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3517" y="2524252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05" y="0"/>
                  </a:moveTo>
                  <a:lnTo>
                    <a:pt x="0" y="0"/>
                  </a:lnTo>
                  <a:lnTo>
                    <a:pt x="61722" y="123443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68930" y="2106150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输出带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7647" y="6276114"/>
            <a:ext cx="165544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535" y="3955851"/>
            <a:ext cx="8644255" cy="19278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二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分析器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102699"/>
              </a:lnSpc>
              <a:spcBef>
                <a:spcPts val="5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一</a:t>
            </a:r>
            <a:r>
              <a:rPr sz="2800" spc="-10" dirty="0">
                <a:latin typeface="宋体"/>
                <a:cs typeface="宋体"/>
              </a:rPr>
              <a:t>个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分析器实际上是带有下推栈的确定的有限状态 自动机。可将一</a:t>
            </a:r>
            <a:r>
              <a:rPr sz="2800" spc="-10" dirty="0">
                <a:latin typeface="宋体"/>
                <a:cs typeface="宋体"/>
              </a:rPr>
              <a:t>个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宋体"/>
                <a:cs typeface="宋体"/>
              </a:rPr>
              <a:t>历</a:t>
            </a:r>
            <a:r>
              <a:rPr sz="2800" dirty="0">
                <a:latin typeface="宋体"/>
                <a:cs typeface="宋体"/>
              </a:rPr>
              <a:t>史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与这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历</a:t>
            </a:r>
            <a:r>
              <a:rPr sz="2800" spc="-10" dirty="0">
                <a:latin typeface="宋体"/>
                <a:cs typeface="宋体"/>
              </a:rPr>
              <a:t>史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下的展望信息 综合为抽象的一个状态。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8567" y="2550185"/>
            <a:ext cx="381635" cy="10922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spc="-5" dirty="0">
                <a:latin typeface="宋体"/>
                <a:cs typeface="宋体"/>
              </a:rPr>
              <a:t>下推</a:t>
            </a:r>
            <a:r>
              <a:rPr sz="2800" dirty="0">
                <a:latin typeface="宋体"/>
                <a:cs typeface="宋体"/>
              </a:rPr>
              <a:t>栈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70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02" y="907852"/>
            <a:ext cx="8717280" cy="34429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二、构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项目集规范族的算法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GO</a:t>
            </a:r>
            <a:r>
              <a:rPr sz="2800" dirty="0">
                <a:latin typeface="宋体"/>
                <a:cs typeface="宋体"/>
              </a:rPr>
              <a:t>函数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令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是一个项目集，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是一个文法符号，函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dirty="0">
                <a:latin typeface="Times New Roman"/>
                <a:cs typeface="Times New Roman"/>
              </a:rPr>
              <a:t>GO(I,X)</a:t>
            </a:r>
            <a:r>
              <a:rPr sz="2800" dirty="0">
                <a:latin typeface="宋体"/>
                <a:cs typeface="宋体"/>
              </a:rPr>
              <a:t>定 </a:t>
            </a:r>
            <a:r>
              <a:rPr sz="2800" spc="-5" dirty="0">
                <a:latin typeface="宋体"/>
                <a:cs typeface="宋体"/>
              </a:rPr>
              <a:t>义为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GO(I,X)=CLOSURE(J)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30"/>
              </a:spcBef>
              <a:tabLst>
                <a:tab pos="1911350" algn="l"/>
              </a:tabLst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其中	</a:t>
            </a:r>
            <a:r>
              <a:rPr sz="2800" spc="-5" dirty="0">
                <a:latin typeface="Times New Roman"/>
                <a:cs typeface="Times New Roman"/>
              </a:rPr>
              <a:t>J={</a:t>
            </a:r>
            <a:r>
              <a:rPr sz="2800" spc="-5" dirty="0">
                <a:latin typeface="宋体"/>
                <a:cs typeface="宋体"/>
              </a:rPr>
              <a:t>任何形如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αX•β,a</a:t>
            </a:r>
            <a:r>
              <a:rPr sz="2800" spc="-5" dirty="0">
                <a:latin typeface="宋体"/>
                <a:cs typeface="宋体"/>
              </a:rPr>
              <a:t>）的项</a:t>
            </a:r>
            <a:r>
              <a:rPr sz="2800" dirty="0">
                <a:latin typeface="宋体"/>
                <a:cs typeface="宋体"/>
              </a:rPr>
              <a:t>目 </a:t>
            </a:r>
            <a:r>
              <a:rPr sz="2800" dirty="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755650">
              <a:lnSpc>
                <a:spcPct val="100000"/>
              </a:lnSpc>
            </a:pP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α•Xβ,a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I}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注：在执行转换函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GO</a:t>
            </a:r>
            <a:r>
              <a:rPr sz="2800" spc="-5" dirty="0">
                <a:latin typeface="宋体"/>
                <a:cs typeface="宋体"/>
              </a:rPr>
              <a:t>时，搜索符并不改变。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71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16211"/>
            <a:ext cx="8027670" cy="51936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latin typeface="宋体"/>
                <a:cs typeface="宋体"/>
              </a:rPr>
              <a:t>二、构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项目集规范族的算法</a:t>
            </a:r>
            <a:endParaRPr sz="2800">
              <a:latin typeface="宋体"/>
              <a:cs typeface="宋体"/>
            </a:endParaRPr>
          </a:p>
          <a:p>
            <a:pPr marL="101600" marR="1014094" indent="-89535">
              <a:lnSpc>
                <a:spcPts val="3700"/>
              </a:lnSpc>
              <a:spcBef>
                <a:spcPts val="17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、构造拓广文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G`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项目集</a:t>
            </a:r>
            <a:r>
              <a:rPr sz="2800" dirty="0">
                <a:latin typeface="宋体"/>
                <a:cs typeface="宋体"/>
              </a:rPr>
              <a:t>族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的算法 </a:t>
            </a:r>
            <a:r>
              <a:rPr sz="2800" spc="-5" dirty="0">
                <a:latin typeface="Times New Roman"/>
                <a:cs typeface="Times New Roman"/>
              </a:rPr>
              <a:t>PROC ITEMSET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LR1</a:t>
            </a:r>
            <a:endParaRPr sz="2800">
              <a:latin typeface="Times New Roman"/>
              <a:cs typeface="Times New Roman"/>
            </a:endParaRPr>
          </a:p>
          <a:p>
            <a:pPr marL="812165" marR="2727960" indent="-622300">
              <a:lnSpc>
                <a:spcPts val="3650"/>
              </a:lnSpc>
              <a:spcBef>
                <a:spcPts val="90"/>
              </a:spcBef>
              <a:tabLst>
                <a:tab pos="628015" algn="l"/>
                <a:tab pos="1504315" algn="l"/>
              </a:tabLst>
            </a:pPr>
            <a:r>
              <a:rPr sz="2800" dirty="0">
                <a:latin typeface="Times New Roman"/>
                <a:cs typeface="Times New Roman"/>
              </a:rPr>
              <a:t>{	C={CLOSURE({(S`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•S,#)})};  </a:t>
            </a:r>
            <a:r>
              <a:rPr sz="2800" spc="-5" dirty="0">
                <a:latin typeface="Times New Roman"/>
                <a:cs typeface="Times New Roman"/>
              </a:rPr>
              <a:t>DO	</a:t>
            </a:r>
            <a:r>
              <a:rPr sz="2800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3389629" marR="5080" indent="-1510665">
              <a:lnSpc>
                <a:spcPts val="370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中的每个项目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G`</a:t>
            </a:r>
            <a:r>
              <a:rPr sz="2800" spc="-5" dirty="0">
                <a:latin typeface="宋体"/>
                <a:cs typeface="宋体"/>
              </a:rPr>
              <a:t>的每个文法 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525145" algn="ctr">
              <a:lnSpc>
                <a:spcPct val="100000"/>
              </a:lnSpc>
              <a:spcBef>
                <a:spcPts val="160"/>
              </a:spcBef>
              <a:tabLst>
                <a:tab pos="1020444" algn="l"/>
              </a:tabLst>
            </a:pPr>
            <a:r>
              <a:rPr sz="2800" dirty="0">
                <a:latin typeface="Times New Roman"/>
                <a:cs typeface="Times New Roman"/>
              </a:rPr>
              <a:t>IF	GO(I,X)</a:t>
            </a:r>
            <a:r>
              <a:rPr sz="2800" spc="-5" dirty="0">
                <a:latin typeface="宋体"/>
                <a:cs typeface="宋体"/>
              </a:rPr>
              <a:t>非空且不属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562610" algn="ctr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宋体"/>
                <a:cs typeface="宋体"/>
              </a:rPr>
              <a:t>把</a:t>
            </a:r>
            <a:r>
              <a:rPr sz="2800" dirty="0">
                <a:latin typeface="Times New Roman"/>
                <a:cs typeface="Times New Roman"/>
              </a:rPr>
              <a:t>GO(I,X)</a:t>
            </a:r>
            <a:r>
              <a:rPr sz="2800" dirty="0">
                <a:latin typeface="宋体"/>
                <a:cs typeface="宋体"/>
              </a:rPr>
              <a:t>加入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宋体"/>
                <a:cs typeface="宋体"/>
              </a:rPr>
              <a:t>中；</a:t>
            </a:r>
            <a:endParaRPr sz="2800">
              <a:latin typeface="宋体"/>
              <a:cs typeface="宋体"/>
            </a:endParaRPr>
          </a:p>
          <a:p>
            <a:pPr marR="1284605" algn="ctr">
              <a:lnSpc>
                <a:spcPct val="100000"/>
              </a:lnSpc>
              <a:spcBef>
                <a:spcPts val="345"/>
              </a:spcBef>
              <a:tabLst>
                <a:tab pos="1495425" algn="l"/>
              </a:tabLst>
            </a:pPr>
            <a:r>
              <a:rPr sz="2800" dirty="0">
                <a:latin typeface="Times New Roman"/>
                <a:cs typeface="Times New Roman"/>
              </a:rPr>
              <a:t>}WHILE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宋体"/>
                <a:cs typeface="宋体"/>
              </a:rPr>
              <a:t>依然扩大；</a:t>
            </a:r>
            <a:endParaRPr sz="2800">
              <a:latin typeface="宋体"/>
              <a:cs typeface="宋体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993648"/>
            <a:ext cx="2955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例：有如下文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72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52737" y="1426758"/>
            <a:ext cx="2066925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742950" algn="l"/>
              </a:tabLst>
            </a:pPr>
            <a:r>
              <a:rPr sz="2800" dirty="0">
                <a:latin typeface="Times New Roman"/>
                <a:cs typeface="Times New Roman"/>
              </a:rPr>
              <a:t>–	</a:t>
            </a:r>
            <a:r>
              <a:rPr sz="2800" spc="-5" dirty="0">
                <a:latin typeface="Times New Roman"/>
                <a:cs typeface="Times New Roman"/>
              </a:rPr>
              <a:t>1. 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742950" algn="l"/>
              </a:tabLst>
            </a:pPr>
            <a:r>
              <a:rPr sz="2800" dirty="0">
                <a:latin typeface="Times New Roman"/>
                <a:cs typeface="Times New Roman"/>
              </a:rPr>
              <a:t>–	</a:t>
            </a:r>
            <a:r>
              <a:rPr sz="2800" spc="-5" dirty="0">
                <a:latin typeface="Times New Roman"/>
                <a:cs typeface="Times New Roman"/>
              </a:rPr>
              <a:t>3.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42950" algn="l"/>
              </a:tabLst>
            </a:pPr>
            <a:r>
              <a:rPr sz="2800" dirty="0">
                <a:latin typeface="Times New Roman"/>
                <a:cs typeface="Times New Roman"/>
              </a:rPr>
              <a:t>–	</a:t>
            </a:r>
            <a:r>
              <a:rPr sz="2800" spc="-5" dirty="0">
                <a:latin typeface="Times New Roman"/>
                <a:cs typeface="Times New Roman"/>
              </a:rPr>
              <a:t>5. </a:t>
            </a:r>
            <a:r>
              <a:rPr sz="2800" dirty="0">
                <a:latin typeface="Times New Roman"/>
                <a:cs typeface="Times New Roman"/>
              </a:rPr>
              <a:t>L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2556" y="1426758"/>
            <a:ext cx="169545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2. 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L=R</a:t>
            </a:r>
            <a:endParaRPr sz="28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4. 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*R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6.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35" y="3023155"/>
            <a:ext cx="8781415" cy="18630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0" marR="30480" indent="-286385">
              <a:lnSpc>
                <a:spcPct val="105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按照</a:t>
            </a:r>
            <a:r>
              <a:rPr sz="2800" dirty="0">
                <a:latin typeface="宋体"/>
                <a:cs typeface="宋体"/>
              </a:rPr>
              <a:t>求</a:t>
            </a:r>
            <a:r>
              <a:rPr sz="2800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项目集规范族的算法，</a:t>
            </a:r>
            <a:r>
              <a:rPr sz="2800" dirty="0">
                <a:latin typeface="宋体"/>
                <a:cs typeface="宋体"/>
              </a:rPr>
              <a:t>求</a:t>
            </a:r>
            <a:r>
              <a:rPr sz="2800" dirty="0">
                <a:latin typeface="Times New Roman"/>
                <a:cs typeface="Times New Roman"/>
              </a:rPr>
              <a:t>G(S)</a:t>
            </a:r>
            <a:r>
              <a:rPr sz="2800" spc="-5" dirty="0">
                <a:latin typeface="宋体"/>
                <a:cs typeface="宋体"/>
              </a:rPr>
              <a:t>文法的项 目集族</a:t>
            </a:r>
            <a:endParaRPr sz="2800">
              <a:latin typeface="宋体"/>
              <a:cs typeface="宋体"/>
            </a:endParaRPr>
          </a:p>
          <a:p>
            <a:pPr marL="381000" marR="346075" indent="-343535">
              <a:lnSpc>
                <a:spcPct val="103800"/>
              </a:lnSpc>
              <a:spcBef>
                <a:spcPts val="42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宋体"/>
                <a:cs typeface="宋体"/>
              </a:rPr>
              <a:t>解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、求初态项目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dirty="0">
                <a:latin typeface="宋体"/>
                <a:cs typeface="宋体"/>
              </a:rPr>
              <a:t>从</a:t>
            </a:r>
            <a:r>
              <a:rPr sz="2800" dirty="0">
                <a:latin typeface="Times New Roman"/>
                <a:cs typeface="Times New Roman"/>
              </a:rPr>
              <a:t>(S`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•S,#)</a:t>
            </a:r>
            <a:r>
              <a:rPr sz="2800" spc="-5" dirty="0">
                <a:latin typeface="宋体"/>
                <a:cs typeface="宋体"/>
              </a:rPr>
              <a:t>项目开始求闭 包得：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02267" y="2109723"/>
            <a:ext cx="1076325" cy="390525"/>
            <a:chOff x="2802267" y="2109723"/>
            <a:chExt cx="1076325" cy="390525"/>
          </a:xfrm>
        </p:grpSpPr>
        <p:sp>
          <p:nvSpPr>
            <p:cNvPr id="4" name="object 4"/>
            <p:cNvSpPr/>
            <p:nvPr/>
          </p:nvSpPr>
          <p:spPr>
            <a:xfrm>
              <a:off x="2806839" y="211429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190500"/>
                  </a:moveTo>
                  <a:lnTo>
                    <a:pt x="800100" y="0"/>
                  </a:lnTo>
                  <a:lnTo>
                    <a:pt x="8001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800100" y="285750"/>
                  </a:lnTo>
                  <a:lnTo>
                    <a:pt x="800100" y="381000"/>
                  </a:lnTo>
                  <a:lnTo>
                    <a:pt x="1066800" y="19050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6839" y="211429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800100" y="0"/>
                  </a:moveTo>
                  <a:lnTo>
                    <a:pt x="8001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800100" y="285750"/>
                  </a:lnTo>
                  <a:lnTo>
                    <a:pt x="800100" y="381000"/>
                  </a:lnTo>
                  <a:lnTo>
                    <a:pt x="1066800" y="190500"/>
                  </a:lnTo>
                  <a:lnTo>
                    <a:pt x="8001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2942" y="195198"/>
          <a:ext cx="1905000" cy="462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10" dirty="0">
                          <a:latin typeface="宋体"/>
                          <a:cs typeface="宋体"/>
                        </a:rPr>
                        <a:t>初态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4978">
                <a:tc>
                  <a:txBody>
                    <a:bodyPr/>
                    <a:lstStyle/>
                    <a:p>
                      <a:pPr marL="92075">
                        <a:lnSpc>
                          <a:spcPts val="296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S`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•S,#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•L=R,#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075" marR="408940">
                        <a:lnSpc>
                          <a:spcPct val="1201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•R,# 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•*R,= 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•i,=  R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•L,#  L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•*R,# 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•i,#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73</a:t>
            </a:fld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88142" y="576198"/>
          <a:ext cx="1905000" cy="359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3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10" dirty="0">
                          <a:latin typeface="宋体"/>
                          <a:cs typeface="宋体"/>
                        </a:rPr>
                        <a:t>初态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326">
                <a:tc>
                  <a:txBody>
                    <a:bodyPr/>
                    <a:lstStyle/>
                    <a:p>
                      <a:pPr marL="92075">
                        <a:lnSpc>
                          <a:spcPts val="296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S`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•S,#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•L=R,#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075" marR="160655">
                        <a:lnSpc>
                          <a:spcPct val="120200"/>
                        </a:lnSpc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•R,# 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•*R,=|# 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•i,=|#  R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•L,#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70333" y="1568196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简化为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535" y="4976621"/>
            <a:ext cx="8544560" cy="12211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34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、接着利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GO</a:t>
            </a:r>
            <a:r>
              <a:rPr sz="2800" spc="-5" dirty="0">
                <a:latin typeface="宋体"/>
                <a:cs typeface="宋体"/>
              </a:rPr>
              <a:t>函数，对该项目集内得各项目求后继 项目集，然后再对新求的项目集重复上面的过程，直 </a:t>
            </a:r>
            <a:r>
              <a:rPr sz="2800" spc="-5" dirty="0" err="1">
                <a:latin typeface="宋体"/>
                <a:cs typeface="宋体"/>
              </a:rPr>
              <a:t>到项目集不再增加为止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74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44716" y="907852"/>
            <a:ext cx="8971280" cy="42183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三、构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分析表算法</a:t>
            </a:r>
            <a:endParaRPr sz="2800">
              <a:latin typeface="宋体"/>
              <a:cs typeface="宋体"/>
            </a:endParaRPr>
          </a:p>
          <a:p>
            <a:pPr marL="405765" marR="180975" indent="-342900">
              <a:lnSpc>
                <a:spcPct val="101800"/>
              </a:lnSpc>
              <a:spcBef>
                <a:spcPts val="620"/>
              </a:spcBef>
              <a:buFont typeface="Times New Roman"/>
              <a:buChar char="•"/>
              <a:tabLst>
                <a:tab pos="405765" algn="l"/>
                <a:tab pos="407034" algn="l"/>
              </a:tabLst>
            </a:pPr>
            <a:r>
              <a:rPr sz="2800" dirty="0">
                <a:latin typeface="宋体"/>
                <a:cs typeface="宋体"/>
              </a:rPr>
              <a:t>设</a:t>
            </a:r>
            <a:r>
              <a:rPr sz="2800" spc="-5" dirty="0">
                <a:latin typeface="Times New Roman"/>
                <a:cs typeface="Times New Roman"/>
              </a:rPr>
              <a:t>C={I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,I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,…I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},</a:t>
            </a:r>
            <a:r>
              <a:rPr sz="2800" spc="-5" dirty="0">
                <a:latin typeface="宋体"/>
                <a:cs typeface="宋体"/>
              </a:rPr>
              <a:t>以各项目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(k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…,n)</a:t>
            </a:r>
            <a:r>
              <a:rPr sz="2800" spc="-5" dirty="0">
                <a:latin typeface="宋体"/>
                <a:cs typeface="宋体"/>
              </a:rPr>
              <a:t>的下</a:t>
            </a:r>
            <a:r>
              <a:rPr sz="2800" spc="-10" dirty="0">
                <a:latin typeface="宋体"/>
                <a:cs typeface="宋体"/>
              </a:rPr>
              <a:t>标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10" dirty="0">
                <a:latin typeface="宋体"/>
                <a:cs typeface="宋体"/>
              </a:rPr>
              <a:t>为分 </a:t>
            </a:r>
            <a:r>
              <a:rPr sz="2800" spc="-5" dirty="0">
                <a:latin typeface="宋体"/>
                <a:cs typeface="宋体"/>
              </a:rPr>
              <a:t>析表中的状态，并以包含（</a:t>
            </a:r>
            <a:r>
              <a:rPr sz="2800" spc="-5" dirty="0">
                <a:latin typeface="Times New Roman"/>
                <a:cs typeface="Times New Roman"/>
              </a:rPr>
              <a:t>S`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•S</a:t>
            </a:r>
            <a:r>
              <a:rPr sz="2800" spc="-5" dirty="0">
                <a:latin typeface="宋体"/>
                <a:cs typeface="宋体"/>
              </a:rPr>
              <a:t>，＃）的项目的状 态为分析表初态。按下列步骤填</a:t>
            </a:r>
            <a:r>
              <a:rPr sz="2800" dirty="0">
                <a:latin typeface="宋体"/>
                <a:cs typeface="宋体"/>
              </a:rPr>
              <a:t>写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dirty="0">
                <a:latin typeface="Times New Roman"/>
                <a:cs typeface="Times New Roman"/>
              </a:rPr>
              <a:t>GOTO  </a:t>
            </a:r>
            <a:r>
              <a:rPr sz="2800" dirty="0">
                <a:latin typeface="宋体"/>
                <a:cs typeface="宋体"/>
              </a:rPr>
              <a:t>表：</a:t>
            </a:r>
            <a:endParaRPr sz="2800">
              <a:latin typeface="宋体"/>
              <a:cs typeface="宋体"/>
            </a:endParaRPr>
          </a:p>
          <a:p>
            <a:pPr marL="406400" marR="377190" indent="-343535">
              <a:lnSpc>
                <a:spcPts val="3310"/>
              </a:lnSpc>
              <a:spcBef>
                <a:spcPts val="700"/>
              </a:spcBef>
              <a:buSzPct val="96428"/>
              <a:buFont typeface="Times New Roman"/>
              <a:buAutoNum type="arabicParenR"/>
              <a:tabLst>
                <a:tab pos="361315" algn="l"/>
                <a:tab pos="3954145" algn="l"/>
              </a:tabLst>
            </a:pPr>
            <a:r>
              <a:rPr sz="2800" spc="-5" dirty="0">
                <a:latin typeface="宋体"/>
                <a:cs typeface="宋体"/>
              </a:rPr>
              <a:t>若项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α•aβ,b)</a:t>
            </a:r>
            <a:r>
              <a:rPr sz="2800" spc="-10" dirty="0">
                <a:latin typeface="宋体"/>
                <a:cs typeface="宋体"/>
              </a:rPr>
              <a:t>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dirty="0">
                <a:latin typeface="Times New Roman"/>
                <a:cs typeface="Times New Roman"/>
              </a:rPr>
              <a:t>GO(I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,a)=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,a</a:t>
            </a:r>
            <a:r>
              <a:rPr sz="2800" spc="-5" dirty="0">
                <a:latin typeface="宋体"/>
                <a:cs typeface="宋体"/>
              </a:rPr>
              <a:t>为终结符，  </a:t>
            </a:r>
            <a:r>
              <a:rPr sz="2800" dirty="0">
                <a:latin typeface="宋体"/>
                <a:cs typeface="宋体"/>
              </a:rPr>
              <a:t>则</a:t>
            </a:r>
            <a:r>
              <a:rPr sz="2800" spc="-10" dirty="0">
                <a:latin typeface="宋体"/>
                <a:cs typeface="宋体"/>
              </a:rPr>
              <a:t>置</a:t>
            </a:r>
            <a:r>
              <a:rPr sz="2800" spc="-5" dirty="0">
                <a:latin typeface="Times New Roman"/>
                <a:cs typeface="Times New Roman"/>
              </a:rPr>
              <a:t>ACTION[k,a]=S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;	</a:t>
            </a:r>
            <a:r>
              <a:rPr sz="2800" spc="-5" dirty="0">
                <a:latin typeface="宋体"/>
                <a:cs typeface="宋体"/>
              </a:rPr>
              <a:t>即：移</a:t>
            </a:r>
            <a:r>
              <a:rPr sz="2800" spc="-10" dirty="0">
                <a:latin typeface="宋体"/>
                <a:cs typeface="宋体"/>
              </a:rPr>
              <a:t>进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，并转</a:t>
            </a:r>
            <a:r>
              <a:rPr sz="2800" dirty="0">
                <a:latin typeface="宋体"/>
                <a:cs typeface="宋体"/>
              </a:rPr>
              <a:t>向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状态；</a:t>
            </a:r>
            <a:endParaRPr sz="2800">
              <a:latin typeface="宋体"/>
              <a:cs typeface="宋体"/>
            </a:endParaRPr>
          </a:p>
          <a:p>
            <a:pPr marL="406400" marR="17780" indent="-343535">
              <a:lnSpc>
                <a:spcPct val="100000"/>
              </a:lnSpc>
              <a:spcBef>
                <a:spcPts val="630"/>
              </a:spcBef>
              <a:buSzPct val="96428"/>
              <a:buFont typeface="Times New Roman"/>
              <a:buAutoNum type="arabicParenR"/>
              <a:tabLst>
                <a:tab pos="361315" algn="l"/>
              </a:tabLst>
            </a:pPr>
            <a:r>
              <a:rPr sz="2800" spc="-5" dirty="0">
                <a:latin typeface="宋体"/>
                <a:cs typeface="宋体"/>
              </a:rPr>
              <a:t>若项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α•,a)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则</a:t>
            </a:r>
            <a:r>
              <a:rPr sz="2800" dirty="0">
                <a:latin typeface="宋体"/>
                <a:cs typeface="宋体"/>
              </a:rPr>
              <a:t>置</a:t>
            </a:r>
            <a:r>
              <a:rPr sz="2800" spc="-5" dirty="0">
                <a:latin typeface="Times New Roman"/>
                <a:cs typeface="Times New Roman"/>
              </a:rPr>
              <a:t>ACTION[k,a]=r</a:t>
            </a:r>
            <a:r>
              <a:rPr sz="2850" spc="-7" baseline="-20467" dirty="0">
                <a:latin typeface="Times New Roman"/>
                <a:cs typeface="Times New Roman"/>
              </a:rPr>
              <a:t>j </a:t>
            </a:r>
            <a:r>
              <a:rPr sz="2800" dirty="0">
                <a:latin typeface="宋体"/>
                <a:cs typeface="宋体"/>
              </a:rPr>
              <a:t>；其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宋体"/>
                <a:cs typeface="宋体"/>
              </a:rPr>
              <a:t>为 </a:t>
            </a:r>
            <a:r>
              <a:rPr sz="2800" spc="-5" dirty="0">
                <a:latin typeface="宋体"/>
                <a:cs typeface="宋体"/>
              </a:rPr>
              <a:t>产生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Symbol"/>
                <a:cs typeface="Symbol"/>
              </a:rPr>
              <a:t></a:t>
            </a:r>
            <a:r>
              <a:rPr sz="2800" spc="-5" dirty="0">
                <a:latin typeface="宋体"/>
                <a:cs typeface="宋体"/>
              </a:rPr>
              <a:t>的编号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96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即根据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号产生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进行归约；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75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34" y="901765"/>
            <a:ext cx="8553450" cy="347154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宋体"/>
                <a:cs typeface="宋体"/>
              </a:rPr>
              <a:t>三、构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LR(1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分析表的算法</a:t>
            </a:r>
            <a:endParaRPr sz="2800">
              <a:latin typeface="宋体"/>
              <a:cs typeface="宋体"/>
            </a:endParaRPr>
          </a:p>
          <a:p>
            <a:pPr marL="322580" indent="-297815">
              <a:lnSpc>
                <a:spcPct val="100000"/>
              </a:lnSpc>
              <a:spcBef>
                <a:spcPts val="725"/>
              </a:spcBef>
              <a:buSzPct val="96428"/>
              <a:buFont typeface="Times New Roman"/>
              <a:buAutoNum type="arabicParenR" startAt="3"/>
              <a:tabLst>
                <a:tab pos="323215" algn="l"/>
                <a:tab pos="4279900" algn="l"/>
              </a:tabLst>
            </a:pPr>
            <a:r>
              <a:rPr sz="2800" spc="-5" dirty="0">
                <a:latin typeface="宋体"/>
                <a:cs typeface="宋体"/>
              </a:rPr>
              <a:t>若项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(S`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S•,#</a:t>
            </a:r>
            <a:r>
              <a:rPr sz="2800" spc="5" dirty="0">
                <a:latin typeface="Times New Roman"/>
                <a:cs typeface="Times New Roman"/>
              </a:rPr>
              <a:t>)</a:t>
            </a:r>
            <a:r>
              <a:rPr sz="2800" spc="-10" dirty="0">
                <a:latin typeface="宋体"/>
                <a:cs typeface="宋体"/>
              </a:rPr>
              <a:t>属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	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dirty="0">
                <a:latin typeface="宋体"/>
                <a:cs typeface="宋体"/>
              </a:rPr>
              <a:t>置</a:t>
            </a:r>
            <a:r>
              <a:rPr sz="2800" dirty="0">
                <a:latin typeface="Times New Roman"/>
                <a:cs typeface="Times New Roman"/>
              </a:rPr>
              <a:t>ACTION[k,</a:t>
            </a:r>
            <a:r>
              <a:rPr sz="2800" dirty="0">
                <a:latin typeface="宋体"/>
                <a:cs typeface="宋体"/>
              </a:rPr>
              <a:t>＃</a:t>
            </a:r>
            <a:r>
              <a:rPr sz="2800" spc="-10" dirty="0">
                <a:latin typeface="Times New Roman"/>
                <a:cs typeface="Times New Roman"/>
              </a:rPr>
              <a:t>]=acc;</a:t>
            </a:r>
            <a:endParaRPr sz="2800">
              <a:latin typeface="Times New Roman"/>
              <a:cs typeface="Times New Roman"/>
            </a:endParaRPr>
          </a:p>
          <a:p>
            <a:pPr marL="322580" indent="-297815">
              <a:lnSpc>
                <a:spcPct val="100000"/>
              </a:lnSpc>
              <a:spcBef>
                <a:spcPts val="630"/>
              </a:spcBef>
              <a:buSzPct val="96428"/>
              <a:buFont typeface="Times New Roman"/>
              <a:buAutoNum type="arabicParenR" startAt="3"/>
              <a:tabLst>
                <a:tab pos="323215" algn="l"/>
              </a:tabLst>
            </a:pP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GO(I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A)=I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,A</a:t>
            </a:r>
            <a:r>
              <a:rPr sz="2800" spc="-5" dirty="0">
                <a:latin typeface="宋体"/>
                <a:cs typeface="宋体"/>
              </a:rPr>
              <a:t>是非终结符，则置</a:t>
            </a:r>
            <a:r>
              <a:rPr sz="2800" spc="-5" dirty="0">
                <a:latin typeface="Times New Roman"/>
                <a:cs typeface="Times New Roman"/>
              </a:rPr>
              <a:t>GOTO[k,A]=j;</a:t>
            </a:r>
            <a:endParaRPr sz="2800">
              <a:latin typeface="Times New Roman"/>
              <a:cs typeface="Times New Roman"/>
            </a:endParaRPr>
          </a:p>
          <a:p>
            <a:pPr marL="323215" marR="46990" indent="-323215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arenR" startAt="3"/>
              <a:tabLst>
                <a:tab pos="323215" algn="l"/>
              </a:tabLst>
            </a:pPr>
            <a:r>
              <a:rPr sz="2800" spc="-5" dirty="0">
                <a:latin typeface="宋体"/>
                <a:cs typeface="宋体"/>
              </a:rPr>
              <a:t>分析表中凡不能用步</a:t>
            </a:r>
            <a:r>
              <a:rPr sz="2800" dirty="0">
                <a:latin typeface="宋体"/>
                <a:cs typeface="宋体"/>
              </a:rPr>
              <a:t>骤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至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填入信息的空白项，均置 </a:t>
            </a:r>
            <a:r>
              <a:rPr sz="2800" dirty="0">
                <a:latin typeface="宋体"/>
                <a:cs typeface="宋体"/>
              </a:rPr>
              <a:t>上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宋体"/>
                <a:cs typeface="宋体"/>
              </a:rPr>
              <a:t>出错标</a:t>
            </a:r>
            <a:r>
              <a:rPr sz="2800" spc="-10" dirty="0">
                <a:latin typeface="宋体"/>
                <a:cs typeface="宋体"/>
              </a:rPr>
              <a:t>志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68300" marR="17780" indent="-343535">
              <a:lnSpc>
                <a:spcPct val="105200"/>
              </a:lnSpc>
              <a:spcBef>
                <a:spcPts val="50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宋体"/>
                <a:cs typeface="宋体"/>
              </a:rPr>
              <a:t>例如：根据</a:t>
            </a:r>
            <a:r>
              <a:rPr sz="2800" spc="-10" dirty="0">
                <a:latin typeface="宋体"/>
                <a:cs typeface="宋体"/>
              </a:rPr>
              <a:t>书</a:t>
            </a:r>
            <a:r>
              <a:rPr sz="2800" spc="-5" dirty="0">
                <a:latin typeface="Times New Roman"/>
                <a:cs typeface="Times New Roman"/>
              </a:rPr>
              <a:t>P11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LR(1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项目集族构造的规</a:t>
            </a:r>
            <a:r>
              <a:rPr sz="2800" dirty="0">
                <a:latin typeface="宋体"/>
                <a:cs typeface="宋体"/>
              </a:rPr>
              <a:t>范</a:t>
            </a:r>
            <a:r>
              <a:rPr sz="2800" dirty="0">
                <a:latin typeface="Times New Roman"/>
                <a:cs typeface="Times New Roman"/>
              </a:rPr>
              <a:t>LR(1) </a:t>
            </a:r>
            <a:r>
              <a:rPr sz="2800" spc="-5" dirty="0">
                <a:latin typeface="宋体"/>
                <a:cs typeface="宋体"/>
              </a:rPr>
              <a:t>分析表如下：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311" y="6256782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83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942" y="118998"/>
          <a:ext cx="8607425" cy="664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197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393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393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393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  <a:spcBef>
                          <a:spcPts val="81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  <a:spcBef>
                          <a:spcPts val="81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 marR="393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09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09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  <a:spcBef>
                          <a:spcPts val="81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  <a:spcBef>
                          <a:spcPts val="81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ts val="1550"/>
                        </a:lnSpc>
                      </a:pPr>
                      <a:r>
                        <a:rPr sz="3600" baseline="-35879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3600" spc="-555" baseline="-3587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550"/>
                        </a:lnSpc>
                        <a:tabLst>
                          <a:tab pos="359410" algn="l"/>
                        </a:tabLst>
                      </a:pPr>
                      <a:r>
                        <a:rPr sz="1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章	</a:t>
                      </a:r>
                      <a:r>
                        <a:rPr sz="3600" spc="-1417" baseline="-35879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844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3600" spc="-540" baseline="-35879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分析法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529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6.4	</a:t>
            </a:r>
            <a:r>
              <a:rPr dirty="0">
                <a:latin typeface="宋体"/>
                <a:cs typeface="宋体"/>
              </a:rPr>
              <a:t>规范</a:t>
            </a:r>
            <a:r>
              <a:rPr dirty="0"/>
              <a:t>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分析表的构造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77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724900" cy="38068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四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）文法</a:t>
            </a:r>
            <a:endParaRPr sz="2800">
              <a:latin typeface="宋体"/>
              <a:cs typeface="宋体"/>
            </a:endParaRPr>
          </a:p>
          <a:p>
            <a:pPr marL="355600" marR="5080" indent="-34353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定义：若文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G`</a:t>
            </a:r>
            <a:r>
              <a:rPr sz="2800" dirty="0">
                <a:latin typeface="宋体"/>
                <a:cs typeface="宋体"/>
              </a:rPr>
              <a:t>按构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分析表算法构造出来的分 析表不包含多重定义项，则该文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G`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  <a:p>
            <a:pPr marL="355600" marR="261620" indent="-343535">
              <a:lnSpc>
                <a:spcPct val="105400"/>
              </a:lnSpc>
              <a:spcBef>
                <a:spcPts val="49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）每</a:t>
            </a:r>
            <a:r>
              <a:rPr sz="2800" spc="-10" dirty="0">
                <a:latin typeface="宋体"/>
                <a:cs typeface="宋体"/>
              </a:rPr>
              <a:t>个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文法都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文法，反之不一定成 </a:t>
            </a:r>
            <a:r>
              <a:rPr sz="2800" dirty="0">
                <a:latin typeface="宋体"/>
                <a:cs typeface="宋体"/>
              </a:rPr>
              <a:t>立；</a:t>
            </a:r>
            <a:endParaRPr sz="2800">
              <a:latin typeface="宋体"/>
              <a:cs typeface="宋体"/>
            </a:endParaRPr>
          </a:p>
          <a:p>
            <a:pPr marL="355600" marR="25400" indent="-342900">
              <a:lnSpc>
                <a:spcPct val="102699"/>
              </a:lnSpc>
              <a:spcBef>
                <a:spcPts val="409"/>
              </a:spcBef>
              <a:buFont typeface="Times New Roman"/>
              <a:buChar char="•"/>
              <a:tabLst>
                <a:tab pos="1066165" algn="l"/>
                <a:tab pos="106680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）一</a:t>
            </a:r>
            <a:r>
              <a:rPr sz="2800" spc="-10" dirty="0">
                <a:latin typeface="宋体"/>
                <a:cs typeface="宋体"/>
              </a:rPr>
              <a:t>个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文法的规</a:t>
            </a:r>
            <a:r>
              <a:rPr sz="2800" dirty="0">
                <a:latin typeface="宋体"/>
                <a:cs typeface="宋体"/>
              </a:rPr>
              <a:t>范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分析表比</a:t>
            </a:r>
            <a:r>
              <a:rPr sz="2800" spc="-10" dirty="0">
                <a:latin typeface="宋体"/>
                <a:cs typeface="宋体"/>
              </a:rPr>
              <a:t>其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分析表 含有更多的状态。在严重的情况下，状态数可能成几 倍增长。因此需要简化。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/>
              <a:t>6.5	LAL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78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35" y="952049"/>
            <a:ext cx="8778240" cy="333565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一、基本思想</a:t>
            </a:r>
            <a:endParaRPr sz="2800">
              <a:latin typeface="宋体"/>
              <a:cs typeface="宋体"/>
            </a:endParaRPr>
          </a:p>
          <a:p>
            <a:pPr marL="368300" marR="125095" indent="-342900">
              <a:lnSpc>
                <a:spcPct val="102699"/>
              </a:lnSpc>
              <a:spcBef>
                <a:spcPts val="41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分析法是一种简化的、具有预测能力 </a:t>
            </a:r>
            <a:r>
              <a:rPr sz="2800" spc="-5" dirty="0">
                <a:latin typeface="Times New Roman"/>
                <a:cs typeface="Times New Roman"/>
              </a:rPr>
              <a:t>(LookAhead)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LR(1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分析方法。是</a:t>
            </a:r>
            <a:r>
              <a:rPr sz="2800" dirty="0">
                <a:latin typeface="宋体"/>
                <a:cs typeface="宋体"/>
              </a:rPr>
              <a:t>在</a:t>
            </a:r>
            <a:r>
              <a:rPr sz="2800" dirty="0">
                <a:latin typeface="Times New Roman"/>
                <a:cs typeface="Times New Roman"/>
              </a:rPr>
              <a:t>LR(1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文法的基础 上构造出来的。构造方法的基本思想是合并同心。</a:t>
            </a:r>
            <a:endParaRPr sz="2800">
              <a:latin typeface="宋体"/>
              <a:cs typeface="宋体"/>
            </a:endParaRPr>
          </a:p>
          <a:p>
            <a:pPr marL="1143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、同心</a:t>
            </a:r>
            <a:endParaRPr sz="2800">
              <a:latin typeface="宋体"/>
              <a:cs typeface="宋体"/>
            </a:endParaRPr>
          </a:p>
          <a:p>
            <a:pPr marL="367665" marR="17780" indent="12700">
              <a:lnSpc>
                <a:spcPct val="105400"/>
              </a:lnSpc>
              <a:spcBef>
                <a:spcPts val="490"/>
              </a:spcBef>
            </a:pPr>
            <a:r>
              <a:rPr sz="2800" spc="-5" dirty="0">
                <a:latin typeface="宋体"/>
                <a:cs typeface="宋体"/>
              </a:rPr>
              <a:t>若文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G`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的两个项目集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宋体"/>
                <a:cs typeface="宋体"/>
              </a:rPr>
              <a:t>在去掉各项目中搜 索符之后是相同的，则称这两项目集为同心。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/>
              <a:t>6.5	LAL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79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35" y="957391"/>
            <a:ext cx="8748395" cy="51936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宋体"/>
                <a:cs typeface="宋体"/>
              </a:rPr>
              <a:t>一、基本思想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1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分析表的基本思想</a:t>
            </a:r>
            <a:endParaRPr sz="2800">
              <a:latin typeface="宋体"/>
              <a:cs typeface="宋体"/>
            </a:endParaRPr>
          </a:p>
          <a:p>
            <a:pPr marL="755650" marR="5080" lvl="1" indent="-286385">
              <a:lnSpc>
                <a:spcPct val="9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合并同心，可得到一个</a:t>
            </a:r>
            <a:r>
              <a:rPr sz="2800" dirty="0">
                <a:latin typeface="宋体"/>
                <a:cs typeface="宋体"/>
              </a:rPr>
              <a:t>与</a:t>
            </a:r>
            <a:r>
              <a:rPr sz="2800" dirty="0">
                <a:latin typeface="Times New Roman"/>
                <a:cs typeface="Times New Roman"/>
              </a:rPr>
              <a:t>LR(0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状态数相同的项目集 族。在合并同心的同时，以某种方式合</a:t>
            </a:r>
            <a:r>
              <a:rPr sz="2800" spc="-15" dirty="0">
                <a:latin typeface="宋体"/>
                <a:cs typeface="宋体"/>
              </a:rPr>
              <a:t>并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dirty="0">
                <a:latin typeface="宋体"/>
                <a:cs typeface="宋体"/>
              </a:rPr>
              <a:t>分析 </a:t>
            </a:r>
            <a:r>
              <a:rPr sz="2800" spc="-5" dirty="0">
                <a:latin typeface="宋体"/>
                <a:cs typeface="宋体"/>
              </a:rPr>
              <a:t>表中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dirty="0">
                <a:latin typeface="Times New Roman"/>
                <a:cs typeface="Times New Roman"/>
              </a:rPr>
              <a:t>GOTO</a:t>
            </a:r>
            <a:r>
              <a:rPr sz="2800" spc="-5" dirty="0">
                <a:latin typeface="宋体"/>
                <a:cs typeface="宋体"/>
              </a:rPr>
              <a:t>表的对应项，从而可以 </a:t>
            </a:r>
            <a:r>
              <a:rPr sz="2800" dirty="0">
                <a:latin typeface="宋体"/>
                <a:cs typeface="宋体"/>
              </a:rPr>
              <a:t>在</a:t>
            </a:r>
            <a:r>
              <a:rPr sz="2800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分析表的基础上构造一个尺寸</a:t>
            </a:r>
            <a:r>
              <a:rPr sz="2800" spc="-10" dirty="0">
                <a:latin typeface="宋体"/>
                <a:cs typeface="宋体"/>
              </a:rPr>
              <a:t>与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dirty="0">
                <a:latin typeface="宋体"/>
                <a:cs typeface="宋体"/>
              </a:rPr>
              <a:t>分析 </a:t>
            </a:r>
            <a:r>
              <a:rPr sz="2800" spc="-5" dirty="0">
                <a:latin typeface="宋体"/>
                <a:cs typeface="宋体"/>
              </a:rPr>
              <a:t>表相同的分析表，若此表不含多重定义项，它就是 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分析表。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宋体"/>
                <a:cs typeface="宋体"/>
              </a:rPr>
              <a:t>注：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1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仅当文法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LR(1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时，才有可能构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dirty="0">
                <a:latin typeface="Times New Roman"/>
                <a:cs typeface="Times New Roman"/>
              </a:rPr>
              <a:t>LAL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分析表。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345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分析法的分析能力</a:t>
            </a:r>
            <a:r>
              <a:rPr sz="2800" spc="-10" dirty="0">
                <a:latin typeface="宋体"/>
                <a:cs typeface="宋体"/>
              </a:rPr>
              <a:t>比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dirty="0">
                <a:latin typeface="宋体"/>
                <a:cs typeface="宋体"/>
              </a:rPr>
              <a:t>弱，</a:t>
            </a:r>
            <a:r>
              <a:rPr sz="2800" spc="-10" dirty="0">
                <a:latin typeface="宋体"/>
                <a:cs typeface="宋体"/>
              </a:rPr>
              <a:t>比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dirty="0">
                <a:latin typeface="宋体"/>
                <a:cs typeface="宋体"/>
              </a:rPr>
              <a:t>强。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分析表的尺寸</a:t>
            </a:r>
            <a:r>
              <a:rPr sz="2800" spc="-10" dirty="0">
                <a:latin typeface="宋体"/>
                <a:cs typeface="宋体"/>
              </a:rPr>
              <a:t>与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分析表相同。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33534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 二、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7647" y="6276114"/>
            <a:ext cx="165544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441252"/>
            <a:ext cx="8695690" cy="2867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、下推栈：</a:t>
            </a:r>
            <a:endParaRPr sz="2800">
              <a:latin typeface="宋体"/>
              <a:cs typeface="宋体"/>
            </a:endParaRPr>
          </a:p>
          <a:p>
            <a:pPr marL="755650" marR="151765" lvl="1" indent="-285750" algn="just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下推栈用于存放分析输入串过程中的所有</a:t>
            </a:r>
            <a:r>
              <a:rPr sz="2800" dirty="0">
                <a:latin typeface="宋体"/>
                <a:cs typeface="宋体"/>
              </a:rPr>
              <a:t>由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历</a:t>
            </a:r>
            <a:r>
              <a:rPr sz="2800" spc="-10" dirty="0">
                <a:latin typeface="宋体"/>
                <a:cs typeface="宋体"/>
              </a:rPr>
              <a:t>史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spc="-5" dirty="0">
                <a:latin typeface="宋体"/>
                <a:cs typeface="宋体"/>
              </a:rPr>
              <a:t>及相</a:t>
            </a:r>
            <a:r>
              <a:rPr sz="2800" dirty="0">
                <a:latin typeface="宋体"/>
                <a:cs typeface="宋体"/>
              </a:rPr>
              <a:t>应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展</a:t>
            </a:r>
            <a:r>
              <a:rPr sz="2800" spc="-10" dirty="0">
                <a:latin typeface="宋体"/>
                <a:cs typeface="宋体"/>
              </a:rPr>
              <a:t>望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信息形成的抽象状态。</a:t>
            </a:r>
            <a:endParaRPr sz="2800">
              <a:latin typeface="宋体"/>
              <a:cs typeface="宋体"/>
            </a:endParaRPr>
          </a:p>
          <a:p>
            <a:pPr marL="755650" marR="5080" lvl="1" indent="-285750" algn="just">
              <a:lnSpc>
                <a:spcPct val="100099"/>
              </a:lnSpc>
              <a:spcBef>
                <a:spcPts val="85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由于每个状态都概括了从分析开始到归约阶段的全 </a:t>
            </a:r>
            <a:r>
              <a:rPr sz="2800" dirty="0">
                <a:latin typeface="宋体"/>
                <a:cs typeface="宋体"/>
              </a:rPr>
              <a:t>部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历</a:t>
            </a:r>
            <a:r>
              <a:rPr sz="2800" spc="-10" dirty="0">
                <a:latin typeface="宋体"/>
                <a:cs typeface="宋体"/>
              </a:rPr>
              <a:t>史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展</a:t>
            </a:r>
            <a:r>
              <a:rPr sz="2800" spc="-10" dirty="0">
                <a:latin typeface="宋体"/>
                <a:cs typeface="宋体"/>
              </a:rPr>
              <a:t>望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信息，所</a:t>
            </a:r>
            <a:r>
              <a:rPr sz="2800" dirty="0">
                <a:latin typeface="宋体"/>
                <a:cs typeface="宋体"/>
              </a:rPr>
              <a:t>以</a:t>
            </a:r>
            <a:r>
              <a:rPr sz="2800" spc="-76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分析器的每步动作 可由栈顶状态和读头下符号唯一确定。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42689" y="6256782"/>
            <a:ext cx="1719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9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87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/>
              <a:t>6.5	LAL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分析表构造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2818" y="1015745"/>
            <a:ext cx="8755380" cy="324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275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二、合并同心</a:t>
            </a:r>
            <a:endParaRPr sz="2800">
              <a:latin typeface="宋体"/>
              <a:cs typeface="宋体"/>
            </a:endParaRPr>
          </a:p>
          <a:p>
            <a:pPr marL="203200">
              <a:lnSpc>
                <a:spcPts val="3275"/>
              </a:lnSpc>
            </a:pPr>
            <a:r>
              <a:rPr sz="2800" spc="-10" dirty="0">
                <a:latin typeface="宋体"/>
                <a:cs typeface="宋体"/>
              </a:rPr>
              <a:t>合</a:t>
            </a:r>
            <a:r>
              <a:rPr sz="2800" dirty="0">
                <a:latin typeface="宋体"/>
                <a:cs typeface="宋体"/>
              </a:rPr>
              <a:t>并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GOTO</a:t>
            </a:r>
            <a:r>
              <a:rPr sz="2800" spc="-5" dirty="0">
                <a:latin typeface="宋体"/>
                <a:cs typeface="宋体"/>
              </a:rPr>
              <a:t>表的对应项。</a:t>
            </a:r>
            <a:endParaRPr sz="28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、合</a:t>
            </a:r>
            <a:r>
              <a:rPr sz="2800" spc="-10" dirty="0">
                <a:latin typeface="宋体"/>
                <a:cs typeface="宋体"/>
              </a:rPr>
              <a:t>并</a:t>
            </a:r>
            <a:r>
              <a:rPr sz="2800" dirty="0">
                <a:latin typeface="Times New Roman"/>
                <a:cs typeface="Times New Roman"/>
              </a:rPr>
              <a:t>GOTO</a:t>
            </a:r>
            <a:r>
              <a:rPr sz="2800" dirty="0">
                <a:latin typeface="宋体"/>
                <a:cs typeface="宋体"/>
              </a:rPr>
              <a:t>表</a:t>
            </a:r>
            <a:endParaRPr sz="2800">
              <a:latin typeface="宋体"/>
              <a:cs typeface="宋体"/>
            </a:endParaRPr>
          </a:p>
          <a:p>
            <a:pPr marL="367665" marR="17780" indent="-342900" algn="just">
              <a:lnSpc>
                <a:spcPct val="102699"/>
              </a:lnSpc>
              <a:spcBef>
                <a:spcPts val="585"/>
              </a:spcBef>
              <a:buFont typeface="Times New Roman"/>
              <a:buChar char="•"/>
              <a:tabLst>
                <a:tab pos="368935" algn="l"/>
              </a:tabLst>
            </a:pPr>
            <a:r>
              <a:rPr sz="2800" spc="-5" dirty="0">
                <a:latin typeface="宋体"/>
                <a:cs typeface="宋体"/>
              </a:rPr>
              <a:t>方法：根</a:t>
            </a:r>
            <a:r>
              <a:rPr sz="2800" dirty="0">
                <a:latin typeface="宋体"/>
                <a:cs typeface="宋体"/>
              </a:rPr>
              <a:t>据</a:t>
            </a:r>
            <a:r>
              <a:rPr sz="2800" spc="-5" dirty="0">
                <a:latin typeface="Times New Roman"/>
                <a:cs typeface="Times New Roman"/>
              </a:rPr>
              <a:t>GO</a:t>
            </a:r>
            <a:r>
              <a:rPr sz="2800" spc="-5" dirty="0">
                <a:latin typeface="宋体"/>
                <a:cs typeface="宋体"/>
              </a:rPr>
              <a:t>函数的定义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GO(I,X)=CLOSURE(J),</a:t>
            </a:r>
            <a:r>
              <a:rPr sz="2800" dirty="0">
                <a:latin typeface="宋体"/>
                <a:cs typeface="宋体"/>
              </a:rPr>
              <a:t>其 中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J={</a:t>
            </a:r>
            <a:r>
              <a:rPr sz="2800" spc="-5" dirty="0">
                <a:latin typeface="宋体"/>
                <a:cs typeface="宋体"/>
              </a:rPr>
              <a:t>任何形</a:t>
            </a:r>
            <a:r>
              <a:rPr sz="2800" spc="-10" dirty="0">
                <a:latin typeface="宋体"/>
                <a:cs typeface="宋体"/>
              </a:rPr>
              <a:t>如</a:t>
            </a: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αX•β,a)</a:t>
            </a:r>
            <a:r>
              <a:rPr sz="2800" spc="-5" dirty="0">
                <a:latin typeface="宋体"/>
                <a:cs typeface="宋体"/>
              </a:rPr>
              <a:t>的项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spc="-5" dirty="0">
                <a:latin typeface="Times New Roman"/>
                <a:cs typeface="Times New Roman"/>
              </a:rPr>
              <a:t>|(A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α•Xβ,a)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I}</a:t>
            </a:r>
            <a:r>
              <a:rPr sz="2800" dirty="0">
                <a:latin typeface="宋体"/>
                <a:cs typeface="宋体"/>
              </a:rPr>
              <a:t>进 行。</a:t>
            </a:r>
            <a:endParaRPr sz="28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宋体"/>
                <a:cs typeface="宋体"/>
              </a:rPr>
              <a:t>例如：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50" spc="345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同心，则：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327" y="4246145"/>
            <a:ext cx="2851150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775"/>
              </a:spcBef>
              <a:buChar char="–"/>
              <a:tabLst>
                <a:tab pos="323850" algn="l"/>
              </a:tabLst>
            </a:pP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α•Xβ,a)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m</a:t>
            </a:r>
            <a:endParaRPr sz="2850" baseline="-20467">
              <a:latin typeface="Times New Roman"/>
              <a:cs typeface="Times New Roman"/>
            </a:endParaRPr>
          </a:p>
          <a:p>
            <a:pPr marL="323850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323850" algn="l"/>
              </a:tabLst>
            </a:pP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α•Xβ,b)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endParaRPr sz="2850" baseline="-204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0085" y="4246168"/>
            <a:ext cx="372173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 marR="30480" indent="-43815">
              <a:lnSpc>
                <a:spcPct val="1202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GO(I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,X)=&gt;(A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αX•β,a)  GO(I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,X)=&gt;(A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αX•β,b)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530" y="5329752"/>
            <a:ext cx="8704580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5200"/>
              </a:lnSpc>
              <a:spcBef>
                <a:spcPts val="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注：根</a:t>
            </a:r>
            <a:r>
              <a:rPr sz="2800" spc="-10" dirty="0">
                <a:latin typeface="宋体"/>
                <a:cs typeface="宋体"/>
              </a:rPr>
              <a:t>据</a:t>
            </a:r>
            <a:r>
              <a:rPr sz="2800" spc="-5" dirty="0">
                <a:latin typeface="Times New Roman"/>
                <a:cs typeface="Times New Roman"/>
              </a:rPr>
              <a:t>GO</a:t>
            </a:r>
            <a:r>
              <a:rPr sz="2800" spc="-5" dirty="0">
                <a:latin typeface="宋体"/>
                <a:cs typeface="宋体"/>
              </a:rPr>
              <a:t>函数定义，转向后，搜索符不变，即与搜 索符无关，故合并之后不出现转向冲突，转向之后仍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427" y="6204937"/>
            <a:ext cx="1448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然同心。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/>
              <a:t>6.5	LAL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81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19335" y="952049"/>
            <a:ext cx="8944610" cy="53873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二、合并同心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、合</a:t>
            </a:r>
            <a:r>
              <a:rPr sz="2800" spc="-10" dirty="0">
                <a:latin typeface="宋体"/>
                <a:cs typeface="宋体"/>
              </a:rPr>
              <a:t>并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dirty="0">
                <a:latin typeface="宋体"/>
                <a:cs typeface="宋体"/>
              </a:rPr>
              <a:t>表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(1)</a:t>
            </a:r>
            <a:r>
              <a:rPr sz="2800" spc="-5" dirty="0">
                <a:latin typeface="宋体"/>
                <a:cs typeface="宋体"/>
              </a:rPr>
              <a:t>出错与出错合并：结果仍为出错，无冲突；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(2)</a:t>
            </a:r>
            <a:r>
              <a:rPr sz="2800" spc="-5" dirty="0">
                <a:latin typeface="宋体"/>
                <a:cs typeface="宋体"/>
              </a:rPr>
              <a:t>移进与移进合并；</a:t>
            </a:r>
            <a:endParaRPr sz="2800">
              <a:latin typeface="宋体"/>
              <a:cs typeface="宋体"/>
            </a:endParaRPr>
          </a:p>
          <a:p>
            <a:pPr marL="354965" marR="343535" indent="-342900">
              <a:lnSpc>
                <a:spcPct val="1052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(3)</a:t>
            </a:r>
            <a:r>
              <a:rPr sz="2800" spc="-5" dirty="0">
                <a:latin typeface="宋体"/>
                <a:cs typeface="宋体"/>
              </a:rPr>
              <a:t>出错与移进合并：不会出现此情况，因为出错项目 与移进项目不同心；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(4)</a:t>
            </a:r>
            <a:r>
              <a:rPr sz="2800" spc="-5" dirty="0">
                <a:latin typeface="宋体"/>
                <a:cs typeface="宋体"/>
              </a:rPr>
              <a:t>移进与归约合并：不会出现此情况；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(5)</a:t>
            </a:r>
            <a:r>
              <a:rPr sz="2800" spc="-5" dirty="0">
                <a:latin typeface="宋体"/>
                <a:cs typeface="宋体"/>
              </a:rPr>
              <a:t>归约与出错合并：规定它做归约；</a:t>
            </a:r>
            <a:endParaRPr sz="2800">
              <a:latin typeface="宋体"/>
              <a:cs typeface="宋体"/>
            </a:endParaRPr>
          </a:p>
          <a:p>
            <a:pPr marL="755015" marR="5080" indent="-285750">
              <a:lnSpc>
                <a:spcPct val="102699"/>
              </a:lnSpc>
              <a:spcBef>
                <a:spcPts val="59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注：由此可见，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dirty="0">
                <a:latin typeface="宋体"/>
                <a:cs typeface="宋体"/>
              </a:rPr>
              <a:t>与</a:t>
            </a:r>
            <a:r>
              <a:rPr sz="2800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相比，放松了报错条 件。但由于移进能力没有减弱，所以在下一个符号 进栈之前总能报错，故它对错误的定向能力没减弱。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/>
              <a:t>6.5	LAL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82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5506" y="952049"/>
            <a:ext cx="8703945" cy="43395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二、合并同心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、合</a:t>
            </a:r>
            <a:r>
              <a:rPr sz="2800" spc="-10" dirty="0">
                <a:latin typeface="宋体"/>
                <a:cs typeface="宋体"/>
              </a:rPr>
              <a:t>并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dirty="0">
                <a:latin typeface="宋体"/>
                <a:cs typeface="宋体"/>
              </a:rPr>
              <a:t>表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(6)</a:t>
            </a:r>
            <a:r>
              <a:rPr sz="28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归约与归约合</a:t>
            </a:r>
            <a:r>
              <a:rPr sz="2800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并</a:t>
            </a:r>
            <a:r>
              <a:rPr sz="2800" spc="-5" dirty="0">
                <a:latin typeface="宋体"/>
                <a:cs typeface="宋体"/>
              </a:rPr>
              <a:t>：分两种情况讨论：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A)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按同一产生式归约，无冲突；</a:t>
            </a:r>
            <a:endParaRPr sz="2800">
              <a:latin typeface="宋体"/>
              <a:cs typeface="宋体"/>
            </a:endParaRPr>
          </a:p>
          <a:p>
            <a:pPr marL="755650" marR="169545" lvl="1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B)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按不同产生式归约，将造成冲突，因</a:t>
            </a:r>
            <a:r>
              <a:rPr sz="2800" dirty="0">
                <a:latin typeface="宋体"/>
                <a:cs typeface="宋体"/>
              </a:rPr>
              <a:t>此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dirty="0">
                <a:latin typeface="宋体"/>
                <a:cs typeface="宋体"/>
              </a:rPr>
              <a:t>的 </a:t>
            </a:r>
            <a:r>
              <a:rPr sz="2800" spc="-5" dirty="0">
                <a:latin typeface="宋体"/>
                <a:cs typeface="宋体"/>
              </a:rPr>
              <a:t>能力弱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97500"/>
              </a:lnSpc>
              <a:spcBef>
                <a:spcPts val="93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综上所述，可得：只要合并同心之后，不存在按不同 产生式的归约－归约冲突，</a:t>
            </a:r>
            <a:r>
              <a:rPr sz="2800" dirty="0">
                <a:latin typeface="宋体"/>
                <a:cs typeface="宋体"/>
              </a:rPr>
              <a:t>由</a:t>
            </a:r>
            <a:r>
              <a:rPr sz="2800" dirty="0">
                <a:latin typeface="Times New Roman"/>
                <a:cs typeface="Times New Roman"/>
              </a:rPr>
              <a:t>LR(1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项目集族总能构造 </a:t>
            </a:r>
            <a:r>
              <a:rPr sz="2800" dirty="0">
                <a:latin typeface="宋体"/>
                <a:cs typeface="宋体"/>
              </a:rPr>
              <a:t>出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分析表。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9335" y="641161"/>
            <a:ext cx="8710295" cy="52216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例</a:t>
            </a:r>
            <a:r>
              <a:rPr sz="2800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如</a:t>
            </a:r>
            <a:r>
              <a:rPr sz="2800" spc="-5" dirty="0">
                <a:latin typeface="宋体"/>
                <a:cs typeface="宋体"/>
              </a:rPr>
              <a:t>，文法</a:t>
            </a:r>
            <a:endParaRPr sz="28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550"/>
              </a:spcBef>
            </a:pPr>
            <a:r>
              <a:rPr sz="2800" dirty="0">
                <a:latin typeface="Times New Roman"/>
                <a:cs typeface="Times New Roman"/>
              </a:rPr>
              <a:t>– (0) S`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75501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(1) 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aAd|bBd|aBe|bAe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 (2) A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 (3) B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755015" marR="321945" lvl="1" indent="-285750">
              <a:lnSpc>
                <a:spcPct val="100000"/>
              </a:lnSpc>
              <a:spcBef>
                <a:spcPts val="62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此文法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文法，其项目集族不存在冲突性动 作，但在合并时，</a:t>
            </a:r>
            <a:r>
              <a:rPr sz="2800" dirty="0">
                <a:latin typeface="宋体"/>
                <a:cs typeface="宋体"/>
              </a:rPr>
              <a:t>将</a:t>
            </a:r>
            <a:r>
              <a:rPr sz="2800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中的两个同心项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{(A</a:t>
            </a:r>
            <a:endParaRPr sz="2800">
              <a:latin typeface="Times New Roman"/>
              <a:cs typeface="Times New Roman"/>
            </a:endParaRPr>
          </a:p>
          <a:p>
            <a:pPr marL="755650" marR="5080" indent="-635">
              <a:lnSpc>
                <a:spcPct val="100000"/>
              </a:lnSpc>
              <a:spcBef>
                <a:spcPts val="55"/>
              </a:spcBef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c•,d) (B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c•,e)},{(A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c•,e) (B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c•,d)}</a:t>
            </a:r>
            <a:r>
              <a:rPr sz="2800" spc="-5" dirty="0">
                <a:latin typeface="宋体"/>
                <a:cs typeface="宋体"/>
              </a:rPr>
              <a:t>进行合并，  </a:t>
            </a:r>
            <a:r>
              <a:rPr sz="2800" dirty="0">
                <a:latin typeface="宋体"/>
                <a:cs typeface="宋体"/>
              </a:rPr>
              <a:t>得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{(A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c•,d|e) (B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c•,e|d)}</a:t>
            </a:r>
            <a:r>
              <a:rPr sz="2800" spc="-5" dirty="0">
                <a:latin typeface="宋体"/>
                <a:cs typeface="宋体"/>
              </a:rPr>
              <a:t>。当面</a:t>
            </a:r>
            <a:r>
              <a:rPr sz="2800" dirty="0">
                <a:latin typeface="宋体"/>
                <a:cs typeface="宋体"/>
              </a:rPr>
              <a:t>临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宋体"/>
                <a:cs typeface="宋体"/>
              </a:rPr>
              <a:t>或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宋体"/>
                <a:cs typeface="宋体"/>
              </a:rPr>
              <a:t>这两个</a:t>
            </a:r>
            <a:endParaRPr sz="2800">
              <a:latin typeface="宋体"/>
              <a:cs typeface="宋体"/>
            </a:endParaRPr>
          </a:p>
          <a:p>
            <a:pPr marL="755650" marR="126364">
              <a:lnSpc>
                <a:spcPct val="100000"/>
              </a:lnSpc>
              <a:spcBef>
                <a:spcPts val="130"/>
              </a:spcBef>
            </a:pPr>
            <a:r>
              <a:rPr sz="2800" spc="-5" dirty="0">
                <a:latin typeface="宋体"/>
                <a:cs typeface="宋体"/>
              </a:rPr>
              <a:t>搜索符时，不知该用哪个产生式进行归约，出现了 归约－归约冲突。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83</a:t>
            </a:fld>
            <a:endParaRPr spc="-5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/>
              <a:t>6.5	LAL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84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44806" y="907852"/>
            <a:ext cx="8985250" cy="48164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三、构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分析表的算法</a:t>
            </a:r>
            <a:endParaRPr sz="2800">
              <a:latin typeface="宋体"/>
              <a:cs typeface="宋体"/>
            </a:endParaRPr>
          </a:p>
          <a:p>
            <a:pPr marL="628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、构造文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G`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项目集</a:t>
            </a:r>
            <a:r>
              <a:rPr sz="2800" dirty="0">
                <a:latin typeface="宋体"/>
                <a:cs typeface="宋体"/>
              </a:rPr>
              <a:t>族</a:t>
            </a:r>
            <a:r>
              <a:rPr sz="2800" spc="-5" dirty="0">
                <a:latin typeface="Times New Roman"/>
                <a:cs typeface="Times New Roman"/>
              </a:rPr>
              <a:t>C={I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spc="345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}.</a:t>
            </a:r>
            <a:endParaRPr sz="2800">
              <a:latin typeface="Times New Roman"/>
              <a:cs typeface="Times New Roman"/>
            </a:endParaRPr>
          </a:p>
          <a:p>
            <a:pPr marL="405765" marR="238760" indent="-342900" algn="just">
              <a:lnSpc>
                <a:spcPct val="102699"/>
              </a:lnSpc>
              <a:spcBef>
                <a:spcPts val="58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、把所有同心集合并在一起，记作</a:t>
            </a:r>
            <a:r>
              <a:rPr sz="2800" spc="-5" dirty="0">
                <a:latin typeface="Times New Roman"/>
                <a:cs typeface="Times New Roman"/>
              </a:rPr>
              <a:t>C`={J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spc="315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为 </a:t>
            </a:r>
            <a:r>
              <a:rPr sz="2800" spc="-5" dirty="0">
                <a:latin typeface="宋体"/>
                <a:cs typeface="宋体"/>
              </a:rPr>
              <a:t>合并后的新族。将含有项</a:t>
            </a:r>
            <a:r>
              <a:rPr sz="2800" spc="-10" dirty="0">
                <a:latin typeface="宋体"/>
                <a:cs typeface="宋体"/>
              </a:rPr>
              <a:t>目</a:t>
            </a:r>
            <a:r>
              <a:rPr sz="2800" dirty="0">
                <a:latin typeface="Times New Roman"/>
                <a:cs typeface="Times New Roman"/>
              </a:rPr>
              <a:t>(S`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•S,#)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作为分析表 初态。</a:t>
            </a:r>
            <a:endParaRPr sz="2800">
              <a:latin typeface="宋体"/>
              <a:cs typeface="宋体"/>
            </a:endParaRPr>
          </a:p>
          <a:p>
            <a:pPr marL="62865">
              <a:lnSpc>
                <a:spcPct val="100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宋体"/>
                <a:cs typeface="宋体"/>
              </a:rPr>
              <a:t>从</a:t>
            </a:r>
            <a:r>
              <a:rPr sz="2800" spc="-5" dirty="0">
                <a:latin typeface="Times New Roman"/>
                <a:cs typeface="Times New Roman"/>
              </a:rPr>
              <a:t>C`</a:t>
            </a:r>
            <a:r>
              <a:rPr sz="2800" dirty="0">
                <a:latin typeface="宋体"/>
                <a:cs typeface="宋体"/>
              </a:rPr>
              <a:t>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dirty="0">
                <a:latin typeface="宋体"/>
                <a:cs typeface="宋体"/>
              </a:rPr>
              <a:t>表：</a:t>
            </a:r>
            <a:endParaRPr sz="2800">
              <a:latin typeface="宋体"/>
              <a:cs typeface="宋体"/>
            </a:endParaRPr>
          </a:p>
          <a:p>
            <a:pPr marL="405765" marR="55880" indent="-342900">
              <a:lnSpc>
                <a:spcPts val="3320"/>
              </a:lnSpc>
              <a:spcBef>
                <a:spcPts val="869"/>
              </a:spcBef>
              <a:buFont typeface="Times New Roman"/>
              <a:buChar char="•"/>
              <a:tabLst>
                <a:tab pos="405765" algn="l"/>
                <a:tab pos="406400" algn="l"/>
              </a:tabLst>
            </a:pPr>
            <a:r>
              <a:rPr sz="2800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695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α•aβ,b)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spc="-5" dirty="0">
                <a:latin typeface="Times New Roman"/>
                <a:cs typeface="Times New Roman"/>
              </a:rPr>
              <a:t>GO(J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a)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,a</a:t>
            </a:r>
            <a:r>
              <a:rPr sz="2800" spc="-5" dirty="0">
                <a:latin typeface="宋体"/>
                <a:cs typeface="宋体"/>
              </a:rPr>
              <a:t>为终结符，  </a:t>
            </a:r>
            <a:r>
              <a:rPr sz="2800" dirty="0">
                <a:latin typeface="宋体"/>
                <a:cs typeface="宋体"/>
              </a:rPr>
              <a:t>则</a:t>
            </a:r>
            <a:r>
              <a:rPr sz="2800" spc="-10" dirty="0">
                <a:latin typeface="宋体"/>
                <a:cs typeface="宋体"/>
              </a:rPr>
              <a:t>置</a:t>
            </a:r>
            <a:r>
              <a:rPr sz="2800" dirty="0">
                <a:latin typeface="Times New Roman"/>
                <a:cs typeface="Times New Roman"/>
              </a:rPr>
              <a:t>ACTION[k,a]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50" baseline="-20467" dirty="0">
                <a:latin typeface="Times New Roman"/>
                <a:cs typeface="Times New Roman"/>
              </a:rPr>
              <a:t>j</a:t>
            </a:r>
            <a:endParaRPr sz="2850" baseline="-20467">
              <a:latin typeface="Times New Roman"/>
              <a:cs typeface="Times New Roman"/>
            </a:endParaRPr>
          </a:p>
          <a:p>
            <a:pPr marL="405765" marR="412750" indent="-343535">
              <a:lnSpc>
                <a:spcPct val="100000"/>
              </a:lnSpc>
              <a:spcBef>
                <a:spcPts val="620"/>
              </a:spcBef>
              <a:buFont typeface="Times New Roman"/>
              <a:buChar char="•"/>
              <a:tabLst>
                <a:tab pos="405765" algn="l"/>
                <a:tab pos="406400" algn="l"/>
              </a:tabLst>
            </a:pPr>
            <a:r>
              <a:rPr sz="2800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695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α•,b)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dirty="0">
                <a:latin typeface="宋体"/>
                <a:cs typeface="宋体"/>
              </a:rPr>
              <a:t>置</a:t>
            </a:r>
            <a:r>
              <a:rPr sz="2800" dirty="0">
                <a:latin typeface="Times New Roman"/>
                <a:cs typeface="Times New Roman"/>
              </a:rPr>
              <a:t>ACTION[k,b]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宋体"/>
                <a:cs typeface="宋体"/>
              </a:rPr>
              <a:t>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宋体"/>
                <a:cs typeface="宋体"/>
              </a:rPr>
              <a:t>为 </a:t>
            </a:r>
            <a:r>
              <a:rPr sz="2800" spc="-5" dirty="0">
                <a:latin typeface="宋体"/>
                <a:cs typeface="宋体"/>
              </a:rPr>
              <a:t>产生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α</a:t>
            </a:r>
            <a:r>
              <a:rPr sz="2800" spc="-5" dirty="0">
                <a:latin typeface="宋体"/>
                <a:cs typeface="宋体"/>
              </a:rPr>
              <a:t>的编号；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/>
              <a:t>6.5	LAL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分析表构造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85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835" y="907852"/>
            <a:ext cx="8858885" cy="48964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三、构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分析表的算法</a:t>
            </a:r>
            <a:endParaRPr sz="28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宋体"/>
                <a:cs typeface="宋体"/>
              </a:rPr>
              <a:t>从</a:t>
            </a:r>
            <a:r>
              <a:rPr sz="2800" spc="-5" dirty="0">
                <a:latin typeface="Times New Roman"/>
                <a:cs typeface="Times New Roman"/>
              </a:rPr>
              <a:t>C`</a:t>
            </a:r>
            <a:r>
              <a:rPr sz="2800" dirty="0">
                <a:latin typeface="宋体"/>
                <a:cs typeface="宋体"/>
              </a:rPr>
              <a:t>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ACTION</a:t>
            </a:r>
            <a:r>
              <a:rPr sz="2800" dirty="0">
                <a:latin typeface="宋体"/>
                <a:cs typeface="宋体"/>
              </a:rPr>
              <a:t>表：</a:t>
            </a:r>
            <a:endParaRPr sz="2800">
              <a:latin typeface="宋体"/>
              <a:cs typeface="宋体"/>
            </a:endParaRPr>
          </a:p>
          <a:p>
            <a:pPr marL="4826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695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(S`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S•,#)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 J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50" spc="345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dirty="0">
                <a:latin typeface="宋体"/>
                <a:cs typeface="宋体"/>
              </a:rPr>
              <a:t>置</a:t>
            </a:r>
            <a:r>
              <a:rPr sz="2800" spc="-5" dirty="0">
                <a:latin typeface="Times New Roman"/>
                <a:cs typeface="Times New Roman"/>
              </a:rPr>
              <a:t>ACTION[k,#]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acc.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Times New Roman"/>
                <a:cs typeface="Times New Roman"/>
              </a:rPr>
              <a:t>GOTO</a:t>
            </a:r>
            <a:r>
              <a:rPr sz="2800" spc="-5" dirty="0">
                <a:latin typeface="宋体"/>
                <a:cs typeface="宋体"/>
              </a:rPr>
              <a:t>表的构造：</a:t>
            </a:r>
            <a:endParaRPr sz="2800">
              <a:latin typeface="宋体"/>
              <a:cs typeface="宋体"/>
            </a:endParaRPr>
          </a:p>
          <a:p>
            <a:pPr marL="767715" marR="17780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68985" algn="l"/>
              </a:tabLst>
            </a:pPr>
            <a:r>
              <a:rPr sz="2800" dirty="0">
                <a:latin typeface="宋体"/>
                <a:cs typeface="宋体"/>
              </a:rPr>
              <a:t>假</a:t>
            </a:r>
            <a:r>
              <a:rPr sz="2800" spc="-10" dirty="0">
                <a:latin typeface="宋体"/>
                <a:cs typeface="宋体"/>
              </a:rPr>
              <a:t>定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i1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i2</a:t>
            </a:r>
            <a:r>
              <a:rPr sz="2850" spc="315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it</a:t>
            </a:r>
            <a:r>
              <a:rPr sz="2800" spc="-5" dirty="0">
                <a:latin typeface="宋体"/>
                <a:cs typeface="宋体"/>
              </a:rPr>
              <a:t>合并后的新集。由于这</a:t>
            </a:r>
            <a:r>
              <a:rPr sz="2800" dirty="0">
                <a:latin typeface="宋体"/>
                <a:cs typeface="宋体"/>
              </a:rPr>
              <a:t>些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同心，  因此，</a:t>
            </a:r>
            <a:r>
              <a:rPr sz="2800" spc="-5" dirty="0">
                <a:latin typeface="Times New Roman"/>
                <a:cs typeface="Times New Roman"/>
              </a:rPr>
              <a:t>GO(I</a:t>
            </a:r>
            <a:r>
              <a:rPr sz="2850" spc="-7" baseline="-20467" dirty="0">
                <a:latin typeface="Times New Roman"/>
                <a:cs typeface="Times New Roman"/>
              </a:rPr>
              <a:t>i1</a:t>
            </a:r>
            <a:r>
              <a:rPr sz="2800" spc="-5" dirty="0">
                <a:latin typeface="Times New Roman"/>
                <a:cs typeface="Times New Roman"/>
              </a:rPr>
              <a:t>,X),</a:t>
            </a:r>
            <a:r>
              <a:rPr sz="2800" dirty="0">
                <a:latin typeface="Times New Roman"/>
                <a:cs typeface="Times New Roman"/>
              </a:rPr>
              <a:t> GO(I</a:t>
            </a:r>
            <a:r>
              <a:rPr sz="2850" baseline="-20467" dirty="0">
                <a:latin typeface="Times New Roman"/>
                <a:cs typeface="Times New Roman"/>
              </a:rPr>
              <a:t>i2</a:t>
            </a:r>
            <a:r>
              <a:rPr sz="2800" dirty="0">
                <a:latin typeface="Times New Roman"/>
                <a:cs typeface="Times New Roman"/>
              </a:rPr>
              <a:t>,X),…. </a:t>
            </a:r>
            <a:r>
              <a:rPr sz="2800" spc="-5" dirty="0">
                <a:latin typeface="Times New Roman"/>
                <a:cs typeface="Times New Roman"/>
              </a:rPr>
              <a:t>GO(I</a:t>
            </a:r>
            <a:r>
              <a:rPr sz="2850" spc="-7" baseline="-20467" dirty="0">
                <a:latin typeface="Times New Roman"/>
                <a:cs typeface="Times New Roman"/>
              </a:rPr>
              <a:t>it</a:t>
            </a:r>
            <a:r>
              <a:rPr sz="2800" spc="-5" dirty="0">
                <a:latin typeface="Times New Roman"/>
                <a:cs typeface="Times New Roman"/>
              </a:rPr>
              <a:t>,X) </a:t>
            </a:r>
            <a:r>
              <a:rPr sz="2800" spc="-5" dirty="0">
                <a:latin typeface="宋体"/>
                <a:cs typeface="宋体"/>
              </a:rPr>
              <a:t>也同心，并 </a:t>
            </a:r>
            <a:r>
              <a:rPr sz="2800" dirty="0">
                <a:latin typeface="宋体"/>
                <a:cs typeface="宋体"/>
              </a:rPr>
              <a:t>记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-10" dirty="0">
                <a:latin typeface="宋体"/>
                <a:cs typeface="宋体"/>
              </a:rPr>
              <a:t>即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GO(J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,X)=</a:t>
            </a:r>
            <a:r>
              <a:rPr sz="2800" spc="-10" dirty="0">
                <a:latin typeface="Times New Roman"/>
                <a:cs typeface="Times New Roman"/>
              </a:rPr>
              <a:t> J</a:t>
            </a:r>
            <a:r>
              <a:rPr sz="2850" spc="-15" baseline="-20467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768350" marR="1884680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dirty="0">
                <a:latin typeface="宋体"/>
                <a:cs typeface="宋体"/>
              </a:rPr>
              <a:t>若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GO(J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,A)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50" baseline="-20467" dirty="0">
                <a:latin typeface="Times New Roman"/>
                <a:cs typeface="Times New Roman"/>
              </a:rPr>
              <a:t>i</a:t>
            </a:r>
            <a:r>
              <a:rPr sz="2850" spc="315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是非终结符，则置 </a:t>
            </a:r>
            <a:r>
              <a:rPr sz="2800" dirty="0">
                <a:latin typeface="Times New Roman"/>
                <a:cs typeface="Times New Roman"/>
              </a:rPr>
              <a:t>GOTO[k,A]=i.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85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、凡是不能用上述步骤填写的空白项均填上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宋体"/>
                <a:cs typeface="宋体"/>
              </a:rPr>
              <a:t>报</a:t>
            </a:r>
            <a:r>
              <a:rPr sz="2800" dirty="0">
                <a:latin typeface="宋体"/>
                <a:cs typeface="宋体"/>
              </a:rPr>
              <a:t>错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993648"/>
            <a:ext cx="2955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例：有如下文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pc="-5" dirty="0">
                <a:latin typeface="宋体"/>
                <a:cs typeface="宋体"/>
              </a:rPr>
              <a:t>第六章	</a:t>
            </a:r>
            <a:r>
              <a:rPr spc="-10" dirty="0"/>
              <a:t>LR</a:t>
            </a:r>
            <a:r>
              <a:rPr spc="-5" dirty="0">
                <a:latin typeface="宋体"/>
                <a:cs typeface="宋体"/>
              </a:rPr>
              <a:t>分析法</a:t>
            </a:r>
            <a:r>
              <a:rPr spc="-390" dirty="0">
                <a:latin typeface="宋体"/>
                <a:cs typeface="宋体"/>
              </a:rPr>
              <a:t> </a:t>
            </a:r>
            <a:fld id="{81D60167-4931-47E6-BA6A-407CBD079E47}" type="slidenum">
              <a:rPr spc="-5" dirty="0"/>
              <a:t>86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52737" y="1426758"/>
            <a:ext cx="2066925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742950" algn="l"/>
              </a:tabLst>
            </a:pPr>
            <a:r>
              <a:rPr sz="2800" dirty="0">
                <a:latin typeface="Times New Roman"/>
                <a:cs typeface="Times New Roman"/>
              </a:rPr>
              <a:t>–	</a:t>
            </a:r>
            <a:r>
              <a:rPr sz="2800" spc="-5" dirty="0">
                <a:latin typeface="Times New Roman"/>
                <a:cs typeface="Times New Roman"/>
              </a:rPr>
              <a:t>1. </a:t>
            </a:r>
            <a:r>
              <a:rPr sz="2800" dirty="0">
                <a:latin typeface="Times New Roman"/>
                <a:cs typeface="Times New Roman"/>
              </a:rPr>
              <a:t>S`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742950" algn="l"/>
              </a:tabLst>
            </a:pPr>
            <a:r>
              <a:rPr sz="2800" dirty="0">
                <a:latin typeface="Times New Roman"/>
                <a:cs typeface="Times New Roman"/>
              </a:rPr>
              <a:t>–	</a:t>
            </a:r>
            <a:r>
              <a:rPr sz="2800" spc="-5" dirty="0">
                <a:latin typeface="Times New Roman"/>
                <a:cs typeface="Times New Roman"/>
              </a:rPr>
              <a:t>3.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42950" algn="l"/>
              </a:tabLst>
            </a:pPr>
            <a:r>
              <a:rPr sz="2800" dirty="0">
                <a:latin typeface="Times New Roman"/>
                <a:cs typeface="Times New Roman"/>
              </a:rPr>
              <a:t>–	</a:t>
            </a:r>
            <a:r>
              <a:rPr sz="2800" spc="-5" dirty="0">
                <a:latin typeface="Times New Roman"/>
                <a:cs typeface="Times New Roman"/>
              </a:rPr>
              <a:t>5. </a:t>
            </a:r>
            <a:r>
              <a:rPr sz="2800" dirty="0">
                <a:latin typeface="Times New Roman"/>
                <a:cs typeface="Times New Roman"/>
              </a:rPr>
              <a:t>L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2556" y="1426758"/>
            <a:ext cx="1695450" cy="1564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2. 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L=R</a:t>
            </a:r>
            <a:endParaRPr sz="28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4. 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*R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6.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508" y="3044934"/>
            <a:ext cx="8669020" cy="181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marR="5080" indent="-28575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写出此文法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分析表，并根据文法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dirty="0">
                <a:latin typeface="宋体"/>
                <a:cs typeface="宋体"/>
              </a:rPr>
              <a:t>分 </a:t>
            </a:r>
            <a:r>
              <a:rPr sz="2800" spc="-5" dirty="0">
                <a:latin typeface="宋体"/>
                <a:cs typeface="宋体"/>
              </a:rPr>
              <a:t>析表分析输入</a:t>
            </a:r>
            <a:r>
              <a:rPr sz="280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“i=*i=#”</a:t>
            </a:r>
            <a:endParaRPr sz="2800">
              <a:latin typeface="Times New Roman"/>
              <a:cs typeface="Times New Roman"/>
            </a:endParaRPr>
          </a:p>
          <a:p>
            <a:pPr marL="355600" marR="147320" indent="-34353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宋体"/>
                <a:cs typeface="宋体"/>
              </a:rPr>
              <a:t>解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、写出此文法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分析表，再根据该分析表 写出</a:t>
            </a:r>
            <a:r>
              <a:rPr sz="2800" dirty="0">
                <a:latin typeface="宋体"/>
                <a:cs typeface="宋体"/>
              </a:rPr>
              <a:t>其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分析表。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42" y="118998"/>
          <a:ext cx="8607425" cy="664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197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393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393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393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  <a:spcBef>
                          <a:spcPts val="81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  <a:spcBef>
                          <a:spcPts val="81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 marR="393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09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09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  <a:spcBef>
                          <a:spcPts val="81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  <a:spcBef>
                          <a:spcPts val="81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ts val="1550"/>
                        </a:lnSpc>
                      </a:pPr>
                      <a:r>
                        <a:rPr sz="3600" baseline="-35879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3600" spc="-555" baseline="-3587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550"/>
                        </a:lnSpc>
                        <a:tabLst>
                          <a:tab pos="359410" algn="l"/>
                        </a:tabLst>
                      </a:pPr>
                      <a:r>
                        <a:rPr sz="1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章	</a:t>
                      </a:r>
                      <a:r>
                        <a:rPr sz="3600" spc="-1417" baseline="-35879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844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3600" spc="-540" baseline="-35879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分析法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7810">
              <a:lnSpc>
                <a:spcPts val="1625"/>
              </a:lnSpc>
            </a:pPr>
            <a:fld id="{81D60167-4931-47E6-BA6A-407CBD079E47}" type="slidenum">
              <a:rPr spc="-5" dirty="0"/>
              <a:t>87</a:t>
            </a:fld>
            <a:endParaRPr spc="-5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4342" y="1300099"/>
          <a:ext cx="8488680" cy="532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4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198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862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195" marR="577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3705" marR="577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29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3705" marR="577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57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3705" marR="577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09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095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第六章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400" spc="-1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LR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分析法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7810">
              <a:lnSpc>
                <a:spcPts val="1625"/>
              </a:lnSpc>
            </a:pPr>
            <a:fld id="{81D60167-4931-47E6-BA6A-407CBD079E47}" type="slidenum">
              <a:rPr spc="-5" dirty="0"/>
              <a:t>88</a:t>
            </a:fld>
            <a:endParaRPr spc="-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42689" y="6256782"/>
            <a:ext cx="17195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9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35" y="841248"/>
            <a:ext cx="43719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00"/>
                </a:solidFill>
              </a:rPr>
              <a:t>“i=*i=#”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sz="2800" dirty="0">
                <a:solidFill>
                  <a:srgbClr val="000000"/>
                </a:solidFill>
              </a:rPr>
              <a:t>LR(1)</a:t>
            </a: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分析过程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0542" y="1947798"/>
          <a:ext cx="8043545" cy="444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步骤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状态栈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符号栈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输入串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＃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i=*i=#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＃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=*i=#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#L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=*i=#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#L=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*i=#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#L=*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#L=*i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报错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87647" y="6256782"/>
            <a:ext cx="16300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409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135" y="0"/>
            <a:ext cx="33534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/>
              <a:t>6.1	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分析器 二、</a:t>
            </a:r>
            <a:r>
              <a:rPr spc="-5" dirty="0"/>
              <a:t>LR</a:t>
            </a:r>
            <a:r>
              <a:rPr dirty="0">
                <a:latin typeface="宋体"/>
                <a:cs typeface="宋体"/>
              </a:rPr>
              <a:t>分析器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8470" y="6188946"/>
            <a:ext cx="2159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其展望信息。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9677" y="1971041"/>
            <a:ext cx="381635" cy="10922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spc="-5" dirty="0">
                <a:latin typeface="宋体"/>
                <a:cs typeface="宋体"/>
              </a:rPr>
              <a:t>下推</a:t>
            </a:r>
            <a:r>
              <a:rPr sz="2800" dirty="0">
                <a:latin typeface="宋体"/>
                <a:cs typeface="宋体"/>
              </a:rPr>
              <a:t>栈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02114" y="1652523"/>
          <a:ext cx="1371600" cy="1572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44475">
                        <a:lnSpc>
                          <a:spcPts val="275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m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  <a:p>
                      <a:pPr marL="212090">
                        <a:lnSpc>
                          <a:spcPts val="745"/>
                        </a:lnSpc>
                      </a:pPr>
                      <a:r>
                        <a:rPr sz="2800" spc="-99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75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850" spc="-7" baseline="-20467" dirty="0">
                          <a:latin typeface="Times New Roman"/>
                          <a:cs typeface="Times New Roman"/>
                        </a:rPr>
                        <a:t>m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ts val="745"/>
                        </a:lnSpc>
                      </a:pPr>
                      <a:r>
                        <a:rPr sz="2800" spc="-994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45745">
                        <a:lnSpc>
                          <a:spcPts val="323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50" baseline="-20467" dirty="0">
                          <a:latin typeface="Times New Roman"/>
                          <a:cs typeface="Times New Roman"/>
                        </a:rPr>
                        <a:t>0</a:t>
                      </a:r>
                      <a:endParaRPr sz="285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323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14637" y="3167979"/>
            <a:ext cx="8285480" cy="30689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786889" algn="just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latin typeface="宋体"/>
                <a:cs typeface="宋体"/>
              </a:rPr>
              <a:t>状态</a:t>
            </a:r>
            <a:r>
              <a:rPr sz="2800" dirty="0">
                <a:latin typeface="宋体"/>
                <a:cs typeface="宋体"/>
              </a:rPr>
              <a:t>栈</a:t>
            </a:r>
            <a:r>
              <a:rPr sz="2800" spc="67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spc="-5" dirty="0">
                <a:latin typeface="宋体"/>
                <a:cs typeface="宋体"/>
              </a:rPr>
              <a:t>号栈</a:t>
            </a:r>
            <a:endParaRPr sz="2800">
              <a:latin typeface="宋体"/>
              <a:cs typeface="宋体"/>
            </a:endParaRPr>
          </a:p>
          <a:p>
            <a:pPr marL="335915" marR="120014" indent="-285750" algn="just">
              <a:lnSpc>
                <a:spcPct val="88400"/>
              </a:lnSpc>
              <a:spcBef>
                <a:spcPts val="1195"/>
              </a:spcBef>
              <a:buFont typeface="Times New Roman"/>
              <a:buChar char="–"/>
              <a:tabLst>
                <a:tab pos="336550" algn="l"/>
              </a:tabLst>
            </a:pPr>
            <a:r>
              <a:rPr sz="2800" spc="-5" dirty="0">
                <a:latin typeface="宋体"/>
                <a:cs typeface="宋体"/>
              </a:rPr>
              <a:t>为了便于了解栈顶状态对正规分析过程的作用，将 栈分为两栏：状态栏和符号栏。符号栈仅记录迄今 移进－归约所得到的文法符号，由于它们已经被概 </a:t>
            </a:r>
            <a:r>
              <a:rPr sz="2800" dirty="0">
                <a:latin typeface="宋体"/>
                <a:cs typeface="宋体"/>
              </a:rPr>
              <a:t>括</a:t>
            </a:r>
            <a:r>
              <a:rPr sz="2800" spc="-1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10" dirty="0">
                <a:latin typeface="宋体"/>
                <a:cs typeface="宋体"/>
              </a:rPr>
              <a:t>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里了，所以对语法分析不起作用。</a:t>
            </a:r>
            <a:endParaRPr sz="2800">
              <a:latin typeface="宋体"/>
              <a:cs typeface="宋体"/>
            </a:endParaRPr>
          </a:p>
          <a:p>
            <a:pPr marL="336550" marR="43180" indent="-285750" algn="just">
              <a:lnSpc>
                <a:spcPts val="3020"/>
              </a:lnSpc>
              <a:spcBef>
                <a:spcPts val="725"/>
              </a:spcBef>
              <a:buFont typeface="Times New Roman"/>
              <a:buChar char="–"/>
              <a:tabLst>
                <a:tab pos="337185" algn="l"/>
              </a:tabLst>
            </a:pPr>
            <a:r>
              <a:rPr sz="2800" spc="-5" dirty="0">
                <a:latin typeface="宋体"/>
                <a:cs typeface="宋体"/>
              </a:rPr>
              <a:t>初始时符号栈</a:t>
            </a:r>
            <a:r>
              <a:rPr sz="2800" dirty="0">
                <a:latin typeface="宋体"/>
                <a:cs typeface="宋体"/>
              </a:rPr>
              <a:t>放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宋体"/>
                <a:cs typeface="宋体"/>
              </a:rPr>
              <a:t>＃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（栈底符），状态栈</a:t>
            </a:r>
            <a:r>
              <a:rPr sz="2800" spc="-10" dirty="0">
                <a:latin typeface="宋体"/>
                <a:cs typeface="宋体"/>
              </a:rPr>
              <a:t>放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10" dirty="0">
                <a:latin typeface="宋体"/>
                <a:cs typeface="宋体"/>
              </a:rPr>
              <a:t>初 </a:t>
            </a:r>
            <a:r>
              <a:rPr sz="2800" spc="-5" dirty="0">
                <a:latin typeface="宋体"/>
                <a:cs typeface="宋体"/>
              </a:rPr>
              <a:t>态），栈</a:t>
            </a:r>
            <a:r>
              <a:rPr sz="2800" dirty="0">
                <a:latin typeface="宋体"/>
                <a:cs typeface="宋体"/>
              </a:rPr>
              <a:t>顶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代表符号栈内的符号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50" spc="-7" baseline="-20467" dirty="0">
                <a:latin typeface="Times New Roman"/>
                <a:cs typeface="Times New Roman"/>
              </a:rPr>
              <a:t>m-1</a:t>
            </a:r>
            <a:r>
              <a:rPr sz="2800" spc="-5" dirty="0">
                <a:latin typeface="Times New Roman"/>
                <a:cs typeface="Times New Roman"/>
              </a:rPr>
              <a:t>…X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及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3239" y="2064766"/>
            <a:ext cx="100965" cy="100330"/>
          </a:xfrm>
          <a:custGeom>
            <a:avLst/>
            <a:gdLst/>
            <a:ahLst/>
            <a:cxnLst/>
            <a:rect l="l" t="t" r="r" b="b"/>
            <a:pathLst>
              <a:path w="100964" h="100330">
                <a:moveTo>
                  <a:pt x="100583" y="99821"/>
                </a:moveTo>
                <a:lnTo>
                  <a:pt x="100583" y="0"/>
                </a:lnTo>
                <a:lnTo>
                  <a:pt x="0" y="49529"/>
                </a:lnTo>
                <a:lnTo>
                  <a:pt x="100583" y="99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5535" y="958595"/>
            <a:ext cx="6080760" cy="116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、下推栈：</a:t>
            </a:r>
            <a:endParaRPr sz="280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  <a:spcBef>
                <a:spcPts val="2240"/>
              </a:spcBef>
            </a:pPr>
            <a:r>
              <a:rPr sz="2800" u="sng" spc="142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sz="2800" u="sng" spc="-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栈</a:t>
            </a:r>
            <a:r>
              <a:rPr sz="2800" spc="-5" dirty="0">
                <a:latin typeface="宋体"/>
                <a:cs typeface="宋体"/>
              </a:rPr>
              <a:t>顶指针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5827" y="6256782"/>
            <a:ext cx="4267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法</a:t>
            </a:r>
            <a:r>
              <a:rPr sz="1400" spc="-42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935" y="3048"/>
            <a:ext cx="48469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“i=*i=#”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LALR(1)</a:t>
            </a:r>
            <a:r>
              <a:rPr sz="2800" spc="-5" dirty="0">
                <a:latin typeface="宋体"/>
                <a:cs typeface="宋体"/>
              </a:rPr>
              <a:t>分析过程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4342" y="583819"/>
          <a:ext cx="8226425" cy="617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步骤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状态栈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符号栈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0" marR="1765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输入串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＃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1075" marR="1765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i=*i=#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＃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9975" marR="1765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=*i=#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#L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0610" marR="1765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=*i=#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#L=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7775" marR="1765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*i=#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#L=*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#L=*i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#L=*L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#L=*R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#L=L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#L=R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=#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7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报错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29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654175" algn="l"/>
                        </a:tabLst>
                      </a:pPr>
                      <a:r>
                        <a:rPr sz="1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第六章	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LR</a:t>
                      </a:r>
                      <a:r>
                        <a:rPr sz="1400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分析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/>
              <a:t>6.5	LAL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分析表构造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993648"/>
            <a:ext cx="8406765" cy="17557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3535" algn="just">
              <a:lnSpc>
                <a:spcPct val="101800"/>
              </a:lnSpc>
              <a:spcBef>
                <a:spcPts val="4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dirty="0">
                <a:latin typeface="Times New Roman"/>
                <a:cs typeface="Times New Roman"/>
              </a:rPr>
              <a:t>LR(1)</a:t>
            </a:r>
            <a:r>
              <a:rPr sz="2800" spc="-5" dirty="0">
                <a:latin typeface="宋体"/>
                <a:cs typeface="宋体"/>
              </a:rPr>
              <a:t>方法，遇到输入串有错就立即报错；而 </a:t>
            </a:r>
            <a:r>
              <a:rPr sz="2800" dirty="0">
                <a:latin typeface="Times New Roman"/>
                <a:cs typeface="Times New Roman"/>
              </a:rPr>
              <a:t>LAL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方法没有立即报错，多做了几步归约之后才报 错。但它们对错误的定位是相同的，</a:t>
            </a:r>
            <a:r>
              <a:rPr sz="2800" dirty="0">
                <a:latin typeface="宋体"/>
                <a:cs typeface="宋体"/>
              </a:rPr>
              <a:t>故</a:t>
            </a: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方法的 报错能力没减弱。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/>
              <a:t>6.5	LAL</a:t>
            </a:r>
            <a:r>
              <a:rPr spc="-5" dirty="0"/>
              <a:t>R</a:t>
            </a:r>
            <a:r>
              <a:rPr dirty="0">
                <a:latin typeface="宋体"/>
                <a:cs typeface="宋体"/>
              </a:rPr>
              <a:t>分析表构造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0" y="885751"/>
            <a:ext cx="8544560" cy="149987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宋体"/>
                <a:cs typeface="宋体"/>
              </a:rPr>
              <a:t>四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LALR(1)</a:t>
            </a:r>
            <a:r>
              <a:rPr sz="2800" dirty="0">
                <a:latin typeface="宋体"/>
                <a:cs typeface="宋体"/>
              </a:rPr>
              <a:t>文法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ts val="3190"/>
              </a:lnSpc>
              <a:spcBef>
                <a:spcPts val="1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定义：用上述算法构造分析表，若不存在重定义项， 则此文法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LALR(1)</a:t>
            </a:r>
            <a:r>
              <a:rPr sz="2800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25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6.6	</a:t>
            </a:r>
            <a:r>
              <a:rPr dirty="0">
                <a:latin typeface="宋体"/>
                <a:cs typeface="宋体"/>
              </a:rPr>
              <a:t>二义文法的应用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497" y="952049"/>
            <a:ext cx="8644255" cy="37623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一、定理</a:t>
            </a:r>
            <a:endParaRPr sz="28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任何二义文法决不是一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文法，故而也不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dirty="0">
                <a:latin typeface="宋体"/>
                <a:cs typeface="宋体"/>
              </a:rPr>
              <a:t>或</a:t>
            </a:r>
            <a:endParaRPr sz="28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LALR</a:t>
            </a:r>
            <a:r>
              <a:rPr sz="2800" spc="-5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  <a:p>
            <a:pPr marL="354965" marR="5080" indent="-342900" algn="just">
              <a:lnSpc>
                <a:spcPct val="102699"/>
              </a:lnSpc>
              <a:spcBef>
                <a:spcPts val="59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注：虽然二义文法不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文法，但有些二义文法很有 用，给它加上一些限制后，它可能成为描述某种语言 的最简单的文法。</a:t>
            </a:r>
            <a:endParaRPr sz="2800">
              <a:latin typeface="宋体"/>
              <a:cs typeface="宋体"/>
            </a:endParaRPr>
          </a:p>
          <a:p>
            <a:pPr marL="354965" marR="5080" indent="-342900" algn="just">
              <a:lnSpc>
                <a:spcPct val="105200"/>
              </a:lnSpc>
              <a:spcBef>
                <a:spcPts val="3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本节讨论如何使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分析法的基本思想，凭借其他一 些条件，来分析二义文法所定义的语言。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2735" y="999743"/>
            <a:ext cx="3429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例如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G1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64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E`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768" y="1426769"/>
            <a:ext cx="203835" cy="25888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112" y="1426769"/>
            <a:ext cx="3765550" cy="258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64895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E+E|E*E|(E)|i  </a:t>
            </a:r>
            <a:r>
              <a:rPr sz="2800" spc="-5" dirty="0">
                <a:latin typeface="Times New Roman"/>
                <a:cs typeface="Times New Roman"/>
              </a:rPr>
              <a:t>G2</a:t>
            </a:r>
            <a:r>
              <a:rPr sz="2800" spc="-5" dirty="0">
                <a:latin typeface="宋体"/>
                <a:cs typeface="宋体"/>
              </a:rPr>
              <a:t>： </a:t>
            </a:r>
            <a:r>
              <a:rPr sz="2800" dirty="0">
                <a:latin typeface="Times New Roman"/>
                <a:cs typeface="Times New Roman"/>
              </a:rPr>
              <a:t>E`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07759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E+T|T</a:t>
            </a:r>
            <a:endParaRPr sz="2800">
              <a:latin typeface="Times New Roman"/>
              <a:cs typeface="Times New Roman"/>
            </a:endParaRPr>
          </a:p>
          <a:p>
            <a:pPr marL="1077595" marR="1157605" indent="-635">
              <a:lnSpc>
                <a:spcPct val="12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T*F|F  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(E)|i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25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6.6	</a:t>
            </a:r>
            <a:r>
              <a:rPr dirty="0">
                <a:latin typeface="宋体"/>
                <a:cs typeface="宋体"/>
              </a:rPr>
              <a:t>二义文法的应用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907852"/>
            <a:ext cx="8668385" cy="32937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两个文法进行对比可以发</a:t>
            </a:r>
            <a:r>
              <a:rPr sz="2800" spc="-10" dirty="0">
                <a:latin typeface="宋体"/>
                <a:cs typeface="宋体"/>
              </a:rPr>
              <a:t>现</a:t>
            </a:r>
            <a:r>
              <a:rPr sz="2800" spc="-5" dirty="0">
                <a:latin typeface="Times New Roman"/>
                <a:cs typeface="Times New Roman"/>
              </a:rPr>
              <a:t>G1</a:t>
            </a:r>
            <a:r>
              <a:rPr sz="2800" spc="-5" dirty="0">
                <a:latin typeface="宋体"/>
                <a:cs typeface="宋体"/>
              </a:rPr>
              <a:t>有两个优点：</a:t>
            </a:r>
            <a:endParaRPr sz="2800">
              <a:latin typeface="宋体"/>
              <a:cs typeface="宋体"/>
            </a:endParaRPr>
          </a:p>
          <a:p>
            <a:pPr marL="755015" marR="261620" lvl="1" indent="-285750" algn="just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、若需要改变算符的优先级或结合规则，不需要 改变文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G1</a:t>
            </a:r>
            <a:r>
              <a:rPr sz="2800" spc="-5" dirty="0">
                <a:latin typeface="宋体"/>
                <a:cs typeface="宋体"/>
              </a:rPr>
              <a:t>本身；</a:t>
            </a:r>
            <a:endParaRPr sz="2800">
              <a:latin typeface="宋体"/>
              <a:cs typeface="宋体"/>
            </a:endParaRPr>
          </a:p>
          <a:p>
            <a:pPr marL="755650" marR="5080" lvl="1" indent="-286385" algn="just">
              <a:lnSpc>
                <a:spcPct val="101800"/>
              </a:lnSpc>
              <a:spcBef>
                <a:spcPts val="61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G1</a:t>
            </a:r>
            <a:r>
              <a:rPr sz="2800" spc="-5" dirty="0">
                <a:latin typeface="宋体"/>
                <a:cs typeface="宋体"/>
              </a:rPr>
              <a:t>的分析表所包含的状态肯定</a:t>
            </a:r>
            <a:r>
              <a:rPr sz="2800" dirty="0">
                <a:latin typeface="宋体"/>
                <a:cs typeface="宋体"/>
              </a:rPr>
              <a:t>比</a:t>
            </a:r>
            <a:r>
              <a:rPr sz="2800" spc="-5" dirty="0">
                <a:latin typeface="Times New Roman"/>
                <a:cs typeface="Times New Roman"/>
              </a:rPr>
              <a:t>G2</a:t>
            </a:r>
            <a:r>
              <a:rPr sz="2800" spc="-5" dirty="0">
                <a:latin typeface="宋体"/>
                <a:cs typeface="宋体"/>
              </a:rPr>
              <a:t>的状态 要少得多。因为，在文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中含有单个非终结符的 产生式，这些产生式用来定义算符的优先级和结合 的规则，它们要占用不少状态和消耗不少时间。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11835"/>
            <a:ext cx="425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/>
              <a:t>6.6	</a:t>
            </a:r>
            <a:r>
              <a:rPr dirty="0">
                <a:latin typeface="宋体"/>
                <a:cs typeface="宋体"/>
              </a:rPr>
              <a:t>二义文法的应用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952049"/>
            <a:ext cx="8708390" cy="38487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二、二义文法分析</a:t>
            </a:r>
            <a:endParaRPr sz="2800">
              <a:latin typeface="宋体"/>
              <a:cs typeface="宋体"/>
            </a:endParaRPr>
          </a:p>
          <a:p>
            <a:pPr marL="354965" marR="146050" indent="279400" algn="just">
              <a:lnSpc>
                <a:spcPct val="100099"/>
              </a:lnSpc>
              <a:spcBef>
                <a:spcPts val="505"/>
              </a:spcBef>
            </a:pPr>
            <a:r>
              <a:rPr sz="2800" dirty="0">
                <a:latin typeface="宋体"/>
                <a:cs typeface="宋体"/>
              </a:rPr>
              <a:t>使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分析法的基本思想，凭借其他一些条件，来 分析二义文法所定义的语言。可以根据二义文法构造 </a:t>
            </a:r>
            <a:r>
              <a:rPr sz="2800" dirty="0">
                <a:latin typeface="宋体"/>
                <a:cs typeface="宋体"/>
              </a:rPr>
              <a:t>出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分析表。其步骤是：</a:t>
            </a:r>
            <a:endParaRPr sz="2800">
              <a:latin typeface="宋体"/>
              <a:cs typeface="宋体"/>
            </a:endParaRPr>
          </a:p>
          <a:p>
            <a:pPr marL="755650" indent="-286385" algn="just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分析表；</a:t>
            </a:r>
            <a:endParaRPr sz="2800">
              <a:latin typeface="宋体"/>
              <a:cs typeface="宋体"/>
            </a:endParaRPr>
          </a:p>
          <a:p>
            <a:pPr marL="755650" indent="-286385" algn="just">
              <a:lnSpc>
                <a:spcPct val="100000"/>
              </a:lnSpc>
              <a:spcBef>
                <a:spcPts val="675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、对于发生冲突的项目用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方法解决；</a:t>
            </a:r>
            <a:endParaRPr sz="2800">
              <a:latin typeface="宋体"/>
              <a:cs typeface="宋体"/>
            </a:endParaRPr>
          </a:p>
          <a:p>
            <a:pPr marL="755650" marR="5080" indent="-285750">
              <a:lnSpc>
                <a:spcPct val="105400"/>
              </a:lnSpc>
              <a:spcBef>
                <a:spcPts val="495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、对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方法解决不了的冲突借助于其它条件解 </a:t>
            </a:r>
            <a:r>
              <a:rPr sz="2800" dirty="0">
                <a:latin typeface="宋体"/>
                <a:cs typeface="宋体"/>
              </a:rPr>
              <a:t>决。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535" y="993648"/>
            <a:ext cx="597090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例如：对文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G1</a:t>
            </a:r>
            <a:r>
              <a:rPr sz="2800" spc="-5" dirty="0">
                <a:latin typeface="宋体"/>
                <a:cs typeface="宋体"/>
              </a:rPr>
              <a:t>，构造</a:t>
            </a:r>
            <a:r>
              <a:rPr sz="2800" spc="-10" dirty="0">
                <a:latin typeface="宋体"/>
                <a:cs typeface="宋体"/>
              </a:rPr>
              <a:t>其</a:t>
            </a:r>
            <a:r>
              <a:rPr sz="2800" spc="-5" dirty="0">
                <a:latin typeface="Times New Roman"/>
                <a:cs typeface="Times New Roman"/>
              </a:rPr>
              <a:t>LR</a:t>
            </a:r>
            <a:r>
              <a:rPr sz="2800" spc="-5" dirty="0">
                <a:latin typeface="宋体"/>
                <a:cs typeface="宋体"/>
              </a:rPr>
              <a:t>分析表。</a:t>
            </a:r>
            <a:endParaRPr sz="2800">
              <a:latin typeface="宋体"/>
              <a:cs typeface="宋体"/>
            </a:endParaRPr>
          </a:p>
          <a:p>
            <a:pPr marL="16256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Times New Roman"/>
                <a:cs typeface="Times New Roman"/>
              </a:rPr>
              <a:t>E`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6256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E+E|E*E|(E)|I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、构</a:t>
            </a:r>
            <a:r>
              <a:rPr sz="2800" spc="-10" dirty="0">
                <a:latin typeface="宋体"/>
                <a:cs typeface="宋体"/>
              </a:rPr>
              <a:t>造</a:t>
            </a:r>
            <a:r>
              <a:rPr sz="2800" spc="-5" dirty="0">
                <a:latin typeface="Times New Roman"/>
                <a:cs typeface="Times New Roman"/>
              </a:rPr>
              <a:t>LR(0)</a:t>
            </a:r>
            <a:r>
              <a:rPr sz="2800" spc="-5" dirty="0">
                <a:latin typeface="宋体"/>
                <a:cs typeface="宋体"/>
              </a:rPr>
              <a:t>分析表；</a:t>
            </a:r>
            <a:r>
              <a:rPr sz="2800" spc="-10" dirty="0">
                <a:latin typeface="宋体"/>
                <a:cs typeface="宋体"/>
              </a:rPr>
              <a:t>书</a:t>
            </a:r>
            <a:r>
              <a:rPr sz="2800" spc="-5" dirty="0">
                <a:latin typeface="Times New Roman"/>
                <a:cs typeface="Times New Roman"/>
              </a:rPr>
              <a:t>P118</a:t>
            </a:r>
            <a:r>
              <a:rPr sz="2800" dirty="0">
                <a:latin typeface="宋体"/>
                <a:cs typeface="宋体"/>
              </a:rPr>
              <a:t>图</a:t>
            </a:r>
            <a:r>
              <a:rPr sz="2800" dirty="0">
                <a:latin typeface="Times New Roman"/>
                <a:cs typeface="Times New Roman"/>
              </a:rPr>
              <a:t>6.11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97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3935" y="139765"/>
            <a:ext cx="4805045" cy="10636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方法解决部分冲突</a:t>
            </a:r>
            <a:endParaRPr sz="2800">
              <a:latin typeface="宋体"/>
              <a:cs typeface="宋体"/>
            </a:endParaRPr>
          </a:p>
          <a:p>
            <a:pPr marL="4953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例如：状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E`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570" y="1177593"/>
            <a:ext cx="20383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1769" y="1177593"/>
            <a:ext cx="144081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E•+E 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E•*i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064" y="2197901"/>
            <a:ext cx="8936355" cy="15684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其中存在接受－移进冲突，它可以</a:t>
            </a:r>
            <a:r>
              <a:rPr sz="2800" spc="-15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方法解决。</a:t>
            </a:r>
            <a:endParaRPr sz="2800">
              <a:latin typeface="宋体"/>
              <a:cs typeface="宋体"/>
            </a:endParaRPr>
          </a:p>
          <a:p>
            <a:pPr marL="3803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SLR</a:t>
            </a:r>
            <a:r>
              <a:rPr sz="2800" spc="-5" dirty="0">
                <a:latin typeface="宋体"/>
                <a:cs typeface="宋体"/>
              </a:rPr>
              <a:t>方法解决不了的冲突</a:t>
            </a:r>
            <a:endParaRPr sz="2800">
              <a:latin typeface="宋体"/>
              <a:cs typeface="宋体"/>
            </a:endParaRPr>
          </a:p>
          <a:p>
            <a:pPr marL="495300">
              <a:lnSpc>
                <a:spcPct val="100000"/>
              </a:lnSpc>
              <a:spcBef>
                <a:spcPts val="73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例如：状</a:t>
            </a:r>
            <a:r>
              <a:rPr sz="2800" dirty="0">
                <a:latin typeface="宋体"/>
                <a:cs typeface="宋体"/>
              </a:rPr>
              <a:t>态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50" spc="-7" baseline="-20467" dirty="0">
                <a:latin typeface="Times New Roman"/>
                <a:cs typeface="Times New Roman"/>
              </a:rPr>
              <a:t>7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宋体"/>
                <a:cs typeface="宋体"/>
              </a:rPr>
              <a:t>＋</a:t>
            </a:r>
            <a:r>
              <a:rPr sz="2800" spc="-5" dirty="0">
                <a:latin typeface="Times New Roman"/>
                <a:cs typeface="Times New Roman"/>
              </a:rPr>
              <a:t>E•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570" y="3740964"/>
            <a:ext cx="20383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1769" y="3740964"/>
            <a:ext cx="144081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E•+E 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E•*E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635" y="4868415"/>
            <a:ext cx="4577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其中存在归约－移进冲突。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7839" y="895096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228600" y="0"/>
                </a:moveTo>
                <a:lnTo>
                  <a:pt x="184058" y="8012"/>
                </a:lnTo>
                <a:lnTo>
                  <a:pt x="147732" y="29813"/>
                </a:lnTo>
                <a:lnTo>
                  <a:pt x="123265" y="62043"/>
                </a:lnTo>
                <a:lnTo>
                  <a:pt x="114300" y="101345"/>
                </a:lnTo>
                <a:lnTo>
                  <a:pt x="114300" y="508253"/>
                </a:lnTo>
                <a:lnTo>
                  <a:pt x="105334" y="547556"/>
                </a:lnTo>
                <a:lnTo>
                  <a:pt x="80867" y="579786"/>
                </a:lnTo>
                <a:lnTo>
                  <a:pt x="44541" y="601587"/>
                </a:lnTo>
                <a:lnTo>
                  <a:pt x="0" y="609599"/>
                </a:lnTo>
                <a:lnTo>
                  <a:pt x="44541" y="617612"/>
                </a:lnTo>
                <a:lnTo>
                  <a:pt x="80867" y="639413"/>
                </a:lnTo>
                <a:lnTo>
                  <a:pt x="105334" y="671643"/>
                </a:lnTo>
                <a:lnTo>
                  <a:pt x="114300" y="710945"/>
                </a:lnTo>
                <a:lnTo>
                  <a:pt x="114300" y="1117853"/>
                </a:lnTo>
                <a:lnTo>
                  <a:pt x="123265" y="1157156"/>
                </a:lnTo>
                <a:lnTo>
                  <a:pt x="147732" y="1189386"/>
                </a:lnTo>
                <a:lnTo>
                  <a:pt x="184058" y="1211187"/>
                </a:lnTo>
                <a:lnTo>
                  <a:pt x="228600" y="1219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87839" y="3485896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228600" y="0"/>
                </a:moveTo>
                <a:lnTo>
                  <a:pt x="184058" y="8012"/>
                </a:lnTo>
                <a:lnTo>
                  <a:pt x="147732" y="29813"/>
                </a:lnTo>
                <a:lnTo>
                  <a:pt x="123265" y="62043"/>
                </a:lnTo>
                <a:lnTo>
                  <a:pt x="114300" y="101345"/>
                </a:lnTo>
                <a:lnTo>
                  <a:pt x="114300" y="508253"/>
                </a:lnTo>
                <a:lnTo>
                  <a:pt x="105334" y="547556"/>
                </a:lnTo>
                <a:lnTo>
                  <a:pt x="80867" y="579786"/>
                </a:lnTo>
                <a:lnTo>
                  <a:pt x="44541" y="601587"/>
                </a:lnTo>
                <a:lnTo>
                  <a:pt x="0" y="609600"/>
                </a:lnTo>
                <a:lnTo>
                  <a:pt x="44541" y="617612"/>
                </a:lnTo>
                <a:lnTo>
                  <a:pt x="80867" y="639413"/>
                </a:lnTo>
                <a:lnTo>
                  <a:pt x="105334" y="671643"/>
                </a:lnTo>
                <a:lnTo>
                  <a:pt x="114300" y="710945"/>
                </a:lnTo>
                <a:lnTo>
                  <a:pt x="114300" y="1117853"/>
                </a:lnTo>
                <a:lnTo>
                  <a:pt x="123265" y="1157156"/>
                </a:lnTo>
                <a:lnTo>
                  <a:pt x="147732" y="1189386"/>
                </a:lnTo>
                <a:lnTo>
                  <a:pt x="184058" y="1211187"/>
                </a:lnTo>
                <a:lnTo>
                  <a:pt x="228600" y="1219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98493" y="6276114"/>
            <a:ext cx="183388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72326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第六章	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LR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分析法</a:t>
            </a:r>
            <a:r>
              <a:rPr sz="1400" spc="-39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fld id="{81D60167-4931-47E6-BA6A-407CBD079E47}" type="slidenum"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98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42" y="1300099"/>
          <a:ext cx="8978900" cy="532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198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R="1492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3520" marR="1035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GOTO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＋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（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1492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834" marR="1492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/S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/r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492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/S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/S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4922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ts val="2670"/>
                        </a:lnSpc>
                      </a:pPr>
                      <a:r>
                        <a:rPr sz="3600" spc="-7" baseline="-9259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7" baseline="-34722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400" spc="480" baseline="-3472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第六章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400" spc="-1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LR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分析法</a:t>
                      </a:r>
                      <a:r>
                        <a:rPr sz="1400" spc="-415" dirty="0">
                          <a:solidFill>
                            <a:srgbClr val="0033CC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106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13130</TotalTime>
  <Words>8192</Words>
  <Application>Microsoft Macintosh PowerPoint</Application>
  <PresentationFormat>自定义</PresentationFormat>
  <Paragraphs>1652</Paragraphs>
  <Slides>113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18" baseType="lpstr">
      <vt:lpstr>宋体</vt:lpstr>
      <vt:lpstr>Calibri</vt:lpstr>
      <vt:lpstr>Symbol</vt:lpstr>
      <vt:lpstr>Times New Roman</vt:lpstr>
      <vt:lpstr>Office Theme</vt:lpstr>
      <vt:lpstr>第六章 LR分析法及分析程序自动构造</vt:lpstr>
      <vt:lpstr>第一节 概述</vt:lpstr>
      <vt:lpstr>第一节 概述 一、LR方法</vt:lpstr>
      <vt:lpstr>第一节 概述 二、LR分析器</vt:lpstr>
      <vt:lpstr>6.1 LR分析器 一、LR分析法的基本思想</vt:lpstr>
      <vt:lpstr>6.1 LR分析器 一、LR分析法的基本思想</vt:lpstr>
      <vt:lpstr>6.1 LR分析器 输入带</vt:lpstr>
      <vt:lpstr>6.1 LR分析器 二、LR分析器</vt:lpstr>
      <vt:lpstr>6.1 LR分析器 二、LR分析器</vt:lpstr>
      <vt:lpstr>6.1 LR分析器 二、LR分析器 2、分析表——LR分析器的核心</vt:lpstr>
      <vt:lpstr>6.1 LR分析器 二、LR分析器</vt:lpstr>
      <vt:lpstr>6.1 LR分析器 二、LR分析器</vt:lpstr>
      <vt:lpstr>6.1 LR分析器 二、LR分析器</vt:lpstr>
      <vt:lpstr>6.1 LR分析器</vt:lpstr>
      <vt:lpstr>PowerPoint 演示文稿</vt:lpstr>
      <vt:lpstr>6.1 LR分析器</vt:lpstr>
      <vt:lpstr>  *i+i# </vt:lpstr>
      <vt:lpstr>  *i+i# </vt:lpstr>
      <vt:lpstr>  *i+i# </vt:lpstr>
      <vt:lpstr>  *i+i# </vt:lpstr>
      <vt:lpstr>  *i+i# </vt:lpstr>
      <vt:lpstr>  i+i# </vt:lpstr>
      <vt:lpstr>  +i# </vt:lpstr>
      <vt:lpstr>  +i# </vt:lpstr>
      <vt:lpstr>  +i# </vt:lpstr>
      <vt:lpstr>  +i# </vt:lpstr>
      <vt:lpstr>PowerPoint 演示文稿</vt:lpstr>
      <vt:lpstr>6.1 LR分析器 二、LR分析器</vt:lpstr>
      <vt:lpstr>6.2 LR(0)项目集族和LR(0)分析表的构造</vt:lpstr>
      <vt:lpstr>6.2 LR(0)项目集族和LR(0)分析表的 构造</vt:lpstr>
      <vt:lpstr>例如：根据下面的文法识别输入串abbcde。</vt:lpstr>
      <vt:lpstr>PowerPoint 演示文稿</vt:lpstr>
      <vt:lpstr>6.2 LR(0)项目集族和LR(0)分析表的 构造</vt:lpstr>
      <vt:lpstr>6.2 LR(0)项目集族和LR(0)分析表的</vt:lpstr>
      <vt:lpstr>6.2 LR(0)项目集族和LR(0)分析表的 构造</vt:lpstr>
      <vt:lpstr>6.2 LR(0)项目集族和LR(0)分析表的 构造</vt:lpstr>
      <vt:lpstr>6.2 LR(0)项目集族和LR(0)分析表的构造</vt:lpstr>
      <vt:lpstr>6.2 LR(0)项目集族和LR(0)分析表的构造</vt:lpstr>
      <vt:lpstr>6.2 LR(0)项目集族和LR(0)分析表的构造</vt:lpstr>
      <vt:lpstr>6.2 LR(0)项目集族和LR(0)分析表的构造</vt:lpstr>
      <vt:lpstr>6.2 LR(0)项目集族和LR(0)分析表的 构造</vt:lpstr>
      <vt:lpstr>例如：文法如下： S` E E aA|bB 这个文法的项目有：</vt:lpstr>
      <vt:lpstr>4:Ac•A  A •cA  A •d</vt:lpstr>
      <vt:lpstr>6.2 LR(0)项目集族和LR(0)分析表的 构造</vt:lpstr>
      <vt:lpstr>6.2 LR(0)项目集族和LR(0)分析表的 构造</vt:lpstr>
      <vt:lpstr>6.2 LR(0)项目集族和LR(0)分析表的 构造</vt:lpstr>
      <vt:lpstr>6.2 LR(0)项目集族和LR(0)分析表的 构造</vt:lpstr>
      <vt:lpstr>6.2 LR(0)项目集族和LR(0)分析表的 构造</vt:lpstr>
      <vt:lpstr>PowerPoint 演示文稿</vt:lpstr>
      <vt:lpstr>PowerPoint 演示文稿</vt:lpstr>
      <vt:lpstr>PowerPoint 演示文稿</vt:lpstr>
      <vt:lpstr>6.3 SLR分析表的构造</vt:lpstr>
      <vt:lpstr>6.3 SLR分析表的构造</vt:lpstr>
      <vt:lpstr>6.3 SLR分析表的构造</vt:lpstr>
      <vt:lpstr>6.3 SLR分析表的构造</vt:lpstr>
      <vt:lpstr>例如：试构造表达式文法G(E)的SLR分析表</vt:lpstr>
      <vt:lpstr>PowerPoint 演示文稿</vt:lpstr>
      <vt:lpstr>构造SLR分析表时要注意项目集族中I1,I2,I9三个项 目集，其中含有冲突：</vt:lpstr>
      <vt:lpstr>PowerPoint 演示文稿</vt:lpstr>
      <vt:lpstr>PowerPoint 演示文稿</vt:lpstr>
      <vt:lpstr>PowerPoint 演示文稿</vt:lpstr>
      <vt:lpstr>PowerPoint 演示文稿</vt:lpstr>
      <vt:lpstr>6.4 规范LR分析表的构造</vt:lpstr>
      <vt:lpstr>6.4 规范LR分析表的构造</vt:lpstr>
      <vt:lpstr>6.4 规范LR分析表的构造</vt:lpstr>
      <vt:lpstr>6.4 规范LR分析表的构造</vt:lpstr>
      <vt:lpstr>PowerPoint 演示文稿</vt:lpstr>
      <vt:lpstr>PowerPoint 演示文稿</vt:lpstr>
      <vt:lpstr>6.4 规范LR分析表的构造</vt:lpstr>
      <vt:lpstr>6.4 规范LR分析表的构造</vt:lpstr>
      <vt:lpstr>6.4 规范LR分析表的构造</vt:lpstr>
      <vt:lpstr>PowerPoint 演示文稿</vt:lpstr>
      <vt:lpstr>PowerPoint 演示文稿</vt:lpstr>
      <vt:lpstr>6.4 规范LR分析表的构造</vt:lpstr>
      <vt:lpstr>6.4 规范LR分析表的构造</vt:lpstr>
      <vt:lpstr>PowerPoint 演示文稿</vt:lpstr>
      <vt:lpstr>6.4 规范LR分析表的构造</vt:lpstr>
      <vt:lpstr>6.5 LALR分析表构造</vt:lpstr>
      <vt:lpstr>6.5 LALR分析表构造</vt:lpstr>
      <vt:lpstr>6.5 LALR分析表构造</vt:lpstr>
      <vt:lpstr>6.5 LALR分析表构造</vt:lpstr>
      <vt:lpstr>6.5 LALR分析表构造</vt:lpstr>
      <vt:lpstr>PowerPoint 演示文稿</vt:lpstr>
      <vt:lpstr>6.5 LALR分析表构造</vt:lpstr>
      <vt:lpstr>6.5 LALR分析表构造</vt:lpstr>
      <vt:lpstr>PowerPoint 演示文稿</vt:lpstr>
      <vt:lpstr>PowerPoint 演示文稿</vt:lpstr>
      <vt:lpstr>PowerPoint 演示文稿</vt:lpstr>
      <vt:lpstr>“i=*i=#” 的LR(1)分析过程</vt:lpstr>
      <vt:lpstr>PowerPoint 演示文稿</vt:lpstr>
      <vt:lpstr>6.5 LALR分析表构造</vt:lpstr>
      <vt:lpstr>6.5 LALR分析表构造</vt:lpstr>
      <vt:lpstr>6.6 二义文法的应用</vt:lpstr>
      <vt:lpstr>PowerPoint 演示文稿</vt:lpstr>
      <vt:lpstr>6.6 二义文法的应用</vt:lpstr>
      <vt:lpstr>6.6 二义文法的应用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6.6 二义文法的应用</vt:lpstr>
      <vt:lpstr>PowerPoint 演示文稿</vt:lpstr>
      <vt:lpstr>6.7 分析表的自动生成-YACC</vt:lpstr>
      <vt:lpstr>6.7 分析表的自动生成</vt:lpstr>
      <vt:lpstr>6.7 分析表的自动生成</vt:lpstr>
      <vt:lpstr>6.7 分析表的自动生成</vt:lpstr>
      <vt:lpstr>6.7 分析表的自动生成</vt:lpstr>
      <vt:lpstr>6.7 分析表的自动生成</vt:lpstr>
      <vt:lpstr>PowerPoint 演示文稿</vt:lpstr>
      <vt:lpstr>PowerPoint 演示文稿</vt:lpstr>
      <vt:lpstr>6.7 分析表的自动生成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LR分析法及分析程序自动构造 第一节   概述</dc:title>
  <dc:creator>fz</dc:creator>
  <cp:lastModifiedBy>Microsoft Office User</cp:lastModifiedBy>
  <cp:revision>5</cp:revision>
  <dcterms:created xsi:type="dcterms:W3CDTF">2020-09-07T12:52:04Z</dcterms:created>
  <dcterms:modified xsi:type="dcterms:W3CDTF">2020-11-05T07:03:21Z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2002-11-27T00:00:00Z</vt:filetime>
  </property>
  <property fmtid="{D5CDD505-2E9C-101B-9397-08002B2CF9AE}" pid="3" name="Creator">
    <vt:lpwstr>Acrobat PDFMaker 5.0 for PowerPoint</vt:lpwstr>
  </property>
  <property fmtid="{D5CDD505-2E9C-101B-9397-08002B2CF9AE}" pid="4" name="LastSaved">
    <vt:filetime>2020-09-07T00:00:00Z</vt:filetime>
  </property>
</Properties>
</file>